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334" r:id="rId2"/>
    <p:sldId id="257" r:id="rId3"/>
    <p:sldId id="258" r:id="rId4"/>
    <p:sldId id="354" r:id="rId5"/>
    <p:sldId id="500" r:id="rId6"/>
    <p:sldId id="367" r:id="rId7"/>
    <p:sldId id="355" r:id="rId8"/>
    <p:sldId id="369" r:id="rId9"/>
    <p:sldId id="370" r:id="rId10"/>
    <p:sldId id="331" r:id="rId11"/>
    <p:sldId id="325" r:id="rId12"/>
    <p:sldId id="356" r:id="rId13"/>
    <p:sldId id="306" r:id="rId14"/>
    <p:sldId id="588" r:id="rId15"/>
    <p:sldId id="494" r:id="rId16"/>
    <p:sldId id="589" r:id="rId17"/>
    <p:sldId id="302" r:id="rId18"/>
    <p:sldId id="328" r:id="rId19"/>
    <p:sldId id="323" r:id="rId20"/>
    <p:sldId id="590" r:id="rId21"/>
    <p:sldId id="591" r:id="rId22"/>
    <p:sldId id="374" r:id="rId23"/>
    <p:sldId id="345" r:id="rId24"/>
    <p:sldId id="607" r:id="rId25"/>
    <p:sldId id="610" r:id="rId26"/>
    <p:sldId id="379" r:id="rId27"/>
    <p:sldId id="612" r:id="rId28"/>
    <p:sldId id="280" r:id="rId29"/>
    <p:sldId id="611" r:id="rId30"/>
    <p:sldId id="608" r:id="rId31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305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120" y="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855FC7-C429-4319-ADC1-3722BACF7BAE}" type="datetimeFigureOut">
              <a:rPr kumimoji="1" lang="ja-JP" altLang="en-US" smtClean="0"/>
              <a:t>2025/11/12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573936-6624-418A-BBD7-F34294D86C9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49995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251113 30min incl. Q&amp;A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415A56-484D-41D2-B1FB-E2DB3BA1E067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219526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F6FE43-768A-45D3-BF25-5EB0ADE0D429}" type="slidenum">
              <a:rPr lang="en-US" altLang="ja-JP" smtClean="0"/>
              <a:pPr>
                <a:defRPr/>
              </a:pPr>
              <a:t>11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1131067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F6FE43-768A-45D3-BF25-5EB0ADE0D429}" type="slidenum">
              <a:rPr lang="en-US" altLang="ja-JP" smtClean="0"/>
              <a:pPr>
                <a:defRPr/>
              </a:pPr>
              <a:t>12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94059051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20471D-DF43-43B1-A3B1-66F3D30F3377}" type="slidenum">
              <a:rPr lang="en-US" altLang="ja-JP" smtClean="0"/>
              <a:pPr/>
              <a:t>13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2255605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20471D-DF43-43B1-A3B1-66F3D30F3377}" type="slidenum">
              <a:rPr lang="en-US" altLang="ja-JP" smtClean="0"/>
              <a:pPr/>
              <a:t>14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85982427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20471D-DF43-43B1-A3B1-66F3D30F3377}" type="slidenum">
              <a:rPr lang="en-US" altLang="ja-JP" smtClean="0"/>
              <a:pPr/>
              <a:t>15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643555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20471D-DF43-43B1-A3B1-66F3D30F3377}" type="slidenum">
              <a:rPr lang="en-US" altLang="ja-JP" smtClean="0"/>
              <a:pPr/>
              <a:t>16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1722536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20471D-DF43-43B1-A3B1-66F3D30F3377}" type="slidenum">
              <a:rPr lang="en-US" altLang="ja-JP" smtClean="0"/>
              <a:pPr/>
              <a:t>17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85832708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20471D-DF43-43B1-A3B1-66F3D30F3377}" type="slidenum">
              <a:rPr lang="en-US" altLang="ja-JP" smtClean="0"/>
              <a:pPr/>
              <a:t>18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44691260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F6FE43-768A-45D3-BF25-5EB0ADE0D429}" type="slidenum">
              <a:rPr lang="en-US" altLang="ja-JP" smtClean="0"/>
              <a:pPr>
                <a:defRPr/>
              </a:pPr>
              <a:t>19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4694646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20471D-DF43-43B1-A3B1-66F3D30F3377}" type="slidenum">
              <a:rPr lang="en-US" altLang="ja-JP" smtClean="0"/>
              <a:pPr/>
              <a:t>21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329200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20471D-DF43-43B1-A3B1-66F3D30F3377}" type="slidenum">
              <a:rPr lang="en-US" altLang="ja-JP" smtClean="0"/>
              <a:pPr/>
              <a:t>3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653442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6979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ja-JP" altLang="en-US"/>
          </a:p>
        </p:txBody>
      </p:sp>
      <p:sp>
        <p:nvSpPr>
          <p:cNvPr id="126980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A21C313-D062-43CB-B63F-5859D3E3FA1F}" type="slidenum">
              <a:rPr lang="en-US" altLang="ja-JP" smtClean="0">
                <a:ea typeface="ＭＳ Ｐゴシック" charset="-128"/>
              </a:rPr>
              <a:pPr/>
              <a:t>22</a:t>
            </a:fld>
            <a:endParaRPr lang="en-US" altLang="ja-JP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568646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20471D-DF43-43B1-A3B1-66F3D30F3377}" type="slidenum">
              <a:rPr lang="en-US" altLang="ja-JP" smtClean="0"/>
              <a:pPr/>
              <a:t>23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47548543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7190BD-339D-30D2-872C-A96455239C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>
            <a:extLst>
              <a:ext uri="{FF2B5EF4-FFF2-40B4-BE49-F238E27FC236}">
                <a16:creationId xmlns:a16="http://schemas.microsoft.com/office/drawing/2014/main" id="{DF8B0E80-46DD-D0DC-1690-DDC571AA707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>
            <a:extLst>
              <a:ext uri="{FF2B5EF4-FFF2-40B4-BE49-F238E27FC236}">
                <a16:creationId xmlns:a16="http://schemas.microsoft.com/office/drawing/2014/main" id="{5F1DFEB8-0FFD-B6B4-B6AF-93940097834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>
            <a:extLst>
              <a:ext uri="{FF2B5EF4-FFF2-40B4-BE49-F238E27FC236}">
                <a16:creationId xmlns:a16="http://schemas.microsoft.com/office/drawing/2014/main" id="{A8FF6A56-9C11-9B22-D3A9-695D38D0E89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20471D-DF43-43B1-A3B1-66F3D30F3377}" type="slidenum">
              <a:rPr lang="en-US" altLang="ja-JP" smtClean="0"/>
              <a:pPr/>
              <a:t>24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8412098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7190BD-339D-30D2-872C-A96455239C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>
            <a:extLst>
              <a:ext uri="{FF2B5EF4-FFF2-40B4-BE49-F238E27FC236}">
                <a16:creationId xmlns:a16="http://schemas.microsoft.com/office/drawing/2014/main" id="{DF8B0E80-46DD-D0DC-1690-DDC571AA707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>
            <a:extLst>
              <a:ext uri="{FF2B5EF4-FFF2-40B4-BE49-F238E27FC236}">
                <a16:creationId xmlns:a16="http://schemas.microsoft.com/office/drawing/2014/main" id="{5F1DFEB8-0FFD-B6B4-B6AF-93940097834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>
            <a:extLst>
              <a:ext uri="{FF2B5EF4-FFF2-40B4-BE49-F238E27FC236}">
                <a16:creationId xmlns:a16="http://schemas.microsoft.com/office/drawing/2014/main" id="{A8FF6A56-9C11-9B22-D3A9-695D38D0E89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20471D-DF43-43B1-A3B1-66F3D30F3377}" type="slidenum">
              <a:rPr lang="en-US" altLang="ja-JP" smtClean="0"/>
              <a:pPr/>
              <a:t>25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8412098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20471D-DF43-43B1-A3B1-66F3D30F3377}" type="slidenum">
              <a:rPr lang="en-US" altLang="ja-JP" smtClean="0"/>
              <a:pPr/>
              <a:t>26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7291588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3E82B1-2EB8-1F5D-0A3B-0E535302C5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>
            <a:extLst>
              <a:ext uri="{FF2B5EF4-FFF2-40B4-BE49-F238E27FC236}">
                <a16:creationId xmlns:a16="http://schemas.microsoft.com/office/drawing/2014/main" id="{DC030834-CD8B-F568-C7AA-3A1B48EFB89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>
            <a:extLst>
              <a:ext uri="{FF2B5EF4-FFF2-40B4-BE49-F238E27FC236}">
                <a16:creationId xmlns:a16="http://schemas.microsoft.com/office/drawing/2014/main" id="{267DC0A4-4808-B1B5-643D-C8A48A304BA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>
            <a:extLst>
              <a:ext uri="{FF2B5EF4-FFF2-40B4-BE49-F238E27FC236}">
                <a16:creationId xmlns:a16="http://schemas.microsoft.com/office/drawing/2014/main" id="{F77A864A-6E35-D80F-5A08-C6A60F80F0C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20471D-DF43-43B1-A3B1-66F3D30F3377}" type="slidenum">
              <a:rPr lang="en-US" altLang="ja-JP" smtClean="0"/>
              <a:pPr/>
              <a:t>27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930159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415A56-484D-41D2-B1FB-E2DB3BA1E067}" type="slidenum">
              <a:rPr kumimoji="1" lang="ja-JP" altLang="en-US" smtClean="0"/>
              <a:pPr/>
              <a:t>28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041608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482742-BEAE-4CA5-A23D-517F5625BEB1}" type="slidenum">
              <a:rPr kumimoji="1" lang="ja-JP" altLang="en-US" smtClean="0"/>
              <a:pPr/>
              <a:t>30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3438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20471D-DF43-43B1-A3B1-66F3D30F3377}" type="slidenum">
              <a:rPr lang="en-US" altLang="ja-JP" smtClean="0"/>
              <a:pPr/>
              <a:t>4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636354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415A56-484D-41D2-B1FB-E2DB3BA1E067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58307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415A56-484D-41D2-B1FB-E2DB3BA1E067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77568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415A56-484D-41D2-B1FB-E2DB3BA1E067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1773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415A56-484D-41D2-B1FB-E2DB3BA1E067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46125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415A56-484D-41D2-B1FB-E2DB3BA1E067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856702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20471D-DF43-43B1-A3B1-66F3D30F3377}" type="slidenum">
              <a:rPr lang="en-US" altLang="ja-JP" smtClean="0"/>
              <a:pPr/>
              <a:t>10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300121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84CE3-AE9C-4C24-A4BC-33C0659AA0EF}" type="datetimeFigureOut">
              <a:rPr kumimoji="1" lang="ja-JP" altLang="en-US" smtClean="0"/>
              <a:t>2025/11/12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26431-C36E-43CF-B198-5C29BC4F75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931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84CE3-AE9C-4C24-A4BC-33C0659AA0EF}" type="datetimeFigureOut">
              <a:rPr kumimoji="1" lang="ja-JP" altLang="en-US" smtClean="0"/>
              <a:t>2025/11/12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26431-C36E-43CF-B198-5C29BC4F75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3256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84CE3-AE9C-4C24-A4BC-33C0659AA0EF}" type="datetimeFigureOut">
              <a:rPr kumimoji="1" lang="ja-JP" altLang="en-US" smtClean="0"/>
              <a:t>2025/11/12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26431-C36E-43CF-B198-5C29BC4F75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41685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84CE3-AE9C-4C24-A4BC-33C0659AA0EF}" type="datetimeFigureOut">
              <a:rPr kumimoji="1" lang="ja-JP" altLang="en-US" smtClean="0"/>
              <a:t>2025/11/12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26431-C36E-43CF-B198-5C29BC4F75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3319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84CE3-AE9C-4C24-A4BC-33C0659AA0EF}" type="datetimeFigureOut">
              <a:rPr kumimoji="1" lang="ja-JP" altLang="en-US" smtClean="0"/>
              <a:t>2025/11/12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26431-C36E-43CF-B198-5C29BC4F75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8557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84CE3-AE9C-4C24-A4BC-33C0659AA0EF}" type="datetimeFigureOut">
              <a:rPr kumimoji="1" lang="ja-JP" altLang="en-US" smtClean="0"/>
              <a:t>2025/11/12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26431-C36E-43CF-B198-5C29BC4F75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19938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84CE3-AE9C-4C24-A4BC-33C0659AA0EF}" type="datetimeFigureOut">
              <a:rPr kumimoji="1" lang="ja-JP" altLang="en-US" smtClean="0"/>
              <a:t>2025/11/12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26431-C36E-43CF-B198-5C29BC4F75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11221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84CE3-AE9C-4C24-A4BC-33C0659AA0EF}" type="datetimeFigureOut">
              <a:rPr kumimoji="1" lang="ja-JP" altLang="en-US" smtClean="0"/>
              <a:t>2025/11/12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26431-C36E-43CF-B198-5C29BC4F75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04411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84CE3-AE9C-4C24-A4BC-33C0659AA0EF}" type="datetimeFigureOut">
              <a:rPr kumimoji="1" lang="ja-JP" altLang="en-US" smtClean="0"/>
              <a:t>2025/11/12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26431-C36E-43CF-B198-5C29BC4F75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17729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84CE3-AE9C-4C24-A4BC-33C0659AA0EF}" type="datetimeFigureOut">
              <a:rPr kumimoji="1" lang="ja-JP" altLang="en-US" smtClean="0"/>
              <a:t>2025/11/12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26431-C36E-43CF-B198-5C29BC4F75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50660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84CE3-AE9C-4C24-A4BC-33C0659AA0EF}" type="datetimeFigureOut">
              <a:rPr kumimoji="1" lang="ja-JP" altLang="en-US" smtClean="0"/>
              <a:t>2025/11/12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26431-C36E-43CF-B198-5C29BC4F75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7422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A84CE3-AE9C-4C24-A4BC-33C0659AA0EF}" type="datetimeFigureOut">
              <a:rPr kumimoji="1" lang="ja-JP" altLang="en-US" smtClean="0"/>
              <a:t>2025/11/12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A26431-C36E-43CF-B198-5C29BC4F75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3955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image" Target="../media/image34.gif"/><Relationship Id="rId3" Type="http://schemas.openxmlformats.org/officeDocument/2006/relationships/image" Target="../media/image24.jpeg"/><Relationship Id="rId7" Type="http://schemas.openxmlformats.org/officeDocument/2006/relationships/image" Target="../media/image28.gif"/><Relationship Id="rId12" Type="http://schemas.openxmlformats.org/officeDocument/2006/relationships/image" Target="../media/image3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7.png"/><Relationship Id="rId11" Type="http://schemas.openxmlformats.org/officeDocument/2006/relationships/image" Target="../media/image32.gif"/><Relationship Id="rId5" Type="http://schemas.openxmlformats.org/officeDocument/2006/relationships/image" Target="../media/image26.png"/><Relationship Id="rId15" Type="http://schemas.openxmlformats.org/officeDocument/2006/relationships/image" Target="../media/image36.gif"/><Relationship Id="rId10" Type="http://schemas.openxmlformats.org/officeDocument/2006/relationships/image" Target="../media/image31.gif"/><Relationship Id="rId4" Type="http://schemas.openxmlformats.org/officeDocument/2006/relationships/image" Target="../media/image25.jpg"/><Relationship Id="rId9" Type="http://schemas.openxmlformats.org/officeDocument/2006/relationships/image" Target="../media/image30.GIF"/><Relationship Id="rId14" Type="http://schemas.openxmlformats.org/officeDocument/2006/relationships/image" Target="../media/image35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0.jpeg"/><Relationship Id="rId5" Type="http://schemas.microsoft.com/office/2007/relationships/hdphoto" Target="../media/hdphoto4.wdp"/><Relationship Id="rId4" Type="http://schemas.openxmlformats.org/officeDocument/2006/relationships/image" Target="../media/image3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w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0.wmf"/><Relationship Id="rId5" Type="http://schemas.openxmlformats.org/officeDocument/2006/relationships/image" Target="../media/image49.wmf"/><Relationship Id="rId4" Type="http://schemas.openxmlformats.org/officeDocument/2006/relationships/image" Target="../media/image48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emf"/><Relationship Id="rId7" Type="http://schemas.openxmlformats.org/officeDocument/2006/relationships/image" Target="../media/image57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emf"/><Relationship Id="rId5" Type="http://schemas.openxmlformats.org/officeDocument/2006/relationships/image" Target="../media/image55.jpeg"/><Relationship Id="rId4" Type="http://schemas.openxmlformats.org/officeDocument/2006/relationships/image" Target="../media/image54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9.png"/><Relationship Id="rId5" Type="http://schemas.openxmlformats.org/officeDocument/2006/relationships/oleObject" Target="../embeddings/oleObject2.bin"/><Relationship Id="rId4" Type="http://schemas.openxmlformats.org/officeDocument/2006/relationships/image" Target="../media/image58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em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5.jpeg"/><Relationship Id="rId4" Type="http://schemas.openxmlformats.org/officeDocument/2006/relationships/image" Target="../media/image64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wm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7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jpeg"/><Relationship Id="rId4" Type="http://schemas.microsoft.com/office/2007/relationships/hdphoto" Target="../media/hdphoto2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microsoft.com/office/2007/relationships/hdphoto" Target="../media/hdphoto3.wdp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DBF06475-211A-461C-1B88-4A224C683CB4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1" name="Picture 2" descr="sk_01"/>
          <p:cNvPicPr>
            <a:picLocks noChangeAspect="1" noChangeArrowheads="1"/>
          </p:cNvPicPr>
          <p:nvPr/>
        </p:nvPicPr>
        <p:blipFill rotWithShape="1">
          <a:blip r:embed="rId3" cstate="print"/>
          <a:srcRect l="-323" b="19733"/>
          <a:stretch/>
        </p:blipFill>
        <p:spPr bwMode="auto">
          <a:xfrm>
            <a:off x="6241038" y="2199135"/>
            <a:ext cx="5160386" cy="28967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610654" y="5287310"/>
            <a:ext cx="8955741" cy="1126976"/>
          </a:xfrm>
        </p:spPr>
        <p:txBody>
          <a:bodyPr>
            <a:noAutofit/>
          </a:bodyPr>
          <a:lstStyle/>
          <a:p>
            <a:r>
              <a:rPr lang="en-US" altLang="ja-JP" sz="3200" i="1" dirty="0">
                <a:solidFill>
                  <a:schemeClr val="bg1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Takaaki Kajita</a:t>
            </a:r>
          </a:p>
          <a:p>
            <a:r>
              <a:rPr lang="en-US" altLang="ja-JP" sz="3200" i="1" dirty="0">
                <a:solidFill>
                  <a:schemeClr val="bg1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Institute for Cosmic Ray Research, The Univ. of Tokyo </a:t>
            </a:r>
            <a:endParaRPr lang="ja-JP" altLang="en-US" sz="3200" i="1" dirty="0">
              <a:solidFill>
                <a:schemeClr val="bg1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8" name="タイトル 7"/>
          <p:cNvSpPr>
            <a:spLocks noGrp="1"/>
          </p:cNvSpPr>
          <p:nvPr>
            <p:ph type="ctrTitle"/>
          </p:nvPr>
        </p:nvSpPr>
        <p:spPr>
          <a:xfrm>
            <a:off x="-73940" y="1243624"/>
            <a:ext cx="12265940" cy="1006429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/>
          <a:p>
            <a:r>
              <a:rPr lang="en-US" altLang="ja-JP" sz="6600" b="1" i="1" dirty="0" err="1">
                <a:ln w="22225">
                  <a:solidFill>
                    <a:schemeClr val="accent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accent2">
                    <a:lumMod val="20000"/>
                    <a:lumOff val="80000"/>
                  </a:schemeClr>
                </a:solidFill>
              </a:rPr>
              <a:t>Kamiokande</a:t>
            </a:r>
            <a:r>
              <a:rPr lang="en-US" altLang="ja-JP" sz="6600" b="1" i="1" dirty="0">
                <a:ln w="22225">
                  <a:solidFill>
                    <a:schemeClr val="accent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accent2">
                    <a:lumMod val="20000"/>
                    <a:lumOff val="80000"/>
                  </a:schemeClr>
                </a:solidFill>
              </a:rPr>
              <a:t> and Super-</a:t>
            </a:r>
            <a:r>
              <a:rPr lang="en-US" altLang="ja-JP" sz="6600" b="1" i="1" dirty="0" err="1">
                <a:ln w="22225">
                  <a:solidFill>
                    <a:schemeClr val="accent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accent2">
                    <a:lumMod val="20000"/>
                    <a:lumOff val="80000"/>
                  </a:schemeClr>
                </a:solidFill>
              </a:rPr>
              <a:t>Kamiokande</a:t>
            </a:r>
            <a:endParaRPr lang="ja-JP" altLang="en-US" sz="6600" b="1" i="1" dirty="0">
              <a:ln w="22225">
                <a:solidFill>
                  <a:schemeClr val="accent2">
                    <a:lumMod val="60000"/>
                    <a:lumOff val="40000"/>
                  </a:schemeClr>
                </a:solidFill>
                <a:prstDash val="solid"/>
              </a:ln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0" name="スライド番号プレースホルダ 4"/>
          <p:cNvSpPr>
            <a:spLocks noGrp="1"/>
          </p:cNvSpPr>
          <p:nvPr>
            <p:ph type="sldNum" sz="quarter" idx="12"/>
          </p:nvPr>
        </p:nvSpPr>
        <p:spPr>
          <a:xfrm>
            <a:off x="8077200" y="6520260"/>
            <a:ext cx="2133600" cy="365125"/>
          </a:xfrm>
          <a:ln>
            <a:noFill/>
          </a:ln>
        </p:spPr>
        <p:txBody>
          <a:bodyPr/>
          <a:lstStyle/>
          <a:p>
            <a:fld id="{D2D8002D-B5B0-4BAC-B1F6-782DDCCE6D9C}" type="slidenum">
              <a:rPr kumimoji="1" lang="ja-JP" altLang="en-US" smtClean="0">
                <a:solidFill>
                  <a:schemeClr val="bg1"/>
                </a:solidFill>
              </a:rPr>
              <a:pPr/>
              <a:t>1</a:t>
            </a:fld>
            <a:endParaRPr kumimoji="1" lang="ja-JP" altLang="en-US">
              <a:solidFill>
                <a:schemeClr val="bg1"/>
              </a:solidFill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346B5324-F4C2-4F86-B9D7-5A312DC3F4AF}"/>
              </a:ext>
            </a:extLst>
          </p:cNvPr>
          <p:cNvSpPr txBox="1"/>
          <p:nvPr/>
        </p:nvSpPr>
        <p:spPr>
          <a:xfrm>
            <a:off x="3314700" y="65446"/>
            <a:ext cx="8739648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2800" i="1" dirty="0">
                <a:solidFill>
                  <a:schemeClr val="bg1"/>
                </a:solidFill>
              </a:rPr>
              <a:t>4th Symposium on the History of Particle Physics </a:t>
            </a:r>
            <a:endParaRPr kumimoji="1" lang="en-US" altLang="ja-JP" sz="2800" i="1" dirty="0">
              <a:solidFill>
                <a:schemeClr val="bg1"/>
              </a:solidFill>
            </a:endParaRPr>
          </a:p>
          <a:p>
            <a:pPr algn="r"/>
            <a:r>
              <a:rPr lang="en-US" altLang="ja-JP" sz="2400" i="1" dirty="0">
                <a:solidFill>
                  <a:schemeClr val="bg1"/>
                </a:solidFill>
              </a:rPr>
              <a:t>CERN, Nov. 10-13, 2025 </a:t>
            </a:r>
            <a:endParaRPr kumimoji="1" lang="ja-JP" altLang="en-US" sz="2400" i="1" dirty="0">
              <a:solidFill>
                <a:schemeClr val="bg1"/>
              </a:solidFill>
            </a:endParaRPr>
          </a:p>
        </p:txBody>
      </p:sp>
      <p:pic>
        <p:nvPicPr>
          <p:cNvPr id="4" name="Picture 25" descr="kamiokande-no3">
            <a:extLst>
              <a:ext uri="{FF2B5EF4-FFF2-40B4-BE49-F238E27FC236}">
                <a16:creationId xmlns:a16="http://schemas.microsoft.com/office/drawing/2014/main" id="{4F722320-F1C2-AEC1-15CD-06520B297F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rcRect l="3986" t="10691"/>
          <a:stretch>
            <a:fillRect/>
          </a:stretch>
        </p:blipFill>
        <p:spPr bwMode="auto">
          <a:xfrm>
            <a:off x="1075096" y="2219325"/>
            <a:ext cx="4592279" cy="29215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31801259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0" y="0"/>
            <a:ext cx="12192000" cy="659735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608098"/>
          </a:xfrm>
          <a:solidFill>
            <a:schemeClr val="tx2"/>
          </a:solidFill>
        </p:spPr>
        <p:txBody>
          <a:bodyPr>
            <a:normAutofit fontScale="90000"/>
          </a:bodyPr>
          <a:lstStyle/>
          <a:p>
            <a:r>
              <a:rPr kumimoji="1" lang="en-US" altLang="ja-JP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Atmospheric neutrinos: background for proton decay</a:t>
            </a:r>
            <a:endParaRPr kumimoji="1" lang="ja-JP" altLang="en-US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0" y="6597351"/>
            <a:ext cx="12192000" cy="28803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6" name="スライド番号プレースホルダ 4"/>
          <p:cNvSpPr txBox="1">
            <a:spLocks/>
          </p:cNvSpPr>
          <p:nvPr/>
        </p:nvSpPr>
        <p:spPr>
          <a:xfrm>
            <a:off x="8077200" y="652026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/>
          <a:p>
            <a:pPr algn="r">
              <a:defRPr/>
            </a:pPr>
            <a:fld id="{D2D8002D-B5B0-4BAC-B1F6-782DDCCE6D9C}" type="slidenum">
              <a:rPr lang="ja-JP" altLang="en-US" sz="1200">
                <a:solidFill>
                  <a:schemeClr val="bg1"/>
                </a:solidFill>
              </a:rPr>
              <a:pPr algn="r">
                <a:defRPr/>
              </a:pPr>
              <a:t>10</a:t>
            </a:fld>
            <a:endParaRPr lang="ja-JP" altLang="en-US" sz="1200">
              <a:solidFill>
                <a:schemeClr val="bg1"/>
              </a:solidFill>
            </a:endParaRPr>
          </a:p>
        </p:txBody>
      </p:sp>
      <p:pic>
        <p:nvPicPr>
          <p:cNvPr id="14" name="図 1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091" b="10196"/>
          <a:stretch/>
        </p:blipFill>
        <p:spPr>
          <a:xfrm>
            <a:off x="208866" y="748367"/>
            <a:ext cx="7032584" cy="5848984"/>
          </a:xfrm>
          <a:prstGeom prst="rect">
            <a:avLst/>
          </a:prstGeom>
        </p:spPr>
      </p:pic>
      <p:sp>
        <p:nvSpPr>
          <p:cNvPr id="10" name="TextBox 3"/>
          <p:cNvSpPr txBox="1"/>
          <p:nvPr/>
        </p:nvSpPr>
        <p:spPr>
          <a:xfrm>
            <a:off x="3571384" y="6294945"/>
            <a:ext cx="403337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>
                <a:solidFill>
                  <a:schemeClr val="bg1">
                    <a:lumMod val="75000"/>
                  </a:schemeClr>
                </a:solidFill>
              </a:rPr>
              <a:t>© David </a:t>
            </a:r>
            <a:r>
              <a:rPr lang="en-US" sz="1000" dirty="0" err="1">
                <a:solidFill>
                  <a:schemeClr val="bg1">
                    <a:lumMod val="75000"/>
                  </a:schemeClr>
                </a:solidFill>
              </a:rPr>
              <a:t>Fierstein</a:t>
            </a:r>
            <a:r>
              <a:rPr lang="en-US" sz="1000" dirty="0">
                <a:solidFill>
                  <a:schemeClr val="bg1">
                    <a:lumMod val="75000"/>
                  </a:schemeClr>
                </a:solidFill>
              </a:rPr>
              <a:t>, originally published in Scientific American, August 1999</a:t>
            </a:r>
          </a:p>
        </p:txBody>
      </p:sp>
      <p:pic>
        <p:nvPicPr>
          <p:cNvPr id="18" name="図 1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06" r="10530"/>
          <a:stretch/>
        </p:blipFill>
        <p:spPr>
          <a:xfrm>
            <a:off x="7743826" y="832488"/>
            <a:ext cx="4086224" cy="5580146"/>
          </a:xfrm>
          <a:prstGeom prst="roundRect">
            <a:avLst>
              <a:gd name="adj" fmla="val 16667"/>
            </a:avLst>
          </a:prstGeom>
          <a:ln w="28575">
            <a:solidFill>
              <a:schemeClr val="bg1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9" name="角丸四角形 8"/>
          <p:cNvSpPr/>
          <p:nvPr/>
        </p:nvSpPr>
        <p:spPr>
          <a:xfrm>
            <a:off x="3571384" y="746760"/>
            <a:ext cx="1465311" cy="1786578"/>
          </a:xfrm>
          <a:prstGeom prst="round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フリーフォーム 12"/>
          <p:cNvSpPr/>
          <p:nvPr/>
        </p:nvSpPr>
        <p:spPr>
          <a:xfrm>
            <a:off x="5051685" y="914400"/>
            <a:ext cx="2593299" cy="944380"/>
          </a:xfrm>
          <a:custGeom>
            <a:avLst/>
            <a:gdLst>
              <a:gd name="connsiteX0" fmla="*/ 0 w 2593299"/>
              <a:gd name="connsiteY0" fmla="*/ 89941 h 944380"/>
              <a:gd name="connsiteX1" fmla="*/ 2263515 w 2593299"/>
              <a:gd name="connsiteY1" fmla="*/ 224852 h 944380"/>
              <a:gd name="connsiteX2" fmla="*/ 2248525 w 2593299"/>
              <a:gd name="connsiteY2" fmla="*/ 0 h 944380"/>
              <a:gd name="connsiteX3" fmla="*/ 2593299 w 2593299"/>
              <a:gd name="connsiteY3" fmla="*/ 524656 h 944380"/>
              <a:gd name="connsiteX4" fmla="*/ 2263515 w 2593299"/>
              <a:gd name="connsiteY4" fmla="*/ 944380 h 944380"/>
              <a:gd name="connsiteX5" fmla="*/ 2233535 w 2593299"/>
              <a:gd name="connsiteY5" fmla="*/ 674557 h 944380"/>
              <a:gd name="connsiteX6" fmla="*/ 0 w 2593299"/>
              <a:gd name="connsiteY6" fmla="*/ 89941 h 944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93299" h="944380">
                <a:moveTo>
                  <a:pt x="0" y="89941"/>
                </a:moveTo>
                <a:lnTo>
                  <a:pt x="2263515" y="224852"/>
                </a:lnTo>
                <a:lnTo>
                  <a:pt x="2248525" y="0"/>
                </a:lnTo>
                <a:lnTo>
                  <a:pt x="2593299" y="524656"/>
                </a:lnTo>
                <a:lnTo>
                  <a:pt x="2263515" y="944380"/>
                </a:lnTo>
                <a:lnTo>
                  <a:pt x="2233535" y="674557"/>
                </a:lnTo>
                <a:lnTo>
                  <a:pt x="0" y="89941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8801210" y="3821818"/>
            <a:ext cx="15644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/>
              <a:t>2 muon-neutrinos</a:t>
            </a:r>
            <a:endParaRPr kumimoji="1" lang="ja-JP" altLang="en-US" sz="2400" b="1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0265633" y="4231946"/>
            <a:ext cx="15644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/>
              <a:t>1</a:t>
            </a:r>
            <a:r>
              <a:rPr kumimoji="1" lang="en-US" altLang="ja-JP" sz="2400" b="1" dirty="0"/>
              <a:t> electron-neutrino</a:t>
            </a:r>
            <a:endParaRPr kumimoji="1" lang="ja-JP" altLang="en-US" sz="2400" b="1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566699" y="1126964"/>
            <a:ext cx="2601151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600" b="1" dirty="0">
                <a:solidFill>
                  <a:schemeClr val="bg1"/>
                </a:solidFill>
              </a:rPr>
              <a:t>Incoming cosmic</a:t>
            </a:r>
            <a:r>
              <a:rPr lang="en-US" altLang="ja-JP" sz="2600" b="1" dirty="0">
                <a:solidFill>
                  <a:schemeClr val="bg1"/>
                </a:solidFill>
              </a:rPr>
              <a:t> rays</a:t>
            </a:r>
            <a:endParaRPr kumimoji="1" lang="ja-JP" altLang="en-US" sz="2600" b="1" dirty="0">
              <a:solidFill>
                <a:schemeClr val="bg1"/>
              </a:solidFill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8339725" y="896132"/>
            <a:ext cx="19259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>
                <a:solidFill>
                  <a:schemeClr val="bg1"/>
                </a:solidFill>
              </a:rPr>
              <a:t>Cosmic ray</a:t>
            </a:r>
            <a:endParaRPr kumimoji="1" lang="ja-JP" altLang="en-US" sz="2400" b="1" dirty="0">
              <a:solidFill>
                <a:schemeClr val="bg1"/>
              </a:solidFill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8994025" y="1938888"/>
            <a:ext cx="21989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>
                <a:solidFill>
                  <a:schemeClr val="bg1"/>
                </a:solidFill>
              </a:rPr>
              <a:t>Air nucleus</a:t>
            </a:r>
            <a:endParaRPr kumimoji="1" lang="ja-JP" altLang="en-US" sz="2400" b="1" dirty="0">
              <a:solidFill>
                <a:schemeClr val="bg1"/>
              </a:solidFill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9136501" y="2834186"/>
            <a:ext cx="7537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>
                <a:solidFill>
                  <a:schemeClr val="bg1"/>
                </a:solidFill>
              </a:rPr>
              <a:t>Pion</a:t>
            </a:r>
            <a:endParaRPr kumimoji="1" lang="ja-JP" altLang="en-US" sz="2400" b="1" dirty="0">
              <a:solidFill>
                <a:schemeClr val="bg1"/>
              </a:solidFill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9700642" y="3239728"/>
            <a:ext cx="9492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>
                <a:solidFill>
                  <a:schemeClr val="bg1"/>
                </a:solidFill>
              </a:rPr>
              <a:t>Muon</a:t>
            </a:r>
            <a:endParaRPr kumimoji="1" lang="ja-JP" altLang="en-US" sz="2400" b="1" dirty="0">
              <a:solidFill>
                <a:schemeClr val="bg1"/>
              </a:solidFill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10669642" y="3488193"/>
            <a:ext cx="12372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>
                <a:solidFill>
                  <a:schemeClr val="bg1"/>
                </a:solidFill>
              </a:rPr>
              <a:t>Electron</a:t>
            </a:r>
            <a:endParaRPr kumimoji="1" lang="ja-JP" altLang="en-US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15344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12192000" cy="692150"/>
          </a:xfrm>
          <a:solidFill>
            <a:schemeClr val="tx2"/>
          </a:solidFill>
          <a:ln>
            <a:noFill/>
          </a:ln>
        </p:spPr>
        <p:txBody>
          <a:bodyPr/>
          <a:lstStyle/>
          <a:p>
            <a:pPr eaLnBrk="1" hangingPunct="1">
              <a:defRPr/>
            </a:pPr>
            <a:r>
              <a:rPr lang="en-US" altLang="ja-JP" sz="36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HGPｺﾞｼｯｸE" pitchFamily="50" charset="-128"/>
              </a:rPr>
              <a:t>Missing atmospheric muon-neutrinos </a:t>
            </a:r>
            <a:endParaRPr lang="en-US" altLang="ja-JP" sz="3200" i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ea typeface="HGPｺﾞｼｯｸE" pitchFamily="50" charset="-128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0" y="6559679"/>
            <a:ext cx="12192000" cy="32570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9" name="スライド番号プレースホルダ 4"/>
          <p:cNvSpPr txBox="1">
            <a:spLocks/>
          </p:cNvSpPr>
          <p:nvPr/>
        </p:nvSpPr>
        <p:spPr>
          <a:xfrm>
            <a:off x="8077200" y="652026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/>
          <a:p>
            <a:pPr algn="r">
              <a:defRPr/>
            </a:pPr>
            <a:fld id="{D2D8002D-B5B0-4BAC-B1F6-782DDCCE6D9C}" type="slidenum">
              <a:rPr lang="ja-JP" altLang="en-US" sz="1200">
                <a:solidFill>
                  <a:schemeClr val="bg1"/>
                </a:solidFill>
              </a:rPr>
              <a:pPr algn="r">
                <a:defRPr/>
              </a:pPr>
              <a:t>11</a:t>
            </a:fld>
            <a:endParaRPr lang="ja-JP" altLang="en-US" sz="1200">
              <a:solidFill>
                <a:schemeClr val="bg1"/>
              </a:solidFill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07119" y="654410"/>
            <a:ext cx="11996812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altLang="ja-JP" sz="2500" dirty="0"/>
              <a:t>Proton decay experiments in the 1980’s observed many atmospheric neutrino events.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altLang="ja-JP" sz="2500" dirty="0" err="1"/>
              <a:t>Kamiokande</a:t>
            </a:r>
            <a:r>
              <a:rPr lang="en-US" altLang="ja-JP" sz="2500" dirty="0"/>
              <a:t> wanted to improve the proton decay searches with improved analysis, including much improved particle identification (electron-like or muon-like).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altLang="ja-JP" sz="2500" dirty="0"/>
              <a:t>During these studies, missing muon-neutrinos (or smaller muon-like/electron-like ratio) were observed. </a:t>
            </a:r>
            <a:endParaRPr kumimoji="1" lang="ja-JP" altLang="en-US" sz="2500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BF3B81C7-9837-378C-AD3B-441656539C45}"/>
              </a:ext>
            </a:extLst>
          </p:cNvPr>
          <p:cNvSpPr txBox="1"/>
          <p:nvPr/>
        </p:nvSpPr>
        <p:spPr>
          <a:xfrm>
            <a:off x="333375" y="6010960"/>
            <a:ext cx="917257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altLang="ja-JP" sz="2400" dirty="0"/>
              <a:t>IMB experiment also observed the missing muon-neutrinos.</a:t>
            </a:r>
          </a:p>
        </p:txBody>
      </p: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2F125B17-8CD4-3345-6169-6DD993BC10F2}"/>
              </a:ext>
            </a:extLst>
          </p:cNvPr>
          <p:cNvCxnSpPr/>
          <p:nvPr/>
        </p:nvCxnSpPr>
        <p:spPr>
          <a:xfrm>
            <a:off x="1171575" y="6029325"/>
            <a:ext cx="9934575" cy="0"/>
          </a:xfrm>
          <a:prstGeom prst="line">
            <a:avLst/>
          </a:prstGeom>
          <a:ln w="38100"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図 6">
            <a:extLst>
              <a:ext uri="{FF2B5EF4-FFF2-40B4-BE49-F238E27FC236}">
                <a16:creationId xmlns:a16="http://schemas.microsoft.com/office/drawing/2014/main" id="{F6B0C67A-B544-AC8A-0EAA-12C243EA6EF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8506"/>
          <a:stretch>
            <a:fillRect/>
          </a:stretch>
        </p:blipFill>
        <p:spPr>
          <a:xfrm>
            <a:off x="590550" y="2571709"/>
            <a:ext cx="11315700" cy="3182097"/>
          </a:xfrm>
          <a:prstGeom prst="rect">
            <a:avLst/>
          </a:prstGeom>
        </p:spPr>
      </p:pic>
      <p:sp>
        <p:nvSpPr>
          <p:cNvPr id="3" name="Text Box 23">
            <a:extLst>
              <a:ext uri="{FF2B5EF4-FFF2-40B4-BE49-F238E27FC236}">
                <a16:creationId xmlns:a16="http://schemas.microsoft.com/office/drawing/2014/main" id="{37172986-AC9F-47D2-87C2-FB923153FE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85207" y="2376685"/>
            <a:ext cx="331064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n-US" altLang="ja-JP" sz="1400" dirty="0">
                <a:ea typeface="HGPｺﾞｼｯｸE" pitchFamily="50" charset="-128"/>
              </a:rPr>
              <a:t>K. Hirata et al, </a:t>
            </a:r>
            <a:r>
              <a:rPr lang="en-US" altLang="ja-JP" sz="1400" dirty="0" err="1">
                <a:ea typeface="HGPｺﾞｼｯｸE" pitchFamily="50" charset="-128"/>
              </a:rPr>
              <a:t>Phys.Lett.B</a:t>
            </a:r>
            <a:r>
              <a:rPr lang="en-US" altLang="ja-JP" sz="1400" dirty="0">
                <a:ea typeface="HGPｺﾞｼｯｸE" pitchFamily="50" charset="-128"/>
              </a:rPr>
              <a:t> 205 (1988) 416.</a:t>
            </a:r>
          </a:p>
        </p:txBody>
      </p:sp>
      <p:cxnSp>
        <p:nvCxnSpPr>
          <p:cNvPr id="21" name="直線コネクタ 20">
            <a:extLst>
              <a:ext uri="{FF2B5EF4-FFF2-40B4-BE49-F238E27FC236}">
                <a16:creationId xmlns:a16="http://schemas.microsoft.com/office/drawing/2014/main" id="{D2031E7B-7581-755A-987D-43A0537EEB08}"/>
              </a:ext>
            </a:extLst>
          </p:cNvPr>
          <p:cNvCxnSpPr/>
          <p:nvPr/>
        </p:nvCxnSpPr>
        <p:spPr>
          <a:xfrm>
            <a:off x="3324225" y="4400550"/>
            <a:ext cx="504825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9803A568-08CC-DB5E-C52D-D5CB56EB70B0}"/>
              </a:ext>
            </a:extLst>
          </p:cNvPr>
          <p:cNvCxnSpPr>
            <a:cxnSpLocks/>
          </p:cNvCxnSpPr>
          <p:nvPr/>
        </p:nvCxnSpPr>
        <p:spPr>
          <a:xfrm>
            <a:off x="7800975" y="4400550"/>
            <a:ext cx="600075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0CD98B47-DA90-648E-0D89-19DAC51EB013}"/>
              </a:ext>
            </a:extLst>
          </p:cNvPr>
          <p:cNvCxnSpPr/>
          <p:nvPr/>
        </p:nvCxnSpPr>
        <p:spPr>
          <a:xfrm>
            <a:off x="3695700" y="4695825"/>
            <a:ext cx="504825" cy="0"/>
          </a:xfrm>
          <a:prstGeom prst="line">
            <a:avLst/>
          </a:prstGeom>
          <a:ln w="762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71A3890D-104A-6CA4-4C46-47ED7FCF2445}"/>
              </a:ext>
            </a:extLst>
          </p:cNvPr>
          <p:cNvCxnSpPr>
            <a:cxnSpLocks/>
          </p:cNvCxnSpPr>
          <p:nvPr/>
        </p:nvCxnSpPr>
        <p:spPr>
          <a:xfrm>
            <a:off x="8334375" y="4724400"/>
            <a:ext cx="704850" cy="0"/>
          </a:xfrm>
          <a:prstGeom prst="line">
            <a:avLst/>
          </a:prstGeom>
          <a:ln w="762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7E51D090-757B-13E7-C7A9-ECC585646716}"/>
              </a:ext>
            </a:extLst>
          </p:cNvPr>
          <p:cNvSpPr txBox="1"/>
          <p:nvPr/>
        </p:nvSpPr>
        <p:spPr>
          <a:xfrm>
            <a:off x="9078294" y="6040726"/>
            <a:ext cx="26312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/>
              <a:t>D. Casper et al., PRL 66 (1991) 2561.</a:t>
            </a:r>
          </a:p>
          <a:p>
            <a:r>
              <a:rPr lang="en-US" altLang="ja-JP" sz="1200" dirty="0"/>
              <a:t>R. Becker-Szendy, PRD 46 (1992) 3720.</a:t>
            </a:r>
            <a:endParaRPr kumimoji="1" lang="en-US" altLang="ja-JP" sz="1200" dirty="0"/>
          </a:p>
        </p:txBody>
      </p:sp>
    </p:spTree>
    <p:extLst>
      <p:ext uri="{BB962C8B-B14F-4D97-AF65-F5344CB8AC3E}">
        <p14:creationId xmlns:p14="http://schemas.microsoft.com/office/powerpoint/2010/main" val="18236020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12192000" cy="692150"/>
          </a:xfrm>
          <a:solidFill>
            <a:schemeClr val="tx2"/>
          </a:solidFill>
          <a:ln>
            <a:noFill/>
          </a:ln>
        </p:spPr>
        <p:txBody>
          <a:bodyPr/>
          <a:lstStyle/>
          <a:p>
            <a:pPr eaLnBrk="1" hangingPunct="1">
              <a:defRPr/>
            </a:pPr>
            <a:r>
              <a:rPr lang="en-US" altLang="ja-JP" sz="36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HGPｺﾞｼｯｸE" pitchFamily="50" charset="-128"/>
              </a:rPr>
              <a:t>Confirmation of missing solar neutrino problem </a:t>
            </a:r>
            <a:r>
              <a:rPr lang="en-US" altLang="ja-JP" sz="32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HGPｺﾞｼｯｸE" pitchFamily="50" charset="-128"/>
              </a:rPr>
              <a:t>(1989)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0" y="6559679"/>
            <a:ext cx="12192000" cy="32570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9" name="スライド番号プレースホルダ 4"/>
          <p:cNvSpPr txBox="1">
            <a:spLocks/>
          </p:cNvSpPr>
          <p:nvPr/>
        </p:nvSpPr>
        <p:spPr>
          <a:xfrm>
            <a:off x="8077200" y="652026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/>
          <a:p>
            <a:pPr algn="r">
              <a:defRPr/>
            </a:pPr>
            <a:fld id="{D2D8002D-B5B0-4BAC-B1F6-782DDCCE6D9C}" type="slidenum">
              <a:rPr lang="ja-JP" altLang="en-US" sz="1200">
                <a:solidFill>
                  <a:schemeClr val="bg1"/>
                </a:solidFill>
              </a:rPr>
              <a:pPr algn="r">
                <a:defRPr/>
              </a:pPr>
              <a:t>12</a:t>
            </a:fld>
            <a:endParaRPr lang="ja-JP" altLang="en-US" sz="1200">
              <a:solidFill>
                <a:schemeClr val="bg1"/>
              </a:solidFill>
            </a:endParaRPr>
          </a:p>
        </p:txBody>
      </p: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C61CE423-4275-2EF6-6F2A-3DC0DB1FFDAB}"/>
              </a:ext>
            </a:extLst>
          </p:cNvPr>
          <p:cNvGrpSpPr/>
          <p:nvPr/>
        </p:nvGrpSpPr>
        <p:grpSpPr>
          <a:xfrm>
            <a:off x="6081824" y="746276"/>
            <a:ext cx="6043502" cy="4893647"/>
            <a:chOff x="6081824" y="725904"/>
            <a:chExt cx="6043502" cy="4893647"/>
          </a:xfrm>
        </p:grpSpPr>
        <p:sp>
          <p:nvSpPr>
            <p:cNvPr id="18" name="テキスト ボックス 17"/>
            <p:cNvSpPr txBox="1"/>
            <p:nvPr/>
          </p:nvSpPr>
          <p:spPr>
            <a:xfrm>
              <a:off x="6081824" y="725904"/>
              <a:ext cx="6043502" cy="4893647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kumimoji="1" lang="en-US" altLang="ja-JP" sz="2600" dirty="0"/>
                <a:t>The </a:t>
              </a:r>
              <a:r>
                <a:rPr kumimoji="1" lang="en-US" altLang="ja-JP" sz="2600" dirty="0" err="1"/>
                <a:t>Kamiokande</a:t>
              </a:r>
              <a:r>
                <a:rPr kumimoji="1" lang="en-US" altLang="ja-JP" sz="2600" dirty="0"/>
                <a:t> results on;</a:t>
              </a:r>
            </a:p>
            <a:p>
              <a:pPr marL="457200" indent="-457200">
                <a:buFont typeface="Arial" panose="020B0604020202020204" pitchFamily="34" charset="0"/>
                <a:buChar char="•"/>
              </a:pPr>
              <a:r>
                <a:rPr kumimoji="1" lang="en-US" altLang="ja-JP" sz="2600" dirty="0"/>
                <a:t>Supernova neutrinos (1987)</a:t>
              </a:r>
            </a:p>
            <a:p>
              <a:pPr marL="457200" indent="-457200">
                <a:buFont typeface="Arial" panose="020B0604020202020204" pitchFamily="34" charset="0"/>
                <a:buChar char="•"/>
              </a:pPr>
              <a:r>
                <a:rPr lang="en-US" altLang="ja-JP" sz="2600" dirty="0"/>
                <a:t>Missing atmospheric muon-neutrinos (1988)</a:t>
              </a:r>
            </a:p>
            <a:p>
              <a:pPr marL="457200" indent="-457200">
                <a:buFont typeface="Arial" panose="020B0604020202020204" pitchFamily="34" charset="0"/>
                <a:buChar char="•"/>
              </a:pPr>
              <a:r>
                <a:rPr kumimoji="1" lang="en-US" altLang="ja-JP" sz="2600" dirty="0"/>
                <a:t>Missing </a:t>
              </a:r>
              <a:r>
                <a:rPr lang="en-US" altLang="ja-JP" sz="2600" dirty="0"/>
                <a:t>s</a:t>
              </a:r>
              <a:r>
                <a:rPr kumimoji="1" lang="en-US" altLang="ja-JP" sz="2600" dirty="0"/>
                <a:t>olar neutrino (1989)</a:t>
              </a:r>
            </a:p>
            <a:p>
              <a:r>
                <a:rPr lang="en-US" altLang="ja-JP" sz="2600" dirty="0"/>
                <a:t>were recognized to be very important. </a:t>
              </a:r>
            </a:p>
            <a:p>
              <a:endParaRPr lang="en-US" altLang="ja-JP" sz="2600" dirty="0"/>
            </a:p>
            <a:p>
              <a:endParaRPr lang="en-US" altLang="ja-JP" sz="2600" dirty="0"/>
            </a:p>
            <a:p>
              <a:r>
                <a:rPr lang="en-US" altLang="ja-JP" sz="2600" dirty="0"/>
                <a:t>The construction of the Super-</a:t>
              </a:r>
              <a:r>
                <a:rPr lang="en-US" altLang="ja-JP" sz="2600" dirty="0" err="1"/>
                <a:t>Kamiokande</a:t>
              </a:r>
              <a:r>
                <a:rPr lang="en-US" altLang="ja-JP" sz="2600" dirty="0"/>
                <a:t> experiment was  approved in 1991 by the Japanese government. The construction was scheduled for 5 years.</a:t>
              </a:r>
              <a:endParaRPr kumimoji="1" lang="en-US" altLang="ja-JP" sz="2600" dirty="0"/>
            </a:p>
          </p:txBody>
        </p:sp>
        <p:sp>
          <p:nvSpPr>
            <p:cNvPr id="19" name="矢印: 下 18"/>
            <p:cNvSpPr/>
            <p:nvPr/>
          </p:nvSpPr>
          <p:spPr>
            <a:xfrm>
              <a:off x="8493067" y="3370006"/>
              <a:ext cx="825910" cy="486697"/>
            </a:xfrm>
            <a:prstGeom prst="downArrow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D6E4213-98A1-45F7-8BE4-A6C7C9396772}"/>
              </a:ext>
            </a:extLst>
          </p:cNvPr>
          <p:cNvSpPr txBox="1"/>
          <p:nvPr/>
        </p:nvSpPr>
        <p:spPr>
          <a:xfrm>
            <a:off x="4943475" y="5769192"/>
            <a:ext cx="724852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200" dirty="0"/>
              <a:t>(Other solar neutrinos experiments (SAGE, </a:t>
            </a:r>
            <a:r>
              <a:rPr kumimoji="1" lang="en-US" altLang="ja-JP" sz="2200" dirty="0" err="1"/>
              <a:t>Gallex</a:t>
            </a:r>
            <a:r>
              <a:rPr kumimoji="1" lang="en-US" altLang="ja-JP" sz="2200" dirty="0"/>
              <a:t>/GNO) in the 1990’s also confirmed the </a:t>
            </a:r>
            <a:r>
              <a:rPr lang="en-US" altLang="ja-JP" sz="2200" dirty="0"/>
              <a:t>missing </a:t>
            </a:r>
            <a:r>
              <a:rPr kumimoji="1" lang="en-US" altLang="ja-JP" sz="2200" dirty="0"/>
              <a:t>solar neutrino </a:t>
            </a:r>
            <a:r>
              <a:rPr lang="en-US" altLang="ja-JP" sz="2200" dirty="0"/>
              <a:t>problem</a:t>
            </a:r>
            <a:r>
              <a:rPr kumimoji="1" lang="en-US" altLang="ja-JP" sz="2200" dirty="0"/>
              <a:t>.)</a:t>
            </a:r>
            <a:endParaRPr kumimoji="1" lang="ja-JP" altLang="en-US" sz="2200" dirty="0"/>
          </a:p>
        </p:txBody>
      </p: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4466C9FE-C085-83CD-13EE-8055B2166432}"/>
              </a:ext>
            </a:extLst>
          </p:cNvPr>
          <p:cNvCxnSpPr>
            <a:cxnSpLocks/>
          </p:cNvCxnSpPr>
          <p:nvPr/>
        </p:nvCxnSpPr>
        <p:spPr>
          <a:xfrm>
            <a:off x="5514975" y="5734050"/>
            <a:ext cx="6438900" cy="0"/>
          </a:xfrm>
          <a:prstGeom prst="line">
            <a:avLst/>
          </a:prstGeom>
          <a:ln w="38100"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2">
            <a:extLst>
              <a:ext uri="{FF2B5EF4-FFF2-40B4-BE49-F238E27FC236}">
                <a16:creationId xmlns:a16="http://schemas.microsoft.com/office/drawing/2014/main" id="{7AD202CF-9492-450B-C8BE-EF958C293A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2312" y="702221"/>
            <a:ext cx="4724400" cy="585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0" name="直線矢印コネクタ 9">
            <a:extLst>
              <a:ext uri="{FF2B5EF4-FFF2-40B4-BE49-F238E27FC236}">
                <a16:creationId xmlns:a16="http://schemas.microsoft.com/office/drawing/2014/main" id="{7AC3BFC0-6F35-BAE6-BA6D-8FBF971813B6}"/>
              </a:ext>
            </a:extLst>
          </p:cNvPr>
          <p:cNvCxnSpPr/>
          <p:nvPr/>
        </p:nvCxnSpPr>
        <p:spPr>
          <a:xfrm flipV="1">
            <a:off x="3775174" y="1416584"/>
            <a:ext cx="714380" cy="142876"/>
          </a:xfrm>
          <a:prstGeom prst="straightConnector1">
            <a:avLst/>
          </a:prstGeom>
          <a:ln w="28575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7931037F-7059-1EF9-9511-22C81FD864A0}"/>
              </a:ext>
            </a:extLst>
          </p:cNvPr>
          <p:cNvSpPr txBox="1"/>
          <p:nvPr/>
        </p:nvSpPr>
        <p:spPr>
          <a:xfrm>
            <a:off x="2060662" y="1416584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SSM prediction</a:t>
            </a:r>
            <a:endParaRPr kumimoji="1" lang="ja-JP" altLang="en-US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34671AD0-FE6F-7122-A440-2CDBE3748736}"/>
              </a:ext>
            </a:extLst>
          </p:cNvPr>
          <p:cNvSpPr txBox="1"/>
          <p:nvPr/>
        </p:nvSpPr>
        <p:spPr>
          <a:xfrm>
            <a:off x="1989224" y="2702468"/>
            <a:ext cx="1500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latin typeface="Arial" pitchFamily="34" charset="0"/>
                <a:cs typeface="Arial" pitchFamily="34" charset="0"/>
              </a:rPr>
              <a:t>background</a:t>
            </a:r>
            <a:endParaRPr kumimoji="1" lang="ja-JP" alt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B8D80A20-CDBC-C61F-5FE9-04B5D4E7859B}"/>
              </a:ext>
            </a:extLst>
          </p:cNvPr>
          <p:cNvSpPr/>
          <p:nvPr/>
        </p:nvSpPr>
        <p:spPr>
          <a:xfrm>
            <a:off x="917654" y="2416716"/>
            <a:ext cx="3714776" cy="857256"/>
          </a:xfrm>
          <a:prstGeom prst="rect">
            <a:avLst/>
          </a:prstGeom>
          <a:solidFill>
            <a:srgbClr val="6699FF">
              <a:alpha val="2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D0D59F3F-D782-8FBD-63E8-4021E4193174}"/>
              </a:ext>
            </a:extLst>
          </p:cNvPr>
          <p:cNvSpPr txBox="1"/>
          <p:nvPr/>
        </p:nvSpPr>
        <p:spPr>
          <a:xfrm>
            <a:off x="4586808" y="1782341"/>
            <a:ext cx="12043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/>
              <a:t>About 50 solar </a:t>
            </a:r>
            <a:r>
              <a:rPr kumimoji="1" lang="en-US" altLang="ja-JP" sz="2000" dirty="0">
                <a:latin typeface="Symbol" pitchFamily="18" charset="2"/>
              </a:rPr>
              <a:t>n</a:t>
            </a:r>
            <a:endParaRPr kumimoji="1" lang="ja-JP" altLang="en-US" sz="2000" dirty="0">
              <a:latin typeface="Symbol" pitchFamily="18" charset="2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657726" y="721699"/>
            <a:ext cx="138156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K. S. Hirata et al., Phys. Rev. </a:t>
            </a:r>
            <a:r>
              <a:rPr lang="en-US" altLang="ja-JP" sz="1400" dirty="0"/>
              <a:t>L</a:t>
            </a:r>
            <a:r>
              <a:rPr kumimoji="1" lang="en-US" altLang="ja-JP" sz="1400" dirty="0"/>
              <a:t>ett. 63 (1989) 16.  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3752292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0" y="0"/>
            <a:ext cx="12192000" cy="659735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6674442"/>
          </a:xfrm>
          <a:solidFill>
            <a:schemeClr val="tx2"/>
          </a:solidFill>
        </p:spPr>
        <p:txBody>
          <a:bodyPr>
            <a:normAutofit/>
          </a:bodyPr>
          <a:lstStyle/>
          <a:p>
            <a:r>
              <a:rPr kumimoji="1" lang="en-US" altLang="ja-JP" sz="5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Super-</a:t>
            </a:r>
            <a:r>
              <a:rPr kumimoji="1" lang="en-US" altLang="ja-JP" sz="5400" b="1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Kamiokande</a:t>
            </a:r>
            <a:endParaRPr kumimoji="1" lang="ja-JP" altLang="en-US" sz="54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0" y="6597351"/>
            <a:ext cx="12192000" cy="28803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6" name="スライド番号プレースホルダ 4"/>
          <p:cNvSpPr txBox="1">
            <a:spLocks/>
          </p:cNvSpPr>
          <p:nvPr/>
        </p:nvSpPr>
        <p:spPr>
          <a:xfrm>
            <a:off x="8077200" y="652026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/>
          <a:p>
            <a:pPr algn="r">
              <a:defRPr/>
            </a:pPr>
            <a:fld id="{D2D8002D-B5B0-4BAC-B1F6-782DDCCE6D9C}" type="slidenum">
              <a:rPr lang="ja-JP" altLang="en-US" sz="1200">
                <a:solidFill>
                  <a:schemeClr val="bg1"/>
                </a:solidFill>
              </a:rPr>
              <a:pPr algn="r">
                <a:defRPr/>
              </a:pPr>
              <a:t>13</a:t>
            </a:fld>
            <a:endParaRPr lang="ja-JP" altLang="en-US" sz="12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41299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/>
          <p:cNvGrpSpPr>
            <a:grpSpLocks noChangeAspect="1"/>
          </p:cNvGrpSpPr>
          <p:nvPr/>
        </p:nvGrpSpPr>
        <p:grpSpPr>
          <a:xfrm>
            <a:off x="148270" y="454212"/>
            <a:ext cx="8174940" cy="5612986"/>
            <a:chOff x="2316393" y="476672"/>
            <a:chExt cx="7879600" cy="5410200"/>
          </a:xfrm>
        </p:grpSpPr>
        <p:pic>
          <p:nvPicPr>
            <p:cNvPr id="328707" name="Picture 3" descr="sk_build0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316393" y="476672"/>
              <a:ext cx="7620000" cy="5410200"/>
            </a:xfrm>
            <a:prstGeom prst="rect">
              <a:avLst/>
            </a:prstGeom>
            <a:noFill/>
          </p:spPr>
        </p:pic>
        <p:sp>
          <p:nvSpPr>
            <p:cNvPr id="328709" name="AutoShape 5"/>
            <p:cNvSpPr>
              <a:spLocks noChangeArrowheads="1"/>
            </p:cNvSpPr>
            <p:nvPr/>
          </p:nvSpPr>
          <p:spPr bwMode="auto">
            <a:xfrm>
              <a:off x="8824392" y="4969024"/>
              <a:ext cx="76200" cy="152400"/>
            </a:xfrm>
            <a:prstGeom prst="can">
              <a:avLst>
                <a:gd name="adj" fmla="val 50000"/>
              </a:avLst>
            </a:prstGeom>
            <a:solidFill>
              <a:srgbClr val="FF0000"/>
            </a:solidFill>
            <a:ln w="9525">
              <a:solidFill>
                <a:srgbClr val="007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chemeClr val="tx2"/>
                </a:solidFill>
              </a:endParaRPr>
            </a:p>
          </p:txBody>
        </p:sp>
        <p:sp>
          <p:nvSpPr>
            <p:cNvPr id="328710" name="Line 6"/>
            <p:cNvSpPr>
              <a:spLocks noChangeShapeType="1"/>
            </p:cNvSpPr>
            <p:nvPr/>
          </p:nvSpPr>
          <p:spPr bwMode="auto">
            <a:xfrm flipV="1">
              <a:off x="8040217" y="5085928"/>
              <a:ext cx="721295" cy="360040"/>
            </a:xfrm>
            <a:prstGeom prst="line">
              <a:avLst/>
            </a:prstGeom>
            <a:noFill/>
            <a:ln w="28575">
              <a:solidFill>
                <a:srgbClr val="0070C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ja-JP" altLang="en-US">
                <a:solidFill>
                  <a:schemeClr val="tx2"/>
                </a:solidFill>
              </a:endParaRPr>
            </a:p>
          </p:txBody>
        </p:sp>
        <p:sp>
          <p:nvSpPr>
            <p:cNvPr id="328711" name="Text Box 7"/>
            <p:cNvSpPr txBox="1">
              <a:spLocks noChangeArrowheads="1"/>
            </p:cNvSpPr>
            <p:nvPr/>
          </p:nvSpPr>
          <p:spPr bwMode="auto">
            <a:xfrm>
              <a:off x="7392468" y="5445969"/>
              <a:ext cx="2803525" cy="3856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ja-JP" altLang="en-US" sz="2000" dirty="0">
                  <a:ea typeface="HGPｺﾞｼｯｸE" pitchFamily="50" charset="-128"/>
                </a:rPr>
                <a:t>１０００ｍ </a:t>
              </a:r>
              <a:r>
                <a:rPr lang="en-US" altLang="ja-JP" sz="2000" dirty="0">
                  <a:ea typeface="HGPｺﾞｼｯｸE" pitchFamily="50" charset="-128"/>
                </a:rPr>
                <a:t>underground</a:t>
              </a:r>
            </a:p>
          </p:txBody>
        </p:sp>
        <p:sp>
          <p:nvSpPr>
            <p:cNvPr id="328717" name="Line 13"/>
            <p:cNvSpPr>
              <a:spLocks noChangeShapeType="1"/>
            </p:cNvSpPr>
            <p:nvPr/>
          </p:nvSpPr>
          <p:spPr bwMode="auto">
            <a:xfrm>
              <a:off x="3343683" y="4969024"/>
              <a:ext cx="17512" cy="764976"/>
            </a:xfrm>
            <a:prstGeom prst="line">
              <a:avLst/>
            </a:prstGeom>
            <a:noFill/>
            <a:ln w="19050">
              <a:solidFill>
                <a:srgbClr val="0070C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>
                <a:solidFill>
                  <a:schemeClr val="tx2"/>
                </a:solidFill>
              </a:endParaRPr>
            </a:p>
          </p:txBody>
        </p:sp>
        <p:sp>
          <p:nvSpPr>
            <p:cNvPr id="328718" name="Line 14"/>
            <p:cNvSpPr>
              <a:spLocks noChangeShapeType="1"/>
            </p:cNvSpPr>
            <p:nvPr/>
          </p:nvSpPr>
          <p:spPr bwMode="auto">
            <a:xfrm>
              <a:off x="6022435" y="4969024"/>
              <a:ext cx="14808" cy="764976"/>
            </a:xfrm>
            <a:prstGeom prst="line">
              <a:avLst/>
            </a:prstGeom>
            <a:noFill/>
            <a:ln w="19050">
              <a:solidFill>
                <a:srgbClr val="0070C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>
                <a:solidFill>
                  <a:schemeClr val="tx2"/>
                </a:solidFill>
              </a:endParaRPr>
            </a:p>
          </p:txBody>
        </p:sp>
        <p:sp>
          <p:nvSpPr>
            <p:cNvPr id="328719" name="Text Box 15"/>
            <p:cNvSpPr txBox="1">
              <a:spLocks noChangeArrowheads="1"/>
            </p:cNvSpPr>
            <p:nvPr/>
          </p:nvSpPr>
          <p:spPr bwMode="auto">
            <a:xfrm>
              <a:off x="4052986" y="5350025"/>
              <a:ext cx="1295400" cy="430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ja-JP" altLang="en-US" sz="2200" dirty="0">
                  <a:ea typeface="HGPｺﾞｼｯｸE" pitchFamily="50" charset="-128"/>
                </a:rPr>
                <a:t>３９ｍ</a:t>
              </a:r>
            </a:p>
          </p:txBody>
        </p:sp>
        <p:sp>
          <p:nvSpPr>
            <p:cNvPr id="328720" name="Line 16"/>
            <p:cNvSpPr>
              <a:spLocks noChangeShapeType="1"/>
            </p:cNvSpPr>
            <p:nvPr/>
          </p:nvSpPr>
          <p:spPr bwMode="auto">
            <a:xfrm>
              <a:off x="3367186" y="5578624"/>
              <a:ext cx="838200" cy="0"/>
            </a:xfrm>
            <a:prstGeom prst="line">
              <a:avLst/>
            </a:prstGeom>
            <a:noFill/>
            <a:ln w="19050">
              <a:solidFill>
                <a:srgbClr val="0070C0"/>
              </a:solidFill>
              <a:round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ja-JP" altLang="en-US">
                <a:solidFill>
                  <a:schemeClr val="tx2"/>
                </a:solidFill>
              </a:endParaRPr>
            </a:p>
          </p:txBody>
        </p:sp>
        <p:sp>
          <p:nvSpPr>
            <p:cNvPr id="328721" name="Line 17"/>
            <p:cNvSpPr>
              <a:spLocks noChangeShapeType="1"/>
            </p:cNvSpPr>
            <p:nvPr/>
          </p:nvSpPr>
          <p:spPr bwMode="auto">
            <a:xfrm>
              <a:off x="5184235" y="5578624"/>
              <a:ext cx="838200" cy="0"/>
            </a:xfrm>
            <a:prstGeom prst="line">
              <a:avLst/>
            </a:prstGeom>
            <a:noFill/>
            <a:ln w="19050">
              <a:solidFill>
                <a:srgbClr val="0070C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8722" name="Line 18"/>
            <p:cNvSpPr>
              <a:spLocks noChangeShapeType="1"/>
            </p:cNvSpPr>
            <p:nvPr/>
          </p:nvSpPr>
          <p:spPr bwMode="auto">
            <a:xfrm>
              <a:off x="3033192" y="1844824"/>
              <a:ext cx="381000" cy="0"/>
            </a:xfrm>
            <a:prstGeom prst="line">
              <a:avLst/>
            </a:prstGeom>
            <a:noFill/>
            <a:ln w="19050">
              <a:solidFill>
                <a:srgbClr val="0070C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8723" name="Line 19"/>
            <p:cNvSpPr>
              <a:spLocks noChangeShapeType="1"/>
            </p:cNvSpPr>
            <p:nvPr/>
          </p:nvSpPr>
          <p:spPr bwMode="auto">
            <a:xfrm>
              <a:off x="2995092" y="4816624"/>
              <a:ext cx="381000" cy="0"/>
            </a:xfrm>
            <a:prstGeom prst="line">
              <a:avLst/>
            </a:prstGeom>
            <a:noFill/>
            <a:ln w="19050">
              <a:solidFill>
                <a:srgbClr val="0070C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>
                <a:solidFill>
                  <a:schemeClr val="tx2"/>
                </a:solidFill>
              </a:endParaRPr>
            </a:p>
          </p:txBody>
        </p:sp>
        <p:sp>
          <p:nvSpPr>
            <p:cNvPr id="328724" name="Text Box 20"/>
            <p:cNvSpPr txBox="1">
              <a:spLocks noChangeArrowheads="1"/>
            </p:cNvSpPr>
            <p:nvPr/>
          </p:nvSpPr>
          <p:spPr bwMode="auto">
            <a:xfrm rot="16200000">
              <a:off x="2489905" y="3115281"/>
              <a:ext cx="1295400" cy="430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ja-JP" altLang="en-US" sz="2200" dirty="0">
                  <a:ea typeface="HGPｺﾞｼｯｸE" pitchFamily="50" charset="-128"/>
                </a:rPr>
                <a:t>４２ｍ</a:t>
              </a:r>
            </a:p>
          </p:txBody>
        </p:sp>
        <p:sp>
          <p:nvSpPr>
            <p:cNvPr id="328725" name="Line 21"/>
            <p:cNvSpPr>
              <a:spLocks noChangeShapeType="1"/>
            </p:cNvSpPr>
            <p:nvPr/>
          </p:nvSpPr>
          <p:spPr bwMode="auto">
            <a:xfrm>
              <a:off x="3137604" y="1844824"/>
              <a:ext cx="0" cy="1066800"/>
            </a:xfrm>
            <a:prstGeom prst="line">
              <a:avLst/>
            </a:prstGeom>
            <a:noFill/>
            <a:ln w="19050">
              <a:solidFill>
                <a:srgbClr val="0070C0"/>
              </a:solidFill>
              <a:round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328726" name="Line 22"/>
            <p:cNvSpPr>
              <a:spLocks noChangeShapeType="1"/>
            </p:cNvSpPr>
            <p:nvPr/>
          </p:nvSpPr>
          <p:spPr bwMode="auto">
            <a:xfrm>
              <a:off x="3137604" y="3749824"/>
              <a:ext cx="0" cy="1066800"/>
            </a:xfrm>
            <a:prstGeom prst="line">
              <a:avLst/>
            </a:prstGeom>
            <a:noFill/>
            <a:ln w="19050">
              <a:solidFill>
                <a:srgbClr val="0070C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</p:grpSp>
      <p:pic>
        <p:nvPicPr>
          <p:cNvPr id="19" name="図 18" descr="座る, 立つ が含まれている画像&#10;&#10;自動的に生成された説明">
            <a:extLst>
              <a:ext uri="{FF2B5EF4-FFF2-40B4-BE49-F238E27FC236}">
                <a16:creationId xmlns:a16="http://schemas.microsoft.com/office/drawing/2014/main" id="{C255DF24-757B-6A5A-FD43-8AE24A1D085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7753" y="87216"/>
            <a:ext cx="4234248" cy="6037560"/>
          </a:xfrm>
          <a:prstGeom prst="rect">
            <a:avLst/>
          </a:prstGeom>
        </p:spPr>
      </p:pic>
      <p:sp>
        <p:nvSpPr>
          <p:cNvPr id="3287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12192000" cy="633413"/>
          </a:xfrm>
          <a:solidFill>
            <a:schemeClr val="tx2"/>
          </a:solidFill>
          <a:ln/>
        </p:spPr>
        <p:txBody>
          <a:bodyPr>
            <a:noAutofit/>
          </a:bodyPr>
          <a:lstStyle/>
          <a:p>
            <a:r>
              <a:rPr lang="en-US" altLang="ja-JP" sz="40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Super-</a:t>
            </a:r>
            <a:r>
              <a:rPr lang="en-US" altLang="ja-JP" sz="4000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Kamiokande</a:t>
            </a:r>
            <a:endParaRPr lang="en-US" altLang="ja-JP" sz="4000" i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sp>
        <p:nvSpPr>
          <p:cNvPr id="32" name="正方形/長方形 31"/>
          <p:cNvSpPr/>
          <p:nvPr/>
        </p:nvSpPr>
        <p:spPr>
          <a:xfrm>
            <a:off x="0" y="6597351"/>
            <a:ext cx="12192000" cy="28803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3" name="スライド番号プレースホルダ 4"/>
          <p:cNvSpPr txBox="1">
            <a:spLocks/>
          </p:cNvSpPr>
          <p:nvPr/>
        </p:nvSpPr>
        <p:spPr>
          <a:xfrm>
            <a:off x="8077200" y="652026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/>
          <a:p>
            <a:pPr algn="r">
              <a:defRPr/>
            </a:pPr>
            <a:fld id="{D2D8002D-B5B0-4BAC-B1F6-782DDCCE6D9C}" type="slidenum">
              <a:rPr lang="ja-JP" altLang="en-US" sz="1200">
                <a:solidFill>
                  <a:schemeClr val="bg1"/>
                </a:solidFill>
              </a:rPr>
              <a:pPr algn="r">
                <a:defRPr/>
              </a:pPr>
              <a:t>14</a:t>
            </a:fld>
            <a:endParaRPr lang="ja-JP" altLang="en-US" sz="1200">
              <a:solidFill>
                <a:schemeClr val="bg1"/>
              </a:solidFill>
            </a:endParaRPr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BC0D1E8E-4ECF-DE54-ACC5-976BDF1E0500}"/>
              </a:ext>
            </a:extLst>
          </p:cNvPr>
          <p:cNvGrpSpPr>
            <a:grpSpLocks noChangeAspect="1"/>
          </p:cNvGrpSpPr>
          <p:nvPr/>
        </p:nvGrpSpPr>
        <p:grpSpPr>
          <a:xfrm>
            <a:off x="603056" y="6114919"/>
            <a:ext cx="7737755" cy="494158"/>
            <a:chOff x="9219" y="6069885"/>
            <a:chExt cx="8177261" cy="522226"/>
          </a:xfrm>
        </p:grpSpPr>
        <p:pic>
          <p:nvPicPr>
            <p:cNvPr id="2" name="図 1">
              <a:extLst>
                <a:ext uri="{FF2B5EF4-FFF2-40B4-BE49-F238E27FC236}">
                  <a16:creationId xmlns:a16="http://schemas.microsoft.com/office/drawing/2014/main" id="{5E454DBC-6744-31C7-8195-B55D77B88DD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19" y="6133799"/>
              <a:ext cx="847101" cy="426940"/>
            </a:xfrm>
            <a:prstGeom prst="rect">
              <a:avLst/>
            </a:prstGeom>
          </p:spPr>
        </p:pic>
        <p:pic>
          <p:nvPicPr>
            <p:cNvPr id="3" name="図 2">
              <a:extLst>
                <a:ext uri="{FF2B5EF4-FFF2-40B4-BE49-F238E27FC236}">
                  <a16:creationId xmlns:a16="http://schemas.microsoft.com/office/drawing/2014/main" id="{1A8FB0CF-224F-8C08-CD34-B0BE71B50F7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V="1">
              <a:off x="869202" y="6135073"/>
              <a:ext cx="776588" cy="417748"/>
            </a:xfrm>
            <a:prstGeom prst="rect">
              <a:avLst/>
            </a:prstGeom>
          </p:spPr>
        </p:pic>
        <p:pic>
          <p:nvPicPr>
            <p:cNvPr id="5" name="Picture 2" descr="C:\Documents and Settings\All Users\Documents\My Documents\My Pictures\fig\fig-general\flag\Japan.gif">
              <a:extLst>
                <a:ext uri="{FF2B5EF4-FFF2-40B4-BE49-F238E27FC236}">
                  <a16:creationId xmlns:a16="http://schemas.microsoft.com/office/drawing/2014/main" id="{72F39AF3-2B55-1BDF-CD4B-18897574097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637685" y="6090353"/>
              <a:ext cx="716474" cy="476167"/>
            </a:xfrm>
            <a:prstGeom prst="rect">
              <a:avLst/>
            </a:prstGeom>
            <a:noFill/>
          </p:spPr>
        </p:pic>
        <p:pic>
          <p:nvPicPr>
            <p:cNvPr id="6" name="図 5">
              <a:extLst>
                <a:ext uri="{FF2B5EF4-FFF2-40B4-BE49-F238E27FC236}">
                  <a16:creationId xmlns:a16="http://schemas.microsoft.com/office/drawing/2014/main" id="{05518FB3-BB34-D358-CE01-2D0A3D1B09A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55980" y="6078122"/>
              <a:ext cx="712752" cy="478970"/>
            </a:xfrm>
            <a:prstGeom prst="rect">
              <a:avLst/>
            </a:prstGeom>
          </p:spPr>
        </p:pic>
        <p:pic>
          <p:nvPicPr>
            <p:cNvPr id="7" name="図 6" descr="アイコン&#10;&#10;中程度の精度で自動的に生成された説明">
              <a:extLst>
                <a:ext uri="{FF2B5EF4-FFF2-40B4-BE49-F238E27FC236}">
                  <a16:creationId xmlns:a16="http://schemas.microsoft.com/office/drawing/2014/main" id="{02AEBB50-B128-DBEC-9F44-061FE76A2BAE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352923" y="6087629"/>
              <a:ext cx="708696" cy="472464"/>
            </a:xfrm>
            <a:prstGeom prst="rect">
              <a:avLst/>
            </a:prstGeom>
          </p:spPr>
        </p:pic>
        <p:pic>
          <p:nvPicPr>
            <p:cNvPr id="9" name="Picture 4" descr="C:\Documents and Settings\All Users\Documents\My Documents\My Pictures\fig\fig-general\flag\Poland.gif">
              <a:extLst>
                <a:ext uri="{FF2B5EF4-FFF2-40B4-BE49-F238E27FC236}">
                  <a16:creationId xmlns:a16="http://schemas.microsoft.com/office/drawing/2014/main" id="{F07E9CEC-F211-3415-17BB-FADE13D9062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3759373" y="6069885"/>
              <a:ext cx="785778" cy="522226"/>
            </a:xfrm>
            <a:prstGeom prst="rect">
              <a:avLst/>
            </a:prstGeom>
            <a:noFill/>
          </p:spPr>
        </p:pic>
        <p:pic>
          <p:nvPicPr>
            <p:cNvPr id="10" name="Picture 5" descr="C:\Documents and Settings\All Users\Documents\My Documents\My Pictures\fig\fig-general\flag\Spain.gif">
              <a:extLst>
                <a:ext uri="{FF2B5EF4-FFF2-40B4-BE49-F238E27FC236}">
                  <a16:creationId xmlns:a16="http://schemas.microsoft.com/office/drawing/2014/main" id="{B2086C83-A405-9826-94C4-632BC26DE6E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4544632" y="6082350"/>
              <a:ext cx="760019" cy="505106"/>
            </a:xfrm>
            <a:prstGeom prst="rect">
              <a:avLst/>
            </a:prstGeom>
            <a:noFill/>
          </p:spPr>
        </p:pic>
        <p:pic>
          <p:nvPicPr>
            <p:cNvPr id="11" name="図 10">
              <a:extLst>
                <a:ext uri="{FF2B5EF4-FFF2-40B4-BE49-F238E27FC236}">
                  <a16:creationId xmlns:a16="http://schemas.microsoft.com/office/drawing/2014/main" id="{B5B8F25B-782C-BECC-3A66-B3E90046BCB6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99485" y="6082349"/>
              <a:ext cx="717947" cy="482461"/>
            </a:xfrm>
            <a:prstGeom prst="rect">
              <a:avLst/>
            </a:prstGeom>
          </p:spPr>
        </p:pic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55F5916C-9073-B96C-4E87-63A5260456A4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002733" y="6094234"/>
              <a:ext cx="2183747" cy="494158"/>
              <a:chOff x="6002733" y="6094234"/>
              <a:chExt cx="2232129" cy="505106"/>
            </a:xfrm>
          </p:grpSpPr>
          <p:pic>
            <p:nvPicPr>
              <p:cNvPr id="13" name="Picture 1" descr="C:\Documents and Settings\All Users\Documents\My Documents\My Pictures\fig\fig-general\flag\China.gif">
                <a:extLst>
                  <a:ext uri="{FF2B5EF4-FFF2-40B4-BE49-F238E27FC236}">
                    <a16:creationId xmlns:a16="http://schemas.microsoft.com/office/drawing/2014/main" id="{24F3F26B-7F80-A72E-F540-00B990D977E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3" cstate="print"/>
              <a:srcRect/>
              <a:stretch>
                <a:fillRect/>
              </a:stretch>
            </p:blipFill>
            <p:spPr bwMode="auto">
              <a:xfrm>
                <a:off x="7517172" y="6117663"/>
                <a:ext cx="717690" cy="476974"/>
              </a:xfrm>
              <a:prstGeom prst="rect">
                <a:avLst/>
              </a:prstGeom>
              <a:noFill/>
            </p:spPr>
          </p:pic>
          <p:pic>
            <p:nvPicPr>
              <p:cNvPr id="14" name="Picture 3" descr="C:\Documents and Settings\All Users\Documents\My Documents\My Pictures\fig\fig-general\flag\Korea.gif">
                <a:extLst>
                  <a:ext uri="{FF2B5EF4-FFF2-40B4-BE49-F238E27FC236}">
                    <a16:creationId xmlns:a16="http://schemas.microsoft.com/office/drawing/2014/main" id="{9AAB84A6-A0E2-3334-4DA3-0D9C44908CC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4" cstate="print"/>
              <a:srcRect/>
              <a:stretch>
                <a:fillRect/>
              </a:stretch>
            </p:blipFill>
            <p:spPr bwMode="auto">
              <a:xfrm>
                <a:off x="6757841" y="6102614"/>
                <a:ext cx="745294" cy="495320"/>
              </a:xfrm>
              <a:prstGeom prst="rect">
                <a:avLst/>
              </a:prstGeom>
              <a:noFill/>
            </p:spPr>
          </p:pic>
          <p:pic>
            <p:nvPicPr>
              <p:cNvPr id="15" name="Picture 6" descr="C:\Documents and Settings\All Users\Documents\My Documents\My Pictures\fig\fig-general\flag\USA.gif">
                <a:extLst>
                  <a:ext uri="{FF2B5EF4-FFF2-40B4-BE49-F238E27FC236}">
                    <a16:creationId xmlns:a16="http://schemas.microsoft.com/office/drawing/2014/main" id="{CE1049CF-BC10-FA80-47EE-F49E4F36827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5" cstate="print"/>
              <a:srcRect/>
              <a:stretch>
                <a:fillRect/>
              </a:stretch>
            </p:blipFill>
            <p:spPr bwMode="auto">
              <a:xfrm>
                <a:off x="6002733" y="6094234"/>
                <a:ext cx="760019" cy="505106"/>
              </a:xfrm>
              <a:prstGeom prst="rect">
                <a:avLst/>
              </a:prstGeom>
              <a:noFill/>
            </p:spPr>
          </p:pic>
        </p:grpSp>
      </p:grp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A2ED2D70-9275-C692-C184-23D4640C3714}"/>
              </a:ext>
            </a:extLst>
          </p:cNvPr>
          <p:cNvSpPr txBox="1"/>
          <p:nvPr/>
        </p:nvSpPr>
        <p:spPr>
          <a:xfrm>
            <a:off x="8453006" y="6168007"/>
            <a:ext cx="35098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/>
              <a:t>~</a:t>
            </a:r>
            <a:r>
              <a:rPr lang="en-US" altLang="ja-JP" sz="2400" dirty="0"/>
              <a:t>230 collaborators</a:t>
            </a:r>
            <a:endParaRPr kumimoji="1" lang="en-US" altLang="ja-JP" sz="2400" dirty="0"/>
          </a:p>
        </p:txBody>
      </p:sp>
      <p:sp>
        <p:nvSpPr>
          <p:cNvPr id="8" name="Text Box 4">
            <a:extLst>
              <a:ext uri="{FF2B5EF4-FFF2-40B4-BE49-F238E27FC236}">
                <a16:creationId xmlns:a16="http://schemas.microsoft.com/office/drawing/2014/main" id="{2CC201CD-8A14-1332-74AE-F5729D6D03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30661" y="552380"/>
            <a:ext cx="4940233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ja-JP" sz="2400" b="1" dirty="0"/>
              <a:t>50,000 ton water Cherenkov detector	(22,500 ton fiducial volume)</a:t>
            </a:r>
          </a:p>
        </p:txBody>
      </p:sp>
    </p:spTree>
    <p:extLst>
      <p:ext uri="{BB962C8B-B14F-4D97-AF65-F5344CB8AC3E}">
        <p14:creationId xmlns:p14="http://schemas.microsoft.com/office/powerpoint/2010/main" val="10167159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図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539648"/>
            <a:ext cx="6376305" cy="6106690"/>
          </a:xfrm>
          <a:prstGeom prst="rect">
            <a:avLst/>
          </a:prstGeom>
          <a:ln>
            <a:noFill/>
          </a:ln>
        </p:spPr>
      </p:pic>
      <p:sp>
        <p:nvSpPr>
          <p:cNvPr id="3287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12192000" cy="633413"/>
          </a:xfrm>
          <a:solidFill>
            <a:schemeClr val="tx2"/>
          </a:solidFill>
          <a:ln/>
        </p:spPr>
        <p:txBody>
          <a:bodyPr>
            <a:noAutofit/>
          </a:bodyPr>
          <a:lstStyle/>
          <a:p>
            <a:r>
              <a:rPr lang="en-US" altLang="ja-JP" sz="36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Initial idea of Super-</a:t>
            </a:r>
            <a:r>
              <a:rPr lang="en-US" altLang="ja-JP" sz="3600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Kamiokande</a:t>
            </a:r>
            <a:r>
              <a:rPr lang="en-US" altLang="ja-JP" sz="36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(1983)</a:t>
            </a:r>
          </a:p>
        </p:txBody>
      </p:sp>
      <p:sp>
        <p:nvSpPr>
          <p:cNvPr id="32" name="正方形/長方形 31"/>
          <p:cNvSpPr/>
          <p:nvPr/>
        </p:nvSpPr>
        <p:spPr>
          <a:xfrm>
            <a:off x="0" y="6597351"/>
            <a:ext cx="12192000" cy="28803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3" name="スライド番号プレースホルダ 4"/>
          <p:cNvSpPr txBox="1">
            <a:spLocks/>
          </p:cNvSpPr>
          <p:nvPr/>
        </p:nvSpPr>
        <p:spPr>
          <a:xfrm>
            <a:off x="8077200" y="652026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/>
          <a:p>
            <a:pPr algn="r">
              <a:defRPr/>
            </a:pPr>
            <a:fld id="{D2D8002D-B5B0-4BAC-B1F6-782DDCCE6D9C}" type="slidenum">
              <a:rPr lang="ja-JP" altLang="en-US" sz="1200">
                <a:solidFill>
                  <a:schemeClr val="bg1"/>
                </a:solidFill>
              </a:rPr>
              <a:pPr algn="r">
                <a:defRPr/>
              </a:pPr>
              <a:t>15</a:t>
            </a:fld>
            <a:endParaRPr lang="ja-JP" altLang="en-US" sz="1200">
              <a:solidFill>
                <a:schemeClr val="bg1"/>
              </a:solidFill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6531429" y="710505"/>
            <a:ext cx="5538106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i="1" dirty="0"/>
              <a:t>In the fall of 1983</a:t>
            </a:r>
            <a:r>
              <a:rPr kumimoji="1" lang="en-US" altLang="ja-JP" sz="2800" i="1" dirty="0"/>
              <a:t>, Prof. </a:t>
            </a:r>
            <a:r>
              <a:rPr kumimoji="1" lang="en-US" altLang="ja-JP" sz="2800" i="1" dirty="0" err="1"/>
              <a:t>Koshiba</a:t>
            </a:r>
            <a:r>
              <a:rPr kumimoji="1" lang="en-US" altLang="ja-JP" sz="2800" i="1" dirty="0"/>
              <a:t> recognized that solar neutrinos can be detected in </a:t>
            </a:r>
            <a:r>
              <a:rPr kumimoji="1" lang="en-US" altLang="ja-JP" sz="2800" i="1" dirty="0" err="1"/>
              <a:t>Kamiokande</a:t>
            </a:r>
            <a:r>
              <a:rPr kumimoji="1" lang="en-US" altLang="ja-JP" sz="2800" i="1" dirty="0"/>
              <a:t>. At the same time, he proposed Super-</a:t>
            </a:r>
            <a:r>
              <a:rPr kumimoji="1" lang="en-US" altLang="ja-JP" sz="2800" i="1" dirty="0" err="1"/>
              <a:t>Kamiokande</a:t>
            </a:r>
            <a:r>
              <a:rPr kumimoji="1" lang="en-US" altLang="ja-JP" sz="2800" i="1" dirty="0"/>
              <a:t> to study solar neutrinos in detail (and to search for proton decays).  </a:t>
            </a:r>
            <a:endParaRPr kumimoji="1" lang="ja-JP" altLang="en-US" sz="2800" i="1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0A698430-EE79-4853-8AA5-353B8DBBDA11}"/>
              </a:ext>
            </a:extLst>
          </p:cNvPr>
          <p:cNvSpPr txBox="1"/>
          <p:nvPr/>
        </p:nvSpPr>
        <p:spPr>
          <a:xfrm>
            <a:off x="6376306" y="4430347"/>
            <a:ext cx="5693229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/>
              <a:t>Initial drawing of the Super-</a:t>
            </a:r>
            <a:r>
              <a:rPr kumimoji="1" lang="en-US" altLang="ja-JP" sz="2400" dirty="0" err="1"/>
              <a:t>Kamiokande</a:t>
            </a:r>
            <a:r>
              <a:rPr kumimoji="1" lang="en-US" altLang="ja-JP" sz="2400" dirty="0"/>
              <a:t> detector </a:t>
            </a:r>
          </a:p>
          <a:p>
            <a:r>
              <a:rPr kumimoji="1" lang="en-US" altLang="ja-JP" dirty="0"/>
              <a:t>(In “32 </a:t>
            </a:r>
            <a:r>
              <a:rPr kumimoji="1" lang="en-US" altLang="ja-JP" dirty="0" err="1"/>
              <a:t>kton</a:t>
            </a:r>
            <a:r>
              <a:rPr kumimoji="1" lang="en-US" altLang="ja-JP" dirty="0"/>
              <a:t> Water Cherenkov Detector (JACK) A proposal for detailed studies of nucleon decays and for low energy neutrino detection” by M. </a:t>
            </a:r>
            <a:r>
              <a:rPr kumimoji="1" lang="en-US" altLang="ja-JP" dirty="0" err="1"/>
              <a:t>Koshiba</a:t>
            </a:r>
            <a:r>
              <a:rPr kumimoji="1" lang="en-US" altLang="ja-JP" dirty="0"/>
              <a:t>, in Proceedings of workshop on Grand Unified Theories and Cosmology (Dec. 7-10, 1983, KEK, Tsukuba, Japan)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300211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7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12192000" cy="683781"/>
          </a:xfrm>
          <a:solidFill>
            <a:schemeClr val="tx2"/>
          </a:solidFill>
          <a:ln/>
        </p:spPr>
        <p:txBody>
          <a:bodyPr>
            <a:noAutofit/>
          </a:bodyPr>
          <a:lstStyle/>
          <a:p>
            <a:r>
              <a:rPr lang="en-US" altLang="ja-JP" sz="36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Beginning of the Super-</a:t>
            </a:r>
            <a:r>
              <a:rPr lang="en-US" altLang="ja-JP" sz="3600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Kamiokande</a:t>
            </a:r>
            <a:r>
              <a:rPr lang="en-US" altLang="ja-JP" sz="36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collaboration</a:t>
            </a:r>
          </a:p>
        </p:txBody>
      </p:sp>
      <p:sp>
        <p:nvSpPr>
          <p:cNvPr id="32" name="正方形/長方形 31"/>
          <p:cNvSpPr/>
          <p:nvPr/>
        </p:nvSpPr>
        <p:spPr>
          <a:xfrm>
            <a:off x="0" y="6605688"/>
            <a:ext cx="12192000" cy="2523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3" name="スライド番号プレースホルダ 4"/>
          <p:cNvSpPr txBox="1">
            <a:spLocks/>
          </p:cNvSpPr>
          <p:nvPr/>
        </p:nvSpPr>
        <p:spPr>
          <a:xfrm>
            <a:off x="8077200" y="652026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/>
          <a:p>
            <a:pPr algn="r">
              <a:defRPr/>
            </a:pPr>
            <a:fld id="{D2D8002D-B5B0-4BAC-B1F6-782DDCCE6D9C}" type="slidenum">
              <a:rPr lang="ja-JP" altLang="en-US" sz="1200">
                <a:solidFill>
                  <a:schemeClr val="bg1"/>
                </a:solidFill>
              </a:rPr>
              <a:pPr algn="r">
                <a:defRPr/>
              </a:pPr>
              <a:t>16</a:t>
            </a:fld>
            <a:endParaRPr lang="ja-JP" altLang="en-US" sz="1200">
              <a:solidFill>
                <a:schemeClr val="bg1"/>
              </a:solidFill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10" r="2271" b="10126"/>
          <a:stretch>
            <a:fillRect/>
          </a:stretch>
        </p:blipFill>
        <p:spPr>
          <a:xfrm>
            <a:off x="63794" y="745309"/>
            <a:ext cx="8920727" cy="5768832"/>
          </a:xfrm>
          <a:prstGeom prst="rect">
            <a:avLst/>
          </a:prstGeom>
          <a:solidFill>
            <a:srgbClr val="FFFFFF">
              <a:shade val="85000"/>
            </a:srgbClr>
          </a:solidFill>
          <a:ln w="63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テキスト ボックス 2"/>
          <p:cNvSpPr txBox="1"/>
          <p:nvPr/>
        </p:nvSpPr>
        <p:spPr>
          <a:xfrm>
            <a:off x="267205" y="912146"/>
            <a:ext cx="12803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/>
              <a:t>Y. Suzuki</a:t>
            </a:r>
            <a:endParaRPr kumimoji="1" lang="ja-JP" altLang="en-US" sz="2400" b="1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585655" y="1154104"/>
            <a:ext cx="13533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/>
              <a:t>W. </a:t>
            </a:r>
            <a:r>
              <a:rPr kumimoji="1" lang="en-US" altLang="ja-JP" sz="2400" b="1" dirty="0" err="1"/>
              <a:t>Kropp</a:t>
            </a:r>
            <a:endParaRPr kumimoji="1" lang="ja-JP" altLang="en-US" sz="2400" b="1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037946" y="1109133"/>
            <a:ext cx="12362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/>
              <a:t>H. Sobel</a:t>
            </a:r>
            <a:endParaRPr kumimoji="1" lang="ja-JP" altLang="en-US" sz="2400" b="1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392356" y="886524"/>
            <a:ext cx="5052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/>
              <a:t>TK</a:t>
            </a:r>
            <a:endParaRPr kumimoji="1" lang="ja-JP" altLang="en-US" sz="2400" b="1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015797" y="692440"/>
            <a:ext cx="14437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/>
              <a:t>Y. </a:t>
            </a:r>
            <a:r>
              <a:rPr lang="en-US" altLang="ja-JP" sz="2400" b="1" dirty="0"/>
              <a:t>T</a:t>
            </a:r>
            <a:r>
              <a:rPr kumimoji="1" lang="en-US" altLang="ja-JP" sz="2400" b="1" dirty="0"/>
              <a:t>otsuka</a:t>
            </a:r>
            <a:endParaRPr kumimoji="1" lang="ja-JP" altLang="en-US" sz="2400" b="1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954254" y="1154103"/>
            <a:ext cx="18165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/>
              <a:t>K. Nishikawa</a:t>
            </a:r>
            <a:endParaRPr kumimoji="1" lang="ja-JP" altLang="en-US" sz="2400" b="1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707044" y="1254091"/>
            <a:ext cx="13428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/>
              <a:t>A. Suzuki</a:t>
            </a:r>
            <a:endParaRPr kumimoji="1" lang="ja-JP" altLang="en-US" sz="2400" b="1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037946" y="5419356"/>
            <a:ext cx="11716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>
                <a:solidFill>
                  <a:schemeClr val="bg1"/>
                </a:solidFill>
              </a:rPr>
              <a:t>J. Stone</a:t>
            </a:r>
            <a:endParaRPr kumimoji="1" lang="ja-JP" altLang="en-US" sz="2400" b="1" dirty="0">
              <a:solidFill>
                <a:schemeClr val="bg1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4644989" y="5111580"/>
            <a:ext cx="173739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>
                <a:solidFill>
                  <a:schemeClr val="bg1"/>
                </a:solidFill>
              </a:rPr>
              <a:t>J. </a:t>
            </a:r>
            <a:r>
              <a:rPr kumimoji="1" lang="en-US" altLang="ja-JP" sz="2400" b="1" dirty="0" err="1">
                <a:solidFill>
                  <a:schemeClr val="bg1"/>
                </a:solidFill>
              </a:rPr>
              <a:t>Arafune</a:t>
            </a:r>
            <a:endParaRPr kumimoji="1" lang="en-US" altLang="ja-JP" sz="2400" b="1" dirty="0">
              <a:solidFill>
                <a:schemeClr val="bg1"/>
              </a:solidFill>
            </a:endParaRPr>
          </a:p>
          <a:p>
            <a:r>
              <a:rPr lang="en-US" altLang="ja-JP" sz="2000" b="1" dirty="0">
                <a:solidFill>
                  <a:schemeClr val="bg1"/>
                </a:solidFill>
              </a:rPr>
              <a:t>(ICRR director)</a:t>
            </a:r>
            <a:endParaRPr kumimoji="1" lang="ja-JP" altLang="en-US" sz="2000" b="1" dirty="0">
              <a:solidFill>
                <a:schemeClr val="bg1"/>
              </a:solidFill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6875691" y="4813512"/>
            <a:ext cx="18236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>
                <a:solidFill>
                  <a:schemeClr val="bg1"/>
                </a:solidFill>
              </a:rPr>
              <a:t>K. </a:t>
            </a:r>
            <a:r>
              <a:rPr lang="en-US" altLang="ja-JP" sz="2400" b="1" dirty="0">
                <a:solidFill>
                  <a:schemeClr val="bg1"/>
                </a:solidFill>
              </a:rPr>
              <a:t>N</a:t>
            </a:r>
            <a:r>
              <a:rPr kumimoji="1" lang="en-US" altLang="ja-JP" sz="2400" b="1" dirty="0">
                <a:solidFill>
                  <a:schemeClr val="bg1"/>
                </a:solidFill>
              </a:rPr>
              <a:t>akamura</a:t>
            </a:r>
            <a:endParaRPr kumimoji="1" lang="ja-JP" altLang="en-US" sz="2400" b="1" dirty="0">
              <a:solidFill>
                <a:schemeClr val="bg1"/>
              </a:solidFill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F26D3A83-9816-24DE-D898-44C8E1E5F84A}"/>
              </a:ext>
            </a:extLst>
          </p:cNvPr>
          <p:cNvSpPr txBox="1"/>
          <p:nvPr/>
        </p:nvSpPr>
        <p:spPr>
          <a:xfrm>
            <a:off x="9071987" y="5893513"/>
            <a:ext cx="30169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>
                <a:solidFill>
                  <a:schemeClr val="tx2"/>
                </a:solidFill>
              </a:rPr>
              <a:t>at Institute for Cosmic Ray Research, </a:t>
            </a:r>
            <a:r>
              <a:rPr lang="en-US" altLang="ja-JP" sz="2000" dirty="0">
                <a:solidFill>
                  <a:schemeClr val="tx2"/>
                </a:solidFill>
              </a:rPr>
              <a:t>Aug.</a:t>
            </a:r>
            <a:r>
              <a:rPr kumimoji="1" lang="en-US" altLang="ja-JP" sz="2000" dirty="0">
                <a:solidFill>
                  <a:schemeClr val="tx2"/>
                </a:solidFill>
              </a:rPr>
              <a:t> 28, 1992</a:t>
            </a:r>
            <a:endParaRPr kumimoji="1" lang="ja-JP" altLang="en-US" sz="2000" dirty="0">
              <a:solidFill>
                <a:schemeClr val="tx2"/>
              </a:solidFill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55483739-9334-4CD4-38E4-8B71BC0F6077}"/>
              </a:ext>
            </a:extLst>
          </p:cNvPr>
          <p:cNvSpPr txBox="1"/>
          <p:nvPr/>
        </p:nvSpPr>
        <p:spPr>
          <a:xfrm>
            <a:off x="9210216" y="655091"/>
            <a:ext cx="292403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/>
              <a:t>At that meeting, people agreed that</a:t>
            </a:r>
          </a:p>
          <a:p>
            <a:r>
              <a:rPr lang="en-US" altLang="ja-JP" sz="2400" dirty="0" err="1"/>
              <a:t>Kamiokande</a:t>
            </a:r>
            <a:r>
              <a:rPr kumimoji="1" lang="en-US" altLang="ja-JP" sz="2400" dirty="0"/>
              <a:t> </a:t>
            </a:r>
          </a:p>
          <a:p>
            <a:endParaRPr lang="en-US" altLang="ja-JP" sz="2400" dirty="0"/>
          </a:p>
          <a:p>
            <a:endParaRPr kumimoji="1" lang="en-US" altLang="ja-JP" sz="2400" dirty="0"/>
          </a:p>
          <a:p>
            <a:endParaRPr lang="en-US" altLang="ja-JP" sz="2400" dirty="0"/>
          </a:p>
          <a:p>
            <a:endParaRPr kumimoji="1" lang="en-US" altLang="ja-JP" sz="2400" dirty="0"/>
          </a:p>
          <a:p>
            <a:endParaRPr lang="en-US" altLang="ja-JP" sz="2400" dirty="0"/>
          </a:p>
          <a:p>
            <a:r>
              <a:rPr kumimoji="1" lang="en-US" altLang="ja-JP" sz="2400" dirty="0"/>
              <a:t>IMB</a:t>
            </a:r>
            <a:endParaRPr kumimoji="1" lang="ja-JP" altLang="en-US" sz="2400" dirty="0"/>
          </a:p>
        </p:txBody>
      </p:sp>
      <p:pic>
        <p:nvPicPr>
          <p:cNvPr id="21" name="図 20" descr="テーブル, 座る, モニター, ピザ が含まれている画像&#10;&#10;AI 生成コンテンツは誤りを含む可能性があります。">
            <a:extLst>
              <a:ext uri="{FF2B5EF4-FFF2-40B4-BE49-F238E27FC236}">
                <a16:creationId xmlns:a16="http://schemas.microsoft.com/office/drawing/2014/main" id="{51EC7E9E-8D07-9B01-5D49-6BDEA5268AC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446" t="2189" r="7928"/>
          <a:stretch>
            <a:fillRect/>
          </a:stretch>
        </p:blipFill>
        <p:spPr>
          <a:xfrm>
            <a:off x="10058399" y="1872577"/>
            <a:ext cx="1682497" cy="1284143"/>
          </a:xfrm>
          <a:prstGeom prst="rect">
            <a:avLst/>
          </a:prstGeom>
        </p:spPr>
      </p:pic>
      <p:pic>
        <p:nvPicPr>
          <p:cNvPr id="22" name="図 21" descr="キーボード, コンピュータ が含まれている画像&#10;&#10;AI 生成コンテンツは誤りを含む可能性があります。">
            <a:extLst>
              <a:ext uri="{FF2B5EF4-FFF2-40B4-BE49-F238E27FC236}">
                <a16:creationId xmlns:a16="http://schemas.microsoft.com/office/drawing/2014/main" id="{76053A5E-6C3B-1CCC-DF6E-32C147A0B88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09" r="1"/>
          <a:stretch>
            <a:fillRect/>
          </a:stretch>
        </p:blipFill>
        <p:spPr>
          <a:xfrm>
            <a:off x="10113776" y="4038600"/>
            <a:ext cx="1627120" cy="1258987"/>
          </a:xfrm>
          <a:prstGeom prst="rect">
            <a:avLst/>
          </a:prstGeom>
        </p:spPr>
      </p:pic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5651480E-AB99-42D3-3252-7688B5EE826B}"/>
              </a:ext>
            </a:extLst>
          </p:cNvPr>
          <p:cNvSpPr txBox="1"/>
          <p:nvPr/>
        </p:nvSpPr>
        <p:spPr>
          <a:xfrm>
            <a:off x="10465151" y="3121391"/>
            <a:ext cx="3946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/>
              <a:t>&amp;</a:t>
            </a:r>
            <a:endParaRPr kumimoji="1" lang="ja-JP" altLang="en-US" sz="2400" dirty="0"/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9A6F961C-1110-29AA-C7D4-77E8471FA4E4}"/>
              </a:ext>
            </a:extLst>
          </p:cNvPr>
          <p:cNvSpPr txBox="1"/>
          <p:nvPr/>
        </p:nvSpPr>
        <p:spPr>
          <a:xfrm>
            <a:off x="9300025" y="5286955"/>
            <a:ext cx="24991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/>
              <a:t>w</a:t>
            </a:r>
            <a:r>
              <a:rPr kumimoji="1" lang="en-US" altLang="ja-JP" sz="2400" dirty="0"/>
              <a:t>ork together.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5730423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/>
        </p:nvSpPr>
        <p:spPr>
          <a:xfrm>
            <a:off x="-152400" y="6520260"/>
            <a:ext cx="12344400" cy="33774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75107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395"/>
            <a:ext cx="12192000" cy="620713"/>
          </a:xfrm>
          <a:solidFill>
            <a:schemeClr val="tx2"/>
          </a:solidFill>
        </p:spPr>
        <p:txBody>
          <a:bodyPr>
            <a:normAutofit/>
          </a:bodyPr>
          <a:lstStyle/>
          <a:p>
            <a:r>
              <a:rPr lang="en-US" altLang="ja-JP" sz="3600" i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Construction of the Super-</a:t>
            </a:r>
            <a:r>
              <a:rPr lang="en-US" altLang="ja-JP" sz="3600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Kamiokande</a:t>
            </a:r>
            <a:r>
              <a:rPr lang="en-US" altLang="ja-JP" sz="3600" i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detector</a:t>
            </a:r>
          </a:p>
        </p:txBody>
      </p:sp>
      <p:sp>
        <p:nvSpPr>
          <p:cNvPr id="9" name="スライド番号プレースホルダ 4"/>
          <p:cNvSpPr txBox="1">
            <a:spLocks/>
          </p:cNvSpPr>
          <p:nvPr/>
        </p:nvSpPr>
        <p:spPr>
          <a:xfrm>
            <a:off x="8077200" y="652026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/>
          <a:p>
            <a:pPr algn="r">
              <a:defRPr/>
            </a:pPr>
            <a:fld id="{D2D8002D-B5B0-4BAC-B1F6-782DDCCE6D9C}" type="slidenum">
              <a:rPr lang="ja-JP" altLang="en-US" sz="1200">
                <a:solidFill>
                  <a:schemeClr val="bg1"/>
                </a:solidFill>
              </a:rPr>
              <a:pPr algn="r">
                <a:defRPr/>
              </a:pPr>
              <a:t>17</a:t>
            </a:fld>
            <a:endParaRPr lang="ja-JP" altLang="en-US" sz="1200">
              <a:solidFill>
                <a:schemeClr val="bg1"/>
              </a:solidFill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9721D6CB-A797-0807-67FE-7E6634578A3C}"/>
              </a:ext>
            </a:extLst>
          </p:cNvPr>
          <p:cNvSpPr txBox="1"/>
          <p:nvPr/>
        </p:nvSpPr>
        <p:spPr>
          <a:xfrm>
            <a:off x="4386816" y="6093121"/>
            <a:ext cx="79281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/>
              <a:t>Super-</a:t>
            </a:r>
            <a:r>
              <a:rPr kumimoji="1" lang="en-US" altLang="ja-JP" sz="2400" dirty="0" err="1"/>
              <a:t>Kamiokande</a:t>
            </a:r>
            <a:r>
              <a:rPr kumimoji="1" lang="en-US" altLang="ja-JP" sz="2400" dirty="0"/>
              <a:t> started taking data </a:t>
            </a:r>
            <a:r>
              <a:rPr lang="en-US" altLang="ja-JP" sz="2400" dirty="0"/>
              <a:t>at 0:00 on</a:t>
            </a:r>
            <a:r>
              <a:rPr kumimoji="1" lang="en-US" altLang="ja-JP" sz="2400" dirty="0"/>
              <a:t> April 1, 1996</a:t>
            </a:r>
            <a:endParaRPr kumimoji="1" lang="ja-JP" altLang="en-US" sz="2400" dirty="0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A7224FE9-062D-9600-BAAF-DEB5AA32D01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9130"/>
            <a:ext cx="4331442" cy="5865495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7FF21169-0B0D-02B9-1E5B-22428C11A8A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45" t="18867" r="2177" b="4718"/>
          <a:stretch>
            <a:fillRect/>
          </a:stretch>
        </p:blipFill>
        <p:spPr>
          <a:xfrm>
            <a:off x="2901451" y="647699"/>
            <a:ext cx="5290049" cy="3476625"/>
          </a:xfrm>
          <a:prstGeom prst="rect">
            <a:avLst/>
          </a:prstGeom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1581AC3C-B817-ED33-7F8F-6450DEAE2615}"/>
              </a:ext>
            </a:extLst>
          </p:cNvPr>
          <p:cNvSpPr txBox="1"/>
          <p:nvPr/>
        </p:nvSpPr>
        <p:spPr>
          <a:xfrm>
            <a:off x="7229475" y="676275"/>
            <a:ext cx="11239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>
                <a:solidFill>
                  <a:schemeClr val="bg1"/>
                </a:solidFill>
              </a:rPr>
              <a:t>Spring </a:t>
            </a:r>
          </a:p>
          <a:p>
            <a:r>
              <a:rPr kumimoji="1" lang="en-US" altLang="ja-JP" sz="2400" dirty="0">
                <a:solidFill>
                  <a:schemeClr val="bg1"/>
                </a:solidFill>
              </a:rPr>
              <a:t>1995</a:t>
            </a:r>
            <a:endParaRPr kumimoji="1" lang="ja-JP" altLang="en-US" sz="2400" dirty="0">
              <a:solidFill>
                <a:schemeClr val="bg1"/>
              </a:solidFill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8BF6AADB-545C-3C42-5F95-CEAED3A90FD8}"/>
              </a:ext>
            </a:extLst>
          </p:cNvPr>
          <p:cNvSpPr txBox="1"/>
          <p:nvPr/>
        </p:nvSpPr>
        <p:spPr>
          <a:xfrm>
            <a:off x="314325" y="5991225"/>
            <a:ext cx="36799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>
                <a:solidFill>
                  <a:schemeClr val="bg1"/>
                </a:solidFill>
              </a:rPr>
              <a:t>Before Summar in 1994</a:t>
            </a:r>
            <a:endParaRPr kumimoji="1" lang="ja-JP" altLang="en-US" sz="2800" b="1" dirty="0">
              <a:solidFill>
                <a:schemeClr val="bg1"/>
              </a:solidFill>
            </a:endParaRPr>
          </a:p>
        </p:txBody>
      </p:sp>
      <p:pic>
        <p:nvPicPr>
          <p:cNvPr id="6" name="図 5" descr="人, 屋内, 男, ケーキ が含まれている画像&#10;&#10;AI 生成コンテンツは誤りを含む可能性があります。">
            <a:extLst>
              <a:ext uri="{FF2B5EF4-FFF2-40B4-BE49-F238E27FC236}">
                <a16:creationId xmlns:a16="http://schemas.microsoft.com/office/drawing/2014/main" id="{E45AC8D2-DB44-21A3-83C4-ADD0D97A29A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8391" y="2739384"/>
            <a:ext cx="5663609" cy="3384570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86294BE3-63D1-9C09-6A63-B3A8D0E7233C}"/>
              </a:ext>
            </a:extLst>
          </p:cNvPr>
          <p:cNvSpPr txBox="1"/>
          <p:nvPr/>
        </p:nvSpPr>
        <p:spPr>
          <a:xfrm>
            <a:off x="8382000" y="5610225"/>
            <a:ext cx="16907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>
                <a:solidFill>
                  <a:schemeClr val="bg1"/>
                </a:solidFill>
              </a:rPr>
              <a:t>Yoji Totsuka</a:t>
            </a:r>
            <a:endParaRPr kumimoji="1" lang="ja-JP" altLang="en-US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93102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0" y="0"/>
            <a:ext cx="12192000" cy="659735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6674442"/>
          </a:xfrm>
          <a:solidFill>
            <a:schemeClr val="tx2"/>
          </a:solidFill>
        </p:spPr>
        <p:txBody>
          <a:bodyPr>
            <a:normAutofit/>
          </a:bodyPr>
          <a:lstStyle/>
          <a:p>
            <a:r>
              <a:rPr lang="en-US" altLang="ja-JP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Atmospheric neutrino oscillations</a:t>
            </a:r>
            <a:endParaRPr kumimoji="1" lang="ja-JP" altLang="en-US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0" y="6597351"/>
            <a:ext cx="12192000" cy="28803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6" name="スライド番号プレースホルダ 4"/>
          <p:cNvSpPr txBox="1">
            <a:spLocks/>
          </p:cNvSpPr>
          <p:nvPr/>
        </p:nvSpPr>
        <p:spPr>
          <a:xfrm>
            <a:off x="8077200" y="652026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/>
          <a:p>
            <a:pPr algn="r">
              <a:defRPr/>
            </a:pPr>
            <a:fld id="{D2D8002D-B5B0-4BAC-B1F6-782DDCCE6D9C}" type="slidenum">
              <a:rPr lang="ja-JP" altLang="en-US" sz="1200">
                <a:solidFill>
                  <a:schemeClr val="bg1"/>
                </a:solidFill>
              </a:rPr>
              <a:pPr algn="r">
                <a:defRPr/>
              </a:pPr>
              <a:t>18</a:t>
            </a:fld>
            <a:endParaRPr lang="ja-JP" altLang="en-US" sz="12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7705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12192000" cy="620713"/>
          </a:xfrm>
          <a:solidFill>
            <a:schemeClr val="tx2"/>
          </a:solidFill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altLang="ja-JP" sz="36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Fully automated analysis</a:t>
            </a:r>
          </a:p>
        </p:txBody>
      </p:sp>
      <p:sp>
        <p:nvSpPr>
          <p:cNvPr id="44040" name="Text Box 8"/>
          <p:cNvSpPr txBox="1">
            <a:spLocks noChangeArrowheads="1"/>
          </p:cNvSpPr>
          <p:nvPr/>
        </p:nvSpPr>
        <p:spPr bwMode="auto">
          <a:xfrm>
            <a:off x="0" y="645399"/>
            <a:ext cx="12192000" cy="1115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algn="l">
              <a:lnSpc>
                <a:spcPct val="85000"/>
              </a:lnSpc>
              <a:spcBef>
                <a:spcPct val="45000"/>
              </a:spcBef>
              <a:spcAft>
                <a:spcPct val="30000"/>
              </a:spcAft>
              <a:buFont typeface="Wingdings" panose="05000000000000000000" pitchFamily="2" charset="2"/>
              <a:buChar char="ü"/>
            </a:pPr>
            <a:r>
              <a:rPr lang="ja-JP" altLang="en-US" sz="2600" dirty="0">
                <a:ea typeface="HGPｺﾞｼｯｸE" pitchFamily="50" charset="-128"/>
              </a:rPr>
              <a:t>O</a:t>
            </a:r>
            <a:r>
              <a:rPr lang="en-US" altLang="ja-JP" sz="2600" dirty="0">
                <a:ea typeface="HGPｺﾞｼｯｸE" pitchFamily="50" charset="-128"/>
              </a:rPr>
              <a:t>ne of the limitation of the </a:t>
            </a:r>
            <a:r>
              <a:rPr lang="en-US" altLang="ja-JP" sz="2600" dirty="0" err="1">
                <a:ea typeface="HGPｺﾞｼｯｸE" pitchFamily="50" charset="-128"/>
              </a:rPr>
              <a:t>Kamiokande’s</a:t>
            </a:r>
            <a:r>
              <a:rPr lang="en-US" altLang="ja-JP" sz="2600" dirty="0">
                <a:ea typeface="HGPｺﾞｼｯｸE" pitchFamily="50" charset="-128"/>
              </a:rPr>
              <a:t> atmospheric neutrino analysis was the necessity of the event scanning for all data and Monte Carlo events, due to no satisfactory ring identification software.  </a:t>
            </a:r>
          </a:p>
        </p:txBody>
      </p:sp>
      <p:pic>
        <p:nvPicPr>
          <p:cNvPr id="334851" name="Picture 3" descr="C:\Documents and Settings\All Users\Documents\My Documents\My Pictures\fig\superscanfig\mulitir-5.ep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1267" y="2384921"/>
            <a:ext cx="5386321" cy="4124660"/>
          </a:xfrm>
          <a:prstGeom prst="rect">
            <a:avLst/>
          </a:prstGeom>
          <a:noFill/>
        </p:spPr>
      </p:pic>
      <p:sp>
        <p:nvSpPr>
          <p:cNvPr id="44044" name="Text Box 13"/>
          <p:cNvSpPr txBox="1">
            <a:spLocks noChangeArrowheads="1"/>
          </p:cNvSpPr>
          <p:nvPr/>
        </p:nvSpPr>
        <p:spPr bwMode="auto">
          <a:xfrm>
            <a:off x="429767" y="1803595"/>
            <a:ext cx="3730753" cy="461665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ja-JP" sz="2400" dirty="0">
                <a:solidFill>
                  <a:schemeClr val="bg1"/>
                </a:solidFill>
              </a:rPr>
              <a:t>Multi Cherenkov ring event</a:t>
            </a:r>
          </a:p>
        </p:txBody>
      </p:sp>
      <p:pic>
        <p:nvPicPr>
          <p:cNvPr id="3348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39724" y="2104787"/>
            <a:ext cx="4584764" cy="45847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正方形/長方形 11"/>
          <p:cNvSpPr/>
          <p:nvPr/>
        </p:nvSpPr>
        <p:spPr>
          <a:xfrm>
            <a:off x="0" y="6519099"/>
            <a:ext cx="12192000" cy="33890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3" name="スライド番号プレースホルダ 4"/>
          <p:cNvSpPr txBox="1">
            <a:spLocks/>
          </p:cNvSpPr>
          <p:nvPr/>
        </p:nvSpPr>
        <p:spPr>
          <a:xfrm>
            <a:off x="8077200" y="652026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/>
          <a:p>
            <a:pPr algn="r">
              <a:defRPr/>
            </a:pPr>
            <a:fld id="{D2D8002D-B5B0-4BAC-B1F6-782DDCCE6D9C}" type="slidenum">
              <a:rPr lang="ja-JP" altLang="en-US" sz="1200">
                <a:solidFill>
                  <a:schemeClr val="bg1"/>
                </a:solidFill>
              </a:rPr>
              <a:pPr algn="r">
                <a:defRPr/>
              </a:pPr>
              <a:t>19</a:t>
            </a:fld>
            <a:endParaRPr lang="ja-JP" altLang="en-US" sz="1200">
              <a:solidFill>
                <a:schemeClr val="bg1"/>
              </a:solidFill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6627506" y="1465211"/>
            <a:ext cx="30179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i="1" u="sng" dirty="0"/>
              <a:t>Hough transformation + maximum likelihood</a:t>
            </a:r>
            <a:endParaRPr lang="ja-JP" altLang="en-US" sz="2400" i="1" u="sng" dirty="0"/>
          </a:p>
        </p:txBody>
      </p:sp>
      <p:sp>
        <p:nvSpPr>
          <p:cNvPr id="44035" name="AutoShape 3"/>
          <p:cNvSpPr>
            <a:spLocks noChangeArrowheads="1"/>
          </p:cNvSpPr>
          <p:nvPr/>
        </p:nvSpPr>
        <p:spPr bwMode="auto">
          <a:xfrm>
            <a:off x="1241185" y="2328927"/>
            <a:ext cx="1226989" cy="1379984"/>
          </a:xfrm>
          <a:prstGeom prst="can">
            <a:avLst>
              <a:gd name="adj" fmla="val 27778"/>
            </a:avLst>
          </a:prstGeom>
          <a:solidFill>
            <a:srgbClr val="66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4037" name="Line 5"/>
          <p:cNvSpPr>
            <a:spLocks noChangeShapeType="1"/>
          </p:cNvSpPr>
          <p:nvPr/>
        </p:nvSpPr>
        <p:spPr bwMode="auto">
          <a:xfrm flipV="1">
            <a:off x="334574" y="3023111"/>
            <a:ext cx="1600200" cy="381000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44038" name="Text Box 6"/>
          <p:cNvSpPr txBox="1">
            <a:spLocks noChangeArrowheads="1"/>
          </p:cNvSpPr>
          <p:nvPr/>
        </p:nvSpPr>
        <p:spPr bwMode="auto">
          <a:xfrm>
            <a:off x="232974" y="2904049"/>
            <a:ext cx="6096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ja-JP" sz="2800">
                <a:latin typeface="Symbol" pitchFamily="18" charset="2"/>
                <a:ea typeface="HGPｺﾞｼｯｸE" pitchFamily="50" charset="-128"/>
              </a:rPr>
              <a:t>n</a:t>
            </a:r>
          </a:p>
        </p:txBody>
      </p:sp>
      <p:sp>
        <p:nvSpPr>
          <p:cNvPr id="44039" name="Line 7"/>
          <p:cNvSpPr>
            <a:spLocks noChangeShapeType="1"/>
          </p:cNvSpPr>
          <p:nvPr/>
        </p:nvSpPr>
        <p:spPr bwMode="auto">
          <a:xfrm>
            <a:off x="1934774" y="3023111"/>
            <a:ext cx="314523" cy="31392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cxnSp>
        <p:nvCxnSpPr>
          <p:cNvPr id="16" name="直線矢印コネクタ 15"/>
          <p:cNvCxnSpPr>
            <a:stCxn id="44039" idx="0"/>
          </p:cNvCxnSpPr>
          <p:nvPr/>
        </p:nvCxnSpPr>
        <p:spPr>
          <a:xfrm flipV="1">
            <a:off x="1934773" y="2832983"/>
            <a:ext cx="242516" cy="190128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358685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789709"/>
          </a:xfrm>
          <a:solidFill>
            <a:schemeClr val="tx2"/>
          </a:solidFill>
        </p:spPr>
        <p:txBody>
          <a:bodyPr/>
          <a:lstStyle/>
          <a:p>
            <a:r>
              <a:rPr kumimoji="1" lang="en-US" altLang="ja-JP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Outline</a:t>
            </a:r>
            <a:endParaRPr kumimoji="1" lang="ja-JP" altLang="en-US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939800" y="1707173"/>
            <a:ext cx="10515600" cy="3503002"/>
          </a:xfrm>
        </p:spPr>
        <p:txBody>
          <a:bodyPr>
            <a:normAutofit/>
          </a:bodyPr>
          <a:lstStyle/>
          <a:p>
            <a:r>
              <a:rPr lang="en-US" altLang="ja-JP" sz="3600" i="1" dirty="0" err="1"/>
              <a:t>Kamiokande</a:t>
            </a:r>
            <a:endParaRPr lang="en-US" altLang="ja-JP" sz="3600" i="1" dirty="0"/>
          </a:p>
          <a:p>
            <a:r>
              <a:rPr lang="en-US" altLang="ja-JP" sz="3600" i="1" dirty="0"/>
              <a:t>Super-</a:t>
            </a:r>
            <a:r>
              <a:rPr lang="en-US" altLang="ja-JP" sz="3600" i="1" dirty="0" err="1"/>
              <a:t>Kamiokande</a:t>
            </a:r>
            <a:endParaRPr lang="en-US" altLang="ja-JP" sz="3600" i="1" dirty="0"/>
          </a:p>
          <a:p>
            <a:r>
              <a:rPr lang="en-US" altLang="ja-JP" sz="3600" i="1" dirty="0"/>
              <a:t>Atmospheric neutrino oscillations</a:t>
            </a:r>
          </a:p>
          <a:p>
            <a:r>
              <a:rPr lang="en-US" altLang="ja-JP" sz="3600" i="1" dirty="0"/>
              <a:t>Solar neutrino oscillations</a:t>
            </a:r>
          </a:p>
          <a:p>
            <a:r>
              <a:rPr kumimoji="1" lang="en-US" altLang="ja-JP" sz="3600" i="1" dirty="0"/>
              <a:t>Summary </a:t>
            </a:r>
            <a:endParaRPr kumimoji="1" lang="ja-JP" altLang="en-US" sz="3600" i="1" dirty="0"/>
          </a:p>
        </p:txBody>
      </p:sp>
      <p:sp>
        <p:nvSpPr>
          <p:cNvPr id="4" name="正方形/長方形 3"/>
          <p:cNvSpPr/>
          <p:nvPr/>
        </p:nvSpPr>
        <p:spPr>
          <a:xfrm>
            <a:off x="0" y="6597351"/>
            <a:ext cx="12192000" cy="28803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" name="スライド番号プレースホルダ 4"/>
          <p:cNvSpPr txBox="1">
            <a:spLocks/>
          </p:cNvSpPr>
          <p:nvPr/>
        </p:nvSpPr>
        <p:spPr>
          <a:xfrm>
            <a:off x="8077200" y="652026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/>
          <a:p>
            <a:pPr algn="r">
              <a:defRPr/>
            </a:pPr>
            <a:fld id="{D2D8002D-B5B0-4BAC-B1F6-782DDCCE6D9C}" type="slidenum">
              <a:rPr lang="ja-JP" altLang="en-US" sz="1200">
                <a:solidFill>
                  <a:schemeClr val="bg1"/>
                </a:solidFill>
              </a:rPr>
              <a:pPr algn="r">
                <a:defRPr/>
              </a:pPr>
              <a:t>2</a:t>
            </a:fld>
            <a:endParaRPr lang="ja-JP" alt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241756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図 5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42275" y="3272664"/>
            <a:ext cx="3512170" cy="3359469"/>
          </a:xfrm>
          <a:prstGeom prst="rect">
            <a:avLst/>
          </a:prstGeom>
        </p:spPr>
      </p:pic>
      <p:pic>
        <p:nvPicPr>
          <p:cNvPr id="59" name="図 58"/>
          <p:cNvPicPr>
            <a:picLocks noChangeAspect="1"/>
          </p:cNvPicPr>
          <p:nvPr/>
        </p:nvPicPr>
        <p:blipFill rotWithShape="1">
          <a:blip r:embed="rId3"/>
          <a:srcRect l="26904" r="4086" b="28993"/>
          <a:stretch/>
        </p:blipFill>
        <p:spPr>
          <a:xfrm>
            <a:off x="8536651" y="524571"/>
            <a:ext cx="2829440" cy="2705782"/>
          </a:xfrm>
          <a:prstGeom prst="rect">
            <a:avLst/>
          </a:prstGeom>
        </p:spPr>
      </p:pic>
      <p:sp>
        <p:nvSpPr>
          <p:cNvPr id="2949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12192000" cy="706438"/>
          </a:xfrm>
          <a:solidFill>
            <a:schemeClr val="tx2"/>
          </a:solidFill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altLang="ja-JP" sz="36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Event type and neutrino energy</a:t>
            </a:r>
          </a:p>
        </p:txBody>
      </p:sp>
      <p:pic>
        <p:nvPicPr>
          <p:cNvPr id="17425" name="Picture 49" descr="parent_spectr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4555" y="902270"/>
            <a:ext cx="5097441" cy="52183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" name="正方形/長方形 54"/>
          <p:cNvSpPr/>
          <p:nvPr/>
        </p:nvSpPr>
        <p:spPr>
          <a:xfrm>
            <a:off x="0" y="6597352"/>
            <a:ext cx="12192000" cy="28565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6" name="スライド番号プレースホルダ 4"/>
          <p:cNvSpPr txBox="1">
            <a:spLocks/>
          </p:cNvSpPr>
          <p:nvPr/>
        </p:nvSpPr>
        <p:spPr>
          <a:xfrm>
            <a:off x="8077200" y="652026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/>
          <a:p>
            <a:pPr algn="r">
              <a:defRPr/>
            </a:pPr>
            <a:fld id="{D2D8002D-B5B0-4BAC-B1F6-782DDCCE6D9C}" type="slidenum">
              <a:rPr lang="ja-JP" altLang="en-US" sz="1200">
                <a:solidFill>
                  <a:schemeClr val="bg1"/>
                </a:solidFill>
              </a:rPr>
              <a:pPr algn="r">
                <a:defRPr/>
              </a:pPr>
              <a:t>20</a:t>
            </a:fld>
            <a:endParaRPr lang="ja-JP" altLang="en-US" sz="1200">
              <a:solidFill>
                <a:schemeClr val="bg1"/>
              </a:solidFill>
            </a:endParaRPr>
          </a:p>
        </p:txBody>
      </p:sp>
      <p:pic>
        <p:nvPicPr>
          <p:cNvPr id="60" name="Picture 5" descr="e-like-1r-2-1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19" t="19410" r="26989" b="15873"/>
          <a:stretch/>
        </p:blipFill>
        <p:spPr bwMode="auto">
          <a:xfrm>
            <a:off x="283086" y="3865695"/>
            <a:ext cx="2812540" cy="2722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" name="Picture 3" descr="mu-like-1r-4-1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675" t="18301" r="25976" b="16371"/>
          <a:stretch/>
        </p:blipFill>
        <p:spPr bwMode="auto">
          <a:xfrm>
            <a:off x="366817" y="731907"/>
            <a:ext cx="2672931" cy="28310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テキスト ボックス 3"/>
          <p:cNvSpPr txBox="1"/>
          <p:nvPr/>
        </p:nvSpPr>
        <p:spPr>
          <a:xfrm>
            <a:off x="191235" y="4016185"/>
            <a:ext cx="1635063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sz="2400" dirty="0"/>
              <a:t>1 ring e-like</a:t>
            </a:r>
            <a:endParaRPr lang="ja-JP" altLang="en-US" sz="2400" dirty="0"/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191235" y="2696829"/>
            <a:ext cx="1659109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sz="2400" dirty="0"/>
              <a:t>1 ring </a:t>
            </a:r>
            <a:r>
              <a:rPr lang="en-US" altLang="ja-JP" sz="2400" dirty="0">
                <a:latin typeface="Symbol" panose="05050102010706020507" pitchFamily="18" charset="2"/>
              </a:rPr>
              <a:t>m</a:t>
            </a:r>
            <a:r>
              <a:rPr lang="en-US" altLang="ja-JP" sz="2400" dirty="0"/>
              <a:t>-like</a:t>
            </a:r>
            <a:endParaRPr lang="ja-JP" altLang="en-US" sz="2400" dirty="0"/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10707612" y="1640236"/>
            <a:ext cx="1440139" cy="83099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ja-JP" sz="2400" dirty="0"/>
              <a:t>Partially contained </a:t>
            </a:r>
            <a:endParaRPr lang="ja-JP" altLang="en-US" sz="2400" dirty="0"/>
          </a:p>
        </p:txBody>
      </p:sp>
      <p:sp>
        <p:nvSpPr>
          <p:cNvPr id="64" name="テキスト ボックス 63"/>
          <p:cNvSpPr txBox="1"/>
          <p:nvPr/>
        </p:nvSpPr>
        <p:spPr>
          <a:xfrm>
            <a:off x="10819036" y="5312311"/>
            <a:ext cx="1352868" cy="83099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ja-JP" sz="2400" dirty="0"/>
              <a:t>Upward going </a:t>
            </a:r>
            <a:r>
              <a:rPr lang="en-US" altLang="ja-JP" sz="2400" dirty="0">
                <a:latin typeface="Symbol" panose="05050102010706020507" pitchFamily="18" charset="2"/>
              </a:rPr>
              <a:t>m</a:t>
            </a:r>
            <a:endParaRPr lang="ja-JP" altLang="en-US" sz="2400" dirty="0">
              <a:latin typeface="Symbol" panose="05050102010706020507" pitchFamily="18" charset="2"/>
            </a:endParaRPr>
          </a:p>
        </p:txBody>
      </p:sp>
      <p:cxnSp>
        <p:nvCxnSpPr>
          <p:cNvPr id="6" name="直線矢印コネクタ 5"/>
          <p:cNvCxnSpPr/>
          <p:nvPr/>
        </p:nvCxnSpPr>
        <p:spPr>
          <a:xfrm flipV="1">
            <a:off x="2881125" y="2545019"/>
            <a:ext cx="1678442" cy="193283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線矢印コネクタ 65"/>
          <p:cNvCxnSpPr/>
          <p:nvPr/>
        </p:nvCxnSpPr>
        <p:spPr>
          <a:xfrm>
            <a:off x="3050546" y="1640236"/>
            <a:ext cx="1755756" cy="63609"/>
          </a:xfrm>
          <a:prstGeom prst="straightConnector1">
            <a:avLst/>
          </a:prstGeom>
          <a:ln w="2857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線矢印コネクタ 68"/>
          <p:cNvCxnSpPr/>
          <p:nvPr/>
        </p:nvCxnSpPr>
        <p:spPr>
          <a:xfrm flipH="1">
            <a:off x="6018963" y="2393284"/>
            <a:ext cx="2517689" cy="43265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線矢印コネクタ 71"/>
          <p:cNvCxnSpPr/>
          <p:nvPr/>
        </p:nvCxnSpPr>
        <p:spPr>
          <a:xfrm flipH="1">
            <a:off x="7593724" y="4528515"/>
            <a:ext cx="1163711" cy="187943"/>
          </a:xfrm>
          <a:prstGeom prst="straightConnector1">
            <a:avLst/>
          </a:prstGeom>
          <a:ln w="28575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テキスト ボックス 2"/>
          <p:cNvSpPr txBox="1"/>
          <p:nvPr/>
        </p:nvSpPr>
        <p:spPr>
          <a:xfrm>
            <a:off x="3362132" y="6104773"/>
            <a:ext cx="62020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All these events are used in the analysis.</a:t>
            </a:r>
            <a:endParaRPr kumimoji="1" lang="ja-JP" altLang="en-US" sz="2800" b="1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0726296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" b="26017"/>
          <a:stretch/>
        </p:blipFill>
        <p:spPr>
          <a:xfrm>
            <a:off x="6311151" y="999806"/>
            <a:ext cx="5604624" cy="57076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3894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12192000" cy="774644"/>
          </a:xfrm>
          <a:solidFill>
            <a:schemeClr val="tx2"/>
          </a:solidFill>
        </p:spPr>
        <p:txBody>
          <a:bodyPr>
            <a:normAutofit fontScale="90000"/>
          </a:bodyPr>
          <a:lstStyle/>
          <a:p>
            <a:r>
              <a:rPr lang="en-US" altLang="ja-JP" sz="40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Evidence for neutrino oscillations </a:t>
            </a:r>
            <a:r>
              <a:rPr lang="en-US" altLang="ja-JP" sz="32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(Super-Kamiokande @Neutrino 1998)</a:t>
            </a:r>
          </a:p>
        </p:txBody>
      </p:sp>
      <p:pic>
        <p:nvPicPr>
          <p:cNvPr id="338947" name="Picture 3" descr="kajita-13"/>
          <p:cNvPicPr>
            <a:picLocks noChangeAspect="1" noChangeArrowheads="1"/>
          </p:cNvPicPr>
          <p:nvPr/>
        </p:nvPicPr>
        <p:blipFill rotWithShape="1">
          <a:blip r:embed="rId4" cstate="print"/>
          <a:srcRect b="24450"/>
          <a:stretch/>
        </p:blipFill>
        <p:spPr bwMode="auto">
          <a:xfrm>
            <a:off x="368710" y="886674"/>
            <a:ext cx="5501148" cy="57207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38948" name="Text Box 4"/>
          <p:cNvSpPr txBox="1">
            <a:spLocks noChangeArrowheads="1"/>
          </p:cNvSpPr>
          <p:nvPr/>
        </p:nvSpPr>
        <p:spPr bwMode="auto">
          <a:xfrm>
            <a:off x="6096000" y="4503532"/>
            <a:ext cx="5976938" cy="1815882"/>
          </a:xfrm>
          <a:prstGeom prst="rect">
            <a:avLst/>
          </a:prstGeom>
          <a:solidFill>
            <a:srgbClr val="FFFFFF">
              <a:alpha val="74902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ja-JP" sz="2800" dirty="0"/>
              <a:t>Super-</a:t>
            </a:r>
            <a:r>
              <a:rPr lang="en-US" altLang="ja-JP" sz="2800" dirty="0" err="1"/>
              <a:t>Kamiokande</a:t>
            </a:r>
            <a:r>
              <a:rPr lang="en-US" altLang="ja-JP" sz="2800" dirty="0"/>
              <a:t> concluded that the observed zenith angle </a:t>
            </a:r>
            <a:r>
              <a:rPr lang="en-US" altLang="ja-JP" sz="2800" dirty="0" err="1"/>
              <a:t>dependece</a:t>
            </a:r>
            <a:r>
              <a:rPr lang="en-US" altLang="ja-JP" sz="2800" dirty="0"/>
              <a:t> (and the other supporting data) gave evidence for neutrino oscillations.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0" y="6597351"/>
            <a:ext cx="12192000" cy="28803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6" name="スライド番号プレースホルダ 4"/>
          <p:cNvSpPr txBox="1">
            <a:spLocks/>
          </p:cNvSpPr>
          <p:nvPr/>
        </p:nvSpPr>
        <p:spPr>
          <a:xfrm>
            <a:off x="8077200" y="652026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/>
          <a:p>
            <a:pPr algn="r">
              <a:defRPr/>
            </a:pPr>
            <a:fld id="{D2D8002D-B5B0-4BAC-B1F6-782DDCCE6D9C}" type="slidenum">
              <a:rPr lang="ja-JP" altLang="en-US" sz="1200">
                <a:solidFill>
                  <a:schemeClr val="bg1"/>
                </a:solidFill>
              </a:rPr>
              <a:pPr algn="r">
                <a:defRPr/>
              </a:pPr>
              <a:t>21</a:t>
            </a:fld>
            <a:endParaRPr lang="ja-JP" altLang="en-US" sz="1200">
              <a:solidFill>
                <a:schemeClr val="bg1"/>
              </a:solidFill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9365425" y="718497"/>
            <a:ext cx="27655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/>
              <a:t>Y.</a:t>
            </a:r>
            <a:r>
              <a:rPr kumimoji="1" lang="ja-JP" altLang="en-US" sz="1400" dirty="0"/>
              <a:t> </a:t>
            </a:r>
            <a:r>
              <a:rPr kumimoji="1" lang="en-US" altLang="ja-JP" sz="1400" dirty="0"/>
              <a:t>Fukuda</a:t>
            </a:r>
            <a:r>
              <a:rPr kumimoji="1" lang="ja-JP" altLang="en-US" sz="1400" dirty="0"/>
              <a:t> </a:t>
            </a:r>
            <a:r>
              <a:rPr kumimoji="1" lang="en-US" altLang="ja-JP" sz="1400" dirty="0"/>
              <a:t>et</a:t>
            </a:r>
            <a:r>
              <a:rPr kumimoji="1" lang="ja-JP" altLang="en-US" sz="1400" dirty="0"/>
              <a:t> </a:t>
            </a:r>
            <a:r>
              <a:rPr kumimoji="1" lang="en-US" altLang="ja-JP" sz="1400" dirty="0"/>
              <a:t>al.,</a:t>
            </a:r>
            <a:r>
              <a:rPr kumimoji="1" lang="ja-JP" altLang="en-US" sz="1400" dirty="0"/>
              <a:t> </a:t>
            </a:r>
            <a:r>
              <a:rPr kumimoji="1" lang="en-US" altLang="ja-JP" sz="1400" dirty="0"/>
              <a:t>PRL</a:t>
            </a:r>
            <a:r>
              <a:rPr kumimoji="1" lang="ja-JP" altLang="en-US" sz="1400" dirty="0"/>
              <a:t> </a:t>
            </a:r>
            <a:r>
              <a:rPr kumimoji="1" lang="en-US" altLang="ja-JP" sz="1400" dirty="0"/>
              <a:t>81 (1998) 1562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729644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89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894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0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"/>
            <a:ext cx="12192000" cy="814258"/>
          </a:xfrm>
          <a:solidFill>
            <a:schemeClr val="tx2"/>
          </a:solidFill>
        </p:spPr>
        <p:txBody>
          <a:bodyPr>
            <a:noAutofit/>
          </a:bodyPr>
          <a:lstStyle/>
          <a:p>
            <a:pPr>
              <a:defRPr/>
            </a:pPr>
            <a:r>
              <a:rPr lang="en-US" altLang="ja-JP" sz="36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Super-K as the far detector in LBL experiments (after 2000)</a:t>
            </a:r>
          </a:p>
        </p:txBody>
      </p:sp>
      <p:sp>
        <p:nvSpPr>
          <p:cNvPr id="11" name="正方形/長方形 10"/>
          <p:cNvSpPr/>
          <p:nvPr/>
        </p:nvSpPr>
        <p:spPr>
          <a:xfrm>
            <a:off x="0" y="6560311"/>
            <a:ext cx="12192000" cy="32507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2" name="スライド番号プレースホルダ 4"/>
          <p:cNvSpPr txBox="1">
            <a:spLocks/>
          </p:cNvSpPr>
          <p:nvPr/>
        </p:nvSpPr>
        <p:spPr>
          <a:xfrm>
            <a:off x="8077200" y="652026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/>
          <a:p>
            <a:pPr algn="r">
              <a:defRPr/>
            </a:pPr>
            <a:fld id="{D2D8002D-B5B0-4BAC-B1F6-782DDCCE6D9C}" type="slidenum">
              <a:rPr lang="ja-JP" altLang="en-US" sz="1200">
                <a:solidFill>
                  <a:schemeClr val="bg1"/>
                </a:solidFill>
              </a:rPr>
              <a:pPr algn="r">
                <a:defRPr/>
              </a:pPr>
              <a:t>22</a:t>
            </a:fld>
            <a:endParaRPr lang="ja-JP" altLang="en-US" sz="1200">
              <a:solidFill>
                <a:schemeClr val="bg1"/>
              </a:solidFill>
            </a:endParaRPr>
          </a:p>
        </p:txBody>
      </p:sp>
      <p:grpSp>
        <p:nvGrpSpPr>
          <p:cNvPr id="7" name="グループ化 6"/>
          <p:cNvGrpSpPr/>
          <p:nvPr/>
        </p:nvGrpSpPr>
        <p:grpSpPr>
          <a:xfrm>
            <a:off x="323511" y="2748596"/>
            <a:ext cx="3823882" cy="3569913"/>
            <a:chOff x="498356" y="1553642"/>
            <a:chExt cx="4249008" cy="4546873"/>
          </a:xfrm>
        </p:grpSpPr>
        <p:pic>
          <p:nvPicPr>
            <p:cNvPr id="5" name="図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98356" y="1796254"/>
              <a:ext cx="4249008" cy="4304261"/>
            </a:xfrm>
            <a:prstGeom prst="rect">
              <a:avLst/>
            </a:prstGeom>
          </p:spPr>
        </p:pic>
        <p:sp>
          <p:nvSpPr>
            <p:cNvPr id="6" name="テキスト ボックス 5"/>
            <p:cNvSpPr txBox="1"/>
            <p:nvPr/>
          </p:nvSpPr>
          <p:spPr>
            <a:xfrm>
              <a:off x="1787739" y="1553642"/>
              <a:ext cx="2770528" cy="4194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/>
                <a:t>K2K, PRD 74 (2006</a:t>
              </a:r>
              <a:r>
                <a:rPr lang="en-US" altLang="ja-JP" sz="1600" dirty="0"/>
                <a:t>) 072003 </a:t>
              </a:r>
              <a:endParaRPr kumimoji="1" lang="ja-JP" altLang="en-US" sz="1600" dirty="0"/>
            </a:p>
          </p:txBody>
        </p:sp>
      </p:grpSp>
      <p:sp>
        <p:nvSpPr>
          <p:cNvPr id="13" name="テキスト ボックス 12"/>
          <p:cNvSpPr txBox="1"/>
          <p:nvPr/>
        </p:nvSpPr>
        <p:spPr>
          <a:xfrm>
            <a:off x="434644" y="2317798"/>
            <a:ext cx="7393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i="1" u="sng" dirty="0"/>
              <a:t>K2K</a:t>
            </a:r>
            <a:endParaRPr kumimoji="1" lang="ja-JP" altLang="en-US" sz="2800" i="1" u="sng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5611212" y="1796762"/>
            <a:ext cx="7280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i="1" u="sng" dirty="0"/>
              <a:t>T2K</a:t>
            </a:r>
            <a:endParaRPr kumimoji="1" lang="ja-JP" altLang="en-US" sz="2800" i="1" u="sng" dirty="0"/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579E1506-7C1A-412C-F8C3-487B8E6094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9247" y="920297"/>
            <a:ext cx="4825736" cy="1208724"/>
          </a:xfrm>
          <a:prstGeom prst="rect">
            <a:avLst/>
          </a:prstGeom>
        </p:spPr>
      </p:pic>
      <p:pic>
        <p:nvPicPr>
          <p:cNvPr id="14" name="Picture 24" descr="01_T2K_0808-japan-korea">
            <a:extLst>
              <a:ext uri="{FF2B5EF4-FFF2-40B4-BE49-F238E27FC236}">
                <a16:creationId xmlns:a16="http://schemas.microsoft.com/office/drawing/2014/main" id="{200154ED-8291-A973-CFCB-F32B4D90CD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5228" y="835233"/>
            <a:ext cx="5651955" cy="2263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図 27">
            <a:extLst>
              <a:ext uri="{FF2B5EF4-FFF2-40B4-BE49-F238E27FC236}">
                <a16:creationId xmlns:a16="http://schemas.microsoft.com/office/drawing/2014/main" id="{C605D5B1-BD27-392B-2B1D-0F609751231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96490" y="3272096"/>
            <a:ext cx="4495510" cy="3050358"/>
          </a:xfrm>
          <a:prstGeom prst="rect">
            <a:avLst/>
          </a:prstGeom>
        </p:spPr>
      </p:pic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94E15434-76B9-A3B3-4413-B0C3C58E67BF}"/>
              </a:ext>
            </a:extLst>
          </p:cNvPr>
          <p:cNvSpPr txBox="1"/>
          <p:nvPr/>
        </p:nvSpPr>
        <p:spPr>
          <a:xfrm>
            <a:off x="8240233" y="6237390"/>
            <a:ext cx="37639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/>
              <a:t>C. Giganti (T2K), Neutrino 2024 </a:t>
            </a:r>
            <a:endParaRPr kumimoji="1" lang="ja-JP" altLang="en-US" sz="1600" dirty="0"/>
          </a:p>
        </p:txBody>
      </p:sp>
      <p:pic>
        <p:nvPicPr>
          <p:cNvPr id="31" name="図 30">
            <a:extLst>
              <a:ext uri="{FF2B5EF4-FFF2-40B4-BE49-F238E27FC236}">
                <a16:creationId xmlns:a16="http://schemas.microsoft.com/office/drawing/2014/main" id="{C22AF3F3-E02E-DC63-CC80-335730A6A4AD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t="2036"/>
          <a:stretch>
            <a:fillRect/>
          </a:stretch>
        </p:blipFill>
        <p:spPr>
          <a:xfrm>
            <a:off x="4785173" y="2351241"/>
            <a:ext cx="2777087" cy="3979813"/>
          </a:xfrm>
          <a:prstGeom prst="rect">
            <a:avLst/>
          </a:prstGeom>
        </p:spPr>
      </p:pic>
      <p:sp>
        <p:nvSpPr>
          <p:cNvPr id="19" name="テキスト ボックス 18"/>
          <p:cNvSpPr txBox="1"/>
          <p:nvPr/>
        </p:nvSpPr>
        <p:spPr>
          <a:xfrm>
            <a:off x="4955351" y="6238644"/>
            <a:ext cx="28298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/>
              <a:t>T2K, </a:t>
            </a:r>
            <a:r>
              <a:rPr kumimoji="1" lang="en-US" altLang="ja-JP" sz="1400" dirty="0" err="1"/>
              <a:t>Phys.Rev.D</a:t>
            </a:r>
            <a:r>
              <a:rPr kumimoji="1" lang="en-US" altLang="ja-JP" sz="1400" dirty="0"/>
              <a:t> 96 (2017) 1, 011102</a:t>
            </a:r>
            <a:endParaRPr lang="en-US" altLang="ja-JP" sz="1400" dirty="0"/>
          </a:p>
        </p:txBody>
      </p:sp>
    </p:spTree>
    <p:extLst>
      <p:ext uri="{BB962C8B-B14F-4D97-AF65-F5344CB8AC3E}">
        <p14:creationId xmlns:p14="http://schemas.microsoft.com/office/powerpoint/2010/main" val="252245816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0" y="0"/>
            <a:ext cx="12192000" cy="659735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6388100"/>
          </a:xfrm>
        </p:spPr>
        <p:txBody>
          <a:bodyPr>
            <a:normAutofit/>
          </a:bodyPr>
          <a:lstStyle/>
          <a:p>
            <a:r>
              <a:rPr lang="en-US" altLang="ja-JP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Solar n</a:t>
            </a:r>
            <a:r>
              <a:rPr kumimoji="1" lang="en-US" altLang="ja-JP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eutrino oscillations</a:t>
            </a:r>
            <a:endParaRPr kumimoji="1" lang="ja-JP" altLang="en-US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0" y="6597351"/>
            <a:ext cx="12192000" cy="28803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6" name="スライド番号プレースホルダ 4"/>
          <p:cNvSpPr txBox="1">
            <a:spLocks/>
          </p:cNvSpPr>
          <p:nvPr/>
        </p:nvSpPr>
        <p:spPr>
          <a:xfrm>
            <a:off x="8077200" y="652026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/>
          <a:p>
            <a:pPr algn="r">
              <a:defRPr/>
            </a:pPr>
            <a:fld id="{D2D8002D-B5B0-4BAC-B1F6-782DDCCE6D9C}" type="slidenum">
              <a:rPr lang="ja-JP" altLang="en-US" sz="1200">
                <a:solidFill>
                  <a:schemeClr val="bg1"/>
                </a:solidFill>
              </a:rPr>
              <a:pPr algn="r">
                <a:defRPr/>
              </a:pPr>
              <a:t>23</a:t>
            </a:fld>
            <a:endParaRPr lang="ja-JP" altLang="en-US" sz="12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264617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47FA5C-E215-1646-15B6-D56CB06D5D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40739" name="Object 4">
            <a:extLst>
              <a:ext uri="{FF2B5EF4-FFF2-40B4-BE49-F238E27FC236}">
                <a16:creationId xmlns:a16="http://schemas.microsoft.com/office/drawing/2014/main" id="{6BDFE624-52B6-ECDC-1E59-6BB16002EE3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93671232"/>
              </p:ext>
            </p:extLst>
          </p:nvPr>
        </p:nvGraphicFramePr>
        <p:xfrm>
          <a:off x="7227062" y="590550"/>
          <a:ext cx="5460237" cy="599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rtwork" r:id="rId3" imgW="7201905" imgH="7201905" progId="">
                  <p:embed/>
                </p:oleObj>
              </mc:Choice>
              <mc:Fallback>
                <p:oleObj name="Artwork" r:id="rId3" imgW="7201905" imgH="7201905" progId="">
                  <p:embed/>
                  <p:pic>
                    <p:nvPicPr>
                      <p:cNvPr id="10244" name="Object 4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8098" t="6198"/>
                      <a:stretch>
                        <a:fillRect/>
                      </a:stretch>
                    </p:blipFill>
                    <p:spPr bwMode="auto">
                      <a:xfrm>
                        <a:off x="7227062" y="590550"/>
                        <a:ext cx="5460237" cy="5996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9970" name="Rectangle 2">
            <a:extLst>
              <a:ext uri="{FF2B5EF4-FFF2-40B4-BE49-F238E27FC236}">
                <a16:creationId xmlns:a16="http://schemas.microsoft.com/office/drawing/2014/main" id="{AF434168-FC02-092F-D096-F67D5A6D7CD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12192000" cy="614286"/>
          </a:xfrm>
          <a:solidFill>
            <a:schemeClr val="tx2"/>
          </a:solidFill>
        </p:spPr>
        <p:txBody>
          <a:bodyPr>
            <a:normAutofit/>
          </a:bodyPr>
          <a:lstStyle/>
          <a:p>
            <a:r>
              <a:rPr lang="en-US" altLang="ja-JP" sz="36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Calibration of Super-K with an electron LINAC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3301E0D7-8207-0962-7F38-3938376B3C9F}"/>
              </a:ext>
            </a:extLst>
          </p:cNvPr>
          <p:cNvSpPr/>
          <p:nvPr/>
        </p:nvSpPr>
        <p:spPr>
          <a:xfrm>
            <a:off x="0" y="6597352"/>
            <a:ext cx="12192000" cy="2606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1" name="スライド番号プレースホルダ 4">
            <a:extLst>
              <a:ext uri="{FF2B5EF4-FFF2-40B4-BE49-F238E27FC236}">
                <a16:creationId xmlns:a16="http://schemas.microsoft.com/office/drawing/2014/main" id="{8BC2DFBB-71F5-08CE-A3FF-79FB6A5A6F31}"/>
              </a:ext>
            </a:extLst>
          </p:cNvPr>
          <p:cNvSpPr txBox="1">
            <a:spLocks/>
          </p:cNvSpPr>
          <p:nvPr/>
        </p:nvSpPr>
        <p:spPr>
          <a:xfrm>
            <a:off x="8077200" y="652026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/>
          <a:p>
            <a:pPr algn="r">
              <a:defRPr/>
            </a:pPr>
            <a:fld id="{D2D8002D-B5B0-4BAC-B1F6-782DDCCE6D9C}" type="slidenum">
              <a:rPr lang="ja-JP" altLang="en-US" sz="1200">
                <a:solidFill>
                  <a:schemeClr val="bg1"/>
                </a:solidFill>
              </a:rPr>
              <a:pPr algn="r">
                <a:defRPr/>
              </a:pPr>
              <a:t>24</a:t>
            </a:fld>
            <a:endParaRPr lang="ja-JP" altLang="en-US" sz="1200">
              <a:solidFill>
                <a:schemeClr val="bg1"/>
              </a:solidFill>
            </a:endParaRPr>
          </a:p>
        </p:txBody>
      </p:sp>
      <p:graphicFrame>
        <p:nvGraphicFramePr>
          <p:cNvPr id="4" name="Object 6">
            <a:extLst>
              <a:ext uri="{FF2B5EF4-FFF2-40B4-BE49-F238E27FC236}">
                <a16:creationId xmlns:a16="http://schemas.microsoft.com/office/drawing/2014/main" id="{E7A02AE3-B006-0C24-904B-486BB66FBFE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79125005"/>
              </p:ext>
            </p:extLst>
          </p:nvPr>
        </p:nvGraphicFramePr>
        <p:xfrm>
          <a:off x="76170" y="2069064"/>
          <a:ext cx="5105400" cy="4135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rtwork" r:id="rId5" imgW="7516274" imgH="6087325" progId="">
                  <p:embed/>
                </p:oleObj>
              </mc:Choice>
              <mc:Fallback>
                <p:oleObj name="Artwork" r:id="rId5" imgW="7516274" imgH="6087325" progId="">
                  <p:embed/>
                  <p:pic>
                    <p:nvPicPr>
                      <p:cNvPr id="95238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170" y="2069064"/>
                        <a:ext cx="5105400" cy="41354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7">
            <a:extLst>
              <a:ext uri="{FF2B5EF4-FFF2-40B4-BE49-F238E27FC236}">
                <a16:creationId xmlns:a16="http://schemas.microsoft.com/office/drawing/2014/main" id="{32031D7D-D90D-21B8-F0EF-9FDD3B33EFC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95229363"/>
              </p:ext>
            </p:extLst>
          </p:nvPr>
        </p:nvGraphicFramePr>
        <p:xfrm>
          <a:off x="4952970" y="2864136"/>
          <a:ext cx="838230" cy="23767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rtwork" r:id="rId7" imgW="2448267" imgH="6942857" progId="">
                  <p:embed/>
                </p:oleObj>
              </mc:Choice>
              <mc:Fallback>
                <p:oleObj name="Artwork" r:id="rId7" imgW="2448267" imgH="6942857" progId="">
                  <p:embed/>
                  <p:pic>
                    <p:nvPicPr>
                      <p:cNvPr id="95239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52970" y="2864136"/>
                        <a:ext cx="838230" cy="237675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 Box 8">
            <a:extLst>
              <a:ext uri="{FF2B5EF4-FFF2-40B4-BE49-F238E27FC236}">
                <a16:creationId xmlns:a16="http://schemas.microsoft.com/office/drawing/2014/main" id="{F16F4E41-DB75-275B-0B1D-459DA80F2F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05345" y="2469114"/>
            <a:ext cx="12192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ja-JP" sz="1800" dirty="0">
                <a:latin typeface="Helvetica" charset="0"/>
              </a:rPr>
              <a:t>ENDCAP</a:t>
            </a:r>
            <a:endParaRPr lang="en-US" altLang="ja-JP" sz="1800" b="1" dirty="0">
              <a:latin typeface="Helvetica" charset="0"/>
            </a:endParaRPr>
          </a:p>
        </p:txBody>
      </p:sp>
      <p:sp>
        <p:nvSpPr>
          <p:cNvPr id="18" name="Line 9">
            <a:extLst>
              <a:ext uri="{FF2B5EF4-FFF2-40B4-BE49-F238E27FC236}">
                <a16:creationId xmlns:a16="http://schemas.microsoft.com/office/drawing/2014/main" id="{792F5997-B76F-8C16-CBC4-ED9C6B5370C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600295" y="4174089"/>
            <a:ext cx="2428875" cy="2667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4" name="Text Box 10">
            <a:extLst>
              <a:ext uri="{FF2B5EF4-FFF2-40B4-BE49-F238E27FC236}">
                <a16:creationId xmlns:a16="http://schemas.microsoft.com/office/drawing/2014/main" id="{1119ED63-A239-ED32-E7E1-6D99DE113B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90970" y="5221839"/>
            <a:ext cx="27432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ja-JP" sz="1800" b="1" dirty="0">
                <a:latin typeface="Helvetica" charset="0"/>
              </a:rPr>
              <a:t>0.1mm thick Ti window</a:t>
            </a:r>
          </a:p>
        </p:txBody>
      </p:sp>
      <p:sp>
        <p:nvSpPr>
          <p:cNvPr id="34" name="Line 11">
            <a:extLst>
              <a:ext uri="{FF2B5EF4-FFF2-40B4-BE49-F238E27FC236}">
                <a16:creationId xmlns:a16="http://schemas.microsoft.com/office/drawing/2014/main" id="{CEFFAE7F-7333-5611-1C17-C716FF7F520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105370" y="5012289"/>
            <a:ext cx="304800" cy="3048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5" name="Text Box 12">
            <a:extLst>
              <a:ext uri="{FF2B5EF4-FFF2-40B4-BE49-F238E27FC236}">
                <a16:creationId xmlns:a16="http://schemas.microsoft.com/office/drawing/2014/main" id="{89ABDDE1-CAD5-AA03-8F59-C779CD11BB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5709" y="6266656"/>
            <a:ext cx="3395691" cy="3216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95250" algn="l">
              <a:lnSpc>
                <a:spcPct val="70000"/>
              </a:lnSpc>
              <a:spcBef>
                <a:spcPct val="50000"/>
              </a:spcBef>
              <a:buFontTx/>
              <a:buChar char="•"/>
            </a:pPr>
            <a:r>
              <a:rPr lang="en-US" altLang="ja-JP" sz="2000" dirty="0"/>
              <a:t> Beam energy: 5 ~ 16 </a:t>
            </a:r>
            <a:r>
              <a:rPr lang="en-US" altLang="ja-JP" sz="2000" dirty="0" err="1"/>
              <a:t>MeV</a:t>
            </a:r>
            <a:r>
              <a:rPr lang="en-US" altLang="ja-JP" sz="2000" dirty="0"/>
              <a:t>/c </a:t>
            </a:r>
          </a:p>
        </p:txBody>
      </p:sp>
      <p:sp>
        <p:nvSpPr>
          <p:cNvPr id="340735" name="Text Box 12">
            <a:extLst>
              <a:ext uri="{FF2B5EF4-FFF2-40B4-BE49-F238E27FC236}">
                <a16:creationId xmlns:a16="http://schemas.microsoft.com/office/drawing/2014/main" id="{6A2B92F3-3CC3-6CCF-6FA9-8B6D3D17FC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14821" y="5583815"/>
            <a:ext cx="3025775" cy="1015663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marL="95250" algn="l">
              <a:spcBef>
                <a:spcPct val="50000"/>
              </a:spcBef>
            </a:pPr>
            <a:r>
              <a:rPr lang="en-US" altLang="ja-JP" sz="2000" dirty="0">
                <a:solidFill>
                  <a:schemeClr val="bg1"/>
                </a:solidFill>
                <a:latin typeface="Helvetica" charset="0"/>
              </a:rPr>
              <a:t>Systematic error in the absolute energy scale : 0.64 % (SK-I).</a:t>
            </a:r>
          </a:p>
        </p:txBody>
      </p:sp>
      <p:sp>
        <p:nvSpPr>
          <p:cNvPr id="2" name="Text Box 5">
            <a:extLst>
              <a:ext uri="{FF2B5EF4-FFF2-40B4-BE49-F238E27FC236}">
                <a16:creationId xmlns:a16="http://schemas.microsoft.com/office/drawing/2014/main" id="{236D9950-F6D5-24CF-6172-0C83D2C352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8082" y="587921"/>
            <a:ext cx="6748493" cy="1400383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altLang="ja-JP" sz="2000" dirty="0">
                <a:solidFill>
                  <a:schemeClr val="bg1"/>
                </a:solidFill>
                <a:latin typeface="Helvetica" charset="0"/>
                <a:sym typeface="Wingdings" panose="05000000000000000000" pitchFamily="2" charset="2"/>
              </a:rPr>
              <a:t>Super-K tried to observe evidence for solar neutrino oscillation by day-night effect or spectrum distortion. </a:t>
            </a:r>
          </a:p>
          <a:p>
            <a:pPr>
              <a:spcBef>
                <a:spcPts val="600"/>
              </a:spcBef>
            </a:pPr>
            <a:r>
              <a:rPr lang="en-US" altLang="ja-JP" sz="2000" dirty="0">
                <a:solidFill>
                  <a:schemeClr val="bg1"/>
                </a:solidFill>
                <a:latin typeface="Helvetica" charset="0"/>
                <a:sym typeface="Wingdings" panose="05000000000000000000" pitchFamily="2" charset="2"/>
              </a:rPr>
              <a:t> </a:t>
            </a:r>
            <a:r>
              <a:rPr lang="en-US" altLang="ja-JP" sz="2000" dirty="0">
                <a:solidFill>
                  <a:schemeClr val="bg1"/>
                </a:solidFill>
                <a:latin typeface="Helvetica" charset="0"/>
              </a:rPr>
              <a:t>Precise calibration of absolute energy scale, energy resolution, and angular resolution using electron LINAC.  </a:t>
            </a:r>
            <a:r>
              <a:rPr lang="en-US" altLang="ja-JP" sz="2000" u="sng" dirty="0">
                <a:solidFill>
                  <a:schemeClr val="bg1"/>
                </a:solidFill>
                <a:latin typeface="Helvetica" charset="0"/>
              </a:rPr>
              <a:t> </a:t>
            </a:r>
          </a:p>
        </p:txBody>
      </p:sp>
      <p:sp>
        <p:nvSpPr>
          <p:cNvPr id="340740" name="テキスト ボックス 340739">
            <a:extLst>
              <a:ext uri="{FF2B5EF4-FFF2-40B4-BE49-F238E27FC236}">
                <a16:creationId xmlns:a16="http://schemas.microsoft.com/office/drawing/2014/main" id="{9D6443D7-B8E2-86A6-AFD4-5AD300C8CED7}"/>
              </a:ext>
            </a:extLst>
          </p:cNvPr>
          <p:cNvSpPr txBox="1"/>
          <p:nvPr/>
        </p:nvSpPr>
        <p:spPr>
          <a:xfrm>
            <a:off x="10229850" y="5953125"/>
            <a:ext cx="19621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Super-K, NIM A 421 (1999) 113-129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254703507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47FA5C-E215-1646-15B6-D56CB06D5D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970" name="Rectangle 2">
            <a:extLst>
              <a:ext uri="{FF2B5EF4-FFF2-40B4-BE49-F238E27FC236}">
                <a16:creationId xmlns:a16="http://schemas.microsoft.com/office/drawing/2014/main" id="{AF434168-FC02-092F-D096-F67D5A6D7CD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12192000" cy="614286"/>
          </a:xfrm>
          <a:solidFill>
            <a:schemeClr val="tx2"/>
          </a:solidFill>
        </p:spPr>
        <p:txBody>
          <a:bodyPr>
            <a:normAutofit/>
          </a:bodyPr>
          <a:lstStyle/>
          <a:p>
            <a:r>
              <a:rPr lang="en-US" altLang="ja-JP" sz="36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Solar neutrino studies in Super-</a:t>
            </a:r>
            <a:r>
              <a:rPr lang="en-US" altLang="ja-JP" sz="3600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Kamiokande</a:t>
            </a:r>
            <a:endParaRPr lang="en-US" altLang="ja-JP" sz="3600" i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3301E0D7-8207-0962-7F38-3938376B3C9F}"/>
              </a:ext>
            </a:extLst>
          </p:cNvPr>
          <p:cNvSpPr/>
          <p:nvPr/>
        </p:nvSpPr>
        <p:spPr>
          <a:xfrm>
            <a:off x="0" y="6597352"/>
            <a:ext cx="12192000" cy="2606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1" name="スライド番号プレースホルダ 4">
            <a:extLst>
              <a:ext uri="{FF2B5EF4-FFF2-40B4-BE49-F238E27FC236}">
                <a16:creationId xmlns:a16="http://schemas.microsoft.com/office/drawing/2014/main" id="{8BC2DFBB-71F5-08CE-A3FF-79FB6A5A6F31}"/>
              </a:ext>
            </a:extLst>
          </p:cNvPr>
          <p:cNvSpPr txBox="1">
            <a:spLocks/>
          </p:cNvSpPr>
          <p:nvPr/>
        </p:nvSpPr>
        <p:spPr>
          <a:xfrm>
            <a:off x="8077200" y="652026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/>
          <a:p>
            <a:pPr algn="r">
              <a:defRPr/>
            </a:pPr>
            <a:fld id="{D2D8002D-B5B0-4BAC-B1F6-782DDCCE6D9C}" type="slidenum">
              <a:rPr lang="ja-JP" altLang="en-US" sz="1200">
                <a:solidFill>
                  <a:schemeClr val="bg1"/>
                </a:solidFill>
              </a:rPr>
              <a:pPr algn="r">
                <a:defRPr/>
              </a:pPr>
              <a:t>25</a:t>
            </a:fld>
            <a:endParaRPr lang="ja-JP" altLang="en-US" sz="1200">
              <a:solidFill>
                <a:schemeClr val="bg1"/>
              </a:solidFill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85CBA0F-5E03-7440-7F3B-C48D4E7D626A}"/>
              </a:ext>
            </a:extLst>
          </p:cNvPr>
          <p:cNvGrpSpPr>
            <a:grpSpLocks/>
          </p:cNvGrpSpPr>
          <p:nvPr/>
        </p:nvGrpSpPr>
        <p:grpSpPr bwMode="auto">
          <a:xfrm>
            <a:off x="590522" y="1542788"/>
            <a:ext cx="6570663" cy="4032250"/>
            <a:chOff x="601" y="527"/>
            <a:chExt cx="4525" cy="2761"/>
          </a:xfrm>
        </p:grpSpPr>
        <p:sp>
          <p:nvSpPr>
            <p:cNvPr id="5" name="AutoShape 3">
              <a:extLst>
                <a:ext uri="{FF2B5EF4-FFF2-40B4-BE49-F238E27FC236}">
                  <a16:creationId xmlns:a16="http://schemas.microsoft.com/office/drawing/2014/main" id="{B4026A1B-2B33-EAC9-A11E-3D5A6009147C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748" y="527"/>
              <a:ext cx="4378" cy="27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" name="Group 4">
              <a:extLst>
                <a:ext uri="{FF2B5EF4-FFF2-40B4-BE49-F238E27FC236}">
                  <a16:creationId xmlns:a16="http://schemas.microsoft.com/office/drawing/2014/main" id="{46C51F2B-BA55-EB5E-43C8-065F8DEBDE9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34" y="535"/>
              <a:ext cx="3944" cy="1682"/>
              <a:chOff x="1034" y="535"/>
              <a:chExt cx="3944" cy="1682"/>
            </a:xfrm>
          </p:grpSpPr>
          <p:sp>
            <p:nvSpPr>
              <p:cNvPr id="340519" name="Freeform 5">
                <a:extLst>
                  <a:ext uri="{FF2B5EF4-FFF2-40B4-BE49-F238E27FC236}">
                    <a16:creationId xmlns:a16="http://schemas.microsoft.com/office/drawing/2014/main" id="{F2995507-B67F-C2E6-247D-E00F462686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31" y="683"/>
                <a:ext cx="93" cy="142"/>
              </a:xfrm>
              <a:custGeom>
                <a:avLst/>
                <a:gdLst/>
                <a:ahLst/>
                <a:cxnLst>
                  <a:cxn ang="0">
                    <a:pos x="0" y="205"/>
                  </a:cxn>
                  <a:cxn ang="0">
                    <a:pos x="38" y="201"/>
                  </a:cxn>
                  <a:cxn ang="0">
                    <a:pos x="44" y="222"/>
                  </a:cxn>
                  <a:cxn ang="0">
                    <a:pos x="56" y="238"/>
                  </a:cxn>
                  <a:cxn ang="0">
                    <a:pos x="70" y="248"/>
                  </a:cxn>
                  <a:cxn ang="0">
                    <a:pos x="91" y="250"/>
                  </a:cxn>
                  <a:cxn ang="0">
                    <a:pos x="115" y="246"/>
                  </a:cxn>
                  <a:cxn ang="0">
                    <a:pos x="133" y="232"/>
                  </a:cxn>
                  <a:cxn ang="0">
                    <a:pos x="144" y="213"/>
                  </a:cxn>
                  <a:cxn ang="0">
                    <a:pos x="148" y="185"/>
                  </a:cxn>
                  <a:cxn ang="0">
                    <a:pos x="144" y="159"/>
                  </a:cxn>
                  <a:cxn ang="0">
                    <a:pos x="135" y="140"/>
                  </a:cxn>
                  <a:cxn ang="0">
                    <a:pos x="117" y="128"/>
                  </a:cxn>
                  <a:cxn ang="0">
                    <a:pos x="91" y="124"/>
                  </a:cxn>
                  <a:cxn ang="0">
                    <a:pos x="79" y="124"/>
                  </a:cxn>
                  <a:cxn ang="0">
                    <a:pos x="70" y="126"/>
                  </a:cxn>
                  <a:cxn ang="0">
                    <a:pos x="62" y="130"/>
                  </a:cxn>
                  <a:cxn ang="0">
                    <a:pos x="54" y="136"/>
                  </a:cxn>
                  <a:cxn ang="0">
                    <a:pos x="48" y="142"/>
                  </a:cxn>
                  <a:cxn ang="0">
                    <a:pos x="42" y="148"/>
                  </a:cxn>
                  <a:cxn ang="0">
                    <a:pos x="4" y="144"/>
                  </a:cxn>
                  <a:cxn ang="0">
                    <a:pos x="34" y="0"/>
                  </a:cxn>
                  <a:cxn ang="0">
                    <a:pos x="170" y="0"/>
                  </a:cxn>
                  <a:cxn ang="0">
                    <a:pos x="170" y="37"/>
                  </a:cxn>
                  <a:cxn ang="0">
                    <a:pos x="64" y="37"/>
                  </a:cxn>
                  <a:cxn ang="0">
                    <a:pos x="50" y="110"/>
                  </a:cxn>
                  <a:cxn ang="0">
                    <a:pos x="75" y="96"/>
                  </a:cxn>
                  <a:cxn ang="0">
                    <a:pos x="101" y="90"/>
                  </a:cxn>
                  <a:cxn ang="0">
                    <a:pos x="123" y="94"/>
                  </a:cxn>
                  <a:cxn ang="0">
                    <a:pos x="144" y="102"/>
                  </a:cxn>
                  <a:cxn ang="0">
                    <a:pos x="160" y="116"/>
                  </a:cxn>
                  <a:cxn ang="0">
                    <a:pos x="174" y="136"/>
                  </a:cxn>
                  <a:cxn ang="0">
                    <a:pos x="182" y="157"/>
                  </a:cxn>
                  <a:cxn ang="0">
                    <a:pos x="186" y="183"/>
                  </a:cxn>
                  <a:cxn ang="0">
                    <a:pos x="184" y="207"/>
                  </a:cxn>
                  <a:cxn ang="0">
                    <a:pos x="176" y="230"/>
                  </a:cxn>
                  <a:cxn ang="0">
                    <a:pos x="164" y="250"/>
                  </a:cxn>
                  <a:cxn ang="0">
                    <a:pos x="142" y="268"/>
                  </a:cxn>
                  <a:cxn ang="0">
                    <a:pos x="119" y="280"/>
                  </a:cxn>
                  <a:cxn ang="0">
                    <a:pos x="91" y="284"/>
                  </a:cxn>
                  <a:cxn ang="0">
                    <a:pos x="66" y="282"/>
                  </a:cxn>
                  <a:cxn ang="0">
                    <a:pos x="46" y="274"/>
                  </a:cxn>
                  <a:cxn ang="0">
                    <a:pos x="28" y="262"/>
                  </a:cxn>
                  <a:cxn ang="0">
                    <a:pos x="14" y="246"/>
                  </a:cxn>
                  <a:cxn ang="0">
                    <a:pos x="4" y="228"/>
                  </a:cxn>
                  <a:cxn ang="0">
                    <a:pos x="0" y="205"/>
                  </a:cxn>
                </a:cxnLst>
                <a:rect l="0" t="0" r="r" b="b"/>
                <a:pathLst>
                  <a:path w="186" h="284">
                    <a:moveTo>
                      <a:pt x="0" y="205"/>
                    </a:moveTo>
                    <a:lnTo>
                      <a:pt x="38" y="201"/>
                    </a:lnTo>
                    <a:lnTo>
                      <a:pt x="44" y="222"/>
                    </a:lnTo>
                    <a:lnTo>
                      <a:pt x="56" y="238"/>
                    </a:lnTo>
                    <a:lnTo>
                      <a:pt x="70" y="248"/>
                    </a:lnTo>
                    <a:lnTo>
                      <a:pt x="91" y="250"/>
                    </a:lnTo>
                    <a:lnTo>
                      <a:pt x="115" y="246"/>
                    </a:lnTo>
                    <a:lnTo>
                      <a:pt x="133" y="232"/>
                    </a:lnTo>
                    <a:lnTo>
                      <a:pt x="144" y="213"/>
                    </a:lnTo>
                    <a:lnTo>
                      <a:pt x="148" y="185"/>
                    </a:lnTo>
                    <a:lnTo>
                      <a:pt x="144" y="159"/>
                    </a:lnTo>
                    <a:lnTo>
                      <a:pt x="135" y="140"/>
                    </a:lnTo>
                    <a:lnTo>
                      <a:pt x="117" y="128"/>
                    </a:lnTo>
                    <a:lnTo>
                      <a:pt x="91" y="124"/>
                    </a:lnTo>
                    <a:lnTo>
                      <a:pt x="79" y="124"/>
                    </a:lnTo>
                    <a:lnTo>
                      <a:pt x="70" y="126"/>
                    </a:lnTo>
                    <a:lnTo>
                      <a:pt x="62" y="130"/>
                    </a:lnTo>
                    <a:lnTo>
                      <a:pt x="54" y="136"/>
                    </a:lnTo>
                    <a:lnTo>
                      <a:pt x="48" y="142"/>
                    </a:lnTo>
                    <a:lnTo>
                      <a:pt x="42" y="148"/>
                    </a:lnTo>
                    <a:lnTo>
                      <a:pt x="4" y="144"/>
                    </a:lnTo>
                    <a:lnTo>
                      <a:pt x="34" y="0"/>
                    </a:lnTo>
                    <a:lnTo>
                      <a:pt x="170" y="0"/>
                    </a:lnTo>
                    <a:lnTo>
                      <a:pt x="170" y="37"/>
                    </a:lnTo>
                    <a:lnTo>
                      <a:pt x="64" y="37"/>
                    </a:lnTo>
                    <a:lnTo>
                      <a:pt x="50" y="110"/>
                    </a:lnTo>
                    <a:lnTo>
                      <a:pt x="75" y="96"/>
                    </a:lnTo>
                    <a:lnTo>
                      <a:pt x="101" y="90"/>
                    </a:lnTo>
                    <a:lnTo>
                      <a:pt x="123" y="94"/>
                    </a:lnTo>
                    <a:lnTo>
                      <a:pt x="144" y="102"/>
                    </a:lnTo>
                    <a:lnTo>
                      <a:pt x="160" y="116"/>
                    </a:lnTo>
                    <a:lnTo>
                      <a:pt x="174" y="136"/>
                    </a:lnTo>
                    <a:lnTo>
                      <a:pt x="182" y="157"/>
                    </a:lnTo>
                    <a:lnTo>
                      <a:pt x="186" y="183"/>
                    </a:lnTo>
                    <a:lnTo>
                      <a:pt x="184" y="207"/>
                    </a:lnTo>
                    <a:lnTo>
                      <a:pt x="176" y="230"/>
                    </a:lnTo>
                    <a:lnTo>
                      <a:pt x="164" y="250"/>
                    </a:lnTo>
                    <a:lnTo>
                      <a:pt x="142" y="268"/>
                    </a:lnTo>
                    <a:lnTo>
                      <a:pt x="119" y="280"/>
                    </a:lnTo>
                    <a:lnTo>
                      <a:pt x="91" y="284"/>
                    </a:lnTo>
                    <a:lnTo>
                      <a:pt x="66" y="282"/>
                    </a:lnTo>
                    <a:lnTo>
                      <a:pt x="46" y="274"/>
                    </a:lnTo>
                    <a:lnTo>
                      <a:pt x="28" y="262"/>
                    </a:lnTo>
                    <a:lnTo>
                      <a:pt x="14" y="246"/>
                    </a:lnTo>
                    <a:lnTo>
                      <a:pt x="4" y="228"/>
                    </a:lnTo>
                    <a:lnTo>
                      <a:pt x="0" y="205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520" name="Rectangle 6">
                <a:extLst>
                  <a:ext uri="{FF2B5EF4-FFF2-40B4-BE49-F238E27FC236}">
                    <a16:creationId xmlns:a16="http://schemas.microsoft.com/office/drawing/2014/main" id="{149E9951-C582-54E6-AF1F-536AAF898A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38" y="764"/>
                <a:ext cx="54" cy="15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521" name="Freeform 7">
                <a:extLst>
                  <a:ext uri="{FF2B5EF4-FFF2-40B4-BE49-F238E27FC236}">
                    <a16:creationId xmlns:a16="http://schemas.microsoft.com/office/drawing/2014/main" id="{03547CCB-C77C-3538-7D81-3FCE4E94D9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04" y="681"/>
                <a:ext cx="92" cy="142"/>
              </a:xfrm>
              <a:custGeom>
                <a:avLst/>
                <a:gdLst/>
                <a:ahLst/>
                <a:cxnLst>
                  <a:cxn ang="0">
                    <a:pos x="185" y="246"/>
                  </a:cxn>
                  <a:cxn ang="0">
                    <a:pos x="185" y="284"/>
                  </a:cxn>
                  <a:cxn ang="0">
                    <a:pos x="0" y="284"/>
                  </a:cxn>
                  <a:cxn ang="0">
                    <a:pos x="0" y="270"/>
                  </a:cxn>
                  <a:cxn ang="0">
                    <a:pos x="4" y="258"/>
                  </a:cxn>
                  <a:cxn ang="0">
                    <a:pos x="11" y="238"/>
                  </a:cxn>
                  <a:cxn ang="0">
                    <a:pos x="25" y="219"/>
                  </a:cxn>
                  <a:cxn ang="0">
                    <a:pos x="43" y="199"/>
                  </a:cxn>
                  <a:cxn ang="0">
                    <a:pos x="69" y="177"/>
                  </a:cxn>
                  <a:cxn ang="0">
                    <a:pos x="94" y="153"/>
                  </a:cxn>
                  <a:cxn ang="0">
                    <a:pos x="116" y="134"/>
                  </a:cxn>
                  <a:cxn ang="0">
                    <a:pos x="128" y="118"/>
                  </a:cxn>
                  <a:cxn ang="0">
                    <a:pos x="140" y="98"/>
                  </a:cxn>
                  <a:cxn ang="0">
                    <a:pos x="144" y="79"/>
                  </a:cxn>
                  <a:cxn ang="0">
                    <a:pos x="140" y="61"/>
                  </a:cxn>
                  <a:cxn ang="0">
                    <a:pos x="130" y="47"/>
                  </a:cxn>
                  <a:cxn ang="0">
                    <a:pos x="114" y="37"/>
                  </a:cxn>
                  <a:cxn ang="0">
                    <a:pos x="92" y="33"/>
                  </a:cxn>
                  <a:cxn ang="0">
                    <a:pos x="73" y="37"/>
                  </a:cxn>
                  <a:cxn ang="0">
                    <a:pos x="55" y="47"/>
                  </a:cxn>
                  <a:cxn ang="0">
                    <a:pos x="45" y="61"/>
                  </a:cxn>
                  <a:cxn ang="0">
                    <a:pos x="41" y="82"/>
                  </a:cxn>
                  <a:cxn ang="0">
                    <a:pos x="4" y="79"/>
                  </a:cxn>
                  <a:cxn ang="0">
                    <a:pos x="9" y="55"/>
                  </a:cxn>
                  <a:cxn ang="0">
                    <a:pos x="17" y="35"/>
                  </a:cxn>
                  <a:cxn ang="0">
                    <a:pos x="31" y="19"/>
                  </a:cxn>
                  <a:cxn ang="0">
                    <a:pos x="49" y="10"/>
                  </a:cxn>
                  <a:cxn ang="0">
                    <a:pos x="69" y="2"/>
                  </a:cxn>
                  <a:cxn ang="0">
                    <a:pos x="94" y="0"/>
                  </a:cxn>
                  <a:cxn ang="0">
                    <a:pos x="118" y="4"/>
                  </a:cxn>
                  <a:cxn ang="0">
                    <a:pos x="140" y="10"/>
                  </a:cxn>
                  <a:cxn ang="0">
                    <a:pos x="157" y="23"/>
                  </a:cxn>
                  <a:cxn ang="0">
                    <a:pos x="169" y="39"/>
                  </a:cxn>
                  <a:cxn ang="0">
                    <a:pos x="177" y="57"/>
                  </a:cxn>
                  <a:cxn ang="0">
                    <a:pos x="181" y="79"/>
                  </a:cxn>
                  <a:cxn ang="0">
                    <a:pos x="179" y="94"/>
                  </a:cxn>
                  <a:cxn ang="0">
                    <a:pos x="175" y="112"/>
                  </a:cxn>
                  <a:cxn ang="0">
                    <a:pos x="165" y="128"/>
                  </a:cxn>
                  <a:cxn ang="0">
                    <a:pos x="153" y="146"/>
                  </a:cxn>
                  <a:cxn ang="0">
                    <a:pos x="142" y="159"/>
                  </a:cxn>
                  <a:cxn ang="0">
                    <a:pos x="124" y="175"/>
                  </a:cxn>
                  <a:cxn ang="0">
                    <a:pos x="102" y="195"/>
                  </a:cxn>
                  <a:cxn ang="0">
                    <a:pos x="84" y="209"/>
                  </a:cxn>
                  <a:cxn ang="0">
                    <a:pos x="71" y="221"/>
                  </a:cxn>
                  <a:cxn ang="0">
                    <a:pos x="63" y="228"/>
                  </a:cxn>
                  <a:cxn ang="0">
                    <a:pos x="55" y="238"/>
                  </a:cxn>
                  <a:cxn ang="0">
                    <a:pos x="47" y="246"/>
                  </a:cxn>
                  <a:cxn ang="0">
                    <a:pos x="185" y="246"/>
                  </a:cxn>
                </a:cxnLst>
                <a:rect l="0" t="0" r="r" b="b"/>
                <a:pathLst>
                  <a:path w="185" h="284">
                    <a:moveTo>
                      <a:pt x="185" y="246"/>
                    </a:moveTo>
                    <a:lnTo>
                      <a:pt x="185" y="284"/>
                    </a:lnTo>
                    <a:lnTo>
                      <a:pt x="0" y="284"/>
                    </a:lnTo>
                    <a:lnTo>
                      <a:pt x="0" y="270"/>
                    </a:lnTo>
                    <a:lnTo>
                      <a:pt x="4" y="258"/>
                    </a:lnTo>
                    <a:lnTo>
                      <a:pt x="11" y="238"/>
                    </a:lnTo>
                    <a:lnTo>
                      <a:pt x="25" y="219"/>
                    </a:lnTo>
                    <a:lnTo>
                      <a:pt x="43" y="199"/>
                    </a:lnTo>
                    <a:lnTo>
                      <a:pt x="69" y="177"/>
                    </a:lnTo>
                    <a:lnTo>
                      <a:pt x="94" y="153"/>
                    </a:lnTo>
                    <a:lnTo>
                      <a:pt x="116" y="134"/>
                    </a:lnTo>
                    <a:lnTo>
                      <a:pt x="128" y="118"/>
                    </a:lnTo>
                    <a:lnTo>
                      <a:pt x="140" y="98"/>
                    </a:lnTo>
                    <a:lnTo>
                      <a:pt x="144" y="79"/>
                    </a:lnTo>
                    <a:lnTo>
                      <a:pt x="140" y="61"/>
                    </a:lnTo>
                    <a:lnTo>
                      <a:pt x="130" y="47"/>
                    </a:lnTo>
                    <a:lnTo>
                      <a:pt x="114" y="37"/>
                    </a:lnTo>
                    <a:lnTo>
                      <a:pt x="92" y="33"/>
                    </a:lnTo>
                    <a:lnTo>
                      <a:pt x="73" y="37"/>
                    </a:lnTo>
                    <a:lnTo>
                      <a:pt x="55" y="47"/>
                    </a:lnTo>
                    <a:lnTo>
                      <a:pt x="45" y="61"/>
                    </a:lnTo>
                    <a:lnTo>
                      <a:pt x="41" y="82"/>
                    </a:lnTo>
                    <a:lnTo>
                      <a:pt x="4" y="79"/>
                    </a:lnTo>
                    <a:lnTo>
                      <a:pt x="9" y="55"/>
                    </a:lnTo>
                    <a:lnTo>
                      <a:pt x="17" y="35"/>
                    </a:lnTo>
                    <a:lnTo>
                      <a:pt x="31" y="19"/>
                    </a:lnTo>
                    <a:lnTo>
                      <a:pt x="49" y="10"/>
                    </a:lnTo>
                    <a:lnTo>
                      <a:pt x="69" y="2"/>
                    </a:lnTo>
                    <a:lnTo>
                      <a:pt x="94" y="0"/>
                    </a:lnTo>
                    <a:lnTo>
                      <a:pt x="118" y="4"/>
                    </a:lnTo>
                    <a:lnTo>
                      <a:pt x="140" y="10"/>
                    </a:lnTo>
                    <a:lnTo>
                      <a:pt x="157" y="23"/>
                    </a:lnTo>
                    <a:lnTo>
                      <a:pt x="169" y="39"/>
                    </a:lnTo>
                    <a:lnTo>
                      <a:pt x="177" y="57"/>
                    </a:lnTo>
                    <a:lnTo>
                      <a:pt x="181" y="79"/>
                    </a:lnTo>
                    <a:lnTo>
                      <a:pt x="179" y="94"/>
                    </a:lnTo>
                    <a:lnTo>
                      <a:pt x="175" y="112"/>
                    </a:lnTo>
                    <a:lnTo>
                      <a:pt x="165" y="128"/>
                    </a:lnTo>
                    <a:lnTo>
                      <a:pt x="153" y="146"/>
                    </a:lnTo>
                    <a:lnTo>
                      <a:pt x="142" y="159"/>
                    </a:lnTo>
                    <a:lnTo>
                      <a:pt x="124" y="175"/>
                    </a:lnTo>
                    <a:lnTo>
                      <a:pt x="102" y="195"/>
                    </a:lnTo>
                    <a:lnTo>
                      <a:pt x="84" y="209"/>
                    </a:lnTo>
                    <a:lnTo>
                      <a:pt x="71" y="221"/>
                    </a:lnTo>
                    <a:lnTo>
                      <a:pt x="63" y="228"/>
                    </a:lnTo>
                    <a:lnTo>
                      <a:pt x="55" y="238"/>
                    </a:lnTo>
                    <a:lnTo>
                      <a:pt x="47" y="246"/>
                    </a:lnTo>
                    <a:lnTo>
                      <a:pt x="185" y="246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522" name="Freeform 8">
                <a:extLst>
                  <a:ext uri="{FF2B5EF4-FFF2-40B4-BE49-F238E27FC236}">
                    <a16:creationId xmlns:a16="http://schemas.microsoft.com/office/drawing/2014/main" id="{D8F898F7-706B-EC6F-EB9B-2D5025D653D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415" y="681"/>
                <a:ext cx="92" cy="144"/>
              </a:xfrm>
              <a:custGeom>
                <a:avLst/>
                <a:gdLst/>
                <a:ahLst/>
                <a:cxnLst>
                  <a:cxn ang="0">
                    <a:pos x="0" y="144"/>
                  </a:cxn>
                  <a:cxn ang="0">
                    <a:pos x="2" y="98"/>
                  </a:cxn>
                  <a:cxn ang="0">
                    <a:pos x="10" y="63"/>
                  </a:cxn>
                  <a:cxn ang="0">
                    <a:pos x="22" y="35"/>
                  </a:cxn>
                  <a:cxn ang="0">
                    <a:pos x="40" y="15"/>
                  </a:cxn>
                  <a:cxn ang="0">
                    <a:pos x="64" y="4"/>
                  </a:cxn>
                  <a:cxn ang="0">
                    <a:pos x="91" y="0"/>
                  </a:cxn>
                  <a:cxn ang="0">
                    <a:pos x="113" y="2"/>
                  </a:cxn>
                  <a:cxn ang="0">
                    <a:pos x="133" y="10"/>
                  </a:cxn>
                  <a:cxn ang="0">
                    <a:pos x="144" y="15"/>
                  </a:cxn>
                  <a:cxn ang="0">
                    <a:pos x="154" y="25"/>
                  </a:cxn>
                  <a:cxn ang="0">
                    <a:pos x="162" y="35"/>
                  </a:cxn>
                  <a:cxn ang="0">
                    <a:pos x="170" y="55"/>
                  </a:cxn>
                  <a:cxn ang="0">
                    <a:pos x="178" y="77"/>
                  </a:cxn>
                  <a:cxn ang="0">
                    <a:pos x="184" y="106"/>
                  </a:cxn>
                  <a:cxn ang="0">
                    <a:pos x="184" y="144"/>
                  </a:cxn>
                  <a:cxn ang="0">
                    <a:pos x="182" y="189"/>
                  </a:cxn>
                  <a:cxn ang="0">
                    <a:pos x="174" y="224"/>
                  </a:cxn>
                  <a:cxn ang="0">
                    <a:pos x="162" y="252"/>
                  </a:cxn>
                  <a:cxn ang="0">
                    <a:pos x="144" y="272"/>
                  </a:cxn>
                  <a:cxn ang="0">
                    <a:pos x="121" y="284"/>
                  </a:cxn>
                  <a:cxn ang="0">
                    <a:pos x="91" y="288"/>
                  </a:cxn>
                  <a:cxn ang="0">
                    <a:pos x="68" y="286"/>
                  </a:cxn>
                  <a:cxn ang="0">
                    <a:pos x="46" y="276"/>
                  </a:cxn>
                  <a:cxn ang="0">
                    <a:pos x="28" y="260"/>
                  </a:cxn>
                  <a:cxn ang="0">
                    <a:pos x="12" y="230"/>
                  </a:cxn>
                  <a:cxn ang="0">
                    <a:pos x="2" y="193"/>
                  </a:cxn>
                  <a:cxn ang="0">
                    <a:pos x="0" y="144"/>
                  </a:cxn>
                  <a:cxn ang="0">
                    <a:pos x="36" y="144"/>
                  </a:cxn>
                  <a:cxn ang="0">
                    <a:pos x="38" y="185"/>
                  </a:cxn>
                  <a:cxn ang="0">
                    <a:pos x="44" y="215"/>
                  </a:cxn>
                  <a:cxn ang="0">
                    <a:pos x="52" y="234"/>
                  </a:cxn>
                  <a:cxn ang="0">
                    <a:pos x="69" y="250"/>
                  </a:cxn>
                  <a:cxn ang="0">
                    <a:pos x="91" y="254"/>
                  </a:cxn>
                  <a:cxn ang="0">
                    <a:pos x="113" y="250"/>
                  </a:cxn>
                  <a:cxn ang="0">
                    <a:pos x="131" y="234"/>
                  </a:cxn>
                  <a:cxn ang="0">
                    <a:pos x="140" y="215"/>
                  </a:cxn>
                  <a:cxn ang="0">
                    <a:pos x="146" y="185"/>
                  </a:cxn>
                  <a:cxn ang="0">
                    <a:pos x="148" y="144"/>
                  </a:cxn>
                  <a:cxn ang="0">
                    <a:pos x="146" y="104"/>
                  </a:cxn>
                  <a:cxn ang="0">
                    <a:pos x="140" y="75"/>
                  </a:cxn>
                  <a:cxn ang="0">
                    <a:pos x="133" y="55"/>
                  </a:cxn>
                  <a:cxn ang="0">
                    <a:pos x="115" y="39"/>
                  </a:cxn>
                  <a:cxn ang="0">
                    <a:pos x="91" y="33"/>
                  </a:cxn>
                  <a:cxn ang="0">
                    <a:pos x="69" y="37"/>
                  </a:cxn>
                  <a:cxn ang="0">
                    <a:pos x="54" y="53"/>
                  </a:cxn>
                  <a:cxn ang="0">
                    <a:pos x="44" y="73"/>
                  </a:cxn>
                  <a:cxn ang="0">
                    <a:pos x="38" y="104"/>
                  </a:cxn>
                  <a:cxn ang="0">
                    <a:pos x="36" y="144"/>
                  </a:cxn>
                </a:cxnLst>
                <a:rect l="0" t="0" r="r" b="b"/>
                <a:pathLst>
                  <a:path w="184" h="288">
                    <a:moveTo>
                      <a:pt x="0" y="144"/>
                    </a:moveTo>
                    <a:lnTo>
                      <a:pt x="2" y="98"/>
                    </a:lnTo>
                    <a:lnTo>
                      <a:pt x="10" y="63"/>
                    </a:lnTo>
                    <a:lnTo>
                      <a:pt x="22" y="35"/>
                    </a:lnTo>
                    <a:lnTo>
                      <a:pt x="40" y="15"/>
                    </a:lnTo>
                    <a:lnTo>
                      <a:pt x="64" y="4"/>
                    </a:lnTo>
                    <a:lnTo>
                      <a:pt x="91" y="0"/>
                    </a:lnTo>
                    <a:lnTo>
                      <a:pt x="113" y="2"/>
                    </a:lnTo>
                    <a:lnTo>
                      <a:pt x="133" y="10"/>
                    </a:lnTo>
                    <a:lnTo>
                      <a:pt x="144" y="15"/>
                    </a:lnTo>
                    <a:lnTo>
                      <a:pt x="154" y="25"/>
                    </a:lnTo>
                    <a:lnTo>
                      <a:pt x="162" y="35"/>
                    </a:lnTo>
                    <a:lnTo>
                      <a:pt x="170" y="55"/>
                    </a:lnTo>
                    <a:lnTo>
                      <a:pt x="178" y="77"/>
                    </a:lnTo>
                    <a:lnTo>
                      <a:pt x="184" y="106"/>
                    </a:lnTo>
                    <a:lnTo>
                      <a:pt x="184" y="144"/>
                    </a:lnTo>
                    <a:lnTo>
                      <a:pt x="182" y="189"/>
                    </a:lnTo>
                    <a:lnTo>
                      <a:pt x="174" y="224"/>
                    </a:lnTo>
                    <a:lnTo>
                      <a:pt x="162" y="252"/>
                    </a:lnTo>
                    <a:lnTo>
                      <a:pt x="144" y="272"/>
                    </a:lnTo>
                    <a:lnTo>
                      <a:pt x="121" y="284"/>
                    </a:lnTo>
                    <a:lnTo>
                      <a:pt x="91" y="288"/>
                    </a:lnTo>
                    <a:lnTo>
                      <a:pt x="68" y="286"/>
                    </a:lnTo>
                    <a:lnTo>
                      <a:pt x="46" y="276"/>
                    </a:lnTo>
                    <a:lnTo>
                      <a:pt x="28" y="260"/>
                    </a:lnTo>
                    <a:lnTo>
                      <a:pt x="12" y="230"/>
                    </a:lnTo>
                    <a:lnTo>
                      <a:pt x="2" y="193"/>
                    </a:lnTo>
                    <a:lnTo>
                      <a:pt x="0" y="144"/>
                    </a:lnTo>
                    <a:close/>
                    <a:moveTo>
                      <a:pt x="36" y="144"/>
                    </a:moveTo>
                    <a:lnTo>
                      <a:pt x="38" y="185"/>
                    </a:lnTo>
                    <a:lnTo>
                      <a:pt x="44" y="215"/>
                    </a:lnTo>
                    <a:lnTo>
                      <a:pt x="52" y="234"/>
                    </a:lnTo>
                    <a:lnTo>
                      <a:pt x="69" y="250"/>
                    </a:lnTo>
                    <a:lnTo>
                      <a:pt x="91" y="254"/>
                    </a:lnTo>
                    <a:lnTo>
                      <a:pt x="113" y="250"/>
                    </a:lnTo>
                    <a:lnTo>
                      <a:pt x="131" y="234"/>
                    </a:lnTo>
                    <a:lnTo>
                      <a:pt x="140" y="215"/>
                    </a:lnTo>
                    <a:lnTo>
                      <a:pt x="146" y="185"/>
                    </a:lnTo>
                    <a:lnTo>
                      <a:pt x="148" y="144"/>
                    </a:lnTo>
                    <a:lnTo>
                      <a:pt x="146" y="104"/>
                    </a:lnTo>
                    <a:lnTo>
                      <a:pt x="140" y="75"/>
                    </a:lnTo>
                    <a:lnTo>
                      <a:pt x="133" y="55"/>
                    </a:lnTo>
                    <a:lnTo>
                      <a:pt x="115" y="39"/>
                    </a:lnTo>
                    <a:lnTo>
                      <a:pt x="91" y="33"/>
                    </a:lnTo>
                    <a:lnTo>
                      <a:pt x="69" y="37"/>
                    </a:lnTo>
                    <a:lnTo>
                      <a:pt x="54" y="53"/>
                    </a:lnTo>
                    <a:lnTo>
                      <a:pt x="44" y="73"/>
                    </a:lnTo>
                    <a:lnTo>
                      <a:pt x="38" y="104"/>
                    </a:lnTo>
                    <a:lnTo>
                      <a:pt x="36" y="144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523" name="Freeform 9">
                <a:extLst>
                  <a:ext uri="{FF2B5EF4-FFF2-40B4-BE49-F238E27FC236}">
                    <a16:creationId xmlns:a16="http://schemas.microsoft.com/office/drawing/2014/main" id="{5623A718-D94F-8F89-9EDF-2AC56B8599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86" y="681"/>
                <a:ext cx="133" cy="142"/>
              </a:xfrm>
              <a:custGeom>
                <a:avLst/>
                <a:gdLst/>
                <a:ahLst/>
                <a:cxnLst>
                  <a:cxn ang="0">
                    <a:pos x="0" y="284"/>
                  </a:cxn>
                  <a:cxn ang="0">
                    <a:pos x="0" y="0"/>
                  </a:cxn>
                  <a:cxn ang="0">
                    <a:pos x="57" y="0"/>
                  </a:cxn>
                  <a:cxn ang="0">
                    <a:pos x="120" y="201"/>
                  </a:cxn>
                  <a:cxn ang="0">
                    <a:pos x="128" y="224"/>
                  </a:cxn>
                  <a:cxn ang="0">
                    <a:pos x="132" y="242"/>
                  </a:cxn>
                  <a:cxn ang="0">
                    <a:pos x="138" y="223"/>
                  </a:cxn>
                  <a:cxn ang="0">
                    <a:pos x="146" y="197"/>
                  </a:cxn>
                  <a:cxn ang="0">
                    <a:pos x="209" y="0"/>
                  </a:cxn>
                  <a:cxn ang="0">
                    <a:pos x="266" y="0"/>
                  </a:cxn>
                  <a:cxn ang="0">
                    <a:pos x="266" y="284"/>
                  </a:cxn>
                  <a:cxn ang="0">
                    <a:pos x="228" y="284"/>
                  </a:cxn>
                  <a:cxn ang="0">
                    <a:pos x="228" y="41"/>
                  </a:cxn>
                  <a:cxn ang="0">
                    <a:pos x="153" y="284"/>
                  </a:cxn>
                  <a:cxn ang="0">
                    <a:pos x="112" y="284"/>
                  </a:cxn>
                  <a:cxn ang="0">
                    <a:pos x="35" y="41"/>
                  </a:cxn>
                  <a:cxn ang="0">
                    <a:pos x="35" y="284"/>
                  </a:cxn>
                  <a:cxn ang="0">
                    <a:pos x="0" y="284"/>
                  </a:cxn>
                </a:cxnLst>
                <a:rect l="0" t="0" r="r" b="b"/>
                <a:pathLst>
                  <a:path w="266" h="284">
                    <a:moveTo>
                      <a:pt x="0" y="284"/>
                    </a:moveTo>
                    <a:lnTo>
                      <a:pt x="0" y="0"/>
                    </a:lnTo>
                    <a:lnTo>
                      <a:pt x="57" y="0"/>
                    </a:lnTo>
                    <a:lnTo>
                      <a:pt x="120" y="201"/>
                    </a:lnTo>
                    <a:lnTo>
                      <a:pt x="128" y="224"/>
                    </a:lnTo>
                    <a:lnTo>
                      <a:pt x="132" y="242"/>
                    </a:lnTo>
                    <a:lnTo>
                      <a:pt x="138" y="223"/>
                    </a:lnTo>
                    <a:lnTo>
                      <a:pt x="146" y="197"/>
                    </a:lnTo>
                    <a:lnTo>
                      <a:pt x="209" y="0"/>
                    </a:lnTo>
                    <a:lnTo>
                      <a:pt x="266" y="0"/>
                    </a:lnTo>
                    <a:lnTo>
                      <a:pt x="266" y="284"/>
                    </a:lnTo>
                    <a:lnTo>
                      <a:pt x="228" y="284"/>
                    </a:lnTo>
                    <a:lnTo>
                      <a:pt x="228" y="41"/>
                    </a:lnTo>
                    <a:lnTo>
                      <a:pt x="153" y="284"/>
                    </a:lnTo>
                    <a:lnTo>
                      <a:pt x="112" y="284"/>
                    </a:lnTo>
                    <a:lnTo>
                      <a:pt x="35" y="41"/>
                    </a:lnTo>
                    <a:lnTo>
                      <a:pt x="35" y="284"/>
                    </a:lnTo>
                    <a:lnTo>
                      <a:pt x="0" y="284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524" name="Freeform 10">
                <a:extLst>
                  <a:ext uri="{FF2B5EF4-FFF2-40B4-BE49-F238E27FC236}">
                    <a16:creationId xmlns:a16="http://schemas.microsoft.com/office/drawing/2014/main" id="{C3448324-CF6E-9D1B-1DAA-BAED321EA45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40" y="718"/>
                <a:ext cx="94" cy="107"/>
              </a:xfrm>
              <a:custGeom>
                <a:avLst/>
                <a:gdLst/>
                <a:ahLst/>
                <a:cxnLst>
                  <a:cxn ang="0">
                    <a:pos x="152" y="148"/>
                  </a:cxn>
                  <a:cxn ang="0">
                    <a:pos x="188" y="151"/>
                  </a:cxn>
                  <a:cxn ang="0">
                    <a:pos x="176" y="177"/>
                  </a:cxn>
                  <a:cxn ang="0">
                    <a:pos x="156" y="197"/>
                  </a:cxn>
                  <a:cxn ang="0">
                    <a:pos x="130" y="209"/>
                  </a:cxn>
                  <a:cxn ang="0">
                    <a:pos x="97" y="213"/>
                  </a:cxn>
                  <a:cxn ang="0">
                    <a:pos x="69" y="211"/>
                  </a:cxn>
                  <a:cxn ang="0">
                    <a:pos x="46" y="201"/>
                  </a:cxn>
                  <a:cxn ang="0">
                    <a:pos x="26" y="185"/>
                  </a:cxn>
                  <a:cxn ang="0">
                    <a:pos x="12" y="163"/>
                  </a:cxn>
                  <a:cxn ang="0">
                    <a:pos x="2" y="138"/>
                  </a:cxn>
                  <a:cxn ang="0">
                    <a:pos x="0" y="108"/>
                  </a:cxn>
                  <a:cxn ang="0">
                    <a:pos x="2" y="77"/>
                  </a:cxn>
                  <a:cxn ang="0">
                    <a:pos x="12" y="49"/>
                  </a:cxn>
                  <a:cxn ang="0">
                    <a:pos x="26" y="27"/>
                  </a:cxn>
                  <a:cxn ang="0">
                    <a:pos x="46" y="11"/>
                  </a:cxn>
                  <a:cxn ang="0">
                    <a:pos x="69" y="2"/>
                  </a:cxn>
                  <a:cxn ang="0">
                    <a:pos x="95" y="0"/>
                  </a:cxn>
                  <a:cxn ang="0">
                    <a:pos x="121" y="2"/>
                  </a:cxn>
                  <a:cxn ang="0">
                    <a:pos x="144" y="11"/>
                  </a:cxn>
                  <a:cxn ang="0">
                    <a:pos x="162" y="27"/>
                  </a:cxn>
                  <a:cxn ang="0">
                    <a:pos x="178" y="47"/>
                  </a:cxn>
                  <a:cxn ang="0">
                    <a:pos x="186" y="75"/>
                  </a:cxn>
                  <a:cxn ang="0">
                    <a:pos x="190" y="104"/>
                  </a:cxn>
                  <a:cxn ang="0">
                    <a:pos x="190" y="108"/>
                  </a:cxn>
                  <a:cxn ang="0">
                    <a:pos x="188" y="114"/>
                  </a:cxn>
                  <a:cxn ang="0">
                    <a:pos x="38" y="114"/>
                  </a:cxn>
                  <a:cxn ang="0">
                    <a:pos x="42" y="142"/>
                  </a:cxn>
                  <a:cxn ang="0">
                    <a:pos x="55" y="163"/>
                  </a:cxn>
                  <a:cxn ang="0">
                    <a:pos x="75" y="175"/>
                  </a:cxn>
                  <a:cxn ang="0">
                    <a:pos x="99" y="179"/>
                  </a:cxn>
                  <a:cxn ang="0">
                    <a:pos x="115" y="177"/>
                  </a:cxn>
                  <a:cxn ang="0">
                    <a:pos x="130" y="171"/>
                  </a:cxn>
                  <a:cxn ang="0">
                    <a:pos x="138" y="165"/>
                  </a:cxn>
                  <a:cxn ang="0">
                    <a:pos x="146" y="157"/>
                  </a:cxn>
                  <a:cxn ang="0">
                    <a:pos x="152" y="148"/>
                  </a:cxn>
                  <a:cxn ang="0">
                    <a:pos x="38" y="80"/>
                  </a:cxn>
                  <a:cxn ang="0">
                    <a:pos x="152" y="80"/>
                  </a:cxn>
                  <a:cxn ang="0">
                    <a:pos x="148" y="63"/>
                  </a:cxn>
                  <a:cxn ang="0">
                    <a:pos x="138" y="49"/>
                  </a:cxn>
                  <a:cxn ang="0">
                    <a:pos x="119" y="37"/>
                  </a:cxn>
                  <a:cxn ang="0">
                    <a:pos x="95" y="31"/>
                  </a:cxn>
                  <a:cxn ang="0">
                    <a:pos x="73" y="35"/>
                  </a:cxn>
                  <a:cxn ang="0">
                    <a:pos x="55" y="45"/>
                  </a:cxn>
                  <a:cxn ang="0">
                    <a:pos x="42" y="61"/>
                  </a:cxn>
                  <a:cxn ang="0">
                    <a:pos x="38" y="80"/>
                  </a:cxn>
                </a:cxnLst>
                <a:rect l="0" t="0" r="r" b="b"/>
                <a:pathLst>
                  <a:path w="190" h="213">
                    <a:moveTo>
                      <a:pt x="152" y="148"/>
                    </a:moveTo>
                    <a:lnTo>
                      <a:pt x="188" y="151"/>
                    </a:lnTo>
                    <a:lnTo>
                      <a:pt x="176" y="177"/>
                    </a:lnTo>
                    <a:lnTo>
                      <a:pt x="156" y="197"/>
                    </a:lnTo>
                    <a:lnTo>
                      <a:pt x="130" y="209"/>
                    </a:lnTo>
                    <a:lnTo>
                      <a:pt x="97" y="213"/>
                    </a:lnTo>
                    <a:lnTo>
                      <a:pt x="69" y="211"/>
                    </a:lnTo>
                    <a:lnTo>
                      <a:pt x="46" y="201"/>
                    </a:lnTo>
                    <a:lnTo>
                      <a:pt x="26" y="185"/>
                    </a:lnTo>
                    <a:lnTo>
                      <a:pt x="12" y="163"/>
                    </a:lnTo>
                    <a:lnTo>
                      <a:pt x="2" y="138"/>
                    </a:lnTo>
                    <a:lnTo>
                      <a:pt x="0" y="108"/>
                    </a:lnTo>
                    <a:lnTo>
                      <a:pt x="2" y="77"/>
                    </a:lnTo>
                    <a:lnTo>
                      <a:pt x="12" y="49"/>
                    </a:lnTo>
                    <a:lnTo>
                      <a:pt x="26" y="27"/>
                    </a:lnTo>
                    <a:lnTo>
                      <a:pt x="46" y="11"/>
                    </a:lnTo>
                    <a:lnTo>
                      <a:pt x="69" y="2"/>
                    </a:lnTo>
                    <a:lnTo>
                      <a:pt x="95" y="0"/>
                    </a:lnTo>
                    <a:lnTo>
                      <a:pt x="121" y="2"/>
                    </a:lnTo>
                    <a:lnTo>
                      <a:pt x="144" y="11"/>
                    </a:lnTo>
                    <a:lnTo>
                      <a:pt x="162" y="27"/>
                    </a:lnTo>
                    <a:lnTo>
                      <a:pt x="178" y="47"/>
                    </a:lnTo>
                    <a:lnTo>
                      <a:pt x="186" y="75"/>
                    </a:lnTo>
                    <a:lnTo>
                      <a:pt x="190" y="104"/>
                    </a:lnTo>
                    <a:lnTo>
                      <a:pt x="190" y="108"/>
                    </a:lnTo>
                    <a:lnTo>
                      <a:pt x="188" y="114"/>
                    </a:lnTo>
                    <a:lnTo>
                      <a:pt x="38" y="114"/>
                    </a:lnTo>
                    <a:lnTo>
                      <a:pt x="42" y="142"/>
                    </a:lnTo>
                    <a:lnTo>
                      <a:pt x="55" y="163"/>
                    </a:lnTo>
                    <a:lnTo>
                      <a:pt x="75" y="175"/>
                    </a:lnTo>
                    <a:lnTo>
                      <a:pt x="99" y="179"/>
                    </a:lnTo>
                    <a:lnTo>
                      <a:pt x="115" y="177"/>
                    </a:lnTo>
                    <a:lnTo>
                      <a:pt x="130" y="171"/>
                    </a:lnTo>
                    <a:lnTo>
                      <a:pt x="138" y="165"/>
                    </a:lnTo>
                    <a:lnTo>
                      <a:pt x="146" y="157"/>
                    </a:lnTo>
                    <a:lnTo>
                      <a:pt x="152" y="148"/>
                    </a:lnTo>
                    <a:close/>
                    <a:moveTo>
                      <a:pt x="38" y="80"/>
                    </a:moveTo>
                    <a:lnTo>
                      <a:pt x="152" y="80"/>
                    </a:lnTo>
                    <a:lnTo>
                      <a:pt x="148" y="63"/>
                    </a:lnTo>
                    <a:lnTo>
                      <a:pt x="138" y="49"/>
                    </a:lnTo>
                    <a:lnTo>
                      <a:pt x="119" y="37"/>
                    </a:lnTo>
                    <a:lnTo>
                      <a:pt x="95" y="31"/>
                    </a:lnTo>
                    <a:lnTo>
                      <a:pt x="73" y="35"/>
                    </a:lnTo>
                    <a:lnTo>
                      <a:pt x="55" y="45"/>
                    </a:lnTo>
                    <a:lnTo>
                      <a:pt x="42" y="61"/>
                    </a:lnTo>
                    <a:lnTo>
                      <a:pt x="38" y="8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525" name="Freeform 11">
                <a:extLst>
                  <a:ext uri="{FF2B5EF4-FFF2-40B4-BE49-F238E27FC236}">
                    <a16:creationId xmlns:a16="http://schemas.microsoft.com/office/drawing/2014/main" id="{15B2707E-CBBE-063E-E781-464CED13B5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3" y="681"/>
                <a:ext cx="132" cy="142"/>
              </a:xfrm>
              <a:custGeom>
                <a:avLst/>
                <a:gdLst/>
                <a:ahLst/>
                <a:cxnLst>
                  <a:cxn ang="0">
                    <a:pos x="115" y="284"/>
                  </a:cxn>
                  <a:cxn ang="0">
                    <a:pos x="0" y="0"/>
                  </a:cxn>
                  <a:cxn ang="0">
                    <a:pos x="40" y="0"/>
                  </a:cxn>
                  <a:cxn ang="0">
                    <a:pos x="117" y="203"/>
                  </a:cxn>
                  <a:cxn ang="0">
                    <a:pos x="125" y="226"/>
                  </a:cxn>
                  <a:cxn ang="0">
                    <a:pos x="132" y="248"/>
                  </a:cxn>
                  <a:cxn ang="0">
                    <a:pos x="138" y="226"/>
                  </a:cxn>
                  <a:cxn ang="0">
                    <a:pos x="146" y="203"/>
                  </a:cxn>
                  <a:cxn ang="0">
                    <a:pos x="225" y="0"/>
                  </a:cxn>
                  <a:cxn ang="0">
                    <a:pos x="265" y="0"/>
                  </a:cxn>
                  <a:cxn ang="0">
                    <a:pos x="154" y="284"/>
                  </a:cxn>
                  <a:cxn ang="0">
                    <a:pos x="115" y="284"/>
                  </a:cxn>
                </a:cxnLst>
                <a:rect l="0" t="0" r="r" b="b"/>
                <a:pathLst>
                  <a:path w="265" h="284">
                    <a:moveTo>
                      <a:pt x="115" y="284"/>
                    </a:moveTo>
                    <a:lnTo>
                      <a:pt x="0" y="0"/>
                    </a:lnTo>
                    <a:lnTo>
                      <a:pt x="40" y="0"/>
                    </a:lnTo>
                    <a:lnTo>
                      <a:pt x="117" y="203"/>
                    </a:lnTo>
                    <a:lnTo>
                      <a:pt x="125" y="226"/>
                    </a:lnTo>
                    <a:lnTo>
                      <a:pt x="132" y="248"/>
                    </a:lnTo>
                    <a:lnTo>
                      <a:pt x="138" y="226"/>
                    </a:lnTo>
                    <a:lnTo>
                      <a:pt x="146" y="203"/>
                    </a:lnTo>
                    <a:lnTo>
                      <a:pt x="225" y="0"/>
                    </a:lnTo>
                    <a:lnTo>
                      <a:pt x="265" y="0"/>
                    </a:lnTo>
                    <a:lnTo>
                      <a:pt x="154" y="284"/>
                    </a:lnTo>
                    <a:lnTo>
                      <a:pt x="115" y="284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526" name="Freeform 12">
                <a:extLst>
                  <a:ext uri="{FF2B5EF4-FFF2-40B4-BE49-F238E27FC236}">
                    <a16:creationId xmlns:a16="http://schemas.microsoft.com/office/drawing/2014/main" id="{85CDF00A-6202-F0CC-1C67-D5764B7A93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0" y="1661"/>
                <a:ext cx="789" cy="11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" y="32"/>
                  </a:cxn>
                  <a:cxn ang="0">
                    <a:pos x="28" y="63"/>
                  </a:cxn>
                  <a:cxn ang="0">
                    <a:pos x="61" y="93"/>
                  </a:cxn>
                  <a:cxn ang="0">
                    <a:pos x="108" y="120"/>
                  </a:cxn>
                  <a:cxn ang="0">
                    <a:pos x="164" y="144"/>
                  </a:cxn>
                  <a:cxn ang="0">
                    <a:pos x="231" y="168"/>
                  </a:cxn>
                  <a:cxn ang="0">
                    <a:pos x="308" y="187"/>
                  </a:cxn>
                  <a:cxn ang="0">
                    <a:pos x="390" y="205"/>
                  </a:cxn>
                  <a:cxn ang="0">
                    <a:pos x="481" y="219"/>
                  </a:cxn>
                  <a:cxn ang="0">
                    <a:pos x="580" y="229"/>
                  </a:cxn>
                  <a:cxn ang="0">
                    <a:pos x="682" y="235"/>
                  </a:cxn>
                  <a:cxn ang="0">
                    <a:pos x="789" y="237"/>
                  </a:cxn>
                  <a:cxn ang="0">
                    <a:pos x="895" y="235"/>
                  </a:cxn>
                  <a:cxn ang="0">
                    <a:pos x="998" y="229"/>
                  </a:cxn>
                  <a:cxn ang="0">
                    <a:pos x="1096" y="219"/>
                  </a:cxn>
                  <a:cxn ang="0">
                    <a:pos x="1187" y="205"/>
                  </a:cxn>
                  <a:cxn ang="0">
                    <a:pos x="1270" y="187"/>
                  </a:cxn>
                  <a:cxn ang="0">
                    <a:pos x="1347" y="168"/>
                  </a:cxn>
                  <a:cxn ang="0">
                    <a:pos x="1414" y="144"/>
                  </a:cxn>
                  <a:cxn ang="0">
                    <a:pos x="1469" y="120"/>
                  </a:cxn>
                  <a:cxn ang="0">
                    <a:pos x="1516" y="93"/>
                  </a:cxn>
                  <a:cxn ang="0">
                    <a:pos x="1550" y="63"/>
                  </a:cxn>
                  <a:cxn ang="0">
                    <a:pos x="1570" y="32"/>
                  </a:cxn>
                  <a:cxn ang="0">
                    <a:pos x="1578" y="0"/>
                  </a:cxn>
                  <a:cxn ang="0">
                    <a:pos x="0" y="0"/>
                  </a:cxn>
                </a:cxnLst>
                <a:rect l="0" t="0" r="r" b="b"/>
                <a:pathLst>
                  <a:path w="1578" h="237">
                    <a:moveTo>
                      <a:pt x="0" y="0"/>
                    </a:moveTo>
                    <a:lnTo>
                      <a:pt x="8" y="32"/>
                    </a:lnTo>
                    <a:lnTo>
                      <a:pt x="28" y="63"/>
                    </a:lnTo>
                    <a:lnTo>
                      <a:pt x="61" y="93"/>
                    </a:lnTo>
                    <a:lnTo>
                      <a:pt x="108" y="120"/>
                    </a:lnTo>
                    <a:lnTo>
                      <a:pt x="164" y="144"/>
                    </a:lnTo>
                    <a:lnTo>
                      <a:pt x="231" y="168"/>
                    </a:lnTo>
                    <a:lnTo>
                      <a:pt x="308" y="187"/>
                    </a:lnTo>
                    <a:lnTo>
                      <a:pt x="390" y="205"/>
                    </a:lnTo>
                    <a:lnTo>
                      <a:pt x="481" y="219"/>
                    </a:lnTo>
                    <a:lnTo>
                      <a:pt x="580" y="229"/>
                    </a:lnTo>
                    <a:lnTo>
                      <a:pt x="682" y="235"/>
                    </a:lnTo>
                    <a:lnTo>
                      <a:pt x="789" y="237"/>
                    </a:lnTo>
                    <a:lnTo>
                      <a:pt x="895" y="235"/>
                    </a:lnTo>
                    <a:lnTo>
                      <a:pt x="998" y="229"/>
                    </a:lnTo>
                    <a:lnTo>
                      <a:pt x="1096" y="219"/>
                    </a:lnTo>
                    <a:lnTo>
                      <a:pt x="1187" y="205"/>
                    </a:lnTo>
                    <a:lnTo>
                      <a:pt x="1270" y="187"/>
                    </a:lnTo>
                    <a:lnTo>
                      <a:pt x="1347" y="168"/>
                    </a:lnTo>
                    <a:lnTo>
                      <a:pt x="1414" y="144"/>
                    </a:lnTo>
                    <a:lnTo>
                      <a:pt x="1469" y="120"/>
                    </a:lnTo>
                    <a:lnTo>
                      <a:pt x="1516" y="93"/>
                    </a:lnTo>
                    <a:lnTo>
                      <a:pt x="1550" y="63"/>
                    </a:lnTo>
                    <a:lnTo>
                      <a:pt x="1570" y="32"/>
                    </a:lnTo>
                    <a:lnTo>
                      <a:pt x="1578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666FF"/>
              </a:solidFill>
              <a:ln w="0">
                <a:solidFill>
                  <a:srgbClr val="6666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527" name="Rectangle 13">
                <a:extLst>
                  <a:ext uri="{FF2B5EF4-FFF2-40B4-BE49-F238E27FC236}">
                    <a16:creationId xmlns:a16="http://schemas.microsoft.com/office/drawing/2014/main" id="{EF57EC42-756B-3FC5-3CA5-BE5921C1E2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0" y="872"/>
                <a:ext cx="789" cy="789"/>
              </a:xfrm>
              <a:prstGeom prst="rect">
                <a:avLst/>
              </a:prstGeom>
              <a:solidFill>
                <a:srgbClr val="6666FF"/>
              </a:solidFill>
              <a:ln w="0">
                <a:solidFill>
                  <a:srgbClr val="6666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528" name="Freeform 14">
                <a:extLst>
                  <a:ext uri="{FF2B5EF4-FFF2-40B4-BE49-F238E27FC236}">
                    <a16:creationId xmlns:a16="http://schemas.microsoft.com/office/drawing/2014/main" id="{0804C463-1B5F-001D-9EAB-6C1923B306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0" y="754"/>
                <a:ext cx="789" cy="236"/>
              </a:xfrm>
              <a:custGeom>
                <a:avLst/>
                <a:gdLst/>
                <a:ahLst/>
                <a:cxnLst>
                  <a:cxn ang="0">
                    <a:pos x="1578" y="236"/>
                  </a:cxn>
                  <a:cxn ang="0">
                    <a:pos x="1570" y="205"/>
                  </a:cxn>
                  <a:cxn ang="0">
                    <a:pos x="1550" y="173"/>
                  </a:cxn>
                  <a:cxn ang="0">
                    <a:pos x="1516" y="144"/>
                  </a:cxn>
                  <a:cxn ang="0">
                    <a:pos x="1469" y="116"/>
                  </a:cxn>
                  <a:cxn ang="0">
                    <a:pos x="1414" y="92"/>
                  </a:cxn>
                  <a:cxn ang="0">
                    <a:pos x="1347" y="69"/>
                  </a:cxn>
                  <a:cxn ang="0">
                    <a:pos x="1270" y="49"/>
                  </a:cxn>
                  <a:cxn ang="0">
                    <a:pos x="1187" y="31"/>
                  </a:cxn>
                  <a:cxn ang="0">
                    <a:pos x="1096" y="17"/>
                  </a:cxn>
                  <a:cxn ang="0">
                    <a:pos x="998" y="7"/>
                  </a:cxn>
                  <a:cxn ang="0">
                    <a:pos x="895" y="2"/>
                  </a:cxn>
                  <a:cxn ang="0">
                    <a:pos x="789" y="0"/>
                  </a:cxn>
                  <a:cxn ang="0">
                    <a:pos x="682" y="2"/>
                  </a:cxn>
                  <a:cxn ang="0">
                    <a:pos x="580" y="7"/>
                  </a:cxn>
                  <a:cxn ang="0">
                    <a:pos x="481" y="17"/>
                  </a:cxn>
                  <a:cxn ang="0">
                    <a:pos x="390" y="31"/>
                  </a:cxn>
                  <a:cxn ang="0">
                    <a:pos x="308" y="49"/>
                  </a:cxn>
                  <a:cxn ang="0">
                    <a:pos x="231" y="69"/>
                  </a:cxn>
                  <a:cxn ang="0">
                    <a:pos x="164" y="92"/>
                  </a:cxn>
                  <a:cxn ang="0">
                    <a:pos x="108" y="116"/>
                  </a:cxn>
                  <a:cxn ang="0">
                    <a:pos x="61" y="144"/>
                  </a:cxn>
                  <a:cxn ang="0">
                    <a:pos x="28" y="173"/>
                  </a:cxn>
                  <a:cxn ang="0">
                    <a:pos x="8" y="205"/>
                  </a:cxn>
                  <a:cxn ang="0">
                    <a:pos x="0" y="236"/>
                  </a:cxn>
                  <a:cxn ang="0">
                    <a:pos x="8" y="268"/>
                  </a:cxn>
                  <a:cxn ang="0">
                    <a:pos x="28" y="299"/>
                  </a:cxn>
                  <a:cxn ang="0">
                    <a:pos x="61" y="329"/>
                  </a:cxn>
                  <a:cxn ang="0">
                    <a:pos x="108" y="357"/>
                  </a:cxn>
                  <a:cxn ang="0">
                    <a:pos x="164" y="380"/>
                  </a:cxn>
                  <a:cxn ang="0">
                    <a:pos x="231" y="404"/>
                  </a:cxn>
                  <a:cxn ang="0">
                    <a:pos x="308" y="424"/>
                  </a:cxn>
                  <a:cxn ang="0">
                    <a:pos x="390" y="441"/>
                  </a:cxn>
                  <a:cxn ang="0">
                    <a:pos x="481" y="455"/>
                  </a:cxn>
                  <a:cxn ang="0">
                    <a:pos x="580" y="465"/>
                  </a:cxn>
                  <a:cxn ang="0">
                    <a:pos x="682" y="471"/>
                  </a:cxn>
                  <a:cxn ang="0">
                    <a:pos x="789" y="473"/>
                  </a:cxn>
                  <a:cxn ang="0">
                    <a:pos x="895" y="471"/>
                  </a:cxn>
                  <a:cxn ang="0">
                    <a:pos x="998" y="465"/>
                  </a:cxn>
                  <a:cxn ang="0">
                    <a:pos x="1096" y="455"/>
                  </a:cxn>
                  <a:cxn ang="0">
                    <a:pos x="1187" y="441"/>
                  </a:cxn>
                  <a:cxn ang="0">
                    <a:pos x="1270" y="424"/>
                  </a:cxn>
                  <a:cxn ang="0">
                    <a:pos x="1347" y="404"/>
                  </a:cxn>
                  <a:cxn ang="0">
                    <a:pos x="1414" y="380"/>
                  </a:cxn>
                  <a:cxn ang="0">
                    <a:pos x="1469" y="357"/>
                  </a:cxn>
                  <a:cxn ang="0">
                    <a:pos x="1516" y="329"/>
                  </a:cxn>
                  <a:cxn ang="0">
                    <a:pos x="1550" y="299"/>
                  </a:cxn>
                  <a:cxn ang="0">
                    <a:pos x="1570" y="268"/>
                  </a:cxn>
                  <a:cxn ang="0">
                    <a:pos x="1578" y="236"/>
                  </a:cxn>
                </a:cxnLst>
                <a:rect l="0" t="0" r="r" b="b"/>
                <a:pathLst>
                  <a:path w="1578" h="473">
                    <a:moveTo>
                      <a:pt x="1578" y="236"/>
                    </a:moveTo>
                    <a:lnTo>
                      <a:pt x="1570" y="205"/>
                    </a:lnTo>
                    <a:lnTo>
                      <a:pt x="1550" y="173"/>
                    </a:lnTo>
                    <a:lnTo>
                      <a:pt x="1516" y="144"/>
                    </a:lnTo>
                    <a:lnTo>
                      <a:pt x="1469" y="116"/>
                    </a:lnTo>
                    <a:lnTo>
                      <a:pt x="1414" y="92"/>
                    </a:lnTo>
                    <a:lnTo>
                      <a:pt x="1347" y="69"/>
                    </a:lnTo>
                    <a:lnTo>
                      <a:pt x="1270" y="49"/>
                    </a:lnTo>
                    <a:lnTo>
                      <a:pt x="1187" y="31"/>
                    </a:lnTo>
                    <a:lnTo>
                      <a:pt x="1096" y="17"/>
                    </a:lnTo>
                    <a:lnTo>
                      <a:pt x="998" y="7"/>
                    </a:lnTo>
                    <a:lnTo>
                      <a:pt x="895" y="2"/>
                    </a:lnTo>
                    <a:lnTo>
                      <a:pt x="789" y="0"/>
                    </a:lnTo>
                    <a:lnTo>
                      <a:pt x="682" y="2"/>
                    </a:lnTo>
                    <a:lnTo>
                      <a:pt x="580" y="7"/>
                    </a:lnTo>
                    <a:lnTo>
                      <a:pt x="481" y="17"/>
                    </a:lnTo>
                    <a:lnTo>
                      <a:pt x="390" y="31"/>
                    </a:lnTo>
                    <a:lnTo>
                      <a:pt x="308" y="49"/>
                    </a:lnTo>
                    <a:lnTo>
                      <a:pt x="231" y="69"/>
                    </a:lnTo>
                    <a:lnTo>
                      <a:pt x="164" y="92"/>
                    </a:lnTo>
                    <a:lnTo>
                      <a:pt x="108" y="116"/>
                    </a:lnTo>
                    <a:lnTo>
                      <a:pt x="61" y="144"/>
                    </a:lnTo>
                    <a:lnTo>
                      <a:pt x="28" y="173"/>
                    </a:lnTo>
                    <a:lnTo>
                      <a:pt x="8" y="205"/>
                    </a:lnTo>
                    <a:lnTo>
                      <a:pt x="0" y="236"/>
                    </a:lnTo>
                    <a:lnTo>
                      <a:pt x="8" y="268"/>
                    </a:lnTo>
                    <a:lnTo>
                      <a:pt x="28" y="299"/>
                    </a:lnTo>
                    <a:lnTo>
                      <a:pt x="61" y="329"/>
                    </a:lnTo>
                    <a:lnTo>
                      <a:pt x="108" y="357"/>
                    </a:lnTo>
                    <a:lnTo>
                      <a:pt x="164" y="380"/>
                    </a:lnTo>
                    <a:lnTo>
                      <a:pt x="231" y="404"/>
                    </a:lnTo>
                    <a:lnTo>
                      <a:pt x="308" y="424"/>
                    </a:lnTo>
                    <a:lnTo>
                      <a:pt x="390" y="441"/>
                    </a:lnTo>
                    <a:lnTo>
                      <a:pt x="481" y="455"/>
                    </a:lnTo>
                    <a:lnTo>
                      <a:pt x="580" y="465"/>
                    </a:lnTo>
                    <a:lnTo>
                      <a:pt x="682" y="471"/>
                    </a:lnTo>
                    <a:lnTo>
                      <a:pt x="789" y="473"/>
                    </a:lnTo>
                    <a:lnTo>
                      <a:pt x="895" y="471"/>
                    </a:lnTo>
                    <a:lnTo>
                      <a:pt x="998" y="465"/>
                    </a:lnTo>
                    <a:lnTo>
                      <a:pt x="1096" y="455"/>
                    </a:lnTo>
                    <a:lnTo>
                      <a:pt x="1187" y="441"/>
                    </a:lnTo>
                    <a:lnTo>
                      <a:pt x="1270" y="424"/>
                    </a:lnTo>
                    <a:lnTo>
                      <a:pt x="1347" y="404"/>
                    </a:lnTo>
                    <a:lnTo>
                      <a:pt x="1414" y="380"/>
                    </a:lnTo>
                    <a:lnTo>
                      <a:pt x="1469" y="357"/>
                    </a:lnTo>
                    <a:lnTo>
                      <a:pt x="1516" y="329"/>
                    </a:lnTo>
                    <a:lnTo>
                      <a:pt x="1550" y="299"/>
                    </a:lnTo>
                    <a:lnTo>
                      <a:pt x="1570" y="268"/>
                    </a:lnTo>
                    <a:lnTo>
                      <a:pt x="1578" y="236"/>
                    </a:lnTo>
                    <a:close/>
                  </a:path>
                </a:pathLst>
              </a:custGeom>
              <a:solidFill>
                <a:srgbClr val="0000CC"/>
              </a:solidFill>
              <a:ln w="0">
                <a:solidFill>
                  <a:srgbClr val="0000CC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529" name="Freeform 15">
                <a:extLst>
                  <a:ext uri="{FF2B5EF4-FFF2-40B4-BE49-F238E27FC236}">
                    <a16:creationId xmlns:a16="http://schemas.microsoft.com/office/drawing/2014/main" id="{10795AA6-E23A-DF21-8B23-670AF1FED3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00" y="832"/>
                <a:ext cx="50" cy="66"/>
              </a:xfrm>
              <a:custGeom>
                <a:avLst/>
                <a:gdLst/>
                <a:ahLst/>
                <a:cxnLst>
                  <a:cxn ang="0">
                    <a:pos x="18" y="85"/>
                  </a:cxn>
                  <a:cxn ang="0">
                    <a:pos x="22" y="103"/>
                  </a:cxn>
                  <a:cxn ang="0">
                    <a:pos x="36" y="113"/>
                  </a:cxn>
                  <a:cxn ang="0">
                    <a:pos x="54" y="117"/>
                  </a:cxn>
                  <a:cxn ang="0">
                    <a:pos x="69" y="115"/>
                  </a:cxn>
                  <a:cxn ang="0">
                    <a:pos x="81" y="107"/>
                  </a:cxn>
                  <a:cxn ang="0">
                    <a:pos x="85" y="95"/>
                  </a:cxn>
                  <a:cxn ang="0">
                    <a:pos x="81" y="85"/>
                  </a:cxn>
                  <a:cxn ang="0">
                    <a:pos x="69" y="77"/>
                  </a:cxn>
                  <a:cxn ang="0">
                    <a:pos x="58" y="75"/>
                  </a:cxn>
                  <a:cxn ang="0">
                    <a:pos x="38" y="69"/>
                  </a:cxn>
                  <a:cxn ang="0">
                    <a:pos x="24" y="64"/>
                  </a:cxn>
                  <a:cxn ang="0">
                    <a:pos x="10" y="52"/>
                  </a:cxn>
                  <a:cxn ang="0">
                    <a:pos x="6" y="36"/>
                  </a:cxn>
                  <a:cxn ang="0">
                    <a:pos x="12" y="18"/>
                  </a:cxn>
                  <a:cxn ang="0">
                    <a:pos x="22" y="8"/>
                  </a:cxn>
                  <a:cxn ang="0">
                    <a:pos x="38" y="2"/>
                  </a:cxn>
                  <a:cxn ang="0">
                    <a:pos x="60" y="2"/>
                  </a:cxn>
                  <a:cxn ang="0">
                    <a:pos x="75" y="6"/>
                  </a:cxn>
                  <a:cxn ang="0">
                    <a:pos x="87" y="14"/>
                  </a:cxn>
                  <a:cxn ang="0">
                    <a:pos x="95" y="30"/>
                  </a:cxn>
                  <a:cxn ang="0">
                    <a:pos x="81" y="40"/>
                  </a:cxn>
                  <a:cxn ang="0">
                    <a:pos x="75" y="26"/>
                  </a:cxn>
                  <a:cxn ang="0">
                    <a:pos x="67" y="18"/>
                  </a:cxn>
                  <a:cxn ang="0">
                    <a:pos x="52" y="16"/>
                  </a:cxn>
                  <a:cxn ang="0">
                    <a:pos x="36" y="18"/>
                  </a:cxn>
                  <a:cxn ang="0">
                    <a:pos x="26" y="26"/>
                  </a:cxn>
                  <a:cxn ang="0">
                    <a:pos x="24" y="36"/>
                  </a:cxn>
                  <a:cxn ang="0">
                    <a:pos x="28" y="46"/>
                  </a:cxn>
                  <a:cxn ang="0">
                    <a:pos x="40" y="52"/>
                  </a:cxn>
                  <a:cxn ang="0">
                    <a:pos x="63" y="58"/>
                  </a:cxn>
                  <a:cxn ang="0">
                    <a:pos x="79" y="64"/>
                  </a:cxn>
                  <a:cxn ang="0">
                    <a:pos x="91" y="71"/>
                  </a:cxn>
                  <a:cxn ang="0">
                    <a:pos x="99" y="85"/>
                  </a:cxn>
                  <a:cxn ang="0">
                    <a:pos x="99" y="105"/>
                  </a:cxn>
                  <a:cxn ang="0">
                    <a:pos x="91" y="119"/>
                  </a:cxn>
                  <a:cxn ang="0">
                    <a:pos x="79" y="127"/>
                  </a:cxn>
                  <a:cxn ang="0">
                    <a:pos x="54" y="133"/>
                  </a:cxn>
                  <a:cxn ang="0">
                    <a:pos x="34" y="131"/>
                  </a:cxn>
                  <a:cxn ang="0">
                    <a:pos x="18" y="123"/>
                  </a:cxn>
                  <a:cxn ang="0">
                    <a:pos x="8" y="111"/>
                  </a:cxn>
                  <a:cxn ang="0">
                    <a:pos x="2" y="95"/>
                  </a:cxn>
                </a:cxnLst>
                <a:rect l="0" t="0" r="r" b="b"/>
                <a:pathLst>
                  <a:path w="101" h="133">
                    <a:moveTo>
                      <a:pt x="0" y="85"/>
                    </a:moveTo>
                    <a:lnTo>
                      <a:pt x="18" y="85"/>
                    </a:lnTo>
                    <a:lnTo>
                      <a:pt x="20" y="95"/>
                    </a:lnTo>
                    <a:lnTo>
                      <a:pt x="22" y="103"/>
                    </a:lnTo>
                    <a:lnTo>
                      <a:pt x="28" y="109"/>
                    </a:lnTo>
                    <a:lnTo>
                      <a:pt x="36" y="113"/>
                    </a:lnTo>
                    <a:lnTo>
                      <a:pt x="44" y="117"/>
                    </a:lnTo>
                    <a:lnTo>
                      <a:pt x="54" y="117"/>
                    </a:lnTo>
                    <a:lnTo>
                      <a:pt x="63" y="117"/>
                    </a:lnTo>
                    <a:lnTo>
                      <a:pt x="69" y="115"/>
                    </a:lnTo>
                    <a:lnTo>
                      <a:pt x="77" y="111"/>
                    </a:lnTo>
                    <a:lnTo>
                      <a:pt x="81" y="107"/>
                    </a:lnTo>
                    <a:lnTo>
                      <a:pt x="83" y="101"/>
                    </a:lnTo>
                    <a:lnTo>
                      <a:pt x="85" y="95"/>
                    </a:lnTo>
                    <a:lnTo>
                      <a:pt x="83" y="89"/>
                    </a:lnTo>
                    <a:lnTo>
                      <a:pt x="81" y="85"/>
                    </a:lnTo>
                    <a:lnTo>
                      <a:pt x="77" y="81"/>
                    </a:lnTo>
                    <a:lnTo>
                      <a:pt x="69" y="77"/>
                    </a:lnTo>
                    <a:lnTo>
                      <a:pt x="65" y="77"/>
                    </a:lnTo>
                    <a:lnTo>
                      <a:pt x="58" y="75"/>
                    </a:lnTo>
                    <a:lnTo>
                      <a:pt x="48" y="71"/>
                    </a:lnTo>
                    <a:lnTo>
                      <a:pt x="38" y="69"/>
                    </a:lnTo>
                    <a:lnTo>
                      <a:pt x="30" y="65"/>
                    </a:lnTo>
                    <a:lnTo>
                      <a:pt x="24" y="64"/>
                    </a:lnTo>
                    <a:lnTo>
                      <a:pt x="16" y="58"/>
                    </a:lnTo>
                    <a:lnTo>
                      <a:pt x="10" y="52"/>
                    </a:lnTo>
                    <a:lnTo>
                      <a:pt x="8" y="44"/>
                    </a:lnTo>
                    <a:lnTo>
                      <a:pt x="6" y="36"/>
                    </a:lnTo>
                    <a:lnTo>
                      <a:pt x="8" y="26"/>
                    </a:lnTo>
                    <a:lnTo>
                      <a:pt x="12" y="18"/>
                    </a:lnTo>
                    <a:lnTo>
                      <a:pt x="16" y="12"/>
                    </a:lnTo>
                    <a:lnTo>
                      <a:pt x="22" y="8"/>
                    </a:lnTo>
                    <a:lnTo>
                      <a:pt x="28" y="6"/>
                    </a:lnTo>
                    <a:lnTo>
                      <a:pt x="38" y="2"/>
                    </a:lnTo>
                    <a:lnTo>
                      <a:pt x="50" y="0"/>
                    </a:lnTo>
                    <a:lnTo>
                      <a:pt x="60" y="2"/>
                    </a:lnTo>
                    <a:lnTo>
                      <a:pt x="67" y="2"/>
                    </a:lnTo>
                    <a:lnTo>
                      <a:pt x="75" y="6"/>
                    </a:lnTo>
                    <a:lnTo>
                      <a:pt x="81" y="10"/>
                    </a:lnTo>
                    <a:lnTo>
                      <a:pt x="87" y="14"/>
                    </a:lnTo>
                    <a:lnTo>
                      <a:pt x="91" y="20"/>
                    </a:lnTo>
                    <a:lnTo>
                      <a:pt x="95" y="30"/>
                    </a:lnTo>
                    <a:lnTo>
                      <a:pt x="97" y="40"/>
                    </a:lnTo>
                    <a:lnTo>
                      <a:pt x="81" y="40"/>
                    </a:lnTo>
                    <a:lnTo>
                      <a:pt x="79" y="32"/>
                    </a:lnTo>
                    <a:lnTo>
                      <a:pt x="75" y="26"/>
                    </a:lnTo>
                    <a:lnTo>
                      <a:pt x="71" y="22"/>
                    </a:lnTo>
                    <a:lnTo>
                      <a:pt x="67" y="18"/>
                    </a:lnTo>
                    <a:lnTo>
                      <a:pt x="60" y="16"/>
                    </a:lnTo>
                    <a:lnTo>
                      <a:pt x="52" y="16"/>
                    </a:lnTo>
                    <a:lnTo>
                      <a:pt x="42" y="16"/>
                    </a:lnTo>
                    <a:lnTo>
                      <a:pt x="36" y="18"/>
                    </a:lnTo>
                    <a:lnTo>
                      <a:pt x="30" y="22"/>
                    </a:lnTo>
                    <a:lnTo>
                      <a:pt x="26" y="26"/>
                    </a:lnTo>
                    <a:lnTo>
                      <a:pt x="24" y="30"/>
                    </a:lnTo>
                    <a:lnTo>
                      <a:pt x="24" y="36"/>
                    </a:lnTo>
                    <a:lnTo>
                      <a:pt x="24" y="42"/>
                    </a:lnTo>
                    <a:lnTo>
                      <a:pt x="28" y="46"/>
                    </a:lnTo>
                    <a:lnTo>
                      <a:pt x="32" y="50"/>
                    </a:lnTo>
                    <a:lnTo>
                      <a:pt x="40" y="52"/>
                    </a:lnTo>
                    <a:lnTo>
                      <a:pt x="52" y="56"/>
                    </a:lnTo>
                    <a:lnTo>
                      <a:pt x="63" y="58"/>
                    </a:lnTo>
                    <a:lnTo>
                      <a:pt x="73" y="62"/>
                    </a:lnTo>
                    <a:lnTo>
                      <a:pt x="79" y="64"/>
                    </a:lnTo>
                    <a:lnTo>
                      <a:pt x="85" y="67"/>
                    </a:lnTo>
                    <a:lnTo>
                      <a:pt x="91" y="71"/>
                    </a:lnTo>
                    <a:lnTo>
                      <a:pt x="95" y="77"/>
                    </a:lnTo>
                    <a:lnTo>
                      <a:pt x="99" y="85"/>
                    </a:lnTo>
                    <a:lnTo>
                      <a:pt x="101" y="95"/>
                    </a:lnTo>
                    <a:lnTo>
                      <a:pt x="99" y="105"/>
                    </a:lnTo>
                    <a:lnTo>
                      <a:pt x="95" y="113"/>
                    </a:lnTo>
                    <a:lnTo>
                      <a:pt x="91" y="119"/>
                    </a:lnTo>
                    <a:lnTo>
                      <a:pt x="85" y="125"/>
                    </a:lnTo>
                    <a:lnTo>
                      <a:pt x="79" y="127"/>
                    </a:lnTo>
                    <a:lnTo>
                      <a:pt x="67" y="131"/>
                    </a:lnTo>
                    <a:lnTo>
                      <a:pt x="54" y="133"/>
                    </a:lnTo>
                    <a:lnTo>
                      <a:pt x="44" y="133"/>
                    </a:lnTo>
                    <a:lnTo>
                      <a:pt x="34" y="131"/>
                    </a:lnTo>
                    <a:lnTo>
                      <a:pt x="26" y="127"/>
                    </a:lnTo>
                    <a:lnTo>
                      <a:pt x="18" y="123"/>
                    </a:lnTo>
                    <a:lnTo>
                      <a:pt x="12" y="117"/>
                    </a:lnTo>
                    <a:lnTo>
                      <a:pt x="8" y="111"/>
                    </a:lnTo>
                    <a:lnTo>
                      <a:pt x="4" y="103"/>
                    </a:lnTo>
                    <a:lnTo>
                      <a:pt x="2" y="95"/>
                    </a:lnTo>
                    <a:lnTo>
                      <a:pt x="0" y="85"/>
                    </a:lnTo>
                    <a:close/>
                  </a:path>
                </a:pathLst>
              </a:custGeom>
              <a:solidFill>
                <a:srgbClr val="FF0000"/>
              </a:solidFill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530" name="Freeform 16">
                <a:extLst>
                  <a:ext uri="{FF2B5EF4-FFF2-40B4-BE49-F238E27FC236}">
                    <a16:creationId xmlns:a16="http://schemas.microsoft.com/office/drawing/2014/main" id="{3C5CE836-B1FD-1A4E-E0DB-7FB66131E8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1" y="850"/>
                <a:ext cx="37" cy="48"/>
              </a:xfrm>
              <a:custGeom>
                <a:avLst/>
                <a:gdLst/>
                <a:ahLst/>
                <a:cxnLst>
                  <a:cxn ang="0">
                    <a:pos x="55" y="93"/>
                  </a:cxn>
                  <a:cxn ang="0">
                    <a:pos x="55" y="77"/>
                  </a:cxn>
                  <a:cxn ang="0">
                    <a:pos x="51" y="85"/>
                  </a:cxn>
                  <a:cxn ang="0">
                    <a:pos x="43" y="91"/>
                  </a:cxn>
                  <a:cxn ang="0">
                    <a:pos x="37" y="93"/>
                  </a:cxn>
                  <a:cxn ang="0">
                    <a:pos x="29" y="95"/>
                  </a:cxn>
                  <a:cxn ang="0">
                    <a:pos x="21" y="95"/>
                  </a:cxn>
                  <a:cxn ang="0">
                    <a:pos x="15" y="91"/>
                  </a:cxn>
                  <a:cxn ang="0">
                    <a:pos x="9" y="89"/>
                  </a:cxn>
                  <a:cxn ang="0">
                    <a:pos x="6" y="83"/>
                  </a:cxn>
                  <a:cxn ang="0">
                    <a:pos x="4" y="79"/>
                  </a:cxn>
                  <a:cxn ang="0">
                    <a:pos x="2" y="71"/>
                  </a:cxn>
                  <a:cxn ang="0">
                    <a:pos x="0" y="65"/>
                  </a:cxn>
                  <a:cxn ang="0">
                    <a:pos x="0" y="57"/>
                  </a:cxn>
                  <a:cxn ang="0">
                    <a:pos x="0" y="0"/>
                  </a:cxn>
                  <a:cxn ang="0">
                    <a:pos x="17" y="0"/>
                  </a:cxn>
                  <a:cxn ang="0">
                    <a:pos x="17" y="51"/>
                  </a:cxn>
                  <a:cxn ang="0">
                    <a:pos x="17" y="57"/>
                  </a:cxn>
                  <a:cxn ang="0">
                    <a:pos x="17" y="63"/>
                  </a:cxn>
                  <a:cxn ang="0">
                    <a:pos x="17" y="67"/>
                  </a:cxn>
                  <a:cxn ang="0">
                    <a:pos x="19" y="73"/>
                  </a:cxn>
                  <a:cxn ang="0">
                    <a:pos x="23" y="77"/>
                  </a:cxn>
                  <a:cxn ang="0">
                    <a:pos x="27" y="79"/>
                  </a:cxn>
                  <a:cxn ang="0">
                    <a:pos x="33" y="79"/>
                  </a:cxn>
                  <a:cxn ang="0">
                    <a:pos x="39" y="79"/>
                  </a:cxn>
                  <a:cxn ang="0">
                    <a:pos x="45" y="77"/>
                  </a:cxn>
                  <a:cxn ang="0">
                    <a:pos x="51" y="73"/>
                  </a:cxn>
                  <a:cxn ang="0">
                    <a:pos x="53" y="67"/>
                  </a:cxn>
                  <a:cxn ang="0">
                    <a:pos x="55" y="59"/>
                  </a:cxn>
                  <a:cxn ang="0">
                    <a:pos x="55" y="49"/>
                  </a:cxn>
                  <a:cxn ang="0">
                    <a:pos x="55" y="0"/>
                  </a:cxn>
                  <a:cxn ang="0">
                    <a:pos x="73" y="0"/>
                  </a:cxn>
                  <a:cxn ang="0">
                    <a:pos x="73" y="93"/>
                  </a:cxn>
                  <a:cxn ang="0">
                    <a:pos x="55" y="93"/>
                  </a:cxn>
                </a:cxnLst>
                <a:rect l="0" t="0" r="r" b="b"/>
                <a:pathLst>
                  <a:path w="73" h="95">
                    <a:moveTo>
                      <a:pt x="55" y="93"/>
                    </a:moveTo>
                    <a:lnTo>
                      <a:pt x="55" y="77"/>
                    </a:lnTo>
                    <a:lnTo>
                      <a:pt x="51" y="85"/>
                    </a:lnTo>
                    <a:lnTo>
                      <a:pt x="43" y="91"/>
                    </a:lnTo>
                    <a:lnTo>
                      <a:pt x="37" y="93"/>
                    </a:lnTo>
                    <a:lnTo>
                      <a:pt x="29" y="95"/>
                    </a:lnTo>
                    <a:lnTo>
                      <a:pt x="21" y="95"/>
                    </a:lnTo>
                    <a:lnTo>
                      <a:pt x="15" y="91"/>
                    </a:lnTo>
                    <a:lnTo>
                      <a:pt x="9" y="89"/>
                    </a:lnTo>
                    <a:lnTo>
                      <a:pt x="6" y="83"/>
                    </a:lnTo>
                    <a:lnTo>
                      <a:pt x="4" y="79"/>
                    </a:lnTo>
                    <a:lnTo>
                      <a:pt x="2" y="71"/>
                    </a:lnTo>
                    <a:lnTo>
                      <a:pt x="0" y="65"/>
                    </a:lnTo>
                    <a:lnTo>
                      <a:pt x="0" y="57"/>
                    </a:lnTo>
                    <a:lnTo>
                      <a:pt x="0" y="0"/>
                    </a:lnTo>
                    <a:lnTo>
                      <a:pt x="17" y="0"/>
                    </a:lnTo>
                    <a:lnTo>
                      <a:pt x="17" y="51"/>
                    </a:lnTo>
                    <a:lnTo>
                      <a:pt x="17" y="57"/>
                    </a:lnTo>
                    <a:lnTo>
                      <a:pt x="17" y="63"/>
                    </a:lnTo>
                    <a:lnTo>
                      <a:pt x="17" y="67"/>
                    </a:lnTo>
                    <a:lnTo>
                      <a:pt x="19" y="73"/>
                    </a:lnTo>
                    <a:lnTo>
                      <a:pt x="23" y="77"/>
                    </a:lnTo>
                    <a:lnTo>
                      <a:pt x="27" y="79"/>
                    </a:lnTo>
                    <a:lnTo>
                      <a:pt x="33" y="79"/>
                    </a:lnTo>
                    <a:lnTo>
                      <a:pt x="39" y="79"/>
                    </a:lnTo>
                    <a:lnTo>
                      <a:pt x="45" y="77"/>
                    </a:lnTo>
                    <a:lnTo>
                      <a:pt x="51" y="73"/>
                    </a:lnTo>
                    <a:lnTo>
                      <a:pt x="53" y="67"/>
                    </a:lnTo>
                    <a:lnTo>
                      <a:pt x="55" y="59"/>
                    </a:lnTo>
                    <a:lnTo>
                      <a:pt x="55" y="49"/>
                    </a:lnTo>
                    <a:lnTo>
                      <a:pt x="55" y="0"/>
                    </a:lnTo>
                    <a:lnTo>
                      <a:pt x="73" y="0"/>
                    </a:lnTo>
                    <a:lnTo>
                      <a:pt x="73" y="93"/>
                    </a:lnTo>
                    <a:lnTo>
                      <a:pt x="55" y="93"/>
                    </a:lnTo>
                    <a:close/>
                  </a:path>
                </a:pathLst>
              </a:custGeom>
              <a:solidFill>
                <a:srgbClr val="FF0000"/>
              </a:solidFill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531" name="Freeform 17">
                <a:extLst>
                  <a:ext uri="{FF2B5EF4-FFF2-40B4-BE49-F238E27FC236}">
                    <a16:creationId xmlns:a16="http://schemas.microsoft.com/office/drawing/2014/main" id="{31748CE8-5927-CD19-5BB6-036BC8C3F8F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410" y="849"/>
                <a:ext cx="39" cy="66"/>
              </a:xfrm>
              <a:custGeom>
                <a:avLst/>
                <a:gdLst/>
                <a:ahLst/>
                <a:cxnLst>
                  <a:cxn ang="0">
                    <a:pos x="0" y="130"/>
                  </a:cxn>
                  <a:cxn ang="0">
                    <a:pos x="0" y="2"/>
                  </a:cxn>
                  <a:cxn ang="0">
                    <a:pos x="16" y="2"/>
                  </a:cxn>
                  <a:cxn ang="0">
                    <a:pos x="16" y="18"/>
                  </a:cxn>
                  <a:cxn ang="0">
                    <a:pos x="22" y="10"/>
                  </a:cxn>
                  <a:cxn ang="0">
                    <a:pos x="28" y="4"/>
                  </a:cxn>
                  <a:cxn ang="0">
                    <a:pos x="34" y="2"/>
                  </a:cxn>
                  <a:cxn ang="0">
                    <a:pos x="42" y="0"/>
                  </a:cxn>
                  <a:cxn ang="0">
                    <a:pos x="50" y="2"/>
                  </a:cxn>
                  <a:cxn ang="0">
                    <a:pos x="55" y="4"/>
                  </a:cxn>
                  <a:cxn ang="0">
                    <a:pos x="61" y="6"/>
                  </a:cxn>
                  <a:cxn ang="0">
                    <a:pos x="67" y="12"/>
                  </a:cxn>
                  <a:cxn ang="0">
                    <a:pos x="71" y="16"/>
                  </a:cxn>
                  <a:cxn ang="0">
                    <a:pos x="75" y="24"/>
                  </a:cxn>
                  <a:cxn ang="0">
                    <a:pos x="79" y="35"/>
                  </a:cxn>
                  <a:cxn ang="0">
                    <a:pos x="79" y="47"/>
                  </a:cxn>
                  <a:cxn ang="0">
                    <a:pos x="79" y="61"/>
                  </a:cxn>
                  <a:cxn ang="0">
                    <a:pos x="75" y="73"/>
                  </a:cxn>
                  <a:cxn ang="0">
                    <a:pos x="71" y="81"/>
                  </a:cxn>
                  <a:cxn ang="0">
                    <a:pos x="65" y="87"/>
                  </a:cxn>
                  <a:cxn ang="0">
                    <a:pos x="59" y="91"/>
                  </a:cxn>
                  <a:cxn ang="0">
                    <a:pos x="52" y="95"/>
                  </a:cxn>
                  <a:cxn ang="0">
                    <a:pos x="40" y="97"/>
                  </a:cxn>
                  <a:cxn ang="0">
                    <a:pos x="34" y="95"/>
                  </a:cxn>
                  <a:cxn ang="0">
                    <a:pos x="26" y="93"/>
                  </a:cxn>
                  <a:cxn ang="0">
                    <a:pos x="22" y="89"/>
                  </a:cxn>
                  <a:cxn ang="0">
                    <a:pos x="16" y="83"/>
                  </a:cxn>
                  <a:cxn ang="0">
                    <a:pos x="16" y="130"/>
                  </a:cxn>
                  <a:cxn ang="0">
                    <a:pos x="0" y="130"/>
                  </a:cxn>
                  <a:cxn ang="0">
                    <a:pos x="16" y="49"/>
                  </a:cxn>
                  <a:cxn ang="0">
                    <a:pos x="18" y="59"/>
                  </a:cxn>
                  <a:cxn ang="0">
                    <a:pos x="20" y="67"/>
                  </a:cxn>
                  <a:cxn ang="0">
                    <a:pos x="24" y="73"/>
                  </a:cxn>
                  <a:cxn ang="0">
                    <a:pos x="28" y="79"/>
                  </a:cxn>
                  <a:cxn ang="0">
                    <a:pos x="34" y="81"/>
                  </a:cxn>
                  <a:cxn ang="0">
                    <a:pos x="40" y="81"/>
                  </a:cxn>
                  <a:cxn ang="0">
                    <a:pos x="46" y="81"/>
                  </a:cxn>
                  <a:cxn ang="0">
                    <a:pos x="52" y="79"/>
                  </a:cxn>
                  <a:cxn ang="0">
                    <a:pos x="55" y="73"/>
                  </a:cxn>
                  <a:cxn ang="0">
                    <a:pos x="59" y="67"/>
                  </a:cxn>
                  <a:cxn ang="0">
                    <a:pos x="61" y="59"/>
                  </a:cxn>
                  <a:cxn ang="0">
                    <a:pos x="63" y="47"/>
                  </a:cxn>
                  <a:cxn ang="0">
                    <a:pos x="61" y="37"/>
                  </a:cxn>
                  <a:cxn ang="0">
                    <a:pos x="59" y="29"/>
                  </a:cxn>
                  <a:cxn ang="0">
                    <a:pos x="55" y="24"/>
                  </a:cxn>
                  <a:cxn ang="0">
                    <a:pos x="52" y="20"/>
                  </a:cxn>
                  <a:cxn ang="0">
                    <a:pos x="46" y="16"/>
                  </a:cxn>
                  <a:cxn ang="0">
                    <a:pos x="40" y="16"/>
                  </a:cxn>
                  <a:cxn ang="0">
                    <a:pos x="34" y="16"/>
                  </a:cxn>
                  <a:cxn ang="0">
                    <a:pos x="30" y="20"/>
                  </a:cxn>
                  <a:cxn ang="0">
                    <a:pos x="24" y="24"/>
                  </a:cxn>
                  <a:cxn ang="0">
                    <a:pos x="20" y="29"/>
                  </a:cxn>
                  <a:cxn ang="0">
                    <a:pos x="18" y="39"/>
                  </a:cxn>
                  <a:cxn ang="0">
                    <a:pos x="16" y="49"/>
                  </a:cxn>
                </a:cxnLst>
                <a:rect l="0" t="0" r="r" b="b"/>
                <a:pathLst>
                  <a:path w="79" h="130">
                    <a:moveTo>
                      <a:pt x="0" y="130"/>
                    </a:moveTo>
                    <a:lnTo>
                      <a:pt x="0" y="2"/>
                    </a:lnTo>
                    <a:lnTo>
                      <a:pt x="16" y="2"/>
                    </a:lnTo>
                    <a:lnTo>
                      <a:pt x="16" y="18"/>
                    </a:lnTo>
                    <a:lnTo>
                      <a:pt x="22" y="10"/>
                    </a:lnTo>
                    <a:lnTo>
                      <a:pt x="28" y="4"/>
                    </a:lnTo>
                    <a:lnTo>
                      <a:pt x="34" y="2"/>
                    </a:lnTo>
                    <a:lnTo>
                      <a:pt x="42" y="0"/>
                    </a:lnTo>
                    <a:lnTo>
                      <a:pt x="50" y="2"/>
                    </a:lnTo>
                    <a:lnTo>
                      <a:pt x="55" y="4"/>
                    </a:lnTo>
                    <a:lnTo>
                      <a:pt x="61" y="6"/>
                    </a:lnTo>
                    <a:lnTo>
                      <a:pt x="67" y="12"/>
                    </a:lnTo>
                    <a:lnTo>
                      <a:pt x="71" y="16"/>
                    </a:lnTo>
                    <a:lnTo>
                      <a:pt x="75" y="24"/>
                    </a:lnTo>
                    <a:lnTo>
                      <a:pt x="79" y="35"/>
                    </a:lnTo>
                    <a:lnTo>
                      <a:pt x="79" y="47"/>
                    </a:lnTo>
                    <a:lnTo>
                      <a:pt x="79" y="61"/>
                    </a:lnTo>
                    <a:lnTo>
                      <a:pt x="75" y="73"/>
                    </a:lnTo>
                    <a:lnTo>
                      <a:pt x="71" y="81"/>
                    </a:lnTo>
                    <a:lnTo>
                      <a:pt x="65" y="87"/>
                    </a:lnTo>
                    <a:lnTo>
                      <a:pt x="59" y="91"/>
                    </a:lnTo>
                    <a:lnTo>
                      <a:pt x="52" y="95"/>
                    </a:lnTo>
                    <a:lnTo>
                      <a:pt x="40" y="97"/>
                    </a:lnTo>
                    <a:lnTo>
                      <a:pt x="34" y="95"/>
                    </a:lnTo>
                    <a:lnTo>
                      <a:pt x="26" y="93"/>
                    </a:lnTo>
                    <a:lnTo>
                      <a:pt x="22" y="89"/>
                    </a:lnTo>
                    <a:lnTo>
                      <a:pt x="16" y="83"/>
                    </a:lnTo>
                    <a:lnTo>
                      <a:pt x="16" y="130"/>
                    </a:lnTo>
                    <a:lnTo>
                      <a:pt x="0" y="130"/>
                    </a:lnTo>
                    <a:close/>
                    <a:moveTo>
                      <a:pt x="16" y="49"/>
                    </a:moveTo>
                    <a:lnTo>
                      <a:pt x="18" y="59"/>
                    </a:lnTo>
                    <a:lnTo>
                      <a:pt x="20" y="67"/>
                    </a:lnTo>
                    <a:lnTo>
                      <a:pt x="24" y="73"/>
                    </a:lnTo>
                    <a:lnTo>
                      <a:pt x="28" y="79"/>
                    </a:lnTo>
                    <a:lnTo>
                      <a:pt x="34" y="81"/>
                    </a:lnTo>
                    <a:lnTo>
                      <a:pt x="40" y="81"/>
                    </a:lnTo>
                    <a:lnTo>
                      <a:pt x="46" y="81"/>
                    </a:lnTo>
                    <a:lnTo>
                      <a:pt x="52" y="79"/>
                    </a:lnTo>
                    <a:lnTo>
                      <a:pt x="55" y="73"/>
                    </a:lnTo>
                    <a:lnTo>
                      <a:pt x="59" y="67"/>
                    </a:lnTo>
                    <a:lnTo>
                      <a:pt x="61" y="59"/>
                    </a:lnTo>
                    <a:lnTo>
                      <a:pt x="63" y="47"/>
                    </a:lnTo>
                    <a:lnTo>
                      <a:pt x="61" y="37"/>
                    </a:lnTo>
                    <a:lnTo>
                      <a:pt x="59" y="29"/>
                    </a:lnTo>
                    <a:lnTo>
                      <a:pt x="55" y="24"/>
                    </a:lnTo>
                    <a:lnTo>
                      <a:pt x="52" y="20"/>
                    </a:lnTo>
                    <a:lnTo>
                      <a:pt x="46" y="16"/>
                    </a:lnTo>
                    <a:lnTo>
                      <a:pt x="40" y="16"/>
                    </a:lnTo>
                    <a:lnTo>
                      <a:pt x="34" y="16"/>
                    </a:lnTo>
                    <a:lnTo>
                      <a:pt x="30" y="20"/>
                    </a:lnTo>
                    <a:lnTo>
                      <a:pt x="24" y="24"/>
                    </a:lnTo>
                    <a:lnTo>
                      <a:pt x="20" y="29"/>
                    </a:lnTo>
                    <a:lnTo>
                      <a:pt x="18" y="39"/>
                    </a:lnTo>
                    <a:lnTo>
                      <a:pt x="16" y="49"/>
                    </a:lnTo>
                    <a:close/>
                  </a:path>
                </a:pathLst>
              </a:custGeom>
              <a:solidFill>
                <a:srgbClr val="FF0000"/>
              </a:solidFill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532" name="Freeform 18">
                <a:extLst>
                  <a:ext uri="{FF2B5EF4-FFF2-40B4-BE49-F238E27FC236}">
                    <a16:creationId xmlns:a16="http://schemas.microsoft.com/office/drawing/2014/main" id="{8640A8D6-5866-81D3-8BF5-7D3071C6231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456" y="849"/>
                <a:ext cx="42" cy="49"/>
              </a:xfrm>
              <a:custGeom>
                <a:avLst/>
                <a:gdLst/>
                <a:ahLst/>
                <a:cxnLst>
                  <a:cxn ang="0">
                    <a:pos x="67" y="67"/>
                  </a:cxn>
                  <a:cxn ang="0">
                    <a:pos x="85" y="69"/>
                  </a:cxn>
                  <a:cxn ang="0">
                    <a:pos x="81" y="77"/>
                  </a:cxn>
                  <a:cxn ang="0">
                    <a:pos x="77" y="83"/>
                  </a:cxn>
                  <a:cxn ang="0">
                    <a:pos x="69" y="89"/>
                  </a:cxn>
                  <a:cxn ang="0">
                    <a:pos x="63" y="93"/>
                  </a:cxn>
                  <a:cxn ang="0">
                    <a:pos x="53" y="97"/>
                  </a:cxn>
                  <a:cxn ang="0">
                    <a:pos x="43" y="97"/>
                  </a:cxn>
                  <a:cxn ang="0">
                    <a:pos x="26" y="93"/>
                  </a:cxn>
                  <a:cxn ang="0">
                    <a:pos x="12" y="85"/>
                  </a:cxn>
                  <a:cxn ang="0">
                    <a:pos x="2" y="69"/>
                  </a:cxn>
                  <a:cxn ang="0">
                    <a:pos x="0" y="49"/>
                  </a:cxn>
                  <a:cxn ang="0">
                    <a:pos x="2" y="29"/>
                  </a:cxn>
                  <a:cxn ang="0">
                    <a:pos x="12" y="14"/>
                  </a:cxn>
                  <a:cxn ang="0">
                    <a:pos x="18" y="8"/>
                  </a:cxn>
                  <a:cxn ang="0">
                    <a:pos x="26" y="4"/>
                  </a:cxn>
                  <a:cxn ang="0">
                    <a:pos x="33" y="2"/>
                  </a:cxn>
                  <a:cxn ang="0">
                    <a:pos x="43" y="0"/>
                  </a:cxn>
                  <a:cxn ang="0">
                    <a:pos x="51" y="2"/>
                  </a:cxn>
                  <a:cxn ang="0">
                    <a:pos x="59" y="4"/>
                  </a:cxn>
                  <a:cxn ang="0">
                    <a:pos x="67" y="8"/>
                  </a:cxn>
                  <a:cxn ang="0">
                    <a:pos x="73" y="14"/>
                  </a:cxn>
                  <a:cxn ang="0">
                    <a:pos x="81" y="28"/>
                  </a:cxn>
                  <a:cxn ang="0">
                    <a:pos x="85" y="47"/>
                  </a:cxn>
                  <a:cxn ang="0">
                    <a:pos x="85" y="49"/>
                  </a:cxn>
                  <a:cxn ang="0">
                    <a:pos x="85" y="51"/>
                  </a:cxn>
                  <a:cxn ang="0">
                    <a:pos x="16" y="51"/>
                  </a:cxn>
                  <a:cxn ang="0">
                    <a:pos x="18" y="61"/>
                  </a:cxn>
                  <a:cxn ang="0">
                    <a:pos x="20" y="69"/>
                  </a:cxn>
                  <a:cxn ang="0">
                    <a:pos x="26" y="75"/>
                  </a:cxn>
                  <a:cxn ang="0">
                    <a:pos x="30" y="79"/>
                  </a:cxn>
                  <a:cxn ang="0">
                    <a:pos x="37" y="81"/>
                  </a:cxn>
                  <a:cxn ang="0">
                    <a:pos x="43" y="81"/>
                  </a:cxn>
                  <a:cxn ang="0">
                    <a:pos x="51" y="81"/>
                  </a:cxn>
                  <a:cxn ang="0">
                    <a:pos x="59" y="79"/>
                  </a:cxn>
                  <a:cxn ang="0">
                    <a:pos x="63" y="73"/>
                  </a:cxn>
                  <a:cxn ang="0">
                    <a:pos x="67" y="67"/>
                  </a:cxn>
                  <a:cxn ang="0">
                    <a:pos x="16" y="37"/>
                  </a:cxn>
                  <a:cxn ang="0">
                    <a:pos x="69" y="37"/>
                  </a:cxn>
                  <a:cxn ang="0">
                    <a:pos x="67" y="31"/>
                  </a:cxn>
                  <a:cxn ang="0">
                    <a:pos x="65" y="26"/>
                  </a:cxn>
                  <a:cxn ang="0">
                    <a:pos x="61" y="24"/>
                  </a:cxn>
                  <a:cxn ang="0">
                    <a:pos x="57" y="18"/>
                  </a:cxn>
                  <a:cxn ang="0">
                    <a:pos x="49" y="16"/>
                  </a:cxn>
                  <a:cxn ang="0">
                    <a:pos x="43" y="16"/>
                  </a:cxn>
                  <a:cxn ang="0">
                    <a:pos x="35" y="16"/>
                  </a:cxn>
                  <a:cxn ang="0">
                    <a:pos x="30" y="18"/>
                  </a:cxn>
                  <a:cxn ang="0">
                    <a:pos x="24" y="22"/>
                  </a:cxn>
                  <a:cxn ang="0">
                    <a:pos x="20" y="26"/>
                  </a:cxn>
                  <a:cxn ang="0">
                    <a:pos x="18" y="31"/>
                  </a:cxn>
                  <a:cxn ang="0">
                    <a:pos x="16" y="37"/>
                  </a:cxn>
                </a:cxnLst>
                <a:rect l="0" t="0" r="r" b="b"/>
                <a:pathLst>
                  <a:path w="85" h="97">
                    <a:moveTo>
                      <a:pt x="67" y="67"/>
                    </a:moveTo>
                    <a:lnTo>
                      <a:pt x="85" y="69"/>
                    </a:lnTo>
                    <a:lnTo>
                      <a:pt x="81" y="77"/>
                    </a:lnTo>
                    <a:lnTo>
                      <a:pt x="77" y="83"/>
                    </a:lnTo>
                    <a:lnTo>
                      <a:pt x="69" y="89"/>
                    </a:lnTo>
                    <a:lnTo>
                      <a:pt x="63" y="93"/>
                    </a:lnTo>
                    <a:lnTo>
                      <a:pt x="53" y="97"/>
                    </a:lnTo>
                    <a:lnTo>
                      <a:pt x="43" y="97"/>
                    </a:lnTo>
                    <a:lnTo>
                      <a:pt x="26" y="93"/>
                    </a:lnTo>
                    <a:lnTo>
                      <a:pt x="12" y="85"/>
                    </a:lnTo>
                    <a:lnTo>
                      <a:pt x="2" y="69"/>
                    </a:lnTo>
                    <a:lnTo>
                      <a:pt x="0" y="49"/>
                    </a:lnTo>
                    <a:lnTo>
                      <a:pt x="2" y="29"/>
                    </a:lnTo>
                    <a:lnTo>
                      <a:pt x="12" y="14"/>
                    </a:lnTo>
                    <a:lnTo>
                      <a:pt x="18" y="8"/>
                    </a:lnTo>
                    <a:lnTo>
                      <a:pt x="26" y="4"/>
                    </a:lnTo>
                    <a:lnTo>
                      <a:pt x="33" y="2"/>
                    </a:lnTo>
                    <a:lnTo>
                      <a:pt x="43" y="0"/>
                    </a:lnTo>
                    <a:lnTo>
                      <a:pt x="51" y="2"/>
                    </a:lnTo>
                    <a:lnTo>
                      <a:pt x="59" y="4"/>
                    </a:lnTo>
                    <a:lnTo>
                      <a:pt x="67" y="8"/>
                    </a:lnTo>
                    <a:lnTo>
                      <a:pt x="73" y="14"/>
                    </a:lnTo>
                    <a:lnTo>
                      <a:pt x="81" y="28"/>
                    </a:lnTo>
                    <a:lnTo>
                      <a:pt x="85" y="47"/>
                    </a:lnTo>
                    <a:lnTo>
                      <a:pt x="85" y="49"/>
                    </a:lnTo>
                    <a:lnTo>
                      <a:pt x="85" y="51"/>
                    </a:lnTo>
                    <a:lnTo>
                      <a:pt x="16" y="51"/>
                    </a:lnTo>
                    <a:lnTo>
                      <a:pt x="18" y="61"/>
                    </a:lnTo>
                    <a:lnTo>
                      <a:pt x="20" y="69"/>
                    </a:lnTo>
                    <a:lnTo>
                      <a:pt x="26" y="75"/>
                    </a:lnTo>
                    <a:lnTo>
                      <a:pt x="30" y="79"/>
                    </a:lnTo>
                    <a:lnTo>
                      <a:pt x="37" y="81"/>
                    </a:lnTo>
                    <a:lnTo>
                      <a:pt x="43" y="81"/>
                    </a:lnTo>
                    <a:lnTo>
                      <a:pt x="51" y="81"/>
                    </a:lnTo>
                    <a:lnTo>
                      <a:pt x="59" y="79"/>
                    </a:lnTo>
                    <a:lnTo>
                      <a:pt x="63" y="73"/>
                    </a:lnTo>
                    <a:lnTo>
                      <a:pt x="67" y="67"/>
                    </a:lnTo>
                    <a:close/>
                    <a:moveTo>
                      <a:pt x="16" y="37"/>
                    </a:moveTo>
                    <a:lnTo>
                      <a:pt x="69" y="37"/>
                    </a:lnTo>
                    <a:lnTo>
                      <a:pt x="67" y="31"/>
                    </a:lnTo>
                    <a:lnTo>
                      <a:pt x="65" y="26"/>
                    </a:lnTo>
                    <a:lnTo>
                      <a:pt x="61" y="24"/>
                    </a:lnTo>
                    <a:lnTo>
                      <a:pt x="57" y="18"/>
                    </a:lnTo>
                    <a:lnTo>
                      <a:pt x="49" y="16"/>
                    </a:lnTo>
                    <a:lnTo>
                      <a:pt x="43" y="16"/>
                    </a:lnTo>
                    <a:lnTo>
                      <a:pt x="35" y="16"/>
                    </a:lnTo>
                    <a:lnTo>
                      <a:pt x="30" y="18"/>
                    </a:lnTo>
                    <a:lnTo>
                      <a:pt x="24" y="22"/>
                    </a:lnTo>
                    <a:lnTo>
                      <a:pt x="20" y="26"/>
                    </a:lnTo>
                    <a:lnTo>
                      <a:pt x="18" y="31"/>
                    </a:lnTo>
                    <a:lnTo>
                      <a:pt x="16" y="37"/>
                    </a:lnTo>
                    <a:close/>
                  </a:path>
                </a:pathLst>
              </a:custGeom>
              <a:solidFill>
                <a:srgbClr val="FF0000"/>
              </a:solidFill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533" name="Freeform 19">
                <a:extLst>
                  <a:ext uri="{FF2B5EF4-FFF2-40B4-BE49-F238E27FC236}">
                    <a16:creationId xmlns:a16="http://schemas.microsoft.com/office/drawing/2014/main" id="{DCA797C4-2035-B5DE-EBC3-457193494D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8" y="849"/>
                <a:ext cx="25" cy="48"/>
              </a:xfrm>
              <a:custGeom>
                <a:avLst/>
                <a:gdLst/>
                <a:ahLst/>
                <a:cxnLst>
                  <a:cxn ang="0">
                    <a:pos x="0" y="95"/>
                  </a:cxn>
                  <a:cxn ang="0">
                    <a:pos x="0" y="2"/>
                  </a:cxn>
                  <a:cxn ang="0">
                    <a:pos x="16" y="2"/>
                  </a:cxn>
                  <a:cxn ang="0">
                    <a:pos x="16" y="16"/>
                  </a:cxn>
                  <a:cxn ang="0">
                    <a:pos x="20" y="8"/>
                  </a:cxn>
                  <a:cxn ang="0">
                    <a:pos x="24" y="4"/>
                  </a:cxn>
                  <a:cxn ang="0">
                    <a:pos x="30" y="2"/>
                  </a:cxn>
                  <a:cxn ang="0">
                    <a:pos x="34" y="0"/>
                  </a:cxn>
                  <a:cxn ang="0">
                    <a:pos x="42" y="2"/>
                  </a:cxn>
                  <a:cxn ang="0">
                    <a:pos x="50" y="6"/>
                  </a:cxn>
                  <a:cxn ang="0">
                    <a:pos x="44" y="20"/>
                  </a:cxn>
                  <a:cxn ang="0">
                    <a:pos x="38" y="16"/>
                  </a:cxn>
                  <a:cxn ang="0">
                    <a:pos x="34" y="16"/>
                  </a:cxn>
                  <a:cxn ang="0">
                    <a:pos x="30" y="16"/>
                  </a:cxn>
                  <a:cxn ang="0">
                    <a:pos x="26" y="18"/>
                  </a:cxn>
                  <a:cxn ang="0">
                    <a:pos x="22" y="22"/>
                  </a:cxn>
                  <a:cxn ang="0">
                    <a:pos x="20" y="28"/>
                  </a:cxn>
                  <a:cxn ang="0">
                    <a:pos x="18" y="35"/>
                  </a:cxn>
                  <a:cxn ang="0">
                    <a:pos x="18" y="45"/>
                  </a:cxn>
                  <a:cxn ang="0">
                    <a:pos x="18" y="95"/>
                  </a:cxn>
                  <a:cxn ang="0">
                    <a:pos x="0" y="95"/>
                  </a:cxn>
                </a:cxnLst>
                <a:rect l="0" t="0" r="r" b="b"/>
                <a:pathLst>
                  <a:path w="50" h="95">
                    <a:moveTo>
                      <a:pt x="0" y="95"/>
                    </a:moveTo>
                    <a:lnTo>
                      <a:pt x="0" y="2"/>
                    </a:lnTo>
                    <a:lnTo>
                      <a:pt x="16" y="2"/>
                    </a:lnTo>
                    <a:lnTo>
                      <a:pt x="16" y="16"/>
                    </a:lnTo>
                    <a:lnTo>
                      <a:pt x="20" y="8"/>
                    </a:lnTo>
                    <a:lnTo>
                      <a:pt x="24" y="4"/>
                    </a:lnTo>
                    <a:lnTo>
                      <a:pt x="30" y="2"/>
                    </a:lnTo>
                    <a:lnTo>
                      <a:pt x="34" y="0"/>
                    </a:lnTo>
                    <a:lnTo>
                      <a:pt x="42" y="2"/>
                    </a:lnTo>
                    <a:lnTo>
                      <a:pt x="50" y="6"/>
                    </a:lnTo>
                    <a:lnTo>
                      <a:pt x="44" y="20"/>
                    </a:lnTo>
                    <a:lnTo>
                      <a:pt x="38" y="16"/>
                    </a:lnTo>
                    <a:lnTo>
                      <a:pt x="34" y="16"/>
                    </a:lnTo>
                    <a:lnTo>
                      <a:pt x="30" y="16"/>
                    </a:lnTo>
                    <a:lnTo>
                      <a:pt x="26" y="18"/>
                    </a:lnTo>
                    <a:lnTo>
                      <a:pt x="22" y="22"/>
                    </a:lnTo>
                    <a:lnTo>
                      <a:pt x="20" y="28"/>
                    </a:lnTo>
                    <a:lnTo>
                      <a:pt x="18" y="35"/>
                    </a:lnTo>
                    <a:lnTo>
                      <a:pt x="18" y="45"/>
                    </a:lnTo>
                    <a:lnTo>
                      <a:pt x="18" y="95"/>
                    </a:lnTo>
                    <a:lnTo>
                      <a:pt x="0" y="95"/>
                    </a:lnTo>
                    <a:close/>
                  </a:path>
                </a:pathLst>
              </a:custGeom>
              <a:solidFill>
                <a:srgbClr val="FF0000"/>
              </a:solidFill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534" name="Rectangle 20">
                <a:extLst>
                  <a:ext uri="{FF2B5EF4-FFF2-40B4-BE49-F238E27FC236}">
                    <a16:creationId xmlns:a16="http://schemas.microsoft.com/office/drawing/2014/main" id="{7B821927-EC2F-523E-AD1B-58A0B2BA97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5" y="870"/>
                <a:ext cx="24" cy="7"/>
              </a:xfrm>
              <a:prstGeom prst="rect">
                <a:avLst/>
              </a:prstGeom>
              <a:solidFill>
                <a:srgbClr val="FF0000"/>
              </a:solidFill>
              <a:ln w="0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535" name="Freeform 21">
                <a:extLst>
                  <a:ext uri="{FF2B5EF4-FFF2-40B4-BE49-F238E27FC236}">
                    <a16:creationId xmlns:a16="http://schemas.microsoft.com/office/drawing/2014/main" id="{8314CD28-1D64-4230-7B9F-7687709673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8" y="833"/>
                <a:ext cx="54" cy="64"/>
              </a:xfrm>
              <a:custGeom>
                <a:avLst/>
                <a:gdLst/>
                <a:ahLst/>
                <a:cxnLst>
                  <a:cxn ang="0">
                    <a:pos x="0" y="129"/>
                  </a:cxn>
                  <a:cxn ang="0">
                    <a:pos x="0" y="0"/>
                  </a:cxn>
                  <a:cxn ang="0">
                    <a:pos x="18" y="0"/>
                  </a:cxn>
                  <a:cxn ang="0">
                    <a:pos x="18" y="62"/>
                  </a:cxn>
                  <a:cxn ang="0">
                    <a:pos x="79" y="0"/>
                  </a:cxn>
                  <a:cxn ang="0">
                    <a:pos x="102" y="0"/>
                  </a:cxn>
                  <a:cxn ang="0">
                    <a:pos x="49" y="54"/>
                  </a:cxn>
                  <a:cxn ang="0">
                    <a:pos x="106" y="129"/>
                  </a:cxn>
                  <a:cxn ang="0">
                    <a:pos x="85" y="129"/>
                  </a:cxn>
                  <a:cxn ang="0">
                    <a:pos x="37" y="65"/>
                  </a:cxn>
                  <a:cxn ang="0">
                    <a:pos x="18" y="83"/>
                  </a:cxn>
                  <a:cxn ang="0">
                    <a:pos x="18" y="129"/>
                  </a:cxn>
                  <a:cxn ang="0">
                    <a:pos x="0" y="129"/>
                  </a:cxn>
                </a:cxnLst>
                <a:rect l="0" t="0" r="r" b="b"/>
                <a:pathLst>
                  <a:path w="106" h="129">
                    <a:moveTo>
                      <a:pt x="0" y="129"/>
                    </a:moveTo>
                    <a:lnTo>
                      <a:pt x="0" y="0"/>
                    </a:lnTo>
                    <a:lnTo>
                      <a:pt x="18" y="0"/>
                    </a:lnTo>
                    <a:lnTo>
                      <a:pt x="18" y="62"/>
                    </a:lnTo>
                    <a:lnTo>
                      <a:pt x="79" y="0"/>
                    </a:lnTo>
                    <a:lnTo>
                      <a:pt x="102" y="0"/>
                    </a:lnTo>
                    <a:lnTo>
                      <a:pt x="49" y="54"/>
                    </a:lnTo>
                    <a:lnTo>
                      <a:pt x="106" y="129"/>
                    </a:lnTo>
                    <a:lnTo>
                      <a:pt x="85" y="129"/>
                    </a:lnTo>
                    <a:lnTo>
                      <a:pt x="37" y="65"/>
                    </a:lnTo>
                    <a:lnTo>
                      <a:pt x="18" y="83"/>
                    </a:lnTo>
                    <a:lnTo>
                      <a:pt x="18" y="129"/>
                    </a:lnTo>
                    <a:lnTo>
                      <a:pt x="0" y="129"/>
                    </a:lnTo>
                    <a:close/>
                  </a:path>
                </a:pathLst>
              </a:custGeom>
              <a:solidFill>
                <a:srgbClr val="FF0000"/>
              </a:solidFill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536" name="Freeform 22">
                <a:extLst>
                  <a:ext uri="{FF2B5EF4-FFF2-40B4-BE49-F238E27FC236}">
                    <a16:creationId xmlns:a16="http://schemas.microsoft.com/office/drawing/2014/main" id="{C6655D47-F577-4547-E118-4F8CA1DD7EC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624" y="849"/>
                <a:ext cx="42" cy="49"/>
              </a:xfrm>
              <a:custGeom>
                <a:avLst/>
                <a:gdLst/>
                <a:ahLst/>
                <a:cxnLst>
                  <a:cxn ang="0">
                    <a:pos x="53" y="89"/>
                  </a:cxn>
                  <a:cxn ang="0">
                    <a:pos x="38" y="97"/>
                  </a:cxn>
                  <a:cxn ang="0">
                    <a:pos x="22" y="97"/>
                  </a:cxn>
                  <a:cxn ang="0">
                    <a:pos x="8" y="89"/>
                  </a:cxn>
                  <a:cxn ang="0">
                    <a:pos x="2" y="77"/>
                  </a:cxn>
                  <a:cxn ang="0">
                    <a:pos x="2" y="63"/>
                  </a:cxn>
                  <a:cxn ang="0">
                    <a:pos x="8" y="53"/>
                  </a:cxn>
                  <a:cxn ang="0">
                    <a:pos x="16" y="45"/>
                  </a:cxn>
                  <a:cxn ang="0">
                    <a:pos x="28" y="41"/>
                  </a:cxn>
                  <a:cxn ang="0">
                    <a:pos x="46" y="39"/>
                  </a:cxn>
                  <a:cxn ang="0">
                    <a:pos x="59" y="35"/>
                  </a:cxn>
                  <a:cxn ang="0">
                    <a:pos x="59" y="31"/>
                  </a:cxn>
                  <a:cxn ang="0">
                    <a:pos x="59" y="24"/>
                  </a:cxn>
                  <a:cxn ang="0">
                    <a:pos x="51" y="18"/>
                  </a:cxn>
                  <a:cxn ang="0">
                    <a:pos x="42" y="16"/>
                  </a:cxn>
                  <a:cxn ang="0">
                    <a:pos x="30" y="16"/>
                  </a:cxn>
                  <a:cxn ang="0">
                    <a:pos x="22" y="24"/>
                  </a:cxn>
                  <a:cxn ang="0">
                    <a:pos x="2" y="28"/>
                  </a:cxn>
                  <a:cxn ang="0">
                    <a:pos x="10" y="12"/>
                  </a:cxn>
                  <a:cxn ang="0">
                    <a:pos x="24" y="4"/>
                  </a:cxn>
                  <a:cxn ang="0">
                    <a:pos x="44" y="0"/>
                  </a:cxn>
                  <a:cxn ang="0">
                    <a:pos x="63" y="4"/>
                  </a:cxn>
                  <a:cxn ang="0">
                    <a:pos x="73" y="10"/>
                  </a:cxn>
                  <a:cxn ang="0">
                    <a:pos x="77" y="22"/>
                  </a:cxn>
                  <a:cxn ang="0">
                    <a:pos x="79" y="35"/>
                  </a:cxn>
                  <a:cxn ang="0">
                    <a:pos x="79" y="67"/>
                  </a:cxn>
                  <a:cxn ang="0">
                    <a:pos x="79" y="83"/>
                  </a:cxn>
                  <a:cxn ang="0">
                    <a:pos x="85" y="95"/>
                  </a:cxn>
                  <a:cxn ang="0">
                    <a:pos x="63" y="89"/>
                  </a:cxn>
                  <a:cxn ang="0">
                    <a:pos x="59" y="49"/>
                  </a:cxn>
                  <a:cxn ang="0">
                    <a:pos x="48" y="53"/>
                  </a:cxn>
                  <a:cxn ang="0">
                    <a:pos x="30" y="57"/>
                  </a:cxn>
                  <a:cxn ang="0">
                    <a:pos x="22" y="59"/>
                  </a:cxn>
                  <a:cxn ang="0">
                    <a:pos x="18" y="65"/>
                  </a:cxn>
                  <a:cxn ang="0">
                    <a:pos x="18" y="75"/>
                  </a:cxn>
                  <a:cxn ang="0">
                    <a:pos x="28" y="81"/>
                  </a:cxn>
                  <a:cxn ang="0">
                    <a:pos x="42" y="81"/>
                  </a:cxn>
                  <a:cxn ang="0">
                    <a:pos x="53" y="73"/>
                  </a:cxn>
                  <a:cxn ang="0">
                    <a:pos x="59" y="63"/>
                  </a:cxn>
                  <a:cxn ang="0">
                    <a:pos x="59" y="49"/>
                  </a:cxn>
                </a:cxnLst>
                <a:rect l="0" t="0" r="r" b="b"/>
                <a:pathLst>
                  <a:path w="85" h="97">
                    <a:moveTo>
                      <a:pt x="61" y="83"/>
                    </a:moveTo>
                    <a:lnTo>
                      <a:pt x="53" y="89"/>
                    </a:lnTo>
                    <a:lnTo>
                      <a:pt x="46" y="93"/>
                    </a:lnTo>
                    <a:lnTo>
                      <a:pt x="38" y="97"/>
                    </a:lnTo>
                    <a:lnTo>
                      <a:pt x="30" y="97"/>
                    </a:lnTo>
                    <a:lnTo>
                      <a:pt x="22" y="97"/>
                    </a:lnTo>
                    <a:lnTo>
                      <a:pt x="14" y="93"/>
                    </a:lnTo>
                    <a:lnTo>
                      <a:pt x="8" y="89"/>
                    </a:lnTo>
                    <a:lnTo>
                      <a:pt x="4" y="83"/>
                    </a:lnTo>
                    <a:lnTo>
                      <a:pt x="2" y="77"/>
                    </a:lnTo>
                    <a:lnTo>
                      <a:pt x="0" y="69"/>
                    </a:lnTo>
                    <a:lnTo>
                      <a:pt x="2" y="63"/>
                    </a:lnTo>
                    <a:lnTo>
                      <a:pt x="4" y="57"/>
                    </a:lnTo>
                    <a:lnTo>
                      <a:pt x="8" y="53"/>
                    </a:lnTo>
                    <a:lnTo>
                      <a:pt x="12" y="49"/>
                    </a:lnTo>
                    <a:lnTo>
                      <a:pt x="16" y="45"/>
                    </a:lnTo>
                    <a:lnTo>
                      <a:pt x="22" y="43"/>
                    </a:lnTo>
                    <a:lnTo>
                      <a:pt x="28" y="41"/>
                    </a:lnTo>
                    <a:lnTo>
                      <a:pt x="34" y="41"/>
                    </a:lnTo>
                    <a:lnTo>
                      <a:pt x="46" y="39"/>
                    </a:lnTo>
                    <a:lnTo>
                      <a:pt x="53" y="37"/>
                    </a:lnTo>
                    <a:lnTo>
                      <a:pt x="59" y="35"/>
                    </a:lnTo>
                    <a:lnTo>
                      <a:pt x="59" y="33"/>
                    </a:lnTo>
                    <a:lnTo>
                      <a:pt x="59" y="31"/>
                    </a:lnTo>
                    <a:lnTo>
                      <a:pt x="59" y="28"/>
                    </a:lnTo>
                    <a:lnTo>
                      <a:pt x="59" y="24"/>
                    </a:lnTo>
                    <a:lnTo>
                      <a:pt x="55" y="20"/>
                    </a:lnTo>
                    <a:lnTo>
                      <a:pt x="51" y="18"/>
                    </a:lnTo>
                    <a:lnTo>
                      <a:pt x="48" y="16"/>
                    </a:lnTo>
                    <a:lnTo>
                      <a:pt x="42" y="16"/>
                    </a:lnTo>
                    <a:lnTo>
                      <a:pt x="36" y="16"/>
                    </a:lnTo>
                    <a:lnTo>
                      <a:pt x="30" y="16"/>
                    </a:lnTo>
                    <a:lnTo>
                      <a:pt x="26" y="18"/>
                    </a:lnTo>
                    <a:lnTo>
                      <a:pt x="22" y="24"/>
                    </a:lnTo>
                    <a:lnTo>
                      <a:pt x="20" y="29"/>
                    </a:lnTo>
                    <a:lnTo>
                      <a:pt x="2" y="28"/>
                    </a:lnTo>
                    <a:lnTo>
                      <a:pt x="6" y="20"/>
                    </a:lnTo>
                    <a:lnTo>
                      <a:pt x="10" y="12"/>
                    </a:lnTo>
                    <a:lnTo>
                      <a:pt x="16" y="8"/>
                    </a:lnTo>
                    <a:lnTo>
                      <a:pt x="24" y="4"/>
                    </a:lnTo>
                    <a:lnTo>
                      <a:pt x="32" y="2"/>
                    </a:lnTo>
                    <a:lnTo>
                      <a:pt x="44" y="0"/>
                    </a:lnTo>
                    <a:lnTo>
                      <a:pt x="53" y="2"/>
                    </a:lnTo>
                    <a:lnTo>
                      <a:pt x="63" y="4"/>
                    </a:lnTo>
                    <a:lnTo>
                      <a:pt x="69" y="6"/>
                    </a:lnTo>
                    <a:lnTo>
                      <a:pt x="73" y="10"/>
                    </a:lnTo>
                    <a:lnTo>
                      <a:pt x="75" y="16"/>
                    </a:lnTo>
                    <a:lnTo>
                      <a:pt x="77" y="22"/>
                    </a:lnTo>
                    <a:lnTo>
                      <a:pt x="79" y="26"/>
                    </a:lnTo>
                    <a:lnTo>
                      <a:pt x="79" y="35"/>
                    </a:lnTo>
                    <a:lnTo>
                      <a:pt x="79" y="55"/>
                    </a:lnTo>
                    <a:lnTo>
                      <a:pt x="79" y="67"/>
                    </a:lnTo>
                    <a:lnTo>
                      <a:pt x="79" y="75"/>
                    </a:lnTo>
                    <a:lnTo>
                      <a:pt x="79" y="83"/>
                    </a:lnTo>
                    <a:lnTo>
                      <a:pt x="81" y="89"/>
                    </a:lnTo>
                    <a:lnTo>
                      <a:pt x="85" y="95"/>
                    </a:lnTo>
                    <a:lnTo>
                      <a:pt x="67" y="95"/>
                    </a:lnTo>
                    <a:lnTo>
                      <a:pt x="63" y="89"/>
                    </a:lnTo>
                    <a:lnTo>
                      <a:pt x="61" y="83"/>
                    </a:lnTo>
                    <a:close/>
                    <a:moveTo>
                      <a:pt x="59" y="49"/>
                    </a:moveTo>
                    <a:lnTo>
                      <a:pt x="53" y="51"/>
                    </a:lnTo>
                    <a:lnTo>
                      <a:pt x="48" y="53"/>
                    </a:lnTo>
                    <a:lnTo>
                      <a:pt x="38" y="55"/>
                    </a:lnTo>
                    <a:lnTo>
                      <a:pt x="30" y="57"/>
                    </a:lnTo>
                    <a:lnTo>
                      <a:pt x="26" y="57"/>
                    </a:lnTo>
                    <a:lnTo>
                      <a:pt x="22" y="59"/>
                    </a:lnTo>
                    <a:lnTo>
                      <a:pt x="20" y="63"/>
                    </a:lnTo>
                    <a:lnTo>
                      <a:pt x="18" y="65"/>
                    </a:lnTo>
                    <a:lnTo>
                      <a:pt x="18" y="69"/>
                    </a:lnTo>
                    <a:lnTo>
                      <a:pt x="18" y="75"/>
                    </a:lnTo>
                    <a:lnTo>
                      <a:pt x="22" y="79"/>
                    </a:lnTo>
                    <a:lnTo>
                      <a:pt x="28" y="81"/>
                    </a:lnTo>
                    <a:lnTo>
                      <a:pt x="34" y="81"/>
                    </a:lnTo>
                    <a:lnTo>
                      <a:pt x="42" y="81"/>
                    </a:lnTo>
                    <a:lnTo>
                      <a:pt x="50" y="79"/>
                    </a:lnTo>
                    <a:lnTo>
                      <a:pt x="53" y="73"/>
                    </a:lnTo>
                    <a:lnTo>
                      <a:pt x="57" y="69"/>
                    </a:lnTo>
                    <a:lnTo>
                      <a:pt x="59" y="63"/>
                    </a:lnTo>
                    <a:lnTo>
                      <a:pt x="59" y="55"/>
                    </a:lnTo>
                    <a:lnTo>
                      <a:pt x="59" y="49"/>
                    </a:lnTo>
                    <a:close/>
                  </a:path>
                </a:pathLst>
              </a:custGeom>
              <a:solidFill>
                <a:srgbClr val="FF0000"/>
              </a:solidFill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537" name="Freeform 23">
                <a:extLst>
                  <a:ext uri="{FF2B5EF4-FFF2-40B4-BE49-F238E27FC236}">
                    <a16:creationId xmlns:a16="http://schemas.microsoft.com/office/drawing/2014/main" id="{8E75A070-9684-79BB-3AF1-09AAEC3002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5" y="849"/>
                <a:ext cx="64" cy="48"/>
              </a:xfrm>
              <a:custGeom>
                <a:avLst/>
                <a:gdLst/>
                <a:ahLst/>
                <a:cxnLst>
                  <a:cxn ang="0">
                    <a:pos x="0" y="95"/>
                  </a:cxn>
                  <a:cxn ang="0">
                    <a:pos x="0" y="2"/>
                  </a:cxn>
                  <a:cxn ang="0">
                    <a:pos x="16" y="2"/>
                  </a:cxn>
                  <a:cxn ang="0">
                    <a:pos x="16" y="16"/>
                  </a:cxn>
                  <a:cxn ang="0">
                    <a:pos x="21" y="10"/>
                  </a:cxn>
                  <a:cxn ang="0">
                    <a:pos x="27" y="4"/>
                  </a:cxn>
                  <a:cxn ang="0">
                    <a:pos x="35" y="2"/>
                  </a:cxn>
                  <a:cxn ang="0">
                    <a:pos x="43" y="0"/>
                  </a:cxn>
                  <a:cxn ang="0">
                    <a:pos x="51" y="0"/>
                  </a:cxn>
                  <a:cxn ang="0">
                    <a:pos x="55" y="2"/>
                  </a:cxn>
                  <a:cxn ang="0">
                    <a:pos x="61" y="6"/>
                  </a:cxn>
                  <a:cxn ang="0">
                    <a:pos x="65" y="10"/>
                  </a:cxn>
                  <a:cxn ang="0">
                    <a:pos x="69" y="18"/>
                  </a:cxn>
                  <a:cxn ang="0">
                    <a:pos x="75" y="10"/>
                  </a:cxn>
                  <a:cxn ang="0">
                    <a:pos x="83" y="4"/>
                  </a:cxn>
                  <a:cxn ang="0">
                    <a:pos x="90" y="2"/>
                  </a:cxn>
                  <a:cxn ang="0">
                    <a:pos x="98" y="0"/>
                  </a:cxn>
                  <a:cxn ang="0">
                    <a:pos x="106" y="2"/>
                  </a:cxn>
                  <a:cxn ang="0">
                    <a:pos x="114" y="4"/>
                  </a:cxn>
                  <a:cxn ang="0">
                    <a:pos x="120" y="8"/>
                  </a:cxn>
                  <a:cxn ang="0">
                    <a:pos x="124" y="14"/>
                  </a:cxn>
                  <a:cxn ang="0">
                    <a:pos x="126" y="22"/>
                  </a:cxn>
                  <a:cxn ang="0">
                    <a:pos x="128" y="31"/>
                  </a:cxn>
                  <a:cxn ang="0">
                    <a:pos x="128" y="95"/>
                  </a:cxn>
                  <a:cxn ang="0">
                    <a:pos x="110" y="95"/>
                  </a:cxn>
                  <a:cxn ang="0">
                    <a:pos x="110" y="37"/>
                  </a:cxn>
                  <a:cxn ang="0">
                    <a:pos x="110" y="29"/>
                  </a:cxn>
                  <a:cxn ang="0">
                    <a:pos x="108" y="24"/>
                  </a:cxn>
                  <a:cxn ang="0">
                    <a:pos x="106" y="20"/>
                  </a:cxn>
                  <a:cxn ang="0">
                    <a:pos x="104" y="18"/>
                  </a:cxn>
                  <a:cxn ang="0">
                    <a:pos x="100" y="16"/>
                  </a:cxn>
                  <a:cxn ang="0">
                    <a:pos x="94" y="16"/>
                  </a:cxn>
                  <a:cxn ang="0">
                    <a:pos x="88" y="16"/>
                  </a:cxn>
                  <a:cxn ang="0">
                    <a:pos x="83" y="18"/>
                  </a:cxn>
                  <a:cxn ang="0">
                    <a:pos x="79" y="22"/>
                  </a:cxn>
                  <a:cxn ang="0">
                    <a:pos x="75" y="28"/>
                  </a:cxn>
                  <a:cxn ang="0">
                    <a:pos x="73" y="33"/>
                  </a:cxn>
                  <a:cxn ang="0">
                    <a:pos x="73" y="41"/>
                  </a:cxn>
                  <a:cxn ang="0">
                    <a:pos x="73" y="95"/>
                  </a:cxn>
                  <a:cxn ang="0">
                    <a:pos x="55" y="95"/>
                  </a:cxn>
                  <a:cxn ang="0">
                    <a:pos x="55" y="35"/>
                  </a:cxn>
                  <a:cxn ang="0">
                    <a:pos x="55" y="29"/>
                  </a:cxn>
                  <a:cxn ang="0">
                    <a:pos x="53" y="24"/>
                  </a:cxn>
                  <a:cxn ang="0">
                    <a:pos x="51" y="20"/>
                  </a:cxn>
                  <a:cxn ang="0">
                    <a:pos x="49" y="18"/>
                  </a:cxn>
                  <a:cxn ang="0">
                    <a:pos x="45" y="16"/>
                  </a:cxn>
                  <a:cxn ang="0">
                    <a:pos x="39" y="16"/>
                  </a:cxn>
                  <a:cxn ang="0">
                    <a:pos x="33" y="16"/>
                  </a:cxn>
                  <a:cxn ang="0">
                    <a:pos x="27" y="18"/>
                  </a:cxn>
                  <a:cxn ang="0">
                    <a:pos x="21" y="24"/>
                  </a:cxn>
                  <a:cxn ang="0">
                    <a:pos x="19" y="28"/>
                  </a:cxn>
                  <a:cxn ang="0">
                    <a:pos x="17" y="33"/>
                  </a:cxn>
                  <a:cxn ang="0">
                    <a:pos x="17" y="39"/>
                  </a:cxn>
                  <a:cxn ang="0">
                    <a:pos x="16" y="47"/>
                  </a:cxn>
                  <a:cxn ang="0">
                    <a:pos x="16" y="95"/>
                  </a:cxn>
                  <a:cxn ang="0">
                    <a:pos x="0" y="95"/>
                  </a:cxn>
                </a:cxnLst>
                <a:rect l="0" t="0" r="r" b="b"/>
                <a:pathLst>
                  <a:path w="128" h="95">
                    <a:moveTo>
                      <a:pt x="0" y="95"/>
                    </a:moveTo>
                    <a:lnTo>
                      <a:pt x="0" y="2"/>
                    </a:lnTo>
                    <a:lnTo>
                      <a:pt x="16" y="2"/>
                    </a:lnTo>
                    <a:lnTo>
                      <a:pt x="16" y="16"/>
                    </a:lnTo>
                    <a:lnTo>
                      <a:pt x="21" y="10"/>
                    </a:lnTo>
                    <a:lnTo>
                      <a:pt x="27" y="4"/>
                    </a:lnTo>
                    <a:lnTo>
                      <a:pt x="35" y="2"/>
                    </a:lnTo>
                    <a:lnTo>
                      <a:pt x="43" y="0"/>
                    </a:lnTo>
                    <a:lnTo>
                      <a:pt x="51" y="0"/>
                    </a:lnTo>
                    <a:lnTo>
                      <a:pt x="55" y="2"/>
                    </a:lnTo>
                    <a:lnTo>
                      <a:pt x="61" y="6"/>
                    </a:lnTo>
                    <a:lnTo>
                      <a:pt x="65" y="10"/>
                    </a:lnTo>
                    <a:lnTo>
                      <a:pt x="69" y="18"/>
                    </a:lnTo>
                    <a:lnTo>
                      <a:pt x="75" y="10"/>
                    </a:lnTo>
                    <a:lnTo>
                      <a:pt x="83" y="4"/>
                    </a:lnTo>
                    <a:lnTo>
                      <a:pt x="90" y="2"/>
                    </a:lnTo>
                    <a:lnTo>
                      <a:pt x="98" y="0"/>
                    </a:lnTo>
                    <a:lnTo>
                      <a:pt x="106" y="2"/>
                    </a:lnTo>
                    <a:lnTo>
                      <a:pt x="114" y="4"/>
                    </a:lnTo>
                    <a:lnTo>
                      <a:pt x="120" y="8"/>
                    </a:lnTo>
                    <a:lnTo>
                      <a:pt x="124" y="14"/>
                    </a:lnTo>
                    <a:lnTo>
                      <a:pt x="126" y="22"/>
                    </a:lnTo>
                    <a:lnTo>
                      <a:pt x="128" y="31"/>
                    </a:lnTo>
                    <a:lnTo>
                      <a:pt x="128" y="95"/>
                    </a:lnTo>
                    <a:lnTo>
                      <a:pt x="110" y="95"/>
                    </a:lnTo>
                    <a:lnTo>
                      <a:pt x="110" y="37"/>
                    </a:lnTo>
                    <a:lnTo>
                      <a:pt x="110" y="29"/>
                    </a:lnTo>
                    <a:lnTo>
                      <a:pt x="108" y="24"/>
                    </a:lnTo>
                    <a:lnTo>
                      <a:pt x="106" y="20"/>
                    </a:lnTo>
                    <a:lnTo>
                      <a:pt x="104" y="18"/>
                    </a:lnTo>
                    <a:lnTo>
                      <a:pt x="100" y="16"/>
                    </a:lnTo>
                    <a:lnTo>
                      <a:pt x="94" y="16"/>
                    </a:lnTo>
                    <a:lnTo>
                      <a:pt x="88" y="16"/>
                    </a:lnTo>
                    <a:lnTo>
                      <a:pt x="83" y="18"/>
                    </a:lnTo>
                    <a:lnTo>
                      <a:pt x="79" y="22"/>
                    </a:lnTo>
                    <a:lnTo>
                      <a:pt x="75" y="28"/>
                    </a:lnTo>
                    <a:lnTo>
                      <a:pt x="73" y="33"/>
                    </a:lnTo>
                    <a:lnTo>
                      <a:pt x="73" y="41"/>
                    </a:lnTo>
                    <a:lnTo>
                      <a:pt x="73" y="95"/>
                    </a:lnTo>
                    <a:lnTo>
                      <a:pt x="55" y="95"/>
                    </a:lnTo>
                    <a:lnTo>
                      <a:pt x="55" y="35"/>
                    </a:lnTo>
                    <a:lnTo>
                      <a:pt x="55" y="29"/>
                    </a:lnTo>
                    <a:lnTo>
                      <a:pt x="53" y="24"/>
                    </a:lnTo>
                    <a:lnTo>
                      <a:pt x="51" y="20"/>
                    </a:lnTo>
                    <a:lnTo>
                      <a:pt x="49" y="18"/>
                    </a:lnTo>
                    <a:lnTo>
                      <a:pt x="45" y="16"/>
                    </a:lnTo>
                    <a:lnTo>
                      <a:pt x="39" y="16"/>
                    </a:lnTo>
                    <a:lnTo>
                      <a:pt x="33" y="16"/>
                    </a:lnTo>
                    <a:lnTo>
                      <a:pt x="27" y="18"/>
                    </a:lnTo>
                    <a:lnTo>
                      <a:pt x="21" y="24"/>
                    </a:lnTo>
                    <a:lnTo>
                      <a:pt x="19" y="28"/>
                    </a:lnTo>
                    <a:lnTo>
                      <a:pt x="17" y="33"/>
                    </a:lnTo>
                    <a:lnTo>
                      <a:pt x="17" y="39"/>
                    </a:lnTo>
                    <a:lnTo>
                      <a:pt x="16" y="47"/>
                    </a:lnTo>
                    <a:lnTo>
                      <a:pt x="16" y="95"/>
                    </a:lnTo>
                    <a:lnTo>
                      <a:pt x="0" y="95"/>
                    </a:lnTo>
                    <a:close/>
                  </a:path>
                </a:pathLst>
              </a:custGeom>
              <a:solidFill>
                <a:srgbClr val="FF0000"/>
              </a:solidFill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538" name="Freeform 24">
                <a:extLst>
                  <a:ext uri="{FF2B5EF4-FFF2-40B4-BE49-F238E27FC236}">
                    <a16:creationId xmlns:a16="http://schemas.microsoft.com/office/drawing/2014/main" id="{D1F78D79-E072-D358-CB43-0B0DF6A7C57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752" y="833"/>
                <a:ext cx="8" cy="64"/>
              </a:xfrm>
              <a:custGeom>
                <a:avLst/>
                <a:gdLst/>
                <a:ahLst/>
                <a:cxnLst>
                  <a:cxn ang="0">
                    <a:pos x="0" y="18"/>
                  </a:cxn>
                  <a:cxn ang="0">
                    <a:pos x="0" y="0"/>
                  </a:cxn>
                  <a:cxn ang="0">
                    <a:pos x="15" y="0"/>
                  </a:cxn>
                  <a:cxn ang="0">
                    <a:pos x="15" y="18"/>
                  </a:cxn>
                  <a:cxn ang="0">
                    <a:pos x="0" y="18"/>
                  </a:cxn>
                  <a:cxn ang="0">
                    <a:pos x="0" y="129"/>
                  </a:cxn>
                  <a:cxn ang="0">
                    <a:pos x="0" y="36"/>
                  </a:cxn>
                  <a:cxn ang="0">
                    <a:pos x="15" y="36"/>
                  </a:cxn>
                  <a:cxn ang="0">
                    <a:pos x="15" y="129"/>
                  </a:cxn>
                  <a:cxn ang="0">
                    <a:pos x="0" y="129"/>
                  </a:cxn>
                </a:cxnLst>
                <a:rect l="0" t="0" r="r" b="b"/>
                <a:pathLst>
                  <a:path w="15" h="129">
                    <a:moveTo>
                      <a:pt x="0" y="18"/>
                    </a:moveTo>
                    <a:lnTo>
                      <a:pt x="0" y="0"/>
                    </a:lnTo>
                    <a:lnTo>
                      <a:pt x="15" y="0"/>
                    </a:lnTo>
                    <a:lnTo>
                      <a:pt x="15" y="18"/>
                    </a:lnTo>
                    <a:lnTo>
                      <a:pt x="0" y="18"/>
                    </a:lnTo>
                    <a:close/>
                    <a:moveTo>
                      <a:pt x="0" y="129"/>
                    </a:moveTo>
                    <a:lnTo>
                      <a:pt x="0" y="36"/>
                    </a:lnTo>
                    <a:lnTo>
                      <a:pt x="15" y="36"/>
                    </a:lnTo>
                    <a:lnTo>
                      <a:pt x="15" y="129"/>
                    </a:lnTo>
                    <a:lnTo>
                      <a:pt x="0" y="129"/>
                    </a:lnTo>
                    <a:close/>
                  </a:path>
                </a:pathLst>
              </a:custGeom>
              <a:solidFill>
                <a:srgbClr val="FF0000"/>
              </a:solidFill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539" name="Freeform 25">
                <a:extLst>
                  <a:ext uri="{FF2B5EF4-FFF2-40B4-BE49-F238E27FC236}">
                    <a16:creationId xmlns:a16="http://schemas.microsoft.com/office/drawing/2014/main" id="{5B33DCEF-E8C3-2DAB-9E1C-FD53C189644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769" y="849"/>
                <a:ext cx="41" cy="49"/>
              </a:xfrm>
              <a:custGeom>
                <a:avLst/>
                <a:gdLst/>
                <a:ahLst/>
                <a:cxnLst>
                  <a:cxn ang="0">
                    <a:pos x="0" y="49"/>
                  </a:cxn>
                  <a:cxn ang="0">
                    <a:pos x="2" y="26"/>
                  </a:cxn>
                  <a:cxn ang="0">
                    <a:pos x="14" y="10"/>
                  </a:cxn>
                  <a:cxn ang="0">
                    <a:pos x="22" y="4"/>
                  </a:cxn>
                  <a:cxn ang="0">
                    <a:pos x="32" y="2"/>
                  </a:cxn>
                  <a:cxn ang="0">
                    <a:pos x="42" y="0"/>
                  </a:cxn>
                  <a:cxn ang="0">
                    <a:pos x="49" y="2"/>
                  </a:cxn>
                  <a:cxn ang="0">
                    <a:pos x="57" y="4"/>
                  </a:cxn>
                  <a:cxn ang="0">
                    <a:pos x="65" y="8"/>
                  </a:cxn>
                  <a:cxn ang="0">
                    <a:pos x="71" y="12"/>
                  </a:cxn>
                  <a:cxn ang="0">
                    <a:pos x="79" y="28"/>
                  </a:cxn>
                  <a:cxn ang="0">
                    <a:pos x="83" y="47"/>
                  </a:cxn>
                  <a:cxn ang="0">
                    <a:pos x="83" y="57"/>
                  </a:cxn>
                  <a:cxn ang="0">
                    <a:pos x="81" y="67"/>
                  </a:cxn>
                  <a:cxn ang="0">
                    <a:pos x="77" y="75"/>
                  </a:cxn>
                  <a:cxn ang="0">
                    <a:pos x="73" y="81"/>
                  </a:cxn>
                  <a:cxn ang="0">
                    <a:pos x="69" y="87"/>
                  </a:cxn>
                  <a:cxn ang="0">
                    <a:pos x="63" y="91"/>
                  </a:cxn>
                  <a:cxn ang="0">
                    <a:pos x="51" y="95"/>
                  </a:cxn>
                  <a:cxn ang="0">
                    <a:pos x="42" y="97"/>
                  </a:cxn>
                  <a:cxn ang="0">
                    <a:pos x="32" y="97"/>
                  </a:cxn>
                  <a:cxn ang="0">
                    <a:pos x="24" y="93"/>
                  </a:cxn>
                  <a:cxn ang="0">
                    <a:pos x="18" y="89"/>
                  </a:cxn>
                  <a:cxn ang="0">
                    <a:pos x="12" y="85"/>
                  </a:cxn>
                  <a:cxn ang="0">
                    <a:pos x="2" y="69"/>
                  </a:cxn>
                  <a:cxn ang="0">
                    <a:pos x="0" y="49"/>
                  </a:cxn>
                  <a:cxn ang="0">
                    <a:pos x="16" y="49"/>
                  </a:cxn>
                  <a:cxn ang="0">
                    <a:pos x="18" y="59"/>
                  </a:cxn>
                  <a:cxn ang="0">
                    <a:pos x="20" y="67"/>
                  </a:cxn>
                  <a:cxn ang="0">
                    <a:pos x="24" y="73"/>
                  </a:cxn>
                  <a:cxn ang="0">
                    <a:pos x="28" y="79"/>
                  </a:cxn>
                  <a:cxn ang="0">
                    <a:pos x="34" y="81"/>
                  </a:cxn>
                  <a:cxn ang="0">
                    <a:pos x="42" y="81"/>
                  </a:cxn>
                  <a:cxn ang="0">
                    <a:pos x="47" y="81"/>
                  </a:cxn>
                  <a:cxn ang="0">
                    <a:pos x="53" y="79"/>
                  </a:cxn>
                  <a:cxn ang="0">
                    <a:pos x="59" y="73"/>
                  </a:cxn>
                  <a:cxn ang="0">
                    <a:pos x="63" y="67"/>
                  </a:cxn>
                  <a:cxn ang="0">
                    <a:pos x="65" y="59"/>
                  </a:cxn>
                  <a:cxn ang="0">
                    <a:pos x="65" y="47"/>
                  </a:cxn>
                  <a:cxn ang="0">
                    <a:pos x="65" y="37"/>
                  </a:cxn>
                  <a:cxn ang="0">
                    <a:pos x="63" y="29"/>
                  </a:cxn>
                  <a:cxn ang="0">
                    <a:pos x="59" y="24"/>
                  </a:cxn>
                  <a:cxn ang="0">
                    <a:pos x="53" y="20"/>
                  </a:cxn>
                  <a:cxn ang="0">
                    <a:pos x="47" y="16"/>
                  </a:cxn>
                  <a:cxn ang="0">
                    <a:pos x="42" y="16"/>
                  </a:cxn>
                  <a:cxn ang="0">
                    <a:pos x="34" y="16"/>
                  </a:cxn>
                  <a:cxn ang="0">
                    <a:pos x="28" y="20"/>
                  </a:cxn>
                  <a:cxn ang="0">
                    <a:pos x="24" y="24"/>
                  </a:cxn>
                  <a:cxn ang="0">
                    <a:pos x="20" y="29"/>
                  </a:cxn>
                  <a:cxn ang="0">
                    <a:pos x="18" y="37"/>
                  </a:cxn>
                  <a:cxn ang="0">
                    <a:pos x="16" y="49"/>
                  </a:cxn>
                </a:cxnLst>
                <a:rect l="0" t="0" r="r" b="b"/>
                <a:pathLst>
                  <a:path w="83" h="97">
                    <a:moveTo>
                      <a:pt x="0" y="49"/>
                    </a:moveTo>
                    <a:lnTo>
                      <a:pt x="2" y="26"/>
                    </a:lnTo>
                    <a:lnTo>
                      <a:pt x="14" y="10"/>
                    </a:lnTo>
                    <a:lnTo>
                      <a:pt x="22" y="4"/>
                    </a:lnTo>
                    <a:lnTo>
                      <a:pt x="32" y="2"/>
                    </a:lnTo>
                    <a:lnTo>
                      <a:pt x="42" y="0"/>
                    </a:lnTo>
                    <a:lnTo>
                      <a:pt x="49" y="2"/>
                    </a:lnTo>
                    <a:lnTo>
                      <a:pt x="57" y="4"/>
                    </a:lnTo>
                    <a:lnTo>
                      <a:pt x="65" y="8"/>
                    </a:lnTo>
                    <a:lnTo>
                      <a:pt x="71" y="12"/>
                    </a:lnTo>
                    <a:lnTo>
                      <a:pt x="79" y="28"/>
                    </a:lnTo>
                    <a:lnTo>
                      <a:pt x="83" y="47"/>
                    </a:lnTo>
                    <a:lnTo>
                      <a:pt x="83" y="57"/>
                    </a:lnTo>
                    <a:lnTo>
                      <a:pt x="81" y="67"/>
                    </a:lnTo>
                    <a:lnTo>
                      <a:pt x="77" y="75"/>
                    </a:lnTo>
                    <a:lnTo>
                      <a:pt x="73" y="81"/>
                    </a:lnTo>
                    <a:lnTo>
                      <a:pt x="69" y="87"/>
                    </a:lnTo>
                    <a:lnTo>
                      <a:pt x="63" y="91"/>
                    </a:lnTo>
                    <a:lnTo>
                      <a:pt x="51" y="95"/>
                    </a:lnTo>
                    <a:lnTo>
                      <a:pt x="42" y="97"/>
                    </a:lnTo>
                    <a:lnTo>
                      <a:pt x="32" y="97"/>
                    </a:lnTo>
                    <a:lnTo>
                      <a:pt x="24" y="93"/>
                    </a:lnTo>
                    <a:lnTo>
                      <a:pt x="18" y="89"/>
                    </a:lnTo>
                    <a:lnTo>
                      <a:pt x="12" y="85"/>
                    </a:lnTo>
                    <a:lnTo>
                      <a:pt x="2" y="69"/>
                    </a:lnTo>
                    <a:lnTo>
                      <a:pt x="0" y="49"/>
                    </a:lnTo>
                    <a:close/>
                    <a:moveTo>
                      <a:pt x="16" y="49"/>
                    </a:moveTo>
                    <a:lnTo>
                      <a:pt x="18" y="59"/>
                    </a:lnTo>
                    <a:lnTo>
                      <a:pt x="20" y="67"/>
                    </a:lnTo>
                    <a:lnTo>
                      <a:pt x="24" y="73"/>
                    </a:lnTo>
                    <a:lnTo>
                      <a:pt x="28" y="79"/>
                    </a:lnTo>
                    <a:lnTo>
                      <a:pt x="34" y="81"/>
                    </a:lnTo>
                    <a:lnTo>
                      <a:pt x="42" y="81"/>
                    </a:lnTo>
                    <a:lnTo>
                      <a:pt x="47" y="81"/>
                    </a:lnTo>
                    <a:lnTo>
                      <a:pt x="53" y="79"/>
                    </a:lnTo>
                    <a:lnTo>
                      <a:pt x="59" y="73"/>
                    </a:lnTo>
                    <a:lnTo>
                      <a:pt x="63" y="67"/>
                    </a:lnTo>
                    <a:lnTo>
                      <a:pt x="65" y="59"/>
                    </a:lnTo>
                    <a:lnTo>
                      <a:pt x="65" y="47"/>
                    </a:lnTo>
                    <a:lnTo>
                      <a:pt x="65" y="37"/>
                    </a:lnTo>
                    <a:lnTo>
                      <a:pt x="63" y="29"/>
                    </a:lnTo>
                    <a:lnTo>
                      <a:pt x="59" y="24"/>
                    </a:lnTo>
                    <a:lnTo>
                      <a:pt x="53" y="20"/>
                    </a:lnTo>
                    <a:lnTo>
                      <a:pt x="47" y="16"/>
                    </a:lnTo>
                    <a:lnTo>
                      <a:pt x="42" y="16"/>
                    </a:lnTo>
                    <a:lnTo>
                      <a:pt x="34" y="16"/>
                    </a:lnTo>
                    <a:lnTo>
                      <a:pt x="28" y="20"/>
                    </a:lnTo>
                    <a:lnTo>
                      <a:pt x="24" y="24"/>
                    </a:lnTo>
                    <a:lnTo>
                      <a:pt x="20" y="29"/>
                    </a:lnTo>
                    <a:lnTo>
                      <a:pt x="18" y="37"/>
                    </a:lnTo>
                    <a:lnTo>
                      <a:pt x="16" y="49"/>
                    </a:lnTo>
                    <a:close/>
                  </a:path>
                </a:pathLst>
              </a:custGeom>
              <a:solidFill>
                <a:srgbClr val="FF0000"/>
              </a:solidFill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540" name="Freeform 26">
                <a:extLst>
                  <a:ext uri="{FF2B5EF4-FFF2-40B4-BE49-F238E27FC236}">
                    <a16:creationId xmlns:a16="http://schemas.microsoft.com/office/drawing/2014/main" id="{6C02A5AB-230B-86FE-8111-47A2A7CD37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19" y="833"/>
                <a:ext cx="38" cy="64"/>
              </a:xfrm>
              <a:custGeom>
                <a:avLst/>
                <a:gdLst/>
                <a:ahLst/>
                <a:cxnLst>
                  <a:cxn ang="0">
                    <a:pos x="0" y="129"/>
                  </a:cxn>
                  <a:cxn ang="0">
                    <a:pos x="0" y="0"/>
                  </a:cxn>
                  <a:cxn ang="0">
                    <a:pos x="17" y="0"/>
                  </a:cxn>
                  <a:cxn ang="0">
                    <a:pos x="17" y="69"/>
                  </a:cxn>
                  <a:cxn ang="0">
                    <a:pos x="51" y="36"/>
                  </a:cxn>
                  <a:cxn ang="0">
                    <a:pos x="75" y="36"/>
                  </a:cxn>
                  <a:cxn ang="0">
                    <a:pos x="39" y="71"/>
                  </a:cxn>
                  <a:cxn ang="0">
                    <a:pos x="77" y="129"/>
                  </a:cxn>
                  <a:cxn ang="0">
                    <a:pos x="57" y="129"/>
                  </a:cxn>
                  <a:cxn ang="0">
                    <a:pos x="27" y="81"/>
                  </a:cxn>
                  <a:cxn ang="0">
                    <a:pos x="17" y="91"/>
                  </a:cxn>
                  <a:cxn ang="0">
                    <a:pos x="17" y="129"/>
                  </a:cxn>
                  <a:cxn ang="0">
                    <a:pos x="0" y="129"/>
                  </a:cxn>
                </a:cxnLst>
                <a:rect l="0" t="0" r="r" b="b"/>
                <a:pathLst>
                  <a:path w="77" h="129">
                    <a:moveTo>
                      <a:pt x="0" y="129"/>
                    </a:moveTo>
                    <a:lnTo>
                      <a:pt x="0" y="0"/>
                    </a:lnTo>
                    <a:lnTo>
                      <a:pt x="17" y="0"/>
                    </a:lnTo>
                    <a:lnTo>
                      <a:pt x="17" y="69"/>
                    </a:lnTo>
                    <a:lnTo>
                      <a:pt x="51" y="36"/>
                    </a:lnTo>
                    <a:lnTo>
                      <a:pt x="75" y="36"/>
                    </a:lnTo>
                    <a:lnTo>
                      <a:pt x="39" y="71"/>
                    </a:lnTo>
                    <a:lnTo>
                      <a:pt x="77" y="129"/>
                    </a:lnTo>
                    <a:lnTo>
                      <a:pt x="57" y="129"/>
                    </a:lnTo>
                    <a:lnTo>
                      <a:pt x="27" y="81"/>
                    </a:lnTo>
                    <a:lnTo>
                      <a:pt x="17" y="91"/>
                    </a:lnTo>
                    <a:lnTo>
                      <a:pt x="17" y="129"/>
                    </a:lnTo>
                    <a:lnTo>
                      <a:pt x="0" y="129"/>
                    </a:lnTo>
                    <a:close/>
                  </a:path>
                </a:pathLst>
              </a:custGeom>
              <a:solidFill>
                <a:srgbClr val="FF0000"/>
              </a:solidFill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541" name="Freeform 27">
                <a:extLst>
                  <a:ext uri="{FF2B5EF4-FFF2-40B4-BE49-F238E27FC236}">
                    <a16:creationId xmlns:a16="http://schemas.microsoft.com/office/drawing/2014/main" id="{802FB3FE-BAC3-5E49-34F4-88BB2EFCE64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861" y="849"/>
                <a:ext cx="43" cy="49"/>
              </a:xfrm>
              <a:custGeom>
                <a:avLst/>
                <a:gdLst/>
                <a:ahLst/>
                <a:cxnLst>
                  <a:cxn ang="0">
                    <a:pos x="54" y="89"/>
                  </a:cxn>
                  <a:cxn ang="0">
                    <a:pos x="38" y="97"/>
                  </a:cxn>
                  <a:cxn ang="0">
                    <a:pos x="22" y="97"/>
                  </a:cxn>
                  <a:cxn ang="0">
                    <a:pos x="8" y="89"/>
                  </a:cxn>
                  <a:cxn ang="0">
                    <a:pos x="2" y="77"/>
                  </a:cxn>
                  <a:cxn ang="0">
                    <a:pos x="2" y="63"/>
                  </a:cxn>
                  <a:cxn ang="0">
                    <a:pos x="6" y="53"/>
                  </a:cxn>
                  <a:cxn ang="0">
                    <a:pos x="16" y="45"/>
                  </a:cxn>
                  <a:cxn ang="0">
                    <a:pos x="28" y="41"/>
                  </a:cxn>
                  <a:cxn ang="0">
                    <a:pos x="46" y="39"/>
                  </a:cxn>
                  <a:cxn ang="0">
                    <a:pos x="60" y="35"/>
                  </a:cxn>
                  <a:cxn ang="0">
                    <a:pos x="60" y="31"/>
                  </a:cxn>
                  <a:cxn ang="0">
                    <a:pos x="58" y="24"/>
                  </a:cxn>
                  <a:cxn ang="0">
                    <a:pos x="52" y="18"/>
                  </a:cxn>
                  <a:cxn ang="0">
                    <a:pos x="40" y="16"/>
                  </a:cxn>
                  <a:cxn ang="0">
                    <a:pos x="30" y="16"/>
                  </a:cxn>
                  <a:cxn ang="0">
                    <a:pos x="22" y="24"/>
                  </a:cxn>
                  <a:cxn ang="0">
                    <a:pos x="2" y="28"/>
                  </a:cxn>
                  <a:cxn ang="0">
                    <a:pos x="10" y="12"/>
                  </a:cxn>
                  <a:cxn ang="0">
                    <a:pos x="24" y="4"/>
                  </a:cxn>
                  <a:cxn ang="0">
                    <a:pos x="44" y="0"/>
                  </a:cxn>
                  <a:cxn ang="0">
                    <a:pos x="64" y="4"/>
                  </a:cxn>
                  <a:cxn ang="0">
                    <a:pos x="73" y="10"/>
                  </a:cxn>
                  <a:cxn ang="0">
                    <a:pos x="77" y="22"/>
                  </a:cxn>
                  <a:cxn ang="0">
                    <a:pos x="79" y="35"/>
                  </a:cxn>
                  <a:cxn ang="0">
                    <a:pos x="79" y="67"/>
                  </a:cxn>
                  <a:cxn ang="0">
                    <a:pos x="79" y="83"/>
                  </a:cxn>
                  <a:cxn ang="0">
                    <a:pos x="85" y="95"/>
                  </a:cxn>
                  <a:cxn ang="0">
                    <a:pos x="64" y="89"/>
                  </a:cxn>
                  <a:cxn ang="0">
                    <a:pos x="60" y="49"/>
                  </a:cxn>
                  <a:cxn ang="0">
                    <a:pos x="48" y="53"/>
                  </a:cxn>
                  <a:cxn ang="0">
                    <a:pos x="30" y="57"/>
                  </a:cxn>
                  <a:cxn ang="0">
                    <a:pos x="22" y="59"/>
                  </a:cxn>
                  <a:cxn ang="0">
                    <a:pos x="18" y="65"/>
                  </a:cxn>
                  <a:cxn ang="0">
                    <a:pos x="18" y="75"/>
                  </a:cxn>
                  <a:cxn ang="0">
                    <a:pos x="28" y="81"/>
                  </a:cxn>
                  <a:cxn ang="0">
                    <a:pos x="42" y="81"/>
                  </a:cxn>
                  <a:cxn ang="0">
                    <a:pos x="54" y="73"/>
                  </a:cxn>
                  <a:cxn ang="0">
                    <a:pos x="60" y="63"/>
                  </a:cxn>
                  <a:cxn ang="0">
                    <a:pos x="60" y="49"/>
                  </a:cxn>
                </a:cxnLst>
                <a:rect l="0" t="0" r="r" b="b"/>
                <a:pathLst>
                  <a:path w="85" h="97">
                    <a:moveTo>
                      <a:pt x="62" y="83"/>
                    </a:moveTo>
                    <a:lnTo>
                      <a:pt x="54" y="89"/>
                    </a:lnTo>
                    <a:lnTo>
                      <a:pt x="46" y="93"/>
                    </a:lnTo>
                    <a:lnTo>
                      <a:pt x="38" y="97"/>
                    </a:lnTo>
                    <a:lnTo>
                      <a:pt x="30" y="97"/>
                    </a:lnTo>
                    <a:lnTo>
                      <a:pt x="22" y="97"/>
                    </a:lnTo>
                    <a:lnTo>
                      <a:pt x="14" y="93"/>
                    </a:lnTo>
                    <a:lnTo>
                      <a:pt x="8" y="89"/>
                    </a:lnTo>
                    <a:lnTo>
                      <a:pt x="4" y="83"/>
                    </a:lnTo>
                    <a:lnTo>
                      <a:pt x="2" y="77"/>
                    </a:lnTo>
                    <a:lnTo>
                      <a:pt x="0" y="69"/>
                    </a:lnTo>
                    <a:lnTo>
                      <a:pt x="2" y="63"/>
                    </a:lnTo>
                    <a:lnTo>
                      <a:pt x="4" y="57"/>
                    </a:lnTo>
                    <a:lnTo>
                      <a:pt x="6" y="53"/>
                    </a:lnTo>
                    <a:lnTo>
                      <a:pt x="12" y="49"/>
                    </a:lnTo>
                    <a:lnTo>
                      <a:pt x="16" y="45"/>
                    </a:lnTo>
                    <a:lnTo>
                      <a:pt x="22" y="43"/>
                    </a:lnTo>
                    <a:lnTo>
                      <a:pt x="28" y="41"/>
                    </a:lnTo>
                    <a:lnTo>
                      <a:pt x="34" y="41"/>
                    </a:lnTo>
                    <a:lnTo>
                      <a:pt x="46" y="39"/>
                    </a:lnTo>
                    <a:lnTo>
                      <a:pt x="54" y="37"/>
                    </a:lnTo>
                    <a:lnTo>
                      <a:pt x="60" y="35"/>
                    </a:lnTo>
                    <a:lnTo>
                      <a:pt x="60" y="33"/>
                    </a:lnTo>
                    <a:lnTo>
                      <a:pt x="60" y="31"/>
                    </a:lnTo>
                    <a:lnTo>
                      <a:pt x="60" y="28"/>
                    </a:lnTo>
                    <a:lnTo>
                      <a:pt x="58" y="24"/>
                    </a:lnTo>
                    <a:lnTo>
                      <a:pt x="56" y="20"/>
                    </a:lnTo>
                    <a:lnTo>
                      <a:pt x="52" y="18"/>
                    </a:lnTo>
                    <a:lnTo>
                      <a:pt x="48" y="16"/>
                    </a:lnTo>
                    <a:lnTo>
                      <a:pt x="40" y="16"/>
                    </a:lnTo>
                    <a:lnTo>
                      <a:pt x="34" y="16"/>
                    </a:lnTo>
                    <a:lnTo>
                      <a:pt x="30" y="16"/>
                    </a:lnTo>
                    <a:lnTo>
                      <a:pt x="26" y="18"/>
                    </a:lnTo>
                    <a:lnTo>
                      <a:pt x="22" y="24"/>
                    </a:lnTo>
                    <a:lnTo>
                      <a:pt x="20" y="29"/>
                    </a:lnTo>
                    <a:lnTo>
                      <a:pt x="2" y="28"/>
                    </a:lnTo>
                    <a:lnTo>
                      <a:pt x="6" y="20"/>
                    </a:lnTo>
                    <a:lnTo>
                      <a:pt x="10" y="12"/>
                    </a:lnTo>
                    <a:lnTo>
                      <a:pt x="16" y="8"/>
                    </a:lnTo>
                    <a:lnTo>
                      <a:pt x="24" y="4"/>
                    </a:lnTo>
                    <a:lnTo>
                      <a:pt x="32" y="2"/>
                    </a:lnTo>
                    <a:lnTo>
                      <a:pt x="44" y="0"/>
                    </a:lnTo>
                    <a:lnTo>
                      <a:pt x="54" y="2"/>
                    </a:lnTo>
                    <a:lnTo>
                      <a:pt x="64" y="4"/>
                    </a:lnTo>
                    <a:lnTo>
                      <a:pt x="69" y="6"/>
                    </a:lnTo>
                    <a:lnTo>
                      <a:pt x="73" y="10"/>
                    </a:lnTo>
                    <a:lnTo>
                      <a:pt x="75" y="16"/>
                    </a:lnTo>
                    <a:lnTo>
                      <a:pt x="77" y="22"/>
                    </a:lnTo>
                    <a:lnTo>
                      <a:pt x="79" y="26"/>
                    </a:lnTo>
                    <a:lnTo>
                      <a:pt x="79" y="35"/>
                    </a:lnTo>
                    <a:lnTo>
                      <a:pt x="79" y="55"/>
                    </a:lnTo>
                    <a:lnTo>
                      <a:pt x="79" y="67"/>
                    </a:lnTo>
                    <a:lnTo>
                      <a:pt x="79" y="75"/>
                    </a:lnTo>
                    <a:lnTo>
                      <a:pt x="79" y="83"/>
                    </a:lnTo>
                    <a:lnTo>
                      <a:pt x="81" y="89"/>
                    </a:lnTo>
                    <a:lnTo>
                      <a:pt x="85" y="95"/>
                    </a:lnTo>
                    <a:lnTo>
                      <a:pt x="68" y="95"/>
                    </a:lnTo>
                    <a:lnTo>
                      <a:pt x="64" y="89"/>
                    </a:lnTo>
                    <a:lnTo>
                      <a:pt x="62" y="83"/>
                    </a:lnTo>
                    <a:close/>
                    <a:moveTo>
                      <a:pt x="60" y="49"/>
                    </a:moveTo>
                    <a:lnTo>
                      <a:pt x="54" y="51"/>
                    </a:lnTo>
                    <a:lnTo>
                      <a:pt x="48" y="53"/>
                    </a:lnTo>
                    <a:lnTo>
                      <a:pt x="38" y="55"/>
                    </a:lnTo>
                    <a:lnTo>
                      <a:pt x="30" y="57"/>
                    </a:lnTo>
                    <a:lnTo>
                      <a:pt x="26" y="57"/>
                    </a:lnTo>
                    <a:lnTo>
                      <a:pt x="22" y="59"/>
                    </a:lnTo>
                    <a:lnTo>
                      <a:pt x="20" y="63"/>
                    </a:lnTo>
                    <a:lnTo>
                      <a:pt x="18" y="65"/>
                    </a:lnTo>
                    <a:lnTo>
                      <a:pt x="18" y="69"/>
                    </a:lnTo>
                    <a:lnTo>
                      <a:pt x="18" y="75"/>
                    </a:lnTo>
                    <a:lnTo>
                      <a:pt x="22" y="79"/>
                    </a:lnTo>
                    <a:lnTo>
                      <a:pt x="28" y="81"/>
                    </a:lnTo>
                    <a:lnTo>
                      <a:pt x="34" y="81"/>
                    </a:lnTo>
                    <a:lnTo>
                      <a:pt x="42" y="81"/>
                    </a:lnTo>
                    <a:lnTo>
                      <a:pt x="50" y="79"/>
                    </a:lnTo>
                    <a:lnTo>
                      <a:pt x="54" y="73"/>
                    </a:lnTo>
                    <a:lnTo>
                      <a:pt x="58" y="69"/>
                    </a:lnTo>
                    <a:lnTo>
                      <a:pt x="60" y="63"/>
                    </a:lnTo>
                    <a:lnTo>
                      <a:pt x="60" y="55"/>
                    </a:lnTo>
                    <a:lnTo>
                      <a:pt x="60" y="49"/>
                    </a:lnTo>
                    <a:close/>
                  </a:path>
                </a:pathLst>
              </a:custGeom>
              <a:solidFill>
                <a:srgbClr val="FF0000"/>
              </a:solidFill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542" name="Freeform 28">
                <a:extLst>
                  <a:ext uri="{FF2B5EF4-FFF2-40B4-BE49-F238E27FC236}">
                    <a16:creationId xmlns:a16="http://schemas.microsoft.com/office/drawing/2014/main" id="{D32A7D53-96B5-4DC9-C86B-019AD1502C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13" y="849"/>
                <a:ext cx="36" cy="48"/>
              </a:xfrm>
              <a:custGeom>
                <a:avLst/>
                <a:gdLst/>
                <a:ahLst/>
                <a:cxnLst>
                  <a:cxn ang="0">
                    <a:pos x="0" y="95"/>
                  </a:cxn>
                  <a:cxn ang="0">
                    <a:pos x="0" y="2"/>
                  </a:cxn>
                  <a:cxn ang="0">
                    <a:pos x="16" y="2"/>
                  </a:cxn>
                  <a:cxn ang="0">
                    <a:pos x="16" y="16"/>
                  </a:cxn>
                  <a:cxn ang="0">
                    <a:pos x="22" y="8"/>
                  </a:cxn>
                  <a:cxn ang="0">
                    <a:pos x="28" y="4"/>
                  </a:cxn>
                  <a:cxn ang="0">
                    <a:pos x="35" y="2"/>
                  </a:cxn>
                  <a:cxn ang="0">
                    <a:pos x="43" y="0"/>
                  </a:cxn>
                  <a:cxn ang="0">
                    <a:pos x="51" y="2"/>
                  </a:cxn>
                  <a:cxn ang="0">
                    <a:pos x="57" y="4"/>
                  </a:cxn>
                  <a:cxn ang="0">
                    <a:pos x="63" y="6"/>
                  </a:cxn>
                  <a:cxn ang="0">
                    <a:pos x="67" y="12"/>
                  </a:cxn>
                  <a:cxn ang="0">
                    <a:pos x="69" y="16"/>
                  </a:cxn>
                  <a:cxn ang="0">
                    <a:pos x="71" y="24"/>
                  </a:cxn>
                  <a:cxn ang="0">
                    <a:pos x="71" y="29"/>
                  </a:cxn>
                  <a:cxn ang="0">
                    <a:pos x="71" y="37"/>
                  </a:cxn>
                  <a:cxn ang="0">
                    <a:pos x="71" y="95"/>
                  </a:cxn>
                  <a:cxn ang="0">
                    <a:pos x="55" y="95"/>
                  </a:cxn>
                  <a:cxn ang="0">
                    <a:pos x="55" y="39"/>
                  </a:cxn>
                  <a:cxn ang="0">
                    <a:pos x="55" y="31"/>
                  </a:cxn>
                  <a:cxn ang="0">
                    <a:pos x="53" y="26"/>
                  </a:cxn>
                  <a:cxn ang="0">
                    <a:pos x="51" y="22"/>
                  </a:cxn>
                  <a:cxn ang="0">
                    <a:pos x="47" y="18"/>
                  </a:cxn>
                  <a:cxn ang="0">
                    <a:pos x="43" y="16"/>
                  </a:cxn>
                  <a:cxn ang="0">
                    <a:pos x="37" y="16"/>
                  </a:cxn>
                  <a:cxn ang="0">
                    <a:pos x="32" y="16"/>
                  </a:cxn>
                  <a:cxn ang="0">
                    <a:pos x="28" y="18"/>
                  </a:cxn>
                  <a:cxn ang="0">
                    <a:pos x="24" y="22"/>
                  </a:cxn>
                  <a:cxn ang="0">
                    <a:pos x="20" y="28"/>
                  </a:cxn>
                  <a:cxn ang="0">
                    <a:pos x="18" y="35"/>
                  </a:cxn>
                  <a:cxn ang="0">
                    <a:pos x="16" y="45"/>
                  </a:cxn>
                  <a:cxn ang="0">
                    <a:pos x="16" y="95"/>
                  </a:cxn>
                  <a:cxn ang="0">
                    <a:pos x="0" y="95"/>
                  </a:cxn>
                </a:cxnLst>
                <a:rect l="0" t="0" r="r" b="b"/>
                <a:pathLst>
                  <a:path w="71" h="95">
                    <a:moveTo>
                      <a:pt x="0" y="95"/>
                    </a:moveTo>
                    <a:lnTo>
                      <a:pt x="0" y="2"/>
                    </a:lnTo>
                    <a:lnTo>
                      <a:pt x="16" y="2"/>
                    </a:lnTo>
                    <a:lnTo>
                      <a:pt x="16" y="16"/>
                    </a:lnTo>
                    <a:lnTo>
                      <a:pt x="22" y="8"/>
                    </a:lnTo>
                    <a:lnTo>
                      <a:pt x="28" y="4"/>
                    </a:lnTo>
                    <a:lnTo>
                      <a:pt x="35" y="2"/>
                    </a:lnTo>
                    <a:lnTo>
                      <a:pt x="43" y="0"/>
                    </a:lnTo>
                    <a:lnTo>
                      <a:pt x="51" y="2"/>
                    </a:lnTo>
                    <a:lnTo>
                      <a:pt x="57" y="4"/>
                    </a:lnTo>
                    <a:lnTo>
                      <a:pt x="63" y="6"/>
                    </a:lnTo>
                    <a:lnTo>
                      <a:pt x="67" y="12"/>
                    </a:lnTo>
                    <a:lnTo>
                      <a:pt x="69" y="16"/>
                    </a:lnTo>
                    <a:lnTo>
                      <a:pt x="71" y="24"/>
                    </a:lnTo>
                    <a:lnTo>
                      <a:pt x="71" y="29"/>
                    </a:lnTo>
                    <a:lnTo>
                      <a:pt x="71" y="37"/>
                    </a:lnTo>
                    <a:lnTo>
                      <a:pt x="71" y="95"/>
                    </a:lnTo>
                    <a:lnTo>
                      <a:pt x="55" y="95"/>
                    </a:lnTo>
                    <a:lnTo>
                      <a:pt x="55" y="39"/>
                    </a:lnTo>
                    <a:lnTo>
                      <a:pt x="55" y="31"/>
                    </a:lnTo>
                    <a:lnTo>
                      <a:pt x="53" y="26"/>
                    </a:lnTo>
                    <a:lnTo>
                      <a:pt x="51" y="22"/>
                    </a:lnTo>
                    <a:lnTo>
                      <a:pt x="47" y="18"/>
                    </a:lnTo>
                    <a:lnTo>
                      <a:pt x="43" y="16"/>
                    </a:lnTo>
                    <a:lnTo>
                      <a:pt x="37" y="16"/>
                    </a:lnTo>
                    <a:lnTo>
                      <a:pt x="32" y="16"/>
                    </a:lnTo>
                    <a:lnTo>
                      <a:pt x="28" y="18"/>
                    </a:lnTo>
                    <a:lnTo>
                      <a:pt x="24" y="22"/>
                    </a:lnTo>
                    <a:lnTo>
                      <a:pt x="20" y="28"/>
                    </a:lnTo>
                    <a:lnTo>
                      <a:pt x="18" y="35"/>
                    </a:lnTo>
                    <a:lnTo>
                      <a:pt x="16" y="45"/>
                    </a:lnTo>
                    <a:lnTo>
                      <a:pt x="16" y="95"/>
                    </a:lnTo>
                    <a:lnTo>
                      <a:pt x="0" y="95"/>
                    </a:lnTo>
                    <a:close/>
                  </a:path>
                </a:pathLst>
              </a:custGeom>
              <a:solidFill>
                <a:srgbClr val="FF0000"/>
              </a:solidFill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543" name="Freeform 29">
                <a:extLst>
                  <a:ext uri="{FF2B5EF4-FFF2-40B4-BE49-F238E27FC236}">
                    <a16:creationId xmlns:a16="http://schemas.microsoft.com/office/drawing/2014/main" id="{2CB8D8F2-95C7-E3D1-57DD-69B09D0AB71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959" y="833"/>
                <a:ext cx="39" cy="65"/>
              </a:xfrm>
              <a:custGeom>
                <a:avLst/>
                <a:gdLst/>
                <a:ahLst/>
                <a:cxnLst>
                  <a:cxn ang="0">
                    <a:pos x="63" y="129"/>
                  </a:cxn>
                  <a:cxn ang="0">
                    <a:pos x="63" y="115"/>
                  </a:cxn>
                  <a:cxn ang="0">
                    <a:pos x="57" y="121"/>
                  </a:cxn>
                  <a:cxn ang="0">
                    <a:pos x="51" y="127"/>
                  </a:cxn>
                  <a:cxn ang="0">
                    <a:pos x="45" y="129"/>
                  </a:cxn>
                  <a:cxn ang="0">
                    <a:pos x="37" y="131"/>
                  </a:cxn>
                  <a:cxn ang="0">
                    <a:pos x="27" y="129"/>
                  </a:cxn>
                  <a:cxn ang="0">
                    <a:pos x="17" y="125"/>
                  </a:cxn>
                  <a:cxn ang="0">
                    <a:pos x="12" y="121"/>
                  </a:cxn>
                  <a:cxn ang="0">
                    <a:pos x="8" y="115"/>
                  </a:cxn>
                  <a:cxn ang="0">
                    <a:pos x="4" y="107"/>
                  </a:cxn>
                  <a:cxn ang="0">
                    <a:pos x="2" y="99"/>
                  </a:cxn>
                  <a:cxn ang="0">
                    <a:pos x="0" y="91"/>
                  </a:cxn>
                  <a:cxn ang="0">
                    <a:pos x="0" y="83"/>
                  </a:cxn>
                  <a:cxn ang="0">
                    <a:pos x="0" y="69"/>
                  </a:cxn>
                  <a:cxn ang="0">
                    <a:pos x="4" y="58"/>
                  </a:cxn>
                  <a:cxn ang="0">
                    <a:pos x="8" y="50"/>
                  </a:cxn>
                  <a:cxn ang="0">
                    <a:pos x="12" y="46"/>
                  </a:cxn>
                  <a:cxn ang="0">
                    <a:pos x="17" y="40"/>
                  </a:cxn>
                  <a:cxn ang="0">
                    <a:pos x="23" y="38"/>
                  </a:cxn>
                  <a:cxn ang="0">
                    <a:pos x="29" y="36"/>
                  </a:cxn>
                  <a:cxn ang="0">
                    <a:pos x="37" y="34"/>
                  </a:cxn>
                  <a:cxn ang="0">
                    <a:pos x="45" y="36"/>
                  </a:cxn>
                  <a:cxn ang="0">
                    <a:pos x="51" y="38"/>
                  </a:cxn>
                  <a:cxn ang="0">
                    <a:pos x="57" y="44"/>
                  </a:cxn>
                  <a:cxn ang="0">
                    <a:pos x="63" y="50"/>
                  </a:cxn>
                  <a:cxn ang="0">
                    <a:pos x="63" y="0"/>
                  </a:cxn>
                  <a:cxn ang="0">
                    <a:pos x="79" y="0"/>
                  </a:cxn>
                  <a:cxn ang="0">
                    <a:pos x="79" y="129"/>
                  </a:cxn>
                  <a:cxn ang="0">
                    <a:pos x="63" y="129"/>
                  </a:cxn>
                  <a:cxn ang="0">
                    <a:pos x="15" y="83"/>
                  </a:cxn>
                  <a:cxn ang="0">
                    <a:pos x="17" y="93"/>
                  </a:cxn>
                  <a:cxn ang="0">
                    <a:pos x="19" y="101"/>
                  </a:cxn>
                  <a:cxn ang="0">
                    <a:pos x="23" y="107"/>
                  </a:cxn>
                  <a:cxn ang="0">
                    <a:pos x="27" y="113"/>
                  </a:cxn>
                  <a:cxn ang="0">
                    <a:pos x="33" y="115"/>
                  </a:cxn>
                  <a:cxn ang="0">
                    <a:pos x="39" y="115"/>
                  </a:cxn>
                  <a:cxn ang="0">
                    <a:pos x="45" y="115"/>
                  </a:cxn>
                  <a:cxn ang="0">
                    <a:pos x="51" y="113"/>
                  </a:cxn>
                  <a:cxn ang="0">
                    <a:pos x="55" y="107"/>
                  </a:cxn>
                  <a:cxn ang="0">
                    <a:pos x="59" y="101"/>
                  </a:cxn>
                  <a:cxn ang="0">
                    <a:pos x="61" y="93"/>
                  </a:cxn>
                  <a:cxn ang="0">
                    <a:pos x="63" y="83"/>
                  </a:cxn>
                  <a:cxn ang="0">
                    <a:pos x="61" y="73"/>
                  </a:cxn>
                  <a:cxn ang="0">
                    <a:pos x="59" y="63"/>
                  </a:cxn>
                  <a:cxn ang="0">
                    <a:pos x="55" y="58"/>
                  </a:cxn>
                  <a:cxn ang="0">
                    <a:pos x="51" y="54"/>
                  </a:cxn>
                  <a:cxn ang="0">
                    <a:pos x="45" y="50"/>
                  </a:cxn>
                  <a:cxn ang="0">
                    <a:pos x="39" y="50"/>
                  </a:cxn>
                  <a:cxn ang="0">
                    <a:pos x="33" y="50"/>
                  </a:cxn>
                  <a:cxn ang="0">
                    <a:pos x="27" y="52"/>
                  </a:cxn>
                  <a:cxn ang="0">
                    <a:pos x="23" y="58"/>
                  </a:cxn>
                  <a:cxn ang="0">
                    <a:pos x="19" y="63"/>
                  </a:cxn>
                  <a:cxn ang="0">
                    <a:pos x="17" y="71"/>
                  </a:cxn>
                  <a:cxn ang="0">
                    <a:pos x="15" y="83"/>
                  </a:cxn>
                </a:cxnLst>
                <a:rect l="0" t="0" r="r" b="b"/>
                <a:pathLst>
                  <a:path w="79" h="131">
                    <a:moveTo>
                      <a:pt x="63" y="129"/>
                    </a:moveTo>
                    <a:lnTo>
                      <a:pt x="63" y="115"/>
                    </a:lnTo>
                    <a:lnTo>
                      <a:pt x="57" y="121"/>
                    </a:lnTo>
                    <a:lnTo>
                      <a:pt x="51" y="127"/>
                    </a:lnTo>
                    <a:lnTo>
                      <a:pt x="45" y="129"/>
                    </a:lnTo>
                    <a:lnTo>
                      <a:pt x="37" y="131"/>
                    </a:lnTo>
                    <a:lnTo>
                      <a:pt x="27" y="129"/>
                    </a:lnTo>
                    <a:lnTo>
                      <a:pt x="17" y="125"/>
                    </a:lnTo>
                    <a:lnTo>
                      <a:pt x="12" y="121"/>
                    </a:lnTo>
                    <a:lnTo>
                      <a:pt x="8" y="115"/>
                    </a:lnTo>
                    <a:lnTo>
                      <a:pt x="4" y="107"/>
                    </a:lnTo>
                    <a:lnTo>
                      <a:pt x="2" y="99"/>
                    </a:lnTo>
                    <a:lnTo>
                      <a:pt x="0" y="91"/>
                    </a:lnTo>
                    <a:lnTo>
                      <a:pt x="0" y="83"/>
                    </a:lnTo>
                    <a:lnTo>
                      <a:pt x="0" y="69"/>
                    </a:lnTo>
                    <a:lnTo>
                      <a:pt x="4" y="58"/>
                    </a:lnTo>
                    <a:lnTo>
                      <a:pt x="8" y="50"/>
                    </a:lnTo>
                    <a:lnTo>
                      <a:pt x="12" y="46"/>
                    </a:lnTo>
                    <a:lnTo>
                      <a:pt x="17" y="40"/>
                    </a:lnTo>
                    <a:lnTo>
                      <a:pt x="23" y="38"/>
                    </a:lnTo>
                    <a:lnTo>
                      <a:pt x="29" y="36"/>
                    </a:lnTo>
                    <a:lnTo>
                      <a:pt x="37" y="34"/>
                    </a:lnTo>
                    <a:lnTo>
                      <a:pt x="45" y="36"/>
                    </a:lnTo>
                    <a:lnTo>
                      <a:pt x="51" y="38"/>
                    </a:lnTo>
                    <a:lnTo>
                      <a:pt x="57" y="44"/>
                    </a:lnTo>
                    <a:lnTo>
                      <a:pt x="63" y="50"/>
                    </a:lnTo>
                    <a:lnTo>
                      <a:pt x="63" y="0"/>
                    </a:lnTo>
                    <a:lnTo>
                      <a:pt x="79" y="0"/>
                    </a:lnTo>
                    <a:lnTo>
                      <a:pt x="79" y="129"/>
                    </a:lnTo>
                    <a:lnTo>
                      <a:pt x="63" y="129"/>
                    </a:lnTo>
                    <a:close/>
                    <a:moveTo>
                      <a:pt x="15" y="83"/>
                    </a:moveTo>
                    <a:lnTo>
                      <a:pt x="17" y="93"/>
                    </a:lnTo>
                    <a:lnTo>
                      <a:pt x="19" y="101"/>
                    </a:lnTo>
                    <a:lnTo>
                      <a:pt x="23" y="107"/>
                    </a:lnTo>
                    <a:lnTo>
                      <a:pt x="27" y="113"/>
                    </a:lnTo>
                    <a:lnTo>
                      <a:pt x="33" y="115"/>
                    </a:lnTo>
                    <a:lnTo>
                      <a:pt x="39" y="115"/>
                    </a:lnTo>
                    <a:lnTo>
                      <a:pt x="45" y="115"/>
                    </a:lnTo>
                    <a:lnTo>
                      <a:pt x="51" y="113"/>
                    </a:lnTo>
                    <a:lnTo>
                      <a:pt x="55" y="107"/>
                    </a:lnTo>
                    <a:lnTo>
                      <a:pt x="59" y="101"/>
                    </a:lnTo>
                    <a:lnTo>
                      <a:pt x="61" y="93"/>
                    </a:lnTo>
                    <a:lnTo>
                      <a:pt x="63" y="83"/>
                    </a:lnTo>
                    <a:lnTo>
                      <a:pt x="61" y="73"/>
                    </a:lnTo>
                    <a:lnTo>
                      <a:pt x="59" y="63"/>
                    </a:lnTo>
                    <a:lnTo>
                      <a:pt x="55" y="58"/>
                    </a:lnTo>
                    <a:lnTo>
                      <a:pt x="51" y="54"/>
                    </a:lnTo>
                    <a:lnTo>
                      <a:pt x="45" y="50"/>
                    </a:lnTo>
                    <a:lnTo>
                      <a:pt x="39" y="50"/>
                    </a:lnTo>
                    <a:lnTo>
                      <a:pt x="33" y="50"/>
                    </a:lnTo>
                    <a:lnTo>
                      <a:pt x="27" y="52"/>
                    </a:lnTo>
                    <a:lnTo>
                      <a:pt x="23" y="58"/>
                    </a:lnTo>
                    <a:lnTo>
                      <a:pt x="19" y="63"/>
                    </a:lnTo>
                    <a:lnTo>
                      <a:pt x="17" y="71"/>
                    </a:lnTo>
                    <a:lnTo>
                      <a:pt x="15" y="83"/>
                    </a:lnTo>
                    <a:close/>
                  </a:path>
                </a:pathLst>
              </a:custGeom>
              <a:solidFill>
                <a:srgbClr val="FF0000"/>
              </a:solidFill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544" name="Freeform 30">
                <a:extLst>
                  <a:ext uri="{FF2B5EF4-FFF2-40B4-BE49-F238E27FC236}">
                    <a16:creationId xmlns:a16="http://schemas.microsoft.com/office/drawing/2014/main" id="{56B88D8B-2416-CFA0-0CBB-9F29306F374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008" y="849"/>
                <a:ext cx="43" cy="49"/>
              </a:xfrm>
              <a:custGeom>
                <a:avLst/>
                <a:gdLst/>
                <a:ahLst/>
                <a:cxnLst>
                  <a:cxn ang="0">
                    <a:pos x="67" y="67"/>
                  </a:cxn>
                  <a:cxn ang="0">
                    <a:pos x="83" y="69"/>
                  </a:cxn>
                  <a:cxn ang="0">
                    <a:pos x="81" y="77"/>
                  </a:cxn>
                  <a:cxn ang="0">
                    <a:pos x="75" y="83"/>
                  </a:cxn>
                  <a:cxn ang="0">
                    <a:pos x="69" y="89"/>
                  </a:cxn>
                  <a:cxn ang="0">
                    <a:pos x="61" y="93"/>
                  </a:cxn>
                  <a:cxn ang="0">
                    <a:pos x="54" y="97"/>
                  </a:cxn>
                  <a:cxn ang="0">
                    <a:pos x="44" y="97"/>
                  </a:cxn>
                  <a:cxn ang="0">
                    <a:pos x="26" y="93"/>
                  </a:cxn>
                  <a:cxn ang="0">
                    <a:pos x="12" y="85"/>
                  </a:cxn>
                  <a:cxn ang="0">
                    <a:pos x="2" y="69"/>
                  </a:cxn>
                  <a:cxn ang="0">
                    <a:pos x="0" y="49"/>
                  </a:cxn>
                  <a:cxn ang="0">
                    <a:pos x="2" y="29"/>
                  </a:cxn>
                  <a:cxn ang="0">
                    <a:pos x="12" y="14"/>
                  </a:cxn>
                  <a:cxn ang="0">
                    <a:pos x="18" y="8"/>
                  </a:cxn>
                  <a:cxn ang="0">
                    <a:pos x="26" y="4"/>
                  </a:cxn>
                  <a:cxn ang="0">
                    <a:pos x="34" y="2"/>
                  </a:cxn>
                  <a:cxn ang="0">
                    <a:pos x="42" y="0"/>
                  </a:cxn>
                  <a:cxn ang="0">
                    <a:pos x="52" y="2"/>
                  </a:cxn>
                  <a:cxn ang="0">
                    <a:pos x="59" y="4"/>
                  </a:cxn>
                  <a:cxn ang="0">
                    <a:pos x="65" y="8"/>
                  </a:cxn>
                  <a:cxn ang="0">
                    <a:pos x="73" y="14"/>
                  </a:cxn>
                  <a:cxn ang="0">
                    <a:pos x="81" y="28"/>
                  </a:cxn>
                  <a:cxn ang="0">
                    <a:pos x="85" y="47"/>
                  </a:cxn>
                  <a:cxn ang="0">
                    <a:pos x="85" y="49"/>
                  </a:cxn>
                  <a:cxn ang="0">
                    <a:pos x="85" y="51"/>
                  </a:cxn>
                  <a:cxn ang="0">
                    <a:pos x="16" y="51"/>
                  </a:cxn>
                  <a:cxn ang="0">
                    <a:pos x="18" y="61"/>
                  </a:cxn>
                  <a:cxn ang="0">
                    <a:pos x="20" y="69"/>
                  </a:cxn>
                  <a:cxn ang="0">
                    <a:pos x="24" y="75"/>
                  </a:cxn>
                  <a:cxn ang="0">
                    <a:pos x="30" y="79"/>
                  </a:cxn>
                  <a:cxn ang="0">
                    <a:pos x="36" y="81"/>
                  </a:cxn>
                  <a:cxn ang="0">
                    <a:pos x="44" y="81"/>
                  </a:cxn>
                  <a:cxn ang="0">
                    <a:pos x="52" y="81"/>
                  </a:cxn>
                  <a:cxn ang="0">
                    <a:pos x="57" y="79"/>
                  </a:cxn>
                  <a:cxn ang="0">
                    <a:pos x="63" y="73"/>
                  </a:cxn>
                  <a:cxn ang="0">
                    <a:pos x="67" y="67"/>
                  </a:cxn>
                  <a:cxn ang="0">
                    <a:pos x="16" y="37"/>
                  </a:cxn>
                  <a:cxn ang="0">
                    <a:pos x="67" y="37"/>
                  </a:cxn>
                  <a:cxn ang="0">
                    <a:pos x="67" y="31"/>
                  </a:cxn>
                  <a:cxn ang="0">
                    <a:pos x="65" y="26"/>
                  </a:cxn>
                  <a:cxn ang="0">
                    <a:pos x="61" y="24"/>
                  </a:cxn>
                  <a:cxn ang="0">
                    <a:pos x="56" y="18"/>
                  </a:cxn>
                  <a:cxn ang="0">
                    <a:pos x="50" y="16"/>
                  </a:cxn>
                  <a:cxn ang="0">
                    <a:pos x="42" y="16"/>
                  </a:cxn>
                  <a:cxn ang="0">
                    <a:pos x="36" y="16"/>
                  </a:cxn>
                  <a:cxn ang="0">
                    <a:pos x="30" y="18"/>
                  </a:cxn>
                  <a:cxn ang="0">
                    <a:pos x="24" y="22"/>
                  </a:cxn>
                  <a:cxn ang="0">
                    <a:pos x="20" y="26"/>
                  </a:cxn>
                  <a:cxn ang="0">
                    <a:pos x="18" y="31"/>
                  </a:cxn>
                  <a:cxn ang="0">
                    <a:pos x="16" y="37"/>
                  </a:cxn>
                </a:cxnLst>
                <a:rect l="0" t="0" r="r" b="b"/>
                <a:pathLst>
                  <a:path w="85" h="97">
                    <a:moveTo>
                      <a:pt x="67" y="67"/>
                    </a:moveTo>
                    <a:lnTo>
                      <a:pt x="83" y="69"/>
                    </a:lnTo>
                    <a:lnTo>
                      <a:pt x="81" y="77"/>
                    </a:lnTo>
                    <a:lnTo>
                      <a:pt x="75" y="83"/>
                    </a:lnTo>
                    <a:lnTo>
                      <a:pt x="69" y="89"/>
                    </a:lnTo>
                    <a:lnTo>
                      <a:pt x="61" y="93"/>
                    </a:lnTo>
                    <a:lnTo>
                      <a:pt x="54" y="97"/>
                    </a:lnTo>
                    <a:lnTo>
                      <a:pt x="44" y="97"/>
                    </a:lnTo>
                    <a:lnTo>
                      <a:pt x="26" y="93"/>
                    </a:lnTo>
                    <a:lnTo>
                      <a:pt x="12" y="85"/>
                    </a:lnTo>
                    <a:lnTo>
                      <a:pt x="2" y="69"/>
                    </a:lnTo>
                    <a:lnTo>
                      <a:pt x="0" y="49"/>
                    </a:lnTo>
                    <a:lnTo>
                      <a:pt x="2" y="29"/>
                    </a:lnTo>
                    <a:lnTo>
                      <a:pt x="12" y="14"/>
                    </a:lnTo>
                    <a:lnTo>
                      <a:pt x="18" y="8"/>
                    </a:lnTo>
                    <a:lnTo>
                      <a:pt x="26" y="4"/>
                    </a:lnTo>
                    <a:lnTo>
                      <a:pt x="34" y="2"/>
                    </a:lnTo>
                    <a:lnTo>
                      <a:pt x="42" y="0"/>
                    </a:lnTo>
                    <a:lnTo>
                      <a:pt x="52" y="2"/>
                    </a:lnTo>
                    <a:lnTo>
                      <a:pt x="59" y="4"/>
                    </a:lnTo>
                    <a:lnTo>
                      <a:pt x="65" y="8"/>
                    </a:lnTo>
                    <a:lnTo>
                      <a:pt x="73" y="14"/>
                    </a:lnTo>
                    <a:lnTo>
                      <a:pt x="81" y="28"/>
                    </a:lnTo>
                    <a:lnTo>
                      <a:pt x="85" y="47"/>
                    </a:lnTo>
                    <a:lnTo>
                      <a:pt x="85" y="49"/>
                    </a:lnTo>
                    <a:lnTo>
                      <a:pt x="85" y="51"/>
                    </a:lnTo>
                    <a:lnTo>
                      <a:pt x="16" y="51"/>
                    </a:lnTo>
                    <a:lnTo>
                      <a:pt x="18" y="61"/>
                    </a:lnTo>
                    <a:lnTo>
                      <a:pt x="20" y="69"/>
                    </a:lnTo>
                    <a:lnTo>
                      <a:pt x="24" y="75"/>
                    </a:lnTo>
                    <a:lnTo>
                      <a:pt x="30" y="79"/>
                    </a:lnTo>
                    <a:lnTo>
                      <a:pt x="36" y="81"/>
                    </a:lnTo>
                    <a:lnTo>
                      <a:pt x="44" y="81"/>
                    </a:lnTo>
                    <a:lnTo>
                      <a:pt x="52" y="81"/>
                    </a:lnTo>
                    <a:lnTo>
                      <a:pt x="57" y="79"/>
                    </a:lnTo>
                    <a:lnTo>
                      <a:pt x="63" y="73"/>
                    </a:lnTo>
                    <a:lnTo>
                      <a:pt x="67" y="67"/>
                    </a:lnTo>
                    <a:close/>
                    <a:moveTo>
                      <a:pt x="16" y="37"/>
                    </a:moveTo>
                    <a:lnTo>
                      <a:pt x="67" y="37"/>
                    </a:lnTo>
                    <a:lnTo>
                      <a:pt x="67" y="31"/>
                    </a:lnTo>
                    <a:lnTo>
                      <a:pt x="65" y="26"/>
                    </a:lnTo>
                    <a:lnTo>
                      <a:pt x="61" y="24"/>
                    </a:lnTo>
                    <a:lnTo>
                      <a:pt x="56" y="18"/>
                    </a:lnTo>
                    <a:lnTo>
                      <a:pt x="50" y="16"/>
                    </a:lnTo>
                    <a:lnTo>
                      <a:pt x="42" y="16"/>
                    </a:lnTo>
                    <a:lnTo>
                      <a:pt x="36" y="16"/>
                    </a:lnTo>
                    <a:lnTo>
                      <a:pt x="30" y="18"/>
                    </a:lnTo>
                    <a:lnTo>
                      <a:pt x="24" y="22"/>
                    </a:lnTo>
                    <a:lnTo>
                      <a:pt x="20" y="26"/>
                    </a:lnTo>
                    <a:lnTo>
                      <a:pt x="18" y="31"/>
                    </a:lnTo>
                    <a:lnTo>
                      <a:pt x="16" y="37"/>
                    </a:lnTo>
                    <a:close/>
                  </a:path>
                </a:pathLst>
              </a:custGeom>
              <a:solidFill>
                <a:srgbClr val="FF0000"/>
              </a:solidFill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545" name="Freeform 31">
                <a:extLst>
                  <a:ext uri="{FF2B5EF4-FFF2-40B4-BE49-F238E27FC236}">
                    <a16:creationId xmlns:a16="http://schemas.microsoft.com/office/drawing/2014/main" id="{E3821418-075D-DDCC-B553-9BE9E06FED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16" y="1710"/>
                <a:ext cx="303" cy="309"/>
              </a:xfrm>
              <a:custGeom>
                <a:avLst/>
                <a:gdLst/>
                <a:ahLst/>
                <a:cxnLst>
                  <a:cxn ang="0">
                    <a:pos x="284" y="197"/>
                  </a:cxn>
                  <a:cxn ang="0">
                    <a:pos x="303" y="0"/>
                  </a:cxn>
                  <a:cxn ang="0">
                    <a:pos x="323" y="197"/>
                  </a:cxn>
                  <a:cxn ang="0">
                    <a:pos x="410" y="17"/>
                  </a:cxn>
                  <a:cxn ang="0">
                    <a:pos x="360" y="211"/>
                  </a:cxn>
                  <a:cxn ang="0">
                    <a:pos x="502" y="73"/>
                  </a:cxn>
                  <a:cxn ang="0">
                    <a:pos x="390" y="236"/>
                  </a:cxn>
                  <a:cxn ang="0">
                    <a:pos x="571" y="153"/>
                  </a:cxn>
                  <a:cxn ang="0">
                    <a:pos x="410" y="270"/>
                  </a:cxn>
                  <a:cxn ang="0">
                    <a:pos x="607" y="256"/>
                  </a:cxn>
                  <a:cxn ang="0">
                    <a:pos x="418" y="309"/>
                  </a:cxn>
                  <a:cxn ang="0">
                    <a:pos x="607" y="362"/>
                  </a:cxn>
                  <a:cxn ang="0">
                    <a:pos x="410" y="347"/>
                  </a:cxn>
                  <a:cxn ang="0">
                    <a:pos x="571" y="463"/>
                  </a:cxn>
                  <a:cxn ang="0">
                    <a:pos x="390" y="382"/>
                  </a:cxn>
                  <a:cxn ang="0">
                    <a:pos x="502" y="546"/>
                  </a:cxn>
                  <a:cxn ang="0">
                    <a:pos x="360" y="408"/>
                  </a:cxn>
                  <a:cxn ang="0">
                    <a:pos x="410" y="599"/>
                  </a:cxn>
                  <a:cxn ang="0">
                    <a:pos x="323" y="420"/>
                  </a:cxn>
                  <a:cxn ang="0">
                    <a:pos x="303" y="617"/>
                  </a:cxn>
                  <a:cxn ang="0">
                    <a:pos x="284" y="420"/>
                  </a:cxn>
                  <a:cxn ang="0">
                    <a:pos x="197" y="599"/>
                  </a:cxn>
                  <a:cxn ang="0">
                    <a:pos x="246" y="408"/>
                  </a:cxn>
                  <a:cxn ang="0">
                    <a:pos x="104" y="546"/>
                  </a:cxn>
                  <a:cxn ang="0">
                    <a:pos x="217" y="382"/>
                  </a:cxn>
                  <a:cxn ang="0">
                    <a:pos x="35" y="463"/>
                  </a:cxn>
                  <a:cxn ang="0">
                    <a:pos x="197" y="347"/>
                  </a:cxn>
                  <a:cxn ang="0">
                    <a:pos x="0" y="362"/>
                  </a:cxn>
                  <a:cxn ang="0">
                    <a:pos x="189" y="309"/>
                  </a:cxn>
                  <a:cxn ang="0">
                    <a:pos x="0" y="256"/>
                  </a:cxn>
                  <a:cxn ang="0">
                    <a:pos x="197" y="270"/>
                  </a:cxn>
                  <a:cxn ang="0">
                    <a:pos x="35" y="153"/>
                  </a:cxn>
                  <a:cxn ang="0">
                    <a:pos x="217" y="236"/>
                  </a:cxn>
                  <a:cxn ang="0">
                    <a:pos x="104" y="73"/>
                  </a:cxn>
                  <a:cxn ang="0">
                    <a:pos x="246" y="211"/>
                  </a:cxn>
                  <a:cxn ang="0">
                    <a:pos x="197" y="17"/>
                  </a:cxn>
                  <a:cxn ang="0">
                    <a:pos x="284" y="197"/>
                  </a:cxn>
                  <a:cxn ang="0">
                    <a:pos x="284" y="197"/>
                  </a:cxn>
                </a:cxnLst>
                <a:rect l="0" t="0" r="r" b="b"/>
                <a:pathLst>
                  <a:path w="607" h="617">
                    <a:moveTo>
                      <a:pt x="284" y="197"/>
                    </a:moveTo>
                    <a:lnTo>
                      <a:pt x="303" y="0"/>
                    </a:lnTo>
                    <a:lnTo>
                      <a:pt x="323" y="197"/>
                    </a:lnTo>
                    <a:lnTo>
                      <a:pt x="410" y="17"/>
                    </a:lnTo>
                    <a:lnTo>
                      <a:pt x="360" y="211"/>
                    </a:lnTo>
                    <a:lnTo>
                      <a:pt x="502" y="73"/>
                    </a:lnTo>
                    <a:lnTo>
                      <a:pt x="390" y="236"/>
                    </a:lnTo>
                    <a:lnTo>
                      <a:pt x="571" y="153"/>
                    </a:lnTo>
                    <a:lnTo>
                      <a:pt x="410" y="270"/>
                    </a:lnTo>
                    <a:lnTo>
                      <a:pt x="607" y="256"/>
                    </a:lnTo>
                    <a:lnTo>
                      <a:pt x="418" y="309"/>
                    </a:lnTo>
                    <a:lnTo>
                      <a:pt x="607" y="362"/>
                    </a:lnTo>
                    <a:lnTo>
                      <a:pt x="410" y="347"/>
                    </a:lnTo>
                    <a:lnTo>
                      <a:pt x="571" y="463"/>
                    </a:lnTo>
                    <a:lnTo>
                      <a:pt x="390" y="382"/>
                    </a:lnTo>
                    <a:lnTo>
                      <a:pt x="502" y="546"/>
                    </a:lnTo>
                    <a:lnTo>
                      <a:pt x="360" y="408"/>
                    </a:lnTo>
                    <a:lnTo>
                      <a:pt x="410" y="599"/>
                    </a:lnTo>
                    <a:lnTo>
                      <a:pt x="323" y="420"/>
                    </a:lnTo>
                    <a:lnTo>
                      <a:pt x="303" y="617"/>
                    </a:lnTo>
                    <a:lnTo>
                      <a:pt x="284" y="420"/>
                    </a:lnTo>
                    <a:lnTo>
                      <a:pt x="197" y="599"/>
                    </a:lnTo>
                    <a:lnTo>
                      <a:pt x="246" y="408"/>
                    </a:lnTo>
                    <a:lnTo>
                      <a:pt x="104" y="546"/>
                    </a:lnTo>
                    <a:lnTo>
                      <a:pt x="217" y="382"/>
                    </a:lnTo>
                    <a:lnTo>
                      <a:pt x="35" y="463"/>
                    </a:lnTo>
                    <a:lnTo>
                      <a:pt x="197" y="347"/>
                    </a:lnTo>
                    <a:lnTo>
                      <a:pt x="0" y="362"/>
                    </a:lnTo>
                    <a:lnTo>
                      <a:pt x="189" y="309"/>
                    </a:lnTo>
                    <a:lnTo>
                      <a:pt x="0" y="256"/>
                    </a:lnTo>
                    <a:lnTo>
                      <a:pt x="197" y="270"/>
                    </a:lnTo>
                    <a:lnTo>
                      <a:pt x="35" y="153"/>
                    </a:lnTo>
                    <a:lnTo>
                      <a:pt x="217" y="236"/>
                    </a:lnTo>
                    <a:lnTo>
                      <a:pt x="104" y="73"/>
                    </a:lnTo>
                    <a:lnTo>
                      <a:pt x="246" y="211"/>
                    </a:lnTo>
                    <a:lnTo>
                      <a:pt x="197" y="17"/>
                    </a:lnTo>
                    <a:lnTo>
                      <a:pt x="284" y="197"/>
                    </a:lnTo>
                    <a:lnTo>
                      <a:pt x="284" y="197"/>
                    </a:lnTo>
                    <a:close/>
                  </a:path>
                </a:pathLst>
              </a:custGeom>
              <a:solidFill>
                <a:srgbClr val="FFCC00"/>
              </a:solidFill>
              <a:ln w="0">
                <a:solidFill>
                  <a:srgbClr val="FFCC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546" name="Freeform 32">
                <a:extLst>
                  <a:ext uri="{FF2B5EF4-FFF2-40B4-BE49-F238E27FC236}">
                    <a16:creationId xmlns:a16="http://schemas.microsoft.com/office/drawing/2014/main" id="{A9CEA83C-E720-4A46-1DA4-A64202AF21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40" y="1838"/>
                <a:ext cx="55" cy="56"/>
              </a:xfrm>
              <a:custGeom>
                <a:avLst/>
                <a:gdLst/>
                <a:ahLst/>
                <a:cxnLst>
                  <a:cxn ang="0">
                    <a:pos x="111" y="55"/>
                  </a:cxn>
                  <a:cxn ang="0">
                    <a:pos x="107" y="33"/>
                  </a:cxn>
                  <a:cxn ang="0">
                    <a:pos x="95" y="16"/>
                  </a:cxn>
                  <a:cxn ang="0">
                    <a:pos x="77" y="4"/>
                  </a:cxn>
                  <a:cxn ang="0">
                    <a:pos x="55" y="0"/>
                  </a:cxn>
                  <a:cxn ang="0">
                    <a:pos x="34" y="4"/>
                  </a:cxn>
                  <a:cxn ang="0">
                    <a:pos x="16" y="16"/>
                  </a:cxn>
                  <a:cxn ang="0">
                    <a:pos x="4" y="33"/>
                  </a:cxn>
                  <a:cxn ang="0">
                    <a:pos x="0" y="55"/>
                  </a:cxn>
                  <a:cxn ang="0">
                    <a:pos x="4" y="77"/>
                  </a:cxn>
                  <a:cxn ang="0">
                    <a:pos x="16" y="95"/>
                  </a:cxn>
                  <a:cxn ang="0">
                    <a:pos x="34" y="106"/>
                  </a:cxn>
                  <a:cxn ang="0">
                    <a:pos x="55" y="110"/>
                  </a:cxn>
                  <a:cxn ang="0">
                    <a:pos x="77" y="106"/>
                  </a:cxn>
                  <a:cxn ang="0">
                    <a:pos x="95" y="95"/>
                  </a:cxn>
                  <a:cxn ang="0">
                    <a:pos x="107" y="77"/>
                  </a:cxn>
                  <a:cxn ang="0">
                    <a:pos x="111" y="55"/>
                  </a:cxn>
                </a:cxnLst>
                <a:rect l="0" t="0" r="r" b="b"/>
                <a:pathLst>
                  <a:path w="111" h="110">
                    <a:moveTo>
                      <a:pt x="111" y="55"/>
                    </a:moveTo>
                    <a:lnTo>
                      <a:pt x="107" y="33"/>
                    </a:lnTo>
                    <a:lnTo>
                      <a:pt x="95" y="16"/>
                    </a:lnTo>
                    <a:lnTo>
                      <a:pt x="77" y="4"/>
                    </a:lnTo>
                    <a:lnTo>
                      <a:pt x="55" y="0"/>
                    </a:lnTo>
                    <a:lnTo>
                      <a:pt x="34" y="4"/>
                    </a:lnTo>
                    <a:lnTo>
                      <a:pt x="16" y="16"/>
                    </a:lnTo>
                    <a:lnTo>
                      <a:pt x="4" y="33"/>
                    </a:lnTo>
                    <a:lnTo>
                      <a:pt x="0" y="55"/>
                    </a:lnTo>
                    <a:lnTo>
                      <a:pt x="4" y="77"/>
                    </a:lnTo>
                    <a:lnTo>
                      <a:pt x="16" y="95"/>
                    </a:lnTo>
                    <a:lnTo>
                      <a:pt x="34" y="106"/>
                    </a:lnTo>
                    <a:lnTo>
                      <a:pt x="55" y="110"/>
                    </a:lnTo>
                    <a:lnTo>
                      <a:pt x="77" y="106"/>
                    </a:lnTo>
                    <a:lnTo>
                      <a:pt x="95" y="95"/>
                    </a:lnTo>
                    <a:lnTo>
                      <a:pt x="107" y="77"/>
                    </a:lnTo>
                    <a:lnTo>
                      <a:pt x="111" y="55"/>
                    </a:lnTo>
                    <a:close/>
                  </a:path>
                </a:pathLst>
              </a:custGeom>
              <a:solidFill>
                <a:srgbClr val="FFFF66"/>
              </a:solidFill>
              <a:ln w="0">
                <a:solidFill>
                  <a:srgbClr val="FFFF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547" name="Line 33">
                <a:extLst>
                  <a:ext uri="{FF2B5EF4-FFF2-40B4-BE49-F238E27FC236}">
                    <a16:creationId xmlns:a16="http://schemas.microsoft.com/office/drawing/2014/main" id="{0AB5DD1B-C928-9662-EB3C-CF417CD5A49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1561" y="1131"/>
                <a:ext cx="341" cy="406"/>
              </a:xfrm>
              <a:prstGeom prst="line">
                <a:avLst/>
              </a:prstGeom>
              <a:noFill/>
              <a:ln w="1588">
                <a:solidFill>
                  <a:srgbClr val="FF33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548" name="Freeform 34">
                <a:extLst>
                  <a:ext uri="{FF2B5EF4-FFF2-40B4-BE49-F238E27FC236}">
                    <a16:creationId xmlns:a16="http://schemas.microsoft.com/office/drawing/2014/main" id="{20682351-6194-1C59-3A01-AA63AA9A71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1" y="1131"/>
                <a:ext cx="69" cy="74"/>
              </a:xfrm>
              <a:custGeom>
                <a:avLst/>
                <a:gdLst/>
                <a:ahLst/>
                <a:cxnLst>
                  <a:cxn ang="0">
                    <a:pos x="53" y="148"/>
                  </a:cxn>
                  <a:cxn ang="0">
                    <a:pos x="87" y="132"/>
                  </a:cxn>
                  <a:cxn ang="0">
                    <a:pos x="114" y="108"/>
                  </a:cxn>
                  <a:cxn ang="0">
                    <a:pos x="136" y="79"/>
                  </a:cxn>
                  <a:cxn ang="0">
                    <a:pos x="0" y="0"/>
                  </a:cxn>
                  <a:cxn ang="0">
                    <a:pos x="53" y="148"/>
                  </a:cxn>
                </a:cxnLst>
                <a:rect l="0" t="0" r="r" b="b"/>
                <a:pathLst>
                  <a:path w="136" h="148">
                    <a:moveTo>
                      <a:pt x="53" y="148"/>
                    </a:moveTo>
                    <a:lnTo>
                      <a:pt x="87" y="132"/>
                    </a:lnTo>
                    <a:lnTo>
                      <a:pt x="114" y="108"/>
                    </a:lnTo>
                    <a:lnTo>
                      <a:pt x="136" y="79"/>
                    </a:lnTo>
                    <a:lnTo>
                      <a:pt x="0" y="0"/>
                    </a:lnTo>
                    <a:lnTo>
                      <a:pt x="53" y="148"/>
                    </a:lnTo>
                    <a:close/>
                  </a:path>
                </a:pathLst>
              </a:custGeom>
              <a:solidFill>
                <a:srgbClr val="FF33FF"/>
              </a:solidFill>
              <a:ln w="0">
                <a:solidFill>
                  <a:srgbClr val="FF33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549" name="Freeform 35">
                <a:extLst>
                  <a:ext uri="{FF2B5EF4-FFF2-40B4-BE49-F238E27FC236}">
                    <a16:creationId xmlns:a16="http://schemas.microsoft.com/office/drawing/2014/main" id="{D8FD3372-C324-ACC5-CFEA-2228950B90D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429" y="1055"/>
                <a:ext cx="491" cy="424"/>
              </a:xfrm>
              <a:custGeom>
                <a:avLst/>
                <a:gdLst/>
                <a:ahLst/>
                <a:cxnLst>
                  <a:cxn ang="0">
                    <a:pos x="919" y="2"/>
                  </a:cxn>
                  <a:cxn ang="0">
                    <a:pos x="846" y="42"/>
                  </a:cxn>
                  <a:cxn ang="0">
                    <a:pos x="765" y="59"/>
                  </a:cxn>
                  <a:cxn ang="0">
                    <a:pos x="741" y="42"/>
                  </a:cxn>
                  <a:cxn ang="0">
                    <a:pos x="670" y="101"/>
                  </a:cxn>
                  <a:cxn ang="0">
                    <a:pos x="503" y="180"/>
                  </a:cxn>
                  <a:cxn ang="0">
                    <a:pos x="443" y="247"/>
                  </a:cxn>
                  <a:cxn ang="0">
                    <a:pos x="323" y="347"/>
                  </a:cxn>
                  <a:cxn ang="0">
                    <a:pos x="248" y="395"/>
                  </a:cxn>
                  <a:cxn ang="0">
                    <a:pos x="225" y="444"/>
                  </a:cxn>
                  <a:cxn ang="0">
                    <a:pos x="71" y="604"/>
                  </a:cxn>
                  <a:cxn ang="0">
                    <a:pos x="85" y="629"/>
                  </a:cxn>
                  <a:cxn ang="0">
                    <a:pos x="51" y="708"/>
                  </a:cxn>
                  <a:cxn ang="0">
                    <a:pos x="0" y="771"/>
                  </a:cxn>
                  <a:cxn ang="0">
                    <a:pos x="49" y="763"/>
                  </a:cxn>
                  <a:cxn ang="0">
                    <a:pos x="63" y="846"/>
                  </a:cxn>
                  <a:cxn ang="0">
                    <a:pos x="136" y="807"/>
                  </a:cxn>
                  <a:cxn ang="0">
                    <a:pos x="217" y="789"/>
                  </a:cxn>
                  <a:cxn ang="0">
                    <a:pos x="240" y="807"/>
                  </a:cxn>
                  <a:cxn ang="0">
                    <a:pos x="311" y="748"/>
                  </a:cxn>
                  <a:cxn ang="0">
                    <a:pos x="479" y="669"/>
                  </a:cxn>
                  <a:cxn ang="0">
                    <a:pos x="538" y="602"/>
                  </a:cxn>
                  <a:cxn ang="0">
                    <a:pos x="658" y="501"/>
                  </a:cxn>
                  <a:cxn ang="0">
                    <a:pos x="733" y="454"/>
                  </a:cxn>
                  <a:cxn ang="0">
                    <a:pos x="757" y="404"/>
                  </a:cxn>
                  <a:cxn ang="0">
                    <a:pos x="911" y="245"/>
                  </a:cxn>
                  <a:cxn ang="0">
                    <a:pos x="897" y="219"/>
                  </a:cxn>
                  <a:cxn ang="0">
                    <a:pos x="931" y="140"/>
                  </a:cxn>
                  <a:cxn ang="0">
                    <a:pos x="982" y="77"/>
                  </a:cxn>
                  <a:cxn ang="0">
                    <a:pos x="932" y="85"/>
                  </a:cxn>
                  <a:cxn ang="0">
                    <a:pos x="897" y="22"/>
                  </a:cxn>
                  <a:cxn ang="0">
                    <a:pos x="842" y="8"/>
                  </a:cxn>
                  <a:cxn ang="0">
                    <a:pos x="794" y="20"/>
                  </a:cxn>
                  <a:cxn ang="0">
                    <a:pos x="686" y="67"/>
                  </a:cxn>
                  <a:cxn ang="0">
                    <a:pos x="627" y="99"/>
                  </a:cxn>
                  <a:cxn ang="0">
                    <a:pos x="501" y="191"/>
                  </a:cxn>
                  <a:cxn ang="0">
                    <a:pos x="370" y="282"/>
                  </a:cxn>
                  <a:cxn ang="0">
                    <a:pos x="309" y="335"/>
                  </a:cxn>
                  <a:cxn ang="0">
                    <a:pos x="195" y="450"/>
                  </a:cxn>
                  <a:cxn ang="0">
                    <a:pos x="148" y="503"/>
                  </a:cxn>
                  <a:cxn ang="0">
                    <a:pos x="90" y="598"/>
                  </a:cxn>
                  <a:cxn ang="0">
                    <a:pos x="19" y="696"/>
                  </a:cxn>
                  <a:cxn ang="0">
                    <a:pos x="6" y="736"/>
                  </a:cxn>
                  <a:cxn ang="0">
                    <a:pos x="4" y="801"/>
                  </a:cxn>
                  <a:cxn ang="0">
                    <a:pos x="15" y="822"/>
                  </a:cxn>
                  <a:cxn ang="0">
                    <a:pos x="85" y="826"/>
                  </a:cxn>
                  <a:cxn ang="0">
                    <a:pos x="140" y="840"/>
                  </a:cxn>
                  <a:cxn ang="0">
                    <a:pos x="187" y="828"/>
                  </a:cxn>
                  <a:cxn ang="0">
                    <a:pos x="296" y="781"/>
                  </a:cxn>
                  <a:cxn ang="0">
                    <a:pos x="355" y="750"/>
                  </a:cxn>
                  <a:cxn ang="0">
                    <a:pos x="481" y="657"/>
                  </a:cxn>
                  <a:cxn ang="0">
                    <a:pos x="611" y="566"/>
                  </a:cxn>
                  <a:cxn ang="0">
                    <a:pos x="672" y="513"/>
                  </a:cxn>
                  <a:cxn ang="0">
                    <a:pos x="787" y="398"/>
                  </a:cxn>
                  <a:cxn ang="0">
                    <a:pos x="834" y="345"/>
                  </a:cxn>
                  <a:cxn ang="0">
                    <a:pos x="891" y="251"/>
                  </a:cxn>
                  <a:cxn ang="0">
                    <a:pos x="962" y="152"/>
                  </a:cxn>
                  <a:cxn ang="0">
                    <a:pos x="976" y="113"/>
                  </a:cxn>
                  <a:cxn ang="0">
                    <a:pos x="978" y="47"/>
                  </a:cxn>
                </a:cxnLst>
                <a:rect l="0" t="0" r="r" b="b"/>
                <a:pathLst>
                  <a:path w="982" h="848">
                    <a:moveTo>
                      <a:pt x="923" y="63"/>
                    </a:moveTo>
                    <a:lnTo>
                      <a:pt x="966" y="24"/>
                    </a:lnTo>
                    <a:lnTo>
                      <a:pt x="946" y="10"/>
                    </a:lnTo>
                    <a:lnTo>
                      <a:pt x="903" y="47"/>
                    </a:lnTo>
                    <a:lnTo>
                      <a:pt x="923" y="63"/>
                    </a:lnTo>
                    <a:close/>
                    <a:moveTo>
                      <a:pt x="903" y="49"/>
                    </a:moveTo>
                    <a:lnTo>
                      <a:pt x="946" y="8"/>
                    </a:lnTo>
                    <a:lnTo>
                      <a:pt x="919" y="2"/>
                    </a:lnTo>
                    <a:lnTo>
                      <a:pt x="877" y="42"/>
                    </a:lnTo>
                    <a:lnTo>
                      <a:pt x="903" y="49"/>
                    </a:lnTo>
                    <a:close/>
                    <a:moveTo>
                      <a:pt x="877" y="42"/>
                    </a:moveTo>
                    <a:lnTo>
                      <a:pt x="917" y="0"/>
                    </a:lnTo>
                    <a:lnTo>
                      <a:pt x="883" y="0"/>
                    </a:lnTo>
                    <a:lnTo>
                      <a:pt x="844" y="42"/>
                    </a:lnTo>
                    <a:lnTo>
                      <a:pt x="877" y="42"/>
                    </a:lnTo>
                    <a:close/>
                    <a:moveTo>
                      <a:pt x="846" y="42"/>
                    </a:moveTo>
                    <a:lnTo>
                      <a:pt x="881" y="0"/>
                    </a:lnTo>
                    <a:lnTo>
                      <a:pt x="842" y="8"/>
                    </a:lnTo>
                    <a:lnTo>
                      <a:pt x="806" y="47"/>
                    </a:lnTo>
                    <a:lnTo>
                      <a:pt x="846" y="42"/>
                    </a:lnTo>
                    <a:close/>
                    <a:moveTo>
                      <a:pt x="808" y="47"/>
                    </a:moveTo>
                    <a:lnTo>
                      <a:pt x="840" y="8"/>
                    </a:lnTo>
                    <a:lnTo>
                      <a:pt x="794" y="20"/>
                    </a:lnTo>
                    <a:lnTo>
                      <a:pt x="765" y="59"/>
                    </a:lnTo>
                    <a:lnTo>
                      <a:pt x="808" y="47"/>
                    </a:lnTo>
                    <a:close/>
                    <a:moveTo>
                      <a:pt x="767" y="59"/>
                    </a:moveTo>
                    <a:lnTo>
                      <a:pt x="792" y="22"/>
                    </a:lnTo>
                    <a:lnTo>
                      <a:pt x="743" y="40"/>
                    </a:lnTo>
                    <a:lnTo>
                      <a:pt x="718" y="77"/>
                    </a:lnTo>
                    <a:lnTo>
                      <a:pt x="767" y="59"/>
                    </a:lnTo>
                    <a:close/>
                    <a:moveTo>
                      <a:pt x="720" y="77"/>
                    </a:moveTo>
                    <a:lnTo>
                      <a:pt x="741" y="42"/>
                    </a:lnTo>
                    <a:lnTo>
                      <a:pt x="688" y="67"/>
                    </a:lnTo>
                    <a:lnTo>
                      <a:pt x="666" y="103"/>
                    </a:lnTo>
                    <a:lnTo>
                      <a:pt x="720" y="77"/>
                    </a:lnTo>
                    <a:close/>
                    <a:moveTo>
                      <a:pt x="670" y="101"/>
                    </a:moveTo>
                    <a:lnTo>
                      <a:pt x="686" y="67"/>
                    </a:lnTo>
                    <a:lnTo>
                      <a:pt x="629" y="99"/>
                    </a:lnTo>
                    <a:lnTo>
                      <a:pt x="613" y="130"/>
                    </a:lnTo>
                    <a:lnTo>
                      <a:pt x="670" y="101"/>
                    </a:lnTo>
                    <a:close/>
                    <a:moveTo>
                      <a:pt x="615" y="130"/>
                    </a:moveTo>
                    <a:lnTo>
                      <a:pt x="627" y="101"/>
                    </a:lnTo>
                    <a:lnTo>
                      <a:pt x="568" y="136"/>
                    </a:lnTo>
                    <a:lnTo>
                      <a:pt x="558" y="166"/>
                    </a:lnTo>
                    <a:lnTo>
                      <a:pt x="615" y="130"/>
                    </a:lnTo>
                    <a:close/>
                    <a:moveTo>
                      <a:pt x="560" y="164"/>
                    </a:moveTo>
                    <a:lnTo>
                      <a:pt x="564" y="138"/>
                    </a:lnTo>
                    <a:lnTo>
                      <a:pt x="503" y="180"/>
                    </a:lnTo>
                    <a:lnTo>
                      <a:pt x="499" y="205"/>
                    </a:lnTo>
                    <a:lnTo>
                      <a:pt x="560" y="164"/>
                    </a:lnTo>
                    <a:close/>
                    <a:moveTo>
                      <a:pt x="503" y="203"/>
                    </a:moveTo>
                    <a:lnTo>
                      <a:pt x="501" y="182"/>
                    </a:lnTo>
                    <a:lnTo>
                      <a:pt x="438" y="227"/>
                    </a:lnTo>
                    <a:lnTo>
                      <a:pt x="439" y="249"/>
                    </a:lnTo>
                    <a:lnTo>
                      <a:pt x="503" y="203"/>
                    </a:lnTo>
                    <a:close/>
                    <a:moveTo>
                      <a:pt x="443" y="247"/>
                    </a:moveTo>
                    <a:lnTo>
                      <a:pt x="436" y="229"/>
                    </a:lnTo>
                    <a:lnTo>
                      <a:pt x="372" y="280"/>
                    </a:lnTo>
                    <a:lnTo>
                      <a:pt x="380" y="296"/>
                    </a:lnTo>
                    <a:lnTo>
                      <a:pt x="443" y="247"/>
                    </a:lnTo>
                    <a:close/>
                    <a:moveTo>
                      <a:pt x="384" y="294"/>
                    </a:moveTo>
                    <a:lnTo>
                      <a:pt x="368" y="282"/>
                    </a:lnTo>
                    <a:lnTo>
                      <a:pt x="309" y="335"/>
                    </a:lnTo>
                    <a:lnTo>
                      <a:pt x="323" y="347"/>
                    </a:lnTo>
                    <a:lnTo>
                      <a:pt x="384" y="294"/>
                    </a:lnTo>
                    <a:close/>
                    <a:moveTo>
                      <a:pt x="327" y="343"/>
                    </a:moveTo>
                    <a:lnTo>
                      <a:pt x="305" y="337"/>
                    </a:lnTo>
                    <a:lnTo>
                      <a:pt x="250" y="391"/>
                    </a:lnTo>
                    <a:lnTo>
                      <a:pt x="270" y="396"/>
                    </a:lnTo>
                    <a:lnTo>
                      <a:pt x="327" y="343"/>
                    </a:lnTo>
                    <a:close/>
                    <a:moveTo>
                      <a:pt x="274" y="395"/>
                    </a:moveTo>
                    <a:lnTo>
                      <a:pt x="248" y="395"/>
                    </a:lnTo>
                    <a:lnTo>
                      <a:pt x="197" y="446"/>
                    </a:lnTo>
                    <a:lnTo>
                      <a:pt x="223" y="448"/>
                    </a:lnTo>
                    <a:lnTo>
                      <a:pt x="274" y="395"/>
                    </a:lnTo>
                    <a:close/>
                    <a:moveTo>
                      <a:pt x="225" y="444"/>
                    </a:moveTo>
                    <a:lnTo>
                      <a:pt x="195" y="450"/>
                    </a:lnTo>
                    <a:lnTo>
                      <a:pt x="148" y="501"/>
                    </a:lnTo>
                    <a:lnTo>
                      <a:pt x="179" y="497"/>
                    </a:lnTo>
                    <a:lnTo>
                      <a:pt x="225" y="444"/>
                    </a:lnTo>
                    <a:close/>
                    <a:moveTo>
                      <a:pt x="181" y="493"/>
                    </a:moveTo>
                    <a:lnTo>
                      <a:pt x="146" y="503"/>
                    </a:lnTo>
                    <a:lnTo>
                      <a:pt x="106" y="554"/>
                    </a:lnTo>
                    <a:lnTo>
                      <a:pt x="142" y="544"/>
                    </a:lnTo>
                    <a:lnTo>
                      <a:pt x="181" y="493"/>
                    </a:lnTo>
                    <a:close/>
                    <a:moveTo>
                      <a:pt x="144" y="540"/>
                    </a:moveTo>
                    <a:lnTo>
                      <a:pt x="104" y="556"/>
                    </a:lnTo>
                    <a:lnTo>
                      <a:pt x="71" y="604"/>
                    </a:lnTo>
                    <a:lnTo>
                      <a:pt x="108" y="590"/>
                    </a:lnTo>
                    <a:lnTo>
                      <a:pt x="144" y="540"/>
                    </a:lnTo>
                    <a:close/>
                    <a:moveTo>
                      <a:pt x="110" y="588"/>
                    </a:moveTo>
                    <a:lnTo>
                      <a:pt x="69" y="608"/>
                    </a:lnTo>
                    <a:lnTo>
                      <a:pt x="41" y="651"/>
                    </a:lnTo>
                    <a:lnTo>
                      <a:pt x="83" y="633"/>
                    </a:lnTo>
                    <a:lnTo>
                      <a:pt x="110" y="588"/>
                    </a:lnTo>
                    <a:close/>
                    <a:moveTo>
                      <a:pt x="85" y="629"/>
                    </a:moveTo>
                    <a:lnTo>
                      <a:pt x="41" y="655"/>
                    </a:lnTo>
                    <a:lnTo>
                      <a:pt x="19" y="696"/>
                    </a:lnTo>
                    <a:lnTo>
                      <a:pt x="65" y="673"/>
                    </a:lnTo>
                    <a:lnTo>
                      <a:pt x="85" y="629"/>
                    </a:lnTo>
                    <a:close/>
                    <a:moveTo>
                      <a:pt x="65" y="671"/>
                    </a:moveTo>
                    <a:lnTo>
                      <a:pt x="19" y="698"/>
                    </a:lnTo>
                    <a:lnTo>
                      <a:pt x="6" y="736"/>
                    </a:lnTo>
                    <a:lnTo>
                      <a:pt x="51" y="708"/>
                    </a:lnTo>
                    <a:lnTo>
                      <a:pt x="65" y="671"/>
                    </a:lnTo>
                    <a:close/>
                    <a:moveTo>
                      <a:pt x="53" y="706"/>
                    </a:moveTo>
                    <a:lnTo>
                      <a:pt x="6" y="738"/>
                    </a:lnTo>
                    <a:lnTo>
                      <a:pt x="0" y="771"/>
                    </a:lnTo>
                    <a:lnTo>
                      <a:pt x="47" y="740"/>
                    </a:lnTo>
                    <a:lnTo>
                      <a:pt x="53" y="706"/>
                    </a:lnTo>
                    <a:close/>
                    <a:moveTo>
                      <a:pt x="47" y="738"/>
                    </a:moveTo>
                    <a:lnTo>
                      <a:pt x="0" y="771"/>
                    </a:lnTo>
                    <a:lnTo>
                      <a:pt x="4" y="799"/>
                    </a:lnTo>
                    <a:lnTo>
                      <a:pt x="49" y="765"/>
                    </a:lnTo>
                    <a:lnTo>
                      <a:pt x="47" y="738"/>
                    </a:lnTo>
                    <a:close/>
                    <a:moveTo>
                      <a:pt x="49" y="763"/>
                    </a:moveTo>
                    <a:lnTo>
                      <a:pt x="4" y="801"/>
                    </a:lnTo>
                    <a:lnTo>
                      <a:pt x="15" y="822"/>
                    </a:lnTo>
                    <a:lnTo>
                      <a:pt x="61" y="785"/>
                    </a:lnTo>
                    <a:lnTo>
                      <a:pt x="49" y="763"/>
                    </a:lnTo>
                    <a:close/>
                    <a:moveTo>
                      <a:pt x="59" y="785"/>
                    </a:moveTo>
                    <a:lnTo>
                      <a:pt x="15" y="824"/>
                    </a:lnTo>
                    <a:lnTo>
                      <a:pt x="35" y="838"/>
                    </a:lnTo>
                    <a:lnTo>
                      <a:pt x="79" y="801"/>
                    </a:lnTo>
                    <a:lnTo>
                      <a:pt x="59" y="785"/>
                    </a:lnTo>
                    <a:close/>
                    <a:moveTo>
                      <a:pt x="79" y="799"/>
                    </a:moveTo>
                    <a:lnTo>
                      <a:pt x="35" y="840"/>
                    </a:lnTo>
                    <a:lnTo>
                      <a:pt x="63" y="846"/>
                    </a:lnTo>
                    <a:lnTo>
                      <a:pt x="104" y="807"/>
                    </a:lnTo>
                    <a:lnTo>
                      <a:pt x="79" y="799"/>
                    </a:lnTo>
                    <a:close/>
                    <a:moveTo>
                      <a:pt x="104" y="807"/>
                    </a:moveTo>
                    <a:lnTo>
                      <a:pt x="65" y="848"/>
                    </a:lnTo>
                    <a:lnTo>
                      <a:pt x="98" y="848"/>
                    </a:lnTo>
                    <a:lnTo>
                      <a:pt x="138" y="807"/>
                    </a:lnTo>
                    <a:lnTo>
                      <a:pt x="104" y="807"/>
                    </a:lnTo>
                    <a:close/>
                    <a:moveTo>
                      <a:pt x="136" y="807"/>
                    </a:moveTo>
                    <a:lnTo>
                      <a:pt x="100" y="848"/>
                    </a:lnTo>
                    <a:lnTo>
                      <a:pt x="140" y="840"/>
                    </a:lnTo>
                    <a:lnTo>
                      <a:pt x="175" y="801"/>
                    </a:lnTo>
                    <a:lnTo>
                      <a:pt x="136" y="807"/>
                    </a:lnTo>
                    <a:close/>
                    <a:moveTo>
                      <a:pt x="173" y="801"/>
                    </a:moveTo>
                    <a:lnTo>
                      <a:pt x="142" y="840"/>
                    </a:lnTo>
                    <a:lnTo>
                      <a:pt x="187" y="828"/>
                    </a:lnTo>
                    <a:lnTo>
                      <a:pt x="217" y="789"/>
                    </a:lnTo>
                    <a:lnTo>
                      <a:pt x="173" y="801"/>
                    </a:lnTo>
                    <a:close/>
                    <a:moveTo>
                      <a:pt x="215" y="789"/>
                    </a:moveTo>
                    <a:lnTo>
                      <a:pt x="189" y="826"/>
                    </a:lnTo>
                    <a:lnTo>
                      <a:pt x="238" y="809"/>
                    </a:lnTo>
                    <a:lnTo>
                      <a:pt x="264" y="771"/>
                    </a:lnTo>
                    <a:lnTo>
                      <a:pt x="215" y="789"/>
                    </a:lnTo>
                    <a:close/>
                    <a:moveTo>
                      <a:pt x="262" y="771"/>
                    </a:moveTo>
                    <a:lnTo>
                      <a:pt x="240" y="807"/>
                    </a:lnTo>
                    <a:lnTo>
                      <a:pt x="294" y="781"/>
                    </a:lnTo>
                    <a:lnTo>
                      <a:pt x="315" y="746"/>
                    </a:lnTo>
                    <a:lnTo>
                      <a:pt x="262" y="771"/>
                    </a:lnTo>
                    <a:close/>
                    <a:moveTo>
                      <a:pt x="311" y="748"/>
                    </a:moveTo>
                    <a:lnTo>
                      <a:pt x="296" y="781"/>
                    </a:lnTo>
                    <a:lnTo>
                      <a:pt x="353" y="750"/>
                    </a:lnTo>
                    <a:lnTo>
                      <a:pt x="368" y="718"/>
                    </a:lnTo>
                    <a:lnTo>
                      <a:pt x="311" y="748"/>
                    </a:lnTo>
                    <a:close/>
                    <a:moveTo>
                      <a:pt x="367" y="718"/>
                    </a:moveTo>
                    <a:lnTo>
                      <a:pt x="355" y="748"/>
                    </a:lnTo>
                    <a:lnTo>
                      <a:pt x="414" y="712"/>
                    </a:lnTo>
                    <a:lnTo>
                      <a:pt x="424" y="682"/>
                    </a:lnTo>
                    <a:lnTo>
                      <a:pt x="367" y="718"/>
                    </a:lnTo>
                    <a:close/>
                    <a:moveTo>
                      <a:pt x="422" y="684"/>
                    </a:moveTo>
                    <a:lnTo>
                      <a:pt x="418" y="710"/>
                    </a:lnTo>
                    <a:lnTo>
                      <a:pt x="479" y="669"/>
                    </a:lnTo>
                    <a:lnTo>
                      <a:pt x="483" y="643"/>
                    </a:lnTo>
                    <a:lnTo>
                      <a:pt x="422" y="684"/>
                    </a:lnTo>
                    <a:close/>
                    <a:moveTo>
                      <a:pt x="479" y="645"/>
                    </a:moveTo>
                    <a:lnTo>
                      <a:pt x="481" y="667"/>
                    </a:lnTo>
                    <a:lnTo>
                      <a:pt x="544" y="621"/>
                    </a:lnTo>
                    <a:lnTo>
                      <a:pt x="542" y="600"/>
                    </a:lnTo>
                    <a:lnTo>
                      <a:pt x="479" y="645"/>
                    </a:lnTo>
                    <a:close/>
                    <a:moveTo>
                      <a:pt x="538" y="602"/>
                    </a:moveTo>
                    <a:lnTo>
                      <a:pt x="546" y="619"/>
                    </a:lnTo>
                    <a:lnTo>
                      <a:pt x="609" y="568"/>
                    </a:lnTo>
                    <a:lnTo>
                      <a:pt x="601" y="552"/>
                    </a:lnTo>
                    <a:lnTo>
                      <a:pt x="538" y="602"/>
                    </a:lnTo>
                    <a:close/>
                    <a:moveTo>
                      <a:pt x="597" y="554"/>
                    </a:moveTo>
                    <a:lnTo>
                      <a:pt x="613" y="566"/>
                    </a:lnTo>
                    <a:lnTo>
                      <a:pt x="672" y="513"/>
                    </a:lnTo>
                    <a:lnTo>
                      <a:pt x="658" y="501"/>
                    </a:lnTo>
                    <a:lnTo>
                      <a:pt x="597" y="554"/>
                    </a:lnTo>
                    <a:close/>
                    <a:moveTo>
                      <a:pt x="654" y="505"/>
                    </a:moveTo>
                    <a:lnTo>
                      <a:pt x="676" y="511"/>
                    </a:lnTo>
                    <a:lnTo>
                      <a:pt x="731" y="458"/>
                    </a:lnTo>
                    <a:lnTo>
                      <a:pt x="712" y="452"/>
                    </a:lnTo>
                    <a:lnTo>
                      <a:pt x="654" y="505"/>
                    </a:lnTo>
                    <a:close/>
                    <a:moveTo>
                      <a:pt x="708" y="454"/>
                    </a:moveTo>
                    <a:lnTo>
                      <a:pt x="733" y="454"/>
                    </a:lnTo>
                    <a:lnTo>
                      <a:pt x="785" y="402"/>
                    </a:lnTo>
                    <a:lnTo>
                      <a:pt x="759" y="400"/>
                    </a:lnTo>
                    <a:lnTo>
                      <a:pt x="708" y="454"/>
                    </a:lnTo>
                    <a:close/>
                    <a:moveTo>
                      <a:pt x="757" y="404"/>
                    </a:moveTo>
                    <a:lnTo>
                      <a:pt x="787" y="398"/>
                    </a:lnTo>
                    <a:lnTo>
                      <a:pt x="834" y="347"/>
                    </a:lnTo>
                    <a:lnTo>
                      <a:pt x="802" y="351"/>
                    </a:lnTo>
                    <a:lnTo>
                      <a:pt x="757" y="404"/>
                    </a:lnTo>
                    <a:close/>
                    <a:moveTo>
                      <a:pt x="800" y="355"/>
                    </a:moveTo>
                    <a:lnTo>
                      <a:pt x="836" y="345"/>
                    </a:lnTo>
                    <a:lnTo>
                      <a:pt x="875" y="294"/>
                    </a:lnTo>
                    <a:lnTo>
                      <a:pt x="840" y="304"/>
                    </a:lnTo>
                    <a:lnTo>
                      <a:pt x="800" y="355"/>
                    </a:lnTo>
                    <a:close/>
                    <a:moveTo>
                      <a:pt x="838" y="308"/>
                    </a:moveTo>
                    <a:lnTo>
                      <a:pt x="877" y="292"/>
                    </a:lnTo>
                    <a:lnTo>
                      <a:pt x="911" y="245"/>
                    </a:lnTo>
                    <a:lnTo>
                      <a:pt x="873" y="258"/>
                    </a:lnTo>
                    <a:lnTo>
                      <a:pt x="838" y="308"/>
                    </a:lnTo>
                    <a:close/>
                    <a:moveTo>
                      <a:pt x="871" y="260"/>
                    </a:moveTo>
                    <a:lnTo>
                      <a:pt x="913" y="241"/>
                    </a:lnTo>
                    <a:lnTo>
                      <a:pt x="940" y="197"/>
                    </a:lnTo>
                    <a:lnTo>
                      <a:pt x="899" y="215"/>
                    </a:lnTo>
                    <a:lnTo>
                      <a:pt x="871" y="260"/>
                    </a:lnTo>
                    <a:close/>
                    <a:moveTo>
                      <a:pt x="897" y="219"/>
                    </a:moveTo>
                    <a:lnTo>
                      <a:pt x="940" y="193"/>
                    </a:lnTo>
                    <a:lnTo>
                      <a:pt x="962" y="152"/>
                    </a:lnTo>
                    <a:lnTo>
                      <a:pt x="917" y="176"/>
                    </a:lnTo>
                    <a:lnTo>
                      <a:pt x="897" y="219"/>
                    </a:lnTo>
                    <a:close/>
                    <a:moveTo>
                      <a:pt x="917" y="178"/>
                    </a:moveTo>
                    <a:lnTo>
                      <a:pt x="962" y="150"/>
                    </a:lnTo>
                    <a:lnTo>
                      <a:pt x="976" y="113"/>
                    </a:lnTo>
                    <a:lnTo>
                      <a:pt x="931" y="140"/>
                    </a:lnTo>
                    <a:lnTo>
                      <a:pt x="917" y="178"/>
                    </a:lnTo>
                    <a:close/>
                    <a:moveTo>
                      <a:pt x="929" y="142"/>
                    </a:moveTo>
                    <a:lnTo>
                      <a:pt x="976" y="111"/>
                    </a:lnTo>
                    <a:lnTo>
                      <a:pt x="982" y="77"/>
                    </a:lnTo>
                    <a:lnTo>
                      <a:pt x="934" y="109"/>
                    </a:lnTo>
                    <a:lnTo>
                      <a:pt x="929" y="142"/>
                    </a:lnTo>
                    <a:close/>
                    <a:moveTo>
                      <a:pt x="934" y="111"/>
                    </a:moveTo>
                    <a:lnTo>
                      <a:pt x="982" y="77"/>
                    </a:lnTo>
                    <a:lnTo>
                      <a:pt x="978" y="49"/>
                    </a:lnTo>
                    <a:lnTo>
                      <a:pt x="932" y="83"/>
                    </a:lnTo>
                    <a:lnTo>
                      <a:pt x="934" y="111"/>
                    </a:lnTo>
                    <a:close/>
                    <a:moveTo>
                      <a:pt x="932" y="85"/>
                    </a:moveTo>
                    <a:lnTo>
                      <a:pt x="978" y="47"/>
                    </a:lnTo>
                    <a:lnTo>
                      <a:pt x="966" y="26"/>
                    </a:lnTo>
                    <a:lnTo>
                      <a:pt x="921" y="63"/>
                    </a:lnTo>
                    <a:lnTo>
                      <a:pt x="932" y="85"/>
                    </a:lnTo>
                    <a:close/>
                    <a:moveTo>
                      <a:pt x="946" y="10"/>
                    </a:moveTo>
                    <a:lnTo>
                      <a:pt x="946" y="8"/>
                    </a:lnTo>
                    <a:lnTo>
                      <a:pt x="925" y="30"/>
                    </a:lnTo>
                    <a:lnTo>
                      <a:pt x="946" y="10"/>
                    </a:lnTo>
                    <a:lnTo>
                      <a:pt x="946" y="10"/>
                    </a:lnTo>
                    <a:close/>
                    <a:moveTo>
                      <a:pt x="919" y="0"/>
                    </a:moveTo>
                    <a:lnTo>
                      <a:pt x="917" y="0"/>
                    </a:lnTo>
                    <a:lnTo>
                      <a:pt x="897" y="22"/>
                    </a:lnTo>
                    <a:lnTo>
                      <a:pt x="919" y="2"/>
                    </a:lnTo>
                    <a:lnTo>
                      <a:pt x="919" y="0"/>
                    </a:lnTo>
                    <a:close/>
                    <a:moveTo>
                      <a:pt x="883" y="0"/>
                    </a:moveTo>
                    <a:lnTo>
                      <a:pt x="881" y="0"/>
                    </a:lnTo>
                    <a:lnTo>
                      <a:pt x="863" y="20"/>
                    </a:lnTo>
                    <a:lnTo>
                      <a:pt x="883" y="0"/>
                    </a:lnTo>
                    <a:lnTo>
                      <a:pt x="883" y="0"/>
                    </a:lnTo>
                    <a:close/>
                    <a:moveTo>
                      <a:pt x="842" y="8"/>
                    </a:moveTo>
                    <a:lnTo>
                      <a:pt x="840" y="8"/>
                    </a:lnTo>
                    <a:lnTo>
                      <a:pt x="824" y="28"/>
                    </a:lnTo>
                    <a:lnTo>
                      <a:pt x="842" y="8"/>
                    </a:lnTo>
                    <a:lnTo>
                      <a:pt x="842" y="8"/>
                    </a:lnTo>
                    <a:close/>
                    <a:moveTo>
                      <a:pt x="794" y="20"/>
                    </a:moveTo>
                    <a:lnTo>
                      <a:pt x="792" y="22"/>
                    </a:lnTo>
                    <a:lnTo>
                      <a:pt x="781" y="40"/>
                    </a:lnTo>
                    <a:lnTo>
                      <a:pt x="794" y="20"/>
                    </a:lnTo>
                    <a:lnTo>
                      <a:pt x="794" y="20"/>
                    </a:lnTo>
                    <a:close/>
                    <a:moveTo>
                      <a:pt x="743" y="42"/>
                    </a:moveTo>
                    <a:lnTo>
                      <a:pt x="741" y="42"/>
                    </a:lnTo>
                    <a:lnTo>
                      <a:pt x="731" y="59"/>
                    </a:lnTo>
                    <a:lnTo>
                      <a:pt x="743" y="40"/>
                    </a:lnTo>
                    <a:lnTo>
                      <a:pt x="743" y="42"/>
                    </a:lnTo>
                    <a:close/>
                    <a:moveTo>
                      <a:pt x="686" y="67"/>
                    </a:moveTo>
                    <a:lnTo>
                      <a:pt x="686" y="67"/>
                    </a:lnTo>
                    <a:lnTo>
                      <a:pt x="678" y="85"/>
                    </a:lnTo>
                    <a:lnTo>
                      <a:pt x="688" y="67"/>
                    </a:lnTo>
                    <a:lnTo>
                      <a:pt x="686" y="67"/>
                    </a:lnTo>
                    <a:close/>
                    <a:moveTo>
                      <a:pt x="627" y="99"/>
                    </a:moveTo>
                    <a:lnTo>
                      <a:pt x="627" y="101"/>
                    </a:lnTo>
                    <a:lnTo>
                      <a:pt x="621" y="114"/>
                    </a:lnTo>
                    <a:lnTo>
                      <a:pt x="629" y="99"/>
                    </a:lnTo>
                    <a:lnTo>
                      <a:pt x="627" y="99"/>
                    </a:lnTo>
                    <a:close/>
                    <a:moveTo>
                      <a:pt x="566" y="136"/>
                    </a:moveTo>
                    <a:lnTo>
                      <a:pt x="564" y="138"/>
                    </a:lnTo>
                    <a:lnTo>
                      <a:pt x="562" y="150"/>
                    </a:lnTo>
                    <a:lnTo>
                      <a:pt x="568" y="136"/>
                    </a:lnTo>
                    <a:lnTo>
                      <a:pt x="566" y="136"/>
                    </a:lnTo>
                    <a:close/>
                    <a:moveTo>
                      <a:pt x="503" y="180"/>
                    </a:moveTo>
                    <a:lnTo>
                      <a:pt x="501" y="182"/>
                    </a:lnTo>
                    <a:lnTo>
                      <a:pt x="501" y="191"/>
                    </a:lnTo>
                    <a:lnTo>
                      <a:pt x="503" y="180"/>
                    </a:lnTo>
                    <a:lnTo>
                      <a:pt x="503" y="180"/>
                    </a:lnTo>
                    <a:close/>
                    <a:moveTo>
                      <a:pt x="438" y="229"/>
                    </a:moveTo>
                    <a:lnTo>
                      <a:pt x="436" y="229"/>
                    </a:lnTo>
                    <a:lnTo>
                      <a:pt x="439" y="239"/>
                    </a:lnTo>
                    <a:lnTo>
                      <a:pt x="438" y="227"/>
                    </a:lnTo>
                    <a:lnTo>
                      <a:pt x="438" y="229"/>
                    </a:lnTo>
                    <a:close/>
                    <a:moveTo>
                      <a:pt x="370" y="282"/>
                    </a:moveTo>
                    <a:lnTo>
                      <a:pt x="368" y="282"/>
                    </a:lnTo>
                    <a:lnTo>
                      <a:pt x="376" y="288"/>
                    </a:lnTo>
                    <a:lnTo>
                      <a:pt x="372" y="280"/>
                    </a:lnTo>
                    <a:lnTo>
                      <a:pt x="370" y="282"/>
                    </a:lnTo>
                    <a:close/>
                    <a:moveTo>
                      <a:pt x="307" y="337"/>
                    </a:moveTo>
                    <a:lnTo>
                      <a:pt x="305" y="337"/>
                    </a:lnTo>
                    <a:lnTo>
                      <a:pt x="315" y="341"/>
                    </a:lnTo>
                    <a:lnTo>
                      <a:pt x="309" y="335"/>
                    </a:lnTo>
                    <a:lnTo>
                      <a:pt x="307" y="337"/>
                    </a:lnTo>
                    <a:close/>
                    <a:moveTo>
                      <a:pt x="248" y="393"/>
                    </a:moveTo>
                    <a:lnTo>
                      <a:pt x="248" y="395"/>
                    </a:lnTo>
                    <a:lnTo>
                      <a:pt x="260" y="395"/>
                    </a:lnTo>
                    <a:lnTo>
                      <a:pt x="250" y="391"/>
                    </a:lnTo>
                    <a:lnTo>
                      <a:pt x="248" y="393"/>
                    </a:lnTo>
                    <a:close/>
                    <a:moveTo>
                      <a:pt x="195" y="448"/>
                    </a:moveTo>
                    <a:lnTo>
                      <a:pt x="195" y="450"/>
                    </a:lnTo>
                    <a:lnTo>
                      <a:pt x="209" y="448"/>
                    </a:lnTo>
                    <a:lnTo>
                      <a:pt x="197" y="446"/>
                    </a:lnTo>
                    <a:lnTo>
                      <a:pt x="195" y="448"/>
                    </a:lnTo>
                    <a:close/>
                    <a:moveTo>
                      <a:pt x="148" y="503"/>
                    </a:moveTo>
                    <a:lnTo>
                      <a:pt x="146" y="503"/>
                    </a:lnTo>
                    <a:lnTo>
                      <a:pt x="163" y="499"/>
                    </a:lnTo>
                    <a:lnTo>
                      <a:pt x="148" y="501"/>
                    </a:lnTo>
                    <a:lnTo>
                      <a:pt x="148" y="503"/>
                    </a:lnTo>
                    <a:close/>
                    <a:moveTo>
                      <a:pt x="104" y="554"/>
                    </a:moveTo>
                    <a:lnTo>
                      <a:pt x="104" y="556"/>
                    </a:lnTo>
                    <a:lnTo>
                      <a:pt x="124" y="548"/>
                    </a:lnTo>
                    <a:lnTo>
                      <a:pt x="106" y="554"/>
                    </a:lnTo>
                    <a:lnTo>
                      <a:pt x="104" y="554"/>
                    </a:lnTo>
                    <a:close/>
                    <a:moveTo>
                      <a:pt x="69" y="606"/>
                    </a:moveTo>
                    <a:lnTo>
                      <a:pt x="69" y="608"/>
                    </a:lnTo>
                    <a:lnTo>
                      <a:pt x="90" y="598"/>
                    </a:lnTo>
                    <a:lnTo>
                      <a:pt x="71" y="604"/>
                    </a:lnTo>
                    <a:lnTo>
                      <a:pt x="69" y="606"/>
                    </a:lnTo>
                    <a:close/>
                    <a:moveTo>
                      <a:pt x="41" y="653"/>
                    </a:moveTo>
                    <a:lnTo>
                      <a:pt x="41" y="655"/>
                    </a:lnTo>
                    <a:lnTo>
                      <a:pt x="63" y="643"/>
                    </a:lnTo>
                    <a:lnTo>
                      <a:pt x="41" y="651"/>
                    </a:lnTo>
                    <a:lnTo>
                      <a:pt x="41" y="653"/>
                    </a:lnTo>
                    <a:close/>
                    <a:moveTo>
                      <a:pt x="19" y="696"/>
                    </a:moveTo>
                    <a:lnTo>
                      <a:pt x="19" y="698"/>
                    </a:lnTo>
                    <a:lnTo>
                      <a:pt x="41" y="684"/>
                    </a:lnTo>
                    <a:lnTo>
                      <a:pt x="19" y="696"/>
                    </a:lnTo>
                    <a:lnTo>
                      <a:pt x="19" y="696"/>
                    </a:lnTo>
                    <a:close/>
                    <a:moveTo>
                      <a:pt x="6" y="736"/>
                    </a:moveTo>
                    <a:lnTo>
                      <a:pt x="6" y="738"/>
                    </a:lnTo>
                    <a:lnTo>
                      <a:pt x="29" y="722"/>
                    </a:lnTo>
                    <a:lnTo>
                      <a:pt x="6" y="736"/>
                    </a:lnTo>
                    <a:lnTo>
                      <a:pt x="6" y="736"/>
                    </a:lnTo>
                    <a:close/>
                    <a:moveTo>
                      <a:pt x="0" y="771"/>
                    </a:moveTo>
                    <a:lnTo>
                      <a:pt x="0" y="771"/>
                    </a:lnTo>
                    <a:lnTo>
                      <a:pt x="23" y="755"/>
                    </a:lnTo>
                    <a:lnTo>
                      <a:pt x="0" y="771"/>
                    </a:lnTo>
                    <a:lnTo>
                      <a:pt x="0" y="771"/>
                    </a:lnTo>
                    <a:close/>
                    <a:moveTo>
                      <a:pt x="4" y="801"/>
                    </a:moveTo>
                    <a:lnTo>
                      <a:pt x="4" y="801"/>
                    </a:lnTo>
                    <a:lnTo>
                      <a:pt x="25" y="783"/>
                    </a:lnTo>
                    <a:lnTo>
                      <a:pt x="4" y="799"/>
                    </a:lnTo>
                    <a:lnTo>
                      <a:pt x="4" y="801"/>
                    </a:lnTo>
                    <a:close/>
                    <a:moveTo>
                      <a:pt x="15" y="822"/>
                    </a:moveTo>
                    <a:lnTo>
                      <a:pt x="15" y="824"/>
                    </a:lnTo>
                    <a:lnTo>
                      <a:pt x="37" y="805"/>
                    </a:lnTo>
                    <a:lnTo>
                      <a:pt x="15" y="822"/>
                    </a:lnTo>
                    <a:lnTo>
                      <a:pt x="15" y="822"/>
                    </a:lnTo>
                    <a:close/>
                    <a:moveTo>
                      <a:pt x="35" y="838"/>
                    </a:moveTo>
                    <a:lnTo>
                      <a:pt x="35" y="840"/>
                    </a:lnTo>
                    <a:lnTo>
                      <a:pt x="57" y="819"/>
                    </a:lnTo>
                    <a:lnTo>
                      <a:pt x="35" y="838"/>
                    </a:lnTo>
                    <a:lnTo>
                      <a:pt x="35" y="838"/>
                    </a:lnTo>
                    <a:close/>
                    <a:moveTo>
                      <a:pt x="63" y="848"/>
                    </a:moveTo>
                    <a:lnTo>
                      <a:pt x="65" y="848"/>
                    </a:lnTo>
                    <a:lnTo>
                      <a:pt x="85" y="826"/>
                    </a:lnTo>
                    <a:lnTo>
                      <a:pt x="63" y="846"/>
                    </a:lnTo>
                    <a:lnTo>
                      <a:pt x="63" y="848"/>
                    </a:lnTo>
                    <a:close/>
                    <a:moveTo>
                      <a:pt x="98" y="848"/>
                    </a:moveTo>
                    <a:lnTo>
                      <a:pt x="100" y="848"/>
                    </a:lnTo>
                    <a:lnTo>
                      <a:pt x="118" y="828"/>
                    </a:lnTo>
                    <a:lnTo>
                      <a:pt x="98" y="848"/>
                    </a:lnTo>
                    <a:lnTo>
                      <a:pt x="98" y="848"/>
                    </a:lnTo>
                    <a:close/>
                    <a:moveTo>
                      <a:pt x="140" y="840"/>
                    </a:moveTo>
                    <a:lnTo>
                      <a:pt x="142" y="840"/>
                    </a:lnTo>
                    <a:lnTo>
                      <a:pt x="157" y="821"/>
                    </a:lnTo>
                    <a:lnTo>
                      <a:pt x="140" y="840"/>
                    </a:lnTo>
                    <a:lnTo>
                      <a:pt x="140" y="840"/>
                    </a:lnTo>
                    <a:close/>
                    <a:moveTo>
                      <a:pt x="187" y="828"/>
                    </a:moveTo>
                    <a:lnTo>
                      <a:pt x="189" y="826"/>
                    </a:lnTo>
                    <a:lnTo>
                      <a:pt x="201" y="809"/>
                    </a:lnTo>
                    <a:lnTo>
                      <a:pt x="187" y="828"/>
                    </a:lnTo>
                    <a:lnTo>
                      <a:pt x="187" y="828"/>
                    </a:lnTo>
                    <a:close/>
                    <a:moveTo>
                      <a:pt x="238" y="807"/>
                    </a:moveTo>
                    <a:lnTo>
                      <a:pt x="240" y="807"/>
                    </a:lnTo>
                    <a:lnTo>
                      <a:pt x="250" y="789"/>
                    </a:lnTo>
                    <a:lnTo>
                      <a:pt x="238" y="809"/>
                    </a:lnTo>
                    <a:lnTo>
                      <a:pt x="238" y="807"/>
                    </a:lnTo>
                    <a:close/>
                    <a:moveTo>
                      <a:pt x="296" y="781"/>
                    </a:moveTo>
                    <a:lnTo>
                      <a:pt x="296" y="781"/>
                    </a:lnTo>
                    <a:lnTo>
                      <a:pt x="303" y="763"/>
                    </a:lnTo>
                    <a:lnTo>
                      <a:pt x="294" y="781"/>
                    </a:lnTo>
                    <a:lnTo>
                      <a:pt x="296" y="781"/>
                    </a:lnTo>
                    <a:close/>
                    <a:moveTo>
                      <a:pt x="355" y="750"/>
                    </a:moveTo>
                    <a:lnTo>
                      <a:pt x="355" y="748"/>
                    </a:lnTo>
                    <a:lnTo>
                      <a:pt x="361" y="734"/>
                    </a:lnTo>
                    <a:lnTo>
                      <a:pt x="353" y="750"/>
                    </a:lnTo>
                    <a:lnTo>
                      <a:pt x="355" y="750"/>
                    </a:lnTo>
                    <a:close/>
                    <a:moveTo>
                      <a:pt x="416" y="712"/>
                    </a:moveTo>
                    <a:lnTo>
                      <a:pt x="418" y="710"/>
                    </a:lnTo>
                    <a:lnTo>
                      <a:pt x="420" y="698"/>
                    </a:lnTo>
                    <a:lnTo>
                      <a:pt x="414" y="712"/>
                    </a:lnTo>
                    <a:lnTo>
                      <a:pt x="416" y="712"/>
                    </a:lnTo>
                    <a:close/>
                    <a:moveTo>
                      <a:pt x="479" y="669"/>
                    </a:moveTo>
                    <a:lnTo>
                      <a:pt x="481" y="667"/>
                    </a:lnTo>
                    <a:lnTo>
                      <a:pt x="481" y="657"/>
                    </a:lnTo>
                    <a:lnTo>
                      <a:pt x="479" y="669"/>
                    </a:lnTo>
                    <a:lnTo>
                      <a:pt x="479" y="669"/>
                    </a:lnTo>
                    <a:close/>
                    <a:moveTo>
                      <a:pt x="544" y="619"/>
                    </a:moveTo>
                    <a:lnTo>
                      <a:pt x="546" y="619"/>
                    </a:lnTo>
                    <a:lnTo>
                      <a:pt x="542" y="609"/>
                    </a:lnTo>
                    <a:lnTo>
                      <a:pt x="544" y="621"/>
                    </a:lnTo>
                    <a:lnTo>
                      <a:pt x="544" y="619"/>
                    </a:lnTo>
                    <a:close/>
                    <a:moveTo>
                      <a:pt x="611" y="566"/>
                    </a:moveTo>
                    <a:lnTo>
                      <a:pt x="613" y="566"/>
                    </a:lnTo>
                    <a:lnTo>
                      <a:pt x="605" y="560"/>
                    </a:lnTo>
                    <a:lnTo>
                      <a:pt x="609" y="568"/>
                    </a:lnTo>
                    <a:lnTo>
                      <a:pt x="611" y="566"/>
                    </a:lnTo>
                    <a:close/>
                    <a:moveTo>
                      <a:pt x="674" y="511"/>
                    </a:moveTo>
                    <a:lnTo>
                      <a:pt x="676" y="511"/>
                    </a:lnTo>
                    <a:lnTo>
                      <a:pt x="666" y="507"/>
                    </a:lnTo>
                    <a:lnTo>
                      <a:pt x="672" y="513"/>
                    </a:lnTo>
                    <a:lnTo>
                      <a:pt x="674" y="511"/>
                    </a:lnTo>
                    <a:close/>
                    <a:moveTo>
                      <a:pt x="733" y="456"/>
                    </a:moveTo>
                    <a:lnTo>
                      <a:pt x="733" y="454"/>
                    </a:lnTo>
                    <a:lnTo>
                      <a:pt x="721" y="454"/>
                    </a:lnTo>
                    <a:lnTo>
                      <a:pt x="731" y="458"/>
                    </a:lnTo>
                    <a:lnTo>
                      <a:pt x="733" y="456"/>
                    </a:lnTo>
                    <a:close/>
                    <a:moveTo>
                      <a:pt x="787" y="400"/>
                    </a:moveTo>
                    <a:lnTo>
                      <a:pt x="787" y="398"/>
                    </a:lnTo>
                    <a:lnTo>
                      <a:pt x="773" y="400"/>
                    </a:lnTo>
                    <a:lnTo>
                      <a:pt x="785" y="402"/>
                    </a:lnTo>
                    <a:lnTo>
                      <a:pt x="787" y="400"/>
                    </a:lnTo>
                    <a:close/>
                    <a:moveTo>
                      <a:pt x="834" y="345"/>
                    </a:moveTo>
                    <a:lnTo>
                      <a:pt x="836" y="345"/>
                    </a:lnTo>
                    <a:lnTo>
                      <a:pt x="818" y="349"/>
                    </a:lnTo>
                    <a:lnTo>
                      <a:pt x="834" y="347"/>
                    </a:lnTo>
                    <a:lnTo>
                      <a:pt x="834" y="345"/>
                    </a:lnTo>
                    <a:close/>
                    <a:moveTo>
                      <a:pt x="877" y="294"/>
                    </a:moveTo>
                    <a:lnTo>
                      <a:pt x="877" y="292"/>
                    </a:lnTo>
                    <a:lnTo>
                      <a:pt x="858" y="300"/>
                    </a:lnTo>
                    <a:lnTo>
                      <a:pt x="875" y="294"/>
                    </a:lnTo>
                    <a:lnTo>
                      <a:pt x="877" y="294"/>
                    </a:lnTo>
                    <a:close/>
                    <a:moveTo>
                      <a:pt x="913" y="243"/>
                    </a:moveTo>
                    <a:lnTo>
                      <a:pt x="913" y="241"/>
                    </a:lnTo>
                    <a:lnTo>
                      <a:pt x="891" y="251"/>
                    </a:lnTo>
                    <a:lnTo>
                      <a:pt x="911" y="245"/>
                    </a:lnTo>
                    <a:lnTo>
                      <a:pt x="913" y="243"/>
                    </a:lnTo>
                    <a:close/>
                    <a:moveTo>
                      <a:pt x="940" y="195"/>
                    </a:moveTo>
                    <a:lnTo>
                      <a:pt x="940" y="193"/>
                    </a:lnTo>
                    <a:lnTo>
                      <a:pt x="919" y="205"/>
                    </a:lnTo>
                    <a:lnTo>
                      <a:pt x="940" y="197"/>
                    </a:lnTo>
                    <a:lnTo>
                      <a:pt x="940" y="195"/>
                    </a:lnTo>
                    <a:close/>
                    <a:moveTo>
                      <a:pt x="962" y="152"/>
                    </a:moveTo>
                    <a:lnTo>
                      <a:pt x="962" y="150"/>
                    </a:lnTo>
                    <a:lnTo>
                      <a:pt x="940" y="164"/>
                    </a:lnTo>
                    <a:lnTo>
                      <a:pt x="962" y="152"/>
                    </a:lnTo>
                    <a:lnTo>
                      <a:pt x="962" y="152"/>
                    </a:lnTo>
                    <a:close/>
                    <a:moveTo>
                      <a:pt x="976" y="113"/>
                    </a:moveTo>
                    <a:lnTo>
                      <a:pt x="976" y="111"/>
                    </a:lnTo>
                    <a:lnTo>
                      <a:pt x="952" y="126"/>
                    </a:lnTo>
                    <a:lnTo>
                      <a:pt x="976" y="113"/>
                    </a:lnTo>
                    <a:lnTo>
                      <a:pt x="976" y="113"/>
                    </a:lnTo>
                    <a:close/>
                    <a:moveTo>
                      <a:pt x="982" y="77"/>
                    </a:moveTo>
                    <a:lnTo>
                      <a:pt x="982" y="77"/>
                    </a:lnTo>
                    <a:lnTo>
                      <a:pt x="958" y="93"/>
                    </a:lnTo>
                    <a:lnTo>
                      <a:pt x="982" y="77"/>
                    </a:lnTo>
                    <a:lnTo>
                      <a:pt x="982" y="77"/>
                    </a:lnTo>
                    <a:close/>
                    <a:moveTo>
                      <a:pt x="978" y="47"/>
                    </a:moveTo>
                    <a:lnTo>
                      <a:pt x="978" y="47"/>
                    </a:lnTo>
                    <a:lnTo>
                      <a:pt x="956" y="65"/>
                    </a:lnTo>
                    <a:lnTo>
                      <a:pt x="978" y="49"/>
                    </a:lnTo>
                    <a:lnTo>
                      <a:pt x="978" y="47"/>
                    </a:lnTo>
                    <a:close/>
                  </a:path>
                </a:pathLst>
              </a:custGeom>
              <a:solidFill>
                <a:srgbClr val="CCCC00"/>
              </a:solidFill>
              <a:ln w="0">
                <a:solidFill>
                  <a:srgbClr val="CCCC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550" name="Freeform 36">
                <a:extLst>
                  <a:ext uri="{FF2B5EF4-FFF2-40B4-BE49-F238E27FC236}">
                    <a16:creationId xmlns:a16="http://schemas.microsoft.com/office/drawing/2014/main" id="{F6290B86-B415-C0F2-53FA-1F59DAD1AA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8" y="1076"/>
                <a:ext cx="454" cy="461"/>
              </a:xfrm>
              <a:custGeom>
                <a:avLst/>
                <a:gdLst/>
                <a:ahLst/>
                <a:cxnLst>
                  <a:cxn ang="0">
                    <a:pos x="907" y="0"/>
                  </a:cxn>
                  <a:cxn ang="0">
                    <a:pos x="907" y="921"/>
                  </a:cxn>
                  <a:cxn ang="0">
                    <a:pos x="0" y="762"/>
                  </a:cxn>
                </a:cxnLst>
                <a:rect l="0" t="0" r="r" b="b"/>
                <a:pathLst>
                  <a:path w="907" h="921">
                    <a:moveTo>
                      <a:pt x="907" y="0"/>
                    </a:moveTo>
                    <a:lnTo>
                      <a:pt x="907" y="921"/>
                    </a:lnTo>
                    <a:lnTo>
                      <a:pt x="0" y="762"/>
                    </a:lnTo>
                  </a:path>
                </a:pathLst>
              </a:custGeom>
              <a:noFill/>
              <a:ln w="1588">
                <a:solidFill>
                  <a:srgbClr val="CCCC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551" name="Freeform 37">
                <a:extLst>
                  <a:ext uri="{FF2B5EF4-FFF2-40B4-BE49-F238E27FC236}">
                    <a16:creationId xmlns:a16="http://schemas.microsoft.com/office/drawing/2014/main" id="{D6022616-C422-6AC7-1E96-4CE3701CD6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0" y="596"/>
                <a:ext cx="789" cy="276"/>
              </a:xfrm>
              <a:custGeom>
                <a:avLst/>
                <a:gdLst/>
                <a:ahLst/>
                <a:cxnLst>
                  <a:cxn ang="0">
                    <a:pos x="1578" y="552"/>
                  </a:cxn>
                  <a:cxn ang="0">
                    <a:pos x="1572" y="483"/>
                  </a:cxn>
                  <a:cxn ang="0">
                    <a:pos x="1554" y="416"/>
                  </a:cxn>
                  <a:cxn ang="0">
                    <a:pos x="1524" y="353"/>
                  </a:cxn>
                  <a:cxn ang="0">
                    <a:pos x="1485" y="292"/>
                  </a:cxn>
                  <a:cxn ang="0">
                    <a:pos x="1436" y="237"/>
                  </a:cxn>
                  <a:cxn ang="0">
                    <a:pos x="1378" y="185"/>
                  </a:cxn>
                  <a:cxn ang="0">
                    <a:pos x="1313" y="140"/>
                  </a:cxn>
                  <a:cxn ang="0">
                    <a:pos x="1240" y="99"/>
                  </a:cxn>
                  <a:cxn ang="0">
                    <a:pos x="1159" y="65"/>
                  </a:cxn>
                  <a:cxn ang="0">
                    <a:pos x="1075" y="38"/>
                  </a:cxn>
                  <a:cxn ang="0">
                    <a:pos x="982" y="18"/>
                  </a:cxn>
                  <a:cxn ang="0">
                    <a:pos x="887" y="4"/>
                  </a:cxn>
                  <a:cxn ang="0">
                    <a:pos x="789" y="0"/>
                  </a:cxn>
                  <a:cxn ang="0">
                    <a:pos x="690" y="4"/>
                  </a:cxn>
                  <a:cxn ang="0">
                    <a:pos x="595" y="18"/>
                  </a:cxn>
                  <a:cxn ang="0">
                    <a:pos x="503" y="38"/>
                  </a:cxn>
                  <a:cxn ang="0">
                    <a:pos x="418" y="65"/>
                  </a:cxn>
                  <a:cxn ang="0">
                    <a:pos x="337" y="99"/>
                  </a:cxn>
                  <a:cxn ang="0">
                    <a:pos x="264" y="140"/>
                  </a:cxn>
                  <a:cxn ang="0">
                    <a:pos x="199" y="185"/>
                  </a:cxn>
                  <a:cxn ang="0">
                    <a:pos x="142" y="237"/>
                  </a:cxn>
                  <a:cxn ang="0">
                    <a:pos x="93" y="292"/>
                  </a:cxn>
                  <a:cxn ang="0">
                    <a:pos x="53" y="353"/>
                  </a:cxn>
                  <a:cxn ang="0">
                    <a:pos x="24" y="416"/>
                  </a:cxn>
                  <a:cxn ang="0">
                    <a:pos x="6" y="483"/>
                  </a:cxn>
                  <a:cxn ang="0">
                    <a:pos x="0" y="552"/>
                  </a:cxn>
                </a:cxnLst>
                <a:rect l="0" t="0" r="r" b="b"/>
                <a:pathLst>
                  <a:path w="1578" h="552">
                    <a:moveTo>
                      <a:pt x="1578" y="552"/>
                    </a:moveTo>
                    <a:lnTo>
                      <a:pt x="1572" y="483"/>
                    </a:lnTo>
                    <a:lnTo>
                      <a:pt x="1554" y="416"/>
                    </a:lnTo>
                    <a:lnTo>
                      <a:pt x="1524" y="353"/>
                    </a:lnTo>
                    <a:lnTo>
                      <a:pt x="1485" y="292"/>
                    </a:lnTo>
                    <a:lnTo>
                      <a:pt x="1436" y="237"/>
                    </a:lnTo>
                    <a:lnTo>
                      <a:pt x="1378" y="185"/>
                    </a:lnTo>
                    <a:lnTo>
                      <a:pt x="1313" y="140"/>
                    </a:lnTo>
                    <a:lnTo>
                      <a:pt x="1240" y="99"/>
                    </a:lnTo>
                    <a:lnTo>
                      <a:pt x="1159" y="65"/>
                    </a:lnTo>
                    <a:lnTo>
                      <a:pt x="1075" y="38"/>
                    </a:lnTo>
                    <a:lnTo>
                      <a:pt x="982" y="18"/>
                    </a:lnTo>
                    <a:lnTo>
                      <a:pt x="887" y="4"/>
                    </a:lnTo>
                    <a:lnTo>
                      <a:pt x="789" y="0"/>
                    </a:lnTo>
                    <a:lnTo>
                      <a:pt x="690" y="4"/>
                    </a:lnTo>
                    <a:lnTo>
                      <a:pt x="595" y="18"/>
                    </a:lnTo>
                    <a:lnTo>
                      <a:pt x="503" y="38"/>
                    </a:lnTo>
                    <a:lnTo>
                      <a:pt x="418" y="65"/>
                    </a:lnTo>
                    <a:lnTo>
                      <a:pt x="337" y="99"/>
                    </a:lnTo>
                    <a:lnTo>
                      <a:pt x="264" y="140"/>
                    </a:lnTo>
                    <a:lnTo>
                      <a:pt x="199" y="185"/>
                    </a:lnTo>
                    <a:lnTo>
                      <a:pt x="142" y="237"/>
                    </a:lnTo>
                    <a:lnTo>
                      <a:pt x="93" y="292"/>
                    </a:lnTo>
                    <a:lnTo>
                      <a:pt x="53" y="353"/>
                    </a:lnTo>
                    <a:lnTo>
                      <a:pt x="24" y="416"/>
                    </a:lnTo>
                    <a:lnTo>
                      <a:pt x="6" y="483"/>
                    </a:lnTo>
                    <a:lnTo>
                      <a:pt x="0" y="552"/>
                    </a:lnTo>
                  </a:path>
                </a:pathLst>
              </a:custGeom>
              <a:noFill/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552" name="Line 38">
                <a:extLst>
                  <a:ext uri="{FF2B5EF4-FFF2-40B4-BE49-F238E27FC236}">
                    <a16:creationId xmlns:a16="http://schemas.microsoft.com/office/drawing/2014/main" id="{1D794A54-97E1-0917-4B61-3F9DB5AEC9E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43" y="1274"/>
                <a:ext cx="4" cy="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553" name="Line 39">
                <a:extLst>
                  <a:ext uri="{FF2B5EF4-FFF2-40B4-BE49-F238E27FC236}">
                    <a16:creationId xmlns:a16="http://schemas.microsoft.com/office/drawing/2014/main" id="{7CF80A28-5915-98F7-ED74-01121605539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65" y="1287"/>
                <a:ext cx="4" cy="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554" name="Line 40">
                <a:extLst>
                  <a:ext uri="{FF2B5EF4-FFF2-40B4-BE49-F238E27FC236}">
                    <a16:creationId xmlns:a16="http://schemas.microsoft.com/office/drawing/2014/main" id="{98D20BAE-638E-ABAB-5371-4A575D19F46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86" y="1299"/>
                <a:ext cx="4" cy="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555" name="Line 41">
                <a:extLst>
                  <a:ext uri="{FF2B5EF4-FFF2-40B4-BE49-F238E27FC236}">
                    <a16:creationId xmlns:a16="http://schemas.microsoft.com/office/drawing/2014/main" id="{E4440358-C904-AFC8-46AA-0B453985711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07" y="1312"/>
                <a:ext cx="4" cy="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556" name="Line 42">
                <a:extLst>
                  <a:ext uri="{FF2B5EF4-FFF2-40B4-BE49-F238E27FC236}">
                    <a16:creationId xmlns:a16="http://schemas.microsoft.com/office/drawing/2014/main" id="{42F69CA7-CCE6-AD6B-3675-86CF313358A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29" y="1324"/>
                <a:ext cx="4" cy="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557" name="Line 43">
                <a:extLst>
                  <a:ext uri="{FF2B5EF4-FFF2-40B4-BE49-F238E27FC236}">
                    <a16:creationId xmlns:a16="http://schemas.microsoft.com/office/drawing/2014/main" id="{764C5B72-68F7-25BC-6A53-4F17DD2CB76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50" y="1337"/>
                <a:ext cx="5" cy="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558" name="Line 44">
                <a:extLst>
                  <a:ext uri="{FF2B5EF4-FFF2-40B4-BE49-F238E27FC236}">
                    <a16:creationId xmlns:a16="http://schemas.microsoft.com/office/drawing/2014/main" id="{0DE1B9E3-76CF-A1BD-521E-78F6F902ED3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71" y="1348"/>
                <a:ext cx="4" cy="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559" name="Line 45">
                <a:extLst>
                  <a:ext uri="{FF2B5EF4-FFF2-40B4-BE49-F238E27FC236}">
                    <a16:creationId xmlns:a16="http://schemas.microsoft.com/office/drawing/2014/main" id="{E1AB0639-04FE-7A0A-4A90-D72372BFE92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93" y="1361"/>
                <a:ext cx="4" cy="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560" name="Line 46">
                <a:extLst>
                  <a:ext uri="{FF2B5EF4-FFF2-40B4-BE49-F238E27FC236}">
                    <a16:creationId xmlns:a16="http://schemas.microsoft.com/office/drawing/2014/main" id="{D9E5EC56-31C1-AA9B-DCBE-EB5F2EDE60E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14" y="1373"/>
                <a:ext cx="5" cy="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561" name="Line 47">
                <a:extLst>
                  <a:ext uri="{FF2B5EF4-FFF2-40B4-BE49-F238E27FC236}">
                    <a16:creationId xmlns:a16="http://schemas.microsoft.com/office/drawing/2014/main" id="{83B5D85C-CD8A-7D62-2EEF-1BE58D4B426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35" y="1386"/>
                <a:ext cx="4" cy="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562" name="Line 48">
                <a:extLst>
                  <a:ext uri="{FF2B5EF4-FFF2-40B4-BE49-F238E27FC236}">
                    <a16:creationId xmlns:a16="http://schemas.microsoft.com/office/drawing/2014/main" id="{C6A73239-F1D3-93EF-C353-47C219617FE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56" y="1398"/>
                <a:ext cx="5" cy="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563" name="Line 49">
                <a:extLst>
                  <a:ext uri="{FF2B5EF4-FFF2-40B4-BE49-F238E27FC236}">
                    <a16:creationId xmlns:a16="http://schemas.microsoft.com/office/drawing/2014/main" id="{4843863A-D4FE-055E-0077-02CD3BCB405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78" y="1411"/>
                <a:ext cx="4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564" name="Line 50">
                <a:extLst>
                  <a:ext uri="{FF2B5EF4-FFF2-40B4-BE49-F238E27FC236}">
                    <a16:creationId xmlns:a16="http://schemas.microsoft.com/office/drawing/2014/main" id="{1F3F35B2-E45C-67D5-3059-081FB2FA640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00" y="1422"/>
                <a:ext cx="3" cy="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565" name="Line 51">
                <a:extLst>
                  <a:ext uri="{FF2B5EF4-FFF2-40B4-BE49-F238E27FC236}">
                    <a16:creationId xmlns:a16="http://schemas.microsoft.com/office/drawing/2014/main" id="{DF1A697E-E1E2-81F1-1858-C23E04464D5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20" y="1435"/>
                <a:ext cx="5" cy="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566" name="Line 52">
                <a:extLst>
                  <a:ext uri="{FF2B5EF4-FFF2-40B4-BE49-F238E27FC236}">
                    <a16:creationId xmlns:a16="http://schemas.microsoft.com/office/drawing/2014/main" id="{E068AB32-1AB6-F1C6-4F19-3F9C404B7FE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42" y="1447"/>
                <a:ext cx="4" cy="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567" name="Line 53">
                <a:extLst>
                  <a:ext uri="{FF2B5EF4-FFF2-40B4-BE49-F238E27FC236}">
                    <a16:creationId xmlns:a16="http://schemas.microsoft.com/office/drawing/2014/main" id="{B29E18FC-5CD2-5C85-E070-4728E4176DA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64" y="1460"/>
                <a:ext cx="4" cy="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568" name="Line 54">
                <a:extLst>
                  <a:ext uri="{FF2B5EF4-FFF2-40B4-BE49-F238E27FC236}">
                    <a16:creationId xmlns:a16="http://schemas.microsoft.com/office/drawing/2014/main" id="{CD0CBA1D-169C-7C40-679B-ECFD5FFB8A6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84" y="1472"/>
                <a:ext cx="5" cy="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569" name="Line 55">
                <a:extLst>
                  <a:ext uri="{FF2B5EF4-FFF2-40B4-BE49-F238E27FC236}">
                    <a16:creationId xmlns:a16="http://schemas.microsoft.com/office/drawing/2014/main" id="{6199E6CF-ABE0-33E1-A1D1-A6EBB2CB3D6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06" y="1484"/>
                <a:ext cx="4" cy="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570" name="Line 56">
                <a:extLst>
                  <a:ext uri="{FF2B5EF4-FFF2-40B4-BE49-F238E27FC236}">
                    <a16:creationId xmlns:a16="http://schemas.microsoft.com/office/drawing/2014/main" id="{CA458728-15E6-4440-72E1-3D184C46CEF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28" y="1496"/>
                <a:ext cx="4" cy="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571" name="Line 57">
                <a:extLst>
                  <a:ext uri="{FF2B5EF4-FFF2-40B4-BE49-F238E27FC236}">
                    <a16:creationId xmlns:a16="http://schemas.microsoft.com/office/drawing/2014/main" id="{639678E7-7447-2DD7-723D-9322D125E43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48" y="1509"/>
                <a:ext cx="5" cy="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572" name="Line 58">
                <a:extLst>
                  <a:ext uri="{FF2B5EF4-FFF2-40B4-BE49-F238E27FC236}">
                    <a16:creationId xmlns:a16="http://schemas.microsoft.com/office/drawing/2014/main" id="{B8BC5E9C-47C1-0F6F-5A62-EB7B643EE8E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70" y="1521"/>
                <a:ext cx="4" cy="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573" name="Line 59">
                <a:extLst>
                  <a:ext uri="{FF2B5EF4-FFF2-40B4-BE49-F238E27FC236}">
                    <a16:creationId xmlns:a16="http://schemas.microsoft.com/office/drawing/2014/main" id="{BB561E5A-8419-C0B3-EE34-B96D4A38912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92" y="1534"/>
                <a:ext cx="4" cy="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574" name="Line 60">
                <a:extLst>
                  <a:ext uri="{FF2B5EF4-FFF2-40B4-BE49-F238E27FC236}">
                    <a16:creationId xmlns:a16="http://schemas.microsoft.com/office/drawing/2014/main" id="{E9E838B1-9793-8558-A942-0CD4511231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13" y="1546"/>
                <a:ext cx="4" cy="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575" name="Line 61">
                <a:extLst>
                  <a:ext uri="{FF2B5EF4-FFF2-40B4-BE49-F238E27FC236}">
                    <a16:creationId xmlns:a16="http://schemas.microsoft.com/office/drawing/2014/main" id="{B7C047F5-5300-6A17-9F62-FDD74BCBF03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34" y="1558"/>
                <a:ext cx="4" cy="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576" name="Line 62">
                <a:extLst>
                  <a:ext uri="{FF2B5EF4-FFF2-40B4-BE49-F238E27FC236}">
                    <a16:creationId xmlns:a16="http://schemas.microsoft.com/office/drawing/2014/main" id="{444F0E5E-8275-252B-C1B4-9EF01AA2845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56" y="1570"/>
                <a:ext cx="4" cy="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577" name="Line 63">
                <a:extLst>
                  <a:ext uri="{FF2B5EF4-FFF2-40B4-BE49-F238E27FC236}">
                    <a16:creationId xmlns:a16="http://schemas.microsoft.com/office/drawing/2014/main" id="{371A9FE3-8437-1CAD-D050-F3EB36E6ADB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77" y="1583"/>
                <a:ext cx="5" cy="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578" name="Line 64">
                <a:extLst>
                  <a:ext uri="{FF2B5EF4-FFF2-40B4-BE49-F238E27FC236}">
                    <a16:creationId xmlns:a16="http://schemas.microsoft.com/office/drawing/2014/main" id="{60E4E220-81F3-BDE1-658F-0F0C5659272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98" y="1595"/>
                <a:ext cx="4" cy="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579" name="Line 65">
                <a:extLst>
                  <a:ext uri="{FF2B5EF4-FFF2-40B4-BE49-F238E27FC236}">
                    <a16:creationId xmlns:a16="http://schemas.microsoft.com/office/drawing/2014/main" id="{A073D300-9D67-9F15-E9ED-06E986E4D20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020" y="1608"/>
                <a:ext cx="4" cy="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580" name="Line 66">
                <a:extLst>
                  <a:ext uri="{FF2B5EF4-FFF2-40B4-BE49-F238E27FC236}">
                    <a16:creationId xmlns:a16="http://schemas.microsoft.com/office/drawing/2014/main" id="{2546048D-E08B-DB23-B6C5-37EBC226941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041" y="1620"/>
                <a:ext cx="5" cy="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581" name="Line 67">
                <a:extLst>
                  <a:ext uri="{FF2B5EF4-FFF2-40B4-BE49-F238E27FC236}">
                    <a16:creationId xmlns:a16="http://schemas.microsoft.com/office/drawing/2014/main" id="{C94C0FD9-614C-E344-F995-F2B6F280C22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062" y="1632"/>
                <a:ext cx="4" cy="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582" name="Line 68">
                <a:extLst>
                  <a:ext uri="{FF2B5EF4-FFF2-40B4-BE49-F238E27FC236}">
                    <a16:creationId xmlns:a16="http://schemas.microsoft.com/office/drawing/2014/main" id="{F1F17DE4-E753-F920-B2A0-3AD7002DB7F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083" y="1644"/>
                <a:ext cx="5" cy="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583" name="Line 69">
                <a:extLst>
                  <a:ext uri="{FF2B5EF4-FFF2-40B4-BE49-F238E27FC236}">
                    <a16:creationId xmlns:a16="http://schemas.microsoft.com/office/drawing/2014/main" id="{51A39C3B-3C2F-6878-8FC9-EBF4A6572C0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05" y="1657"/>
                <a:ext cx="4" cy="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584" name="Line 70">
                <a:extLst>
                  <a:ext uri="{FF2B5EF4-FFF2-40B4-BE49-F238E27FC236}">
                    <a16:creationId xmlns:a16="http://schemas.microsoft.com/office/drawing/2014/main" id="{90159FFC-EF1B-8B84-1349-CFA07A44091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26" y="1669"/>
                <a:ext cx="4" cy="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585" name="Line 71">
                <a:extLst>
                  <a:ext uri="{FF2B5EF4-FFF2-40B4-BE49-F238E27FC236}">
                    <a16:creationId xmlns:a16="http://schemas.microsoft.com/office/drawing/2014/main" id="{040F28EC-8FC5-DDFB-1D2F-05E9813E20F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47" y="1682"/>
                <a:ext cx="5" cy="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586" name="Line 72">
                <a:extLst>
                  <a:ext uri="{FF2B5EF4-FFF2-40B4-BE49-F238E27FC236}">
                    <a16:creationId xmlns:a16="http://schemas.microsoft.com/office/drawing/2014/main" id="{7D4BE027-B840-CBDB-DA61-80435D8F4B1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69" y="1694"/>
                <a:ext cx="4" cy="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587" name="Line 73">
                <a:extLst>
                  <a:ext uri="{FF2B5EF4-FFF2-40B4-BE49-F238E27FC236}">
                    <a16:creationId xmlns:a16="http://schemas.microsoft.com/office/drawing/2014/main" id="{8FC8986F-9E4A-17B9-CD68-99D07D8CD28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91" y="1706"/>
                <a:ext cx="4" cy="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588" name="Line 74">
                <a:extLst>
                  <a:ext uri="{FF2B5EF4-FFF2-40B4-BE49-F238E27FC236}">
                    <a16:creationId xmlns:a16="http://schemas.microsoft.com/office/drawing/2014/main" id="{54C5C0A7-D97E-8CED-12CD-8A9313BD3D1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211" y="1718"/>
                <a:ext cx="5" cy="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589" name="Line 75">
                <a:extLst>
                  <a:ext uri="{FF2B5EF4-FFF2-40B4-BE49-F238E27FC236}">
                    <a16:creationId xmlns:a16="http://schemas.microsoft.com/office/drawing/2014/main" id="{75148109-A463-1207-FA53-0863D23187F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233" y="1731"/>
                <a:ext cx="4" cy="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590" name="Line 76">
                <a:extLst>
                  <a:ext uri="{FF2B5EF4-FFF2-40B4-BE49-F238E27FC236}">
                    <a16:creationId xmlns:a16="http://schemas.microsoft.com/office/drawing/2014/main" id="{18825A98-68FB-9784-7CC0-872796A8956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255" y="1743"/>
                <a:ext cx="4" cy="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591" name="Line 77">
                <a:extLst>
                  <a:ext uri="{FF2B5EF4-FFF2-40B4-BE49-F238E27FC236}">
                    <a16:creationId xmlns:a16="http://schemas.microsoft.com/office/drawing/2014/main" id="{A7FC8261-2829-A70A-876B-CBE1202F86D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275" y="1756"/>
                <a:ext cx="5" cy="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592" name="Line 78">
                <a:extLst>
                  <a:ext uri="{FF2B5EF4-FFF2-40B4-BE49-F238E27FC236}">
                    <a16:creationId xmlns:a16="http://schemas.microsoft.com/office/drawing/2014/main" id="{4F38C99A-D266-F895-75A8-F711D8E5B7C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297" y="1767"/>
                <a:ext cx="4" cy="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593" name="Line 79">
                <a:extLst>
                  <a:ext uri="{FF2B5EF4-FFF2-40B4-BE49-F238E27FC236}">
                    <a16:creationId xmlns:a16="http://schemas.microsoft.com/office/drawing/2014/main" id="{86747B70-6E45-575F-1C0A-9312DF9A2BC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319" y="1780"/>
                <a:ext cx="4" cy="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594" name="Line 80">
                <a:extLst>
                  <a:ext uri="{FF2B5EF4-FFF2-40B4-BE49-F238E27FC236}">
                    <a16:creationId xmlns:a16="http://schemas.microsoft.com/office/drawing/2014/main" id="{6BB8CC21-1515-54C2-B809-9CFE975CA25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339" y="1792"/>
                <a:ext cx="5" cy="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595" name="Line 81">
                <a:extLst>
                  <a:ext uri="{FF2B5EF4-FFF2-40B4-BE49-F238E27FC236}">
                    <a16:creationId xmlns:a16="http://schemas.microsoft.com/office/drawing/2014/main" id="{45BC22F7-C95C-90C6-9981-72A1F37F71F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361" y="1805"/>
                <a:ext cx="4" cy="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596" name="Line 82">
                <a:extLst>
                  <a:ext uri="{FF2B5EF4-FFF2-40B4-BE49-F238E27FC236}">
                    <a16:creationId xmlns:a16="http://schemas.microsoft.com/office/drawing/2014/main" id="{1F624005-9DAF-6777-A42D-85FBB75C192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383" y="1817"/>
                <a:ext cx="4" cy="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597" name="Line 83">
                <a:extLst>
                  <a:ext uri="{FF2B5EF4-FFF2-40B4-BE49-F238E27FC236}">
                    <a16:creationId xmlns:a16="http://schemas.microsoft.com/office/drawing/2014/main" id="{F9BBDE2C-070F-FF22-931B-7FBAD906749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404" y="1830"/>
                <a:ext cx="4" cy="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598" name="Line 84">
                <a:extLst>
                  <a:ext uri="{FF2B5EF4-FFF2-40B4-BE49-F238E27FC236}">
                    <a16:creationId xmlns:a16="http://schemas.microsoft.com/office/drawing/2014/main" id="{6898CD54-288B-CD63-BC7E-856D104B219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425" y="1841"/>
                <a:ext cx="4" cy="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599" name="Line 85">
                <a:extLst>
                  <a:ext uri="{FF2B5EF4-FFF2-40B4-BE49-F238E27FC236}">
                    <a16:creationId xmlns:a16="http://schemas.microsoft.com/office/drawing/2014/main" id="{1E27CEE3-1988-8BE1-AC79-8640AFDAD77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447" y="1854"/>
                <a:ext cx="4" cy="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600" name="Freeform 86">
                <a:extLst>
                  <a:ext uri="{FF2B5EF4-FFF2-40B4-BE49-F238E27FC236}">
                    <a16:creationId xmlns:a16="http://schemas.microsoft.com/office/drawing/2014/main" id="{F6FD1DA9-8B6C-2949-EE67-B07748671E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5" y="1212"/>
                <a:ext cx="95" cy="113"/>
              </a:xfrm>
              <a:custGeom>
                <a:avLst/>
                <a:gdLst/>
                <a:ahLst/>
                <a:cxnLst>
                  <a:cxn ang="0">
                    <a:pos x="189" y="0"/>
                  </a:cxn>
                  <a:cxn ang="0">
                    <a:pos x="134" y="49"/>
                  </a:cxn>
                  <a:cxn ang="0">
                    <a:pos x="85" y="104"/>
                  </a:cxn>
                  <a:cxn ang="0">
                    <a:pos x="39" y="161"/>
                  </a:cxn>
                  <a:cxn ang="0">
                    <a:pos x="0" y="224"/>
                  </a:cxn>
                </a:cxnLst>
                <a:rect l="0" t="0" r="r" b="b"/>
                <a:pathLst>
                  <a:path w="189" h="224">
                    <a:moveTo>
                      <a:pt x="189" y="0"/>
                    </a:moveTo>
                    <a:lnTo>
                      <a:pt x="134" y="49"/>
                    </a:lnTo>
                    <a:lnTo>
                      <a:pt x="85" y="104"/>
                    </a:lnTo>
                    <a:lnTo>
                      <a:pt x="39" y="161"/>
                    </a:lnTo>
                    <a:lnTo>
                      <a:pt x="0" y="224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601" name="Freeform 87">
                <a:extLst>
                  <a:ext uri="{FF2B5EF4-FFF2-40B4-BE49-F238E27FC236}">
                    <a16:creationId xmlns:a16="http://schemas.microsoft.com/office/drawing/2014/main" id="{34230D08-5018-FD74-FF63-39892137AE1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574" y="1260"/>
                <a:ext cx="44" cy="70"/>
              </a:xfrm>
              <a:custGeom>
                <a:avLst/>
                <a:gdLst/>
                <a:ahLst/>
                <a:cxnLst>
                  <a:cxn ang="0">
                    <a:pos x="0" y="75"/>
                  </a:cxn>
                  <a:cxn ang="0">
                    <a:pos x="2" y="52"/>
                  </a:cxn>
                  <a:cxn ang="0">
                    <a:pos x="7" y="32"/>
                  </a:cxn>
                  <a:cxn ang="0">
                    <a:pos x="15" y="16"/>
                  </a:cxn>
                  <a:cxn ang="0">
                    <a:pos x="21" y="10"/>
                  </a:cxn>
                  <a:cxn ang="0">
                    <a:pos x="27" y="4"/>
                  </a:cxn>
                  <a:cxn ang="0">
                    <a:pos x="35" y="2"/>
                  </a:cxn>
                  <a:cxn ang="0">
                    <a:pos x="43" y="0"/>
                  </a:cxn>
                  <a:cxn ang="0">
                    <a:pos x="51" y="2"/>
                  </a:cxn>
                  <a:cxn ang="0">
                    <a:pos x="59" y="4"/>
                  </a:cxn>
                  <a:cxn ang="0">
                    <a:pos x="65" y="8"/>
                  </a:cxn>
                  <a:cxn ang="0">
                    <a:pos x="71" y="16"/>
                  </a:cxn>
                  <a:cxn ang="0">
                    <a:pos x="82" y="40"/>
                  </a:cxn>
                  <a:cxn ang="0">
                    <a:pos x="86" y="71"/>
                  </a:cxn>
                  <a:cxn ang="0">
                    <a:pos x="82" y="103"/>
                  </a:cxn>
                  <a:cxn ang="0">
                    <a:pos x="71" y="125"/>
                  </a:cxn>
                  <a:cxn ang="0">
                    <a:pos x="65" y="132"/>
                  </a:cxn>
                  <a:cxn ang="0">
                    <a:pos x="57" y="136"/>
                  </a:cxn>
                  <a:cxn ang="0">
                    <a:pos x="51" y="140"/>
                  </a:cxn>
                  <a:cxn ang="0">
                    <a:pos x="43" y="140"/>
                  </a:cxn>
                  <a:cxn ang="0">
                    <a:pos x="33" y="140"/>
                  </a:cxn>
                  <a:cxn ang="0">
                    <a:pos x="27" y="136"/>
                  </a:cxn>
                  <a:cxn ang="0">
                    <a:pos x="19" y="130"/>
                  </a:cxn>
                  <a:cxn ang="0">
                    <a:pos x="13" y="125"/>
                  </a:cxn>
                  <a:cxn ang="0">
                    <a:pos x="9" y="117"/>
                  </a:cxn>
                  <a:cxn ang="0">
                    <a:pos x="6" y="107"/>
                  </a:cxn>
                  <a:cxn ang="0">
                    <a:pos x="2" y="91"/>
                  </a:cxn>
                  <a:cxn ang="0">
                    <a:pos x="0" y="75"/>
                  </a:cxn>
                  <a:cxn ang="0">
                    <a:pos x="69" y="69"/>
                  </a:cxn>
                  <a:cxn ang="0">
                    <a:pos x="67" y="46"/>
                  </a:cxn>
                  <a:cxn ang="0">
                    <a:pos x="63" y="28"/>
                  </a:cxn>
                  <a:cxn ang="0">
                    <a:pos x="61" y="20"/>
                  </a:cxn>
                  <a:cxn ang="0">
                    <a:pos x="57" y="14"/>
                  </a:cxn>
                  <a:cxn ang="0">
                    <a:pos x="53" y="10"/>
                  </a:cxn>
                  <a:cxn ang="0">
                    <a:pos x="49" y="8"/>
                  </a:cxn>
                  <a:cxn ang="0">
                    <a:pos x="43" y="6"/>
                  </a:cxn>
                  <a:cxn ang="0">
                    <a:pos x="37" y="8"/>
                  </a:cxn>
                  <a:cxn ang="0">
                    <a:pos x="31" y="12"/>
                  </a:cxn>
                  <a:cxn ang="0">
                    <a:pos x="27" y="16"/>
                  </a:cxn>
                  <a:cxn ang="0">
                    <a:pos x="25" y="22"/>
                  </a:cxn>
                  <a:cxn ang="0">
                    <a:pos x="21" y="30"/>
                  </a:cxn>
                  <a:cxn ang="0">
                    <a:pos x="19" y="46"/>
                  </a:cxn>
                  <a:cxn ang="0">
                    <a:pos x="19" y="69"/>
                  </a:cxn>
                  <a:cxn ang="0">
                    <a:pos x="69" y="69"/>
                  </a:cxn>
                  <a:cxn ang="0">
                    <a:pos x="19" y="75"/>
                  </a:cxn>
                  <a:cxn ang="0">
                    <a:pos x="19" y="91"/>
                  </a:cxn>
                  <a:cxn ang="0">
                    <a:pos x="21" y="105"/>
                  </a:cxn>
                  <a:cxn ang="0">
                    <a:pos x="23" y="115"/>
                  </a:cxn>
                  <a:cxn ang="0">
                    <a:pos x="27" y="123"/>
                  </a:cxn>
                  <a:cxn ang="0">
                    <a:pos x="29" y="127"/>
                  </a:cxn>
                  <a:cxn ang="0">
                    <a:pos x="33" y="130"/>
                  </a:cxn>
                  <a:cxn ang="0">
                    <a:pos x="39" y="134"/>
                  </a:cxn>
                  <a:cxn ang="0">
                    <a:pos x="43" y="134"/>
                  </a:cxn>
                  <a:cxn ang="0">
                    <a:pos x="51" y="132"/>
                  </a:cxn>
                  <a:cxn ang="0">
                    <a:pos x="55" y="128"/>
                  </a:cxn>
                  <a:cxn ang="0">
                    <a:pos x="59" y="125"/>
                  </a:cxn>
                  <a:cxn ang="0">
                    <a:pos x="63" y="119"/>
                  </a:cxn>
                  <a:cxn ang="0">
                    <a:pos x="65" y="111"/>
                  </a:cxn>
                  <a:cxn ang="0">
                    <a:pos x="67" y="95"/>
                  </a:cxn>
                  <a:cxn ang="0">
                    <a:pos x="69" y="75"/>
                  </a:cxn>
                  <a:cxn ang="0">
                    <a:pos x="19" y="75"/>
                  </a:cxn>
                </a:cxnLst>
                <a:rect l="0" t="0" r="r" b="b"/>
                <a:pathLst>
                  <a:path w="86" h="140">
                    <a:moveTo>
                      <a:pt x="0" y="75"/>
                    </a:moveTo>
                    <a:lnTo>
                      <a:pt x="2" y="52"/>
                    </a:lnTo>
                    <a:lnTo>
                      <a:pt x="7" y="32"/>
                    </a:lnTo>
                    <a:lnTo>
                      <a:pt x="15" y="16"/>
                    </a:lnTo>
                    <a:lnTo>
                      <a:pt x="21" y="10"/>
                    </a:lnTo>
                    <a:lnTo>
                      <a:pt x="27" y="4"/>
                    </a:lnTo>
                    <a:lnTo>
                      <a:pt x="35" y="2"/>
                    </a:lnTo>
                    <a:lnTo>
                      <a:pt x="43" y="0"/>
                    </a:lnTo>
                    <a:lnTo>
                      <a:pt x="51" y="2"/>
                    </a:lnTo>
                    <a:lnTo>
                      <a:pt x="59" y="4"/>
                    </a:lnTo>
                    <a:lnTo>
                      <a:pt x="65" y="8"/>
                    </a:lnTo>
                    <a:lnTo>
                      <a:pt x="71" y="16"/>
                    </a:lnTo>
                    <a:lnTo>
                      <a:pt x="82" y="40"/>
                    </a:lnTo>
                    <a:lnTo>
                      <a:pt x="86" y="71"/>
                    </a:lnTo>
                    <a:lnTo>
                      <a:pt x="82" y="103"/>
                    </a:lnTo>
                    <a:lnTo>
                      <a:pt x="71" y="125"/>
                    </a:lnTo>
                    <a:lnTo>
                      <a:pt x="65" y="132"/>
                    </a:lnTo>
                    <a:lnTo>
                      <a:pt x="57" y="136"/>
                    </a:lnTo>
                    <a:lnTo>
                      <a:pt x="51" y="140"/>
                    </a:lnTo>
                    <a:lnTo>
                      <a:pt x="43" y="140"/>
                    </a:lnTo>
                    <a:lnTo>
                      <a:pt x="33" y="140"/>
                    </a:lnTo>
                    <a:lnTo>
                      <a:pt x="27" y="136"/>
                    </a:lnTo>
                    <a:lnTo>
                      <a:pt x="19" y="130"/>
                    </a:lnTo>
                    <a:lnTo>
                      <a:pt x="13" y="125"/>
                    </a:lnTo>
                    <a:lnTo>
                      <a:pt x="9" y="117"/>
                    </a:lnTo>
                    <a:lnTo>
                      <a:pt x="6" y="107"/>
                    </a:lnTo>
                    <a:lnTo>
                      <a:pt x="2" y="91"/>
                    </a:lnTo>
                    <a:lnTo>
                      <a:pt x="0" y="75"/>
                    </a:lnTo>
                    <a:close/>
                    <a:moveTo>
                      <a:pt x="69" y="69"/>
                    </a:moveTo>
                    <a:lnTo>
                      <a:pt x="67" y="46"/>
                    </a:lnTo>
                    <a:lnTo>
                      <a:pt x="63" y="28"/>
                    </a:lnTo>
                    <a:lnTo>
                      <a:pt x="61" y="20"/>
                    </a:lnTo>
                    <a:lnTo>
                      <a:pt x="57" y="14"/>
                    </a:lnTo>
                    <a:lnTo>
                      <a:pt x="53" y="10"/>
                    </a:lnTo>
                    <a:lnTo>
                      <a:pt x="49" y="8"/>
                    </a:lnTo>
                    <a:lnTo>
                      <a:pt x="43" y="6"/>
                    </a:lnTo>
                    <a:lnTo>
                      <a:pt x="37" y="8"/>
                    </a:lnTo>
                    <a:lnTo>
                      <a:pt x="31" y="12"/>
                    </a:lnTo>
                    <a:lnTo>
                      <a:pt x="27" y="16"/>
                    </a:lnTo>
                    <a:lnTo>
                      <a:pt x="25" y="22"/>
                    </a:lnTo>
                    <a:lnTo>
                      <a:pt x="21" y="30"/>
                    </a:lnTo>
                    <a:lnTo>
                      <a:pt x="19" y="46"/>
                    </a:lnTo>
                    <a:lnTo>
                      <a:pt x="19" y="69"/>
                    </a:lnTo>
                    <a:lnTo>
                      <a:pt x="69" y="69"/>
                    </a:lnTo>
                    <a:close/>
                    <a:moveTo>
                      <a:pt x="19" y="75"/>
                    </a:moveTo>
                    <a:lnTo>
                      <a:pt x="19" y="91"/>
                    </a:lnTo>
                    <a:lnTo>
                      <a:pt x="21" y="105"/>
                    </a:lnTo>
                    <a:lnTo>
                      <a:pt x="23" y="115"/>
                    </a:lnTo>
                    <a:lnTo>
                      <a:pt x="27" y="123"/>
                    </a:lnTo>
                    <a:lnTo>
                      <a:pt x="29" y="127"/>
                    </a:lnTo>
                    <a:lnTo>
                      <a:pt x="33" y="130"/>
                    </a:lnTo>
                    <a:lnTo>
                      <a:pt x="39" y="134"/>
                    </a:lnTo>
                    <a:lnTo>
                      <a:pt x="43" y="134"/>
                    </a:lnTo>
                    <a:lnTo>
                      <a:pt x="51" y="132"/>
                    </a:lnTo>
                    <a:lnTo>
                      <a:pt x="55" y="128"/>
                    </a:lnTo>
                    <a:lnTo>
                      <a:pt x="59" y="125"/>
                    </a:lnTo>
                    <a:lnTo>
                      <a:pt x="63" y="119"/>
                    </a:lnTo>
                    <a:lnTo>
                      <a:pt x="65" y="111"/>
                    </a:lnTo>
                    <a:lnTo>
                      <a:pt x="67" y="95"/>
                    </a:lnTo>
                    <a:lnTo>
                      <a:pt x="69" y="75"/>
                    </a:lnTo>
                    <a:lnTo>
                      <a:pt x="19" y="75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602" name="Freeform 88">
                <a:extLst>
                  <a:ext uri="{FF2B5EF4-FFF2-40B4-BE49-F238E27FC236}">
                    <a16:creationId xmlns:a16="http://schemas.microsoft.com/office/drawing/2014/main" id="{F2F97B81-3EBC-A800-A223-53028ECEB0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26" y="1313"/>
                <a:ext cx="27" cy="3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12" y="55"/>
                  </a:cxn>
                  <a:cxn ang="0">
                    <a:pos x="18" y="61"/>
                  </a:cxn>
                  <a:cxn ang="0">
                    <a:pos x="30" y="63"/>
                  </a:cxn>
                  <a:cxn ang="0">
                    <a:pos x="38" y="61"/>
                  </a:cxn>
                  <a:cxn ang="0">
                    <a:pos x="44" y="57"/>
                  </a:cxn>
                  <a:cxn ang="0">
                    <a:pos x="46" y="51"/>
                  </a:cxn>
                  <a:cxn ang="0">
                    <a:pos x="44" y="45"/>
                  </a:cxn>
                  <a:cxn ang="0">
                    <a:pos x="38" y="41"/>
                  </a:cxn>
                  <a:cxn ang="0">
                    <a:pos x="26" y="37"/>
                  </a:cxn>
                  <a:cxn ang="0">
                    <a:pos x="12" y="33"/>
                  </a:cxn>
                  <a:cxn ang="0">
                    <a:pos x="6" y="27"/>
                  </a:cxn>
                  <a:cxn ang="0">
                    <a:pos x="2" y="18"/>
                  </a:cxn>
                  <a:cxn ang="0">
                    <a:pos x="6" y="8"/>
                  </a:cxn>
                  <a:cxn ang="0">
                    <a:pos x="14" y="2"/>
                  </a:cxn>
                  <a:cxn ang="0">
                    <a:pos x="28" y="0"/>
                  </a:cxn>
                  <a:cxn ang="0">
                    <a:pos x="40" y="2"/>
                  </a:cxn>
                  <a:cxn ang="0">
                    <a:pos x="49" y="10"/>
                  </a:cxn>
                  <a:cxn ang="0">
                    <a:pos x="53" y="20"/>
                  </a:cxn>
                  <a:cxn ang="0">
                    <a:pos x="42" y="16"/>
                  </a:cxn>
                  <a:cxn ang="0">
                    <a:pos x="34" y="8"/>
                  </a:cxn>
                  <a:cxn ang="0">
                    <a:pos x="20" y="8"/>
                  </a:cxn>
                  <a:cxn ang="0">
                    <a:pos x="12" y="14"/>
                  </a:cxn>
                  <a:cxn ang="0">
                    <a:pos x="12" y="21"/>
                  </a:cxn>
                  <a:cxn ang="0">
                    <a:pos x="18" y="25"/>
                  </a:cxn>
                  <a:cxn ang="0">
                    <a:pos x="28" y="29"/>
                  </a:cxn>
                  <a:cxn ang="0">
                    <a:pos x="44" y="33"/>
                  </a:cxn>
                  <a:cxn ang="0">
                    <a:pos x="51" y="41"/>
                  </a:cxn>
                  <a:cxn ang="0">
                    <a:pos x="55" y="51"/>
                  </a:cxn>
                  <a:cxn ang="0">
                    <a:pos x="51" y="61"/>
                  </a:cxn>
                  <a:cxn ang="0">
                    <a:pos x="44" y="69"/>
                  </a:cxn>
                  <a:cxn ang="0">
                    <a:pos x="30" y="73"/>
                  </a:cxn>
                  <a:cxn ang="0">
                    <a:pos x="14" y="69"/>
                  </a:cxn>
                  <a:cxn ang="0">
                    <a:pos x="4" y="59"/>
                  </a:cxn>
                  <a:cxn ang="0">
                    <a:pos x="0" y="45"/>
                  </a:cxn>
                </a:cxnLst>
                <a:rect l="0" t="0" r="r" b="b"/>
                <a:pathLst>
                  <a:path w="55" h="73">
                    <a:moveTo>
                      <a:pt x="0" y="45"/>
                    </a:moveTo>
                    <a:lnTo>
                      <a:pt x="8" y="45"/>
                    </a:lnTo>
                    <a:lnTo>
                      <a:pt x="10" y="51"/>
                    </a:lnTo>
                    <a:lnTo>
                      <a:pt x="12" y="55"/>
                    </a:lnTo>
                    <a:lnTo>
                      <a:pt x="14" y="59"/>
                    </a:lnTo>
                    <a:lnTo>
                      <a:pt x="18" y="61"/>
                    </a:lnTo>
                    <a:lnTo>
                      <a:pt x="24" y="63"/>
                    </a:lnTo>
                    <a:lnTo>
                      <a:pt x="30" y="63"/>
                    </a:lnTo>
                    <a:lnTo>
                      <a:pt x="34" y="63"/>
                    </a:lnTo>
                    <a:lnTo>
                      <a:pt x="38" y="61"/>
                    </a:lnTo>
                    <a:lnTo>
                      <a:pt x="42" y="59"/>
                    </a:lnTo>
                    <a:lnTo>
                      <a:pt x="44" y="57"/>
                    </a:lnTo>
                    <a:lnTo>
                      <a:pt x="46" y="55"/>
                    </a:lnTo>
                    <a:lnTo>
                      <a:pt x="46" y="51"/>
                    </a:lnTo>
                    <a:lnTo>
                      <a:pt x="46" y="49"/>
                    </a:lnTo>
                    <a:lnTo>
                      <a:pt x="44" y="45"/>
                    </a:lnTo>
                    <a:lnTo>
                      <a:pt x="42" y="43"/>
                    </a:lnTo>
                    <a:lnTo>
                      <a:pt x="38" y="41"/>
                    </a:lnTo>
                    <a:lnTo>
                      <a:pt x="34" y="39"/>
                    </a:lnTo>
                    <a:lnTo>
                      <a:pt x="26" y="37"/>
                    </a:lnTo>
                    <a:lnTo>
                      <a:pt x="18" y="35"/>
                    </a:lnTo>
                    <a:lnTo>
                      <a:pt x="12" y="33"/>
                    </a:lnTo>
                    <a:lnTo>
                      <a:pt x="8" y="31"/>
                    </a:lnTo>
                    <a:lnTo>
                      <a:pt x="6" y="27"/>
                    </a:lnTo>
                    <a:lnTo>
                      <a:pt x="4" y="23"/>
                    </a:lnTo>
                    <a:lnTo>
                      <a:pt x="2" y="18"/>
                    </a:lnTo>
                    <a:lnTo>
                      <a:pt x="4" y="14"/>
                    </a:lnTo>
                    <a:lnTo>
                      <a:pt x="6" y="8"/>
                    </a:lnTo>
                    <a:lnTo>
                      <a:pt x="10" y="4"/>
                    </a:lnTo>
                    <a:lnTo>
                      <a:pt x="14" y="2"/>
                    </a:lnTo>
                    <a:lnTo>
                      <a:pt x="20" y="0"/>
                    </a:lnTo>
                    <a:lnTo>
                      <a:pt x="28" y="0"/>
                    </a:lnTo>
                    <a:lnTo>
                      <a:pt x="34" y="0"/>
                    </a:lnTo>
                    <a:lnTo>
                      <a:pt x="40" y="2"/>
                    </a:lnTo>
                    <a:lnTo>
                      <a:pt x="46" y="4"/>
                    </a:lnTo>
                    <a:lnTo>
                      <a:pt x="49" y="10"/>
                    </a:lnTo>
                    <a:lnTo>
                      <a:pt x="51" y="14"/>
                    </a:lnTo>
                    <a:lnTo>
                      <a:pt x="53" y="20"/>
                    </a:lnTo>
                    <a:lnTo>
                      <a:pt x="44" y="20"/>
                    </a:lnTo>
                    <a:lnTo>
                      <a:pt x="42" y="16"/>
                    </a:lnTo>
                    <a:lnTo>
                      <a:pt x="40" y="10"/>
                    </a:lnTo>
                    <a:lnTo>
                      <a:pt x="34" y="8"/>
                    </a:lnTo>
                    <a:lnTo>
                      <a:pt x="28" y="8"/>
                    </a:lnTo>
                    <a:lnTo>
                      <a:pt x="20" y="8"/>
                    </a:lnTo>
                    <a:lnTo>
                      <a:pt x="16" y="10"/>
                    </a:lnTo>
                    <a:lnTo>
                      <a:pt x="12" y="14"/>
                    </a:lnTo>
                    <a:lnTo>
                      <a:pt x="12" y="18"/>
                    </a:lnTo>
                    <a:lnTo>
                      <a:pt x="12" y="21"/>
                    </a:lnTo>
                    <a:lnTo>
                      <a:pt x="14" y="23"/>
                    </a:lnTo>
                    <a:lnTo>
                      <a:pt x="18" y="25"/>
                    </a:lnTo>
                    <a:lnTo>
                      <a:pt x="22" y="27"/>
                    </a:lnTo>
                    <a:lnTo>
                      <a:pt x="28" y="29"/>
                    </a:lnTo>
                    <a:lnTo>
                      <a:pt x="38" y="31"/>
                    </a:lnTo>
                    <a:lnTo>
                      <a:pt x="44" y="33"/>
                    </a:lnTo>
                    <a:lnTo>
                      <a:pt x="47" y="37"/>
                    </a:lnTo>
                    <a:lnTo>
                      <a:pt x="51" y="41"/>
                    </a:lnTo>
                    <a:lnTo>
                      <a:pt x="53" y="45"/>
                    </a:lnTo>
                    <a:lnTo>
                      <a:pt x="55" y="51"/>
                    </a:lnTo>
                    <a:lnTo>
                      <a:pt x="53" y="57"/>
                    </a:lnTo>
                    <a:lnTo>
                      <a:pt x="51" y="61"/>
                    </a:lnTo>
                    <a:lnTo>
                      <a:pt x="47" y="65"/>
                    </a:lnTo>
                    <a:lnTo>
                      <a:pt x="44" y="69"/>
                    </a:lnTo>
                    <a:lnTo>
                      <a:pt x="36" y="71"/>
                    </a:lnTo>
                    <a:lnTo>
                      <a:pt x="30" y="73"/>
                    </a:lnTo>
                    <a:lnTo>
                      <a:pt x="20" y="71"/>
                    </a:lnTo>
                    <a:lnTo>
                      <a:pt x="14" y="69"/>
                    </a:lnTo>
                    <a:lnTo>
                      <a:pt x="8" y="65"/>
                    </a:lnTo>
                    <a:lnTo>
                      <a:pt x="4" y="59"/>
                    </a:lnTo>
                    <a:lnTo>
                      <a:pt x="0" y="53"/>
                    </a:lnTo>
                    <a:lnTo>
                      <a:pt x="0" y="45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603" name="Freeform 89">
                <a:extLst>
                  <a:ext uri="{FF2B5EF4-FFF2-40B4-BE49-F238E27FC236}">
                    <a16:creationId xmlns:a16="http://schemas.microsoft.com/office/drawing/2014/main" id="{2F3FB6B8-2FD8-54F0-8721-C37389D4ED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59" y="1323"/>
                <a:ext cx="20" cy="26"/>
              </a:xfrm>
              <a:custGeom>
                <a:avLst/>
                <a:gdLst/>
                <a:ahLst/>
                <a:cxnLst>
                  <a:cxn ang="0">
                    <a:pos x="32" y="51"/>
                  </a:cxn>
                  <a:cxn ang="0">
                    <a:pos x="32" y="43"/>
                  </a:cxn>
                  <a:cxn ang="0">
                    <a:pos x="28" y="47"/>
                  </a:cxn>
                  <a:cxn ang="0">
                    <a:pos x="22" y="51"/>
                  </a:cxn>
                  <a:cxn ang="0">
                    <a:pos x="16" y="53"/>
                  </a:cxn>
                  <a:cxn ang="0">
                    <a:pos x="12" y="51"/>
                  </a:cxn>
                  <a:cxn ang="0">
                    <a:pos x="8" y="51"/>
                  </a:cxn>
                  <a:cxn ang="0">
                    <a:pos x="6" y="49"/>
                  </a:cxn>
                  <a:cxn ang="0">
                    <a:pos x="4" y="45"/>
                  </a:cxn>
                  <a:cxn ang="0">
                    <a:pos x="2" y="43"/>
                  </a:cxn>
                  <a:cxn ang="0">
                    <a:pos x="0" y="39"/>
                  </a:cxn>
                  <a:cxn ang="0">
                    <a:pos x="0" y="35"/>
                  </a:cxn>
                  <a:cxn ang="0">
                    <a:pos x="0" y="31"/>
                  </a:cxn>
                  <a:cxn ang="0">
                    <a:pos x="0" y="0"/>
                  </a:cxn>
                  <a:cxn ang="0">
                    <a:pos x="10" y="0"/>
                  </a:cxn>
                  <a:cxn ang="0">
                    <a:pos x="10" y="27"/>
                  </a:cxn>
                  <a:cxn ang="0">
                    <a:pos x="10" y="33"/>
                  </a:cxn>
                  <a:cxn ang="0">
                    <a:pos x="10" y="37"/>
                  </a:cxn>
                  <a:cxn ang="0">
                    <a:pos x="12" y="39"/>
                  </a:cxn>
                  <a:cxn ang="0">
                    <a:pos x="14" y="41"/>
                  </a:cxn>
                  <a:cxn ang="0">
                    <a:pos x="16" y="43"/>
                  </a:cxn>
                  <a:cxn ang="0">
                    <a:pos x="20" y="43"/>
                  </a:cxn>
                  <a:cxn ang="0">
                    <a:pos x="22" y="43"/>
                  </a:cxn>
                  <a:cxn ang="0">
                    <a:pos x="26" y="41"/>
                  </a:cxn>
                  <a:cxn ang="0">
                    <a:pos x="28" y="39"/>
                  </a:cxn>
                  <a:cxn ang="0">
                    <a:pos x="30" y="37"/>
                  </a:cxn>
                  <a:cxn ang="0">
                    <a:pos x="32" y="33"/>
                  </a:cxn>
                  <a:cxn ang="0">
                    <a:pos x="32" y="27"/>
                  </a:cxn>
                  <a:cxn ang="0">
                    <a:pos x="32" y="0"/>
                  </a:cxn>
                  <a:cxn ang="0">
                    <a:pos x="40" y="0"/>
                  </a:cxn>
                  <a:cxn ang="0">
                    <a:pos x="40" y="51"/>
                  </a:cxn>
                  <a:cxn ang="0">
                    <a:pos x="32" y="51"/>
                  </a:cxn>
                </a:cxnLst>
                <a:rect l="0" t="0" r="r" b="b"/>
                <a:pathLst>
                  <a:path w="40" h="53">
                    <a:moveTo>
                      <a:pt x="32" y="51"/>
                    </a:moveTo>
                    <a:lnTo>
                      <a:pt x="32" y="43"/>
                    </a:lnTo>
                    <a:lnTo>
                      <a:pt x="28" y="47"/>
                    </a:lnTo>
                    <a:lnTo>
                      <a:pt x="22" y="51"/>
                    </a:lnTo>
                    <a:lnTo>
                      <a:pt x="16" y="53"/>
                    </a:lnTo>
                    <a:lnTo>
                      <a:pt x="12" y="51"/>
                    </a:lnTo>
                    <a:lnTo>
                      <a:pt x="8" y="51"/>
                    </a:lnTo>
                    <a:lnTo>
                      <a:pt x="6" y="49"/>
                    </a:lnTo>
                    <a:lnTo>
                      <a:pt x="4" y="45"/>
                    </a:lnTo>
                    <a:lnTo>
                      <a:pt x="2" y="43"/>
                    </a:lnTo>
                    <a:lnTo>
                      <a:pt x="0" y="39"/>
                    </a:lnTo>
                    <a:lnTo>
                      <a:pt x="0" y="35"/>
                    </a:lnTo>
                    <a:lnTo>
                      <a:pt x="0" y="31"/>
                    </a:lnTo>
                    <a:lnTo>
                      <a:pt x="0" y="0"/>
                    </a:lnTo>
                    <a:lnTo>
                      <a:pt x="10" y="0"/>
                    </a:lnTo>
                    <a:lnTo>
                      <a:pt x="10" y="27"/>
                    </a:lnTo>
                    <a:lnTo>
                      <a:pt x="10" y="33"/>
                    </a:lnTo>
                    <a:lnTo>
                      <a:pt x="10" y="37"/>
                    </a:lnTo>
                    <a:lnTo>
                      <a:pt x="12" y="39"/>
                    </a:lnTo>
                    <a:lnTo>
                      <a:pt x="14" y="41"/>
                    </a:lnTo>
                    <a:lnTo>
                      <a:pt x="16" y="43"/>
                    </a:lnTo>
                    <a:lnTo>
                      <a:pt x="20" y="43"/>
                    </a:lnTo>
                    <a:lnTo>
                      <a:pt x="22" y="43"/>
                    </a:lnTo>
                    <a:lnTo>
                      <a:pt x="26" y="41"/>
                    </a:lnTo>
                    <a:lnTo>
                      <a:pt x="28" y="39"/>
                    </a:lnTo>
                    <a:lnTo>
                      <a:pt x="30" y="37"/>
                    </a:lnTo>
                    <a:lnTo>
                      <a:pt x="32" y="33"/>
                    </a:lnTo>
                    <a:lnTo>
                      <a:pt x="32" y="27"/>
                    </a:lnTo>
                    <a:lnTo>
                      <a:pt x="32" y="0"/>
                    </a:lnTo>
                    <a:lnTo>
                      <a:pt x="40" y="0"/>
                    </a:lnTo>
                    <a:lnTo>
                      <a:pt x="40" y="51"/>
                    </a:lnTo>
                    <a:lnTo>
                      <a:pt x="32" y="51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604" name="Freeform 90">
                <a:extLst>
                  <a:ext uri="{FF2B5EF4-FFF2-40B4-BE49-F238E27FC236}">
                    <a16:creationId xmlns:a16="http://schemas.microsoft.com/office/drawing/2014/main" id="{EC25A8A9-EF3A-2504-86A8-44C7BFA700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87" y="1322"/>
                <a:ext cx="19" cy="26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2"/>
                  </a:cxn>
                  <a:cxn ang="0">
                    <a:pos x="8" y="2"/>
                  </a:cxn>
                  <a:cxn ang="0">
                    <a:pos x="8" y="9"/>
                  </a:cxn>
                  <a:cxn ang="0">
                    <a:pos x="12" y="3"/>
                  </a:cxn>
                  <a:cxn ang="0">
                    <a:pos x="18" y="2"/>
                  </a:cxn>
                  <a:cxn ang="0">
                    <a:pos x="24" y="0"/>
                  </a:cxn>
                  <a:cxn ang="0">
                    <a:pos x="28" y="2"/>
                  </a:cxn>
                  <a:cxn ang="0">
                    <a:pos x="32" y="2"/>
                  </a:cxn>
                  <a:cxn ang="0">
                    <a:pos x="34" y="3"/>
                  </a:cxn>
                  <a:cxn ang="0">
                    <a:pos x="38" y="5"/>
                  </a:cxn>
                  <a:cxn ang="0">
                    <a:pos x="38" y="9"/>
                  </a:cxn>
                  <a:cxn ang="0">
                    <a:pos x="40" y="13"/>
                  </a:cxn>
                  <a:cxn ang="0">
                    <a:pos x="40" y="15"/>
                  </a:cxn>
                  <a:cxn ang="0">
                    <a:pos x="40" y="21"/>
                  </a:cxn>
                  <a:cxn ang="0">
                    <a:pos x="40" y="53"/>
                  </a:cxn>
                  <a:cxn ang="0">
                    <a:pos x="30" y="53"/>
                  </a:cxn>
                  <a:cxn ang="0">
                    <a:pos x="30" y="21"/>
                  </a:cxn>
                  <a:cxn ang="0">
                    <a:pos x="30" y="17"/>
                  </a:cxn>
                  <a:cxn ang="0">
                    <a:pos x="30" y="13"/>
                  </a:cxn>
                  <a:cxn ang="0">
                    <a:pos x="28" y="11"/>
                  </a:cxn>
                  <a:cxn ang="0">
                    <a:pos x="26" y="9"/>
                  </a:cxn>
                  <a:cxn ang="0">
                    <a:pos x="24" y="9"/>
                  </a:cxn>
                  <a:cxn ang="0">
                    <a:pos x="20" y="9"/>
                  </a:cxn>
                  <a:cxn ang="0">
                    <a:pos x="16" y="9"/>
                  </a:cxn>
                  <a:cxn ang="0">
                    <a:pos x="12" y="11"/>
                  </a:cxn>
                  <a:cxn ang="0">
                    <a:pos x="10" y="15"/>
                  </a:cxn>
                  <a:cxn ang="0">
                    <a:pos x="10" y="19"/>
                  </a:cxn>
                  <a:cxn ang="0">
                    <a:pos x="8" y="25"/>
                  </a:cxn>
                  <a:cxn ang="0">
                    <a:pos x="8" y="53"/>
                  </a:cxn>
                  <a:cxn ang="0">
                    <a:pos x="0" y="53"/>
                  </a:cxn>
                </a:cxnLst>
                <a:rect l="0" t="0" r="r" b="b"/>
                <a:pathLst>
                  <a:path w="40" h="53">
                    <a:moveTo>
                      <a:pt x="0" y="53"/>
                    </a:moveTo>
                    <a:lnTo>
                      <a:pt x="0" y="2"/>
                    </a:lnTo>
                    <a:lnTo>
                      <a:pt x="8" y="2"/>
                    </a:lnTo>
                    <a:lnTo>
                      <a:pt x="8" y="9"/>
                    </a:lnTo>
                    <a:lnTo>
                      <a:pt x="12" y="3"/>
                    </a:lnTo>
                    <a:lnTo>
                      <a:pt x="18" y="2"/>
                    </a:lnTo>
                    <a:lnTo>
                      <a:pt x="24" y="0"/>
                    </a:lnTo>
                    <a:lnTo>
                      <a:pt x="28" y="2"/>
                    </a:lnTo>
                    <a:lnTo>
                      <a:pt x="32" y="2"/>
                    </a:lnTo>
                    <a:lnTo>
                      <a:pt x="34" y="3"/>
                    </a:lnTo>
                    <a:lnTo>
                      <a:pt x="38" y="5"/>
                    </a:lnTo>
                    <a:lnTo>
                      <a:pt x="38" y="9"/>
                    </a:lnTo>
                    <a:lnTo>
                      <a:pt x="40" y="13"/>
                    </a:lnTo>
                    <a:lnTo>
                      <a:pt x="40" y="15"/>
                    </a:lnTo>
                    <a:lnTo>
                      <a:pt x="40" y="21"/>
                    </a:lnTo>
                    <a:lnTo>
                      <a:pt x="40" y="53"/>
                    </a:lnTo>
                    <a:lnTo>
                      <a:pt x="30" y="53"/>
                    </a:lnTo>
                    <a:lnTo>
                      <a:pt x="30" y="21"/>
                    </a:lnTo>
                    <a:lnTo>
                      <a:pt x="30" y="17"/>
                    </a:lnTo>
                    <a:lnTo>
                      <a:pt x="30" y="13"/>
                    </a:lnTo>
                    <a:lnTo>
                      <a:pt x="28" y="11"/>
                    </a:lnTo>
                    <a:lnTo>
                      <a:pt x="26" y="9"/>
                    </a:lnTo>
                    <a:lnTo>
                      <a:pt x="24" y="9"/>
                    </a:lnTo>
                    <a:lnTo>
                      <a:pt x="20" y="9"/>
                    </a:lnTo>
                    <a:lnTo>
                      <a:pt x="16" y="9"/>
                    </a:lnTo>
                    <a:lnTo>
                      <a:pt x="12" y="11"/>
                    </a:lnTo>
                    <a:lnTo>
                      <a:pt x="10" y="15"/>
                    </a:lnTo>
                    <a:lnTo>
                      <a:pt x="10" y="19"/>
                    </a:lnTo>
                    <a:lnTo>
                      <a:pt x="8" y="25"/>
                    </a:lnTo>
                    <a:lnTo>
                      <a:pt x="8" y="53"/>
                    </a:lnTo>
                    <a:lnTo>
                      <a:pt x="0" y="53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605" name="Line 91">
                <a:extLst>
                  <a:ext uri="{FF2B5EF4-FFF2-40B4-BE49-F238E27FC236}">
                    <a16:creationId xmlns:a16="http://schemas.microsoft.com/office/drawing/2014/main" id="{923653C6-60C0-6A7F-C033-1575167CDE9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1561" y="1131"/>
                <a:ext cx="114" cy="136"/>
              </a:xfrm>
              <a:prstGeom prst="line">
                <a:avLst/>
              </a:prstGeom>
              <a:noFill/>
              <a:ln w="1588">
                <a:solidFill>
                  <a:srgbClr val="FF33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606" name="Freeform 92">
                <a:extLst>
                  <a:ext uri="{FF2B5EF4-FFF2-40B4-BE49-F238E27FC236}">
                    <a16:creationId xmlns:a16="http://schemas.microsoft.com/office/drawing/2014/main" id="{5A984C04-4F6E-E408-539F-D5E30BD0E4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4" y="535"/>
                <a:ext cx="3943" cy="1629"/>
              </a:xfrm>
              <a:custGeom>
                <a:avLst/>
                <a:gdLst/>
                <a:ahLst/>
                <a:cxnLst>
                  <a:cxn ang="0">
                    <a:pos x="4494" y="3244"/>
                  </a:cxn>
                  <a:cxn ang="0">
                    <a:pos x="5297" y="3226"/>
                  </a:cxn>
                  <a:cxn ang="0">
                    <a:pos x="5709" y="3208"/>
                  </a:cxn>
                  <a:cxn ang="0">
                    <a:pos x="5969" y="3191"/>
                  </a:cxn>
                  <a:cxn ang="0">
                    <a:pos x="6159" y="3173"/>
                  </a:cxn>
                  <a:cxn ang="0">
                    <a:pos x="6307" y="3155"/>
                  </a:cxn>
                  <a:cxn ang="0">
                    <a:pos x="6425" y="3137"/>
                  </a:cxn>
                  <a:cxn ang="0">
                    <a:pos x="6524" y="3120"/>
                  </a:cxn>
                  <a:cxn ang="0">
                    <a:pos x="6606" y="3102"/>
                  </a:cxn>
                  <a:cxn ang="0">
                    <a:pos x="6675" y="3084"/>
                  </a:cxn>
                  <a:cxn ang="0">
                    <a:pos x="6736" y="3066"/>
                  </a:cxn>
                  <a:cxn ang="0">
                    <a:pos x="6792" y="3049"/>
                  </a:cxn>
                  <a:cxn ang="0">
                    <a:pos x="6841" y="3031"/>
                  </a:cxn>
                  <a:cxn ang="0">
                    <a:pos x="6886" y="3013"/>
                  </a:cxn>
                  <a:cxn ang="0">
                    <a:pos x="6928" y="2995"/>
                  </a:cxn>
                  <a:cxn ang="0">
                    <a:pos x="6965" y="2978"/>
                  </a:cxn>
                  <a:cxn ang="0">
                    <a:pos x="7001" y="2960"/>
                  </a:cxn>
                  <a:cxn ang="0">
                    <a:pos x="7032" y="2942"/>
                  </a:cxn>
                  <a:cxn ang="0">
                    <a:pos x="7062" y="2924"/>
                  </a:cxn>
                  <a:cxn ang="0">
                    <a:pos x="7091" y="2907"/>
                  </a:cxn>
                  <a:cxn ang="0">
                    <a:pos x="7121" y="2889"/>
                  </a:cxn>
                  <a:cxn ang="0">
                    <a:pos x="7145" y="2871"/>
                  </a:cxn>
                  <a:cxn ang="0">
                    <a:pos x="7166" y="2853"/>
                  </a:cxn>
                  <a:cxn ang="0">
                    <a:pos x="7188" y="2836"/>
                  </a:cxn>
                  <a:cxn ang="0">
                    <a:pos x="7208" y="2818"/>
                  </a:cxn>
                  <a:cxn ang="0">
                    <a:pos x="7228" y="2800"/>
                  </a:cxn>
                  <a:cxn ang="0">
                    <a:pos x="7247" y="2782"/>
                  </a:cxn>
                  <a:cxn ang="0">
                    <a:pos x="7265" y="2765"/>
                  </a:cxn>
                  <a:cxn ang="0">
                    <a:pos x="7283" y="2747"/>
                  </a:cxn>
                  <a:cxn ang="0">
                    <a:pos x="7301" y="2729"/>
                  </a:cxn>
                  <a:cxn ang="0">
                    <a:pos x="7318" y="2710"/>
                  </a:cxn>
                  <a:cxn ang="0">
                    <a:pos x="7336" y="2688"/>
                  </a:cxn>
                  <a:cxn ang="0">
                    <a:pos x="7354" y="2664"/>
                  </a:cxn>
                  <a:cxn ang="0">
                    <a:pos x="7372" y="2639"/>
                  </a:cxn>
                  <a:cxn ang="0">
                    <a:pos x="7389" y="2613"/>
                  </a:cxn>
                  <a:cxn ang="0">
                    <a:pos x="7407" y="2585"/>
                  </a:cxn>
                  <a:cxn ang="0">
                    <a:pos x="7425" y="2556"/>
                  </a:cxn>
                  <a:cxn ang="0">
                    <a:pos x="7443" y="2524"/>
                  </a:cxn>
                  <a:cxn ang="0">
                    <a:pos x="7460" y="2493"/>
                  </a:cxn>
                  <a:cxn ang="0">
                    <a:pos x="7478" y="2461"/>
                  </a:cxn>
                  <a:cxn ang="0">
                    <a:pos x="7496" y="2427"/>
                  </a:cxn>
                  <a:cxn ang="0">
                    <a:pos x="7513" y="2392"/>
                  </a:cxn>
                  <a:cxn ang="0">
                    <a:pos x="7531" y="2347"/>
                  </a:cxn>
                  <a:cxn ang="0">
                    <a:pos x="7549" y="2301"/>
                  </a:cxn>
                  <a:cxn ang="0">
                    <a:pos x="7567" y="2250"/>
                  </a:cxn>
                  <a:cxn ang="0">
                    <a:pos x="7584" y="2197"/>
                  </a:cxn>
                  <a:cxn ang="0">
                    <a:pos x="7602" y="2136"/>
                  </a:cxn>
                  <a:cxn ang="0">
                    <a:pos x="7620" y="2072"/>
                  </a:cxn>
                  <a:cxn ang="0">
                    <a:pos x="7638" y="2005"/>
                  </a:cxn>
                  <a:cxn ang="0">
                    <a:pos x="7655" y="1936"/>
                  </a:cxn>
                  <a:cxn ang="0">
                    <a:pos x="7673" y="1865"/>
                  </a:cxn>
                  <a:cxn ang="0">
                    <a:pos x="7691" y="1789"/>
                  </a:cxn>
                  <a:cxn ang="0">
                    <a:pos x="7709" y="1714"/>
                  </a:cxn>
                  <a:cxn ang="0">
                    <a:pos x="7726" y="1603"/>
                  </a:cxn>
                  <a:cxn ang="0">
                    <a:pos x="7744" y="1491"/>
                  </a:cxn>
                  <a:cxn ang="0">
                    <a:pos x="7762" y="1353"/>
                  </a:cxn>
                  <a:cxn ang="0">
                    <a:pos x="7780" y="1207"/>
                  </a:cxn>
                  <a:cxn ang="0">
                    <a:pos x="7797" y="1053"/>
                  </a:cxn>
                  <a:cxn ang="0">
                    <a:pos x="7815" y="891"/>
                  </a:cxn>
                  <a:cxn ang="0">
                    <a:pos x="7833" y="710"/>
                  </a:cxn>
                  <a:cxn ang="0">
                    <a:pos x="7851" y="473"/>
                  </a:cxn>
                  <a:cxn ang="0">
                    <a:pos x="7868" y="236"/>
                  </a:cxn>
                  <a:cxn ang="0">
                    <a:pos x="7886" y="0"/>
                  </a:cxn>
                </a:cxnLst>
                <a:rect l="0" t="0" r="r" b="b"/>
                <a:pathLst>
                  <a:path w="7886" h="3258">
                    <a:moveTo>
                      <a:pt x="0" y="3256"/>
                    </a:moveTo>
                    <a:lnTo>
                      <a:pt x="361" y="3258"/>
                    </a:lnTo>
                    <a:lnTo>
                      <a:pt x="1079" y="3256"/>
                    </a:lnTo>
                    <a:lnTo>
                      <a:pt x="3167" y="3254"/>
                    </a:lnTo>
                    <a:lnTo>
                      <a:pt x="3780" y="3252"/>
                    </a:lnTo>
                    <a:lnTo>
                      <a:pt x="4029" y="3250"/>
                    </a:lnTo>
                    <a:lnTo>
                      <a:pt x="4200" y="3248"/>
                    </a:lnTo>
                    <a:lnTo>
                      <a:pt x="4356" y="3246"/>
                    </a:lnTo>
                    <a:lnTo>
                      <a:pt x="4494" y="3244"/>
                    </a:lnTo>
                    <a:lnTo>
                      <a:pt x="4617" y="3242"/>
                    </a:lnTo>
                    <a:lnTo>
                      <a:pt x="4727" y="3240"/>
                    </a:lnTo>
                    <a:lnTo>
                      <a:pt x="4830" y="3238"/>
                    </a:lnTo>
                    <a:lnTo>
                      <a:pt x="4928" y="3236"/>
                    </a:lnTo>
                    <a:lnTo>
                      <a:pt x="5017" y="3234"/>
                    </a:lnTo>
                    <a:lnTo>
                      <a:pt x="5096" y="3232"/>
                    </a:lnTo>
                    <a:lnTo>
                      <a:pt x="5167" y="3230"/>
                    </a:lnTo>
                    <a:lnTo>
                      <a:pt x="5234" y="3228"/>
                    </a:lnTo>
                    <a:lnTo>
                      <a:pt x="5297" y="3226"/>
                    </a:lnTo>
                    <a:lnTo>
                      <a:pt x="5354" y="3224"/>
                    </a:lnTo>
                    <a:lnTo>
                      <a:pt x="5409" y="3222"/>
                    </a:lnTo>
                    <a:lnTo>
                      <a:pt x="5461" y="3220"/>
                    </a:lnTo>
                    <a:lnTo>
                      <a:pt x="5508" y="3218"/>
                    </a:lnTo>
                    <a:lnTo>
                      <a:pt x="5551" y="3216"/>
                    </a:lnTo>
                    <a:lnTo>
                      <a:pt x="5595" y="3214"/>
                    </a:lnTo>
                    <a:lnTo>
                      <a:pt x="5634" y="3212"/>
                    </a:lnTo>
                    <a:lnTo>
                      <a:pt x="5672" y="3210"/>
                    </a:lnTo>
                    <a:lnTo>
                      <a:pt x="5709" y="3208"/>
                    </a:lnTo>
                    <a:lnTo>
                      <a:pt x="5743" y="3206"/>
                    </a:lnTo>
                    <a:lnTo>
                      <a:pt x="5776" y="3205"/>
                    </a:lnTo>
                    <a:lnTo>
                      <a:pt x="5808" y="3203"/>
                    </a:lnTo>
                    <a:lnTo>
                      <a:pt x="5837" y="3201"/>
                    </a:lnTo>
                    <a:lnTo>
                      <a:pt x="5867" y="3199"/>
                    </a:lnTo>
                    <a:lnTo>
                      <a:pt x="5894" y="3197"/>
                    </a:lnTo>
                    <a:lnTo>
                      <a:pt x="5920" y="3195"/>
                    </a:lnTo>
                    <a:lnTo>
                      <a:pt x="5946" y="3193"/>
                    </a:lnTo>
                    <a:lnTo>
                      <a:pt x="5969" y="3191"/>
                    </a:lnTo>
                    <a:lnTo>
                      <a:pt x="5993" y="3189"/>
                    </a:lnTo>
                    <a:lnTo>
                      <a:pt x="6017" y="3187"/>
                    </a:lnTo>
                    <a:lnTo>
                      <a:pt x="6038" y="3185"/>
                    </a:lnTo>
                    <a:lnTo>
                      <a:pt x="6060" y="3183"/>
                    </a:lnTo>
                    <a:lnTo>
                      <a:pt x="6080" y="3181"/>
                    </a:lnTo>
                    <a:lnTo>
                      <a:pt x="6101" y="3179"/>
                    </a:lnTo>
                    <a:lnTo>
                      <a:pt x="6121" y="3177"/>
                    </a:lnTo>
                    <a:lnTo>
                      <a:pt x="6141" y="3175"/>
                    </a:lnTo>
                    <a:lnTo>
                      <a:pt x="6159" y="3173"/>
                    </a:lnTo>
                    <a:lnTo>
                      <a:pt x="6178" y="3171"/>
                    </a:lnTo>
                    <a:lnTo>
                      <a:pt x="6194" y="3169"/>
                    </a:lnTo>
                    <a:lnTo>
                      <a:pt x="6212" y="3167"/>
                    </a:lnTo>
                    <a:lnTo>
                      <a:pt x="6230" y="3165"/>
                    </a:lnTo>
                    <a:lnTo>
                      <a:pt x="6245" y="3163"/>
                    </a:lnTo>
                    <a:lnTo>
                      <a:pt x="6261" y="3161"/>
                    </a:lnTo>
                    <a:lnTo>
                      <a:pt x="6277" y="3159"/>
                    </a:lnTo>
                    <a:lnTo>
                      <a:pt x="6293" y="3157"/>
                    </a:lnTo>
                    <a:lnTo>
                      <a:pt x="6307" y="3155"/>
                    </a:lnTo>
                    <a:lnTo>
                      <a:pt x="6320" y="3153"/>
                    </a:lnTo>
                    <a:lnTo>
                      <a:pt x="6334" y="3151"/>
                    </a:lnTo>
                    <a:lnTo>
                      <a:pt x="6348" y="3149"/>
                    </a:lnTo>
                    <a:lnTo>
                      <a:pt x="6362" y="3147"/>
                    </a:lnTo>
                    <a:lnTo>
                      <a:pt x="6376" y="3145"/>
                    </a:lnTo>
                    <a:lnTo>
                      <a:pt x="6387" y="3143"/>
                    </a:lnTo>
                    <a:lnTo>
                      <a:pt x="6399" y="3141"/>
                    </a:lnTo>
                    <a:lnTo>
                      <a:pt x="6413" y="3139"/>
                    </a:lnTo>
                    <a:lnTo>
                      <a:pt x="6425" y="3137"/>
                    </a:lnTo>
                    <a:lnTo>
                      <a:pt x="6437" y="3135"/>
                    </a:lnTo>
                    <a:lnTo>
                      <a:pt x="6449" y="3134"/>
                    </a:lnTo>
                    <a:lnTo>
                      <a:pt x="6458" y="3132"/>
                    </a:lnTo>
                    <a:lnTo>
                      <a:pt x="6470" y="3130"/>
                    </a:lnTo>
                    <a:lnTo>
                      <a:pt x="6482" y="3128"/>
                    </a:lnTo>
                    <a:lnTo>
                      <a:pt x="6492" y="3126"/>
                    </a:lnTo>
                    <a:lnTo>
                      <a:pt x="6502" y="3124"/>
                    </a:lnTo>
                    <a:lnTo>
                      <a:pt x="6512" y="3122"/>
                    </a:lnTo>
                    <a:lnTo>
                      <a:pt x="6524" y="3120"/>
                    </a:lnTo>
                    <a:lnTo>
                      <a:pt x="6533" y="3118"/>
                    </a:lnTo>
                    <a:lnTo>
                      <a:pt x="6541" y="3116"/>
                    </a:lnTo>
                    <a:lnTo>
                      <a:pt x="6551" y="3114"/>
                    </a:lnTo>
                    <a:lnTo>
                      <a:pt x="6561" y="3112"/>
                    </a:lnTo>
                    <a:lnTo>
                      <a:pt x="6571" y="3110"/>
                    </a:lnTo>
                    <a:lnTo>
                      <a:pt x="6579" y="3108"/>
                    </a:lnTo>
                    <a:lnTo>
                      <a:pt x="6589" y="3106"/>
                    </a:lnTo>
                    <a:lnTo>
                      <a:pt x="6596" y="3104"/>
                    </a:lnTo>
                    <a:lnTo>
                      <a:pt x="6606" y="3102"/>
                    </a:lnTo>
                    <a:lnTo>
                      <a:pt x="6614" y="3100"/>
                    </a:lnTo>
                    <a:lnTo>
                      <a:pt x="6622" y="3098"/>
                    </a:lnTo>
                    <a:lnTo>
                      <a:pt x="6630" y="3096"/>
                    </a:lnTo>
                    <a:lnTo>
                      <a:pt x="6638" y="3094"/>
                    </a:lnTo>
                    <a:lnTo>
                      <a:pt x="6646" y="3092"/>
                    </a:lnTo>
                    <a:lnTo>
                      <a:pt x="6654" y="3090"/>
                    </a:lnTo>
                    <a:lnTo>
                      <a:pt x="6662" y="3088"/>
                    </a:lnTo>
                    <a:lnTo>
                      <a:pt x="6667" y="3086"/>
                    </a:lnTo>
                    <a:lnTo>
                      <a:pt x="6675" y="3084"/>
                    </a:lnTo>
                    <a:lnTo>
                      <a:pt x="6683" y="3082"/>
                    </a:lnTo>
                    <a:lnTo>
                      <a:pt x="6691" y="3080"/>
                    </a:lnTo>
                    <a:lnTo>
                      <a:pt x="6697" y="3078"/>
                    </a:lnTo>
                    <a:lnTo>
                      <a:pt x="6705" y="3076"/>
                    </a:lnTo>
                    <a:lnTo>
                      <a:pt x="6711" y="3074"/>
                    </a:lnTo>
                    <a:lnTo>
                      <a:pt x="6719" y="3072"/>
                    </a:lnTo>
                    <a:lnTo>
                      <a:pt x="6725" y="3070"/>
                    </a:lnTo>
                    <a:lnTo>
                      <a:pt x="6731" y="3068"/>
                    </a:lnTo>
                    <a:lnTo>
                      <a:pt x="6736" y="3066"/>
                    </a:lnTo>
                    <a:lnTo>
                      <a:pt x="6744" y="3064"/>
                    </a:lnTo>
                    <a:lnTo>
                      <a:pt x="6750" y="3063"/>
                    </a:lnTo>
                    <a:lnTo>
                      <a:pt x="6756" y="3061"/>
                    </a:lnTo>
                    <a:lnTo>
                      <a:pt x="6762" y="3059"/>
                    </a:lnTo>
                    <a:lnTo>
                      <a:pt x="6768" y="3057"/>
                    </a:lnTo>
                    <a:lnTo>
                      <a:pt x="6774" y="3055"/>
                    </a:lnTo>
                    <a:lnTo>
                      <a:pt x="6780" y="3053"/>
                    </a:lnTo>
                    <a:lnTo>
                      <a:pt x="6786" y="3051"/>
                    </a:lnTo>
                    <a:lnTo>
                      <a:pt x="6792" y="3049"/>
                    </a:lnTo>
                    <a:lnTo>
                      <a:pt x="6798" y="3047"/>
                    </a:lnTo>
                    <a:lnTo>
                      <a:pt x="6804" y="3045"/>
                    </a:lnTo>
                    <a:lnTo>
                      <a:pt x="6809" y="3043"/>
                    </a:lnTo>
                    <a:lnTo>
                      <a:pt x="6815" y="3041"/>
                    </a:lnTo>
                    <a:lnTo>
                      <a:pt x="6819" y="3039"/>
                    </a:lnTo>
                    <a:lnTo>
                      <a:pt x="6825" y="3037"/>
                    </a:lnTo>
                    <a:lnTo>
                      <a:pt x="6831" y="3035"/>
                    </a:lnTo>
                    <a:lnTo>
                      <a:pt x="6837" y="3033"/>
                    </a:lnTo>
                    <a:lnTo>
                      <a:pt x="6841" y="3031"/>
                    </a:lnTo>
                    <a:lnTo>
                      <a:pt x="6847" y="3029"/>
                    </a:lnTo>
                    <a:lnTo>
                      <a:pt x="6853" y="3027"/>
                    </a:lnTo>
                    <a:lnTo>
                      <a:pt x="6857" y="3025"/>
                    </a:lnTo>
                    <a:lnTo>
                      <a:pt x="6863" y="3023"/>
                    </a:lnTo>
                    <a:lnTo>
                      <a:pt x="6867" y="3021"/>
                    </a:lnTo>
                    <a:lnTo>
                      <a:pt x="6873" y="3019"/>
                    </a:lnTo>
                    <a:lnTo>
                      <a:pt x="6877" y="3017"/>
                    </a:lnTo>
                    <a:lnTo>
                      <a:pt x="6882" y="3015"/>
                    </a:lnTo>
                    <a:lnTo>
                      <a:pt x="6886" y="3013"/>
                    </a:lnTo>
                    <a:lnTo>
                      <a:pt x="6892" y="3011"/>
                    </a:lnTo>
                    <a:lnTo>
                      <a:pt x="6896" y="3009"/>
                    </a:lnTo>
                    <a:lnTo>
                      <a:pt x="6900" y="3007"/>
                    </a:lnTo>
                    <a:lnTo>
                      <a:pt x="6906" y="3005"/>
                    </a:lnTo>
                    <a:lnTo>
                      <a:pt x="6910" y="3003"/>
                    </a:lnTo>
                    <a:lnTo>
                      <a:pt x="6914" y="3001"/>
                    </a:lnTo>
                    <a:lnTo>
                      <a:pt x="6920" y="2999"/>
                    </a:lnTo>
                    <a:lnTo>
                      <a:pt x="6924" y="2997"/>
                    </a:lnTo>
                    <a:lnTo>
                      <a:pt x="6928" y="2995"/>
                    </a:lnTo>
                    <a:lnTo>
                      <a:pt x="6932" y="2993"/>
                    </a:lnTo>
                    <a:lnTo>
                      <a:pt x="6936" y="2992"/>
                    </a:lnTo>
                    <a:lnTo>
                      <a:pt x="6940" y="2990"/>
                    </a:lnTo>
                    <a:lnTo>
                      <a:pt x="6946" y="2988"/>
                    </a:lnTo>
                    <a:lnTo>
                      <a:pt x="6949" y="2986"/>
                    </a:lnTo>
                    <a:lnTo>
                      <a:pt x="6953" y="2984"/>
                    </a:lnTo>
                    <a:lnTo>
                      <a:pt x="6957" y="2982"/>
                    </a:lnTo>
                    <a:lnTo>
                      <a:pt x="6961" y="2980"/>
                    </a:lnTo>
                    <a:lnTo>
                      <a:pt x="6965" y="2978"/>
                    </a:lnTo>
                    <a:lnTo>
                      <a:pt x="6969" y="2976"/>
                    </a:lnTo>
                    <a:lnTo>
                      <a:pt x="6973" y="2974"/>
                    </a:lnTo>
                    <a:lnTo>
                      <a:pt x="6977" y="2972"/>
                    </a:lnTo>
                    <a:lnTo>
                      <a:pt x="6981" y="2970"/>
                    </a:lnTo>
                    <a:lnTo>
                      <a:pt x="6985" y="2968"/>
                    </a:lnTo>
                    <a:lnTo>
                      <a:pt x="6989" y="2966"/>
                    </a:lnTo>
                    <a:lnTo>
                      <a:pt x="6993" y="2964"/>
                    </a:lnTo>
                    <a:lnTo>
                      <a:pt x="6997" y="2962"/>
                    </a:lnTo>
                    <a:lnTo>
                      <a:pt x="7001" y="2960"/>
                    </a:lnTo>
                    <a:lnTo>
                      <a:pt x="7005" y="2958"/>
                    </a:lnTo>
                    <a:lnTo>
                      <a:pt x="7007" y="2956"/>
                    </a:lnTo>
                    <a:lnTo>
                      <a:pt x="7011" y="2954"/>
                    </a:lnTo>
                    <a:lnTo>
                      <a:pt x="7015" y="2952"/>
                    </a:lnTo>
                    <a:lnTo>
                      <a:pt x="7019" y="2950"/>
                    </a:lnTo>
                    <a:lnTo>
                      <a:pt x="7020" y="2948"/>
                    </a:lnTo>
                    <a:lnTo>
                      <a:pt x="7024" y="2946"/>
                    </a:lnTo>
                    <a:lnTo>
                      <a:pt x="7028" y="2944"/>
                    </a:lnTo>
                    <a:lnTo>
                      <a:pt x="7032" y="2942"/>
                    </a:lnTo>
                    <a:lnTo>
                      <a:pt x="7036" y="2940"/>
                    </a:lnTo>
                    <a:lnTo>
                      <a:pt x="7038" y="2938"/>
                    </a:lnTo>
                    <a:lnTo>
                      <a:pt x="7042" y="2936"/>
                    </a:lnTo>
                    <a:lnTo>
                      <a:pt x="7046" y="2934"/>
                    </a:lnTo>
                    <a:lnTo>
                      <a:pt x="7048" y="2932"/>
                    </a:lnTo>
                    <a:lnTo>
                      <a:pt x="7052" y="2930"/>
                    </a:lnTo>
                    <a:lnTo>
                      <a:pt x="7056" y="2928"/>
                    </a:lnTo>
                    <a:lnTo>
                      <a:pt x="7060" y="2926"/>
                    </a:lnTo>
                    <a:lnTo>
                      <a:pt x="7062" y="2924"/>
                    </a:lnTo>
                    <a:lnTo>
                      <a:pt x="7066" y="2922"/>
                    </a:lnTo>
                    <a:lnTo>
                      <a:pt x="7070" y="2921"/>
                    </a:lnTo>
                    <a:lnTo>
                      <a:pt x="7072" y="2919"/>
                    </a:lnTo>
                    <a:lnTo>
                      <a:pt x="7076" y="2917"/>
                    </a:lnTo>
                    <a:lnTo>
                      <a:pt x="7080" y="2915"/>
                    </a:lnTo>
                    <a:lnTo>
                      <a:pt x="7082" y="2913"/>
                    </a:lnTo>
                    <a:lnTo>
                      <a:pt x="7086" y="2911"/>
                    </a:lnTo>
                    <a:lnTo>
                      <a:pt x="7090" y="2909"/>
                    </a:lnTo>
                    <a:lnTo>
                      <a:pt x="7091" y="2907"/>
                    </a:lnTo>
                    <a:lnTo>
                      <a:pt x="7095" y="2905"/>
                    </a:lnTo>
                    <a:lnTo>
                      <a:pt x="7099" y="2903"/>
                    </a:lnTo>
                    <a:lnTo>
                      <a:pt x="7101" y="2901"/>
                    </a:lnTo>
                    <a:lnTo>
                      <a:pt x="7105" y="2899"/>
                    </a:lnTo>
                    <a:lnTo>
                      <a:pt x="7107" y="2897"/>
                    </a:lnTo>
                    <a:lnTo>
                      <a:pt x="7111" y="2895"/>
                    </a:lnTo>
                    <a:lnTo>
                      <a:pt x="7115" y="2893"/>
                    </a:lnTo>
                    <a:lnTo>
                      <a:pt x="7117" y="2891"/>
                    </a:lnTo>
                    <a:lnTo>
                      <a:pt x="7121" y="2889"/>
                    </a:lnTo>
                    <a:lnTo>
                      <a:pt x="7123" y="2887"/>
                    </a:lnTo>
                    <a:lnTo>
                      <a:pt x="7125" y="2885"/>
                    </a:lnTo>
                    <a:lnTo>
                      <a:pt x="7129" y="2883"/>
                    </a:lnTo>
                    <a:lnTo>
                      <a:pt x="7131" y="2881"/>
                    </a:lnTo>
                    <a:lnTo>
                      <a:pt x="7133" y="2879"/>
                    </a:lnTo>
                    <a:lnTo>
                      <a:pt x="7137" y="2877"/>
                    </a:lnTo>
                    <a:lnTo>
                      <a:pt x="7139" y="2875"/>
                    </a:lnTo>
                    <a:lnTo>
                      <a:pt x="7141" y="2873"/>
                    </a:lnTo>
                    <a:lnTo>
                      <a:pt x="7145" y="2871"/>
                    </a:lnTo>
                    <a:lnTo>
                      <a:pt x="7147" y="2869"/>
                    </a:lnTo>
                    <a:lnTo>
                      <a:pt x="7149" y="2867"/>
                    </a:lnTo>
                    <a:lnTo>
                      <a:pt x="7153" y="2865"/>
                    </a:lnTo>
                    <a:lnTo>
                      <a:pt x="7155" y="2863"/>
                    </a:lnTo>
                    <a:lnTo>
                      <a:pt x="7157" y="2861"/>
                    </a:lnTo>
                    <a:lnTo>
                      <a:pt x="7160" y="2859"/>
                    </a:lnTo>
                    <a:lnTo>
                      <a:pt x="7162" y="2857"/>
                    </a:lnTo>
                    <a:lnTo>
                      <a:pt x="7164" y="2855"/>
                    </a:lnTo>
                    <a:lnTo>
                      <a:pt x="7166" y="2853"/>
                    </a:lnTo>
                    <a:lnTo>
                      <a:pt x="7170" y="2851"/>
                    </a:lnTo>
                    <a:lnTo>
                      <a:pt x="7172" y="2850"/>
                    </a:lnTo>
                    <a:lnTo>
                      <a:pt x="7174" y="2848"/>
                    </a:lnTo>
                    <a:lnTo>
                      <a:pt x="7176" y="2846"/>
                    </a:lnTo>
                    <a:lnTo>
                      <a:pt x="7178" y="2844"/>
                    </a:lnTo>
                    <a:lnTo>
                      <a:pt x="7182" y="2842"/>
                    </a:lnTo>
                    <a:lnTo>
                      <a:pt x="7184" y="2840"/>
                    </a:lnTo>
                    <a:lnTo>
                      <a:pt x="7186" y="2838"/>
                    </a:lnTo>
                    <a:lnTo>
                      <a:pt x="7188" y="2836"/>
                    </a:lnTo>
                    <a:lnTo>
                      <a:pt x="7190" y="2834"/>
                    </a:lnTo>
                    <a:lnTo>
                      <a:pt x="7194" y="2832"/>
                    </a:lnTo>
                    <a:lnTo>
                      <a:pt x="7196" y="2830"/>
                    </a:lnTo>
                    <a:lnTo>
                      <a:pt x="7198" y="2828"/>
                    </a:lnTo>
                    <a:lnTo>
                      <a:pt x="7200" y="2826"/>
                    </a:lnTo>
                    <a:lnTo>
                      <a:pt x="7202" y="2824"/>
                    </a:lnTo>
                    <a:lnTo>
                      <a:pt x="7204" y="2822"/>
                    </a:lnTo>
                    <a:lnTo>
                      <a:pt x="7206" y="2820"/>
                    </a:lnTo>
                    <a:lnTo>
                      <a:pt x="7208" y="2818"/>
                    </a:lnTo>
                    <a:lnTo>
                      <a:pt x="7212" y="2816"/>
                    </a:lnTo>
                    <a:lnTo>
                      <a:pt x="7214" y="2814"/>
                    </a:lnTo>
                    <a:lnTo>
                      <a:pt x="7216" y="2812"/>
                    </a:lnTo>
                    <a:lnTo>
                      <a:pt x="7218" y="2810"/>
                    </a:lnTo>
                    <a:lnTo>
                      <a:pt x="7220" y="2808"/>
                    </a:lnTo>
                    <a:lnTo>
                      <a:pt x="7222" y="2806"/>
                    </a:lnTo>
                    <a:lnTo>
                      <a:pt x="7224" y="2804"/>
                    </a:lnTo>
                    <a:lnTo>
                      <a:pt x="7226" y="2802"/>
                    </a:lnTo>
                    <a:lnTo>
                      <a:pt x="7228" y="2800"/>
                    </a:lnTo>
                    <a:lnTo>
                      <a:pt x="7230" y="2798"/>
                    </a:lnTo>
                    <a:lnTo>
                      <a:pt x="7231" y="2796"/>
                    </a:lnTo>
                    <a:lnTo>
                      <a:pt x="7233" y="2794"/>
                    </a:lnTo>
                    <a:lnTo>
                      <a:pt x="7237" y="2792"/>
                    </a:lnTo>
                    <a:lnTo>
                      <a:pt x="7239" y="2790"/>
                    </a:lnTo>
                    <a:lnTo>
                      <a:pt x="7241" y="2788"/>
                    </a:lnTo>
                    <a:lnTo>
                      <a:pt x="7243" y="2786"/>
                    </a:lnTo>
                    <a:lnTo>
                      <a:pt x="7245" y="2784"/>
                    </a:lnTo>
                    <a:lnTo>
                      <a:pt x="7247" y="2782"/>
                    </a:lnTo>
                    <a:lnTo>
                      <a:pt x="7249" y="2780"/>
                    </a:lnTo>
                    <a:lnTo>
                      <a:pt x="7251" y="2779"/>
                    </a:lnTo>
                    <a:lnTo>
                      <a:pt x="7253" y="2777"/>
                    </a:lnTo>
                    <a:lnTo>
                      <a:pt x="7255" y="2775"/>
                    </a:lnTo>
                    <a:lnTo>
                      <a:pt x="7257" y="2773"/>
                    </a:lnTo>
                    <a:lnTo>
                      <a:pt x="7259" y="2771"/>
                    </a:lnTo>
                    <a:lnTo>
                      <a:pt x="7261" y="2769"/>
                    </a:lnTo>
                    <a:lnTo>
                      <a:pt x="7263" y="2767"/>
                    </a:lnTo>
                    <a:lnTo>
                      <a:pt x="7265" y="2765"/>
                    </a:lnTo>
                    <a:lnTo>
                      <a:pt x="7267" y="2763"/>
                    </a:lnTo>
                    <a:lnTo>
                      <a:pt x="7269" y="2761"/>
                    </a:lnTo>
                    <a:lnTo>
                      <a:pt x="7271" y="2759"/>
                    </a:lnTo>
                    <a:lnTo>
                      <a:pt x="7273" y="2757"/>
                    </a:lnTo>
                    <a:lnTo>
                      <a:pt x="7275" y="2755"/>
                    </a:lnTo>
                    <a:lnTo>
                      <a:pt x="7277" y="2753"/>
                    </a:lnTo>
                    <a:lnTo>
                      <a:pt x="7279" y="2751"/>
                    </a:lnTo>
                    <a:lnTo>
                      <a:pt x="7281" y="2749"/>
                    </a:lnTo>
                    <a:lnTo>
                      <a:pt x="7283" y="2747"/>
                    </a:lnTo>
                    <a:lnTo>
                      <a:pt x="7285" y="2745"/>
                    </a:lnTo>
                    <a:lnTo>
                      <a:pt x="7287" y="2743"/>
                    </a:lnTo>
                    <a:lnTo>
                      <a:pt x="7289" y="2741"/>
                    </a:lnTo>
                    <a:lnTo>
                      <a:pt x="7291" y="2739"/>
                    </a:lnTo>
                    <a:lnTo>
                      <a:pt x="7293" y="2737"/>
                    </a:lnTo>
                    <a:lnTo>
                      <a:pt x="7295" y="2735"/>
                    </a:lnTo>
                    <a:lnTo>
                      <a:pt x="7297" y="2733"/>
                    </a:lnTo>
                    <a:lnTo>
                      <a:pt x="7299" y="2731"/>
                    </a:lnTo>
                    <a:lnTo>
                      <a:pt x="7301" y="2729"/>
                    </a:lnTo>
                    <a:lnTo>
                      <a:pt x="7302" y="2727"/>
                    </a:lnTo>
                    <a:lnTo>
                      <a:pt x="7304" y="2725"/>
                    </a:lnTo>
                    <a:lnTo>
                      <a:pt x="7306" y="2723"/>
                    </a:lnTo>
                    <a:lnTo>
                      <a:pt x="7308" y="2721"/>
                    </a:lnTo>
                    <a:lnTo>
                      <a:pt x="7310" y="2719"/>
                    </a:lnTo>
                    <a:lnTo>
                      <a:pt x="7312" y="2717"/>
                    </a:lnTo>
                    <a:lnTo>
                      <a:pt x="7314" y="2715"/>
                    </a:lnTo>
                    <a:lnTo>
                      <a:pt x="7316" y="2713"/>
                    </a:lnTo>
                    <a:lnTo>
                      <a:pt x="7318" y="2710"/>
                    </a:lnTo>
                    <a:lnTo>
                      <a:pt x="7320" y="2708"/>
                    </a:lnTo>
                    <a:lnTo>
                      <a:pt x="7322" y="2706"/>
                    </a:lnTo>
                    <a:lnTo>
                      <a:pt x="7324" y="2704"/>
                    </a:lnTo>
                    <a:lnTo>
                      <a:pt x="7326" y="2700"/>
                    </a:lnTo>
                    <a:lnTo>
                      <a:pt x="7328" y="2698"/>
                    </a:lnTo>
                    <a:lnTo>
                      <a:pt x="7330" y="2696"/>
                    </a:lnTo>
                    <a:lnTo>
                      <a:pt x="7332" y="2692"/>
                    </a:lnTo>
                    <a:lnTo>
                      <a:pt x="7334" y="2690"/>
                    </a:lnTo>
                    <a:lnTo>
                      <a:pt x="7336" y="2688"/>
                    </a:lnTo>
                    <a:lnTo>
                      <a:pt x="7338" y="2686"/>
                    </a:lnTo>
                    <a:lnTo>
                      <a:pt x="7340" y="2682"/>
                    </a:lnTo>
                    <a:lnTo>
                      <a:pt x="7342" y="2680"/>
                    </a:lnTo>
                    <a:lnTo>
                      <a:pt x="7344" y="2678"/>
                    </a:lnTo>
                    <a:lnTo>
                      <a:pt x="7346" y="2676"/>
                    </a:lnTo>
                    <a:lnTo>
                      <a:pt x="7348" y="2672"/>
                    </a:lnTo>
                    <a:lnTo>
                      <a:pt x="7350" y="2670"/>
                    </a:lnTo>
                    <a:lnTo>
                      <a:pt x="7352" y="2668"/>
                    </a:lnTo>
                    <a:lnTo>
                      <a:pt x="7354" y="2664"/>
                    </a:lnTo>
                    <a:lnTo>
                      <a:pt x="7356" y="2662"/>
                    </a:lnTo>
                    <a:lnTo>
                      <a:pt x="7358" y="2660"/>
                    </a:lnTo>
                    <a:lnTo>
                      <a:pt x="7360" y="2656"/>
                    </a:lnTo>
                    <a:lnTo>
                      <a:pt x="7362" y="2654"/>
                    </a:lnTo>
                    <a:lnTo>
                      <a:pt x="7364" y="2650"/>
                    </a:lnTo>
                    <a:lnTo>
                      <a:pt x="7366" y="2648"/>
                    </a:lnTo>
                    <a:lnTo>
                      <a:pt x="7368" y="2644"/>
                    </a:lnTo>
                    <a:lnTo>
                      <a:pt x="7370" y="2642"/>
                    </a:lnTo>
                    <a:lnTo>
                      <a:pt x="7372" y="2639"/>
                    </a:lnTo>
                    <a:lnTo>
                      <a:pt x="7373" y="2637"/>
                    </a:lnTo>
                    <a:lnTo>
                      <a:pt x="7375" y="2633"/>
                    </a:lnTo>
                    <a:lnTo>
                      <a:pt x="7377" y="2631"/>
                    </a:lnTo>
                    <a:lnTo>
                      <a:pt x="7379" y="2627"/>
                    </a:lnTo>
                    <a:lnTo>
                      <a:pt x="7381" y="2625"/>
                    </a:lnTo>
                    <a:lnTo>
                      <a:pt x="7383" y="2623"/>
                    </a:lnTo>
                    <a:lnTo>
                      <a:pt x="7385" y="2619"/>
                    </a:lnTo>
                    <a:lnTo>
                      <a:pt x="7387" y="2617"/>
                    </a:lnTo>
                    <a:lnTo>
                      <a:pt x="7389" y="2613"/>
                    </a:lnTo>
                    <a:lnTo>
                      <a:pt x="7391" y="2611"/>
                    </a:lnTo>
                    <a:lnTo>
                      <a:pt x="7393" y="2607"/>
                    </a:lnTo>
                    <a:lnTo>
                      <a:pt x="7395" y="2605"/>
                    </a:lnTo>
                    <a:lnTo>
                      <a:pt x="7397" y="2601"/>
                    </a:lnTo>
                    <a:lnTo>
                      <a:pt x="7399" y="2597"/>
                    </a:lnTo>
                    <a:lnTo>
                      <a:pt x="7401" y="2595"/>
                    </a:lnTo>
                    <a:lnTo>
                      <a:pt x="7403" y="2591"/>
                    </a:lnTo>
                    <a:lnTo>
                      <a:pt x="7405" y="2587"/>
                    </a:lnTo>
                    <a:lnTo>
                      <a:pt x="7407" y="2585"/>
                    </a:lnTo>
                    <a:lnTo>
                      <a:pt x="7409" y="2581"/>
                    </a:lnTo>
                    <a:lnTo>
                      <a:pt x="7411" y="2577"/>
                    </a:lnTo>
                    <a:lnTo>
                      <a:pt x="7413" y="2575"/>
                    </a:lnTo>
                    <a:lnTo>
                      <a:pt x="7415" y="2571"/>
                    </a:lnTo>
                    <a:lnTo>
                      <a:pt x="7417" y="2568"/>
                    </a:lnTo>
                    <a:lnTo>
                      <a:pt x="7419" y="2566"/>
                    </a:lnTo>
                    <a:lnTo>
                      <a:pt x="7421" y="2562"/>
                    </a:lnTo>
                    <a:lnTo>
                      <a:pt x="7423" y="2558"/>
                    </a:lnTo>
                    <a:lnTo>
                      <a:pt x="7425" y="2556"/>
                    </a:lnTo>
                    <a:lnTo>
                      <a:pt x="7427" y="2552"/>
                    </a:lnTo>
                    <a:lnTo>
                      <a:pt x="7429" y="2548"/>
                    </a:lnTo>
                    <a:lnTo>
                      <a:pt x="7431" y="2546"/>
                    </a:lnTo>
                    <a:lnTo>
                      <a:pt x="7433" y="2542"/>
                    </a:lnTo>
                    <a:lnTo>
                      <a:pt x="7435" y="2538"/>
                    </a:lnTo>
                    <a:lnTo>
                      <a:pt x="7437" y="2534"/>
                    </a:lnTo>
                    <a:lnTo>
                      <a:pt x="7439" y="2532"/>
                    </a:lnTo>
                    <a:lnTo>
                      <a:pt x="7441" y="2528"/>
                    </a:lnTo>
                    <a:lnTo>
                      <a:pt x="7443" y="2524"/>
                    </a:lnTo>
                    <a:lnTo>
                      <a:pt x="7444" y="2520"/>
                    </a:lnTo>
                    <a:lnTo>
                      <a:pt x="7446" y="2518"/>
                    </a:lnTo>
                    <a:lnTo>
                      <a:pt x="7448" y="2514"/>
                    </a:lnTo>
                    <a:lnTo>
                      <a:pt x="7450" y="2510"/>
                    </a:lnTo>
                    <a:lnTo>
                      <a:pt x="7452" y="2506"/>
                    </a:lnTo>
                    <a:lnTo>
                      <a:pt x="7454" y="2502"/>
                    </a:lnTo>
                    <a:lnTo>
                      <a:pt x="7456" y="2500"/>
                    </a:lnTo>
                    <a:lnTo>
                      <a:pt x="7458" y="2497"/>
                    </a:lnTo>
                    <a:lnTo>
                      <a:pt x="7460" y="2493"/>
                    </a:lnTo>
                    <a:lnTo>
                      <a:pt x="7462" y="2489"/>
                    </a:lnTo>
                    <a:lnTo>
                      <a:pt x="7464" y="2487"/>
                    </a:lnTo>
                    <a:lnTo>
                      <a:pt x="7466" y="2483"/>
                    </a:lnTo>
                    <a:lnTo>
                      <a:pt x="7468" y="2479"/>
                    </a:lnTo>
                    <a:lnTo>
                      <a:pt x="7470" y="2475"/>
                    </a:lnTo>
                    <a:lnTo>
                      <a:pt x="7472" y="2471"/>
                    </a:lnTo>
                    <a:lnTo>
                      <a:pt x="7474" y="2469"/>
                    </a:lnTo>
                    <a:lnTo>
                      <a:pt x="7476" y="2465"/>
                    </a:lnTo>
                    <a:lnTo>
                      <a:pt x="7478" y="2461"/>
                    </a:lnTo>
                    <a:lnTo>
                      <a:pt x="7480" y="2457"/>
                    </a:lnTo>
                    <a:lnTo>
                      <a:pt x="7482" y="2453"/>
                    </a:lnTo>
                    <a:lnTo>
                      <a:pt x="7484" y="2449"/>
                    </a:lnTo>
                    <a:lnTo>
                      <a:pt x="7486" y="2445"/>
                    </a:lnTo>
                    <a:lnTo>
                      <a:pt x="7488" y="2441"/>
                    </a:lnTo>
                    <a:lnTo>
                      <a:pt x="7490" y="2437"/>
                    </a:lnTo>
                    <a:lnTo>
                      <a:pt x="7492" y="2435"/>
                    </a:lnTo>
                    <a:lnTo>
                      <a:pt x="7494" y="2431"/>
                    </a:lnTo>
                    <a:lnTo>
                      <a:pt x="7496" y="2427"/>
                    </a:lnTo>
                    <a:lnTo>
                      <a:pt x="7498" y="2424"/>
                    </a:lnTo>
                    <a:lnTo>
                      <a:pt x="7500" y="2420"/>
                    </a:lnTo>
                    <a:lnTo>
                      <a:pt x="7502" y="2416"/>
                    </a:lnTo>
                    <a:lnTo>
                      <a:pt x="7504" y="2412"/>
                    </a:lnTo>
                    <a:lnTo>
                      <a:pt x="7506" y="2408"/>
                    </a:lnTo>
                    <a:lnTo>
                      <a:pt x="7508" y="2404"/>
                    </a:lnTo>
                    <a:lnTo>
                      <a:pt x="7510" y="2400"/>
                    </a:lnTo>
                    <a:lnTo>
                      <a:pt x="7512" y="2398"/>
                    </a:lnTo>
                    <a:lnTo>
                      <a:pt x="7513" y="2392"/>
                    </a:lnTo>
                    <a:lnTo>
                      <a:pt x="7515" y="2388"/>
                    </a:lnTo>
                    <a:lnTo>
                      <a:pt x="7517" y="2382"/>
                    </a:lnTo>
                    <a:lnTo>
                      <a:pt x="7519" y="2378"/>
                    </a:lnTo>
                    <a:lnTo>
                      <a:pt x="7521" y="2372"/>
                    </a:lnTo>
                    <a:lnTo>
                      <a:pt x="7523" y="2368"/>
                    </a:lnTo>
                    <a:lnTo>
                      <a:pt x="7525" y="2362"/>
                    </a:lnTo>
                    <a:lnTo>
                      <a:pt x="7527" y="2356"/>
                    </a:lnTo>
                    <a:lnTo>
                      <a:pt x="7529" y="2353"/>
                    </a:lnTo>
                    <a:lnTo>
                      <a:pt x="7531" y="2347"/>
                    </a:lnTo>
                    <a:lnTo>
                      <a:pt x="7533" y="2343"/>
                    </a:lnTo>
                    <a:lnTo>
                      <a:pt x="7535" y="2337"/>
                    </a:lnTo>
                    <a:lnTo>
                      <a:pt x="7537" y="2333"/>
                    </a:lnTo>
                    <a:lnTo>
                      <a:pt x="7539" y="2327"/>
                    </a:lnTo>
                    <a:lnTo>
                      <a:pt x="7541" y="2323"/>
                    </a:lnTo>
                    <a:lnTo>
                      <a:pt x="7543" y="2317"/>
                    </a:lnTo>
                    <a:lnTo>
                      <a:pt x="7545" y="2311"/>
                    </a:lnTo>
                    <a:lnTo>
                      <a:pt x="7547" y="2307"/>
                    </a:lnTo>
                    <a:lnTo>
                      <a:pt x="7549" y="2301"/>
                    </a:lnTo>
                    <a:lnTo>
                      <a:pt x="7551" y="2297"/>
                    </a:lnTo>
                    <a:lnTo>
                      <a:pt x="7553" y="2291"/>
                    </a:lnTo>
                    <a:lnTo>
                      <a:pt x="7555" y="2285"/>
                    </a:lnTo>
                    <a:lnTo>
                      <a:pt x="7557" y="2280"/>
                    </a:lnTo>
                    <a:lnTo>
                      <a:pt x="7559" y="2274"/>
                    </a:lnTo>
                    <a:lnTo>
                      <a:pt x="7561" y="2268"/>
                    </a:lnTo>
                    <a:lnTo>
                      <a:pt x="7563" y="2262"/>
                    </a:lnTo>
                    <a:lnTo>
                      <a:pt x="7565" y="2256"/>
                    </a:lnTo>
                    <a:lnTo>
                      <a:pt x="7567" y="2250"/>
                    </a:lnTo>
                    <a:lnTo>
                      <a:pt x="7569" y="2244"/>
                    </a:lnTo>
                    <a:lnTo>
                      <a:pt x="7571" y="2238"/>
                    </a:lnTo>
                    <a:lnTo>
                      <a:pt x="7573" y="2232"/>
                    </a:lnTo>
                    <a:lnTo>
                      <a:pt x="7575" y="2226"/>
                    </a:lnTo>
                    <a:lnTo>
                      <a:pt x="7577" y="2220"/>
                    </a:lnTo>
                    <a:lnTo>
                      <a:pt x="7579" y="2214"/>
                    </a:lnTo>
                    <a:lnTo>
                      <a:pt x="7581" y="2209"/>
                    </a:lnTo>
                    <a:lnTo>
                      <a:pt x="7583" y="2203"/>
                    </a:lnTo>
                    <a:lnTo>
                      <a:pt x="7584" y="2197"/>
                    </a:lnTo>
                    <a:lnTo>
                      <a:pt x="7586" y="2191"/>
                    </a:lnTo>
                    <a:lnTo>
                      <a:pt x="7588" y="2185"/>
                    </a:lnTo>
                    <a:lnTo>
                      <a:pt x="7590" y="2179"/>
                    </a:lnTo>
                    <a:lnTo>
                      <a:pt x="7592" y="2173"/>
                    </a:lnTo>
                    <a:lnTo>
                      <a:pt x="7594" y="2165"/>
                    </a:lnTo>
                    <a:lnTo>
                      <a:pt x="7596" y="2157"/>
                    </a:lnTo>
                    <a:lnTo>
                      <a:pt x="7598" y="2151"/>
                    </a:lnTo>
                    <a:lnTo>
                      <a:pt x="7600" y="2143"/>
                    </a:lnTo>
                    <a:lnTo>
                      <a:pt x="7602" y="2136"/>
                    </a:lnTo>
                    <a:lnTo>
                      <a:pt x="7604" y="2130"/>
                    </a:lnTo>
                    <a:lnTo>
                      <a:pt x="7606" y="2122"/>
                    </a:lnTo>
                    <a:lnTo>
                      <a:pt x="7608" y="2114"/>
                    </a:lnTo>
                    <a:lnTo>
                      <a:pt x="7610" y="2108"/>
                    </a:lnTo>
                    <a:lnTo>
                      <a:pt x="7612" y="2100"/>
                    </a:lnTo>
                    <a:lnTo>
                      <a:pt x="7614" y="2094"/>
                    </a:lnTo>
                    <a:lnTo>
                      <a:pt x="7616" y="2086"/>
                    </a:lnTo>
                    <a:lnTo>
                      <a:pt x="7618" y="2078"/>
                    </a:lnTo>
                    <a:lnTo>
                      <a:pt x="7620" y="2072"/>
                    </a:lnTo>
                    <a:lnTo>
                      <a:pt x="7622" y="2065"/>
                    </a:lnTo>
                    <a:lnTo>
                      <a:pt x="7624" y="2057"/>
                    </a:lnTo>
                    <a:lnTo>
                      <a:pt x="7626" y="2051"/>
                    </a:lnTo>
                    <a:lnTo>
                      <a:pt x="7628" y="2043"/>
                    </a:lnTo>
                    <a:lnTo>
                      <a:pt x="7630" y="2037"/>
                    </a:lnTo>
                    <a:lnTo>
                      <a:pt x="7632" y="2029"/>
                    </a:lnTo>
                    <a:lnTo>
                      <a:pt x="7634" y="2021"/>
                    </a:lnTo>
                    <a:lnTo>
                      <a:pt x="7636" y="2013"/>
                    </a:lnTo>
                    <a:lnTo>
                      <a:pt x="7638" y="2005"/>
                    </a:lnTo>
                    <a:lnTo>
                      <a:pt x="7640" y="1998"/>
                    </a:lnTo>
                    <a:lnTo>
                      <a:pt x="7642" y="1990"/>
                    </a:lnTo>
                    <a:lnTo>
                      <a:pt x="7644" y="1982"/>
                    </a:lnTo>
                    <a:lnTo>
                      <a:pt x="7646" y="1974"/>
                    </a:lnTo>
                    <a:lnTo>
                      <a:pt x="7648" y="1966"/>
                    </a:lnTo>
                    <a:lnTo>
                      <a:pt x="7650" y="1958"/>
                    </a:lnTo>
                    <a:lnTo>
                      <a:pt x="7652" y="1950"/>
                    </a:lnTo>
                    <a:lnTo>
                      <a:pt x="7654" y="1944"/>
                    </a:lnTo>
                    <a:lnTo>
                      <a:pt x="7655" y="1936"/>
                    </a:lnTo>
                    <a:lnTo>
                      <a:pt x="7657" y="1929"/>
                    </a:lnTo>
                    <a:lnTo>
                      <a:pt x="7659" y="1921"/>
                    </a:lnTo>
                    <a:lnTo>
                      <a:pt x="7661" y="1913"/>
                    </a:lnTo>
                    <a:lnTo>
                      <a:pt x="7663" y="1905"/>
                    </a:lnTo>
                    <a:lnTo>
                      <a:pt x="7665" y="1897"/>
                    </a:lnTo>
                    <a:lnTo>
                      <a:pt x="7667" y="1889"/>
                    </a:lnTo>
                    <a:lnTo>
                      <a:pt x="7669" y="1881"/>
                    </a:lnTo>
                    <a:lnTo>
                      <a:pt x="7671" y="1873"/>
                    </a:lnTo>
                    <a:lnTo>
                      <a:pt x="7673" y="1865"/>
                    </a:lnTo>
                    <a:lnTo>
                      <a:pt x="7675" y="1858"/>
                    </a:lnTo>
                    <a:lnTo>
                      <a:pt x="7677" y="1848"/>
                    </a:lnTo>
                    <a:lnTo>
                      <a:pt x="7679" y="1840"/>
                    </a:lnTo>
                    <a:lnTo>
                      <a:pt x="7681" y="1832"/>
                    </a:lnTo>
                    <a:lnTo>
                      <a:pt x="7683" y="1822"/>
                    </a:lnTo>
                    <a:lnTo>
                      <a:pt x="7685" y="1814"/>
                    </a:lnTo>
                    <a:lnTo>
                      <a:pt x="7687" y="1806"/>
                    </a:lnTo>
                    <a:lnTo>
                      <a:pt x="7689" y="1798"/>
                    </a:lnTo>
                    <a:lnTo>
                      <a:pt x="7691" y="1789"/>
                    </a:lnTo>
                    <a:lnTo>
                      <a:pt x="7693" y="1781"/>
                    </a:lnTo>
                    <a:lnTo>
                      <a:pt x="7695" y="1773"/>
                    </a:lnTo>
                    <a:lnTo>
                      <a:pt x="7697" y="1765"/>
                    </a:lnTo>
                    <a:lnTo>
                      <a:pt x="7699" y="1755"/>
                    </a:lnTo>
                    <a:lnTo>
                      <a:pt x="7701" y="1747"/>
                    </a:lnTo>
                    <a:lnTo>
                      <a:pt x="7703" y="1739"/>
                    </a:lnTo>
                    <a:lnTo>
                      <a:pt x="7705" y="1729"/>
                    </a:lnTo>
                    <a:lnTo>
                      <a:pt x="7707" y="1721"/>
                    </a:lnTo>
                    <a:lnTo>
                      <a:pt x="7709" y="1714"/>
                    </a:lnTo>
                    <a:lnTo>
                      <a:pt x="7711" y="1704"/>
                    </a:lnTo>
                    <a:lnTo>
                      <a:pt x="7713" y="1690"/>
                    </a:lnTo>
                    <a:lnTo>
                      <a:pt x="7715" y="1678"/>
                    </a:lnTo>
                    <a:lnTo>
                      <a:pt x="7717" y="1666"/>
                    </a:lnTo>
                    <a:lnTo>
                      <a:pt x="7719" y="1652"/>
                    </a:lnTo>
                    <a:lnTo>
                      <a:pt x="7721" y="1641"/>
                    </a:lnTo>
                    <a:lnTo>
                      <a:pt x="7723" y="1629"/>
                    </a:lnTo>
                    <a:lnTo>
                      <a:pt x="7725" y="1615"/>
                    </a:lnTo>
                    <a:lnTo>
                      <a:pt x="7726" y="1603"/>
                    </a:lnTo>
                    <a:lnTo>
                      <a:pt x="7728" y="1591"/>
                    </a:lnTo>
                    <a:lnTo>
                      <a:pt x="7730" y="1577"/>
                    </a:lnTo>
                    <a:lnTo>
                      <a:pt x="7732" y="1566"/>
                    </a:lnTo>
                    <a:lnTo>
                      <a:pt x="7734" y="1554"/>
                    </a:lnTo>
                    <a:lnTo>
                      <a:pt x="7736" y="1540"/>
                    </a:lnTo>
                    <a:lnTo>
                      <a:pt x="7738" y="1528"/>
                    </a:lnTo>
                    <a:lnTo>
                      <a:pt x="7740" y="1516"/>
                    </a:lnTo>
                    <a:lnTo>
                      <a:pt x="7742" y="1503"/>
                    </a:lnTo>
                    <a:lnTo>
                      <a:pt x="7744" y="1491"/>
                    </a:lnTo>
                    <a:lnTo>
                      <a:pt x="7746" y="1477"/>
                    </a:lnTo>
                    <a:lnTo>
                      <a:pt x="7748" y="1465"/>
                    </a:lnTo>
                    <a:lnTo>
                      <a:pt x="7750" y="1451"/>
                    </a:lnTo>
                    <a:lnTo>
                      <a:pt x="7752" y="1435"/>
                    </a:lnTo>
                    <a:lnTo>
                      <a:pt x="7754" y="1418"/>
                    </a:lnTo>
                    <a:lnTo>
                      <a:pt x="7756" y="1402"/>
                    </a:lnTo>
                    <a:lnTo>
                      <a:pt x="7758" y="1386"/>
                    </a:lnTo>
                    <a:lnTo>
                      <a:pt x="7760" y="1370"/>
                    </a:lnTo>
                    <a:lnTo>
                      <a:pt x="7762" y="1353"/>
                    </a:lnTo>
                    <a:lnTo>
                      <a:pt x="7764" y="1337"/>
                    </a:lnTo>
                    <a:lnTo>
                      <a:pt x="7766" y="1321"/>
                    </a:lnTo>
                    <a:lnTo>
                      <a:pt x="7768" y="1305"/>
                    </a:lnTo>
                    <a:lnTo>
                      <a:pt x="7770" y="1288"/>
                    </a:lnTo>
                    <a:lnTo>
                      <a:pt x="7772" y="1272"/>
                    </a:lnTo>
                    <a:lnTo>
                      <a:pt x="7774" y="1256"/>
                    </a:lnTo>
                    <a:lnTo>
                      <a:pt x="7776" y="1240"/>
                    </a:lnTo>
                    <a:lnTo>
                      <a:pt x="7778" y="1223"/>
                    </a:lnTo>
                    <a:lnTo>
                      <a:pt x="7780" y="1207"/>
                    </a:lnTo>
                    <a:lnTo>
                      <a:pt x="7782" y="1191"/>
                    </a:lnTo>
                    <a:lnTo>
                      <a:pt x="7784" y="1173"/>
                    </a:lnTo>
                    <a:lnTo>
                      <a:pt x="7786" y="1157"/>
                    </a:lnTo>
                    <a:lnTo>
                      <a:pt x="7788" y="1142"/>
                    </a:lnTo>
                    <a:lnTo>
                      <a:pt x="7790" y="1124"/>
                    </a:lnTo>
                    <a:lnTo>
                      <a:pt x="7792" y="1106"/>
                    </a:lnTo>
                    <a:lnTo>
                      <a:pt x="7794" y="1088"/>
                    </a:lnTo>
                    <a:lnTo>
                      <a:pt x="7796" y="1071"/>
                    </a:lnTo>
                    <a:lnTo>
                      <a:pt x="7797" y="1053"/>
                    </a:lnTo>
                    <a:lnTo>
                      <a:pt x="7799" y="1035"/>
                    </a:lnTo>
                    <a:lnTo>
                      <a:pt x="7801" y="1017"/>
                    </a:lnTo>
                    <a:lnTo>
                      <a:pt x="7803" y="1000"/>
                    </a:lnTo>
                    <a:lnTo>
                      <a:pt x="7805" y="982"/>
                    </a:lnTo>
                    <a:lnTo>
                      <a:pt x="7807" y="962"/>
                    </a:lnTo>
                    <a:lnTo>
                      <a:pt x="7809" y="944"/>
                    </a:lnTo>
                    <a:lnTo>
                      <a:pt x="7811" y="927"/>
                    </a:lnTo>
                    <a:lnTo>
                      <a:pt x="7813" y="909"/>
                    </a:lnTo>
                    <a:lnTo>
                      <a:pt x="7815" y="891"/>
                    </a:lnTo>
                    <a:lnTo>
                      <a:pt x="7817" y="873"/>
                    </a:lnTo>
                    <a:lnTo>
                      <a:pt x="7819" y="856"/>
                    </a:lnTo>
                    <a:lnTo>
                      <a:pt x="7821" y="838"/>
                    </a:lnTo>
                    <a:lnTo>
                      <a:pt x="7823" y="820"/>
                    </a:lnTo>
                    <a:lnTo>
                      <a:pt x="7825" y="802"/>
                    </a:lnTo>
                    <a:lnTo>
                      <a:pt x="7827" y="785"/>
                    </a:lnTo>
                    <a:lnTo>
                      <a:pt x="7829" y="761"/>
                    </a:lnTo>
                    <a:lnTo>
                      <a:pt x="7831" y="735"/>
                    </a:lnTo>
                    <a:lnTo>
                      <a:pt x="7833" y="710"/>
                    </a:lnTo>
                    <a:lnTo>
                      <a:pt x="7835" y="682"/>
                    </a:lnTo>
                    <a:lnTo>
                      <a:pt x="7837" y="657"/>
                    </a:lnTo>
                    <a:lnTo>
                      <a:pt x="7839" y="631"/>
                    </a:lnTo>
                    <a:lnTo>
                      <a:pt x="7841" y="603"/>
                    </a:lnTo>
                    <a:lnTo>
                      <a:pt x="7843" y="578"/>
                    </a:lnTo>
                    <a:lnTo>
                      <a:pt x="7845" y="552"/>
                    </a:lnTo>
                    <a:lnTo>
                      <a:pt x="7847" y="524"/>
                    </a:lnTo>
                    <a:lnTo>
                      <a:pt x="7849" y="499"/>
                    </a:lnTo>
                    <a:lnTo>
                      <a:pt x="7851" y="473"/>
                    </a:lnTo>
                    <a:lnTo>
                      <a:pt x="7853" y="447"/>
                    </a:lnTo>
                    <a:lnTo>
                      <a:pt x="7855" y="420"/>
                    </a:lnTo>
                    <a:lnTo>
                      <a:pt x="7857" y="394"/>
                    </a:lnTo>
                    <a:lnTo>
                      <a:pt x="7859" y="369"/>
                    </a:lnTo>
                    <a:lnTo>
                      <a:pt x="7861" y="341"/>
                    </a:lnTo>
                    <a:lnTo>
                      <a:pt x="7863" y="315"/>
                    </a:lnTo>
                    <a:lnTo>
                      <a:pt x="7865" y="290"/>
                    </a:lnTo>
                    <a:lnTo>
                      <a:pt x="7866" y="262"/>
                    </a:lnTo>
                    <a:lnTo>
                      <a:pt x="7868" y="236"/>
                    </a:lnTo>
                    <a:lnTo>
                      <a:pt x="7870" y="211"/>
                    </a:lnTo>
                    <a:lnTo>
                      <a:pt x="7872" y="183"/>
                    </a:lnTo>
                    <a:lnTo>
                      <a:pt x="7874" y="158"/>
                    </a:lnTo>
                    <a:lnTo>
                      <a:pt x="7876" y="132"/>
                    </a:lnTo>
                    <a:lnTo>
                      <a:pt x="7878" y="104"/>
                    </a:lnTo>
                    <a:lnTo>
                      <a:pt x="7880" y="79"/>
                    </a:lnTo>
                    <a:lnTo>
                      <a:pt x="7882" y="53"/>
                    </a:lnTo>
                    <a:lnTo>
                      <a:pt x="7884" y="25"/>
                    </a:lnTo>
                    <a:lnTo>
                      <a:pt x="7886" y="0"/>
                    </a:lnTo>
                    <a:lnTo>
                      <a:pt x="7886" y="3256"/>
                    </a:lnTo>
                    <a:lnTo>
                      <a:pt x="7636" y="3258"/>
                    </a:lnTo>
                    <a:lnTo>
                      <a:pt x="166" y="3256"/>
                    </a:lnTo>
                    <a:lnTo>
                      <a:pt x="0" y="3256"/>
                    </a:lnTo>
                    <a:close/>
                  </a:path>
                </a:pathLst>
              </a:custGeom>
              <a:solidFill>
                <a:srgbClr val="FF6666"/>
              </a:solidFill>
              <a:ln w="0">
                <a:solidFill>
                  <a:srgbClr val="FF66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607" name="Freeform 93">
                <a:extLst>
                  <a:ext uri="{FF2B5EF4-FFF2-40B4-BE49-F238E27FC236}">
                    <a16:creationId xmlns:a16="http://schemas.microsoft.com/office/drawing/2014/main" id="{220106A3-288F-E4E1-CADE-45612093F3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4" y="535"/>
                <a:ext cx="3944" cy="1629"/>
              </a:xfrm>
              <a:custGeom>
                <a:avLst/>
                <a:gdLst/>
                <a:ahLst/>
                <a:cxnLst>
                  <a:cxn ang="0">
                    <a:pos x="4494" y="3244"/>
                  </a:cxn>
                  <a:cxn ang="0">
                    <a:pos x="5297" y="3226"/>
                  </a:cxn>
                  <a:cxn ang="0">
                    <a:pos x="5709" y="3208"/>
                  </a:cxn>
                  <a:cxn ang="0">
                    <a:pos x="5969" y="3191"/>
                  </a:cxn>
                  <a:cxn ang="0">
                    <a:pos x="6159" y="3173"/>
                  </a:cxn>
                  <a:cxn ang="0">
                    <a:pos x="6307" y="3155"/>
                  </a:cxn>
                  <a:cxn ang="0">
                    <a:pos x="6425" y="3137"/>
                  </a:cxn>
                  <a:cxn ang="0">
                    <a:pos x="6524" y="3120"/>
                  </a:cxn>
                  <a:cxn ang="0">
                    <a:pos x="6606" y="3102"/>
                  </a:cxn>
                  <a:cxn ang="0">
                    <a:pos x="6675" y="3084"/>
                  </a:cxn>
                  <a:cxn ang="0">
                    <a:pos x="6736" y="3066"/>
                  </a:cxn>
                  <a:cxn ang="0">
                    <a:pos x="6792" y="3049"/>
                  </a:cxn>
                  <a:cxn ang="0">
                    <a:pos x="6841" y="3031"/>
                  </a:cxn>
                  <a:cxn ang="0">
                    <a:pos x="6886" y="3013"/>
                  </a:cxn>
                  <a:cxn ang="0">
                    <a:pos x="6928" y="2995"/>
                  </a:cxn>
                  <a:cxn ang="0">
                    <a:pos x="6965" y="2978"/>
                  </a:cxn>
                  <a:cxn ang="0">
                    <a:pos x="7001" y="2960"/>
                  </a:cxn>
                  <a:cxn ang="0">
                    <a:pos x="7032" y="2942"/>
                  </a:cxn>
                  <a:cxn ang="0">
                    <a:pos x="7062" y="2924"/>
                  </a:cxn>
                  <a:cxn ang="0">
                    <a:pos x="7091" y="2907"/>
                  </a:cxn>
                  <a:cxn ang="0">
                    <a:pos x="7121" y="2889"/>
                  </a:cxn>
                  <a:cxn ang="0">
                    <a:pos x="7145" y="2871"/>
                  </a:cxn>
                  <a:cxn ang="0">
                    <a:pos x="7166" y="2853"/>
                  </a:cxn>
                  <a:cxn ang="0">
                    <a:pos x="7188" y="2836"/>
                  </a:cxn>
                  <a:cxn ang="0">
                    <a:pos x="7208" y="2818"/>
                  </a:cxn>
                  <a:cxn ang="0">
                    <a:pos x="7228" y="2800"/>
                  </a:cxn>
                  <a:cxn ang="0">
                    <a:pos x="7247" y="2782"/>
                  </a:cxn>
                  <a:cxn ang="0">
                    <a:pos x="7265" y="2765"/>
                  </a:cxn>
                  <a:cxn ang="0">
                    <a:pos x="7283" y="2747"/>
                  </a:cxn>
                  <a:cxn ang="0">
                    <a:pos x="7301" y="2729"/>
                  </a:cxn>
                  <a:cxn ang="0">
                    <a:pos x="7318" y="2710"/>
                  </a:cxn>
                  <a:cxn ang="0">
                    <a:pos x="7336" y="2688"/>
                  </a:cxn>
                  <a:cxn ang="0">
                    <a:pos x="7354" y="2664"/>
                  </a:cxn>
                  <a:cxn ang="0">
                    <a:pos x="7372" y="2639"/>
                  </a:cxn>
                  <a:cxn ang="0">
                    <a:pos x="7389" y="2613"/>
                  </a:cxn>
                  <a:cxn ang="0">
                    <a:pos x="7407" y="2585"/>
                  </a:cxn>
                  <a:cxn ang="0">
                    <a:pos x="7425" y="2556"/>
                  </a:cxn>
                  <a:cxn ang="0">
                    <a:pos x="7443" y="2524"/>
                  </a:cxn>
                  <a:cxn ang="0">
                    <a:pos x="7460" y="2493"/>
                  </a:cxn>
                  <a:cxn ang="0">
                    <a:pos x="7478" y="2461"/>
                  </a:cxn>
                  <a:cxn ang="0">
                    <a:pos x="7496" y="2427"/>
                  </a:cxn>
                  <a:cxn ang="0">
                    <a:pos x="7513" y="2392"/>
                  </a:cxn>
                  <a:cxn ang="0">
                    <a:pos x="7531" y="2347"/>
                  </a:cxn>
                  <a:cxn ang="0">
                    <a:pos x="7549" y="2301"/>
                  </a:cxn>
                  <a:cxn ang="0">
                    <a:pos x="7567" y="2250"/>
                  </a:cxn>
                  <a:cxn ang="0">
                    <a:pos x="7584" y="2197"/>
                  </a:cxn>
                  <a:cxn ang="0">
                    <a:pos x="7602" y="2136"/>
                  </a:cxn>
                  <a:cxn ang="0">
                    <a:pos x="7620" y="2072"/>
                  </a:cxn>
                  <a:cxn ang="0">
                    <a:pos x="7638" y="2005"/>
                  </a:cxn>
                  <a:cxn ang="0">
                    <a:pos x="7655" y="1936"/>
                  </a:cxn>
                  <a:cxn ang="0">
                    <a:pos x="7673" y="1865"/>
                  </a:cxn>
                  <a:cxn ang="0">
                    <a:pos x="7691" y="1789"/>
                  </a:cxn>
                  <a:cxn ang="0">
                    <a:pos x="7709" y="1714"/>
                  </a:cxn>
                  <a:cxn ang="0">
                    <a:pos x="7726" y="1603"/>
                  </a:cxn>
                  <a:cxn ang="0">
                    <a:pos x="7744" y="1491"/>
                  </a:cxn>
                  <a:cxn ang="0">
                    <a:pos x="7762" y="1353"/>
                  </a:cxn>
                  <a:cxn ang="0">
                    <a:pos x="7780" y="1207"/>
                  </a:cxn>
                  <a:cxn ang="0">
                    <a:pos x="7797" y="1053"/>
                  </a:cxn>
                  <a:cxn ang="0">
                    <a:pos x="7815" y="891"/>
                  </a:cxn>
                  <a:cxn ang="0">
                    <a:pos x="7833" y="710"/>
                  </a:cxn>
                  <a:cxn ang="0">
                    <a:pos x="7851" y="473"/>
                  </a:cxn>
                  <a:cxn ang="0">
                    <a:pos x="7868" y="236"/>
                  </a:cxn>
                  <a:cxn ang="0">
                    <a:pos x="7886" y="0"/>
                  </a:cxn>
                </a:cxnLst>
                <a:rect l="0" t="0" r="r" b="b"/>
                <a:pathLst>
                  <a:path w="7888" h="3258">
                    <a:moveTo>
                      <a:pt x="0" y="3256"/>
                    </a:moveTo>
                    <a:lnTo>
                      <a:pt x="361" y="3258"/>
                    </a:lnTo>
                    <a:lnTo>
                      <a:pt x="1079" y="3256"/>
                    </a:lnTo>
                    <a:lnTo>
                      <a:pt x="3167" y="3254"/>
                    </a:lnTo>
                    <a:lnTo>
                      <a:pt x="3780" y="3252"/>
                    </a:lnTo>
                    <a:lnTo>
                      <a:pt x="4029" y="3250"/>
                    </a:lnTo>
                    <a:lnTo>
                      <a:pt x="4200" y="3248"/>
                    </a:lnTo>
                    <a:lnTo>
                      <a:pt x="4356" y="3246"/>
                    </a:lnTo>
                    <a:lnTo>
                      <a:pt x="4494" y="3244"/>
                    </a:lnTo>
                    <a:lnTo>
                      <a:pt x="4617" y="3242"/>
                    </a:lnTo>
                    <a:lnTo>
                      <a:pt x="4727" y="3240"/>
                    </a:lnTo>
                    <a:lnTo>
                      <a:pt x="4830" y="3238"/>
                    </a:lnTo>
                    <a:lnTo>
                      <a:pt x="4928" y="3236"/>
                    </a:lnTo>
                    <a:lnTo>
                      <a:pt x="5017" y="3234"/>
                    </a:lnTo>
                    <a:lnTo>
                      <a:pt x="5096" y="3232"/>
                    </a:lnTo>
                    <a:lnTo>
                      <a:pt x="5167" y="3230"/>
                    </a:lnTo>
                    <a:lnTo>
                      <a:pt x="5234" y="3228"/>
                    </a:lnTo>
                    <a:lnTo>
                      <a:pt x="5297" y="3226"/>
                    </a:lnTo>
                    <a:lnTo>
                      <a:pt x="5354" y="3224"/>
                    </a:lnTo>
                    <a:lnTo>
                      <a:pt x="5409" y="3222"/>
                    </a:lnTo>
                    <a:lnTo>
                      <a:pt x="5461" y="3220"/>
                    </a:lnTo>
                    <a:lnTo>
                      <a:pt x="5508" y="3218"/>
                    </a:lnTo>
                    <a:lnTo>
                      <a:pt x="5551" y="3216"/>
                    </a:lnTo>
                    <a:lnTo>
                      <a:pt x="5595" y="3214"/>
                    </a:lnTo>
                    <a:lnTo>
                      <a:pt x="5634" y="3212"/>
                    </a:lnTo>
                    <a:lnTo>
                      <a:pt x="5672" y="3210"/>
                    </a:lnTo>
                    <a:lnTo>
                      <a:pt x="5709" y="3208"/>
                    </a:lnTo>
                    <a:lnTo>
                      <a:pt x="5743" y="3206"/>
                    </a:lnTo>
                    <a:lnTo>
                      <a:pt x="5776" y="3205"/>
                    </a:lnTo>
                    <a:lnTo>
                      <a:pt x="5808" y="3203"/>
                    </a:lnTo>
                    <a:lnTo>
                      <a:pt x="5837" y="3201"/>
                    </a:lnTo>
                    <a:lnTo>
                      <a:pt x="5867" y="3199"/>
                    </a:lnTo>
                    <a:lnTo>
                      <a:pt x="5894" y="3197"/>
                    </a:lnTo>
                    <a:lnTo>
                      <a:pt x="5920" y="3195"/>
                    </a:lnTo>
                    <a:lnTo>
                      <a:pt x="5946" y="3193"/>
                    </a:lnTo>
                    <a:lnTo>
                      <a:pt x="5969" y="3191"/>
                    </a:lnTo>
                    <a:lnTo>
                      <a:pt x="5993" y="3189"/>
                    </a:lnTo>
                    <a:lnTo>
                      <a:pt x="6017" y="3187"/>
                    </a:lnTo>
                    <a:lnTo>
                      <a:pt x="6038" y="3185"/>
                    </a:lnTo>
                    <a:lnTo>
                      <a:pt x="6060" y="3183"/>
                    </a:lnTo>
                    <a:lnTo>
                      <a:pt x="6080" y="3181"/>
                    </a:lnTo>
                    <a:lnTo>
                      <a:pt x="6101" y="3179"/>
                    </a:lnTo>
                    <a:lnTo>
                      <a:pt x="6121" y="3177"/>
                    </a:lnTo>
                    <a:lnTo>
                      <a:pt x="6141" y="3175"/>
                    </a:lnTo>
                    <a:lnTo>
                      <a:pt x="6159" y="3173"/>
                    </a:lnTo>
                    <a:lnTo>
                      <a:pt x="6178" y="3171"/>
                    </a:lnTo>
                    <a:lnTo>
                      <a:pt x="6194" y="3169"/>
                    </a:lnTo>
                    <a:lnTo>
                      <a:pt x="6212" y="3167"/>
                    </a:lnTo>
                    <a:lnTo>
                      <a:pt x="6230" y="3165"/>
                    </a:lnTo>
                    <a:lnTo>
                      <a:pt x="6245" y="3163"/>
                    </a:lnTo>
                    <a:lnTo>
                      <a:pt x="6261" y="3161"/>
                    </a:lnTo>
                    <a:lnTo>
                      <a:pt x="6277" y="3159"/>
                    </a:lnTo>
                    <a:lnTo>
                      <a:pt x="6293" y="3157"/>
                    </a:lnTo>
                    <a:lnTo>
                      <a:pt x="6307" y="3155"/>
                    </a:lnTo>
                    <a:lnTo>
                      <a:pt x="6320" y="3153"/>
                    </a:lnTo>
                    <a:lnTo>
                      <a:pt x="6334" y="3151"/>
                    </a:lnTo>
                    <a:lnTo>
                      <a:pt x="6348" y="3149"/>
                    </a:lnTo>
                    <a:lnTo>
                      <a:pt x="6362" y="3147"/>
                    </a:lnTo>
                    <a:lnTo>
                      <a:pt x="6376" y="3145"/>
                    </a:lnTo>
                    <a:lnTo>
                      <a:pt x="6387" y="3143"/>
                    </a:lnTo>
                    <a:lnTo>
                      <a:pt x="6399" y="3141"/>
                    </a:lnTo>
                    <a:lnTo>
                      <a:pt x="6413" y="3139"/>
                    </a:lnTo>
                    <a:lnTo>
                      <a:pt x="6425" y="3137"/>
                    </a:lnTo>
                    <a:lnTo>
                      <a:pt x="6437" y="3135"/>
                    </a:lnTo>
                    <a:lnTo>
                      <a:pt x="6449" y="3134"/>
                    </a:lnTo>
                    <a:lnTo>
                      <a:pt x="6458" y="3132"/>
                    </a:lnTo>
                    <a:lnTo>
                      <a:pt x="6470" y="3130"/>
                    </a:lnTo>
                    <a:lnTo>
                      <a:pt x="6482" y="3128"/>
                    </a:lnTo>
                    <a:lnTo>
                      <a:pt x="6492" y="3126"/>
                    </a:lnTo>
                    <a:lnTo>
                      <a:pt x="6502" y="3124"/>
                    </a:lnTo>
                    <a:lnTo>
                      <a:pt x="6512" y="3122"/>
                    </a:lnTo>
                    <a:lnTo>
                      <a:pt x="6524" y="3120"/>
                    </a:lnTo>
                    <a:lnTo>
                      <a:pt x="6533" y="3118"/>
                    </a:lnTo>
                    <a:lnTo>
                      <a:pt x="6541" y="3116"/>
                    </a:lnTo>
                    <a:lnTo>
                      <a:pt x="6551" y="3114"/>
                    </a:lnTo>
                    <a:lnTo>
                      <a:pt x="6561" y="3112"/>
                    </a:lnTo>
                    <a:lnTo>
                      <a:pt x="6571" y="3110"/>
                    </a:lnTo>
                    <a:lnTo>
                      <a:pt x="6579" y="3108"/>
                    </a:lnTo>
                    <a:lnTo>
                      <a:pt x="6589" y="3106"/>
                    </a:lnTo>
                    <a:lnTo>
                      <a:pt x="6596" y="3104"/>
                    </a:lnTo>
                    <a:lnTo>
                      <a:pt x="6606" y="3102"/>
                    </a:lnTo>
                    <a:lnTo>
                      <a:pt x="6614" y="3100"/>
                    </a:lnTo>
                    <a:lnTo>
                      <a:pt x="6622" y="3098"/>
                    </a:lnTo>
                    <a:lnTo>
                      <a:pt x="6630" y="3096"/>
                    </a:lnTo>
                    <a:lnTo>
                      <a:pt x="6638" y="3094"/>
                    </a:lnTo>
                    <a:lnTo>
                      <a:pt x="6646" y="3092"/>
                    </a:lnTo>
                    <a:lnTo>
                      <a:pt x="6654" y="3090"/>
                    </a:lnTo>
                    <a:lnTo>
                      <a:pt x="6662" y="3088"/>
                    </a:lnTo>
                    <a:lnTo>
                      <a:pt x="6667" y="3086"/>
                    </a:lnTo>
                    <a:lnTo>
                      <a:pt x="6675" y="3084"/>
                    </a:lnTo>
                    <a:lnTo>
                      <a:pt x="6683" y="3082"/>
                    </a:lnTo>
                    <a:lnTo>
                      <a:pt x="6691" y="3080"/>
                    </a:lnTo>
                    <a:lnTo>
                      <a:pt x="6697" y="3078"/>
                    </a:lnTo>
                    <a:lnTo>
                      <a:pt x="6705" y="3076"/>
                    </a:lnTo>
                    <a:lnTo>
                      <a:pt x="6711" y="3074"/>
                    </a:lnTo>
                    <a:lnTo>
                      <a:pt x="6719" y="3072"/>
                    </a:lnTo>
                    <a:lnTo>
                      <a:pt x="6725" y="3070"/>
                    </a:lnTo>
                    <a:lnTo>
                      <a:pt x="6731" y="3068"/>
                    </a:lnTo>
                    <a:lnTo>
                      <a:pt x="6736" y="3066"/>
                    </a:lnTo>
                    <a:lnTo>
                      <a:pt x="6744" y="3064"/>
                    </a:lnTo>
                    <a:lnTo>
                      <a:pt x="6750" y="3063"/>
                    </a:lnTo>
                    <a:lnTo>
                      <a:pt x="6756" y="3061"/>
                    </a:lnTo>
                    <a:lnTo>
                      <a:pt x="6762" y="3059"/>
                    </a:lnTo>
                    <a:lnTo>
                      <a:pt x="6768" y="3057"/>
                    </a:lnTo>
                    <a:lnTo>
                      <a:pt x="6774" y="3055"/>
                    </a:lnTo>
                    <a:lnTo>
                      <a:pt x="6780" y="3053"/>
                    </a:lnTo>
                    <a:lnTo>
                      <a:pt x="6786" y="3051"/>
                    </a:lnTo>
                    <a:lnTo>
                      <a:pt x="6792" y="3049"/>
                    </a:lnTo>
                    <a:lnTo>
                      <a:pt x="6798" y="3047"/>
                    </a:lnTo>
                    <a:lnTo>
                      <a:pt x="6804" y="3045"/>
                    </a:lnTo>
                    <a:lnTo>
                      <a:pt x="6809" y="3043"/>
                    </a:lnTo>
                    <a:lnTo>
                      <a:pt x="6815" y="3041"/>
                    </a:lnTo>
                    <a:lnTo>
                      <a:pt x="6819" y="3039"/>
                    </a:lnTo>
                    <a:lnTo>
                      <a:pt x="6825" y="3037"/>
                    </a:lnTo>
                    <a:lnTo>
                      <a:pt x="6831" y="3035"/>
                    </a:lnTo>
                    <a:lnTo>
                      <a:pt x="6837" y="3033"/>
                    </a:lnTo>
                    <a:lnTo>
                      <a:pt x="6841" y="3031"/>
                    </a:lnTo>
                    <a:lnTo>
                      <a:pt x="6847" y="3029"/>
                    </a:lnTo>
                    <a:lnTo>
                      <a:pt x="6853" y="3027"/>
                    </a:lnTo>
                    <a:lnTo>
                      <a:pt x="6857" y="3025"/>
                    </a:lnTo>
                    <a:lnTo>
                      <a:pt x="6863" y="3023"/>
                    </a:lnTo>
                    <a:lnTo>
                      <a:pt x="6867" y="3021"/>
                    </a:lnTo>
                    <a:lnTo>
                      <a:pt x="6873" y="3019"/>
                    </a:lnTo>
                    <a:lnTo>
                      <a:pt x="6877" y="3017"/>
                    </a:lnTo>
                    <a:lnTo>
                      <a:pt x="6882" y="3015"/>
                    </a:lnTo>
                    <a:lnTo>
                      <a:pt x="6886" y="3013"/>
                    </a:lnTo>
                    <a:lnTo>
                      <a:pt x="6892" y="3011"/>
                    </a:lnTo>
                    <a:lnTo>
                      <a:pt x="6896" y="3009"/>
                    </a:lnTo>
                    <a:lnTo>
                      <a:pt x="6900" y="3007"/>
                    </a:lnTo>
                    <a:lnTo>
                      <a:pt x="6906" y="3005"/>
                    </a:lnTo>
                    <a:lnTo>
                      <a:pt x="6910" y="3003"/>
                    </a:lnTo>
                    <a:lnTo>
                      <a:pt x="6914" y="3001"/>
                    </a:lnTo>
                    <a:lnTo>
                      <a:pt x="6920" y="2999"/>
                    </a:lnTo>
                    <a:lnTo>
                      <a:pt x="6924" y="2997"/>
                    </a:lnTo>
                    <a:lnTo>
                      <a:pt x="6928" y="2995"/>
                    </a:lnTo>
                    <a:lnTo>
                      <a:pt x="6932" y="2993"/>
                    </a:lnTo>
                    <a:lnTo>
                      <a:pt x="6936" y="2992"/>
                    </a:lnTo>
                    <a:lnTo>
                      <a:pt x="6940" y="2990"/>
                    </a:lnTo>
                    <a:lnTo>
                      <a:pt x="6946" y="2988"/>
                    </a:lnTo>
                    <a:lnTo>
                      <a:pt x="6949" y="2986"/>
                    </a:lnTo>
                    <a:lnTo>
                      <a:pt x="6953" y="2984"/>
                    </a:lnTo>
                    <a:lnTo>
                      <a:pt x="6957" y="2982"/>
                    </a:lnTo>
                    <a:lnTo>
                      <a:pt x="6961" y="2980"/>
                    </a:lnTo>
                    <a:lnTo>
                      <a:pt x="6965" y="2978"/>
                    </a:lnTo>
                    <a:lnTo>
                      <a:pt x="6969" y="2976"/>
                    </a:lnTo>
                    <a:lnTo>
                      <a:pt x="6973" y="2974"/>
                    </a:lnTo>
                    <a:lnTo>
                      <a:pt x="6977" y="2972"/>
                    </a:lnTo>
                    <a:lnTo>
                      <a:pt x="6981" y="2970"/>
                    </a:lnTo>
                    <a:lnTo>
                      <a:pt x="6985" y="2968"/>
                    </a:lnTo>
                    <a:lnTo>
                      <a:pt x="6989" y="2966"/>
                    </a:lnTo>
                    <a:lnTo>
                      <a:pt x="6993" y="2964"/>
                    </a:lnTo>
                    <a:lnTo>
                      <a:pt x="6997" y="2962"/>
                    </a:lnTo>
                    <a:lnTo>
                      <a:pt x="7001" y="2960"/>
                    </a:lnTo>
                    <a:lnTo>
                      <a:pt x="7005" y="2958"/>
                    </a:lnTo>
                    <a:lnTo>
                      <a:pt x="7007" y="2956"/>
                    </a:lnTo>
                    <a:lnTo>
                      <a:pt x="7011" y="2954"/>
                    </a:lnTo>
                    <a:lnTo>
                      <a:pt x="7015" y="2952"/>
                    </a:lnTo>
                    <a:lnTo>
                      <a:pt x="7019" y="2950"/>
                    </a:lnTo>
                    <a:lnTo>
                      <a:pt x="7020" y="2948"/>
                    </a:lnTo>
                    <a:lnTo>
                      <a:pt x="7024" y="2946"/>
                    </a:lnTo>
                    <a:lnTo>
                      <a:pt x="7028" y="2944"/>
                    </a:lnTo>
                    <a:lnTo>
                      <a:pt x="7032" y="2942"/>
                    </a:lnTo>
                    <a:lnTo>
                      <a:pt x="7036" y="2940"/>
                    </a:lnTo>
                    <a:lnTo>
                      <a:pt x="7038" y="2938"/>
                    </a:lnTo>
                    <a:lnTo>
                      <a:pt x="7042" y="2936"/>
                    </a:lnTo>
                    <a:lnTo>
                      <a:pt x="7046" y="2934"/>
                    </a:lnTo>
                    <a:lnTo>
                      <a:pt x="7048" y="2932"/>
                    </a:lnTo>
                    <a:lnTo>
                      <a:pt x="7052" y="2930"/>
                    </a:lnTo>
                    <a:lnTo>
                      <a:pt x="7056" y="2928"/>
                    </a:lnTo>
                    <a:lnTo>
                      <a:pt x="7060" y="2926"/>
                    </a:lnTo>
                    <a:lnTo>
                      <a:pt x="7062" y="2924"/>
                    </a:lnTo>
                    <a:lnTo>
                      <a:pt x="7066" y="2922"/>
                    </a:lnTo>
                    <a:lnTo>
                      <a:pt x="7070" y="2921"/>
                    </a:lnTo>
                    <a:lnTo>
                      <a:pt x="7072" y="2919"/>
                    </a:lnTo>
                    <a:lnTo>
                      <a:pt x="7076" y="2917"/>
                    </a:lnTo>
                    <a:lnTo>
                      <a:pt x="7080" y="2915"/>
                    </a:lnTo>
                    <a:lnTo>
                      <a:pt x="7082" y="2913"/>
                    </a:lnTo>
                    <a:lnTo>
                      <a:pt x="7086" y="2911"/>
                    </a:lnTo>
                    <a:lnTo>
                      <a:pt x="7090" y="2909"/>
                    </a:lnTo>
                    <a:lnTo>
                      <a:pt x="7091" y="2907"/>
                    </a:lnTo>
                    <a:lnTo>
                      <a:pt x="7095" y="2905"/>
                    </a:lnTo>
                    <a:lnTo>
                      <a:pt x="7099" y="2903"/>
                    </a:lnTo>
                    <a:lnTo>
                      <a:pt x="7101" y="2901"/>
                    </a:lnTo>
                    <a:lnTo>
                      <a:pt x="7105" y="2899"/>
                    </a:lnTo>
                    <a:lnTo>
                      <a:pt x="7107" y="2897"/>
                    </a:lnTo>
                    <a:lnTo>
                      <a:pt x="7111" y="2895"/>
                    </a:lnTo>
                    <a:lnTo>
                      <a:pt x="7115" y="2893"/>
                    </a:lnTo>
                    <a:lnTo>
                      <a:pt x="7117" y="2891"/>
                    </a:lnTo>
                    <a:lnTo>
                      <a:pt x="7121" y="2889"/>
                    </a:lnTo>
                    <a:lnTo>
                      <a:pt x="7123" y="2887"/>
                    </a:lnTo>
                    <a:lnTo>
                      <a:pt x="7125" y="2885"/>
                    </a:lnTo>
                    <a:lnTo>
                      <a:pt x="7129" y="2883"/>
                    </a:lnTo>
                    <a:lnTo>
                      <a:pt x="7131" y="2881"/>
                    </a:lnTo>
                    <a:lnTo>
                      <a:pt x="7133" y="2879"/>
                    </a:lnTo>
                    <a:lnTo>
                      <a:pt x="7137" y="2877"/>
                    </a:lnTo>
                    <a:lnTo>
                      <a:pt x="7139" y="2875"/>
                    </a:lnTo>
                    <a:lnTo>
                      <a:pt x="7141" y="2873"/>
                    </a:lnTo>
                    <a:lnTo>
                      <a:pt x="7145" y="2871"/>
                    </a:lnTo>
                    <a:lnTo>
                      <a:pt x="7147" y="2869"/>
                    </a:lnTo>
                    <a:lnTo>
                      <a:pt x="7149" y="2867"/>
                    </a:lnTo>
                    <a:lnTo>
                      <a:pt x="7153" y="2865"/>
                    </a:lnTo>
                    <a:lnTo>
                      <a:pt x="7155" y="2863"/>
                    </a:lnTo>
                    <a:lnTo>
                      <a:pt x="7157" y="2861"/>
                    </a:lnTo>
                    <a:lnTo>
                      <a:pt x="7160" y="2859"/>
                    </a:lnTo>
                    <a:lnTo>
                      <a:pt x="7162" y="2857"/>
                    </a:lnTo>
                    <a:lnTo>
                      <a:pt x="7164" y="2855"/>
                    </a:lnTo>
                    <a:lnTo>
                      <a:pt x="7166" y="2853"/>
                    </a:lnTo>
                    <a:lnTo>
                      <a:pt x="7170" y="2851"/>
                    </a:lnTo>
                    <a:lnTo>
                      <a:pt x="7172" y="2850"/>
                    </a:lnTo>
                    <a:lnTo>
                      <a:pt x="7174" y="2848"/>
                    </a:lnTo>
                    <a:lnTo>
                      <a:pt x="7176" y="2846"/>
                    </a:lnTo>
                    <a:lnTo>
                      <a:pt x="7178" y="2844"/>
                    </a:lnTo>
                    <a:lnTo>
                      <a:pt x="7182" y="2842"/>
                    </a:lnTo>
                    <a:lnTo>
                      <a:pt x="7184" y="2840"/>
                    </a:lnTo>
                    <a:lnTo>
                      <a:pt x="7186" y="2838"/>
                    </a:lnTo>
                    <a:lnTo>
                      <a:pt x="7188" y="2836"/>
                    </a:lnTo>
                    <a:lnTo>
                      <a:pt x="7190" y="2834"/>
                    </a:lnTo>
                    <a:lnTo>
                      <a:pt x="7194" y="2832"/>
                    </a:lnTo>
                    <a:lnTo>
                      <a:pt x="7196" y="2830"/>
                    </a:lnTo>
                    <a:lnTo>
                      <a:pt x="7198" y="2828"/>
                    </a:lnTo>
                    <a:lnTo>
                      <a:pt x="7200" y="2826"/>
                    </a:lnTo>
                    <a:lnTo>
                      <a:pt x="7202" y="2824"/>
                    </a:lnTo>
                    <a:lnTo>
                      <a:pt x="7204" y="2822"/>
                    </a:lnTo>
                    <a:lnTo>
                      <a:pt x="7206" y="2820"/>
                    </a:lnTo>
                    <a:lnTo>
                      <a:pt x="7208" y="2818"/>
                    </a:lnTo>
                    <a:lnTo>
                      <a:pt x="7212" y="2816"/>
                    </a:lnTo>
                    <a:lnTo>
                      <a:pt x="7214" y="2814"/>
                    </a:lnTo>
                    <a:lnTo>
                      <a:pt x="7216" y="2812"/>
                    </a:lnTo>
                    <a:lnTo>
                      <a:pt x="7218" y="2810"/>
                    </a:lnTo>
                    <a:lnTo>
                      <a:pt x="7220" y="2808"/>
                    </a:lnTo>
                    <a:lnTo>
                      <a:pt x="7222" y="2806"/>
                    </a:lnTo>
                    <a:lnTo>
                      <a:pt x="7224" y="2804"/>
                    </a:lnTo>
                    <a:lnTo>
                      <a:pt x="7226" y="2802"/>
                    </a:lnTo>
                    <a:lnTo>
                      <a:pt x="7228" y="2800"/>
                    </a:lnTo>
                    <a:lnTo>
                      <a:pt x="7230" y="2798"/>
                    </a:lnTo>
                    <a:lnTo>
                      <a:pt x="7231" y="2796"/>
                    </a:lnTo>
                    <a:lnTo>
                      <a:pt x="7233" y="2794"/>
                    </a:lnTo>
                    <a:lnTo>
                      <a:pt x="7237" y="2792"/>
                    </a:lnTo>
                    <a:lnTo>
                      <a:pt x="7239" y="2790"/>
                    </a:lnTo>
                    <a:lnTo>
                      <a:pt x="7241" y="2788"/>
                    </a:lnTo>
                    <a:lnTo>
                      <a:pt x="7243" y="2786"/>
                    </a:lnTo>
                    <a:lnTo>
                      <a:pt x="7245" y="2784"/>
                    </a:lnTo>
                    <a:lnTo>
                      <a:pt x="7247" y="2782"/>
                    </a:lnTo>
                    <a:lnTo>
                      <a:pt x="7249" y="2780"/>
                    </a:lnTo>
                    <a:lnTo>
                      <a:pt x="7251" y="2779"/>
                    </a:lnTo>
                    <a:lnTo>
                      <a:pt x="7253" y="2777"/>
                    </a:lnTo>
                    <a:lnTo>
                      <a:pt x="7255" y="2775"/>
                    </a:lnTo>
                    <a:lnTo>
                      <a:pt x="7257" y="2773"/>
                    </a:lnTo>
                    <a:lnTo>
                      <a:pt x="7259" y="2771"/>
                    </a:lnTo>
                    <a:lnTo>
                      <a:pt x="7261" y="2769"/>
                    </a:lnTo>
                    <a:lnTo>
                      <a:pt x="7263" y="2767"/>
                    </a:lnTo>
                    <a:lnTo>
                      <a:pt x="7265" y="2765"/>
                    </a:lnTo>
                    <a:lnTo>
                      <a:pt x="7267" y="2763"/>
                    </a:lnTo>
                    <a:lnTo>
                      <a:pt x="7269" y="2761"/>
                    </a:lnTo>
                    <a:lnTo>
                      <a:pt x="7271" y="2759"/>
                    </a:lnTo>
                    <a:lnTo>
                      <a:pt x="7273" y="2757"/>
                    </a:lnTo>
                    <a:lnTo>
                      <a:pt x="7275" y="2755"/>
                    </a:lnTo>
                    <a:lnTo>
                      <a:pt x="7277" y="2753"/>
                    </a:lnTo>
                    <a:lnTo>
                      <a:pt x="7279" y="2751"/>
                    </a:lnTo>
                    <a:lnTo>
                      <a:pt x="7281" y="2749"/>
                    </a:lnTo>
                    <a:lnTo>
                      <a:pt x="7283" y="2747"/>
                    </a:lnTo>
                    <a:lnTo>
                      <a:pt x="7285" y="2745"/>
                    </a:lnTo>
                    <a:lnTo>
                      <a:pt x="7287" y="2743"/>
                    </a:lnTo>
                    <a:lnTo>
                      <a:pt x="7289" y="2741"/>
                    </a:lnTo>
                    <a:lnTo>
                      <a:pt x="7291" y="2739"/>
                    </a:lnTo>
                    <a:lnTo>
                      <a:pt x="7293" y="2737"/>
                    </a:lnTo>
                    <a:lnTo>
                      <a:pt x="7295" y="2735"/>
                    </a:lnTo>
                    <a:lnTo>
                      <a:pt x="7297" y="2733"/>
                    </a:lnTo>
                    <a:lnTo>
                      <a:pt x="7299" y="2731"/>
                    </a:lnTo>
                    <a:lnTo>
                      <a:pt x="7301" y="2729"/>
                    </a:lnTo>
                    <a:lnTo>
                      <a:pt x="7302" y="2727"/>
                    </a:lnTo>
                    <a:lnTo>
                      <a:pt x="7304" y="2725"/>
                    </a:lnTo>
                    <a:lnTo>
                      <a:pt x="7306" y="2723"/>
                    </a:lnTo>
                    <a:lnTo>
                      <a:pt x="7308" y="2721"/>
                    </a:lnTo>
                    <a:lnTo>
                      <a:pt x="7310" y="2719"/>
                    </a:lnTo>
                    <a:lnTo>
                      <a:pt x="7312" y="2717"/>
                    </a:lnTo>
                    <a:lnTo>
                      <a:pt x="7314" y="2715"/>
                    </a:lnTo>
                    <a:lnTo>
                      <a:pt x="7316" y="2713"/>
                    </a:lnTo>
                    <a:lnTo>
                      <a:pt x="7318" y="2710"/>
                    </a:lnTo>
                    <a:lnTo>
                      <a:pt x="7320" y="2708"/>
                    </a:lnTo>
                    <a:lnTo>
                      <a:pt x="7322" y="2706"/>
                    </a:lnTo>
                    <a:lnTo>
                      <a:pt x="7324" y="2704"/>
                    </a:lnTo>
                    <a:lnTo>
                      <a:pt x="7326" y="2700"/>
                    </a:lnTo>
                    <a:lnTo>
                      <a:pt x="7328" y="2698"/>
                    </a:lnTo>
                    <a:lnTo>
                      <a:pt x="7330" y="2696"/>
                    </a:lnTo>
                    <a:lnTo>
                      <a:pt x="7332" y="2692"/>
                    </a:lnTo>
                    <a:lnTo>
                      <a:pt x="7334" y="2690"/>
                    </a:lnTo>
                    <a:lnTo>
                      <a:pt x="7336" y="2688"/>
                    </a:lnTo>
                    <a:lnTo>
                      <a:pt x="7338" y="2686"/>
                    </a:lnTo>
                    <a:lnTo>
                      <a:pt x="7340" y="2682"/>
                    </a:lnTo>
                    <a:lnTo>
                      <a:pt x="7342" y="2680"/>
                    </a:lnTo>
                    <a:lnTo>
                      <a:pt x="7344" y="2678"/>
                    </a:lnTo>
                    <a:lnTo>
                      <a:pt x="7346" y="2676"/>
                    </a:lnTo>
                    <a:lnTo>
                      <a:pt x="7348" y="2672"/>
                    </a:lnTo>
                    <a:lnTo>
                      <a:pt x="7350" y="2670"/>
                    </a:lnTo>
                    <a:lnTo>
                      <a:pt x="7352" y="2668"/>
                    </a:lnTo>
                    <a:lnTo>
                      <a:pt x="7354" y="2664"/>
                    </a:lnTo>
                    <a:lnTo>
                      <a:pt x="7356" y="2662"/>
                    </a:lnTo>
                    <a:lnTo>
                      <a:pt x="7358" y="2660"/>
                    </a:lnTo>
                    <a:lnTo>
                      <a:pt x="7360" y="2656"/>
                    </a:lnTo>
                    <a:lnTo>
                      <a:pt x="7362" y="2654"/>
                    </a:lnTo>
                    <a:lnTo>
                      <a:pt x="7364" y="2650"/>
                    </a:lnTo>
                    <a:lnTo>
                      <a:pt x="7366" y="2648"/>
                    </a:lnTo>
                    <a:lnTo>
                      <a:pt x="7368" y="2644"/>
                    </a:lnTo>
                    <a:lnTo>
                      <a:pt x="7370" y="2642"/>
                    </a:lnTo>
                    <a:lnTo>
                      <a:pt x="7372" y="2639"/>
                    </a:lnTo>
                    <a:lnTo>
                      <a:pt x="7373" y="2637"/>
                    </a:lnTo>
                    <a:lnTo>
                      <a:pt x="7375" y="2633"/>
                    </a:lnTo>
                    <a:lnTo>
                      <a:pt x="7377" y="2631"/>
                    </a:lnTo>
                    <a:lnTo>
                      <a:pt x="7379" y="2627"/>
                    </a:lnTo>
                    <a:lnTo>
                      <a:pt x="7381" y="2625"/>
                    </a:lnTo>
                    <a:lnTo>
                      <a:pt x="7383" y="2623"/>
                    </a:lnTo>
                    <a:lnTo>
                      <a:pt x="7385" y="2619"/>
                    </a:lnTo>
                    <a:lnTo>
                      <a:pt x="7387" y="2617"/>
                    </a:lnTo>
                    <a:lnTo>
                      <a:pt x="7389" y="2613"/>
                    </a:lnTo>
                    <a:lnTo>
                      <a:pt x="7391" y="2611"/>
                    </a:lnTo>
                    <a:lnTo>
                      <a:pt x="7393" y="2607"/>
                    </a:lnTo>
                    <a:lnTo>
                      <a:pt x="7395" y="2605"/>
                    </a:lnTo>
                    <a:lnTo>
                      <a:pt x="7397" y="2601"/>
                    </a:lnTo>
                    <a:lnTo>
                      <a:pt x="7399" y="2597"/>
                    </a:lnTo>
                    <a:lnTo>
                      <a:pt x="7401" y="2595"/>
                    </a:lnTo>
                    <a:lnTo>
                      <a:pt x="7403" y="2591"/>
                    </a:lnTo>
                    <a:lnTo>
                      <a:pt x="7405" y="2587"/>
                    </a:lnTo>
                    <a:lnTo>
                      <a:pt x="7407" y="2585"/>
                    </a:lnTo>
                    <a:lnTo>
                      <a:pt x="7409" y="2581"/>
                    </a:lnTo>
                    <a:lnTo>
                      <a:pt x="7411" y="2577"/>
                    </a:lnTo>
                    <a:lnTo>
                      <a:pt x="7413" y="2575"/>
                    </a:lnTo>
                    <a:lnTo>
                      <a:pt x="7415" y="2571"/>
                    </a:lnTo>
                    <a:lnTo>
                      <a:pt x="7417" y="2568"/>
                    </a:lnTo>
                    <a:lnTo>
                      <a:pt x="7419" y="2566"/>
                    </a:lnTo>
                    <a:lnTo>
                      <a:pt x="7421" y="2562"/>
                    </a:lnTo>
                    <a:lnTo>
                      <a:pt x="7423" y="2558"/>
                    </a:lnTo>
                    <a:lnTo>
                      <a:pt x="7425" y="2556"/>
                    </a:lnTo>
                    <a:lnTo>
                      <a:pt x="7427" y="2552"/>
                    </a:lnTo>
                    <a:lnTo>
                      <a:pt x="7429" y="2548"/>
                    </a:lnTo>
                    <a:lnTo>
                      <a:pt x="7431" y="2546"/>
                    </a:lnTo>
                    <a:lnTo>
                      <a:pt x="7433" y="2542"/>
                    </a:lnTo>
                    <a:lnTo>
                      <a:pt x="7435" y="2538"/>
                    </a:lnTo>
                    <a:lnTo>
                      <a:pt x="7437" y="2534"/>
                    </a:lnTo>
                    <a:lnTo>
                      <a:pt x="7439" y="2532"/>
                    </a:lnTo>
                    <a:lnTo>
                      <a:pt x="7441" y="2528"/>
                    </a:lnTo>
                    <a:lnTo>
                      <a:pt x="7443" y="2524"/>
                    </a:lnTo>
                    <a:lnTo>
                      <a:pt x="7444" y="2520"/>
                    </a:lnTo>
                    <a:lnTo>
                      <a:pt x="7446" y="2518"/>
                    </a:lnTo>
                    <a:lnTo>
                      <a:pt x="7448" y="2514"/>
                    </a:lnTo>
                    <a:lnTo>
                      <a:pt x="7450" y="2510"/>
                    </a:lnTo>
                    <a:lnTo>
                      <a:pt x="7452" y="2506"/>
                    </a:lnTo>
                    <a:lnTo>
                      <a:pt x="7454" y="2502"/>
                    </a:lnTo>
                    <a:lnTo>
                      <a:pt x="7456" y="2500"/>
                    </a:lnTo>
                    <a:lnTo>
                      <a:pt x="7458" y="2497"/>
                    </a:lnTo>
                    <a:lnTo>
                      <a:pt x="7460" y="2493"/>
                    </a:lnTo>
                    <a:lnTo>
                      <a:pt x="7462" y="2489"/>
                    </a:lnTo>
                    <a:lnTo>
                      <a:pt x="7464" y="2487"/>
                    </a:lnTo>
                    <a:lnTo>
                      <a:pt x="7466" y="2483"/>
                    </a:lnTo>
                    <a:lnTo>
                      <a:pt x="7468" y="2479"/>
                    </a:lnTo>
                    <a:lnTo>
                      <a:pt x="7470" y="2475"/>
                    </a:lnTo>
                    <a:lnTo>
                      <a:pt x="7472" y="2471"/>
                    </a:lnTo>
                    <a:lnTo>
                      <a:pt x="7474" y="2469"/>
                    </a:lnTo>
                    <a:lnTo>
                      <a:pt x="7476" y="2465"/>
                    </a:lnTo>
                    <a:lnTo>
                      <a:pt x="7478" y="2461"/>
                    </a:lnTo>
                    <a:lnTo>
                      <a:pt x="7480" y="2457"/>
                    </a:lnTo>
                    <a:lnTo>
                      <a:pt x="7482" y="2453"/>
                    </a:lnTo>
                    <a:lnTo>
                      <a:pt x="7484" y="2449"/>
                    </a:lnTo>
                    <a:lnTo>
                      <a:pt x="7486" y="2445"/>
                    </a:lnTo>
                    <a:lnTo>
                      <a:pt x="7488" y="2441"/>
                    </a:lnTo>
                    <a:lnTo>
                      <a:pt x="7490" y="2437"/>
                    </a:lnTo>
                    <a:lnTo>
                      <a:pt x="7492" y="2435"/>
                    </a:lnTo>
                    <a:lnTo>
                      <a:pt x="7494" y="2431"/>
                    </a:lnTo>
                    <a:lnTo>
                      <a:pt x="7496" y="2427"/>
                    </a:lnTo>
                    <a:lnTo>
                      <a:pt x="7498" y="2424"/>
                    </a:lnTo>
                    <a:lnTo>
                      <a:pt x="7500" y="2420"/>
                    </a:lnTo>
                    <a:lnTo>
                      <a:pt x="7502" y="2416"/>
                    </a:lnTo>
                    <a:lnTo>
                      <a:pt x="7504" y="2412"/>
                    </a:lnTo>
                    <a:lnTo>
                      <a:pt x="7506" y="2408"/>
                    </a:lnTo>
                    <a:lnTo>
                      <a:pt x="7508" y="2404"/>
                    </a:lnTo>
                    <a:lnTo>
                      <a:pt x="7510" y="2400"/>
                    </a:lnTo>
                    <a:lnTo>
                      <a:pt x="7512" y="2398"/>
                    </a:lnTo>
                    <a:lnTo>
                      <a:pt x="7513" y="2392"/>
                    </a:lnTo>
                    <a:lnTo>
                      <a:pt x="7515" y="2388"/>
                    </a:lnTo>
                    <a:lnTo>
                      <a:pt x="7517" y="2382"/>
                    </a:lnTo>
                    <a:lnTo>
                      <a:pt x="7519" y="2378"/>
                    </a:lnTo>
                    <a:lnTo>
                      <a:pt x="7521" y="2372"/>
                    </a:lnTo>
                    <a:lnTo>
                      <a:pt x="7523" y="2368"/>
                    </a:lnTo>
                    <a:lnTo>
                      <a:pt x="7525" y="2362"/>
                    </a:lnTo>
                    <a:lnTo>
                      <a:pt x="7527" y="2356"/>
                    </a:lnTo>
                    <a:lnTo>
                      <a:pt x="7529" y="2353"/>
                    </a:lnTo>
                    <a:lnTo>
                      <a:pt x="7531" y="2347"/>
                    </a:lnTo>
                    <a:lnTo>
                      <a:pt x="7533" y="2343"/>
                    </a:lnTo>
                    <a:lnTo>
                      <a:pt x="7535" y="2337"/>
                    </a:lnTo>
                    <a:lnTo>
                      <a:pt x="7537" y="2333"/>
                    </a:lnTo>
                    <a:lnTo>
                      <a:pt x="7539" y="2327"/>
                    </a:lnTo>
                    <a:lnTo>
                      <a:pt x="7541" y="2323"/>
                    </a:lnTo>
                    <a:lnTo>
                      <a:pt x="7543" y="2317"/>
                    </a:lnTo>
                    <a:lnTo>
                      <a:pt x="7545" y="2311"/>
                    </a:lnTo>
                    <a:lnTo>
                      <a:pt x="7547" y="2307"/>
                    </a:lnTo>
                    <a:lnTo>
                      <a:pt x="7549" y="2301"/>
                    </a:lnTo>
                    <a:lnTo>
                      <a:pt x="7551" y="2297"/>
                    </a:lnTo>
                    <a:lnTo>
                      <a:pt x="7553" y="2291"/>
                    </a:lnTo>
                    <a:lnTo>
                      <a:pt x="7555" y="2285"/>
                    </a:lnTo>
                    <a:lnTo>
                      <a:pt x="7557" y="2280"/>
                    </a:lnTo>
                    <a:lnTo>
                      <a:pt x="7559" y="2274"/>
                    </a:lnTo>
                    <a:lnTo>
                      <a:pt x="7561" y="2268"/>
                    </a:lnTo>
                    <a:lnTo>
                      <a:pt x="7563" y="2262"/>
                    </a:lnTo>
                    <a:lnTo>
                      <a:pt x="7565" y="2256"/>
                    </a:lnTo>
                    <a:lnTo>
                      <a:pt x="7567" y="2250"/>
                    </a:lnTo>
                    <a:lnTo>
                      <a:pt x="7569" y="2244"/>
                    </a:lnTo>
                    <a:lnTo>
                      <a:pt x="7571" y="2238"/>
                    </a:lnTo>
                    <a:lnTo>
                      <a:pt x="7573" y="2232"/>
                    </a:lnTo>
                    <a:lnTo>
                      <a:pt x="7575" y="2226"/>
                    </a:lnTo>
                    <a:lnTo>
                      <a:pt x="7577" y="2220"/>
                    </a:lnTo>
                    <a:lnTo>
                      <a:pt x="7579" y="2214"/>
                    </a:lnTo>
                    <a:lnTo>
                      <a:pt x="7581" y="2209"/>
                    </a:lnTo>
                    <a:lnTo>
                      <a:pt x="7583" y="2203"/>
                    </a:lnTo>
                    <a:lnTo>
                      <a:pt x="7584" y="2197"/>
                    </a:lnTo>
                    <a:lnTo>
                      <a:pt x="7586" y="2191"/>
                    </a:lnTo>
                    <a:lnTo>
                      <a:pt x="7588" y="2185"/>
                    </a:lnTo>
                    <a:lnTo>
                      <a:pt x="7590" y="2179"/>
                    </a:lnTo>
                    <a:lnTo>
                      <a:pt x="7592" y="2173"/>
                    </a:lnTo>
                    <a:lnTo>
                      <a:pt x="7594" y="2165"/>
                    </a:lnTo>
                    <a:lnTo>
                      <a:pt x="7596" y="2157"/>
                    </a:lnTo>
                    <a:lnTo>
                      <a:pt x="7598" y="2151"/>
                    </a:lnTo>
                    <a:lnTo>
                      <a:pt x="7600" y="2143"/>
                    </a:lnTo>
                    <a:lnTo>
                      <a:pt x="7602" y="2136"/>
                    </a:lnTo>
                    <a:lnTo>
                      <a:pt x="7604" y="2130"/>
                    </a:lnTo>
                    <a:lnTo>
                      <a:pt x="7606" y="2122"/>
                    </a:lnTo>
                    <a:lnTo>
                      <a:pt x="7608" y="2114"/>
                    </a:lnTo>
                    <a:lnTo>
                      <a:pt x="7610" y="2108"/>
                    </a:lnTo>
                    <a:lnTo>
                      <a:pt x="7612" y="2100"/>
                    </a:lnTo>
                    <a:lnTo>
                      <a:pt x="7614" y="2094"/>
                    </a:lnTo>
                    <a:lnTo>
                      <a:pt x="7616" y="2086"/>
                    </a:lnTo>
                    <a:lnTo>
                      <a:pt x="7618" y="2078"/>
                    </a:lnTo>
                    <a:lnTo>
                      <a:pt x="7620" y="2072"/>
                    </a:lnTo>
                    <a:lnTo>
                      <a:pt x="7622" y="2065"/>
                    </a:lnTo>
                    <a:lnTo>
                      <a:pt x="7624" y="2057"/>
                    </a:lnTo>
                    <a:lnTo>
                      <a:pt x="7626" y="2051"/>
                    </a:lnTo>
                    <a:lnTo>
                      <a:pt x="7628" y="2043"/>
                    </a:lnTo>
                    <a:lnTo>
                      <a:pt x="7630" y="2037"/>
                    </a:lnTo>
                    <a:lnTo>
                      <a:pt x="7632" y="2029"/>
                    </a:lnTo>
                    <a:lnTo>
                      <a:pt x="7634" y="2021"/>
                    </a:lnTo>
                    <a:lnTo>
                      <a:pt x="7636" y="2013"/>
                    </a:lnTo>
                    <a:lnTo>
                      <a:pt x="7638" y="2005"/>
                    </a:lnTo>
                    <a:lnTo>
                      <a:pt x="7640" y="1998"/>
                    </a:lnTo>
                    <a:lnTo>
                      <a:pt x="7642" y="1990"/>
                    </a:lnTo>
                    <a:lnTo>
                      <a:pt x="7644" y="1982"/>
                    </a:lnTo>
                    <a:lnTo>
                      <a:pt x="7646" y="1974"/>
                    </a:lnTo>
                    <a:lnTo>
                      <a:pt x="7648" y="1966"/>
                    </a:lnTo>
                    <a:lnTo>
                      <a:pt x="7650" y="1958"/>
                    </a:lnTo>
                    <a:lnTo>
                      <a:pt x="7652" y="1950"/>
                    </a:lnTo>
                    <a:lnTo>
                      <a:pt x="7654" y="1944"/>
                    </a:lnTo>
                    <a:lnTo>
                      <a:pt x="7655" y="1936"/>
                    </a:lnTo>
                    <a:lnTo>
                      <a:pt x="7657" y="1929"/>
                    </a:lnTo>
                    <a:lnTo>
                      <a:pt x="7659" y="1921"/>
                    </a:lnTo>
                    <a:lnTo>
                      <a:pt x="7661" y="1913"/>
                    </a:lnTo>
                    <a:lnTo>
                      <a:pt x="7663" y="1905"/>
                    </a:lnTo>
                    <a:lnTo>
                      <a:pt x="7665" y="1897"/>
                    </a:lnTo>
                    <a:lnTo>
                      <a:pt x="7667" y="1889"/>
                    </a:lnTo>
                    <a:lnTo>
                      <a:pt x="7669" y="1881"/>
                    </a:lnTo>
                    <a:lnTo>
                      <a:pt x="7671" y="1873"/>
                    </a:lnTo>
                    <a:lnTo>
                      <a:pt x="7673" y="1865"/>
                    </a:lnTo>
                    <a:lnTo>
                      <a:pt x="7675" y="1858"/>
                    </a:lnTo>
                    <a:lnTo>
                      <a:pt x="7677" y="1848"/>
                    </a:lnTo>
                    <a:lnTo>
                      <a:pt x="7679" y="1840"/>
                    </a:lnTo>
                    <a:lnTo>
                      <a:pt x="7681" y="1832"/>
                    </a:lnTo>
                    <a:lnTo>
                      <a:pt x="7683" y="1822"/>
                    </a:lnTo>
                    <a:lnTo>
                      <a:pt x="7685" y="1814"/>
                    </a:lnTo>
                    <a:lnTo>
                      <a:pt x="7687" y="1806"/>
                    </a:lnTo>
                    <a:lnTo>
                      <a:pt x="7689" y="1798"/>
                    </a:lnTo>
                    <a:lnTo>
                      <a:pt x="7691" y="1789"/>
                    </a:lnTo>
                    <a:lnTo>
                      <a:pt x="7693" y="1781"/>
                    </a:lnTo>
                    <a:lnTo>
                      <a:pt x="7695" y="1773"/>
                    </a:lnTo>
                    <a:lnTo>
                      <a:pt x="7697" y="1765"/>
                    </a:lnTo>
                    <a:lnTo>
                      <a:pt x="7699" y="1755"/>
                    </a:lnTo>
                    <a:lnTo>
                      <a:pt x="7701" y="1747"/>
                    </a:lnTo>
                    <a:lnTo>
                      <a:pt x="7703" y="1739"/>
                    </a:lnTo>
                    <a:lnTo>
                      <a:pt x="7705" y="1729"/>
                    </a:lnTo>
                    <a:lnTo>
                      <a:pt x="7707" y="1721"/>
                    </a:lnTo>
                    <a:lnTo>
                      <a:pt x="7709" y="1714"/>
                    </a:lnTo>
                    <a:lnTo>
                      <a:pt x="7711" y="1704"/>
                    </a:lnTo>
                    <a:lnTo>
                      <a:pt x="7713" y="1690"/>
                    </a:lnTo>
                    <a:lnTo>
                      <a:pt x="7715" y="1678"/>
                    </a:lnTo>
                    <a:lnTo>
                      <a:pt x="7717" y="1666"/>
                    </a:lnTo>
                    <a:lnTo>
                      <a:pt x="7719" y="1652"/>
                    </a:lnTo>
                    <a:lnTo>
                      <a:pt x="7721" y="1641"/>
                    </a:lnTo>
                    <a:lnTo>
                      <a:pt x="7723" y="1629"/>
                    </a:lnTo>
                    <a:lnTo>
                      <a:pt x="7725" y="1615"/>
                    </a:lnTo>
                    <a:lnTo>
                      <a:pt x="7726" y="1603"/>
                    </a:lnTo>
                    <a:lnTo>
                      <a:pt x="7728" y="1591"/>
                    </a:lnTo>
                    <a:lnTo>
                      <a:pt x="7730" y="1577"/>
                    </a:lnTo>
                    <a:lnTo>
                      <a:pt x="7732" y="1566"/>
                    </a:lnTo>
                    <a:lnTo>
                      <a:pt x="7734" y="1554"/>
                    </a:lnTo>
                    <a:lnTo>
                      <a:pt x="7736" y="1540"/>
                    </a:lnTo>
                    <a:lnTo>
                      <a:pt x="7738" y="1528"/>
                    </a:lnTo>
                    <a:lnTo>
                      <a:pt x="7740" y="1516"/>
                    </a:lnTo>
                    <a:lnTo>
                      <a:pt x="7742" y="1503"/>
                    </a:lnTo>
                    <a:lnTo>
                      <a:pt x="7744" y="1491"/>
                    </a:lnTo>
                    <a:lnTo>
                      <a:pt x="7746" y="1477"/>
                    </a:lnTo>
                    <a:lnTo>
                      <a:pt x="7748" y="1465"/>
                    </a:lnTo>
                    <a:lnTo>
                      <a:pt x="7750" y="1451"/>
                    </a:lnTo>
                    <a:lnTo>
                      <a:pt x="7752" y="1435"/>
                    </a:lnTo>
                    <a:lnTo>
                      <a:pt x="7754" y="1418"/>
                    </a:lnTo>
                    <a:lnTo>
                      <a:pt x="7756" y="1402"/>
                    </a:lnTo>
                    <a:lnTo>
                      <a:pt x="7758" y="1386"/>
                    </a:lnTo>
                    <a:lnTo>
                      <a:pt x="7760" y="1370"/>
                    </a:lnTo>
                    <a:lnTo>
                      <a:pt x="7762" y="1353"/>
                    </a:lnTo>
                    <a:lnTo>
                      <a:pt x="7764" y="1337"/>
                    </a:lnTo>
                    <a:lnTo>
                      <a:pt x="7766" y="1321"/>
                    </a:lnTo>
                    <a:lnTo>
                      <a:pt x="7768" y="1305"/>
                    </a:lnTo>
                    <a:lnTo>
                      <a:pt x="7770" y="1288"/>
                    </a:lnTo>
                    <a:lnTo>
                      <a:pt x="7772" y="1272"/>
                    </a:lnTo>
                    <a:lnTo>
                      <a:pt x="7774" y="1256"/>
                    </a:lnTo>
                    <a:lnTo>
                      <a:pt x="7776" y="1240"/>
                    </a:lnTo>
                    <a:lnTo>
                      <a:pt x="7778" y="1223"/>
                    </a:lnTo>
                    <a:lnTo>
                      <a:pt x="7780" y="1207"/>
                    </a:lnTo>
                    <a:lnTo>
                      <a:pt x="7782" y="1191"/>
                    </a:lnTo>
                    <a:lnTo>
                      <a:pt x="7784" y="1173"/>
                    </a:lnTo>
                    <a:lnTo>
                      <a:pt x="7786" y="1157"/>
                    </a:lnTo>
                    <a:lnTo>
                      <a:pt x="7788" y="1142"/>
                    </a:lnTo>
                    <a:lnTo>
                      <a:pt x="7790" y="1124"/>
                    </a:lnTo>
                    <a:lnTo>
                      <a:pt x="7792" y="1106"/>
                    </a:lnTo>
                    <a:lnTo>
                      <a:pt x="7794" y="1088"/>
                    </a:lnTo>
                    <a:lnTo>
                      <a:pt x="7796" y="1071"/>
                    </a:lnTo>
                    <a:lnTo>
                      <a:pt x="7797" y="1053"/>
                    </a:lnTo>
                    <a:lnTo>
                      <a:pt x="7799" y="1035"/>
                    </a:lnTo>
                    <a:lnTo>
                      <a:pt x="7801" y="1017"/>
                    </a:lnTo>
                    <a:lnTo>
                      <a:pt x="7803" y="1000"/>
                    </a:lnTo>
                    <a:lnTo>
                      <a:pt x="7805" y="982"/>
                    </a:lnTo>
                    <a:lnTo>
                      <a:pt x="7807" y="962"/>
                    </a:lnTo>
                    <a:lnTo>
                      <a:pt x="7809" y="944"/>
                    </a:lnTo>
                    <a:lnTo>
                      <a:pt x="7811" y="927"/>
                    </a:lnTo>
                    <a:lnTo>
                      <a:pt x="7813" y="909"/>
                    </a:lnTo>
                    <a:lnTo>
                      <a:pt x="7815" y="891"/>
                    </a:lnTo>
                    <a:lnTo>
                      <a:pt x="7817" y="873"/>
                    </a:lnTo>
                    <a:lnTo>
                      <a:pt x="7819" y="856"/>
                    </a:lnTo>
                    <a:lnTo>
                      <a:pt x="7821" y="838"/>
                    </a:lnTo>
                    <a:lnTo>
                      <a:pt x="7823" y="820"/>
                    </a:lnTo>
                    <a:lnTo>
                      <a:pt x="7825" y="802"/>
                    </a:lnTo>
                    <a:lnTo>
                      <a:pt x="7827" y="785"/>
                    </a:lnTo>
                    <a:lnTo>
                      <a:pt x="7829" y="761"/>
                    </a:lnTo>
                    <a:lnTo>
                      <a:pt x="7831" y="735"/>
                    </a:lnTo>
                    <a:lnTo>
                      <a:pt x="7833" y="710"/>
                    </a:lnTo>
                    <a:lnTo>
                      <a:pt x="7835" y="682"/>
                    </a:lnTo>
                    <a:lnTo>
                      <a:pt x="7837" y="657"/>
                    </a:lnTo>
                    <a:lnTo>
                      <a:pt x="7839" y="631"/>
                    </a:lnTo>
                    <a:lnTo>
                      <a:pt x="7841" y="603"/>
                    </a:lnTo>
                    <a:lnTo>
                      <a:pt x="7843" y="578"/>
                    </a:lnTo>
                    <a:lnTo>
                      <a:pt x="7845" y="552"/>
                    </a:lnTo>
                    <a:lnTo>
                      <a:pt x="7847" y="524"/>
                    </a:lnTo>
                    <a:lnTo>
                      <a:pt x="7849" y="499"/>
                    </a:lnTo>
                    <a:lnTo>
                      <a:pt x="7851" y="473"/>
                    </a:lnTo>
                    <a:lnTo>
                      <a:pt x="7853" y="447"/>
                    </a:lnTo>
                    <a:lnTo>
                      <a:pt x="7855" y="420"/>
                    </a:lnTo>
                    <a:lnTo>
                      <a:pt x="7857" y="394"/>
                    </a:lnTo>
                    <a:lnTo>
                      <a:pt x="7859" y="369"/>
                    </a:lnTo>
                    <a:lnTo>
                      <a:pt x="7861" y="341"/>
                    </a:lnTo>
                    <a:lnTo>
                      <a:pt x="7863" y="315"/>
                    </a:lnTo>
                    <a:lnTo>
                      <a:pt x="7865" y="290"/>
                    </a:lnTo>
                    <a:lnTo>
                      <a:pt x="7866" y="262"/>
                    </a:lnTo>
                    <a:lnTo>
                      <a:pt x="7868" y="236"/>
                    </a:lnTo>
                    <a:lnTo>
                      <a:pt x="7870" y="211"/>
                    </a:lnTo>
                    <a:lnTo>
                      <a:pt x="7872" y="183"/>
                    </a:lnTo>
                    <a:lnTo>
                      <a:pt x="7874" y="158"/>
                    </a:lnTo>
                    <a:lnTo>
                      <a:pt x="7876" y="132"/>
                    </a:lnTo>
                    <a:lnTo>
                      <a:pt x="7878" y="104"/>
                    </a:lnTo>
                    <a:lnTo>
                      <a:pt x="7880" y="79"/>
                    </a:lnTo>
                    <a:lnTo>
                      <a:pt x="7882" y="53"/>
                    </a:lnTo>
                    <a:lnTo>
                      <a:pt x="7884" y="25"/>
                    </a:lnTo>
                    <a:lnTo>
                      <a:pt x="7886" y="0"/>
                    </a:lnTo>
                    <a:lnTo>
                      <a:pt x="7888" y="0"/>
                    </a:lnTo>
                    <a:lnTo>
                      <a:pt x="7888" y="3256"/>
                    </a:lnTo>
                    <a:lnTo>
                      <a:pt x="7886" y="3256"/>
                    </a:lnTo>
                    <a:lnTo>
                      <a:pt x="7636" y="3258"/>
                    </a:lnTo>
                    <a:lnTo>
                      <a:pt x="166" y="3256"/>
                    </a:lnTo>
                  </a:path>
                </a:pathLst>
              </a:custGeom>
              <a:noFill/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608" name="Freeform 94">
                <a:extLst>
                  <a:ext uri="{FF2B5EF4-FFF2-40B4-BE49-F238E27FC236}">
                    <a16:creationId xmlns:a16="http://schemas.microsoft.com/office/drawing/2014/main" id="{A18A00EC-DC44-5B95-4230-740556473B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4" y="2164"/>
                <a:ext cx="20" cy="20"/>
              </a:xfrm>
              <a:custGeom>
                <a:avLst/>
                <a:gdLst/>
                <a:ahLst/>
                <a:cxnLst>
                  <a:cxn ang="0">
                    <a:pos x="39" y="19"/>
                  </a:cxn>
                  <a:cxn ang="0">
                    <a:pos x="37" y="14"/>
                  </a:cxn>
                  <a:cxn ang="0">
                    <a:pos x="35" y="8"/>
                  </a:cxn>
                  <a:cxn ang="0">
                    <a:pos x="31" y="4"/>
                  </a:cxn>
                  <a:cxn ang="0">
                    <a:pos x="26" y="2"/>
                  </a:cxn>
                  <a:cxn ang="0">
                    <a:pos x="20" y="0"/>
                  </a:cxn>
                  <a:cxn ang="0">
                    <a:pos x="14" y="2"/>
                  </a:cxn>
                  <a:cxn ang="0">
                    <a:pos x="8" y="4"/>
                  </a:cxn>
                  <a:cxn ang="0">
                    <a:pos x="4" y="8"/>
                  </a:cxn>
                  <a:cxn ang="0">
                    <a:pos x="2" y="14"/>
                  </a:cxn>
                  <a:cxn ang="0">
                    <a:pos x="0" y="19"/>
                  </a:cxn>
                  <a:cxn ang="0">
                    <a:pos x="2" y="25"/>
                  </a:cxn>
                  <a:cxn ang="0">
                    <a:pos x="4" y="31"/>
                  </a:cxn>
                  <a:cxn ang="0">
                    <a:pos x="8" y="35"/>
                  </a:cxn>
                  <a:cxn ang="0">
                    <a:pos x="14" y="37"/>
                  </a:cxn>
                  <a:cxn ang="0">
                    <a:pos x="20" y="39"/>
                  </a:cxn>
                  <a:cxn ang="0">
                    <a:pos x="26" y="37"/>
                  </a:cxn>
                  <a:cxn ang="0">
                    <a:pos x="31" y="35"/>
                  </a:cxn>
                  <a:cxn ang="0">
                    <a:pos x="35" y="31"/>
                  </a:cxn>
                  <a:cxn ang="0">
                    <a:pos x="37" y="25"/>
                  </a:cxn>
                  <a:cxn ang="0">
                    <a:pos x="39" y="19"/>
                  </a:cxn>
                </a:cxnLst>
                <a:rect l="0" t="0" r="r" b="b"/>
                <a:pathLst>
                  <a:path w="39" h="39">
                    <a:moveTo>
                      <a:pt x="39" y="19"/>
                    </a:moveTo>
                    <a:lnTo>
                      <a:pt x="37" y="14"/>
                    </a:lnTo>
                    <a:lnTo>
                      <a:pt x="35" y="8"/>
                    </a:lnTo>
                    <a:lnTo>
                      <a:pt x="31" y="4"/>
                    </a:lnTo>
                    <a:lnTo>
                      <a:pt x="26" y="2"/>
                    </a:lnTo>
                    <a:lnTo>
                      <a:pt x="20" y="0"/>
                    </a:lnTo>
                    <a:lnTo>
                      <a:pt x="14" y="2"/>
                    </a:lnTo>
                    <a:lnTo>
                      <a:pt x="8" y="4"/>
                    </a:lnTo>
                    <a:lnTo>
                      <a:pt x="4" y="8"/>
                    </a:lnTo>
                    <a:lnTo>
                      <a:pt x="2" y="14"/>
                    </a:lnTo>
                    <a:lnTo>
                      <a:pt x="0" y="19"/>
                    </a:lnTo>
                    <a:lnTo>
                      <a:pt x="2" y="25"/>
                    </a:lnTo>
                    <a:lnTo>
                      <a:pt x="4" y="31"/>
                    </a:lnTo>
                    <a:lnTo>
                      <a:pt x="8" y="35"/>
                    </a:lnTo>
                    <a:lnTo>
                      <a:pt x="14" y="37"/>
                    </a:lnTo>
                    <a:lnTo>
                      <a:pt x="20" y="39"/>
                    </a:lnTo>
                    <a:lnTo>
                      <a:pt x="26" y="37"/>
                    </a:lnTo>
                    <a:lnTo>
                      <a:pt x="31" y="35"/>
                    </a:lnTo>
                    <a:lnTo>
                      <a:pt x="35" y="31"/>
                    </a:lnTo>
                    <a:lnTo>
                      <a:pt x="37" y="25"/>
                    </a:lnTo>
                    <a:lnTo>
                      <a:pt x="39" y="19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609" name="Line 95">
                <a:extLst>
                  <a:ext uri="{FF2B5EF4-FFF2-40B4-BE49-F238E27FC236}">
                    <a16:creationId xmlns:a16="http://schemas.microsoft.com/office/drawing/2014/main" id="{7D26D31D-1E25-E1E4-A684-817CF6F8FA0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44" y="2152"/>
                <a:ext cx="1" cy="1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610" name="Line 96">
                <a:extLst>
                  <a:ext uri="{FF2B5EF4-FFF2-40B4-BE49-F238E27FC236}">
                    <a16:creationId xmlns:a16="http://schemas.microsoft.com/office/drawing/2014/main" id="{AA555C59-AEB9-D55B-4AD8-FF483999F64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44" y="2184"/>
                <a:ext cx="1" cy="1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611" name="Freeform 97">
                <a:extLst>
                  <a:ext uri="{FF2B5EF4-FFF2-40B4-BE49-F238E27FC236}">
                    <a16:creationId xmlns:a16="http://schemas.microsoft.com/office/drawing/2014/main" id="{DD2E6E7F-5E95-97CC-F762-3A275721A3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4" y="2172"/>
                <a:ext cx="19" cy="19"/>
              </a:xfrm>
              <a:custGeom>
                <a:avLst/>
                <a:gdLst/>
                <a:ahLst/>
                <a:cxnLst>
                  <a:cxn ang="0">
                    <a:pos x="40" y="19"/>
                  </a:cxn>
                  <a:cxn ang="0">
                    <a:pos x="38" y="13"/>
                  </a:cxn>
                  <a:cxn ang="0">
                    <a:pos x="36" y="7"/>
                  </a:cxn>
                  <a:cxn ang="0">
                    <a:pos x="32" y="3"/>
                  </a:cxn>
                  <a:cxn ang="0">
                    <a:pos x="26" y="2"/>
                  </a:cxn>
                  <a:cxn ang="0">
                    <a:pos x="20" y="0"/>
                  </a:cxn>
                  <a:cxn ang="0">
                    <a:pos x="14" y="2"/>
                  </a:cxn>
                  <a:cxn ang="0">
                    <a:pos x="8" y="3"/>
                  </a:cxn>
                  <a:cxn ang="0">
                    <a:pos x="4" y="7"/>
                  </a:cxn>
                  <a:cxn ang="0">
                    <a:pos x="2" y="13"/>
                  </a:cxn>
                  <a:cxn ang="0">
                    <a:pos x="0" y="19"/>
                  </a:cxn>
                  <a:cxn ang="0">
                    <a:pos x="2" y="25"/>
                  </a:cxn>
                  <a:cxn ang="0">
                    <a:pos x="4" y="31"/>
                  </a:cxn>
                  <a:cxn ang="0">
                    <a:pos x="8" y="35"/>
                  </a:cxn>
                  <a:cxn ang="0">
                    <a:pos x="14" y="37"/>
                  </a:cxn>
                  <a:cxn ang="0">
                    <a:pos x="20" y="39"/>
                  </a:cxn>
                  <a:cxn ang="0">
                    <a:pos x="26" y="37"/>
                  </a:cxn>
                  <a:cxn ang="0">
                    <a:pos x="32" y="35"/>
                  </a:cxn>
                  <a:cxn ang="0">
                    <a:pos x="36" y="31"/>
                  </a:cxn>
                  <a:cxn ang="0">
                    <a:pos x="38" y="25"/>
                  </a:cxn>
                  <a:cxn ang="0">
                    <a:pos x="40" y="19"/>
                  </a:cxn>
                </a:cxnLst>
                <a:rect l="0" t="0" r="r" b="b"/>
                <a:pathLst>
                  <a:path w="40" h="39">
                    <a:moveTo>
                      <a:pt x="40" y="19"/>
                    </a:moveTo>
                    <a:lnTo>
                      <a:pt x="38" y="13"/>
                    </a:lnTo>
                    <a:lnTo>
                      <a:pt x="36" y="7"/>
                    </a:lnTo>
                    <a:lnTo>
                      <a:pt x="32" y="3"/>
                    </a:lnTo>
                    <a:lnTo>
                      <a:pt x="26" y="2"/>
                    </a:lnTo>
                    <a:lnTo>
                      <a:pt x="20" y="0"/>
                    </a:lnTo>
                    <a:lnTo>
                      <a:pt x="14" y="2"/>
                    </a:lnTo>
                    <a:lnTo>
                      <a:pt x="8" y="3"/>
                    </a:lnTo>
                    <a:lnTo>
                      <a:pt x="4" y="7"/>
                    </a:lnTo>
                    <a:lnTo>
                      <a:pt x="2" y="13"/>
                    </a:lnTo>
                    <a:lnTo>
                      <a:pt x="0" y="19"/>
                    </a:lnTo>
                    <a:lnTo>
                      <a:pt x="2" y="25"/>
                    </a:lnTo>
                    <a:lnTo>
                      <a:pt x="4" y="31"/>
                    </a:lnTo>
                    <a:lnTo>
                      <a:pt x="8" y="35"/>
                    </a:lnTo>
                    <a:lnTo>
                      <a:pt x="14" y="37"/>
                    </a:lnTo>
                    <a:lnTo>
                      <a:pt x="20" y="39"/>
                    </a:lnTo>
                    <a:lnTo>
                      <a:pt x="26" y="37"/>
                    </a:lnTo>
                    <a:lnTo>
                      <a:pt x="32" y="35"/>
                    </a:lnTo>
                    <a:lnTo>
                      <a:pt x="36" y="31"/>
                    </a:lnTo>
                    <a:lnTo>
                      <a:pt x="38" y="25"/>
                    </a:lnTo>
                    <a:lnTo>
                      <a:pt x="40" y="19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612" name="Line 98">
                <a:extLst>
                  <a:ext uri="{FF2B5EF4-FFF2-40B4-BE49-F238E27FC236}">
                    <a16:creationId xmlns:a16="http://schemas.microsoft.com/office/drawing/2014/main" id="{ECDFD3ED-5397-9115-6C6D-AD01DA1A0FC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64" y="2160"/>
                <a:ext cx="1" cy="1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613" name="Line 99">
                <a:extLst>
                  <a:ext uri="{FF2B5EF4-FFF2-40B4-BE49-F238E27FC236}">
                    <a16:creationId xmlns:a16="http://schemas.microsoft.com/office/drawing/2014/main" id="{005FC97A-6C6B-E08D-FD8E-C08ABDE1F80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64" y="2191"/>
                <a:ext cx="1" cy="1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614" name="Freeform 100">
                <a:extLst>
                  <a:ext uri="{FF2B5EF4-FFF2-40B4-BE49-F238E27FC236}">
                    <a16:creationId xmlns:a16="http://schemas.microsoft.com/office/drawing/2014/main" id="{A5D5CCE7-4EF5-5288-019F-14DDE079A6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3" y="2125"/>
                <a:ext cx="20" cy="20"/>
              </a:xfrm>
              <a:custGeom>
                <a:avLst/>
                <a:gdLst/>
                <a:ahLst/>
                <a:cxnLst>
                  <a:cxn ang="0">
                    <a:pos x="39" y="20"/>
                  </a:cxn>
                  <a:cxn ang="0">
                    <a:pos x="37" y="14"/>
                  </a:cxn>
                  <a:cxn ang="0">
                    <a:pos x="35" y="8"/>
                  </a:cxn>
                  <a:cxn ang="0">
                    <a:pos x="31" y="4"/>
                  </a:cxn>
                  <a:cxn ang="0">
                    <a:pos x="25" y="2"/>
                  </a:cxn>
                  <a:cxn ang="0">
                    <a:pos x="20" y="0"/>
                  </a:cxn>
                  <a:cxn ang="0">
                    <a:pos x="14" y="2"/>
                  </a:cxn>
                  <a:cxn ang="0">
                    <a:pos x="8" y="4"/>
                  </a:cxn>
                  <a:cxn ang="0">
                    <a:pos x="4" y="8"/>
                  </a:cxn>
                  <a:cxn ang="0">
                    <a:pos x="2" y="14"/>
                  </a:cxn>
                  <a:cxn ang="0">
                    <a:pos x="0" y="20"/>
                  </a:cxn>
                  <a:cxn ang="0">
                    <a:pos x="2" y="25"/>
                  </a:cxn>
                  <a:cxn ang="0">
                    <a:pos x="4" y="31"/>
                  </a:cxn>
                  <a:cxn ang="0">
                    <a:pos x="8" y="35"/>
                  </a:cxn>
                  <a:cxn ang="0">
                    <a:pos x="14" y="37"/>
                  </a:cxn>
                  <a:cxn ang="0">
                    <a:pos x="20" y="39"/>
                  </a:cxn>
                  <a:cxn ang="0">
                    <a:pos x="25" y="37"/>
                  </a:cxn>
                  <a:cxn ang="0">
                    <a:pos x="31" y="35"/>
                  </a:cxn>
                  <a:cxn ang="0">
                    <a:pos x="35" y="31"/>
                  </a:cxn>
                  <a:cxn ang="0">
                    <a:pos x="37" y="25"/>
                  </a:cxn>
                  <a:cxn ang="0">
                    <a:pos x="39" y="20"/>
                  </a:cxn>
                </a:cxnLst>
                <a:rect l="0" t="0" r="r" b="b"/>
                <a:pathLst>
                  <a:path w="39" h="39">
                    <a:moveTo>
                      <a:pt x="39" y="20"/>
                    </a:moveTo>
                    <a:lnTo>
                      <a:pt x="37" y="14"/>
                    </a:lnTo>
                    <a:lnTo>
                      <a:pt x="35" y="8"/>
                    </a:lnTo>
                    <a:lnTo>
                      <a:pt x="31" y="4"/>
                    </a:lnTo>
                    <a:lnTo>
                      <a:pt x="25" y="2"/>
                    </a:lnTo>
                    <a:lnTo>
                      <a:pt x="20" y="0"/>
                    </a:lnTo>
                    <a:lnTo>
                      <a:pt x="14" y="2"/>
                    </a:lnTo>
                    <a:lnTo>
                      <a:pt x="8" y="4"/>
                    </a:lnTo>
                    <a:lnTo>
                      <a:pt x="4" y="8"/>
                    </a:lnTo>
                    <a:lnTo>
                      <a:pt x="2" y="14"/>
                    </a:lnTo>
                    <a:lnTo>
                      <a:pt x="0" y="20"/>
                    </a:lnTo>
                    <a:lnTo>
                      <a:pt x="2" y="25"/>
                    </a:lnTo>
                    <a:lnTo>
                      <a:pt x="4" y="31"/>
                    </a:lnTo>
                    <a:lnTo>
                      <a:pt x="8" y="35"/>
                    </a:lnTo>
                    <a:lnTo>
                      <a:pt x="14" y="37"/>
                    </a:lnTo>
                    <a:lnTo>
                      <a:pt x="20" y="39"/>
                    </a:lnTo>
                    <a:lnTo>
                      <a:pt x="25" y="37"/>
                    </a:lnTo>
                    <a:lnTo>
                      <a:pt x="31" y="35"/>
                    </a:lnTo>
                    <a:lnTo>
                      <a:pt x="35" y="31"/>
                    </a:lnTo>
                    <a:lnTo>
                      <a:pt x="37" y="25"/>
                    </a:lnTo>
                    <a:lnTo>
                      <a:pt x="39" y="2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615" name="Line 101">
                <a:extLst>
                  <a:ext uri="{FF2B5EF4-FFF2-40B4-BE49-F238E27FC236}">
                    <a16:creationId xmlns:a16="http://schemas.microsoft.com/office/drawing/2014/main" id="{067814D3-C06E-D99B-8B1D-F2EA13AF9AB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83" y="2113"/>
                <a:ext cx="1" cy="1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616" name="Line 102">
                <a:extLst>
                  <a:ext uri="{FF2B5EF4-FFF2-40B4-BE49-F238E27FC236}">
                    <a16:creationId xmlns:a16="http://schemas.microsoft.com/office/drawing/2014/main" id="{8A78A2F9-B2BA-4037-97AA-2BB05738589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83" y="2145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617" name="Freeform 103">
                <a:extLst>
                  <a:ext uri="{FF2B5EF4-FFF2-40B4-BE49-F238E27FC236}">
                    <a16:creationId xmlns:a16="http://schemas.microsoft.com/office/drawing/2014/main" id="{BE9FA623-907A-B6C5-FEA7-35C5A06A72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93" y="2099"/>
                <a:ext cx="20" cy="20"/>
              </a:xfrm>
              <a:custGeom>
                <a:avLst/>
                <a:gdLst/>
                <a:ahLst/>
                <a:cxnLst>
                  <a:cxn ang="0">
                    <a:pos x="40" y="19"/>
                  </a:cxn>
                  <a:cxn ang="0">
                    <a:pos x="38" y="13"/>
                  </a:cxn>
                  <a:cxn ang="0">
                    <a:pos x="36" y="7"/>
                  </a:cxn>
                  <a:cxn ang="0">
                    <a:pos x="32" y="4"/>
                  </a:cxn>
                  <a:cxn ang="0">
                    <a:pos x="26" y="2"/>
                  </a:cxn>
                  <a:cxn ang="0">
                    <a:pos x="20" y="0"/>
                  </a:cxn>
                  <a:cxn ang="0">
                    <a:pos x="14" y="2"/>
                  </a:cxn>
                  <a:cxn ang="0">
                    <a:pos x="8" y="4"/>
                  </a:cxn>
                  <a:cxn ang="0">
                    <a:pos x="4" y="7"/>
                  </a:cxn>
                  <a:cxn ang="0">
                    <a:pos x="2" y="13"/>
                  </a:cxn>
                  <a:cxn ang="0">
                    <a:pos x="0" y="19"/>
                  </a:cxn>
                  <a:cxn ang="0">
                    <a:pos x="2" y="25"/>
                  </a:cxn>
                  <a:cxn ang="0">
                    <a:pos x="4" y="31"/>
                  </a:cxn>
                  <a:cxn ang="0">
                    <a:pos x="8" y="35"/>
                  </a:cxn>
                  <a:cxn ang="0">
                    <a:pos x="14" y="37"/>
                  </a:cxn>
                  <a:cxn ang="0">
                    <a:pos x="20" y="39"/>
                  </a:cxn>
                  <a:cxn ang="0">
                    <a:pos x="26" y="37"/>
                  </a:cxn>
                  <a:cxn ang="0">
                    <a:pos x="32" y="35"/>
                  </a:cxn>
                  <a:cxn ang="0">
                    <a:pos x="36" y="31"/>
                  </a:cxn>
                  <a:cxn ang="0">
                    <a:pos x="38" y="25"/>
                  </a:cxn>
                  <a:cxn ang="0">
                    <a:pos x="40" y="19"/>
                  </a:cxn>
                </a:cxnLst>
                <a:rect l="0" t="0" r="r" b="b"/>
                <a:pathLst>
                  <a:path w="40" h="39">
                    <a:moveTo>
                      <a:pt x="40" y="19"/>
                    </a:moveTo>
                    <a:lnTo>
                      <a:pt x="38" y="13"/>
                    </a:lnTo>
                    <a:lnTo>
                      <a:pt x="36" y="7"/>
                    </a:lnTo>
                    <a:lnTo>
                      <a:pt x="32" y="4"/>
                    </a:lnTo>
                    <a:lnTo>
                      <a:pt x="26" y="2"/>
                    </a:lnTo>
                    <a:lnTo>
                      <a:pt x="20" y="0"/>
                    </a:lnTo>
                    <a:lnTo>
                      <a:pt x="14" y="2"/>
                    </a:lnTo>
                    <a:lnTo>
                      <a:pt x="8" y="4"/>
                    </a:lnTo>
                    <a:lnTo>
                      <a:pt x="4" y="7"/>
                    </a:lnTo>
                    <a:lnTo>
                      <a:pt x="2" y="13"/>
                    </a:lnTo>
                    <a:lnTo>
                      <a:pt x="0" y="19"/>
                    </a:lnTo>
                    <a:lnTo>
                      <a:pt x="2" y="25"/>
                    </a:lnTo>
                    <a:lnTo>
                      <a:pt x="4" y="31"/>
                    </a:lnTo>
                    <a:lnTo>
                      <a:pt x="8" y="35"/>
                    </a:lnTo>
                    <a:lnTo>
                      <a:pt x="14" y="37"/>
                    </a:lnTo>
                    <a:lnTo>
                      <a:pt x="20" y="39"/>
                    </a:lnTo>
                    <a:lnTo>
                      <a:pt x="26" y="37"/>
                    </a:lnTo>
                    <a:lnTo>
                      <a:pt x="32" y="35"/>
                    </a:lnTo>
                    <a:lnTo>
                      <a:pt x="36" y="31"/>
                    </a:lnTo>
                    <a:lnTo>
                      <a:pt x="38" y="25"/>
                    </a:lnTo>
                    <a:lnTo>
                      <a:pt x="40" y="19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618" name="Line 104">
                <a:extLst>
                  <a:ext uri="{FF2B5EF4-FFF2-40B4-BE49-F238E27FC236}">
                    <a16:creationId xmlns:a16="http://schemas.microsoft.com/office/drawing/2014/main" id="{6650E1E6-1FA0-3869-BD2F-39325C7D268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03" y="2086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619" name="Line 105">
                <a:extLst>
                  <a:ext uri="{FF2B5EF4-FFF2-40B4-BE49-F238E27FC236}">
                    <a16:creationId xmlns:a16="http://schemas.microsoft.com/office/drawing/2014/main" id="{4773E01B-CF6E-AA26-D2EE-9F48FE0744B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03" y="2119"/>
                <a:ext cx="1" cy="1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620" name="Freeform 106">
                <a:extLst>
                  <a:ext uri="{FF2B5EF4-FFF2-40B4-BE49-F238E27FC236}">
                    <a16:creationId xmlns:a16="http://schemas.microsoft.com/office/drawing/2014/main" id="{FD81310D-0744-FDB1-5E6A-1C18CAAF7C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13" y="2185"/>
                <a:ext cx="20" cy="19"/>
              </a:xfrm>
              <a:custGeom>
                <a:avLst/>
                <a:gdLst/>
                <a:ahLst/>
                <a:cxnLst>
                  <a:cxn ang="0">
                    <a:pos x="39" y="20"/>
                  </a:cxn>
                  <a:cxn ang="0">
                    <a:pos x="37" y="14"/>
                  </a:cxn>
                  <a:cxn ang="0">
                    <a:pos x="35" y="8"/>
                  </a:cxn>
                  <a:cxn ang="0">
                    <a:pos x="31" y="4"/>
                  </a:cxn>
                  <a:cxn ang="0">
                    <a:pos x="25" y="2"/>
                  </a:cxn>
                  <a:cxn ang="0">
                    <a:pos x="19" y="0"/>
                  </a:cxn>
                  <a:cxn ang="0">
                    <a:pos x="13" y="2"/>
                  </a:cxn>
                  <a:cxn ang="0">
                    <a:pos x="8" y="4"/>
                  </a:cxn>
                  <a:cxn ang="0">
                    <a:pos x="4" y="8"/>
                  </a:cxn>
                  <a:cxn ang="0">
                    <a:pos x="2" y="14"/>
                  </a:cxn>
                  <a:cxn ang="0">
                    <a:pos x="0" y="20"/>
                  </a:cxn>
                  <a:cxn ang="0">
                    <a:pos x="2" y="26"/>
                  </a:cxn>
                  <a:cxn ang="0">
                    <a:pos x="4" y="32"/>
                  </a:cxn>
                  <a:cxn ang="0">
                    <a:pos x="8" y="36"/>
                  </a:cxn>
                  <a:cxn ang="0">
                    <a:pos x="13" y="38"/>
                  </a:cxn>
                  <a:cxn ang="0">
                    <a:pos x="19" y="40"/>
                  </a:cxn>
                  <a:cxn ang="0">
                    <a:pos x="25" y="38"/>
                  </a:cxn>
                  <a:cxn ang="0">
                    <a:pos x="31" y="36"/>
                  </a:cxn>
                  <a:cxn ang="0">
                    <a:pos x="35" y="32"/>
                  </a:cxn>
                  <a:cxn ang="0">
                    <a:pos x="37" y="26"/>
                  </a:cxn>
                  <a:cxn ang="0">
                    <a:pos x="39" y="20"/>
                  </a:cxn>
                </a:cxnLst>
                <a:rect l="0" t="0" r="r" b="b"/>
                <a:pathLst>
                  <a:path w="39" h="40">
                    <a:moveTo>
                      <a:pt x="39" y="20"/>
                    </a:moveTo>
                    <a:lnTo>
                      <a:pt x="37" y="14"/>
                    </a:lnTo>
                    <a:lnTo>
                      <a:pt x="35" y="8"/>
                    </a:lnTo>
                    <a:lnTo>
                      <a:pt x="31" y="4"/>
                    </a:lnTo>
                    <a:lnTo>
                      <a:pt x="25" y="2"/>
                    </a:lnTo>
                    <a:lnTo>
                      <a:pt x="19" y="0"/>
                    </a:lnTo>
                    <a:lnTo>
                      <a:pt x="13" y="2"/>
                    </a:lnTo>
                    <a:lnTo>
                      <a:pt x="8" y="4"/>
                    </a:lnTo>
                    <a:lnTo>
                      <a:pt x="4" y="8"/>
                    </a:lnTo>
                    <a:lnTo>
                      <a:pt x="2" y="14"/>
                    </a:lnTo>
                    <a:lnTo>
                      <a:pt x="0" y="20"/>
                    </a:lnTo>
                    <a:lnTo>
                      <a:pt x="2" y="26"/>
                    </a:lnTo>
                    <a:lnTo>
                      <a:pt x="4" y="32"/>
                    </a:lnTo>
                    <a:lnTo>
                      <a:pt x="8" y="36"/>
                    </a:lnTo>
                    <a:lnTo>
                      <a:pt x="13" y="38"/>
                    </a:lnTo>
                    <a:lnTo>
                      <a:pt x="19" y="40"/>
                    </a:lnTo>
                    <a:lnTo>
                      <a:pt x="25" y="38"/>
                    </a:lnTo>
                    <a:lnTo>
                      <a:pt x="31" y="36"/>
                    </a:lnTo>
                    <a:lnTo>
                      <a:pt x="35" y="32"/>
                    </a:lnTo>
                    <a:lnTo>
                      <a:pt x="37" y="26"/>
                    </a:lnTo>
                    <a:lnTo>
                      <a:pt x="39" y="2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621" name="Line 107">
                <a:extLst>
                  <a:ext uri="{FF2B5EF4-FFF2-40B4-BE49-F238E27FC236}">
                    <a16:creationId xmlns:a16="http://schemas.microsoft.com/office/drawing/2014/main" id="{E33E81B5-1335-08C1-D0A5-3A73503BA02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23" y="2173"/>
                <a:ext cx="1" cy="1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622" name="Line 108">
                <a:extLst>
                  <a:ext uri="{FF2B5EF4-FFF2-40B4-BE49-F238E27FC236}">
                    <a16:creationId xmlns:a16="http://schemas.microsoft.com/office/drawing/2014/main" id="{EE596A8A-6BAD-FE60-B96C-D60425EB04B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23" y="2204"/>
                <a:ext cx="1" cy="1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623" name="Freeform 109">
                <a:extLst>
                  <a:ext uri="{FF2B5EF4-FFF2-40B4-BE49-F238E27FC236}">
                    <a16:creationId xmlns:a16="http://schemas.microsoft.com/office/drawing/2014/main" id="{7074BAA0-AE67-10DF-9EA7-CF78045142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33" y="2153"/>
                <a:ext cx="19" cy="20"/>
              </a:xfrm>
              <a:custGeom>
                <a:avLst/>
                <a:gdLst/>
                <a:ahLst/>
                <a:cxnLst>
                  <a:cxn ang="0">
                    <a:pos x="40" y="20"/>
                  </a:cxn>
                  <a:cxn ang="0">
                    <a:pos x="38" y="14"/>
                  </a:cxn>
                  <a:cxn ang="0">
                    <a:pos x="36" y="8"/>
                  </a:cxn>
                  <a:cxn ang="0">
                    <a:pos x="32" y="4"/>
                  </a:cxn>
                  <a:cxn ang="0">
                    <a:pos x="26" y="2"/>
                  </a:cxn>
                  <a:cxn ang="0">
                    <a:pos x="20" y="0"/>
                  </a:cxn>
                  <a:cxn ang="0">
                    <a:pos x="14" y="2"/>
                  </a:cxn>
                  <a:cxn ang="0">
                    <a:pos x="8" y="4"/>
                  </a:cxn>
                  <a:cxn ang="0">
                    <a:pos x="4" y="8"/>
                  </a:cxn>
                  <a:cxn ang="0">
                    <a:pos x="2" y="14"/>
                  </a:cxn>
                  <a:cxn ang="0">
                    <a:pos x="0" y="20"/>
                  </a:cxn>
                  <a:cxn ang="0">
                    <a:pos x="2" y="26"/>
                  </a:cxn>
                  <a:cxn ang="0">
                    <a:pos x="4" y="32"/>
                  </a:cxn>
                  <a:cxn ang="0">
                    <a:pos x="8" y="36"/>
                  </a:cxn>
                  <a:cxn ang="0">
                    <a:pos x="14" y="38"/>
                  </a:cxn>
                  <a:cxn ang="0">
                    <a:pos x="20" y="40"/>
                  </a:cxn>
                  <a:cxn ang="0">
                    <a:pos x="26" y="38"/>
                  </a:cxn>
                  <a:cxn ang="0">
                    <a:pos x="32" y="36"/>
                  </a:cxn>
                  <a:cxn ang="0">
                    <a:pos x="36" y="32"/>
                  </a:cxn>
                  <a:cxn ang="0">
                    <a:pos x="38" y="26"/>
                  </a:cxn>
                  <a:cxn ang="0">
                    <a:pos x="40" y="20"/>
                  </a:cxn>
                </a:cxnLst>
                <a:rect l="0" t="0" r="r" b="b"/>
                <a:pathLst>
                  <a:path w="40" h="40">
                    <a:moveTo>
                      <a:pt x="40" y="20"/>
                    </a:moveTo>
                    <a:lnTo>
                      <a:pt x="38" y="14"/>
                    </a:lnTo>
                    <a:lnTo>
                      <a:pt x="36" y="8"/>
                    </a:lnTo>
                    <a:lnTo>
                      <a:pt x="32" y="4"/>
                    </a:lnTo>
                    <a:lnTo>
                      <a:pt x="26" y="2"/>
                    </a:lnTo>
                    <a:lnTo>
                      <a:pt x="20" y="0"/>
                    </a:lnTo>
                    <a:lnTo>
                      <a:pt x="14" y="2"/>
                    </a:lnTo>
                    <a:lnTo>
                      <a:pt x="8" y="4"/>
                    </a:lnTo>
                    <a:lnTo>
                      <a:pt x="4" y="8"/>
                    </a:lnTo>
                    <a:lnTo>
                      <a:pt x="2" y="14"/>
                    </a:lnTo>
                    <a:lnTo>
                      <a:pt x="0" y="20"/>
                    </a:lnTo>
                    <a:lnTo>
                      <a:pt x="2" y="26"/>
                    </a:lnTo>
                    <a:lnTo>
                      <a:pt x="4" y="32"/>
                    </a:lnTo>
                    <a:lnTo>
                      <a:pt x="8" y="36"/>
                    </a:lnTo>
                    <a:lnTo>
                      <a:pt x="14" y="38"/>
                    </a:lnTo>
                    <a:lnTo>
                      <a:pt x="20" y="40"/>
                    </a:lnTo>
                    <a:lnTo>
                      <a:pt x="26" y="38"/>
                    </a:lnTo>
                    <a:lnTo>
                      <a:pt x="32" y="36"/>
                    </a:lnTo>
                    <a:lnTo>
                      <a:pt x="36" y="32"/>
                    </a:lnTo>
                    <a:lnTo>
                      <a:pt x="38" y="26"/>
                    </a:lnTo>
                    <a:lnTo>
                      <a:pt x="40" y="2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624" name="Line 110">
                <a:extLst>
                  <a:ext uri="{FF2B5EF4-FFF2-40B4-BE49-F238E27FC236}">
                    <a16:creationId xmlns:a16="http://schemas.microsoft.com/office/drawing/2014/main" id="{CAABB321-C1B6-E01F-EBA7-77D2FE7B6CD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42" y="2140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625" name="Line 111">
                <a:extLst>
                  <a:ext uri="{FF2B5EF4-FFF2-40B4-BE49-F238E27FC236}">
                    <a16:creationId xmlns:a16="http://schemas.microsoft.com/office/drawing/2014/main" id="{D06504AB-16AC-6FAA-E7D3-73C567B7FD3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42" y="2173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626" name="Freeform 112">
                <a:extLst>
                  <a:ext uri="{FF2B5EF4-FFF2-40B4-BE49-F238E27FC236}">
                    <a16:creationId xmlns:a16="http://schemas.microsoft.com/office/drawing/2014/main" id="{1C3C25EC-B42E-EC21-2720-443F932C30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52" y="2143"/>
                <a:ext cx="20" cy="20"/>
              </a:xfrm>
              <a:custGeom>
                <a:avLst/>
                <a:gdLst/>
                <a:ahLst/>
                <a:cxnLst>
                  <a:cxn ang="0">
                    <a:pos x="39" y="20"/>
                  </a:cxn>
                  <a:cxn ang="0">
                    <a:pos x="37" y="14"/>
                  </a:cxn>
                  <a:cxn ang="0">
                    <a:pos x="35" y="8"/>
                  </a:cxn>
                  <a:cxn ang="0">
                    <a:pos x="31" y="4"/>
                  </a:cxn>
                  <a:cxn ang="0">
                    <a:pos x="25" y="2"/>
                  </a:cxn>
                  <a:cxn ang="0">
                    <a:pos x="19" y="0"/>
                  </a:cxn>
                  <a:cxn ang="0">
                    <a:pos x="13" y="2"/>
                  </a:cxn>
                  <a:cxn ang="0">
                    <a:pos x="7" y="4"/>
                  </a:cxn>
                  <a:cxn ang="0">
                    <a:pos x="3" y="8"/>
                  </a:cxn>
                  <a:cxn ang="0">
                    <a:pos x="2" y="14"/>
                  </a:cxn>
                  <a:cxn ang="0">
                    <a:pos x="0" y="20"/>
                  </a:cxn>
                  <a:cxn ang="0">
                    <a:pos x="2" y="26"/>
                  </a:cxn>
                  <a:cxn ang="0">
                    <a:pos x="3" y="32"/>
                  </a:cxn>
                  <a:cxn ang="0">
                    <a:pos x="7" y="36"/>
                  </a:cxn>
                  <a:cxn ang="0">
                    <a:pos x="13" y="38"/>
                  </a:cxn>
                  <a:cxn ang="0">
                    <a:pos x="19" y="40"/>
                  </a:cxn>
                  <a:cxn ang="0">
                    <a:pos x="25" y="38"/>
                  </a:cxn>
                  <a:cxn ang="0">
                    <a:pos x="31" y="36"/>
                  </a:cxn>
                  <a:cxn ang="0">
                    <a:pos x="35" y="32"/>
                  </a:cxn>
                  <a:cxn ang="0">
                    <a:pos x="37" y="26"/>
                  </a:cxn>
                  <a:cxn ang="0">
                    <a:pos x="39" y="20"/>
                  </a:cxn>
                </a:cxnLst>
                <a:rect l="0" t="0" r="r" b="b"/>
                <a:pathLst>
                  <a:path w="39" h="40">
                    <a:moveTo>
                      <a:pt x="39" y="20"/>
                    </a:moveTo>
                    <a:lnTo>
                      <a:pt x="37" y="14"/>
                    </a:lnTo>
                    <a:lnTo>
                      <a:pt x="35" y="8"/>
                    </a:lnTo>
                    <a:lnTo>
                      <a:pt x="31" y="4"/>
                    </a:lnTo>
                    <a:lnTo>
                      <a:pt x="25" y="2"/>
                    </a:lnTo>
                    <a:lnTo>
                      <a:pt x="19" y="0"/>
                    </a:lnTo>
                    <a:lnTo>
                      <a:pt x="13" y="2"/>
                    </a:lnTo>
                    <a:lnTo>
                      <a:pt x="7" y="4"/>
                    </a:lnTo>
                    <a:lnTo>
                      <a:pt x="3" y="8"/>
                    </a:lnTo>
                    <a:lnTo>
                      <a:pt x="2" y="14"/>
                    </a:lnTo>
                    <a:lnTo>
                      <a:pt x="0" y="20"/>
                    </a:lnTo>
                    <a:lnTo>
                      <a:pt x="2" y="26"/>
                    </a:lnTo>
                    <a:lnTo>
                      <a:pt x="3" y="32"/>
                    </a:lnTo>
                    <a:lnTo>
                      <a:pt x="7" y="36"/>
                    </a:lnTo>
                    <a:lnTo>
                      <a:pt x="13" y="38"/>
                    </a:lnTo>
                    <a:lnTo>
                      <a:pt x="19" y="40"/>
                    </a:lnTo>
                    <a:lnTo>
                      <a:pt x="25" y="38"/>
                    </a:lnTo>
                    <a:lnTo>
                      <a:pt x="31" y="36"/>
                    </a:lnTo>
                    <a:lnTo>
                      <a:pt x="35" y="32"/>
                    </a:lnTo>
                    <a:lnTo>
                      <a:pt x="37" y="26"/>
                    </a:lnTo>
                    <a:lnTo>
                      <a:pt x="39" y="2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627" name="Line 113">
                <a:extLst>
                  <a:ext uri="{FF2B5EF4-FFF2-40B4-BE49-F238E27FC236}">
                    <a16:creationId xmlns:a16="http://schemas.microsoft.com/office/drawing/2014/main" id="{57D3A245-B564-665C-6727-3E96D472DC4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62" y="2130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628" name="Line 114">
                <a:extLst>
                  <a:ext uri="{FF2B5EF4-FFF2-40B4-BE49-F238E27FC236}">
                    <a16:creationId xmlns:a16="http://schemas.microsoft.com/office/drawing/2014/main" id="{4FDA7BA8-884D-57F0-2083-FC204CEA297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62" y="2163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629" name="Freeform 115">
                <a:extLst>
                  <a:ext uri="{FF2B5EF4-FFF2-40B4-BE49-F238E27FC236}">
                    <a16:creationId xmlns:a16="http://schemas.microsoft.com/office/drawing/2014/main" id="{A12CD4E7-EB8D-8E79-AFD1-E9361C5AFC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2" y="2169"/>
                <a:ext cx="20" cy="20"/>
              </a:xfrm>
              <a:custGeom>
                <a:avLst/>
                <a:gdLst/>
                <a:ahLst/>
                <a:cxnLst>
                  <a:cxn ang="0">
                    <a:pos x="39" y="19"/>
                  </a:cxn>
                  <a:cxn ang="0">
                    <a:pos x="37" y="13"/>
                  </a:cxn>
                  <a:cxn ang="0">
                    <a:pos x="35" y="8"/>
                  </a:cxn>
                  <a:cxn ang="0">
                    <a:pos x="32" y="4"/>
                  </a:cxn>
                  <a:cxn ang="0">
                    <a:pos x="26" y="2"/>
                  </a:cxn>
                  <a:cxn ang="0">
                    <a:pos x="20" y="0"/>
                  </a:cxn>
                  <a:cxn ang="0">
                    <a:pos x="14" y="2"/>
                  </a:cxn>
                  <a:cxn ang="0">
                    <a:pos x="8" y="4"/>
                  </a:cxn>
                  <a:cxn ang="0">
                    <a:pos x="4" y="8"/>
                  </a:cxn>
                  <a:cxn ang="0">
                    <a:pos x="2" y="13"/>
                  </a:cxn>
                  <a:cxn ang="0">
                    <a:pos x="0" y="19"/>
                  </a:cxn>
                  <a:cxn ang="0">
                    <a:pos x="2" y="25"/>
                  </a:cxn>
                  <a:cxn ang="0">
                    <a:pos x="4" y="31"/>
                  </a:cxn>
                  <a:cxn ang="0">
                    <a:pos x="8" y="35"/>
                  </a:cxn>
                  <a:cxn ang="0">
                    <a:pos x="14" y="37"/>
                  </a:cxn>
                  <a:cxn ang="0">
                    <a:pos x="20" y="39"/>
                  </a:cxn>
                  <a:cxn ang="0">
                    <a:pos x="26" y="37"/>
                  </a:cxn>
                  <a:cxn ang="0">
                    <a:pos x="32" y="35"/>
                  </a:cxn>
                  <a:cxn ang="0">
                    <a:pos x="35" y="31"/>
                  </a:cxn>
                  <a:cxn ang="0">
                    <a:pos x="37" y="25"/>
                  </a:cxn>
                  <a:cxn ang="0">
                    <a:pos x="39" y="19"/>
                  </a:cxn>
                </a:cxnLst>
                <a:rect l="0" t="0" r="r" b="b"/>
                <a:pathLst>
                  <a:path w="39" h="39">
                    <a:moveTo>
                      <a:pt x="39" y="19"/>
                    </a:moveTo>
                    <a:lnTo>
                      <a:pt x="37" y="13"/>
                    </a:lnTo>
                    <a:lnTo>
                      <a:pt x="35" y="8"/>
                    </a:lnTo>
                    <a:lnTo>
                      <a:pt x="32" y="4"/>
                    </a:lnTo>
                    <a:lnTo>
                      <a:pt x="26" y="2"/>
                    </a:lnTo>
                    <a:lnTo>
                      <a:pt x="20" y="0"/>
                    </a:lnTo>
                    <a:lnTo>
                      <a:pt x="14" y="2"/>
                    </a:lnTo>
                    <a:lnTo>
                      <a:pt x="8" y="4"/>
                    </a:lnTo>
                    <a:lnTo>
                      <a:pt x="4" y="8"/>
                    </a:lnTo>
                    <a:lnTo>
                      <a:pt x="2" y="13"/>
                    </a:lnTo>
                    <a:lnTo>
                      <a:pt x="0" y="19"/>
                    </a:lnTo>
                    <a:lnTo>
                      <a:pt x="2" y="25"/>
                    </a:lnTo>
                    <a:lnTo>
                      <a:pt x="4" y="31"/>
                    </a:lnTo>
                    <a:lnTo>
                      <a:pt x="8" y="35"/>
                    </a:lnTo>
                    <a:lnTo>
                      <a:pt x="14" y="37"/>
                    </a:lnTo>
                    <a:lnTo>
                      <a:pt x="20" y="39"/>
                    </a:lnTo>
                    <a:lnTo>
                      <a:pt x="26" y="37"/>
                    </a:lnTo>
                    <a:lnTo>
                      <a:pt x="32" y="35"/>
                    </a:lnTo>
                    <a:lnTo>
                      <a:pt x="35" y="31"/>
                    </a:lnTo>
                    <a:lnTo>
                      <a:pt x="37" y="25"/>
                    </a:lnTo>
                    <a:lnTo>
                      <a:pt x="39" y="19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630" name="Line 116">
                <a:extLst>
                  <a:ext uri="{FF2B5EF4-FFF2-40B4-BE49-F238E27FC236}">
                    <a16:creationId xmlns:a16="http://schemas.microsoft.com/office/drawing/2014/main" id="{C19F44EE-2569-602E-B789-8F0EC141475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82" y="2157"/>
                <a:ext cx="1" cy="1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631" name="Line 117">
                <a:extLst>
                  <a:ext uri="{FF2B5EF4-FFF2-40B4-BE49-F238E27FC236}">
                    <a16:creationId xmlns:a16="http://schemas.microsoft.com/office/drawing/2014/main" id="{DCC1F71A-50EB-ACB1-FCD6-65FD24EFC37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82" y="2189"/>
                <a:ext cx="1" cy="1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632" name="Freeform 118">
                <a:extLst>
                  <a:ext uri="{FF2B5EF4-FFF2-40B4-BE49-F238E27FC236}">
                    <a16:creationId xmlns:a16="http://schemas.microsoft.com/office/drawing/2014/main" id="{3A002319-4A44-D032-BB27-1F9C149E04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92" y="2154"/>
                <a:ext cx="19" cy="20"/>
              </a:xfrm>
              <a:custGeom>
                <a:avLst/>
                <a:gdLst/>
                <a:ahLst/>
                <a:cxnLst>
                  <a:cxn ang="0">
                    <a:pos x="40" y="20"/>
                  </a:cxn>
                  <a:cxn ang="0">
                    <a:pos x="38" y="14"/>
                  </a:cxn>
                  <a:cxn ang="0">
                    <a:pos x="36" y="8"/>
                  </a:cxn>
                  <a:cxn ang="0">
                    <a:pos x="32" y="4"/>
                  </a:cxn>
                  <a:cxn ang="0">
                    <a:pos x="26" y="2"/>
                  </a:cxn>
                  <a:cxn ang="0">
                    <a:pos x="20" y="0"/>
                  </a:cxn>
                  <a:cxn ang="0">
                    <a:pos x="14" y="2"/>
                  </a:cxn>
                  <a:cxn ang="0">
                    <a:pos x="8" y="4"/>
                  </a:cxn>
                  <a:cxn ang="0">
                    <a:pos x="4" y="8"/>
                  </a:cxn>
                  <a:cxn ang="0">
                    <a:pos x="2" y="14"/>
                  </a:cxn>
                  <a:cxn ang="0">
                    <a:pos x="0" y="20"/>
                  </a:cxn>
                  <a:cxn ang="0">
                    <a:pos x="2" y="26"/>
                  </a:cxn>
                  <a:cxn ang="0">
                    <a:pos x="4" y="32"/>
                  </a:cxn>
                  <a:cxn ang="0">
                    <a:pos x="8" y="36"/>
                  </a:cxn>
                  <a:cxn ang="0">
                    <a:pos x="14" y="38"/>
                  </a:cxn>
                  <a:cxn ang="0">
                    <a:pos x="20" y="39"/>
                  </a:cxn>
                  <a:cxn ang="0">
                    <a:pos x="26" y="38"/>
                  </a:cxn>
                  <a:cxn ang="0">
                    <a:pos x="32" y="36"/>
                  </a:cxn>
                  <a:cxn ang="0">
                    <a:pos x="36" y="32"/>
                  </a:cxn>
                  <a:cxn ang="0">
                    <a:pos x="38" y="26"/>
                  </a:cxn>
                  <a:cxn ang="0">
                    <a:pos x="40" y="20"/>
                  </a:cxn>
                </a:cxnLst>
                <a:rect l="0" t="0" r="r" b="b"/>
                <a:pathLst>
                  <a:path w="40" h="39">
                    <a:moveTo>
                      <a:pt x="40" y="20"/>
                    </a:moveTo>
                    <a:lnTo>
                      <a:pt x="38" y="14"/>
                    </a:lnTo>
                    <a:lnTo>
                      <a:pt x="36" y="8"/>
                    </a:lnTo>
                    <a:lnTo>
                      <a:pt x="32" y="4"/>
                    </a:lnTo>
                    <a:lnTo>
                      <a:pt x="26" y="2"/>
                    </a:lnTo>
                    <a:lnTo>
                      <a:pt x="20" y="0"/>
                    </a:lnTo>
                    <a:lnTo>
                      <a:pt x="14" y="2"/>
                    </a:lnTo>
                    <a:lnTo>
                      <a:pt x="8" y="4"/>
                    </a:lnTo>
                    <a:lnTo>
                      <a:pt x="4" y="8"/>
                    </a:lnTo>
                    <a:lnTo>
                      <a:pt x="2" y="14"/>
                    </a:lnTo>
                    <a:lnTo>
                      <a:pt x="0" y="20"/>
                    </a:lnTo>
                    <a:lnTo>
                      <a:pt x="2" y="26"/>
                    </a:lnTo>
                    <a:lnTo>
                      <a:pt x="4" y="32"/>
                    </a:lnTo>
                    <a:lnTo>
                      <a:pt x="8" y="36"/>
                    </a:lnTo>
                    <a:lnTo>
                      <a:pt x="14" y="38"/>
                    </a:lnTo>
                    <a:lnTo>
                      <a:pt x="20" y="39"/>
                    </a:lnTo>
                    <a:lnTo>
                      <a:pt x="26" y="38"/>
                    </a:lnTo>
                    <a:lnTo>
                      <a:pt x="32" y="36"/>
                    </a:lnTo>
                    <a:lnTo>
                      <a:pt x="36" y="32"/>
                    </a:lnTo>
                    <a:lnTo>
                      <a:pt x="38" y="26"/>
                    </a:lnTo>
                    <a:lnTo>
                      <a:pt x="40" y="2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633" name="Line 119">
                <a:extLst>
                  <a:ext uri="{FF2B5EF4-FFF2-40B4-BE49-F238E27FC236}">
                    <a16:creationId xmlns:a16="http://schemas.microsoft.com/office/drawing/2014/main" id="{0690396E-BE19-8E00-46B0-5A5AEA65935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202" y="2141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634" name="Line 120">
                <a:extLst>
                  <a:ext uri="{FF2B5EF4-FFF2-40B4-BE49-F238E27FC236}">
                    <a16:creationId xmlns:a16="http://schemas.microsoft.com/office/drawing/2014/main" id="{9849464F-8871-2D02-CDA4-F9A2603F2A9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02" y="2174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635" name="Freeform 121">
                <a:extLst>
                  <a:ext uri="{FF2B5EF4-FFF2-40B4-BE49-F238E27FC236}">
                    <a16:creationId xmlns:a16="http://schemas.microsoft.com/office/drawing/2014/main" id="{A009E3F3-7A02-73DA-A84A-AEEAE0867A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1" y="2140"/>
                <a:ext cx="20" cy="20"/>
              </a:xfrm>
              <a:custGeom>
                <a:avLst/>
                <a:gdLst/>
                <a:ahLst/>
                <a:cxnLst>
                  <a:cxn ang="0">
                    <a:pos x="39" y="20"/>
                  </a:cxn>
                  <a:cxn ang="0">
                    <a:pos x="37" y="14"/>
                  </a:cxn>
                  <a:cxn ang="0">
                    <a:pos x="35" y="8"/>
                  </a:cxn>
                  <a:cxn ang="0">
                    <a:pos x="31" y="4"/>
                  </a:cxn>
                  <a:cxn ang="0">
                    <a:pos x="26" y="2"/>
                  </a:cxn>
                  <a:cxn ang="0">
                    <a:pos x="20" y="0"/>
                  </a:cxn>
                  <a:cxn ang="0">
                    <a:pos x="14" y="2"/>
                  </a:cxn>
                  <a:cxn ang="0">
                    <a:pos x="8" y="4"/>
                  </a:cxn>
                  <a:cxn ang="0">
                    <a:pos x="4" y="8"/>
                  </a:cxn>
                  <a:cxn ang="0">
                    <a:pos x="2" y="14"/>
                  </a:cxn>
                  <a:cxn ang="0">
                    <a:pos x="0" y="20"/>
                  </a:cxn>
                  <a:cxn ang="0">
                    <a:pos x="2" y="26"/>
                  </a:cxn>
                  <a:cxn ang="0">
                    <a:pos x="4" y="32"/>
                  </a:cxn>
                  <a:cxn ang="0">
                    <a:pos x="8" y="36"/>
                  </a:cxn>
                  <a:cxn ang="0">
                    <a:pos x="14" y="38"/>
                  </a:cxn>
                  <a:cxn ang="0">
                    <a:pos x="20" y="40"/>
                  </a:cxn>
                  <a:cxn ang="0">
                    <a:pos x="26" y="38"/>
                  </a:cxn>
                  <a:cxn ang="0">
                    <a:pos x="31" y="36"/>
                  </a:cxn>
                  <a:cxn ang="0">
                    <a:pos x="35" y="32"/>
                  </a:cxn>
                  <a:cxn ang="0">
                    <a:pos x="37" y="26"/>
                  </a:cxn>
                  <a:cxn ang="0">
                    <a:pos x="39" y="20"/>
                  </a:cxn>
                </a:cxnLst>
                <a:rect l="0" t="0" r="r" b="b"/>
                <a:pathLst>
                  <a:path w="39" h="40">
                    <a:moveTo>
                      <a:pt x="39" y="20"/>
                    </a:moveTo>
                    <a:lnTo>
                      <a:pt x="37" y="14"/>
                    </a:lnTo>
                    <a:lnTo>
                      <a:pt x="35" y="8"/>
                    </a:lnTo>
                    <a:lnTo>
                      <a:pt x="31" y="4"/>
                    </a:lnTo>
                    <a:lnTo>
                      <a:pt x="26" y="2"/>
                    </a:lnTo>
                    <a:lnTo>
                      <a:pt x="20" y="0"/>
                    </a:lnTo>
                    <a:lnTo>
                      <a:pt x="14" y="2"/>
                    </a:lnTo>
                    <a:lnTo>
                      <a:pt x="8" y="4"/>
                    </a:lnTo>
                    <a:lnTo>
                      <a:pt x="4" y="8"/>
                    </a:lnTo>
                    <a:lnTo>
                      <a:pt x="2" y="14"/>
                    </a:lnTo>
                    <a:lnTo>
                      <a:pt x="0" y="20"/>
                    </a:lnTo>
                    <a:lnTo>
                      <a:pt x="2" y="26"/>
                    </a:lnTo>
                    <a:lnTo>
                      <a:pt x="4" y="32"/>
                    </a:lnTo>
                    <a:lnTo>
                      <a:pt x="8" y="36"/>
                    </a:lnTo>
                    <a:lnTo>
                      <a:pt x="14" y="38"/>
                    </a:lnTo>
                    <a:lnTo>
                      <a:pt x="20" y="40"/>
                    </a:lnTo>
                    <a:lnTo>
                      <a:pt x="26" y="38"/>
                    </a:lnTo>
                    <a:lnTo>
                      <a:pt x="31" y="36"/>
                    </a:lnTo>
                    <a:lnTo>
                      <a:pt x="35" y="32"/>
                    </a:lnTo>
                    <a:lnTo>
                      <a:pt x="37" y="26"/>
                    </a:lnTo>
                    <a:lnTo>
                      <a:pt x="39" y="2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636" name="Line 122">
                <a:extLst>
                  <a:ext uri="{FF2B5EF4-FFF2-40B4-BE49-F238E27FC236}">
                    <a16:creationId xmlns:a16="http://schemas.microsoft.com/office/drawing/2014/main" id="{766092AB-FE12-E714-3393-73CA6507B75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221" y="2127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637" name="Line 123">
                <a:extLst>
                  <a:ext uri="{FF2B5EF4-FFF2-40B4-BE49-F238E27FC236}">
                    <a16:creationId xmlns:a16="http://schemas.microsoft.com/office/drawing/2014/main" id="{87E6E6EF-A012-F48C-BFE3-DE2FD6F7194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21" y="2160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638" name="Freeform 124">
                <a:extLst>
                  <a:ext uri="{FF2B5EF4-FFF2-40B4-BE49-F238E27FC236}">
                    <a16:creationId xmlns:a16="http://schemas.microsoft.com/office/drawing/2014/main" id="{77642208-D2F6-5D18-914E-D6BB9F10EB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31" y="2177"/>
                <a:ext cx="20" cy="19"/>
              </a:xfrm>
              <a:custGeom>
                <a:avLst/>
                <a:gdLst/>
                <a:ahLst/>
                <a:cxnLst>
                  <a:cxn ang="0">
                    <a:pos x="40" y="20"/>
                  </a:cxn>
                  <a:cxn ang="0">
                    <a:pos x="38" y="14"/>
                  </a:cxn>
                  <a:cxn ang="0">
                    <a:pos x="36" y="8"/>
                  </a:cxn>
                  <a:cxn ang="0">
                    <a:pos x="32" y="4"/>
                  </a:cxn>
                  <a:cxn ang="0">
                    <a:pos x="26" y="2"/>
                  </a:cxn>
                  <a:cxn ang="0">
                    <a:pos x="20" y="0"/>
                  </a:cxn>
                  <a:cxn ang="0">
                    <a:pos x="14" y="2"/>
                  </a:cxn>
                  <a:cxn ang="0">
                    <a:pos x="8" y="4"/>
                  </a:cxn>
                  <a:cxn ang="0">
                    <a:pos x="4" y="8"/>
                  </a:cxn>
                  <a:cxn ang="0">
                    <a:pos x="2" y="14"/>
                  </a:cxn>
                  <a:cxn ang="0">
                    <a:pos x="0" y="20"/>
                  </a:cxn>
                  <a:cxn ang="0">
                    <a:pos x="2" y="26"/>
                  </a:cxn>
                  <a:cxn ang="0">
                    <a:pos x="4" y="32"/>
                  </a:cxn>
                  <a:cxn ang="0">
                    <a:pos x="8" y="36"/>
                  </a:cxn>
                  <a:cxn ang="0">
                    <a:pos x="14" y="38"/>
                  </a:cxn>
                  <a:cxn ang="0">
                    <a:pos x="20" y="40"/>
                  </a:cxn>
                  <a:cxn ang="0">
                    <a:pos x="26" y="38"/>
                  </a:cxn>
                  <a:cxn ang="0">
                    <a:pos x="32" y="36"/>
                  </a:cxn>
                  <a:cxn ang="0">
                    <a:pos x="36" y="32"/>
                  </a:cxn>
                  <a:cxn ang="0">
                    <a:pos x="38" y="26"/>
                  </a:cxn>
                  <a:cxn ang="0">
                    <a:pos x="40" y="20"/>
                  </a:cxn>
                </a:cxnLst>
                <a:rect l="0" t="0" r="r" b="b"/>
                <a:pathLst>
                  <a:path w="40" h="40">
                    <a:moveTo>
                      <a:pt x="40" y="20"/>
                    </a:moveTo>
                    <a:lnTo>
                      <a:pt x="38" y="14"/>
                    </a:lnTo>
                    <a:lnTo>
                      <a:pt x="36" y="8"/>
                    </a:lnTo>
                    <a:lnTo>
                      <a:pt x="32" y="4"/>
                    </a:lnTo>
                    <a:lnTo>
                      <a:pt x="26" y="2"/>
                    </a:lnTo>
                    <a:lnTo>
                      <a:pt x="20" y="0"/>
                    </a:lnTo>
                    <a:lnTo>
                      <a:pt x="14" y="2"/>
                    </a:lnTo>
                    <a:lnTo>
                      <a:pt x="8" y="4"/>
                    </a:lnTo>
                    <a:lnTo>
                      <a:pt x="4" y="8"/>
                    </a:lnTo>
                    <a:lnTo>
                      <a:pt x="2" y="14"/>
                    </a:lnTo>
                    <a:lnTo>
                      <a:pt x="0" y="20"/>
                    </a:lnTo>
                    <a:lnTo>
                      <a:pt x="2" y="26"/>
                    </a:lnTo>
                    <a:lnTo>
                      <a:pt x="4" y="32"/>
                    </a:lnTo>
                    <a:lnTo>
                      <a:pt x="8" y="36"/>
                    </a:lnTo>
                    <a:lnTo>
                      <a:pt x="14" y="38"/>
                    </a:lnTo>
                    <a:lnTo>
                      <a:pt x="20" y="40"/>
                    </a:lnTo>
                    <a:lnTo>
                      <a:pt x="26" y="38"/>
                    </a:lnTo>
                    <a:lnTo>
                      <a:pt x="32" y="36"/>
                    </a:lnTo>
                    <a:lnTo>
                      <a:pt x="36" y="32"/>
                    </a:lnTo>
                    <a:lnTo>
                      <a:pt x="38" y="26"/>
                    </a:lnTo>
                    <a:lnTo>
                      <a:pt x="40" y="2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639" name="Line 125">
                <a:extLst>
                  <a:ext uri="{FF2B5EF4-FFF2-40B4-BE49-F238E27FC236}">
                    <a16:creationId xmlns:a16="http://schemas.microsoft.com/office/drawing/2014/main" id="{22B4EB3C-C72C-9765-2CF7-43BC5C6D4EF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241" y="2165"/>
                <a:ext cx="1" cy="1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640" name="Line 126">
                <a:extLst>
                  <a:ext uri="{FF2B5EF4-FFF2-40B4-BE49-F238E27FC236}">
                    <a16:creationId xmlns:a16="http://schemas.microsoft.com/office/drawing/2014/main" id="{57C04096-78D6-6079-B87D-B44FEDF3EA5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41" y="2196"/>
                <a:ext cx="1" cy="1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641" name="Freeform 127">
                <a:extLst>
                  <a:ext uri="{FF2B5EF4-FFF2-40B4-BE49-F238E27FC236}">
                    <a16:creationId xmlns:a16="http://schemas.microsoft.com/office/drawing/2014/main" id="{D2F65F9A-9FCA-2566-044B-5E564B14AE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51" y="2157"/>
                <a:ext cx="20" cy="20"/>
              </a:xfrm>
              <a:custGeom>
                <a:avLst/>
                <a:gdLst/>
                <a:ahLst/>
                <a:cxnLst>
                  <a:cxn ang="0">
                    <a:pos x="39" y="20"/>
                  </a:cxn>
                  <a:cxn ang="0">
                    <a:pos x="37" y="14"/>
                  </a:cxn>
                  <a:cxn ang="0">
                    <a:pos x="35" y="8"/>
                  </a:cxn>
                  <a:cxn ang="0">
                    <a:pos x="31" y="4"/>
                  </a:cxn>
                  <a:cxn ang="0">
                    <a:pos x="25" y="2"/>
                  </a:cxn>
                  <a:cxn ang="0">
                    <a:pos x="19" y="0"/>
                  </a:cxn>
                  <a:cxn ang="0">
                    <a:pos x="14" y="2"/>
                  </a:cxn>
                  <a:cxn ang="0">
                    <a:pos x="8" y="4"/>
                  </a:cxn>
                  <a:cxn ang="0">
                    <a:pos x="4" y="8"/>
                  </a:cxn>
                  <a:cxn ang="0">
                    <a:pos x="2" y="14"/>
                  </a:cxn>
                  <a:cxn ang="0">
                    <a:pos x="0" y="20"/>
                  </a:cxn>
                  <a:cxn ang="0">
                    <a:pos x="2" y="26"/>
                  </a:cxn>
                  <a:cxn ang="0">
                    <a:pos x="4" y="32"/>
                  </a:cxn>
                  <a:cxn ang="0">
                    <a:pos x="8" y="35"/>
                  </a:cxn>
                  <a:cxn ang="0">
                    <a:pos x="14" y="37"/>
                  </a:cxn>
                  <a:cxn ang="0">
                    <a:pos x="19" y="39"/>
                  </a:cxn>
                  <a:cxn ang="0">
                    <a:pos x="25" y="37"/>
                  </a:cxn>
                  <a:cxn ang="0">
                    <a:pos x="31" y="35"/>
                  </a:cxn>
                  <a:cxn ang="0">
                    <a:pos x="35" y="32"/>
                  </a:cxn>
                  <a:cxn ang="0">
                    <a:pos x="37" y="26"/>
                  </a:cxn>
                  <a:cxn ang="0">
                    <a:pos x="39" y="20"/>
                  </a:cxn>
                </a:cxnLst>
                <a:rect l="0" t="0" r="r" b="b"/>
                <a:pathLst>
                  <a:path w="39" h="39">
                    <a:moveTo>
                      <a:pt x="39" y="20"/>
                    </a:moveTo>
                    <a:lnTo>
                      <a:pt x="37" y="14"/>
                    </a:lnTo>
                    <a:lnTo>
                      <a:pt x="35" y="8"/>
                    </a:lnTo>
                    <a:lnTo>
                      <a:pt x="31" y="4"/>
                    </a:lnTo>
                    <a:lnTo>
                      <a:pt x="25" y="2"/>
                    </a:lnTo>
                    <a:lnTo>
                      <a:pt x="19" y="0"/>
                    </a:lnTo>
                    <a:lnTo>
                      <a:pt x="14" y="2"/>
                    </a:lnTo>
                    <a:lnTo>
                      <a:pt x="8" y="4"/>
                    </a:lnTo>
                    <a:lnTo>
                      <a:pt x="4" y="8"/>
                    </a:lnTo>
                    <a:lnTo>
                      <a:pt x="2" y="14"/>
                    </a:lnTo>
                    <a:lnTo>
                      <a:pt x="0" y="20"/>
                    </a:lnTo>
                    <a:lnTo>
                      <a:pt x="2" y="26"/>
                    </a:lnTo>
                    <a:lnTo>
                      <a:pt x="4" y="32"/>
                    </a:lnTo>
                    <a:lnTo>
                      <a:pt x="8" y="35"/>
                    </a:lnTo>
                    <a:lnTo>
                      <a:pt x="14" y="37"/>
                    </a:lnTo>
                    <a:lnTo>
                      <a:pt x="19" y="39"/>
                    </a:lnTo>
                    <a:lnTo>
                      <a:pt x="25" y="37"/>
                    </a:lnTo>
                    <a:lnTo>
                      <a:pt x="31" y="35"/>
                    </a:lnTo>
                    <a:lnTo>
                      <a:pt x="35" y="32"/>
                    </a:lnTo>
                    <a:lnTo>
                      <a:pt x="37" y="26"/>
                    </a:lnTo>
                    <a:lnTo>
                      <a:pt x="39" y="2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642" name="Line 128">
                <a:extLst>
                  <a:ext uri="{FF2B5EF4-FFF2-40B4-BE49-F238E27FC236}">
                    <a16:creationId xmlns:a16="http://schemas.microsoft.com/office/drawing/2014/main" id="{72B6A92C-3254-A1F1-7621-00D2964CB4C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261" y="2144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643" name="Line 129">
                <a:extLst>
                  <a:ext uri="{FF2B5EF4-FFF2-40B4-BE49-F238E27FC236}">
                    <a16:creationId xmlns:a16="http://schemas.microsoft.com/office/drawing/2014/main" id="{070FD631-A3E0-34DD-7DAB-19FF35A1297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61" y="2177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644" name="Freeform 130">
                <a:extLst>
                  <a:ext uri="{FF2B5EF4-FFF2-40B4-BE49-F238E27FC236}">
                    <a16:creationId xmlns:a16="http://schemas.microsoft.com/office/drawing/2014/main" id="{E04E4A69-12EB-5BA7-7E45-479436A224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71" y="2133"/>
                <a:ext cx="19" cy="20"/>
              </a:xfrm>
              <a:custGeom>
                <a:avLst/>
                <a:gdLst/>
                <a:ahLst/>
                <a:cxnLst>
                  <a:cxn ang="0">
                    <a:pos x="40" y="19"/>
                  </a:cxn>
                  <a:cxn ang="0">
                    <a:pos x="38" y="13"/>
                  </a:cxn>
                  <a:cxn ang="0">
                    <a:pos x="36" y="8"/>
                  </a:cxn>
                  <a:cxn ang="0">
                    <a:pos x="32" y="4"/>
                  </a:cxn>
                  <a:cxn ang="0">
                    <a:pos x="26" y="2"/>
                  </a:cxn>
                  <a:cxn ang="0">
                    <a:pos x="20" y="0"/>
                  </a:cxn>
                  <a:cxn ang="0">
                    <a:pos x="14" y="2"/>
                  </a:cxn>
                  <a:cxn ang="0">
                    <a:pos x="8" y="4"/>
                  </a:cxn>
                  <a:cxn ang="0">
                    <a:pos x="4" y="8"/>
                  </a:cxn>
                  <a:cxn ang="0">
                    <a:pos x="2" y="13"/>
                  </a:cxn>
                  <a:cxn ang="0">
                    <a:pos x="0" y="19"/>
                  </a:cxn>
                  <a:cxn ang="0">
                    <a:pos x="2" y="25"/>
                  </a:cxn>
                  <a:cxn ang="0">
                    <a:pos x="4" y="31"/>
                  </a:cxn>
                  <a:cxn ang="0">
                    <a:pos x="8" y="35"/>
                  </a:cxn>
                  <a:cxn ang="0">
                    <a:pos x="14" y="37"/>
                  </a:cxn>
                  <a:cxn ang="0">
                    <a:pos x="20" y="39"/>
                  </a:cxn>
                  <a:cxn ang="0">
                    <a:pos x="26" y="37"/>
                  </a:cxn>
                  <a:cxn ang="0">
                    <a:pos x="32" y="35"/>
                  </a:cxn>
                  <a:cxn ang="0">
                    <a:pos x="36" y="31"/>
                  </a:cxn>
                  <a:cxn ang="0">
                    <a:pos x="38" y="25"/>
                  </a:cxn>
                  <a:cxn ang="0">
                    <a:pos x="40" y="19"/>
                  </a:cxn>
                </a:cxnLst>
                <a:rect l="0" t="0" r="r" b="b"/>
                <a:pathLst>
                  <a:path w="40" h="39">
                    <a:moveTo>
                      <a:pt x="40" y="19"/>
                    </a:moveTo>
                    <a:lnTo>
                      <a:pt x="38" y="13"/>
                    </a:lnTo>
                    <a:lnTo>
                      <a:pt x="36" y="8"/>
                    </a:lnTo>
                    <a:lnTo>
                      <a:pt x="32" y="4"/>
                    </a:lnTo>
                    <a:lnTo>
                      <a:pt x="26" y="2"/>
                    </a:lnTo>
                    <a:lnTo>
                      <a:pt x="20" y="0"/>
                    </a:lnTo>
                    <a:lnTo>
                      <a:pt x="14" y="2"/>
                    </a:lnTo>
                    <a:lnTo>
                      <a:pt x="8" y="4"/>
                    </a:lnTo>
                    <a:lnTo>
                      <a:pt x="4" y="8"/>
                    </a:lnTo>
                    <a:lnTo>
                      <a:pt x="2" y="13"/>
                    </a:lnTo>
                    <a:lnTo>
                      <a:pt x="0" y="19"/>
                    </a:lnTo>
                    <a:lnTo>
                      <a:pt x="2" y="25"/>
                    </a:lnTo>
                    <a:lnTo>
                      <a:pt x="4" y="31"/>
                    </a:lnTo>
                    <a:lnTo>
                      <a:pt x="8" y="35"/>
                    </a:lnTo>
                    <a:lnTo>
                      <a:pt x="14" y="37"/>
                    </a:lnTo>
                    <a:lnTo>
                      <a:pt x="20" y="39"/>
                    </a:lnTo>
                    <a:lnTo>
                      <a:pt x="26" y="37"/>
                    </a:lnTo>
                    <a:lnTo>
                      <a:pt x="32" y="35"/>
                    </a:lnTo>
                    <a:lnTo>
                      <a:pt x="36" y="31"/>
                    </a:lnTo>
                    <a:lnTo>
                      <a:pt x="38" y="25"/>
                    </a:lnTo>
                    <a:lnTo>
                      <a:pt x="40" y="19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645" name="Line 131">
                <a:extLst>
                  <a:ext uri="{FF2B5EF4-FFF2-40B4-BE49-F238E27FC236}">
                    <a16:creationId xmlns:a16="http://schemas.microsoft.com/office/drawing/2014/main" id="{B63D80AF-F301-B36D-331A-9F3CB03EDEA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280" y="2120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646" name="Line 132">
                <a:extLst>
                  <a:ext uri="{FF2B5EF4-FFF2-40B4-BE49-F238E27FC236}">
                    <a16:creationId xmlns:a16="http://schemas.microsoft.com/office/drawing/2014/main" id="{74579AAD-89AB-C1D8-9554-117B93FA929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80" y="2153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647" name="Freeform 133">
                <a:extLst>
                  <a:ext uri="{FF2B5EF4-FFF2-40B4-BE49-F238E27FC236}">
                    <a16:creationId xmlns:a16="http://schemas.microsoft.com/office/drawing/2014/main" id="{921FC0AC-9B8D-0A66-13D7-40321C7315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90" y="2153"/>
                <a:ext cx="20" cy="20"/>
              </a:xfrm>
              <a:custGeom>
                <a:avLst/>
                <a:gdLst/>
                <a:ahLst/>
                <a:cxnLst>
                  <a:cxn ang="0">
                    <a:pos x="39" y="20"/>
                  </a:cxn>
                  <a:cxn ang="0">
                    <a:pos x="37" y="14"/>
                  </a:cxn>
                  <a:cxn ang="0">
                    <a:pos x="35" y="8"/>
                  </a:cxn>
                  <a:cxn ang="0">
                    <a:pos x="31" y="4"/>
                  </a:cxn>
                  <a:cxn ang="0">
                    <a:pos x="25" y="2"/>
                  </a:cxn>
                  <a:cxn ang="0">
                    <a:pos x="19" y="0"/>
                  </a:cxn>
                  <a:cxn ang="0">
                    <a:pos x="13" y="2"/>
                  </a:cxn>
                  <a:cxn ang="0">
                    <a:pos x="8" y="4"/>
                  </a:cxn>
                  <a:cxn ang="0">
                    <a:pos x="4" y="8"/>
                  </a:cxn>
                  <a:cxn ang="0">
                    <a:pos x="2" y="14"/>
                  </a:cxn>
                  <a:cxn ang="0">
                    <a:pos x="0" y="20"/>
                  </a:cxn>
                  <a:cxn ang="0">
                    <a:pos x="2" y="26"/>
                  </a:cxn>
                  <a:cxn ang="0">
                    <a:pos x="4" y="32"/>
                  </a:cxn>
                  <a:cxn ang="0">
                    <a:pos x="8" y="36"/>
                  </a:cxn>
                  <a:cxn ang="0">
                    <a:pos x="13" y="38"/>
                  </a:cxn>
                  <a:cxn ang="0">
                    <a:pos x="19" y="40"/>
                  </a:cxn>
                  <a:cxn ang="0">
                    <a:pos x="25" y="38"/>
                  </a:cxn>
                  <a:cxn ang="0">
                    <a:pos x="31" y="36"/>
                  </a:cxn>
                  <a:cxn ang="0">
                    <a:pos x="35" y="32"/>
                  </a:cxn>
                  <a:cxn ang="0">
                    <a:pos x="37" y="26"/>
                  </a:cxn>
                  <a:cxn ang="0">
                    <a:pos x="39" y="20"/>
                  </a:cxn>
                </a:cxnLst>
                <a:rect l="0" t="0" r="r" b="b"/>
                <a:pathLst>
                  <a:path w="39" h="40">
                    <a:moveTo>
                      <a:pt x="39" y="20"/>
                    </a:moveTo>
                    <a:lnTo>
                      <a:pt x="37" y="14"/>
                    </a:lnTo>
                    <a:lnTo>
                      <a:pt x="35" y="8"/>
                    </a:lnTo>
                    <a:lnTo>
                      <a:pt x="31" y="4"/>
                    </a:lnTo>
                    <a:lnTo>
                      <a:pt x="25" y="2"/>
                    </a:lnTo>
                    <a:lnTo>
                      <a:pt x="19" y="0"/>
                    </a:lnTo>
                    <a:lnTo>
                      <a:pt x="13" y="2"/>
                    </a:lnTo>
                    <a:lnTo>
                      <a:pt x="8" y="4"/>
                    </a:lnTo>
                    <a:lnTo>
                      <a:pt x="4" y="8"/>
                    </a:lnTo>
                    <a:lnTo>
                      <a:pt x="2" y="14"/>
                    </a:lnTo>
                    <a:lnTo>
                      <a:pt x="0" y="20"/>
                    </a:lnTo>
                    <a:lnTo>
                      <a:pt x="2" y="26"/>
                    </a:lnTo>
                    <a:lnTo>
                      <a:pt x="4" y="32"/>
                    </a:lnTo>
                    <a:lnTo>
                      <a:pt x="8" y="36"/>
                    </a:lnTo>
                    <a:lnTo>
                      <a:pt x="13" y="38"/>
                    </a:lnTo>
                    <a:lnTo>
                      <a:pt x="19" y="40"/>
                    </a:lnTo>
                    <a:lnTo>
                      <a:pt x="25" y="38"/>
                    </a:lnTo>
                    <a:lnTo>
                      <a:pt x="31" y="36"/>
                    </a:lnTo>
                    <a:lnTo>
                      <a:pt x="35" y="32"/>
                    </a:lnTo>
                    <a:lnTo>
                      <a:pt x="37" y="26"/>
                    </a:lnTo>
                    <a:lnTo>
                      <a:pt x="39" y="2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648" name="Line 134">
                <a:extLst>
                  <a:ext uri="{FF2B5EF4-FFF2-40B4-BE49-F238E27FC236}">
                    <a16:creationId xmlns:a16="http://schemas.microsoft.com/office/drawing/2014/main" id="{303CEA9F-0A02-2DA3-E342-D710F07C2B0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0" y="2140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649" name="Line 135">
                <a:extLst>
                  <a:ext uri="{FF2B5EF4-FFF2-40B4-BE49-F238E27FC236}">
                    <a16:creationId xmlns:a16="http://schemas.microsoft.com/office/drawing/2014/main" id="{1467E67B-7EDD-5D73-EB14-17FD31C90D1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00" y="2173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650" name="Freeform 136">
                <a:extLst>
                  <a:ext uri="{FF2B5EF4-FFF2-40B4-BE49-F238E27FC236}">
                    <a16:creationId xmlns:a16="http://schemas.microsoft.com/office/drawing/2014/main" id="{E16B7B16-7BF0-96F8-B380-AB16209D4A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10" y="2143"/>
                <a:ext cx="20" cy="20"/>
              </a:xfrm>
              <a:custGeom>
                <a:avLst/>
                <a:gdLst/>
                <a:ahLst/>
                <a:cxnLst>
                  <a:cxn ang="0">
                    <a:pos x="40" y="20"/>
                  </a:cxn>
                  <a:cxn ang="0">
                    <a:pos x="38" y="14"/>
                  </a:cxn>
                  <a:cxn ang="0">
                    <a:pos x="36" y="8"/>
                  </a:cxn>
                  <a:cxn ang="0">
                    <a:pos x="32" y="4"/>
                  </a:cxn>
                  <a:cxn ang="0">
                    <a:pos x="26" y="2"/>
                  </a:cxn>
                  <a:cxn ang="0">
                    <a:pos x="20" y="0"/>
                  </a:cxn>
                  <a:cxn ang="0">
                    <a:pos x="14" y="2"/>
                  </a:cxn>
                  <a:cxn ang="0">
                    <a:pos x="8" y="4"/>
                  </a:cxn>
                  <a:cxn ang="0">
                    <a:pos x="4" y="8"/>
                  </a:cxn>
                  <a:cxn ang="0">
                    <a:pos x="2" y="14"/>
                  </a:cxn>
                  <a:cxn ang="0">
                    <a:pos x="0" y="20"/>
                  </a:cxn>
                  <a:cxn ang="0">
                    <a:pos x="2" y="26"/>
                  </a:cxn>
                  <a:cxn ang="0">
                    <a:pos x="4" y="32"/>
                  </a:cxn>
                  <a:cxn ang="0">
                    <a:pos x="8" y="36"/>
                  </a:cxn>
                  <a:cxn ang="0">
                    <a:pos x="14" y="38"/>
                  </a:cxn>
                  <a:cxn ang="0">
                    <a:pos x="20" y="40"/>
                  </a:cxn>
                  <a:cxn ang="0">
                    <a:pos x="26" y="38"/>
                  </a:cxn>
                  <a:cxn ang="0">
                    <a:pos x="32" y="36"/>
                  </a:cxn>
                  <a:cxn ang="0">
                    <a:pos x="36" y="32"/>
                  </a:cxn>
                  <a:cxn ang="0">
                    <a:pos x="38" y="26"/>
                  </a:cxn>
                  <a:cxn ang="0">
                    <a:pos x="40" y="20"/>
                  </a:cxn>
                </a:cxnLst>
                <a:rect l="0" t="0" r="r" b="b"/>
                <a:pathLst>
                  <a:path w="40" h="40">
                    <a:moveTo>
                      <a:pt x="40" y="20"/>
                    </a:moveTo>
                    <a:lnTo>
                      <a:pt x="38" y="14"/>
                    </a:lnTo>
                    <a:lnTo>
                      <a:pt x="36" y="8"/>
                    </a:lnTo>
                    <a:lnTo>
                      <a:pt x="32" y="4"/>
                    </a:lnTo>
                    <a:lnTo>
                      <a:pt x="26" y="2"/>
                    </a:lnTo>
                    <a:lnTo>
                      <a:pt x="20" y="0"/>
                    </a:lnTo>
                    <a:lnTo>
                      <a:pt x="14" y="2"/>
                    </a:lnTo>
                    <a:lnTo>
                      <a:pt x="8" y="4"/>
                    </a:lnTo>
                    <a:lnTo>
                      <a:pt x="4" y="8"/>
                    </a:lnTo>
                    <a:lnTo>
                      <a:pt x="2" y="14"/>
                    </a:lnTo>
                    <a:lnTo>
                      <a:pt x="0" y="20"/>
                    </a:lnTo>
                    <a:lnTo>
                      <a:pt x="2" y="26"/>
                    </a:lnTo>
                    <a:lnTo>
                      <a:pt x="4" y="32"/>
                    </a:lnTo>
                    <a:lnTo>
                      <a:pt x="8" y="36"/>
                    </a:lnTo>
                    <a:lnTo>
                      <a:pt x="14" y="38"/>
                    </a:lnTo>
                    <a:lnTo>
                      <a:pt x="20" y="40"/>
                    </a:lnTo>
                    <a:lnTo>
                      <a:pt x="26" y="38"/>
                    </a:lnTo>
                    <a:lnTo>
                      <a:pt x="32" y="36"/>
                    </a:lnTo>
                    <a:lnTo>
                      <a:pt x="36" y="32"/>
                    </a:lnTo>
                    <a:lnTo>
                      <a:pt x="38" y="26"/>
                    </a:lnTo>
                    <a:lnTo>
                      <a:pt x="40" y="2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651" name="Line 137">
                <a:extLst>
                  <a:ext uri="{FF2B5EF4-FFF2-40B4-BE49-F238E27FC236}">
                    <a16:creationId xmlns:a16="http://schemas.microsoft.com/office/drawing/2014/main" id="{59B1DF70-D073-C8A7-B2FF-A3CC25643D3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20" y="2130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652" name="Line 138">
                <a:extLst>
                  <a:ext uri="{FF2B5EF4-FFF2-40B4-BE49-F238E27FC236}">
                    <a16:creationId xmlns:a16="http://schemas.microsoft.com/office/drawing/2014/main" id="{9F0E0CDA-FC9D-B380-72EA-04E442DC214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20" y="2163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653" name="Freeform 139">
                <a:extLst>
                  <a:ext uri="{FF2B5EF4-FFF2-40B4-BE49-F238E27FC236}">
                    <a16:creationId xmlns:a16="http://schemas.microsoft.com/office/drawing/2014/main" id="{5789B295-666F-BF49-5785-92EA6093DB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30" y="2170"/>
                <a:ext cx="19" cy="20"/>
              </a:xfrm>
              <a:custGeom>
                <a:avLst/>
                <a:gdLst/>
                <a:ahLst/>
                <a:cxnLst>
                  <a:cxn ang="0">
                    <a:pos x="39" y="19"/>
                  </a:cxn>
                  <a:cxn ang="0">
                    <a:pos x="37" y="13"/>
                  </a:cxn>
                  <a:cxn ang="0">
                    <a:pos x="35" y="7"/>
                  </a:cxn>
                  <a:cxn ang="0">
                    <a:pos x="31" y="4"/>
                  </a:cxn>
                  <a:cxn ang="0">
                    <a:pos x="25" y="2"/>
                  </a:cxn>
                  <a:cxn ang="0">
                    <a:pos x="19" y="0"/>
                  </a:cxn>
                  <a:cxn ang="0">
                    <a:pos x="13" y="2"/>
                  </a:cxn>
                  <a:cxn ang="0">
                    <a:pos x="7" y="4"/>
                  </a:cxn>
                  <a:cxn ang="0">
                    <a:pos x="3" y="7"/>
                  </a:cxn>
                  <a:cxn ang="0">
                    <a:pos x="1" y="13"/>
                  </a:cxn>
                  <a:cxn ang="0">
                    <a:pos x="0" y="19"/>
                  </a:cxn>
                  <a:cxn ang="0">
                    <a:pos x="1" y="25"/>
                  </a:cxn>
                  <a:cxn ang="0">
                    <a:pos x="3" y="31"/>
                  </a:cxn>
                  <a:cxn ang="0">
                    <a:pos x="7" y="35"/>
                  </a:cxn>
                  <a:cxn ang="0">
                    <a:pos x="13" y="37"/>
                  </a:cxn>
                  <a:cxn ang="0">
                    <a:pos x="19" y="39"/>
                  </a:cxn>
                  <a:cxn ang="0">
                    <a:pos x="25" y="37"/>
                  </a:cxn>
                  <a:cxn ang="0">
                    <a:pos x="31" y="35"/>
                  </a:cxn>
                  <a:cxn ang="0">
                    <a:pos x="35" y="31"/>
                  </a:cxn>
                  <a:cxn ang="0">
                    <a:pos x="37" y="25"/>
                  </a:cxn>
                  <a:cxn ang="0">
                    <a:pos x="39" y="19"/>
                  </a:cxn>
                </a:cxnLst>
                <a:rect l="0" t="0" r="r" b="b"/>
                <a:pathLst>
                  <a:path w="39" h="39">
                    <a:moveTo>
                      <a:pt x="39" y="19"/>
                    </a:moveTo>
                    <a:lnTo>
                      <a:pt x="37" y="13"/>
                    </a:lnTo>
                    <a:lnTo>
                      <a:pt x="35" y="7"/>
                    </a:lnTo>
                    <a:lnTo>
                      <a:pt x="31" y="4"/>
                    </a:lnTo>
                    <a:lnTo>
                      <a:pt x="25" y="2"/>
                    </a:lnTo>
                    <a:lnTo>
                      <a:pt x="19" y="0"/>
                    </a:lnTo>
                    <a:lnTo>
                      <a:pt x="13" y="2"/>
                    </a:lnTo>
                    <a:lnTo>
                      <a:pt x="7" y="4"/>
                    </a:lnTo>
                    <a:lnTo>
                      <a:pt x="3" y="7"/>
                    </a:lnTo>
                    <a:lnTo>
                      <a:pt x="1" y="13"/>
                    </a:lnTo>
                    <a:lnTo>
                      <a:pt x="0" y="19"/>
                    </a:lnTo>
                    <a:lnTo>
                      <a:pt x="1" y="25"/>
                    </a:lnTo>
                    <a:lnTo>
                      <a:pt x="3" y="31"/>
                    </a:lnTo>
                    <a:lnTo>
                      <a:pt x="7" y="35"/>
                    </a:lnTo>
                    <a:lnTo>
                      <a:pt x="13" y="37"/>
                    </a:lnTo>
                    <a:lnTo>
                      <a:pt x="19" y="39"/>
                    </a:lnTo>
                    <a:lnTo>
                      <a:pt x="25" y="37"/>
                    </a:lnTo>
                    <a:lnTo>
                      <a:pt x="31" y="35"/>
                    </a:lnTo>
                    <a:lnTo>
                      <a:pt x="35" y="31"/>
                    </a:lnTo>
                    <a:lnTo>
                      <a:pt x="37" y="25"/>
                    </a:lnTo>
                    <a:lnTo>
                      <a:pt x="39" y="19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654" name="Line 140">
                <a:extLst>
                  <a:ext uri="{FF2B5EF4-FFF2-40B4-BE49-F238E27FC236}">
                    <a16:creationId xmlns:a16="http://schemas.microsoft.com/office/drawing/2014/main" id="{40CCD476-8703-5F3E-32AC-29E8AEDC651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40" y="2158"/>
                <a:ext cx="1" cy="1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655" name="Line 141">
                <a:extLst>
                  <a:ext uri="{FF2B5EF4-FFF2-40B4-BE49-F238E27FC236}">
                    <a16:creationId xmlns:a16="http://schemas.microsoft.com/office/drawing/2014/main" id="{4979545C-9EAC-38BD-F171-74B2D2CFF2E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40" y="2190"/>
                <a:ext cx="1" cy="1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656" name="Freeform 142">
                <a:extLst>
                  <a:ext uri="{FF2B5EF4-FFF2-40B4-BE49-F238E27FC236}">
                    <a16:creationId xmlns:a16="http://schemas.microsoft.com/office/drawing/2014/main" id="{D06CE041-7FF6-E80B-A414-0854A82DDF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49" y="2151"/>
                <a:ext cx="20" cy="20"/>
              </a:xfrm>
              <a:custGeom>
                <a:avLst/>
                <a:gdLst/>
                <a:ahLst/>
                <a:cxnLst>
                  <a:cxn ang="0">
                    <a:pos x="39" y="20"/>
                  </a:cxn>
                  <a:cxn ang="0">
                    <a:pos x="37" y="14"/>
                  </a:cxn>
                  <a:cxn ang="0">
                    <a:pos x="35" y="8"/>
                  </a:cxn>
                  <a:cxn ang="0">
                    <a:pos x="32" y="4"/>
                  </a:cxn>
                  <a:cxn ang="0">
                    <a:pos x="26" y="2"/>
                  </a:cxn>
                  <a:cxn ang="0">
                    <a:pos x="20" y="0"/>
                  </a:cxn>
                  <a:cxn ang="0">
                    <a:pos x="14" y="2"/>
                  </a:cxn>
                  <a:cxn ang="0">
                    <a:pos x="8" y="4"/>
                  </a:cxn>
                  <a:cxn ang="0">
                    <a:pos x="4" y="8"/>
                  </a:cxn>
                  <a:cxn ang="0">
                    <a:pos x="2" y="14"/>
                  </a:cxn>
                  <a:cxn ang="0">
                    <a:pos x="0" y="20"/>
                  </a:cxn>
                  <a:cxn ang="0">
                    <a:pos x="2" y="26"/>
                  </a:cxn>
                  <a:cxn ang="0">
                    <a:pos x="4" y="32"/>
                  </a:cxn>
                  <a:cxn ang="0">
                    <a:pos x="8" y="36"/>
                  </a:cxn>
                  <a:cxn ang="0">
                    <a:pos x="14" y="38"/>
                  </a:cxn>
                  <a:cxn ang="0">
                    <a:pos x="20" y="40"/>
                  </a:cxn>
                  <a:cxn ang="0">
                    <a:pos x="26" y="38"/>
                  </a:cxn>
                  <a:cxn ang="0">
                    <a:pos x="32" y="36"/>
                  </a:cxn>
                  <a:cxn ang="0">
                    <a:pos x="35" y="32"/>
                  </a:cxn>
                  <a:cxn ang="0">
                    <a:pos x="37" y="26"/>
                  </a:cxn>
                  <a:cxn ang="0">
                    <a:pos x="39" y="20"/>
                  </a:cxn>
                </a:cxnLst>
                <a:rect l="0" t="0" r="r" b="b"/>
                <a:pathLst>
                  <a:path w="39" h="40">
                    <a:moveTo>
                      <a:pt x="39" y="20"/>
                    </a:moveTo>
                    <a:lnTo>
                      <a:pt x="37" y="14"/>
                    </a:lnTo>
                    <a:lnTo>
                      <a:pt x="35" y="8"/>
                    </a:lnTo>
                    <a:lnTo>
                      <a:pt x="32" y="4"/>
                    </a:lnTo>
                    <a:lnTo>
                      <a:pt x="26" y="2"/>
                    </a:lnTo>
                    <a:lnTo>
                      <a:pt x="20" y="0"/>
                    </a:lnTo>
                    <a:lnTo>
                      <a:pt x="14" y="2"/>
                    </a:lnTo>
                    <a:lnTo>
                      <a:pt x="8" y="4"/>
                    </a:lnTo>
                    <a:lnTo>
                      <a:pt x="4" y="8"/>
                    </a:lnTo>
                    <a:lnTo>
                      <a:pt x="2" y="14"/>
                    </a:lnTo>
                    <a:lnTo>
                      <a:pt x="0" y="20"/>
                    </a:lnTo>
                    <a:lnTo>
                      <a:pt x="2" y="26"/>
                    </a:lnTo>
                    <a:lnTo>
                      <a:pt x="4" y="32"/>
                    </a:lnTo>
                    <a:lnTo>
                      <a:pt x="8" y="36"/>
                    </a:lnTo>
                    <a:lnTo>
                      <a:pt x="14" y="38"/>
                    </a:lnTo>
                    <a:lnTo>
                      <a:pt x="20" y="40"/>
                    </a:lnTo>
                    <a:lnTo>
                      <a:pt x="26" y="38"/>
                    </a:lnTo>
                    <a:lnTo>
                      <a:pt x="32" y="36"/>
                    </a:lnTo>
                    <a:lnTo>
                      <a:pt x="35" y="32"/>
                    </a:lnTo>
                    <a:lnTo>
                      <a:pt x="37" y="26"/>
                    </a:lnTo>
                    <a:lnTo>
                      <a:pt x="39" y="2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657" name="Line 143">
                <a:extLst>
                  <a:ext uri="{FF2B5EF4-FFF2-40B4-BE49-F238E27FC236}">
                    <a16:creationId xmlns:a16="http://schemas.microsoft.com/office/drawing/2014/main" id="{53B341F3-1AFA-29C6-7723-E635B800452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59" y="2138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658" name="Line 144">
                <a:extLst>
                  <a:ext uri="{FF2B5EF4-FFF2-40B4-BE49-F238E27FC236}">
                    <a16:creationId xmlns:a16="http://schemas.microsoft.com/office/drawing/2014/main" id="{64AB8A24-7522-D689-09C6-2116016F744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59" y="2171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659" name="Freeform 145">
                <a:extLst>
                  <a:ext uri="{FF2B5EF4-FFF2-40B4-BE49-F238E27FC236}">
                    <a16:creationId xmlns:a16="http://schemas.microsoft.com/office/drawing/2014/main" id="{E765DAE6-7D9A-33FA-D561-561B7C6042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9" y="2123"/>
                <a:ext cx="20" cy="20"/>
              </a:xfrm>
              <a:custGeom>
                <a:avLst/>
                <a:gdLst/>
                <a:ahLst/>
                <a:cxnLst>
                  <a:cxn ang="0">
                    <a:pos x="40" y="20"/>
                  </a:cxn>
                  <a:cxn ang="0">
                    <a:pos x="38" y="14"/>
                  </a:cxn>
                  <a:cxn ang="0">
                    <a:pos x="36" y="8"/>
                  </a:cxn>
                  <a:cxn ang="0">
                    <a:pos x="32" y="4"/>
                  </a:cxn>
                  <a:cxn ang="0">
                    <a:pos x="26" y="2"/>
                  </a:cxn>
                  <a:cxn ang="0">
                    <a:pos x="20" y="0"/>
                  </a:cxn>
                  <a:cxn ang="0">
                    <a:pos x="14" y="2"/>
                  </a:cxn>
                  <a:cxn ang="0">
                    <a:pos x="8" y="4"/>
                  </a:cxn>
                  <a:cxn ang="0">
                    <a:pos x="4" y="8"/>
                  </a:cxn>
                  <a:cxn ang="0">
                    <a:pos x="2" y="14"/>
                  </a:cxn>
                  <a:cxn ang="0">
                    <a:pos x="0" y="20"/>
                  </a:cxn>
                  <a:cxn ang="0">
                    <a:pos x="2" y="26"/>
                  </a:cxn>
                  <a:cxn ang="0">
                    <a:pos x="4" y="31"/>
                  </a:cxn>
                  <a:cxn ang="0">
                    <a:pos x="8" y="35"/>
                  </a:cxn>
                  <a:cxn ang="0">
                    <a:pos x="14" y="37"/>
                  </a:cxn>
                  <a:cxn ang="0">
                    <a:pos x="20" y="39"/>
                  </a:cxn>
                  <a:cxn ang="0">
                    <a:pos x="26" y="37"/>
                  </a:cxn>
                  <a:cxn ang="0">
                    <a:pos x="32" y="35"/>
                  </a:cxn>
                  <a:cxn ang="0">
                    <a:pos x="36" y="31"/>
                  </a:cxn>
                  <a:cxn ang="0">
                    <a:pos x="38" y="26"/>
                  </a:cxn>
                  <a:cxn ang="0">
                    <a:pos x="40" y="20"/>
                  </a:cxn>
                </a:cxnLst>
                <a:rect l="0" t="0" r="r" b="b"/>
                <a:pathLst>
                  <a:path w="40" h="39">
                    <a:moveTo>
                      <a:pt x="40" y="20"/>
                    </a:moveTo>
                    <a:lnTo>
                      <a:pt x="38" y="14"/>
                    </a:lnTo>
                    <a:lnTo>
                      <a:pt x="36" y="8"/>
                    </a:lnTo>
                    <a:lnTo>
                      <a:pt x="32" y="4"/>
                    </a:lnTo>
                    <a:lnTo>
                      <a:pt x="26" y="2"/>
                    </a:lnTo>
                    <a:lnTo>
                      <a:pt x="20" y="0"/>
                    </a:lnTo>
                    <a:lnTo>
                      <a:pt x="14" y="2"/>
                    </a:lnTo>
                    <a:lnTo>
                      <a:pt x="8" y="4"/>
                    </a:lnTo>
                    <a:lnTo>
                      <a:pt x="4" y="8"/>
                    </a:lnTo>
                    <a:lnTo>
                      <a:pt x="2" y="14"/>
                    </a:lnTo>
                    <a:lnTo>
                      <a:pt x="0" y="20"/>
                    </a:lnTo>
                    <a:lnTo>
                      <a:pt x="2" y="26"/>
                    </a:lnTo>
                    <a:lnTo>
                      <a:pt x="4" y="31"/>
                    </a:lnTo>
                    <a:lnTo>
                      <a:pt x="8" y="35"/>
                    </a:lnTo>
                    <a:lnTo>
                      <a:pt x="14" y="37"/>
                    </a:lnTo>
                    <a:lnTo>
                      <a:pt x="20" y="39"/>
                    </a:lnTo>
                    <a:lnTo>
                      <a:pt x="26" y="37"/>
                    </a:lnTo>
                    <a:lnTo>
                      <a:pt x="32" y="35"/>
                    </a:lnTo>
                    <a:lnTo>
                      <a:pt x="36" y="31"/>
                    </a:lnTo>
                    <a:lnTo>
                      <a:pt x="38" y="26"/>
                    </a:lnTo>
                    <a:lnTo>
                      <a:pt x="40" y="2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660" name="Line 146">
                <a:extLst>
                  <a:ext uri="{FF2B5EF4-FFF2-40B4-BE49-F238E27FC236}">
                    <a16:creationId xmlns:a16="http://schemas.microsoft.com/office/drawing/2014/main" id="{CD2B1684-F8A7-0BDA-8284-711E1E4D544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79" y="2111"/>
                <a:ext cx="1" cy="1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661" name="Line 147">
                <a:extLst>
                  <a:ext uri="{FF2B5EF4-FFF2-40B4-BE49-F238E27FC236}">
                    <a16:creationId xmlns:a16="http://schemas.microsoft.com/office/drawing/2014/main" id="{F3DA2DA9-2A94-04EB-65E1-9EED83DBE9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79" y="2143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662" name="Freeform 148">
                <a:extLst>
                  <a:ext uri="{FF2B5EF4-FFF2-40B4-BE49-F238E27FC236}">
                    <a16:creationId xmlns:a16="http://schemas.microsoft.com/office/drawing/2014/main" id="{47760EA7-D824-5D5F-0255-F60FE5607C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89" y="2179"/>
                <a:ext cx="20" cy="19"/>
              </a:xfrm>
              <a:custGeom>
                <a:avLst/>
                <a:gdLst/>
                <a:ahLst/>
                <a:cxnLst>
                  <a:cxn ang="0">
                    <a:pos x="39" y="20"/>
                  </a:cxn>
                  <a:cxn ang="0">
                    <a:pos x="37" y="14"/>
                  </a:cxn>
                  <a:cxn ang="0">
                    <a:pos x="35" y="8"/>
                  </a:cxn>
                  <a:cxn ang="0">
                    <a:pos x="31" y="4"/>
                  </a:cxn>
                  <a:cxn ang="0">
                    <a:pos x="25" y="2"/>
                  </a:cxn>
                  <a:cxn ang="0">
                    <a:pos x="20" y="0"/>
                  </a:cxn>
                  <a:cxn ang="0">
                    <a:pos x="14" y="2"/>
                  </a:cxn>
                  <a:cxn ang="0">
                    <a:pos x="8" y="4"/>
                  </a:cxn>
                  <a:cxn ang="0">
                    <a:pos x="4" y="8"/>
                  </a:cxn>
                  <a:cxn ang="0">
                    <a:pos x="2" y="14"/>
                  </a:cxn>
                  <a:cxn ang="0">
                    <a:pos x="0" y="20"/>
                  </a:cxn>
                  <a:cxn ang="0">
                    <a:pos x="2" y="26"/>
                  </a:cxn>
                  <a:cxn ang="0">
                    <a:pos x="4" y="32"/>
                  </a:cxn>
                  <a:cxn ang="0">
                    <a:pos x="8" y="36"/>
                  </a:cxn>
                  <a:cxn ang="0">
                    <a:pos x="14" y="38"/>
                  </a:cxn>
                  <a:cxn ang="0">
                    <a:pos x="20" y="40"/>
                  </a:cxn>
                  <a:cxn ang="0">
                    <a:pos x="25" y="38"/>
                  </a:cxn>
                  <a:cxn ang="0">
                    <a:pos x="31" y="36"/>
                  </a:cxn>
                  <a:cxn ang="0">
                    <a:pos x="35" y="32"/>
                  </a:cxn>
                  <a:cxn ang="0">
                    <a:pos x="37" y="26"/>
                  </a:cxn>
                  <a:cxn ang="0">
                    <a:pos x="39" y="20"/>
                  </a:cxn>
                </a:cxnLst>
                <a:rect l="0" t="0" r="r" b="b"/>
                <a:pathLst>
                  <a:path w="39" h="40">
                    <a:moveTo>
                      <a:pt x="39" y="20"/>
                    </a:moveTo>
                    <a:lnTo>
                      <a:pt x="37" y="14"/>
                    </a:lnTo>
                    <a:lnTo>
                      <a:pt x="35" y="8"/>
                    </a:lnTo>
                    <a:lnTo>
                      <a:pt x="31" y="4"/>
                    </a:lnTo>
                    <a:lnTo>
                      <a:pt x="25" y="2"/>
                    </a:lnTo>
                    <a:lnTo>
                      <a:pt x="20" y="0"/>
                    </a:lnTo>
                    <a:lnTo>
                      <a:pt x="14" y="2"/>
                    </a:lnTo>
                    <a:lnTo>
                      <a:pt x="8" y="4"/>
                    </a:lnTo>
                    <a:lnTo>
                      <a:pt x="4" y="8"/>
                    </a:lnTo>
                    <a:lnTo>
                      <a:pt x="2" y="14"/>
                    </a:lnTo>
                    <a:lnTo>
                      <a:pt x="0" y="20"/>
                    </a:lnTo>
                    <a:lnTo>
                      <a:pt x="2" y="26"/>
                    </a:lnTo>
                    <a:lnTo>
                      <a:pt x="4" y="32"/>
                    </a:lnTo>
                    <a:lnTo>
                      <a:pt x="8" y="36"/>
                    </a:lnTo>
                    <a:lnTo>
                      <a:pt x="14" y="38"/>
                    </a:lnTo>
                    <a:lnTo>
                      <a:pt x="20" y="40"/>
                    </a:lnTo>
                    <a:lnTo>
                      <a:pt x="25" y="38"/>
                    </a:lnTo>
                    <a:lnTo>
                      <a:pt x="31" y="36"/>
                    </a:lnTo>
                    <a:lnTo>
                      <a:pt x="35" y="32"/>
                    </a:lnTo>
                    <a:lnTo>
                      <a:pt x="37" y="26"/>
                    </a:lnTo>
                    <a:lnTo>
                      <a:pt x="39" y="2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663" name="Line 149">
                <a:extLst>
                  <a:ext uri="{FF2B5EF4-FFF2-40B4-BE49-F238E27FC236}">
                    <a16:creationId xmlns:a16="http://schemas.microsoft.com/office/drawing/2014/main" id="{B29D569C-D54C-C5AF-7DE3-2BC4D192836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99" y="2167"/>
                <a:ext cx="1" cy="1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664" name="Line 150">
                <a:extLst>
                  <a:ext uri="{FF2B5EF4-FFF2-40B4-BE49-F238E27FC236}">
                    <a16:creationId xmlns:a16="http://schemas.microsoft.com/office/drawing/2014/main" id="{6CE86152-0138-38A6-D15F-31DE4BFF7D3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99" y="2198"/>
                <a:ext cx="1" cy="1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665" name="Freeform 151">
                <a:extLst>
                  <a:ext uri="{FF2B5EF4-FFF2-40B4-BE49-F238E27FC236}">
                    <a16:creationId xmlns:a16="http://schemas.microsoft.com/office/drawing/2014/main" id="{40B6D25A-BC0A-6628-1C06-4EB7DA3779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9" y="2157"/>
                <a:ext cx="19" cy="20"/>
              </a:xfrm>
              <a:custGeom>
                <a:avLst/>
                <a:gdLst/>
                <a:ahLst/>
                <a:cxnLst>
                  <a:cxn ang="0">
                    <a:pos x="40" y="20"/>
                  </a:cxn>
                  <a:cxn ang="0">
                    <a:pos x="38" y="14"/>
                  </a:cxn>
                  <a:cxn ang="0">
                    <a:pos x="36" y="8"/>
                  </a:cxn>
                  <a:cxn ang="0">
                    <a:pos x="32" y="4"/>
                  </a:cxn>
                  <a:cxn ang="0">
                    <a:pos x="26" y="2"/>
                  </a:cxn>
                  <a:cxn ang="0">
                    <a:pos x="20" y="0"/>
                  </a:cxn>
                  <a:cxn ang="0">
                    <a:pos x="14" y="2"/>
                  </a:cxn>
                  <a:cxn ang="0">
                    <a:pos x="8" y="4"/>
                  </a:cxn>
                  <a:cxn ang="0">
                    <a:pos x="4" y="8"/>
                  </a:cxn>
                  <a:cxn ang="0">
                    <a:pos x="2" y="14"/>
                  </a:cxn>
                  <a:cxn ang="0">
                    <a:pos x="0" y="20"/>
                  </a:cxn>
                  <a:cxn ang="0">
                    <a:pos x="2" y="26"/>
                  </a:cxn>
                  <a:cxn ang="0">
                    <a:pos x="4" y="32"/>
                  </a:cxn>
                  <a:cxn ang="0">
                    <a:pos x="8" y="35"/>
                  </a:cxn>
                  <a:cxn ang="0">
                    <a:pos x="14" y="37"/>
                  </a:cxn>
                  <a:cxn ang="0">
                    <a:pos x="20" y="39"/>
                  </a:cxn>
                  <a:cxn ang="0">
                    <a:pos x="26" y="37"/>
                  </a:cxn>
                  <a:cxn ang="0">
                    <a:pos x="32" y="35"/>
                  </a:cxn>
                  <a:cxn ang="0">
                    <a:pos x="36" y="32"/>
                  </a:cxn>
                  <a:cxn ang="0">
                    <a:pos x="38" y="26"/>
                  </a:cxn>
                  <a:cxn ang="0">
                    <a:pos x="40" y="20"/>
                  </a:cxn>
                </a:cxnLst>
                <a:rect l="0" t="0" r="r" b="b"/>
                <a:pathLst>
                  <a:path w="40" h="39">
                    <a:moveTo>
                      <a:pt x="40" y="20"/>
                    </a:moveTo>
                    <a:lnTo>
                      <a:pt x="38" y="14"/>
                    </a:lnTo>
                    <a:lnTo>
                      <a:pt x="36" y="8"/>
                    </a:lnTo>
                    <a:lnTo>
                      <a:pt x="32" y="4"/>
                    </a:lnTo>
                    <a:lnTo>
                      <a:pt x="26" y="2"/>
                    </a:lnTo>
                    <a:lnTo>
                      <a:pt x="20" y="0"/>
                    </a:lnTo>
                    <a:lnTo>
                      <a:pt x="14" y="2"/>
                    </a:lnTo>
                    <a:lnTo>
                      <a:pt x="8" y="4"/>
                    </a:lnTo>
                    <a:lnTo>
                      <a:pt x="4" y="8"/>
                    </a:lnTo>
                    <a:lnTo>
                      <a:pt x="2" y="14"/>
                    </a:lnTo>
                    <a:lnTo>
                      <a:pt x="0" y="20"/>
                    </a:lnTo>
                    <a:lnTo>
                      <a:pt x="2" y="26"/>
                    </a:lnTo>
                    <a:lnTo>
                      <a:pt x="4" y="32"/>
                    </a:lnTo>
                    <a:lnTo>
                      <a:pt x="8" y="35"/>
                    </a:lnTo>
                    <a:lnTo>
                      <a:pt x="14" y="37"/>
                    </a:lnTo>
                    <a:lnTo>
                      <a:pt x="20" y="39"/>
                    </a:lnTo>
                    <a:lnTo>
                      <a:pt x="26" y="37"/>
                    </a:lnTo>
                    <a:lnTo>
                      <a:pt x="32" y="35"/>
                    </a:lnTo>
                    <a:lnTo>
                      <a:pt x="36" y="32"/>
                    </a:lnTo>
                    <a:lnTo>
                      <a:pt x="38" y="26"/>
                    </a:lnTo>
                    <a:lnTo>
                      <a:pt x="40" y="2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666" name="Line 152">
                <a:extLst>
                  <a:ext uri="{FF2B5EF4-FFF2-40B4-BE49-F238E27FC236}">
                    <a16:creationId xmlns:a16="http://schemas.microsoft.com/office/drawing/2014/main" id="{80CE1254-26C4-BD9E-EE22-3E399CF07E3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19" y="2144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667" name="Line 153">
                <a:extLst>
                  <a:ext uri="{FF2B5EF4-FFF2-40B4-BE49-F238E27FC236}">
                    <a16:creationId xmlns:a16="http://schemas.microsoft.com/office/drawing/2014/main" id="{40C04071-72B5-D404-4102-04D437AD8CB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19" y="2177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668" name="Freeform 154">
                <a:extLst>
                  <a:ext uri="{FF2B5EF4-FFF2-40B4-BE49-F238E27FC236}">
                    <a16:creationId xmlns:a16="http://schemas.microsoft.com/office/drawing/2014/main" id="{89005A5E-85E6-E2E7-9280-B828952270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28" y="2156"/>
                <a:ext cx="20" cy="20"/>
              </a:xfrm>
              <a:custGeom>
                <a:avLst/>
                <a:gdLst/>
                <a:ahLst/>
                <a:cxnLst>
                  <a:cxn ang="0">
                    <a:pos x="39" y="20"/>
                  </a:cxn>
                  <a:cxn ang="0">
                    <a:pos x="37" y="14"/>
                  </a:cxn>
                  <a:cxn ang="0">
                    <a:pos x="35" y="8"/>
                  </a:cxn>
                  <a:cxn ang="0">
                    <a:pos x="31" y="4"/>
                  </a:cxn>
                  <a:cxn ang="0">
                    <a:pos x="25" y="2"/>
                  </a:cxn>
                  <a:cxn ang="0">
                    <a:pos x="19" y="0"/>
                  </a:cxn>
                  <a:cxn ang="0">
                    <a:pos x="14" y="2"/>
                  </a:cxn>
                  <a:cxn ang="0">
                    <a:pos x="8" y="4"/>
                  </a:cxn>
                  <a:cxn ang="0">
                    <a:pos x="4" y="8"/>
                  </a:cxn>
                  <a:cxn ang="0">
                    <a:pos x="2" y="14"/>
                  </a:cxn>
                  <a:cxn ang="0">
                    <a:pos x="0" y="20"/>
                  </a:cxn>
                  <a:cxn ang="0">
                    <a:pos x="2" y="26"/>
                  </a:cxn>
                  <a:cxn ang="0">
                    <a:pos x="4" y="32"/>
                  </a:cxn>
                  <a:cxn ang="0">
                    <a:pos x="8" y="35"/>
                  </a:cxn>
                  <a:cxn ang="0">
                    <a:pos x="14" y="37"/>
                  </a:cxn>
                  <a:cxn ang="0">
                    <a:pos x="19" y="39"/>
                  </a:cxn>
                  <a:cxn ang="0">
                    <a:pos x="25" y="37"/>
                  </a:cxn>
                  <a:cxn ang="0">
                    <a:pos x="31" y="35"/>
                  </a:cxn>
                  <a:cxn ang="0">
                    <a:pos x="35" y="32"/>
                  </a:cxn>
                  <a:cxn ang="0">
                    <a:pos x="37" y="26"/>
                  </a:cxn>
                  <a:cxn ang="0">
                    <a:pos x="39" y="20"/>
                  </a:cxn>
                </a:cxnLst>
                <a:rect l="0" t="0" r="r" b="b"/>
                <a:pathLst>
                  <a:path w="39" h="39">
                    <a:moveTo>
                      <a:pt x="39" y="20"/>
                    </a:moveTo>
                    <a:lnTo>
                      <a:pt x="37" y="14"/>
                    </a:lnTo>
                    <a:lnTo>
                      <a:pt x="35" y="8"/>
                    </a:lnTo>
                    <a:lnTo>
                      <a:pt x="31" y="4"/>
                    </a:lnTo>
                    <a:lnTo>
                      <a:pt x="25" y="2"/>
                    </a:lnTo>
                    <a:lnTo>
                      <a:pt x="19" y="0"/>
                    </a:lnTo>
                    <a:lnTo>
                      <a:pt x="14" y="2"/>
                    </a:lnTo>
                    <a:lnTo>
                      <a:pt x="8" y="4"/>
                    </a:lnTo>
                    <a:lnTo>
                      <a:pt x="4" y="8"/>
                    </a:lnTo>
                    <a:lnTo>
                      <a:pt x="2" y="14"/>
                    </a:lnTo>
                    <a:lnTo>
                      <a:pt x="0" y="20"/>
                    </a:lnTo>
                    <a:lnTo>
                      <a:pt x="2" y="26"/>
                    </a:lnTo>
                    <a:lnTo>
                      <a:pt x="4" y="32"/>
                    </a:lnTo>
                    <a:lnTo>
                      <a:pt x="8" y="35"/>
                    </a:lnTo>
                    <a:lnTo>
                      <a:pt x="14" y="37"/>
                    </a:lnTo>
                    <a:lnTo>
                      <a:pt x="19" y="39"/>
                    </a:lnTo>
                    <a:lnTo>
                      <a:pt x="25" y="37"/>
                    </a:lnTo>
                    <a:lnTo>
                      <a:pt x="31" y="35"/>
                    </a:lnTo>
                    <a:lnTo>
                      <a:pt x="35" y="32"/>
                    </a:lnTo>
                    <a:lnTo>
                      <a:pt x="37" y="26"/>
                    </a:lnTo>
                    <a:lnTo>
                      <a:pt x="39" y="2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669" name="Line 155">
                <a:extLst>
                  <a:ext uri="{FF2B5EF4-FFF2-40B4-BE49-F238E27FC236}">
                    <a16:creationId xmlns:a16="http://schemas.microsoft.com/office/drawing/2014/main" id="{969FCB70-3355-85FD-FD38-E195D0AC1EB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38" y="2143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670" name="Line 156">
                <a:extLst>
                  <a:ext uri="{FF2B5EF4-FFF2-40B4-BE49-F238E27FC236}">
                    <a16:creationId xmlns:a16="http://schemas.microsoft.com/office/drawing/2014/main" id="{0BE5EEA0-9756-B564-6098-96D10E1835E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38" y="2176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671" name="Freeform 157">
                <a:extLst>
                  <a:ext uri="{FF2B5EF4-FFF2-40B4-BE49-F238E27FC236}">
                    <a16:creationId xmlns:a16="http://schemas.microsoft.com/office/drawing/2014/main" id="{7BDCFD9F-7A7A-8623-0517-9E250F7DB8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8" y="2145"/>
                <a:ext cx="20" cy="20"/>
              </a:xfrm>
              <a:custGeom>
                <a:avLst/>
                <a:gdLst/>
                <a:ahLst/>
                <a:cxnLst>
                  <a:cxn ang="0">
                    <a:pos x="40" y="20"/>
                  </a:cxn>
                  <a:cxn ang="0">
                    <a:pos x="38" y="14"/>
                  </a:cxn>
                  <a:cxn ang="0">
                    <a:pos x="36" y="8"/>
                  </a:cxn>
                  <a:cxn ang="0">
                    <a:pos x="32" y="4"/>
                  </a:cxn>
                  <a:cxn ang="0">
                    <a:pos x="26" y="2"/>
                  </a:cxn>
                  <a:cxn ang="0">
                    <a:pos x="20" y="0"/>
                  </a:cxn>
                  <a:cxn ang="0">
                    <a:pos x="14" y="2"/>
                  </a:cxn>
                  <a:cxn ang="0">
                    <a:pos x="8" y="4"/>
                  </a:cxn>
                  <a:cxn ang="0">
                    <a:pos x="4" y="8"/>
                  </a:cxn>
                  <a:cxn ang="0">
                    <a:pos x="2" y="14"/>
                  </a:cxn>
                  <a:cxn ang="0">
                    <a:pos x="0" y="20"/>
                  </a:cxn>
                  <a:cxn ang="0">
                    <a:pos x="2" y="26"/>
                  </a:cxn>
                  <a:cxn ang="0">
                    <a:pos x="4" y="32"/>
                  </a:cxn>
                  <a:cxn ang="0">
                    <a:pos x="8" y="36"/>
                  </a:cxn>
                  <a:cxn ang="0">
                    <a:pos x="14" y="38"/>
                  </a:cxn>
                  <a:cxn ang="0">
                    <a:pos x="20" y="40"/>
                  </a:cxn>
                  <a:cxn ang="0">
                    <a:pos x="26" y="38"/>
                  </a:cxn>
                  <a:cxn ang="0">
                    <a:pos x="32" y="36"/>
                  </a:cxn>
                  <a:cxn ang="0">
                    <a:pos x="36" y="32"/>
                  </a:cxn>
                  <a:cxn ang="0">
                    <a:pos x="38" y="26"/>
                  </a:cxn>
                  <a:cxn ang="0">
                    <a:pos x="40" y="20"/>
                  </a:cxn>
                </a:cxnLst>
                <a:rect l="0" t="0" r="r" b="b"/>
                <a:pathLst>
                  <a:path w="40" h="40">
                    <a:moveTo>
                      <a:pt x="40" y="20"/>
                    </a:moveTo>
                    <a:lnTo>
                      <a:pt x="38" y="14"/>
                    </a:lnTo>
                    <a:lnTo>
                      <a:pt x="36" y="8"/>
                    </a:lnTo>
                    <a:lnTo>
                      <a:pt x="32" y="4"/>
                    </a:lnTo>
                    <a:lnTo>
                      <a:pt x="26" y="2"/>
                    </a:lnTo>
                    <a:lnTo>
                      <a:pt x="20" y="0"/>
                    </a:lnTo>
                    <a:lnTo>
                      <a:pt x="14" y="2"/>
                    </a:lnTo>
                    <a:lnTo>
                      <a:pt x="8" y="4"/>
                    </a:lnTo>
                    <a:lnTo>
                      <a:pt x="4" y="8"/>
                    </a:lnTo>
                    <a:lnTo>
                      <a:pt x="2" y="14"/>
                    </a:lnTo>
                    <a:lnTo>
                      <a:pt x="0" y="20"/>
                    </a:lnTo>
                    <a:lnTo>
                      <a:pt x="2" y="26"/>
                    </a:lnTo>
                    <a:lnTo>
                      <a:pt x="4" y="32"/>
                    </a:lnTo>
                    <a:lnTo>
                      <a:pt x="8" y="36"/>
                    </a:lnTo>
                    <a:lnTo>
                      <a:pt x="14" y="38"/>
                    </a:lnTo>
                    <a:lnTo>
                      <a:pt x="20" y="40"/>
                    </a:lnTo>
                    <a:lnTo>
                      <a:pt x="26" y="38"/>
                    </a:lnTo>
                    <a:lnTo>
                      <a:pt x="32" y="36"/>
                    </a:lnTo>
                    <a:lnTo>
                      <a:pt x="36" y="32"/>
                    </a:lnTo>
                    <a:lnTo>
                      <a:pt x="38" y="26"/>
                    </a:lnTo>
                    <a:lnTo>
                      <a:pt x="40" y="2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672" name="Line 158">
                <a:extLst>
                  <a:ext uri="{FF2B5EF4-FFF2-40B4-BE49-F238E27FC236}">
                    <a16:creationId xmlns:a16="http://schemas.microsoft.com/office/drawing/2014/main" id="{6B670D66-AC10-B82E-5266-6992DC41DA7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58" y="2132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673" name="Line 159">
                <a:extLst>
                  <a:ext uri="{FF2B5EF4-FFF2-40B4-BE49-F238E27FC236}">
                    <a16:creationId xmlns:a16="http://schemas.microsoft.com/office/drawing/2014/main" id="{01869FC5-5D1D-989C-9618-C3073EF1CC5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58" y="2165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674" name="Freeform 160">
                <a:extLst>
                  <a:ext uri="{FF2B5EF4-FFF2-40B4-BE49-F238E27FC236}">
                    <a16:creationId xmlns:a16="http://schemas.microsoft.com/office/drawing/2014/main" id="{AC56E766-9904-A4A7-0F8A-427374BC98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8" y="2159"/>
                <a:ext cx="20" cy="20"/>
              </a:xfrm>
              <a:custGeom>
                <a:avLst/>
                <a:gdLst/>
                <a:ahLst/>
                <a:cxnLst>
                  <a:cxn ang="0">
                    <a:pos x="39" y="20"/>
                  </a:cxn>
                  <a:cxn ang="0">
                    <a:pos x="37" y="14"/>
                  </a:cxn>
                  <a:cxn ang="0">
                    <a:pos x="35" y="8"/>
                  </a:cxn>
                  <a:cxn ang="0">
                    <a:pos x="31" y="4"/>
                  </a:cxn>
                  <a:cxn ang="0">
                    <a:pos x="25" y="2"/>
                  </a:cxn>
                  <a:cxn ang="0">
                    <a:pos x="19" y="0"/>
                  </a:cxn>
                  <a:cxn ang="0">
                    <a:pos x="13" y="2"/>
                  </a:cxn>
                  <a:cxn ang="0">
                    <a:pos x="8" y="4"/>
                  </a:cxn>
                  <a:cxn ang="0">
                    <a:pos x="4" y="8"/>
                  </a:cxn>
                  <a:cxn ang="0">
                    <a:pos x="2" y="14"/>
                  </a:cxn>
                  <a:cxn ang="0">
                    <a:pos x="0" y="20"/>
                  </a:cxn>
                  <a:cxn ang="0">
                    <a:pos x="2" y="26"/>
                  </a:cxn>
                  <a:cxn ang="0">
                    <a:pos x="4" y="31"/>
                  </a:cxn>
                  <a:cxn ang="0">
                    <a:pos x="8" y="35"/>
                  </a:cxn>
                  <a:cxn ang="0">
                    <a:pos x="13" y="37"/>
                  </a:cxn>
                  <a:cxn ang="0">
                    <a:pos x="19" y="39"/>
                  </a:cxn>
                  <a:cxn ang="0">
                    <a:pos x="25" y="37"/>
                  </a:cxn>
                  <a:cxn ang="0">
                    <a:pos x="31" y="35"/>
                  </a:cxn>
                  <a:cxn ang="0">
                    <a:pos x="35" y="31"/>
                  </a:cxn>
                  <a:cxn ang="0">
                    <a:pos x="37" y="26"/>
                  </a:cxn>
                  <a:cxn ang="0">
                    <a:pos x="39" y="20"/>
                  </a:cxn>
                </a:cxnLst>
                <a:rect l="0" t="0" r="r" b="b"/>
                <a:pathLst>
                  <a:path w="39" h="39">
                    <a:moveTo>
                      <a:pt x="39" y="20"/>
                    </a:moveTo>
                    <a:lnTo>
                      <a:pt x="37" y="14"/>
                    </a:lnTo>
                    <a:lnTo>
                      <a:pt x="35" y="8"/>
                    </a:lnTo>
                    <a:lnTo>
                      <a:pt x="31" y="4"/>
                    </a:lnTo>
                    <a:lnTo>
                      <a:pt x="25" y="2"/>
                    </a:lnTo>
                    <a:lnTo>
                      <a:pt x="19" y="0"/>
                    </a:lnTo>
                    <a:lnTo>
                      <a:pt x="13" y="2"/>
                    </a:lnTo>
                    <a:lnTo>
                      <a:pt x="8" y="4"/>
                    </a:lnTo>
                    <a:lnTo>
                      <a:pt x="4" y="8"/>
                    </a:lnTo>
                    <a:lnTo>
                      <a:pt x="2" y="14"/>
                    </a:lnTo>
                    <a:lnTo>
                      <a:pt x="0" y="20"/>
                    </a:lnTo>
                    <a:lnTo>
                      <a:pt x="2" y="26"/>
                    </a:lnTo>
                    <a:lnTo>
                      <a:pt x="4" y="31"/>
                    </a:lnTo>
                    <a:lnTo>
                      <a:pt x="8" y="35"/>
                    </a:lnTo>
                    <a:lnTo>
                      <a:pt x="13" y="37"/>
                    </a:lnTo>
                    <a:lnTo>
                      <a:pt x="19" y="39"/>
                    </a:lnTo>
                    <a:lnTo>
                      <a:pt x="25" y="37"/>
                    </a:lnTo>
                    <a:lnTo>
                      <a:pt x="31" y="35"/>
                    </a:lnTo>
                    <a:lnTo>
                      <a:pt x="35" y="31"/>
                    </a:lnTo>
                    <a:lnTo>
                      <a:pt x="37" y="26"/>
                    </a:lnTo>
                    <a:lnTo>
                      <a:pt x="39" y="2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675" name="Line 161">
                <a:extLst>
                  <a:ext uri="{FF2B5EF4-FFF2-40B4-BE49-F238E27FC236}">
                    <a16:creationId xmlns:a16="http://schemas.microsoft.com/office/drawing/2014/main" id="{98DD7BC7-A759-7535-57E2-58B8761E5F2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78" y="2146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676" name="Line 162">
                <a:extLst>
                  <a:ext uri="{FF2B5EF4-FFF2-40B4-BE49-F238E27FC236}">
                    <a16:creationId xmlns:a16="http://schemas.microsoft.com/office/drawing/2014/main" id="{555F72B4-9F9A-749E-933A-4A6EEEE112E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78" y="2179"/>
                <a:ext cx="1" cy="1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677" name="Freeform 163">
                <a:extLst>
                  <a:ext uri="{FF2B5EF4-FFF2-40B4-BE49-F238E27FC236}">
                    <a16:creationId xmlns:a16="http://schemas.microsoft.com/office/drawing/2014/main" id="{556C012B-0BE9-AB83-C085-9ABD5414D3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88" y="2166"/>
                <a:ext cx="19" cy="20"/>
              </a:xfrm>
              <a:custGeom>
                <a:avLst/>
                <a:gdLst/>
                <a:ahLst/>
                <a:cxnLst>
                  <a:cxn ang="0">
                    <a:pos x="39" y="19"/>
                  </a:cxn>
                  <a:cxn ang="0">
                    <a:pos x="38" y="14"/>
                  </a:cxn>
                  <a:cxn ang="0">
                    <a:pos x="36" y="8"/>
                  </a:cxn>
                  <a:cxn ang="0">
                    <a:pos x="32" y="4"/>
                  </a:cxn>
                  <a:cxn ang="0">
                    <a:pos x="26" y="2"/>
                  </a:cxn>
                  <a:cxn ang="0">
                    <a:pos x="20" y="0"/>
                  </a:cxn>
                  <a:cxn ang="0">
                    <a:pos x="14" y="2"/>
                  </a:cxn>
                  <a:cxn ang="0">
                    <a:pos x="8" y="4"/>
                  </a:cxn>
                  <a:cxn ang="0">
                    <a:pos x="4" y="8"/>
                  </a:cxn>
                  <a:cxn ang="0">
                    <a:pos x="2" y="14"/>
                  </a:cxn>
                  <a:cxn ang="0">
                    <a:pos x="0" y="19"/>
                  </a:cxn>
                  <a:cxn ang="0">
                    <a:pos x="2" y="25"/>
                  </a:cxn>
                  <a:cxn ang="0">
                    <a:pos x="4" y="31"/>
                  </a:cxn>
                  <a:cxn ang="0">
                    <a:pos x="8" y="35"/>
                  </a:cxn>
                  <a:cxn ang="0">
                    <a:pos x="14" y="37"/>
                  </a:cxn>
                  <a:cxn ang="0">
                    <a:pos x="20" y="39"/>
                  </a:cxn>
                  <a:cxn ang="0">
                    <a:pos x="26" y="37"/>
                  </a:cxn>
                  <a:cxn ang="0">
                    <a:pos x="32" y="35"/>
                  </a:cxn>
                  <a:cxn ang="0">
                    <a:pos x="36" y="31"/>
                  </a:cxn>
                  <a:cxn ang="0">
                    <a:pos x="38" y="25"/>
                  </a:cxn>
                  <a:cxn ang="0">
                    <a:pos x="39" y="19"/>
                  </a:cxn>
                </a:cxnLst>
                <a:rect l="0" t="0" r="r" b="b"/>
                <a:pathLst>
                  <a:path w="39" h="39">
                    <a:moveTo>
                      <a:pt x="39" y="19"/>
                    </a:moveTo>
                    <a:lnTo>
                      <a:pt x="38" y="14"/>
                    </a:lnTo>
                    <a:lnTo>
                      <a:pt x="36" y="8"/>
                    </a:lnTo>
                    <a:lnTo>
                      <a:pt x="32" y="4"/>
                    </a:lnTo>
                    <a:lnTo>
                      <a:pt x="26" y="2"/>
                    </a:lnTo>
                    <a:lnTo>
                      <a:pt x="20" y="0"/>
                    </a:lnTo>
                    <a:lnTo>
                      <a:pt x="14" y="2"/>
                    </a:lnTo>
                    <a:lnTo>
                      <a:pt x="8" y="4"/>
                    </a:lnTo>
                    <a:lnTo>
                      <a:pt x="4" y="8"/>
                    </a:lnTo>
                    <a:lnTo>
                      <a:pt x="2" y="14"/>
                    </a:lnTo>
                    <a:lnTo>
                      <a:pt x="0" y="19"/>
                    </a:lnTo>
                    <a:lnTo>
                      <a:pt x="2" y="25"/>
                    </a:lnTo>
                    <a:lnTo>
                      <a:pt x="4" y="31"/>
                    </a:lnTo>
                    <a:lnTo>
                      <a:pt x="8" y="35"/>
                    </a:lnTo>
                    <a:lnTo>
                      <a:pt x="14" y="37"/>
                    </a:lnTo>
                    <a:lnTo>
                      <a:pt x="20" y="39"/>
                    </a:lnTo>
                    <a:lnTo>
                      <a:pt x="26" y="37"/>
                    </a:lnTo>
                    <a:lnTo>
                      <a:pt x="32" y="35"/>
                    </a:lnTo>
                    <a:lnTo>
                      <a:pt x="36" y="31"/>
                    </a:lnTo>
                    <a:lnTo>
                      <a:pt x="38" y="25"/>
                    </a:lnTo>
                    <a:lnTo>
                      <a:pt x="39" y="19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678" name="Line 164">
                <a:extLst>
                  <a:ext uri="{FF2B5EF4-FFF2-40B4-BE49-F238E27FC236}">
                    <a16:creationId xmlns:a16="http://schemas.microsoft.com/office/drawing/2014/main" id="{9887B5F7-B548-7DB7-E04C-F63C927F094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97" y="2154"/>
                <a:ext cx="1" cy="1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679" name="Line 165">
                <a:extLst>
                  <a:ext uri="{FF2B5EF4-FFF2-40B4-BE49-F238E27FC236}">
                    <a16:creationId xmlns:a16="http://schemas.microsoft.com/office/drawing/2014/main" id="{F02B846E-4E36-CF7F-0DD9-87A9578CDEC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97" y="2186"/>
                <a:ext cx="1" cy="1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680" name="Freeform 166">
                <a:extLst>
                  <a:ext uri="{FF2B5EF4-FFF2-40B4-BE49-F238E27FC236}">
                    <a16:creationId xmlns:a16="http://schemas.microsoft.com/office/drawing/2014/main" id="{2DA78A5A-604A-FAC4-1C44-E48E06F539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7" y="2142"/>
                <a:ext cx="20" cy="20"/>
              </a:xfrm>
              <a:custGeom>
                <a:avLst/>
                <a:gdLst/>
                <a:ahLst/>
                <a:cxnLst>
                  <a:cxn ang="0">
                    <a:pos x="40" y="20"/>
                  </a:cxn>
                  <a:cxn ang="0">
                    <a:pos x="38" y="14"/>
                  </a:cxn>
                  <a:cxn ang="0">
                    <a:pos x="36" y="8"/>
                  </a:cxn>
                  <a:cxn ang="0">
                    <a:pos x="32" y="4"/>
                  </a:cxn>
                  <a:cxn ang="0">
                    <a:pos x="26" y="2"/>
                  </a:cxn>
                  <a:cxn ang="0">
                    <a:pos x="20" y="0"/>
                  </a:cxn>
                  <a:cxn ang="0">
                    <a:pos x="14" y="2"/>
                  </a:cxn>
                  <a:cxn ang="0">
                    <a:pos x="8" y="4"/>
                  </a:cxn>
                  <a:cxn ang="0">
                    <a:pos x="4" y="8"/>
                  </a:cxn>
                  <a:cxn ang="0">
                    <a:pos x="2" y="14"/>
                  </a:cxn>
                  <a:cxn ang="0">
                    <a:pos x="0" y="20"/>
                  </a:cxn>
                  <a:cxn ang="0">
                    <a:pos x="2" y="26"/>
                  </a:cxn>
                  <a:cxn ang="0">
                    <a:pos x="4" y="32"/>
                  </a:cxn>
                  <a:cxn ang="0">
                    <a:pos x="8" y="36"/>
                  </a:cxn>
                  <a:cxn ang="0">
                    <a:pos x="14" y="38"/>
                  </a:cxn>
                  <a:cxn ang="0">
                    <a:pos x="20" y="40"/>
                  </a:cxn>
                  <a:cxn ang="0">
                    <a:pos x="26" y="38"/>
                  </a:cxn>
                  <a:cxn ang="0">
                    <a:pos x="32" y="36"/>
                  </a:cxn>
                  <a:cxn ang="0">
                    <a:pos x="36" y="32"/>
                  </a:cxn>
                  <a:cxn ang="0">
                    <a:pos x="38" y="26"/>
                  </a:cxn>
                  <a:cxn ang="0">
                    <a:pos x="40" y="20"/>
                  </a:cxn>
                </a:cxnLst>
                <a:rect l="0" t="0" r="r" b="b"/>
                <a:pathLst>
                  <a:path w="40" h="40">
                    <a:moveTo>
                      <a:pt x="40" y="20"/>
                    </a:moveTo>
                    <a:lnTo>
                      <a:pt x="38" y="14"/>
                    </a:lnTo>
                    <a:lnTo>
                      <a:pt x="36" y="8"/>
                    </a:lnTo>
                    <a:lnTo>
                      <a:pt x="32" y="4"/>
                    </a:lnTo>
                    <a:lnTo>
                      <a:pt x="26" y="2"/>
                    </a:lnTo>
                    <a:lnTo>
                      <a:pt x="20" y="0"/>
                    </a:lnTo>
                    <a:lnTo>
                      <a:pt x="14" y="2"/>
                    </a:lnTo>
                    <a:lnTo>
                      <a:pt x="8" y="4"/>
                    </a:lnTo>
                    <a:lnTo>
                      <a:pt x="4" y="8"/>
                    </a:lnTo>
                    <a:lnTo>
                      <a:pt x="2" y="14"/>
                    </a:lnTo>
                    <a:lnTo>
                      <a:pt x="0" y="20"/>
                    </a:lnTo>
                    <a:lnTo>
                      <a:pt x="2" y="26"/>
                    </a:lnTo>
                    <a:lnTo>
                      <a:pt x="4" y="32"/>
                    </a:lnTo>
                    <a:lnTo>
                      <a:pt x="8" y="36"/>
                    </a:lnTo>
                    <a:lnTo>
                      <a:pt x="14" y="38"/>
                    </a:lnTo>
                    <a:lnTo>
                      <a:pt x="20" y="40"/>
                    </a:lnTo>
                    <a:lnTo>
                      <a:pt x="26" y="38"/>
                    </a:lnTo>
                    <a:lnTo>
                      <a:pt x="32" y="36"/>
                    </a:lnTo>
                    <a:lnTo>
                      <a:pt x="36" y="32"/>
                    </a:lnTo>
                    <a:lnTo>
                      <a:pt x="38" y="26"/>
                    </a:lnTo>
                    <a:lnTo>
                      <a:pt x="40" y="2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681" name="Line 167">
                <a:extLst>
                  <a:ext uri="{FF2B5EF4-FFF2-40B4-BE49-F238E27FC236}">
                    <a16:creationId xmlns:a16="http://schemas.microsoft.com/office/drawing/2014/main" id="{5B7A4755-494E-5E72-23FF-CAF4DC3F88E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517" y="2129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682" name="Line 168">
                <a:extLst>
                  <a:ext uri="{FF2B5EF4-FFF2-40B4-BE49-F238E27FC236}">
                    <a16:creationId xmlns:a16="http://schemas.microsoft.com/office/drawing/2014/main" id="{9118076C-C961-6E92-1B05-2D0CE7F741C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17" y="2162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683" name="Freeform 169">
                <a:extLst>
                  <a:ext uri="{FF2B5EF4-FFF2-40B4-BE49-F238E27FC236}">
                    <a16:creationId xmlns:a16="http://schemas.microsoft.com/office/drawing/2014/main" id="{06CD1E64-D140-DA07-F0BA-B964B6735C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7" y="2147"/>
                <a:ext cx="20" cy="20"/>
              </a:xfrm>
              <a:custGeom>
                <a:avLst/>
                <a:gdLst/>
                <a:ahLst/>
                <a:cxnLst>
                  <a:cxn ang="0">
                    <a:pos x="39" y="20"/>
                  </a:cxn>
                  <a:cxn ang="0">
                    <a:pos x="37" y="14"/>
                  </a:cxn>
                  <a:cxn ang="0">
                    <a:pos x="35" y="8"/>
                  </a:cxn>
                  <a:cxn ang="0">
                    <a:pos x="31" y="4"/>
                  </a:cxn>
                  <a:cxn ang="0">
                    <a:pos x="26" y="2"/>
                  </a:cxn>
                  <a:cxn ang="0">
                    <a:pos x="20" y="0"/>
                  </a:cxn>
                  <a:cxn ang="0">
                    <a:pos x="14" y="2"/>
                  </a:cxn>
                  <a:cxn ang="0">
                    <a:pos x="8" y="4"/>
                  </a:cxn>
                  <a:cxn ang="0">
                    <a:pos x="4" y="8"/>
                  </a:cxn>
                  <a:cxn ang="0">
                    <a:pos x="2" y="14"/>
                  </a:cxn>
                  <a:cxn ang="0">
                    <a:pos x="0" y="20"/>
                  </a:cxn>
                  <a:cxn ang="0">
                    <a:pos x="2" y="26"/>
                  </a:cxn>
                  <a:cxn ang="0">
                    <a:pos x="4" y="32"/>
                  </a:cxn>
                  <a:cxn ang="0">
                    <a:pos x="8" y="36"/>
                  </a:cxn>
                  <a:cxn ang="0">
                    <a:pos x="14" y="38"/>
                  </a:cxn>
                  <a:cxn ang="0">
                    <a:pos x="20" y="40"/>
                  </a:cxn>
                  <a:cxn ang="0">
                    <a:pos x="26" y="38"/>
                  </a:cxn>
                  <a:cxn ang="0">
                    <a:pos x="31" y="36"/>
                  </a:cxn>
                  <a:cxn ang="0">
                    <a:pos x="35" y="32"/>
                  </a:cxn>
                  <a:cxn ang="0">
                    <a:pos x="37" y="26"/>
                  </a:cxn>
                  <a:cxn ang="0">
                    <a:pos x="39" y="20"/>
                  </a:cxn>
                </a:cxnLst>
                <a:rect l="0" t="0" r="r" b="b"/>
                <a:pathLst>
                  <a:path w="39" h="40">
                    <a:moveTo>
                      <a:pt x="39" y="20"/>
                    </a:moveTo>
                    <a:lnTo>
                      <a:pt x="37" y="14"/>
                    </a:lnTo>
                    <a:lnTo>
                      <a:pt x="35" y="8"/>
                    </a:lnTo>
                    <a:lnTo>
                      <a:pt x="31" y="4"/>
                    </a:lnTo>
                    <a:lnTo>
                      <a:pt x="26" y="2"/>
                    </a:lnTo>
                    <a:lnTo>
                      <a:pt x="20" y="0"/>
                    </a:lnTo>
                    <a:lnTo>
                      <a:pt x="14" y="2"/>
                    </a:lnTo>
                    <a:lnTo>
                      <a:pt x="8" y="4"/>
                    </a:lnTo>
                    <a:lnTo>
                      <a:pt x="4" y="8"/>
                    </a:lnTo>
                    <a:lnTo>
                      <a:pt x="2" y="14"/>
                    </a:lnTo>
                    <a:lnTo>
                      <a:pt x="0" y="20"/>
                    </a:lnTo>
                    <a:lnTo>
                      <a:pt x="2" y="26"/>
                    </a:lnTo>
                    <a:lnTo>
                      <a:pt x="4" y="32"/>
                    </a:lnTo>
                    <a:lnTo>
                      <a:pt x="8" y="36"/>
                    </a:lnTo>
                    <a:lnTo>
                      <a:pt x="14" y="38"/>
                    </a:lnTo>
                    <a:lnTo>
                      <a:pt x="20" y="40"/>
                    </a:lnTo>
                    <a:lnTo>
                      <a:pt x="26" y="38"/>
                    </a:lnTo>
                    <a:lnTo>
                      <a:pt x="31" y="36"/>
                    </a:lnTo>
                    <a:lnTo>
                      <a:pt x="35" y="32"/>
                    </a:lnTo>
                    <a:lnTo>
                      <a:pt x="37" y="26"/>
                    </a:lnTo>
                    <a:lnTo>
                      <a:pt x="39" y="2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684" name="Line 170">
                <a:extLst>
                  <a:ext uri="{FF2B5EF4-FFF2-40B4-BE49-F238E27FC236}">
                    <a16:creationId xmlns:a16="http://schemas.microsoft.com/office/drawing/2014/main" id="{CF2D280D-3B73-CEBF-CE09-443DEF6FCB0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537" y="2134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685" name="Line 171">
                <a:extLst>
                  <a:ext uri="{FF2B5EF4-FFF2-40B4-BE49-F238E27FC236}">
                    <a16:creationId xmlns:a16="http://schemas.microsoft.com/office/drawing/2014/main" id="{E5A8CF4D-2E3B-07D3-A23F-4D3F396FC71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37" y="2167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686" name="Freeform 172">
                <a:extLst>
                  <a:ext uri="{FF2B5EF4-FFF2-40B4-BE49-F238E27FC236}">
                    <a16:creationId xmlns:a16="http://schemas.microsoft.com/office/drawing/2014/main" id="{5778BB29-0326-10D1-FF1F-8DA5B9C377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47" y="2170"/>
                <a:ext cx="19" cy="20"/>
              </a:xfrm>
              <a:custGeom>
                <a:avLst/>
                <a:gdLst/>
                <a:ahLst/>
                <a:cxnLst>
                  <a:cxn ang="0">
                    <a:pos x="40" y="19"/>
                  </a:cxn>
                  <a:cxn ang="0">
                    <a:pos x="38" y="13"/>
                  </a:cxn>
                  <a:cxn ang="0">
                    <a:pos x="36" y="7"/>
                  </a:cxn>
                  <a:cxn ang="0">
                    <a:pos x="32" y="4"/>
                  </a:cxn>
                  <a:cxn ang="0">
                    <a:pos x="26" y="2"/>
                  </a:cxn>
                  <a:cxn ang="0">
                    <a:pos x="20" y="0"/>
                  </a:cxn>
                  <a:cxn ang="0">
                    <a:pos x="14" y="2"/>
                  </a:cxn>
                  <a:cxn ang="0">
                    <a:pos x="8" y="4"/>
                  </a:cxn>
                  <a:cxn ang="0">
                    <a:pos x="4" y="7"/>
                  </a:cxn>
                  <a:cxn ang="0">
                    <a:pos x="2" y="13"/>
                  </a:cxn>
                  <a:cxn ang="0">
                    <a:pos x="0" y="19"/>
                  </a:cxn>
                  <a:cxn ang="0">
                    <a:pos x="2" y="25"/>
                  </a:cxn>
                  <a:cxn ang="0">
                    <a:pos x="4" y="31"/>
                  </a:cxn>
                  <a:cxn ang="0">
                    <a:pos x="8" y="35"/>
                  </a:cxn>
                  <a:cxn ang="0">
                    <a:pos x="14" y="37"/>
                  </a:cxn>
                  <a:cxn ang="0">
                    <a:pos x="20" y="39"/>
                  </a:cxn>
                  <a:cxn ang="0">
                    <a:pos x="26" y="37"/>
                  </a:cxn>
                  <a:cxn ang="0">
                    <a:pos x="32" y="35"/>
                  </a:cxn>
                  <a:cxn ang="0">
                    <a:pos x="36" y="31"/>
                  </a:cxn>
                  <a:cxn ang="0">
                    <a:pos x="38" y="25"/>
                  </a:cxn>
                  <a:cxn ang="0">
                    <a:pos x="40" y="19"/>
                  </a:cxn>
                </a:cxnLst>
                <a:rect l="0" t="0" r="r" b="b"/>
                <a:pathLst>
                  <a:path w="40" h="39">
                    <a:moveTo>
                      <a:pt x="40" y="19"/>
                    </a:moveTo>
                    <a:lnTo>
                      <a:pt x="38" y="13"/>
                    </a:lnTo>
                    <a:lnTo>
                      <a:pt x="36" y="7"/>
                    </a:lnTo>
                    <a:lnTo>
                      <a:pt x="32" y="4"/>
                    </a:lnTo>
                    <a:lnTo>
                      <a:pt x="26" y="2"/>
                    </a:lnTo>
                    <a:lnTo>
                      <a:pt x="20" y="0"/>
                    </a:lnTo>
                    <a:lnTo>
                      <a:pt x="14" y="2"/>
                    </a:lnTo>
                    <a:lnTo>
                      <a:pt x="8" y="4"/>
                    </a:lnTo>
                    <a:lnTo>
                      <a:pt x="4" y="7"/>
                    </a:lnTo>
                    <a:lnTo>
                      <a:pt x="2" y="13"/>
                    </a:lnTo>
                    <a:lnTo>
                      <a:pt x="0" y="19"/>
                    </a:lnTo>
                    <a:lnTo>
                      <a:pt x="2" y="25"/>
                    </a:lnTo>
                    <a:lnTo>
                      <a:pt x="4" y="31"/>
                    </a:lnTo>
                    <a:lnTo>
                      <a:pt x="8" y="35"/>
                    </a:lnTo>
                    <a:lnTo>
                      <a:pt x="14" y="37"/>
                    </a:lnTo>
                    <a:lnTo>
                      <a:pt x="20" y="39"/>
                    </a:lnTo>
                    <a:lnTo>
                      <a:pt x="26" y="37"/>
                    </a:lnTo>
                    <a:lnTo>
                      <a:pt x="32" y="35"/>
                    </a:lnTo>
                    <a:lnTo>
                      <a:pt x="36" y="31"/>
                    </a:lnTo>
                    <a:lnTo>
                      <a:pt x="38" y="25"/>
                    </a:lnTo>
                    <a:lnTo>
                      <a:pt x="40" y="19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687" name="Line 173">
                <a:extLst>
                  <a:ext uri="{FF2B5EF4-FFF2-40B4-BE49-F238E27FC236}">
                    <a16:creationId xmlns:a16="http://schemas.microsoft.com/office/drawing/2014/main" id="{58355E88-A53C-0ECB-BF6C-17EF6963C0C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557" y="2158"/>
                <a:ext cx="1" cy="1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688" name="Line 174">
                <a:extLst>
                  <a:ext uri="{FF2B5EF4-FFF2-40B4-BE49-F238E27FC236}">
                    <a16:creationId xmlns:a16="http://schemas.microsoft.com/office/drawing/2014/main" id="{5DBD47BC-6596-489D-FA44-67572D0CB35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57" y="2190"/>
                <a:ext cx="1" cy="1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689" name="Freeform 175">
                <a:extLst>
                  <a:ext uri="{FF2B5EF4-FFF2-40B4-BE49-F238E27FC236}">
                    <a16:creationId xmlns:a16="http://schemas.microsoft.com/office/drawing/2014/main" id="{FCC7C27B-5EBD-8FC3-3229-20201F9E56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6" y="2186"/>
                <a:ext cx="20" cy="19"/>
              </a:xfrm>
              <a:custGeom>
                <a:avLst/>
                <a:gdLst/>
                <a:ahLst/>
                <a:cxnLst>
                  <a:cxn ang="0">
                    <a:pos x="39" y="20"/>
                  </a:cxn>
                  <a:cxn ang="0">
                    <a:pos x="37" y="14"/>
                  </a:cxn>
                  <a:cxn ang="0">
                    <a:pos x="35" y="8"/>
                  </a:cxn>
                  <a:cxn ang="0">
                    <a:pos x="31" y="4"/>
                  </a:cxn>
                  <a:cxn ang="0">
                    <a:pos x="25" y="2"/>
                  </a:cxn>
                  <a:cxn ang="0">
                    <a:pos x="20" y="0"/>
                  </a:cxn>
                  <a:cxn ang="0">
                    <a:pos x="14" y="2"/>
                  </a:cxn>
                  <a:cxn ang="0">
                    <a:pos x="8" y="4"/>
                  </a:cxn>
                  <a:cxn ang="0">
                    <a:pos x="4" y="8"/>
                  </a:cxn>
                  <a:cxn ang="0">
                    <a:pos x="2" y="14"/>
                  </a:cxn>
                  <a:cxn ang="0">
                    <a:pos x="0" y="20"/>
                  </a:cxn>
                  <a:cxn ang="0">
                    <a:pos x="2" y="26"/>
                  </a:cxn>
                  <a:cxn ang="0">
                    <a:pos x="4" y="32"/>
                  </a:cxn>
                  <a:cxn ang="0">
                    <a:pos x="8" y="36"/>
                  </a:cxn>
                  <a:cxn ang="0">
                    <a:pos x="14" y="38"/>
                  </a:cxn>
                  <a:cxn ang="0">
                    <a:pos x="20" y="40"/>
                  </a:cxn>
                  <a:cxn ang="0">
                    <a:pos x="25" y="38"/>
                  </a:cxn>
                  <a:cxn ang="0">
                    <a:pos x="31" y="36"/>
                  </a:cxn>
                  <a:cxn ang="0">
                    <a:pos x="35" y="32"/>
                  </a:cxn>
                  <a:cxn ang="0">
                    <a:pos x="37" y="26"/>
                  </a:cxn>
                  <a:cxn ang="0">
                    <a:pos x="39" y="20"/>
                  </a:cxn>
                </a:cxnLst>
                <a:rect l="0" t="0" r="r" b="b"/>
                <a:pathLst>
                  <a:path w="39" h="40">
                    <a:moveTo>
                      <a:pt x="39" y="20"/>
                    </a:moveTo>
                    <a:lnTo>
                      <a:pt x="37" y="14"/>
                    </a:lnTo>
                    <a:lnTo>
                      <a:pt x="35" y="8"/>
                    </a:lnTo>
                    <a:lnTo>
                      <a:pt x="31" y="4"/>
                    </a:lnTo>
                    <a:lnTo>
                      <a:pt x="25" y="2"/>
                    </a:lnTo>
                    <a:lnTo>
                      <a:pt x="20" y="0"/>
                    </a:lnTo>
                    <a:lnTo>
                      <a:pt x="14" y="2"/>
                    </a:lnTo>
                    <a:lnTo>
                      <a:pt x="8" y="4"/>
                    </a:lnTo>
                    <a:lnTo>
                      <a:pt x="4" y="8"/>
                    </a:lnTo>
                    <a:lnTo>
                      <a:pt x="2" y="14"/>
                    </a:lnTo>
                    <a:lnTo>
                      <a:pt x="0" y="20"/>
                    </a:lnTo>
                    <a:lnTo>
                      <a:pt x="2" y="26"/>
                    </a:lnTo>
                    <a:lnTo>
                      <a:pt x="4" y="32"/>
                    </a:lnTo>
                    <a:lnTo>
                      <a:pt x="8" y="36"/>
                    </a:lnTo>
                    <a:lnTo>
                      <a:pt x="14" y="38"/>
                    </a:lnTo>
                    <a:lnTo>
                      <a:pt x="20" y="40"/>
                    </a:lnTo>
                    <a:lnTo>
                      <a:pt x="25" y="38"/>
                    </a:lnTo>
                    <a:lnTo>
                      <a:pt x="31" y="36"/>
                    </a:lnTo>
                    <a:lnTo>
                      <a:pt x="35" y="32"/>
                    </a:lnTo>
                    <a:lnTo>
                      <a:pt x="37" y="26"/>
                    </a:lnTo>
                    <a:lnTo>
                      <a:pt x="39" y="2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690" name="Line 176">
                <a:extLst>
                  <a:ext uri="{FF2B5EF4-FFF2-40B4-BE49-F238E27FC236}">
                    <a16:creationId xmlns:a16="http://schemas.microsoft.com/office/drawing/2014/main" id="{4FC1B060-074E-62B3-52E9-37AD6187B9D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576" y="2174"/>
                <a:ext cx="1" cy="1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691" name="Line 177">
                <a:extLst>
                  <a:ext uri="{FF2B5EF4-FFF2-40B4-BE49-F238E27FC236}">
                    <a16:creationId xmlns:a16="http://schemas.microsoft.com/office/drawing/2014/main" id="{B55CA56B-298D-7323-6469-AF695BF80B2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76" y="2205"/>
                <a:ext cx="1" cy="1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692" name="Freeform 178">
                <a:extLst>
                  <a:ext uri="{FF2B5EF4-FFF2-40B4-BE49-F238E27FC236}">
                    <a16:creationId xmlns:a16="http://schemas.microsoft.com/office/drawing/2014/main" id="{60C6A045-B7D0-4BB0-9D09-622187D93C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6" y="2126"/>
                <a:ext cx="20" cy="20"/>
              </a:xfrm>
              <a:custGeom>
                <a:avLst/>
                <a:gdLst/>
                <a:ahLst/>
                <a:cxnLst>
                  <a:cxn ang="0">
                    <a:pos x="40" y="20"/>
                  </a:cxn>
                  <a:cxn ang="0">
                    <a:pos x="38" y="14"/>
                  </a:cxn>
                  <a:cxn ang="0">
                    <a:pos x="36" y="8"/>
                  </a:cxn>
                  <a:cxn ang="0">
                    <a:pos x="32" y="4"/>
                  </a:cxn>
                  <a:cxn ang="0">
                    <a:pos x="26" y="2"/>
                  </a:cxn>
                  <a:cxn ang="0">
                    <a:pos x="20" y="0"/>
                  </a:cxn>
                  <a:cxn ang="0">
                    <a:pos x="14" y="2"/>
                  </a:cxn>
                  <a:cxn ang="0">
                    <a:pos x="8" y="4"/>
                  </a:cxn>
                  <a:cxn ang="0">
                    <a:pos x="4" y="8"/>
                  </a:cxn>
                  <a:cxn ang="0">
                    <a:pos x="2" y="14"/>
                  </a:cxn>
                  <a:cxn ang="0">
                    <a:pos x="0" y="20"/>
                  </a:cxn>
                  <a:cxn ang="0">
                    <a:pos x="2" y="25"/>
                  </a:cxn>
                  <a:cxn ang="0">
                    <a:pos x="4" y="31"/>
                  </a:cxn>
                  <a:cxn ang="0">
                    <a:pos x="8" y="35"/>
                  </a:cxn>
                  <a:cxn ang="0">
                    <a:pos x="14" y="37"/>
                  </a:cxn>
                  <a:cxn ang="0">
                    <a:pos x="20" y="39"/>
                  </a:cxn>
                  <a:cxn ang="0">
                    <a:pos x="26" y="37"/>
                  </a:cxn>
                  <a:cxn ang="0">
                    <a:pos x="32" y="35"/>
                  </a:cxn>
                  <a:cxn ang="0">
                    <a:pos x="36" y="31"/>
                  </a:cxn>
                  <a:cxn ang="0">
                    <a:pos x="38" y="25"/>
                  </a:cxn>
                  <a:cxn ang="0">
                    <a:pos x="40" y="20"/>
                  </a:cxn>
                </a:cxnLst>
                <a:rect l="0" t="0" r="r" b="b"/>
                <a:pathLst>
                  <a:path w="40" h="39">
                    <a:moveTo>
                      <a:pt x="40" y="20"/>
                    </a:moveTo>
                    <a:lnTo>
                      <a:pt x="38" y="14"/>
                    </a:lnTo>
                    <a:lnTo>
                      <a:pt x="36" y="8"/>
                    </a:lnTo>
                    <a:lnTo>
                      <a:pt x="32" y="4"/>
                    </a:lnTo>
                    <a:lnTo>
                      <a:pt x="26" y="2"/>
                    </a:lnTo>
                    <a:lnTo>
                      <a:pt x="20" y="0"/>
                    </a:lnTo>
                    <a:lnTo>
                      <a:pt x="14" y="2"/>
                    </a:lnTo>
                    <a:lnTo>
                      <a:pt x="8" y="4"/>
                    </a:lnTo>
                    <a:lnTo>
                      <a:pt x="4" y="8"/>
                    </a:lnTo>
                    <a:lnTo>
                      <a:pt x="2" y="14"/>
                    </a:lnTo>
                    <a:lnTo>
                      <a:pt x="0" y="20"/>
                    </a:lnTo>
                    <a:lnTo>
                      <a:pt x="2" y="25"/>
                    </a:lnTo>
                    <a:lnTo>
                      <a:pt x="4" y="31"/>
                    </a:lnTo>
                    <a:lnTo>
                      <a:pt x="8" y="35"/>
                    </a:lnTo>
                    <a:lnTo>
                      <a:pt x="14" y="37"/>
                    </a:lnTo>
                    <a:lnTo>
                      <a:pt x="20" y="39"/>
                    </a:lnTo>
                    <a:lnTo>
                      <a:pt x="26" y="37"/>
                    </a:lnTo>
                    <a:lnTo>
                      <a:pt x="32" y="35"/>
                    </a:lnTo>
                    <a:lnTo>
                      <a:pt x="36" y="31"/>
                    </a:lnTo>
                    <a:lnTo>
                      <a:pt x="38" y="25"/>
                    </a:lnTo>
                    <a:lnTo>
                      <a:pt x="40" y="2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693" name="Line 179">
                <a:extLst>
                  <a:ext uri="{FF2B5EF4-FFF2-40B4-BE49-F238E27FC236}">
                    <a16:creationId xmlns:a16="http://schemas.microsoft.com/office/drawing/2014/main" id="{B0138D10-8B81-23D2-B965-6AC64EC27EC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596" y="2114"/>
                <a:ext cx="1" cy="1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694" name="Line 180">
                <a:extLst>
                  <a:ext uri="{FF2B5EF4-FFF2-40B4-BE49-F238E27FC236}">
                    <a16:creationId xmlns:a16="http://schemas.microsoft.com/office/drawing/2014/main" id="{F4049301-5F35-546B-6317-2EC1EDF5729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96" y="2146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695" name="Freeform 181">
                <a:extLst>
                  <a:ext uri="{FF2B5EF4-FFF2-40B4-BE49-F238E27FC236}">
                    <a16:creationId xmlns:a16="http://schemas.microsoft.com/office/drawing/2014/main" id="{ADD37188-1695-E87D-CF3E-865C61AC21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06" y="2170"/>
                <a:ext cx="20" cy="20"/>
              </a:xfrm>
              <a:custGeom>
                <a:avLst/>
                <a:gdLst/>
                <a:ahLst/>
                <a:cxnLst>
                  <a:cxn ang="0">
                    <a:pos x="39" y="19"/>
                  </a:cxn>
                  <a:cxn ang="0">
                    <a:pos x="37" y="13"/>
                  </a:cxn>
                  <a:cxn ang="0">
                    <a:pos x="35" y="7"/>
                  </a:cxn>
                  <a:cxn ang="0">
                    <a:pos x="31" y="4"/>
                  </a:cxn>
                  <a:cxn ang="0">
                    <a:pos x="25" y="2"/>
                  </a:cxn>
                  <a:cxn ang="0">
                    <a:pos x="19" y="0"/>
                  </a:cxn>
                  <a:cxn ang="0">
                    <a:pos x="14" y="2"/>
                  </a:cxn>
                  <a:cxn ang="0">
                    <a:pos x="8" y="4"/>
                  </a:cxn>
                  <a:cxn ang="0">
                    <a:pos x="4" y="7"/>
                  </a:cxn>
                  <a:cxn ang="0">
                    <a:pos x="2" y="13"/>
                  </a:cxn>
                  <a:cxn ang="0">
                    <a:pos x="0" y="19"/>
                  </a:cxn>
                  <a:cxn ang="0">
                    <a:pos x="2" y="25"/>
                  </a:cxn>
                  <a:cxn ang="0">
                    <a:pos x="4" y="31"/>
                  </a:cxn>
                  <a:cxn ang="0">
                    <a:pos x="8" y="35"/>
                  </a:cxn>
                  <a:cxn ang="0">
                    <a:pos x="14" y="37"/>
                  </a:cxn>
                  <a:cxn ang="0">
                    <a:pos x="19" y="39"/>
                  </a:cxn>
                  <a:cxn ang="0">
                    <a:pos x="25" y="37"/>
                  </a:cxn>
                  <a:cxn ang="0">
                    <a:pos x="31" y="35"/>
                  </a:cxn>
                  <a:cxn ang="0">
                    <a:pos x="35" y="31"/>
                  </a:cxn>
                  <a:cxn ang="0">
                    <a:pos x="37" y="25"/>
                  </a:cxn>
                  <a:cxn ang="0">
                    <a:pos x="39" y="19"/>
                  </a:cxn>
                </a:cxnLst>
                <a:rect l="0" t="0" r="r" b="b"/>
                <a:pathLst>
                  <a:path w="39" h="39">
                    <a:moveTo>
                      <a:pt x="39" y="19"/>
                    </a:moveTo>
                    <a:lnTo>
                      <a:pt x="37" y="13"/>
                    </a:lnTo>
                    <a:lnTo>
                      <a:pt x="35" y="7"/>
                    </a:lnTo>
                    <a:lnTo>
                      <a:pt x="31" y="4"/>
                    </a:lnTo>
                    <a:lnTo>
                      <a:pt x="25" y="2"/>
                    </a:lnTo>
                    <a:lnTo>
                      <a:pt x="19" y="0"/>
                    </a:lnTo>
                    <a:lnTo>
                      <a:pt x="14" y="2"/>
                    </a:lnTo>
                    <a:lnTo>
                      <a:pt x="8" y="4"/>
                    </a:lnTo>
                    <a:lnTo>
                      <a:pt x="4" y="7"/>
                    </a:lnTo>
                    <a:lnTo>
                      <a:pt x="2" y="13"/>
                    </a:lnTo>
                    <a:lnTo>
                      <a:pt x="0" y="19"/>
                    </a:lnTo>
                    <a:lnTo>
                      <a:pt x="2" y="25"/>
                    </a:lnTo>
                    <a:lnTo>
                      <a:pt x="4" y="31"/>
                    </a:lnTo>
                    <a:lnTo>
                      <a:pt x="8" y="35"/>
                    </a:lnTo>
                    <a:lnTo>
                      <a:pt x="14" y="37"/>
                    </a:lnTo>
                    <a:lnTo>
                      <a:pt x="19" y="39"/>
                    </a:lnTo>
                    <a:lnTo>
                      <a:pt x="25" y="37"/>
                    </a:lnTo>
                    <a:lnTo>
                      <a:pt x="31" y="35"/>
                    </a:lnTo>
                    <a:lnTo>
                      <a:pt x="35" y="31"/>
                    </a:lnTo>
                    <a:lnTo>
                      <a:pt x="37" y="25"/>
                    </a:lnTo>
                    <a:lnTo>
                      <a:pt x="39" y="19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696" name="Line 182">
                <a:extLst>
                  <a:ext uri="{FF2B5EF4-FFF2-40B4-BE49-F238E27FC236}">
                    <a16:creationId xmlns:a16="http://schemas.microsoft.com/office/drawing/2014/main" id="{607D4D09-A68A-3D69-26D6-CC5B064808C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616" y="2158"/>
                <a:ext cx="1" cy="1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697" name="Line 183">
                <a:extLst>
                  <a:ext uri="{FF2B5EF4-FFF2-40B4-BE49-F238E27FC236}">
                    <a16:creationId xmlns:a16="http://schemas.microsoft.com/office/drawing/2014/main" id="{B47838D4-9003-05C0-9F34-80F7E2C9637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16" y="2190"/>
                <a:ext cx="1" cy="1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698" name="Freeform 184">
                <a:extLst>
                  <a:ext uri="{FF2B5EF4-FFF2-40B4-BE49-F238E27FC236}">
                    <a16:creationId xmlns:a16="http://schemas.microsoft.com/office/drawing/2014/main" id="{B3DE08F2-20AC-1A58-5092-645B195272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26" y="2138"/>
                <a:ext cx="19" cy="20"/>
              </a:xfrm>
              <a:custGeom>
                <a:avLst/>
                <a:gdLst/>
                <a:ahLst/>
                <a:cxnLst>
                  <a:cxn ang="0">
                    <a:pos x="40" y="20"/>
                  </a:cxn>
                  <a:cxn ang="0">
                    <a:pos x="38" y="14"/>
                  </a:cxn>
                  <a:cxn ang="0">
                    <a:pos x="36" y="8"/>
                  </a:cxn>
                  <a:cxn ang="0">
                    <a:pos x="32" y="4"/>
                  </a:cxn>
                  <a:cxn ang="0">
                    <a:pos x="26" y="2"/>
                  </a:cxn>
                  <a:cxn ang="0">
                    <a:pos x="20" y="0"/>
                  </a:cxn>
                  <a:cxn ang="0">
                    <a:pos x="14" y="2"/>
                  </a:cxn>
                  <a:cxn ang="0">
                    <a:pos x="8" y="4"/>
                  </a:cxn>
                  <a:cxn ang="0">
                    <a:pos x="4" y="8"/>
                  </a:cxn>
                  <a:cxn ang="0">
                    <a:pos x="2" y="14"/>
                  </a:cxn>
                  <a:cxn ang="0">
                    <a:pos x="0" y="20"/>
                  </a:cxn>
                  <a:cxn ang="0">
                    <a:pos x="2" y="26"/>
                  </a:cxn>
                  <a:cxn ang="0">
                    <a:pos x="4" y="32"/>
                  </a:cxn>
                  <a:cxn ang="0">
                    <a:pos x="8" y="36"/>
                  </a:cxn>
                  <a:cxn ang="0">
                    <a:pos x="14" y="38"/>
                  </a:cxn>
                  <a:cxn ang="0">
                    <a:pos x="20" y="40"/>
                  </a:cxn>
                  <a:cxn ang="0">
                    <a:pos x="26" y="38"/>
                  </a:cxn>
                  <a:cxn ang="0">
                    <a:pos x="32" y="36"/>
                  </a:cxn>
                  <a:cxn ang="0">
                    <a:pos x="36" y="32"/>
                  </a:cxn>
                  <a:cxn ang="0">
                    <a:pos x="38" y="26"/>
                  </a:cxn>
                  <a:cxn ang="0">
                    <a:pos x="40" y="20"/>
                  </a:cxn>
                </a:cxnLst>
                <a:rect l="0" t="0" r="r" b="b"/>
                <a:pathLst>
                  <a:path w="40" h="40">
                    <a:moveTo>
                      <a:pt x="40" y="20"/>
                    </a:moveTo>
                    <a:lnTo>
                      <a:pt x="38" y="14"/>
                    </a:lnTo>
                    <a:lnTo>
                      <a:pt x="36" y="8"/>
                    </a:lnTo>
                    <a:lnTo>
                      <a:pt x="32" y="4"/>
                    </a:lnTo>
                    <a:lnTo>
                      <a:pt x="26" y="2"/>
                    </a:lnTo>
                    <a:lnTo>
                      <a:pt x="20" y="0"/>
                    </a:lnTo>
                    <a:lnTo>
                      <a:pt x="14" y="2"/>
                    </a:lnTo>
                    <a:lnTo>
                      <a:pt x="8" y="4"/>
                    </a:lnTo>
                    <a:lnTo>
                      <a:pt x="4" y="8"/>
                    </a:lnTo>
                    <a:lnTo>
                      <a:pt x="2" y="14"/>
                    </a:lnTo>
                    <a:lnTo>
                      <a:pt x="0" y="20"/>
                    </a:lnTo>
                    <a:lnTo>
                      <a:pt x="2" y="26"/>
                    </a:lnTo>
                    <a:lnTo>
                      <a:pt x="4" y="32"/>
                    </a:lnTo>
                    <a:lnTo>
                      <a:pt x="8" y="36"/>
                    </a:lnTo>
                    <a:lnTo>
                      <a:pt x="14" y="38"/>
                    </a:lnTo>
                    <a:lnTo>
                      <a:pt x="20" y="40"/>
                    </a:lnTo>
                    <a:lnTo>
                      <a:pt x="26" y="38"/>
                    </a:lnTo>
                    <a:lnTo>
                      <a:pt x="32" y="36"/>
                    </a:lnTo>
                    <a:lnTo>
                      <a:pt x="36" y="32"/>
                    </a:lnTo>
                    <a:lnTo>
                      <a:pt x="38" y="26"/>
                    </a:lnTo>
                    <a:lnTo>
                      <a:pt x="40" y="2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699" name="Line 185">
                <a:extLst>
                  <a:ext uri="{FF2B5EF4-FFF2-40B4-BE49-F238E27FC236}">
                    <a16:creationId xmlns:a16="http://schemas.microsoft.com/office/drawing/2014/main" id="{51507A5D-EFE8-D4E7-4810-FC301399BAF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635" y="2125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700" name="Line 186">
                <a:extLst>
                  <a:ext uri="{FF2B5EF4-FFF2-40B4-BE49-F238E27FC236}">
                    <a16:creationId xmlns:a16="http://schemas.microsoft.com/office/drawing/2014/main" id="{5B073FD5-5A03-BDF3-5C87-B5B091BE88B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35" y="2158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701" name="Freeform 187">
                <a:extLst>
                  <a:ext uri="{FF2B5EF4-FFF2-40B4-BE49-F238E27FC236}">
                    <a16:creationId xmlns:a16="http://schemas.microsoft.com/office/drawing/2014/main" id="{24BCB3B3-8BEA-F6F8-FA8A-A9999669A5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45" y="2164"/>
                <a:ext cx="20" cy="20"/>
              </a:xfrm>
              <a:custGeom>
                <a:avLst/>
                <a:gdLst/>
                <a:ahLst/>
                <a:cxnLst>
                  <a:cxn ang="0">
                    <a:pos x="39" y="19"/>
                  </a:cxn>
                  <a:cxn ang="0">
                    <a:pos x="37" y="14"/>
                  </a:cxn>
                  <a:cxn ang="0">
                    <a:pos x="35" y="8"/>
                  </a:cxn>
                  <a:cxn ang="0">
                    <a:pos x="31" y="4"/>
                  </a:cxn>
                  <a:cxn ang="0">
                    <a:pos x="25" y="2"/>
                  </a:cxn>
                  <a:cxn ang="0">
                    <a:pos x="19" y="0"/>
                  </a:cxn>
                  <a:cxn ang="0">
                    <a:pos x="13" y="2"/>
                  </a:cxn>
                  <a:cxn ang="0">
                    <a:pos x="7" y="4"/>
                  </a:cxn>
                  <a:cxn ang="0">
                    <a:pos x="4" y="8"/>
                  </a:cxn>
                  <a:cxn ang="0">
                    <a:pos x="2" y="14"/>
                  </a:cxn>
                  <a:cxn ang="0">
                    <a:pos x="0" y="19"/>
                  </a:cxn>
                  <a:cxn ang="0">
                    <a:pos x="2" y="25"/>
                  </a:cxn>
                  <a:cxn ang="0">
                    <a:pos x="4" y="31"/>
                  </a:cxn>
                  <a:cxn ang="0">
                    <a:pos x="7" y="35"/>
                  </a:cxn>
                  <a:cxn ang="0">
                    <a:pos x="13" y="37"/>
                  </a:cxn>
                  <a:cxn ang="0">
                    <a:pos x="19" y="39"/>
                  </a:cxn>
                  <a:cxn ang="0">
                    <a:pos x="25" y="37"/>
                  </a:cxn>
                  <a:cxn ang="0">
                    <a:pos x="31" y="35"/>
                  </a:cxn>
                  <a:cxn ang="0">
                    <a:pos x="35" y="31"/>
                  </a:cxn>
                  <a:cxn ang="0">
                    <a:pos x="37" y="25"/>
                  </a:cxn>
                  <a:cxn ang="0">
                    <a:pos x="39" y="19"/>
                  </a:cxn>
                </a:cxnLst>
                <a:rect l="0" t="0" r="r" b="b"/>
                <a:pathLst>
                  <a:path w="39" h="39">
                    <a:moveTo>
                      <a:pt x="39" y="19"/>
                    </a:moveTo>
                    <a:lnTo>
                      <a:pt x="37" y="14"/>
                    </a:lnTo>
                    <a:lnTo>
                      <a:pt x="35" y="8"/>
                    </a:lnTo>
                    <a:lnTo>
                      <a:pt x="31" y="4"/>
                    </a:lnTo>
                    <a:lnTo>
                      <a:pt x="25" y="2"/>
                    </a:lnTo>
                    <a:lnTo>
                      <a:pt x="19" y="0"/>
                    </a:lnTo>
                    <a:lnTo>
                      <a:pt x="13" y="2"/>
                    </a:lnTo>
                    <a:lnTo>
                      <a:pt x="7" y="4"/>
                    </a:lnTo>
                    <a:lnTo>
                      <a:pt x="4" y="8"/>
                    </a:lnTo>
                    <a:lnTo>
                      <a:pt x="2" y="14"/>
                    </a:lnTo>
                    <a:lnTo>
                      <a:pt x="0" y="19"/>
                    </a:lnTo>
                    <a:lnTo>
                      <a:pt x="2" y="25"/>
                    </a:lnTo>
                    <a:lnTo>
                      <a:pt x="4" y="31"/>
                    </a:lnTo>
                    <a:lnTo>
                      <a:pt x="7" y="35"/>
                    </a:lnTo>
                    <a:lnTo>
                      <a:pt x="13" y="37"/>
                    </a:lnTo>
                    <a:lnTo>
                      <a:pt x="19" y="39"/>
                    </a:lnTo>
                    <a:lnTo>
                      <a:pt x="25" y="37"/>
                    </a:lnTo>
                    <a:lnTo>
                      <a:pt x="31" y="35"/>
                    </a:lnTo>
                    <a:lnTo>
                      <a:pt x="35" y="31"/>
                    </a:lnTo>
                    <a:lnTo>
                      <a:pt x="37" y="25"/>
                    </a:lnTo>
                    <a:lnTo>
                      <a:pt x="39" y="19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702" name="Line 188">
                <a:extLst>
                  <a:ext uri="{FF2B5EF4-FFF2-40B4-BE49-F238E27FC236}">
                    <a16:creationId xmlns:a16="http://schemas.microsoft.com/office/drawing/2014/main" id="{E77C695C-9421-0CB2-7506-61078363ABE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655" y="2152"/>
                <a:ext cx="1" cy="1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703" name="Line 189">
                <a:extLst>
                  <a:ext uri="{FF2B5EF4-FFF2-40B4-BE49-F238E27FC236}">
                    <a16:creationId xmlns:a16="http://schemas.microsoft.com/office/drawing/2014/main" id="{4A17BE83-92D0-95CC-F27D-E0B748D4338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55" y="2184"/>
                <a:ext cx="1" cy="1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704" name="Freeform 190">
                <a:extLst>
                  <a:ext uri="{FF2B5EF4-FFF2-40B4-BE49-F238E27FC236}">
                    <a16:creationId xmlns:a16="http://schemas.microsoft.com/office/drawing/2014/main" id="{7C0A54EC-1392-0F4C-40A7-CFF6487B98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65" y="2147"/>
                <a:ext cx="20" cy="20"/>
              </a:xfrm>
              <a:custGeom>
                <a:avLst/>
                <a:gdLst/>
                <a:ahLst/>
                <a:cxnLst>
                  <a:cxn ang="0">
                    <a:pos x="39" y="20"/>
                  </a:cxn>
                  <a:cxn ang="0">
                    <a:pos x="37" y="14"/>
                  </a:cxn>
                  <a:cxn ang="0">
                    <a:pos x="36" y="8"/>
                  </a:cxn>
                  <a:cxn ang="0">
                    <a:pos x="32" y="4"/>
                  </a:cxn>
                  <a:cxn ang="0">
                    <a:pos x="26" y="2"/>
                  </a:cxn>
                  <a:cxn ang="0">
                    <a:pos x="20" y="0"/>
                  </a:cxn>
                  <a:cxn ang="0">
                    <a:pos x="14" y="2"/>
                  </a:cxn>
                  <a:cxn ang="0">
                    <a:pos x="8" y="4"/>
                  </a:cxn>
                  <a:cxn ang="0">
                    <a:pos x="4" y="8"/>
                  </a:cxn>
                  <a:cxn ang="0">
                    <a:pos x="2" y="14"/>
                  </a:cxn>
                  <a:cxn ang="0">
                    <a:pos x="0" y="20"/>
                  </a:cxn>
                  <a:cxn ang="0">
                    <a:pos x="2" y="26"/>
                  </a:cxn>
                  <a:cxn ang="0">
                    <a:pos x="4" y="32"/>
                  </a:cxn>
                  <a:cxn ang="0">
                    <a:pos x="8" y="36"/>
                  </a:cxn>
                  <a:cxn ang="0">
                    <a:pos x="14" y="38"/>
                  </a:cxn>
                  <a:cxn ang="0">
                    <a:pos x="20" y="40"/>
                  </a:cxn>
                  <a:cxn ang="0">
                    <a:pos x="26" y="38"/>
                  </a:cxn>
                  <a:cxn ang="0">
                    <a:pos x="32" y="36"/>
                  </a:cxn>
                  <a:cxn ang="0">
                    <a:pos x="36" y="32"/>
                  </a:cxn>
                  <a:cxn ang="0">
                    <a:pos x="37" y="26"/>
                  </a:cxn>
                  <a:cxn ang="0">
                    <a:pos x="39" y="20"/>
                  </a:cxn>
                </a:cxnLst>
                <a:rect l="0" t="0" r="r" b="b"/>
                <a:pathLst>
                  <a:path w="39" h="40">
                    <a:moveTo>
                      <a:pt x="39" y="20"/>
                    </a:moveTo>
                    <a:lnTo>
                      <a:pt x="37" y="14"/>
                    </a:lnTo>
                    <a:lnTo>
                      <a:pt x="36" y="8"/>
                    </a:lnTo>
                    <a:lnTo>
                      <a:pt x="32" y="4"/>
                    </a:lnTo>
                    <a:lnTo>
                      <a:pt x="26" y="2"/>
                    </a:lnTo>
                    <a:lnTo>
                      <a:pt x="20" y="0"/>
                    </a:lnTo>
                    <a:lnTo>
                      <a:pt x="14" y="2"/>
                    </a:lnTo>
                    <a:lnTo>
                      <a:pt x="8" y="4"/>
                    </a:lnTo>
                    <a:lnTo>
                      <a:pt x="4" y="8"/>
                    </a:lnTo>
                    <a:lnTo>
                      <a:pt x="2" y="14"/>
                    </a:lnTo>
                    <a:lnTo>
                      <a:pt x="0" y="20"/>
                    </a:lnTo>
                    <a:lnTo>
                      <a:pt x="2" y="26"/>
                    </a:lnTo>
                    <a:lnTo>
                      <a:pt x="4" y="32"/>
                    </a:lnTo>
                    <a:lnTo>
                      <a:pt x="8" y="36"/>
                    </a:lnTo>
                    <a:lnTo>
                      <a:pt x="14" y="38"/>
                    </a:lnTo>
                    <a:lnTo>
                      <a:pt x="20" y="40"/>
                    </a:lnTo>
                    <a:lnTo>
                      <a:pt x="26" y="38"/>
                    </a:lnTo>
                    <a:lnTo>
                      <a:pt x="32" y="36"/>
                    </a:lnTo>
                    <a:lnTo>
                      <a:pt x="36" y="32"/>
                    </a:lnTo>
                    <a:lnTo>
                      <a:pt x="37" y="26"/>
                    </a:lnTo>
                    <a:lnTo>
                      <a:pt x="39" y="2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705" name="Line 191">
                <a:extLst>
                  <a:ext uri="{FF2B5EF4-FFF2-40B4-BE49-F238E27FC236}">
                    <a16:creationId xmlns:a16="http://schemas.microsoft.com/office/drawing/2014/main" id="{C460FAC5-A30B-19B2-2365-AB088EB92CC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675" y="2134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706" name="Line 192">
                <a:extLst>
                  <a:ext uri="{FF2B5EF4-FFF2-40B4-BE49-F238E27FC236}">
                    <a16:creationId xmlns:a16="http://schemas.microsoft.com/office/drawing/2014/main" id="{CC60E459-AC68-AC57-8C7C-47F29533675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75" y="2167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707" name="Freeform 193">
                <a:extLst>
                  <a:ext uri="{FF2B5EF4-FFF2-40B4-BE49-F238E27FC236}">
                    <a16:creationId xmlns:a16="http://schemas.microsoft.com/office/drawing/2014/main" id="{D38A96D0-B2B6-5BE7-378D-C0E65D57A5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85" y="2179"/>
                <a:ext cx="19" cy="19"/>
              </a:xfrm>
              <a:custGeom>
                <a:avLst/>
                <a:gdLst/>
                <a:ahLst/>
                <a:cxnLst>
                  <a:cxn ang="0">
                    <a:pos x="40" y="20"/>
                  </a:cxn>
                  <a:cxn ang="0">
                    <a:pos x="38" y="14"/>
                  </a:cxn>
                  <a:cxn ang="0">
                    <a:pos x="36" y="8"/>
                  </a:cxn>
                  <a:cxn ang="0">
                    <a:pos x="32" y="4"/>
                  </a:cxn>
                  <a:cxn ang="0">
                    <a:pos x="26" y="2"/>
                  </a:cxn>
                  <a:cxn ang="0">
                    <a:pos x="20" y="0"/>
                  </a:cxn>
                  <a:cxn ang="0">
                    <a:pos x="14" y="2"/>
                  </a:cxn>
                  <a:cxn ang="0">
                    <a:pos x="8" y="4"/>
                  </a:cxn>
                  <a:cxn ang="0">
                    <a:pos x="4" y="8"/>
                  </a:cxn>
                  <a:cxn ang="0">
                    <a:pos x="2" y="14"/>
                  </a:cxn>
                  <a:cxn ang="0">
                    <a:pos x="0" y="20"/>
                  </a:cxn>
                  <a:cxn ang="0">
                    <a:pos x="2" y="26"/>
                  </a:cxn>
                  <a:cxn ang="0">
                    <a:pos x="4" y="32"/>
                  </a:cxn>
                  <a:cxn ang="0">
                    <a:pos x="8" y="36"/>
                  </a:cxn>
                  <a:cxn ang="0">
                    <a:pos x="14" y="38"/>
                  </a:cxn>
                  <a:cxn ang="0">
                    <a:pos x="20" y="40"/>
                  </a:cxn>
                  <a:cxn ang="0">
                    <a:pos x="26" y="38"/>
                  </a:cxn>
                  <a:cxn ang="0">
                    <a:pos x="32" y="36"/>
                  </a:cxn>
                  <a:cxn ang="0">
                    <a:pos x="36" y="32"/>
                  </a:cxn>
                  <a:cxn ang="0">
                    <a:pos x="38" y="26"/>
                  </a:cxn>
                  <a:cxn ang="0">
                    <a:pos x="40" y="20"/>
                  </a:cxn>
                </a:cxnLst>
                <a:rect l="0" t="0" r="r" b="b"/>
                <a:pathLst>
                  <a:path w="40" h="40">
                    <a:moveTo>
                      <a:pt x="40" y="20"/>
                    </a:moveTo>
                    <a:lnTo>
                      <a:pt x="38" y="14"/>
                    </a:lnTo>
                    <a:lnTo>
                      <a:pt x="36" y="8"/>
                    </a:lnTo>
                    <a:lnTo>
                      <a:pt x="32" y="4"/>
                    </a:lnTo>
                    <a:lnTo>
                      <a:pt x="26" y="2"/>
                    </a:lnTo>
                    <a:lnTo>
                      <a:pt x="20" y="0"/>
                    </a:lnTo>
                    <a:lnTo>
                      <a:pt x="14" y="2"/>
                    </a:lnTo>
                    <a:lnTo>
                      <a:pt x="8" y="4"/>
                    </a:lnTo>
                    <a:lnTo>
                      <a:pt x="4" y="8"/>
                    </a:lnTo>
                    <a:lnTo>
                      <a:pt x="2" y="14"/>
                    </a:lnTo>
                    <a:lnTo>
                      <a:pt x="0" y="20"/>
                    </a:lnTo>
                    <a:lnTo>
                      <a:pt x="2" y="26"/>
                    </a:lnTo>
                    <a:lnTo>
                      <a:pt x="4" y="32"/>
                    </a:lnTo>
                    <a:lnTo>
                      <a:pt x="8" y="36"/>
                    </a:lnTo>
                    <a:lnTo>
                      <a:pt x="14" y="38"/>
                    </a:lnTo>
                    <a:lnTo>
                      <a:pt x="20" y="40"/>
                    </a:lnTo>
                    <a:lnTo>
                      <a:pt x="26" y="38"/>
                    </a:lnTo>
                    <a:lnTo>
                      <a:pt x="32" y="36"/>
                    </a:lnTo>
                    <a:lnTo>
                      <a:pt x="36" y="32"/>
                    </a:lnTo>
                    <a:lnTo>
                      <a:pt x="38" y="26"/>
                    </a:lnTo>
                    <a:lnTo>
                      <a:pt x="40" y="2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708" name="Line 194">
                <a:extLst>
                  <a:ext uri="{FF2B5EF4-FFF2-40B4-BE49-F238E27FC236}">
                    <a16:creationId xmlns:a16="http://schemas.microsoft.com/office/drawing/2014/main" id="{2A916850-4BB4-F2D8-C6B2-5230110DA52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695" y="2167"/>
                <a:ext cx="1" cy="1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709" name="Line 195">
                <a:extLst>
                  <a:ext uri="{FF2B5EF4-FFF2-40B4-BE49-F238E27FC236}">
                    <a16:creationId xmlns:a16="http://schemas.microsoft.com/office/drawing/2014/main" id="{07B7A923-65C7-4217-F0B0-B5A09F044B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95" y="2198"/>
                <a:ext cx="1" cy="1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710" name="Freeform 196">
                <a:extLst>
                  <a:ext uri="{FF2B5EF4-FFF2-40B4-BE49-F238E27FC236}">
                    <a16:creationId xmlns:a16="http://schemas.microsoft.com/office/drawing/2014/main" id="{D578CDFE-F58F-F082-C56C-763A5D90AC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04" y="2161"/>
                <a:ext cx="20" cy="20"/>
              </a:xfrm>
              <a:custGeom>
                <a:avLst/>
                <a:gdLst/>
                <a:ahLst/>
                <a:cxnLst>
                  <a:cxn ang="0">
                    <a:pos x="39" y="20"/>
                  </a:cxn>
                  <a:cxn ang="0">
                    <a:pos x="37" y="14"/>
                  </a:cxn>
                  <a:cxn ang="0">
                    <a:pos x="35" y="8"/>
                  </a:cxn>
                  <a:cxn ang="0">
                    <a:pos x="31" y="4"/>
                  </a:cxn>
                  <a:cxn ang="0">
                    <a:pos x="26" y="2"/>
                  </a:cxn>
                  <a:cxn ang="0">
                    <a:pos x="20" y="0"/>
                  </a:cxn>
                  <a:cxn ang="0">
                    <a:pos x="14" y="2"/>
                  </a:cxn>
                  <a:cxn ang="0">
                    <a:pos x="8" y="4"/>
                  </a:cxn>
                  <a:cxn ang="0">
                    <a:pos x="4" y="8"/>
                  </a:cxn>
                  <a:cxn ang="0">
                    <a:pos x="2" y="14"/>
                  </a:cxn>
                  <a:cxn ang="0">
                    <a:pos x="0" y="20"/>
                  </a:cxn>
                  <a:cxn ang="0">
                    <a:pos x="2" y="25"/>
                  </a:cxn>
                  <a:cxn ang="0">
                    <a:pos x="4" y="31"/>
                  </a:cxn>
                  <a:cxn ang="0">
                    <a:pos x="8" y="35"/>
                  </a:cxn>
                  <a:cxn ang="0">
                    <a:pos x="14" y="37"/>
                  </a:cxn>
                  <a:cxn ang="0">
                    <a:pos x="20" y="39"/>
                  </a:cxn>
                  <a:cxn ang="0">
                    <a:pos x="26" y="37"/>
                  </a:cxn>
                  <a:cxn ang="0">
                    <a:pos x="31" y="35"/>
                  </a:cxn>
                  <a:cxn ang="0">
                    <a:pos x="35" y="31"/>
                  </a:cxn>
                  <a:cxn ang="0">
                    <a:pos x="37" y="25"/>
                  </a:cxn>
                  <a:cxn ang="0">
                    <a:pos x="39" y="20"/>
                  </a:cxn>
                </a:cxnLst>
                <a:rect l="0" t="0" r="r" b="b"/>
                <a:pathLst>
                  <a:path w="39" h="39">
                    <a:moveTo>
                      <a:pt x="39" y="20"/>
                    </a:moveTo>
                    <a:lnTo>
                      <a:pt x="37" y="14"/>
                    </a:lnTo>
                    <a:lnTo>
                      <a:pt x="35" y="8"/>
                    </a:lnTo>
                    <a:lnTo>
                      <a:pt x="31" y="4"/>
                    </a:lnTo>
                    <a:lnTo>
                      <a:pt x="26" y="2"/>
                    </a:lnTo>
                    <a:lnTo>
                      <a:pt x="20" y="0"/>
                    </a:lnTo>
                    <a:lnTo>
                      <a:pt x="14" y="2"/>
                    </a:lnTo>
                    <a:lnTo>
                      <a:pt x="8" y="4"/>
                    </a:lnTo>
                    <a:lnTo>
                      <a:pt x="4" y="8"/>
                    </a:lnTo>
                    <a:lnTo>
                      <a:pt x="2" y="14"/>
                    </a:lnTo>
                    <a:lnTo>
                      <a:pt x="0" y="20"/>
                    </a:lnTo>
                    <a:lnTo>
                      <a:pt x="2" y="25"/>
                    </a:lnTo>
                    <a:lnTo>
                      <a:pt x="4" y="31"/>
                    </a:lnTo>
                    <a:lnTo>
                      <a:pt x="8" y="35"/>
                    </a:lnTo>
                    <a:lnTo>
                      <a:pt x="14" y="37"/>
                    </a:lnTo>
                    <a:lnTo>
                      <a:pt x="20" y="39"/>
                    </a:lnTo>
                    <a:lnTo>
                      <a:pt x="26" y="37"/>
                    </a:lnTo>
                    <a:lnTo>
                      <a:pt x="31" y="35"/>
                    </a:lnTo>
                    <a:lnTo>
                      <a:pt x="35" y="31"/>
                    </a:lnTo>
                    <a:lnTo>
                      <a:pt x="37" y="25"/>
                    </a:lnTo>
                    <a:lnTo>
                      <a:pt x="39" y="2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711" name="Line 197">
                <a:extLst>
                  <a:ext uri="{FF2B5EF4-FFF2-40B4-BE49-F238E27FC236}">
                    <a16:creationId xmlns:a16="http://schemas.microsoft.com/office/drawing/2014/main" id="{7382056C-BA05-F048-A5A3-15FADCF0BC6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14" y="2149"/>
                <a:ext cx="1" cy="1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712" name="Line 198">
                <a:extLst>
                  <a:ext uri="{FF2B5EF4-FFF2-40B4-BE49-F238E27FC236}">
                    <a16:creationId xmlns:a16="http://schemas.microsoft.com/office/drawing/2014/main" id="{17856B88-F6A8-D3DC-96B2-32E94F5D85D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14" y="2181"/>
                <a:ext cx="1" cy="1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713" name="Freeform 199">
                <a:extLst>
                  <a:ext uri="{FF2B5EF4-FFF2-40B4-BE49-F238E27FC236}">
                    <a16:creationId xmlns:a16="http://schemas.microsoft.com/office/drawing/2014/main" id="{32877CBB-759E-C521-6153-52268029CE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24" y="2136"/>
                <a:ext cx="20" cy="20"/>
              </a:xfrm>
              <a:custGeom>
                <a:avLst/>
                <a:gdLst/>
                <a:ahLst/>
                <a:cxnLst>
                  <a:cxn ang="0">
                    <a:pos x="40" y="19"/>
                  </a:cxn>
                  <a:cxn ang="0">
                    <a:pos x="38" y="13"/>
                  </a:cxn>
                  <a:cxn ang="0">
                    <a:pos x="36" y="7"/>
                  </a:cxn>
                  <a:cxn ang="0">
                    <a:pos x="32" y="3"/>
                  </a:cxn>
                  <a:cxn ang="0">
                    <a:pos x="26" y="2"/>
                  </a:cxn>
                  <a:cxn ang="0">
                    <a:pos x="20" y="0"/>
                  </a:cxn>
                  <a:cxn ang="0">
                    <a:pos x="14" y="2"/>
                  </a:cxn>
                  <a:cxn ang="0">
                    <a:pos x="8" y="3"/>
                  </a:cxn>
                  <a:cxn ang="0">
                    <a:pos x="4" y="7"/>
                  </a:cxn>
                  <a:cxn ang="0">
                    <a:pos x="2" y="13"/>
                  </a:cxn>
                  <a:cxn ang="0">
                    <a:pos x="0" y="19"/>
                  </a:cxn>
                  <a:cxn ang="0">
                    <a:pos x="2" y="25"/>
                  </a:cxn>
                  <a:cxn ang="0">
                    <a:pos x="4" y="31"/>
                  </a:cxn>
                  <a:cxn ang="0">
                    <a:pos x="8" y="35"/>
                  </a:cxn>
                  <a:cxn ang="0">
                    <a:pos x="14" y="37"/>
                  </a:cxn>
                  <a:cxn ang="0">
                    <a:pos x="20" y="39"/>
                  </a:cxn>
                  <a:cxn ang="0">
                    <a:pos x="26" y="37"/>
                  </a:cxn>
                  <a:cxn ang="0">
                    <a:pos x="32" y="35"/>
                  </a:cxn>
                  <a:cxn ang="0">
                    <a:pos x="36" y="31"/>
                  </a:cxn>
                  <a:cxn ang="0">
                    <a:pos x="38" y="25"/>
                  </a:cxn>
                  <a:cxn ang="0">
                    <a:pos x="40" y="19"/>
                  </a:cxn>
                </a:cxnLst>
                <a:rect l="0" t="0" r="r" b="b"/>
                <a:pathLst>
                  <a:path w="40" h="39">
                    <a:moveTo>
                      <a:pt x="40" y="19"/>
                    </a:moveTo>
                    <a:lnTo>
                      <a:pt x="38" y="13"/>
                    </a:lnTo>
                    <a:lnTo>
                      <a:pt x="36" y="7"/>
                    </a:lnTo>
                    <a:lnTo>
                      <a:pt x="32" y="3"/>
                    </a:lnTo>
                    <a:lnTo>
                      <a:pt x="26" y="2"/>
                    </a:lnTo>
                    <a:lnTo>
                      <a:pt x="20" y="0"/>
                    </a:lnTo>
                    <a:lnTo>
                      <a:pt x="14" y="2"/>
                    </a:lnTo>
                    <a:lnTo>
                      <a:pt x="8" y="3"/>
                    </a:lnTo>
                    <a:lnTo>
                      <a:pt x="4" y="7"/>
                    </a:lnTo>
                    <a:lnTo>
                      <a:pt x="2" y="13"/>
                    </a:lnTo>
                    <a:lnTo>
                      <a:pt x="0" y="19"/>
                    </a:lnTo>
                    <a:lnTo>
                      <a:pt x="2" y="25"/>
                    </a:lnTo>
                    <a:lnTo>
                      <a:pt x="4" y="31"/>
                    </a:lnTo>
                    <a:lnTo>
                      <a:pt x="8" y="35"/>
                    </a:lnTo>
                    <a:lnTo>
                      <a:pt x="14" y="37"/>
                    </a:lnTo>
                    <a:lnTo>
                      <a:pt x="20" y="39"/>
                    </a:lnTo>
                    <a:lnTo>
                      <a:pt x="26" y="37"/>
                    </a:lnTo>
                    <a:lnTo>
                      <a:pt x="32" y="35"/>
                    </a:lnTo>
                    <a:lnTo>
                      <a:pt x="36" y="31"/>
                    </a:lnTo>
                    <a:lnTo>
                      <a:pt x="38" y="25"/>
                    </a:lnTo>
                    <a:lnTo>
                      <a:pt x="40" y="19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714" name="Line 200">
                <a:extLst>
                  <a:ext uri="{FF2B5EF4-FFF2-40B4-BE49-F238E27FC236}">
                    <a16:creationId xmlns:a16="http://schemas.microsoft.com/office/drawing/2014/main" id="{534E6DA2-D133-1E86-2E45-42E54FECC88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34" y="2123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715" name="Line 201">
                <a:extLst>
                  <a:ext uri="{FF2B5EF4-FFF2-40B4-BE49-F238E27FC236}">
                    <a16:creationId xmlns:a16="http://schemas.microsoft.com/office/drawing/2014/main" id="{BB666FF9-93FD-0F91-AB4A-AC916CE98D7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34" y="2156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716" name="Freeform 202">
                <a:extLst>
                  <a:ext uri="{FF2B5EF4-FFF2-40B4-BE49-F238E27FC236}">
                    <a16:creationId xmlns:a16="http://schemas.microsoft.com/office/drawing/2014/main" id="{03E86A2B-D48D-88A3-D5BD-B3D7B10E37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44" y="2126"/>
                <a:ext cx="20" cy="20"/>
              </a:xfrm>
              <a:custGeom>
                <a:avLst/>
                <a:gdLst/>
                <a:ahLst/>
                <a:cxnLst>
                  <a:cxn ang="0">
                    <a:pos x="39" y="20"/>
                  </a:cxn>
                  <a:cxn ang="0">
                    <a:pos x="37" y="14"/>
                  </a:cxn>
                  <a:cxn ang="0">
                    <a:pos x="35" y="8"/>
                  </a:cxn>
                  <a:cxn ang="0">
                    <a:pos x="31" y="4"/>
                  </a:cxn>
                  <a:cxn ang="0">
                    <a:pos x="25" y="2"/>
                  </a:cxn>
                  <a:cxn ang="0">
                    <a:pos x="20" y="0"/>
                  </a:cxn>
                  <a:cxn ang="0">
                    <a:pos x="14" y="2"/>
                  </a:cxn>
                  <a:cxn ang="0">
                    <a:pos x="8" y="4"/>
                  </a:cxn>
                  <a:cxn ang="0">
                    <a:pos x="4" y="8"/>
                  </a:cxn>
                  <a:cxn ang="0">
                    <a:pos x="2" y="14"/>
                  </a:cxn>
                  <a:cxn ang="0">
                    <a:pos x="0" y="20"/>
                  </a:cxn>
                  <a:cxn ang="0">
                    <a:pos x="2" y="25"/>
                  </a:cxn>
                  <a:cxn ang="0">
                    <a:pos x="4" y="31"/>
                  </a:cxn>
                  <a:cxn ang="0">
                    <a:pos x="8" y="35"/>
                  </a:cxn>
                  <a:cxn ang="0">
                    <a:pos x="14" y="37"/>
                  </a:cxn>
                  <a:cxn ang="0">
                    <a:pos x="20" y="39"/>
                  </a:cxn>
                  <a:cxn ang="0">
                    <a:pos x="25" y="37"/>
                  </a:cxn>
                  <a:cxn ang="0">
                    <a:pos x="31" y="35"/>
                  </a:cxn>
                  <a:cxn ang="0">
                    <a:pos x="35" y="31"/>
                  </a:cxn>
                  <a:cxn ang="0">
                    <a:pos x="37" y="25"/>
                  </a:cxn>
                  <a:cxn ang="0">
                    <a:pos x="39" y="20"/>
                  </a:cxn>
                </a:cxnLst>
                <a:rect l="0" t="0" r="r" b="b"/>
                <a:pathLst>
                  <a:path w="39" h="39">
                    <a:moveTo>
                      <a:pt x="39" y="20"/>
                    </a:moveTo>
                    <a:lnTo>
                      <a:pt x="37" y="14"/>
                    </a:lnTo>
                    <a:lnTo>
                      <a:pt x="35" y="8"/>
                    </a:lnTo>
                    <a:lnTo>
                      <a:pt x="31" y="4"/>
                    </a:lnTo>
                    <a:lnTo>
                      <a:pt x="25" y="2"/>
                    </a:lnTo>
                    <a:lnTo>
                      <a:pt x="20" y="0"/>
                    </a:lnTo>
                    <a:lnTo>
                      <a:pt x="14" y="2"/>
                    </a:lnTo>
                    <a:lnTo>
                      <a:pt x="8" y="4"/>
                    </a:lnTo>
                    <a:lnTo>
                      <a:pt x="4" y="8"/>
                    </a:lnTo>
                    <a:lnTo>
                      <a:pt x="2" y="14"/>
                    </a:lnTo>
                    <a:lnTo>
                      <a:pt x="0" y="20"/>
                    </a:lnTo>
                    <a:lnTo>
                      <a:pt x="2" y="25"/>
                    </a:lnTo>
                    <a:lnTo>
                      <a:pt x="4" y="31"/>
                    </a:lnTo>
                    <a:lnTo>
                      <a:pt x="8" y="35"/>
                    </a:lnTo>
                    <a:lnTo>
                      <a:pt x="14" y="37"/>
                    </a:lnTo>
                    <a:lnTo>
                      <a:pt x="20" y="39"/>
                    </a:lnTo>
                    <a:lnTo>
                      <a:pt x="25" y="37"/>
                    </a:lnTo>
                    <a:lnTo>
                      <a:pt x="31" y="35"/>
                    </a:lnTo>
                    <a:lnTo>
                      <a:pt x="35" y="31"/>
                    </a:lnTo>
                    <a:lnTo>
                      <a:pt x="37" y="25"/>
                    </a:lnTo>
                    <a:lnTo>
                      <a:pt x="39" y="2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717" name="Line 203">
                <a:extLst>
                  <a:ext uri="{FF2B5EF4-FFF2-40B4-BE49-F238E27FC236}">
                    <a16:creationId xmlns:a16="http://schemas.microsoft.com/office/drawing/2014/main" id="{27DC445D-DCB4-6C3F-4C17-680ED8EE8A3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54" y="2114"/>
                <a:ext cx="1" cy="1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7" name="Group 204">
              <a:extLst>
                <a:ext uri="{FF2B5EF4-FFF2-40B4-BE49-F238E27FC236}">
                  <a16:creationId xmlns:a16="http://schemas.microsoft.com/office/drawing/2014/main" id="{962073EA-F01F-4AFE-532C-2F99673FED8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54" y="2088"/>
              <a:ext cx="1331" cy="135"/>
              <a:chOff x="1754" y="2088"/>
              <a:chExt cx="1331" cy="135"/>
            </a:xfrm>
          </p:grpSpPr>
          <p:sp>
            <p:nvSpPr>
              <p:cNvPr id="340319" name="Line 205">
                <a:extLst>
                  <a:ext uri="{FF2B5EF4-FFF2-40B4-BE49-F238E27FC236}">
                    <a16:creationId xmlns:a16="http://schemas.microsoft.com/office/drawing/2014/main" id="{4A21F10C-2C3F-68FA-A26B-DFAE99294F6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54" y="2146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320" name="Freeform 206">
                <a:extLst>
                  <a:ext uri="{FF2B5EF4-FFF2-40B4-BE49-F238E27FC236}">
                    <a16:creationId xmlns:a16="http://schemas.microsoft.com/office/drawing/2014/main" id="{0C3202C6-BDEF-3983-229E-B7B3348D93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64" y="2129"/>
                <a:ext cx="19" cy="20"/>
              </a:xfrm>
              <a:custGeom>
                <a:avLst/>
                <a:gdLst/>
                <a:ahLst/>
                <a:cxnLst>
                  <a:cxn ang="0">
                    <a:pos x="40" y="19"/>
                  </a:cxn>
                  <a:cxn ang="0">
                    <a:pos x="38" y="14"/>
                  </a:cxn>
                  <a:cxn ang="0">
                    <a:pos x="36" y="8"/>
                  </a:cxn>
                  <a:cxn ang="0">
                    <a:pos x="32" y="4"/>
                  </a:cxn>
                  <a:cxn ang="0">
                    <a:pos x="26" y="2"/>
                  </a:cxn>
                  <a:cxn ang="0">
                    <a:pos x="20" y="0"/>
                  </a:cxn>
                  <a:cxn ang="0">
                    <a:pos x="14" y="2"/>
                  </a:cxn>
                  <a:cxn ang="0">
                    <a:pos x="8" y="4"/>
                  </a:cxn>
                  <a:cxn ang="0">
                    <a:pos x="4" y="8"/>
                  </a:cxn>
                  <a:cxn ang="0">
                    <a:pos x="2" y="14"/>
                  </a:cxn>
                  <a:cxn ang="0">
                    <a:pos x="0" y="19"/>
                  </a:cxn>
                  <a:cxn ang="0">
                    <a:pos x="2" y="25"/>
                  </a:cxn>
                  <a:cxn ang="0">
                    <a:pos x="4" y="31"/>
                  </a:cxn>
                  <a:cxn ang="0">
                    <a:pos x="8" y="35"/>
                  </a:cxn>
                  <a:cxn ang="0">
                    <a:pos x="14" y="37"/>
                  </a:cxn>
                  <a:cxn ang="0">
                    <a:pos x="20" y="39"/>
                  </a:cxn>
                  <a:cxn ang="0">
                    <a:pos x="26" y="37"/>
                  </a:cxn>
                  <a:cxn ang="0">
                    <a:pos x="32" y="35"/>
                  </a:cxn>
                  <a:cxn ang="0">
                    <a:pos x="36" y="31"/>
                  </a:cxn>
                  <a:cxn ang="0">
                    <a:pos x="38" y="25"/>
                  </a:cxn>
                  <a:cxn ang="0">
                    <a:pos x="40" y="19"/>
                  </a:cxn>
                </a:cxnLst>
                <a:rect l="0" t="0" r="r" b="b"/>
                <a:pathLst>
                  <a:path w="40" h="39">
                    <a:moveTo>
                      <a:pt x="40" y="19"/>
                    </a:moveTo>
                    <a:lnTo>
                      <a:pt x="38" y="14"/>
                    </a:lnTo>
                    <a:lnTo>
                      <a:pt x="36" y="8"/>
                    </a:lnTo>
                    <a:lnTo>
                      <a:pt x="32" y="4"/>
                    </a:lnTo>
                    <a:lnTo>
                      <a:pt x="26" y="2"/>
                    </a:lnTo>
                    <a:lnTo>
                      <a:pt x="20" y="0"/>
                    </a:lnTo>
                    <a:lnTo>
                      <a:pt x="14" y="2"/>
                    </a:lnTo>
                    <a:lnTo>
                      <a:pt x="8" y="4"/>
                    </a:lnTo>
                    <a:lnTo>
                      <a:pt x="4" y="8"/>
                    </a:lnTo>
                    <a:lnTo>
                      <a:pt x="2" y="14"/>
                    </a:lnTo>
                    <a:lnTo>
                      <a:pt x="0" y="19"/>
                    </a:lnTo>
                    <a:lnTo>
                      <a:pt x="2" y="25"/>
                    </a:lnTo>
                    <a:lnTo>
                      <a:pt x="4" y="31"/>
                    </a:lnTo>
                    <a:lnTo>
                      <a:pt x="8" y="35"/>
                    </a:lnTo>
                    <a:lnTo>
                      <a:pt x="14" y="37"/>
                    </a:lnTo>
                    <a:lnTo>
                      <a:pt x="20" y="39"/>
                    </a:lnTo>
                    <a:lnTo>
                      <a:pt x="26" y="37"/>
                    </a:lnTo>
                    <a:lnTo>
                      <a:pt x="32" y="35"/>
                    </a:lnTo>
                    <a:lnTo>
                      <a:pt x="36" y="31"/>
                    </a:lnTo>
                    <a:lnTo>
                      <a:pt x="38" y="25"/>
                    </a:lnTo>
                    <a:lnTo>
                      <a:pt x="40" y="19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321" name="Line 207">
                <a:extLst>
                  <a:ext uri="{FF2B5EF4-FFF2-40B4-BE49-F238E27FC236}">
                    <a16:creationId xmlns:a16="http://schemas.microsoft.com/office/drawing/2014/main" id="{05344CB2-E93D-9637-3CE9-8EB28A14967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73" y="2117"/>
                <a:ext cx="1" cy="1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322" name="Line 208">
                <a:extLst>
                  <a:ext uri="{FF2B5EF4-FFF2-40B4-BE49-F238E27FC236}">
                    <a16:creationId xmlns:a16="http://schemas.microsoft.com/office/drawing/2014/main" id="{ABA67731-1781-7877-237C-532621659CE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73" y="2149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323" name="Freeform 209">
                <a:extLst>
                  <a:ext uri="{FF2B5EF4-FFF2-40B4-BE49-F238E27FC236}">
                    <a16:creationId xmlns:a16="http://schemas.microsoft.com/office/drawing/2014/main" id="{7B530DD1-6311-1573-62BA-C4576123E8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83" y="2169"/>
                <a:ext cx="20" cy="20"/>
              </a:xfrm>
              <a:custGeom>
                <a:avLst/>
                <a:gdLst/>
                <a:ahLst/>
                <a:cxnLst>
                  <a:cxn ang="0">
                    <a:pos x="39" y="19"/>
                  </a:cxn>
                  <a:cxn ang="0">
                    <a:pos x="37" y="13"/>
                  </a:cxn>
                  <a:cxn ang="0">
                    <a:pos x="35" y="8"/>
                  </a:cxn>
                  <a:cxn ang="0">
                    <a:pos x="31" y="4"/>
                  </a:cxn>
                  <a:cxn ang="0">
                    <a:pos x="25" y="2"/>
                  </a:cxn>
                  <a:cxn ang="0">
                    <a:pos x="19" y="0"/>
                  </a:cxn>
                  <a:cxn ang="0">
                    <a:pos x="13" y="2"/>
                  </a:cxn>
                  <a:cxn ang="0">
                    <a:pos x="8" y="4"/>
                  </a:cxn>
                  <a:cxn ang="0">
                    <a:pos x="4" y="8"/>
                  </a:cxn>
                  <a:cxn ang="0">
                    <a:pos x="2" y="13"/>
                  </a:cxn>
                  <a:cxn ang="0">
                    <a:pos x="0" y="19"/>
                  </a:cxn>
                  <a:cxn ang="0">
                    <a:pos x="2" y="25"/>
                  </a:cxn>
                  <a:cxn ang="0">
                    <a:pos x="4" y="31"/>
                  </a:cxn>
                  <a:cxn ang="0">
                    <a:pos x="8" y="35"/>
                  </a:cxn>
                  <a:cxn ang="0">
                    <a:pos x="13" y="37"/>
                  </a:cxn>
                  <a:cxn ang="0">
                    <a:pos x="19" y="39"/>
                  </a:cxn>
                  <a:cxn ang="0">
                    <a:pos x="25" y="37"/>
                  </a:cxn>
                  <a:cxn ang="0">
                    <a:pos x="31" y="35"/>
                  </a:cxn>
                  <a:cxn ang="0">
                    <a:pos x="35" y="31"/>
                  </a:cxn>
                  <a:cxn ang="0">
                    <a:pos x="37" y="25"/>
                  </a:cxn>
                  <a:cxn ang="0">
                    <a:pos x="39" y="19"/>
                  </a:cxn>
                </a:cxnLst>
                <a:rect l="0" t="0" r="r" b="b"/>
                <a:pathLst>
                  <a:path w="39" h="39">
                    <a:moveTo>
                      <a:pt x="39" y="19"/>
                    </a:moveTo>
                    <a:lnTo>
                      <a:pt x="37" y="13"/>
                    </a:lnTo>
                    <a:lnTo>
                      <a:pt x="35" y="8"/>
                    </a:lnTo>
                    <a:lnTo>
                      <a:pt x="31" y="4"/>
                    </a:lnTo>
                    <a:lnTo>
                      <a:pt x="25" y="2"/>
                    </a:lnTo>
                    <a:lnTo>
                      <a:pt x="19" y="0"/>
                    </a:lnTo>
                    <a:lnTo>
                      <a:pt x="13" y="2"/>
                    </a:lnTo>
                    <a:lnTo>
                      <a:pt x="8" y="4"/>
                    </a:lnTo>
                    <a:lnTo>
                      <a:pt x="4" y="8"/>
                    </a:lnTo>
                    <a:lnTo>
                      <a:pt x="2" y="13"/>
                    </a:lnTo>
                    <a:lnTo>
                      <a:pt x="0" y="19"/>
                    </a:lnTo>
                    <a:lnTo>
                      <a:pt x="2" y="25"/>
                    </a:lnTo>
                    <a:lnTo>
                      <a:pt x="4" y="31"/>
                    </a:lnTo>
                    <a:lnTo>
                      <a:pt x="8" y="35"/>
                    </a:lnTo>
                    <a:lnTo>
                      <a:pt x="13" y="37"/>
                    </a:lnTo>
                    <a:lnTo>
                      <a:pt x="19" y="39"/>
                    </a:lnTo>
                    <a:lnTo>
                      <a:pt x="25" y="37"/>
                    </a:lnTo>
                    <a:lnTo>
                      <a:pt x="31" y="35"/>
                    </a:lnTo>
                    <a:lnTo>
                      <a:pt x="35" y="31"/>
                    </a:lnTo>
                    <a:lnTo>
                      <a:pt x="37" y="25"/>
                    </a:lnTo>
                    <a:lnTo>
                      <a:pt x="39" y="19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324" name="Line 210">
                <a:extLst>
                  <a:ext uri="{FF2B5EF4-FFF2-40B4-BE49-F238E27FC236}">
                    <a16:creationId xmlns:a16="http://schemas.microsoft.com/office/drawing/2014/main" id="{4ED6430F-0262-7B44-A89E-F8ECB137073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93" y="2157"/>
                <a:ext cx="1" cy="1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325" name="Line 211">
                <a:extLst>
                  <a:ext uri="{FF2B5EF4-FFF2-40B4-BE49-F238E27FC236}">
                    <a16:creationId xmlns:a16="http://schemas.microsoft.com/office/drawing/2014/main" id="{1983FBC8-9A37-05EC-A383-372BE1615ED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93" y="2189"/>
                <a:ext cx="1" cy="1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326" name="Freeform 212">
                <a:extLst>
                  <a:ext uri="{FF2B5EF4-FFF2-40B4-BE49-F238E27FC236}">
                    <a16:creationId xmlns:a16="http://schemas.microsoft.com/office/drawing/2014/main" id="{4C1D2F33-3287-65F7-5870-AAAA57B6E7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03" y="2161"/>
                <a:ext cx="20" cy="20"/>
              </a:xfrm>
              <a:custGeom>
                <a:avLst/>
                <a:gdLst/>
                <a:ahLst/>
                <a:cxnLst>
                  <a:cxn ang="0">
                    <a:pos x="40" y="20"/>
                  </a:cxn>
                  <a:cxn ang="0">
                    <a:pos x="38" y="14"/>
                  </a:cxn>
                  <a:cxn ang="0">
                    <a:pos x="36" y="8"/>
                  </a:cxn>
                  <a:cxn ang="0">
                    <a:pos x="32" y="4"/>
                  </a:cxn>
                  <a:cxn ang="0">
                    <a:pos x="26" y="2"/>
                  </a:cxn>
                  <a:cxn ang="0">
                    <a:pos x="20" y="0"/>
                  </a:cxn>
                  <a:cxn ang="0">
                    <a:pos x="14" y="2"/>
                  </a:cxn>
                  <a:cxn ang="0">
                    <a:pos x="8" y="4"/>
                  </a:cxn>
                  <a:cxn ang="0">
                    <a:pos x="4" y="8"/>
                  </a:cxn>
                  <a:cxn ang="0">
                    <a:pos x="2" y="14"/>
                  </a:cxn>
                  <a:cxn ang="0">
                    <a:pos x="0" y="20"/>
                  </a:cxn>
                  <a:cxn ang="0">
                    <a:pos x="2" y="25"/>
                  </a:cxn>
                  <a:cxn ang="0">
                    <a:pos x="4" y="31"/>
                  </a:cxn>
                  <a:cxn ang="0">
                    <a:pos x="8" y="35"/>
                  </a:cxn>
                  <a:cxn ang="0">
                    <a:pos x="14" y="37"/>
                  </a:cxn>
                  <a:cxn ang="0">
                    <a:pos x="20" y="39"/>
                  </a:cxn>
                  <a:cxn ang="0">
                    <a:pos x="26" y="37"/>
                  </a:cxn>
                  <a:cxn ang="0">
                    <a:pos x="32" y="35"/>
                  </a:cxn>
                  <a:cxn ang="0">
                    <a:pos x="36" y="31"/>
                  </a:cxn>
                  <a:cxn ang="0">
                    <a:pos x="38" y="25"/>
                  </a:cxn>
                  <a:cxn ang="0">
                    <a:pos x="40" y="20"/>
                  </a:cxn>
                </a:cxnLst>
                <a:rect l="0" t="0" r="r" b="b"/>
                <a:pathLst>
                  <a:path w="40" h="39">
                    <a:moveTo>
                      <a:pt x="40" y="20"/>
                    </a:moveTo>
                    <a:lnTo>
                      <a:pt x="38" y="14"/>
                    </a:lnTo>
                    <a:lnTo>
                      <a:pt x="36" y="8"/>
                    </a:lnTo>
                    <a:lnTo>
                      <a:pt x="32" y="4"/>
                    </a:lnTo>
                    <a:lnTo>
                      <a:pt x="26" y="2"/>
                    </a:lnTo>
                    <a:lnTo>
                      <a:pt x="20" y="0"/>
                    </a:lnTo>
                    <a:lnTo>
                      <a:pt x="14" y="2"/>
                    </a:lnTo>
                    <a:lnTo>
                      <a:pt x="8" y="4"/>
                    </a:lnTo>
                    <a:lnTo>
                      <a:pt x="4" y="8"/>
                    </a:lnTo>
                    <a:lnTo>
                      <a:pt x="2" y="14"/>
                    </a:lnTo>
                    <a:lnTo>
                      <a:pt x="0" y="20"/>
                    </a:lnTo>
                    <a:lnTo>
                      <a:pt x="2" y="25"/>
                    </a:lnTo>
                    <a:lnTo>
                      <a:pt x="4" y="31"/>
                    </a:lnTo>
                    <a:lnTo>
                      <a:pt x="8" y="35"/>
                    </a:lnTo>
                    <a:lnTo>
                      <a:pt x="14" y="37"/>
                    </a:lnTo>
                    <a:lnTo>
                      <a:pt x="20" y="39"/>
                    </a:lnTo>
                    <a:lnTo>
                      <a:pt x="26" y="37"/>
                    </a:lnTo>
                    <a:lnTo>
                      <a:pt x="32" y="35"/>
                    </a:lnTo>
                    <a:lnTo>
                      <a:pt x="36" y="31"/>
                    </a:lnTo>
                    <a:lnTo>
                      <a:pt x="38" y="25"/>
                    </a:lnTo>
                    <a:lnTo>
                      <a:pt x="40" y="2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327" name="Line 213">
                <a:extLst>
                  <a:ext uri="{FF2B5EF4-FFF2-40B4-BE49-F238E27FC236}">
                    <a16:creationId xmlns:a16="http://schemas.microsoft.com/office/drawing/2014/main" id="{644F25F6-0FCA-5D4B-1893-7C41EFD5AD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13" y="2149"/>
                <a:ext cx="1" cy="1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328" name="Line 214">
                <a:extLst>
                  <a:ext uri="{FF2B5EF4-FFF2-40B4-BE49-F238E27FC236}">
                    <a16:creationId xmlns:a16="http://schemas.microsoft.com/office/drawing/2014/main" id="{25336796-2EF7-DF8E-83A0-9AF26CCE79A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13" y="2181"/>
                <a:ext cx="1" cy="1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329" name="Freeform 215">
                <a:extLst>
                  <a:ext uri="{FF2B5EF4-FFF2-40B4-BE49-F238E27FC236}">
                    <a16:creationId xmlns:a16="http://schemas.microsoft.com/office/drawing/2014/main" id="{0DB2C339-B79F-9AC4-B386-57F02FA2EE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23" y="2154"/>
                <a:ext cx="20" cy="20"/>
              </a:xfrm>
              <a:custGeom>
                <a:avLst/>
                <a:gdLst/>
                <a:ahLst/>
                <a:cxnLst>
                  <a:cxn ang="0">
                    <a:pos x="39" y="20"/>
                  </a:cxn>
                  <a:cxn ang="0">
                    <a:pos x="37" y="14"/>
                  </a:cxn>
                  <a:cxn ang="0">
                    <a:pos x="35" y="8"/>
                  </a:cxn>
                  <a:cxn ang="0">
                    <a:pos x="31" y="4"/>
                  </a:cxn>
                  <a:cxn ang="0">
                    <a:pos x="25" y="2"/>
                  </a:cxn>
                  <a:cxn ang="0">
                    <a:pos x="19" y="0"/>
                  </a:cxn>
                  <a:cxn ang="0">
                    <a:pos x="13" y="2"/>
                  </a:cxn>
                  <a:cxn ang="0">
                    <a:pos x="7" y="4"/>
                  </a:cxn>
                  <a:cxn ang="0">
                    <a:pos x="4" y="8"/>
                  </a:cxn>
                  <a:cxn ang="0">
                    <a:pos x="2" y="14"/>
                  </a:cxn>
                  <a:cxn ang="0">
                    <a:pos x="0" y="20"/>
                  </a:cxn>
                  <a:cxn ang="0">
                    <a:pos x="2" y="26"/>
                  </a:cxn>
                  <a:cxn ang="0">
                    <a:pos x="4" y="32"/>
                  </a:cxn>
                  <a:cxn ang="0">
                    <a:pos x="7" y="36"/>
                  </a:cxn>
                  <a:cxn ang="0">
                    <a:pos x="13" y="38"/>
                  </a:cxn>
                  <a:cxn ang="0">
                    <a:pos x="19" y="39"/>
                  </a:cxn>
                  <a:cxn ang="0">
                    <a:pos x="25" y="38"/>
                  </a:cxn>
                  <a:cxn ang="0">
                    <a:pos x="31" y="36"/>
                  </a:cxn>
                  <a:cxn ang="0">
                    <a:pos x="35" y="32"/>
                  </a:cxn>
                  <a:cxn ang="0">
                    <a:pos x="37" y="26"/>
                  </a:cxn>
                  <a:cxn ang="0">
                    <a:pos x="39" y="20"/>
                  </a:cxn>
                </a:cxnLst>
                <a:rect l="0" t="0" r="r" b="b"/>
                <a:pathLst>
                  <a:path w="39" h="39">
                    <a:moveTo>
                      <a:pt x="39" y="20"/>
                    </a:moveTo>
                    <a:lnTo>
                      <a:pt x="37" y="14"/>
                    </a:lnTo>
                    <a:lnTo>
                      <a:pt x="35" y="8"/>
                    </a:lnTo>
                    <a:lnTo>
                      <a:pt x="31" y="4"/>
                    </a:lnTo>
                    <a:lnTo>
                      <a:pt x="25" y="2"/>
                    </a:lnTo>
                    <a:lnTo>
                      <a:pt x="19" y="0"/>
                    </a:lnTo>
                    <a:lnTo>
                      <a:pt x="13" y="2"/>
                    </a:lnTo>
                    <a:lnTo>
                      <a:pt x="7" y="4"/>
                    </a:lnTo>
                    <a:lnTo>
                      <a:pt x="4" y="8"/>
                    </a:lnTo>
                    <a:lnTo>
                      <a:pt x="2" y="14"/>
                    </a:lnTo>
                    <a:lnTo>
                      <a:pt x="0" y="20"/>
                    </a:lnTo>
                    <a:lnTo>
                      <a:pt x="2" y="26"/>
                    </a:lnTo>
                    <a:lnTo>
                      <a:pt x="4" y="32"/>
                    </a:lnTo>
                    <a:lnTo>
                      <a:pt x="7" y="36"/>
                    </a:lnTo>
                    <a:lnTo>
                      <a:pt x="13" y="38"/>
                    </a:lnTo>
                    <a:lnTo>
                      <a:pt x="19" y="39"/>
                    </a:lnTo>
                    <a:lnTo>
                      <a:pt x="25" y="38"/>
                    </a:lnTo>
                    <a:lnTo>
                      <a:pt x="31" y="36"/>
                    </a:lnTo>
                    <a:lnTo>
                      <a:pt x="35" y="32"/>
                    </a:lnTo>
                    <a:lnTo>
                      <a:pt x="37" y="26"/>
                    </a:lnTo>
                    <a:lnTo>
                      <a:pt x="39" y="2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330" name="Line 216">
                <a:extLst>
                  <a:ext uri="{FF2B5EF4-FFF2-40B4-BE49-F238E27FC236}">
                    <a16:creationId xmlns:a16="http://schemas.microsoft.com/office/drawing/2014/main" id="{4B365C8F-5328-5AC8-E5FA-69A27172944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33" y="2141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331" name="Line 217">
                <a:extLst>
                  <a:ext uri="{FF2B5EF4-FFF2-40B4-BE49-F238E27FC236}">
                    <a16:creationId xmlns:a16="http://schemas.microsoft.com/office/drawing/2014/main" id="{2303B1AE-D9D3-2D4D-4758-6E8E04BF176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33" y="2174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332" name="Freeform 218">
                <a:extLst>
                  <a:ext uri="{FF2B5EF4-FFF2-40B4-BE49-F238E27FC236}">
                    <a16:creationId xmlns:a16="http://schemas.microsoft.com/office/drawing/2014/main" id="{91AD71AD-C32E-EDB0-7176-AF975CC0B1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43" y="2175"/>
                <a:ext cx="19" cy="19"/>
              </a:xfrm>
              <a:custGeom>
                <a:avLst/>
                <a:gdLst/>
                <a:ahLst/>
                <a:cxnLst>
                  <a:cxn ang="0">
                    <a:pos x="39" y="20"/>
                  </a:cxn>
                  <a:cxn ang="0">
                    <a:pos x="37" y="14"/>
                  </a:cxn>
                  <a:cxn ang="0">
                    <a:pos x="35" y="8"/>
                  </a:cxn>
                  <a:cxn ang="0">
                    <a:pos x="32" y="4"/>
                  </a:cxn>
                  <a:cxn ang="0">
                    <a:pos x="26" y="2"/>
                  </a:cxn>
                  <a:cxn ang="0">
                    <a:pos x="20" y="0"/>
                  </a:cxn>
                  <a:cxn ang="0">
                    <a:pos x="14" y="2"/>
                  </a:cxn>
                  <a:cxn ang="0">
                    <a:pos x="8" y="4"/>
                  </a:cxn>
                  <a:cxn ang="0">
                    <a:pos x="4" y="8"/>
                  </a:cxn>
                  <a:cxn ang="0">
                    <a:pos x="2" y="14"/>
                  </a:cxn>
                  <a:cxn ang="0">
                    <a:pos x="0" y="20"/>
                  </a:cxn>
                  <a:cxn ang="0">
                    <a:pos x="2" y="26"/>
                  </a:cxn>
                  <a:cxn ang="0">
                    <a:pos x="4" y="32"/>
                  </a:cxn>
                  <a:cxn ang="0">
                    <a:pos x="8" y="36"/>
                  </a:cxn>
                  <a:cxn ang="0">
                    <a:pos x="14" y="38"/>
                  </a:cxn>
                  <a:cxn ang="0">
                    <a:pos x="20" y="40"/>
                  </a:cxn>
                  <a:cxn ang="0">
                    <a:pos x="26" y="38"/>
                  </a:cxn>
                  <a:cxn ang="0">
                    <a:pos x="32" y="36"/>
                  </a:cxn>
                  <a:cxn ang="0">
                    <a:pos x="35" y="32"/>
                  </a:cxn>
                  <a:cxn ang="0">
                    <a:pos x="37" y="26"/>
                  </a:cxn>
                  <a:cxn ang="0">
                    <a:pos x="39" y="20"/>
                  </a:cxn>
                </a:cxnLst>
                <a:rect l="0" t="0" r="r" b="b"/>
                <a:pathLst>
                  <a:path w="39" h="40">
                    <a:moveTo>
                      <a:pt x="39" y="20"/>
                    </a:moveTo>
                    <a:lnTo>
                      <a:pt x="37" y="14"/>
                    </a:lnTo>
                    <a:lnTo>
                      <a:pt x="35" y="8"/>
                    </a:lnTo>
                    <a:lnTo>
                      <a:pt x="32" y="4"/>
                    </a:lnTo>
                    <a:lnTo>
                      <a:pt x="26" y="2"/>
                    </a:lnTo>
                    <a:lnTo>
                      <a:pt x="20" y="0"/>
                    </a:lnTo>
                    <a:lnTo>
                      <a:pt x="14" y="2"/>
                    </a:lnTo>
                    <a:lnTo>
                      <a:pt x="8" y="4"/>
                    </a:lnTo>
                    <a:lnTo>
                      <a:pt x="4" y="8"/>
                    </a:lnTo>
                    <a:lnTo>
                      <a:pt x="2" y="14"/>
                    </a:lnTo>
                    <a:lnTo>
                      <a:pt x="0" y="20"/>
                    </a:lnTo>
                    <a:lnTo>
                      <a:pt x="2" y="26"/>
                    </a:lnTo>
                    <a:lnTo>
                      <a:pt x="4" y="32"/>
                    </a:lnTo>
                    <a:lnTo>
                      <a:pt x="8" y="36"/>
                    </a:lnTo>
                    <a:lnTo>
                      <a:pt x="14" y="38"/>
                    </a:lnTo>
                    <a:lnTo>
                      <a:pt x="20" y="40"/>
                    </a:lnTo>
                    <a:lnTo>
                      <a:pt x="26" y="38"/>
                    </a:lnTo>
                    <a:lnTo>
                      <a:pt x="32" y="36"/>
                    </a:lnTo>
                    <a:lnTo>
                      <a:pt x="35" y="32"/>
                    </a:lnTo>
                    <a:lnTo>
                      <a:pt x="37" y="26"/>
                    </a:lnTo>
                    <a:lnTo>
                      <a:pt x="39" y="2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333" name="Line 219">
                <a:extLst>
                  <a:ext uri="{FF2B5EF4-FFF2-40B4-BE49-F238E27FC236}">
                    <a16:creationId xmlns:a16="http://schemas.microsoft.com/office/drawing/2014/main" id="{3B63AFE9-8DD6-2BD3-02CE-FDB8A832921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52" y="2163"/>
                <a:ext cx="1" cy="1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334" name="Line 220">
                <a:extLst>
                  <a:ext uri="{FF2B5EF4-FFF2-40B4-BE49-F238E27FC236}">
                    <a16:creationId xmlns:a16="http://schemas.microsoft.com/office/drawing/2014/main" id="{286C1520-0411-9372-C3B3-190B78D795B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52" y="2194"/>
                <a:ext cx="1" cy="1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335" name="Freeform 221">
                <a:extLst>
                  <a:ext uri="{FF2B5EF4-FFF2-40B4-BE49-F238E27FC236}">
                    <a16:creationId xmlns:a16="http://schemas.microsoft.com/office/drawing/2014/main" id="{68069A6D-DB8F-C4E3-80D8-583128E006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62" y="2157"/>
                <a:ext cx="20" cy="20"/>
              </a:xfrm>
              <a:custGeom>
                <a:avLst/>
                <a:gdLst/>
                <a:ahLst/>
                <a:cxnLst>
                  <a:cxn ang="0">
                    <a:pos x="40" y="20"/>
                  </a:cxn>
                  <a:cxn ang="0">
                    <a:pos x="38" y="14"/>
                  </a:cxn>
                  <a:cxn ang="0">
                    <a:pos x="36" y="8"/>
                  </a:cxn>
                  <a:cxn ang="0">
                    <a:pos x="32" y="4"/>
                  </a:cxn>
                  <a:cxn ang="0">
                    <a:pos x="26" y="2"/>
                  </a:cxn>
                  <a:cxn ang="0">
                    <a:pos x="20" y="0"/>
                  </a:cxn>
                  <a:cxn ang="0">
                    <a:pos x="14" y="2"/>
                  </a:cxn>
                  <a:cxn ang="0">
                    <a:pos x="8" y="4"/>
                  </a:cxn>
                  <a:cxn ang="0">
                    <a:pos x="4" y="8"/>
                  </a:cxn>
                  <a:cxn ang="0">
                    <a:pos x="2" y="14"/>
                  </a:cxn>
                  <a:cxn ang="0">
                    <a:pos x="0" y="20"/>
                  </a:cxn>
                  <a:cxn ang="0">
                    <a:pos x="2" y="26"/>
                  </a:cxn>
                  <a:cxn ang="0">
                    <a:pos x="4" y="32"/>
                  </a:cxn>
                  <a:cxn ang="0">
                    <a:pos x="8" y="35"/>
                  </a:cxn>
                  <a:cxn ang="0">
                    <a:pos x="14" y="37"/>
                  </a:cxn>
                  <a:cxn ang="0">
                    <a:pos x="20" y="39"/>
                  </a:cxn>
                  <a:cxn ang="0">
                    <a:pos x="26" y="37"/>
                  </a:cxn>
                  <a:cxn ang="0">
                    <a:pos x="32" y="35"/>
                  </a:cxn>
                  <a:cxn ang="0">
                    <a:pos x="36" y="32"/>
                  </a:cxn>
                  <a:cxn ang="0">
                    <a:pos x="38" y="26"/>
                  </a:cxn>
                  <a:cxn ang="0">
                    <a:pos x="40" y="20"/>
                  </a:cxn>
                </a:cxnLst>
                <a:rect l="0" t="0" r="r" b="b"/>
                <a:pathLst>
                  <a:path w="40" h="39">
                    <a:moveTo>
                      <a:pt x="40" y="20"/>
                    </a:moveTo>
                    <a:lnTo>
                      <a:pt x="38" y="14"/>
                    </a:lnTo>
                    <a:lnTo>
                      <a:pt x="36" y="8"/>
                    </a:lnTo>
                    <a:lnTo>
                      <a:pt x="32" y="4"/>
                    </a:lnTo>
                    <a:lnTo>
                      <a:pt x="26" y="2"/>
                    </a:lnTo>
                    <a:lnTo>
                      <a:pt x="20" y="0"/>
                    </a:lnTo>
                    <a:lnTo>
                      <a:pt x="14" y="2"/>
                    </a:lnTo>
                    <a:lnTo>
                      <a:pt x="8" y="4"/>
                    </a:lnTo>
                    <a:lnTo>
                      <a:pt x="4" y="8"/>
                    </a:lnTo>
                    <a:lnTo>
                      <a:pt x="2" y="14"/>
                    </a:lnTo>
                    <a:lnTo>
                      <a:pt x="0" y="20"/>
                    </a:lnTo>
                    <a:lnTo>
                      <a:pt x="2" y="26"/>
                    </a:lnTo>
                    <a:lnTo>
                      <a:pt x="4" y="32"/>
                    </a:lnTo>
                    <a:lnTo>
                      <a:pt x="8" y="35"/>
                    </a:lnTo>
                    <a:lnTo>
                      <a:pt x="14" y="37"/>
                    </a:lnTo>
                    <a:lnTo>
                      <a:pt x="20" y="39"/>
                    </a:lnTo>
                    <a:lnTo>
                      <a:pt x="26" y="37"/>
                    </a:lnTo>
                    <a:lnTo>
                      <a:pt x="32" y="35"/>
                    </a:lnTo>
                    <a:lnTo>
                      <a:pt x="36" y="32"/>
                    </a:lnTo>
                    <a:lnTo>
                      <a:pt x="38" y="26"/>
                    </a:lnTo>
                    <a:lnTo>
                      <a:pt x="40" y="2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336" name="Line 222">
                <a:extLst>
                  <a:ext uri="{FF2B5EF4-FFF2-40B4-BE49-F238E27FC236}">
                    <a16:creationId xmlns:a16="http://schemas.microsoft.com/office/drawing/2014/main" id="{B53C5B02-762C-5ADD-9929-5B9ED3BD72F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72" y="2144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337" name="Line 223">
                <a:extLst>
                  <a:ext uri="{FF2B5EF4-FFF2-40B4-BE49-F238E27FC236}">
                    <a16:creationId xmlns:a16="http://schemas.microsoft.com/office/drawing/2014/main" id="{EE34BECB-9FC9-D1F0-861C-1F325C25FC1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72" y="2177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338" name="Freeform 224">
                <a:extLst>
                  <a:ext uri="{FF2B5EF4-FFF2-40B4-BE49-F238E27FC236}">
                    <a16:creationId xmlns:a16="http://schemas.microsoft.com/office/drawing/2014/main" id="{6FF84DC5-667A-ACFD-992C-8AF81D22B4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82" y="2133"/>
                <a:ext cx="20" cy="20"/>
              </a:xfrm>
              <a:custGeom>
                <a:avLst/>
                <a:gdLst/>
                <a:ahLst/>
                <a:cxnLst>
                  <a:cxn ang="0">
                    <a:pos x="39" y="19"/>
                  </a:cxn>
                  <a:cxn ang="0">
                    <a:pos x="37" y="13"/>
                  </a:cxn>
                  <a:cxn ang="0">
                    <a:pos x="35" y="8"/>
                  </a:cxn>
                  <a:cxn ang="0">
                    <a:pos x="31" y="4"/>
                  </a:cxn>
                  <a:cxn ang="0">
                    <a:pos x="26" y="2"/>
                  </a:cxn>
                  <a:cxn ang="0">
                    <a:pos x="20" y="0"/>
                  </a:cxn>
                  <a:cxn ang="0">
                    <a:pos x="14" y="2"/>
                  </a:cxn>
                  <a:cxn ang="0">
                    <a:pos x="8" y="4"/>
                  </a:cxn>
                  <a:cxn ang="0">
                    <a:pos x="4" y="8"/>
                  </a:cxn>
                  <a:cxn ang="0">
                    <a:pos x="2" y="13"/>
                  </a:cxn>
                  <a:cxn ang="0">
                    <a:pos x="0" y="19"/>
                  </a:cxn>
                  <a:cxn ang="0">
                    <a:pos x="2" y="25"/>
                  </a:cxn>
                  <a:cxn ang="0">
                    <a:pos x="4" y="31"/>
                  </a:cxn>
                  <a:cxn ang="0">
                    <a:pos x="8" y="35"/>
                  </a:cxn>
                  <a:cxn ang="0">
                    <a:pos x="14" y="37"/>
                  </a:cxn>
                  <a:cxn ang="0">
                    <a:pos x="20" y="39"/>
                  </a:cxn>
                  <a:cxn ang="0">
                    <a:pos x="26" y="37"/>
                  </a:cxn>
                  <a:cxn ang="0">
                    <a:pos x="31" y="35"/>
                  </a:cxn>
                  <a:cxn ang="0">
                    <a:pos x="35" y="31"/>
                  </a:cxn>
                  <a:cxn ang="0">
                    <a:pos x="37" y="25"/>
                  </a:cxn>
                  <a:cxn ang="0">
                    <a:pos x="39" y="19"/>
                  </a:cxn>
                </a:cxnLst>
                <a:rect l="0" t="0" r="r" b="b"/>
                <a:pathLst>
                  <a:path w="39" h="39">
                    <a:moveTo>
                      <a:pt x="39" y="19"/>
                    </a:moveTo>
                    <a:lnTo>
                      <a:pt x="37" y="13"/>
                    </a:lnTo>
                    <a:lnTo>
                      <a:pt x="35" y="8"/>
                    </a:lnTo>
                    <a:lnTo>
                      <a:pt x="31" y="4"/>
                    </a:lnTo>
                    <a:lnTo>
                      <a:pt x="26" y="2"/>
                    </a:lnTo>
                    <a:lnTo>
                      <a:pt x="20" y="0"/>
                    </a:lnTo>
                    <a:lnTo>
                      <a:pt x="14" y="2"/>
                    </a:lnTo>
                    <a:lnTo>
                      <a:pt x="8" y="4"/>
                    </a:lnTo>
                    <a:lnTo>
                      <a:pt x="4" y="8"/>
                    </a:lnTo>
                    <a:lnTo>
                      <a:pt x="2" y="13"/>
                    </a:lnTo>
                    <a:lnTo>
                      <a:pt x="0" y="19"/>
                    </a:lnTo>
                    <a:lnTo>
                      <a:pt x="2" y="25"/>
                    </a:lnTo>
                    <a:lnTo>
                      <a:pt x="4" y="31"/>
                    </a:lnTo>
                    <a:lnTo>
                      <a:pt x="8" y="35"/>
                    </a:lnTo>
                    <a:lnTo>
                      <a:pt x="14" y="37"/>
                    </a:lnTo>
                    <a:lnTo>
                      <a:pt x="20" y="39"/>
                    </a:lnTo>
                    <a:lnTo>
                      <a:pt x="26" y="37"/>
                    </a:lnTo>
                    <a:lnTo>
                      <a:pt x="31" y="35"/>
                    </a:lnTo>
                    <a:lnTo>
                      <a:pt x="35" y="31"/>
                    </a:lnTo>
                    <a:lnTo>
                      <a:pt x="37" y="25"/>
                    </a:lnTo>
                    <a:lnTo>
                      <a:pt x="39" y="19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339" name="Line 225">
                <a:extLst>
                  <a:ext uri="{FF2B5EF4-FFF2-40B4-BE49-F238E27FC236}">
                    <a16:creationId xmlns:a16="http://schemas.microsoft.com/office/drawing/2014/main" id="{760DB1B6-C9EE-F0EE-C5B1-FDA0E399765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92" y="2120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340" name="Line 226">
                <a:extLst>
                  <a:ext uri="{FF2B5EF4-FFF2-40B4-BE49-F238E27FC236}">
                    <a16:creationId xmlns:a16="http://schemas.microsoft.com/office/drawing/2014/main" id="{E7C70037-D326-0B5E-5770-E4236EEF8A2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92" y="2153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341" name="Freeform 227">
                <a:extLst>
                  <a:ext uri="{FF2B5EF4-FFF2-40B4-BE49-F238E27FC236}">
                    <a16:creationId xmlns:a16="http://schemas.microsoft.com/office/drawing/2014/main" id="{A04EF412-0A09-4CEF-8677-C3528F102B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02" y="2186"/>
                <a:ext cx="19" cy="19"/>
              </a:xfrm>
              <a:custGeom>
                <a:avLst/>
                <a:gdLst/>
                <a:ahLst/>
                <a:cxnLst>
                  <a:cxn ang="0">
                    <a:pos x="40" y="20"/>
                  </a:cxn>
                  <a:cxn ang="0">
                    <a:pos x="38" y="14"/>
                  </a:cxn>
                  <a:cxn ang="0">
                    <a:pos x="36" y="8"/>
                  </a:cxn>
                  <a:cxn ang="0">
                    <a:pos x="32" y="4"/>
                  </a:cxn>
                  <a:cxn ang="0">
                    <a:pos x="26" y="2"/>
                  </a:cxn>
                  <a:cxn ang="0">
                    <a:pos x="20" y="0"/>
                  </a:cxn>
                  <a:cxn ang="0">
                    <a:pos x="14" y="2"/>
                  </a:cxn>
                  <a:cxn ang="0">
                    <a:pos x="8" y="4"/>
                  </a:cxn>
                  <a:cxn ang="0">
                    <a:pos x="4" y="8"/>
                  </a:cxn>
                  <a:cxn ang="0">
                    <a:pos x="2" y="14"/>
                  </a:cxn>
                  <a:cxn ang="0">
                    <a:pos x="0" y="20"/>
                  </a:cxn>
                  <a:cxn ang="0">
                    <a:pos x="2" y="26"/>
                  </a:cxn>
                  <a:cxn ang="0">
                    <a:pos x="4" y="32"/>
                  </a:cxn>
                  <a:cxn ang="0">
                    <a:pos x="8" y="36"/>
                  </a:cxn>
                  <a:cxn ang="0">
                    <a:pos x="14" y="38"/>
                  </a:cxn>
                  <a:cxn ang="0">
                    <a:pos x="20" y="40"/>
                  </a:cxn>
                  <a:cxn ang="0">
                    <a:pos x="26" y="38"/>
                  </a:cxn>
                  <a:cxn ang="0">
                    <a:pos x="32" y="36"/>
                  </a:cxn>
                  <a:cxn ang="0">
                    <a:pos x="36" y="32"/>
                  </a:cxn>
                  <a:cxn ang="0">
                    <a:pos x="38" y="26"/>
                  </a:cxn>
                  <a:cxn ang="0">
                    <a:pos x="40" y="20"/>
                  </a:cxn>
                </a:cxnLst>
                <a:rect l="0" t="0" r="r" b="b"/>
                <a:pathLst>
                  <a:path w="40" h="40">
                    <a:moveTo>
                      <a:pt x="40" y="20"/>
                    </a:moveTo>
                    <a:lnTo>
                      <a:pt x="38" y="14"/>
                    </a:lnTo>
                    <a:lnTo>
                      <a:pt x="36" y="8"/>
                    </a:lnTo>
                    <a:lnTo>
                      <a:pt x="32" y="4"/>
                    </a:lnTo>
                    <a:lnTo>
                      <a:pt x="26" y="2"/>
                    </a:lnTo>
                    <a:lnTo>
                      <a:pt x="20" y="0"/>
                    </a:lnTo>
                    <a:lnTo>
                      <a:pt x="14" y="2"/>
                    </a:lnTo>
                    <a:lnTo>
                      <a:pt x="8" y="4"/>
                    </a:lnTo>
                    <a:lnTo>
                      <a:pt x="4" y="8"/>
                    </a:lnTo>
                    <a:lnTo>
                      <a:pt x="2" y="14"/>
                    </a:lnTo>
                    <a:lnTo>
                      <a:pt x="0" y="20"/>
                    </a:lnTo>
                    <a:lnTo>
                      <a:pt x="2" y="26"/>
                    </a:lnTo>
                    <a:lnTo>
                      <a:pt x="4" y="32"/>
                    </a:lnTo>
                    <a:lnTo>
                      <a:pt x="8" y="36"/>
                    </a:lnTo>
                    <a:lnTo>
                      <a:pt x="14" y="38"/>
                    </a:lnTo>
                    <a:lnTo>
                      <a:pt x="20" y="40"/>
                    </a:lnTo>
                    <a:lnTo>
                      <a:pt x="26" y="38"/>
                    </a:lnTo>
                    <a:lnTo>
                      <a:pt x="32" y="36"/>
                    </a:lnTo>
                    <a:lnTo>
                      <a:pt x="36" y="32"/>
                    </a:lnTo>
                    <a:lnTo>
                      <a:pt x="38" y="26"/>
                    </a:lnTo>
                    <a:lnTo>
                      <a:pt x="40" y="2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342" name="Line 228">
                <a:extLst>
                  <a:ext uri="{FF2B5EF4-FFF2-40B4-BE49-F238E27FC236}">
                    <a16:creationId xmlns:a16="http://schemas.microsoft.com/office/drawing/2014/main" id="{B7030651-514E-3067-30C7-5AD97256A05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912" y="2174"/>
                <a:ext cx="1" cy="1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343" name="Line 229">
                <a:extLst>
                  <a:ext uri="{FF2B5EF4-FFF2-40B4-BE49-F238E27FC236}">
                    <a16:creationId xmlns:a16="http://schemas.microsoft.com/office/drawing/2014/main" id="{D979A895-B92A-BC26-808F-45B597E1173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12" y="2205"/>
                <a:ext cx="1" cy="1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344" name="Freeform 230">
                <a:extLst>
                  <a:ext uri="{FF2B5EF4-FFF2-40B4-BE49-F238E27FC236}">
                    <a16:creationId xmlns:a16="http://schemas.microsoft.com/office/drawing/2014/main" id="{B64CBD86-0E8C-AAFB-4419-113722C6B9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21" y="2141"/>
                <a:ext cx="20" cy="20"/>
              </a:xfrm>
              <a:custGeom>
                <a:avLst/>
                <a:gdLst/>
                <a:ahLst/>
                <a:cxnLst>
                  <a:cxn ang="0">
                    <a:pos x="39" y="20"/>
                  </a:cxn>
                  <a:cxn ang="0">
                    <a:pos x="37" y="14"/>
                  </a:cxn>
                  <a:cxn ang="0">
                    <a:pos x="35" y="8"/>
                  </a:cxn>
                  <a:cxn ang="0">
                    <a:pos x="31" y="4"/>
                  </a:cxn>
                  <a:cxn ang="0">
                    <a:pos x="25" y="2"/>
                  </a:cxn>
                  <a:cxn ang="0">
                    <a:pos x="19" y="0"/>
                  </a:cxn>
                  <a:cxn ang="0">
                    <a:pos x="14" y="2"/>
                  </a:cxn>
                  <a:cxn ang="0">
                    <a:pos x="8" y="4"/>
                  </a:cxn>
                  <a:cxn ang="0">
                    <a:pos x="4" y="8"/>
                  </a:cxn>
                  <a:cxn ang="0">
                    <a:pos x="2" y="14"/>
                  </a:cxn>
                  <a:cxn ang="0">
                    <a:pos x="0" y="20"/>
                  </a:cxn>
                  <a:cxn ang="0">
                    <a:pos x="2" y="26"/>
                  </a:cxn>
                  <a:cxn ang="0">
                    <a:pos x="4" y="32"/>
                  </a:cxn>
                  <a:cxn ang="0">
                    <a:pos x="8" y="36"/>
                  </a:cxn>
                  <a:cxn ang="0">
                    <a:pos x="14" y="38"/>
                  </a:cxn>
                  <a:cxn ang="0">
                    <a:pos x="19" y="40"/>
                  </a:cxn>
                  <a:cxn ang="0">
                    <a:pos x="25" y="38"/>
                  </a:cxn>
                  <a:cxn ang="0">
                    <a:pos x="31" y="36"/>
                  </a:cxn>
                  <a:cxn ang="0">
                    <a:pos x="35" y="32"/>
                  </a:cxn>
                  <a:cxn ang="0">
                    <a:pos x="37" y="26"/>
                  </a:cxn>
                  <a:cxn ang="0">
                    <a:pos x="39" y="20"/>
                  </a:cxn>
                </a:cxnLst>
                <a:rect l="0" t="0" r="r" b="b"/>
                <a:pathLst>
                  <a:path w="39" h="40">
                    <a:moveTo>
                      <a:pt x="39" y="20"/>
                    </a:moveTo>
                    <a:lnTo>
                      <a:pt x="37" y="14"/>
                    </a:lnTo>
                    <a:lnTo>
                      <a:pt x="35" y="8"/>
                    </a:lnTo>
                    <a:lnTo>
                      <a:pt x="31" y="4"/>
                    </a:lnTo>
                    <a:lnTo>
                      <a:pt x="25" y="2"/>
                    </a:lnTo>
                    <a:lnTo>
                      <a:pt x="19" y="0"/>
                    </a:lnTo>
                    <a:lnTo>
                      <a:pt x="14" y="2"/>
                    </a:lnTo>
                    <a:lnTo>
                      <a:pt x="8" y="4"/>
                    </a:lnTo>
                    <a:lnTo>
                      <a:pt x="4" y="8"/>
                    </a:lnTo>
                    <a:lnTo>
                      <a:pt x="2" y="14"/>
                    </a:lnTo>
                    <a:lnTo>
                      <a:pt x="0" y="20"/>
                    </a:lnTo>
                    <a:lnTo>
                      <a:pt x="2" y="26"/>
                    </a:lnTo>
                    <a:lnTo>
                      <a:pt x="4" y="32"/>
                    </a:lnTo>
                    <a:lnTo>
                      <a:pt x="8" y="36"/>
                    </a:lnTo>
                    <a:lnTo>
                      <a:pt x="14" y="38"/>
                    </a:lnTo>
                    <a:lnTo>
                      <a:pt x="19" y="40"/>
                    </a:lnTo>
                    <a:lnTo>
                      <a:pt x="25" y="38"/>
                    </a:lnTo>
                    <a:lnTo>
                      <a:pt x="31" y="36"/>
                    </a:lnTo>
                    <a:lnTo>
                      <a:pt x="35" y="32"/>
                    </a:lnTo>
                    <a:lnTo>
                      <a:pt x="37" y="26"/>
                    </a:lnTo>
                    <a:lnTo>
                      <a:pt x="39" y="2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345" name="Line 231">
                <a:extLst>
                  <a:ext uri="{FF2B5EF4-FFF2-40B4-BE49-F238E27FC236}">
                    <a16:creationId xmlns:a16="http://schemas.microsoft.com/office/drawing/2014/main" id="{97988607-4959-3F5F-E49C-E099BCAF07D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931" y="2128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346" name="Line 232">
                <a:extLst>
                  <a:ext uri="{FF2B5EF4-FFF2-40B4-BE49-F238E27FC236}">
                    <a16:creationId xmlns:a16="http://schemas.microsoft.com/office/drawing/2014/main" id="{CF5A2E29-BD06-62E3-0BA0-703582D7E5F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31" y="2161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347" name="Freeform 233">
                <a:extLst>
                  <a:ext uri="{FF2B5EF4-FFF2-40B4-BE49-F238E27FC236}">
                    <a16:creationId xmlns:a16="http://schemas.microsoft.com/office/drawing/2014/main" id="{5DF3F5B4-A6A7-4026-DC74-27EA350401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41" y="2167"/>
                <a:ext cx="20" cy="20"/>
              </a:xfrm>
              <a:custGeom>
                <a:avLst/>
                <a:gdLst/>
                <a:ahLst/>
                <a:cxnLst>
                  <a:cxn ang="0">
                    <a:pos x="40" y="19"/>
                  </a:cxn>
                  <a:cxn ang="0">
                    <a:pos x="38" y="13"/>
                  </a:cxn>
                  <a:cxn ang="0">
                    <a:pos x="36" y="8"/>
                  </a:cxn>
                  <a:cxn ang="0">
                    <a:pos x="32" y="4"/>
                  </a:cxn>
                  <a:cxn ang="0">
                    <a:pos x="26" y="2"/>
                  </a:cxn>
                  <a:cxn ang="0">
                    <a:pos x="20" y="0"/>
                  </a:cxn>
                  <a:cxn ang="0">
                    <a:pos x="14" y="2"/>
                  </a:cxn>
                  <a:cxn ang="0">
                    <a:pos x="8" y="4"/>
                  </a:cxn>
                  <a:cxn ang="0">
                    <a:pos x="4" y="8"/>
                  </a:cxn>
                  <a:cxn ang="0">
                    <a:pos x="2" y="13"/>
                  </a:cxn>
                  <a:cxn ang="0">
                    <a:pos x="0" y="19"/>
                  </a:cxn>
                  <a:cxn ang="0">
                    <a:pos x="2" y="25"/>
                  </a:cxn>
                  <a:cxn ang="0">
                    <a:pos x="4" y="31"/>
                  </a:cxn>
                  <a:cxn ang="0">
                    <a:pos x="8" y="35"/>
                  </a:cxn>
                  <a:cxn ang="0">
                    <a:pos x="14" y="37"/>
                  </a:cxn>
                  <a:cxn ang="0">
                    <a:pos x="20" y="39"/>
                  </a:cxn>
                  <a:cxn ang="0">
                    <a:pos x="26" y="37"/>
                  </a:cxn>
                  <a:cxn ang="0">
                    <a:pos x="32" y="35"/>
                  </a:cxn>
                  <a:cxn ang="0">
                    <a:pos x="36" y="31"/>
                  </a:cxn>
                  <a:cxn ang="0">
                    <a:pos x="38" y="25"/>
                  </a:cxn>
                  <a:cxn ang="0">
                    <a:pos x="40" y="19"/>
                  </a:cxn>
                </a:cxnLst>
                <a:rect l="0" t="0" r="r" b="b"/>
                <a:pathLst>
                  <a:path w="40" h="39">
                    <a:moveTo>
                      <a:pt x="40" y="19"/>
                    </a:moveTo>
                    <a:lnTo>
                      <a:pt x="38" y="13"/>
                    </a:lnTo>
                    <a:lnTo>
                      <a:pt x="36" y="8"/>
                    </a:lnTo>
                    <a:lnTo>
                      <a:pt x="32" y="4"/>
                    </a:lnTo>
                    <a:lnTo>
                      <a:pt x="26" y="2"/>
                    </a:lnTo>
                    <a:lnTo>
                      <a:pt x="20" y="0"/>
                    </a:lnTo>
                    <a:lnTo>
                      <a:pt x="14" y="2"/>
                    </a:lnTo>
                    <a:lnTo>
                      <a:pt x="8" y="4"/>
                    </a:lnTo>
                    <a:lnTo>
                      <a:pt x="4" y="8"/>
                    </a:lnTo>
                    <a:lnTo>
                      <a:pt x="2" y="13"/>
                    </a:lnTo>
                    <a:lnTo>
                      <a:pt x="0" y="19"/>
                    </a:lnTo>
                    <a:lnTo>
                      <a:pt x="2" y="25"/>
                    </a:lnTo>
                    <a:lnTo>
                      <a:pt x="4" y="31"/>
                    </a:lnTo>
                    <a:lnTo>
                      <a:pt x="8" y="35"/>
                    </a:lnTo>
                    <a:lnTo>
                      <a:pt x="14" y="37"/>
                    </a:lnTo>
                    <a:lnTo>
                      <a:pt x="20" y="39"/>
                    </a:lnTo>
                    <a:lnTo>
                      <a:pt x="26" y="37"/>
                    </a:lnTo>
                    <a:lnTo>
                      <a:pt x="32" y="35"/>
                    </a:lnTo>
                    <a:lnTo>
                      <a:pt x="36" y="31"/>
                    </a:lnTo>
                    <a:lnTo>
                      <a:pt x="38" y="25"/>
                    </a:lnTo>
                    <a:lnTo>
                      <a:pt x="40" y="19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348" name="Line 234">
                <a:extLst>
                  <a:ext uri="{FF2B5EF4-FFF2-40B4-BE49-F238E27FC236}">
                    <a16:creationId xmlns:a16="http://schemas.microsoft.com/office/drawing/2014/main" id="{D292AFEF-AA58-4D67-1923-3AEF1D75B9B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951" y="2155"/>
                <a:ext cx="1" cy="1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349" name="Line 235">
                <a:extLst>
                  <a:ext uri="{FF2B5EF4-FFF2-40B4-BE49-F238E27FC236}">
                    <a16:creationId xmlns:a16="http://schemas.microsoft.com/office/drawing/2014/main" id="{FBA4B213-0EF5-9AA7-0C6D-3D1D04DB37B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51" y="2187"/>
                <a:ext cx="1" cy="1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350" name="Freeform 236">
                <a:extLst>
                  <a:ext uri="{FF2B5EF4-FFF2-40B4-BE49-F238E27FC236}">
                    <a16:creationId xmlns:a16="http://schemas.microsoft.com/office/drawing/2014/main" id="{0CE70CEB-ACD9-E5CB-E726-422341CE0D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61" y="2124"/>
                <a:ext cx="20" cy="20"/>
              </a:xfrm>
              <a:custGeom>
                <a:avLst/>
                <a:gdLst/>
                <a:ahLst/>
                <a:cxnLst>
                  <a:cxn ang="0">
                    <a:pos x="39" y="20"/>
                  </a:cxn>
                  <a:cxn ang="0">
                    <a:pos x="37" y="14"/>
                  </a:cxn>
                  <a:cxn ang="0">
                    <a:pos x="35" y="8"/>
                  </a:cxn>
                  <a:cxn ang="0">
                    <a:pos x="31" y="4"/>
                  </a:cxn>
                  <a:cxn ang="0">
                    <a:pos x="25" y="2"/>
                  </a:cxn>
                  <a:cxn ang="0">
                    <a:pos x="19" y="0"/>
                  </a:cxn>
                  <a:cxn ang="0">
                    <a:pos x="13" y="2"/>
                  </a:cxn>
                  <a:cxn ang="0">
                    <a:pos x="8" y="4"/>
                  </a:cxn>
                  <a:cxn ang="0">
                    <a:pos x="4" y="8"/>
                  </a:cxn>
                  <a:cxn ang="0">
                    <a:pos x="2" y="14"/>
                  </a:cxn>
                  <a:cxn ang="0">
                    <a:pos x="0" y="20"/>
                  </a:cxn>
                  <a:cxn ang="0">
                    <a:pos x="2" y="26"/>
                  </a:cxn>
                  <a:cxn ang="0">
                    <a:pos x="4" y="31"/>
                  </a:cxn>
                  <a:cxn ang="0">
                    <a:pos x="8" y="35"/>
                  </a:cxn>
                  <a:cxn ang="0">
                    <a:pos x="13" y="37"/>
                  </a:cxn>
                  <a:cxn ang="0">
                    <a:pos x="19" y="39"/>
                  </a:cxn>
                  <a:cxn ang="0">
                    <a:pos x="25" y="37"/>
                  </a:cxn>
                  <a:cxn ang="0">
                    <a:pos x="31" y="35"/>
                  </a:cxn>
                  <a:cxn ang="0">
                    <a:pos x="35" y="31"/>
                  </a:cxn>
                  <a:cxn ang="0">
                    <a:pos x="37" y="26"/>
                  </a:cxn>
                  <a:cxn ang="0">
                    <a:pos x="39" y="20"/>
                  </a:cxn>
                </a:cxnLst>
                <a:rect l="0" t="0" r="r" b="b"/>
                <a:pathLst>
                  <a:path w="39" h="39">
                    <a:moveTo>
                      <a:pt x="39" y="20"/>
                    </a:moveTo>
                    <a:lnTo>
                      <a:pt x="37" y="14"/>
                    </a:lnTo>
                    <a:lnTo>
                      <a:pt x="35" y="8"/>
                    </a:lnTo>
                    <a:lnTo>
                      <a:pt x="31" y="4"/>
                    </a:lnTo>
                    <a:lnTo>
                      <a:pt x="25" y="2"/>
                    </a:lnTo>
                    <a:lnTo>
                      <a:pt x="19" y="0"/>
                    </a:lnTo>
                    <a:lnTo>
                      <a:pt x="13" y="2"/>
                    </a:lnTo>
                    <a:lnTo>
                      <a:pt x="8" y="4"/>
                    </a:lnTo>
                    <a:lnTo>
                      <a:pt x="4" y="8"/>
                    </a:lnTo>
                    <a:lnTo>
                      <a:pt x="2" y="14"/>
                    </a:lnTo>
                    <a:lnTo>
                      <a:pt x="0" y="20"/>
                    </a:lnTo>
                    <a:lnTo>
                      <a:pt x="2" y="26"/>
                    </a:lnTo>
                    <a:lnTo>
                      <a:pt x="4" y="31"/>
                    </a:lnTo>
                    <a:lnTo>
                      <a:pt x="8" y="35"/>
                    </a:lnTo>
                    <a:lnTo>
                      <a:pt x="13" y="37"/>
                    </a:lnTo>
                    <a:lnTo>
                      <a:pt x="19" y="39"/>
                    </a:lnTo>
                    <a:lnTo>
                      <a:pt x="25" y="37"/>
                    </a:lnTo>
                    <a:lnTo>
                      <a:pt x="31" y="35"/>
                    </a:lnTo>
                    <a:lnTo>
                      <a:pt x="35" y="31"/>
                    </a:lnTo>
                    <a:lnTo>
                      <a:pt x="37" y="26"/>
                    </a:lnTo>
                    <a:lnTo>
                      <a:pt x="39" y="2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351" name="Line 237">
                <a:extLst>
                  <a:ext uri="{FF2B5EF4-FFF2-40B4-BE49-F238E27FC236}">
                    <a16:creationId xmlns:a16="http://schemas.microsoft.com/office/drawing/2014/main" id="{EB3CA9AE-C9E8-FBF1-4CDC-DDFC099E37E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971" y="2112"/>
                <a:ext cx="1" cy="1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352" name="Line 238">
                <a:extLst>
                  <a:ext uri="{FF2B5EF4-FFF2-40B4-BE49-F238E27FC236}">
                    <a16:creationId xmlns:a16="http://schemas.microsoft.com/office/drawing/2014/main" id="{8145296D-1B6F-E544-7305-5A2B1996D83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71" y="2144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353" name="Freeform 239">
                <a:extLst>
                  <a:ext uri="{FF2B5EF4-FFF2-40B4-BE49-F238E27FC236}">
                    <a16:creationId xmlns:a16="http://schemas.microsoft.com/office/drawing/2014/main" id="{7F69DE92-D1C2-7914-C507-B02F7D75BF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81" y="2116"/>
                <a:ext cx="19" cy="19"/>
              </a:xfrm>
              <a:custGeom>
                <a:avLst/>
                <a:gdLst/>
                <a:ahLst/>
                <a:cxnLst>
                  <a:cxn ang="0">
                    <a:pos x="40" y="20"/>
                  </a:cxn>
                  <a:cxn ang="0">
                    <a:pos x="38" y="14"/>
                  </a:cxn>
                  <a:cxn ang="0">
                    <a:pos x="36" y="8"/>
                  </a:cxn>
                  <a:cxn ang="0">
                    <a:pos x="32" y="4"/>
                  </a:cxn>
                  <a:cxn ang="0">
                    <a:pos x="26" y="2"/>
                  </a:cxn>
                  <a:cxn ang="0">
                    <a:pos x="20" y="0"/>
                  </a:cxn>
                  <a:cxn ang="0">
                    <a:pos x="14" y="2"/>
                  </a:cxn>
                  <a:cxn ang="0">
                    <a:pos x="8" y="4"/>
                  </a:cxn>
                  <a:cxn ang="0">
                    <a:pos x="4" y="8"/>
                  </a:cxn>
                  <a:cxn ang="0">
                    <a:pos x="2" y="14"/>
                  </a:cxn>
                  <a:cxn ang="0">
                    <a:pos x="0" y="20"/>
                  </a:cxn>
                  <a:cxn ang="0">
                    <a:pos x="2" y="26"/>
                  </a:cxn>
                  <a:cxn ang="0">
                    <a:pos x="4" y="32"/>
                  </a:cxn>
                  <a:cxn ang="0">
                    <a:pos x="8" y="36"/>
                  </a:cxn>
                  <a:cxn ang="0">
                    <a:pos x="14" y="38"/>
                  </a:cxn>
                  <a:cxn ang="0">
                    <a:pos x="20" y="40"/>
                  </a:cxn>
                  <a:cxn ang="0">
                    <a:pos x="26" y="38"/>
                  </a:cxn>
                  <a:cxn ang="0">
                    <a:pos x="32" y="36"/>
                  </a:cxn>
                  <a:cxn ang="0">
                    <a:pos x="36" y="32"/>
                  </a:cxn>
                  <a:cxn ang="0">
                    <a:pos x="38" y="26"/>
                  </a:cxn>
                  <a:cxn ang="0">
                    <a:pos x="40" y="20"/>
                  </a:cxn>
                </a:cxnLst>
                <a:rect l="0" t="0" r="r" b="b"/>
                <a:pathLst>
                  <a:path w="40" h="40">
                    <a:moveTo>
                      <a:pt x="40" y="20"/>
                    </a:moveTo>
                    <a:lnTo>
                      <a:pt x="38" y="14"/>
                    </a:lnTo>
                    <a:lnTo>
                      <a:pt x="36" y="8"/>
                    </a:lnTo>
                    <a:lnTo>
                      <a:pt x="32" y="4"/>
                    </a:lnTo>
                    <a:lnTo>
                      <a:pt x="26" y="2"/>
                    </a:lnTo>
                    <a:lnTo>
                      <a:pt x="20" y="0"/>
                    </a:lnTo>
                    <a:lnTo>
                      <a:pt x="14" y="2"/>
                    </a:lnTo>
                    <a:lnTo>
                      <a:pt x="8" y="4"/>
                    </a:lnTo>
                    <a:lnTo>
                      <a:pt x="4" y="8"/>
                    </a:lnTo>
                    <a:lnTo>
                      <a:pt x="2" y="14"/>
                    </a:lnTo>
                    <a:lnTo>
                      <a:pt x="0" y="20"/>
                    </a:lnTo>
                    <a:lnTo>
                      <a:pt x="2" y="26"/>
                    </a:lnTo>
                    <a:lnTo>
                      <a:pt x="4" y="32"/>
                    </a:lnTo>
                    <a:lnTo>
                      <a:pt x="8" y="36"/>
                    </a:lnTo>
                    <a:lnTo>
                      <a:pt x="14" y="38"/>
                    </a:lnTo>
                    <a:lnTo>
                      <a:pt x="20" y="40"/>
                    </a:lnTo>
                    <a:lnTo>
                      <a:pt x="26" y="38"/>
                    </a:lnTo>
                    <a:lnTo>
                      <a:pt x="32" y="36"/>
                    </a:lnTo>
                    <a:lnTo>
                      <a:pt x="36" y="32"/>
                    </a:lnTo>
                    <a:lnTo>
                      <a:pt x="38" y="26"/>
                    </a:lnTo>
                    <a:lnTo>
                      <a:pt x="40" y="2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354" name="Line 240">
                <a:extLst>
                  <a:ext uri="{FF2B5EF4-FFF2-40B4-BE49-F238E27FC236}">
                    <a16:creationId xmlns:a16="http://schemas.microsoft.com/office/drawing/2014/main" id="{508E55D6-945D-4B43-6DF4-00A2C16EF9C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990" y="2103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355" name="Line 241">
                <a:extLst>
                  <a:ext uri="{FF2B5EF4-FFF2-40B4-BE49-F238E27FC236}">
                    <a16:creationId xmlns:a16="http://schemas.microsoft.com/office/drawing/2014/main" id="{171BCCA4-D886-118E-BAE6-51978F4DFFF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90" y="2135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356" name="Freeform 242">
                <a:extLst>
                  <a:ext uri="{FF2B5EF4-FFF2-40B4-BE49-F238E27FC236}">
                    <a16:creationId xmlns:a16="http://schemas.microsoft.com/office/drawing/2014/main" id="{299F9313-84CF-2AAD-0EE3-FB018B2326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00" y="2168"/>
                <a:ext cx="20" cy="20"/>
              </a:xfrm>
              <a:custGeom>
                <a:avLst/>
                <a:gdLst/>
                <a:ahLst/>
                <a:cxnLst>
                  <a:cxn ang="0">
                    <a:pos x="39" y="19"/>
                  </a:cxn>
                  <a:cxn ang="0">
                    <a:pos x="37" y="13"/>
                  </a:cxn>
                  <a:cxn ang="0">
                    <a:pos x="35" y="8"/>
                  </a:cxn>
                  <a:cxn ang="0">
                    <a:pos x="31" y="4"/>
                  </a:cxn>
                  <a:cxn ang="0">
                    <a:pos x="25" y="2"/>
                  </a:cxn>
                  <a:cxn ang="0">
                    <a:pos x="19" y="0"/>
                  </a:cxn>
                  <a:cxn ang="0">
                    <a:pos x="13" y="2"/>
                  </a:cxn>
                  <a:cxn ang="0">
                    <a:pos x="7" y="4"/>
                  </a:cxn>
                  <a:cxn ang="0">
                    <a:pos x="3" y="8"/>
                  </a:cxn>
                  <a:cxn ang="0">
                    <a:pos x="2" y="13"/>
                  </a:cxn>
                  <a:cxn ang="0">
                    <a:pos x="0" y="19"/>
                  </a:cxn>
                  <a:cxn ang="0">
                    <a:pos x="2" y="25"/>
                  </a:cxn>
                  <a:cxn ang="0">
                    <a:pos x="3" y="31"/>
                  </a:cxn>
                  <a:cxn ang="0">
                    <a:pos x="7" y="35"/>
                  </a:cxn>
                  <a:cxn ang="0">
                    <a:pos x="13" y="37"/>
                  </a:cxn>
                  <a:cxn ang="0">
                    <a:pos x="19" y="39"/>
                  </a:cxn>
                  <a:cxn ang="0">
                    <a:pos x="25" y="37"/>
                  </a:cxn>
                  <a:cxn ang="0">
                    <a:pos x="31" y="35"/>
                  </a:cxn>
                  <a:cxn ang="0">
                    <a:pos x="35" y="31"/>
                  </a:cxn>
                  <a:cxn ang="0">
                    <a:pos x="37" y="25"/>
                  </a:cxn>
                  <a:cxn ang="0">
                    <a:pos x="39" y="19"/>
                  </a:cxn>
                </a:cxnLst>
                <a:rect l="0" t="0" r="r" b="b"/>
                <a:pathLst>
                  <a:path w="39" h="39">
                    <a:moveTo>
                      <a:pt x="39" y="19"/>
                    </a:moveTo>
                    <a:lnTo>
                      <a:pt x="37" y="13"/>
                    </a:lnTo>
                    <a:lnTo>
                      <a:pt x="35" y="8"/>
                    </a:lnTo>
                    <a:lnTo>
                      <a:pt x="31" y="4"/>
                    </a:lnTo>
                    <a:lnTo>
                      <a:pt x="25" y="2"/>
                    </a:lnTo>
                    <a:lnTo>
                      <a:pt x="19" y="0"/>
                    </a:lnTo>
                    <a:lnTo>
                      <a:pt x="13" y="2"/>
                    </a:lnTo>
                    <a:lnTo>
                      <a:pt x="7" y="4"/>
                    </a:lnTo>
                    <a:lnTo>
                      <a:pt x="3" y="8"/>
                    </a:lnTo>
                    <a:lnTo>
                      <a:pt x="2" y="13"/>
                    </a:lnTo>
                    <a:lnTo>
                      <a:pt x="0" y="19"/>
                    </a:lnTo>
                    <a:lnTo>
                      <a:pt x="2" y="25"/>
                    </a:lnTo>
                    <a:lnTo>
                      <a:pt x="3" y="31"/>
                    </a:lnTo>
                    <a:lnTo>
                      <a:pt x="7" y="35"/>
                    </a:lnTo>
                    <a:lnTo>
                      <a:pt x="13" y="37"/>
                    </a:lnTo>
                    <a:lnTo>
                      <a:pt x="19" y="39"/>
                    </a:lnTo>
                    <a:lnTo>
                      <a:pt x="25" y="37"/>
                    </a:lnTo>
                    <a:lnTo>
                      <a:pt x="31" y="35"/>
                    </a:lnTo>
                    <a:lnTo>
                      <a:pt x="35" y="31"/>
                    </a:lnTo>
                    <a:lnTo>
                      <a:pt x="37" y="25"/>
                    </a:lnTo>
                    <a:lnTo>
                      <a:pt x="39" y="19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357" name="Line 243">
                <a:extLst>
                  <a:ext uri="{FF2B5EF4-FFF2-40B4-BE49-F238E27FC236}">
                    <a16:creationId xmlns:a16="http://schemas.microsoft.com/office/drawing/2014/main" id="{1E8AA3B7-10FF-B874-9031-DB0D5D250BF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010" y="2156"/>
                <a:ext cx="1" cy="1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358" name="Line 244">
                <a:extLst>
                  <a:ext uri="{FF2B5EF4-FFF2-40B4-BE49-F238E27FC236}">
                    <a16:creationId xmlns:a16="http://schemas.microsoft.com/office/drawing/2014/main" id="{48313944-E0CD-FFA9-0E0E-6E2AFC3A9C4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010" y="2188"/>
                <a:ext cx="1" cy="1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359" name="Freeform 245">
                <a:extLst>
                  <a:ext uri="{FF2B5EF4-FFF2-40B4-BE49-F238E27FC236}">
                    <a16:creationId xmlns:a16="http://schemas.microsoft.com/office/drawing/2014/main" id="{1D329F1C-6370-BC09-92A2-2F86B24B1A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20" y="2135"/>
                <a:ext cx="20" cy="20"/>
              </a:xfrm>
              <a:custGeom>
                <a:avLst/>
                <a:gdLst/>
                <a:ahLst/>
                <a:cxnLst>
                  <a:cxn ang="0">
                    <a:pos x="39" y="19"/>
                  </a:cxn>
                  <a:cxn ang="0">
                    <a:pos x="37" y="13"/>
                  </a:cxn>
                  <a:cxn ang="0">
                    <a:pos x="35" y="7"/>
                  </a:cxn>
                  <a:cxn ang="0">
                    <a:pos x="32" y="4"/>
                  </a:cxn>
                  <a:cxn ang="0">
                    <a:pos x="26" y="2"/>
                  </a:cxn>
                  <a:cxn ang="0">
                    <a:pos x="20" y="0"/>
                  </a:cxn>
                  <a:cxn ang="0">
                    <a:pos x="14" y="2"/>
                  </a:cxn>
                  <a:cxn ang="0">
                    <a:pos x="8" y="4"/>
                  </a:cxn>
                  <a:cxn ang="0">
                    <a:pos x="4" y="7"/>
                  </a:cxn>
                  <a:cxn ang="0">
                    <a:pos x="2" y="13"/>
                  </a:cxn>
                  <a:cxn ang="0">
                    <a:pos x="0" y="19"/>
                  </a:cxn>
                  <a:cxn ang="0">
                    <a:pos x="2" y="25"/>
                  </a:cxn>
                  <a:cxn ang="0">
                    <a:pos x="4" y="31"/>
                  </a:cxn>
                  <a:cxn ang="0">
                    <a:pos x="8" y="35"/>
                  </a:cxn>
                  <a:cxn ang="0">
                    <a:pos x="14" y="37"/>
                  </a:cxn>
                  <a:cxn ang="0">
                    <a:pos x="20" y="39"/>
                  </a:cxn>
                  <a:cxn ang="0">
                    <a:pos x="26" y="37"/>
                  </a:cxn>
                  <a:cxn ang="0">
                    <a:pos x="32" y="35"/>
                  </a:cxn>
                  <a:cxn ang="0">
                    <a:pos x="35" y="31"/>
                  </a:cxn>
                  <a:cxn ang="0">
                    <a:pos x="37" y="25"/>
                  </a:cxn>
                  <a:cxn ang="0">
                    <a:pos x="39" y="19"/>
                  </a:cxn>
                </a:cxnLst>
                <a:rect l="0" t="0" r="r" b="b"/>
                <a:pathLst>
                  <a:path w="39" h="39">
                    <a:moveTo>
                      <a:pt x="39" y="19"/>
                    </a:moveTo>
                    <a:lnTo>
                      <a:pt x="37" y="13"/>
                    </a:lnTo>
                    <a:lnTo>
                      <a:pt x="35" y="7"/>
                    </a:lnTo>
                    <a:lnTo>
                      <a:pt x="32" y="4"/>
                    </a:lnTo>
                    <a:lnTo>
                      <a:pt x="26" y="2"/>
                    </a:lnTo>
                    <a:lnTo>
                      <a:pt x="20" y="0"/>
                    </a:lnTo>
                    <a:lnTo>
                      <a:pt x="14" y="2"/>
                    </a:lnTo>
                    <a:lnTo>
                      <a:pt x="8" y="4"/>
                    </a:lnTo>
                    <a:lnTo>
                      <a:pt x="4" y="7"/>
                    </a:lnTo>
                    <a:lnTo>
                      <a:pt x="2" y="13"/>
                    </a:lnTo>
                    <a:lnTo>
                      <a:pt x="0" y="19"/>
                    </a:lnTo>
                    <a:lnTo>
                      <a:pt x="2" y="25"/>
                    </a:lnTo>
                    <a:lnTo>
                      <a:pt x="4" y="31"/>
                    </a:lnTo>
                    <a:lnTo>
                      <a:pt x="8" y="35"/>
                    </a:lnTo>
                    <a:lnTo>
                      <a:pt x="14" y="37"/>
                    </a:lnTo>
                    <a:lnTo>
                      <a:pt x="20" y="39"/>
                    </a:lnTo>
                    <a:lnTo>
                      <a:pt x="26" y="37"/>
                    </a:lnTo>
                    <a:lnTo>
                      <a:pt x="32" y="35"/>
                    </a:lnTo>
                    <a:lnTo>
                      <a:pt x="35" y="31"/>
                    </a:lnTo>
                    <a:lnTo>
                      <a:pt x="37" y="25"/>
                    </a:lnTo>
                    <a:lnTo>
                      <a:pt x="39" y="19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360" name="Line 246">
                <a:extLst>
                  <a:ext uri="{FF2B5EF4-FFF2-40B4-BE49-F238E27FC236}">
                    <a16:creationId xmlns:a16="http://schemas.microsoft.com/office/drawing/2014/main" id="{23890625-9A72-25D5-44C1-24187EE2E9C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030" y="2122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361" name="Line 247">
                <a:extLst>
                  <a:ext uri="{FF2B5EF4-FFF2-40B4-BE49-F238E27FC236}">
                    <a16:creationId xmlns:a16="http://schemas.microsoft.com/office/drawing/2014/main" id="{DC5F8EC6-46F9-4439-F63B-E6337BB4EEE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030" y="2155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362" name="Freeform 248">
                <a:extLst>
                  <a:ext uri="{FF2B5EF4-FFF2-40B4-BE49-F238E27FC236}">
                    <a16:creationId xmlns:a16="http://schemas.microsoft.com/office/drawing/2014/main" id="{BBB3AA0F-5A0C-5580-F108-AC3176C94F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40" y="2143"/>
                <a:ext cx="19" cy="20"/>
              </a:xfrm>
              <a:custGeom>
                <a:avLst/>
                <a:gdLst/>
                <a:ahLst/>
                <a:cxnLst>
                  <a:cxn ang="0">
                    <a:pos x="40" y="20"/>
                  </a:cxn>
                  <a:cxn ang="0">
                    <a:pos x="38" y="14"/>
                  </a:cxn>
                  <a:cxn ang="0">
                    <a:pos x="36" y="8"/>
                  </a:cxn>
                  <a:cxn ang="0">
                    <a:pos x="32" y="4"/>
                  </a:cxn>
                  <a:cxn ang="0">
                    <a:pos x="26" y="2"/>
                  </a:cxn>
                  <a:cxn ang="0">
                    <a:pos x="20" y="0"/>
                  </a:cxn>
                  <a:cxn ang="0">
                    <a:pos x="14" y="2"/>
                  </a:cxn>
                  <a:cxn ang="0">
                    <a:pos x="8" y="4"/>
                  </a:cxn>
                  <a:cxn ang="0">
                    <a:pos x="4" y="8"/>
                  </a:cxn>
                  <a:cxn ang="0">
                    <a:pos x="2" y="14"/>
                  </a:cxn>
                  <a:cxn ang="0">
                    <a:pos x="0" y="20"/>
                  </a:cxn>
                  <a:cxn ang="0">
                    <a:pos x="2" y="26"/>
                  </a:cxn>
                  <a:cxn ang="0">
                    <a:pos x="4" y="32"/>
                  </a:cxn>
                  <a:cxn ang="0">
                    <a:pos x="8" y="36"/>
                  </a:cxn>
                  <a:cxn ang="0">
                    <a:pos x="14" y="38"/>
                  </a:cxn>
                  <a:cxn ang="0">
                    <a:pos x="20" y="40"/>
                  </a:cxn>
                  <a:cxn ang="0">
                    <a:pos x="26" y="38"/>
                  </a:cxn>
                  <a:cxn ang="0">
                    <a:pos x="32" y="36"/>
                  </a:cxn>
                  <a:cxn ang="0">
                    <a:pos x="36" y="32"/>
                  </a:cxn>
                  <a:cxn ang="0">
                    <a:pos x="38" y="26"/>
                  </a:cxn>
                  <a:cxn ang="0">
                    <a:pos x="40" y="20"/>
                  </a:cxn>
                </a:cxnLst>
                <a:rect l="0" t="0" r="r" b="b"/>
                <a:pathLst>
                  <a:path w="40" h="40">
                    <a:moveTo>
                      <a:pt x="40" y="20"/>
                    </a:moveTo>
                    <a:lnTo>
                      <a:pt x="38" y="14"/>
                    </a:lnTo>
                    <a:lnTo>
                      <a:pt x="36" y="8"/>
                    </a:lnTo>
                    <a:lnTo>
                      <a:pt x="32" y="4"/>
                    </a:lnTo>
                    <a:lnTo>
                      <a:pt x="26" y="2"/>
                    </a:lnTo>
                    <a:lnTo>
                      <a:pt x="20" y="0"/>
                    </a:lnTo>
                    <a:lnTo>
                      <a:pt x="14" y="2"/>
                    </a:lnTo>
                    <a:lnTo>
                      <a:pt x="8" y="4"/>
                    </a:lnTo>
                    <a:lnTo>
                      <a:pt x="4" y="8"/>
                    </a:lnTo>
                    <a:lnTo>
                      <a:pt x="2" y="14"/>
                    </a:lnTo>
                    <a:lnTo>
                      <a:pt x="0" y="20"/>
                    </a:lnTo>
                    <a:lnTo>
                      <a:pt x="2" y="26"/>
                    </a:lnTo>
                    <a:lnTo>
                      <a:pt x="4" y="32"/>
                    </a:lnTo>
                    <a:lnTo>
                      <a:pt x="8" y="36"/>
                    </a:lnTo>
                    <a:lnTo>
                      <a:pt x="14" y="38"/>
                    </a:lnTo>
                    <a:lnTo>
                      <a:pt x="20" y="40"/>
                    </a:lnTo>
                    <a:lnTo>
                      <a:pt x="26" y="38"/>
                    </a:lnTo>
                    <a:lnTo>
                      <a:pt x="32" y="36"/>
                    </a:lnTo>
                    <a:lnTo>
                      <a:pt x="36" y="32"/>
                    </a:lnTo>
                    <a:lnTo>
                      <a:pt x="38" y="26"/>
                    </a:lnTo>
                    <a:lnTo>
                      <a:pt x="40" y="2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363" name="Line 249">
                <a:extLst>
                  <a:ext uri="{FF2B5EF4-FFF2-40B4-BE49-F238E27FC236}">
                    <a16:creationId xmlns:a16="http://schemas.microsoft.com/office/drawing/2014/main" id="{C99BA661-6B39-FCC7-7EB6-A588395117B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050" y="2130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364" name="Line 250">
                <a:extLst>
                  <a:ext uri="{FF2B5EF4-FFF2-40B4-BE49-F238E27FC236}">
                    <a16:creationId xmlns:a16="http://schemas.microsoft.com/office/drawing/2014/main" id="{0B8F16C0-56E7-01DE-F013-0FECE821ED0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050" y="2163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365" name="Freeform 251">
                <a:extLst>
                  <a:ext uri="{FF2B5EF4-FFF2-40B4-BE49-F238E27FC236}">
                    <a16:creationId xmlns:a16="http://schemas.microsoft.com/office/drawing/2014/main" id="{3A5161BD-B40F-2421-E643-E123C54AD8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59" y="2117"/>
                <a:ext cx="20" cy="19"/>
              </a:xfrm>
              <a:custGeom>
                <a:avLst/>
                <a:gdLst/>
                <a:ahLst/>
                <a:cxnLst>
                  <a:cxn ang="0">
                    <a:pos x="39" y="20"/>
                  </a:cxn>
                  <a:cxn ang="0">
                    <a:pos x="37" y="14"/>
                  </a:cxn>
                  <a:cxn ang="0">
                    <a:pos x="35" y="8"/>
                  </a:cxn>
                  <a:cxn ang="0">
                    <a:pos x="31" y="4"/>
                  </a:cxn>
                  <a:cxn ang="0">
                    <a:pos x="25" y="2"/>
                  </a:cxn>
                  <a:cxn ang="0">
                    <a:pos x="20" y="0"/>
                  </a:cxn>
                  <a:cxn ang="0">
                    <a:pos x="14" y="2"/>
                  </a:cxn>
                  <a:cxn ang="0">
                    <a:pos x="8" y="4"/>
                  </a:cxn>
                  <a:cxn ang="0">
                    <a:pos x="4" y="8"/>
                  </a:cxn>
                  <a:cxn ang="0">
                    <a:pos x="2" y="14"/>
                  </a:cxn>
                  <a:cxn ang="0">
                    <a:pos x="0" y="20"/>
                  </a:cxn>
                  <a:cxn ang="0">
                    <a:pos x="2" y="26"/>
                  </a:cxn>
                  <a:cxn ang="0">
                    <a:pos x="4" y="32"/>
                  </a:cxn>
                  <a:cxn ang="0">
                    <a:pos x="8" y="36"/>
                  </a:cxn>
                  <a:cxn ang="0">
                    <a:pos x="14" y="38"/>
                  </a:cxn>
                  <a:cxn ang="0">
                    <a:pos x="20" y="40"/>
                  </a:cxn>
                  <a:cxn ang="0">
                    <a:pos x="25" y="38"/>
                  </a:cxn>
                  <a:cxn ang="0">
                    <a:pos x="31" y="36"/>
                  </a:cxn>
                  <a:cxn ang="0">
                    <a:pos x="35" y="32"/>
                  </a:cxn>
                  <a:cxn ang="0">
                    <a:pos x="37" y="26"/>
                  </a:cxn>
                  <a:cxn ang="0">
                    <a:pos x="39" y="20"/>
                  </a:cxn>
                </a:cxnLst>
                <a:rect l="0" t="0" r="r" b="b"/>
                <a:pathLst>
                  <a:path w="39" h="40">
                    <a:moveTo>
                      <a:pt x="39" y="20"/>
                    </a:moveTo>
                    <a:lnTo>
                      <a:pt x="37" y="14"/>
                    </a:lnTo>
                    <a:lnTo>
                      <a:pt x="35" y="8"/>
                    </a:lnTo>
                    <a:lnTo>
                      <a:pt x="31" y="4"/>
                    </a:lnTo>
                    <a:lnTo>
                      <a:pt x="25" y="2"/>
                    </a:lnTo>
                    <a:lnTo>
                      <a:pt x="20" y="0"/>
                    </a:lnTo>
                    <a:lnTo>
                      <a:pt x="14" y="2"/>
                    </a:lnTo>
                    <a:lnTo>
                      <a:pt x="8" y="4"/>
                    </a:lnTo>
                    <a:lnTo>
                      <a:pt x="4" y="8"/>
                    </a:lnTo>
                    <a:lnTo>
                      <a:pt x="2" y="14"/>
                    </a:lnTo>
                    <a:lnTo>
                      <a:pt x="0" y="20"/>
                    </a:lnTo>
                    <a:lnTo>
                      <a:pt x="2" y="26"/>
                    </a:lnTo>
                    <a:lnTo>
                      <a:pt x="4" y="32"/>
                    </a:lnTo>
                    <a:lnTo>
                      <a:pt x="8" y="36"/>
                    </a:lnTo>
                    <a:lnTo>
                      <a:pt x="14" y="38"/>
                    </a:lnTo>
                    <a:lnTo>
                      <a:pt x="20" y="40"/>
                    </a:lnTo>
                    <a:lnTo>
                      <a:pt x="25" y="38"/>
                    </a:lnTo>
                    <a:lnTo>
                      <a:pt x="31" y="36"/>
                    </a:lnTo>
                    <a:lnTo>
                      <a:pt x="35" y="32"/>
                    </a:lnTo>
                    <a:lnTo>
                      <a:pt x="37" y="26"/>
                    </a:lnTo>
                    <a:lnTo>
                      <a:pt x="39" y="2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366" name="Line 252">
                <a:extLst>
                  <a:ext uri="{FF2B5EF4-FFF2-40B4-BE49-F238E27FC236}">
                    <a16:creationId xmlns:a16="http://schemas.microsoft.com/office/drawing/2014/main" id="{40345B88-27E9-E431-4D32-0EF95B2363D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069" y="2104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367" name="Line 253">
                <a:extLst>
                  <a:ext uri="{FF2B5EF4-FFF2-40B4-BE49-F238E27FC236}">
                    <a16:creationId xmlns:a16="http://schemas.microsoft.com/office/drawing/2014/main" id="{ED5998D4-C7E6-3593-51EE-C4CA5A3ABE1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069" y="2136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368" name="Freeform 254">
                <a:extLst>
                  <a:ext uri="{FF2B5EF4-FFF2-40B4-BE49-F238E27FC236}">
                    <a16:creationId xmlns:a16="http://schemas.microsoft.com/office/drawing/2014/main" id="{B03A86F6-700C-86F2-B530-F982706BA8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79" y="2152"/>
                <a:ext cx="20" cy="20"/>
              </a:xfrm>
              <a:custGeom>
                <a:avLst/>
                <a:gdLst/>
                <a:ahLst/>
                <a:cxnLst>
                  <a:cxn ang="0">
                    <a:pos x="40" y="20"/>
                  </a:cxn>
                  <a:cxn ang="0">
                    <a:pos x="38" y="14"/>
                  </a:cxn>
                  <a:cxn ang="0">
                    <a:pos x="36" y="8"/>
                  </a:cxn>
                  <a:cxn ang="0">
                    <a:pos x="32" y="4"/>
                  </a:cxn>
                  <a:cxn ang="0">
                    <a:pos x="26" y="2"/>
                  </a:cxn>
                  <a:cxn ang="0">
                    <a:pos x="20" y="0"/>
                  </a:cxn>
                  <a:cxn ang="0">
                    <a:pos x="14" y="2"/>
                  </a:cxn>
                  <a:cxn ang="0">
                    <a:pos x="8" y="4"/>
                  </a:cxn>
                  <a:cxn ang="0">
                    <a:pos x="4" y="8"/>
                  </a:cxn>
                  <a:cxn ang="0">
                    <a:pos x="2" y="14"/>
                  </a:cxn>
                  <a:cxn ang="0">
                    <a:pos x="0" y="20"/>
                  </a:cxn>
                  <a:cxn ang="0">
                    <a:pos x="2" y="26"/>
                  </a:cxn>
                  <a:cxn ang="0">
                    <a:pos x="4" y="32"/>
                  </a:cxn>
                  <a:cxn ang="0">
                    <a:pos x="8" y="36"/>
                  </a:cxn>
                  <a:cxn ang="0">
                    <a:pos x="14" y="38"/>
                  </a:cxn>
                  <a:cxn ang="0">
                    <a:pos x="20" y="40"/>
                  </a:cxn>
                  <a:cxn ang="0">
                    <a:pos x="26" y="38"/>
                  </a:cxn>
                  <a:cxn ang="0">
                    <a:pos x="32" y="36"/>
                  </a:cxn>
                  <a:cxn ang="0">
                    <a:pos x="36" y="32"/>
                  </a:cxn>
                  <a:cxn ang="0">
                    <a:pos x="38" y="26"/>
                  </a:cxn>
                  <a:cxn ang="0">
                    <a:pos x="40" y="20"/>
                  </a:cxn>
                </a:cxnLst>
                <a:rect l="0" t="0" r="r" b="b"/>
                <a:pathLst>
                  <a:path w="40" h="40">
                    <a:moveTo>
                      <a:pt x="40" y="20"/>
                    </a:moveTo>
                    <a:lnTo>
                      <a:pt x="38" y="14"/>
                    </a:lnTo>
                    <a:lnTo>
                      <a:pt x="36" y="8"/>
                    </a:lnTo>
                    <a:lnTo>
                      <a:pt x="32" y="4"/>
                    </a:lnTo>
                    <a:lnTo>
                      <a:pt x="26" y="2"/>
                    </a:lnTo>
                    <a:lnTo>
                      <a:pt x="20" y="0"/>
                    </a:lnTo>
                    <a:lnTo>
                      <a:pt x="14" y="2"/>
                    </a:lnTo>
                    <a:lnTo>
                      <a:pt x="8" y="4"/>
                    </a:lnTo>
                    <a:lnTo>
                      <a:pt x="4" y="8"/>
                    </a:lnTo>
                    <a:lnTo>
                      <a:pt x="2" y="14"/>
                    </a:lnTo>
                    <a:lnTo>
                      <a:pt x="0" y="20"/>
                    </a:lnTo>
                    <a:lnTo>
                      <a:pt x="2" y="26"/>
                    </a:lnTo>
                    <a:lnTo>
                      <a:pt x="4" y="32"/>
                    </a:lnTo>
                    <a:lnTo>
                      <a:pt x="8" y="36"/>
                    </a:lnTo>
                    <a:lnTo>
                      <a:pt x="14" y="38"/>
                    </a:lnTo>
                    <a:lnTo>
                      <a:pt x="20" y="40"/>
                    </a:lnTo>
                    <a:lnTo>
                      <a:pt x="26" y="38"/>
                    </a:lnTo>
                    <a:lnTo>
                      <a:pt x="32" y="36"/>
                    </a:lnTo>
                    <a:lnTo>
                      <a:pt x="36" y="32"/>
                    </a:lnTo>
                    <a:lnTo>
                      <a:pt x="38" y="26"/>
                    </a:lnTo>
                    <a:lnTo>
                      <a:pt x="40" y="2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369" name="Line 255">
                <a:extLst>
                  <a:ext uri="{FF2B5EF4-FFF2-40B4-BE49-F238E27FC236}">
                    <a16:creationId xmlns:a16="http://schemas.microsoft.com/office/drawing/2014/main" id="{1B47FA7B-6B4A-C278-1334-7ED39276B97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089" y="2139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370" name="Line 256">
                <a:extLst>
                  <a:ext uri="{FF2B5EF4-FFF2-40B4-BE49-F238E27FC236}">
                    <a16:creationId xmlns:a16="http://schemas.microsoft.com/office/drawing/2014/main" id="{EA82217E-05CB-0CCD-32A8-51E4BFB3158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089" y="2172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371" name="Freeform 257">
                <a:extLst>
                  <a:ext uri="{FF2B5EF4-FFF2-40B4-BE49-F238E27FC236}">
                    <a16:creationId xmlns:a16="http://schemas.microsoft.com/office/drawing/2014/main" id="{B3B7067C-65EB-D844-F658-1B4F36AA8F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99" y="2139"/>
                <a:ext cx="20" cy="20"/>
              </a:xfrm>
              <a:custGeom>
                <a:avLst/>
                <a:gdLst/>
                <a:ahLst/>
                <a:cxnLst>
                  <a:cxn ang="0">
                    <a:pos x="39" y="20"/>
                  </a:cxn>
                  <a:cxn ang="0">
                    <a:pos x="37" y="14"/>
                  </a:cxn>
                  <a:cxn ang="0">
                    <a:pos x="35" y="8"/>
                  </a:cxn>
                  <a:cxn ang="0">
                    <a:pos x="31" y="4"/>
                  </a:cxn>
                  <a:cxn ang="0">
                    <a:pos x="25" y="2"/>
                  </a:cxn>
                  <a:cxn ang="0">
                    <a:pos x="19" y="0"/>
                  </a:cxn>
                  <a:cxn ang="0">
                    <a:pos x="14" y="2"/>
                  </a:cxn>
                  <a:cxn ang="0">
                    <a:pos x="8" y="4"/>
                  </a:cxn>
                  <a:cxn ang="0">
                    <a:pos x="4" y="8"/>
                  </a:cxn>
                  <a:cxn ang="0">
                    <a:pos x="2" y="14"/>
                  </a:cxn>
                  <a:cxn ang="0">
                    <a:pos x="0" y="20"/>
                  </a:cxn>
                  <a:cxn ang="0">
                    <a:pos x="2" y="26"/>
                  </a:cxn>
                  <a:cxn ang="0">
                    <a:pos x="4" y="32"/>
                  </a:cxn>
                  <a:cxn ang="0">
                    <a:pos x="8" y="36"/>
                  </a:cxn>
                  <a:cxn ang="0">
                    <a:pos x="14" y="38"/>
                  </a:cxn>
                  <a:cxn ang="0">
                    <a:pos x="19" y="40"/>
                  </a:cxn>
                  <a:cxn ang="0">
                    <a:pos x="25" y="38"/>
                  </a:cxn>
                  <a:cxn ang="0">
                    <a:pos x="31" y="36"/>
                  </a:cxn>
                  <a:cxn ang="0">
                    <a:pos x="35" y="32"/>
                  </a:cxn>
                  <a:cxn ang="0">
                    <a:pos x="37" y="26"/>
                  </a:cxn>
                  <a:cxn ang="0">
                    <a:pos x="39" y="20"/>
                  </a:cxn>
                </a:cxnLst>
                <a:rect l="0" t="0" r="r" b="b"/>
                <a:pathLst>
                  <a:path w="39" h="40">
                    <a:moveTo>
                      <a:pt x="39" y="20"/>
                    </a:moveTo>
                    <a:lnTo>
                      <a:pt x="37" y="14"/>
                    </a:lnTo>
                    <a:lnTo>
                      <a:pt x="35" y="8"/>
                    </a:lnTo>
                    <a:lnTo>
                      <a:pt x="31" y="4"/>
                    </a:lnTo>
                    <a:lnTo>
                      <a:pt x="25" y="2"/>
                    </a:lnTo>
                    <a:lnTo>
                      <a:pt x="19" y="0"/>
                    </a:lnTo>
                    <a:lnTo>
                      <a:pt x="14" y="2"/>
                    </a:lnTo>
                    <a:lnTo>
                      <a:pt x="8" y="4"/>
                    </a:lnTo>
                    <a:lnTo>
                      <a:pt x="4" y="8"/>
                    </a:lnTo>
                    <a:lnTo>
                      <a:pt x="2" y="14"/>
                    </a:lnTo>
                    <a:lnTo>
                      <a:pt x="0" y="20"/>
                    </a:lnTo>
                    <a:lnTo>
                      <a:pt x="2" y="26"/>
                    </a:lnTo>
                    <a:lnTo>
                      <a:pt x="4" y="32"/>
                    </a:lnTo>
                    <a:lnTo>
                      <a:pt x="8" y="36"/>
                    </a:lnTo>
                    <a:lnTo>
                      <a:pt x="14" y="38"/>
                    </a:lnTo>
                    <a:lnTo>
                      <a:pt x="19" y="40"/>
                    </a:lnTo>
                    <a:lnTo>
                      <a:pt x="25" y="38"/>
                    </a:lnTo>
                    <a:lnTo>
                      <a:pt x="31" y="36"/>
                    </a:lnTo>
                    <a:lnTo>
                      <a:pt x="35" y="32"/>
                    </a:lnTo>
                    <a:lnTo>
                      <a:pt x="37" y="26"/>
                    </a:lnTo>
                    <a:lnTo>
                      <a:pt x="39" y="2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372" name="Line 258">
                <a:extLst>
                  <a:ext uri="{FF2B5EF4-FFF2-40B4-BE49-F238E27FC236}">
                    <a16:creationId xmlns:a16="http://schemas.microsoft.com/office/drawing/2014/main" id="{3450D7B8-CDC0-B55C-F493-EDF485DDF25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109" y="2126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373" name="Line 259">
                <a:extLst>
                  <a:ext uri="{FF2B5EF4-FFF2-40B4-BE49-F238E27FC236}">
                    <a16:creationId xmlns:a16="http://schemas.microsoft.com/office/drawing/2014/main" id="{545F4292-2873-DAEE-1F5F-B9EAAE83D12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09" y="2159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374" name="Freeform 260">
                <a:extLst>
                  <a:ext uri="{FF2B5EF4-FFF2-40B4-BE49-F238E27FC236}">
                    <a16:creationId xmlns:a16="http://schemas.microsoft.com/office/drawing/2014/main" id="{CBD010DE-242E-8D6B-C152-15D7079D62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19" y="2166"/>
                <a:ext cx="19" cy="20"/>
              </a:xfrm>
              <a:custGeom>
                <a:avLst/>
                <a:gdLst/>
                <a:ahLst/>
                <a:cxnLst>
                  <a:cxn ang="0">
                    <a:pos x="40" y="19"/>
                  </a:cxn>
                  <a:cxn ang="0">
                    <a:pos x="38" y="14"/>
                  </a:cxn>
                  <a:cxn ang="0">
                    <a:pos x="36" y="8"/>
                  </a:cxn>
                  <a:cxn ang="0">
                    <a:pos x="32" y="4"/>
                  </a:cxn>
                  <a:cxn ang="0">
                    <a:pos x="26" y="2"/>
                  </a:cxn>
                  <a:cxn ang="0">
                    <a:pos x="20" y="0"/>
                  </a:cxn>
                  <a:cxn ang="0">
                    <a:pos x="14" y="2"/>
                  </a:cxn>
                  <a:cxn ang="0">
                    <a:pos x="8" y="4"/>
                  </a:cxn>
                  <a:cxn ang="0">
                    <a:pos x="4" y="8"/>
                  </a:cxn>
                  <a:cxn ang="0">
                    <a:pos x="2" y="14"/>
                  </a:cxn>
                  <a:cxn ang="0">
                    <a:pos x="0" y="19"/>
                  </a:cxn>
                  <a:cxn ang="0">
                    <a:pos x="2" y="25"/>
                  </a:cxn>
                  <a:cxn ang="0">
                    <a:pos x="4" y="31"/>
                  </a:cxn>
                  <a:cxn ang="0">
                    <a:pos x="8" y="35"/>
                  </a:cxn>
                  <a:cxn ang="0">
                    <a:pos x="14" y="37"/>
                  </a:cxn>
                  <a:cxn ang="0">
                    <a:pos x="20" y="39"/>
                  </a:cxn>
                  <a:cxn ang="0">
                    <a:pos x="26" y="37"/>
                  </a:cxn>
                  <a:cxn ang="0">
                    <a:pos x="32" y="35"/>
                  </a:cxn>
                  <a:cxn ang="0">
                    <a:pos x="36" y="31"/>
                  </a:cxn>
                  <a:cxn ang="0">
                    <a:pos x="38" y="25"/>
                  </a:cxn>
                  <a:cxn ang="0">
                    <a:pos x="40" y="19"/>
                  </a:cxn>
                </a:cxnLst>
                <a:rect l="0" t="0" r="r" b="b"/>
                <a:pathLst>
                  <a:path w="40" h="39">
                    <a:moveTo>
                      <a:pt x="40" y="19"/>
                    </a:moveTo>
                    <a:lnTo>
                      <a:pt x="38" y="14"/>
                    </a:lnTo>
                    <a:lnTo>
                      <a:pt x="36" y="8"/>
                    </a:lnTo>
                    <a:lnTo>
                      <a:pt x="32" y="4"/>
                    </a:lnTo>
                    <a:lnTo>
                      <a:pt x="26" y="2"/>
                    </a:lnTo>
                    <a:lnTo>
                      <a:pt x="20" y="0"/>
                    </a:lnTo>
                    <a:lnTo>
                      <a:pt x="14" y="2"/>
                    </a:lnTo>
                    <a:lnTo>
                      <a:pt x="8" y="4"/>
                    </a:lnTo>
                    <a:lnTo>
                      <a:pt x="4" y="8"/>
                    </a:lnTo>
                    <a:lnTo>
                      <a:pt x="2" y="14"/>
                    </a:lnTo>
                    <a:lnTo>
                      <a:pt x="0" y="19"/>
                    </a:lnTo>
                    <a:lnTo>
                      <a:pt x="2" y="25"/>
                    </a:lnTo>
                    <a:lnTo>
                      <a:pt x="4" y="31"/>
                    </a:lnTo>
                    <a:lnTo>
                      <a:pt x="8" y="35"/>
                    </a:lnTo>
                    <a:lnTo>
                      <a:pt x="14" y="37"/>
                    </a:lnTo>
                    <a:lnTo>
                      <a:pt x="20" y="39"/>
                    </a:lnTo>
                    <a:lnTo>
                      <a:pt x="26" y="37"/>
                    </a:lnTo>
                    <a:lnTo>
                      <a:pt x="32" y="35"/>
                    </a:lnTo>
                    <a:lnTo>
                      <a:pt x="36" y="31"/>
                    </a:lnTo>
                    <a:lnTo>
                      <a:pt x="38" y="25"/>
                    </a:lnTo>
                    <a:lnTo>
                      <a:pt x="40" y="19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375" name="Line 261">
                <a:extLst>
                  <a:ext uri="{FF2B5EF4-FFF2-40B4-BE49-F238E27FC236}">
                    <a16:creationId xmlns:a16="http://schemas.microsoft.com/office/drawing/2014/main" id="{C968A102-44A2-A7C5-3FF1-84F1CC36AEA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128" y="2154"/>
                <a:ext cx="1" cy="1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376" name="Line 262">
                <a:extLst>
                  <a:ext uri="{FF2B5EF4-FFF2-40B4-BE49-F238E27FC236}">
                    <a16:creationId xmlns:a16="http://schemas.microsoft.com/office/drawing/2014/main" id="{9BB005F0-B420-0DEB-0ED1-C48CC4D604C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28" y="2186"/>
                <a:ext cx="1" cy="1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377" name="Freeform 263">
                <a:extLst>
                  <a:ext uri="{FF2B5EF4-FFF2-40B4-BE49-F238E27FC236}">
                    <a16:creationId xmlns:a16="http://schemas.microsoft.com/office/drawing/2014/main" id="{F58573EA-90AA-D03C-6C77-D30DD8A0F6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38" y="2150"/>
                <a:ext cx="20" cy="20"/>
              </a:xfrm>
              <a:custGeom>
                <a:avLst/>
                <a:gdLst/>
                <a:ahLst/>
                <a:cxnLst>
                  <a:cxn ang="0">
                    <a:pos x="39" y="20"/>
                  </a:cxn>
                  <a:cxn ang="0">
                    <a:pos x="37" y="14"/>
                  </a:cxn>
                  <a:cxn ang="0">
                    <a:pos x="35" y="8"/>
                  </a:cxn>
                  <a:cxn ang="0">
                    <a:pos x="31" y="4"/>
                  </a:cxn>
                  <a:cxn ang="0">
                    <a:pos x="25" y="2"/>
                  </a:cxn>
                  <a:cxn ang="0">
                    <a:pos x="19" y="0"/>
                  </a:cxn>
                  <a:cxn ang="0">
                    <a:pos x="13" y="2"/>
                  </a:cxn>
                  <a:cxn ang="0">
                    <a:pos x="8" y="4"/>
                  </a:cxn>
                  <a:cxn ang="0">
                    <a:pos x="4" y="8"/>
                  </a:cxn>
                  <a:cxn ang="0">
                    <a:pos x="2" y="14"/>
                  </a:cxn>
                  <a:cxn ang="0">
                    <a:pos x="0" y="20"/>
                  </a:cxn>
                  <a:cxn ang="0">
                    <a:pos x="2" y="26"/>
                  </a:cxn>
                  <a:cxn ang="0">
                    <a:pos x="4" y="32"/>
                  </a:cxn>
                  <a:cxn ang="0">
                    <a:pos x="8" y="36"/>
                  </a:cxn>
                  <a:cxn ang="0">
                    <a:pos x="13" y="38"/>
                  </a:cxn>
                  <a:cxn ang="0">
                    <a:pos x="19" y="40"/>
                  </a:cxn>
                  <a:cxn ang="0">
                    <a:pos x="25" y="38"/>
                  </a:cxn>
                  <a:cxn ang="0">
                    <a:pos x="31" y="36"/>
                  </a:cxn>
                  <a:cxn ang="0">
                    <a:pos x="35" y="32"/>
                  </a:cxn>
                  <a:cxn ang="0">
                    <a:pos x="37" y="26"/>
                  </a:cxn>
                  <a:cxn ang="0">
                    <a:pos x="39" y="20"/>
                  </a:cxn>
                </a:cxnLst>
                <a:rect l="0" t="0" r="r" b="b"/>
                <a:pathLst>
                  <a:path w="39" h="40">
                    <a:moveTo>
                      <a:pt x="39" y="20"/>
                    </a:moveTo>
                    <a:lnTo>
                      <a:pt x="37" y="14"/>
                    </a:lnTo>
                    <a:lnTo>
                      <a:pt x="35" y="8"/>
                    </a:lnTo>
                    <a:lnTo>
                      <a:pt x="31" y="4"/>
                    </a:lnTo>
                    <a:lnTo>
                      <a:pt x="25" y="2"/>
                    </a:lnTo>
                    <a:lnTo>
                      <a:pt x="19" y="0"/>
                    </a:lnTo>
                    <a:lnTo>
                      <a:pt x="13" y="2"/>
                    </a:lnTo>
                    <a:lnTo>
                      <a:pt x="8" y="4"/>
                    </a:lnTo>
                    <a:lnTo>
                      <a:pt x="4" y="8"/>
                    </a:lnTo>
                    <a:lnTo>
                      <a:pt x="2" y="14"/>
                    </a:lnTo>
                    <a:lnTo>
                      <a:pt x="0" y="20"/>
                    </a:lnTo>
                    <a:lnTo>
                      <a:pt x="2" y="26"/>
                    </a:lnTo>
                    <a:lnTo>
                      <a:pt x="4" y="32"/>
                    </a:lnTo>
                    <a:lnTo>
                      <a:pt x="8" y="36"/>
                    </a:lnTo>
                    <a:lnTo>
                      <a:pt x="13" y="38"/>
                    </a:lnTo>
                    <a:lnTo>
                      <a:pt x="19" y="40"/>
                    </a:lnTo>
                    <a:lnTo>
                      <a:pt x="25" y="38"/>
                    </a:lnTo>
                    <a:lnTo>
                      <a:pt x="31" y="36"/>
                    </a:lnTo>
                    <a:lnTo>
                      <a:pt x="35" y="32"/>
                    </a:lnTo>
                    <a:lnTo>
                      <a:pt x="37" y="26"/>
                    </a:lnTo>
                    <a:lnTo>
                      <a:pt x="39" y="2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378" name="Line 264">
                <a:extLst>
                  <a:ext uri="{FF2B5EF4-FFF2-40B4-BE49-F238E27FC236}">
                    <a16:creationId xmlns:a16="http://schemas.microsoft.com/office/drawing/2014/main" id="{55819888-FB10-FD28-9ADC-EA64693081B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148" y="2137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379" name="Line 265">
                <a:extLst>
                  <a:ext uri="{FF2B5EF4-FFF2-40B4-BE49-F238E27FC236}">
                    <a16:creationId xmlns:a16="http://schemas.microsoft.com/office/drawing/2014/main" id="{68F774F4-F560-7876-3AAF-CAAAB89A06D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48" y="2170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380" name="Freeform 266">
                <a:extLst>
                  <a:ext uri="{FF2B5EF4-FFF2-40B4-BE49-F238E27FC236}">
                    <a16:creationId xmlns:a16="http://schemas.microsoft.com/office/drawing/2014/main" id="{49928E64-F6A2-C8E9-F9CE-AEC8401A57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58" y="2152"/>
                <a:ext cx="20" cy="20"/>
              </a:xfrm>
              <a:custGeom>
                <a:avLst/>
                <a:gdLst/>
                <a:ahLst/>
                <a:cxnLst>
                  <a:cxn ang="0">
                    <a:pos x="40" y="20"/>
                  </a:cxn>
                  <a:cxn ang="0">
                    <a:pos x="38" y="14"/>
                  </a:cxn>
                  <a:cxn ang="0">
                    <a:pos x="36" y="8"/>
                  </a:cxn>
                  <a:cxn ang="0">
                    <a:pos x="32" y="4"/>
                  </a:cxn>
                  <a:cxn ang="0">
                    <a:pos x="26" y="2"/>
                  </a:cxn>
                  <a:cxn ang="0">
                    <a:pos x="20" y="0"/>
                  </a:cxn>
                  <a:cxn ang="0">
                    <a:pos x="14" y="2"/>
                  </a:cxn>
                  <a:cxn ang="0">
                    <a:pos x="8" y="4"/>
                  </a:cxn>
                  <a:cxn ang="0">
                    <a:pos x="4" y="8"/>
                  </a:cxn>
                  <a:cxn ang="0">
                    <a:pos x="2" y="14"/>
                  </a:cxn>
                  <a:cxn ang="0">
                    <a:pos x="0" y="20"/>
                  </a:cxn>
                  <a:cxn ang="0">
                    <a:pos x="2" y="26"/>
                  </a:cxn>
                  <a:cxn ang="0">
                    <a:pos x="4" y="32"/>
                  </a:cxn>
                  <a:cxn ang="0">
                    <a:pos x="8" y="36"/>
                  </a:cxn>
                  <a:cxn ang="0">
                    <a:pos x="14" y="38"/>
                  </a:cxn>
                  <a:cxn ang="0">
                    <a:pos x="20" y="40"/>
                  </a:cxn>
                  <a:cxn ang="0">
                    <a:pos x="26" y="38"/>
                  </a:cxn>
                  <a:cxn ang="0">
                    <a:pos x="32" y="36"/>
                  </a:cxn>
                  <a:cxn ang="0">
                    <a:pos x="36" y="32"/>
                  </a:cxn>
                  <a:cxn ang="0">
                    <a:pos x="38" y="26"/>
                  </a:cxn>
                  <a:cxn ang="0">
                    <a:pos x="40" y="20"/>
                  </a:cxn>
                </a:cxnLst>
                <a:rect l="0" t="0" r="r" b="b"/>
                <a:pathLst>
                  <a:path w="40" h="40">
                    <a:moveTo>
                      <a:pt x="40" y="20"/>
                    </a:moveTo>
                    <a:lnTo>
                      <a:pt x="38" y="14"/>
                    </a:lnTo>
                    <a:lnTo>
                      <a:pt x="36" y="8"/>
                    </a:lnTo>
                    <a:lnTo>
                      <a:pt x="32" y="4"/>
                    </a:lnTo>
                    <a:lnTo>
                      <a:pt x="26" y="2"/>
                    </a:lnTo>
                    <a:lnTo>
                      <a:pt x="20" y="0"/>
                    </a:lnTo>
                    <a:lnTo>
                      <a:pt x="14" y="2"/>
                    </a:lnTo>
                    <a:lnTo>
                      <a:pt x="8" y="4"/>
                    </a:lnTo>
                    <a:lnTo>
                      <a:pt x="4" y="8"/>
                    </a:lnTo>
                    <a:lnTo>
                      <a:pt x="2" y="14"/>
                    </a:lnTo>
                    <a:lnTo>
                      <a:pt x="0" y="20"/>
                    </a:lnTo>
                    <a:lnTo>
                      <a:pt x="2" y="26"/>
                    </a:lnTo>
                    <a:lnTo>
                      <a:pt x="4" y="32"/>
                    </a:lnTo>
                    <a:lnTo>
                      <a:pt x="8" y="36"/>
                    </a:lnTo>
                    <a:lnTo>
                      <a:pt x="14" y="38"/>
                    </a:lnTo>
                    <a:lnTo>
                      <a:pt x="20" y="40"/>
                    </a:lnTo>
                    <a:lnTo>
                      <a:pt x="26" y="38"/>
                    </a:lnTo>
                    <a:lnTo>
                      <a:pt x="32" y="36"/>
                    </a:lnTo>
                    <a:lnTo>
                      <a:pt x="36" y="32"/>
                    </a:lnTo>
                    <a:lnTo>
                      <a:pt x="38" y="26"/>
                    </a:lnTo>
                    <a:lnTo>
                      <a:pt x="40" y="2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381" name="Line 267">
                <a:extLst>
                  <a:ext uri="{FF2B5EF4-FFF2-40B4-BE49-F238E27FC236}">
                    <a16:creationId xmlns:a16="http://schemas.microsoft.com/office/drawing/2014/main" id="{835A3595-8B54-8151-998F-F74BC3C6AF6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168" y="2139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382" name="Line 268">
                <a:extLst>
                  <a:ext uri="{FF2B5EF4-FFF2-40B4-BE49-F238E27FC236}">
                    <a16:creationId xmlns:a16="http://schemas.microsoft.com/office/drawing/2014/main" id="{F3C2A328-5ACD-7E34-01DA-FA53D5F2A2E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68" y="2172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383" name="Freeform 269">
                <a:extLst>
                  <a:ext uri="{FF2B5EF4-FFF2-40B4-BE49-F238E27FC236}">
                    <a16:creationId xmlns:a16="http://schemas.microsoft.com/office/drawing/2014/main" id="{611CFE56-BD2B-E26F-FB16-71EB879D45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78" y="2101"/>
                <a:ext cx="19" cy="19"/>
              </a:xfrm>
              <a:custGeom>
                <a:avLst/>
                <a:gdLst/>
                <a:ahLst/>
                <a:cxnLst>
                  <a:cxn ang="0">
                    <a:pos x="39" y="19"/>
                  </a:cxn>
                  <a:cxn ang="0">
                    <a:pos x="37" y="13"/>
                  </a:cxn>
                  <a:cxn ang="0">
                    <a:pos x="35" y="7"/>
                  </a:cxn>
                  <a:cxn ang="0">
                    <a:pos x="31" y="3"/>
                  </a:cxn>
                  <a:cxn ang="0">
                    <a:pos x="25" y="2"/>
                  </a:cxn>
                  <a:cxn ang="0">
                    <a:pos x="19" y="0"/>
                  </a:cxn>
                  <a:cxn ang="0">
                    <a:pos x="13" y="2"/>
                  </a:cxn>
                  <a:cxn ang="0">
                    <a:pos x="7" y="3"/>
                  </a:cxn>
                  <a:cxn ang="0">
                    <a:pos x="3" y="7"/>
                  </a:cxn>
                  <a:cxn ang="0">
                    <a:pos x="1" y="13"/>
                  </a:cxn>
                  <a:cxn ang="0">
                    <a:pos x="0" y="19"/>
                  </a:cxn>
                  <a:cxn ang="0">
                    <a:pos x="1" y="25"/>
                  </a:cxn>
                  <a:cxn ang="0">
                    <a:pos x="3" y="31"/>
                  </a:cxn>
                  <a:cxn ang="0">
                    <a:pos x="7" y="35"/>
                  </a:cxn>
                  <a:cxn ang="0">
                    <a:pos x="13" y="37"/>
                  </a:cxn>
                  <a:cxn ang="0">
                    <a:pos x="19" y="39"/>
                  </a:cxn>
                  <a:cxn ang="0">
                    <a:pos x="25" y="37"/>
                  </a:cxn>
                  <a:cxn ang="0">
                    <a:pos x="31" y="35"/>
                  </a:cxn>
                  <a:cxn ang="0">
                    <a:pos x="35" y="31"/>
                  </a:cxn>
                  <a:cxn ang="0">
                    <a:pos x="37" y="25"/>
                  </a:cxn>
                  <a:cxn ang="0">
                    <a:pos x="39" y="19"/>
                  </a:cxn>
                </a:cxnLst>
                <a:rect l="0" t="0" r="r" b="b"/>
                <a:pathLst>
                  <a:path w="39" h="39">
                    <a:moveTo>
                      <a:pt x="39" y="19"/>
                    </a:moveTo>
                    <a:lnTo>
                      <a:pt x="37" y="13"/>
                    </a:lnTo>
                    <a:lnTo>
                      <a:pt x="35" y="7"/>
                    </a:lnTo>
                    <a:lnTo>
                      <a:pt x="31" y="3"/>
                    </a:lnTo>
                    <a:lnTo>
                      <a:pt x="25" y="2"/>
                    </a:lnTo>
                    <a:lnTo>
                      <a:pt x="19" y="0"/>
                    </a:lnTo>
                    <a:lnTo>
                      <a:pt x="13" y="2"/>
                    </a:lnTo>
                    <a:lnTo>
                      <a:pt x="7" y="3"/>
                    </a:lnTo>
                    <a:lnTo>
                      <a:pt x="3" y="7"/>
                    </a:lnTo>
                    <a:lnTo>
                      <a:pt x="1" y="13"/>
                    </a:lnTo>
                    <a:lnTo>
                      <a:pt x="0" y="19"/>
                    </a:lnTo>
                    <a:lnTo>
                      <a:pt x="1" y="25"/>
                    </a:lnTo>
                    <a:lnTo>
                      <a:pt x="3" y="31"/>
                    </a:lnTo>
                    <a:lnTo>
                      <a:pt x="7" y="35"/>
                    </a:lnTo>
                    <a:lnTo>
                      <a:pt x="13" y="37"/>
                    </a:lnTo>
                    <a:lnTo>
                      <a:pt x="19" y="39"/>
                    </a:lnTo>
                    <a:lnTo>
                      <a:pt x="25" y="37"/>
                    </a:lnTo>
                    <a:lnTo>
                      <a:pt x="31" y="35"/>
                    </a:lnTo>
                    <a:lnTo>
                      <a:pt x="35" y="31"/>
                    </a:lnTo>
                    <a:lnTo>
                      <a:pt x="37" y="25"/>
                    </a:lnTo>
                    <a:lnTo>
                      <a:pt x="39" y="19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384" name="Line 270">
                <a:extLst>
                  <a:ext uri="{FF2B5EF4-FFF2-40B4-BE49-F238E27FC236}">
                    <a16:creationId xmlns:a16="http://schemas.microsoft.com/office/drawing/2014/main" id="{8F44B975-1829-9E31-2C74-85F0C117BFF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188" y="2088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385" name="Line 271">
                <a:extLst>
                  <a:ext uri="{FF2B5EF4-FFF2-40B4-BE49-F238E27FC236}">
                    <a16:creationId xmlns:a16="http://schemas.microsoft.com/office/drawing/2014/main" id="{1CEC0A5E-097B-AFEC-D30D-1EDA2359BEF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88" y="2120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386" name="Freeform 272">
                <a:extLst>
                  <a:ext uri="{FF2B5EF4-FFF2-40B4-BE49-F238E27FC236}">
                    <a16:creationId xmlns:a16="http://schemas.microsoft.com/office/drawing/2014/main" id="{4B788093-1F5F-0BC3-4987-2CB56C3722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97" y="2136"/>
                <a:ext cx="20" cy="20"/>
              </a:xfrm>
              <a:custGeom>
                <a:avLst/>
                <a:gdLst/>
                <a:ahLst/>
                <a:cxnLst>
                  <a:cxn ang="0">
                    <a:pos x="39" y="19"/>
                  </a:cxn>
                  <a:cxn ang="0">
                    <a:pos x="37" y="13"/>
                  </a:cxn>
                  <a:cxn ang="0">
                    <a:pos x="35" y="7"/>
                  </a:cxn>
                  <a:cxn ang="0">
                    <a:pos x="31" y="3"/>
                  </a:cxn>
                  <a:cxn ang="0">
                    <a:pos x="26" y="2"/>
                  </a:cxn>
                  <a:cxn ang="0">
                    <a:pos x="20" y="0"/>
                  </a:cxn>
                  <a:cxn ang="0">
                    <a:pos x="14" y="2"/>
                  </a:cxn>
                  <a:cxn ang="0">
                    <a:pos x="8" y="3"/>
                  </a:cxn>
                  <a:cxn ang="0">
                    <a:pos x="4" y="7"/>
                  </a:cxn>
                  <a:cxn ang="0">
                    <a:pos x="2" y="13"/>
                  </a:cxn>
                  <a:cxn ang="0">
                    <a:pos x="0" y="19"/>
                  </a:cxn>
                  <a:cxn ang="0">
                    <a:pos x="2" y="25"/>
                  </a:cxn>
                  <a:cxn ang="0">
                    <a:pos x="4" y="31"/>
                  </a:cxn>
                  <a:cxn ang="0">
                    <a:pos x="8" y="35"/>
                  </a:cxn>
                  <a:cxn ang="0">
                    <a:pos x="14" y="37"/>
                  </a:cxn>
                  <a:cxn ang="0">
                    <a:pos x="20" y="39"/>
                  </a:cxn>
                  <a:cxn ang="0">
                    <a:pos x="26" y="37"/>
                  </a:cxn>
                  <a:cxn ang="0">
                    <a:pos x="31" y="35"/>
                  </a:cxn>
                  <a:cxn ang="0">
                    <a:pos x="35" y="31"/>
                  </a:cxn>
                  <a:cxn ang="0">
                    <a:pos x="37" y="25"/>
                  </a:cxn>
                  <a:cxn ang="0">
                    <a:pos x="39" y="19"/>
                  </a:cxn>
                </a:cxnLst>
                <a:rect l="0" t="0" r="r" b="b"/>
                <a:pathLst>
                  <a:path w="39" h="39">
                    <a:moveTo>
                      <a:pt x="39" y="19"/>
                    </a:moveTo>
                    <a:lnTo>
                      <a:pt x="37" y="13"/>
                    </a:lnTo>
                    <a:lnTo>
                      <a:pt x="35" y="7"/>
                    </a:lnTo>
                    <a:lnTo>
                      <a:pt x="31" y="3"/>
                    </a:lnTo>
                    <a:lnTo>
                      <a:pt x="26" y="2"/>
                    </a:lnTo>
                    <a:lnTo>
                      <a:pt x="20" y="0"/>
                    </a:lnTo>
                    <a:lnTo>
                      <a:pt x="14" y="2"/>
                    </a:lnTo>
                    <a:lnTo>
                      <a:pt x="8" y="3"/>
                    </a:lnTo>
                    <a:lnTo>
                      <a:pt x="4" y="7"/>
                    </a:lnTo>
                    <a:lnTo>
                      <a:pt x="2" y="13"/>
                    </a:lnTo>
                    <a:lnTo>
                      <a:pt x="0" y="19"/>
                    </a:lnTo>
                    <a:lnTo>
                      <a:pt x="2" y="25"/>
                    </a:lnTo>
                    <a:lnTo>
                      <a:pt x="4" y="31"/>
                    </a:lnTo>
                    <a:lnTo>
                      <a:pt x="8" y="35"/>
                    </a:lnTo>
                    <a:lnTo>
                      <a:pt x="14" y="37"/>
                    </a:lnTo>
                    <a:lnTo>
                      <a:pt x="20" y="39"/>
                    </a:lnTo>
                    <a:lnTo>
                      <a:pt x="26" y="37"/>
                    </a:lnTo>
                    <a:lnTo>
                      <a:pt x="31" y="35"/>
                    </a:lnTo>
                    <a:lnTo>
                      <a:pt x="35" y="31"/>
                    </a:lnTo>
                    <a:lnTo>
                      <a:pt x="37" y="25"/>
                    </a:lnTo>
                    <a:lnTo>
                      <a:pt x="39" y="19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387" name="Line 273">
                <a:extLst>
                  <a:ext uri="{FF2B5EF4-FFF2-40B4-BE49-F238E27FC236}">
                    <a16:creationId xmlns:a16="http://schemas.microsoft.com/office/drawing/2014/main" id="{E67370B7-9C48-5202-88E2-0C85B964474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207" y="2123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388" name="Line 274">
                <a:extLst>
                  <a:ext uri="{FF2B5EF4-FFF2-40B4-BE49-F238E27FC236}">
                    <a16:creationId xmlns:a16="http://schemas.microsoft.com/office/drawing/2014/main" id="{38F8E461-F3F6-5225-9E96-3D21009773F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207" y="2156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389" name="Freeform 275">
                <a:extLst>
                  <a:ext uri="{FF2B5EF4-FFF2-40B4-BE49-F238E27FC236}">
                    <a16:creationId xmlns:a16="http://schemas.microsoft.com/office/drawing/2014/main" id="{1CB4940D-FC85-D5A4-68A3-5215F5D6FD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17" y="2184"/>
                <a:ext cx="20" cy="19"/>
              </a:xfrm>
              <a:custGeom>
                <a:avLst/>
                <a:gdLst/>
                <a:ahLst/>
                <a:cxnLst>
                  <a:cxn ang="0">
                    <a:pos x="40" y="20"/>
                  </a:cxn>
                  <a:cxn ang="0">
                    <a:pos x="38" y="14"/>
                  </a:cxn>
                  <a:cxn ang="0">
                    <a:pos x="36" y="8"/>
                  </a:cxn>
                  <a:cxn ang="0">
                    <a:pos x="32" y="4"/>
                  </a:cxn>
                  <a:cxn ang="0">
                    <a:pos x="26" y="2"/>
                  </a:cxn>
                  <a:cxn ang="0">
                    <a:pos x="20" y="0"/>
                  </a:cxn>
                  <a:cxn ang="0">
                    <a:pos x="14" y="2"/>
                  </a:cxn>
                  <a:cxn ang="0">
                    <a:pos x="8" y="4"/>
                  </a:cxn>
                  <a:cxn ang="0">
                    <a:pos x="4" y="8"/>
                  </a:cxn>
                  <a:cxn ang="0">
                    <a:pos x="2" y="14"/>
                  </a:cxn>
                  <a:cxn ang="0">
                    <a:pos x="0" y="20"/>
                  </a:cxn>
                  <a:cxn ang="0">
                    <a:pos x="2" y="26"/>
                  </a:cxn>
                  <a:cxn ang="0">
                    <a:pos x="4" y="32"/>
                  </a:cxn>
                  <a:cxn ang="0">
                    <a:pos x="8" y="36"/>
                  </a:cxn>
                  <a:cxn ang="0">
                    <a:pos x="14" y="38"/>
                  </a:cxn>
                  <a:cxn ang="0">
                    <a:pos x="20" y="40"/>
                  </a:cxn>
                  <a:cxn ang="0">
                    <a:pos x="26" y="38"/>
                  </a:cxn>
                  <a:cxn ang="0">
                    <a:pos x="32" y="36"/>
                  </a:cxn>
                  <a:cxn ang="0">
                    <a:pos x="36" y="32"/>
                  </a:cxn>
                  <a:cxn ang="0">
                    <a:pos x="38" y="26"/>
                  </a:cxn>
                  <a:cxn ang="0">
                    <a:pos x="40" y="20"/>
                  </a:cxn>
                </a:cxnLst>
                <a:rect l="0" t="0" r="r" b="b"/>
                <a:pathLst>
                  <a:path w="40" h="40">
                    <a:moveTo>
                      <a:pt x="40" y="20"/>
                    </a:moveTo>
                    <a:lnTo>
                      <a:pt x="38" y="14"/>
                    </a:lnTo>
                    <a:lnTo>
                      <a:pt x="36" y="8"/>
                    </a:lnTo>
                    <a:lnTo>
                      <a:pt x="32" y="4"/>
                    </a:lnTo>
                    <a:lnTo>
                      <a:pt x="26" y="2"/>
                    </a:lnTo>
                    <a:lnTo>
                      <a:pt x="20" y="0"/>
                    </a:lnTo>
                    <a:lnTo>
                      <a:pt x="14" y="2"/>
                    </a:lnTo>
                    <a:lnTo>
                      <a:pt x="8" y="4"/>
                    </a:lnTo>
                    <a:lnTo>
                      <a:pt x="4" y="8"/>
                    </a:lnTo>
                    <a:lnTo>
                      <a:pt x="2" y="14"/>
                    </a:lnTo>
                    <a:lnTo>
                      <a:pt x="0" y="20"/>
                    </a:lnTo>
                    <a:lnTo>
                      <a:pt x="2" y="26"/>
                    </a:lnTo>
                    <a:lnTo>
                      <a:pt x="4" y="32"/>
                    </a:lnTo>
                    <a:lnTo>
                      <a:pt x="8" y="36"/>
                    </a:lnTo>
                    <a:lnTo>
                      <a:pt x="14" y="38"/>
                    </a:lnTo>
                    <a:lnTo>
                      <a:pt x="20" y="40"/>
                    </a:lnTo>
                    <a:lnTo>
                      <a:pt x="26" y="38"/>
                    </a:lnTo>
                    <a:lnTo>
                      <a:pt x="32" y="36"/>
                    </a:lnTo>
                    <a:lnTo>
                      <a:pt x="36" y="32"/>
                    </a:lnTo>
                    <a:lnTo>
                      <a:pt x="38" y="26"/>
                    </a:lnTo>
                    <a:lnTo>
                      <a:pt x="40" y="2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390" name="Line 276">
                <a:extLst>
                  <a:ext uri="{FF2B5EF4-FFF2-40B4-BE49-F238E27FC236}">
                    <a16:creationId xmlns:a16="http://schemas.microsoft.com/office/drawing/2014/main" id="{8E388C05-84D5-699B-20A3-D825A120C9D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227" y="2172"/>
                <a:ext cx="1" cy="1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391" name="Line 277">
                <a:extLst>
                  <a:ext uri="{FF2B5EF4-FFF2-40B4-BE49-F238E27FC236}">
                    <a16:creationId xmlns:a16="http://schemas.microsoft.com/office/drawing/2014/main" id="{FC9F9DA2-8270-2293-9B56-169A0AC06A4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227" y="2203"/>
                <a:ext cx="1" cy="1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392" name="Freeform 278">
                <a:extLst>
                  <a:ext uri="{FF2B5EF4-FFF2-40B4-BE49-F238E27FC236}">
                    <a16:creationId xmlns:a16="http://schemas.microsoft.com/office/drawing/2014/main" id="{16B3B057-6A79-CBDA-1AA2-17261CF9D7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37" y="2158"/>
                <a:ext cx="20" cy="20"/>
              </a:xfrm>
              <a:custGeom>
                <a:avLst/>
                <a:gdLst/>
                <a:ahLst/>
                <a:cxnLst>
                  <a:cxn ang="0">
                    <a:pos x="39" y="20"/>
                  </a:cxn>
                  <a:cxn ang="0">
                    <a:pos x="37" y="14"/>
                  </a:cxn>
                  <a:cxn ang="0">
                    <a:pos x="35" y="8"/>
                  </a:cxn>
                  <a:cxn ang="0">
                    <a:pos x="31" y="4"/>
                  </a:cxn>
                  <a:cxn ang="0">
                    <a:pos x="25" y="2"/>
                  </a:cxn>
                  <a:cxn ang="0">
                    <a:pos x="20" y="0"/>
                  </a:cxn>
                  <a:cxn ang="0">
                    <a:pos x="14" y="2"/>
                  </a:cxn>
                  <a:cxn ang="0">
                    <a:pos x="8" y="4"/>
                  </a:cxn>
                  <a:cxn ang="0">
                    <a:pos x="4" y="8"/>
                  </a:cxn>
                  <a:cxn ang="0">
                    <a:pos x="2" y="14"/>
                  </a:cxn>
                  <a:cxn ang="0">
                    <a:pos x="0" y="20"/>
                  </a:cxn>
                  <a:cxn ang="0">
                    <a:pos x="2" y="26"/>
                  </a:cxn>
                  <a:cxn ang="0">
                    <a:pos x="4" y="31"/>
                  </a:cxn>
                  <a:cxn ang="0">
                    <a:pos x="8" y="35"/>
                  </a:cxn>
                  <a:cxn ang="0">
                    <a:pos x="14" y="37"/>
                  </a:cxn>
                  <a:cxn ang="0">
                    <a:pos x="20" y="39"/>
                  </a:cxn>
                  <a:cxn ang="0">
                    <a:pos x="25" y="37"/>
                  </a:cxn>
                  <a:cxn ang="0">
                    <a:pos x="31" y="35"/>
                  </a:cxn>
                  <a:cxn ang="0">
                    <a:pos x="35" y="31"/>
                  </a:cxn>
                  <a:cxn ang="0">
                    <a:pos x="37" y="26"/>
                  </a:cxn>
                  <a:cxn ang="0">
                    <a:pos x="39" y="20"/>
                  </a:cxn>
                </a:cxnLst>
                <a:rect l="0" t="0" r="r" b="b"/>
                <a:pathLst>
                  <a:path w="39" h="39">
                    <a:moveTo>
                      <a:pt x="39" y="20"/>
                    </a:moveTo>
                    <a:lnTo>
                      <a:pt x="37" y="14"/>
                    </a:lnTo>
                    <a:lnTo>
                      <a:pt x="35" y="8"/>
                    </a:lnTo>
                    <a:lnTo>
                      <a:pt x="31" y="4"/>
                    </a:lnTo>
                    <a:lnTo>
                      <a:pt x="25" y="2"/>
                    </a:lnTo>
                    <a:lnTo>
                      <a:pt x="20" y="0"/>
                    </a:lnTo>
                    <a:lnTo>
                      <a:pt x="14" y="2"/>
                    </a:lnTo>
                    <a:lnTo>
                      <a:pt x="8" y="4"/>
                    </a:lnTo>
                    <a:lnTo>
                      <a:pt x="4" y="8"/>
                    </a:lnTo>
                    <a:lnTo>
                      <a:pt x="2" y="14"/>
                    </a:lnTo>
                    <a:lnTo>
                      <a:pt x="0" y="20"/>
                    </a:lnTo>
                    <a:lnTo>
                      <a:pt x="2" y="26"/>
                    </a:lnTo>
                    <a:lnTo>
                      <a:pt x="4" y="31"/>
                    </a:lnTo>
                    <a:lnTo>
                      <a:pt x="8" y="35"/>
                    </a:lnTo>
                    <a:lnTo>
                      <a:pt x="14" y="37"/>
                    </a:lnTo>
                    <a:lnTo>
                      <a:pt x="20" y="39"/>
                    </a:lnTo>
                    <a:lnTo>
                      <a:pt x="25" y="37"/>
                    </a:lnTo>
                    <a:lnTo>
                      <a:pt x="31" y="35"/>
                    </a:lnTo>
                    <a:lnTo>
                      <a:pt x="35" y="31"/>
                    </a:lnTo>
                    <a:lnTo>
                      <a:pt x="37" y="26"/>
                    </a:lnTo>
                    <a:lnTo>
                      <a:pt x="39" y="2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393" name="Line 279">
                <a:extLst>
                  <a:ext uri="{FF2B5EF4-FFF2-40B4-BE49-F238E27FC236}">
                    <a16:creationId xmlns:a16="http://schemas.microsoft.com/office/drawing/2014/main" id="{67D647B1-9502-CC10-8F72-9B04E5E3C16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247" y="2145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394" name="Line 280">
                <a:extLst>
                  <a:ext uri="{FF2B5EF4-FFF2-40B4-BE49-F238E27FC236}">
                    <a16:creationId xmlns:a16="http://schemas.microsoft.com/office/drawing/2014/main" id="{1FFB150C-4F53-F2A5-3543-F0F9272BFB2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247" y="2178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395" name="Freeform 281">
                <a:extLst>
                  <a:ext uri="{FF2B5EF4-FFF2-40B4-BE49-F238E27FC236}">
                    <a16:creationId xmlns:a16="http://schemas.microsoft.com/office/drawing/2014/main" id="{AF9264D6-60D2-6976-ECB3-634B0DFC9B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57" y="2172"/>
                <a:ext cx="19" cy="19"/>
              </a:xfrm>
              <a:custGeom>
                <a:avLst/>
                <a:gdLst/>
                <a:ahLst/>
                <a:cxnLst>
                  <a:cxn ang="0">
                    <a:pos x="40" y="19"/>
                  </a:cxn>
                  <a:cxn ang="0">
                    <a:pos x="38" y="13"/>
                  </a:cxn>
                  <a:cxn ang="0">
                    <a:pos x="36" y="7"/>
                  </a:cxn>
                  <a:cxn ang="0">
                    <a:pos x="32" y="3"/>
                  </a:cxn>
                  <a:cxn ang="0">
                    <a:pos x="26" y="2"/>
                  </a:cxn>
                  <a:cxn ang="0">
                    <a:pos x="20" y="0"/>
                  </a:cxn>
                  <a:cxn ang="0">
                    <a:pos x="14" y="2"/>
                  </a:cxn>
                  <a:cxn ang="0">
                    <a:pos x="8" y="3"/>
                  </a:cxn>
                  <a:cxn ang="0">
                    <a:pos x="4" y="7"/>
                  </a:cxn>
                  <a:cxn ang="0">
                    <a:pos x="2" y="13"/>
                  </a:cxn>
                  <a:cxn ang="0">
                    <a:pos x="0" y="19"/>
                  </a:cxn>
                  <a:cxn ang="0">
                    <a:pos x="2" y="25"/>
                  </a:cxn>
                  <a:cxn ang="0">
                    <a:pos x="4" y="31"/>
                  </a:cxn>
                  <a:cxn ang="0">
                    <a:pos x="8" y="35"/>
                  </a:cxn>
                  <a:cxn ang="0">
                    <a:pos x="14" y="37"/>
                  </a:cxn>
                  <a:cxn ang="0">
                    <a:pos x="20" y="39"/>
                  </a:cxn>
                  <a:cxn ang="0">
                    <a:pos x="26" y="37"/>
                  </a:cxn>
                  <a:cxn ang="0">
                    <a:pos x="32" y="35"/>
                  </a:cxn>
                  <a:cxn ang="0">
                    <a:pos x="36" y="31"/>
                  </a:cxn>
                  <a:cxn ang="0">
                    <a:pos x="38" y="25"/>
                  </a:cxn>
                  <a:cxn ang="0">
                    <a:pos x="40" y="19"/>
                  </a:cxn>
                </a:cxnLst>
                <a:rect l="0" t="0" r="r" b="b"/>
                <a:pathLst>
                  <a:path w="40" h="39">
                    <a:moveTo>
                      <a:pt x="40" y="19"/>
                    </a:moveTo>
                    <a:lnTo>
                      <a:pt x="38" y="13"/>
                    </a:lnTo>
                    <a:lnTo>
                      <a:pt x="36" y="7"/>
                    </a:lnTo>
                    <a:lnTo>
                      <a:pt x="32" y="3"/>
                    </a:lnTo>
                    <a:lnTo>
                      <a:pt x="26" y="2"/>
                    </a:lnTo>
                    <a:lnTo>
                      <a:pt x="20" y="0"/>
                    </a:lnTo>
                    <a:lnTo>
                      <a:pt x="14" y="2"/>
                    </a:lnTo>
                    <a:lnTo>
                      <a:pt x="8" y="3"/>
                    </a:lnTo>
                    <a:lnTo>
                      <a:pt x="4" y="7"/>
                    </a:lnTo>
                    <a:lnTo>
                      <a:pt x="2" y="13"/>
                    </a:lnTo>
                    <a:lnTo>
                      <a:pt x="0" y="19"/>
                    </a:lnTo>
                    <a:lnTo>
                      <a:pt x="2" y="25"/>
                    </a:lnTo>
                    <a:lnTo>
                      <a:pt x="4" y="31"/>
                    </a:lnTo>
                    <a:lnTo>
                      <a:pt x="8" y="35"/>
                    </a:lnTo>
                    <a:lnTo>
                      <a:pt x="14" y="37"/>
                    </a:lnTo>
                    <a:lnTo>
                      <a:pt x="20" y="39"/>
                    </a:lnTo>
                    <a:lnTo>
                      <a:pt x="26" y="37"/>
                    </a:lnTo>
                    <a:lnTo>
                      <a:pt x="32" y="35"/>
                    </a:lnTo>
                    <a:lnTo>
                      <a:pt x="36" y="31"/>
                    </a:lnTo>
                    <a:lnTo>
                      <a:pt x="38" y="25"/>
                    </a:lnTo>
                    <a:lnTo>
                      <a:pt x="40" y="19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396" name="Line 282">
                <a:extLst>
                  <a:ext uri="{FF2B5EF4-FFF2-40B4-BE49-F238E27FC236}">
                    <a16:creationId xmlns:a16="http://schemas.microsoft.com/office/drawing/2014/main" id="{4A410E6D-6E61-7623-BF3C-58DF1687ADF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266" y="2160"/>
                <a:ext cx="1" cy="1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397" name="Line 283">
                <a:extLst>
                  <a:ext uri="{FF2B5EF4-FFF2-40B4-BE49-F238E27FC236}">
                    <a16:creationId xmlns:a16="http://schemas.microsoft.com/office/drawing/2014/main" id="{1DDFE850-3A2C-926F-B347-F3E3BF64477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266" y="2191"/>
                <a:ext cx="1" cy="1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398" name="Freeform 284">
                <a:extLst>
                  <a:ext uri="{FF2B5EF4-FFF2-40B4-BE49-F238E27FC236}">
                    <a16:creationId xmlns:a16="http://schemas.microsoft.com/office/drawing/2014/main" id="{5A08C00A-07DA-0271-B2AD-A7EB8429EE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76" y="2134"/>
                <a:ext cx="20" cy="20"/>
              </a:xfrm>
              <a:custGeom>
                <a:avLst/>
                <a:gdLst/>
                <a:ahLst/>
                <a:cxnLst>
                  <a:cxn ang="0">
                    <a:pos x="39" y="19"/>
                  </a:cxn>
                  <a:cxn ang="0">
                    <a:pos x="37" y="13"/>
                  </a:cxn>
                  <a:cxn ang="0">
                    <a:pos x="35" y="7"/>
                  </a:cxn>
                  <a:cxn ang="0">
                    <a:pos x="31" y="4"/>
                  </a:cxn>
                  <a:cxn ang="0">
                    <a:pos x="25" y="2"/>
                  </a:cxn>
                  <a:cxn ang="0">
                    <a:pos x="19" y="0"/>
                  </a:cxn>
                  <a:cxn ang="0">
                    <a:pos x="14" y="2"/>
                  </a:cxn>
                  <a:cxn ang="0">
                    <a:pos x="8" y="4"/>
                  </a:cxn>
                  <a:cxn ang="0">
                    <a:pos x="4" y="7"/>
                  </a:cxn>
                  <a:cxn ang="0">
                    <a:pos x="2" y="13"/>
                  </a:cxn>
                  <a:cxn ang="0">
                    <a:pos x="0" y="19"/>
                  </a:cxn>
                  <a:cxn ang="0">
                    <a:pos x="2" y="25"/>
                  </a:cxn>
                  <a:cxn ang="0">
                    <a:pos x="4" y="31"/>
                  </a:cxn>
                  <a:cxn ang="0">
                    <a:pos x="8" y="35"/>
                  </a:cxn>
                  <a:cxn ang="0">
                    <a:pos x="14" y="37"/>
                  </a:cxn>
                  <a:cxn ang="0">
                    <a:pos x="19" y="39"/>
                  </a:cxn>
                  <a:cxn ang="0">
                    <a:pos x="25" y="37"/>
                  </a:cxn>
                  <a:cxn ang="0">
                    <a:pos x="31" y="35"/>
                  </a:cxn>
                  <a:cxn ang="0">
                    <a:pos x="35" y="31"/>
                  </a:cxn>
                  <a:cxn ang="0">
                    <a:pos x="37" y="25"/>
                  </a:cxn>
                  <a:cxn ang="0">
                    <a:pos x="39" y="19"/>
                  </a:cxn>
                </a:cxnLst>
                <a:rect l="0" t="0" r="r" b="b"/>
                <a:pathLst>
                  <a:path w="39" h="39">
                    <a:moveTo>
                      <a:pt x="39" y="19"/>
                    </a:moveTo>
                    <a:lnTo>
                      <a:pt x="37" y="13"/>
                    </a:lnTo>
                    <a:lnTo>
                      <a:pt x="35" y="7"/>
                    </a:lnTo>
                    <a:lnTo>
                      <a:pt x="31" y="4"/>
                    </a:lnTo>
                    <a:lnTo>
                      <a:pt x="25" y="2"/>
                    </a:lnTo>
                    <a:lnTo>
                      <a:pt x="19" y="0"/>
                    </a:lnTo>
                    <a:lnTo>
                      <a:pt x="14" y="2"/>
                    </a:lnTo>
                    <a:lnTo>
                      <a:pt x="8" y="4"/>
                    </a:lnTo>
                    <a:lnTo>
                      <a:pt x="4" y="7"/>
                    </a:lnTo>
                    <a:lnTo>
                      <a:pt x="2" y="13"/>
                    </a:lnTo>
                    <a:lnTo>
                      <a:pt x="0" y="19"/>
                    </a:lnTo>
                    <a:lnTo>
                      <a:pt x="2" y="25"/>
                    </a:lnTo>
                    <a:lnTo>
                      <a:pt x="4" y="31"/>
                    </a:lnTo>
                    <a:lnTo>
                      <a:pt x="8" y="35"/>
                    </a:lnTo>
                    <a:lnTo>
                      <a:pt x="14" y="37"/>
                    </a:lnTo>
                    <a:lnTo>
                      <a:pt x="19" y="39"/>
                    </a:lnTo>
                    <a:lnTo>
                      <a:pt x="25" y="37"/>
                    </a:lnTo>
                    <a:lnTo>
                      <a:pt x="31" y="35"/>
                    </a:lnTo>
                    <a:lnTo>
                      <a:pt x="35" y="31"/>
                    </a:lnTo>
                    <a:lnTo>
                      <a:pt x="37" y="25"/>
                    </a:lnTo>
                    <a:lnTo>
                      <a:pt x="39" y="19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399" name="Line 285">
                <a:extLst>
                  <a:ext uri="{FF2B5EF4-FFF2-40B4-BE49-F238E27FC236}">
                    <a16:creationId xmlns:a16="http://schemas.microsoft.com/office/drawing/2014/main" id="{7ADA6C5C-6AF1-940E-4733-0A6A6E24122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286" y="2121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400" name="Line 286">
                <a:extLst>
                  <a:ext uri="{FF2B5EF4-FFF2-40B4-BE49-F238E27FC236}">
                    <a16:creationId xmlns:a16="http://schemas.microsoft.com/office/drawing/2014/main" id="{040B7197-DBD4-B2A1-54DE-14A0F051D07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286" y="2154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401" name="Freeform 287">
                <a:extLst>
                  <a:ext uri="{FF2B5EF4-FFF2-40B4-BE49-F238E27FC236}">
                    <a16:creationId xmlns:a16="http://schemas.microsoft.com/office/drawing/2014/main" id="{DA9CE3A1-3319-FC53-4D30-58C3F07F9B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96" y="2141"/>
                <a:ext cx="20" cy="20"/>
              </a:xfrm>
              <a:custGeom>
                <a:avLst/>
                <a:gdLst/>
                <a:ahLst/>
                <a:cxnLst>
                  <a:cxn ang="0">
                    <a:pos x="40" y="20"/>
                  </a:cxn>
                  <a:cxn ang="0">
                    <a:pos x="38" y="14"/>
                  </a:cxn>
                  <a:cxn ang="0">
                    <a:pos x="36" y="8"/>
                  </a:cxn>
                  <a:cxn ang="0">
                    <a:pos x="32" y="4"/>
                  </a:cxn>
                  <a:cxn ang="0">
                    <a:pos x="26" y="2"/>
                  </a:cxn>
                  <a:cxn ang="0">
                    <a:pos x="20" y="0"/>
                  </a:cxn>
                  <a:cxn ang="0">
                    <a:pos x="14" y="2"/>
                  </a:cxn>
                  <a:cxn ang="0">
                    <a:pos x="8" y="4"/>
                  </a:cxn>
                  <a:cxn ang="0">
                    <a:pos x="4" y="8"/>
                  </a:cxn>
                  <a:cxn ang="0">
                    <a:pos x="2" y="14"/>
                  </a:cxn>
                  <a:cxn ang="0">
                    <a:pos x="0" y="20"/>
                  </a:cxn>
                  <a:cxn ang="0">
                    <a:pos x="2" y="26"/>
                  </a:cxn>
                  <a:cxn ang="0">
                    <a:pos x="4" y="32"/>
                  </a:cxn>
                  <a:cxn ang="0">
                    <a:pos x="8" y="36"/>
                  </a:cxn>
                  <a:cxn ang="0">
                    <a:pos x="14" y="38"/>
                  </a:cxn>
                  <a:cxn ang="0">
                    <a:pos x="20" y="40"/>
                  </a:cxn>
                  <a:cxn ang="0">
                    <a:pos x="26" y="38"/>
                  </a:cxn>
                  <a:cxn ang="0">
                    <a:pos x="32" y="36"/>
                  </a:cxn>
                  <a:cxn ang="0">
                    <a:pos x="36" y="32"/>
                  </a:cxn>
                  <a:cxn ang="0">
                    <a:pos x="38" y="26"/>
                  </a:cxn>
                  <a:cxn ang="0">
                    <a:pos x="40" y="20"/>
                  </a:cxn>
                </a:cxnLst>
                <a:rect l="0" t="0" r="r" b="b"/>
                <a:pathLst>
                  <a:path w="40" h="40">
                    <a:moveTo>
                      <a:pt x="40" y="20"/>
                    </a:moveTo>
                    <a:lnTo>
                      <a:pt x="38" y="14"/>
                    </a:lnTo>
                    <a:lnTo>
                      <a:pt x="36" y="8"/>
                    </a:lnTo>
                    <a:lnTo>
                      <a:pt x="32" y="4"/>
                    </a:lnTo>
                    <a:lnTo>
                      <a:pt x="26" y="2"/>
                    </a:lnTo>
                    <a:lnTo>
                      <a:pt x="20" y="0"/>
                    </a:lnTo>
                    <a:lnTo>
                      <a:pt x="14" y="2"/>
                    </a:lnTo>
                    <a:lnTo>
                      <a:pt x="8" y="4"/>
                    </a:lnTo>
                    <a:lnTo>
                      <a:pt x="4" y="8"/>
                    </a:lnTo>
                    <a:lnTo>
                      <a:pt x="2" y="14"/>
                    </a:lnTo>
                    <a:lnTo>
                      <a:pt x="0" y="20"/>
                    </a:lnTo>
                    <a:lnTo>
                      <a:pt x="2" y="26"/>
                    </a:lnTo>
                    <a:lnTo>
                      <a:pt x="4" y="32"/>
                    </a:lnTo>
                    <a:lnTo>
                      <a:pt x="8" y="36"/>
                    </a:lnTo>
                    <a:lnTo>
                      <a:pt x="14" y="38"/>
                    </a:lnTo>
                    <a:lnTo>
                      <a:pt x="20" y="40"/>
                    </a:lnTo>
                    <a:lnTo>
                      <a:pt x="26" y="38"/>
                    </a:lnTo>
                    <a:lnTo>
                      <a:pt x="32" y="36"/>
                    </a:lnTo>
                    <a:lnTo>
                      <a:pt x="36" y="32"/>
                    </a:lnTo>
                    <a:lnTo>
                      <a:pt x="38" y="26"/>
                    </a:lnTo>
                    <a:lnTo>
                      <a:pt x="40" y="2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402" name="Line 288">
                <a:extLst>
                  <a:ext uri="{FF2B5EF4-FFF2-40B4-BE49-F238E27FC236}">
                    <a16:creationId xmlns:a16="http://schemas.microsoft.com/office/drawing/2014/main" id="{2D4E71BF-4A26-3F82-B25F-557BC561F44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306" y="2128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403" name="Line 289">
                <a:extLst>
                  <a:ext uri="{FF2B5EF4-FFF2-40B4-BE49-F238E27FC236}">
                    <a16:creationId xmlns:a16="http://schemas.microsoft.com/office/drawing/2014/main" id="{80D65B5E-3FCF-C662-04DA-327E17B6969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306" y="2161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404" name="Freeform 290">
                <a:extLst>
                  <a:ext uri="{FF2B5EF4-FFF2-40B4-BE49-F238E27FC236}">
                    <a16:creationId xmlns:a16="http://schemas.microsoft.com/office/drawing/2014/main" id="{A94A0B59-BE81-4345-FD63-3B7FE5236B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16" y="2191"/>
                <a:ext cx="20" cy="20"/>
              </a:xfrm>
              <a:custGeom>
                <a:avLst/>
                <a:gdLst/>
                <a:ahLst/>
                <a:cxnLst>
                  <a:cxn ang="0">
                    <a:pos x="39" y="20"/>
                  </a:cxn>
                  <a:cxn ang="0">
                    <a:pos x="37" y="14"/>
                  </a:cxn>
                  <a:cxn ang="0">
                    <a:pos x="35" y="8"/>
                  </a:cxn>
                  <a:cxn ang="0">
                    <a:pos x="31" y="4"/>
                  </a:cxn>
                  <a:cxn ang="0">
                    <a:pos x="25" y="2"/>
                  </a:cxn>
                  <a:cxn ang="0">
                    <a:pos x="19" y="0"/>
                  </a:cxn>
                  <a:cxn ang="0">
                    <a:pos x="13" y="2"/>
                  </a:cxn>
                  <a:cxn ang="0">
                    <a:pos x="7" y="4"/>
                  </a:cxn>
                  <a:cxn ang="0">
                    <a:pos x="4" y="8"/>
                  </a:cxn>
                  <a:cxn ang="0">
                    <a:pos x="2" y="14"/>
                  </a:cxn>
                  <a:cxn ang="0">
                    <a:pos x="0" y="20"/>
                  </a:cxn>
                  <a:cxn ang="0">
                    <a:pos x="2" y="26"/>
                  </a:cxn>
                  <a:cxn ang="0">
                    <a:pos x="4" y="32"/>
                  </a:cxn>
                  <a:cxn ang="0">
                    <a:pos x="7" y="35"/>
                  </a:cxn>
                  <a:cxn ang="0">
                    <a:pos x="13" y="37"/>
                  </a:cxn>
                  <a:cxn ang="0">
                    <a:pos x="19" y="39"/>
                  </a:cxn>
                  <a:cxn ang="0">
                    <a:pos x="25" y="37"/>
                  </a:cxn>
                  <a:cxn ang="0">
                    <a:pos x="31" y="35"/>
                  </a:cxn>
                  <a:cxn ang="0">
                    <a:pos x="35" y="32"/>
                  </a:cxn>
                  <a:cxn ang="0">
                    <a:pos x="37" y="26"/>
                  </a:cxn>
                  <a:cxn ang="0">
                    <a:pos x="39" y="20"/>
                  </a:cxn>
                </a:cxnLst>
                <a:rect l="0" t="0" r="r" b="b"/>
                <a:pathLst>
                  <a:path w="39" h="39">
                    <a:moveTo>
                      <a:pt x="39" y="20"/>
                    </a:moveTo>
                    <a:lnTo>
                      <a:pt x="37" y="14"/>
                    </a:lnTo>
                    <a:lnTo>
                      <a:pt x="35" y="8"/>
                    </a:lnTo>
                    <a:lnTo>
                      <a:pt x="31" y="4"/>
                    </a:lnTo>
                    <a:lnTo>
                      <a:pt x="25" y="2"/>
                    </a:lnTo>
                    <a:lnTo>
                      <a:pt x="19" y="0"/>
                    </a:lnTo>
                    <a:lnTo>
                      <a:pt x="13" y="2"/>
                    </a:lnTo>
                    <a:lnTo>
                      <a:pt x="7" y="4"/>
                    </a:lnTo>
                    <a:lnTo>
                      <a:pt x="4" y="8"/>
                    </a:lnTo>
                    <a:lnTo>
                      <a:pt x="2" y="14"/>
                    </a:lnTo>
                    <a:lnTo>
                      <a:pt x="0" y="20"/>
                    </a:lnTo>
                    <a:lnTo>
                      <a:pt x="2" y="26"/>
                    </a:lnTo>
                    <a:lnTo>
                      <a:pt x="4" y="32"/>
                    </a:lnTo>
                    <a:lnTo>
                      <a:pt x="7" y="35"/>
                    </a:lnTo>
                    <a:lnTo>
                      <a:pt x="13" y="37"/>
                    </a:lnTo>
                    <a:lnTo>
                      <a:pt x="19" y="39"/>
                    </a:lnTo>
                    <a:lnTo>
                      <a:pt x="25" y="37"/>
                    </a:lnTo>
                    <a:lnTo>
                      <a:pt x="31" y="35"/>
                    </a:lnTo>
                    <a:lnTo>
                      <a:pt x="35" y="32"/>
                    </a:lnTo>
                    <a:lnTo>
                      <a:pt x="37" y="26"/>
                    </a:lnTo>
                    <a:lnTo>
                      <a:pt x="39" y="2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405" name="Line 291">
                <a:extLst>
                  <a:ext uri="{FF2B5EF4-FFF2-40B4-BE49-F238E27FC236}">
                    <a16:creationId xmlns:a16="http://schemas.microsoft.com/office/drawing/2014/main" id="{587C9D5C-D9E7-FB08-E2FD-396770826B5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326" y="2180"/>
                <a:ext cx="1" cy="1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406" name="Line 292">
                <a:extLst>
                  <a:ext uri="{FF2B5EF4-FFF2-40B4-BE49-F238E27FC236}">
                    <a16:creationId xmlns:a16="http://schemas.microsoft.com/office/drawing/2014/main" id="{E9C51140-B9AE-E999-E33C-CD4C9D68F44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326" y="2211"/>
                <a:ext cx="1" cy="1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407" name="Freeform 293">
                <a:extLst>
                  <a:ext uri="{FF2B5EF4-FFF2-40B4-BE49-F238E27FC236}">
                    <a16:creationId xmlns:a16="http://schemas.microsoft.com/office/drawing/2014/main" id="{E751F967-9596-7FF2-C2D7-BE4B7602AE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36" y="2157"/>
                <a:ext cx="19" cy="20"/>
              </a:xfrm>
              <a:custGeom>
                <a:avLst/>
                <a:gdLst/>
                <a:ahLst/>
                <a:cxnLst>
                  <a:cxn ang="0">
                    <a:pos x="39" y="20"/>
                  </a:cxn>
                  <a:cxn ang="0">
                    <a:pos x="38" y="14"/>
                  </a:cxn>
                  <a:cxn ang="0">
                    <a:pos x="36" y="8"/>
                  </a:cxn>
                  <a:cxn ang="0">
                    <a:pos x="32" y="4"/>
                  </a:cxn>
                  <a:cxn ang="0">
                    <a:pos x="26" y="2"/>
                  </a:cxn>
                  <a:cxn ang="0">
                    <a:pos x="20" y="0"/>
                  </a:cxn>
                  <a:cxn ang="0">
                    <a:pos x="14" y="2"/>
                  </a:cxn>
                  <a:cxn ang="0">
                    <a:pos x="8" y="4"/>
                  </a:cxn>
                  <a:cxn ang="0">
                    <a:pos x="4" y="8"/>
                  </a:cxn>
                  <a:cxn ang="0">
                    <a:pos x="2" y="14"/>
                  </a:cxn>
                  <a:cxn ang="0">
                    <a:pos x="0" y="20"/>
                  </a:cxn>
                  <a:cxn ang="0">
                    <a:pos x="2" y="26"/>
                  </a:cxn>
                  <a:cxn ang="0">
                    <a:pos x="4" y="32"/>
                  </a:cxn>
                  <a:cxn ang="0">
                    <a:pos x="8" y="35"/>
                  </a:cxn>
                  <a:cxn ang="0">
                    <a:pos x="14" y="37"/>
                  </a:cxn>
                  <a:cxn ang="0">
                    <a:pos x="20" y="39"/>
                  </a:cxn>
                  <a:cxn ang="0">
                    <a:pos x="26" y="37"/>
                  </a:cxn>
                  <a:cxn ang="0">
                    <a:pos x="32" y="35"/>
                  </a:cxn>
                  <a:cxn ang="0">
                    <a:pos x="36" y="32"/>
                  </a:cxn>
                  <a:cxn ang="0">
                    <a:pos x="38" y="26"/>
                  </a:cxn>
                  <a:cxn ang="0">
                    <a:pos x="39" y="20"/>
                  </a:cxn>
                </a:cxnLst>
                <a:rect l="0" t="0" r="r" b="b"/>
                <a:pathLst>
                  <a:path w="39" h="39">
                    <a:moveTo>
                      <a:pt x="39" y="20"/>
                    </a:moveTo>
                    <a:lnTo>
                      <a:pt x="38" y="14"/>
                    </a:lnTo>
                    <a:lnTo>
                      <a:pt x="36" y="8"/>
                    </a:lnTo>
                    <a:lnTo>
                      <a:pt x="32" y="4"/>
                    </a:lnTo>
                    <a:lnTo>
                      <a:pt x="26" y="2"/>
                    </a:lnTo>
                    <a:lnTo>
                      <a:pt x="20" y="0"/>
                    </a:lnTo>
                    <a:lnTo>
                      <a:pt x="14" y="2"/>
                    </a:lnTo>
                    <a:lnTo>
                      <a:pt x="8" y="4"/>
                    </a:lnTo>
                    <a:lnTo>
                      <a:pt x="4" y="8"/>
                    </a:lnTo>
                    <a:lnTo>
                      <a:pt x="2" y="14"/>
                    </a:lnTo>
                    <a:lnTo>
                      <a:pt x="0" y="20"/>
                    </a:lnTo>
                    <a:lnTo>
                      <a:pt x="2" y="26"/>
                    </a:lnTo>
                    <a:lnTo>
                      <a:pt x="4" y="32"/>
                    </a:lnTo>
                    <a:lnTo>
                      <a:pt x="8" y="35"/>
                    </a:lnTo>
                    <a:lnTo>
                      <a:pt x="14" y="37"/>
                    </a:lnTo>
                    <a:lnTo>
                      <a:pt x="20" y="39"/>
                    </a:lnTo>
                    <a:lnTo>
                      <a:pt x="26" y="37"/>
                    </a:lnTo>
                    <a:lnTo>
                      <a:pt x="32" y="35"/>
                    </a:lnTo>
                    <a:lnTo>
                      <a:pt x="36" y="32"/>
                    </a:lnTo>
                    <a:lnTo>
                      <a:pt x="38" y="26"/>
                    </a:lnTo>
                    <a:lnTo>
                      <a:pt x="39" y="2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408" name="Line 294">
                <a:extLst>
                  <a:ext uri="{FF2B5EF4-FFF2-40B4-BE49-F238E27FC236}">
                    <a16:creationId xmlns:a16="http://schemas.microsoft.com/office/drawing/2014/main" id="{BD20E128-471B-1926-9689-B6C1EE1B745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345" y="2144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409" name="Line 295">
                <a:extLst>
                  <a:ext uri="{FF2B5EF4-FFF2-40B4-BE49-F238E27FC236}">
                    <a16:creationId xmlns:a16="http://schemas.microsoft.com/office/drawing/2014/main" id="{312DD4A2-79A9-D2E5-83ED-224036825C7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345" y="2177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410" name="Freeform 296">
                <a:extLst>
                  <a:ext uri="{FF2B5EF4-FFF2-40B4-BE49-F238E27FC236}">
                    <a16:creationId xmlns:a16="http://schemas.microsoft.com/office/drawing/2014/main" id="{3AAFA6D0-0522-FA12-12A8-087E4815DA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55" y="2133"/>
                <a:ext cx="20" cy="20"/>
              </a:xfrm>
              <a:custGeom>
                <a:avLst/>
                <a:gdLst/>
                <a:ahLst/>
                <a:cxnLst>
                  <a:cxn ang="0">
                    <a:pos x="40" y="19"/>
                  </a:cxn>
                  <a:cxn ang="0">
                    <a:pos x="38" y="13"/>
                  </a:cxn>
                  <a:cxn ang="0">
                    <a:pos x="36" y="8"/>
                  </a:cxn>
                  <a:cxn ang="0">
                    <a:pos x="32" y="4"/>
                  </a:cxn>
                  <a:cxn ang="0">
                    <a:pos x="26" y="2"/>
                  </a:cxn>
                  <a:cxn ang="0">
                    <a:pos x="20" y="0"/>
                  </a:cxn>
                  <a:cxn ang="0">
                    <a:pos x="14" y="2"/>
                  </a:cxn>
                  <a:cxn ang="0">
                    <a:pos x="8" y="4"/>
                  </a:cxn>
                  <a:cxn ang="0">
                    <a:pos x="4" y="8"/>
                  </a:cxn>
                  <a:cxn ang="0">
                    <a:pos x="2" y="13"/>
                  </a:cxn>
                  <a:cxn ang="0">
                    <a:pos x="0" y="19"/>
                  </a:cxn>
                  <a:cxn ang="0">
                    <a:pos x="2" y="25"/>
                  </a:cxn>
                  <a:cxn ang="0">
                    <a:pos x="4" y="31"/>
                  </a:cxn>
                  <a:cxn ang="0">
                    <a:pos x="8" y="35"/>
                  </a:cxn>
                  <a:cxn ang="0">
                    <a:pos x="14" y="37"/>
                  </a:cxn>
                  <a:cxn ang="0">
                    <a:pos x="20" y="39"/>
                  </a:cxn>
                  <a:cxn ang="0">
                    <a:pos x="26" y="37"/>
                  </a:cxn>
                  <a:cxn ang="0">
                    <a:pos x="32" y="35"/>
                  </a:cxn>
                  <a:cxn ang="0">
                    <a:pos x="36" y="31"/>
                  </a:cxn>
                  <a:cxn ang="0">
                    <a:pos x="38" y="25"/>
                  </a:cxn>
                  <a:cxn ang="0">
                    <a:pos x="40" y="19"/>
                  </a:cxn>
                </a:cxnLst>
                <a:rect l="0" t="0" r="r" b="b"/>
                <a:pathLst>
                  <a:path w="40" h="39">
                    <a:moveTo>
                      <a:pt x="40" y="19"/>
                    </a:moveTo>
                    <a:lnTo>
                      <a:pt x="38" y="13"/>
                    </a:lnTo>
                    <a:lnTo>
                      <a:pt x="36" y="8"/>
                    </a:lnTo>
                    <a:lnTo>
                      <a:pt x="32" y="4"/>
                    </a:lnTo>
                    <a:lnTo>
                      <a:pt x="26" y="2"/>
                    </a:lnTo>
                    <a:lnTo>
                      <a:pt x="20" y="0"/>
                    </a:lnTo>
                    <a:lnTo>
                      <a:pt x="14" y="2"/>
                    </a:lnTo>
                    <a:lnTo>
                      <a:pt x="8" y="4"/>
                    </a:lnTo>
                    <a:lnTo>
                      <a:pt x="4" y="8"/>
                    </a:lnTo>
                    <a:lnTo>
                      <a:pt x="2" y="13"/>
                    </a:lnTo>
                    <a:lnTo>
                      <a:pt x="0" y="19"/>
                    </a:lnTo>
                    <a:lnTo>
                      <a:pt x="2" y="25"/>
                    </a:lnTo>
                    <a:lnTo>
                      <a:pt x="4" y="31"/>
                    </a:lnTo>
                    <a:lnTo>
                      <a:pt x="8" y="35"/>
                    </a:lnTo>
                    <a:lnTo>
                      <a:pt x="14" y="37"/>
                    </a:lnTo>
                    <a:lnTo>
                      <a:pt x="20" y="39"/>
                    </a:lnTo>
                    <a:lnTo>
                      <a:pt x="26" y="37"/>
                    </a:lnTo>
                    <a:lnTo>
                      <a:pt x="32" y="35"/>
                    </a:lnTo>
                    <a:lnTo>
                      <a:pt x="36" y="31"/>
                    </a:lnTo>
                    <a:lnTo>
                      <a:pt x="38" y="25"/>
                    </a:lnTo>
                    <a:lnTo>
                      <a:pt x="40" y="19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411" name="Line 297">
                <a:extLst>
                  <a:ext uri="{FF2B5EF4-FFF2-40B4-BE49-F238E27FC236}">
                    <a16:creationId xmlns:a16="http://schemas.microsoft.com/office/drawing/2014/main" id="{A1E48AFB-51BC-681D-9F0E-BF63A17FB9A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365" y="2120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412" name="Line 298">
                <a:extLst>
                  <a:ext uri="{FF2B5EF4-FFF2-40B4-BE49-F238E27FC236}">
                    <a16:creationId xmlns:a16="http://schemas.microsoft.com/office/drawing/2014/main" id="{56547AB5-A812-3AB2-4076-290D9AD3C3C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365" y="2153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413" name="Freeform 299">
                <a:extLst>
                  <a:ext uri="{FF2B5EF4-FFF2-40B4-BE49-F238E27FC236}">
                    <a16:creationId xmlns:a16="http://schemas.microsoft.com/office/drawing/2014/main" id="{7A72C3DC-ED23-40B8-BA58-D7F2AFC3BD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75" y="2146"/>
                <a:ext cx="20" cy="20"/>
              </a:xfrm>
              <a:custGeom>
                <a:avLst/>
                <a:gdLst/>
                <a:ahLst/>
                <a:cxnLst>
                  <a:cxn ang="0">
                    <a:pos x="39" y="20"/>
                  </a:cxn>
                  <a:cxn ang="0">
                    <a:pos x="37" y="14"/>
                  </a:cxn>
                  <a:cxn ang="0">
                    <a:pos x="35" y="8"/>
                  </a:cxn>
                  <a:cxn ang="0">
                    <a:pos x="31" y="4"/>
                  </a:cxn>
                  <a:cxn ang="0">
                    <a:pos x="26" y="2"/>
                  </a:cxn>
                  <a:cxn ang="0">
                    <a:pos x="20" y="0"/>
                  </a:cxn>
                  <a:cxn ang="0">
                    <a:pos x="14" y="2"/>
                  </a:cxn>
                  <a:cxn ang="0">
                    <a:pos x="8" y="4"/>
                  </a:cxn>
                  <a:cxn ang="0">
                    <a:pos x="4" y="8"/>
                  </a:cxn>
                  <a:cxn ang="0">
                    <a:pos x="2" y="14"/>
                  </a:cxn>
                  <a:cxn ang="0">
                    <a:pos x="0" y="20"/>
                  </a:cxn>
                  <a:cxn ang="0">
                    <a:pos x="2" y="26"/>
                  </a:cxn>
                  <a:cxn ang="0">
                    <a:pos x="4" y="32"/>
                  </a:cxn>
                  <a:cxn ang="0">
                    <a:pos x="8" y="36"/>
                  </a:cxn>
                  <a:cxn ang="0">
                    <a:pos x="14" y="38"/>
                  </a:cxn>
                  <a:cxn ang="0">
                    <a:pos x="20" y="40"/>
                  </a:cxn>
                  <a:cxn ang="0">
                    <a:pos x="26" y="38"/>
                  </a:cxn>
                  <a:cxn ang="0">
                    <a:pos x="31" y="36"/>
                  </a:cxn>
                  <a:cxn ang="0">
                    <a:pos x="35" y="32"/>
                  </a:cxn>
                  <a:cxn ang="0">
                    <a:pos x="37" y="26"/>
                  </a:cxn>
                  <a:cxn ang="0">
                    <a:pos x="39" y="20"/>
                  </a:cxn>
                </a:cxnLst>
                <a:rect l="0" t="0" r="r" b="b"/>
                <a:pathLst>
                  <a:path w="39" h="40">
                    <a:moveTo>
                      <a:pt x="39" y="20"/>
                    </a:moveTo>
                    <a:lnTo>
                      <a:pt x="37" y="14"/>
                    </a:lnTo>
                    <a:lnTo>
                      <a:pt x="35" y="8"/>
                    </a:lnTo>
                    <a:lnTo>
                      <a:pt x="31" y="4"/>
                    </a:lnTo>
                    <a:lnTo>
                      <a:pt x="26" y="2"/>
                    </a:lnTo>
                    <a:lnTo>
                      <a:pt x="20" y="0"/>
                    </a:lnTo>
                    <a:lnTo>
                      <a:pt x="14" y="2"/>
                    </a:lnTo>
                    <a:lnTo>
                      <a:pt x="8" y="4"/>
                    </a:lnTo>
                    <a:lnTo>
                      <a:pt x="4" y="8"/>
                    </a:lnTo>
                    <a:lnTo>
                      <a:pt x="2" y="14"/>
                    </a:lnTo>
                    <a:lnTo>
                      <a:pt x="0" y="20"/>
                    </a:lnTo>
                    <a:lnTo>
                      <a:pt x="2" y="26"/>
                    </a:lnTo>
                    <a:lnTo>
                      <a:pt x="4" y="32"/>
                    </a:lnTo>
                    <a:lnTo>
                      <a:pt x="8" y="36"/>
                    </a:lnTo>
                    <a:lnTo>
                      <a:pt x="14" y="38"/>
                    </a:lnTo>
                    <a:lnTo>
                      <a:pt x="20" y="40"/>
                    </a:lnTo>
                    <a:lnTo>
                      <a:pt x="26" y="38"/>
                    </a:lnTo>
                    <a:lnTo>
                      <a:pt x="31" y="36"/>
                    </a:lnTo>
                    <a:lnTo>
                      <a:pt x="35" y="32"/>
                    </a:lnTo>
                    <a:lnTo>
                      <a:pt x="37" y="26"/>
                    </a:lnTo>
                    <a:lnTo>
                      <a:pt x="39" y="2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414" name="Line 300">
                <a:extLst>
                  <a:ext uri="{FF2B5EF4-FFF2-40B4-BE49-F238E27FC236}">
                    <a16:creationId xmlns:a16="http://schemas.microsoft.com/office/drawing/2014/main" id="{8FD7117B-35ED-9DC2-978B-A19C1692FE1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385" y="2133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415" name="Line 301">
                <a:extLst>
                  <a:ext uri="{FF2B5EF4-FFF2-40B4-BE49-F238E27FC236}">
                    <a16:creationId xmlns:a16="http://schemas.microsoft.com/office/drawing/2014/main" id="{5294CD61-5A32-3DC4-B8C5-D3B7FC8A0E7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385" y="2166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416" name="Freeform 302">
                <a:extLst>
                  <a:ext uri="{FF2B5EF4-FFF2-40B4-BE49-F238E27FC236}">
                    <a16:creationId xmlns:a16="http://schemas.microsoft.com/office/drawing/2014/main" id="{2BF1CF8F-F5D1-20B8-3636-AA56A9D704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5" y="2172"/>
                <a:ext cx="19" cy="19"/>
              </a:xfrm>
              <a:custGeom>
                <a:avLst/>
                <a:gdLst/>
                <a:ahLst/>
                <a:cxnLst>
                  <a:cxn ang="0">
                    <a:pos x="40" y="19"/>
                  </a:cxn>
                  <a:cxn ang="0">
                    <a:pos x="38" y="13"/>
                  </a:cxn>
                  <a:cxn ang="0">
                    <a:pos x="36" y="7"/>
                  </a:cxn>
                  <a:cxn ang="0">
                    <a:pos x="32" y="3"/>
                  </a:cxn>
                  <a:cxn ang="0">
                    <a:pos x="26" y="2"/>
                  </a:cxn>
                  <a:cxn ang="0">
                    <a:pos x="20" y="0"/>
                  </a:cxn>
                  <a:cxn ang="0">
                    <a:pos x="14" y="2"/>
                  </a:cxn>
                  <a:cxn ang="0">
                    <a:pos x="8" y="3"/>
                  </a:cxn>
                  <a:cxn ang="0">
                    <a:pos x="4" y="7"/>
                  </a:cxn>
                  <a:cxn ang="0">
                    <a:pos x="2" y="13"/>
                  </a:cxn>
                  <a:cxn ang="0">
                    <a:pos x="0" y="19"/>
                  </a:cxn>
                  <a:cxn ang="0">
                    <a:pos x="2" y="25"/>
                  </a:cxn>
                  <a:cxn ang="0">
                    <a:pos x="4" y="31"/>
                  </a:cxn>
                  <a:cxn ang="0">
                    <a:pos x="8" y="35"/>
                  </a:cxn>
                  <a:cxn ang="0">
                    <a:pos x="14" y="37"/>
                  </a:cxn>
                  <a:cxn ang="0">
                    <a:pos x="20" y="39"/>
                  </a:cxn>
                  <a:cxn ang="0">
                    <a:pos x="26" y="37"/>
                  </a:cxn>
                  <a:cxn ang="0">
                    <a:pos x="32" y="35"/>
                  </a:cxn>
                  <a:cxn ang="0">
                    <a:pos x="36" y="31"/>
                  </a:cxn>
                  <a:cxn ang="0">
                    <a:pos x="38" y="25"/>
                  </a:cxn>
                  <a:cxn ang="0">
                    <a:pos x="40" y="19"/>
                  </a:cxn>
                </a:cxnLst>
                <a:rect l="0" t="0" r="r" b="b"/>
                <a:pathLst>
                  <a:path w="40" h="39">
                    <a:moveTo>
                      <a:pt x="40" y="19"/>
                    </a:moveTo>
                    <a:lnTo>
                      <a:pt x="38" y="13"/>
                    </a:lnTo>
                    <a:lnTo>
                      <a:pt x="36" y="7"/>
                    </a:lnTo>
                    <a:lnTo>
                      <a:pt x="32" y="3"/>
                    </a:lnTo>
                    <a:lnTo>
                      <a:pt x="26" y="2"/>
                    </a:lnTo>
                    <a:lnTo>
                      <a:pt x="20" y="0"/>
                    </a:lnTo>
                    <a:lnTo>
                      <a:pt x="14" y="2"/>
                    </a:lnTo>
                    <a:lnTo>
                      <a:pt x="8" y="3"/>
                    </a:lnTo>
                    <a:lnTo>
                      <a:pt x="4" y="7"/>
                    </a:lnTo>
                    <a:lnTo>
                      <a:pt x="2" y="13"/>
                    </a:lnTo>
                    <a:lnTo>
                      <a:pt x="0" y="19"/>
                    </a:lnTo>
                    <a:lnTo>
                      <a:pt x="2" y="25"/>
                    </a:lnTo>
                    <a:lnTo>
                      <a:pt x="4" y="31"/>
                    </a:lnTo>
                    <a:lnTo>
                      <a:pt x="8" y="35"/>
                    </a:lnTo>
                    <a:lnTo>
                      <a:pt x="14" y="37"/>
                    </a:lnTo>
                    <a:lnTo>
                      <a:pt x="20" y="39"/>
                    </a:lnTo>
                    <a:lnTo>
                      <a:pt x="26" y="37"/>
                    </a:lnTo>
                    <a:lnTo>
                      <a:pt x="32" y="35"/>
                    </a:lnTo>
                    <a:lnTo>
                      <a:pt x="36" y="31"/>
                    </a:lnTo>
                    <a:lnTo>
                      <a:pt x="38" y="25"/>
                    </a:lnTo>
                    <a:lnTo>
                      <a:pt x="40" y="19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417" name="Line 303">
                <a:extLst>
                  <a:ext uri="{FF2B5EF4-FFF2-40B4-BE49-F238E27FC236}">
                    <a16:creationId xmlns:a16="http://schemas.microsoft.com/office/drawing/2014/main" id="{4F76AC1F-C5DD-141F-4A8B-A4128DA5EF2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405" y="2160"/>
                <a:ext cx="1" cy="1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418" name="Line 304">
                <a:extLst>
                  <a:ext uri="{FF2B5EF4-FFF2-40B4-BE49-F238E27FC236}">
                    <a16:creationId xmlns:a16="http://schemas.microsoft.com/office/drawing/2014/main" id="{42755E6E-898E-FF92-8379-64126DF54FF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405" y="2191"/>
                <a:ext cx="1" cy="1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419" name="Freeform 305">
                <a:extLst>
                  <a:ext uri="{FF2B5EF4-FFF2-40B4-BE49-F238E27FC236}">
                    <a16:creationId xmlns:a16="http://schemas.microsoft.com/office/drawing/2014/main" id="{E75F36BF-1847-FE35-74B4-A40387BF22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14" y="2190"/>
                <a:ext cx="20" cy="19"/>
              </a:xfrm>
              <a:custGeom>
                <a:avLst/>
                <a:gdLst/>
                <a:ahLst/>
                <a:cxnLst>
                  <a:cxn ang="0">
                    <a:pos x="39" y="20"/>
                  </a:cxn>
                  <a:cxn ang="0">
                    <a:pos x="37" y="14"/>
                  </a:cxn>
                  <a:cxn ang="0">
                    <a:pos x="35" y="8"/>
                  </a:cxn>
                  <a:cxn ang="0">
                    <a:pos x="31" y="4"/>
                  </a:cxn>
                  <a:cxn ang="0">
                    <a:pos x="25" y="2"/>
                  </a:cxn>
                  <a:cxn ang="0">
                    <a:pos x="20" y="0"/>
                  </a:cxn>
                  <a:cxn ang="0">
                    <a:pos x="14" y="2"/>
                  </a:cxn>
                  <a:cxn ang="0">
                    <a:pos x="8" y="4"/>
                  </a:cxn>
                  <a:cxn ang="0">
                    <a:pos x="4" y="8"/>
                  </a:cxn>
                  <a:cxn ang="0">
                    <a:pos x="2" y="14"/>
                  </a:cxn>
                  <a:cxn ang="0">
                    <a:pos x="0" y="20"/>
                  </a:cxn>
                  <a:cxn ang="0">
                    <a:pos x="2" y="26"/>
                  </a:cxn>
                  <a:cxn ang="0">
                    <a:pos x="4" y="32"/>
                  </a:cxn>
                  <a:cxn ang="0">
                    <a:pos x="8" y="36"/>
                  </a:cxn>
                  <a:cxn ang="0">
                    <a:pos x="14" y="38"/>
                  </a:cxn>
                  <a:cxn ang="0">
                    <a:pos x="20" y="39"/>
                  </a:cxn>
                  <a:cxn ang="0">
                    <a:pos x="25" y="38"/>
                  </a:cxn>
                  <a:cxn ang="0">
                    <a:pos x="31" y="36"/>
                  </a:cxn>
                  <a:cxn ang="0">
                    <a:pos x="35" y="32"/>
                  </a:cxn>
                  <a:cxn ang="0">
                    <a:pos x="37" y="26"/>
                  </a:cxn>
                  <a:cxn ang="0">
                    <a:pos x="39" y="20"/>
                  </a:cxn>
                </a:cxnLst>
                <a:rect l="0" t="0" r="r" b="b"/>
                <a:pathLst>
                  <a:path w="39" h="39">
                    <a:moveTo>
                      <a:pt x="39" y="20"/>
                    </a:moveTo>
                    <a:lnTo>
                      <a:pt x="37" y="14"/>
                    </a:lnTo>
                    <a:lnTo>
                      <a:pt x="35" y="8"/>
                    </a:lnTo>
                    <a:lnTo>
                      <a:pt x="31" y="4"/>
                    </a:lnTo>
                    <a:lnTo>
                      <a:pt x="25" y="2"/>
                    </a:lnTo>
                    <a:lnTo>
                      <a:pt x="20" y="0"/>
                    </a:lnTo>
                    <a:lnTo>
                      <a:pt x="14" y="2"/>
                    </a:lnTo>
                    <a:lnTo>
                      <a:pt x="8" y="4"/>
                    </a:lnTo>
                    <a:lnTo>
                      <a:pt x="4" y="8"/>
                    </a:lnTo>
                    <a:lnTo>
                      <a:pt x="2" y="14"/>
                    </a:lnTo>
                    <a:lnTo>
                      <a:pt x="0" y="20"/>
                    </a:lnTo>
                    <a:lnTo>
                      <a:pt x="2" y="26"/>
                    </a:lnTo>
                    <a:lnTo>
                      <a:pt x="4" y="32"/>
                    </a:lnTo>
                    <a:lnTo>
                      <a:pt x="8" y="36"/>
                    </a:lnTo>
                    <a:lnTo>
                      <a:pt x="14" y="38"/>
                    </a:lnTo>
                    <a:lnTo>
                      <a:pt x="20" y="39"/>
                    </a:lnTo>
                    <a:lnTo>
                      <a:pt x="25" y="38"/>
                    </a:lnTo>
                    <a:lnTo>
                      <a:pt x="31" y="36"/>
                    </a:lnTo>
                    <a:lnTo>
                      <a:pt x="35" y="32"/>
                    </a:lnTo>
                    <a:lnTo>
                      <a:pt x="37" y="26"/>
                    </a:lnTo>
                    <a:lnTo>
                      <a:pt x="39" y="2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420" name="Line 306">
                <a:extLst>
                  <a:ext uri="{FF2B5EF4-FFF2-40B4-BE49-F238E27FC236}">
                    <a16:creationId xmlns:a16="http://schemas.microsoft.com/office/drawing/2014/main" id="{82DE8322-9979-3093-50CD-F2A60FFE715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424" y="2178"/>
                <a:ext cx="1" cy="1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421" name="Line 307">
                <a:extLst>
                  <a:ext uri="{FF2B5EF4-FFF2-40B4-BE49-F238E27FC236}">
                    <a16:creationId xmlns:a16="http://schemas.microsoft.com/office/drawing/2014/main" id="{2BE8CDD1-999F-0CC6-1C78-7516FD377C4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424" y="2209"/>
                <a:ext cx="1" cy="1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422" name="Freeform 308">
                <a:extLst>
                  <a:ext uri="{FF2B5EF4-FFF2-40B4-BE49-F238E27FC236}">
                    <a16:creationId xmlns:a16="http://schemas.microsoft.com/office/drawing/2014/main" id="{ECE31068-CFE1-9584-4D7C-19ABFE18FA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34" y="2152"/>
                <a:ext cx="20" cy="20"/>
              </a:xfrm>
              <a:custGeom>
                <a:avLst/>
                <a:gdLst/>
                <a:ahLst/>
                <a:cxnLst>
                  <a:cxn ang="0">
                    <a:pos x="40" y="20"/>
                  </a:cxn>
                  <a:cxn ang="0">
                    <a:pos x="38" y="14"/>
                  </a:cxn>
                  <a:cxn ang="0">
                    <a:pos x="36" y="8"/>
                  </a:cxn>
                  <a:cxn ang="0">
                    <a:pos x="32" y="4"/>
                  </a:cxn>
                  <a:cxn ang="0">
                    <a:pos x="26" y="2"/>
                  </a:cxn>
                  <a:cxn ang="0">
                    <a:pos x="20" y="0"/>
                  </a:cxn>
                  <a:cxn ang="0">
                    <a:pos x="14" y="2"/>
                  </a:cxn>
                  <a:cxn ang="0">
                    <a:pos x="8" y="4"/>
                  </a:cxn>
                  <a:cxn ang="0">
                    <a:pos x="4" y="8"/>
                  </a:cxn>
                  <a:cxn ang="0">
                    <a:pos x="2" y="14"/>
                  </a:cxn>
                  <a:cxn ang="0">
                    <a:pos x="0" y="20"/>
                  </a:cxn>
                  <a:cxn ang="0">
                    <a:pos x="2" y="26"/>
                  </a:cxn>
                  <a:cxn ang="0">
                    <a:pos x="4" y="32"/>
                  </a:cxn>
                  <a:cxn ang="0">
                    <a:pos x="8" y="36"/>
                  </a:cxn>
                  <a:cxn ang="0">
                    <a:pos x="14" y="38"/>
                  </a:cxn>
                  <a:cxn ang="0">
                    <a:pos x="20" y="40"/>
                  </a:cxn>
                  <a:cxn ang="0">
                    <a:pos x="26" y="38"/>
                  </a:cxn>
                  <a:cxn ang="0">
                    <a:pos x="32" y="36"/>
                  </a:cxn>
                  <a:cxn ang="0">
                    <a:pos x="36" y="32"/>
                  </a:cxn>
                  <a:cxn ang="0">
                    <a:pos x="38" y="26"/>
                  </a:cxn>
                  <a:cxn ang="0">
                    <a:pos x="40" y="20"/>
                  </a:cxn>
                </a:cxnLst>
                <a:rect l="0" t="0" r="r" b="b"/>
                <a:pathLst>
                  <a:path w="40" h="40">
                    <a:moveTo>
                      <a:pt x="40" y="20"/>
                    </a:moveTo>
                    <a:lnTo>
                      <a:pt x="38" y="14"/>
                    </a:lnTo>
                    <a:lnTo>
                      <a:pt x="36" y="8"/>
                    </a:lnTo>
                    <a:lnTo>
                      <a:pt x="32" y="4"/>
                    </a:lnTo>
                    <a:lnTo>
                      <a:pt x="26" y="2"/>
                    </a:lnTo>
                    <a:lnTo>
                      <a:pt x="20" y="0"/>
                    </a:lnTo>
                    <a:lnTo>
                      <a:pt x="14" y="2"/>
                    </a:lnTo>
                    <a:lnTo>
                      <a:pt x="8" y="4"/>
                    </a:lnTo>
                    <a:lnTo>
                      <a:pt x="4" y="8"/>
                    </a:lnTo>
                    <a:lnTo>
                      <a:pt x="2" y="14"/>
                    </a:lnTo>
                    <a:lnTo>
                      <a:pt x="0" y="20"/>
                    </a:lnTo>
                    <a:lnTo>
                      <a:pt x="2" y="26"/>
                    </a:lnTo>
                    <a:lnTo>
                      <a:pt x="4" y="32"/>
                    </a:lnTo>
                    <a:lnTo>
                      <a:pt x="8" y="36"/>
                    </a:lnTo>
                    <a:lnTo>
                      <a:pt x="14" y="38"/>
                    </a:lnTo>
                    <a:lnTo>
                      <a:pt x="20" y="40"/>
                    </a:lnTo>
                    <a:lnTo>
                      <a:pt x="26" y="38"/>
                    </a:lnTo>
                    <a:lnTo>
                      <a:pt x="32" y="36"/>
                    </a:lnTo>
                    <a:lnTo>
                      <a:pt x="36" y="32"/>
                    </a:lnTo>
                    <a:lnTo>
                      <a:pt x="38" y="26"/>
                    </a:lnTo>
                    <a:lnTo>
                      <a:pt x="40" y="2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423" name="Line 309">
                <a:extLst>
                  <a:ext uri="{FF2B5EF4-FFF2-40B4-BE49-F238E27FC236}">
                    <a16:creationId xmlns:a16="http://schemas.microsoft.com/office/drawing/2014/main" id="{EE0D75ED-BE4C-F46A-80C1-4D516CF7699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444" y="2139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424" name="Line 310">
                <a:extLst>
                  <a:ext uri="{FF2B5EF4-FFF2-40B4-BE49-F238E27FC236}">
                    <a16:creationId xmlns:a16="http://schemas.microsoft.com/office/drawing/2014/main" id="{D82661F1-0EFA-1DAE-5A05-00BDAFACB62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444" y="2172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425" name="Freeform 311">
                <a:extLst>
                  <a:ext uri="{FF2B5EF4-FFF2-40B4-BE49-F238E27FC236}">
                    <a16:creationId xmlns:a16="http://schemas.microsoft.com/office/drawing/2014/main" id="{C459B541-B0F9-2E47-6A36-27CA3233C0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54" y="2139"/>
                <a:ext cx="20" cy="20"/>
              </a:xfrm>
              <a:custGeom>
                <a:avLst/>
                <a:gdLst/>
                <a:ahLst/>
                <a:cxnLst>
                  <a:cxn ang="0">
                    <a:pos x="39" y="20"/>
                  </a:cxn>
                  <a:cxn ang="0">
                    <a:pos x="37" y="14"/>
                  </a:cxn>
                  <a:cxn ang="0">
                    <a:pos x="35" y="8"/>
                  </a:cxn>
                  <a:cxn ang="0">
                    <a:pos x="31" y="4"/>
                  </a:cxn>
                  <a:cxn ang="0">
                    <a:pos x="25" y="2"/>
                  </a:cxn>
                  <a:cxn ang="0">
                    <a:pos x="19" y="0"/>
                  </a:cxn>
                  <a:cxn ang="0">
                    <a:pos x="13" y="2"/>
                  </a:cxn>
                  <a:cxn ang="0">
                    <a:pos x="8" y="4"/>
                  </a:cxn>
                  <a:cxn ang="0">
                    <a:pos x="4" y="8"/>
                  </a:cxn>
                  <a:cxn ang="0">
                    <a:pos x="2" y="14"/>
                  </a:cxn>
                  <a:cxn ang="0">
                    <a:pos x="0" y="20"/>
                  </a:cxn>
                  <a:cxn ang="0">
                    <a:pos x="2" y="26"/>
                  </a:cxn>
                  <a:cxn ang="0">
                    <a:pos x="4" y="32"/>
                  </a:cxn>
                  <a:cxn ang="0">
                    <a:pos x="8" y="36"/>
                  </a:cxn>
                  <a:cxn ang="0">
                    <a:pos x="13" y="38"/>
                  </a:cxn>
                  <a:cxn ang="0">
                    <a:pos x="19" y="40"/>
                  </a:cxn>
                  <a:cxn ang="0">
                    <a:pos x="25" y="38"/>
                  </a:cxn>
                  <a:cxn ang="0">
                    <a:pos x="31" y="36"/>
                  </a:cxn>
                  <a:cxn ang="0">
                    <a:pos x="35" y="32"/>
                  </a:cxn>
                  <a:cxn ang="0">
                    <a:pos x="37" y="26"/>
                  </a:cxn>
                  <a:cxn ang="0">
                    <a:pos x="39" y="20"/>
                  </a:cxn>
                </a:cxnLst>
                <a:rect l="0" t="0" r="r" b="b"/>
                <a:pathLst>
                  <a:path w="39" h="40">
                    <a:moveTo>
                      <a:pt x="39" y="20"/>
                    </a:moveTo>
                    <a:lnTo>
                      <a:pt x="37" y="14"/>
                    </a:lnTo>
                    <a:lnTo>
                      <a:pt x="35" y="8"/>
                    </a:lnTo>
                    <a:lnTo>
                      <a:pt x="31" y="4"/>
                    </a:lnTo>
                    <a:lnTo>
                      <a:pt x="25" y="2"/>
                    </a:lnTo>
                    <a:lnTo>
                      <a:pt x="19" y="0"/>
                    </a:lnTo>
                    <a:lnTo>
                      <a:pt x="13" y="2"/>
                    </a:lnTo>
                    <a:lnTo>
                      <a:pt x="8" y="4"/>
                    </a:lnTo>
                    <a:lnTo>
                      <a:pt x="4" y="8"/>
                    </a:lnTo>
                    <a:lnTo>
                      <a:pt x="2" y="14"/>
                    </a:lnTo>
                    <a:lnTo>
                      <a:pt x="0" y="20"/>
                    </a:lnTo>
                    <a:lnTo>
                      <a:pt x="2" y="26"/>
                    </a:lnTo>
                    <a:lnTo>
                      <a:pt x="4" y="32"/>
                    </a:lnTo>
                    <a:lnTo>
                      <a:pt x="8" y="36"/>
                    </a:lnTo>
                    <a:lnTo>
                      <a:pt x="13" y="38"/>
                    </a:lnTo>
                    <a:lnTo>
                      <a:pt x="19" y="40"/>
                    </a:lnTo>
                    <a:lnTo>
                      <a:pt x="25" y="38"/>
                    </a:lnTo>
                    <a:lnTo>
                      <a:pt x="31" y="36"/>
                    </a:lnTo>
                    <a:lnTo>
                      <a:pt x="35" y="32"/>
                    </a:lnTo>
                    <a:lnTo>
                      <a:pt x="37" y="26"/>
                    </a:lnTo>
                    <a:lnTo>
                      <a:pt x="39" y="2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426" name="Line 312">
                <a:extLst>
                  <a:ext uri="{FF2B5EF4-FFF2-40B4-BE49-F238E27FC236}">
                    <a16:creationId xmlns:a16="http://schemas.microsoft.com/office/drawing/2014/main" id="{9C5186D7-C64C-3E59-8799-1A712254168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464" y="2126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427" name="Line 313">
                <a:extLst>
                  <a:ext uri="{FF2B5EF4-FFF2-40B4-BE49-F238E27FC236}">
                    <a16:creationId xmlns:a16="http://schemas.microsoft.com/office/drawing/2014/main" id="{4EBBE7B0-09DC-5CF7-BD47-4905413936C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464" y="2159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428" name="Freeform 314">
                <a:extLst>
                  <a:ext uri="{FF2B5EF4-FFF2-40B4-BE49-F238E27FC236}">
                    <a16:creationId xmlns:a16="http://schemas.microsoft.com/office/drawing/2014/main" id="{1959AE19-4A26-D4E0-1047-A9B069D460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74" y="2177"/>
                <a:ext cx="19" cy="19"/>
              </a:xfrm>
              <a:custGeom>
                <a:avLst/>
                <a:gdLst/>
                <a:ahLst/>
                <a:cxnLst>
                  <a:cxn ang="0">
                    <a:pos x="40" y="20"/>
                  </a:cxn>
                  <a:cxn ang="0">
                    <a:pos x="38" y="14"/>
                  </a:cxn>
                  <a:cxn ang="0">
                    <a:pos x="36" y="8"/>
                  </a:cxn>
                  <a:cxn ang="0">
                    <a:pos x="32" y="4"/>
                  </a:cxn>
                  <a:cxn ang="0">
                    <a:pos x="26" y="2"/>
                  </a:cxn>
                  <a:cxn ang="0">
                    <a:pos x="20" y="0"/>
                  </a:cxn>
                  <a:cxn ang="0">
                    <a:pos x="14" y="2"/>
                  </a:cxn>
                  <a:cxn ang="0">
                    <a:pos x="8" y="4"/>
                  </a:cxn>
                  <a:cxn ang="0">
                    <a:pos x="4" y="8"/>
                  </a:cxn>
                  <a:cxn ang="0">
                    <a:pos x="2" y="14"/>
                  </a:cxn>
                  <a:cxn ang="0">
                    <a:pos x="0" y="20"/>
                  </a:cxn>
                  <a:cxn ang="0">
                    <a:pos x="2" y="26"/>
                  </a:cxn>
                  <a:cxn ang="0">
                    <a:pos x="4" y="32"/>
                  </a:cxn>
                  <a:cxn ang="0">
                    <a:pos x="8" y="36"/>
                  </a:cxn>
                  <a:cxn ang="0">
                    <a:pos x="14" y="38"/>
                  </a:cxn>
                  <a:cxn ang="0">
                    <a:pos x="20" y="40"/>
                  </a:cxn>
                  <a:cxn ang="0">
                    <a:pos x="26" y="38"/>
                  </a:cxn>
                  <a:cxn ang="0">
                    <a:pos x="32" y="36"/>
                  </a:cxn>
                  <a:cxn ang="0">
                    <a:pos x="36" y="32"/>
                  </a:cxn>
                  <a:cxn ang="0">
                    <a:pos x="38" y="26"/>
                  </a:cxn>
                  <a:cxn ang="0">
                    <a:pos x="40" y="20"/>
                  </a:cxn>
                </a:cxnLst>
                <a:rect l="0" t="0" r="r" b="b"/>
                <a:pathLst>
                  <a:path w="40" h="40">
                    <a:moveTo>
                      <a:pt x="40" y="20"/>
                    </a:moveTo>
                    <a:lnTo>
                      <a:pt x="38" y="14"/>
                    </a:lnTo>
                    <a:lnTo>
                      <a:pt x="36" y="8"/>
                    </a:lnTo>
                    <a:lnTo>
                      <a:pt x="32" y="4"/>
                    </a:lnTo>
                    <a:lnTo>
                      <a:pt x="26" y="2"/>
                    </a:lnTo>
                    <a:lnTo>
                      <a:pt x="20" y="0"/>
                    </a:lnTo>
                    <a:lnTo>
                      <a:pt x="14" y="2"/>
                    </a:lnTo>
                    <a:lnTo>
                      <a:pt x="8" y="4"/>
                    </a:lnTo>
                    <a:lnTo>
                      <a:pt x="4" y="8"/>
                    </a:lnTo>
                    <a:lnTo>
                      <a:pt x="2" y="14"/>
                    </a:lnTo>
                    <a:lnTo>
                      <a:pt x="0" y="20"/>
                    </a:lnTo>
                    <a:lnTo>
                      <a:pt x="2" y="26"/>
                    </a:lnTo>
                    <a:lnTo>
                      <a:pt x="4" y="32"/>
                    </a:lnTo>
                    <a:lnTo>
                      <a:pt x="8" y="36"/>
                    </a:lnTo>
                    <a:lnTo>
                      <a:pt x="14" y="38"/>
                    </a:lnTo>
                    <a:lnTo>
                      <a:pt x="20" y="40"/>
                    </a:lnTo>
                    <a:lnTo>
                      <a:pt x="26" y="38"/>
                    </a:lnTo>
                    <a:lnTo>
                      <a:pt x="32" y="36"/>
                    </a:lnTo>
                    <a:lnTo>
                      <a:pt x="36" y="32"/>
                    </a:lnTo>
                    <a:lnTo>
                      <a:pt x="38" y="26"/>
                    </a:lnTo>
                    <a:lnTo>
                      <a:pt x="40" y="2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429" name="Line 315">
                <a:extLst>
                  <a:ext uri="{FF2B5EF4-FFF2-40B4-BE49-F238E27FC236}">
                    <a16:creationId xmlns:a16="http://schemas.microsoft.com/office/drawing/2014/main" id="{98EAB574-872A-733D-EF23-54EF6BB563E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483" y="2165"/>
                <a:ext cx="1" cy="1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430" name="Line 316">
                <a:extLst>
                  <a:ext uri="{FF2B5EF4-FFF2-40B4-BE49-F238E27FC236}">
                    <a16:creationId xmlns:a16="http://schemas.microsoft.com/office/drawing/2014/main" id="{15EB9E74-7A16-B8E4-9C90-45DC6709B07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483" y="2196"/>
                <a:ext cx="1" cy="1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431" name="Freeform 317">
                <a:extLst>
                  <a:ext uri="{FF2B5EF4-FFF2-40B4-BE49-F238E27FC236}">
                    <a16:creationId xmlns:a16="http://schemas.microsoft.com/office/drawing/2014/main" id="{08B2612B-0E06-F0BC-24F9-56E3EDDBA5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93" y="2140"/>
                <a:ext cx="20" cy="20"/>
              </a:xfrm>
              <a:custGeom>
                <a:avLst/>
                <a:gdLst/>
                <a:ahLst/>
                <a:cxnLst>
                  <a:cxn ang="0">
                    <a:pos x="39" y="20"/>
                  </a:cxn>
                  <a:cxn ang="0">
                    <a:pos x="37" y="14"/>
                  </a:cxn>
                  <a:cxn ang="0">
                    <a:pos x="35" y="8"/>
                  </a:cxn>
                  <a:cxn ang="0">
                    <a:pos x="31" y="4"/>
                  </a:cxn>
                  <a:cxn ang="0">
                    <a:pos x="25" y="2"/>
                  </a:cxn>
                  <a:cxn ang="0">
                    <a:pos x="19" y="0"/>
                  </a:cxn>
                  <a:cxn ang="0">
                    <a:pos x="13" y="2"/>
                  </a:cxn>
                  <a:cxn ang="0">
                    <a:pos x="7" y="4"/>
                  </a:cxn>
                  <a:cxn ang="0">
                    <a:pos x="4" y="8"/>
                  </a:cxn>
                  <a:cxn ang="0">
                    <a:pos x="2" y="14"/>
                  </a:cxn>
                  <a:cxn ang="0">
                    <a:pos x="0" y="20"/>
                  </a:cxn>
                  <a:cxn ang="0">
                    <a:pos x="2" y="26"/>
                  </a:cxn>
                  <a:cxn ang="0">
                    <a:pos x="4" y="32"/>
                  </a:cxn>
                  <a:cxn ang="0">
                    <a:pos x="7" y="36"/>
                  </a:cxn>
                  <a:cxn ang="0">
                    <a:pos x="13" y="38"/>
                  </a:cxn>
                  <a:cxn ang="0">
                    <a:pos x="19" y="40"/>
                  </a:cxn>
                  <a:cxn ang="0">
                    <a:pos x="25" y="38"/>
                  </a:cxn>
                  <a:cxn ang="0">
                    <a:pos x="31" y="36"/>
                  </a:cxn>
                  <a:cxn ang="0">
                    <a:pos x="35" y="32"/>
                  </a:cxn>
                  <a:cxn ang="0">
                    <a:pos x="37" y="26"/>
                  </a:cxn>
                  <a:cxn ang="0">
                    <a:pos x="39" y="20"/>
                  </a:cxn>
                </a:cxnLst>
                <a:rect l="0" t="0" r="r" b="b"/>
                <a:pathLst>
                  <a:path w="39" h="40">
                    <a:moveTo>
                      <a:pt x="39" y="20"/>
                    </a:moveTo>
                    <a:lnTo>
                      <a:pt x="37" y="14"/>
                    </a:lnTo>
                    <a:lnTo>
                      <a:pt x="35" y="8"/>
                    </a:lnTo>
                    <a:lnTo>
                      <a:pt x="31" y="4"/>
                    </a:lnTo>
                    <a:lnTo>
                      <a:pt x="25" y="2"/>
                    </a:lnTo>
                    <a:lnTo>
                      <a:pt x="19" y="0"/>
                    </a:lnTo>
                    <a:lnTo>
                      <a:pt x="13" y="2"/>
                    </a:lnTo>
                    <a:lnTo>
                      <a:pt x="7" y="4"/>
                    </a:lnTo>
                    <a:lnTo>
                      <a:pt x="4" y="8"/>
                    </a:lnTo>
                    <a:lnTo>
                      <a:pt x="2" y="14"/>
                    </a:lnTo>
                    <a:lnTo>
                      <a:pt x="0" y="20"/>
                    </a:lnTo>
                    <a:lnTo>
                      <a:pt x="2" y="26"/>
                    </a:lnTo>
                    <a:lnTo>
                      <a:pt x="4" y="32"/>
                    </a:lnTo>
                    <a:lnTo>
                      <a:pt x="7" y="36"/>
                    </a:lnTo>
                    <a:lnTo>
                      <a:pt x="13" y="38"/>
                    </a:lnTo>
                    <a:lnTo>
                      <a:pt x="19" y="40"/>
                    </a:lnTo>
                    <a:lnTo>
                      <a:pt x="25" y="38"/>
                    </a:lnTo>
                    <a:lnTo>
                      <a:pt x="31" y="36"/>
                    </a:lnTo>
                    <a:lnTo>
                      <a:pt x="35" y="32"/>
                    </a:lnTo>
                    <a:lnTo>
                      <a:pt x="37" y="26"/>
                    </a:lnTo>
                    <a:lnTo>
                      <a:pt x="39" y="2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432" name="Line 318">
                <a:extLst>
                  <a:ext uri="{FF2B5EF4-FFF2-40B4-BE49-F238E27FC236}">
                    <a16:creationId xmlns:a16="http://schemas.microsoft.com/office/drawing/2014/main" id="{7EB10107-FA12-9301-B8E9-100A2153035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03" y="2127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433" name="Line 319">
                <a:extLst>
                  <a:ext uri="{FF2B5EF4-FFF2-40B4-BE49-F238E27FC236}">
                    <a16:creationId xmlns:a16="http://schemas.microsoft.com/office/drawing/2014/main" id="{CAD8202B-3DA8-3404-C2B1-B596475A9E7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03" y="2160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434" name="Freeform 320">
                <a:extLst>
                  <a:ext uri="{FF2B5EF4-FFF2-40B4-BE49-F238E27FC236}">
                    <a16:creationId xmlns:a16="http://schemas.microsoft.com/office/drawing/2014/main" id="{C0A0A55A-5A0B-16F9-CFF4-6E336C64F1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13" y="2161"/>
                <a:ext cx="20" cy="20"/>
              </a:xfrm>
              <a:custGeom>
                <a:avLst/>
                <a:gdLst/>
                <a:ahLst/>
                <a:cxnLst>
                  <a:cxn ang="0">
                    <a:pos x="39" y="20"/>
                  </a:cxn>
                  <a:cxn ang="0">
                    <a:pos x="37" y="14"/>
                  </a:cxn>
                  <a:cxn ang="0">
                    <a:pos x="36" y="8"/>
                  </a:cxn>
                  <a:cxn ang="0">
                    <a:pos x="32" y="4"/>
                  </a:cxn>
                  <a:cxn ang="0">
                    <a:pos x="26" y="2"/>
                  </a:cxn>
                  <a:cxn ang="0">
                    <a:pos x="20" y="0"/>
                  </a:cxn>
                  <a:cxn ang="0">
                    <a:pos x="14" y="2"/>
                  </a:cxn>
                  <a:cxn ang="0">
                    <a:pos x="8" y="4"/>
                  </a:cxn>
                  <a:cxn ang="0">
                    <a:pos x="4" y="8"/>
                  </a:cxn>
                  <a:cxn ang="0">
                    <a:pos x="2" y="14"/>
                  </a:cxn>
                  <a:cxn ang="0">
                    <a:pos x="0" y="20"/>
                  </a:cxn>
                  <a:cxn ang="0">
                    <a:pos x="2" y="25"/>
                  </a:cxn>
                  <a:cxn ang="0">
                    <a:pos x="4" y="31"/>
                  </a:cxn>
                  <a:cxn ang="0">
                    <a:pos x="8" y="35"/>
                  </a:cxn>
                  <a:cxn ang="0">
                    <a:pos x="14" y="37"/>
                  </a:cxn>
                  <a:cxn ang="0">
                    <a:pos x="20" y="39"/>
                  </a:cxn>
                  <a:cxn ang="0">
                    <a:pos x="26" y="37"/>
                  </a:cxn>
                  <a:cxn ang="0">
                    <a:pos x="32" y="35"/>
                  </a:cxn>
                  <a:cxn ang="0">
                    <a:pos x="36" y="31"/>
                  </a:cxn>
                  <a:cxn ang="0">
                    <a:pos x="37" y="25"/>
                  </a:cxn>
                  <a:cxn ang="0">
                    <a:pos x="39" y="20"/>
                  </a:cxn>
                </a:cxnLst>
                <a:rect l="0" t="0" r="r" b="b"/>
                <a:pathLst>
                  <a:path w="39" h="39">
                    <a:moveTo>
                      <a:pt x="39" y="20"/>
                    </a:moveTo>
                    <a:lnTo>
                      <a:pt x="37" y="14"/>
                    </a:lnTo>
                    <a:lnTo>
                      <a:pt x="36" y="8"/>
                    </a:lnTo>
                    <a:lnTo>
                      <a:pt x="32" y="4"/>
                    </a:lnTo>
                    <a:lnTo>
                      <a:pt x="26" y="2"/>
                    </a:lnTo>
                    <a:lnTo>
                      <a:pt x="20" y="0"/>
                    </a:lnTo>
                    <a:lnTo>
                      <a:pt x="14" y="2"/>
                    </a:lnTo>
                    <a:lnTo>
                      <a:pt x="8" y="4"/>
                    </a:lnTo>
                    <a:lnTo>
                      <a:pt x="4" y="8"/>
                    </a:lnTo>
                    <a:lnTo>
                      <a:pt x="2" y="14"/>
                    </a:lnTo>
                    <a:lnTo>
                      <a:pt x="0" y="20"/>
                    </a:lnTo>
                    <a:lnTo>
                      <a:pt x="2" y="25"/>
                    </a:lnTo>
                    <a:lnTo>
                      <a:pt x="4" y="31"/>
                    </a:lnTo>
                    <a:lnTo>
                      <a:pt x="8" y="35"/>
                    </a:lnTo>
                    <a:lnTo>
                      <a:pt x="14" y="37"/>
                    </a:lnTo>
                    <a:lnTo>
                      <a:pt x="20" y="39"/>
                    </a:lnTo>
                    <a:lnTo>
                      <a:pt x="26" y="37"/>
                    </a:lnTo>
                    <a:lnTo>
                      <a:pt x="32" y="35"/>
                    </a:lnTo>
                    <a:lnTo>
                      <a:pt x="36" y="31"/>
                    </a:lnTo>
                    <a:lnTo>
                      <a:pt x="37" y="25"/>
                    </a:lnTo>
                    <a:lnTo>
                      <a:pt x="39" y="2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435" name="Line 321">
                <a:extLst>
                  <a:ext uri="{FF2B5EF4-FFF2-40B4-BE49-F238E27FC236}">
                    <a16:creationId xmlns:a16="http://schemas.microsoft.com/office/drawing/2014/main" id="{7B170896-5B09-FB73-19DB-AB5919CBBCA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23" y="2149"/>
                <a:ext cx="1" cy="1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436" name="Line 322">
                <a:extLst>
                  <a:ext uri="{FF2B5EF4-FFF2-40B4-BE49-F238E27FC236}">
                    <a16:creationId xmlns:a16="http://schemas.microsoft.com/office/drawing/2014/main" id="{9793E0D5-F940-38FC-7C03-C5653789448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23" y="2181"/>
                <a:ext cx="1" cy="1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437" name="Freeform 323">
                <a:extLst>
                  <a:ext uri="{FF2B5EF4-FFF2-40B4-BE49-F238E27FC236}">
                    <a16:creationId xmlns:a16="http://schemas.microsoft.com/office/drawing/2014/main" id="{FAF4E7E6-8030-614A-073E-5EE06FCDF9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33" y="2147"/>
                <a:ext cx="19" cy="20"/>
              </a:xfrm>
              <a:custGeom>
                <a:avLst/>
                <a:gdLst/>
                <a:ahLst/>
                <a:cxnLst>
                  <a:cxn ang="0">
                    <a:pos x="40" y="20"/>
                  </a:cxn>
                  <a:cxn ang="0">
                    <a:pos x="38" y="14"/>
                  </a:cxn>
                  <a:cxn ang="0">
                    <a:pos x="36" y="8"/>
                  </a:cxn>
                  <a:cxn ang="0">
                    <a:pos x="32" y="4"/>
                  </a:cxn>
                  <a:cxn ang="0">
                    <a:pos x="26" y="2"/>
                  </a:cxn>
                  <a:cxn ang="0">
                    <a:pos x="20" y="0"/>
                  </a:cxn>
                  <a:cxn ang="0">
                    <a:pos x="14" y="2"/>
                  </a:cxn>
                  <a:cxn ang="0">
                    <a:pos x="8" y="4"/>
                  </a:cxn>
                  <a:cxn ang="0">
                    <a:pos x="4" y="8"/>
                  </a:cxn>
                  <a:cxn ang="0">
                    <a:pos x="2" y="14"/>
                  </a:cxn>
                  <a:cxn ang="0">
                    <a:pos x="0" y="20"/>
                  </a:cxn>
                  <a:cxn ang="0">
                    <a:pos x="2" y="26"/>
                  </a:cxn>
                  <a:cxn ang="0">
                    <a:pos x="4" y="32"/>
                  </a:cxn>
                  <a:cxn ang="0">
                    <a:pos x="8" y="36"/>
                  </a:cxn>
                  <a:cxn ang="0">
                    <a:pos x="14" y="38"/>
                  </a:cxn>
                  <a:cxn ang="0">
                    <a:pos x="20" y="40"/>
                  </a:cxn>
                  <a:cxn ang="0">
                    <a:pos x="26" y="38"/>
                  </a:cxn>
                  <a:cxn ang="0">
                    <a:pos x="32" y="36"/>
                  </a:cxn>
                  <a:cxn ang="0">
                    <a:pos x="36" y="32"/>
                  </a:cxn>
                  <a:cxn ang="0">
                    <a:pos x="38" y="26"/>
                  </a:cxn>
                  <a:cxn ang="0">
                    <a:pos x="40" y="20"/>
                  </a:cxn>
                </a:cxnLst>
                <a:rect l="0" t="0" r="r" b="b"/>
                <a:pathLst>
                  <a:path w="40" h="40">
                    <a:moveTo>
                      <a:pt x="40" y="20"/>
                    </a:moveTo>
                    <a:lnTo>
                      <a:pt x="38" y="14"/>
                    </a:lnTo>
                    <a:lnTo>
                      <a:pt x="36" y="8"/>
                    </a:lnTo>
                    <a:lnTo>
                      <a:pt x="32" y="4"/>
                    </a:lnTo>
                    <a:lnTo>
                      <a:pt x="26" y="2"/>
                    </a:lnTo>
                    <a:lnTo>
                      <a:pt x="20" y="0"/>
                    </a:lnTo>
                    <a:lnTo>
                      <a:pt x="14" y="2"/>
                    </a:lnTo>
                    <a:lnTo>
                      <a:pt x="8" y="4"/>
                    </a:lnTo>
                    <a:lnTo>
                      <a:pt x="4" y="8"/>
                    </a:lnTo>
                    <a:lnTo>
                      <a:pt x="2" y="14"/>
                    </a:lnTo>
                    <a:lnTo>
                      <a:pt x="0" y="20"/>
                    </a:lnTo>
                    <a:lnTo>
                      <a:pt x="2" y="26"/>
                    </a:lnTo>
                    <a:lnTo>
                      <a:pt x="4" y="32"/>
                    </a:lnTo>
                    <a:lnTo>
                      <a:pt x="8" y="36"/>
                    </a:lnTo>
                    <a:lnTo>
                      <a:pt x="14" y="38"/>
                    </a:lnTo>
                    <a:lnTo>
                      <a:pt x="20" y="40"/>
                    </a:lnTo>
                    <a:lnTo>
                      <a:pt x="26" y="38"/>
                    </a:lnTo>
                    <a:lnTo>
                      <a:pt x="32" y="36"/>
                    </a:lnTo>
                    <a:lnTo>
                      <a:pt x="36" y="32"/>
                    </a:lnTo>
                    <a:lnTo>
                      <a:pt x="38" y="26"/>
                    </a:lnTo>
                    <a:lnTo>
                      <a:pt x="40" y="2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438" name="Line 324">
                <a:extLst>
                  <a:ext uri="{FF2B5EF4-FFF2-40B4-BE49-F238E27FC236}">
                    <a16:creationId xmlns:a16="http://schemas.microsoft.com/office/drawing/2014/main" id="{8BB9801E-0D91-70F7-5E02-50E57E60CB1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43" y="2134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439" name="Line 325">
                <a:extLst>
                  <a:ext uri="{FF2B5EF4-FFF2-40B4-BE49-F238E27FC236}">
                    <a16:creationId xmlns:a16="http://schemas.microsoft.com/office/drawing/2014/main" id="{BD2F87BA-0675-7700-D755-40206DB35CB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43" y="2167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440" name="Freeform 326">
                <a:extLst>
                  <a:ext uri="{FF2B5EF4-FFF2-40B4-BE49-F238E27FC236}">
                    <a16:creationId xmlns:a16="http://schemas.microsoft.com/office/drawing/2014/main" id="{FEFA5546-9ED0-70F1-84BB-A81E8CA056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52" y="2147"/>
                <a:ext cx="20" cy="20"/>
              </a:xfrm>
              <a:custGeom>
                <a:avLst/>
                <a:gdLst/>
                <a:ahLst/>
                <a:cxnLst>
                  <a:cxn ang="0">
                    <a:pos x="39" y="20"/>
                  </a:cxn>
                  <a:cxn ang="0">
                    <a:pos x="37" y="14"/>
                  </a:cxn>
                  <a:cxn ang="0">
                    <a:pos x="35" y="8"/>
                  </a:cxn>
                  <a:cxn ang="0">
                    <a:pos x="31" y="4"/>
                  </a:cxn>
                  <a:cxn ang="0">
                    <a:pos x="26" y="2"/>
                  </a:cxn>
                  <a:cxn ang="0">
                    <a:pos x="20" y="0"/>
                  </a:cxn>
                  <a:cxn ang="0">
                    <a:pos x="14" y="2"/>
                  </a:cxn>
                  <a:cxn ang="0">
                    <a:pos x="8" y="4"/>
                  </a:cxn>
                  <a:cxn ang="0">
                    <a:pos x="4" y="8"/>
                  </a:cxn>
                  <a:cxn ang="0">
                    <a:pos x="2" y="14"/>
                  </a:cxn>
                  <a:cxn ang="0">
                    <a:pos x="0" y="20"/>
                  </a:cxn>
                  <a:cxn ang="0">
                    <a:pos x="2" y="26"/>
                  </a:cxn>
                  <a:cxn ang="0">
                    <a:pos x="4" y="32"/>
                  </a:cxn>
                  <a:cxn ang="0">
                    <a:pos x="8" y="36"/>
                  </a:cxn>
                  <a:cxn ang="0">
                    <a:pos x="14" y="38"/>
                  </a:cxn>
                  <a:cxn ang="0">
                    <a:pos x="20" y="40"/>
                  </a:cxn>
                  <a:cxn ang="0">
                    <a:pos x="26" y="38"/>
                  </a:cxn>
                  <a:cxn ang="0">
                    <a:pos x="31" y="36"/>
                  </a:cxn>
                  <a:cxn ang="0">
                    <a:pos x="35" y="32"/>
                  </a:cxn>
                  <a:cxn ang="0">
                    <a:pos x="37" y="26"/>
                  </a:cxn>
                  <a:cxn ang="0">
                    <a:pos x="39" y="20"/>
                  </a:cxn>
                </a:cxnLst>
                <a:rect l="0" t="0" r="r" b="b"/>
                <a:pathLst>
                  <a:path w="39" h="40">
                    <a:moveTo>
                      <a:pt x="39" y="20"/>
                    </a:moveTo>
                    <a:lnTo>
                      <a:pt x="37" y="14"/>
                    </a:lnTo>
                    <a:lnTo>
                      <a:pt x="35" y="8"/>
                    </a:lnTo>
                    <a:lnTo>
                      <a:pt x="31" y="4"/>
                    </a:lnTo>
                    <a:lnTo>
                      <a:pt x="26" y="2"/>
                    </a:lnTo>
                    <a:lnTo>
                      <a:pt x="20" y="0"/>
                    </a:lnTo>
                    <a:lnTo>
                      <a:pt x="14" y="2"/>
                    </a:lnTo>
                    <a:lnTo>
                      <a:pt x="8" y="4"/>
                    </a:lnTo>
                    <a:lnTo>
                      <a:pt x="4" y="8"/>
                    </a:lnTo>
                    <a:lnTo>
                      <a:pt x="2" y="14"/>
                    </a:lnTo>
                    <a:lnTo>
                      <a:pt x="0" y="20"/>
                    </a:lnTo>
                    <a:lnTo>
                      <a:pt x="2" y="26"/>
                    </a:lnTo>
                    <a:lnTo>
                      <a:pt x="4" y="32"/>
                    </a:lnTo>
                    <a:lnTo>
                      <a:pt x="8" y="36"/>
                    </a:lnTo>
                    <a:lnTo>
                      <a:pt x="14" y="38"/>
                    </a:lnTo>
                    <a:lnTo>
                      <a:pt x="20" y="40"/>
                    </a:lnTo>
                    <a:lnTo>
                      <a:pt x="26" y="38"/>
                    </a:lnTo>
                    <a:lnTo>
                      <a:pt x="31" y="36"/>
                    </a:lnTo>
                    <a:lnTo>
                      <a:pt x="35" y="32"/>
                    </a:lnTo>
                    <a:lnTo>
                      <a:pt x="37" y="26"/>
                    </a:lnTo>
                    <a:lnTo>
                      <a:pt x="39" y="2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441" name="Line 327">
                <a:extLst>
                  <a:ext uri="{FF2B5EF4-FFF2-40B4-BE49-F238E27FC236}">
                    <a16:creationId xmlns:a16="http://schemas.microsoft.com/office/drawing/2014/main" id="{F20656DB-711C-FBF4-1911-1CADEC5BF38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62" y="2134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442" name="Line 328">
                <a:extLst>
                  <a:ext uri="{FF2B5EF4-FFF2-40B4-BE49-F238E27FC236}">
                    <a16:creationId xmlns:a16="http://schemas.microsoft.com/office/drawing/2014/main" id="{822BC74A-8F72-1318-02A5-B2E09CEF258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62" y="2167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443" name="Freeform 329">
                <a:extLst>
                  <a:ext uri="{FF2B5EF4-FFF2-40B4-BE49-F238E27FC236}">
                    <a16:creationId xmlns:a16="http://schemas.microsoft.com/office/drawing/2014/main" id="{CA0F7F3A-F1AE-2814-DA9B-A6E504DB1F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72" y="2177"/>
                <a:ext cx="20" cy="19"/>
              </a:xfrm>
              <a:custGeom>
                <a:avLst/>
                <a:gdLst/>
                <a:ahLst/>
                <a:cxnLst>
                  <a:cxn ang="0">
                    <a:pos x="40" y="20"/>
                  </a:cxn>
                  <a:cxn ang="0">
                    <a:pos x="38" y="14"/>
                  </a:cxn>
                  <a:cxn ang="0">
                    <a:pos x="36" y="8"/>
                  </a:cxn>
                  <a:cxn ang="0">
                    <a:pos x="32" y="4"/>
                  </a:cxn>
                  <a:cxn ang="0">
                    <a:pos x="26" y="2"/>
                  </a:cxn>
                  <a:cxn ang="0">
                    <a:pos x="20" y="0"/>
                  </a:cxn>
                  <a:cxn ang="0">
                    <a:pos x="14" y="2"/>
                  </a:cxn>
                  <a:cxn ang="0">
                    <a:pos x="8" y="4"/>
                  </a:cxn>
                  <a:cxn ang="0">
                    <a:pos x="4" y="8"/>
                  </a:cxn>
                  <a:cxn ang="0">
                    <a:pos x="2" y="14"/>
                  </a:cxn>
                  <a:cxn ang="0">
                    <a:pos x="0" y="20"/>
                  </a:cxn>
                  <a:cxn ang="0">
                    <a:pos x="2" y="26"/>
                  </a:cxn>
                  <a:cxn ang="0">
                    <a:pos x="4" y="32"/>
                  </a:cxn>
                  <a:cxn ang="0">
                    <a:pos x="8" y="36"/>
                  </a:cxn>
                  <a:cxn ang="0">
                    <a:pos x="14" y="38"/>
                  </a:cxn>
                  <a:cxn ang="0">
                    <a:pos x="20" y="40"/>
                  </a:cxn>
                  <a:cxn ang="0">
                    <a:pos x="26" y="38"/>
                  </a:cxn>
                  <a:cxn ang="0">
                    <a:pos x="32" y="36"/>
                  </a:cxn>
                  <a:cxn ang="0">
                    <a:pos x="36" y="32"/>
                  </a:cxn>
                  <a:cxn ang="0">
                    <a:pos x="38" y="26"/>
                  </a:cxn>
                  <a:cxn ang="0">
                    <a:pos x="40" y="20"/>
                  </a:cxn>
                </a:cxnLst>
                <a:rect l="0" t="0" r="r" b="b"/>
                <a:pathLst>
                  <a:path w="40" h="40">
                    <a:moveTo>
                      <a:pt x="40" y="20"/>
                    </a:moveTo>
                    <a:lnTo>
                      <a:pt x="38" y="14"/>
                    </a:lnTo>
                    <a:lnTo>
                      <a:pt x="36" y="8"/>
                    </a:lnTo>
                    <a:lnTo>
                      <a:pt x="32" y="4"/>
                    </a:lnTo>
                    <a:lnTo>
                      <a:pt x="26" y="2"/>
                    </a:lnTo>
                    <a:lnTo>
                      <a:pt x="20" y="0"/>
                    </a:lnTo>
                    <a:lnTo>
                      <a:pt x="14" y="2"/>
                    </a:lnTo>
                    <a:lnTo>
                      <a:pt x="8" y="4"/>
                    </a:lnTo>
                    <a:lnTo>
                      <a:pt x="4" y="8"/>
                    </a:lnTo>
                    <a:lnTo>
                      <a:pt x="2" y="14"/>
                    </a:lnTo>
                    <a:lnTo>
                      <a:pt x="0" y="20"/>
                    </a:lnTo>
                    <a:lnTo>
                      <a:pt x="2" y="26"/>
                    </a:lnTo>
                    <a:lnTo>
                      <a:pt x="4" y="32"/>
                    </a:lnTo>
                    <a:lnTo>
                      <a:pt x="8" y="36"/>
                    </a:lnTo>
                    <a:lnTo>
                      <a:pt x="14" y="38"/>
                    </a:lnTo>
                    <a:lnTo>
                      <a:pt x="20" y="40"/>
                    </a:lnTo>
                    <a:lnTo>
                      <a:pt x="26" y="38"/>
                    </a:lnTo>
                    <a:lnTo>
                      <a:pt x="32" y="36"/>
                    </a:lnTo>
                    <a:lnTo>
                      <a:pt x="36" y="32"/>
                    </a:lnTo>
                    <a:lnTo>
                      <a:pt x="38" y="26"/>
                    </a:lnTo>
                    <a:lnTo>
                      <a:pt x="40" y="2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444" name="Line 330">
                <a:extLst>
                  <a:ext uri="{FF2B5EF4-FFF2-40B4-BE49-F238E27FC236}">
                    <a16:creationId xmlns:a16="http://schemas.microsoft.com/office/drawing/2014/main" id="{0DC3D6FE-ED54-3154-AD08-7BD2BC7C874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82" y="2165"/>
                <a:ext cx="1" cy="1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445" name="Line 331">
                <a:extLst>
                  <a:ext uri="{FF2B5EF4-FFF2-40B4-BE49-F238E27FC236}">
                    <a16:creationId xmlns:a16="http://schemas.microsoft.com/office/drawing/2014/main" id="{20BF898D-5455-B885-8D94-D3F7DAFE70A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82" y="2196"/>
                <a:ext cx="1" cy="1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446" name="Freeform 332">
                <a:extLst>
                  <a:ext uri="{FF2B5EF4-FFF2-40B4-BE49-F238E27FC236}">
                    <a16:creationId xmlns:a16="http://schemas.microsoft.com/office/drawing/2014/main" id="{6B6C7F15-7DFB-0E43-A597-08E46EEF47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92" y="2148"/>
                <a:ext cx="20" cy="20"/>
              </a:xfrm>
              <a:custGeom>
                <a:avLst/>
                <a:gdLst/>
                <a:ahLst/>
                <a:cxnLst>
                  <a:cxn ang="0">
                    <a:pos x="39" y="20"/>
                  </a:cxn>
                  <a:cxn ang="0">
                    <a:pos x="37" y="14"/>
                  </a:cxn>
                  <a:cxn ang="0">
                    <a:pos x="35" y="8"/>
                  </a:cxn>
                  <a:cxn ang="0">
                    <a:pos x="31" y="4"/>
                  </a:cxn>
                  <a:cxn ang="0">
                    <a:pos x="25" y="2"/>
                  </a:cxn>
                  <a:cxn ang="0">
                    <a:pos x="19" y="0"/>
                  </a:cxn>
                  <a:cxn ang="0">
                    <a:pos x="14" y="2"/>
                  </a:cxn>
                  <a:cxn ang="0">
                    <a:pos x="8" y="4"/>
                  </a:cxn>
                  <a:cxn ang="0">
                    <a:pos x="4" y="8"/>
                  </a:cxn>
                  <a:cxn ang="0">
                    <a:pos x="2" y="14"/>
                  </a:cxn>
                  <a:cxn ang="0">
                    <a:pos x="0" y="20"/>
                  </a:cxn>
                  <a:cxn ang="0">
                    <a:pos x="2" y="26"/>
                  </a:cxn>
                  <a:cxn ang="0">
                    <a:pos x="4" y="32"/>
                  </a:cxn>
                  <a:cxn ang="0">
                    <a:pos x="8" y="36"/>
                  </a:cxn>
                  <a:cxn ang="0">
                    <a:pos x="14" y="38"/>
                  </a:cxn>
                  <a:cxn ang="0">
                    <a:pos x="19" y="40"/>
                  </a:cxn>
                  <a:cxn ang="0">
                    <a:pos x="25" y="38"/>
                  </a:cxn>
                  <a:cxn ang="0">
                    <a:pos x="31" y="36"/>
                  </a:cxn>
                  <a:cxn ang="0">
                    <a:pos x="35" y="32"/>
                  </a:cxn>
                  <a:cxn ang="0">
                    <a:pos x="37" y="26"/>
                  </a:cxn>
                  <a:cxn ang="0">
                    <a:pos x="39" y="20"/>
                  </a:cxn>
                </a:cxnLst>
                <a:rect l="0" t="0" r="r" b="b"/>
                <a:pathLst>
                  <a:path w="39" h="40">
                    <a:moveTo>
                      <a:pt x="39" y="20"/>
                    </a:moveTo>
                    <a:lnTo>
                      <a:pt x="37" y="14"/>
                    </a:lnTo>
                    <a:lnTo>
                      <a:pt x="35" y="8"/>
                    </a:lnTo>
                    <a:lnTo>
                      <a:pt x="31" y="4"/>
                    </a:lnTo>
                    <a:lnTo>
                      <a:pt x="25" y="2"/>
                    </a:lnTo>
                    <a:lnTo>
                      <a:pt x="19" y="0"/>
                    </a:lnTo>
                    <a:lnTo>
                      <a:pt x="14" y="2"/>
                    </a:lnTo>
                    <a:lnTo>
                      <a:pt x="8" y="4"/>
                    </a:lnTo>
                    <a:lnTo>
                      <a:pt x="4" y="8"/>
                    </a:lnTo>
                    <a:lnTo>
                      <a:pt x="2" y="14"/>
                    </a:lnTo>
                    <a:lnTo>
                      <a:pt x="0" y="20"/>
                    </a:lnTo>
                    <a:lnTo>
                      <a:pt x="2" y="26"/>
                    </a:lnTo>
                    <a:lnTo>
                      <a:pt x="4" y="32"/>
                    </a:lnTo>
                    <a:lnTo>
                      <a:pt x="8" y="36"/>
                    </a:lnTo>
                    <a:lnTo>
                      <a:pt x="14" y="38"/>
                    </a:lnTo>
                    <a:lnTo>
                      <a:pt x="19" y="40"/>
                    </a:lnTo>
                    <a:lnTo>
                      <a:pt x="25" y="38"/>
                    </a:lnTo>
                    <a:lnTo>
                      <a:pt x="31" y="36"/>
                    </a:lnTo>
                    <a:lnTo>
                      <a:pt x="35" y="32"/>
                    </a:lnTo>
                    <a:lnTo>
                      <a:pt x="37" y="26"/>
                    </a:lnTo>
                    <a:lnTo>
                      <a:pt x="39" y="2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447" name="Line 333">
                <a:extLst>
                  <a:ext uri="{FF2B5EF4-FFF2-40B4-BE49-F238E27FC236}">
                    <a16:creationId xmlns:a16="http://schemas.microsoft.com/office/drawing/2014/main" id="{AC4D227A-D45F-9520-8287-91F3B14C552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602" y="2135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448" name="Line 334">
                <a:extLst>
                  <a:ext uri="{FF2B5EF4-FFF2-40B4-BE49-F238E27FC236}">
                    <a16:creationId xmlns:a16="http://schemas.microsoft.com/office/drawing/2014/main" id="{9238DCC2-6D81-E50B-6AC8-291A88BC8B1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602" y="2168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449" name="Freeform 335">
                <a:extLst>
                  <a:ext uri="{FF2B5EF4-FFF2-40B4-BE49-F238E27FC236}">
                    <a16:creationId xmlns:a16="http://schemas.microsoft.com/office/drawing/2014/main" id="{75515ACA-742A-2DD0-EBCC-F8C29ECF85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12" y="2169"/>
                <a:ext cx="19" cy="20"/>
              </a:xfrm>
              <a:custGeom>
                <a:avLst/>
                <a:gdLst/>
                <a:ahLst/>
                <a:cxnLst>
                  <a:cxn ang="0">
                    <a:pos x="40" y="19"/>
                  </a:cxn>
                  <a:cxn ang="0">
                    <a:pos x="38" y="13"/>
                  </a:cxn>
                  <a:cxn ang="0">
                    <a:pos x="36" y="8"/>
                  </a:cxn>
                  <a:cxn ang="0">
                    <a:pos x="32" y="4"/>
                  </a:cxn>
                  <a:cxn ang="0">
                    <a:pos x="26" y="2"/>
                  </a:cxn>
                  <a:cxn ang="0">
                    <a:pos x="20" y="0"/>
                  </a:cxn>
                  <a:cxn ang="0">
                    <a:pos x="14" y="2"/>
                  </a:cxn>
                  <a:cxn ang="0">
                    <a:pos x="8" y="4"/>
                  </a:cxn>
                  <a:cxn ang="0">
                    <a:pos x="4" y="8"/>
                  </a:cxn>
                  <a:cxn ang="0">
                    <a:pos x="2" y="13"/>
                  </a:cxn>
                  <a:cxn ang="0">
                    <a:pos x="0" y="19"/>
                  </a:cxn>
                  <a:cxn ang="0">
                    <a:pos x="2" y="25"/>
                  </a:cxn>
                  <a:cxn ang="0">
                    <a:pos x="4" y="31"/>
                  </a:cxn>
                  <a:cxn ang="0">
                    <a:pos x="8" y="35"/>
                  </a:cxn>
                  <a:cxn ang="0">
                    <a:pos x="14" y="37"/>
                  </a:cxn>
                  <a:cxn ang="0">
                    <a:pos x="20" y="39"/>
                  </a:cxn>
                  <a:cxn ang="0">
                    <a:pos x="26" y="37"/>
                  </a:cxn>
                  <a:cxn ang="0">
                    <a:pos x="32" y="35"/>
                  </a:cxn>
                  <a:cxn ang="0">
                    <a:pos x="36" y="31"/>
                  </a:cxn>
                  <a:cxn ang="0">
                    <a:pos x="38" y="25"/>
                  </a:cxn>
                  <a:cxn ang="0">
                    <a:pos x="40" y="19"/>
                  </a:cxn>
                </a:cxnLst>
                <a:rect l="0" t="0" r="r" b="b"/>
                <a:pathLst>
                  <a:path w="40" h="39">
                    <a:moveTo>
                      <a:pt x="40" y="19"/>
                    </a:moveTo>
                    <a:lnTo>
                      <a:pt x="38" y="13"/>
                    </a:lnTo>
                    <a:lnTo>
                      <a:pt x="36" y="8"/>
                    </a:lnTo>
                    <a:lnTo>
                      <a:pt x="32" y="4"/>
                    </a:lnTo>
                    <a:lnTo>
                      <a:pt x="26" y="2"/>
                    </a:lnTo>
                    <a:lnTo>
                      <a:pt x="20" y="0"/>
                    </a:lnTo>
                    <a:lnTo>
                      <a:pt x="14" y="2"/>
                    </a:lnTo>
                    <a:lnTo>
                      <a:pt x="8" y="4"/>
                    </a:lnTo>
                    <a:lnTo>
                      <a:pt x="4" y="8"/>
                    </a:lnTo>
                    <a:lnTo>
                      <a:pt x="2" y="13"/>
                    </a:lnTo>
                    <a:lnTo>
                      <a:pt x="0" y="19"/>
                    </a:lnTo>
                    <a:lnTo>
                      <a:pt x="2" y="25"/>
                    </a:lnTo>
                    <a:lnTo>
                      <a:pt x="4" y="31"/>
                    </a:lnTo>
                    <a:lnTo>
                      <a:pt x="8" y="35"/>
                    </a:lnTo>
                    <a:lnTo>
                      <a:pt x="14" y="37"/>
                    </a:lnTo>
                    <a:lnTo>
                      <a:pt x="20" y="39"/>
                    </a:lnTo>
                    <a:lnTo>
                      <a:pt x="26" y="37"/>
                    </a:lnTo>
                    <a:lnTo>
                      <a:pt x="32" y="35"/>
                    </a:lnTo>
                    <a:lnTo>
                      <a:pt x="36" y="31"/>
                    </a:lnTo>
                    <a:lnTo>
                      <a:pt x="38" y="25"/>
                    </a:lnTo>
                    <a:lnTo>
                      <a:pt x="40" y="19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450" name="Line 336">
                <a:extLst>
                  <a:ext uri="{FF2B5EF4-FFF2-40B4-BE49-F238E27FC236}">
                    <a16:creationId xmlns:a16="http://schemas.microsoft.com/office/drawing/2014/main" id="{3D798B63-BE22-F50B-671A-1D75C08DE4F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621" y="2157"/>
                <a:ext cx="1" cy="1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451" name="Line 337">
                <a:extLst>
                  <a:ext uri="{FF2B5EF4-FFF2-40B4-BE49-F238E27FC236}">
                    <a16:creationId xmlns:a16="http://schemas.microsoft.com/office/drawing/2014/main" id="{A04B0DD8-142A-3570-D3DF-95054C8359B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621" y="2189"/>
                <a:ext cx="1" cy="1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452" name="Freeform 338">
                <a:extLst>
                  <a:ext uri="{FF2B5EF4-FFF2-40B4-BE49-F238E27FC236}">
                    <a16:creationId xmlns:a16="http://schemas.microsoft.com/office/drawing/2014/main" id="{4653B502-6644-AF61-DAA9-5C2E7C4CD8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31" y="2138"/>
                <a:ext cx="20" cy="20"/>
              </a:xfrm>
              <a:custGeom>
                <a:avLst/>
                <a:gdLst/>
                <a:ahLst/>
                <a:cxnLst>
                  <a:cxn ang="0">
                    <a:pos x="39" y="20"/>
                  </a:cxn>
                  <a:cxn ang="0">
                    <a:pos x="37" y="14"/>
                  </a:cxn>
                  <a:cxn ang="0">
                    <a:pos x="35" y="8"/>
                  </a:cxn>
                  <a:cxn ang="0">
                    <a:pos x="31" y="4"/>
                  </a:cxn>
                  <a:cxn ang="0">
                    <a:pos x="25" y="2"/>
                  </a:cxn>
                  <a:cxn ang="0">
                    <a:pos x="19" y="0"/>
                  </a:cxn>
                  <a:cxn ang="0">
                    <a:pos x="13" y="2"/>
                  </a:cxn>
                  <a:cxn ang="0">
                    <a:pos x="8" y="4"/>
                  </a:cxn>
                  <a:cxn ang="0">
                    <a:pos x="4" y="8"/>
                  </a:cxn>
                  <a:cxn ang="0">
                    <a:pos x="2" y="14"/>
                  </a:cxn>
                  <a:cxn ang="0">
                    <a:pos x="0" y="20"/>
                  </a:cxn>
                  <a:cxn ang="0">
                    <a:pos x="2" y="26"/>
                  </a:cxn>
                  <a:cxn ang="0">
                    <a:pos x="4" y="32"/>
                  </a:cxn>
                  <a:cxn ang="0">
                    <a:pos x="8" y="36"/>
                  </a:cxn>
                  <a:cxn ang="0">
                    <a:pos x="13" y="38"/>
                  </a:cxn>
                  <a:cxn ang="0">
                    <a:pos x="19" y="40"/>
                  </a:cxn>
                  <a:cxn ang="0">
                    <a:pos x="25" y="38"/>
                  </a:cxn>
                  <a:cxn ang="0">
                    <a:pos x="31" y="36"/>
                  </a:cxn>
                  <a:cxn ang="0">
                    <a:pos x="35" y="32"/>
                  </a:cxn>
                  <a:cxn ang="0">
                    <a:pos x="37" y="26"/>
                  </a:cxn>
                  <a:cxn ang="0">
                    <a:pos x="39" y="20"/>
                  </a:cxn>
                </a:cxnLst>
                <a:rect l="0" t="0" r="r" b="b"/>
                <a:pathLst>
                  <a:path w="39" h="40">
                    <a:moveTo>
                      <a:pt x="39" y="20"/>
                    </a:moveTo>
                    <a:lnTo>
                      <a:pt x="37" y="14"/>
                    </a:lnTo>
                    <a:lnTo>
                      <a:pt x="35" y="8"/>
                    </a:lnTo>
                    <a:lnTo>
                      <a:pt x="31" y="4"/>
                    </a:lnTo>
                    <a:lnTo>
                      <a:pt x="25" y="2"/>
                    </a:lnTo>
                    <a:lnTo>
                      <a:pt x="19" y="0"/>
                    </a:lnTo>
                    <a:lnTo>
                      <a:pt x="13" y="2"/>
                    </a:lnTo>
                    <a:lnTo>
                      <a:pt x="8" y="4"/>
                    </a:lnTo>
                    <a:lnTo>
                      <a:pt x="4" y="8"/>
                    </a:lnTo>
                    <a:lnTo>
                      <a:pt x="2" y="14"/>
                    </a:lnTo>
                    <a:lnTo>
                      <a:pt x="0" y="20"/>
                    </a:lnTo>
                    <a:lnTo>
                      <a:pt x="2" y="26"/>
                    </a:lnTo>
                    <a:lnTo>
                      <a:pt x="4" y="32"/>
                    </a:lnTo>
                    <a:lnTo>
                      <a:pt x="8" y="36"/>
                    </a:lnTo>
                    <a:lnTo>
                      <a:pt x="13" y="38"/>
                    </a:lnTo>
                    <a:lnTo>
                      <a:pt x="19" y="40"/>
                    </a:lnTo>
                    <a:lnTo>
                      <a:pt x="25" y="38"/>
                    </a:lnTo>
                    <a:lnTo>
                      <a:pt x="31" y="36"/>
                    </a:lnTo>
                    <a:lnTo>
                      <a:pt x="35" y="32"/>
                    </a:lnTo>
                    <a:lnTo>
                      <a:pt x="37" y="26"/>
                    </a:lnTo>
                    <a:lnTo>
                      <a:pt x="39" y="2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453" name="Line 339">
                <a:extLst>
                  <a:ext uri="{FF2B5EF4-FFF2-40B4-BE49-F238E27FC236}">
                    <a16:creationId xmlns:a16="http://schemas.microsoft.com/office/drawing/2014/main" id="{0FE1C97F-5F9F-1D01-9A4A-DACB4CF500C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641" y="2125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454" name="Line 340">
                <a:extLst>
                  <a:ext uri="{FF2B5EF4-FFF2-40B4-BE49-F238E27FC236}">
                    <a16:creationId xmlns:a16="http://schemas.microsoft.com/office/drawing/2014/main" id="{B5ACE888-9558-3806-0BBC-B8FC882EC18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641" y="2158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455" name="Freeform 341">
                <a:extLst>
                  <a:ext uri="{FF2B5EF4-FFF2-40B4-BE49-F238E27FC236}">
                    <a16:creationId xmlns:a16="http://schemas.microsoft.com/office/drawing/2014/main" id="{32079D1B-7E0E-74F7-0D5A-074E7FC3EF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51" y="2160"/>
                <a:ext cx="20" cy="20"/>
              </a:xfrm>
              <a:custGeom>
                <a:avLst/>
                <a:gdLst/>
                <a:ahLst/>
                <a:cxnLst>
                  <a:cxn ang="0">
                    <a:pos x="40" y="20"/>
                  </a:cxn>
                  <a:cxn ang="0">
                    <a:pos x="38" y="14"/>
                  </a:cxn>
                  <a:cxn ang="0">
                    <a:pos x="36" y="8"/>
                  </a:cxn>
                  <a:cxn ang="0">
                    <a:pos x="32" y="4"/>
                  </a:cxn>
                  <a:cxn ang="0">
                    <a:pos x="26" y="2"/>
                  </a:cxn>
                  <a:cxn ang="0">
                    <a:pos x="20" y="0"/>
                  </a:cxn>
                  <a:cxn ang="0">
                    <a:pos x="14" y="2"/>
                  </a:cxn>
                  <a:cxn ang="0">
                    <a:pos x="8" y="4"/>
                  </a:cxn>
                  <a:cxn ang="0">
                    <a:pos x="4" y="8"/>
                  </a:cxn>
                  <a:cxn ang="0">
                    <a:pos x="2" y="14"/>
                  </a:cxn>
                  <a:cxn ang="0">
                    <a:pos x="0" y="20"/>
                  </a:cxn>
                  <a:cxn ang="0">
                    <a:pos x="2" y="26"/>
                  </a:cxn>
                  <a:cxn ang="0">
                    <a:pos x="4" y="31"/>
                  </a:cxn>
                  <a:cxn ang="0">
                    <a:pos x="8" y="35"/>
                  </a:cxn>
                  <a:cxn ang="0">
                    <a:pos x="14" y="37"/>
                  </a:cxn>
                  <a:cxn ang="0">
                    <a:pos x="20" y="39"/>
                  </a:cxn>
                  <a:cxn ang="0">
                    <a:pos x="26" y="37"/>
                  </a:cxn>
                  <a:cxn ang="0">
                    <a:pos x="32" y="35"/>
                  </a:cxn>
                  <a:cxn ang="0">
                    <a:pos x="36" y="31"/>
                  </a:cxn>
                  <a:cxn ang="0">
                    <a:pos x="38" y="26"/>
                  </a:cxn>
                  <a:cxn ang="0">
                    <a:pos x="40" y="20"/>
                  </a:cxn>
                </a:cxnLst>
                <a:rect l="0" t="0" r="r" b="b"/>
                <a:pathLst>
                  <a:path w="40" h="39">
                    <a:moveTo>
                      <a:pt x="40" y="20"/>
                    </a:moveTo>
                    <a:lnTo>
                      <a:pt x="38" y="14"/>
                    </a:lnTo>
                    <a:lnTo>
                      <a:pt x="36" y="8"/>
                    </a:lnTo>
                    <a:lnTo>
                      <a:pt x="32" y="4"/>
                    </a:lnTo>
                    <a:lnTo>
                      <a:pt x="26" y="2"/>
                    </a:lnTo>
                    <a:lnTo>
                      <a:pt x="20" y="0"/>
                    </a:lnTo>
                    <a:lnTo>
                      <a:pt x="14" y="2"/>
                    </a:lnTo>
                    <a:lnTo>
                      <a:pt x="8" y="4"/>
                    </a:lnTo>
                    <a:lnTo>
                      <a:pt x="4" y="8"/>
                    </a:lnTo>
                    <a:lnTo>
                      <a:pt x="2" y="14"/>
                    </a:lnTo>
                    <a:lnTo>
                      <a:pt x="0" y="20"/>
                    </a:lnTo>
                    <a:lnTo>
                      <a:pt x="2" y="26"/>
                    </a:lnTo>
                    <a:lnTo>
                      <a:pt x="4" y="31"/>
                    </a:lnTo>
                    <a:lnTo>
                      <a:pt x="8" y="35"/>
                    </a:lnTo>
                    <a:lnTo>
                      <a:pt x="14" y="37"/>
                    </a:lnTo>
                    <a:lnTo>
                      <a:pt x="20" y="39"/>
                    </a:lnTo>
                    <a:lnTo>
                      <a:pt x="26" y="37"/>
                    </a:lnTo>
                    <a:lnTo>
                      <a:pt x="32" y="35"/>
                    </a:lnTo>
                    <a:lnTo>
                      <a:pt x="36" y="31"/>
                    </a:lnTo>
                    <a:lnTo>
                      <a:pt x="38" y="26"/>
                    </a:lnTo>
                    <a:lnTo>
                      <a:pt x="40" y="2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456" name="Line 342">
                <a:extLst>
                  <a:ext uri="{FF2B5EF4-FFF2-40B4-BE49-F238E27FC236}">
                    <a16:creationId xmlns:a16="http://schemas.microsoft.com/office/drawing/2014/main" id="{ADC4E3DE-B3EA-35B9-4BE5-856E883A88F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661" y="2148"/>
                <a:ext cx="1" cy="1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457" name="Line 343">
                <a:extLst>
                  <a:ext uri="{FF2B5EF4-FFF2-40B4-BE49-F238E27FC236}">
                    <a16:creationId xmlns:a16="http://schemas.microsoft.com/office/drawing/2014/main" id="{D89E1A33-37E8-D5DB-64E4-B286F81BF04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661" y="2180"/>
                <a:ext cx="1" cy="1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458" name="Freeform 344">
                <a:extLst>
                  <a:ext uri="{FF2B5EF4-FFF2-40B4-BE49-F238E27FC236}">
                    <a16:creationId xmlns:a16="http://schemas.microsoft.com/office/drawing/2014/main" id="{78CE5137-2EBC-581E-819F-34C12D62F0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71" y="2191"/>
                <a:ext cx="19" cy="20"/>
              </a:xfrm>
              <a:custGeom>
                <a:avLst/>
                <a:gdLst/>
                <a:ahLst/>
                <a:cxnLst>
                  <a:cxn ang="0">
                    <a:pos x="39" y="20"/>
                  </a:cxn>
                  <a:cxn ang="0">
                    <a:pos x="37" y="14"/>
                  </a:cxn>
                  <a:cxn ang="0">
                    <a:pos x="35" y="8"/>
                  </a:cxn>
                  <a:cxn ang="0">
                    <a:pos x="31" y="4"/>
                  </a:cxn>
                  <a:cxn ang="0">
                    <a:pos x="25" y="2"/>
                  </a:cxn>
                  <a:cxn ang="0">
                    <a:pos x="19" y="0"/>
                  </a:cxn>
                  <a:cxn ang="0">
                    <a:pos x="13" y="2"/>
                  </a:cxn>
                  <a:cxn ang="0">
                    <a:pos x="7" y="4"/>
                  </a:cxn>
                  <a:cxn ang="0">
                    <a:pos x="3" y="8"/>
                  </a:cxn>
                  <a:cxn ang="0">
                    <a:pos x="2" y="14"/>
                  </a:cxn>
                  <a:cxn ang="0">
                    <a:pos x="0" y="20"/>
                  </a:cxn>
                  <a:cxn ang="0">
                    <a:pos x="2" y="26"/>
                  </a:cxn>
                  <a:cxn ang="0">
                    <a:pos x="3" y="32"/>
                  </a:cxn>
                  <a:cxn ang="0">
                    <a:pos x="7" y="35"/>
                  </a:cxn>
                  <a:cxn ang="0">
                    <a:pos x="13" y="37"/>
                  </a:cxn>
                  <a:cxn ang="0">
                    <a:pos x="19" y="39"/>
                  </a:cxn>
                  <a:cxn ang="0">
                    <a:pos x="25" y="37"/>
                  </a:cxn>
                  <a:cxn ang="0">
                    <a:pos x="31" y="35"/>
                  </a:cxn>
                  <a:cxn ang="0">
                    <a:pos x="35" y="32"/>
                  </a:cxn>
                  <a:cxn ang="0">
                    <a:pos x="37" y="26"/>
                  </a:cxn>
                  <a:cxn ang="0">
                    <a:pos x="39" y="20"/>
                  </a:cxn>
                </a:cxnLst>
                <a:rect l="0" t="0" r="r" b="b"/>
                <a:pathLst>
                  <a:path w="39" h="39">
                    <a:moveTo>
                      <a:pt x="39" y="20"/>
                    </a:moveTo>
                    <a:lnTo>
                      <a:pt x="37" y="14"/>
                    </a:lnTo>
                    <a:lnTo>
                      <a:pt x="35" y="8"/>
                    </a:lnTo>
                    <a:lnTo>
                      <a:pt x="31" y="4"/>
                    </a:lnTo>
                    <a:lnTo>
                      <a:pt x="25" y="2"/>
                    </a:lnTo>
                    <a:lnTo>
                      <a:pt x="19" y="0"/>
                    </a:lnTo>
                    <a:lnTo>
                      <a:pt x="13" y="2"/>
                    </a:lnTo>
                    <a:lnTo>
                      <a:pt x="7" y="4"/>
                    </a:lnTo>
                    <a:lnTo>
                      <a:pt x="3" y="8"/>
                    </a:lnTo>
                    <a:lnTo>
                      <a:pt x="2" y="14"/>
                    </a:lnTo>
                    <a:lnTo>
                      <a:pt x="0" y="20"/>
                    </a:lnTo>
                    <a:lnTo>
                      <a:pt x="2" y="26"/>
                    </a:lnTo>
                    <a:lnTo>
                      <a:pt x="3" y="32"/>
                    </a:lnTo>
                    <a:lnTo>
                      <a:pt x="7" y="35"/>
                    </a:lnTo>
                    <a:lnTo>
                      <a:pt x="13" y="37"/>
                    </a:lnTo>
                    <a:lnTo>
                      <a:pt x="19" y="39"/>
                    </a:lnTo>
                    <a:lnTo>
                      <a:pt x="25" y="37"/>
                    </a:lnTo>
                    <a:lnTo>
                      <a:pt x="31" y="35"/>
                    </a:lnTo>
                    <a:lnTo>
                      <a:pt x="35" y="32"/>
                    </a:lnTo>
                    <a:lnTo>
                      <a:pt x="37" y="26"/>
                    </a:lnTo>
                    <a:lnTo>
                      <a:pt x="39" y="2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459" name="Line 345">
                <a:extLst>
                  <a:ext uri="{FF2B5EF4-FFF2-40B4-BE49-F238E27FC236}">
                    <a16:creationId xmlns:a16="http://schemas.microsoft.com/office/drawing/2014/main" id="{8E261FFA-71CB-A2C8-5E57-D10C0F1C636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681" y="2180"/>
                <a:ext cx="1" cy="1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460" name="Line 346">
                <a:extLst>
                  <a:ext uri="{FF2B5EF4-FFF2-40B4-BE49-F238E27FC236}">
                    <a16:creationId xmlns:a16="http://schemas.microsoft.com/office/drawing/2014/main" id="{E5AAE641-360D-D5BE-61EB-7ACF53B6947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681" y="2211"/>
                <a:ext cx="1" cy="1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461" name="Freeform 347">
                <a:extLst>
                  <a:ext uri="{FF2B5EF4-FFF2-40B4-BE49-F238E27FC236}">
                    <a16:creationId xmlns:a16="http://schemas.microsoft.com/office/drawing/2014/main" id="{5F63CFE8-CF41-B6D0-C54A-0D597436A6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90" y="2106"/>
                <a:ext cx="20" cy="19"/>
              </a:xfrm>
              <a:custGeom>
                <a:avLst/>
                <a:gdLst/>
                <a:ahLst/>
                <a:cxnLst>
                  <a:cxn ang="0">
                    <a:pos x="39" y="20"/>
                  </a:cxn>
                  <a:cxn ang="0">
                    <a:pos x="37" y="14"/>
                  </a:cxn>
                  <a:cxn ang="0">
                    <a:pos x="35" y="8"/>
                  </a:cxn>
                  <a:cxn ang="0">
                    <a:pos x="32" y="4"/>
                  </a:cxn>
                  <a:cxn ang="0">
                    <a:pos x="26" y="2"/>
                  </a:cxn>
                  <a:cxn ang="0">
                    <a:pos x="20" y="0"/>
                  </a:cxn>
                  <a:cxn ang="0">
                    <a:pos x="14" y="2"/>
                  </a:cxn>
                  <a:cxn ang="0">
                    <a:pos x="8" y="4"/>
                  </a:cxn>
                  <a:cxn ang="0">
                    <a:pos x="4" y="8"/>
                  </a:cxn>
                  <a:cxn ang="0">
                    <a:pos x="2" y="14"/>
                  </a:cxn>
                  <a:cxn ang="0">
                    <a:pos x="0" y="20"/>
                  </a:cxn>
                  <a:cxn ang="0">
                    <a:pos x="2" y="26"/>
                  </a:cxn>
                  <a:cxn ang="0">
                    <a:pos x="4" y="32"/>
                  </a:cxn>
                  <a:cxn ang="0">
                    <a:pos x="8" y="36"/>
                  </a:cxn>
                  <a:cxn ang="0">
                    <a:pos x="14" y="38"/>
                  </a:cxn>
                  <a:cxn ang="0">
                    <a:pos x="20" y="40"/>
                  </a:cxn>
                  <a:cxn ang="0">
                    <a:pos x="26" y="38"/>
                  </a:cxn>
                  <a:cxn ang="0">
                    <a:pos x="32" y="36"/>
                  </a:cxn>
                  <a:cxn ang="0">
                    <a:pos x="35" y="32"/>
                  </a:cxn>
                  <a:cxn ang="0">
                    <a:pos x="37" y="26"/>
                  </a:cxn>
                  <a:cxn ang="0">
                    <a:pos x="39" y="20"/>
                  </a:cxn>
                </a:cxnLst>
                <a:rect l="0" t="0" r="r" b="b"/>
                <a:pathLst>
                  <a:path w="39" h="40">
                    <a:moveTo>
                      <a:pt x="39" y="20"/>
                    </a:moveTo>
                    <a:lnTo>
                      <a:pt x="37" y="14"/>
                    </a:lnTo>
                    <a:lnTo>
                      <a:pt x="35" y="8"/>
                    </a:lnTo>
                    <a:lnTo>
                      <a:pt x="32" y="4"/>
                    </a:lnTo>
                    <a:lnTo>
                      <a:pt x="26" y="2"/>
                    </a:lnTo>
                    <a:lnTo>
                      <a:pt x="20" y="0"/>
                    </a:lnTo>
                    <a:lnTo>
                      <a:pt x="14" y="2"/>
                    </a:lnTo>
                    <a:lnTo>
                      <a:pt x="8" y="4"/>
                    </a:lnTo>
                    <a:lnTo>
                      <a:pt x="4" y="8"/>
                    </a:lnTo>
                    <a:lnTo>
                      <a:pt x="2" y="14"/>
                    </a:lnTo>
                    <a:lnTo>
                      <a:pt x="0" y="20"/>
                    </a:lnTo>
                    <a:lnTo>
                      <a:pt x="2" y="26"/>
                    </a:lnTo>
                    <a:lnTo>
                      <a:pt x="4" y="32"/>
                    </a:lnTo>
                    <a:lnTo>
                      <a:pt x="8" y="36"/>
                    </a:lnTo>
                    <a:lnTo>
                      <a:pt x="14" y="38"/>
                    </a:lnTo>
                    <a:lnTo>
                      <a:pt x="20" y="40"/>
                    </a:lnTo>
                    <a:lnTo>
                      <a:pt x="26" y="38"/>
                    </a:lnTo>
                    <a:lnTo>
                      <a:pt x="32" y="36"/>
                    </a:lnTo>
                    <a:lnTo>
                      <a:pt x="35" y="32"/>
                    </a:lnTo>
                    <a:lnTo>
                      <a:pt x="37" y="26"/>
                    </a:lnTo>
                    <a:lnTo>
                      <a:pt x="39" y="2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462" name="Line 348">
                <a:extLst>
                  <a:ext uri="{FF2B5EF4-FFF2-40B4-BE49-F238E27FC236}">
                    <a16:creationId xmlns:a16="http://schemas.microsoft.com/office/drawing/2014/main" id="{71A83F46-C4A5-4450-62DD-0CFFC7DB7D0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700" y="2093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463" name="Line 349">
                <a:extLst>
                  <a:ext uri="{FF2B5EF4-FFF2-40B4-BE49-F238E27FC236}">
                    <a16:creationId xmlns:a16="http://schemas.microsoft.com/office/drawing/2014/main" id="{CD7EA170-17F0-F966-2EB3-13722845E77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00" y="2125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464" name="Freeform 350">
                <a:extLst>
                  <a:ext uri="{FF2B5EF4-FFF2-40B4-BE49-F238E27FC236}">
                    <a16:creationId xmlns:a16="http://schemas.microsoft.com/office/drawing/2014/main" id="{92DADCE1-ED5E-20C3-F6E7-C4FFE2A812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10" y="2144"/>
                <a:ext cx="20" cy="20"/>
              </a:xfrm>
              <a:custGeom>
                <a:avLst/>
                <a:gdLst/>
                <a:ahLst/>
                <a:cxnLst>
                  <a:cxn ang="0">
                    <a:pos x="40" y="20"/>
                  </a:cxn>
                  <a:cxn ang="0">
                    <a:pos x="38" y="14"/>
                  </a:cxn>
                  <a:cxn ang="0">
                    <a:pos x="36" y="8"/>
                  </a:cxn>
                  <a:cxn ang="0">
                    <a:pos x="32" y="4"/>
                  </a:cxn>
                  <a:cxn ang="0">
                    <a:pos x="26" y="2"/>
                  </a:cxn>
                  <a:cxn ang="0">
                    <a:pos x="20" y="0"/>
                  </a:cxn>
                  <a:cxn ang="0">
                    <a:pos x="14" y="2"/>
                  </a:cxn>
                  <a:cxn ang="0">
                    <a:pos x="8" y="4"/>
                  </a:cxn>
                  <a:cxn ang="0">
                    <a:pos x="4" y="8"/>
                  </a:cxn>
                  <a:cxn ang="0">
                    <a:pos x="2" y="14"/>
                  </a:cxn>
                  <a:cxn ang="0">
                    <a:pos x="0" y="20"/>
                  </a:cxn>
                  <a:cxn ang="0">
                    <a:pos x="2" y="26"/>
                  </a:cxn>
                  <a:cxn ang="0">
                    <a:pos x="4" y="32"/>
                  </a:cxn>
                  <a:cxn ang="0">
                    <a:pos x="8" y="36"/>
                  </a:cxn>
                  <a:cxn ang="0">
                    <a:pos x="14" y="38"/>
                  </a:cxn>
                  <a:cxn ang="0">
                    <a:pos x="20" y="40"/>
                  </a:cxn>
                  <a:cxn ang="0">
                    <a:pos x="26" y="38"/>
                  </a:cxn>
                  <a:cxn ang="0">
                    <a:pos x="32" y="36"/>
                  </a:cxn>
                  <a:cxn ang="0">
                    <a:pos x="36" y="32"/>
                  </a:cxn>
                  <a:cxn ang="0">
                    <a:pos x="38" y="26"/>
                  </a:cxn>
                  <a:cxn ang="0">
                    <a:pos x="40" y="20"/>
                  </a:cxn>
                </a:cxnLst>
                <a:rect l="0" t="0" r="r" b="b"/>
                <a:pathLst>
                  <a:path w="40" h="40">
                    <a:moveTo>
                      <a:pt x="40" y="20"/>
                    </a:moveTo>
                    <a:lnTo>
                      <a:pt x="38" y="14"/>
                    </a:lnTo>
                    <a:lnTo>
                      <a:pt x="36" y="8"/>
                    </a:lnTo>
                    <a:lnTo>
                      <a:pt x="32" y="4"/>
                    </a:lnTo>
                    <a:lnTo>
                      <a:pt x="26" y="2"/>
                    </a:lnTo>
                    <a:lnTo>
                      <a:pt x="20" y="0"/>
                    </a:lnTo>
                    <a:lnTo>
                      <a:pt x="14" y="2"/>
                    </a:lnTo>
                    <a:lnTo>
                      <a:pt x="8" y="4"/>
                    </a:lnTo>
                    <a:lnTo>
                      <a:pt x="4" y="8"/>
                    </a:lnTo>
                    <a:lnTo>
                      <a:pt x="2" y="14"/>
                    </a:lnTo>
                    <a:lnTo>
                      <a:pt x="0" y="20"/>
                    </a:lnTo>
                    <a:lnTo>
                      <a:pt x="2" y="26"/>
                    </a:lnTo>
                    <a:lnTo>
                      <a:pt x="4" y="32"/>
                    </a:lnTo>
                    <a:lnTo>
                      <a:pt x="8" y="36"/>
                    </a:lnTo>
                    <a:lnTo>
                      <a:pt x="14" y="38"/>
                    </a:lnTo>
                    <a:lnTo>
                      <a:pt x="20" y="40"/>
                    </a:lnTo>
                    <a:lnTo>
                      <a:pt x="26" y="38"/>
                    </a:lnTo>
                    <a:lnTo>
                      <a:pt x="32" y="36"/>
                    </a:lnTo>
                    <a:lnTo>
                      <a:pt x="36" y="32"/>
                    </a:lnTo>
                    <a:lnTo>
                      <a:pt x="38" y="26"/>
                    </a:lnTo>
                    <a:lnTo>
                      <a:pt x="40" y="2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465" name="Line 351">
                <a:extLst>
                  <a:ext uri="{FF2B5EF4-FFF2-40B4-BE49-F238E27FC236}">
                    <a16:creationId xmlns:a16="http://schemas.microsoft.com/office/drawing/2014/main" id="{409404C7-CA12-5929-0E92-C419B50623F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720" y="2131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466" name="Line 352">
                <a:extLst>
                  <a:ext uri="{FF2B5EF4-FFF2-40B4-BE49-F238E27FC236}">
                    <a16:creationId xmlns:a16="http://schemas.microsoft.com/office/drawing/2014/main" id="{1FE041EE-4438-4255-2EC0-21E8D1620FD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20" y="2164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467" name="Freeform 353">
                <a:extLst>
                  <a:ext uri="{FF2B5EF4-FFF2-40B4-BE49-F238E27FC236}">
                    <a16:creationId xmlns:a16="http://schemas.microsoft.com/office/drawing/2014/main" id="{119DA739-194E-F793-92D6-5BD6D70C68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30" y="2162"/>
                <a:ext cx="20" cy="20"/>
              </a:xfrm>
              <a:custGeom>
                <a:avLst/>
                <a:gdLst/>
                <a:ahLst/>
                <a:cxnLst>
                  <a:cxn ang="0">
                    <a:pos x="39" y="20"/>
                  </a:cxn>
                  <a:cxn ang="0">
                    <a:pos x="37" y="14"/>
                  </a:cxn>
                  <a:cxn ang="0">
                    <a:pos x="35" y="8"/>
                  </a:cxn>
                  <a:cxn ang="0">
                    <a:pos x="31" y="4"/>
                  </a:cxn>
                  <a:cxn ang="0">
                    <a:pos x="26" y="2"/>
                  </a:cxn>
                  <a:cxn ang="0">
                    <a:pos x="20" y="0"/>
                  </a:cxn>
                  <a:cxn ang="0">
                    <a:pos x="14" y="2"/>
                  </a:cxn>
                  <a:cxn ang="0">
                    <a:pos x="8" y="4"/>
                  </a:cxn>
                  <a:cxn ang="0">
                    <a:pos x="4" y="8"/>
                  </a:cxn>
                  <a:cxn ang="0">
                    <a:pos x="2" y="14"/>
                  </a:cxn>
                  <a:cxn ang="0">
                    <a:pos x="0" y="20"/>
                  </a:cxn>
                  <a:cxn ang="0">
                    <a:pos x="2" y="25"/>
                  </a:cxn>
                  <a:cxn ang="0">
                    <a:pos x="4" y="31"/>
                  </a:cxn>
                  <a:cxn ang="0">
                    <a:pos x="8" y="35"/>
                  </a:cxn>
                  <a:cxn ang="0">
                    <a:pos x="14" y="37"/>
                  </a:cxn>
                  <a:cxn ang="0">
                    <a:pos x="20" y="39"/>
                  </a:cxn>
                  <a:cxn ang="0">
                    <a:pos x="26" y="37"/>
                  </a:cxn>
                  <a:cxn ang="0">
                    <a:pos x="31" y="35"/>
                  </a:cxn>
                  <a:cxn ang="0">
                    <a:pos x="35" y="31"/>
                  </a:cxn>
                  <a:cxn ang="0">
                    <a:pos x="37" y="25"/>
                  </a:cxn>
                  <a:cxn ang="0">
                    <a:pos x="39" y="20"/>
                  </a:cxn>
                </a:cxnLst>
                <a:rect l="0" t="0" r="r" b="b"/>
                <a:pathLst>
                  <a:path w="39" h="39">
                    <a:moveTo>
                      <a:pt x="39" y="20"/>
                    </a:moveTo>
                    <a:lnTo>
                      <a:pt x="37" y="14"/>
                    </a:lnTo>
                    <a:lnTo>
                      <a:pt x="35" y="8"/>
                    </a:lnTo>
                    <a:lnTo>
                      <a:pt x="31" y="4"/>
                    </a:lnTo>
                    <a:lnTo>
                      <a:pt x="26" y="2"/>
                    </a:lnTo>
                    <a:lnTo>
                      <a:pt x="20" y="0"/>
                    </a:lnTo>
                    <a:lnTo>
                      <a:pt x="14" y="2"/>
                    </a:lnTo>
                    <a:lnTo>
                      <a:pt x="8" y="4"/>
                    </a:lnTo>
                    <a:lnTo>
                      <a:pt x="4" y="8"/>
                    </a:lnTo>
                    <a:lnTo>
                      <a:pt x="2" y="14"/>
                    </a:lnTo>
                    <a:lnTo>
                      <a:pt x="0" y="20"/>
                    </a:lnTo>
                    <a:lnTo>
                      <a:pt x="2" y="25"/>
                    </a:lnTo>
                    <a:lnTo>
                      <a:pt x="4" y="31"/>
                    </a:lnTo>
                    <a:lnTo>
                      <a:pt x="8" y="35"/>
                    </a:lnTo>
                    <a:lnTo>
                      <a:pt x="14" y="37"/>
                    </a:lnTo>
                    <a:lnTo>
                      <a:pt x="20" y="39"/>
                    </a:lnTo>
                    <a:lnTo>
                      <a:pt x="26" y="37"/>
                    </a:lnTo>
                    <a:lnTo>
                      <a:pt x="31" y="35"/>
                    </a:lnTo>
                    <a:lnTo>
                      <a:pt x="35" y="31"/>
                    </a:lnTo>
                    <a:lnTo>
                      <a:pt x="37" y="25"/>
                    </a:lnTo>
                    <a:lnTo>
                      <a:pt x="39" y="2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468" name="Line 354">
                <a:extLst>
                  <a:ext uri="{FF2B5EF4-FFF2-40B4-BE49-F238E27FC236}">
                    <a16:creationId xmlns:a16="http://schemas.microsoft.com/office/drawing/2014/main" id="{0C9A819A-0E73-6E18-E2CE-39CB9DED47B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740" y="2150"/>
                <a:ext cx="1" cy="1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469" name="Line 355">
                <a:extLst>
                  <a:ext uri="{FF2B5EF4-FFF2-40B4-BE49-F238E27FC236}">
                    <a16:creationId xmlns:a16="http://schemas.microsoft.com/office/drawing/2014/main" id="{F01221A2-F1F6-529D-BC1D-5D70B4E51AF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40" y="2182"/>
                <a:ext cx="1" cy="1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470" name="Freeform 356">
                <a:extLst>
                  <a:ext uri="{FF2B5EF4-FFF2-40B4-BE49-F238E27FC236}">
                    <a16:creationId xmlns:a16="http://schemas.microsoft.com/office/drawing/2014/main" id="{9B547694-8506-2064-D6E3-1892B792CE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50" y="2164"/>
                <a:ext cx="19" cy="20"/>
              </a:xfrm>
              <a:custGeom>
                <a:avLst/>
                <a:gdLst/>
                <a:ahLst/>
                <a:cxnLst>
                  <a:cxn ang="0">
                    <a:pos x="40" y="19"/>
                  </a:cxn>
                  <a:cxn ang="0">
                    <a:pos x="38" y="14"/>
                  </a:cxn>
                  <a:cxn ang="0">
                    <a:pos x="36" y="8"/>
                  </a:cxn>
                  <a:cxn ang="0">
                    <a:pos x="32" y="4"/>
                  </a:cxn>
                  <a:cxn ang="0">
                    <a:pos x="26" y="2"/>
                  </a:cxn>
                  <a:cxn ang="0">
                    <a:pos x="20" y="0"/>
                  </a:cxn>
                  <a:cxn ang="0">
                    <a:pos x="14" y="2"/>
                  </a:cxn>
                  <a:cxn ang="0">
                    <a:pos x="8" y="4"/>
                  </a:cxn>
                  <a:cxn ang="0">
                    <a:pos x="4" y="8"/>
                  </a:cxn>
                  <a:cxn ang="0">
                    <a:pos x="2" y="14"/>
                  </a:cxn>
                  <a:cxn ang="0">
                    <a:pos x="0" y="19"/>
                  </a:cxn>
                  <a:cxn ang="0">
                    <a:pos x="2" y="25"/>
                  </a:cxn>
                  <a:cxn ang="0">
                    <a:pos x="4" y="31"/>
                  </a:cxn>
                  <a:cxn ang="0">
                    <a:pos x="8" y="35"/>
                  </a:cxn>
                  <a:cxn ang="0">
                    <a:pos x="14" y="37"/>
                  </a:cxn>
                  <a:cxn ang="0">
                    <a:pos x="20" y="39"/>
                  </a:cxn>
                  <a:cxn ang="0">
                    <a:pos x="26" y="37"/>
                  </a:cxn>
                  <a:cxn ang="0">
                    <a:pos x="32" y="35"/>
                  </a:cxn>
                  <a:cxn ang="0">
                    <a:pos x="36" y="31"/>
                  </a:cxn>
                  <a:cxn ang="0">
                    <a:pos x="38" y="25"/>
                  </a:cxn>
                  <a:cxn ang="0">
                    <a:pos x="40" y="19"/>
                  </a:cxn>
                </a:cxnLst>
                <a:rect l="0" t="0" r="r" b="b"/>
                <a:pathLst>
                  <a:path w="40" h="39">
                    <a:moveTo>
                      <a:pt x="40" y="19"/>
                    </a:moveTo>
                    <a:lnTo>
                      <a:pt x="38" y="14"/>
                    </a:lnTo>
                    <a:lnTo>
                      <a:pt x="36" y="8"/>
                    </a:lnTo>
                    <a:lnTo>
                      <a:pt x="32" y="4"/>
                    </a:lnTo>
                    <a:lnTo>
                      <a:pt x="26" y="2"/>
                    </a:lnTo>
                    <a:lnTo>
                      <a:pt x="20" y="0"/>
                    </a:lnTo>
                    <a:lnTo>
                      <a:pt x="14" y="2"/>
                    </a:lnTo>
                    <a:lnTo>
                      <a:pt x="8" y="4"/>
                    </a:lnTo>
                    <a:lnTo>
                      <a:pt x="4" y="8"/>
                    </a:lnTo>
                    <a:lnTo>
                      <a:pt x="2" y="14"/>
                    </a:lnTo>
                    <a:lnTo>
                      <a:pt x="0" y="19"/>
                    </a:lnTo>
                    <a:lnTo>
                      <a:pt x="2" y="25"/>
                    </a:lnTo>
                    <a:lnTo>
                      <a:pt x="4" y="31"/>
                    </a:lnTo>
                    <a:lnTo>
                      <a:pt x="8" y="35"/>
                    </a:lnTo>
                    <a:lnTo>
                      <a:pt x="14" y="37"/>
                    </a:lnTo>
                    <a:lnTo>
                      <a:pt x="20" y="39"/>
                    </a:lnTo>
                    <a:lnTo>
                      <a:pt x="26" y="37"/>
                    </a:lnTo>
                    <a:lnTo>
                      <a:pt x="32" y="35"/>
                    </a:lnTo>
                    <a:lnTo>
                      <a:pt x="36" y="31"/>
                    </a:lnTo>
                    <a:lnTo>
                      <a:pt x="38" y="25"/>
                    </a:lnTo>
                    <a:lnTo>
                      <a:pt x="40" y="19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471" name="Line 357">
                <a:extLst>
                  <a:ext uri="{FF2B5EF4-FFF2-40B4-BE49-F238E27FC236}">
                    <a16:creationId xmlns:a16="http://schemas.microsoft.com/office/drawing/2014/main" id="{DCB916BD-1AC5-728B-9BDA-D9821ECE38D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760" y="2152"/>
                <a:ext cx="1" cy="1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472" name="Line 358">
                <a:extLst>
                  <a:ext uri="{FF2B5EF4-FFF2-40B4-BE49-F238E27FC236}">
                    <a16:creationId xmlns:a16="http://schemas.microsoft.com/office/drawing/2014/main" id="{C4CE7416-0822-EEFC-72D3-AF636ECC1B3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60" y="2184"/>
                <a:ext cx="1" cy="1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473" name="Freeform 359">
                <a:extLst>
                  <a:ext uri="{FF2B5EF4-FFF2-40B4-BE49-F238E27FC236}">
                    <a16:creationId xmlns:a16="http://schemas.microsoft.com/office/drawing/2014/main" id="{FF731C5B-D038-D790-064D-DA58257E7A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69" y="2114"/>
                <a:ext cx="20" cy="19"/>
              </a:xfrm>
              <a:custGeom>
                <a:avLst/>
                <a:gdLst/>
                <a:ahLst/>
                <a:cxnLst>
                  <a:cxn ang="0">
                    <a:pos x="39" y="20"/>
                  </a:cxn>
                  <a:cxn ang="0">
                    <a:pos x="37" y="14"/>
                  </a:cxn>
                  <a:cxn ang="0">
                    <a:pos x="35" y="8"/>
                  </a:cxn>
                  <a:cxn ang="0">
                    <a:pos x="31" y="4"/>
                  </a:cxn>
                  <a:cxn ang="0">
                    <a:pos x="25" y="2"/>
                  </a:cxn>
                  <a:cxn ang="0">
                    <a:pos x="19" y="0"/>
                  </a:cxn>
                  <a:cxn ang="0">
                    <a:pos x="14" y="2"/>
                  </a:cxn>
                  <a:cxn ang="0">
                    <a:pos x="8" y="4"/>
                  </a:cxn>
                  <a:cxn ang="0">
                    <a:pos x="4" y="8"/>
                  </a:cxn>
                  <a:cxn ang="0">
                    <a:pos x="2" y="14"/>
                  </a:cxn>
                  <a:cxn ang="0">
                    <a:pos x="0" y="20"/>
                  </a:cxn>
                  <a:cxn ang="0">
                    <a:pos x="2" y="26"/>
                  </a:cxn>
                  <a:cxn ang="0">
                    <a:pos x="4" y="32"/>
                  </a:cxn>
                  <a:cxn ang="0">
                    <a:pos x="8" y="36"/>
                  </a:cxn>
                  <a:cxn ang="0">
                    <a:pos x="14" y="38"/>
                  </a:cxn>
                  <a:cxn ang="0">
                    <a:pos x="19" y="40"/>
                  </a:cxn>
                  <a:cxn ang="0">
                    <a:pos x="25" y="38"/>
                  </a:cxn>
                  <a:cxn ang="0">
                    <a:pos x="31" y="36"/>
                  </a:cxn>
                  <a:cxn ang="0">
                    <a:pos x="35" y="32"/>
                  </a:cxn>
                  <a:cxn ang="0">
                    <a:pos x="37" y="26"/>
                  </a:cxn>
                  <a:cxn ang="0">
                    <a:pos x="39" y="20"/>
                  </a:cxn>
                </a:cxnLst>
                <a:rect l="0" t="0" r="r" b="b"/>
                <a:pathLst>
                  <a:path w="39" h="40">
                    <a:moveTo>
                      <a:pt x="39" y="20"/>
                    </a:moveTo>
                    <a:lnTo>
                      <a:pt x="37" y="14"/>
                    </a:lnTo>
                    <a:lnTo>
                      <a:pt x="35" y="8"/>
                    </a:lnTo>
                    <a:lnTo>
                      <a:pt x="31" y="4"/>
                    </a:lnTo>
                    <a:lnTo>
                      <a:pt x="25" y="2"/>
                    </a:lnTo>
                    <a:lnTo>
                      <a:pt x="19" y="0"/>
                    </a:lnTo>
                    <a:lnTo>
                      <a:pt x="14" y="2"/>
                    </a:lnTo>
                    <a:lnTo>
                      <a:pt x="8" y="4"/>
                    </a:lnTo>
                    <a:lnTo>
                      <a:pt x="4" y="8"/>
                    </a:lnTo>
                    <a:lnTo>
                      <a:pt x="2" y="14"/>
                    </a:lnTo>
                    <a:lnTo>
                      <a:pt x="0" y="20"/>
                    </a:lnTo>
                    <a:lnTo>
                      <a:pt x="2" y="26"/>
                    </a:lnTo>
                    <a:lnTo>
                      <a:pt x="4" y="32"/>
                    </a:lnTo>
                    <a:lnTo>
                      <a:pt x="8" y="36"/>
                    </a:lnTo>
                    <a:lnTo>
                      <a:pt x="14" y="38"/>
                    </a:lnTo>
                    <a:lnTo>
                      <a:pt x="19" y="40"/>
                    </a:lnTo>
                    <a:lnTo>
                      <a:pt x="25" y="38"/>
                    </a:lnTo>
                    <a:lnTo>
                      <a:pt x="31" y="36"/>
                    </a:lnTo>
                    <a:lnTo>
                      <a:pt x="35" y="32"/>
                    </a:lnTo>
                    <a:lnTo>
                      <a:pt x="37" y="26"/>
                    </a:lnTo>
                    <a:lnTo>
                      <a:pt x="39" y="2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474" name="Line 360">
                <a:extLst>
                  <a:ext uri="{FF2B5EF4-FFF2-40B4-BE49-F238E27FC236}">
                    <a16:creationId xmlns:a16="http://schemas.microsoft.com/office/drawing/2014/main" id="{0F60F25D-42CF-0BC5-0359-A4A9A8461EC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779" y="2101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475" name="Line 361">
                <a:extLst>
                  <a:ext uri="{FF2B5EF4-FFF2-40B4-BE49-F238E27FC236}">
                    <a16:creationId xmlns:a16="http://schemas.microsoft.com/office/drawing/2014/main" id="{A07E9D49-E5D4-9BDC-18D6-013538289BB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79" y="2133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476" name="Freeform 362">
                <a:extLst>
                  <a:ext uri="{FF2B5EF4-FFF2-40B4-BE49-F238E27FC236}">
                    <a16:creationId xmlns:a16="http://schemas.microsoft.com/office/drawing/2014/main" id="{FC5B847E-149F-09BE-B9A0-432E8CE5FD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9" y="2153"/>
                <a:ext cx="20" cy="20"/>
              </a:xfrm>
              <a:custGeom>
                <a:avLst/>
                <a:gdLst/>
                <a:ahLst/>
                <a:cxnLst>
                  <a:cxn ang="0">
                    <a:pos x="40" y="20"/>
                  </a:cxn>
                  <a:cxn ang="0">
                    <a:pos x="38" y="14"/>
                  </a:cxn>
                  <a:cxn ang="0">
                    <a:pos x="36" y="8"/>
                  </a:cxn>
                  <a:cxn ang="0">
                    <a:pos x="32" y="4"/>
                  </a:cxn>
                  <a:cxn ang="0">
                    <a:pos x="26" y="2"/>
                  </a:cxn>
                  <a:cxn ang="0">
                    <a:pos x="20" y="0"/>
                  </a:cxn>
                  <a:cxn ang="0">
                    <a:pos x="14" y="2"/>
                  </a:cxn>
                  <a:cxn ang="0">
                    <a:pos x="8" y="4"/>
                  </a:cxn>
                  <a:cxn ang="0">
                    <a:pos x="4" y="8"/>
                  </a:cxn>
                  <a:cxn ang="0">
                    <a:pos x="2" y="14"/>
                  </a:cxn>
                  <a:cxn ang="0">
                    <a:pos x="0" y="20"/>
                  </a:cxn>
                  <a:cxn ang="0">
                    <a:pos x="2" y="26"/>
                  </a:cxn>
                  <a:cxn ang="0">
                    <a:pos x="4" y="32"/>
                  </a:cxn>
                  <a:cxn ang="0">
                    <a:pos x="8" y="36"/>
                  </a:cxn>
                  <a:cxn ang="0">
                    <a:pos x="14" y="38"/>
                  </a:cxn>
                  <a:cxn ang="0">
                    <a:pos x="20" y="40"/>
                  </a:cxn>
                  <a:cxn ang="0">
                    <a:pos x="26" y="38"/>
                  </a:cxn>
                  <a:cxn ang="0">
                    <a:pos x="32" y="36"/>
                  </a:cxn>
                  <a:cxn ang="0">
                    <a:pos x="36" y="32"/>
                  </a:cxn>
                  <a:cxn ang="0">
                    <a:pos x="38" y="26"/>
                  </a:cxn>
                  <a:cxn ang="0">
                    <a:pos x="40" y="20"/>
                  </a:cxn>
                </a:cxnLst>
                <a:rect l="0" t="0" r="r" b="b"/>
                <a:pathLst>
                  <a:path w="40" h="40">
                    <a:moveTo>
                      <a:pt x="40" y="20"/>
                    </a:moveTo>
                    <a:lnTo>
                      <a:pt x="38" y="14"/>
                    </a:lnTo>
                    <a:lnTo>
                      <a:pt x="36" y="8"/>
                    </a:lnTo>
                    <a:lnTo>
                      <a:pt x="32" y="4"/>
                    </a:lnTo>
                    <a:lnTo>
                      <a:pt x="26" y="2"/>
                    </a:lnTo>
                    <a:lnTo>
                      <a:pt x="20" y="0"/>
                    </a:lnTo>
                    <a:lnTo>
                      <a:pt x="14" y="2"/>
                    </a:lnTo>
                    <a:lnTo>
                      <a:pt x="8" y="4"/>
                    </a:lnTo>
                    <a:lnTo>
                      <a:pt x="4" y="8"/>
                    </a:lnTo>
                    <a:lnTo>
                      <a:pt x="2" y="14"/>
                    </a:lnTo>
                    <a:lnTo>
                      <a:pt x="0" y="20"/>
                    </a:lnTo>
                    <a:lnTo>
                      <a:pt x="2" y="26"/>
                    </a:lnTo>
                    <a:lnTo>
                      <a:pt x="4" y="32"/>
                    </a:lnTo>
                    <a:lnTo>
                      <a:pt x="8" y="36"/>
                    </a:lnTo>
                    <a:lnTo>
                      <a:pt x="14" y="38"/>
                    </a:lnTo>
                    <a:lnTo>
                      <a:pt x="20" y="40"/>
                    </a:lnTo>
                    <a:lnTo>
                      <a:pt x="26" y="38"/>
                    </a:lnTo>
                    <a:lnTo>
                      <a:pt x="32" y="36"/>
                    </a:lnTo>
                    <a:lnTo>
                      <a:pt x="36" y="32"/>
                    </a:lnTo>
                    <a:lnTo>
                      <a:pt x="38" y="26"/>
                    </a:lnTo>
                    <a:lnTo>
                      <a:pt x="40" y="2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477" name="Line 363">
                <a:extLst>
                  <a:ext uri="{FF2B5EF4-FFF2-40B4-BE49-F238E27FC236}">
                    <a16:creationId xmlns:a16="http://schemas.microsoft.com/office/drawing/2014/main" id="{C9938991-D0C9-42B9-7007-221A7958B1B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799" y="2140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478" name="Line 364">
                <a:extLst>
                  <a:ext uri="{FF2B5EF4-FFF2-40B4-BE49-F238E27FC236}">
                    <a16:creationId xmlns:a16="http://schemas.microsoft.com/office/drawing/2014/main" id="{1C9CF9B3-EAB7-1C4C-2221-E46B5781A82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99" y="2173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479" name="Freeform 365">
                <a:extLst>
                  <a:ext uri="{FF2B5EF4-FFF2-40B4-BE49-F238E27FC236}">
                    <a16:creationId xmlns:a16="http://schemas.microsoft.com/office/drawing/2014/main" id="{E75FCA64-A66C-2891-FCA7-C1B3FDF283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09" y="2139"/>
                <a:ext cx="20" cy="20"/>
              </a:xfrm>
              <a:custGeom>
                <a:avLst/>
                <a:gdLst/>
                <a:ahLst/>
                <a:cxnLst>
                  <a:cxn ang="0">
                    <a:pos x="39" y="20"/>
                  </a:cxn>
                  <a:cxn ang="0">
                    <a:pos x="37" y="14"/>
                  </a:cxn>
                  <a:cxn ang="0">
                    <a:pos x="35" y="8"/>
                  </a:cxn>
                  <a:cxn ang="0">
                    <a:pos x="31" y="4"/>
                  </a:cxn>
                  <a:cxn ang="0">
                    <a:pos x="25" y="2"/>
                  </a:cxn>
                  <a:cxn ang="0">
                    <a:pos x="19" y="0"/>
                  </a:cxn>
                  <a:cxn ang="0">
                    <a:pos x="13" y="2"/>
                  </a:cxn>
                  <a:cxn ang="0">
                    <a:pos x="8" y="4"/>
                  </a:cxn>
                  <a:cxn ang="0">
                    <a:pos x="4" y="8"/>
                  </a:cxn>
                  <a:cxn ang="0">
                    <a:pos x="2" y="14"/>
                  </a:cxn>
                  <a:cxn ang="0">
                    <a:pos x="0" y="20"/>
                  </a:cxn>
                  <a:cxn ang="0">
                    <a:pos x="2" y="26"/>
                  </a:cxn>
                  <a:cxn ang="0">
                    <a:pos x="4" y="32"/>
                  </a:cxn>
                  <a:cxn ang="0">
                    <a:pos x="8" y="36"/>
                  </a:cxn>
                  <a:cxn ang="0">
                    <a:pos x="13" y="38"/>
                  </a:cxn>
                  <a:cxn ang="0">
                    <a:pos x="19" y="40"/>
                  </a:cxn>
                  <a:cxn ang="0">
                    <a:pos x="25" y="38"/>
                  </a:cxn>
                  <a:cxn ang="0">
                    <a:pos x="31" y="36"/>
                  </a:cxn>
                  <a:cxn ang="0">
                    <a:pos x="35" y="32"/>
                  </a:cxn>
                  <a:cxn ang="0">
                    <a:pos x="37" y="26"/>
                  </a:cxn>
                  <a:cxn ang="0">
                    <a:pos x="39" y="20"/>
                  </a:cxn>
                </a:cxnLst>
                <a:rect l="0" t="0" r="r" b="b"/>
                <a:pathLst>
                  <a:path w="39" h="40">
                    <a:moveTo>
                      <a:pt x="39" y="20"/>
                    </a:moveTo>
                    <a:lnTo>
                      <a:pt x="37" y="14"/>
                    </a:lnTo>
                    <a:lnTo>
                      <a:pt x="35" y="8"/>
                    </a:lnTo>
                    <a:lnTo>
                      <a:pt x="31" y="4"/>
                    </a:lnTo>
                    <a:lnTo>
                      <a:pt x="25" y="2"/>
                    </a:lnTo>
                    <a:lnTo>
                      <a:pt x="19" y="0"/>
                    </a:lnTo>
                    <a:lnTo>
                      <a:pt x="13" y="2"/>
                    </a:lnTo>
                    <a:lnTo>
                      <a:pt x="8" y="4"/>
                    </a:lnTo>
                    <a:lnTo>
                      <a:pt x="4" y="8"/>
                    </a:lnTo>
                    <a:lnTo>
                      <a:pt x="2" y="14"/>
                    </a:lnTo>
                    <a:lnTo>
                      <a:pt x="0" y="20"/>
                    </a:lnTo>
                    <a:lnTo>
                      <a:pt x="2" y="26"/>
                    </a:lnTo>
                    <a:lnTo>
                      <a:pt x="4" y="32"/>
                    </a:lnTo>
                    <a:lnTo>
                      <a:pt x="8" y="36"/>
                    </a:lnTo>
                    <a:lnTo>
                      <a:pt x="13" y="38"/>
                    </a:lnTo>
                    <a:lnTo>
                      <a:pt x="19" y="40"/>
                    </a:lnTo>
                    <a:lnTo>
                      <a:pt x="25" y="38"/>
                    </a:lnTo>
                    <a:lnTo>
                      <a:pt x="31" y="36"/>
                    </a:lnTo>
                    <a:lnTo>
                      <a:pt x="35" y="32"/>
                    </a:lnTo>
                    <a:lnTo>
                      <a:pt x="37" y="26"/>
                    </a:lnTo>
                    <a:lnTo>
                      <a:pt x="39" y="2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480" name="Line 366">
                <a:extLst>
                  <a:ext uri="{FF2B5EF4-FFF2-40B4-BE49-F238E27FC236}">
                    <a16:creationId xmlns:a16="http://schemas.microsoft.com/office/drawing/2014/main" id="{6DCD51B1-4D96-50BE-49E1-0EF9B2CEE49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819" y="2126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481" name="Line 367">
                <a:extLst>
                  <a:ext uri="{FF2B5EF4-FFF2-40B4-BE49-F238E27FC236}">
                    <a16:creationId xmlns:a16="http://schemas.microsoft.com/office/drawing/2014/main" id="{58D0AA48-486A-2426-AA57-1D1E4F0565C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19" y="2159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482" name="Freeform 368">
                <a:extLst>
                  <a:ext uri="{FF2B5EF4-FFF2-40B4-BE49-F238E27FC236}">
                    <a16:creationId xmlns:a16="http://schemas.microsoft.com/office/drawing/2014/main" id="{010ADB30-563A-BAB0-DB9A-A5C6D0164B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29" y="2160"/>
                <a:ext cx="19" cy="20"/>
              </a:xfrm>
              <a:custGeom>
                <a:avLst/>
                <a:gdLst/>
                <a:ahLst/>
                <a:cxnLst>
                  <a:cxn ang="0">
                    <a:pos x="40" y="20"/>
                  </a:cxn>
                  <a:cxn ang="0">
                    <a:pos x="38" y="14"/>
                  </a:cxn>
                  <a:cxn ang="0">
                    <a:pos x="36" y="8"/>
                  </a:cxn>
                  <a:cxn ang="0">
                    <a:pos x="32" y="4"/>
                  </a:cxn>
                  <a:cxn ang="0">
                    <a:pos x="26" y="2"/>
                  </a:cxn>
                  <a:cxn ang="0">
                    <a:pos x="20" y="0"/>
                  </a:cxn>
                  <a:cxn ang="0">
                    <a:pos x="14" y="2"/>
                  </a:cxn>
                  <a:cxn ang="0">
                    <a:pos x="8" y="4"/>
                  </a:cxn>
                  <a:cxn ang="0">
                    <a:pos x="4" y="8"/>
                  </a:cxn>
                  <a:cxn ang="0">
                    <a:pos x="2" y="14"/>
                  </a:cxn>
                  <a:cxn ang="0">
                    <a:pos x="0" y="20"/>
                  </a:cxn>
                  <a:cxn ang="0">
                    <a:pos x="2" y="26"/>
                  </a:cxn>
                  <a:cxn ang="0">
                    <a:pos x="4" y="31"/>
                  </a:cxn>
                  <a:cxn ang="0">
                    <a:pos x="8" y="35"/>
                  </a:cxn>
                  <a:cxn ang="0">
                    <a:pos x="14" y="37"/>
                  </a:cxn>
                  <a:cxn ang="0">
                    <a:pos x="20" y="39"/>
                  </a:cxn>
                  <a:cxn ang="0">
                    <a:pos x="26" y="37"/>
                  </a:cxn>
                  <a:cxn ang="0">
                    <a:pos x="32" y="35"/>
                  </a:cxn>
                  <a:cxn ang="0">
                    <a:pos x="36" y="31"/>
                  </a:cxn>
                  <a:cxn ang="0">
                    <a:pos x="38" y="26"/>
                  </a:cxn>
                  <a:cxn ang="0">
                    <a:pos x="40" y="20"/>
                  </a:cxn>
                </a:cxnLst>
                <a:rect l="0" t="0" r="r" b="b"/>
                <a:pathLst>
                  <a:path w="40" h="39">
                    <a:moveTo>
                      <a:pt x="40" y="20"/>
                    </a:moveTo>
                    <a:lnTo>
                      <a:pt x="38" y="14"/>
                    </a:lnTo>
                    <a:lnTo>
                      <a:pt x="36" y="8"/>
                    </a:lnTo>
                    <a:lnTo>
                      <a:pt x="32" y="4"/>
                    </a:lnTo>
                    <a:lnTo>
                      <a:pt x="26" y="2"/>
                    </a:lnTo>
                    <a:lnTo>
                      <a:pt x="20" y="0"/>
                    </a:lnTo>
                    <a:lnTo>
                      <a:pt x="14" y="2"/>
                    </a:lnTo>
                    <a:lnTo>
                      <a:pt x="8" y="4"/>
                    </a:lnTo>
                    <a:lnTo>
                      <a:pt x="4" y="8"/>
                    </a:lnTo>
                    <a:lnTo>
                      <a:pt x="2" y="14"/>
                    </a:lnTo>
                    <a:lnTo>
                      <a:pt x="0" y="20"/>
                    </a:lnTo>
                    <a:lnTo>
                      <a:pt x="2" y="26"/>
                    </a:lnTo>
                    <a:lnTo>
                      <a:pt x="4" y="31"/>
                    </a:lnTo>
                    <a:lnTo>
                      <a:pt x="8" y="35"/>
                    </a:lnTo>
                    <a:lnTo>
                      <a:pt x="14" y="37"/>
                    </a:lnTo>
                    <a:lnTo>
                      <a:pt x="20" y="39"/>
                    </a:lnTo>
                    <a:lnTo>
                      <a:pt x="26" y="37"/>
                    </a:lnTo>
                    <a:lnTo>
                      <a:pt x="32" y="35"/>
                    </a:lnTo>
                    <a:lnTo>
                      <a:pt x="36" y="31"/>
                    </a:lnTo>
                    <a:lnTo>
                      <a:pt x="38" y="26"/>
                    </a:lnTo>
                    <a:lnTo>
                      <a:pt x="40" y="2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483" name="Line 369">
                <a:extLst>
                  <a:ext uri="{FF2B5EF4-FFF2-40B4-BE49-F238E27FC236}">
                    <a16:creationId xmlns:a16="http://schemas.microsoft.com/office/drawing/2014/main" id="{DA8886BE-F329-2758-502B-14F44EFF103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838" y="2148"/>
                <a:ext cx="1" cy="1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484" name="Line 370">
                <a:extLst>
                  <a:ext uri="{FF2B5EF4-FFF2-40B4-BE49-F238E27FC236}">
                    <a16:creationId xmlns:a16="http://schemas.microsoft.com/office/drawing/2014/main" id="{13E5A595-DD8B-4175-67DD-81282E0EE1F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38" y="2180"/>
                <a:ext cx="1" cy="1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485" name="Freeform 371">
                <a:extLst>
                  <a:ext uri="{FF2B5EF4-FFF2-40B4-BE49-F238E27FC236}">
                    <a16:creationId xmlns:a16="http://schemas.microsoft.com/office/drawing/2014/main" id="{1EC68E84-8E65-767F-6E03-614DD05CFF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48" y="2155"/>
                <a:ext cx="20" cy="20"/>
              </a:xfrm>
              <a:custGeom>
                <a:avLst/>
                <a:gdLst/>
                <a:ahLst/>
                <a:cxnLst>
                  <a:cxn ang="0">
                    <a:pos x="39" y="20"/>
                  </a:cxn>
                  <a:cxn ang="0">
                    <a:pos x="37" y="14"/>
                  </a:cxn>
                  <a:cxn ang="0">
                    <a:pos x="35" y="8"/>
                  </a:cxn>
                  <a:cxn ang="0">
                    <a:pos x="31" y="4"/>
                  </a:cxn>
                  <a:cxn ang="0">
                    <a:pos x="25" y="2"/>
                  </a:cxn>
                  <a:cxn ang="0">
                    <a:pos x="19" y="0"/>
                  </a:cxn>
                  <a:cxn ang="0">
                    <a:pos x="13" y="2"/>
                  </a:cxn>
                  <a:cxn ang="0">
                    <a:pos x="7" y="4"/>
                  </a:cxn>
                  <a:cxn ang="0">
                    <a:pos x="3" y="8"/>
                  </a:cxn>
                  <a:cxn ang="0">
                    <a:pos x="1" y="14"/>
                  </a:cxn>
                  <a:cxn ang="0">
                    <a:pos x="0" y="20"/>
                  </a:cxn>
                  <a:cxn ang="0">
                    <a:pos x="1" y="26"/>
                  </a:cxn>
                  <a:cxn ang="0">
                    <a:pos x="3" y="32"/>
                  </a:cxn>
                  <a:cxn ang="0">
                    <a:pos x="7" y="36"/>
                  </a:cxn>
                  <a:cxn ang="0">
                    <a:pos x="13" y="37"/>
                  </a:cxn>
                  <a:cxn ang="0">
                    <a:pos x="19" y="39"/>
                  </a:cxn>
                  <a:cxn ang="0">
                    <a:pos x="25" y="37"/>
                  </a:cxn>
                  <a:cxn ang="0">
                    <a:pos x="31" y="36"/>
                  </a:cxn>
                  <a:cxn ang="0">
                    <a:pos x="35" y="32"/>
                  </a:cxn>
                  <a:cxn ang="0">
                    <a:pos x="37" y="26"/>
                  </a:cxn>
                  <a:cxn ang="0">
                    <a:pos x="39" y="20"/>
                  </a:cxn>
                </a:cxnLst>
                <a:rect l="0" t="0" r="r" b="b"/>
                <a:pathLst>
                  <a:path w="39" h="39">
                    <a:moveTo>
                      <a:pt x="39" y="20"/>
                    </a:moveTo>
                    <a:lnTo>
                      <a:pt x="37" y="14"/>
                    </a:lnTo>
                    <a:lnTo>
                      <a:pt x="35" y="8"/>
                    </a:lnTo>
                    <a:lnTo>
                      <a:pt x="31" y="4"/>
                    </a:lnTo>
                    <a:lnTo>
                      <a:pt x="25" y="2"/>
                    </a:lnTo>
                    <a:lnTo>
                      <a:pt x="19" y="0"/>
                    </a:lnTo>
                    <a:lnTo>
                      <a:pt x="13" y="2"/>
                    </a:lnTo>
                    <a:lnTo>
                      <a:pt x="7" y="4"/>
                    </a:lnTo>
                    <a:lnTo>
                      <a:pt x="3" y="8"/>
                    </a:lnTo>
                    <a:lnTo>
                      <a:pt x="1" y="14"/>
                    </a:lnTo>
                    <a:lnTo>
                      <a:pt x="0" y="20"/>
                    </a:lnTo>
                    <a:lnTo>
                      <a:pt x="1" y="26"/>
                    </a:lnTo>
                    <a:lnTo>
                      <a:pt x="3" y="32"/>
                    </a:lnTo>
                    <a:lnTo>
                      <a:pt x="7" y="36"/>
                    </a:lnTo>
                    <a:lnTo>
                      <a:pt x="13" y="37"/>
                    </a:lnTo>
                    <a:lnTo>
                      <a:pt x="19" y="39"/>
                    </a:lnTo>
                    <a:lnTo>
                      <a:pt x="25" y="37"/>
                    </a:lnTo>
                    <a:lnTo>
                      <a:pt x="31" y="36"/>
                    </a:lnTo>
                    <a:lnTo>
                      <a:pt x="35" y="32"/>
                    </a:lnTo>
                    <a:lnTo>
                      <a:pt x="37" y="26"/>
                    </a:lnTo>
                    <a:lnTo>
                      <a:pt x="39" y="2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486" name="Line 372">
                <a:extLst>
                  <a:ext uri="{FF2B5EF4-FFF2-40B4-BE49-F238E27FC236}">
                    <a16:creationId xmlns:a16="http://schemas.microsoft.com/office/drawing/2014/main" id="{0DBC3AB5-5688-1D2D-327C-11786FAB1FB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858" y="2142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487" name="Line 373">
                <a:extLst>
                  <a:ext uri="{FF2B5EF4-FFF2-40B4-BE49-F238E27FC236}">
                    <a16:creationId xmlns:a16="http://schemas.microsoft.com/office/drawing/2014/main" id="{EC58859B-6096-2F7E-6893-1ABD94D78D6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58" y="2175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488" name="Freeform 374">
                <a:extLst>
                  <a:ext uri="{FF2B5EF4-FFF2-40B4-BE49-F238E27FC236}">
                    <a16:creationId xmlns:a16="http://schemas.microsoft.com/office/drawing/2014/main" id="{9CC00F71-00BF-02B2-D3B8-ECADC715A7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68" y="2142"/>
                <a:ext cx="20" cy="20"/>
              </a:xfrm>
              <a:custGeom>
                <a:avLst/>
                <a:gdLst/>
                <a:ahLst/>
                <a:cxnLst>
                  <a:cxn ang="0">
                    <a:pos x="39" y="20"/>
                  </a:cxn>
                  <a:cxn ang="0">
                    <a:pos x="37" y="14"/>
                  </a:cxn>
                  <a:cxn ang="0">
                    <a:pos x="35" y="8"/>
                  </a:cxn>
                  <a:cxn ang="0">
                    <a:pos x="32" y="4"/>
                  </a:cxn>
                  <a:cxn ang="0">
                    <a:pos x="26" y="2"/>
                  </a:cxn>
                  <a:cxn ang="0">
                    <a:pos x="20" y="0"/>
                  </a:cxn>
                  <a:cxn ang="0">
                    <a:pos x="14" y="2"/>
                  </a:cxn>
                  <a:cxn ang="0">
                    <a:pos x="8" y="4"/>
                  </a:cxn>
                  <a:cxn ang="0">
                    <a:pos x="4" y="8"/>
                  </a:cxn>
                  <a:cxn ang="0">
                    <a:pos x="2" y="14"/>
                  </a:cxn>
                  <a:cxn ang="0">
                    <a:pos x="0" y="20"/>
                  </a:cxn>
                  <a:cxn ang="0">
                    <a:pos x="2" y="26"/>
                  </a:cxn>
                  <a:cxn ang="0">
                    <a:pos x="4" y="32"/>
                  </a:cxn>
                  <a:cxn ang="0">
                    <a:pos x="8" y="36"/>
                  </a:cxn>
                  <a:cxn ang="0">
                    <a:pos x="14" y="38"/>
                  </a:cxn>
                  <a:cxn ang="0">
                    <a:pos x="20" y="40"/>
                  </a:cxn>
                  <a:cxn ang="0">
                    <a:pos x="26" y="38"/>
                  </a:cxn>
                  <a:cxn ang="0">
                    <a:pos x="32" y="36"/>
                  </a:cxn>
                  <a:cxn ang="0">
                    <a:pos x="35" y="32"/>
                  </a:cxn>
                  <a:cxn ang="0">
                    <a:pos x="37" y="26"/>
                  </a:cxn>
                  <a:cxn ang="0">
                    <a:pos x="39" y="20"/>
                  </a:cxn>
                </a:cxnLst>
                <a:rect l="0" t="0" r="r" b="b"/>
                <a:pathLst>
                  <a:path w="39" h="40">
                    <a:moveTo>
                      <a:pt x="39" y="20"/>
                    </a:moveTo>
                    <a:lnTo>
                      <a:pt x="37" y="14"/>
                    </a:lnTo>
                    <a:lnTo>
                      <a:pt x="35" y="8"/>
                    </a:lnTo>
                    <a:lnTo>
                      <a:pt x="32" y="4"/>
                    </a:lnTo>
                    <a:lnTo>
                      <a:pt x="26" y="2"/>
                    </a:lnTo>
                    <a:lnTo>
                      <a:pt x="20" y="0"/>
                    </a:lnTo>
                    <a:lnTo>
                      <a:pt x="14" y="2"/>
                    </a:lnTo>
                    <a:lnTo>
                      <a:pt x="8" y="4"/>
                    </a:lnTo>
                    <a:lnTo>
                      <a:pt x="4" y="8"/>
                    </a:lnTo>
                    <a:lnTo>
                      <a:pt x="2" y="14"/>
                    </a:lnTo>
                    <a:lnTo>
                      <a:pt x="0" y="20"/>
                    </a:lnTo>
                    <a:lnTo>
                      <a:pt x="2" y="26"/>
                    </a:lnTo>
                    <a:lnTo>
                      <a:pt x="4" y="32"/>
                    </a:lnTo>
                    <a:lnTo>
                      <a:pt x="8" y="36"/>
                    </a:lnTo>
                    <a:lnTo>
                      <a:pt x="14" y="38"/>
                    </a:lnTo>
                    <a:lnTo>
                      <a:pt x="20" y="40"/>
                    </a:lnTo>
                    <a:lnTo>
                      <a:pt x="26" y="38"/>
                    </a:lnTo>
                    <a:lnTo>
                      <a:pt x="32" y="36"/>
                    </a:lnTo>
                    <a:lnTo>
                      <a:pt x="35" y="32"/>
                    </a:lnTo>
                    <a:lnTo>
                      <a:pt x="37" y="26"/>
                    </a:lnTo>
                    <a:lnTo>
                      <a:pt x="39" y="2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489" name="Line 375">
                <a:extLst>
                  <a:ext uri="{FF2B5EF4-FFF2-40B4-BE49-F238E27FC236}">
                    <a16:creationId xmlns:a16="http://schemas.microsoft.com/office/drawing/2014/main" id="{352ABCD2-0302-3614-7039-C605AF31A30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878" y="2129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490" name="Line 376">
                <a:extLst>
                  <a:ext uri="{FF2B5EF4-FFF2-40B4-BE49-F238E27FC236}">
                    <a16:creationId xmlns:a16="http://schemas.microsoft.com/office/drawing/2014/main" id="{F6D5570E-A854-4A40-D6A5-E4BAF3599F8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78" y="2162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491" name="Freeform 377">
                <a:extLst>
                  <a:ext uri="{FF2B5EF4-FFF2-40B4-BE49-F238E27FC236}">
                    <a16:creationId xmlns:a16="http://schemas.microsoft.com/office/drawing/2014/main" id="{CF6421C9-ECC2-9901-01E5-A2019C57D6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88" y="2139"/>
                <a:ext cx="19" cy="20"/>
              </a:xfrm>
              <a:custGeom>
                <a:avLst/>
                <a:gdLst/>
                <a:ahLst/>
                <a:cxnLst>
                  <a:cxn ang="0">
                    <a:pos x="40" y="20"/>
                  </a:cxn>
                  <a:cxn ang="0">
                    <a:pos x="38" y="14"/>
                  </a:cxn>
                  <a:cxn ang="0">
                    <a:pos x="36" y="8"/>
                  </a:cxn>
                  <a:cxn ang="0">
                    <a:pos x="32" y="4"/>
                  </a:cxn>
                  <a:cxn ang="0">
                    <a:pos x="26" y="2"/>
                  </a:cxn>
                  <a:cxn ang="0">
                    <a:pos x="20" y="0"/>
                  </a:cxn>
                  <a:cxn ang="0">
                    <a:pos x="14" y="2"/>
                  </a:cxn>
                  <a:cxn ang="0">
                    <a:pos x="8" y="4"/>
                  </a:cxn>
                  <a:cxn ang="0">
                    <a:pos x="4" y="8"/>
                  </a:cxn>
                  <a:cxn ang="0">
                    <a:pos x="2" y="14"/>
                  </a:cxn>
                  <a:cxn ang="0">
                    <a:pos x="0" y="20"/>
                  </a:cxn>
                  <a:cxn ang="0">
                    <a:pos x="2" y="26"/>
                  </a:cxn>
                  <a:cxn ang="0">
                    <a:pos x="4" y="32"/>
                  </a:cxn>
                  <a:cxn ang="0">
                    <a:pos x="8" y="36"/>
                  </a:cxn>
                  <a:cxn ang="0">
                    <a:pos x="14" y="38"/>
                  </a:cxn>
                  <a:cxn ang="0">
                    <a:pos x="20" y="40"/>
                  </a:cxn>
                  <a:cxn ang="0">
                    <a:pos x="26" y="38"/>
                  </a:cxn>
                  <a:cxn ang="0">
                    <a:pos x="32" y="36"/>
                  </a:cxn>
                  <a:cxn ang="0">
                    <a:pos x="36" y="32"/>
                  </a:cxn>
                  <a:cxn ang="0">
                    <a:pos x="38" y="26"/>
                  </a:cxn>
                  <a:cxn ang="0">
                    <a:pos x="40" y="20"/>
                  </a:cxn>
                </a:cxnLst>
                <a:rect l="0" t="0" r="r" b="b"/>
                <a:pathLst>
                  <a:path w="40" h="40">
                    <a:moveTo>
                      <a:pt x="40" y="20"/>
                    </a:moveTo>
                    <a:lnTo>
                      <a:pt x="38" y="14"/>
                    </a:lnTo>
                    <a:lnTo>
                      <a:pt x="36" y="8"/>
                    </a:lnTo>
                    <a:lnTo>
                      <a:pt x="32" y="4"/>
                    </a:lnTo>
                    <a:lnTo>
                      <a:pt x="26" y="2"/>
                    </a:lnTo>
                    <a:lnTo>
                      <a:pt x="20" y="0"/>
                    </a:lnTo>
                    <a:lnTo>
                      <a:pt x="14" y="2"/>
                    </a:lnTo>
                    <a:lnTo>
                      <a:pt x="8" y="4"/>
                    </a:lnTo>
                    <a:lnTo>
                      <a:pt x="4" y="8"/>
                    </a:lnTo>
                    <a:lnTo>
                      <a:pt x="2" y="14"/>
                    </a:lnTo>
                    <a:lnTo>
                      <a:pt x="0" y="20"/>
                    </a:lnTo>
                    <a:lnTo>
                      <a:pt x="2" y="26"/>
                    </a:lnTo>
                    <a:lnTo>
                      <a:pt x="4" y="32"/>
                    </a:lnTo>
                    <a:lnTo>
                      <a:pt x="8" y="36"/>
                    </a:lnTo>
                    <a:lnTo>
                      <a:pt x="14" y="38"/>
                    </a:lnTo>
                    <a:lnTo>
                      <a:pt x="20" y="40"/>
                    </a:lnTo>
                    <a:lnTo>
                      <a:pt x="26" y="38"/>
                    </a:lnTo>
                    <a:lnTo>
                      <a:pt x="32" y="36"/>
                    </a:lnTo>
                    <a:lnTo>
                      <a:pt x="36" y="32"/>
                    </a:lnTo>
                    <a:lnTo>
                      <a:pt x="38" y="26"/>
                    </a:lnTo>
                    <a:lnTo>
                      <a:pt x="40" y="2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492" name="Line 378">
                <a:extLst>
                  <a:ext uri="{FF2B5EF4-FFF2-40B4-BE49-F238E27FC236}">
                    <a16:creationId xmlns:a16="http://schemas.microsoft.com/office/drawing/2014/main" id="{2293183D-92CC-A912-360E-961E52B195D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898" y="2126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493" name="Line 379">
                <a:extLst>
                  <a:ext uri="{FF2B5EF4-FFF2-40B4-BE49-F238E27FC236}">
                    <a16:creationId xmlns:a16="http://schemas.microsoft.com/office/drawing/2014/main" id="{22552A5C-B2CA-9136-2482-E78108035B9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98" y="2159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494" name="Freeform 380">
                <a:extLst>
                  <a:ext uri="{FF2B5EF4-FFF2-40B4-BE49-F238E27FC236}">
                    <a16:creationId xmlns:a16="http://schemas.microsoft.com/office/drawing/2014/main" id="{6C557774-0B97-5D85-CAF6-721C64C2A0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07" y="2149"/>
                <a:ext cx="20" cy="20"/>
              </a:xfrm>
              <a:custGeom>
                <a:avLst/>
                <a:gdLst/>
                <a:ahLst/>
                <a:cxnLst>
                  <a:cxn ang="0">
                    <a:pos x="39" y="20"/>
                  </a:cxn>
                  <a:cxn ang="0">
                    <a:pos x="37" y="14"/>
                  </a:cxn>
                  <a:cxn ang="0">
                    <a:pos x="35" y="8"/>
                  </a:cxn>
                  <a:cxn ang="0">
                    <a:pos x="31" y="4"/>
                  </a:cxn>
                  <a:cxn ang="0">
                    <a:pos x="25" y="2"/>
                  </a:cxn>
                  <a:cxn ang="0">
                    <a:pos x="20" y="0"/>
                  </a:cxn>
                  <a:cxn ang="0">
                    <a:pos x="14" y="2"/>
                  </a:cxn>
                  <a:cxn ang="0">
                    <a:pos x="8" y="4"/>
                  </a:cxn>
                  <a:cxn ang="0">
                    <a:pos x="4" y="8"/>
                  </a:cxn>
                  <a:cxn ang="0">
                    <a:pos x="2" y="14"/>
                  </a:cxn>
                  <a:cxn ang="0">
                    <a:pos x="0" y="20"/>
                  </a:cxn>
                  <a:cxn ang="0">
                    <a:pos x="2" y="26"/>
                  </a:cxn>
                  <a:cxn ang="0">
                    <a:pos x="4" y="32"/>
                  </a:cxn>
                  <a:cxn ang="0">
                    <a:pos x="8" y="36"/>
                  </a:cxn>
                  <a:cxn ang="0">
                    <a:pos x="14" y="38"/>
                  </a:cxn>
                  <a:cxn ang="0">
                    <a:pos x="20" y="40"/>
                  </a:cxn>
                  <a:cxn ang="0">
                    <a:pos x="25" y="38"/>
                  </a:cxn>
                  <a:cxn ang="0">
                    <a:pos x="31" y="36"/>
                  </a:cxn>
                  <a:cxn ang="0">
                    <a:pos x="35" y="32"/>
                  </a:cxn>
                  <a:cxn ang="0">
                    <a:pos x="37" y="26"/>
                  </a:cxn>
                  <a:cxn ang="0">
                    <a:pos x="39" y="20"/>
                  </a:cxn>
                </a:cxnLst>
                <a:rect l="0" t="0" r="r" b="b"/>
                <a:pathLst>
                  <a:path w="39" h="40">
                    <a:moveTo>
                      <a:pt x="39" y="20"/>
                    </a:moveTo>
                    <a:lnTo>
                      <a:pt x="37" y="14"/>
                    </a:lnTo>
                    <a:lnTo>
                      <a:pt x="35" y="8"/>
                    </a:lnTo>
                    <a:lnTo>
                      <a:pt x="31" y="4"/>
                    </a:lnTo>
                    <a:lnTo>
                      <a:pt x="25" y="2"/>
                    </a:lnTo>
                    <a:lnTo>
                      <a:pt x="20" y="0"/>
                    </a:lnTo>
                    <a:lnTo>
                      <a:pt x="14" y="2"/>
                    </a:lnTo>
                    <a:lnTo>
                      <a:pt x="8" y="4"/>
                    </a:lnTo>
                    <a:lnTo>
                      <a:pt x="4" y="8"/>
                    </a:lnTo>
                    <a:lnTo>
                      <a:pt x="2" y="14"/>
                    </a:lnTo>
                    <a:lnTo>
                      <a:pt x="0" y="20"/>
                    </a:lnTo>
                    <a:lnTo>
                      <a:pt x="2" y="26"/>
                    </a:lnTo>
                    <a:lnTo>
                      <a:pt x="4" y="32"/>
                    </a:lnTo>
                    <a:lnTo>
                      <a:pt x="8" y="36"/>
                    </a:lnTo>
                    <a:lnTo>
                      <a:pt x="14" y="38"/>
                    </a:lnTo>
                    <a:lnTo>
                      <a:pt x="20" y="40"/>
                    </a:lnTo>
                    <a:lnTo>
                      <a:pt x="25" y="38"/>
                    </a:lnTo>
                    <a:lnTo>
                      <a:pt x="31" y="36"/>
                    </a:lnTo>
                    <a:lnTo>
                      <a:pt x="35" y="32"/>
                    </a:lnTo>
                    <a:lnTo>
                      <a:pt x="37" y="26"/>
                    </a:lnTo>
                    <a:lnTo>
                      <a:pt x="39" y="2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495" name="Line 381">
                <a:extLst>
                  <a:ext uri="{FF2B5EF4-FFF2-40B4-BE49-F238E27FC236}">
                    <a16:creationId xmlns:a16="http://schemas.microsoft.com/office/drawing/2014/main" id="{D30B8422-9A02-7302-68CB-749F7722FFD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917" y="2136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496" name="Line 382">
                <a:extLst>
                  <a:ext uri="{FF2B5EF4-FFF2-40B4-BE49-F238E27FC236}">
                    <a16:creationId xmlns:a16="http://schemas.microsoft.com/office/drawing/2014/main" id="{3B6B868E-2847-540E-06CB-971F5D46A8F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17" y="2169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497" name="Freeform 383">
                <a:extLst>
                  <a:ext uri="{FF2B5EF4-FFF2-40B4-BE49-F238E27FC236}">
                    <a16:creationId xmlns:a16="http://schemas.microsoft.com/office/drawing/2014/main" id="{D440B970-5270-EFA9-52F7-EA544B4A44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27" y="2156"/>
                <a:ext cx="20" cy="20"/>
              </a:xfrm>
              <a:custGeom>
                <a:avLst/>
                <a:gdLst/>
                <a:ahLst/>
                <a:cxnLst>
                  <a:cxn ang="0">
                    <a:pos x="40" y="20"/>
                  </a:cxn>
                  <a:cxn ang="0">
                    <a:pos x="38" y="14"/>
                  </a:cxn>
                  <a:cxn ang="0">
                    <a:pos x="36" y="8"/>
                  </a:cxn>
                  <a:cxn ang="0">
                    <a:pos x="32" y="4"/>
                  </a:cxn>
                  <a:cxn ang="0">
                    <a:pos x="26" y="2"/>
                  </a:cxn>
                  <a:cxn ang="0">
                    <a:pos x="20" y="0"/>
                  </a:cxn>
                  <a:cxn ang="0">
                    <a:pos x="14" y="2"/>
                  </a:cxn>
                  <a:cxn ang="0">
                    <a:pos x="8" y="4"/>
                  </a:cxn>
                  <a:cxn ang="0">
                    <a:pos x="4" y="8"/>
                  </a:cxn>
                  <a:cxn ang="0">
                    <a:pos x="2" y="14"/>
                  </a:cxn>
                  <a:cxn ang="0">
                    <a:pos x="0" y="20"/>
                  </a:cxn>
                  <a:cxn ang="0">
                    <a:pos x="2" y="26"/>
                  </a:cxn>
                  <a:cxn ang="0">
                    <a:pos x="4" y="32"/>
                  </a:cxn>
                  <a:cxn ang="0">
                    <a:pos x="8" y="35"/>
                  </a:cxn>
                  <a:cxn ang="0">
                    <a:pos x="14" y="37"/>
                  </a:cxn>
                  <a:cxn ang="0">
                    <a:pos x="20" y="39"/>
                  </a:cxn>
                  <a:cxn ang="0">
                    <a:pos x="26" y="37"/>
                  </a:cxn>
                  <a:cxn ang="0">
                    <a:pos x="32" y="35"/>
                  </a:cxn>
                  <a:cxn ang="0">
                    <a:pos x="36" y="32"/>
                  </a:cxn>
                  <a:cxn ang="0">
                    <a:pos x="38" y="26"/>
                  </a:cxn>
                  <a:cxn ang="0">
                    <a:pos x="40" y="20"/>
                  </a:cxn>
                </a:cxnLst>
                <a:rect l="0" t="0" r="r" b="b"/>
                <a:pathLst>
                  <a:path w="40" h="39">
                    <a:moveTo>
                      <a:pt x="40" y="20"/>
                    </a:moveTo>
                    <a:lnTo>
                      <a:pt x="38" y="14"/>
                    </a:lnTo>
                    <a:lnTo>
                      <a:pt x="36" y="8"/>
                    </a:lnTo>
                    <a:lnTo>
                      <a:pt x="32" y="4"/>
                    </a:lnTo>
                    <a:lnTo>
                      <a:pt x="26" y="2"/>
                    </a:lnTo>
                    <a:lnTo>
                      <a:pt x="20" y="0"/>
                    </a:lnTo>
                    <a:lnTo>
                      <a:pt x="14" y="2"/>
                    </a:lnTo>
                    <a:lnTo>
                      <a:pt x="8" y="4"/>
                    </a:lnTo>
                    <a:lnTo>
                      <a:pt x="4" y="8"/>
                    </a:lnTo>
                    <a:lnTo>
                      <a:pt x="2" y="14"/>
                    </a:lnTo>
                    <a:lnTo>
                      <a:pt x="0" y="20"/>
                    </a:lnTo>
                    <a:lnTo>
                      <a:pt x="2" y="26"/>
                    </a:lnTo>
                    <a:lnTo>
                      <a:pt x="4" y="32"/>
                    </a:lnTo>
                    <a:lnTo>
                      <a:pt x="8" y="35"/>
                    </a:lnTo>
                    <a:lnTo>
                      <a:pt x="14" y="37"/>
                    </a:lnTo>
                    <a:lnTo>
                      <a:pt x="20" y="39"/>
                    </a:lnTo>
                    <a:lnTo>
                      <a:pt x="26" y="37"/>
                    </a:lnTo>
                    <a:lnTo>
                      <a:pt x="32" y="35"/>
                    </a:lnTo>
                    <a:lnTo>
                      <a:pt x="36" y="32"/>
                    </a:lnTo>
                    <a:lnTo>
                      <a:pt x="38" y="26"/>
                    </a:lnTo>
                    <a:lnTo>
                      <a:pt x="40" y="2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498" name="Line 384">
                <a:extLst>
                  <a:ext uri="{FF2B5EF4-FFF2-40B4-BE49-F238E27FC236}">
                    <a16:creationId xmlns:a16="http://schemas.microsoft.com/office/drawing/2014/main" id="{ABCFDBC6-9FB6-CE7C-39E6-480C3CC2176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937" y="2143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499" name="Line 385">
                <a:extLst>
                  <a:ext uri="{FF2B5EF4-FFF2-40B4-BE49-F238E27FC236}">
                    <a16:creationId xmlns:a16="http://schemas.microsoft.com/office/drawing/2014/main" id="{8B47CD50-754B-675D-F2A9-18CCBC4AA5B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37" y="2176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500" name="Freeform 386">
                <a:extLst>
                  <a:ext uri="{FF2B5EF4-FFF2-40B4-BE49-F238E27FC236}">
                    <a16:creationId xmlns:a16="http://schemas.microsoft.com/office/drawing/2014/main" id="{C0FD0BA5-6182-1B54-EA02-6AB15FCAEB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47" y="2142"/>
                <a:ext cx="20" cy="20"/>
              </a:xfrm>
              <a:custGeom>
                <a:avLst/>
                <a:gdLst/>
                <a:ahLst/>
                <a:cxnLst>
                  <a:cxn ang="0">
                    <a:pos x="39" y="20"/>
                  </a:cxn>
                  <a:cxn ang="0">
                    <a:pos x="37" y="14"/>
                  </a:cxn>
                  <a:cxn ang="0">
                    <a:pos x="35" y="8"/>
                  </a:cxn>
                  <a:cxn ang="0">
                    <a:pos x="31" y="4"/>
                  </a:cxn>
                  <a:cxn ang="0">
                    <a:pos x="25" y="2"/>
                  </a:cxn>
                  <a:cxn ang="0">
                    <a:pos x="19" y="0"/>
                  </a:cxn>
                  <a:cxn ang="0">
                    <a:pos x="14" y="2"/>
                  </a:cxn>
                  <a:cxn ang="0">
                    <a:pos x="8" y="4"/>
                  </a:cxn>
                  <a:cxn ang="0">
                    <a:pos x="4" y="8"/>
                  </a:cxn>
                  <a:cxn ang="0">
                    <a:pos x="2" y="14"/>
                  </a:cxn>
                  <a:cxn ang="0">
                    <a:pos x="0" y="20"/>
                  </a:cxn>
                  <a:cxn ang="0">
                    <a:pos x="2" y="26"/>
                  </a:cxn>
                  <a:cxn ang="0">
                    <a:pos x="4" y="32"/>
                  </a:cxn>
                  <a:cxn ang="0">
                    <a:pos x="8" y="36"/>
                  </a:cxn>
                  <a:cxn ang="0">
                    <a:pos x="14" y="38"/>
                  </a:cxn>
                  <a:cxn ang="0">
                    <a:pos x="19" y="40"/>
                  </a:cxn>
                  <a:cxn ang="0">
                    <a:pos x="25" y="38"/>
                  </a:cxn>
                  <a:cxn ang="0">
                    <a:pos x="31" y="36"/>
                  </a:cxn>
                  <a:cxn ang="0">
                    <a:pos x="35" y="32"/>
                  </a:cxn>
                  <a:cxn ang="0">
                    <a:pos x="37" y="26"/>
                  </a:cxn>
                  <a:cxn ang="0">
                    <a:pos x="39" y="20"/>
                  </a:cxn>
                </a:cxnLst>
                <a:rect l="0" t="0" r="r" b="b"/>
                <a:pathLst>
                  <a:path w="39" h="40">
                    <a:moveTo>
                      <a:pt x="39" y="20"/>
                    </a:moveTo>
                    <a:lnTo>
                      <a:pt x="37" y="14"/>
                    </a:lnTo>
                    <a:lnTo>
                      <a:pt x="35" y="8"/>
                    </a:lnTo>
                    <a:lnTo>
                      <a:pt x="31" y="4"/>
                    </a:lnTo>
                    <a:lnTo>
                      <a:pt x="25" y="2"/>
                    </a:lnTo>
                    <a:lnTo>
                      <a:pt x="19" y="0"/>
                    </a:lnTo>
                    <a:lnTo>
                      <a:pt x="14" y="2"/>
                    </a:lnTo>
                    <a:lnTo>
                      <a:pt x="8" y="4"/>
                    </a:lnTo>
                    <a:lnTo>
                      <a:pt x="4" y="8"/>
                    </a:lnTo>
                    <a:lnTo>
                      <a:pt x="2" y="14"/>
                    </a:lnTo>
                    <a:lnTo>
                      <a:pt x="0" y="20"/>
                    </a:lnTo>
                    <a:lnTo>
                      <a:pt x="2" y="26"/>
                    </a:lnTo>
                    <a:lnTo>
                      <a:pt x="4" y="32"/>
                    </a:lnTo>
                    <a:lnTo>
                      <a:pt x="8" y="36"/>
                    </a:lnTo>
                    <a:lnTo>
                      <a:pt x="14" y="38"/>
                    </a:lnTo>
                    <a:lnTo>
                      <a:pt x="19" y="40"/>
                    </a:lnTo>
                    <a:lnTo>
                      <a:pt x="25" y="38"/>
                    </a:lnTo>
                    <a:lnTo>
                      <a:pt x="31" y="36"/>
                    </a:lnTo>
                    <a:lnTo>
                      <a:pt x="35" y="32"/>
                    </a:lnTo>
                    <a:lnTo>
                      <a:pt x="37" y="26"/>
                    </a:lnTo>
                    <a:lnTo>
                      <a:pt x="39" y="2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501" name="Line 387">
                <a:extLst>
                  <a:ext uri="{FF2B5EF4-FFF2-40B4-BE49-F238E27FC236}">
                    <a16:creationId xmlns:a16="http://schemas.microsoft.com/office/drawing/2014/main" id="{1497CC65-4E3A-2DC6-F43A-BCB244E482C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957" y="2129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502" name="Line 388">
                <a:extLst>
                  <a:ext uri="{FF2B5EF4-FFF2-40B4-BE49-F238E27FC236}">
                    <a16:creationId xmlns:a16="http://schemas.microsoft.com/office/drawing/2014/main" id="{24D0D567-8207-A2A9-D7D3-2FB55DB34DF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57" y="2162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503" name="Freeform 389">
                <a:extLst>
                  <a:ext uri="{FF2B5EF4-FFF2-40B4-BE49-F238E27FC236}">
                    <a16:creationId xmlns:a16="http://schemas.microsoft.com/office/drawing/2014/main" id="{946316B6-B74D-A4DD-5D21-C302375559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67" y="2169"/>
                <a:ext cx="19" cy="20"/>
              </a:xfrm>
              <a:custGeom>
                <a:avLst/>
                <a:gdLst/>
                <a:ahLst/>
                <a:cxnLst>
                  <a:cxn ang="0">
                    <a:pos x="40" y="19"/>
                  </a:cxn>
                  <a:cxn ang="0">
                    <a:pos x="38" y="13"/>
                  </a:cxn>
                  <a:cxn ang="0">
                    <a:pos x="36" y="8"/>
                  </a:cxn>
                  <a:cxn ang="0">
                    <a:pos x="32" y="4"/>
                  </a:cxn>
                  <a:cxn ang="0">
                    <a:pos x="26" y="2"/>
                  </a:cxn>
                  <a:cxn ang="0">
                    <a:pos x="20" y="0"/>
                  </a:cxn>
                  <a:cxn ang="0">
                    <a:pos x="14" y="2"/>
                  </a:cxn>
                  <a:cxn ang="0">
                    <a:pos x="8" y="4"/>
                  </a:cxn>
                  <a:cxn ang="0">
                    <a:pos x="4" y="8"/>
                  </a:cxn>
                  <a:cxn ang="0">
                    <a:pos x="2" y="13"/>
                  </a:cxn>
                  <a:cxn ang="0">
                    <a:pos x="0" y="19"/>
                  </a:cxn>
                  <a:cxn ang="0">
                    <a:pos x="2" y="25"/>
                  </a:cxn>
                  <a:cxn ang="0">
                    <a:pos x="4" y="31"/>
                  </a:cxn>
                  <a:cxn ang="0">
                    <a:pos x="8" y="35"/>
                  </a:cxn>
                  <a:cxn ang="0">
                    <a:pos x="14" y="37"/>
                  </a:cxn>
                  <a:cxn ang="0">
                    <a:pos x="20" y="39"/>
                  </a:cxn>
                  <a:cxn ang="0">
                    <a:pos x="26" y="37"/>
                  </a:cxn>
                  <a:cxn ang="0">
                    <a:pos x="32" y="35"/>
                  </a:cxn>
                  <a:cxn ang="0">
                    <a:pos x="36" y="31"/>
                  </a:cxn>
                  <a:cxn ang="0">
                    <a:pos x="38" y="25"/>
                  </a:cxn>
                  <a:cxn ang="0">
                    <a:pos x="40" y="19"/>
                  </a:cxn>
                </a:cxnLst>
                <a:rect l="0" t="0" r="r" b="b"/>
                <a:pathLst>
                  <a:path w="40" h="39">
                    <a:moveTo>
                      <a:pt x="40" y="19"/>
                    </a:moveTo>
                    <a:lnTo>
                      <a:pt x="38" y="13"/>
                    </a:lnTo>
                    <a:lnTo>
                      <a:pt x="36" y="8"/>
                    </a:lnTo>
                    <a:lnTo>
                      <a:pt x="32" y="4"/>
                    </a:lnTo>
                    <a:lnTo>
                      <a:pt x="26" y="2"/>
                    </a:lnTo>
                    <a:lnTo>
                      <a:pt x="20" y="0"/>
                    </a:lnTo>
                    <a:lnTo>
                      <a:pt x="14" y="2"/>
                    </a:lnTo>
                    <a:lnTo>
                      <a:pt x="8" y="4"/>
                    </a:lnTo>
                    <a:lnTo>
                      <a:pt x="4" y="8"/>
                    </a:lnTo>
                    <a:lnTo>
                      <a:pt x="2" y="13"/>
                    </a:lnTo>
                    <a:lnTo>
                      <a:pt x="0" y="19"/>
                    </a:lnTo>
                    <a:lnTo>
                      <a:pt x="2" y="25"/>
                    </a:lnTo>
                    <a:lnTo>
                      <a:pt x="4" y="31"/>
                    </a:lnTo>
                    <a:lnTo>
                      <a:pt x="8" y="35"/>
                    </a:lnTo>
                    <a:lnTo>
                      <a:pt x="14" y="37"/>
                    </a:lnTo>
                    <a:lnTo>
                      <a:pt x="20" y="39"/>
                    </a:lnTo>
                    <a:lnTo>
                      <a:pt x="26" y="37"/>
                    </a:lnTo>
                    <a:lnTo>
                      <a:pt x="32" y="35"/>
                    </a:lnTo>
                    <a:lnTo>
                      <a:pt x="36" y="31"/>
                    </a:lnTo>
                    <a:lnTo>
                      <a:pt x="38" y="25"/>
                    </a:lnTo>
                    <a:lnTo>
                      <a:pt x="40" y="19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504" name="Line 390">
                <a:extLst>
                  <a:ext uri="{FF2B5EF4-FFF2-40B4-BE49-F238E27FC236}">
                    <a16:creationId xmlns:a16="http://schemas.microsoft.com/office/drawing/2014/main" id="{B1BDAEE6-0DE5-A465-83BD-44CE42DC34C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976" y="2157"/>
                <a:ext cx="1" cy="1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505" name="Line 391">
                <a:extLst>
                  <a:ext uri="{FF2B5EF4-FFF2-40B4-BE49-F238E27FC236}">
                    <a16:creationId xmlns:a16="http://schemas.microsoft.com/office/drawing/2014/main" id="{ED28B4E8-4304-9932-403D-03DA331DB12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6" y="2189"/>
                <a:ext cx="1" cy="1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506" name="Freeform 392">
                <a:extLst>
                  <a:ext uri="{FF2B5EF4-FFF2-40B4-BE49-F238E27FC236}">
                    <a16:creationId xmlns:a16="http://schemas.microsoft.com/office/drawing/2014/main" id="{DE283EBF-6EA7-D56F-8DED-068866B098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6" y="2131"/>
                <a:ext cx="20" cy="20"/>
              </a:xfrm>
              <a:custGeom>
                <a:avLst/>
                <a:gdLst/>
                <a:ahLst/>
                <a:cxnLst>
                  <a:cxn ang="0">
                    <a:pos x="39" y="19"/>
                  </a:cxn>
                  <a:cxn ang="0">
                    <a:pos x="37" y="13"/>
                  </a:cxn>
                  <a:cxn ang="0">
                    <a:pos x="35" y="8"/>
                  </a:cxn>
                  <a:cxn ang="0">
                    <a:pos x="31" y="4"/>
                  </a:cxn>
                  <a:cxn ang="0">
                    <a:pos x="25" y="2"/>
                  </a:cxn>
                  <a:cxn ang="0">
                    <a:pos x="19" y="0"/>
                  </a:cxn>
                  <a:cxn ang="0">
                    <a:pos x="13" y="2"/>
                  </a:cxn>
                  <a:cxn ang="0">
                    <a:pos x="7" y="4"/>
                  </a:cxn>
                  <a:cxn ang="0">
                    <a:pos x="4" y="8"/>
                  </a:cxn>
                  <a:cxn ang="0">
                    <a:pos x="2" y="13"/>
                  </a:cxn>
                  <a:cxn ang="0">
                    <a:pos x="0" y="19"/>
                  </a:cxn>
                  <a:cxn ang="0">
                    <a:pos x="2" y="25"/>
                  </a:cxn>
                  <a:cxn ang="0">
                    <a:pos x="4" y="31"/>
                  </a:cxn>
                  <a:cxn ang="0">
                    <a:pos x="7" y="35"/>
                  </a:cxn>
                  <a:cxn ang="0">
                    <a:pos x="13" y="37"/>
                  </a:cxn>
                  <a:cxn ang="0">
                    <a:pos x="19" y="39"/>
                  </a:cxn>
                  <a:cxn ang="0">
                    <a:pos x="25" y="37"/>
                  </a:cxn>
                  <a:cxn ang="0">
                    <a:pos x="31" y="35"/>
                  </a:cxn>
                  <a:cxn ang="0">
                    <a:pos x="35" y="31"/>
                  </a:cxn>
                  <a:cxn ang="0">
                    <a:pos x="37" y="25"/>
                  </a:cxn>
                  <a:cxn ang="0">
                    <a:pos x="39" y="19"/>
                  </a:cxn>
                </a:cxnLst>
                <a:rect l="0" t="0" r="r" b="b"/>
                <a:pathLst>
                  <a:path w="39" h="39">
                    <a:moveTo>
                      <a:pt x="39" y="19"/>
                    </a:moveTo>
                    <a:lnTo>
                      <a:pt x="37" y="13"/>
                    </a:lnTo>
                    <a:lnTo>
                      <a:pt x="35" y="8"/>
                    </a:lnTo>
                    <a:lnTo>
                      <a:pt x="31" y="4"/>
                    </a:lnTo>
                    <a:lnTo>
                      <a:pt x="25" y="2"/>
                    </a:lnTo>
                    <a:lnTo>
                      <a:pt x="19" y="0"/>
                    </a:lnTo>
                    <a:lnTo>
                      <a:pt x="13" y="2"/>
                    </a:lnTo>
                    <a:lnTo>
                      <a:pt x="7" y="4"/>
                    </a:lnTo>
                    <a:lnTo>
                      <a:pt x="4" y="8"/>
                    </a:lnTo>
                    <a:lnTo>
                      <a:pt x="2" y="13"/>
                    </a:lnTo>
                    <a:lnTo>
                      <a:pt x="0" y="19"/>
                    </a:lnTo>
                    <a:lnTo>
                      <a:pt x="2" y="25"/>
                    </a:lnTo>
                    <a:lnTo>
                      <a:pt x="4" y="31"/>
                    </a:lnTo>
                    <a:lnTo>
                      <a:pt x="7" y="35"/>
                    </a:lnTo>
                    <a:lnTo>
                      <a:pt x="13" y="37"/>
                    </a:lnTo>
                    <a:lnTo>
                      <a:pt x="19" y="39"/>
                    </a:lnTo>
                    <a:lnTo>
                      <a:pt x="25" y="37"/>
                    </a:lnTo>
                    <a:lnTo>
                      <a:pt x="31" y="35"/>
                    </a:lnTo>
                    <a:lnTo>
                      <a:pt x="35" y="31"/>
                    </a:lnTo>
                    <a:lnTo>
                      <a:pt x="37" y="25"/>
                    </a:lnTo>
                    <a:lnTo>
                      <a:pt x="39" y="19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507" name="Line 393">
                <a:extLst>
                  <a:ext uri="{FF2B5EF4-FFF2-40B4-BE49-F238E27FC236}">
                    <a16:creationId xmlns:a16="http://schemas.microsoft.com/office/drawing/2014/main" id="{82DC47B5-4A95-203C-067E-4CAFE9F0FA6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996" y="2119"/>
                <a:ext cx="1" cy="1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508" name="Line 394">
                <a:extLst>
                  <a:ext uri="{FF2B5EF4-FFF2-40B4-BE49-F238E27FC236}">
                    <a16:creationId xmlns:a16="http://schemas.microsoft.com/office/drawing/2014/main" id="{00DC5BDE-3168-2024-4FDA-2862C9664D0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96" y="2151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509" name="Freeform 395">
                <a:extLst>
                  <a:ext uri="{FF2B5EF4-FFF2-40B4-BE49-F238E27FC236}">
                    <a16:creationId xmlns:a16="http://schemas.microsoft.com/office/drawing/2014/main" id="{7A1F1E66-E9A7-18EB-FCD5-DECA23F6D7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06" y="2172"/>
                <a:ext cx="20" cy="19"/>
              </a:xfrm>
              <a:custGeom>
                <a:avLst/>
                <a:gdLst/>
                <a:ahLst/>
                <a:cxnLst>
                  <a:cxn ang="0">
                    <a:pos x="39" y="19"/>
                  </a:cxn>
                  <a:cxn ang="0">
                    <a:pos x="38" y="13"/>
                  </a:cxn>
                  <a:cxn ang="0">
                    <a:pos x="36" y="7"/>
                  </a:cxn>
                  <a:cxn ang="0">
                    <a:pos x="32" y="3"/>
                  </a:cxn>
                  <a:cxn ang="0">
                    <a:pos x="26" y="2"/>
                  </a:cxn>
                  <a:cxn ang="0">
                    <a:pos x="20" y="0"/>
                  </a:cxn>
                  <a:cxn ang="0">
                    <a:pos x="14" y="2"/>
                  </a:cxn>
                  <a:cxn ang="0">
                    <a:pos x="8" y="3"/>
                  </a:cxn>
                  <a:cxn ang="0">
                    <a:pos x="4" y="7"/>
                  </a:cxn>
                  <a:cxn ang="0">
                    <a:pos x="2" y="13"/>
                  </a:cxn>
                  <a:cxn ang="0">
                    <a:pos x="0" y="19"/>
                  </a:cxn>
                  <a:cxn ang="0">
                    <a:pos x="2" y="25"/>
                  </a:cxn>
                  <a:cxn ang="0">
                    <a:pos x="4" y="31"/>
                  </a:cxn>
                  <a:cxn ang="0">
                    <a:pos x="8" y="35"/>
                  </a:cxn>
                  <a:cxn ang="0">
                    <a:pos x="14" y="37"/>
                  </a:cxn>
                  <a:cxn ang="0">
                    <a:pos x="20" y="39"/>
                  </a:cxn>
                  <a:cxn ang="0">
                    <a:pos x="26" y="37"/>
                  </a:cxn>
                  <a:cxn ang="0">
                    <a:pos x="32" y="35"/>
                  </a:cxn>
                  <a:cxn ang="0">
                    <a:pos x="36" y="31"/>
                  </a:cxn>
                  <a:cxn ang="0">
                    <a:pos x="38" y="25"/>
                  </a:cxn>
                  <a:cxn ang="0">
                    <a:pos x="39" y="19"/>
                  </a:cxn>
                </a:cxnLst>
                <a:rect l="0" t="0" r="r" b="b"/>
                <a:pathLst>
                  <a:path w="39" h="39">
                    <a:moveTo>
                      <a:pt x="39" y="19"/>
                    </a:moveTo>
                    <a:lnTo>
                      <a:pt x="38" y="13"/>
                    </a:lnTo>
                    <a:lnTo>
                      <a:pt x="36" y="7"/>
                    </a:lnTo>
                    <a:lnTo>
                      <a:pt x="32" y="3"/>
                    </a:lnTo>
                    <a:lnTo>
                      <a:pt x="26" y="2"/>
                    </a:lnTo>
                    <a:lnTo>
                      <a:pt x="20" y="0"/>
                    </a:lnTo>
                    <a:lnTo>
                      <a:pt x="14" y="2"/>
                    </a:lnTo>
                    <a:lnTo>
                      <a:pt x="8" y="3"/>
                    </a:lnTo>
                    <a:lnTo>
                      <a:pt x="4" y="7"/>
                    </a:lnTo>
                    <a:lnTo>
                      <a:pt x="2" y="13"/>
                    </a:lnTo>
                    <a:lnTo>
                      <a:pt x="0" y="19"/>
                    </a:lnTo>
                    <a:lnTo>
                      <a:pt x="2" y="25"/>
                    </a:lnTo>
                    <a:lnTo>
                      <a:pt x="4" y="31"/>
                    </a:lnTo>
                    <a:lnTo>
                      <a:pt x="8" y="35"/>
                    </a:lnTo>
                    <a:lnTo>
                      <a:pt x="14" y="37"/>
                    </a:lnTo>
                    <a:lnTo>
                      <a:pt x="20" y="39"/>
                    </a:lnTo>
                    <a:lnTo>
                      <a:pt x="26" y="37"/>
                    </a:lnTo>
                    <a:lnTo>
                      <a:pt x="32" y="35"/>
                    </a:lnTo>
                    <a:lnTo>
                      <a:pt x="36" y="31"/>
                    </a:lnTo>
                    <a:lnTo>
                      <a:pt x="38" y="25"/>
                    </a:lnTo>
                    <a:lnTo>
                      <a:pt x="39" y="19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510" name="Line 396">
                <a:extLst>
                  <a:ext uri="{FF2B5EF4-FFF2-40B4-BE49-F238E27FC236}">
                    <a16:creationId xmlns:a16="http://schemas.microsoft.com/office/drawing/2014/main" id="{3F13875C-8064-D27A-7193-89F6B65FF53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16" y="2160"/>
                <a:ext cx="1" cy="1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511" name="Line 397">
                <a:extLst>
                  <a:ext uri="{FF2B5EF4-FFF2-40B4-BE49-F238E27FC236}">
                    <a16:creationId xmlns:a16="http://schemas.microsoft.com/office/drawing/2014/main" id="{7115A2C7-BAA4-8968-02FC-DCF95D1AD85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16" y="2191"/>
                <a:ext cx="1" cy="1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512" name="Freeform 398">
                <a:extLst>
                  <a:ext uri="{FF2B5EF4-FFF2-40B4-BE49-F238E27FC236}">
                    <a16:creationId xmlns:a16="http://schemas.microsoft.com/office/drawing/2014/main" id="{76FE0FD9-2716-6A02-A69E-6AA673CCB4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26" y="2149"/>
                <a:ext cx="19" cy="20"/>
              </a:xfrm>
              <a:custGeom>
                <a:avLst/>
                <a:gdLst/>
                <a:ahLst/>
                <a:cxnLst>
                  <a:cxn ang="0">
                    <a:pos x="40" y="20"/>
                  </a:cxn>
                  <a:cxn ang="0">
                    <a:pos x="38" y="14"/>
                  </a:cxn>
                  <a:cxn ang="0">
                    <a:pos x="36" y="8"/>
                  </a:cxn>
                  <a:cxn ang="0">
                    <a:pos x="32" y="4"/>
                  </a:cxn>
                  <a:cxn ang="0">
                    <a:pos x="26" y="2"/>
                  </a:cxn>
                  <a:cxn ang="0">
                    <a:pos x="20" y="0"/>
                  </a:cxn>
                  <a:cxn ang="0">
                    <a:pos x="14" y="2"/>
                  </a:cxn>
                  <a:cxn ang="0">
                    <a:pos x="8" y="4"/>
                  </a:cxn>
                  <a:cxn ang="0">
                    <a:pos x="4" y="8"/>
                  </a:cxn>
                  <a:cxn ang="0">
                    <a:pos x="2" y="14"/>
                  </a:cxn>
                  <a:cxn ang="0">
                    <a:pos x="0" y="20"/>
                  </a:cxn>
                  <a:cxn ang="0">
                    <a:pos x="2" y="26"/>
                  </a:cxn>
                  <a:cxn ang="0">
                    <a:pos x="4" y="32"/>
                  </a:cxn>
                  <a:cxn ang="0">
                    <a:pos x="8" y="36"/>
                  </a:cxn>
                  <a:cxn ang="0">
                    <a:pos x="14" y="38"/>
                  </a:cxn>
                  <a:cxn ang="0">
                    <a:pos x="20" y="40"/>
                  </a:cxn>
                  <a:cxn ang="0">
                    <a:pos x="26" y="38"/>
                  </a:cxn>
                  <a:cxn ang="0">
                    <a:pos x="32" y="36"/>
                  </a:cxn>
                  <a:cxn ang="0">
                    <a:pos x="36" y="32"/>
                  </a:cxn>
                  <a:cxn ang="0">
                    <a:pos x="38" y="26"/>
                  </a:cxn>
                  <a:cxn ang="0">
                    <a:pos x="40" y="20"/>
                  </a:cxn>
                </a:cxnLst>
                <a:rect l="0" t="0" r="r" b="b"/>
                <a:pathLst>
                  <a:path w="40" h="40">
                    <a:moveTo>
                      <a:pt x="40" y="20"/>
                    </a:moveTo>
                    <a:lnTo>
                      <a:pt x="38" y="14"/>
                    </a:lnTo>
                    <a:lnTo>
                      <a:pt x="36" y="8"/>
                    </a:lnTo>
                    <a:lnTo>
                      <a:pt x="32" y="4"/>
                    </a:lnTo>
                    <a:lnTo>
                      <a:pt x="26" y="2"/>
                    </a:lnTo>
                    <a:lnTo>
                      <a:pt x="20" y="0"/>
                    </a:lnTo>
                    <a:lnTo>
                      <a:pt x="14" y="2"/>
                    </a:lnTo>
                    <a:lnTo>
                      <a:pt x="8" y="4"/>
                    </a:lnTo>
                    <a:lnTo>
                      <a:pt x="4" y="8"/>
                    </a:lnTo>
                    <a:lnTo>
                      <a:pt x="2" y="14"/>
                    </a:lnTo>
                    <a:lnTo>
                      <a:pt x="0" y="20"/>
                    </a:lnTo>
                    <a:lnTo>
                      <a:pt x="2" y="26"/>
                    </a:lnTo>
                    <a:lnTo>
                      <a:pt x="4" y="32"/>
                    </a:lnTo>
                    <a:lnTo>
                      <a:pt x="8" y="36"/>
                    </a:lnTo>
                    <a:lnTo>
                      <a:pt x="14" y="38"/>
                    </a:lnTo>
                    <a:lnTo>
                      <a:pt x="20" y="40"/>
                    </a:lnTo>
                    <a:lnTo>
                      <a:pt x="26" y="38"/>
                    </a:lnTo>
                    <a:lnTo>
                      <a:pt x="32" y="36"/>
                    </a:lnTo>
                    <a:lnTo>
                      <a:pt x="36" y="32"/>
                    </a:lnTo>
                    <a:lnTo>
                      <a:pt x="38" y="26"/>
                    </a:lnTo>
                    <a:lnTo>
                      <a:pt x="40" y="2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513" name="Line 399">
                <a:extLst>
                  <a:ext uri="{FF2B5EF4-FFF2-40B4-BE49-F238E27FC236}">
                    <a16:creationId xmlns:a16="http://schemas.microsoft.com/office/drawing/2014/main" id="{4EAE1D25-86F8-0464-C7E5-53B089B6BB1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36" y="2136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514" name="Line 400">
                <a:extLst>
                  <a:ext uri="{FF2B5EF4-FFF2-40B4-BE49-F238E27FC236}">
                    <a16:creationId xmlns:a16="http://schemas.microsoft.com/office/drawing/2014/main" id="{1D6CCBDA-5E75-F424-3F00-3793D8F94BA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36" y="2169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515" name="Freeform 401">
                <a:extLst>
                  <a:ext uri="{FF2B5EF4-FFF2-40B4-BE49-F238E27FC236}">
                    <a16:creationId xmlns:a16="http://schemas.microsoft.com/office/drawing/2014/main" id="{DB5475DF-B3A3-29A5-6310-ED37549830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45" y="2131"/>
                <a:ext cx="20" cy="20"/>
              </a:xfrm>
              <a:custGeom>
                <a:avLst/>
                <a:gdLst/>
                <a:ahLst/>
                <a:cxnLst>
                  <a:cxn ang="0">
                    <a:pos x="39" y="19"/>
                  </a:cxn>
                  <a:cxn ang="0">
                    <a:pos x="37" y="13"/>
                  </a:cxn>
                  <a:cxn ang="0">
                    <a:pos x="35" y="8"/>
                  </a:cxn>
                  <a:cxn ang="0">
                    <a:pos x="31" y="4"/>
                  </a:cxn>
                  <a:cxn ang="0">
                    <a:pos x="26" y="2"/>
                  </a:cxn>
                  <a:cxn ang="0">
                    <a:pos x="20" y="0"/>
                  </a:cxn>
                  <a:cxn ang="0">
                    <a:pos x="14" y="2"/>
                  </a:cxn>
                  <a:cxn ang="0">
                    <a:pos x="8" y="4"/>
                  </a:cxn>
                  <a:cxn ang="0">
                    <a:pos x="4" y="8"/>
                  </a:cxn>
                  <a:cxn ang="0">
                    <a:pos x="2" y="13"/>
                  </a:cxn>
                  <a:cxn ang="0">
                    <a:pos x="0" y="19"/>
                  </a:cxn>
                  <a:cxn ang="0">
                    <a:pos x="2" y="25"/>
                  </a:cxn>
                  <a:cxn ang="0">
                    <a:pos x="4" y="31"/>
                  </a:cxn>
                  <a:cxn ang="0">
                    <a:pos x="8" y="35"/>
                  </a:cxn>
                  <a:cxn ang="0">
                    <a:pos x="14" y="37"/>
                  </a:cxn>
                  <a:cxn ang="0">
                    <a:pos x="20" y="39"/>
                  </a:cxn>
                  <a:cxn ang="0">
                    <a:pos x="26" y="37"/>
                  </a:cxn>
                  <a:cxn ang="0">
                    <a:pos x="31" y="35"/>
                  </a:cxn>
                  <a:cxn ang="0">
                    <a:pos x="35" y="31"/>
                  </a:cxn>
                  <a:cxn ang="0">
                    <a:pos x="37" y="25"/>
                  </a:cxn>
                  <a:cxn ang="0">
                    <a:pos x="39" y="19"/>
                  </a:cxn>
                </a:cxnLst>
                <a:rect l="0" t="0" r="r" b="b"/>
                <a:pathLst>
                  <a:path w="39" h="39">
                    <a:moveTo>
                      <a:pt x="39" y="19"/>
                    </a:moveTo>
                    <a:lnTo>
                      <a:pt x="37" y="13"/>
                    </a:lnTo>
                    <a:lnTo>
                      <a:pt x="35" y="8"/>
                    </a:lnTo>
                    <a:lnTo>
                      <a:pt x="31" y="4"/>
                    </a:lnTo>
                    <a:lnTo>
                      <a:pt x="26" y="2"/>
                    </a:lnTo>
                    <a:lnTo>
                      <a:pt x="20" y="0"/>
                    </a:lnTo>
                    <a:lnTo>
                      <a:pt x="14" y="2"/>
                    </a:lnTo>
                    <a:lnTo>
                      <a:pt x="8" y="4"/>
                    </a:lnTo>
                    <a:lnTo>
                      <a:pt x="4" y="8"/>
                    </a:lnTo>
                    <a:lnTo>
                      <a:pt x="2" y="13"/>
                    </a:lnTo>
                    <a:lnTo>
                      <a:pt x="0" y="19"/>
                    </a:lnTo>
                    <a:lnTo>
                      <a:pt x="2" y="25"/>
                    </a:lnTo>
                    <a:lnTo>
                      <a:pt x="4" y="31"/>
                    </a:lnTo>
                    <a:lnTo>
                      <a:pt x="8" y="35"/>
                    </a:lnTo>
                    <a:lnTo>
                      <a:pt x="14" y="37"/>
                    </a:lnTo>
                    <a:lnTo>
                      <a:pt x="20" y="39"/>
                    </a:lnTo>
                    <a:lnTo>
                      <a:pt x="26" y="37"/>
                    </a:lnTo>
                    <a:lnTo>
                      <a:pt x="31" y="35"/>
                    </a:lnTo>
                    <a:lnTo>
                      <a:pt x="35" y="31"/>
                    </a:lnTo>
                    <a:lnTo>
                      <a:pt x="37" y="25"/>
                    </a:lnTo>
                    <a:lnTo>
                      <a:pt x="39" y="19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516" name="Line 402">
                <a:extLst>
                  <a:ext uri="{FF2B5EF4-FFF2-40B4-BE49-F238E27FC236}">
                    <a16:creationId xmlns:a16="http://schemas.microsoft.com/office/drawing/2014/main" id="{A5998869-287A-5D3C-39AB-74D4473BB17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55" y="2119"/>
                <a:ext cx="1" cy="1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517" name="Line 403">
                <a:extLst>
                  <a:ext uri="{FF2B5EF4-FFF2-40B4-BE49-F238E27FC236}">
                    <a16:creationId xmlns:a16="http://schemas.microsoft.com/office/drawing/2014/main" id="{55554EE5-2AB9-C27F-86CA-ECCF920CDD0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55" y="2151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518" name="Freeform 404">
                <a:extLst>
                  <a:ext uri="{FF2B5EF4-FFF2-40B4-BE49-F238E27FC236}">
                    <a16:creationId xmlns:a16="http://schemas.microsoft.com/office/drawing/2014/main" id="{132A30C6-C4E4-FA26-9174-35667E7F43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65" y="2140"/>
                <a:ext cx="20" cy="20"/>
              </a:xfrm>
              <a:custGeom>
                <a:avLst/>
                <a:gdLst/>
                <a:ahLst/>
                <a:cxnLst>
                  <a:cxn ang="0">
                    <a:pos x="40" y="20"/>
                  </a:cxn>
                  <a:cxn ang="0">
                    <a:pos x="38" y="14"/>
                  </a:cxn>
                  <a:cxn ang="0">
                    <a:pos x="36" y="8"/>
                  </a:cxn>
                  <a:cxn ang="0">
                    <a:pos x="32" y="4"/>
                  </a:cxn>
                  <a:cxn ang="0">
                    <a:pos x="26" y="2"/>
                  </a:cxn>
                  <a:cxn ang="0">
                    <a:pos x="20" y="0"/>
                  </a:cxn>
                  <a:cxn ang="0">
                    <a:pos x="14" y="2"/>
                  </a:cxn>
                  <a:cxn ang="0">
                    <a:pos x="8" y="4"/>
                  </a:cxn>
                  <a:cxn ang="0">
                    <a:pos x="4" y="8"/>
                  </a:cxn>
                  <a:cxn ang="0">
                    <a:pos x="2" y="14"/>
                  </a:cxn>
                  <a:cxn ang="0">
                    <a:pos x="0" y="20"/>
                  </a:cxn>
                  <a:cxn ang="0">
                    <a:pos x="2" y="26"/>
                  </a:cxn>
                  <a:cxn ang="0">
                    <a:pos x="4" y="32"/>
                  </a:cxn>
                  <a:cxn ang="0">
                    <a:pos x="8" y="36"/>
                  </a:cxn>
                  <a:cxn ang="0">
                    <a:pos x="14" y="38"/>
                  </a:cxn>
                  <a:cxn ang="0">
                    <a:pos x="20" y="40"/>
                  </a:cxn>
                  <a:cxn ang="0">
                    <a:pos x="26" y="38"/>
                  </a:cxn>
                  <a:cxn ang="0">
                    <a:pos x="32" y="36"/>
                  </a:cxn>
                  <a:cxn ang="0">
                    <a:pos x="36" y="32"/>
                  </a:cxn>
                  <a:cxn ang="0">
                    <a:pos x="38" y="26"/>
                  </a:cxn>
                  <a:cxn ang="0">
                    <a:pos x="40" y="20"/>
                  </a:cxn>
                </a:cxnLst>
                <a:rect l="0" t="0" r="r" b="b"/>
                <a:pathLst>
                  <a:path w="40" h="40">
                    <a:moveTo>
                      <a:pt x="40" y="20"/>
                    </a:moveTo>
                    <a:lnTo>
                      <a:pt x="38" y="14"/>
                    </a:lnTo>
                    <a:lnTo>
                      <a:pt x="36" y="8"/>
                    </a:lnTo>
                    <a:lnTo>
                      <a:pt x="32" y="4"/>
                    </a:lnTo>
                    <a:lnTo>
                      <a:pt x="26" y="2"/>
                    </a:lnTo>
                    <a:lnTo>
                      <a:pt x="20" y="0"/>
                    </a:lnTo>
                    <a:lnTo>
                      <a:pt x="14" y="2"/>
                    </a:lnTo>
                    <a:lnTo>
                      <a:pt x="8" y="4"/>
                    </a:lnTo>
                    <a:lnTo>
                      <a:pt x="4" y="8"/>
                    </a:lnTo>
                    <a:lnTo>
                      <a:pt x="2" y="14"/>
                    </a:lnTo>
                    <a:lnTo>
                      <a:pt x="0" y="20"/>
                    </a:lnTo>
                    <a:lnTo>
                      <a:pt x="2" y="26"/>
                    </a:lnTo>
                    <a:lnTo>
                      <a:pt x="4" y="32"/>
                    </a:lnTo>
                    <a:lnTo>
                      <a:pt x="8" y="36"/>
                    </a:lnTo>
                    <a:lnTo>
                      <a:pt x="14" y="38"/>
                    </a:lnTo>
                    <a:lnTo>
                      <a:pt x="20" y="40"/>
                    </a:lnTo>
                    <a:lnTo>
                      <a:pt x="26" y="38"/>
                    </a:lnTo>
                    <a:lnTo>
                      <a:pt x="32" y="36"/>
                    </a:lnTo>
                    <a:lnTo>
                      <a:pt x="36" y="32"/>
                    </a:lnTo>
                    <a:lnTo>
                      <a:pt x="38" y="26"/>
                    </a:lnTo>
                    <a:lnTo>
                      <a:pt x="40" y="2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8" name="Group 405">
              <a:extLst>
                <a:ext uri="{FF2B5EF4-FFF2-40B4-BE49-F238E27FC236}">
                  <a16:creationId xmlns:a16="http://schemas.microsoft.com/office/drawing/2014/main" id="{9A50AB8A-6B89-47A2-9F39-7CBCAB9FEA6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75" y="2058"/>
              <a:ext cx="1311" cy="153"/>
              <a:chOff x="3075" y="2058"/>
              <a:chExt cx="1311" cy="153"/>
            </a:xfrm>
          </p:grpSpPr>
          <p:sp>
            <p:nvSpPr>
              <p:cNvPr id="340119" name="Line 406">
                <a:extLst>
                  <a:ext uri="{FF2B5EF4-FFF2-40B4-BE49-F238E27FC236}">
                    <a16:creationId xmlns:a16="http://schemas.microsoft.com/office/drawing/2014/main" id="{20FD4B89-84A0-84BB-5C32-62C076B2506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75" y="2127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120" name="Line 407">
                <a:extLst>
                  <a:ext uri="{FF2B5EF4-FFF2-40B4-BE49-F238E27FC236}">
                    <a16:creationId xmlns:a16="http://schemas.microsoft.com/office/drawing/2014/main" id="{79726497-73A3-2C19-2EA9-4F67C0A8AF6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75" y="2160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121" name="Freeform 408">
                <a:extLst>
                  <a:ext uri="{FF2B5EF4-FFF2-40B4-BE49-F238E27FC236}">
                    <a16:creationId xmlns:a16="http://schemas.microsoft.com/office/drawing/2014/main" id="{371F3266-AC40-D6D7-34A5-0EA05D9373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85" y="2156"/>
                <a:ext cx="20" cy="20"/>
              </a:xfrm>
              <a:custGeom>
                <a:avLst/>
                <a:gdLst/>
                <a:ahLst/>
                <a:cxnLst>
                  <a:cxn ang="0">
                    <a:pos x="39" y="20"/>
                  </a:cxn>
                  <a:cxn ang="0">
                    <a:pos x="37" y="14"/>
                  </a:cxn>
                  <a:cxn ang="0">
                    <a:pos x="35" y="8"/>
                  </a:cxn>
                  <a:cxn ang="0">
                    <a:pos x="31" y="4"/>
                  </a:cxn>
                  <a:cxn ang="0">
                    <a:pos x="25" y="2"/>
                  </a:cxn>
                  <a:cxn ang="0">
                    <a:pos x="20" y="0"/>
                  </a:cxn>
                  <a:cxn ang="0">
                    <a:pos x="14" y="2"/>
                  </a:cxn>
                  <a:cxn ang="0">
                    <a:pos x="8" y="4"/>
                  </a:cxn>
                  <a:cxn ang="0">
                    <a:pos x="4" y="8"/>
                  </a:cxn>
                  <a:cxn ang="0">
                    <a:pos x="2" y="14"/>
                  </a:cxn>
                  <a:cxn ang="0">
                    <a:pos x="0" y="20"/>
                  </a:cxn>
                  <a:cxn ang="0">
                    <a:pos x="2" y="26"/>
                  </a:cxn>
                  <a:cxn ang="0">
                    <a:pos x="4" y="32"/>
                  </a:cxn>
                  <a:cxn ang="0">
                    <a:pos x="8" y="35"/>
                  </a:cxn>
                  <a:cxn ang="0">
                    <a:pos x="14" y="37"/>
                  </a:cxn>
                  <a:cxn ang="0">
                    <a:pos x="20" y="39"/>
                  </a:cxn>
                  <a:cxn ang="0">
                    <a:pos x="25" y="37"/>
                  </a:cxn>
                  <a:cxn ang="0">
                    <a:pos x="31" y="35"/>
                  </a:cxn>
                  <a:cxn ang="0">
                    <a:pos x="35" y="32"/>
                  </a:cxn>
                  <a:cxn ang="0">
                    <a:pos x="37" y="26"/>
                  </a:cxn>
                  <a:cxn ang="0">
                    <a:pos x="39" y="20"/>
                  </a:cxn>
                </a:cxnLst>
                <a:rect l="0" t="0" r="r" b="b"/>
                <a:pathLst>
                  <a:path w="39" h="39">
                    <a:moveTo>
                      <a:pt x="39" y="20"/>
                    </a:moveTo>
                    <a:lnTo>
                      <a:pt x="37" y="14"/>
                    </a:lnTo>
                    <a:lnTo>
                      <a:pt x="35" y="8"/>
                    </a:lnTo>
                    <a:lnTo>
                      <a:pt x="31" y="4"/>
                    </a:lnTo>
                    <a:lnTo>
                      <a:pt x="25" y="2"/>
                    </a:lnTo>
                    <a:lnTo>
                      <a:pt x="20" y="0"/>
                    </a:lnTo>
                    <a:lnTo>
                      <a:pt x="14" y="2"/>
                    </a:lnTo>
                    <a:lnTo>
                      <a:pt x="8" y="4"/>
                    </a:lnTo>
                    <a:lnTo>
                      <a:pt x="4" y="8"/>
                    </a:lnTo>
                    <a:lnTo>
                      <a:pt x="2" y="14"/>
                    </a:lnTo>
                    <a:lnTo>
                      <a:pt x="0" y="20"/>
                    </a:lnTo>
                    <a:lnTo>
                      <a:pt x="2" y="26"/>
                    </a:lnTo>
                    <a:lnTo>
                      <a:pt x="4" y="32"/>
                    </a:lnTo>
                    <a:lnTo>
                      <a:pt x="8" y="35"/>
                    </a:lnTo>
                    <a:lnTo>
                      <a:pt x="14" y="37"/>
                    </a:lnTo>
                    <a:lnTo>
                      <a:pt x="20" y="39"/>
                    </a:lnTo>
                    <a:lnTo>
                      <a:pt x="25" y="37"/>
                    </a:lnTo>
                    <a:lnTo>
                      <a:pt x="31" y="35"/>
                    </a:lnTo>
                    <a:lnTo>
                      <a:pt x="35" y="32"/>
                    </a:lnTo>
                    <a:lnTo>
                      <a:pt x="37" y="26"/>
                    </a:lnTo>
                    <a:lnTo>
                      <a:pt x="39" y="2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122" name="Line 409">
                <a:extLst>
                  <a:ext uri="{FF2B5EF4-FFF2-40B4-BE49-F238E27FC236}">
                    <a16:creationId xmlns:a16="http://schemas.microsoft.com/office/drawing/2014/main" id="{B8B16007-78E2-F0E9-49B8-3E76397EF5C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95" y="2143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123" name="Line 410">
                <a:extLst>
                  <a:ext uri="{FF2B5EF4-FFF2-40B4-BE49-F238E27FC236}">
                    <a16:creationId xmlns:a16="http://schemas.microsoft.com/office/drawing/2014/main" id="{1D0AE203-8195-B316-56D2-EB3AA6EF6C0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95" y="2176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124" name="Freeform 411">
                <a:extLst>
                  <a:ext uri="{FF2B5EF4-FFF2-40B4-BE49-F238E27FC236}">
                    <a16:creationId xmlns:a16="http://schemas.microsoft.com/office/drawing/2014/main" id="{0C29EE57-ABDA-30AA-5A6A-26D9893685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05" y="2167"/>
                <a:ext cx="19" cy="20"/>
              </a:xfrm>
              <a:custGeom>
                <a:avLst/>
                <a:gdLst/>
                <a:ahLst/>
                <a:cxnLst>
                  <a:cxn ang="0">
                    <a:pos x="40" y="19"/>
                  </a:cxn>
                  <a:cxn ang="0">
                    <a:pos x="38" y="13"/>
                  </a:cxn>
                  <a:cxn ang="0">
                    <a:pos x="36" y="8"/>
                  </a:cxn>
                  <a:cxn ang="0">
                    <a:pos x="32" y="4"/>
                  </a:cxn>
                  <a:cxn ang="0">
                    <a:pos x="26" y="2"/>
                  </a:cxn>
                  <a:cxn ang="0">
                    <a:pos x="20" y="0"/>
                  </a:cxn>
                  <a:cxn ang="0">
                    <a:pos x="14" y="2"/>
                  </a:cxn>
                  <a:cxn ang="0">
                    <a:pos x="8" y="4"/>
                  </a:cxn>
                  <a:cxn ang="0">
                    <a:pos x="4" y="8"/>
                  </a:cxn>
                  <a:cxn ang="0">
                    <a:pos x="2" y="13"/>
                  </a:cxn>
                  <a:cxn ang="0">
                    <a:pos x="0" y="19"/>
                  </a:cxn>
                  <a:cxn ang="0">
                    <a:pos x="2" y="25"/>
                  </a:cxn>
                  <a:cxn ang="0">
                    <a:pos x="4" y="31"/>
                  </a:cxn>
                  <a:cxn ang="0">
                    <a:pos x="8" y="35"/>
                  </a:cxn>
                  <a:cxn ang="0">
                    <a:pos x="14" y="37"/>
                  </a:cxn>
                  <a:cxn ang="0">
                    <a:pos x="20" y="39"/>
                  </a:cxn>
                  <a:cxn ang="0">
                    <a:pos x="26" y="37"/>
                  </a:cxn>
                  <a:cxn ang="0">
                    <a:pos x="32" y="35"/>
                  </a:cxn>
                  <a:cxn ang="0">
                    <a:pos x="36" y="31"/>
                  </a:cxn>
                  <a:cxn ang="0">
                    <a:pos x="38" y="25"/>
                  </a:cxn>
                  <a:cxn ang="0">
                    <a:pos x="40" y="19"/>
                  </a:cxn>
                </a:cxnLst>
                <a:rect l="0" t="0" r="r" b="b"/>
                <a:pathLst>
                  <a:path w="40" h="39">
                    <a:moveTo>
                      <a:pt x="40" y="19"/>
                    </a:moveTo>
                    <a:lnTo>
                      <a:pt x="38" y="13"/>
                    </a:lnTo>
                    <a:lnTo>
                      <a:pt x="36" y="8"/>
                    </a:lnTo>
                    <a:lnTo>
                      <a:pt x="32" y="4"/>
                    </a:lnTo>
                    <a:lnTo>
                      <a:pt x="26" y="2"/>
                    </a:lnTo>
                    <a:lnTo>
                      <a:pt x="20" y="0"/>
                    </a:lnTo>
                    <a:lnTo>
                      <a:pt x="14" y="2"/>
                    </a:lnTo>
                    <a:lnTo>
                      <a:pt x="8" y="4"/>
                    </a:lnTo>
                    <a:lnTo>
                      <a:pt x="4" y="8"/>
                    </a:lnTo>
                    <a:lnTo>
                      <a:pt x="2" y="13"/>
                    </a:lnTo>
                    <a:lnTo>
                      <a:pt x="0" y="19"/>
                    </a:lnTo>
                    <a:lnTo>
                      <a:pt x="2" y="25"/>
                    </a:lnTo>
                    <a:lnTo>
                      <a:pt x="4" y="31"/>
                    </a:lnTo>
                    <a:lnTo>
                      <a:pt x="8" y="35"/>
                    </a:lnTo>
                    <a:lnTo>
                      <a:pt x="14" y="37"/>
                    </a:lnTo>
                    <a:lnTo>
                      <a:pt x="20" y="39"/>
                    </a:lnTo>
                    <a:lnTo>
                      <a:pt x="26" y="37"/>
                    </a:lnTo>
                    <a:lnTo>
                      <a:pt x="32" y="35"/>
                    </a:lnTo>
                    <a:lnTo>
                      <a:pt x="36" y="31"/>
                    </a:lnTo>
                    <a:lnTo>
                      <a:pt x="38" y="25"/>
                    </a:lnTo>
                    <a:lnTo>
                      <a:pt x="40" y="19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125" name="Line 412">
                <a:extLst>
                  <a:ext uri="{FF2B5EF4-FFF2-40B4-BE49-F238E27FC236}">
                    <a16:creationId xmlns:a16="http://schemas.microsoft.com/office/drawing/2014/main" id="{CE2608EC-7DD0-4F1D-33B5-7BABA386A05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114" y="2155"/>
                <a:ext cx="1" cy="1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126" name="Line 413">
                <a:extLst>
                  <a:ext uri="{FF2B5EF4-FFF2-40B4-BE49-F238E27FC236}">
                    <a16:creationId xmlns:a16="http://schemas.microsoft.com/office/drawing/2014/main" id="{DCB8440E-98D5-B113-307C-FEE9A36A494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14" y="2187"/>
                <a:ext cx="1" cy="1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127" name="Freeform 414">
                <a:extLst>
                  <a:ext uri="{FF2B5EF4-FFF2-40B4-BE49-F238E27FC236}">
                    <a16:creationId xmlns:a16="http://schemas.microsoft.com/office/drawing/2014/main" id="{E78A3B19-C3EF-B46B-A078-8884C4362A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24" y="2129"/>
                <a:ext cx="20" cy="20"/>
              </a:xfrm>
              <a:custGeom>
                <a:avLst/>
                <a:gdLst/>
                <a:ahLst/>
                <a:cxnLst>
                  <a:cxn ang="0">
                    <a:pos x="39" y="19"/>
                  </a:cxn>
                  <a:cxn ang="0">
                    <a:pos x="37" y="14"/>
                  </a:cxn>
                  <a:cxn ang="0">
                    <a:pos x="35" y="8"/>
                  </a:cxn>
                  <a:cxn ang="0">
                    <a:pos x="31" y="4"/>
                  </a:cxn>
                  <a:cxn ang="0">
                    <a:pos x="25" y="2"/>
                  </a:cxn>
                  <a:cxn ang="0">
                    <a:pos x="19" y="0"/>
                  </a:cxn>
                  <a:cxn ang="0">
                    <a:pos x="13" y="2"/>
                  </a:cxn>
                  <a:cxn ang="0">
                    <a:pos x="8" y="4"/>
                  </a:cxn>
                  <a:cxn ang="0">
                    <a:pos x="4" y="8"/>
                  </a:cxn>
                  <a:cxn ang="0">
                    <a:pos x="2" y="14"/>
                  </a:cxn>
                  <a:cxn ang="0">
                    <a:pos x="0" y="19"/>
                  </a:cxn>
                  <a:cxn ang="0">
                    <a:pos x="2" y="25"/>
                  </a:cxn>
                  <a:cxn ang="0">
                    <a:pos x="4" y="31"/>
                  </a:cxn>
                  <a:cxn ang="0">
                    <a:pos x="8" y="35"/>
                  </a:cxn>
                  <a:cxn ang="0">
                    <a:pos x="13" y="37"/>
                  </a:cxn>
                  <a:cxn ang="0">
                    <a:pos x="19" y="39"/>
                  </a:cxn>
                  <a:cxn ang="0">
                    <a:pos x="25" y="37"/>
                  </a:cxn>
                  <a:cxn ang="0">
                    <a:pos x="31" y="35"/>
                  </a:cxn>
                  <a:cxn ang="0">
                    <a:pos x="35" y="31"/>
                  </a:cxn>
                  <a:cxn ang="0">
                    <a:pos x="37" y="25"/>
                  </a:cxn>
                  <a:cxn ang="0">
                    <a:pos x="39" y="19"/>
                  </a:cxn>
                </a:cxnLst>
                <a:rect l="0" t="0" r="r" b="b"/>
                <a:pathLst>
                  <a:path w="39" h="39">
                    <a:moveTo>
                      <a:pt x="39" y="19"/>
                    </a:moveTo>
                    <a:lnTo>
                      <a:pt x="37" y="14"/>
                    </a:lnTo>
                    <a:lnTo>
                      <a:pt x="35" y="8"/>
                    </a:lnTo>
                    <a:lnTo>
                      <a:pt x="31" y="4"/>
                    </a:lnTo>
                    <a:lnTo>
                      <a:pt x="25" y="2"/>
                    </a:lnTo>
                    <a:lnTo>
                      <a:pt x="19" y="0"/>
                    </a:lnTo>
                    <a:lnTo>
                      <a:pt x="13" y="2"/>
                    </a:lnTo>
                    <a:lnTo>
                      <a:pt x="8" y="4"/>
                    </a:lnTo>
                    <a:lnTo>
                      <a:pt x="4" y="8"/>
                    </a:lnTo>
                    <a:lnTo>
                      <a:pt x="2" y="14"/>
                    </a:lnTo>
                    <a:lnTo>
                      <a:pt x="0" y="19"/>
                    </a:lnTo>
                    <a:lnTo>
                      <a:pt x="2" y="25"/>
                    </a:lnTo>
                    <a:lnTo>
                      <a:pt x="4" y="31"/>
                    </a:lnTo>
                    <a:lnTo>
                      <a:pt x="8" y="35"/>
                    </a:lnTo>
                    <a:lnTo>
                      <a:pt x="13" y="37"/>
                    </a:lnTo>
                    <a:lnTo>
                      <a:pt x="19" y="39"/>
                    </a:lnTo>
                    <a:lnTo>
                      <a:pt x="25" y="37"/>
                    </a:lnTo>
                    <a:lnTo>
                      <a:pt x="31" y="35"/>
                    </a:lnTo>
                    <a:lnTo>
                      <a:pt x="35" y="31"/>
                    </a:lnTo>
                    <a:lnTo>
                      <a:pt x="37" y="25"/>
                    </a:lnTo>
                    <a:lnTo>
                      <a:pt x="39" y="19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128" name="Line 415">
                <a:extLst>
                  <a:ext uri="{FF2B5EF4-FFF2-40B4-BE49-F238E27FC236}">
                    <a16:creationId xmlns:a16="http://schemas.microsoft.com/office/drawing/2014/main" id="{FE2249BA-1454-A9DC-670F-91D108FBB9C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134" y="2117"/>
                <a:ext cx="1" cy="1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129" name="Line 416">
                <a:extLst>
                  <a:ext uri="{FF2B5EF4-FFF2-40B4-BE49-F238E27FC236}">
                    <a16:creationId xmlns:a16="http://schemas.microsoft.com/office/drawing/2014/main" id="{E65EE68C-F37B-5627-5931-67773639AE8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34" y="2149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130" name="Freeform 417">
                <a:extLst>
                  <a:ext uri="{FF2B5EF4-FFF2-40B4-BE49-F238E27FC236}">
                    <a16:creationId xmlns:a16="http://schemas.microsoft.com/office/drawing/2014/main" id="{B60F5DF8-65A6-2315-F079-446B86E52F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44" y="2153"/>
                <a:ext cx="20" cy="20"/>
              </a:xfrm>
              <a:custGeom>
                <a:avLst/>
                <a:gdLst/>
                <a:ahLst/>
                <a:cxnLst>
                  <a:cxn ang="0">
                    <a:pos x="40" y="20"/>
                  </a:cxn>
                  <a:cxn ang="0">
                    <a:pos x="38" y="14"/>
                  </a:cxn>
                  <a:cxn ang="0">
                    <a:pos x="36" y="8"/>
                  </a:cxn>
                  <a:cxn ang="0">
                    <a:pos x="32" y="4"/>
                  </a:cxn>
                  <a:cxn ang="0">
                    <a:pos x="26" y="2"/>
                  </a:cxn>
                  <a:cxn ang="0">
                    <a:pos x="20" y="0"/>
                  </a:cxn>
                  <a:cxn ang="0">
                    <a:pos x="14" y="2"/>
                  </a:cxn>
                  <a:cxn ang="0">
                    <a:pos x="8" y="4"/>
                  </a:cxn>
                  <a:cxn ang="0">
                    <a:pos x="4" y="8"/>
                  </a:cxn>
                  <a:cxn ang="0">
                    <a:pos x="2" y="14"/>
                  </a:cxn>
                  <a:cxn ang="0">
                    <a:pos x="0" y="20"/>
                  </a:cxn>
                  <a:cxn ang="0">
                    <a:pos x="2" y="26"/>
                  </a:cxn>
                  <a:cxn ang="0">
                    <a:pos x="4" y="32"/>
                  </a:cxn>
                  <a:cxn ang="0">
                    <a:pos x="8" y="36"/>
                  </a:cxn>
                  <a:cxn ang="0">
                    <a:pos x="14" y="38"/>
                  </a:cxn>
                  <a:cxn ang="0">
                    <a:pos x="20" y="40"/>
                  </a:cxn>
                  <a:cxn ang="0">
                    <a:pos x="26" y="38"/>
                  </a:cxn>
                  <a:cxn ang="0">
                    <a:pos x="32" y="36"/>
                  </a:cxn>
                  <a:cxn ang="0">
                    <a:pos x="36" y="32"/>
                  </a:cxn>
                  <a:cxn ang="0">
                    <a:pos x="38" y="26"/>
                  </a:cxn>
                  <a:cxn ang="0">
                    <a:pos x="40" y="20"/>
                  </a:cxn>
                </a:cxnLst>
                <a:rect l="0" t="0" r="r" b="b"/>
                <a:pathLst>
                  <a:path w="40" h="40">
                    <a:moveTo>
                      <a:pt x="40" y="20"/>
                    </a:moveTo>
                    <a:lnTo>
                      <a:pt x="38" y="14"/>
                    </a:lnTo>
                    <a:lnTo>
                      <a:pt x="36" y="8"/>
                    </a:lnTo>
                    <a:lnTo>
                      <a:pt x="32" y="4"/>
                    </a:lnTo>
                    <a:lnTo>
                      <a:pt x="26" y="2"/>
                    </a:lnTo>
                    <a:lnTo>
                      <a:pt x="20" y="0"/>
                    </a:lnTo>
                    <a:lnTo>
                      <a:pt x="14" y="2"/>
                    </a:lnTo>
                    <a:lnTo>
                      <a:pt x="8" y="4"/>
                    </a:lnTo>
                    <a:lnTo>
                      <a:pt x="4" y="8"/>
                    </a:lnTo>
                    <a:lnTo>
                      <a:pt x="2" y="14"/>
                    </a:lnTo>
                    <a:lnTo>
                      <a:pt x="0" y="20"/>
                    </a:lnTo>
                    <a:lnTo>
                      <a:pt x="2" y="26"/>
                    </a:lnTo>
                    <a:lnTo>
                      <a:pt x="4" y="32"/>
                    </a:lnTo>
                    <a:lnTo>
                      <a:pt x="8" y="36"/>
                    </a:lnTo>
                    <a:lnTo>
                      <a:pt x="14" y="38"/>
                    </a:lnTo>
                    <a:lnTo>
                      <a:pt x="20" y="40"/>
                    </a:lnTo>
                    <a:lnTo>
                      <a:pt x="26" y="38"/>
                    </a:lnTo>
                    <a:lnTo>
                      <a:pt x="32" y="36"/>
                    </a:lnTo>
                    <a:lnTo>
                      <a:pt x="36" y="32"/>
                    </a:lnTo>
                    <a:lnTo>
                      <a:pt x="38" y="26"/>
                    </a:lnTo>
                    <a:lnTo>
                      <a:pt x="40" y="2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131" name="Line 418">
                <a:extLst>
                  <a:ext uri="{FF2B5EF4-FFF2-40B4-BE49-F238E27FC236}">
                    <a16:creationId xmlns:a16="http://schemas.microsoft.com/office/drawing/2014/main" id="{F2B99C73-7DA2-7159-9E82-A249EE3A173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154" y="2140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132" name="Line 419">
                <a:extLst>
                  <a:ext uri="{FF2B5EF4-FFF2-40B4-BE49-F238E27FC236}">
                    <a16:creationId xmlns:a16="http://schemas.microsoft.com/office/drawing/2014/main" id="{6B99C2EF-6FB5-95A1-8061-CA902E3C4CC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54" y="2173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133" name="Freeform 420">
                <a:extLst>
                  <a:ext uri="{FF2B5EF4-FFF2-40B4-BE49-F238E27FC236}">
                    <a16:creationId xmlns:a16="http://schemas.microsoft.com/office/drawing/2014/main" id="{0ED9AB20-060A-F4CE-4C86-54CCB85D4A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64" y="2129"/>
                <a:ext cx="20" cy="20"/>
              </a:xfrm>
              <a:custGeom>
                <a:avLst/>
                <a:gdLst/>
                <a:ahLst/>
                <a:cxnLst>
                  <a:cxn ang="0">
                    <a:pos x="39" y="19"/>
                  </a:cxn>
                  <a:cxn ang="0">
                    <a:pos x="37" y="14"/>
                  </a:cxn>
                  <a:cxn ang="0">
                    <a:pos x="35" y="8"/>
                  </a:cxn>
                  <a:cxn ang="0">
                    <a:pos x="31" y="4"/>
                  </a:cxn>
                  <a:cxn ang="0">
                    <a:pos x="25" y="2"/>
                  </a:cxn>
                  <a:cxn ang="0">
                    <a:pos x="19" y="0"/>
                  </a:cxn>
                  <a:cxn ang="0">
                    <a:pos x="13" y="2"/>
                  </a:cxn>
                  <a:cxn ang="0">
                    <a:pos x="7" y="4"/>
                  </a:cxn>
                  <a:cxn ang="0">
                    <a:pos x="4" y="8"/>
                  </a:cxn>
                  <a:cxn ang="0">
                    <a:pos x="2" y="14"/>
                  </a:cxn>
                  <a:cxn ang="0">
                    <a:pos x="0" y="19"/>
                  </a:cxn>
                  <a:cxn ang="0">
                    <a:pos x="2" y="25"/>
                  </a:cxn>
                  <a:cxn ang="0">
                    <a:pos x="4" y="31"/>
                  </a:cxn>
                  <a:cxn ang="0">
                    <a:pos x="7" y="35"/>
                  </a:cxn>
                  <a:cxn ang="0">
                    <a:pos x="13" y="37"/>
                  </a:cxn>
                  <a:cxn ang="0">
                    <a:pos x="19" y="39"/>
                  </a:cxn>
                  <a:cxn ang="0">
                    <a:pos x="25" y="37"/>
                  </a:cxn>
                  <a:cxn ang="0">
                    <a:pos x="31" y="35"/>
                  </a:cxn>
                  <a:cxn ang="0">
                    <a:pos x="35" y="31"/>
                  </a:cxn>
                  <a:cxn ang="0">
                    <a:pos x="37" y="25"/>
                  </a:cxn>
                  <a:cxn ang="0">
                    <a:pos x="39" y="19"/>
                  </a:cxn>
                </a:cxnLst>
                <a:rect l="0" t="0" r="r" b="b"/>
                <a:pathLst>
                  <a:path w="39" h="39">
                    <a:moveTo>
                      <a:pt x="39" y="19"/>
                    </a:moveTo>
                    <a:lnTo>
                      <a:pt x="37" y="14"/>
                    </a:lnTo>
                    <a:lnTo>
                      <a:pt x="35" y="8"/>
                    </a:lnTo>
                    <a:lnTo>
                      <a:pt x="31" y="4"/>
                    </a:lnTo>
                    <a:lnTo>
                      <a:pt x="25" y="2"/>
                    </a:lnTo>
                    <a:lnTo>
                      <a:pt x="19" y="0"/>
                    </a:lnTo>
                    <a:lnTo>
                      <a:pt x="13" y="2"/>
                    </a:lnTo>
                    <a:lnTo>
                      <a:pt x="7" y="4"/>
                    </a:lnTo>
                    <a:lnTo>
                      <a:pt x="4" y="8"/>
                    </a:lnTo>
                    <a:lnTo>
                      <a:pt x="2" y="14"/>
                    </a:lnTo>
                    <a:lnTo>
                      <a:pt x="0" y="19"/>
                    </a:lnTo>
                    <a:lnTo>
                      <a:pt x="2" y="25"/>
                    </a:lnTo>
                    <a:lnTo>
                      <a:pt x="4" y="31"/>
                    </a:lnTo>
                    <a:lnTo>
                      <a:pt x="7" y="35"/>
                    </a:lnTo>
                    <a:lnTo>
                      <a:pt x="13" y="37"/>
                    </a:lnTo>
                    <a:lnTo>
                      <a:pt x="19" y="39"/>
                    </a:lnTo>
                    <a:lnTo>
                      <a:pt x="25" y="37"/>
                    </a:lnTo>
                    <a:lnTo>
                      <a:pt x="31" y="35"/>
                    </a:lnTo>
                    <a:lnTo>
                      <a:pt x="35" y="31"/>
                    </a:lnTo>
                    <a:lnTo>
                      <a:pt x="37" y="25"/>
                    </a:lnTo>
                    <a:lnTo>
                      <a:pt x="39" y="19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134" name="Line 421">
                <a:extLst>
                  <a:ext uri="{FF2B5EF4-FFF2-40B4-BE49-F238E27FC236}">
                    <a16:creationId xmlns:a16="http://schemas.microsoft.com/office/drawing/2014/main" id="{541F66FA-4E39-8736-8443-96C87FFD9D8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174" y="2117"/>
                <a:ext cx="1" cy="1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135" name="Line 422">
                <a:extLst>
                  <a:ext uri="{FF2B5EF4-FFF2-40B4-BE49-F238E27FC236}">
                    <a16:creationId xmlns:a16="http://schemas.microsoft.com/office/drawing/2014/main" id="{17B41887-90BE-8855-F158-1B18534F72C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74" y="2149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136" name="Freeform 423">
                <a:extLst>
                  <a:ext uri="{FF2B5EF4-FFF2-40B4-BE49-F238E27FC236}">
                    <a16:creationId xmlns:a16="http://schemas.microsoft.com/office/drawing/2014/main" id="{A461A811-083C-3454-B279-B7B7384550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84" y="2151"/>
                <a:ext cx="19" cy="20"/>
              </a:xfrm>
              <a:custGeom>
                <a:avLst/>
                <a:gdLst/>
                <a:ahLst/>
                <a:cxnLst>
                  <a:cxn ang="0">
                    <a:pos x="39" y="20"/>
                  </a:cxn>
                  <a:cxn ang="0">
                    <a:pos x="37" y="14"/>
                  </a:cxn>
                  <a:cxn ang="0">
                    <a:pos x="36" y="8"/>
                  </a:cxn>
                  <a:cxn ang="0">
                    <a:pos x="32" y="4"/>
                  </a:cxn>
                  <a:cxn ang="0">
                    <a:pos x="26" y="2"/>
                  </a:cxn>
                  <a:cxn ang="0">
                    <a:pos x="20" y="0"/>
                  </a:cxn>
                  <a:cxn ang="0">
                    <a:pos x="14" y="2"/>
                  </a:cxn>
                  <a:cxn ang="0">
                    <a:pos x="8" y="4"/>
                  </a:cxn>
                  <a:cxn ang="0">
                    <a:pos x="4" y="8"/>
                  </a:cxn>
                  <a:cxn ang="0">
                    <a:pos x="2" y="14"/>
                  </a:cxn>
                  <a:cxn ang="0">
                    <a:pos x="0" y="20"/>
                  </a:cxn>
                  <a:cxn ang="0">
                    <a:pos x="2" y="26"/>
                  </a:cxn>
                  <a:cxn ang="0">
                    <a:pos x="4" y="32"/>
                  </a:cxn>
                  <a:cxn ang="0">
                    <a:pos x="8" y="36"/>
                  </a:cxn>
                  <a:cxn ang="0">
                    <a:pos x="14" y="38"/>
                  </a:cxn>
                  <a:cxn ang="0">
                    <a:pos x="20" y="40"/>
                  </a:cxn>
                  <a:cxn ang="0">
                    <a:pos x="26" y="38"/>
                  </a:cxn>
                  <a:cxn ang="0">
                    <a:pos x="32" y="36"/>
                  </a:cxn>
                  <a:cxn ang="0">
                    <a:pos x="36" y="32"/>
                  </a:cxn>
                  <a:cxn ang="0">
                    <a:pos x="37" y="26"/>
                  </a:cxn>
                  <a:cxn ang="0">
                    <a:pos x="39" y="20"/>
                  </a:cxn>
                </a:cxnLst>
                <a:rect l="0" t="0" r="r" b="b"/>
                <a:pathLst>
                  <a:path w="39" h="40">
                    <a:moveTo>
                      <a:pt x="39" y="20"/>
                    </a:moveTo>
                    <a:lnTo>
                      <a:pt x="37" y="14"/>
                    </a:lnTo>
                    <a:lnTo>
                      <a:pt x="36" y="8"/>
                    </a:lnTo>
                    <a:lnTo>
                      <a:pt x="32" y="4"/>
                    </a:lnTo>
                    <a:lnTo>
                      <a:pt x="26" y="2"/>
                    </a:lnTo>
                    <a:lnTo>
                      <a:pt x="20" y="0"/>
                    </a:lnTo>
                    <a:lnTo>
                      <a:pt x="14" y="2"/>
                    </a:lnTo>
                    <a:lnTo>
                      <a:pt x="8" y="4"/>
                    </a:lnTo>
                    <a:lnTo>
                      <a:pt x="4" y="8"/>
                    </a:lnTo>
                    <a:lnTo>
                      <a:pt x="2" y="14"/>
                    </a:lnTo>
                    <a:lnTo>
                      <a:pt x="0" y="20"/>
                    </a:lnTo>
                    <a:lnTo>
                      <a:pt x="2" y="26"/>
                    </a:lnTo>
                    <a:lnTo>
                      <a:pt x="4" y="32"/>
                    </a:lnTo>
                    <a:lnTo>
                      <a:pt x="8" y="36"/>
                    </a:lnTo>
                    <a:lnTo>
                      <a:pt x="14" y="38"/>
                    </a:lnTo>
                    <a:lnTo>
                      <a:pt x="20" y="40"/>
                    </a:lnTo>
                    <a:lnTo>
                      <a:pt x="26" y="38"/>
                    </a:lnTo>
                    <a:lnTo>
                      <a:pt x="32" y="36"/>
                    </a:lnTo>
                    <a:lnTo>
                      <a:pt x="36" y="32"/>
                    </a:lnTo>
                    <a:lnTo>
                      <a:pt x="37" y="26"/>
                    </a:lnTo>
                    <a:lnTo>
                      <a:pt x="39" y="2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137" name="Line 424">
                <a:extLst>
                  <a:ext uri="{FF2B5EF4-FFF2-40B4-BE49-F238E27FC236}">
                    <a16:creationId xmlns:a16="http://schemas.microsoft.com/office/drawing/2014/main" id="{3F5D068F-BCC6-B147-874E-941E0FB37F3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193" y="2138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138" name="Line 425">
                <a:extLst>
                  <a:ext uri="{FF2B5EF4-FFF2-40B4-BE49-F238E27FC236}">
                    <a16:creationId xmlns:a16="http://schemas.microsoft.com/office/drawing/2014/main" id="{E5D64F48-9DF4-4F77-F726-C6573CE5587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93" y="2171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139" name="Freeform 426">
                <a:extLst>
                  <a:ext uri="{FF2B5EF4-FFF2-40B4-BE49-F238E27FC236}">
                    <a16:creationId xmlns:a16="http://schemas.microsoft.com/office/drawing/2014/main" id="{C54187F2-AF87-77EB-6905-6CCFDA587B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03" y="2180"/>
                <a:ext cx="20" cy="19"/>
              </a:xfrm>
              <a:custGeom>
                <a:avLst/>
                <a:gdLst/>
                <a:ahLst/>
                <a:cxnLst>
                  <a:cxn ang="0">
                    <a:pos x="40" y="20"/>
                  </a:cxn>
                  <a:cxn ang="0">
                    <a:pos x="38" y="14"/>
                  </a:cxn>
                  <a:cxn ang="0">
                    <a:pos x="36" y="8"/>
                  </a:cxn>
                  <a:cxn ang="0">
                    <a:pos x="32" y="4"/>
                  </a:cxn>
                  <a:cxn ang="0">
                    <a:pos x="26" y="2"/>
                  </a:cxn>
                  <a:cxn ang="0">
                    <a:pos x="20" y="0"/>
                  </a:cxn>
                  <a:cxn ang="0">
                    <a:pos x="14" y="2"/>
                  </a:cxn>
                  <a:cxn ang="0">
                    <a:pos x="8" y="4"/>
                  </a:cxn>
                  <a:cxn ang="0">
                    <a:pos x="4" y="8"/>
                  </a:cxn>
                  <a:cxn ang="0">
                    <a:pos x="2" y="14"/>
                  </a:cxn>
                  <a:cxn ang="0">
                    <a:pos x="0" y="20"/>
                  </a:cxn>
                  <a:cxn ang="0">
                    <a:pos x="2" y="26"/>
                  </a:cxn>
                  <a:cxn ang="0">
                    <a:pos x="4" y="32"/>
                  </a:cxn>
                  <a:cxn ang="0">
                    <a:pos x="8" y="36"/>
                  </a:cxn>
                  <a:cxn ang="0">
                    <a:pos x="14" y="38"/>
                  </a:cxn>
                  <a:cxn ang="0">
                    <a:pos x="20" y="40"/>
                  </a:cxn>
                  <a:cxn ang="0">
                    <a:pos x="26" y="38"/>
                  </a:cxn>
                  <a:cxn ang="0">
                    <a:pos x="32" y="36"/>
                  </a:cxn>
                  <a:cxn ang="0">
                    <a:pos x="36" y="32"/>
                  </a:cxn>
                  <a:cxn ang="0">
                    <a:pos x="38" y="26"/>
                  </a:cxn>
                  <a:cxn ang="0">
                    <a:pos x="40" y="20"/>
                  </a:cxn>
                </a:cxnLst>
                <a:rect l="0" t="0" r="r" b="b"/>
                <a:pathLst>
                  <a:path w="40" h="40">
                    <a:moveTo>
                      <a:pt x="40" y="20"/>
                    </a:moveTo>
                    <a:lnTo>
                      <a:pt x="38" y="14"/>
                    </a:lnTo>
                    <a:lnTo>
                      <a:pt x="36" y="8"/>
                    </a:lnTo>
                    <a:lnTo>
                      <a:pt x="32" y="4"/>
                    </a:lnTo>
                    <a:lnTo>
                      <a:pt x="26" y="2"/>
                    </a:lnTo>
                    <a:lnTo>
                      <a:pt x="20" y="0"/>
                    </a:lnTo>
                    <a:lnTo>
                      <a:pt x="14" y="2"/>
                    </a:lnTo>
                    <a:lnTo>
                      <a:pt x="8" y="4"/>
                    </a:lnTo>
                    <a:lnTo>
                      <a:pt x="4" y="8"/>
                    </a:lnTo>
                    <a:lnTo>
                      <a:pt x="2" y="14"/>
                    </a:lnTo>
                    <a:lnTo>
                      <a:pt x="0" y="20"/>
                    </a:lnTo>
                    <a:lnTo>
                      <a:pt x="2" y="26"/>
                    </a:lnTo>
                    <a:lnTo>
                      <a:pt x="4" y="32"/>
                    </a:lnTo>
                    <a:lnTo>
                      <a:pt x="8" y="36"/>
                    </a:lnTo>
                    <a:lnTo>
                      <a:pt x="14" y="38"/>
                    </a:lnTo>
                    <a:lnTo>
                      <a:pt x="20" y="40"/>
                    </a:lnTo>
                    <a:lnTo>
                      <a:pt x="26" y="38"/>
                    </a:lnTo>
                    <a:lnTo>
                      <a:pt x="32" y="36"/>
                    </a:lnTo>
                    <a:lnTo>
                      <a:pt x="36" y="32"/>
                    </a:lnTo>
                    <a:lnTo>
                      <a:pt x="38" y="26"/>
                    </a:lnTo>
                    <a:lnTo>
                      <a:pt x="40" y="2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140" name="Line 427">
                <a:extLst>
                  <a:ext uri="{FF2B5EF4-FFF2-40B4-BE49-F238E27FC236}">
                    <a16:creationId xmlns:a16="http://schemas.microsoft.com/office/drawing/2014/main" id="{C2B78F75-AC58-E2ED-8325-2B20F18CE2E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13" y="2168"/>
                <a:ext cx="1" cy="1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141" name="Line 428">
                <a:extLst>
                  <a:ext uri="{FF2B5EF4-FFF2-40B4-BE49-F238E27FC236}">
                    <a16:creationId xmlns:a16="http://schemas.microsoft.com/office/drawing/2014/main" id="{D31D4AFC-3008-21D9-2310-F81BA6D5493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13" y="2199"/>
                <a:ext cx="1" cy="1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142" name="Freeform 429">
                <a:extLst>
                  <a:ext uri="{FF2B5EF4-FFF2-40B4-BE49-F238E27FC236}">
                    <a16:creationId xmlns:a16="http://schemas.microsoft.com/office/drawing/2014/main" id="{1A1A1746-055B-8F86-77F3-7456833DF7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23" y="2147"/>
                <a:ext cx="20" cy="20"/>
              </a:xfrm>
              <a:custGeom>
                <a:avLst/>
                <a:gdLst/>
                <a:ahLst/>
                <a:cxnLst>
                  <a:cxn ang="0">
                    <a:pos x="39" y="20"/>
                  </a:cxn>
                  <a:cxn ang="0">
                    <a:pos x="37" y="14"/>
                  </a:cxn>
                  <a:cxn ang="0">
                    <a:pos x="35" y="8"/>
                  </a:cxn>
                  <a:cxn ang="0">
                    <a:pos x="31" y="4"/>
                  </a:cxn>
                  <a:cxn ang="0">
                    <a:pos x="26" y="2"/>
                  </a:cxn>
                  <a:cxn ang="0">
                    <a:pos x="20" y="0"/>
                  </a:cxn>
                  <a:cxn ang="0">
                    <a:pos x="14" y="2"/>
                  </a:cxn>
                  <a:cxn ang="0">
                    <a:pos x="8" y="4"/>
                  </a:cxn>
                  <a:cxn ang="0">
                    <a:pos x="4" y="8"/>
                  </a:cxn>
                  <a:cxn ang="0">
                    <a:pos x="2" y="14"/>
                  </a:cxn>
                  <a:cxn ang="0">
                    <a:pos x="0" y="20"/>
                  </a:cxn>
                  <a:cxn ang="0">
                    <a:pos x="2" y="26"/>
                  </a:cxn>
                  <a:cxn ang="0">
                    <a:pos x="4" y="32"/>
                  </a:cxn>
                  <a:cxn ang="0">
                    <a:pos x="8" y="36"/>
                  </a:cxn>
                  <a:cxn ang="0">
                    <a:pos x="14" y="38"/>
                  </a:cxn>
                  <a:cxn ang="0">
                    <a:pos x="20" y="40"/>
                  </a:cxn>
                  <a:cxn ang="0">
                    <a:pos x="26" y="38"/>
                  </a:cxn>
                  <a:cxn ang="0">
                    <a:pos x="31" y="36"/>
                  </a:cxn>
                  <a:cxn ang="0">
                    <a:pos x="35" y="32"/>
                  </a:cxn>
                  <a:cxn ang="0">
                    <a:pos x="37" y="26"/>
                  </a:cxn>
                  <a:cxn ang="0">
                    <a:pos x="39" y="20"/>
                  </a:cxn>
                </a:cxnLst>
                <a:rect l="0" t="0" r="r" b="b"/>
                <a:pathLst>
                  <a:path w="39" h="40">
                    <a:moveTo>
                      <a:pt x="39" y="20"/>
                    </a:moveTo>
                    <a:lnTo>
                      <a:pt x="37" y="14"/>
                    </a:lnTo>
                    <a:lnTo>
                      <a:pt x="35" y="8"/>
                    </a:lnTo>
                    <a:lnTo>
                      <a:pt x="31" y="4"/>
                    </a:lnTo>
                    <a:lnTo>
                      <a:pt x="26" y="2"/>
                    </a:lnTo>
                    <a:lnTo>
                      <a:pt x="20" y="0"/>
                    </a:lnTo>
                    <a:lnTo>
                      <a:pt x="14" y="2"/>
                    </a:lnTo>
                    <a:lnTo>
                      <a:pt x="8" y="4"/>
                    </a:lnTo>
                    <a:lnTo>
                      <a:pt x="4" y="8"/>
                    </a:lnTo>
                    <a:lnTo>
                      <a:pt x="2" y="14"/>
                    </a:lnTo>
                    <a:lnTo>
                      <a:pt x="0" y="20"/>
                    </a:lnTo>
                    <a:lnTo>
                      <a:pt x="2" y="26"/>
                    </a:lnTo>
                    <a:lnTo>
                      <a:pt x="4" y="32"/>
                    </a:lnTo>
                    <a:lnTo>
                      <a:pt x="8" y="36"/>
                    </a:lnTo>
                    <a:lnTo>
                      <a:pt x="14" y="38"/>
                    </a:lnTo>
                    <a:lnTo>
                      <a:pt x="20" y="40"/>
                    </a:lnTo>
                    <a:lnTo>
                      <a:pt x="26" y="38"/>
                    </a:lnTo>
                    <a:lnTo>
                      <a:pt x="31" y="36"/>
                    </a:lnTo>
                    <a:lnTo>
                      <a:pt x="35" y="32"/>
                    </a:lnTo>
                    <a:lnTo>
                      <a:pt x="37" y="26"/>
                    </a:lnTo>
                    <a:lnTo>
                      <a:pt x="39" y="2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143" name="Line 430">
                <a:extLst>
                  <a:ext uri="{FF2B5EF4-FFF2-40B4-BE49-F238E27FC236}">
                    <a16:creationId xmlns:a16="http://schemas.microsoft.com/office/drawing/2014/main" id="{790D6802-C2DA-83B3-23EC-ADDCCBE11EC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33" y="2134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144" name="Line 431">
                <a:extLst>
                  <a:ext uri="{FF2B5EF4-FFF2-40B4-BE49-F238E27FC236}">
                    <a16:creationId xmlns:a16="http://schemas.microsoft.com/office/drawing/2014/main" id="{C2B5B465-CABE-5434-BD0F-B180A8EBE60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33" y="2167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145" name="Freeform 432">
                <a:extLst>
                  <a:ext uri="{FF2B5EF4-FFF2-40B4-BE49-F238E27FC236}">
                    <a16:creationId xmlns:a16="http://schemas.microsoft.com/office/drawing/2014/main" id="{FEE81BFD-716F-1E0E-610F-7963CA9486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43" y="2156"/>
                <a:ext cx="19" cy="20"/>
              </a:xfrm>
              <a:custGeom>
                <a:avLst/>
                <a:gdLst/>
                <a:ahLst/>
                <a:cxnLst>
                  <a:cxn ang="0">
                    <a:pos x="40" y="20"/>
                  </a:cxn>
                  <a:cxn ang="0">
                    <a:pos x="38" y="14"/>
                  </a:cxn>
                  <a:cxn ang="0">
                    <a:pos x="36" y="8"/>
                  </a:cxn>
                  <a:cxn ang="0">
                    <a:pos x="32" y="4"/>
                  </a:cxn>
                  <a:cxn ang="0">
                    <a:pos x="26" y="2"/>
                  </a:cxn>
                  <a:cxn ang="0">
                    <a:pos x="20" y="0"/>
                  </a:cxn>
                  <a:cxn ang="0">
                    <a:pos x="14" y="2"/>
                  </a:cxn>
                  <a:cxn ang="0">
                    <a:pos x="8" y="4"/>
                  </a:cxn>
                  <a:cxn ang="0">
                    <a:pos x="4" y="8"/>
                  </a:cxn>
                  <a:cxn ang="0">
                    <a:pos x="2" y="14"/>
                  </a:cxn>
                  <a:cxn ang="0">
                    <a:pos x="0" y="20"/>
                  </a:cxn>
                  <a:cxn ang="0">
                    <a:pos x="2" y="26"/>
                  </a:cxn>
                  <a:cxn ang="0">
                    <a:pos x="4" y="32"/>
                  </a:cxn>
                  <a:cxn ang="0">
                    <a:pos x="8" y="35"/>
                  </a:cxn>
                  <a:cxn ang="0">
                    <a:pos x="14" y="37"/>
                  </a:cxn>
                  <a:cxn ang="0">
                    <a:pos x="20" y="39"/>
                  </a:cxn>
                  <a:cxn ang="0">
                    <a:pos x="26" y="37"/>
                  </a:cxn>
                  <a:cxn ang="0">
                    <a:pos x="32" y="35"/>
                  </a:cxn>
                  <a:cxn ang="0">
                    <a:pos x="36" y="32"/>
                  </a:cxn>
                  <a:cxn ang="0">
                    <a:pos x="38" y="26"/>
                  </a:cxn>
                  <a:cxn ang="0">
                    <a:pos x="40" y="20"/>
                  </a:cxn>
                </a:cxnLst>
                <a:rect l="0" t="0" r="r" b="b"/>
                <a:pathLst>
                  <a:path w="40" h="39">
                    <a:moveTo>
                      <a:pt x="40" y="20"/>
                    </a:moveTo>
                    <a:lnTo>
                      <a:pt x="38" y="14"/>
                    </a:lnTo>
                    <a:lnTo>
                      <a:pt x="36" y="8"/>
                    </a:lnTo>
                    <a:lnTo>
                      <a:pt x="32" y="4"/>
                    </a:lnTo>
                    <a:lnTo>
                      <a:pt x="26" y="2"/>
                    </a:lnTo>
                    <a:lnTo>
                      <a:pt x="20" y="0"/>
                    </a:lnTo>
                    <a:lnTo>
                      <a:pt x="14" y="2"/>
                    </a:lnTo>
                    <a:lnTo>
                      <a:pt x="8" y="4"/>
                    </a:lnTo>
                    <a:lnTo>
                      <a:pt x="4" y="8"/>
                    </a:lnTo>
                    <a:lnTo>
                      <a:pt x="2" y="14"/>
                    </a:lnTo>
                    <a:lnTo>
                      <a:pt x="0" y="20"/>
                    </a:lnTo>
                    <a:lnTo>
                      <a:pt x="2" y="26"/>
                    </a:lnTo>
                    <a:lnTo>
                      <a:pt x="4" y="32"/>
                    </a:lnTo>
                    <a:lnTo>
                      <a:pt x="8" y="35"/>
                    </a:lnTo>
                    <a:lnTo>
                      <a:pt x="14" y="37"/>
                    </a:lnTo>
                    <a:lnTo>
                      <a:pt x="20" y="39"/>
                    </a:lnTo>
                    <a:lnTo>
                      <a:pt x="26" y="37"/>
                    </a:lnTo>
                    <a:lnTo>
                      <a:pt x="32" y="35"/>
                    </a:lnTo>
                    <a:lnTo>
                      <a:pt x="36" y="32"/>
                    </a:lnTo>
                    <a:lnTo>
                      <a:pt x="38" y="26"/>
                    </a:lnTo>
                    <a:lnTo>
                      <a:pt x="40" y="2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146" name="Line 433">
                <a:extLst>
                  <a:ext uri="{FF2B5EF4-FFF2-40B4-BE49-F238E27FC236}">
                    <a16:creationId xmlns:a16="http://schemas.microsoft.com/office/drawing/2014/main" id="{BE901750-4AE2-4C26-A9F0-F0674E6B7D0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53" y="2143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147" name="Line 434">
                <a:extLst>
                  <a:ext uri="{FF2B5EF4-FFF2-40B4-BE49-F238E27FC236}">
                    <a16:creationId xmlns:a16="http://schemas.microsoft.com/office/drawing/2014/main" id="{F4A840FB-DB8F-6A7F-7384-A7C3E3B726D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53" y="2176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148" name="Freeform 435">
                <a:extLst>
                  <a:ext uri="{FF2B5EF4-FFF2-40B4-BE49-F238E27FC236}">
                    <a16:creationId xmlns:a16="http://schemas.microsoft.com/office/drawing/2014/main" id="{952D4033-D617-0DB6-7DF0-F1A5BC1087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62" y="2141"/>
                <a:ext cx="20" cy="20"/>
              </a:xfrm>
              <a:custGeom>
                <a:avLst/>
                <a:gdLst/>
                <a:ahLst/>
                <a:cxnLst>
                  <a:cxn ang="0">
                    <a:pos x="39" y="20"/>
                  </a:cxn>
                  <a:cxn ang="0">
                    <a:pos x="37" y="14"/>
                  </a:cxn>
                  <a:cxn ang="0">
                    <a:pos x="35" y="8"/>
                  </a:cxn>
                  <a:cxn ang="0">
                    <a:pos x="31" y="4"/>
                  </a:cxn>
                  <a:cxn ang="0">
                    <a:pos x="25" y="2"/>
                  </a:cxn>
                  <a:cxn ang="0">
                    <a:pos x="20" y="0"/>
                  </a:cxn>
                  <a:cxn ang="0">
                    <a:pos x="14" y="2"/>
                  </a:cxn>
                  <a:cxn ang="0">
                    <a:pos x="8" y="4"/>
                  </a:cxn>
                  <a:cxn ang="0">
                    <a:pos x="4" y="8"/>
                  </a:cxn>
                  <a:cxn ang="0">
                    <a:pos x="2" y="14"/>
                  </a:cxn>
                  <a:cxn ang="0">
                    <a:pos x="0" y="20"/>
                  </a:cxn>
                  <a:cxn ang="0">
                    <a:pos x="2" y="26"/>
                  </a:cxn>
                  <a:cxn ang="0">
                    <a:pos x="4" y="32"/>
                  </a:cxn>
                  <a:cxn ang="0">
                    <a:pos x="8" y="36"/>
                  </a:cxn>
                  <a:cxn ang="0">
                    <a:pos x="14" y="38"/>
                  </a:cxn>
                  <a:cxn ang="0">
                    <a:pos x="20" y="40"/>
                  </a:cxn>
                  <a:cxn ang="0">
                    <a:pos x="25" y="38"/>
                  </a:cxn>
                  <a:cxn ang="0">
                    <a:pos x="31" y="36"/>
                  </a:cxn>
                  <a:cxn ang="0">
                    <a:pos x="35" y="32"/>
                  </a:cxn>
                  <a:cxn ang="0">
                    <a:pos x="37" y="26"/>
                  </a:cxn>
                  <a:cxn ang="0">
                    <a:pos x="39" y="20"/>
                  </a:cxn>
                </a:cxnLst>
                <a:rect l="0" t="0" r="r" b="b"/>
                <a:pathLst>
                  <a:path w="39" h="40">
                    <a:moveTo>
                      <a:pt x="39" y="20"/>
                    </a:moveTo>
                    <a:lnTo>
                      <a:pt x="37" y="14"/>
                    </a:lnTo>
                    <a:lnTo>
                      <a:pt x="35" y="8"/>
                    </a:lnTo>
                    <a:lnTo>
                      <a:pt x="31" y="4"/>
                    </a:lnTo>
                    <a:lnTo>
                      <a:pt x="25" y="2"/>
                    </a:lnTo>
                    <a:lnTo>
                      <a:pt x="20" y="0"/>
                    </a:lnTo>
                    <a:lnTo>
                      <a:pt x="14" y="2"/>
                    </a:lnTo>
                    <a:lnTo>
                      <a:pt x="8" y="4"/>
                    </a:lnTo>
                    <a:lnTo>
                      <a:pt x="4" y="8"/>
                    </a:lnTo>
                    <a:lnTo>
                      <a:pt x="2" y="14"/>
                    </a:lnTo>
                    <a:lnTo>
                      <a:pt x="0" y="20"/>
                    </a:lnTo>
                    <a:lnTo>
                      <a:pt x="2" y="26"/>
                    </a:lnTo>
                    <a:lnTo>
                      <a:pt x="4" y="32"/>
                    </a:lnTo>
                    <a:lnTo>
                      <a:pt x="8" y="36"/>
                    </a:lnTo>
                    <a:lnTo>
                      <a:pt x="14" y="38"/>
                    </a:lnTo>
                    <a:lnTo>
                      <a:pt x="20" y="40"/>
                    </a:lnTo>
                    <a:lnTo>
                      <a:pt x="25" y="38"/>
                    </a:lnTo>
                    <a:lnTo>
                      <a:pt x="31" y="36"/>
                    </a:lnTo>
                    <a:lnTo>
                      <a:pt x="35" y="32"/>
                    </a:lnTo>
                    <a:lnTo>
                      <a:pt x="37" y="26"/>
                    </a:lnTo>
                    <a:lnTo>
                      <a:pt x="39" y="2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149" name="Line 436">
                <a:extLst>
                  <a:ext uri="{FF2B5EF4-FFF2-40B4-BE49-F238E27FC236}">
                    <a16:creationId xmlns:a16="http://schemas.microsoft.com/office/drawing/2014/main" id="{A2ED3025-75EC-25B2-E7CC-56229F10BD9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72" y="2128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150" name="Line 437">
                <a:extLst>
                  <a:ext uri="{FF2B5EF4-FFF2-40B4-BE49-F238E27FC236}">
                    <a16:creationId xmlns:a16="http://schemas.microsoft.com/office/drawing/2014/main" id="{A1983111-B737-B975-8047-A01D0C43F67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72" y="2161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151" name="Freeform 438">
                <a:extLst>
                  <a:ext uri="{FF2B5EF4-FFF2-40B4-BE49-F238E27FC236}">
                    <a16:creationId xmlns:a16="http://schemas.microsoft.com/office/drawing/2014/main" id="{0FD61D56-0407-7E0C-143F-7E04ECB182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82" y="2121"/>
                <a:ext cx="20" cy="20"/>
              </a:xfrm>
              <a:custGeom>
                <a:avLst/>
                <a:gdLst/>
                <a:ahLst/>
                <a:cxnLst>
                  <a:cxn ang="0">
                    <a:pos x="40" y="20"/>
                  </a:cxn>
                  <a:cxn ang="0">
                    <a:pos x="38" y="14"/>
                  </a:cxn>
                  <a:cxn ang="0">
                    <a:pos x="36" y="8"/>
                  </a:cxn>
                  <a:cxn ang="0">
                    <a:pos x="32" y="4"/>
                  </a:cxn>
                  <a:cxn ang="0">
                    <a:pos x="26" y="2"/>
                  </a:cxn>
                  <a:cxn ang="0">
                    <a:pos x="20" y="0"/>
                  </a:cxn>
                  <a:cxn ang="0">
                    <a:pos x="14" y="2"/>
                  </a:cxn>
                  <a:cxn ang="0">
                    <a:pos x="8" y="4"/>
                  </a:cxn>
                  <a:cxn ang="0">
                    <a:pos x="4" y="8"/>
                  </a:cxn>
                  <a:cxn ang="0">
                    <a:pos x="2" y="14"/>
                  </a:cxn>
                  <a:cxn ang="0">
                    <a:pos x="0" y="20"/>
                  </a:cxn>
                  <a:cxn ang="0">
                    <a:pos x="2" y="26"/>
                  </a:cxn>
                  <a:cxn ang="0">
                    <a:pos x="4" y="32"/>
                  </a:cxn>
                  <a:cxn ang="0">
                    <a:pos x="8" y="35"/>
                  </a:cxn>
                  <a:cxn ang="0">
                    <a:pos x="14" y="37"/>
                  </a:cxn>
                  <a:cxn ang="0">
                    <a:pos x="20" y="39"/>
                  </a:cxn>
                  <a:cxn ang="0">
                    <a:pos x="26" y="37"/>
                  </a:cxn>
                  <a:cxn ang="0">
                    <a:pos x="32" y="35"/>
                  </a:cxn>
                  <a:cxn ang="0">
                    <a:pos x="36" y="32"/>
                  </a:cxn>
                  <a:cxn ang="0">
                    <a:pos x="38" y="26"/>
                  </a:cxn>
                  <a:cxn ang="0">
                    <a:pos x="40" y="20"/>
                  </a:cxn>
                </a:cxnLst>
                <a:rect l="0" t="0" r="r" b="b"/>
                <a:pathLst>
                  <a:path w="40" h="39">
                    <a:moveTo>
                      <a:pt x="40" y="20"/>
                    </a:moveTo>
                    <a:lnTo>
                      <a:pt x="38" y="14"/>
                    </a:lnTo>
                    <a:lnTo>
                      <a:pt x="36" y="8"/>
                    </a:lnTo>
                    <a:lnTo>
                      <a:pt x="32" y="4"/>
                    </a:lnTo>
                    <a:lnTo>
                      <a:pt x="26" y="2"/>
                    </a:lnTo>
                    <a:lnTo>
                      <a:pt x="20" y="0"/>
                    </a:lnTo>
                    <a:lnTo>
                      <a:pt x="14" y="2"/>
                    </a:lnTo>
                    <a:lnTo>
                      <a:pt x="8" y="4"/>
                    </a:lnTo>
                    <a:lnTo>
                      <a:pt x="4" y="8"/>
                    </a:lnTo>
                    <a:lnTo>
                      <a:pt x="2" y="14"/>
                    </a:lnTo>
                    <a:lnTo>
                      <a:pt x="0" y="20"/>
                    </a:lnTo>
                    <a:lnTo>
                      <a:pt x="2" y="26"/>
                    </a:lnTo>
                    <a:lnTo>
                      <a:pt x="4" y="32"/>
                    </a:lnTo>
                    <a:lnTo>
                      <a:pt x="8" y="35"/>
                    </a:lnTo>
                    <a:lnTo>
                      <a:pt x="14" y="37"/>
                    </a:lnTo>
                    <a:lnTo>
                      <a:pt x="20" y="39"/>
                    </a:lnTo>
                    <a:lnTo>
                      <a:pt x="26" y="37"/>
                    </a:lnTo>
                    <a:lnTo>
                      <a:pt x="32" y="35"/>
                    </a:lnTo>
                    <a:lnTo>
                      <a:pt x="36" y="32"/>
                    </a:lnTo>
                    <a:lnTo>
                      <a:pt x="38" y="26"/>
                    </a:lnTo>
                    <a:lnTo>
                      <a:pt x="40" y="2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152" name="Line 439">
                <a:extLst>
                  <a:ext uri="{FF2B5EF4-FFF2-40B4-BE49-F238E27FC236}">
                    <a16:creationId xmlns:a16="http://schemas.microsoft.com/office/drawing/2014/main" id="{A3CC96A3-4EFA-376F-CFF0-A99EF00AFCF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92" y="2109"/>
                <a:ext cx="1" cy="1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153" name="Line 440">
                <a:extLst>
                  <a:ext uri="{FF2B5EF4-FFF2-40B4-BE49-F238E27FC236}">
                    <a16:creationId xmlns:a16="http://schemas.microsoft.com/office/drawing/2014/main" id="{9486D9C2-9F53-4E41-2721-1E3B7DF2AC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92" y="2141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154" name="Freeform 441">
                <a:extLst>
                  <a:ext uri="{FF2B5EF4-FFF2-40B4-BE49-F238E27FC236}">
                    <a16:creationId xmlns:a16="http://schemas.microsoft.com/office/drawing/2014/main" id="{F09C9C0D-9D3A-E39C-15C2-583ED016F5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02" y="2177"/>
                <a:ext cx="20" cy="19"/>
              </a:xfrm>
              <a:custGeom>
                <a:avLst/>
                <a:gdLst/>
                <a:ahLst/>
                <a:cxnLst>
                  <a:cxn ang="0">
                    <a:pos x="39" y="20"/>
                  </a:cxn>
                  <a:cxn ang="0">
                    <a:pos x="37" y="14"/>
                  </a:cxn>
                  <a:cxn ang="0">
                    <a:pos x="35" y="8"/>
                  </a:cxn>
                  <a:cxn ang="0">
                    <a:pos x="31" y="4"/>
                  </a:cxn>
                  <a:cxn ang="0">
                    <a:pos x="25" y="2"/>
                  </a:cxn>
                  <a:cxn ang="0">
                    <a:pos x="19" y="0"/>
                  </a:cxn>
                  <a:cxn ang="0">
                    <a:pos x="13" y="2"/>
                  </a:cxn>
                  <a:cxn ang="0">
                    <a:pos x="8" y="4"/>
                  </a:cxn>
                  <a:cxn ang="0">
                    <a:pos x="4" y="8"/>
                  </a:cxn>
                  <a:cxn ang="0">
                    <a:pos x="2" y="14"/>
                  </a:cxn>
                  <a:cxn ang="0">
                    <a:pos x="0" y="20"/>
                  </a:cxn>
                  <a:cxn ang="0">
                    <a:pos x="2" y="26"/>
                  </a:cxn>
                  <a:cxn ang="0">
                    <a:pos x="4" y="32"/>
                  </a:cxn>
                  <a:cxn ang="0">
                    <a:pos x="8" y="36"/>
                  </a:cxn>
                  <a:cxn ang="0">
                    <a:pos x="13" y="38"/>
                  </a:cxn>
                  <a:cxn ang="0">
                    <a:pos x="19" y="40"/>
                  </a:cxn>
                  <a:cxn ang="0">
                    <a:pos x="25" y="38"/>
                  </a:cxn>
                  <a:cxn ang="0">
                    <a:pos x="31" y="36"/>
                  </a:cxn>
                  <a:cxn ang="0">
                    <a:pos x="35" y="32"/>
                  </a:cxn>
                  <a:cxn ang="0">
                    <a:pos x="37" y="26"/>
                  </a:cxn>
                  <a:cxn ang="0">
                    <a:pos x="39" y="20"/>
                  </a:cxn>
                </a:cxnLst>
                <a:rect l="0" t="0" r="r" b="b"/>
                <a:pathLst>
                  <a:path w="39" h="40">
                    <a:moveTo>
                      <a:pt x="39" y="20"/>
                    </a:moveTo>
                    <a:lnTo>
                      <a:pt x="37" y="14"/>
                    </a:lnTo>
                    <a:lnTo>
                      <a:pt x="35" y="8"/>
                    </a:lnTo>
                    <a:lnTo>
                      <a:pt x="31" y="4"/>
                    </a:lnTo>
                    <a:lnTo>
                      <a:pt x="25" y="2"/>
                    </a:lnTo>
                    <a:lnTo>
                      <a:pt x="19" y="0"/>
                    </a:lnTo>
                    <a:lnTo>
                      <a:pt x="13" y="2"/>
                    </a:lnTo>
                    <a:lnTo>
                      <a:pt x="8" y="4"/>
                    </a:lnTo>
                    <a:lnTo>
                      <a:pt x="4" y="8"/>
                    </a:lnTo>
                    <a:lnTo>
                      <a:pt x="2" y="14"/>
                    </a:lnTo>
                    <a:lnTo>
                      <a:pt x="0" y="20"/>
                    </a:lnTo>
                    <a:lnTo>
                      <a:pt x="2" y="26"/>
                    </a:lnTo>
                    <a:lnTo>
                      <a:pt x="4" y="32"/>
                    </a:lnTo>
                    <a:lnTo>
                      <a:pt x="8" y="36"/>
                    </a:lnTo>
                    <a:lnTo>
                      <a:pt x="13" y="38"/>
                    </a:lnTo>
                    <a:lnTo>
                      <a:pt x="19" y="40"/>
                    </a:lnTo>
                    <a:lnTo>
                      <a:pt x="25" y="38"/>
                    </a:lnTo>
                    <a:lnTo>
                      <a:pt x="31" y="36"/>
                    </a:lnTo>
                    <a:lnTo>
                      <a:pt x="35" y="32"/>
                    </a:lnTo>
                    <a:lnTo>
                      <a:pt x="37" y="26"/>
                    </a:lnTo>
                    <a:lnTo>
                      <a:pt x="39" y="2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155" name="Line 442">
                <a:extLst>
                  <a:ext uri="{FF2B5EF4-FFF2-40B4-BE49-F238E27FC236}">
                    <a16:creationId xmlns:a16="http://schemas.microsoft.com/office/drawing/2014/main" id="{975E0C0D-89A0-4141-4B86-7FB56C31F86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312" y="2165"/>
                <a:ext cx="1" cy="1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156" name="Line 443">
                <a:extLst>
                  <a:ext uri="{FF2B5EF4-FFF2-40B4-BE49-F238E27FC236}">
                    <a16:creationId xmlns:a16="http://schemas.microsoft.com/office/drawing/2014/main" id="{B004E6B0-3895-5910-A5E9-AC40B957E00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12" y="2196"/>
                <a:ext cx="1" cy="1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157" name="Freeform 444">
                <a:extLst>
                  <a:ext uri="{FF2B5EF4-FFF2-40B4-BE49-F238E27FC236}">
                    <a16:creationId xmlns:a16="http://schemas.microsoft.com/office/drawing/2014/main" id="{B16C9A3C-2E93-0397-C517-734062C5D0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22" y="2134"/>
                <a:ext cx="19" cy="20"/>
              </a:xfrm>
              <a:custGeom>
                <a:avLst/>
                <a:gdLst/>
                <a:ahLst/>
                <a:cxnLst>
                  <a:cxn ang="0">
                    <a:pos x="40" y="19"/>
                  </a:cxn>
                  <a:cxn ang="0">
                    <a:pos x="38" y="13"/>
                  </a:cxn>
                  <a:cxn ang="0">
                    <a:pos x="36" y="7"/>
                  </a:cxn>
                  <a:cxn ang="0">
                    <a:pos x="32" y="4"/>
                  </a:cxn>
                  <a:cxn ang="0">
                    <a:pos x="26" y="2"/>
                  </a:cxn>
                  <a:cxn ang="0">
                    <a:pos x="20" y="0"/>
                  </a:cxn>
                  <a:cxn ang="0">
                    <a:pos x="14" y="2"/>
                  </a:cxn>
                  <a:cxn ang="0">
                    <a:pos x="8" y="4"/>
                  </a:cxn>
                  <a:cxn ang="0">
                    <a:pos x="4" y="7"/>
                  </a:cxn>
                  <a:cxn ang="0">
                    <a:pos x="2" y="13"/>
                  </a:cxn>
                  <a:cxn ang="0">
                    <a:pos x="0" y="19"/>
                  </a:cxn>
                  <a:cxn ang="0">
                    <a:pos x="2" y="25"/>
                  </a:cxn>
                  <a:cxn ang="0">
                    <a:pos x="4" y="31"/>
                  </a:cxn>
                  <a:cxn ang="0">
                    <a:pos x="8" y="35"/>
                  </a:cxn>
                  <a:cxn ang="0">
                    <a:pos x="14" y="37"/>
                  </a:cxn>
                  <a:cxn ang="0">
                    <a:pos x="20" y="39"/>
                  </a:cxn>
                  <a:cxn ang="0">
                    <a:pos x="26" y="37"/>
                  </a:cxn>
                  <a:cxn ang="0">
                    <a:pos x="32" y="35"/>
                  </a:cxn>
                  <a:cxn ang="0">
                    <a:pos x="36" y="31"/>
                  </a:cxn>
                  <a:cxn ang="0">
                    <a:pos x="38" y="25"/>
                  </a:cxn>
                  <a:cxn ang="0">
                    <a:pos x="40" y="19"/>
                  </a:cxn>
                </a:cxnLst>
                <a:rect l="0" t="0" r="r" b="b"/>
                <a:pathLst>
                  <a:path w="40" h="39">
                    <a:moveTo>
                      <a:pt x="40" y="19"/>
                    </a:moveTo>
                    <a:lnTo>
                      <a:pt x="38" y="13"/>
                    </a:lnTo>
                    <a:lnTo>
                      <a:pt x="36" y="7"/>
                    </a:lnTo>
                    <a:lnTo>
                      <a:pt x="32" y="4"/>
                    </a:lnTo>
                    <a:lnTo>
                      <a:pt x="26" y="2"/>
                    </a:lnTo>
                    <a:lnTo>
                      <a:pt x="20" y="0"/>
                    </a:lnTo>
                    <a:lnTo>
                      <a:pt x="14" y="2"/>
                    </a:lnTo>
                    <a:lnTo>
                      <a:pt x="8" y="4"/>
                    </a:lnTo>
                    <a:lnTo>
                      <a:pt x="4" y="7"/>
                    </a:lnTo>
                    <a:lnTo>
                      <a:pt x="2" y="13"/>
                    </a:lnTo>
                    <a:lnTo>
                      <a:pt x="0" y="19"/>
                    </a:lnTo>
                    <a:lnTo>
                      <a:pt x="2" y="25"/>
                    </a:lnTo>
                    <a:lnTo>
                      <a:pt x="4" y="31"/>
                    </a:lnTo>
                    <a:lnTo>
                      <a:pt x="8" y="35"/>
                    </a:lnTo>
                    <a:lnTo>
                      <a:pt x="14" y="37"/>
                    </a:lnTo>
                    <a:lnTo>
                      <a:pt x="20" y="39"/>
                    </a:lnTo>
                    <a:lnTo>
                      <a:pt x="26" y="37"/>
                    </a:lnTo>
                    <a:lnTo>
                      <a:pt x="32" y="35"/>
                    </a:lnTo>
                    <a:lnTo>
                      <a:pt x="36" y="31"/>
                    </a:lnTo>
                    <a:lnTo>
                      <a:pt x="38" y="25"/>
                    </a:lnTo>
                    <a:lnTo>
                      <a:pt x="40" y="19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158" name="Line 445">
                <a:extLst>
                  <a:ext uri="{FF2B5EF4-FFF2-40B4-BE49-F238E27FC236}">
                    <a16:creationId xmlns:a16="http://schemas.microsoft.com/office/drawing/2014/main" id="{9412E87B-52C5-5E60-4961-8EC51E7F6F4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331" y="2121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159" name="Line 446">
                <a:extLst>
                  <a:ext uri="{FF2B5EF4-FFF2-40B4-BE49-F238E27FC236}">
                    <a16:creationId xmlns:a16="http://schemas.microsoft.com/office/drawing/2014/main" id="{760E8B4B-54BC-8E14-AE44-7E203FBC440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31" y="2154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160" name="Freeform 447">
                <a:extLst>
                  <a:ext uri="{FF2B5EF4-FFF2-40B4-BE49-F238E27FC236}">
                    <a16:creationId xmlns:a16="http://schemas.microsoft.com/office/drawing/2014/main" id="{DA1E9204-A0FA-6245-F205-CDCC1361C2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1" y="2133"/>
                <a:ext cx="20" cy="20"/>
              </a:xfrm>
              <a:custGeom>
                <a:avLst/>
                <a:gdLst/>
                <a:ahLst/>
                <a:cxnLst>
                  <a:cxn ang="0">
                    <a:pos x="39" y="19"/>
                  </a:cxn>
                  <a:cxn ang="0">
                    <a:pos x="37" y="13"/>
                  </a:cxn>
                  <a:cxn ang="0">
                    <a:pos x="35" y="8"/>
                  </a:cxn>
                  <a:cxn ang="0">
                    <a:pos x="31" y="4"/>
                  </a:cxn>
                  <a:cxn ang="0">
                    <a:pos x="25" y="2"/>
                  </a:cxn>
                  <a:cxn ang="0">
                    <a:pos x="19" y="0"/>
                  </a:cxn>
                  <a:cxn ang="0">
                    <a:pos x="13" y="2"/>
                  </a:cxn>
                  <a:cxn ang="0">
                    <a:pos x="7" y="4"/>
                  </a:cxn>
                  <a:cxn ang="0">
                    <a:pos x="3" y="8"/>
                  </a:cxn>
                  <a:cxn ang="0">
                    <a:pos x="2" y="13"/>
                  </a:cxn>
                  <a:cxn ang="0">
                    <a:pos x="0" y="19"/>
                  </a:cxn>
                  <a:cxn ang="0">
                    <a:pos x="2" y="25"/>
                  </a:cxn>
                  <a:cxn ang="0">
                    <a:pos x="3" y="31"/>
                  </a:cxn>
                  <a:cxn ang="0">
                    <a:pos x="7" y="35"/>
                  </a:cxn>
                  <a:cxn ang="0">
                    <a:pos x="13" y="37"/>
                  </a:cxn>
                  <a:cxn ang="0">
                    <a:pos x="19" y="39"/>
                  </a:cxn>
                  <a:cxn ang="0">
                    <a:pos x="25" y="37"/>
                  </a:cxn>
                  <a:cxn ang="0">
                    <a:pos x="31" y="35"/>
                  </a:cxn>
                  <a:cxn ang="0">
                    <a:pos x="35" y="31"/>
                  </a:cxn>
                  <a:cxn ang="0">
                    <a:pos x="37" y="25"/>
                  </a:cxn>
                  <a:cxn ang="0">
                    <a:pos x="39" y="19"/>
                  </a:cxn>
                </a:cxnLst>
                <a:rect l="0" t="0" r="r" b="b"/>
                <a:pathLst>
                  <a:path w="39" h="39">
                    <a:moveTo>
                      <a:pt x="39" y="19"/>
                    </a:moveTo>
                    <a:lnTo>
                      <a:pt x="37" y="13"/>
                    </a:lnTo>
                    <a:lnTo>
                      <a:pt x="35" y="8"/>
                    </a:lnTo>
                    <a:lnTo>
                      <a:pt x="31" y="4"/>
                    </a:lnTo>
                    <a:lnTo>
                      <a:pt x="25" y="2"/>
                    </a:lnTo>
                    <a:lnTo>
                      <a:pt x="19" y="0"/>
                    </a:lnTo>
                    <a:lnTo>
                      <a:pt x="13" y="2"/>
                    </a:lnTo>
                    <a:lnTo>
                      <a:pt x="7" y="4"/>
                    </a:lnTo>
                    <a:lnTo>
                      <a:pt x="3" y="8"/>
                    </a:lnTo>
                    <a:lnTo>
                      <a:pt x="2" y="13"/>
                    </a:lnTo>
                    <a:lnTo>
                      <a:pt x="0" y="19"/>
                    </a:lnTo>
                    <a:lnTo>
                      <a:pt x="2" y="25"/>
                    </a:lnTo>
                    <a:lnTo>
                      <a:pt x="3" y="31"/>
                    </a:lnTo>
                    <a:lnTo>
                      <a:pt x="7" y="35"/>
                    </a:lnTo>
                    <a:lnTo>
                      <a:pt x="13" y="37"/>
                    </a:lnTo>
                    <a:lnTo>
                      <a:pt x="19" y="39"/>
                    </a:lnTo>
                    <a:lnTo>
                      <a:pt x="25" y="37"/>
                    </a:lnTo>
                    <a:lnTo>
                      <a:pt x="31" y="35"/>
                    </a:lnTo>
                    <a:lnTo>
                      <a:pt x="35" y="31"/>
                    </a:lnTo>
                    <a:lnTo>
                      <a:pt x="37" y="25"/>
                    </a:lnTo>
                    <a:lnTo>
                      <a:pt x="39" y="19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161" name="Line 448">
                <a:extLst>
                  <a:ext uri="{FF2B5EF4-FFF2-40B4-BE49-F238E27FC236}">
                    <a16:creationId xmlns:a16="http://schemas.microsoft.com/office/drawing/2014/main" id="{5AF43114-0E74-7831-20A3-59783A78165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351" y="2120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162" name="Line 449">
                <a:extLst>
                  <a:ext uri="{FF2B5EF4-FFF2-40B4-BE49-F238E27FC236}">
                    <a16:creationId xmlns:a16="http://schemas.microsoft.com/office/drawing/2014/main" id="{057097A8-5660-39D9-56C4-5009B3CD8EE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51" y="2153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163" name="Freeform 450">
                <a:extLst>
                  <a:ext uri="{FF2B5EF4-FFF2-40B4-BE49-F238E27FC236}">
                    <a16:creationId xmlns:a16="http://schemas.microsoft.com/office/drawing/2014/main" id="{85AD31E1-AAAA-BFA8-CE5D-DA85CC03A3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61" y="2160"/>
                <a:ext cx="20" cy="20"/>
              </a:xfrm>
              <a:custGeom>
                <a:avLst/>
                <a:gdLst/>
                <a:ahLst/>
                <a:cxnLst>
                  <a:cxn ang="0">
                    <a:pos x="39" y="20"/>
                  </a:cxn>
                  <a:cxn ang="0">
                    <a:pos x="37" y="14"/>
                  </a:cxn>
                  <a:cxn ang="0">
                    <a:pos x="35" y="8"/>
                  </a:cxn>
                  <a:cxn ang="0">
                    <a:pos x="32" y="4"/>
                  </a:cxn>
                  <a:cxn ang="0">
                    <a:pos x="26" y="2"/>
                  </a:cxn>
                  <a:cxn ang="0">
                    <a:pos x="20" y="0"/>
                  </a:cxn>
                  <a:cxn ang="0">
                    <a:pos x="14" y="2"/>
                  </a:cxn>
                  <a:cxn ang="0">
                    <a:pos x="8" y="4"/>
                  </a:cxn>
                  <a:cxn ang="0">
                    <a:pos x="4" y="8"/>
                  </a:cxn>
                  <a:cxn ang="0">
                    <a:pos x="2" y="14"/>
                  </a:cxn>
                  <a:cxn ang="0">
                    <a:pos x="0" y="20"/>
                  </a:cxn>
                  <a:cxn ang="0">
                    <a:pos x="2" y="26"/>
                  </a:cxn>
                  <a:cxn ang="0">
                    <a:pos x="4" y="31"/>
                  </a:cxn>
                  <a:cxn ang="0">
                    <a:pos x="8" y="35"/>
                  </a:cxn>
                  <a:cxn ang="0">
                    <a:pos x="14" y="37"/>
                  </a:cxn>
                  <a:cxn ang="0">
                    <a:pos x="20" y="39"/>
                  </a:cxn>
                  <a:cxn ang="0">
                    <a:pos x="26" y="37"/>
                  </a:cxn>
                  <a:cxn ang="0">
                    <a:pos x="32" y="35"/>
                  </a:cxn>
                  <a:cxn ang="0">
                    <a:pos x="35" y="31"/>
                  </a:cxn>
                  <a:cxn ang="0">
                    <a:pos x="37" y="26"/>
                  </a:cxn>
                  <a:cxn ang="0">
                    <a:pos x="39" y="20"/>
                  </a:cxn>
                </a:cxnLst>
                <a:rect l="0" t="0" r="r" b="b"/>
                <a:pathLst>
                  <a:path w="39" h="39">
                    <a:moveTo>
                      <a:pt x="39" y="20"/>
                    </a:moveTo>
                    <a:lnTo>
                      <a:pt x="37" y="14"/>
                    </a:lnTo>
                    <a:lnTo>
                      <a:pt x="35" y="8"/>
                    </a:lnTo>
                    <a:lnTo>
                      <a:pt x="32" y="4"/>
                    </a:lnTo>
                    <a:lnTo>
                      <a:pt x="26" y="2"/>
                    </a:lnTo>
                    <a:lnTo>
                      <a:pt x="20" y="0"/>
                    </a:lnTo>
                    <a:lnTo>
                      <a:pt x="14" y="2"/>
                    </a:lnTo>
                    <a:lnTo>
                      <a:pt x="8" y="4"/>
                    </a:lnTo>
                    <a:lnTo>
                      <a:pt x="4" y="8"/>
                    </a:lnTo>
                    <a:lnTo>
                      <a:pt x="2" y="14"/>
                    </a:lnTo>
                    <a:lnTo>
                      <a:pt x="0" y="20"/>
                    </a:lnTo>
                    <a:lnTo>
                      <a:pt x="2" y="26"/>
                    </a:lnTo>
                    <a:lnTo>
                      <a:pt x="4" y="31"/>
                    </a:lnTo>
                    <a:lnTo>
                      <a:pt x="8" y="35"/>
                    </a:lnTo>
                    <a:lnTo>
                      <a:pt x="14" y="37"/>
                    </a:lnTo>
                    <a:lnTo>
                      <a:pt x="20" y="39"/>
                    </a:lnTo>
                    <a:lnTo>
                      <a:pt x="26" y="37"/>
                    </a:lnTo>
                    <a:lnTo>
                      <a:pt x="32" y="35"/>
                    </a:lnTo>
                    <a:lnTo>
                      <a:pt x="35" y="31"/>
                    </a:lnTo>
                    <a:lnTo>
                      <a:pt x="37" y="26"/>
                    </a:lnTo>
                    <a:lnTo>
                      <a:pt x="39" y="2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164" name="Line 451">
                <a:extLst>
                  <a:ext uri="{FF2B5EF4-FFF2-40B4-BE49-F238E27FC236}">
                    <a16:creationId xmlns:a16="http://schemas.microsoft.com/office/drawing/2014/main" id="{CF597088-B527-9FAD-7886-BA5B3D0D9F2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371" y="2148"/>
                <a:ext cx="1" cy="1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165" name="Line 452">
                <a:extLst>
                  <a:ext uri="{FF2B5EF4-FFF2-40B4-BE49-F238E27FC236}">
                    <a16:creationId xmlns:a16="http://schemas.microsoft.com/office/drawing/2014/main" id="{77B55F5C-5B4A-3D78-19EC-C93C03FE770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71" y="2180"/>
                <a:ext cx="1" cy="1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166" name="Freeform 453">
                <a:extLst>
                  <a:ext uri="{FF2B5EF4-FFF2-40B4-BE49-F238E27FC236}">
                    <a16:creationId xmlns:a16="http://schemas.microsoft.com/office/drawing/2014/main" id="{75910046-624A-B61C-C0AF-FED4883C74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81" y="2164"/>
                <a:ext cx="19" cy="20"/>
              </a:xfrm>
              <a:custGeom>
                <a:avLst/>
                <a:gdLst/>
                <a:ahLst/>
                <a:cxnLst>
                  <a:cxn ang="0">
                    <a:pos x="40" y="19"/>
                  </a:cxn>
                  <a:cxn ang="0">
                    <a:pos x="38" y="14"/>
                  </a:cxn>
                  <a:cxn ang="0">
                    <a:pos x="36" y="8"/>
                  </a:cxn>
                  <a:cxn ang="0">
                    <a:pos x="32" y="4"/>
                  </a:cxn>
                  <a:cxn ang="0">
                    <a:pos x="26" y="2"/>
                  </a:cxn>
                  <a:cxn ang="0">
                    <a:pos x="20" y="0"/>
                  </a:cxn>
                  <a:cxn ang="0">
                    <a:pos x="14" y="2"/>
                  </a:cxn>
                  <a:cxn ang="0">
                    <a:pos x="8" y="4"/>
                  </a:cxn>
                  <a:cxn ang="0">
                    <a:pos x="4" y="8"/>
                  </a:cxn>
                  <a:cxn ang="0">
                    <a:pos x="2" y="14"/>
                  </a:cxn>
                  <a:cxn ang="0">
                    <a:pos x="0" y="19"/>
                  </a:cxn>
                  <a:cxn ang="0">
                    <a:pos x="2" y="25"/>
                  </a:cxn>
                  <a:cxn ang="0">
                    <a:pos x="4" y="31"/>
                  </a:cxn>
                  <a:cxn ang="0">
                    <a:pos x="8" y="35"/>
                  </a:cxn>
                  <a:cxn ang="0">
                    <a:pos x="14" y="37"/>
                  </a:cxn>
                  <a:cxn ang="0">
                    <a:pos x="20" y="39"/>
                  </a:cxn>
                  <a:cxn ang="0">
                    <a:pos x="26" y="37"/>
                  </a:cxn>
                  <a:cxn ang="0">
                    <a:pos x="32" y="35"/>
                  </a:cxn>
                  <a:cxn ang="0">
                    <a:pos x="36" y="31"/>
                  </a:cxn>
                  <a:cxn ang="0">
                    <a:pos x="38" y="25"/>
                  </a:cxn>
                  <a:cxn ang="0">
                    <a:pos x="40" y="19"/>
                  </a:cxn>
                </a:cxnLst>
                <a:rect l="0" t="0" r="r" b="b"/>
                <a:pathLst>
                  <a:path w="40" h="39">
                    <a:moveTo>
                      <a:pt x="40" y="19"/>
                    </a:moveTo>
                    <a:lnTo>
                      <a:pt x="38" y="14"/>
                    </a:lnTo>
                    <a:lnTo>
                      <a:pt x="36" y="8"/>
                    </a:lnTo>
                    <a:lnTo>
                      <a:pt x="32" y="4"/>
                    </a:lnTo>
                    <a:lnTo>
                      <a:pt x="26" y="2"/>
                    </a:lnTo>
                    <a:lnTo>
                      <a:pt x="20" y="0"/>
                    </a:lnTo>
                    <a:lnTo>
                      <a:pt x="14" y="2"/>
                    </a:lnTo>
                    <a:lnTo>
                      <a:pt x="8" y="4"/>
                    </a:lnTo>
                    <a:lnTo>
                      <a:pt x="4" y="8"/>
                    </a:lnTo>
                    <a:lnTo>
                      <a:pt x="2" y="14"/>
                    </a:lnTo>
                    <a:lnTo>
                      <a:pt x="0" y="19"/>
                    </a:lnTo>
                    <a:lnTo>
                      <a:pt x="2" y="25"/>
                    </a:lnTo>
                    <a:lnTo>
                      <a:pt x="4" y="31"/>
                    </a:lnTo>
                    <a:lnTo>
                      <a:pt x="8" y="35"/>
                    </a:lnTo>
                    <a:lnTo>
                      <a:pt x="14" y="37"/>
                    </a:lnTo>
                    <a:lnTo>
                      <a:pt x="20" y="39"/>
                    </a:lnTo>
                    <a:lnTo>
                      <a:pt x="26" y="37"/>
                    </a:lnTo>
                    <a:lnTo>
                      <a:pt x="32" y="35"/>
                    </a:lnTo>
                    <a:lnTo>
                      <a:pt x="36" y="31"/>
                    </a:lnTo>
                    <a:lnTo>
                      <a:pt x="38" y="25"/>
                    </a:lnTo>
                    <a:lnTo>
                      <a:pt x="40" y="19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167" name="Line 454">
                <a:extLst>
                  <a:ext uri="{FF2B5EF4-FFF2-40B4-BE49-F238E27FC236}">
                    <a16:creationId xmlns:a16="http://schemas.microsoft.com/office/drawing/2014/main" id="{C091568D-3F9D-BE79-371F-0066CBAE9BA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391" y="2152"/>
                <a:ext cx="1" cy="1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168" name="Line 455">
                <a:extLst>
                  <a:ext uri="{FF2B5EF4-FFF2-40B4-BE49-F238E27FC236}">
                    <a16:creationId xmlns:a16="http://schemas.microsoft.com/office/drawing/2014/main" id="{2D9F6A70-24C6-25DC-216E-4649BBC0167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91" y="2184"/>
                <a:ext cx="1" cy="1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169" name="Freeform 456">
                <a:extLst>
                  <a:ext uri="{FF2B5EF4-FFF2-40B4-BE49-F238E27FC236}">
                    <a16:creationId xmlns:a16="http://schemas.microsoft.com/office/drawing/2014/main" id="{03C6BE49-62FD-2050-A116-963F604D43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00" y="2144"/>
                <a:ext cx="20" cy="20"/>
              </a:xfrm>
              <a:custGeom>
                <a:avLst/>
                <a:gdLst/>
                <a:ahLst/>
                <a:cxnLst>
                  <a:cxn ang="0">
                    <a:pos x="39" y="20"/>
                  </a:cxn>
                  <a:cxn ang="0">
                    <a:pos x="37" y="14"/>
                  </a:cxn>
                  <a:cxn ang="0">
                    <a:pos x="35" y="8"/>
                  </a:cxn>
                  <a:cxn ang="0">
                    <a:pos x="31" y="4"/>
                  </a:cxn>
                  <a:cxn ang="0">
                    <a:pos x="26" y="2"/>
                  </a:cxn>
                  <a:cxn ang="0">
                    <a:pos x="20" y="0"/>
                  </a:cxn>
                  <a:cxn ang="0">
                    <a:pos x="14" y="2"/>
                  </a:cxn>
                  <a:cxn ang="0">
                    <a:pos x="8" y="4"/>
                  </a:cxn>
                  <a:cxn ang="0">
                    <a:pos x="4" y="8"/>
                  </a:cxn>
                  <a:cxn ang="0">
                    <a:pos x="2" y="14"/>
                  </a:cxn>
                  <a:cxn ang="0">
                    <a:pos x="0" y="20"/>
                  </a:cxn>
                  <a:cxn ang="0">
                    <a:pos x="2" y="26"/>
                  </a:cxn>
                  <a:cxn ang="0">
                    <a:pos x="4" y="32"/>
                  </a:cxn>
                  <a:cxn ang="0">
                    <a:pos x="8" y="36"/>
                  </a:cxn>
                  <a:cxn ang="0">
                    <a:pos x="14" y="38"/>
                  </a:cxn>
                  <a:cxn ang="0">
                    <a:pos x="20" y="40"/>
                  </a:cxn>
                  <a:cxn ang="0">
                    <a:pos x="26" y="38"/>
                  </a:cxn>
                  <a:cxn ang="0">
                    <a:pos x="31" y="36"/>
                  </a:cxn>
                  <a:cxn ang="0">
                    <a:pos x="35" y="32"/>
                  </a:cxn>
                  <a:cxn ang="0">
                    <a:pos x="37" y="26"/>
                  </a:cxn>
                  <a:cxn ang="0">
                    <a:pos x="39" y="20"/>
                  </a:cxn>
                </a:cxnLst>
                <a:rect l="0" t="0" r="r" b="b"/>
                <a:pathLst>
                  <a:path w="39" h="40">
                    <a:moveTo>
                      <a:pt x="39" y="20"/>
                    </a:moveTo>
                    <a:lnTo>
                      <a:pt x="37" y="14"/>
                    </a:lnTo>
                    <a:lnTo>
                      <a:pt x="35" y="8"/>
                    </a:lnTo>
                    <a:lnTo>
                      <a:pt x="31" y="4"/>
                    </a:lnTo>
                    <a:lnTo>
                      <a:pt x="26" y="2"/>
                    </a:lnTo>
                    <a:lnTo>
                      <a:pt x="20" y="0"/>
                    </a:lnTo>
                    <a:lnTo>
                      <a:pt x="14" y="2"/>
                    </a:lnTo>
                    <a:lnTo>
                      <a:pt x="8" y="4"/>
                    </a:lnTo>
                    <a:lnTo>
                      <a:pt x="4" y="8"/>
                    </a:lnTo>
                    <a:lnTo>
                      <a:pt x="2" y="14"/>
                    </a:lnTo>
                    <a:lnTo>
                      <a:pt x="0" y="20"/>
                    </a:lnTo>
                    <a:lnTo>
                      <a:pt x="2" y="26"/>
                    </a:lnTo>
                    <a:lnTo>
                      <a:pt x="4" y="32"/>
                    </a:lnTo>
                    <a:lnTo>
                      <a:pt x="8" y="36"/>
                    </a:lnTo>
                    <a:lnTo>
                      <a:pt x="14" y="38"/>
                    </a:lnTo>
                    <a:lnTo>
                      <a:pt x="20" y="40"/>
                    </a:lnTo>
                    <a:lnTo>
                      <a:pt x="26" y="38"/>
                    </a:lnTo>
                    <a:lnTo>
                      <a:pt x="31" y="36"/>
                    </a:lnTo>
                    <a:lnTo>
                      <a:pt x="35" y="32"/>
                    </a:lnTo>
                    <a:lnTo>
                      <a:pt x="37" y="26"/>
                    </a:lnTo>
                    <a:lnTo>
                      <a:pt x="39" y="2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170" name="Line 457">
                <a:extLst>
                  <a:ext uri="{FF2B5EF4-FFF2-40B4-BE49-F238E27FC236}">
                    <a16:creationId xmlns:a16="http://schemas.microsoft.com/office/drawing/2014/main" id="{8021DD41-3D5E-17ED-4844-FEE9BA8D699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410" y="2131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171" name="Line 458">
                <a:extLst>
                  <a:ext uri="{FF2B5EF4-FFF2-40B4-BE49-F238E27FC236}">
                    <a16:creationId xmlns:a16="http://schemas.microsoft.com/office/drawing/2014/main" id="{858CBA4D-BF46-2D4E-7BF2-4CD10910B5F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10" y="2164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172" name="Freeform 459">
                <a:extLst>
                  <a:ext uri="{FF2B5EF4-FFF2-40B4-BE49-F238E27FC236}">
                    <a16:creationId xmlns:a16="http://schemas.microsoft.com/office/drawing/2014/main" id="{07681850-6266-D0BC-B3BE-E98C08B2F9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20" y="2128"/>
                <a:ext cx="20" cy="20"/>
              </a:xfrm>
              <a:custGeom>
                <a:avLst/>
                <a:gdLst/>
                <a:ahLst/>
                <a:cxnLst>
                  <a:cxn ang="0">
                    <a:pos x="40" y="19"/>
                  </a:cxn>
                  <a:cxn ang="0">
                    <a:pos x="38" y="14"/>
                  </a:cxn>
                  <a:cxn ang="0">
                    <a:pos x="36" y="8"/>
                  </a:cxn>
                  <a:cxn ang="0">
                    <a:pos x="32" y="4"/>
                  </a:cxn>
                  <a:cxn ang="0">
                    <a:pos x="26" y="2"/>
                  </a:cxn>
                  <a:cxn ang="0">
                    <a:pos x="20" y="0"/>
                  </a:cxn>
                  <a:cxn ang="0">
                    <a:pos x="14" y="2"/>
                  </a:cxn>
                  <a:cxn ang="0">
                    <a:pos x="8" y="4"/>
                  </a:cxn>
                  <a:cxn ang="0">
                    <a:pos x="4" y="8"/>
                  </a:cxn>
                  <a:cxn ang="0">
                    <a:pos x="2" y="14"/>
                  </a:cxn>
                  <a:cxn ang="0">
                    <a:pos x="0" y="19"/>
                  </a:cxn>
                  <a:cxn ang="0">
                    <a:pos x="2" y="25"/>
                  </a:cxn>
                  <a:cxn ang="0">
                    <a:pos x="4" y="31"/>
                  </a:cxn>
                  <a:cxn ang="0">
                    <a:pos x="8" y="35"/>
                  </a:cxn>
                  <a:cxn ang="0">
                    <a:pos x="14" y="37"/>
                  </a:cxn>
                  <a:cxn ang="0">
                    <a:pos x="20" y="39"/>
                  </a:cxn>
                  <a:cxn ang="0">
                    <a:pos x="26" y="37"/>
                  </a:cxn>
                  <a:cxn ang="0">
                    <a:pos x="32" y="35"/>
                  </a:cxn>
                  <a:cxn ang="0">
                    <a:pos x="36" y="31"/>
                  </a:cxn>
                  <a:cxn ang="0">
                    <a:pos x="38" y="25"/>
                  </a:cxn>
                  <a:cxn ang="0">
                    <a:pos x="40" y="19"/>
                  </a:cxn>
                </a:cxnLst>
                <a:rect l="0" t="0" r="r" b="b"/>
                <a:pathLst>
                  <a:path w="40" h="39">
                    <a:moveTo>
                      <a:pt x="40" y="19"/>
                    </a:moveTo>
                    <a:lnTo>
                      <a:pt x="38" y="14"/>
                    </a:lnTo>
                    <a:lnTo>
                      <a:pt x="36" y="8"/>
                    </a:lnTo>
                    <a:lnTo>
                      <a:pt x="32" y="4"/>
                    </a:lnTo>
                    <a:lnTo>
                      <a:pt x="26" y="2"/>
                    </a:lnTo>
                    <a:lnTo>
                      <a:pt x="20" y="0"/>
                    </a:lnTo>
                    <a:lnTo>
                      <a:pt x="14" y="2"/>
                    </a:lnTo>
                    <a:lnTo>
                      <a:pt x="8" y="4"/>
                    </a:lnTo>
                    <a:lnTo>
                      <a:pt x="4" y="8"/>
                    </a:lnTo>
                    <a:lnTo>
                      <a:pt x="2" y="14"/>
                    </a:lnTo>
                    <a:lnTo>
                      <a:pt x="0" y="19"/>
                    </a:lnTo>
                    <a:lnTo>
                      <a:pt x="2" y="25"/>
                    </a:lnTo>
                    <a:lnTo>
                      <a:pt x="4" y="31"/>
                    </a:lnTo>
                    <a:lnTo>
                      <a:pt x="8" y="35"/>
                    </a:lnTo>
                    <a:lnTo>
                      <a:pt x="14" y="37"/>
                    </a:lnTo>
                    <a:lnTo>
                      <a:pt x="20" y="39"/>
                    </a:lnTo>
                    <a:lnTo>
                      <a:pt x="26" y="37"/>
                    </a:lnTo>
                    <a:lnTo>
                      <a:pt x="32" y="35"/>
                    </a:lnTo>
                    <a:lnTo>
                      <a:pt x="36" y="31"/>
                    </a:lnTo>
                    <a:lnTo>
                      <a:pt x="38" y="25"/>
                    </a:lnTo>
                    <a:lnTo>
                      <a:pt x="40" y="19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173" name="Line 460">
                <a:extLst>
                  <a:ext uri="{FF2B5EF4-FFF2-40B4-BE49-F238E27FC236}">
                    <a16:creationId xmlns:a16="http://schemas.microsoft.com/office/drawing/2014/main" id="{9A171816-2F49-9ED8-DC6D-73426471942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430" y="2116"/>
                <a:ext cx="1" cy="1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174" name="Line 461">
                <a:extLst>
                  <a:ext uri="{FF2B5EF4-FFF2-40B4-BE49-F238E27FC236}">
                    <a16:creationId xmlns:a16="http://schemas.microsoft.com/office/drawing/2014/main" id="{2D0E311E-CCC5-92B0-73E3-1EA8A407CC5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30" y="2148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175" name="Freeform 462">
                <a:extLst>
                  <a:ext uri="{FF2B5EF4-FFF2-40B4-BE49-F238E27FC236}">
                    <a16:creationId xmlns:a16="http://schemas.microsoft.com/office/drawing/2014/main" id="{4EFC09D6-6140-2B44-D6E8-7C364AD0C4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40" y="2139"/>
                <a:ext cx="20" cy="20"/>
              </a:xfrm>
              <a:custGeom>
                <a:avLst/>
                <a:gdLst/>
                <a:ahLst/>
                <a:cxnLst>
                  <a:cxn ang="0">
                    <a:pos x="39" y="20"/>
                  </a:cxn>
                  <a:cxn ang="0">
                    <a:pos x="37" y="14"/>
                  </a:cxn>
                  <a:cxn ang="0">
                    <a:pos x="35" y="8"/>
                  </a:cxn>
                  <a:cxn ang="0">
                    <a:pos x="31" y="4"/>
                  </a:cxn>
                  <a:cxn ang="0">
                    <a:pos x="25" y="2"/>
                  </a:cxn>
                  <a:cxn ang="0">
                    <a:pos x="19" y="0"/>
                  </a:cxn>
                  <a:cxn ang="0">
                    <a:pos x="14" y="2"/>
                  </a:cxn>
                  <a:cxn ang="0">
                    <a:pos x="8" y="4"/>
                  </a:cxn>
                  <a:cxn ang="0">
                    <a:pos x="4" y="8"/>
                  </a:cxn>
                  <a:cxn ang="0">
                    <a:pos x="2" y="14"/>
                  </a:cxn>
                  <a:cxn ang="0">
                    <a:pos x="0" y="20"/>
                  </a:cxn>
                  <a:cxn ang="0">
                    <a:pos x="2" y="26"/>
                  </a:cxn>
                  <a:cxn ang="0">
                    <a:pos x="4" y="32"/>
                  </a:cxn>
                  <a:cxn ang="0">
                    <a:pos x="8" y="36"/>
                  </a:cxn>
                  <a:cxn ang="0">
                    <a:pos x="14" y="38"/>
                  </a:cxn>
                  <a:cxn ang="0">
                    <a:pos x="19" y="40"/>
                  </a:cxn>
                  <a:cxn ang="0">
                    <a:pos x="25" y="38"/>
                  </a:cxn>
                  <a:cxn ang="0">
                    <a:pos x="31" y="36"/>
                  </a:cxn>
                  <a:cxn ang="0">
                    <a:pos x="35" y="32"/>
                  </a:cxn>
                  <a:cxn ang="0">
                    <a:pos x="37" y="26"/>
                  </a:cxn>
                  <a:cxn ang="0">
                    <a:pos x="39" y="20"/>
                  </a:cxn>
                </a:cxnLst>
                <a:rect l="0" t="0" r="r" b="b"/>
                <a:pathLst>
                  <a:path w="39" h="40">
                    <a:moveTo>
                      <a:pt x="39" y="20"/>
                    </a:moveTo>
                    <a:lnTo>
                      <a:pt x="37" y="14"/>
                    </a:lnTo>
                    <a:lnTo>
                      <a:pt x="35" y="8"/>
                    </a:lnTo>
                    <a:lnTo>
                      <a:pt x="31" y="4"/>
                    </a:lnTo>
                    <a:lnTo>
                      <a:pt x="25" y="2"/>
                    </a:lnTo>
                    <a:lnTo>
                      <a:pt x="19" y="0"/>
                    </a:lnTo>
                    <a:lnTo>
                      <a:pt x="14" y="2"/>
                    </a:lnTo>
                    <a:lnTo>
                      <a:pt x="8" y="4"/>
                    </a:lnTo>
                    <a:lnTo>
                      <a:pt x="4" y="8"/>
                    </a:lnTo>
                    <a:lnTo>
                      <a:pt x="2" y="14"/>
                    </a:lnTo>
                    <a:lnTo>
                      <a:pt x="0" y="20"/>
                    </a:lnTo>
                    <a:lnTo>
                      <a:pt x="2" y="26"/>
                    </a:lnTo>
                    <a:lnTo>
                      <a:pt x="4" y="32"/>
                    </a:lnTo>
                    <a:lnTo>
                      <a:pt x="8" y="36"/>
                    </a:lnTo>
                    <a:lnTo>
                      <a:pt x="14" y="38"/>
                    </a:lnTo>
                    <a:lnTo>
                      <a:pt x="19" y="40"/>
                    </a:lnTo>
                    <a:lnTo>
                      <a:pt x="25" y="38"/>
                    </a:lnTo>
                    <a:lnTo>
                      <a:pt x="31" y="36"/>
                    </a:lnTo>
                    <a:lnTo>
                      <a:pt x="35" y="32"/>
                    </a:lnTo>
                    <a:lnTo>
                      <a:pt x="37" y="26"/>
                    </a:lnTo>
                    <a:lnTo>
                      <a:pt x="39" y="2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176" name="Line 463">
                <a:extLst>
                  <a:ext uri="{FF2B5EF4-FFF2-40B4-BE49-F238E27FC236}">
                    <a16:creationId xmlns:a16="http://schemas.microsoft.com/office/drawing/2014/main" id="{8AFD347C-8347-84AF-9D77-3CEC94633F0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450" y="2126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177" name="Line 464">
                <a:extLst>
                  <a:ext uri="{FF2B5EF4-FFF2-40B4-BE49-F238E27FC236}">
                    <a16:creationId xmlns:a16="http://schemas.microsoft.com/office/drawing/2014/main" id="{1AA63FDA-9BB2-344A-7641-64F82957DCA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50" y="2159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178" name="Freeform 465">
                <a:extLst>
                  <a:ext uri="{FF2B5EF4-FFF2-40B4-BE49-F238E27FC236}">
                    <a16:creationId xmlns:a16="http://schemas.microsoft.com/office/drawing/2014/main" id="{88FBE9BB-B277-D14A-1E12-7F15097BEF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60" y="2158"/>
                <a:ext cx="19" cy="20"/>
              </a:xfrm>
              <a:custGeom>
                <a:avLst/>
                <a:gdLst/>
                <a:ahLst/>
                <a:cxnLst>
                  <a:cxn ang="0">
                    <a:pos x="40" y="20"/>
                  </a:cxn>
                  <a:cxn ang="0">
                    <a:pos x="38" y="14"/>
                  </a:cxn>
                  <a:cxn ang="0">
                    <a:pos x="36" y="8"/>
                  </a:cxn>
                  <a:cxn ang="0">
                    <a:pos x="32" y="4"/>
                  </a:cxn>
                  <a:cxn ang="0">
                    <a:pos x="26" y="2"/>
                  </a:cxn>
                  <a:cxn ang="0">
                    <a:pos x="20" y="0"/>
                  </a:cxn>
                  <a:cxn ang="0">
                    <a:pos x="14" y="2"/>
                  </a:cxn>
                  <a:cxn ang="0">
                    <a:pos x="8" y="4"/>
                  </a:cxn>
                  <a:cxn ang="0">
                    <a:pos x="4" y="8"/>
                  </a:cxn>
                  <a:cxn ang="0">
                    <a:pos x="2" y="14"/>
                  </a:cxn>
                  <a:cxn ang="0">
                    <a:pos x="0" y="20"/>
                  </a:cxn>
                  <a:cxn ang="0">
                    <a:pos x="2" y="26"/>
                  </a:cxn>
                  <a:cxn ang="0">
                    <a:pos x="4" y="31"/>
                  </a:cxn>
                  <a:cxn ang="0">
                    <a:pos x="8" y="35"/>
                  </a:cxn>
                  <a:cxn ang="0">
                    <a:pos x="14" y="37"/>
                  </a:cxn>
                  <a:cxn ang="0">
                    <a:pos x="20" y="39"/>
                  </a:cxn>
                  <a:cxn ang="0">
                    <a:pos x="26" y="37"/>
                  </a:cxn>
                  <a:cxn ang="0">
                    <a:pos x="32" y="35"/>
                  </a:cxn>
                  <a:cxn ang="0">
                    <a:pos x="36" y="31"/>
                  </a:cxn>
                  <a:cxn ang="0">
                    <a:pos x="38" y="26"/>
                  </a:cxn>
                  <a:cxn ang="0">
                    <a:pos x="40" y="20"/>
                  </a:cxn>
                </a:cxnLst>
                <a:rect l="0" t="0" r="r" b="b"/>
                <a:pathLst>
                  <a:path w="40" h="39">
                    <a:moveTo>
                      <a:pt x="40" y="20"/>
                    </a:moveTo>
                    <a:lnTo>
                      <a:pt x="38" y="14"/>
                    </a:lnTo>
                    <a:lnTo>
                      <a:pt x="36" y="8"/>
                    </a:lnTo>
                    <a:lnTo>
                      <a:pt x="32" y="4"/>
                    </a:lnTo>
                    <a:lnTo>
                      <a:pt x="26" y="2"/>
                    </a:lnTo>
                    <a:lnTo>
                      <a:pt x="20" y="0"/>
                    </a:lnTo>
                    <a:lnTo>
                      <a:pt x="14" y="2"/>
                    </a:lnTo>
                    <a:lnTo>
                      <a:pt x="8" y="4"/>
                    </a:lnTo>
                    <a:lnTo>
                      <a:pt x="4" y="8"/>
                    </a:lnTo>
                    <a:lnTo>
                      <a:pt x="2" y="14"/>
                    </a:lnTo>
                    <a:lnTo>
                      <a:pt x="0" y="20"/>
                    </a:lnTo>
                    <a:lnTo>
                      <a:pt x="2" y="26"/>
                    </a:lnTo>
                    <a:lnTo>
                      <a:pt x="4" y="31"/>
                    </a:lnTo>
                    <a:lnTo>
                      <a:pt x="8" y="35"/>
                    </a:lnTo>
                    <a:lnTo>
                      <a:pt x="14" y="37"/>
                    </a:lnTo>
                    <a:lnTo>
                      <a:pt x="20" y="39"/>
                    </a:lnTo>
                    <a:lnTo>
                      <a:pt x="26" y="37"/>
                    </a:lnTo>
                    <a:lnTo>
                      <a:pt x="32" y="35"/>
                    </a:lnTo>
                    <a:lnTo>
                      <a:pt x="36" y="31"/>
                    </a:lnTo>
                    <a:lnTo>
                      <a:pt x="38" y="26"/>
                    </a:lnTo>
                    <a:lnTo>
                      <a:pt x="40" y="2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179" name="Line 466">
                <a:extLst>
                  <a:ext uri="{FF2B5EF4-FFF2-40B4-BE49-F238E27FC236}">
                    <a16:creationId xmlns:a16="http://schemas.microsoft.com/office/drawing/2014/main" id="{375FACA6-8DB7-3D4C-EBC3-F4854FE7B26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469" y="2145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180" name="Line 467">
                <a:extLst>
                  <a:ext uri="{FF2B5EF4-FFF2-40B4-BE49-F238E27FC236}">
                    <a16:creationId xmlns:a16="http://schemas.microsoft.com/office/drawing/2014/main" id="{665722F6-2B49-EAF4-6FD9-6E1264E35DE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69" y="2178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181" name="Freeform 468">
                <a:extLst>
                  <a:ext uri="{FF2B5EF4-FFF2-40B4-BE49-F238E27FC236}">
                    <a16:creationId xmlns:a16="http://schemas.microsoft.com/office/drawing/2014/main" id="{B967B4CB-D6A8-F2E0-3CAB-10BBBDD08E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79" y="2130"/>
                <a:ext cx="20" cy="20"/>
              </a:xfrm>
              <a:custGeom>
                <a:avLst/>
                <a:gdLst/>
                <a:ahLst/>
                <a:cxnLst>
                  <a:cxn ang="0">
                    <a:pos x="39" y="19"/>
                  </a:cxn>
                  <a:cxn ang="0">
                    <a:pos x="37" y="14"/>
                  </a:cxn>
                  <a:cxn ang="0">
                    <a:pos x="35" y="8"/>
                  </a:cxn>
                  <a:cxn ang="0">
                    <a:pos x="31" y="4"/>
                  </a:cxn>
                  <a:cxn ang="0">
                    <a:pos x="25" y="2"/>
                  </a:cxn>
                  <a:cxn ang="0">
                    <a:pos x="19" y="0"/>
                  </a:cxn>
                  <a:cxn ang="0">
                    <a:pos x="13" y="2"/>
                  </a:cxn>
                  <a:cxn ang="0">
                    <a:pos x="8" y="4"/>
                  </a:cxn>
                  <a:cxn ang="0">
                    <a:pos x="4" y="8"/>
                  </a:cxn>
                  <a:cxn ang="0">
                    <a:pos x="2" y="14"/>
                  </a:cxn>
                  <a:cxn ang="0">
                    <a:pos x="0" y="19"/>
                  </a:cxn>
                  <a:cxn ang="0">
                    <a:pos x="2" y="25"/>
                  </a:cxn>
                  <a:cxn ang="0">
                    <a:pos x="4" y="31"/>
                  </a:cxn>
                  <a:cxn ang="0">
                    <a:pos x="8" y="35"/>
                  </a:cxn>
                  <a:cxn ang="0">
                    <a:pos x="13" y="37"/>
                  </a:cxn>
                  <a:cxn ang="0">
                    <a:pos x="19" y="39"/>
                  </a:cxn>
                  <a:cxn ang="0">
                    <a:pos x="25" y="37"/>
                  </a:cxn>
                  <a:cxn ang="0">
                    <a:pos x="31" y="35"/>
                  </a:cxn>
                  <a:cxn ang="0">
                    <a:pos x="35" y="31"/>
                  </a:cxn>
                  <a:cxn ang="0">
                    <a:pos x="37" y="25"/>
                  </a:cxn>
                  <a:cxn ang="0">
                    <a:pos x="39" y="19"/>
                  </a:cxn>
                </a:cxnLst>
                <a:rect l="0" t="0" r="r" b="b"/>
                <a:pathLst>
                  <a:path w="39" h="39">
                    <a:moveTo>
                      <a:pt x="39" y="19"/>
                    </a:moveTo>
                    <a:lnTo>
                      <a:pt x="37" y="14"/>
                    </a:lnTo>
                    <a:lnTo>
                      <a:pt x="35" y="8"/>
                    </a:lnTo>
                    <a:lnTo>
                      <a:pt x="31" y="4"/>
                    </a:lnTo>
                    <a:lnTo>
                      <a:pt x="25" y="2"/>
                    </a:lnTo>
                    <a:lnTo>
                      <a:pt x="19" y="0"/>
                    </a:lnTo>
                    <a:lnTo>
                      <a:pt x="13" y="2"/>
                    </a:lnTo>
                    <a:lnTo>
                      <a:pt x="8" y="4"/>
                    </a:lnTo>
                    <a:lnTo>
                      <a:pt x="4" y="8"/>
                    </a:lnTo>
                    <a:lnTo>
                      <a:pt x="2" y="14"/>
                    </a:lnTo>
                    <a:lnTo>
                      <a:pt x="0" y="19"/>
                    </a:lnTo>
                    <a:lnTo>
                      <a:pt x="2" y="25"/>
                    </a:lnTo>
                    <a:lnTo>
                      <a:pt x="4" y="31"/>
                    </a:lnTo>
                    <a:lnTo>
                      <a:pt x="8" y="35"/>
                    </a:lnTo>
                    <a:lnTo>
                      <a:pt x="13" y="37"/>
                    </a:lnTo>
                    <a:lnTo>
                      <a:pt x="19" y="39"/>
                    </a:lnTo>
                    <a:lnTo>
                      <a:pt x="25" y="37"/>
                    </a:lnTo>
                    <a:lnTo>
                      <a:pt x="31" y="35"/>
                    </a:lnTo>
                    <a:lnTo>
                      <a:pt x="35" y="31"/>
                    </a:lnTo>
                    <a:lnTo>
                      <a:pt x="37" y="25"/>
                    </a:lnTo>
                    <a:lnTo>
                      <a:pt x="39" y="19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182" name="Line 469">
                <a:extLst>
                  <a:ext uri="{FF2B5EF4-FFF2-40B4-BE49-F238E27FC236}">
                    <a16:creationId xmlns:a16="http://schemas.microsoft.com/office/drawing/2014/main" id="{9DFE70EC-B5D2-77C3-9C1B-953ED6A3B10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489" y="2118"/>
                <a:ext cx="1" cy="1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183" name="Line 470">
                <a:extLst>
                  <a:ext uri="{FF2B5EF4-FFF2-40B4-BE49-F238E27FC236}">
                    <a16:creationId xmlns:a16="http://schemas.microsoft.com/office/drawing/2014/main" id="{9CAD73B2-4F5E-09FD-358F-67900FFB8BD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89" y="2150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184" name="Freeform 471">
                <a:extLst>
                  <a:ext uri="{FF2B5EF4-FFF2-40B4-BE49-F238E27FC236}">
                    <a16:creationId xmlns:a16="http://schemas.microsoft.com/office/drawing/2014/main" id="{E2E477CD-22B3-DA8B-A890-1955802851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99" y="2170"/>
                <a:ext cx="20" cy="20"/>
              </a:xfrm>
              <a:custGeom>
                <a:avLst/>
                <a:gdLst/>
                <a:ahLst/>
                <a:cxnLst>
                  <a:cxn ang="0">
                    <a:pos x="40" y="19"/>
                  </a:cxn>
                  <a:cxn ang="0">
                    <a:pos x="38" y="13"/>
                  </a:cxn>
                  <a:cxn ang="0">
                    <a:pos x="36" y="7"/>
                  </a:cxn>
                  <a:cxn ang="0">
                    <a:pos x="32" y="4"/>
                  </a:cxn>
                  <a:cxn ang="0">
                    <a:pos x="26" y="2"/>
                  </a:cxn>
                  <a:cxn ang="0">
                    <a:pos x="20" y="0"/>
                  </a:cxn>
                  <a:cxn ang="0">
                    <a:pos x="14" y="2"/>
                  </a:cxn>
                  <a:cxn ang="0">
                    <a:pos x="8" y="4"/>
                  </a:cxn>
                  <a:cxn ang="0">
                    <a:pos x="4" y="7"/>
                  </a:cxn>
                  <a:cxn ang="0">
                    <a:pos x="2" y="13"/>
                  </a:cxn>
                  <a:cxn ang="0">
                    <a:pos x="0" y="19"/>
                  </a:cxn>
                  <a:cxn ang="0">
                    <a:pos x="2" y="25"/>
                  </a:cxn>
                  <a:cxn ang="0">
                    <a:pos x="4" y="31"/>
                  </a:cxn>
                  <a:cxn ang="0">
                    <a:pos x="8" y="35"/>
                  </a:cxn>
                  <a:cxn ang="0">
                    <a:pos x="14" y="37"/>
                  </a:cxn>
                  <a:cxn ang="0">
                    <a:pos x="20" y="39"/>
                  </a:cxn>
                  <a:cxn ang="0">
                    <a:pos x="26" y="37"/>
                  </a:cxn>
                  <a:cxn ang="0">
                    <a:pos x="32" y="35"/>
                  </a:cxn>
                  <a:cxn ang="0">
                    <a:pos x="36" y="31"/>
                  </a:cxn>
                  <a:cxn ang="0">
                    <a:pos x="38" y="25"/>
                  </a:cxn>
                  <a:cxn ang="0">
                    <a:pos x="40" y="19"/>
                  </a:cxn>
                </a:cxnLst>
                <a:rect l="0" t="0" r="r" b="b"/>
                <a:pathLst>
                  <a:path w="40" h="39">
                    <a:moveTo>
                      <a:pt x="40" y="19"/>
                    </a:moveTo>
                    <a:lnTo>
                      <a:pt x="38" y="13"/>
                    </a:lnTo>
                    <a:lnTo>
                      <a:pt x="36" y="7"/>
                    </a:lnTo>
                    <a:lnTo>
                      <a:pt x="32" y="4"/>
                    </a:lnTo>
                    <a:lnTo>
                      <a:pt x="26" y="2"/>
                    </a:lnTo>
                    <a:lnTo>
                      <a:pt x="20" y="0"/>
                    </a:lnTo>
                    <a:lnTo>
                      <a:pt x="14" y="2"/>
                    </a:lnTo>
                    <a:lnTo>
                      <a:pt x="8" y="4"/>
                    </a:lnTo>
                    <a:lnTo>
                      <a:pt x="4" y="7"/>
                    </a:lnTo>
                    <a:lnTo>
                      <a:pt x="2" y="13"/>
                    </a:lnTo>
                    <a:lnTo>
                      <a:pt x="0" y="19"/>
                    </a:lnTo>
                    <a:lnTo>
                      <a:pt x="2" y="25"/>
                    </a:lnTo>
                    <a:lnTo>
                      <a:pt x="4" y="31"/>
                    </a:lnTo>
                    <a:lnTo>
                      <a:pt x="8" y="35"/>
                    </a:lnTo>
                    <a:lnTo>
                      <a:pt x="14" y="37"/>
                    </a:lnTo>
                    <a:lnTo>
                      <a:pt x="20" y="39"/>
                    </a:lnTo>
                    <a:lnTo>
                      <a:pt x="26" y="37"/>
                    </a:lnTo>
                    <a:lnTo>
                      <a:pt x="32" y="35"/>
                    </a:lnTo>
                    <a:lnTo>
                      <a:pt x="36" y="31"/>
                    </a:lnTo>
                    <a:lnTo>
                      <a:pt x="38" y="25"/>
                    </a:lnTo>
                    <a:lnTo>
                      <a:pt x="40" y="19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185" name="Line 472">
                <a:extLst>
                  <a:ext uri="{FF2B5EF4-FFF2-40B4-BE49-F238E27FC236}">
                    <a16:creationId xmlns:a16="http://schemas.microsoft.com/office/drawing/2014/main" id="{653E335C-EC9C-FC1A-108B-80E9DFFA21E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09" y="2158"/>
                <a:ext cx="1" cy="1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186" name="Line 473">
                <a:extLst>
                  <a:ext uri="{FF2B5EF4-FFF2-40B4-BE49-F238E27FC236}">
                    <a16:creationId xmlns:a16="http://schemas.microsoft.com/office/drawing/2014/main" id="{88D7E4DF-9B2E-483E-A938-07A42C95EC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09" y="2190"/>
                <a:ext cx="1" cy="1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187" name="Freeform 474">
                <a:extLst>
                  <a:ext uri="{FF2B5EF4-FFF2-40B4-BE49-F238E27FC236}">
                    <a16:creationId xmlns:a16="http://schemas.microsoft.com/office/drawing/2014/main" id="{F6C57DAC-C288-8834-FEBB-4A8354EBC7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19" y="2115"/>
                <a:ext cx="19" cy="19"/>
              </a:xfrm>
              <a:custGeom>
                <a:avLst/>
                <a:gdLst/>
                <a:ahLst/>
                <a:cxnLst>
                  <a:cxn ang="0">
                    <a:pos x="39" y="20"/>
                  </a:cxn>
                  <a:cxn ang="0">
                    <a:pos x="37" y="14"/>
                  </a:cxn>
                  <a:cxn ang="0">
                    <a:pos x="35" y="8"/>
                  </a:cxn>
                  <a:cxn ang="0">
                    <a:pos x="31" y="4"/>
                  </a:cxn>
                  <a:cxn ang="0">
                    <a:pos x="25" y="2"/>
                  </a:cxn>
                  <a:cxn ang="0">
                    <a:pos x="19" y="0"/>
                  </a:cxn>
                  <a:cxn ang="0">
                    <a:pos x="13" y="2"/>
                  </a:cxn>
                  <a:cxn ang="0">
                    <a:pos x="7" y="4"/>
                  </a:cxn>
                  <a:cxn ang="0">
                    <a:pos x="3" y="8"/>
                  </a:cxn>
                  <a:cxn ang="0">
                    <a:pos x="1" y="14"/>
                  </a:cxn>
                  <a:cxn ang="0">
                    <a:pos x="0" y="20"/>
                  </a:cxn>
                  <a:cxn ang="0">
                    <a:pos x="1" y="26"/>
                  </a:cxn>
                  <a:cxn ang="0">
                    <a:pos x="3" y="32"/>
                  </a:cxn>
                  <a:cxn ang="0">
                    <a:pos x="7" y="36"/>
                  </a:cxn>
                  <a:cxn ang="0">
                    <a:pos x="13" y="38"/>
                  </a:cxn>
                  <a:cxn ang="0">
                    <a:pos x="19" y="40"/>
                  </a:cxn>
                  <a:cxn ang="0">
                    <a:pos x="25" y="38"/>
                  </a:cxn>
                  <a:cxn ang="0">
                    <a:pos x="31" y="36"/>
                  </a:cxn>
                  <a:cxn ang="0">
                    <a:pos x="35" y="32"/>
                  </a:cxn>
                  <a:cxn ang="0">
                    <a:pos x="37" y="26"/>
                  </a:cxn>
                  <a:cxn ang="0">
                    <a:pos x="39" y="20"/>
                  </a:cxn>
                </a:cxnLst>
                <a:rect l="0" t="0" r="r" b="b"/>
                <a:pathLst>
                  <a:path w="39" h="40">
                    <a:moveTo>
                      <a:pt x="39" y="20"/>
                    </a:moveTo>
                    <a:lnTo>
                      <a:pt x="37" y="14"/>
                    </a:lnTo>
                    <a:lnTo>
                      <a:pt x="35" y="8"/>
                    </a:lnTo>
                    <a:lnTo>
                      <a:pt x="31" y="4"/>
                    </a:lnTo>
                    <a:lnTo>
                      <a:pt x="25" y="2"/>
                    </a:lnTo>
                    <a:lnTo>
                      <a:pt x="19" y="0"/>
                    </a:lnTo>
                    <a:lnTo>
                      <a:pt x="13" y="2"/>
                    </a:lnTo>
                    <a:lnTo>
                      <a:pt x="7" y="4"/>
                    </a:lnTo>
                    <a:lnTo>
                      <a:pt x="3" y="8"/>
                    </a:lnTo>
                    <a:lnTo>
                      <a:pt x="1" y="14"/>
                    </a:lnTo>
                    <a:lnTo>
                      <a:pt x="0" y="20"/>
                    </a:lnTo>
                    <a:lnTo>
                      <a:pt x="1" y="26"/>
                    </a:lnTo>
                    <a:lnTo>
                      <a:pt x="3" y="32"/>
                    </a:lnTo>
                    <a:lnTo>
                      <a:pt x="7" y="36"/>
                    </a:lnTo>
                    <a:lnTo>
                      <a:pt x="13" y="38"/>
                    </a:lnTo>
                    <a:lnTo>
                      <a:pt x="19" y="40"/>
                    </a:lnTo>
                    <a:lnTo>
                      <a:pt x="25" y="38"/>
                    </a:lnTo>
                    <a:lnTo>
                      <a:pt x="31" y="36"/>
                    </a:lnTo>
                    <a:lnTo>
                      <a:pt x="35" y="32"/>
                    </a:lnTo>
                    <a:lnTo>
                      <a:pt x="37" y="26"/>
                    </a:lnTo>
                    <a:lnTo>
                      <a:pt x="39" y="2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188" name="Line 475">
                <a:extLst>
                  <a:ext uri="{FF2B5EF4-FFF2-40B4-BE49-F238E27FC236}">
                    <a16:creationId xmlns:a16="http://schemas.microsoft.com/office/drawing/2014/main" id="{B2A6895C-F16C-615B-DC11-DDA6942FF5C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29" y="2102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189" name="Line 476">
                <a:extLst>
                  <a:ext uri="{FF2B5EF4-FFF2-40B4-BE49-F238E27FC236}">
                    <a16:creationId xmlns:a16="http://schemas.microsoft.com/office/drawing/2014/main" id="{3D729500-2E94-2FAE-EDF9-6C4E7EBC58C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29" y="2134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190" name="Freeform 477">
                <a:extLst>
                  <a:ext uri="{FF2B5EF4-FFF2-40B4-BE49-F238E27FC236}">
                    <a16:creationId xmlns:a16="http://schemas.microsoft.com/office/drawing/2014/main" id="{7BDA9F80-F957-889A-FCAB-D1F6EEBF39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38" y="2152"/>
                <a:ext cx="20" cy="20"/>
              </a:xfrm>
              <a:custGeom>
                <a:avLst/>
                <a:gdLst/>
                <a:ahLst/>
                <a:cxnLst>
                  <a:cxn ang="0">
                    <a:pos x="39" y="20"/>
                  </a:cxn>
                  <a:cxn ang="0">
                    <a:pos x="37" y="14"/>
                  </a:cxn>
                  <a:cxn ang="0">
                    <a:pos x="35" y="8"/>
                  </a:cxn>
                  <a:cxn ang="0">
                    <a:pos x="32" y="4"/>
                  </a:cxn>
                  <a:cxn ang="0">
                    <a:pos x="26" y="2"/>
                  </a:cxn>
                  <a:cxn ang="0">
                    <a:pos x="20" y="0"/>
                  </a:cxn>
                  <a:cxn ang="0">
                    <a:pos x="14" y="2"/>
                  </a:cxn>
                  <a:cxn ang="0">
                    <a:pos x="8" y="4"/>
                  </a:cxn>
                  <a:cxn ang="0">
                    <a:pos x="4" y="8"/>
                  </a:cxn>
                  <a:cxn ang="0">
                    <a:pos x="2" y="14"/>
                  </a:cxn>
                  <a:cxn ang="0">
                    <a:pos x="0" y="20"/>
                  </a:cxn>
                  <a:cxn ang="0">
                    <a:pos x="2" y="26"/>
                  </a:cxn>
                  <a:cxn ang="0">
                    <a:pos x="4" y="32"/>
                  </a:cxn>
                  <a:cxn ang="0">
                    <a:pos x="8" y="36"/>
                  </a:cxn>
                  <a:cxn ang="0">
                    <a:pos x="14" y="38"/>
                  </a:cxn>
                  <a:cxn ang="0">
                    <a:pos x="20" y="40"/>
                  </a:cxn>
                  <a:cxn ang="0">
                    <a:pos x="26" y="38"/>
                  </a:cxn>
                  <a:cxn ang="0">
                    <a:pos x="32" y="36"/>
                  </a:cxn>
                  <a:cxn ang="0">
                    <a:pos x="35" y="32"/>
                  </a:cxn>
                  <a:cxn ang="0">
                    <a:pos x="37" y="26"/>
                  </a:cxn>
                  <a:cxn ang="0">
                    <a:pos x="39" y="20"/>
                  </a:cxn>
                </a:cxnLst>
                <a:rect l="0" t="0" r="r" b="b"/>
                <a:pathLst>
                  <a:path w="39" h="40">
                    <a:moveTo>
                      <a:pt x="39" y="20"/>
                    </a:moveTo>
                    <a:lnTo>
                      <a:pt x="37" y="14"/>
                    </a:lnTo>
                    <a:lnTo>
                      <a:pt x="35" y="8"/>
                    </a:lnTo>
                    <a:lnTo>
                      <a:pt x="32" y="4"/>
                    </a:lnTo>
                    <a:lnTo>
                      <a:pt x="26" y="2"/>
                    </a:lnTo>
                    <a:lnTo>
                      <a:pt x="20" y="0"/>
                    </a:lnTo>
                    <a:lnTo>
                      <a:pt x="14" y="2"/>
                    </a:lnTo>
                    <a:lnTo>
                      <a:pt x="8" y="4"/>
                    </a:lnTo>
                    <a:lnTo>
                      <a:pt x="4" y="8"/>
                    </a:lnTo>
                    <a:lnTo>
                      <a:pt x="2" y="14"/>
                    </a:lnTo>
                    <a:lnTo>
                      <a:pt x="0" y="20"/>
                    </a:lnTo>
                    <a:lnTo>
                      <a:pt x="2" y="26"/>
                    </a:lnTo>
                    <a:lnTo>
                      <a:pt x="4" y="32"/>
                    </a:lnTo>
                    <a:lnTo>
                      <a:pt x="8" y="36"/>
                    </a:lnTo>
                    <a:lnTo>
                      <a:pt x="14" y="38"/>
                    </a:lnTo>
                    <a:lnTo>
                      <a:pt x="20" y="40"/>
                    </a:lnTo>
                    <a:lnTo>
                      <a:pt x="26" y="38"/>
                    </a:lnTo>
                    <a:lnTo>
                      <a:pt x="32" y="36"/>
                    </a:lnTo>
                    <a:lnTo>
                      <a:pt x="35" y="32"/>
                    </a:lnTo>
                    <a:lnTo>
                      <a:pt x="37" y="26"/>
                    </a:lnTo>
                    <a:lnTo>
                      <a:pt x="39" y="2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191" name="Line 478">
                <a:extLst>
                  <a:ext uri="{FF2B5EF4-FFF2-40B4-BE49-F238E27FC236}">
                    <a16:creationId xmlns:a16="http://schemas.microsoft.com/office/drawing/2014/main" id="{F2130069-58AB-DDB2-AEA3-87DA6EE2C5D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48" y="2139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192" name="Line 479">
                <a:extLst>
                  <a:ext uri="{FF2B5EF4-FFF2-40B4-BE49-F238E27FC236}">
                    <a16:creationId xmlns:a16="http://schemas.microsoft.com/office/drawing/2014/main" id="{6A8E83F4-706C-D890-38DC-B03A718599A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48" y="2172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193" name="Freeform 480">
                <a:extLst>
                  <a:ext uri="{FF2B5EF4-FFF2-40B4-BE49-F238E27FC236}">
                    <a16:creationId xmlns:a16="http://schemas.microsoft.com/office/drawing/2014/main" id="{C342B6DD-497F-3200-4207-7BDA75DD6A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8" y="2131"/>
                <a:ext cx="20" cy="20"/>
              </a:xfrm>
              <a:custGeom>
                <a:avLst/>
                <a:gdLst/>
                <a:ahLst/>
                <a:cxnLst>
                  <a:cxn ang="0">
                    <a:pos x="40" y="19"/>
                  </a:cxn>
                  <a:cxn ang="0">
                    <a:pos x="38" y="13"/>
                  </a:cxn>
                  <a:cxn ang="0">
                    <a:pos x="36" y="8"/>
                  </a:cxn>
                  <a:cxn ang="0">
                    <a:pos x="32" y="4"/>
                  </a:cxn>
                  <a:cxn ang="0">
                    <a:pos x="26" y="2"/>
                  </a:cxn>
                  <a:cxn ang="0">
                    <a:pos x="20" y="0"/>
                  </a:cxn>
                  <a:cxn ang="0">
                    <a:pos x="14" y="2"/>
                  </a:cxn>
                  <a:cxn ang="0">
                    <a:pos x="8" y="4"/>
                  </a:cxn>
                  <a:cxn ang="0">
                    <a:pos x="4" y="8"/>
                  </a:cxn>
                  <a:cxn ang="0">
                    <a:pos x="2" y="13"/>
                  </a:cxn>
                  <a:cxn ang="0">
                    <a:pos x="0" y="19"/>
                  </a:cxn>
                  <a:cxn ang="0">
                    <a:pos x="2" y="25"/>
                  </a:cxn>
                  <a:cxn ang="0">
                    <a:pos x="4" y="31"/>
                  </a:cxn>
                  <a:cxn ang="0">
                    <a:pos x="8" y="35"/>
                  </a:cxn>
                  <a:cxn ang="0">
                    <a:pos x="14" y="37"/>
                  </a:cxn>
                  <a:cxn ang="0">
                    <a:pos x="20" y="39"/>
                  </a:cxn>
                  <a:cxn ang="0">
                    <a:pos x="26" y="37"/>
                  </a:cxn>
                  <a:cxn ang="0">
                    <a:pos x="32" y="35"/>
                  </a:cxn>
                  <a:cxn ang="0">
                    <a:pos x="36" y="31"/>
                  </a:cxn>
                  <a:cxn ang="0">
                    <a:pos x="38" y="25"/>
                  </a:cxn>
                  <a:cxn ang="0">
                    <a:pos x="40" y="19"/>
                  </a:cxn>
                </a:cxnLst>
                <a:rect l="0" t="0" r="r" b="b"/>
                <a:pathLst>
                  <a:path w="40" h="39">
                    <a:moveTo>
                      <a:pt x="40" y="19"/>
                    </a:moveTo>
                    <a:lnTo>
                      <a:pt x="38" y="13"/>
                    </a:lnTo>
                    <a:lnTo>
                      <a:pt x="36" y="8"/>
                    </a:lnTo>
                    <a:lnTo>
                      <a:pt x="32" y="4"/>
                    </a:lnTo>
                    <a:lnTo>
                      <a:pt x="26" y="2"/>
                    </a:lnTo>
                    <a:lnTo>
                      <a:pt x="20" y="0"/>
                    </a:lnTo>
                    <a:lnTo>
                      <a:pt x="14" y="2"/>
                    </a:lnTo>
                    <a:lnTo>
                      <a:pt x="8" y="4"/>
                    </a:lnTo>
                    <a:lnTo>
                      <a:pt x="4" y="8"/>
                    </a:lnTo>
                    <a:lnTo>
                      <a:pt x="2" y="13"/>
                    </a:lnTo>
                    <a:lnTo>
                      <a:pt x="0" y="19"/>
                    </a:lnTo>
                    <a:lnTo>
                      <a:pt x="2" y="25"/>
                    </a:lnTo>
                    <a:lnTo>
                      <a:pt x="4" y="31"/>
                    </a:lnTo>
                    <a:lnTo>
                      <a:pt x="8" y="35"/>
                    </a:lnTo>
                    <a:lnTo>
                      <a:pt x="14" y="37"/>
                    </a:lnTo>
                    <a:lnTo>
                      <a:pt x="20" y="39"/>
                    </a:lnTo>
                    <a:lnTo>
                      <a:pt x="26" y="37"/>
                    </a:lnTo>
                    <a:lnTo>
                      <a:pt x="32" y="35"/>
                    </a:lnTo>
                    <a:lnTo>
                      <a:pt x="36" y="31"/>
                    </a:lnTo>
                    <a:lnTo>
                      <a:pt x="38" y="25"/>
                    </a:lnTo>
                    <a:lnTo>
                      <a:pt x="40" y="19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194" name="Line 481">
                <a:extLst>
                  <a:ext uri="{FF2B5EF4-FFF2-40B4-BE49-F238E27FC236}">
                    <a16:creationId xmlns:a16="http://schemas.microsoft.com/office/drawing/2014/main" id="{63D12C0B-93C7-D54E-86E0-B4E3712650F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68" y="2119"/>
                <a:ext cx="1" cy="1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195" name="Line 482">
                <a:extLst>
                  <a:ext uri="{FF2B5EF4-FFF2-40B4-BE49-F238E27FC236}">
                    <a16:creationId xmlns:a16="http://schemas.microsoft.com/office/drawing/2014/main" id="{0A7F00BB-5AB2-F7DA-24EA-BEE468C1C0C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68" y="2151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196" name="Freeform 483">
                <a:extLst>
                  <a:ext uri="{FF2B5EF4-FFF2-40B4-BE49-F238E27FC236}">
                    <a16:creationId xmlns:a16="http://schemas.microsoft.com/office/drawing/2014/main" id="{C34265AA-BE0B-C3A0-ED76-C113EC0D56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78" y="2128"/>
                <a:ext cx="20" cy="20"/>
              </a:xfrm>
              <a:custGeom>
                <a:avLst/>
                <a:gdLst/>
                <a:ahLst/>
                <a:cxnLst>
                  <a:cxn ang="0">
                    <a:pos x="39" y="19"/>
                  </a:cxn>
                  <a:cxn ang="0">
                    <a:pos x="37" y="14"/>
                  </a:cxn>
                  <a:cxn ang="0">
                    <a:pos x="35" y="8"/>
                  </a:cxn>
                  <a:cxn ang="0">
                    <a:pos x="31" y="4"/>
                  </a:cxn>
                  <a:cxn ang="0">
                    <a:pos x="25" y="2"/>
                  </a:cxn>
                  <a:cxn ang="0">
                    <a:pos x="20" y="0"/>
                  </a:cxn>
                  <a:cxn ang="0">
                    <a:pos x="14" y="2"/>
                  </a:cxn>
                  <a:cxn ang="0">
                    <a:pos x="8" y="4"/>
                  </a:cxn>
                  <a:cxn ang="0">
                    <a:pos x="4" y="8"/>
                  </a:cxn>
                  <a:cxn ang="0">
                    <a:pos x="2" y="14"/>
                  </a:cxn>
                  <a:cxn ang="0">
                    <a:pos x="0" y="19"/>
                  </a:cxn>
                  <a:cxn ang="0">
                    <a:pos x="2" y="25"/>
                  </a:cxn>
                  <a:cxn ang="0">
                    <a:pos x="4" y="31"/>
                  </a:cxn>
                  <a:cxn ang="0">
                    <a:pos x="8" y="35"/>
                  </a:cxn>
                  <a:cxn ang="0">
                    <a:pos x="14" y="37"/>
                  </a:cxn>
                  <a:cxn ang="0">
                    <a:pos x="20" y="39"/>
                  </a:cxn>
                  <a:cxn ang="0">
                    <a:pos x="25" y="37"/>
                  </a:cxn>
                  <a:cxn ang="0">
                    <a:pos x="31" y="35"/>
                  </a:cxn>
                  <a:cxn ang="0">
                    <a:pos x="35" y="31"/>
                  </a:cxn>
                  <a:cxn ang="0">
                    <a:pos x="37" y="25"/>
                  </a:cxn>
                  <a:cxn ang="0">
                    <a:pos x="39" y="19"/>
                  </a:cxn>
                </a:cxnLst>
                <a:rect l="0" t="0" r="r" b="b"/>
                <a:pathLst>
                  <a:path w="39" h="39">
                    <a:moveTo>
                      <a:pt x="39" y="19"/>
                    </a:moveTo>
                    <a:lnTo>
                      <a:pt x="37" y="14"/>
                    </a:lnTo>
                    <a:lnTo>
                      <a:pt x="35" y="8"/>
                    </a:lnTo>
                    <a:lnTo>
                      <a:pt x="31" y="4"/>
                    </a:lnTo>
                    <a:lnTo>
                      <a:pt x="25" y="2"/>
                    </a:lnTo>
                    <a:lnTo>
                      <a:pt x="20" y="0"/>
                    </a:lnTo>
                    <a:lnTo>
                      <a:pt x="14" y="2"/>
                    </a:lnTo>
                    <a:lnTo>
                      <a:pt x="8" y="4"/>
                    </a:lnTo>
                    <a:lnTo>
                      <a:pt x="4" y="8"/>
                    </a:lnTo>
                    <a:lnTo>
                      <a:pt x="2" y="14"/>
                    </a:lnTo>
                    <a:lnTo>
                      <a:pt x="0" y="19"/>
                    </a:lnTo>
                    <a:lnTo>
                      <a:pt x="2" y="25"/>
                    </a:lnTo>
                    <a:lnTo>
                      <a:pt x="4" y="31"/>
                    </a:lnTo>
                    <a:lnTo>
                      <a:pt x="8" y="35"/>
                    </a:lnTo>
                    <a:lnTo>
                      <a:pt x="14" y="37"/>
                    </a:lnTo>
                    <a:lnTo>
                      <a:pt x="20" y="39"/>
                    </a:lnTo>
                    <a:lnTo>
                      <a:pt x="25" y="37"/>
                    </a:lnTo>
                    <a:lnTo>
                      <a:pt x="31" y="35"/>
                    </a:lnTo>
                    <a:lnTo>
                      <a:pt x="35" y="31"/>
                    </a:lnTo>
                    <a:lnTo>
                      <a:pt x="37" y="25"/>
                    </a:lnTo>
                    <a:lnTo>
                      <a:pt x="39" y="19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197" name="Line 484">
                <a:extLst>
                  <a:ext uri="{FF2B5EF4-FFF2-40B4-BE49-F238E27FC236}">
                    <a16:creationId xmlns:a16="http://schemas.microsoft.com/office/drawing/2014/main" id="{0C515DC1-3F04-FE0E-89B7-759054569F0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88" y="2116"/>
                <a:ext cx="1" cy="1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198" name="Line 485">
                <a:extLst>
                  <a:ext uri="{FF2B5EF4-FFF2-40B4-BE49-F238E27FC236}">
                    <a16:creationId xmlns:a16="http://schemas.microsoft.com/office/drawing/2014/main" id="{60265567-46DD-6700-717D-4773ED645EA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88" y="2148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199" name="Freeform 486">
                <a:extLst>
                  <a:ext uri="{FF2B5EF4-FFF2-40B4-BE49-F238E27FC236}">
                    <a16:creationId xmlns:a16="http://schemas.microsoft.com/office/drawing/2014/main" id="{FBBAB0A5-92E4-F718-D03B-0B9A154FF3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98" y="2136"/>
                <a:ext cx="19" cy="20"/>
              </a:xfrm>
              <a:custGeom>
                <a:avLst/>
                <a:gdLst/>
                <a:ahLst/>
                <a:cxnLst>
                  <a:cxn ang="0">
                    <a:pos x="40" y="19"/>
                  </a:cxn>
                  <a:cxn ang="0">
                    <a:pos x="38" y="13"/>
                  </a:cxn>
                  <a:cxn ang="0">
                    <a:pos x="36" y="7"/>
                  </a:cxn>
                  <a:cxn ang="0">
                    <a:pos x="32" y="3"/>
                  </a:cxn>
                  <a:cxn ang="0">
                    <a:pos x="26" y="2"/>
                  </a:cxn>
                  <a:cxn ang="0">
                    <a:pos x="20" y="0"/>
                  </a:cxn>
                  <a:cxn ang="0">
                    <a:pos x="14" y="2"/>
                  </a:cxn>
                  <a:cxn ang="0">
                    <a:pos x="8" y="3"/>
                  </a:cxn>
                  <a:cxn ang="0">
                    <a:pos x="4" y="7"/>
                  </a:cxn>
                  <a:cxn ang="0">
                    <a:pos x="2" y="13"/>
                  </a:cxn>
                  <a:cxn ang="0">
                    <a:pos x="0" y="19"/>
                  </a:cxn>
                  <a:cxn ang="0">
                    <a:pos x="2" y="25"/>
                  </a:cxn>
                  <a:cxn ang="0">
                    <a:pos x="4" y="31"/>
                  </a:cxn>
                  <a:cxn ang="0">
                    <a:pos x="8" y="35"/>
                  </a:cxn>
                  <a:cxn ang="0">
                    <a:pos x="14" y="37"/>
                  </a:cxn>
                  <a:cxn ang="0">
                    <a:pos x="20" y="39"/>
                  </a:cxn>
                  <a:cxn ang="0">
                    <a:pos x="26" y="37"/>
                  </a:cxn>
                  <a:cxn ang="0">
                    <a:pos x="32" y="35"/>
                  </a:cxn>
                  <a:cxn ang="0">
                    <a:pos x="36" y="31"/>
                  </a:cxn>
                  <a:cxn ang="0">
                    <a:pos x="38" y="25"/>
                  </a:cxn>
                  <a:cxn ang="0">
                    <a:pos x="40" y="19"/>
                  </a:cxn>
                </a:cxnLst>
                <a:rect l="0" t="0" r="r" b="b"/>
                <a:pathLst>
                  <a:path w="40" h="39">
                    <a:moveTo>
                      <a:pt x="40" y="19"/>
                    </a:moveTo>
                    <a:lnTo>
                      <a:pt x="38" y="13"/>
                    </a:lnTo>
                    <a:lnTo>
                      <a:pt x="36" y="7"/>
                    </a:lnTo>
                    <a:lnTo>
                      <a:pt x="32" y="3"/>
                    </a:lnTo>
                    <a:lnTo>
                      <a:pt x="26" y="2"/>
                    </a:lnTo>
                    <a:lnTo>
                      <a:pt x="20" y="0"/>
                    </a:lnTo>
                    <a:lnTo>
                      <a:pt x="14" y="2"/>
                    </a:lnTo>
                    <a:lnTo>
                      <a:pt x="8" y="3"/>
                    </a:lnTo>
                    <a:lnTo>
                      <a:pt x="4" y="7"/>
                    </a:lnTo>
                    <a:lnTo>
                      <a:pt x="2" y="13"/>
                    </a:lnTo>
                    <a:lnTo>
                      <a:pt x="0" y="19"/>
                    </a:lnTo>
                    <a:lnTo>
                      <a:pt x="2" y="25"/>
                    </a:lnTo>
                    <a:lnTo>
                      <a:pt x="4" y="31"/>
                    </a:lnTo>
                    <a:lnTo>
                      <a:pt x="8" y="35"/>
                    </a:lnTo>
                    <a:lnTo>
                      <a:pt x="14" y="37"/>
                    </a:lnTo>
                    <a:lnTo>
                      <a:pt x="20" y="39"/>
                    </a:lnTo>
                    <a:lnTo>
                      <a:pt x="26" y="37"/>
                    </a:lnTo>
                    <a:lnTo>
                      <a:pt x="32" y="35"/>
                    </a:lnTo>
                    <a:lnTo>
                      <a:pt x="36" y="31"/>
                    </a:lnTo>
                    <a:lnTo>
                      <a:pt x="38" y="25"/>
                    </a:lnTo>
                    <a:lnTo>
                      <a:pt x="40" y="19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200" name="Line 487">
                <a:extLst>
                  <a:ext uri="{FF2B5EF4-FFF2-40B4-BE49-F238E27FC236}">
                    <a16:creationId xmlns:a16="http://schemas.microsoft.com/office/drawing/2014/main" id="{87F6C8DA-77F0-B143-8378-4180CD8B6FB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608" y="2123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201" name="Line 488">
                <a:extLst>
                  <a:ext uri="{FF2B5EF4-FFF2-40B4-BE49-F238E27FC236}">
                    <a16:creationId xmlns:a16="http://schemas.microsoft.com/office/drawing/2014/main" id="{D96E899A-4B54-2AC5-8D76-95CA85604AA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08" y="2156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202" name="Freeform 489">
                <a:extLst>
                  <a:ext uri="{FF2B5EF4-FFF2-40B4-BE49-F238E27FC236}">
                    <a16:creationId xmlns:a16="http://schemas.microsoft.com/office/drawing/2014/main" id="{26929509-E665-473B-4473-7E9F5692A0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17" y="2117"/>
                <a:ext cx="20" cy="19"/>
              </a:xfrm>
              <a:custGeom>
                <a:avLst/>
                <a:gdLst/>
                <a:ahLst/>
                <a:cxnLst>
                  <a:cxn ang="0">
                    <a:pos x="39" y="20"/>
                  </a:cxn>
                  <a:cxn ang="0">
                    <a:pos x="37" y="14"/>
                  </a:cxn>
                  <a:cxn ang="0">
                    <a:pos x="35" y="8"/>
                  </a:cxn>
                  <a:cxn ang="0">
                    <a:pos x="31" y="4"/>
                  </a:cxn>
                  <a:cxn ang="0">
                    <a:pos x="25" y="2"/>
                  </a:cxn>
                  <a:cxn ang="0">
                    <a:pos x="19" y="0"/>
                  </a:cxn>
                  <a:cxn ang="0">
                    <a:pos x="14" y="2"/>
                  </a:cxn>
                  <a:cxn ang="0">
                    <a:pos x="8" y="4"/>
                  </a:cxn>
                  <a:cxn ang="0">
                    <a:pos x="4" y="8"/>
                  </a:cxn>
                  <a:cxn ang="0">
                    <a:pos x="2" y="14"/>
                  </a:cxn>
                  <a:cxn ang="0">
                    <a:pos x="0" y="20"/>
                  </a:cxn>
                  <a:cxn ang="0">
                    <a:pos x="2" y="26"/>
                  </a:cxn>
                  <a:cxn ang="0">
                    <a:pos x="4" y="32"/>
                  </a:cxn>
                  <a:cxn ang="0">
                    <a:pos x="8" y="36"/>
                  </a:cxn>
                  <a:cxn ang="0">
                    <a:pos x="14" y="38"/>
                  </a:cxn>
                  <a:cxn ang="0">
                    <a:pos x="19" y="40"/>
                  </a:cxn>
                  <a:cxn ang="0">
                    <a:pos x="25" y="38"/>
                  </a:cxn>
                  <a:cxn ang="0">
                    <a:pos x="31" y="36"/>
                  </a:cxn>
                  <a:cxn ang="0">
                    <a:pos x="35" y="32"/>
                  </a:cxn>
                  <a:cxn ang="0">
                    <a:pos x="37" y="26"/>
                  </a:cxn>
                  <a:cxn ang="0">
                    <a:pos x="39" y="20"/>
                  </a:cxn>
                </a:cxnLst>
                <a:rect l="0" t="0" r="r" b="b"/>
                <a:pathLst>
                  <a:path w="39" h="40">
                    <a:moveTo>
                      <a:pt x="39" y="20"/>
                    </a:moveTo>
                    <a:lnTo>
                      <a:pt x="37" y="14"/>
                    </a:lnTo>
                    <a:lnTo>
                      <a:pt x="35" y="8"/>
                    </a:lnTo>
                    <a:lnTo>
                      <a:pt x="31" y="4"/>
                    </a:lnTo>
                    <a:lnTo>
                      <a:pt x="25" y="2"/>
                    </a:lnTo>
                    <a:lnTo>
                      <a:pt x="19" y="0"/>
                    </a:lnTo>
                    <a:lnTo>
                      <a:pt x="14" y="2"/>
                    </a:lnTo>
                    <a:lnTo>
                      <a:pt x="8" y="4"/>
                    </a:lnTo>
                    <a:lnTo>
                      <a:pt x="4" y="8"/>
                    </a:lnTo>
                    <a:lnTo>
                      <a:pt x="2" y="14"/>
                    </a:lnTo>
                    <a:lnTo>
                      <a:pt x="0" y="20"/>
                    </a:lnTo>
                    <a:lnTo>
                      <a:pt x="2" y="26"/>
                    </a:lnTo>
                    <a:lnTo>
                      <a:pt x="4" y="32"/>
                    </a:lnTo>
                    <a:lnTo>
                      <a:pt x="8" y="36"/>
                    </a:lnTo>
                    <a:lnTo>
                      <a:pt x="14" y="38"/>
                    </a:lnTo>
                    <a:lnTo>
                      <a:pt x="19" y="40"/>
                    </a:lnTo>
                    <a:lnTo>
                      <a:pt x="25" y="38"/>
                    </a:lnTo>
                    <a:lnTo>
                      <a:pt x="31" y="36"/>
                    </a:lnTo>
                    <a:lnTo>
                      <a:pt x="35" y="32"/>
                    </a:lnTo>
                    <a:lnTo>
                      <a:pt x="37" y="26"/>
                    </a:lnTo>
                    <a:lnTo>
                      <a:pt x="39" y="2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203" name="Line 490">
                <a:extLst>
                  <a:ext uri="{FF2B5EF4-FFF2-40B4-BE49-F238E27FC236}">
                    <a16:creationId xmlns:a16="http://schemas.microsoft.com/office/drawing/2014/main" id="{904E0C3D-313D-45BB-605A-5142C642F10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627" y="2104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204" name="Line 491">
                <a:extLst>
                  <a:ext uri="{FF2B5EF4-FFF2-40B4-BE49-F238E27FC236}">
                    <a16:creationId xmlns:a16="http://schemas.microsoft.com/office/drawing/2014/main" id="{424DEA97-0E8C-F175-3562-FE78997D8F6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27" y="2136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205" name="Freeform 492">
                <a:extLst>
                  <a:ext uri="{FF2B5EF4-FFF2-40B4-BE49-F238E27FC236}">
                    <a16:creationId xmlns:a16="http://schemas.microsoft.com/office/drawing/2014/main" id="{D2292EA5-100A-3A2B-3868-97C5AE413C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37" y="2146"/>
                <a:ext cx="20" cy="20"/>
              </a:xfrm>
              <a:custGeom>
                <a:avLst/>
                <a:gdLst/>
                <a:ahLst/>
                <a:cxnLst>
                  <a:cxn ang="0">
                    <a:pos x="40" y="20"/>
                  </a:cxn>
                  <a:cxn ang="0">
                    <a:pos x="38" y="14"/>
                  </a:cxn>
                  <a:cxn ang="0">
                    <a:pos x="36" y="8"/>
                  </a:cxn>
                  <a:cxn ang="0">
                    <a:pos x="32" y="4"/>
                  </a:cxn>
                  <a:cxn ang="0">
                    <a:pos x="26" y="2"/>
                  </a:cxn>
                  <a:cxn ang="0">
                    <a:pos x="20" y="0"/>
                  </a:cxn>
                  <a:cxn ang="0">
                    <a:pos x="14" y="2"/>
                  </a:cxn>
                  <a:cxn ang="0">
                    <a:pos x="8" y="4"/>
                  </a:cxn>
                  <a:cxn ang="0">
                    <a:pos x="4" y="8"/>
                  </a:cxn>
                  <a:cxn ang="0">
                    <a:pos x="2" y="14"/>
                  </a:cxn>
                  <a:cxn ang="0">
                    <a:pos x="0" y="20"/>
                  </a:cxn>
                  <a:cxn ang="0">
                    <a:pos x="2" y="26"/>
                  </a:cxn>
                  <a:cxn ang="0">
                    <a:pos x="4" y="32"/>
                  </a:cxn>
                  <a:cxn ang="0">
                    <a:pos x="8" y="36"/>
                  </a:cxn>
                  <a:cxn ang="0">
                    <a:pos x="14" y="38"/>
                  </a:cxn>
                  <a:cxn ang="0">
                    <a:pos x="20" y="40"/>
                  </a:cxn>
                  <a:cxn ang="0">
                    <a:pos x="26" y="38"/>
                  </a:cxn>
                  <a:cxn ang="0">
                    <a:pos x="32" y="36"/>
                  </a:cxn>
                  <a:cxn ang="0">
                    <a:pos x="36" y="32"/>
                  </a:cxn>
                  <a:cxn ang="0">
                    <a:pos x="38" y="26"/>
                  </a:cxn>
                  <a:cxn ang="0">
                    <a:pos x="40" y="20"/>
                  </a:cxn>
                </a:cxnLst>
                <a:rect l="0" t="0" r="r" b="b"/>
                <a:pathLst>
                  <a:path w="40" h="40">
                    <a:moveTo>
                      <a:pt x="40" y="20"/>
                    </a:moveTo>
                    <a:lnTo>
                      <a:pt x="38" y="14"/>
                    </a:lnTo>
                    <a:lnTo>
                      <a:pt x="36" y="8"/>
                    </a:lnTo>
                    <a:lnTo>
                      <a:pt x="32" y="4"/>
                    </a:lnTo>
                    <a:lnTo>
                      <a:pt x="26" y="2"/>
                    </a:lnTo>
                    <a:lnTo>
                      <a:pt x="20" y="0"/>
                    </a:lnTo>
                    <a:lnTo>
                      <a:pt x="14" y="2"/>
                    </a:lnTo>
                    <a:lnTo>
                      <a:pt x="8" y="4"/>
                    </a:lnTo>
                    <a:lnTo>
                      <a:pt x="4" y="8"/>
                    </a:lnTo>
                    <a:lnTo>
                      <a:pt x="2" y="14"/>
                    </a:lnTo>
                    <a:lnTo>
                      <a:pt x="0" y="20"/>
                    </a:lnTo>
                    <a:lnTo>
                      <a:pt x="2" y="26"/>
                    </a:lnTo>
                    <a:lnTo>
                      <a:pt x="4" y="32"/>
                    </a:lnTo>
                    <a:lnTo>
                      <a:pt x="8" y="36"/>
                    </a:lnTo>
                    <a:lnTo>
                      <a:pt x="14" y="38"/>
                    </a:lnTo>
                    <a:lnTo>
                      <a:pt x="20" y="40"/>
                    </a:lnTo>
                    <a:lnTo>
                      <a:pt x="26" y="38"/>
                    </a:lnTo>
                    <a:lnTo>
                      <a:pt x="32" y="36"/>
                    </a:lnTo>
                    <a:lnTo>
                      <a:pt x="36" y="32"/>
                    </a:lnTo>
                    <a:lnTo>
                      <a:pt x="38" y="26"/>
                    </a:lnTo>
                    <a:lnTo>
                      <a:pt x="40" y="2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206" name="Line 493">
                <a:extLst>
                  <a:ext uri="{FF2B5EF4-FFF2-40B4-BE49-F238E27FC236}">
                    <a16:creationId xmlns:a16="http://schemas.microsoft.com/office/drawing/2014/main" id="{157AFE2B-3C56-0898-9281-73AD434C639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647" y="2133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207" name="Line 494">
                <a:extLst>
                  <a:ext uri="{FF2B5EF4-FFF2-40B4-BE49-F238E27FC236}">
                    <a16:creationId xmlns:a16="http://schemas.microsoft.com/office/drawing/2014/main" id="{724B9C3A-7CBB-B3FA-5D32-29684DA666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47" y="2166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208" name="Freeform 495">
                <a:extLst>
                  <a:ext uri="{FF2B5EF4-FFF2-40B4-BE49-F238E27FC236}">
                    <a16:creationId xmlns:a16="http://schemas.microsoft.com/office/drawing/2014/main" id="{0FADF953-6516-CFDE-C93A-9C1727250A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57" y="2101"/>
                <a:ext cx="20" cy="19"/>
              </a:xfrm>
              <a:custGeom>
                <a:avLst/>
                <a:gdLst/>
                <a:ahLst/>
                <a:cxnLst>
                  <a:cxn ang="0">
                    <a:pos x="39" y="19"/>
                  </a:cxn>
                  <a:cxn ang="0">
                    <a:pos x="37" y="13"/>
                  </a:cxn>
                  <a:cxn ang="0">
                    <a:pos x="35" y="7"/>
                  </a:cxn>
                  <a:cxn ang="0">
                    <a:pos x="31" y="3"/>
                  </a:cxn>
                  <a:cxn ang="0">
                    <a:pos x="25" y="2"/>
                  </a:cxn>
                  <a:cxn ang="0">
                    <a:pos x="19" y="0"/>
                  </a:cxn>
                  <a:cxn ang="0">
                    <a:pos x="13" y="2"/>
                  </a:cxn>
                  <a:cxn ang="0">
                    <a:pos x="8" y="3"/>
                  </a:cxn>
                  <a:cxn ang="0">
                    <a:pos x="4" y="7"/>
                  </a:cxn>
                  <a:cxn ang="0">
                    <a:pos x="2" y="13"/>
                  </a:cxn>
                  <a:cxn ang="0">
                    <a:pos x="0" y="19"/>
                  </a:cxn>
                  <a:cxn ang="0">
                    <a:pos x="2" y="25"/>
                  </a:cxn>
                  <a:cxn ang="0">
                    <a:pos x="4" y="31"/>
                  </a:cxn>
                  <a:cxn ang="0">
                    <a:pos x="8" y="35"/>
                  </a:cxn>
                  <a:cxn ang="0">
                    <a:pos x="13" y="37"/>
                  </a:cxn>
                  <a:cxn ang="0">
                    <a:pos x="19" y="39"/>
                  </a:cxn>
                  <a:cxn ang="0">
                    <a:pos x="25" y="37"/>
                  </a:cxn>
                  <a:cxn ang="0">
                    <a:pos x="31" y="35"/>
                  </a:cxn>
                  <a:cxn ang="0">
                    <a:pos x="35" y="31"/>
                  </a:cxn>
                  <a:cxn ang="0">
                    <a:pos x="37" y="25"/>
                  </a:cxn>
                  <a:cxn ang="0">
                    <a:pos x="39" y="19"/>
                  </a:cxn>
                </a:cxnLst>
                <a:rect l="0" t="0" r="r" b="b"/>
                <a:pathLst>
                  <a:path w="39" h="39">
                    <a:moveTo>
                      <a:pt x="39" y="19"/>
                    </a:moveTo>
                    <a:lnTo>
                      <a:pt x="37" y="13"/>
                    </a:lnTo>
                    <a:lnTo>
                      <a:pt x="35" y="7"/>
                    </a:lnTo>
                    <a:lnTo>
                      <a:pt x="31" y="3"/>
                    </a:lnTo>
                    <a:lnTo>
                      <a:pt x="25" y="2"/>
                    </a:lnTo>
                    <a:lnTo>
                      <a:pt x="19" y="0"/>
                    </a:lnTo>
                    <a:lnTo>
                      <a:pt x="13" y="2"/>
                    </a:lnTo>
                    <a:lnTo>
                      <a:pt x="8" y="3"/>
                    </a:lnTo>
                    <a:lnTo>
                      <a:pt x="4" y="7"/>
                    </a:lnTo>
                    <a:lnTo>
                      <a:pt x="2" y="13"/>
                    </a:lnTo>
                    <a:lnTo>
                      <a:pt x="0" y="19"/>
                    </a:lnTo>
                    <a:lnTo>
                      <a:pt x="2" y="25"/>
                    </a:lnTo>
                    <a:lnTo>
                      <a:pt x="4" y="31"/>
                    </a:lnTo>
                    <a:lnTo>
                      <a:pt x="8" y="35"/>
                    </a:lnTo>
                    <a:lnTo>
                      <a:pt x="13" y="37"/>
                    </a:lnTo>
                    <a:lnTo>
                      <a:pt x="19" y="39"/>
                    </a:lnTo>
                    <a:lnTo>
                      <a:pt x="25" y="37"/>
                    </a:lnTo>
                    <a:lnTo>
                      <a:pt x="31" y="35"/>
                    </a:lnTo>
                    <a:lnTo>
                      <a:pt x="35" y="31"/>
                    </a:lnTo>
                    <a:lnTo>
                      <a:pt x="37" y="25"/>
                    </a:lnTo>
                    <a:lnTo>
                      <a:pt x="39" y="19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209" name="Line 496">
                <a:extLst>
                  <a:ext uri="{FF2B5EF4-FFF2-40B4-BE49-F238E27FC236}">
                    <a16:creationId xmlns:a16="http://schemas.microsoft.com/office/drawing/2014/main" id="{1DD04BEE-B379-98DB-8BD4-410F919AEAD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667" y="2088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210" name="Line 497">
                <a:extLst>
                  <a:ext uri="{FF2B5EF4-FFF2-40B4-BE49-F238E27FC236}">
                    <a16:creationId xmlns:a16="http://schemas.microsoft.com/office/drawing/2014/main" id="{1D7F1CD6-32D6-38FD-AAE5-BE05AAB0AC3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67" y="2120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211" name="Freeform 498">
                <a:extLst>
                  <a:ext uri="{FF2B5EF4-FFF2-40B4-BE49-F238E27FC236}">
                    <a16:creationId xmlns:a16="http://schemas.microsoft.com/office/drawing/2014/main" id="{7EF3794B-8D3C-A22C-9517-DADC8EFDB3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77" y="2148"/>
                <a:ext cx="19" cy="20"/>
              </a:xfrm>
              <a:custGeom>
                <a:avLst/>
                <a:gdLst/>
                <a:ahLst/>
                <a:cxnLst>
                  <a:cxn ang="0">
                    <a:pos x="39" y="20"/>
                  </a:cxn>
                  <a:cxn ang="0">
                    <a:pos x="38" y="14"/>
                  </a:cxn>
                  <a:cxn ang="0">
                    <a:pos x="36" y="8"/>
                  </a:cxn>
                  <a:cxn ang="0">
                    <a:pos x="32" y="4"/>
                  </a:cxn>
                  <a:cxn ang="0">
                    <a:pos x="26" y="2"/>
                  </a:cxn>
                  <a:cxn ang="0">
                    <a:pos x="20" y="0"/>
                  </a:cxn>
                  <a:cxn ang="0">
                    <a:pos x="14" y="2"/>
                  </a:cxn>
                  <a:cxn ang="0">
                    <a:pos x="8" y="4"/>
                  </a:cxn>
                  <a:cxn ang="0">
                    <a:pos x="4" y="8"/>
                  </a:cxn>
                  <a:cxn ang="0">
                    <a:pos x="2" y="14"/>
                  </a:cxn>
                  <a:cxn ang="0">
                    <a:pos x="0" y="20"/>
                  </a:cxn>
                  <a:cxn ang="0">
                    <a:pos x="2" y="26"/>
                  </a:cxn>
                  <a:cxn ang="0">
                    <a:pos x="4" y="32"/>
                  </a:cxn>
                  <a:cxn ang="0">
                    <a:pos x="8" y="36"/>
                  </a:cxn>
                  <a:cxn ang="0">
                    <a:pos x="14" y="38"/>
                  </a:cxn>
                  <a:cxn ang="0">
                    <a:pos x="20" y="40"/>
                  </a:cxn>
                  <a:cxn ang="0">
                    <a:pos x="26" y="38"/>
                  </a:cxn>
                  <a:cxn ang="0">
                    <a:pos x="32" y="36"/>
                  </a:cxn>
                  <a:cxn ang="0">
                    <a:pos x="36" y="32"/>
                  </a:cxn>
                  <a:cxn ang="0">
                    <a:pos x="38" y="26"/>
                  </a:cxn>
                  <a:cxn ang="0">
                    <a:pos x="39" y="20"/>
                  </a:cxn>
                </a:cxnLst>
                <a:rect l="0" t="0" r="r" b="b"/>
                <a:pathLst>
                  <a:path w="39" h="40">
                    <a:moveTo>
                      <a:pt x="39" y="20"/>
                    </a:moveTo>
                    <a:lnTo>
                      <a:pt x="38" y="14"/>
                    </a:lnTo>
                    <a:lnTo>
                      <a:pt x="36" y="8"/>
                    </a:lnTo>
                    <a:lnTo>
                      <a:pt x="32" y="4"/>
                    </a:lnTo>
                    <a:lnTo>
                      <a:pt x="26" y="2"/>
                    </a:lnTo>
                    <a:lnTo>
                      <a:pt x="20" y="0"/>
                    </a:lnTo>
                    <a:lnTo>
                      <a:pt x="14" y="2"/>
                    </a:lnTo>
                    <a:lnTo>
                      <a:pt x="8" y="4"/>
                    </a:lnTo>
                    <a:lnTo>
                      <a:pt x="4" y="8"/>
                    </a:lnTo>
                    <a:lnTo>
                      <a:pt x="2" y="14"/>
                    </a:lnTo>
                    <a:lnTo>
                      <a:pt x="0" y="20"/>
                    </a:lnTo>
                    <a:lnTo>
                      <a:pt x="2" y="26"/>
                    </a:lnTo>
                    <a:lnTo>
                      <a:pt x="4" y="32"/>
                    </a:lnTo>
                    <a:lnTo>
                      <a:pt x="8" y="36"/>
                    </a:lnTo>
                    <a:lnTo>
                      <a:pt x="14" y="38"/>
                    </a:lnTo>
                    <a:lnTo>
                      <a:pt x="20" y="40"/>
                    </a:lnTo>
                    <a:lnTo>
                      <a:pt x="26" y="38"/>
                    </a:lnTo>
                    <a:lnTo>
                      <a:pt x="32" y="36"/>
                    </a:lnTo>
                    <a:lnTo>
                      <a:pt x="36" y="32"/>
                    </a:lnTo>
                    <a:lnTo>
                      <a:pt x="38" y="26"/>
                    </a:lnTo>
                    <a:lnTo>
                      <a:pt x="39" y="2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212" name="Line 499">
                <a:extLst>
                  <a:ext uri="{FF2B5EF4-FFF2-40B4-BE49-F238E27FC236}">
                    <a16:creationId xmlns:a16="http://schemas.microsoft.com/office/drawing/2014/main" id="{BC2D3E41-3A6A-F8D9-D9AE-B44CD3749E8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686" y="2135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213" name="Line 500">
                <a:extLst>
                  <a:ext uri="{FF2B5EF4-FFF2-40B4-BE49-F238E27FC236}">
                    <a16:creationId xmlns:a16="http://schemas.microsoft.com/office/drawing/2014/main" id="{E418B7B8-919E-A9BA-9A67-6DFE89DF491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86" y="2168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214" name="Freeform 501">
                <a:extLst>
                  <a:ext uri="{FF2B5EF4-FFF2-40B4-BE49-F238E27FC236}">
                    <a16:creationId xmlns:a16="http://schemas.microsoft.com/office/drawing/2014/main" id="{D03B11DE-FCCF-4AC1-7D6F-FC74AFD942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96" y="2142"/>
                <a:ext cx="20" cy="20"/>
              </a:xfrm>
              <a:custGeom>
                <a:avLst/>
                <a:gdLst/>
                <a:ahLst/>
                <a:cxnLst>
                  <a:cxn ang="0">
                    <a:pos x="40" y="20"/>
                  </a:cxn>
                  <a:cxn ang="0">
                    <a:pos x="38" y="14"/>
                  </a:cxn>
                  <a:cxn ang="0">
                    <a:pos x="36" y="8"/>
                  </a:cxn>
                  <a:cxn ang="0">
                    <a:pos x="32" y="4"/>
                  </a:cxn>
                  <a:cxn ang="0">
                    <a:pos x="26" y="2"/>
                  </a:cxn>
                  <a:cxn ang="0">
                    <a:pos x="20" y="0"/>
                  </a:cxn>
                  <a:cxn ang="0">
                    <a:pos x="14" y="2"/>
                  </a:cxn>
                  <a:cxn ang="0">
                    <a:pos x="8" y="4"/>
                  </a:cxn>
                  <a:cxn ang="0">
                    <a:pos x="4" y="8"/>
                  </a:cxn>
                  <a:cxn ang="0">
                    <a:pos x="2" y="14"/>
                  </a:cxn>
                  <a:cxn ang="0">
                    <a:pos x="0" y="20"/>
                  </a:cxn>
                  <a:cxn ang="0">
                    <a:pos x="2" y="26"/>
                  </a:cxn>
                  <a:cxn ang="0">
                    <a:pos x="4" y="32"/>
                  </a:cxn>
                  <a:cxn ang="0">
                    <a:pos x="8" y="36"/>
                  </a:cxn>
                  <a:cxn ang="0">
                    <a:pos x="14" y="38"/>
                  </a:cxn>
                  <a:cxn ang="0">
                    <a:pos x="20" y="40"/>
                  </a:cxn>
                  <a:cxn ang="0">
                    <a:pos x="26" y="38"/>
                  </a:cxn>
                  <a:cxn ang="0">
                    <a:pos x="32" y="36"/>
                  </a:cxn>
                  <a:cxn ang="0">
                    <a:pos x="36" y="32"/>
                  </a:cxn>
                  <a:cxn ang="0">
                    <a:pos x="38" y="26"/>
                  </a:cxn>
                  <a:cxn ang="0">
                    <a:pos x="40" y="20"/>
                  </a:cxn>
                </a:cxnLst>
                <a:rect l="0" t="0" r="r" b="b"/>
                <a:pathLst>
                  <a:path w="40" h="40">
                    <a:moveTo>
                      <a:pt x="40" y="20"/>
                    </a:moveTo>
                    <a:lnTo>
                      <a:pt x="38" y="14"/>
                    </a:lnTo>
                    <a:lnTo>
                      <a:pt x="36" y="8"/>
                    </a:lnTo>
                    <a:lnTo>
                      <a:pt x="32" y="4"/>
                    </a:lnTo>
                    <a:lnTo>
                      <a:pt x="26" y="2"/>
                    </a:lnTo>
                    <a:lnTo>
                      <a:pt x="20" y="0"/>
                    </a:lnTo>
                    <a:lnTo>
                      <a:pt x="14" y="2"/>
                    </a:lnTo>
                    <a:lnTo>
                      <a:pt x="8" y="4"/>
                    </a:lnTo>
                    <a:lnTo>
                      <a:pt x="4" y="8"/>
                    </a:lnTo>
                    <a:lnTo>
                      <a:pt x="2" y="14"/>
                    </a:lnTo>
                    <a:lnTo>
                      <a:pt x="0" y="20"/>
                    </a:lnTo>
                    <a:lnTo>
                      <a:pt x="2" y="26"/>
                    </a:lnTo>
                    <a:lnTo>
                      <a:pt x="4" y="32"/>
                    </a:lnTo>
                    <a:lnTo>
                      <a:pt x="8" y="36"/>
                    </a:lnTo>
                    <a:lnTo>
                      <a:pt x="14" y="38"/>
                    </a:lnTo>
                    <a:lnTo>
                      <a:pt x="20" y="40"/>
                    </a:lnTo>
                    <a:lnTo>
                      <a:pt x="26" y="38"/>
                    </a:lnTo>
                    <a:lnTo>
                      <a:pt x="32" y="36"/>
                    </a:lnTo>
                    <a:lnTo>
                      <a:pt x="36" y="32"/>
                    </a:lnTo>
                    <a:lnTo>
                      <a:pt x="38" y="26"/>
                    </a:lnTo>
                    <a:lnTo>
                      <a:pt x="40" y="2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215" name="Line 502">
                <a:extLst>
                  <a:ext uri="{FF2B5EF4-FFF2-40B4-BE49-F238E27FC236}">
                    <a16:creationId xmlns:a16="http://schemas.microsoft.com/office/drawing/2014/main" id="{59149E58-5E20-91AB-8349-CECBDF0244C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706" y="2129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216" name="Line 503">
                <a:extLst>
                  <a:ext uri="{FF2B5EF4-FFF2-40B4-BE49-F238E27FC236}">
                    <a16:creationId xmlns:a16="http://schemas.microsoft.com/office/drawing/2014/main" id="{3EF56F51-CD8D-3619-800D-805424CD674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06" y="2162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217" name="Freeform 504">
                <a:extLst>
                  <a:ext uri="{FF2B5EF4-FFF2-40B4-BE49-F238E27FC236}">
                    <a16:creationId xmlns:a16="http://schemas.microsoft.com/office/drawing/2014/main" id="{6D76D6EC-A94A-C2C5-97FB-F99737BB8D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16" y="2159"/>
                <a:ext cx="20" cy="20"/>
              </a:xfrm>
              <a:custGeom>
                <a:avLst/>
                <a:gdLst/>
                <a:ahLst/>
                <a:cxnLst>
                  <a:cxn ang="0">
                    <a:pos x="39" y="20"/>
                  </a:cxn>
                  <a:cxn ang="0">
                    <a:pos x="37" y="14"/>
                  </a:cxn>
                  <a:cxn ang="0">
                    <a:pos x="35" y="8"/>
                  </a:cxn>
                  <a:cxn ang="0">
                    <a:pos x="31" y="4"/>
                  </a:cxn>
                  <a:cxn ang="0">
                    <a:pos x="26" y="2"/>
                  </a:cxn>
                  <a:cxn ang="0">
                    <a:pos x="20" y="0"/>
                  </a:cxn>
                  <a:cxn ang="0">
                    <a:pos x="14" y="2"/>
                  </a:cxn>
                  <a:cxn ang="0">
                    <a:pos x="8" y="4"/>
                  </a:cxn>
                  <a:cxn ang="0">
                    <a:pos x="4" y="8"/>
                  </a:cxn>
                  <a:cxn ang="0">
                    <a:pos x="2" y="14"/>
                  </a:cxn>
                  <a:cxn ang="0">
                    <a:pos x="0" y="20"/>
                  </a:cxn>
                  <a:cxn ang="0">
                    <a:pos x="2" y="26"/>
                  </a:cxn>
                  <a:cxn ang="0">
                    <a:pos x="4" y="31"/>
                  </a:cxn>
                  <a:cxn ang="0">
                    <a:pos x="8" y="35"/>
                  </a:cxn>
                  <a:cxn ang="0">
                    <a:pos x="14" y="37"/>
                  </a:cxn>
                  <a:cxn ang="0">
                    <a:pos x="20" y="39"/>
                  </a:cxn>
                  <a:cxn ang="0">
                    <a:pos x="26" y="37"/>
                  </a:cxn>
                  <a:cxn ang="0">
                    <a:pos x="31" y="35"/>
                  </a:cxn>
                  <a:cxn ang="0">
                    <a:pos x="35" y="31"/>
                  </a:cxn>
                  <a:cxn ang="0">
                    <a:pos x="37" y="26"/>
                  </a:cxn>
                  <a:cxn ang="0">
                    <a:pos x="39" y="20"/>
                  </a:cxn>
                </a:cxnLst>
                <a:rect l="0" t="0" r="r" b="b"/>
                <a:pathLst>
                  <a:path w="39" h="39">
                    <a:moveTo>
                      <a:pt x="39" y="20"/>
                    </a:moveTo>
                    <a:lnTo>
                      <a:pt x="37" y="14"/>
                    </a:lnTo>
                    <a:lnTo>
                      <a:pt x="35" y="8"/>
                    </a:lnTo>
                    <a:lnTo>
                      <a:pt x="31" y="4"/>
                    </a:lnTo>
                    <a:lnTo>
                      <a:pt x="26" y="2"/>
                    </a:lnTo>
                    <a:lnTo>
                      <a:pt x="20" y="0"/>
                    </a:lnTo>
                    <a:lnTo>
                      <a:pt x="14" y="2"/>
                    </a:lnTo>
                    <a:lnTo>
                      <a:pt x="8" y="4"/>
                    </a:lnTo>
                    <a:lnTo>
                      <a:pt x="4" y="8"/>
                    </a:lnTo>
                    <a:lnTo>
                      <a:pt x="2" y="14"/>
                    </a:lnTo>
                    <a:lnTo>
                      <a:pt x="0" y="20"/>
                    </a:lnTo>
                    <a:lnTo>
                      <a:pt x="2" y="26"/>
                    </a:lnTo>
                    <a:lnTo>
                      <a:pt x="4" y="31"/>
                    </a:lnTo>
                    <a:lnTo>
                      <a:pt x="8" y="35"/>
                    </a:lnTo>
                    <a:lnTo>
                      <a:pt x="14" y="37"/>
                    </a:lnTo>
                    <a:lnTo>
                      <a:pt x="20" y="39"/>
                    </a:lnTo>
                    <a:lnTo>
                      <a:pt x="26" y="37"/>
                    </a:lnTo>
                    <a:lnTo>
                      <a:pt x="31" y="35"/>
                    </a:lnTo>
                    <a:lnTo>
                      <a:pt x="35" y="31"/>
                    </a:lnTo>
                    <a:lnTo>
                      <a:pt x="37" y="26"/>
                    </a:lnTo>
                    <a:lnTo>
                      <a:pt x="39" y="2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218" name="Line 505">
                <a:extLst>
                  <a:ext uri="{FF2B5EF4-FFF2-40B4-BE49-F238E27FC236}">
                    <a16:creationId xmlns:a16="http://schemas.microsoft.com/office/drawing/2014/main" id="{128F3A65-2389-4E85-E9C6-E3FF31E4957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726" y="2147"/>
                <a:ext cx="1" cy="1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219" name="Line 506">
                <a:extLst>
                  <a:ext uri="{FF2B5EF4-FFF2-40B4-BE49-F238E27FC236}">
                    <a16:creationId xmlns:a16="http://schemas.microsoft.com/office/drawing/2014/main" id="{574ADBAD-3190-8241-8CD3-E337C1190DC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26" y="2179"/>
                <a:ext cx="1" cy="1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220" name="Freeform 507">
                <a:extLst>
                  <a:ext uri="{FF2B5EF4-FFF2-40B4-BE49-F238E27FC236}">
                    <a16:creationId xmlns:a16="http://schemas.microsoft.com/office/drawing/2014/main" id="{36F169BE-5870-53B6-76A0-974EB478E4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36" y="2159"/>
                <a:ext cx="19" cy="20"/>
              </a:xfrm>
              <a:custGeom>
                <a:avLst/>
                <a:gdLst/>
                <a:ahLst/>
                <a:cxnLst>
                  <a:cxn ang="0">
                    <a:pos x="40" y="20"/>
                  </a:cxn>
                  <a:cxn ang="0">
                    <a:pos x="38" y="14"/>
                  </a:cxn>
                  <a:cxn ang="0">
                    <a:pos x="36" y="8"/>
                  </a:cxn>
                  <a:cxn ang="0">
                    <a:pos x="32" y="4"/>
                  </a:cxn>
                  <a:cxn ang="0">
                    <a:pos x="26" y="2"/>
                  </a:cxn>
                  <a:cxn ang="0">
                    <a:pos x="20" y="0"/>
                  </a:cxn>
                  <a:cxn ang="0">
                    <a:pos x="14" y="2"/>
                  </a:cxn>
                  <a:cxn ang="0">
                    <a:pos x="8" y="4"/>
                  </a:cxn>
                  <a:cxn ang="0">
                    <a:pos x="4" y="8"/>
                  </a:cxn>
                  <a:cxn ang="0">
                    <a:pos x="2" y="14"/>
                  </a:cxn>
                  <a:cxn ang="0">
                    <a:pos x="0" y="20"/>
                  </a:cxn>
                  <a:cxn ang="0">
                    <a:pos x="2" y="26"/>
                  </a:cxn>
                  <a:cxn ang="0">
                    <a:pos x="4" y="31"/>
                  </a:cxn>
                  <a:cxn ang="0">
                    <a:pos x="8" y="35"/>
                  </a:cxn>
                  <a:cxn ang="0">
                    <a:pos x="14" y="37"/>
                  </a:cxn>
                  <a:cxn ang="0">
                    <a:pos x="20" y="39"/>
                  </a:cxn>
                  <a:cxn ang="0">
                    <a:pos x="26" y="37"/>
                  </a:cxn>
                  <a:cxn ang="0">
                    <a:pos x="32" y="35"/>
                  </a:cxn>
                  <a:cxn ang="0">
                    <a:pos x="36" y="31"/>
                  </a:cxn>
                  <a:cxn ang="0">
                    <a:pos x="38" y="26"/>
                  </a:cxn>
                  <a:cxn ang="0">
                    <a:pos x="40" y="20"/>
                  </a:cxn>
                </a:cxnLst>
                <a:rect l="0" t="0" r="r" b="b"/>
                <a:pathLst>
                  <a:path w="40" h="39">
                    <a:moveTo>
                      <a:pt x="40" y="20"/>
                    </a:moveTo>
                    <a:lnTo>
                      <a:pt x="38" y="14"/>
                    </a:lnTo>
                    <a:lnTo>
                      <a:pt x="36" y="8"/>
                    </a:lnTo>
                    <a:lnTo>
                      <a:pt x="32" y="4"/>
                    </a:lnTo>
                    <a:lnTo>
                      <a:pt x="26" y="2"/>
                    </a:lnTo>
                    <a:lnTo>
                      <a:pt x="20" y="0"/>
                    </a:lnTo>
                    <a:lnTo>
                      <a:pt x="14" y="2"/>
                    </a:lnTo>
                    <a:lnTo>
                      <a:pt x="8" y="4"/>
                    </a:lnTo>
                    <a:lnTo>
                      <a:pt x="4" y="8"/>
                    </a:lnTo>
                    <a:lnTo>
                      <a:pt x="2" y="14"/>
                    </a:lnTo>
                    <a:lnTo>
                      <a:pt x="0" y="20"/>
                    </a:lnTo>
                    <a:lnTo>
                      <a:pt x="2" y="26"/>
                    </a:lnTo>
                    <a:lnTo>
                      <a:pt x="4" y="31"/>
                    </a:lnTo>
                    <a:lnTo>
                      <a:pt x="8" y="35"/>
                    </a:lnTo>
                    <a:lnTo>
                      <a:pt x="14" y="37"/>
                    </a:lnTo>
                    <a:lnTo>
                      <a:pt x="20" y="39"/>
                    </a:lnTo>
                    <a:lnTo>
                      <a:pt x="26" y="37"/>
                    </a:lnTo>
                    <a:lnTo>
                      <a:pt x="32" y="35"/>
                    </a:lnTo>
                    <a:lnTo>
                      <a:pt x="36" y="31"/>
                    </a:lnTo>
                    <a:lnTo>
                      <a:pt x="38" y="26"/>
                    </a:lnTo>
                    <a:lnTo>
                      <a:pt x="40" y="2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221" name="Line 508">
                <a:extLst>
                  <a:ext uri="{FF2B5EF4-FFF2-40B4-BE49-F238E27FC236}">
                    <a16:creationId xmlns:a16="http://schemas.microsoft.com/office/drawing/2014/main" id="{0C7C00E0-B175-4FB5-E4F0-EB1257BA10B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746" y="2147"/>
                <a:ext cx="1" cy="1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222" name="Line 509">
                <a:extLst>
                  <a:ext uri="{FF2B5EF4-FFF2-40B4-BE49-F238E27FC236}">
                    <a16:creationId xmlns:a16="http://schemas.microsoft.com/office/drawing/2014/main" id="{6797C440-AC95-8483-DC53-C5F0BD88B3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46" y="2179"/>
                <a:ext cx="1" cy="1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223" name="Freeform 510">
                <a:extLst>
                  <a:ext uri="{FF2B5EF4-FFF2-40B4-BE49-F238E27FC236}">
                    <a16:creationId xmlns:a16="http://schemas.microsoft.com/office/drawing/2014/main" id="{D5FE837E-07E7-0537-E7F3-72C914B23F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55" y="2131"/>
                <a:ext cx="20" cy="20"/>
              </a:xfrm>
              <a:custGeom>
                <a:avLst/>
                <a:gdLst/>
                <a:ahLst/>
                <a:cxnLst>
                  <a:cxn ang="0">
                    <a:pos x="39" y="19"/>
                  </a:cxn>
                  <a:cxn ang="0">
                    <a:pos x="37" y="13"/>
                  </a:cxn>
                  <a:cxn ang="0">
                    <a:pos x="35" y="8"/>
                  </a:cxn>
                  <a:cxn ang="0">
                    <a:pos x="31" y="4"/>
                  </a:cxn>
                  <a:cxn ang="0">
                    <a:pos x="25" y="2"/>
                  </a:cxn>
                  <a:cxn ang="0">
                    <a:pos x="20" y="0"/>
                  </a:cxn>
                  <a:cxn ang="0">
                    <a:pos x="14" y="2"/>
                  </a:cxn>
                  <a:cxn ang="0">
                    <a:pos x="8" y="4"/>
                  </a:cxn>
                  <a:cxn ang="0">
                    <a:pos x="4" y="8"/>
                  </a:cxn>
                  <a:cxn ang="0">
                    <a:pos x="2" y="13"/>
                  </a:cxn>
                  <a:cxn ang="0">
                    <a:pos x="0" y="19"/>
                  </a:cxn>
                  <a:cxn ang="0">
                    <a:pos x="2" y="25"/>
                  </a:cxn>
                  <a:cxn ang="0">
                    <a:pos x="4" y="31"/>
                  </a:cxn>
                  <a:cxn ang="0">
                    <a:pos x="8" y="35"/>
                  </a:cxn>
                  <a:cxn ang="0">
                    <a:pos x="14" y="37"/>
                  </a:cxn>
                  <a:cxn ang="0">
                    <a:pos x="20" y="39"/>
                  </a:cxn>
                  <a:cxn ang="0">
                    <a:pos x="25" y="37"/>
                  </a:cxn>
                  <a:cxn ang="0">
                    <a:pos x="31" y="35"/>
                  </a:cxn>
                  <a:cxn ang="0">
                    <a:pos x="35" y="31"/>
                  </a:cxn>
                  <a:cxn ang="0">
                    <a:pos x="37" y="25"/>
                  </a:cxn>
                  <a:cxn ang="0">
                    <a:pos x="39" y="19"/>
                  </a:cxn>
                </a:cxnLst>
                <a:rect l="0" t="0" r="r" b="b"/>
                <a:pathLst>
                  <a:path w="39" h="39">
                    <a:moveTo>
                      <a:pt x="39" y="19"/>
                    </a:moveTo>
                    <a:lnTo>
                      <a:pt x="37" y="13"/>
                    </a:lnTo>
                    <a:lnTo>
                      <a:pt x="35" y="8"/>
                    </a:lnTo>
                    <a:lnTo>
                      <a:pt x="31" y="4"/>
                    </a:lnTo>
                    <a:lnTo>
                      <a:pt x="25" y="2"/>
                    </a:lnTo>
                    <a:lnTo>
                      <a:pt x="20" y="0"/>
                    </a:lnTo>
                    <a:lnTo>
                      <a:pt x="14" y="2"/>
                    </a:lnTo>
                    <a:lnTo>
                      <a:pt x="8" y="4"/>
                    </a:lnTo>
                    <a:lnTo>
                      <a:pt x="4" y="8"/>
                    </a:lnTo>
                    <a:lnTo>
                      <a:pt x="2" y="13"/>
                    </a:lnTo>
                    <a:lnTo>
                      <a:pt x="0" y="19"/>
                    </a:lnTo>
                    <a:lnTo>
                      <a:pt x="2" y="25"/>
                    </a:lnTo>
                    <a:lnTo>
                      <a:pt x="4" y="31"/>
                    </a:lnTo>
                    <a:lnTo>
                      <a:pt x="8" y="35"/>
                    </a:lnTo>
                    <a:lnTo>
                      <a:pt x="14" y="37"/>
                    </a:lnTo>
                    <a:lnTo>
                      <a:pt x="20" y="39"/>
                    </a:lnTo>
                    <a:lnTo>
                      <a:pt x="25" y="37"/>
                    </a:lnTo>
                    <a:lnTo>
                      <a:pt x="31" y="35"/>
                    </a:lnTo>
                    <a:lnTo>
                      <a:pt x="35" y="31"/>
                    </a:lnTo>
                    <a:lnTo>
                      <a:pt x="37" y="25"/>
                    </a:lnTo>
                    <a:lnTo>
                      <a:pt x="39" y="19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224" name="Line 511">
                <a:extLst>
                  <a:ext uri="{FF2B5EF4-FFF2-40B4-BE49-F238E27FC236}">
                    <a16:creationId xmlns:a16="http://schemas.microsoft.com/office/drawing/2014/main" id="{F0491A1F-2FAB-50EF-982E-98248DF54E1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765" y="2119"/>
                <a:ext cx="1" cy="1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225" name="Line 512">
                <a:extLst>
                  <a:ext uri="{FF2B5EF4-FFF2-40B4-BE49-F238E27FC236}">
                    <a16:creationId xmlns:a16="http://schemas.microsoft.com/office/drawing/2014/main" id="{F46FB76C-753E-B7CD-367B-EB955BEB272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65" y="2151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226" name="Freeform 513">
                <a:extLst>
                  <a:ext uri="{FF2B5EF4-FFF2-40B4-BE49-F238E27FC236}">
                    <a16:creationId xmlns:a16="http://schemas.microsoft.com/office/drawing/2014/main" id="{A2514A74-6D6C-35A3-F743-D6EB5B6AD1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75" y="2142"/>
                <a:ext cx="20" cy="20"/>
              </a:xfrm>
              <a:custGeom>
                <a:avLst/>
                <a:gdLst/>
                <a:ahLst/>
                <a:cxnLst>
                  <a:cxn ang="0">
                    <a:pos x="40" y="20"/>
                  </a:cxn>
                  <a:cxn ang="0">
                    <a:pos x="38" y="14"/>
                  </a:cxn>
                  <a:cxn ang="0">
                    <a:pos x="36" y="8"/>
                  </a:cxn>
                  <a:cxn ang="0">
                    <a:pos x="32" y="4"/>
                  </a:cxn>
                  <a:cxn ang="0">
                    <a:pos x="26" y="2"/>
                  </a:cxn>
                  <a:cxn ang="0">
                    <a:pos x="20" y="0"/>
                  </a:cxn>
                  <a:cxn ang="0">
                    <a:pos x="14" y="2"/>
                  </a:cxn>
                  <a:cxn ang="0">
                    <a:pos x="8" y="4"/>
                  </a:cxn>
                  <a:cxn ang="0">
                    <a:pos x="4" y="8"/>
                  </a:cxn>
                  <a:cxn ang="0">
                    <a:pos x="2" y="14"/>
                  </a:cxn>
                  <a:cxn ang="0">
                    <a:pos x="0" y="20"/>
                  </a:cxn>
                  <a:cxn ang="0">
                    <a:pos x="2" y="26"/>
                  </a:cxn>
                  <a:cxn ang="0">
                    <a:pos x="4" y="32"/>
                  </a:cxn>
                  <a:cxn ang="0">
                    <a:pos x="8" y="36"/>
                  </a:cxn>
                  <a:cxn ang="0">
                    <a:pos x="14" y="38"/>
                  </a:cxn>
                  <a:cxn ang="0">
                    <a:pos x="20" y="40"/>
                  </a:cxn>
                  <a:cxn ang="0">
                    <a:pos x="26" y="38"/>
                  </a:cxn>
                  <a:cxn ang="0">
                    <a:pos x="32" y="36"/>
                  </a:cxn>
                  <a:cxn ang="0">
                    <a:pos x="36" y="32"/>
                  </a:cxn>
                  <a:cxn ang="0">
                    <a:pos x="38" y="26"/>
                  </a:cxn>
                  <a:cxn ang="0">
                    <a:pos x="40" y="20"/>
                  </a:cxn>
                </a:cxnLst>
                <a:rect l="0" t="0" r="r" b="b"/>
                <a:pathLst>
                  <a:path w="40" h="40">
                    <a:moveTo>
                      <a:pt x="40" y="20"/>
                    </a:moveTo>
                    <a:lnTo>
                      <a:pt x="38" y="14"/>
                    </a:lnTo>
                    <a:lnTo>
                      <a:pt x="36" y="8"/>
                    </a:lnTo>
                    <a:lnTo>
                      <a:pt x="32" y="4"/>
                    </a:lnTo>
                    <a:lnTo>
                      <a:pt x="26" y="2"/>
                    </a:lnTo>
                    <a:lnTo>
                      <a:pt x="20" y="0"/>
                    </a:lnTo>
                    <a:lnTo>
                      <a:pt x="14" y="2"/>
                    </a:lnTo>
                    <a:lnTo>
                      <a:pt x="8" y="4"/>
                    </a:lnTo>
                    <a:lnTo>
                      <a:pt x="4" y="8"/>
                    </a:lnTo>
                    <a:lnTo>
                      <a:pt x="2" y="14"/>
                    </a:lnTo>
                    <a:lnTo>
                      <a:pt x="0" y="20"/>
                    </a:lnTo>
                    <a:lnTo>
                      <a:pt x="2" y="26"/>
                    </a:lnTo>
                    <a:lnTo>
                      <a:pt x="4" y="32"/>
                    </a:lnTo>
                    <a:lnTo>
                      <a:pt x="8" y="36"/>
                    </a:lnTo>
                    <a:lnTo>
                      <a:pt x="14" y="38"/>
                    </a:lnTo>
                    <a:lnTo>
                      <a:pt x="20" y="40"/>
                    </a:lnTo>
                    <a:lnTo>
                      <a:pt x="26" y="38"/>
                    </a:lnTo>
                    <a:lnTo>
                      <a:pt x="32" y="36"/>
                    </a:lnTo>
                    <a:lnTo>
                      <a:pt x="36" y="32"/>
                    </a:lnTo>
                    <a:lnTo>
                      <a:pt x="38" y="26"/>
                    </a:lnTo>
                    <a:lnTo>
                      <a:pt x="40" y="2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227" name="Line 514">
                <a:extLst>
                  <a:ext uri="{FF2B5EF4-FFF2-40B4-BE49-F238E27FC236}">
                    <a16:creationId xmlns:a16="http://schemas.microsoft.com/office/drawing/2014/main" id="{C40F18B7-1517-B7F1-83E0-950587C0835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785" y="2129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228" name="Line 515">
                <a:extLst>
                  <a:ext uri="{FF2B5EF4-FFF2-40B4-BE49-F238E27FC236}">
                    <a16:creationId xmlns:a16="http://schemas.microsoft.com/office/drawing/2014/main" id="{578696E2-E100-7B11-D5FA-97F2C6E35B1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85" y="2162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229" name="Freeform 516">
                <a:extLst>
                  <a:ext uri="{FF2B5EF4-FFF2-40B4-BE49-F238E27FC236}">
                    <a16:creationId xmlns:a16="http://schemas.microsoft.com/office/drawing/2014/main" id="{5C60B276-740A-A756-57D7-AEE4FA2D33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5" y="2180"/>
                <a:ext cx="20" cy="19"/>
              </a:xfrm>
              <a:custGeom>
                <a:avLst/>
                <a:gdLst/>
                <a:ahLst/>
                <a:cxnLst>
                  <a:cxn ang="0">
                    <a:pos x="39" y="20"/>
                  </a:cxn>
                  <a:cxn ang="0">
                    <a:pos x="37" y="14"/>
                  </a:cxn>
                  <a:cxn ang="0">
                    <a:pos x="35" y="8"/>
                  </a:cxn>
                  <a:cxn ang="0">
                    <a:pos x="31" y="4"/>
                  </a:cxn>
                  <a:cxn ang="0">
                    <a:pos x="25" y="2"/>
                  </a:cxn>
                  <a:cxn ang="0">
                    <a:pos x="19" y="0"/>
                  </a:cxn>
                  <a:cxn ang="0">
                    <a:pos x="14" y="2"/>
                  </a:cxn>
                  <a:cxn ang="0">
                    <a:pos x="8" y="4"/>
                  </a:cxn>
                  <a:cxn ang="0">
                    <a:pos x="4" y="8"/>
                  </a:cxn>
                  <a:cxn ang="0">
                    <a:pos x="2" y="14"/>
                  </a:cxn>
                  <a:cxn ang="0">
                    <a:pos x="0" y="20"/>
                  </a:cxn>
                  <a:cxn ang="0">
                    <a:pos x="2" y="26"/>
                  </a:cxn>
                  <a:cxn ang="0">
                    <a:pos x="4" y="32"/>
                  </a:cxn>
                  <a:cxn ang="0">
                    <a:pos x="8" y="36"/>
                  </a:cxn>
                  <a:cxn ang="0">
                    <a:pos x="14" y="38"/>
                  </a:cxn>
                  <a:cxn ang="0">
                    <a:pos x="19" y="40"/>
                  </a:cxn>
                  <a:cxn ang="0">
                    <a:pos x="25" y="38"/>
                  </a:cxn>
                  <a:cxn ang="0">
                    <a:pos x="31" y="36"/>
                  </a:cxn>
                  <a:cxn ang="0">
                    <a:pos x="35" y="32"/>
                  </a:cxn>
                  <a:cxn ang="0">
                    <a:pos x="37" y="26"/>
                  </a:cxn>
                  <a:cxn ang="0">
                    <a:pos x="39" y="20"/>
                  </a:cxn>
                </a:cxnLst>
                <a:rect l="0" t="0" r="r" b="b"/>
                <a:pathLst>
                  <a:path w="39" h="40">
                    <a:moveTo>
                      <a:pt x="39" y="20"/>
                    </a:moveTo>
                    <a:lnTo>
                      <a:pt x="37" y="14"/>
                    </a:lnTo>
                    <a:lnTo>
                      <a:pt x="35" y="8"/>
                    </a:lnTo>
                    <a:lnTo>
                      <a:pt x="31" y="4"/>
                    </a:lnTo>
                    <a:lnTo>
                      <a:pt x="25" y="2"/>
                    </a:lnTo>
                    <a:lnTo>
                      <a:pt x="19" y="0"/>
                    </a:lnTo>
                    <a:lnTo>
                      <a:pt x="14" y="2"/>
                    </a:lnTo>
                    <a:lnTo>
                      <a:pt x="8" y="4"/>
                    </a:lnTo>
                    <a:lnTo>
                      <a:pt x="4" y="8"/>
                    </a:lnTo>
                    <a:lnTo>
                      <a:pt x="2" y="14"/>
                    </a:lnTo>
                    <a:lnTo>
                      <a:pt x="0" y="20"/>
                    </a:lnTo>
                    <a:lnTo>
                      <a:pt x="2" y="26"/>
                    </a:lnTo>
                    <a:lnTo>
                      <a:pt x="4" y="32"/>
                    </a:lnTo>
                    <a:lnTo>
                      <a:pt x="8" y="36"/>
                    </a:lnTo>
                    <a:lnTo>
                      <a:pt x="14" y="38"/>
                    </a:lnTo>
                    <a:lnTo>
                      <a:pt x="19" y="40"/>
                    </a:lnTo>
                    <a:lnTo>
                      <a:pt x="25" y="38"/>
                    </a:lnTo>
                    <a:lnTo>
                      <a:pt x="31" y="36"/>
                    </a:lnTo>
                    <a:lnTo>
                      <a:pt x="35" y="32"/>
                    </a:lnTo>
                    <a:lnTo>
                      <a:pt x="37" y="26"/>
                    </a:lnTo>
                    <a:lnTo>
                      <a:pt x="39" y="2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230" name="Line 517">
                <a:extLst>
                  <a:ext uri="{FF2B5EF4-FFF2-40B4-BE49-F238E27FC236}">
                    <a16:creationId xmlns:a16="http://schemas.microsoft.com/office/drawing/2014/main" id="{9E21F5B3-05EE-B111-DAF2-ADE5D4E43B3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805" y="2168"/>
                <a:ext cx="1" cy="1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231" name="Line 518">
                <a:extLst>
                  <a:ext uri="{FF2B5EF4-FFF2-40B4-BE49-F238E27FC236}">
                    <a16:creationId xmlns:a16="http://schemas.microsoft.com/office/drawing/2014/main" id="{24E1792C-E7E6-573B-82A6-D05E95C11E9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05" y="2199"/>
                <a:ext cx="1" cy="1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232" name="Freeform 519">
                <a:extLst>
                  <a:ext uri="{FF2B5EF4-FFF2-40B4-BE49-F238E27FC236}">
                    <a16:creationId xmlns:a16="http://schemas.microsoft.com/office/drawing/2014/main" id="{DEF7D454-D73A-93E5-ECE9-5D0CD48CD4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15" y="2103"/>
                <a:ext cx="19" cy="19"/>
              </a:xfrm>
              <a:custGeom>
                <a:avLst/>
                <a:gdLst/>
                <a:ahLst/>
                <a:cxnLst>
                  <a:cxn ang="0">
                    <a:pos x="40" y="20"/>
                  </a:cxn>
                  <a:cxn ang="0">
                    <a:pos x="38" y="14"/>
                  </a:cxn>
                  <a:cxn ang="0">
                    <a:pos x="36" y="8"/>
                  </a:cxn>
                  <a:cxn ang="0">
                    <a:pos x="32" y="4"/>
                  </a:cxn>
                  <a:cxn ang="0">
                    <a:pos x="26" y="2"/>
                  </a:cxn>
                  <a:cxn ang="0">
                    <a:pos x="20" y="0"/>
                  </a:cxn>
                  <a:cxn ang="0">
                    <a:pos x="14" y="2"/>
                  </a:cxn>
                  <a:cxn ang="0">
                    <a:pos x="8" y="4"/>
                  </a:cxn>
                  <a:cxn ang="0">
                    <a:pos x="4" y="8"/>
                  </a:cxn>
                  <a:cxn ang="0">
                    <a:pos x="2" y="14"/>
                  </a:cxn>
                  <a:cxn ang="0">
                    <a:pos x="0" y="20"/>
                  </a:cxn>
                  <a:cxn ang="0">
                    <a:pos x="2" y="26"/>
                  </a:cxn>
                  <a:cxn ang="0">
                    <a:pos x="4" y="32"/>
                  </a:cxn>
                  <a:cxn ang="0">
                    <a:pos x="8" y="36"/>
                  </a:cxn>
                  <a:cxn ang="0">
                    <a:pos x="14" y="38"/>
                  </a:cxn>
                  <a:cxn ang="0">
                    <a:pos x="20" y="40"/>
                  </a:cxn>
                  <a:cxn ang="0">
                    <a:pos x="26" y="38"/>
                  </a:cxn>
                  <a:cxn ang="0">
                    <a:pos x="32" y="36"/>
                  </a:cxn>
                  <a:cxn ang="0">
                    <a:pos x="36" y="32"/>
                  </a:cxn>
                  <a:cxn ang="0">
                    <a:pos x="38" y="26"/>
                  </a:cxn>
                  <a:cxn ang="0">
                    <a:pos x="40" y="20"/>
                  </a:cxn>
                </a:cxnLst>
                <a:rect l="0" t="0" r="r" b="b"/>
                <a:pathLst>
                  <a:path w="40" h="40">
                    <a:moveTo>
                      <a:pt x="40" y="20"/>
                    </a:moveTo>
                    <a:lnTo>
                      <a:pt x="38" y="14"/>
                    </a:lnTo>
                    <a:lnTo>
                      <a:pt x="36" y="8"/>
                    </a:lnTo>
                    <a:lnTo>
                      <a:pt x="32" y="4"/>
                    </a:lnTo>
                    <a:lnTo>
                      <a:pt x="26" y="2"/>
                    </a:lnTo>
                    <a:lnTo>
                      <a:pt x="20" y="0"/>
                    </a:lnTo>
                    <a:lnTo>
                      <a:pt x="14" y="2"/>
                    </a:lnTo>
                    <a:lnTo>
                      <a:pt x="8" y="4"/>
                    </a:lnTo>
                    <a:lnTo>
                      <a:pt x="4" y="8"/>
                    </a:lnTo>
                    <a:lnTo>
                      <a:pt x="2" y="14"/>
                    </a:lnTo>
                    <a:lnTo>
                      <a:pt x="0" y="20"/>
                    </a:lnTo>
                    <a:lnTo>
                      <a:pt x="2" y="26"/>
                    </a:lnTo>
                    <a:lnTo>
                      <a:pt x="4" y="32"/>
                    </a:lnTo>
                    <a:lnTo>
                      <a:pt x="8" y="36"/>
                    </a:lnTo>
                    <a:lnTo>
                      <a:pt x="14" y="38"/>
                    </a:lnTo>
                    <a:lnTo>
                      <a:pt x="20" y="40"/>
                    </a:lnTo>
                    <a:lnTo>
                      <a:pt x="26" y="38"/>
                    </a:lnTo>
                    <a:lnTo>
                      <a:pt x="32" y="36"/>
                    </a:lnTo>
                    <a:lnTo>
                      <a:pt x="36" y="32"/>
                    </a:lnTo>
                    <a:lnTo>
                      <a:pt x="38" y="26"/>
                    </a:lnTo>
                    <a:lnTo>
                      <a:pt x="40" y="2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233" name="Line 520">
                <a:extLst>
                  <a:ext uri="{FF2B5EF4-FFF2-40B4-BE49-F238E27FC236}">
                    <a16:creationId xmlns:a16="http://schemas.microsoft.com/office/drawing/2014/main" id="{D88749A1-BBEB-EDDC-B5C1-D3D2ADC79A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824" y="2090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234" name="Line 521">
                <a:extLst>
                  <a:ext uri="{FF2B5EF4-FFF2-40B4-BE49-F238E27FC236}">
                    <a16:creationId xmlns:a16="http://schemas.microsoft.com/office/drawing/2014/main" id="{F97A3812-2324-31AD-50C0-4E8E206C586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24" y="2122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235" name="Freeform 522">
                <a:extLst>
                  <a:ext uri="{FF2B5EF4-FFF2-40B4-BE49-F238E27FC236}">
                    <a16:creationId xmlns:a16="http://schemas.microsoft.com/office/drawing/2014/main" id="{676EA0BD-B8DC-4B55-D66B-72D9809B3E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4" y="2134"/>
                <a:ext cx="20" cy="20"/>
              </a:xfrm>
              <a:custGeom>
                <a:avLst/>
                <a:gdLst/>
                <a:ahLst/>
                <a:cxnLst>
                  <a:cxn ang="0">
                    <a:pos x="39" y="19"/>
                  </a:cxn>
                  <a:cxn ang="0">
                    <a:pos x="37" y="13"/>
                  </a:cxn>
                  <a:cxn ang="0">
                    <a:pos x="35" y="7"/>
                  </a:cxn>
                  <a:cxn ang="0">
                    <a:pos x="31" y="4"/>
                  </a:cxn>
                  <a:cxn ang="0">
                    <a:pos x="25" y="2"/>
                  </a:cxn>
                  <a:cxn ang="0">
                    <a:pos x="19" y="0"/>
                  </a:cxn>
                  <a:cxn ang="0">
                    <a:pos x="13" y="2"/>
                  </a:cxn>
                  <a:cxn ang="0">
                    <a:pos x="7" y="4"/>
                  </a:cxn>
                  <a:cxn ang="0">
                    <a:pos x="4" y="7"/>
                  </a:cxn>
                  <a:cxn ang="0">
                    <a:pos x="2" y="13"/>
                  </a:cxn>
                  <a:cxn ang="0">
                    <a:pos x="0" y="19"/>
                  </a:cxn>
                  <a:cxn ang="0">
                    <a:pos x="2" y="25"/>
                  </a:cxn>
                  <a:cxn ang="0">
                    <a:pos x="4" y="31"/>
                  </a:cxn>
                  <a:cxn ang="0">
                    <a:pos x="7" y="35"/>
                  </a:cxn>
                  <a:cxn ang="0">
                    <a:pos x="13" y="37"/>
                  </a:cxn>
                  <a:cxn ang="0">
                    <a:pos x="19" y="39"/>
                  </a:cxn>
                  <a:cxn ang="0">
                    <a:pos x="25" y="37"/>
                  </a:cxn>
                  <a:cxn ang="0">
                    <a:pos x="31" y="35"/>
                  </a:cxn>
                  <a:cxn ang="0">
                    <a:pos x="35" y="31"/>
                  </a:cxn>
                  <a:cxn ang="0">
                    <a:pos x="37" y="25"/>
                  </a:cxn>
                  <a:cxn ang="0">
                    <a:pos x="39" y="19"/>
                  </a:cxn>
                </a:cxnLst>
                <a:rect l="0" t="0" r="r" b="b"/>
                <a:pathLst>
                  <a:path w="39" h="39">
                    <a:moveTo>
                      <a:pt x="39" y="19"/>
                    </a:moveTo>
                    <a:lnTo>
                      <a:pt x="37" y="13"/>
                    </a:lnTo>
                    <a:lnTo>
                      <a:pt x="35" y="7"/>
                    </a:lnTo>
                    <a:lnTo>
                      <a:pt x="31" y="4"/>
                    </a:lnTo>
                    <a:lnTo>
                      <a:pt x="25" y="2"/>
                    </a:lnTo>
                    <a:lnTo>
                      <a:pt x="19" y="0"/>
                    </a:lnTo>
                    <a:lnTo>
                      <a:pt x="13" y="2"/>
                    </a:lnTo>
                    <a:lnTo>
                      <a:pt x="7" y="4"/>
                    </a:lnTo>
                    <a:lnTo>
                      <a:pt x="4" y="7"/>
                    </a:lnTo>
                    <a:lnTo>
                      <a:pt x="2" y="13"/>
                    </a:lnTo>
                    <a:lnTo>
                      <a:pt x="0" y="19"/>
                    </a:lnTo>
                    <a:lnTo>
                      <a:pt x="2" y="25"/>
                    </a:lnTo>
                    <a:lnTo>
                      <a:pt x="4" y="31"/>
                    </a:lnTo>
                    <a:lnTo>
                      <a:pt x="7" y="35"/>
                    </a:lnTo>
                    <a:lnTo>
                      <a:pt x="13" y="37"/>
                    </a:lnTo>
                    <a:lnTo>
                      <a:pt x="19" y="39"/>
                    </a:lnTo>
                    <a:lnTo>
                      <a:pt x="25" y="37"/>
                    </a:lnTo>
                    <a:lnTo>
                      <a:pt x="31" y="35"/>
                    </a:lnTo>
                    <a:lnTo>
                      <a:pt x="35" y="31"/>
                    </a:lnTo>
                    <a:lnTo>
                      <a:pt x="37" y="25"/>
                    </a:lnTo>
                    <a:lnTo>
                      <a:pt x="39" y="19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236" name="Line 523">
                <a:extLst>
                  <a:ext uri="{FF2B5EF4-FFF2-40B4-BE49-F238E27FC236}">
                    <a16:creationId xmlns:a16="http://schemas.microsoft.com/office/drawing/2014/main" id="{AF1442F5-409D-935E-F6B5-B6149DED6C3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844" y="2121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237" name="Line 524">
                <a:extLst>
                  <a:ext uri="{FF2B5EF4-FFF2-40B4-BE49-F238E27FC236}">
                    <a16:creationId xmlns:a16="http://schemas.microsoft.com/office/drawing/2014/main" id="{3CD9C80F-D16A-C7FA-1341-81CF1BE9D80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44" y="2154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238" name="Freeform 525">
                <a:extLst>
                  <a:ext uri="{FF2B5EF4-FFF2-40B4-BE49-F238E27FC236}">
                    <a16:creationId xmlns:a16="http://schemas.microsoft.com/office/drawing/2014/main" id="{B114701F-CD2D-F1C1-80F1-62AE435023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54" y="2117"/>
                <a:ext cx="20" cy="19"/>
              </a:xfrm>
              <a:custGeom>
                <a:avLst/>
                <a:gdLst/>
                <a:ahLst/>
                <a:cxnLst>
                  <a:cxn ang="0">
                    <a:pos x="39" y="20"/>
                  </a:cxn>
                  <a:cxn ang="0">
                    <a:pos x="37" y="14"/>
                  </a:cxn>
                  <a:cxn ang="0">
                    <a:pos x="36" y="8"/>
                  </a:cxn>
                  <a:cxn ang="0">
                    <a:pos x="32" y="4"/>
                  </a:cxn>
                  <a:cxn ang="0">
                    <a:pos x="26" y="2"/>
                  </a:cxn>
                  <a:cxn ang="0">
                    <a:pos x="20" y="0"/>
                  </a:cxn>
                  <a:cxn ang="0">
                    <a:pos x="14" y="2"/>
                  </a:cxn>
                  <a:cxn ang="0">
                    <a:pos x="8" y="4"/>
                  </a:cxn>
                  <a:cxn ang="0">
                    <a:pos x="4" y="8"/>
                  </a:cxn>
                  <a:cxn ang="0">
                    <a:pos x="2" y="14"/>
                  </a:cxn>
                  <a:cxn ang="0">
                    <a:pos x="0" y="20"/>
                  </a:cxn>
                  <a:cxn ang="0">
                    <a:pos x="2" y="26"/>
                  </a:cxn>
                  <a:cxn ang="0">
                    <a:pos x="4" y="32"/>
                  </a:cxn>
                  <a:cxn ang="0">
                    <a:pos x="8" y="36"/>
                  </a:cxn>
                  <a:cxn ang="0">
                    <a:pos x="14" y="38"/>
                  </a:cxn>
                  <a:cxn ang="0">
                    <a:pos x="20" y="40"/>
                  </a:cxn>
                  <a:cxn ang="0">
                    <a:pos x="26" y="38"/>
                  </a:cxn>
                  <a:cxn ang="0">
                    <a:pos x="32" y="36"/>
                  </a:cxn>
                  <a:cxn ang="0">
                    <a:pos x="36" y="32"/>
                  </a:cxn>
                  <a:cxn ang="0">
                    <a:pos x="37" y="26"/>
                  </a:cxn>
                  <a:cxn ang="0">
                    <a:pos x="39" y="20"/>
                  </a:cxn>
                </a:cxnLst>
                <a:rect l="0" t="0" r="r" b="b"/>
                <a:pathLst>
                  <a:path w="39" h="40">
                    <a:moveTo>
                      <a:pt x="39" y="20"/>
                    </a:moveTo>
                    <a:lnTo>
                      <a:pt x="37" y="14"/>
                    </a:lnTo>
                    <a:lnTo>
                      <a:pt x="36" y="8"/>
                    </a:lnTo>
                    <a:lnTo>
                      <a:pt x="32" y="4"/>
                    </a:lnTo>
                    <a:lnTo>
                      <a:pt x="26" y="2"/>
                    </a:lnTo>
                    <a:lnTo>
                      <a:pt x="20" y="0"/>
                    </a:lnTo>
                    <a:lnTo>
                      <a:pt x="14" y="2"/>
                    </a:lnTo>
                    <a:lnTo>
                      <a:pt x="8" y="4"/>
                    </a:lnTo>
                    <a:lnTo>
                      <a:pt x="4" y="8"/>
                    </a:lnTo>
                    <a:lnTo>
                      <a:pt x="2" y="14"/>
                    </a:lnTo>
                    <a:lnTo>
                      <a:pt x="0" y="20"/>
                    </a:lnTo>
                    <a:lnTo>
                      <a:pt x="2" y="26"/>
                    </a:lnTo>
                    <a:lnTo>
                      <a:pt x="4" y="32"/>
                    </a:lnTo>
                    <a:lnTo>
                      <a:pt x="8" y="36"/>
                    </a:lnTo>
                    <a:lnTo>
                      <a:pt x="14" y="38"/>
                    </a:lnTo>
                    <a:lnTo>
                      <a:pt x="20" y="40"/>
                    </a:lnTo>
                    <a:lnTo>
                      <a:pt x="26" y="38"/>
                    </a:lnTo>
                    <a:lnTo>
                      <a:pt x="32" y="36"/>
                    </a:lnTo>
                    <a:lnTo>
                      <a:pt x="36" y="32"/>
                    </a:lnTo>
                    <a:lnTo>
                      <a:pt x="37" y="26"/>
                    </a:lnTo>
                    <a:lnTo>
                      <a:pt x="39" y="2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239" name="Line 526">
                <a:extLst>
                  <a:ext uri="{FF2B5EF4-FFF2-40B4-BE49-F238E27FC236}">
                    <a16:creationId xmlns:a16="http://schemas.microsoft.com/office/drawing/2014/main" id="{4B4E0539-258B-76A1-0C30-D4962C3965A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864" y="2104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240" name="Line 527">
                <a:extLst>
                  <a:ext uri="{FF2B5EF4-FFF2-40B4-BE49-F238E27FC236}">
                    <a16:creationId xmlns:a16="http://schemas.microsoft.com/office/drawing/2014/main" id="{022B38CA-B660-4ECD-6DD1-A89A38A1E8D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64" y="2136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241" name="Freeform 528">
                <a:extLst>
                  <a:ext uri="{FF2B5EF4-FFF2-40B4-BE49-F238E27FC236}">
                    <a16:creationId xmlns:a16="http://schemas.microsoft.com/office/drawing/2014/main" id="{8F2AF500-93CE-3511-669E-31641D5A79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74" y="2146"/>
                <a:ext cx="19" cy="20"/>
              </a:xfrm>
              <a:custGeom>
                <a:avLst/>
                <a:gdLst/>
                <a:ahLst/>
                <a:cxnLst>
                  <a:cxn ang="0">
                    <a:pos x="40" y="20"/>
                  </a:cxn>
                  <a:cxn ang="0">
                    <a:pos x="38" y="14"/>
                  </a:cxn>
                  <a:cxn ang="0">
                    <a:pos x="36" y="8"/>
                  </a:cxn>
                  <a:cxn ang="0">
                    <a:pos x="32" y="4"/>
                  </a:cxn>
                  <a:cxn ang="0">
                    <a:pos x="26" y="2"/>
                  </a:cxn>
                  <a:cxn ang="0">
                    <a:pos x="20" y="0"/>
                  </a:cxn>
                  <a:cxn ang="0">
                    <a:pos x="14" y="2"/>
                  </a:cxn>
                  <a:cxn ang="0">
                    <a:pos x="8" y="4"/>
                  </a:cxn>
                  <a:cxn ang="0">
                    <a:pos x="4" y="8"/>
                  </a:cxn>
                  <a:cxn ang="0">
                    <a:pos x="2" y="14"/>
                  </a:cxn>
                  <a:cxn ang="0">
                    <a:pos x="0" y="20"/>
                  </a:cxn>
                  <a:cxn ang="0">
                    <a:pos x="2" y="26"/>
                  </a:cxn>
                  <a:cxn ang="0">
                    <a:pos x="4" y="32"/>
                  </a:cxn>
                  <a:cxn ang="0">
                    <a:pos x="8" y="36"/>
                  </a:cxn>
                  <a:cxn ang="0">
                    <a:pos x="14" y="38"/>
                  </a:cxn>
                  <a:cxn ang="0">
                    <a:pos x="20" y="40"/>
                  </a:cxn>
                  <a:cxn ang="0">
                    <a:pos x="26" y="38"/>
                  </a:cxn>
                  <a:cxn ang="0">
                    <a:pos x="32" y="36"/>
                  </a:cxn>
                  <a:cxn ang="0">
                    <a:pos x="36" y="32"/>
                  </a:cxn>
                  <a:cxn ang="0">
                    <a:pos x="38" y="26"/>
                  </a:cxn>
                  <a:cxn ang="0">
                    <a:pos x="40" y="20"/>
                  </a:cxn>
                </a:cxnLst>
                <a:rect l="0" t="0" r="r" b="b"/>
                <a:pathLst>
                  <a:path w="40" h="40">
                    <a:moveTo>
                      <a:pt x="40" y="20"/>
                    </a:moveTo>
                    <a:lnTo>
                      <a:pt x="38" y="14"/>
                    </a:lnTo>
                    <a:lnTo>
                      <a:pt x="36" y="8"/>
                    </a:lnTo>
                    <a:lnTo>
                      <a:pt x="32" y="4"/>
                    </a:lnTo>
                    <a:lnTo>
                      <a:pt x="26" y="2"/>
                    </a:lnTo>
                    <a:lnTo>
                      <a:pt x="20" y="0"/>
                    </a:lnTo>
                    <a:lnTo>
                      <a:pt x="14" y="2"/>
                    </a:lnTo>
                    <a:lnTo>
                      <a:pt x="8" y="4"/>
                    </a:lnTo>
                    <a:lnTo>
                      <a:pt x="4" y="8"/>
                    </a:lnTo>
                    <a:lnTo>
                      <a:pt x="2" y="14"/>
                    </a:lnTo>
                    <a:lnTo>
                      <a:pt x="0" y="20"/>
                    </a:lnTo>
                    <a:lnTo>
                      <a:pt x="2" y="26"/>
                    </a:lnTo>
                    <a:lnTo>
                      <a:pt x="4" y="32"/>
                    </a:lnTo>
                    <a:lnTo>
                      <a:pt x="8" y="36"/>
                    </a:lnTo>
                    <a:lnTo>
                      <a:pt x="14" y="38"/>
                    </a:lnTo>
                    <a:lnTo>
                      <a:pt x="20" y="40"/>
                    </a:lnTo>
                    <a:lnTo>
                      <a:pt x="26" y="38"/>
                    </a:lnTo>
                    <a:lnTo>
                      <a:pt x="32" y="36"/>
                    </a:lnTo>
                    <a:lnTo>
                      <a:pt x="36" y="32"/>
                    </a:lnTo>
                    <a:lnTo>
                      <a:pt x="38" y="26"/>
                    </a:lnTo>
                    <a:lnTo>
                      <a:pt x="40" y="2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242" name="Line 529">
                <a:extLst>
                  <a:ext uri="{FF2B5EF4-FFF2-40B4-BE49-F238E27FC236}">
                    <a16:creationId xmlns:a16="http://schemas.microsoft.com/office/drawing/2014/main" id="{B00834AC-876E-ED9E-4A49-842286DD930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884" y="2133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243" name="Line 530">
                <a:extLst>
                  <a:ext uri="{FF2B5EF4-FFF2-40B4-BE49-F238E27FC236}">
                    <a16:creationId xmlns:a16="http://schemas.microsoft.com/office/drawing/2014/main" id="{B8B04F24-55BE-B924-D7F3-77089E7D1AE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84" y="2166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244" name="Freeform 531">
                <a:extLst>
                  <a:ext uri="{FF2B5EF4-FFF2-40B4-BE49-F238E27FC236}">
                    <a16:creationId xmlns:a16="http://schemas.microsoft.com/office/drawing/2014/main" id="{160D8013-6D3F-0E55-EF4A-609A37ACDA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93" y="2147"/>
                <a:ext cx="20" cy="20"/>
              </a:xfrm>
              <a:custGeom>
                <a:avLst/>
                <a:gdLst/>
                <a:ahLst/>
                <a:cxnLst>
                  <a:cxn ang="0">
                    <a:pos x="39" y="20"/>
                  </a:cxn>
                  <a:cxn ang="0">
                    <a:pos x="37" y="14"/>
                  </a:cxn>
                  <a:cxn ang="0">
                    <a:pos x="35" y="8"/>
                  </a:cxn>
                  <a:cxn ang="0">
                    <a:pos x="31" y="4"/>
                  </a:cxn>
                  <a:cxn ang="0">
                    <a:pos x="26" y="2"/>
                  </a:cxn>
                  <a:cxn ang="0">
                    <a:pos x="20" y="0"/>
                  </a:cxn>
                  <a:cxn ang="0">
                    <a:pos x="14" y="2"/>
                  </a:cxn>
                  <a:cxn ang="0">
                    <a:pos x="8" y="4"/>
                  </a:cxn>
                  <a:cxn ang="0">
                    <a:pos x="4" y="8"/>
                  </a:cxn>
                  <a:cxn ang="0">
                    <a:pos x="2" y="14"/>
                  </a:cxn>
                  <a:cxn ang="0">
                    <a:pos x="0" y="20"/>
                  </a:cxn>
                  <a:cxn ang="0">
                    <a:pos x="2" y="26"/>
                  </a:cxn>
                  <a:cxn ang="0">
                    <a:pos x="4" y="32"/>
                  </a:cxn>
                  <a:cxn ang="0">
                    <a:pos x="8" y="36"/>
                  </a:cxn>
                  <a:cxn ang="0">
                    <a:pos x="14" y="38"/>
                  </a:cxn>
                  <a:cxn ang="0">
                    <a:pos x="20" y="40"/>
                  </a:cxn>
                  <a:cxn ang="0">
                    <a:pos x="26" y="38"/>
                  </a:cxn>
                  <a:cxn ang="0">
                    <a:pos x="31" y="36"/>
                  </a:cxn>
                  <a:cxn ang="0">
                    <a:pos x="35" y="32"/>
                  </a:cxn>
                  <a:cxn ang="0">
                    <a:pos x="37" y="26"/>
                  </a:cxn>
                  <a:cxn ang="0">
                    <a:pos x="39" y="20"/>
                  </a:cxn>
                </a:cxnLst>
                <a:rect l="0" t="0" r="r" b="b"/>
                <a:pathLst>
                  <a:path w="39" h="40">
                    <a:moveTo>
                      <a:pt x="39" y="20"/>
                    </a:moveTo>
                    <a:lnTo>
                      <a:pt x="37" y="14"/>
                    </a:lnTo>
                    <a:lnTo>
                      <a:pt x="35" y="8"/>
                    </a:lnTo>
                    <a:lnTo>
                      <a:pt x="31" y="4"/>
                    </a:lnTo>
                    <a:lnTo>
                      <a:pt x="26" y="2"/>
                    </a:lnTo>
                    <a:lnTo>
                      <a:pt x="20" y="0"/>
                    </a:lnTo>
                    <a:lnTo>
                      <a:pt x="14" y="2"/>
                    </a:lnTo>
                    <a:lnTo>
                      <a:pt x="8" y="4"/>
                    </a:lnTo>
                    <a:lnTo>
                      <a:pt x="4" y="8"/>
                    </a:lnTo>
                    <a:lnTo>
                      <a:pt x="2" y="14"/>
                    </a:lnTo>
                    <a:lnTo>
                      <a:pt x="0" y="20"/>
                    </a:lnTo>
                    <a:lnTo>
                      <a:pt x="2" y="26"/>
                    </a:lnTo>
                    <a:lnTo>
                      <a:pt x="4" y="32"/>
                    </a:lnTo>
                    <a:lnTo>
                      <a:pt x="8" y="36"/>
                    </a:lnTo>
                    <a:lnTo>
                      <a:pt x="14" y="38"/>
                    </a:lnTo>
                    <a:lnTo>
                      <a:pt x="20" y="40"/>
                    </a:lnTo>
                    <a:lnTo>
                      <a:pt x="26" y="38"/>
                    </a:lnTo>
                    <a:lnTo>
                      <a:pt x="31" y="36"/>
                    </a:lnTo>
                    <a:lnTo>
                      <a:pt x="35" y="32"/>
                    </a:lnTo>
                    <a:lnTo>
                      <a:pt x="37" y="26"/>
                    </a:lnTo>
                    <a:lnTo>
                      <a:pt x="39" y="2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245" name="Line 532">
                <a:extLst>
                  <a:ext uri="{FF2B5EF4-FFF2-40B4-BE49-F238E27FC236}">
                    <a16:creationId xmlns:a16="http://schemas.microsoft.com/office/drawing/2014/main" id="{1E8B2437-285E-CE2B-EF48-78C07BA27DF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903" y="2134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246" name="Line 533">
                <a:extLst>
                  <a:ext uri="{FF2B5EF4-FFF2-40B4-BE49-F238E27FC236}">
                    <a16:creationId xmlns:a16="http://schemas.microsoft.com/office/drawing/2014/main" id="{942F4421-A514-D320-74DD-55D380965D9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03" y="2167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247" name="Freeform 534">
                <a:extLst>
                  <a:ext uri="{FF2B5EF4-FFF2-40B4-BE49-F238E27FC236}">
                    <a16:creationId xmlns:a16="http://schemas.microsoft.com/office/drawing/2014/main" id="{4700E9D3-7076-13E4-16D3-06DABBD121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3" y="2114"/>
                <a:ext cx="20" cy="19"/>
              </a:xfrm>
              <a:custGeom>
                <a:avLst/>
                <a:gdLst/>
                <a:ahLst/>
                <a:cxnLst>
                  <a:cxn ang="0">
                    <a:pos x="40" y="20"/>
                  </a:cxn>
                  <a:cxn ang="0">
                    <a:pos x="38" y="14"/>
                  </a:cxn>
                  <a:cxn ang="0">
                    <a:pos x="36" y="8"/>
                  </a:cxn>
                  <a:cxn ang="0">
                    <a:pos x="32" y="4"/>
                  </a:cxn>
                  <a:cxn ang="0">
                    <a:pos x="26" y="2"/>
                  </a:cxn>
                  <a:cxn ang="0">
                    <a:pos x="20" y="0"/>
                  </a:cxn>
                  <a:cxn ang="0">
                    <a:pos x="14" y="2"/>
                  </a:cxn>
                  <a:cxn ang="0">
                    <a:pos x="8" y="4"/>
                  </a:cxn>
                  <a:cxn ang="0">
                    <a:pos x="4" y="8"/>
                  </a:cxn>
                  <a:cxn ang="0">
                    <a:pos x="2" y="14"/>
                  </a:cxn>
                  <a:cxn ang="0">
                    <a:pos x="0" y="20"/>
                  </a:cxn>
                  <a:cxn ang="0">
                    <a:pos x="2" y="26"/>
                  </a:cxn>
                  <a:cxn ang="0">
                    <a:pos x="4" y="32"/>
                  </a:cxn>
                  <a:cxn ang="0">
                    <a:pos x="8" y="36"/>
                  </a:cxn>
                  <a:cxn ang="0">
                    <a:pos x="14" y="38"/>
                  </a:cxn>
                  <a:cxn ang="0">
                    <a:pos x="20" y="40"/>
                  </a:cxn>
                  <a:cxn ang="0">
                    <a:pos x="26" y="38"/>
                  </a:cxn>
                  <a:cxn ang="0">
                    <a:pos x="32" y="36"/>
                  </a:cxn>
                  <a:cxn ang="0">
                    <a:pos x="36" y="32"/>
                  </a:cxn>
                  <a:cxn ang="0">
                    <a:pos x="38" y="26"/>
                  </a:cxn>
                  <a:cxn ang="0">
                    <a:pos x="40" y="20"/>
                  </a:cxn>
                </a:cxnLst>
                <a:rect l="0" t="0" r="r" b="b"/>
                <a:pathLst>
                  <a:path w="40" h="40">
                    <a:moveTo>
                      <a:pt x="40" y="20"/>
                    </a:moveTo>
                    <a:lnTo>
                      <a:pt x="38" y="14"/>
                    </a:lnTo>
                    <a:lnTo>
                      <a:pt x="36" y="8"/>
                    </a:lnTo>
                    <a:lnTo>
                      <a:pt x="32" y="4"/>
                    </a:lnTo>
                    <a:lnTo>
                      <a:pt x="26" y="2"/>
                    </a:lnTo>
                    <a:lnTo>
                      <a:pt x="20" y="0"/>
                    </a:lnTo>
                    <a:lnTo>
                      <a:pt x="14" y="2"/>
                    </a:lnTo>
                    <a:lnTo>
                      <a:pt x="8" y="4"/>
                    </a:lnTo>
                    <a:lnTo>
                      <a:pt x="4" y="8"/>
                    </a:lnTo>
                    <a:lnTo>
                      <a:pt x="2" y="14"/>
                    </a:lnTo>
                    <a:lnTo>
                      <a:pt x="0" y="20"/>
                    </a:lnTo>
                    <a:lnTo>
                      <a:pt x="2" y="26"/>
                    </a:lnTo>
                    <a:lnTo>
                      <a:pt x="4" y="32"/>
                    </a:lnTo>
                    <a:lnTo>
                      <a:pt x="8" y="36"/>
                    </a:lnTo>
                    <a:lnTo>
                      <a:pt x="14" y="38"/>
                    </a:lnTo>
                    <a:lnTo>
                      <a:pt x="20" y="40"/>
                    </a:lnTo>
                    <a:lnTo>
                      <a:pt x="26" y="38"/>
                    </a:lnTo>
                    <a:lnTo>
                      <a:pt x="32" y="36"/>
                    </a:lnTo>
                    <a:lnTo>
                      <a:pt x="36" y="32"/>
                    </a:lnTo>
                    <a:lnTo>
                      <a:pt x="38" y="26"/>
                    </a:lnTo>
                    <a:lnTo>
                      <a:pt x="40" y="2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248" name="Line 535">
                <a:extLst>
                  <a:ext uri="{FF2B5EF4-FFF2-40B4-BE49-F238E27FC236}">
                    <a16:creationId xmlns:a16="http://schemas.microsoft.com/office/drawing/2014/main" id="{13EE4E74-88B7-F3D5-6628-2403789B174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923" y="2101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249" name="Line 536">
                <a:extLst>
                  <a:ext uri="{FF2B5EF4-FFF2-40B4-BE49-F238E27FC236}">
                    <a16:creationId xmlns:a16="http://schemas.microsoft.com/office/drawing/2014/main" id="{A2B419EB-C72E-C0BB-BEA1-F944BCD0F66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23" y="2133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250" name="Freeform 537">
                <a:extLst>
                  <a:ext uri="{FF2B5EF4-FFF2-40B4-BE49-F238E27FC236}">
                    <a16:creationId xmlns:a16="http://schemas.microsoft.com/office/drawing/2014/main" id="{8C9E24DB-2BF8-525D-8CB5-F3E005E9E3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33" y="2147"/>
                <a:ext cx="20" cy="20"/>
              </a:xfrm>
              <a:custGeom>
                <a:avLst/>
                <a:gdLst/>
                <a:ahLst/>
                <a:cxnLst>
                  <a:cxn ang="0">
                    <a:pos x="39" y="20"/>
                  </a:cxn>
                  <a:cxn ang="0">
                    <a:pos x="37" y="14"/>
                  </a:cxn>
                  <a:cxn ang="0">
                    <a:pos x="35" y="8"/>
                  </a:cxn>
                  <a:cxn ang="0">
                    <a:pos x="31" y="4"/>
                  </a:cxn>
                  <a:cxn ang="0">
                    <a:pos x="25" y="2"/>
                  </a:cxn>
                  <a:cxn ang="0">
                    <a:pos x="20" y="0"/>
                  </a:cxn>
                  <a:cxn ang="0">
                    <a:pos x="14" y="2"/>
                  </a:cxn>
                  <a:cxn ang="0">
                    <a:pos x="8" y="4"/>
                  </a:cxn>
                  <a:cxn ang="0">
                    <a:pos x="4" y="8"/>
                  </a:cxn>
                  <a:cxn ang="0">
                    <a:pos x="2" y="14"/>
                  </a:cxn>
                  <a:cxn ang="0">
                    <a:pos x="0" y="20"/>
                  </a:cxn>
                  <a:cxn ang="0">
                    <a:pos x="2" y="26"/>
                  </a:cxn>
                  <a:cxn ang="0">
                    <a:pos x="4" y="32"/>
                  </a:cxn>
                  <a:cxn ang="0">
                    <a:pos x="8" y="36"/>
                  </a:cxn>
                  <a:cxn ang="0">
                    <a:pos x="14" y="38"/>
                  </a:cxn>
                  <a:cxn ang="0">
                    <a:pos x="20" y="40"/>
                  </a:cxn>
                  <a:cxn ang="0">
                    <a:pos x="25" y="38"/>
                  </a:cxn>
                  <a:cxn ang="0">
                    <a:pos x="31" y="36"/>
                  </a:cxn>
                  <a:cxn ang="0">
                    <a:pos x="35" y="32"/>
                  </a:cxn>
                  <a:cxn ang="0">
                    <a:pos x="37" y="26"/>
                  </a:cxn>
                  <a:cxn ang="0">
                    <a:pos x="39" y="20"/>
                  </a:cxn>
                </a:cxnLst>
                <a:rect l="0" t="0" r="r" b="b"/>
                <a:pathLst>
                  <a:path w="39" h="40">
                    <a:moveTo>
                      <a:pt x="39" y="20"/>
                    </a:moveTo>
                    <a:lnTo>
                      <a:pt x="37" y="14"/>
                    </a:lnTo>
                    <a:lnTo>
                      <a:pt x="35" y="8"/>
                    </a:lnTo>
                    <a:lnTo>
                      <a:pt x="31" y="4"/>
                    </a:lnTo>
                    <a:lnTo>
                      <a:pt x="25" y="2"/>
                    </a:lnTo>
                    <a:lnTo>
                      <a:pt x="20" y="0"/>
                    </a:lnTo>
                    <a:lnTo>
                      <a:pt x="14" y="2"/>
                    </a:lnTo>
                    <a:lnTo>
                      <a:pt x="8" y="4"/>
                    </a:lnTo>
                    <a:lnTo>
                      <a:pt x="4" y="8"/>
                    </a:lnTo>
                    <a:lnTo>
                      <a:pt x="2" y="14"/>
                    </a:lnTo>
                    <a:lnTo>
                      <a:pt x="0" y="20"/>
                    </a:lnTo>
                    <a:lnTo>
                      <a:pt x="2" y="26"/>
                    </a:lnTo>
                    <a:lnTo>
                      <a:pt x="4" y="32"/>
                    </a:lnTo>
                    <a:lnTo>
                      <a:pt x="8" y="36"/>
                    </a:lnTo>
                    <a:lnTo>
                      <a:pt x="14" y="38"/>
                    </a:lnTo>
                    <a:lnTo>
                      <a:pt x="20" y="40"/>
                    </a:lnTo>
                    <a:lnTo>
                      <a:pt x="25" y="38"/>
                    </a:lnTo>
                    <a:lnTo>
                      <a:pt x="31" y="36"/>
                    </a:lnTo>
                    <a:lnTo>
                      <a:pt x="35" y="32"/>
                    </a:lnTo>
                    <a:lnTo>
                      <a:pt x="37" y="26"/>
                    </a:lnTo>
                    <a:lnTo>
                      <a:pt x="39" y="2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251" name="Line 538">
                <a:extLst>
                  <a:ext uri="{FF2B5EF4-FFF2-40B4-BE49-F238E27FC236}">
                    <a16:creationId xmlns:a16="http://schemas.microsoft.com/office/drawing/2014/main" id="{CA573B34-DE6A-DE0A-1CBD-1D21E24E411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943" y="2134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252" name="Line 539">
                <a:extLst>
                  <a:ext uri="{FF2B5EF4-FFF2-40B4-BE49-F238E27FC236}">
                    <a16:creationId xmlns:a16="http://schemas.microsoft.com/office/drawing/2014/main" id="{897BDFE9-79AB-A5EF-259F-FDC5AEEED68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43" y="2167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253" name="Freeform 540">
                <a:extLst>
                  <a:ext uri="{FF2B5EF4-FFF2-40B4-BE49-F238E27FC236}">
                    <a16:creationId xmlns:a16="http://schemas.microsoft.com/office/drawing/2014/main" id="{E56200D5-422C-A325-A8E9-13AC0BF5BE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53" y="2112"/>
                <a:ext cx="19" cy="19"/>
              </a:xfrm>
              <a:custGeom>
                <a:avLst/>
                <a:gdLst/>
                <a:ahLst/>
                <a:cxnLst>
                  <a:cxn ang="0">
                    <a:pos x="40" y="20"/>
                  </a:cxn>
                  <a:cxn ang="0">
                    <a:pos x="38" y="14"/>
                  </a:cxn>
                  <a:cxn ang="0">
                    <a:pos x="36" y="8"/>
                  </a:cxn>
                  <a:cxn ang="0">
                    <a:pos x="32" y="4"/>
                  </a:cxn>
                  <a:cxn ang="0">
                    <a:pos x="26" y="2"/>
                  </a:cxn>
                  <a:cxn ang="0">
                    <a:pos x="20" y="0"/>
                  </a:cxn>
                  <a:cxn ang="0">
                    <a:pos x="14" y="2"/>
                  </a:cxn>
                  <a:cxn ang="0">
                    <a:pos x="8" y="4"/>
                  </a:cxn>
                  <a:cxn ang="0">
                    <a:pos x="4" y="8"/>
                  </a:cxn>
                  <a:cxn ang="0">
                    <a:pos x="2" y="14"/>
                  </a:cxn>
                  <a:cxn ang="0">
                    <a:pos x="0" y="20"/>
                  </a:cxn>
                  <a:cxn ang="0">
                    <a:pos x="2" y="26"/>
                  </a:cxn>
                  <a:cxn ang="0">
                    <a:pos x="4" y="32"/>
                  </a:cxn>
                  <a:cxn ang="0">
                    <a:pos x="8" y="36"/>
                  </a:cxn>
                  <a:cxn ang="0">
                    <a:pos x="14" y="38"/>
                  </a:cxn>
                  <a:cxn ang="0">
                    <a:pos x="20" y="40"/>
                  </a:cxn>
                  <a:cxn ang="0">
                    <a:pos x="26" y="38"/>
                  </a:cxn>
                  <a:cxn ang="0">
                    <a:pos x="32" y="36"/>
                  </a:cxn>
                  <a:cxn ang="0">
                    <a:pos x="36" y="32"/>
                  </a:cxn>
                  <a:cxn ang="0">
                    <a:pos x="38" y="26"/>
                  </a:cxn>
                  <a:cxn ang="0">
                    <a:pos x="40" y="20"/>
                  </a:cxn>
                </a:cxnLst>
                <a:rect l="0" t="0" r="r" b="b"/>
                <a:pathLst>
                  <a:path w="40" h="40">
                    <a:moveTo>
                      <a:pt x="40" y="20"/>
                    </a:moveTo>
                    <a:lnTo>
                      <a:pt x="38" y="14"/>
                    </a:lnTo>
                    <a:lnTo>
                      <a:pt x="36" y="8"/>
                    </a:lnTo>
                    <a:lnTo>
                      <a:pt x="32" y="4"/>
                    </a:lnTo>
                    <a:lnTo>
                      <a:pt x="26" y="2"/>
                    </a:lnTo>
                    <a:lnTo>
                      <a:pt x="20" y="0"/>
                    </a:lnTo>
                    <a:lnTo>
                      <a:pt x="14" y="2"/>
                    </a:lnTo>
                    <a:lnTo>
                      <a:pt x="8" y="4"/>
                    </a:lnTo>
                    <a:lnTo>
                      <a:pt x="4" y="8"/>
                    </a:lnTo>
                    <a:lnTo>
                      <a:pt x="2" y="14"/>
                    </a:lnTo>
                    <a:lnTo>
                      <a:pt x="0" y="20"/>
                    </a:lnTo>
                    <a:lnTo>
                      <a:pt x="2" y="26"/>
                    </a:lnTo>
                    <a:lnTo>
                      <a:pt x="4" y="32"/>
                    </a:lnTo>
                    <a:lnTo>
                      <a:pt x="8" y="36"/>
                    </a:lnTo>
                    <a:lnTo>
                      <a:pt x="14" y="38"/>
                    </a:lnTo>
                    <a:lnTo>
                      <a:pt x="20" y="40"/>
                    </a:lnTo>
                    <a:lnTo>
                      <a:pt x="26" y="38"/>
                    </a:lnTo>
                    <a:lnTo>
                      <a:pt x="32" y="36"/>
                    </a:lnTo>
                    <a:lnTo>
                      <a:pt x="36" y="32"/>
                    </a:lnTo>
                    <a:lnTo>
                      <a:pt x="38" y="26"/>
                    </a:lnTo>
                    <a:lnTo>
                      <a:pt x="40" y="2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254" name="Line 541">
                <a:extLst>
                  <a:ext uri="{FF2B5EF4-FFF2-40B4-BE49-F238E27FC236}">
                    <a16:creationId xmlns:a16="http://schemas.microsoft.com/office/drawing/2014/main" id="{B5A0885B-5255-CD65-65CD-46778C146F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962" y="2099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255" name="Line 542">
                <a:extLst>
                  <a:ext uri="{FF2B5EF4-FFF2-40B4-BE49-F238E27FC236}">
                    <a16:creationId xmlns:a16="http://schemas.microsoft.com/office/drawing/2014/main" id="{EAB99DAC-2830-9DB1-A8DD-869081FEEA9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62" y="2131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256" name="Freeform 543">
                <a:extLst>
                  <a:ext uri="{FF2B5EF4-FFF2-40B4-BE49-F238E27FC236}">
                    <a16:creationId xmlns:a16="http://schemas.microsoft.com/office/drawing/2014/main" id="{8ED3FB6E-5491-C1CA-7735-2D8E434E7D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2" y="2145"/>
                <a:ext cx="20" cy="20"/>
              </a:xfrm>
              <a:custGeom>
                <a:avLst/>
                <a:gdLst/>
                <a:ahLst/>
                <a:cxnLst>
                  <a:cxn ang="0">
                    <a:pos x="39" y="20"/>
                  </a:cxn>
                  <a:cxn ang="0">
                    <a:pos x="37" y="14"/>
                  </a:cxn>
                  <a:cxn ang="0">
                    <a:pos x="35" y="8"/>
                  </a:cxn>
                  <a:cxn ang="0">
                    <a:pos x="31" y="4"/>
                  </a:cxn>
                  <a:cxn ang="0">
                    <a:pos x="25" y="2"/>
                  </a:cxn>
                  <a:cxn ang="0">
                    <a:pos x="19" y="0"/>
                  </a:cxn>
                  <a:cxn ang="0">
                    <a:pos x="13" y="2"/>
                  </a:cxn>
                  <a:cxn ang="0">
                    <a:pos x="8" y="4"/>
                  </a:cxn>
                  <a:cxn ang="0">
                    <a:pos x="4" y="8"/>
                  </a:cxn>
                  <a:cxn ang="0">
                    <a:pos x="2" y="14"/>
                  </a:cxn>
                  <a:cxn ang="0">
                    <a:pos x="0" y="20"/>
                  </a:cxn>
                  <a:cxn ang="0">
                    <a:pos x="2" y="26"/>
                  </a:cxn>
                  <a:cxn ang="0">
                    <a:pos x="4" y="32"/>
                  </a:cxn>
                  <a:cxn ang="0">
                    <a:pos x="8" y="36"/>
                  </a:cxn>
                  <a:cxn ang="0">
                    <a:pos x="13" y="38"/>
                  </a:cxn>
                  <a:cxn ang="0">
                    <a:pos x="19" y="40"/>
                  </a:cxn>
                  <a:cxn ang="0">
                    <a:pos x="25" y="38"/>
                  </a:cxn>
                  <a:cxn ang="0">
                    <a:pos x="31" y="36"/>
                  </a:cxn>
                  <a:cxn ang="0">
                    <a:pos x="35" y="32"/>
                  </a:cxn>
                  <a:cxn ang="0">
                    <a:pos x="37" y="26"/>
                  </a:cxn>
                  <a:cxn ang="0">
                    <a:pos x="39" y="20"/>
                  </a:cxn>
                </a:cxnLst>
                <a:rect l="0" t="0" r="r" b="b"/>
                <a:pathLst>
                  <a:path w="39" h="40">
                    <a:moveTo>
                      <a:pt x="39" y="20"/>
                    </a:moveTo>
                    <a:lnTo>
                      <a:pt x="37" y="14"/>
                    </a:lnTo>
                    <a:lnTo>
                      <a:pt x="35" y="8"/>
                    </a:lnTo>
                    <a:lnTo>
                      <a:pt x="31" y="4"/>
                    </a:lnTo>
                    <a:lnTo>
                      <a:pt x="25" y="2"/>
                    </a:lnTo>
                    <a:lnTo>
                      <a:pt x="19" y="0"/>
                    </a:lnTo>
                    <a:lnTo>
                      <a:pt x="13" y="2"/>
                    </a:lnTo>
                    <a:lnTo>
                      <a:pt x="8" y="4"/>
                    </a:lnTo>
                    <a:lnTo>
                      <a:pt x="4" y="8"/>
                    </a:lnTo>
                    <a:lnTo>
                      <a:pt x="2" y="14"/>
                    </a:lnTo>
                    <a:lnTo>
                      <a:pt x="0" y="20"/>
                    </a:lnTo>
                    <a:lnTo>
                      <a:pt x="2" y="26"/>
                    </a:lnTo>
                    <a:lnTo>
                      <a:pt x="4" y="32"/>
                    </a:lnTo>
                    <a:lnTo>
                      <a:pt x="8" y="36"/>
                    </a:lnTo>
                    <a:lnTo>
                      <a:pt x="13" y="38"/>
                    </a:lnTo>
                    <a:lnTo>
                      <a:pt x="19" y="40"/>
                    </a:lnTo>
                    <a:lnTo>
                      <a:pt x="25" y="38"/>
                    </a:lnTo>
                    <a:lnTo>
                      <a:pt x="31" y="36"/>
                    </a:lnTo>
                    <a:lnTo>
                      <a:pt x="35" y="32"/>
                    </a:lnTo>
                    <a:lnTo>
                      <a:pt x="37" y="26"/>
                    </a:lnTo>
                    <a:lnTo>
                      <a:pt x="39" y="2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257" name="Line 544">
                <a:extLst>
                  <a:ext uri="{FF2B5EF4-FFF2-40B4-BE49-F238E27FC236}">
                    <a16:creationId xmlns:a16="http://schemas.microsoft.com/office/drawing/2014/main" id="{D05B9281-AA42-7956-DC6E-4CB39519EE0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982" y="2132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258" name="Line 545">
                <a:extLst>
                  <a:ext uri="{FF2B5EF4-FFF2-40B4-BE49-F238E27FC236}">
                    <a16:creationId xmlns:a16="http://schemas.microsoft.com/office/drawing/2014/main" id="{045C9DB1-4B6B-3321-191C-0621836180C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82" y="2165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259" name="Freeform 546">
                <a:extLst>
                  <a:ext uri="{FF2B5EF4-FFF2-40B4-BE49-F238E27FC236}">
                    <a16:creationId xmlns:a16="http://schemas.microsoft.com/office/drawing/2014/main" id="{A41D318E-A657-3E0A-9D88-190207AA30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92" y="2126"/>
                <a:ext cx="20" cy="20"/>
              </a:xfrm>
              <a:custGeom>
                <a:avLst/>
                <a:gdLst/>
                <a:ahLst/>
                <a:cxnLst>
                  <a:cxn ang="0">
                    <a:pos x="40" y="20"/>
                  </a:cxn>
                  <a:cxn ang="0">
                    <a:pos x="38" y="14"/>
                  </a:cxn>
                  <a:cxn ang="0">
                    <a:pos x="36" y="8"/>
                  </a:cxn>
                  <a:cxn ang="0">
                    <a:pos x="32" y="4"/>
                  </a:cxn>
                  <a:cxn ang="0">
                    <a:pos x="26" y="2"/>
                  </a:cxn>
                  <a:cxn ang="0">
                    <a:pos x="20" y="0"/>
                  </a:cxn>
                  <a:cxn ang="0">
                    <a:pos x="14" y="2"/>
                  </a:cxn>
                  <a:cxn ang="0">
                    <a:pos x="8" y="4"/>
                  </a:cxn>
                  <a:cxn ang="0">
                    <a:pos x="4" y="8"/>
                  </a:cxn>
                  <a:cxn ang="0">
                    <a:pos x="2" y="14"/>
                  </a:cxn>
                  <a:cxn ang="0">
                    <a:pos x="0" y="20"/>
                  </a:cxn>
                  <a:cxn ang="0">
                    <a:pos x="2" y="25"/>
                  </a:cxn>
                  <a:cxn ang="0">
                    <a:pos x="4" y="31"/>
                  </a:cxn>
                  <a:cxn ang="0">
                    <a:pos x="8" y="35"/>
                  </a:cxn>
                  <a:cxn ang="0">
                    <a:pos x="14" y="37"/>
                  </a:cxn>
                  <a:cxn ang="0">
                    <a:pos x="20" y="39"/>
                  </a:cxn>
                  <a:cxn ang="0">
                    <a:pos x="26" y="37"/>
                  </a:cxn>
                  <a:cxn ang="0">
                    <a:pos x="32" y="35"/>
                  </a:cxn>
                  <a:cxn ang="0">
                    <a:pos x="36" y="31"/>
                  </a:cxn>
                  <a:cxn ang="0">
                    <a:pos x="38" y="25"/>
                  </a:cxn>
                  <a:cxn ang="0">
                    <a:pos x="40" y="20"/>
                  </a:cxn>
                </a:cxnLst>
                <a:rect l="0" t="0" r="r" b="b"/>
                <a:pathLst>
                  <a:path w="40" h="39">
                    <a:moveTo>
                      <a:pt x="40" y="20"/>
                    </a:moveTo>
                    <a:lnTo>
                      <a:pt x="38" y="14"/>
                    </a:lnTo>
                    <a:lnTo>
                      <a:pt x="36" y="8"/>
                    </a:lnTo>
                    <a:lnTo>
                      <a:pt x="32" y="4"/>
                    </a:lnTo>
                    <a:lnTo>
                      <a:pt x="26" y="2"/>
                    </a:lnTo>
                    <a:lnTo>
                      <a:pt x="20" y="0"/>
                    </a:lnTo>
                    <a:lnTo>
                      <a:pt x="14" y="2"/>
                    </a:lnTo>
                    <a:lnTo>
                      <a:pt x="8" y="4"/>
                    </a:lnTo>
                    <a:lnTo>
                      <a:pt x="4" y="8"/>
                    </a:lnTo>
                    <a:lnTo>
                      <a:pt x="2" y="14"/>
                    </a:lnTo>
                    <a:lnTo>
                      <a:pt x="0" y="20"/>
                    </a:lnTo>
                    <a:lnTo>
                      <a:pt x="2" y="25"/>
                    </a:lnTo>
                    <a:lnTo>
                      <a:pt x="4" y="31"/>
                    </a:lnTo>
                    <a:lnTo>
                      <a:pt x="8" y="35"/>
                    </a:lnTo>
                    <a:lnTo>
                      <a:pt x="14" y="37"/>
                    </a:lnTo>
                    <a:lnTo>
                      <a:pt x="20" y="39"/>
                    </a:lnTo>
                    <a:lnTo>
                      <a:pt x="26" y="37"/>
                    </a:lnTo>
                    <a:lnTo>
                      <a:pt x="32" y="35"/>
                    </a:lnTo>
                    <a:lnTo>
                      <a:pt x="36" y="31"/>
                    </a:lnTo>
                    <a:lnTo>
                      <a:pt x="38" y="25"/>
                    </a:lnTo>
                    <a:lnTo>
                      <a:pt x="40" y="2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260" name="Line 547">
                <a:extLst>
                  <a:ext uri="{FF2B5EF4-FFF2-40B4-BE49-F238E27FC236}">
                    <a16:creationId xmlns:a16="http://schemas.microsoft.com/office/drawing/2014/main" id="{28005F15-5DCD-78FD-2B1C-8A4A8F2258A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02" y="2114"/>
                <a:ext cx="1" cy="1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261" name="Line 548">
                <a:extLst>
                  <a:ext uri="{FF2B5EF4-FFF2-40B4-BE49-F238E27FC236}">
                    <a16:creationId xmlns:a16="http://schemas.microsoft.com/office/drawing/2014/main" id="{480108F8-402B-8CE3-4012-7DA2AC277F1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02" y="2146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262" name="Freeform 549">
                <a:extLst>
                  <a:ext uri="{FF2B5EF4-FFF2-40B4-BE49-F238E27FC236}">
                    <a16:creationId xmlns:a16="http://schemas.microsoft.com/office/drawing/2014/main" id="{50F57AC7-9DF4-D28D-C099-3278D1DA25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2" y="2162"/>
                <a:ext cx="20" cy="20"/>
              </a:xfrm>
              <a:custGeom>
                <a:avLst/>
                <a:gdLst/>
                <a:ahLst/>
                <a:cxnLst>
                  <a:cxn ang="0">
                    <a:pos x="39" y="20"/>
                  </a:cxn>
                  <a:cxn ang="0">
                    <a:pos x="37" y="14"/>
                  </a:cxn>
                  <a:cxn ang="0">
                    <a:pos x="35" y="8"/>
                  </a:cxn>
                  <a:cxn ang="0">
                    <a:pos x="31" y="4"/>
                  </a:cxn>
                  <a:cxn ang="0">
                    <a:pos x="25" y="2"/>
                  </a:cxn>
                  <a:cxn ang="0">
                    <a:pos x="19" y="0"/>
                  </a:cxn>
                  <a:cxn ang="0">
                    <a:pos x="13" y="2"/>
                  </a:cxn>
                  <a:cxn ang="0">
                    <a:pos x="7" y="4"/>
                  </a:cxn>
                  <a:cxn ang="0">
                    <a:pos x="4" y="8"/>
                  </a:cxn>
                  <a:cxn ang="0">
                    <a:pos x="2" y="14"/>
                  </a:cxn>
                  <a:cxn ang="0">
                    <a:pos x="0" y="20"/>
                  </a:cxn>
                  <a:cxn ang="0">
                    <a:pos x="2" y="25"/>
                  </a:cxn>
                  <a:cxn ang="0">
                    <a:pos x="4" y="31"/>
                  </a:cxn>
                  <a:cxn ang="0">
                    <a:pos x="7" y="35"/>
                  </a:cxn>
                  <a:cxn ang="0">
                    <a:pos x="13" y="37"/>
                  </a:cxn>
                  <a:cxn ang="0">
                    <a:pos x="19" y="39"/>
                  </a:cxn>
                  <a:cxn ang="0">
                    <a:pos x="25" y="37"/>
                  </a:cxn>
                  <a:cxn ang="0">
                    <a:pos x="31" y="35"/>
                  </a:cxn>
                  <a:cxn ang="0">
                    <a:pos x="35" y="31"/>
                  </a:cxn>
                  <a:cxn ang="0">
                    <a:pos x="37" y="25"/>
                  </a:cxn>
                  <a:cxn ang="0">
                    <a:pos x="39" y="20"/>
                  </a:cxn>
                </a:cxnLst>
                <a:rect l="0" t="0" r="r" b="b"/>
                <a:pathLst>
                  <a:path w="39" h="39">
                    <a:moveTo>
                      <a:pt x="39" y="20"/>
                    </a:moveTo>
                    <a:lnTo>
                      <a:pt x="37" y="14"/>
                    </a:lnTo>
                    <a:lnTo>
                      <a:pt x="35" y="8"/>
                    </a:lnTo>
                    <a:lnTo>
                      <a:pt x="31" y="4"/>
                    </a:lnTo>
                    <a:lnTo>
                      <a:pt x="25" y="2"/>
                    </a:lnTo>
                    <a:lnTo>
                      <a:pt x="19" y="0"/>
                    </a:lnTo>
                    <a:lnTo>
                      <a:pt x="13" y="2"/>
                    </a:lnTo>
                    <a:lnTo>
                      <a:pt x="7" y="4"/>
                    </a:lnTo>
                    <a:lnTo>
                      <a:pt x="4" y="8"/>
                    </a:lnTo>
                    <a:lnTo>
                      <a:pt x="2" y="14"/>
                    </a:lnTo>
                    <a:lnTo>
                      <a:pt x="0" y="20"/>
                    </a:lnTo>
                    <a:lnTo>
                      <a:pt x="2" y="25"/>
                    </a:lnTo>
                    <a:lnTo>
                      <a:pt x="4" y="31"/>
                    </a:lnTo>
                    <a:lnTo>
                      <a:pt x="7" y="35"/>
                    </a:lnTo>
                    <a:lnTo>
                      <a:pt x="13" y="37"/>
                    </a:lnTo>
                    <a:lnTo>
                      <a:pt x="19" y="39"/>
                    </a:lnTo>
                    <a:lnTo>
                      <a:pt x="25" y="37"/>
                    </a:lnTo>
                    <a:lnTo>
                      <a:pt x="31" y="35"/>
                    </a:lnTo>
                    <a:lnTo>
                      <a:pt x="35" y="31"/>
                    </a:lnTo>
                    <a:lnTo>
                      <a:pt x="37" y="25"/>
                    </a:lnTo>
                    <a:lnTo>
                      <a:pt x="39" y="2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263" name="Line 550">
                <a:extLst>
                  <a:ext uri="{FF2B5EF4-FFF2-40B4-BE49-F238E27FC236}">
                    <a16:creationId xmlns:a16="http://schemas.microsoft.com/office/drawing/2014/main" id="{CC45FB38-D7D9-3039-9E56-65F74E51B34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22" y="2150"/>
                <a:ext cx="1" cy="1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264" name="Line 551">
                <a:extLst>
                  <a:ext uri="{FF2B5EF4-FFF2-40B4-BE49-F238E27FC236}">
                    <a16:creationId xmlns:a16="http://schemas.microsoft.com/office/drawing/2014/main" id="{39B3CACA-1E28-0894-218F-08B0DB75BB0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22" y="2182"/>
                <a:ext cx="1" cy="1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265" name="Freeform 552">
                <a:extLst>
                  <a:ext uri="{FF2B5EF4-FFF2-40B4-BE49-F238E27FC236}">
                    <a16:creationId xmlns:a16="http://schemas.microsoft.com/office/drawing/2014/main" id="{B20ABE20-65CB-40FC-A05A-A1A2C89C6F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32" y="2134"/>
                <a:ext cx="19" cy="20"/>
              </a:xfrm>
              <a:custGeom>
                <a:avLst/>
                <a:gdLst/>
                <a:ahLst/>
                <a:cxnLst>
                  <a:cxn ang="0">
                    <a:pos x="39" y="19"/>
                  </a:cxn>
                  <a:cxn ang="0">
                    <a:pos x="37" y="13"/>
                  </a:cxn>
                  <a:cxn ang="0">
                    <a:pos x="35" y="7"/>
                  </a:cxn>
                  <a:cxn ang="0">
                    <a:pos x="32" y="4"/>
                  </a:cxn>
                  <a:cxn ang="0">
                    <a:pos x="26" y="2"/>
                  </a:cxn>
                  <a:cxn ang="0">
                    <a:pos x="20" y="0"/>
                  </a:cxn>
                  <a:cxn ang="0">
                    <a:pos x="14" y="2"/>
                  </a:cxn>
                  <a:cxn ang="0">
                    <a:pos x="8" y="4"/>
                  </a:cxn>
                  <a:cxn ang="0">
                    <a:pos x="4" y="7"/>
                  </a:cxn>
                  <a:cxn ang="0">
                    <a:pos x="2" y="13"/>
                  </a:cxn>
                  <a:cxn ang="0">
                    <a:pos x="0" y="19"/>
                  </a:cxn>
                  <a:cxn ang="0">
                    <a:pos x="2" y="25"/>
                  </a:cxn>
                  <a:cxn ang="0">
                    <a:pos x="4" y="31"/>
                  </a:cxn>
                  <a:cxn ang="0">
                    <a:pos x="8" y="35"/>
                  </a:cxn>
                  <a:cxn ang="0">
                    <a:pos x="14" y="37"/>
                  </a:cxn>
                  <a:cxn ang="0">
                    <a:pos x="20" y="39"/>
                  </a:cxn>
                  <a:cxn ang="0">
                    <a:pos x="26" y="37"/>
                  </a:cxn>
                  <a:cxn ang="0">
                    <a:pos x="32" y="35"/>
                  </a:cxn>
                  <a:cxn ang="0">
                    <a:pos x="35" y="31"/>
                  </a:cxn>
                  <a:cxn ang="0">
                    <a:pos x="37" y="25"/>
                  </a:cxn>
                  <a:cxn ang="0">
                    <a:pos x="39" y="19"/>
                  </a:cxn>
                </a:cxnLst>
                <a:rect l="0" t="0" r="r" b="b"/>
                <a:pathLst>
                  <a:path w="39" h="39">
                    <a:moveTo>
                      <a:pt x="39" y="19"/>
                    </a:moveTo>
                    <a:lnTo>
                      <a:pt x="37" y="13"/>
                    </a:lnTo>
                    <a:lnTo>
                      <a:pt x="35" y="7"/>
                    </a:lnTo>
                    <a:lnTo>
                      <a:pt x="32" y="4"/>
                    </a:lnTo>
                    <a:lnTo>
                      <a:pt x="26" y="2"/>
                    </a:lnTo>
                    <a:lnTo>
                      <a:pt x="20" y="0"/>
                    </a:lnTo>
                    <a:lnTo>
                      <a:pt x="14" y="2"/>
                    </a:lnTo>
                    <a:lnTo>
                      <a:pt x="8" y="4"/>
                    </a:lnTo>
                    <a:lnTo>
                      <a:pt x="4" y="7"/>
                    </a:lnTo>
                    <a:lnTo>
                      <a:pt x="2" y="13"/>
                    </a:lnTo>
                    <a:lnTo>
                      <a:pt x="0" y="19"/>
                    </a:lnTo>
                    <a:lnTo>
                      <a:pt x="2" y="25"/>
                    </a:lnTo>
                    <a:lnTo>
                      <a:pt x="4" y="31"/>
                    </a:lnTo>
                    <a:lnTo>
                      <a:pt x="8" y="35"/>
                    </a:lnTo>
                    <a:lnTo>
                      <a:pt x="14" y="37"/>
                    </a:lnTo>
                    <a:lnTo>
                      <a:pt x="20" y="39"/>
                    </a:lnTo>
                    <a:lnTo>
                      <a:pt x="26" y="37"/>
                    </a:lnTo>
                    <a:lnTo>
                      <a:pt x="32" y="35"/>
                    </a:lnTo>
                    <a:lnTo>
                      <a:pt x="35" y="31"/>
                    </a:lnTo>
                    <a:lnTo>
                      <a:pt x="37" y="25"/>
                    </a:lnTo>
                    <a:lnTo>
                      <a:pt x="39" y="19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266" name="Line 553">
                <a:extLst>
                  <a:ext uri="{FF2B5EF4-FFF2-40B4-BE49-F238E27FC236}">
                    <a16:creationId xmlns:a16="http://schemas.microsoft.com/office/drawing/2014/main" id="{D9ED5283-A0E0-CB7B-C0FD-1C9AC3C561B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41" y="2121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267" name="Line 554">
                <a:extLst>
                  <a:ext uri="{FF2B5EF4-FFF2-40B4-BE49-F238E27FC236}">
                    <a16:creationId xmlns:a16="http://schemas.microsoft.com/office/drawing/2014/main" id="{8BB40908-8118-7DDE-4242-DE20F28463A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41" y="2154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268" name="Freeform 555">
                <a:extLst>
                  <a:ext uri="{FF2B5EF4-FFF2-40B4-BE49-F238E27FC236}">
                    <a16:creationId xmlns:a16="http://schemas.microsoft.com/office/drawing/2014/main" id="{01E42BB7-9430-34A1-9F2C-91E2BEBD9B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1" y="2095"/>
                <a:ext cx="20" cy="20"/>
              </a:xfrm>
              <a:custGeom>
                <a:avLst/>
                <a:gdLst/>
                <a:ahLst/>
                <a:cxnLst>
                  <a:cxn ang="0">
                    <a:pos x="40" y="19"/>
                  </a:cxn>
                  <a:cxn ang="0">
                    <a:pos x="38" y="14"/>
                  </a:cxn>
                  <a:cxn ang="0">
                    <a:pos x="36" y="8"/>
                  </a:cxn>
                  <a:cxn ang="0">
                    <a:pos x="32" y="4"/>
                  </a:cxn>
                  <a:cxn ang="0">
                    <a:pos x="26" y="2"/>
                  </a:cxn>
                  <a:cxn ang="0">
                    <a:pos x="20" y="0"/>
                  </a:cxn>
                  <a:cxn ang="0">
                    <a:pos x="14" y="2"/>
                  </a:cxn>
                  <a:cxn ang="0">
                    <a:pos x="8" y="4"/>
                  </a:cxn>
                  <a:cxn ang="0">
                    <a:pos x="4" y="8"/>
                  </a:cxn>
                  <a:cxn ang="0">
                    <a:pos x="2" y="14"/>
                  </a:cxn>
                  <a:cxn ang="0">
                    <a:pos x="0" y="19"/>
                  </a:cxn>
                  <a:cxn ang="0">
                    <a:pos x="2" y="25"/>
                  </a:cxn>
                  <a:cxn ang="0">
                    <a:pos x="4" y="31"/>
                  </a:cxn>
                  <a:cxn ang="0">
                    <a:pos x="8" y="35"/>
                  </a:cxn>
                  <a:cxn ang="0">
                    <a:pos x="14" y="37"/>
                  </a:cxn>
                  <a:cxn ang="0">
                    <a:pos x="20" y="39"/>
                  </a:cxn>
                  <a:cxn ang="0">
                    <a:pos x="26" y="37"/>
                  </a:cxn>
                  <a:cxn ang="0">
                    <a:pos x="32" y="35"/>
                  </a:cxn>
                  <a:cxn ang="0">
                    <a:pos x="36" y="31"/>
                  </a:cxn>
                  <a:cxn ang="0">
                    <a:pos x="38" y="25"/>
                  </a:cxn>
                  <a:cxn ang="0">
                    <a:pos x="40" y="19"/>
                  </a:cxn>
                </a:cxnLst>
                <a:rect l="0" t="0" r="r" b="b"/>
                <a:pathLst>
                  <a:path w="40" h="39">
                    <a:moveTo>
                      <a:pt x="40" y="19"/>
                    </a:moveTo>
                    <a:lnTo>
                      <a:pt x="38" y="14"/>
                    </a:lnTo>
                    <a:lnTo>
                      <a:pt x="36" y="8"/>
                    </a:lnTo>
                    <a:lnTo>
                      <a:pt x="32" y="4"/>
                    </a:lnTo>
                    <a:lnTo>
                      <a:pt x="26" y="2"/>
                    </a:lnTo>
                    <a:lnTo>
                      <a:pt x="20" y="0"/>
                    </a:lnTo>
                    <a:lnTo>
                      <a:pt x="14" y="2"/>
                    </a:lnTo>
                    <a:lnTo>
                      <a:pt x="8" y="4"/>
                    </a:lnTo>
                    <a:lnTo>
                      <a:pt x="4" y="8"/>
                    </a:lnTo>
                    <a:lnTo>
                      <a:pt x="2" y="14"/>
                    </a:lnTo>
                    <a:lnTo>
                      <a:pt x="0" y="19"/>
                    </a:lnTo>
                    <a:lnTo>
                      <a:pt x="2" y="25"/>
                    </a:lnTo>
                    <a:lnTo>
                      <a:pt x="4" y="31"/>
                    </a:lnTo>
                    <a:lnTo>
                      <a:pt x="8" y="35"/>
                    </a:lnTo>
                    <a:lnTo>
                      <a:pt x="14" y="37"/>
                    </a:lnTo>
                    <a:lnTo>
                      <a:pt x="20" y="39"/>
                    </a:lnTo>
                    <a:lnTo>
                      <a:pt x="26" y="37"/>
                    </a:lnTo>
                    <a:lnTo>
                      <a:pt x="32" y="35"/>
                    </a:lnTo>
                    <a:lnTo>
                      <a:pt x="36" y="31"/>
                    </a:lnTo>
                    <a:lnTo>
                      <a:pt x="38" y="25"/>
                    </a:lnTo>
                    <a:lnTo>
                      <a:pt x="40" y="19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269" name="Line 556">
                <a:extLst>
                  <a:ext uri="{FF2B5EF4-FFF2-40B4-BE49-F238E27FC236}">
                    <a16:creationId xmlns:a16="http://schemas.microsoft.com/office/drawing/2014/main" id="{E6E588CA-B49D-EAF0-5D81-F0AB9AABA18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61" y="2082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270" name="Line 557">
                <a:extLst>
                  <a:ext uri="{FF2B5EF4-FFF2-40B4-BE49-F238E27FC236}">
                    <a16:creationId xmlns:a16="http://schemas.microsoft.com/office/drawing/2014/main" id="{88EF57B3-1307-E574-7175-20B8C641760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61" y="2115"/>
                <a:ext cx="1" cy="1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271" name="Freeform 558">
                <a:extLst>
                  <a:ext uri="{FF2B5EF4-FFF2-40B4-BE49-F238E27FC236}">
                    <a16:creationId xmlns:a16="http://schemas.microsoft.com/office/drawing/2014/main" id="{22F8B01D-4E10-CCC8-80CC-9418A03F10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1" y="2117"/>
                <a:ext cx="20" cy="19"/>
              </a:xfrm>
              <a:custGeom>
                <a:avLst/>
                <a:gdLst/>
                <a:ahLst/>
                <a:cxnLst>
                  <a:cxn ang="0">
                    <a:pos x="39" y="20"/>
                  </a:cxn>
                  <a:cxn ang="0">
                    <a:pos x="37" y="14"/>
                  </a:cxn>
                  <a:cxn ang="0">
                    <a:pos x="35" y="8"/>
                  </a:cxn>
                  <a:cxn ang="0">
                    <a:pos x="31" y="4"/>
                  </a:cxn>
                  <a:cxn ang="0">
                    <a:pos x="26" y="2"/>
                  </a:cxn>
                  <a:cxn ang="0">
                    <a:pos x="20" y="0"/>
                  </a:cxn>
                  <a:cxn ang="0">
                    <a:pos x="14" y="2"/>
                  </a:cxn>
                  <a:cxn ang="0">
                    <a:pos x="8" y="4"/>
                  </a:cxn>
                  <a:cxn ang="0">
                    <a:pos x="4" y="8"/>
                  </a:cxn>
                  <a:cxn ang="0">
                    <a:pos x="2" y="14"/>
                  </a:cxn>
                  <a:cxn ang="0">
                    <a:pos x="0" y="20"/>
                  </a:cxn>
                  <a:cxn ang="0">
                    <a:pos x="2" y="26"/>
                  </a:cxn>
                  <a:cxn ang="0">
                    <a:pos x="4" y="32"/>
                  </a:cxn>
                  <a:cxn ang="0">
                    <a:pos x="8" y="36"/>
                  </a:cxn>
                  <a:cxn ang="0">
                    <a:pos x="14" y="38"/>
                  </a:cxn>
                  <a:cxn ang="0">
                    <a:pos x="20" y="40"/>
                  </a:cxn>
                  <a:cxn ang="0">
                    <a:pos x="26" y="38"/>
                  </a:cxn>
                  <a:cxn ang="0">
                    <a:pos x="31" y="36"/>
                  </a:cxn>
                  <a:cxn ang="0">
                    <a:pos x="35" y="32"/>
                  </a:cxn>
                  <a:cxn ang="0">
                    <a:pos x="37" y="26"/>
                  </a:cxn>
                  <a:cxn ang="0">
                    <a:pos x="39" y="20"/>
                  </a:cxn>
                </a:cxnLst>
                <a:rect l="0" t="0" r="r" b="b"/>
                <a:pathLst>
                  <a:path w="39" h="40">
                    <a:moveTo>
                      <a:pt x="39" y="20"/>
                    </a:moveTo>
                    <a:lnTo>
                      <a:pt x="37" y="14"/>
                    </a:lnTo>
                    <a:lnTo>
                      <a:pt x="35" y="8"/>
                    </a:lnTo>
                    <a:lnTo>
                      <a:pt x="31" y="4"/>
                    </a:lnTo>
                    <a:lnTo>
                      <a:pt x="26" y="2"/>
                    </a:lnTo>
                    <a:lnTo>
                      <a:pt x="20" y="0"/>
                    </a:lnTo>
                    <a:lnTo>
                      <a:pt x="14" y="2"/>
                    </a:lnTo>
                    <a:lnTo>
                      <a:pt x="8" y="4"/>
                    </a:lnTo>
                    <a:lnTo>
                      <a:pt x="4" y="8"/>
                    </a:lnTo>
                    <a:lnTo>
                      <a:pt x="2" y="14"/>
                    </a:lnTo>
                    <a:lnTo>
                      <a:pt x="0" y="20"/>
                    </a:lnTo>
                    <a:lnTo>
                      <a:pt x="2" y="26"/>
                    </a:lnTo>
                    <a:lnTo>
                      <a:pt x="4" y="32"/>
                    </a:lnTo>
                    <a:lnTo>
                      <a:pt x="8" y="36"/>
                    </a:lnTo>
                    <a:lnTo>
                      <a:pt x="14" y="38"/>
                    </a:lnTo>
                    <a:lnTo>
                      <a:pt x="20" y="40"/>
                    </a:lnTo>
                    <a:lnTo>
                      <a:pt x="26" y="38"/>
                    </a:lnTo>
                    <a:lnTo>
                      <a:pt x="31" y="36"/>
                    </a:lnTo>
                    <a:lnTo>
                      <a:pt x="35" y="32"/>
                    </a:lnTo>
                    <a:lnTo>
                      <a:pt x="37" y="26"/>
                    </a:lnTo>
                    <a:lnTo>
                      <a:pt x="39" y="2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272" name="Line 559">
                <a:extLst>
                  <a:ext uri="{FF2B5EF4-FFF2-40B4-BE49-F238E27FC236}">
                    <a16:creationId xmlns:a16="http://schemas.microsoft.com/office/drawing/2014/main" id="{930D0DDE-1075-DA38-655C-ADFE8D682DB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81" y="2104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273" name="Line 560">
                <a:extLst>
                  <a:ext uri="{FF2B5EF4-FFF2-40B4-BE49-F238E27FC236}">
                    <a16:creationId xmlns:a16="http://schemas.microsoft.com/office/drawing/2014/main" id="{CEC8212A-E46D-E679-553E-DCEA4D98C28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81" y="2136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274" name="Freeform 561">
                <a:extLst>
                  <a:ext uri="{FF2B5EF4-FFF2-40B4-BE49-F238E27FC236}">
                    <a16:creationId xmlns:a16="http://schemas.microsoft.com/office/drawing/2014/main" id="{F1B2F6C2-C09F-8234-0A08-1D4D6A7AC4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91" y="2101"/>
                <a:ext cx="19" cy="19"/>
              </a:xfrm>
              <a:custGeom>
                <a:avLst/>
                <a:gdLst/>
                <a:ahLst/>
                <a:cxnLst>
                  <a:cxn ang="0">
                    <a:pos x="40" y="19"/>
                  </a:cxn>
                  <a:cxn ang="0">
                    <a:pos x="38" y="13"/>
                  </a:cxn>
                  <a:cxn ang="0">
                    <a:pos x="36" y="7"/>
                  </a:cxn>
                  <a:cxn ang="0">
                    <a:pos x="32" y="3"/>
                  </a:cxn>
                  <a:cxn ang="0">
                    <a:pos x="26" y="2"/>
                  </a:cxn>
                  <a:cxn ang="0">
                    <a:pos x="20" y="0"/>
                  </a:cxn>
                  <a:cxn ang="0">
                    <a:pos x="14" y="2"/>
                  </a:cxn>
                  <a:cxn ang="0">
                    <a:pos x="8" y="3"/>
                  </a:cxn>
                  <a:cxn ang="0">
                    <a:pos x="4" y="7"/>
                  </a:cxn>
                  <a:cxn ang="0">
                    <a:pos x="2" y="13"/>
                  </a:cxn>
                  <a:cxn ang="0">
                    <a:pos x="0" y="19"/>
                  </a:cxn>
                  <a:cxn ang="0">
                    <a:pos x="2" y="25"/>
                  </a:cxn>
                  <a:cxn ang="0">
                    <a:pos x="4" y="31"/>
                  </a:cxn>
                  <a:cxn ang="0">
                    <a:pos x="8" y="35"/>
                  </a:cxn>
                  <a:cxn ang="0">
                    <a:pos x="14" y="37"/>
                  </a:cxn>
                  <a:cxn ang="0">
                    <a:pos x="20" y="39"/>
                  </a:cxn>
                  <a:cxn ang="0">
                    <a:pos x="26" y="37"/>
                  </a:cxn>
                  <a:cxn ang="0">
                    <a:pos x="32" y="35"/>
                  </a:cxn>
                  <a:cxn ang="0">
                    <a:pos x="36" y="31"/>
                  </a:cxn>
                  <a:cxn ang="0">
                    <a:pos x="38" y="25"/>
                  </a:cxn>
                  <a:cxn ang="0">
                    <a:pos x="40" y="19"/>
                  </a:cxn>
                </a:cxnLst>
                <a:rect l="0" t="0" r="r" b="b"/>
                <a:pathLst>
                  <a:path w="40" h="39">
                    <a:moveTo>
                      <a:pt x="40" y="19"/>
                    </a:moveTo>
                    <a:lnTo>
                      <a:pt x="38" y="13"/>
                    </a:lnTo>
                    <a:lnTo>
                      <a:pt x="36" y="7"/>
                    </a:lnTo>
                    <a:lnTo>
                      <a:pt x="32" y="3"/>
                    </a:lnTo>
                    <a:lnTo>
                      <a:pt x="26" y="2"/>
                    </a:lnTo>
                    <a:lnTo>
                      <a:pt x="20" y="0"/>
                    </a:lnTo>
                    <a:lnTo>
                      <a:pt x="14" y="2"/>
                    </a:lnTo>
                    <a:lnTo>
                      <a:pt x="8" y="3"/>
                    </a:lnTo>
                    <a:lnTo>
                      <a:pt x="4" y="7"/>
                    </a:lnTo>
                    <a:lnTo>
                      <a:pt x="2" y="13"/>
                    </a:lnTo>
                    <a:lnTo>
                      <a:pt x="0" y="19"/>
                    </a:lnTo>
                    <a:lnTo>
                      <a:pt x="2" y="25"/>
                    </a:lnTo>
                    <a:lnTo>
                      <a:pt x="4" y="31"/>
                    </a:lnTo>
                    <a:lnTo>
                      <a:pt x="8" y="35"/>
                    </a:lnTo>
                    <a:lnTo>
                      <a:pt x="14" y="37"/>
                    </a:lnTo>
                    <a:lnTo>
                      <a:pt x="20" y="39"/>
                    </a:lnTo>
                    <a:lnTo>
                      <a:pt x="26" y="37"/>
                    </a:lnTo>
                    <a:lnTo>
                      <a:pt x="32" y="35"/>
                    </a:lnTo>
                    <a:lnTo>
                      <a:pt x="36" y="31"/>
                    </a:lnTo>
                    <a:lnTo>
                      <a:pt x="38" y="25"/>
                    </a:lnTo>
                    <a:lnTo>
                      <a:pt x="40" y="19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275" name="Line 562">
                <a:extLst>
                  <a:ext uri="{FF2B5EF4-FFF2-40B4-BE49-F238E27FC236}">
                    <a16:creationId xmlns:a16="http://schemas.microsoft.com/office/drawing/2014/main" id="{B6E7FB29-BFA9-BB65-CCAF-4E867CF1D98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101" y="2088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276" name="Line 563">
                <a:extLst>
                  <a:ext uri="{FF2B5EF4-FFF2-40B4-BE49-F238E27FC236}">
                    <a16:creationId xmlns:a16="http://schemas.microsoft.com/office/drawing/2014/main" id="{40E228E9-0CE5-EACE-6DA3-8828AA5FBAA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101" y="2120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277" name="Freeform 564">
                <a:extLst>
                  <a:ext uri="{FF2B5EF4-FFF2-40B4-BE49-F238E27FC236}">
                    <a16:creationId xmlns:a16="http://schemas.microsoft.com/office/drawing/2014/main" id="{D3496AFC-5B7E-10DA-BDF6-A0ECB593EF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10" y="2116"/>
                <a:ext cx="20" cy="19"/>
              </a:xfrm>
              <a:custGeom>
                <a:avLst/>
                <a:gdLst/>
                <a:ahLst/>
                <a:cxnLst>
                  <a:cxn ang="0">
                    <a:pos x="39" y="20"/>
                  </a:cxn>
                  <a:cxn ang="0">
                    <a:pos x="37" y="14"/>
                  </a:cxn>
                  <a:cxn ang="0">
                    <a:pos x="35" y="8"/>
                  </a:cxn>
                  <a:cxn ang="0">
                    <a:pos x="31" y="4"/>
                  </a:cxn>
                  <a:cxn ang="0">
                    <a:pos x="25" y="2"/>
                  </a:cxn>
                  <a:cxn ang="0">
                    <a:pos x="19" y="0"/>
                  </a:cxn>
                  <a:cxn ang="0">
                    <a:pos x="14" y="2"/>
                  </a:cxn>
                  <a:cxn ang="0">
                    <a:pos x="8" y="4"/>
                  </a:cxn>
                  <a:cxn ang="0">
                    <a:pos x="4" y="8"/>
                  </a:cxn>
                  <a:cxn ang="0">
                    <a:pos x="2" y="14"/>
                  </a:cxn>
                  <a:cxn ang="0">
                    <a:pos x="0" y="20"/>
                  </a:cxn>
                  <a:cxn ang="0">
                    <a:pos x="2" y="26"/>
                  </a:cxn>
                  <a:cxn ang="0">
                    <a:pos x="4" y="32"/>
                  </a:cxn>
                  <a:cxn ang="0">
                    <a:pos x="8" y="36"/>
                  </a:cxn>
                  <a:cxn ang="0">
                    <a:pos x="14" y="38"/>
                  </a:cxn>
                  <a:cxn ang="0">
                    <a:pos x="19" y="40"/>
                  </a:cxn>
                  <a:cxn ang="0">
                    <a:pos x="25" y="38"/>
                  </a:cxn>
                  <a:cxn ang="0">
                    <a:pos x="31" y="36"/>
                  </a:cxn>
                  <a:cxn ang="0">
                    <a:pos x="35" y="32"/>
                  </a:cxn>
                  <a:cxn ang="0">
                    <a:pos x="37" y="26"/>
                  </a:cxn>
                  <a:cxn ang="0">
                    <a:pos x="39" y="20"/>
                  </a:cxn>
                </a:cxnLst>
                <a:rect l="0" t="0" r="r" b="b"/>
                <a:pathLst>
                  <a:path w="39" h="40">
                    <a:moveTo>
                      <a:pt x="39" y="20"/>
                    </a:moveTo>
                    <a:lnTo>
                      <a:pt x="37" y="14"/>
                    </a:lnTo>
                    <a:lnTo>
                      <a:pt x="35" y="8"/>
                    </a:lnTo>
                    <a:lnTo>
                      <a:pt x="31" y="4"/>
                    </a:lnTo>
                    <a:lnTo>
                      <a:pt x="25" y="2"/>
                    </a:lnTo>
                    <a:lnTo>
                      <a:pt x="19" y="0"/>
                    </a:lnTo>
                    <a:lnTo>
                      <a:pt x="14" y="2"/>
                    </a:lnTo>
                    <a:lnTo>
                      <a:pt x="8" y="4"/>
                    </a:lnTo>
                    <a:lnTo>
                      <a:pt x="4" y="8"/>
                    </a:lnTo>
                    <a:lnTo>
                      <a:pt x="2" y="14"/>
                    </a:lnTo>
                    <a:lnTo>
                      <a:pt x="0" y="20"/>
                    </a:lnTo>
                    <a:lnTo>
                      <a:pt x="2" y="26"/>
                    </a:lnTo>
                    <a:lnTo>
                      <a:pt x="4" y="32"/>
                    </a:lnTo>
                    <a:lnTo>
                      <a:pt x="8" y="36"/>
                    </a:lnTo>
                    <a:lnTo>
                      <a:pt x="14" y="38"/>
                    </a:lnTo>
                    <a:lnTo>
                      <a:pt x="19" y="40"/>
                    </a:lnTo>
                    <a:lnTo>
                      <a:pt x="25" y="38"/>
                    </a:lnTo>
                    <a:lnTo>
                      <a:pt x="31" y="36"/>
                    </a:lnTo>
                    <a:lnTo>
                      <a:pt x="35" y="32"/>
                    </a:lnTo>
                    <a:lnTo>
                      <a:pt x="37" y="26"/>
                    </a:lnTo>
                    <a:lnTo>
                      <a:pt x="39" y="2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278" name="Line 565">
                <a:extLst>
                  <a:ext uri="{FF2B5EF4-FFF2-40B4-BE49-F238E27FC236}">
                    <a16:creationId xmlns:a16="http://schemas.microsoft.com/office/drawing/2014/main" id="{68DA9765-AA32-5575-D685-D1ECAF57B7A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120" y="2103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279" name="Line 566">
                <a:extLst>
                  <a:ext uri="{FF2B5EF4-FFF2-40B4-BE49-F238E27FC236}">
                    <a16:creationId xmlns:a16="http://schemas.microsoft.com/office/drawing/2014/main" id="{E0CAD389-EE7B-125F-EFD3-FA62E1141B1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120" y="2135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280" name="Freeform 567">
                <a:extLst>
                  <a:ext uri="{FF2B5EF4-FFF2-40B4-BE49-F238E27FC236}">
                    <a16:creationId xmlns:a16="http://schemas.microsoft.com/office/drawing/2014/main" id="{BCFB6518-25CF-8856-CB87-8F170B52E4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30" y="2106"/>
                <a:ext cx="20" cy="19"/>
              </a:xfrm>
              <a:custGeom>
                <a:avLst/>
                <a:gdLst/>
                <a:ahLst/>
                <a:cxnLst>
                  <a:cxn ang="0">
                    <a:pos x="40" y="20"/>
                  </a:cxn>
                  <a:cxn ang="0">
                    <a:pos x="38" y="14"/>
                  </a:cxn>
                  <a:cxn ang="0">
                    <a:pos x="36" y="8"/>
                  </a:cxn>
                  <a:cxn ang="0">
                    <a:pos x="32" y="4"/>
                  </a:cxn>
                  <a:cxn ang="0">
                    <a:pos x="26" y="2"/>
                  </a:cxn>
                  <a:cxn ang="0">
                    <a:pos x="20" y="0"/>
                  </a:cxn>
                  <a:cxn ang="0">
                    <a:pos x="14" y="2"/>
                  </a:cxn>
                  <a:cxn ang="0">
                    <a:pos x="8" y="4"/>
                  </a:cxn>
                  <a:cxn ang="0">
                    <a:pos x="4" y="8"/>
                  </a:cxn>
                  <a:cxn ang="0">
                    <a:pos x="2" y="14"/>
                  </a:cxn>
                  <a:cxn ang="0">
                    <a:pos x="0" y="20"/>
                  </a:cxn>
                  <a:cxn ang="0">
                    <a:pos x="2" y="26"/>
                  </a:cxn>
                  <a:cxn ang="0">
                    <a:pos x="4" y="32"/>
                  </a:cxn>
                  <a:cxn ang="0">
                    <a:pos x="8" y="36"/>
                  </a:cxn>
                  <a:cxn ang="0">
                    <a:pos x="14" y="38"/>
                  </a:cxn>
                  <a:cxn ang="0">
                    <a:pos x="20" y="40"/>
                  </a:cxn>
                  <a:cxn ang="0">
                    <a:pos x="26" y="38"/>
                  </a:cxn>
                  <a:cxn ang="0">
                    <a:pos x="32" y="36"/>
                  </a:cxn>
                  <a:cxn ang="0">
                    <a:pos x="36" y="32"/>
                  </a:cxn>
                  <a:cxn ang="0">
                    <a:pos x="38" y="26"/>
                  </a:cxn>
                  <a:cxn ang="0">
                    <a:pos x="40" y="20"/>
                  </a:cxn>
                </a:cxnLst>
                <a:rect l="0" t="0" r="r" b="b"/>
                <a:pathLst>
                  <a:path w="40" h="40">
                    <a:moveTo>
                      <a:pt x="40" y="20"/>
                    </a:moveTo>
                    <a:lnTo>
                      <a:pt x="38" y="14"/>
                    </a:lnTo>
                    <a:lnTo>
                      <a:pt x="36" y="8"/>
                    </a:lnTo>
                    <a:lnTo>
                      <a:pt x="32" y="4"/>
                    </a:lnTo>
                    <a:lnTo>
                      <a:pt x="26" y="2"/>
                    </a:lnTo>
                    <a:lnTo>
                      <a:pt x="20" y="0"/>
                    </a:lnTo>
                    <a:lnTo>
                      <a:pt x="14" y="2"/>
                    </a:lnTo>
                    <a:lnTo>
                      <a:pt x="8" y="4"/>
                    </a:lnTo>
                    <a:lnTo>
                      <a:pt x="4" y="8"/>
                    </a:lnTo>
                    <a:lnTo>
                      <a:pt x="2" y="14"/>
                    </a:lnTo>
                    <a:lnTo>
                      <a:pt x="0" y="20"/>
                    </a:lnTo>
                    <a:lnTo>
                      <a:pt x="2" y="26"/>
                    </a:lnTo>
                    <a:lnTo>
                      <a:pt x="4" y="32"/>
                    </a:lnTo>
                    <a:lnTo>
                      <a:pt x="8" y="36"/>
                    </a:lnTo>
                    <a:lnTo>
                      <a:pt x="14" y="38"/>
                    </a:lnTo>
                    <a:lnTo>
                      <a:pt x="20" y="40"/>
                    </a:lnTo>
                    <a:lnTo>
                      <a:pt x="26" y="38"/>
                    </a:lnTo>
                    <a:lnTo>
                      <a:pt x="32" y="36"/>
                    </a:lnTo>
                    <a:lnTo>
                      <a:pt x="36" y="32"/>
                    </a:lnTo>
                    <a:lnTo>
                      <a:pt x="38" y="26"/>
                    </a:lnTo>
                    <a:lnTo>
                      <a:pt x="40" y="2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281" name="Line 568">
                <a:extLst>
                  <a:ext uri="{FF2B5EF4-FFF2-40B4-BE49-F238E27FC236}">
                    <a16:creationId xmlns:a16="http://schemas.microsoft.com/office/drawing/2014/main" id="{3336086D-3D23-F291-E8C7-6CF550C253B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140" y="2093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282" name="Line 569">
                <a:extLst>
                  <a:ext uri="{FF2B5EF4-FFF2-40B4-BE49-F238E27FC236}">
                    <a16:creationId xmlns:a16="http://schemas.microsoft.com/office/drawing/2014/main" id="{38F14A65-0BAD-D564-4E13-A3C8CAB22D5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140" y="2125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283" name="Freeform 570">
                <a:extLst>
                  <a:ext uri="{FF2B5EF4-FFF2-40B4-BE49-F238E27FC236}">
                    <a16:creationId xmlns:a16="http://schemas.microsoft.com/office/drawing/2014/main" id="{E8E8A153-1CD3-A5DB-C63D-B451AA58F0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50" y="2072"/>
                <a:ext cx="20" cy="20"/>
              </a:xfrm>
              <a:custGeom>
                <a:avLst/>
                <a:gdLst/>
                <a:ahLst/>
                <a:cxnLst>
                  <a:cxn ang="0">
                    <a:pos x="39" y="20"/>
                  </a:cxn>
                  <a:cxn ang="0">
                    <a:pos x="37" y="14"/>
                  </a:cxn>
                  <a:cxn ang="0">
                    <a:pos x="35" y="8"/>
                  </a:cxn>
                  <a:cxn ang="0">
                    <a:pos x="31" y="4"/>
                  </a:cxn>
                  <a:cxn ang="0">
                    <a:pos x="25" y="2"/>
                  </a:cxn>
                  <a:cxn ang="0">
                    <a:pos x="19" y="0"/>
                  </a:cxn>
                  <a:cxn ang="0">
                    <a:pos x="13" y="2"/>
                  </a:cxn>
                  <a:cxn ang="0">
                    <a:pos x="8" y="4"/>
                  </a:cxn>
                  <a:cxn ang="0">
                    <a:pos x="4" y="8"/>
                  </a:cxn>
                  <a:cxn ang="0">
                    <a:pos x="2" y="14"/>
                  </a:cxn>
                  <a:cxn ang="0">
                    <a:pos x="0" y="20"/>
                  </a:cxn>
                  <a:cxn ang="0">
                    <a:pos x="2" y="26"/>
                  </a:cxn>
                  <a:cxn ang="0">
                    <a:pos x="4" y="32"/>
                  </a:cxn>
                  <a:cxn ang="0">
                    <a:pos x="8" y="36"/>
                  </a:cxn>
                  <a:cxn ang="0">
                    <a:pos x="13" y="38"/>
                  </a:cxn>
                  <a:cxn ang="0">
                    <a:pos x="19" y="40"/>
                  </a:cxn>
                  <a:cxn ang="0">
                    <a:pos x="25" y="38"/>
                  </a:cxn>
                  <a:cxn ang="0">
                    <a:pos x="31" y="36"/>
                  </a:cxn>
                  <a:cxn ang="0">
                    <a:pos x="35" y="32"/>
                  </a:cxn>
                  <a:cxn ang="0">
                    <a:pos x="37" y="26"/>
                  </a:cxn>
                  <a:cxn ang="0">
                    <a:pos x="39" y="20"/>
                  </a:cxn>
                </a:cxnLst>
                <a:rect l="0" t="0" r="r" b="b"/>
                <a:pathLst>
                  <a:path w="39" h="40">
                    <a:moveTo>
                      <a:pt x="39" y="20"/>
                    </a:moveTo>
                    <a:lnTo>
                      <a:pt x="37" y="14"/>
                    </a:lnTo>
                    <a:lnTo>
                      <a:pt x="35" y="8"/>
                    </a:lnTo>
                    <a:lnTo>
                      <a:pt x="31" y="4"/>
                    </a:lnTo>
                    <a:lnTo>
                      <a:pt x="25" y="2"/>
                    </a:lnTo>
                    <a:lnTo>
                      <a:pt x="19" y="0"/>
                    </a:lnTo>
                    <a:lnTo>
                      <a:pt x="13" y="2"/>
                    </a:lnTo>
                    <a:lnTo>
                      <a:pt x="8" y="4"/>
                    </a:lnTo>
                    <a:lnTo>
                      <a:pt x="4" y="8"/>
                    </a:lnTo>
                    <a:lnTo>
                      <a:pt x="2" y="14"/>
                    </a:lnTo>
                    <a:lnTo>
                      <a:pt x="0" y="20"/>
                    </a:lnTo>
                    <a:lnTo>
                      <a:pt x="2" y="26"/>
                    </a:lnTo>
                    <a:lnTo>
                      <a:pt x="4" y="32"/>
                    </a:lnTo>
                    <a:lnTo>
                      <a:pt x="8" y="36"/>
                    </a:lnTo>
                    <a:lnTo>
                      <a:pt x="13" y="38"/>
                    </a:lnTo>
                    <a:lnTo>
                      <a:pt x="19" y="40"/>
                    </a:lnTo>
                    <a:lnTo>
                      <a:pt x="25" y="38"/>
                    </a:lnTo>
                    <a:lnTo>
                      <a:pt x="31" y="36"/>
                    </a:lnTo>
                    <a:lnTo>
                      <a:pt x="35" y="32"/>
                    </a:lnTo>
                    <a:lnTo>
                      <a:pt x="37" y="26"/>
                    </a:lnTo>
                    <a:lnTo>
                      <a:pt x="39" y="2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284" name="Line 571">
                <a:extLst>
                  <a:ext uri="{FF2B5EF4-FFF2-40B4-BE49-F238E27FC236}">
                    <a16:creationId xmlns:a16="http://schemas.microsoft.com/office/drawing/2014/main" id="{FA1DD9EB-BC51-B3E0-D5E8-16222527EA0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160" y="2058"/>
                <a:ext cx="1" cy="14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285" name="Line 572">
                <a:extLst>
                  <a:ext uri="{FF2B5EF4-FFF2-40B4-BE49-F238E27FC236}">
                    <a16:creationId xmlns:a16="http://schemas.microsoft.com/office/drawing/2014/main" id="{DFAE0890-4FED-8F4F-5036-D01FC7DABEC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160" y="2092"/>
                <a:ext cx="1" cy="14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286" name="Freeform 573">
                <a:extLst>
                  <a:ext uri="{FF2B5EF4-FFF2-40B4-BE49-F238E27FC236}">
                    <a16:creationId xmlns:a16="http://schemas.microsoft.com/office/drawing/2014/main" id="{54A66DF9-6589-8A6E-A317-2C3D590C08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70" y="2114"/>
                <a:ext cx="19" cy="19"/>
              </a:xfrm>
              <a:custGeom>
                <a:avLst/>
                <a:gdLst/>
                <a:ahLst/>
                <a:cxnLst>
                  <a:cxn ang="0">
                    <a:pos x="40" y="20"/>
                  </a:cxn>
                  <a:cxn ang="0">
                    <a:pos x="38" y="14"/>
                  </a:cxn>
                  <a:cxn ang="0">
                    <a:pos x="36" y="8"/>
                  </a:cxn>
                  <a:cxn ang="0">
                    <a:pos x="32" y="4"/>
                  </a:cxn>
                  <a:cxn ang="0">
                    <a:pos x="26" y="2"/>
                  </a:cxn>
                  <a:cxn ang="0">
                    <a:pos x="20" y="0"/>
                  </a:cxn>
                  <a:cxn ang="0">
                    <a:pos x="14" y="2"/>
                  </a:cxn>
                  <a:cxn ang="0">
                    <a:pos x="8" y="4"/>
                  </a:cxn>
                  <a:cxn ang="0">
                    <a:pos x="4" y="8"/>
                  </a:cxn>
                  <a:cxn ang="0">
                    <a:pos x="2" y="14"/>
                  </a:cxn>
                  <a:cxn ang="0">
                    <a:pos x="0" y="20"/>
                  </a:cxn>
                  <a:cxn ang="0">
                    <a:pos x="2" y="26"/>
                  </a:cxn>
                  <a:cxn ang="0">
                    <a:pos x="4" y="32"/>
                  </a:cxn>
                  <a:cxn ang="0">
                    <a:pos x="8" y="36"/>
                  </a:cxn>
                  <a:cxn ang="0">
                    <a:pos x="14" y="38"/>
                  </a:cxn>
                  <a:cxn ang="0">
                    <a:pos x="20" y="40"/>
                  </a:cxn>
                  <a:cxn ang="0">
                    <a:pos x="26" y="38"/>
                  </a:cxn>
                  <a:cxn ang="0">
                    <a:pos x="32" y="36"/>
                  </a:cxn>
                  <a:cxn ang="0">
                    <a:pos x="36" y="32"/>
                  </a:cxn>
                  <a:cxn ang="0">
                    <a:pos x="38" y="26"/>
                  </a:cxn>
                  <a:cxn ang="0">
                    <a:pos x="40" y="20"/>
                  </a:cxn>
                </a:cxnLst>
                <a:rect l="0" t="0" r="r" b="b"/>
                <a:pathLst>
                  <a:path w="40" h="40">
                    <a:moveTo>
                      <a:pt x="40" y="20"/>
                    </a:moveTo>
                    <a:lnTo>
                      <a:pt x="38" y="14"/>
                    </a:lnTo>
                    <a:lnTo>
                      <a:pt x="36" y="8"/>
                    </a:lnTo>
                    <a:lnTo>
                      <a:pt x="32" y="4"/>
                    </a:lnTo>
                    <a:lnTo>
                      <a:pt x="26" y="2"/>
                    </a:lnTo>
                    <a:lnTo>
                      <a:pt x="20" y="0"/>
                    </a:lnTo>
                    <a:lnTo>
                      <a:pt x="14" y="2"/>
                    </a:lnTo>
                    <a:lnTo>
                      <a:pt x="8" y="4"/>
                    </a:lnTo>
                    <a:lnTo>
                      <a:pt x="4" y="8"/>
                    </a:lnTo>
                    <a:lnTo>
                      <a:pt x="2" y="14"/>
                    </a:lnTo>
                    <a:lnTo>
                      <a:pt x="0" y="20"/>
                    </a:lnTo>
                    <a:lnTo>
                      <a:pt x="2" y="26"/>
                    </a:lnTo>
                    <a:lnTo>
                      <a:pt x="4" y="32"/>
                    </a:lnTo>
                    <a:lnTo>
                      <a:pt x="8" y="36"/>
                    </a:lnTo>
                    <a:lnTo>
                      <a:pt x="14" y="38"/>
                    </a:lnTo>
                    <a:lnTo>
                      <a:pt x="20" y="40"/>
                    </a:lnTo>
                    <a:lnTo>
                      <a:pt x="26" y="38"/>
                    </a:lnTo>
                    <a:lnTo>
                      <a:pt x="32" y="36"/>
                    </a:lnTo>
                    <a:lnTo>
                      <a:pt x="36" y="32"/>
                    </a:lnTo>
                    <a:lnTo>
                      <a:pt x="38" y="26"/>
                    </a:lnTo>
                    <a:lnTo>
                      <a:pt x="40" y="2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287" name="Line 574">
                <a:extLst>
                  <a:ext uri="{FF2B5EF4-FFF2-40B4-BE49-F238E27FC236}">
                    <a16:creationId xmlns:a16="http://schemas.microsoft.com/office/drawing/2014/main" id="{6BF123B5-1CB1-4252-BF1C-DCDA5EAAD6B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179" y="2101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288" name="Line 575">
                <a:extLst>
                  <a:ext uri="{FF2B5EF4-FFF2-40B4-BE49-F238E27FC236}">
                    <a16:creationId xmlns:a16="http://schemas.microsoft.com/office/drawing/2014/main" id="{4553350E-FAE6-4023-4DAB-2CFE5FF413F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179" y="2133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289" name="Freeform 576">
                <a:extLst>
                  <a:ext uri="{FF2B5EF4-FFF2-40B4-BE49-F238E27FC236}">
                    <a16:creationId xmlns:a16="http://schemas.microsoft.com/office/drawing/2014/main" id="{B421B0B5-9AEC-9B6B-AAFA-FC6837DE82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89" y="2091"/>
                <a:ext cx="20" cy="20"/>
              </a:xfrm>
              <a:custGeom>
                <a:avLst/>
                <a:gdLst/>
                <a:ahLst/>
                <a:cxnLst>
                  <a:cxn ang="0">
                    <a:pos x="39" y="20"/>
                  </a:cxn>
                  <a:cxn ang="0">
                    <a:pos x="37" y="14"/>
                  </a:cxn>
                  <a:cxn ang="0">
                    <a:pos x="35" y="8"/>
                  </a:cxn>
                  <a:cxn ang="0">
                    <a:pos x="31" y="4"/>
                  </a:cxn>
                  <a:cxn ang="0">
                    <a:pos x="25" y="2"/>
                  </a:cxn>
                  <a:cxn ang="0">
                    <a:pos x="19" y="0"/>
                  </a:cxn>
                  <a:cxn ang="0">
                    <a:pos x="13" y="2"/>
                  </a:cxn>
                  <a:cxn ang="0">
                    <a:pos x="7" y="4"/>
                  </a:cxn>
                  <a:cxn ang="0">
                    <a:pos x="3" y="8"/>
                  </a:cxn>
                  <a:cxn ang="0">
                    <a:pos x="2" y="14"/>
                  </a:cxn>
                  <a:cxn ang="0">
                    <a:pos x="0" y="20"/>
                  </a:cxn>
                  <a:cxn ang="0">
                    <a:pos x="2" y="25"/>
                  </a:cxn>
                  <a:cxn ang="0">
                    <a:pos x="3" y="31"/>
                  </a:cxn>
                  <a:cxn ang="0">
                    <a:pos x="7" y="35"/>
                  </a:cxn>
                  <a:cxn ang="0">
                    <a:pos x="13" y="37"/>
                  </a:cxn>
                  <a:cxn ang="0">
                    <a:pos x="19" y="39"/>
                  </a:cxn>
                  <a:cxn ang="0">
                    <a:pos x="25" y="37"/>
                  </a:cxn>
                  <a:cxn ang="0">
                    <a:pos x="31" y="35"/>
                  </a:cxn>
                  <a:cxn ang="0">
                    <a:pos x="35" y="31"/>
                  </a:cxn>
                  <a:cxn ang="0">
                    <a:pos x="37" y="25"/>
                  </a:cxn>
                  <a:cxn ang="0">
                    <a:pos x="39" y="20"/>
                  </a:cxn>
                </a:cxnLst>
                <a:rect l="0" t="0" r="r" b="b"/>
                <a:pathLst>
                  <a:path w="39" h="39">
                    <a:moveTo>
                      <a:pt x="39" y="20"/>
                    </a:moveTo>
                    <a:lnTo>
                      <a:pt x="37" y="14"/>
                    </a:lnTo>
                    <a:lnTo>
                      <a:pt x="35" y="8"/>
                    </a:lnTo>
                    <a:lnTo>
                      <a:pt x="31" y="4"/>
                    </a:lnTo>
                    <a:lnTo>
                      <a:pt x="25" y="2"/>
                    </a:lnTo>
                    <a:lnTo>
                      <a:pt x="19" y="0"/>
                    </a:lnTo>
                    <a:lnTo>
                      <a:pt x="13" y="2"/>
                    </a:lnTo>
                    <a:lnTo>
                      <a:pt x="7" y="4"/>
                    </a:lnTo>
                    <a:lnTo>
                      <a:pt x="3" y="8"/>
                    </a:lnTo>
                    <a:lnTo>
                      <a:pt x="2" y="14"/>
                    </a:lnTo>
                    <a:lnTo>
                      <a:pt x="0" y="20"/>
                    </a:lnTo>
                    <a:lnTo>
                      <a:pt x="2" y="25"/>
                    </a:lnTo>
                    <a:lnTo>
                      <a:pt x="3" y="31"/>
                    </a:lnTo>
                    <a:lnTo>
                      <a:pt x="7" y="35"/>
                    </a:lnTo>
                    <a:lnTo>
                      <a:pt x="13" y="37"/>
                    </a:lnTo>
                    <a:lnTo>
                      <a:pt x="19" y="39"/>
                    </a:lnTo>
                    <a:lnTo>
                      <a:pt x="25" y="37"/>
                    </a:lnTo>
                    <a:lnTo>
                      <a:pt x="31" y="35"/>
                    </a:lnTo>
                    <a:lnTo>
                      <a:pt x="35" y="31"/>
                    </a:lnTo>
                    <a:lnTo>
                      <a:pt x="37" y="25"/>
                    </a:lnTo>
                    <a:lnTo>
                      <a:pt x="39" y="2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290" name="Line 577">
                <a:extLst>
                  <a:ext uri="{FF2B5EF4-FFF2-40B4-BE49-F238E27FC236}">
                    <a16:creationId xmlns:a16="http://schemas.microsoft.com/office/drawing/2014/main" id="{F984B2B6-F265-E75B-54A6-6A4CA91402C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199" y="2078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291" name="Line 578">
                <a:extLst>
                  <a:ext uri="{FF2B5EF4-FFF2-40B4-BE49-F238E27FC236}">
                    <a16:creationId xmlns:a16="http://schemas.microsoft.com/office/drawing/2014/main" id="{15502C4B-85C3-1308-5351-D4A6FF264DF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199" y="2111"/>
                <a:ext cx="1" cy="1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292" name="Freeform 579">
                <a:extLst>
                  <a:ext uri="{FF2B5EF4-FFF2-40B4-BE49-F238E27FC236}">
                    <a16:creationId xmlns:a16="http://schemas.microsoft.com/office/drawing/2014/main" id="{84F58FAE-698A-BC5F-1820-DDED1D057F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09" y="2121"/>
                <a:ext cx="20" cy="20"/>
              </a:xfrm>
              <a:custGeom>
                <a:avLst/>
                <a:gdLst/>
                <a:ahLst/>
                <a:cxnLst>
                  <a:cxn ang="0">
                    <a:pos x="39" y="20"/>
                  </a:cxn>
                  <a:cxn ang="0">
                    <a:pos x="37" y="14"/>
                  </a:cxn>
                  <a:cxn ang="0">
                    <a:pos x="35" y="8"/>
                  </a:cxn>
                  <a:cxn ang="0">
                    <a:pos x="32" y="4"/>
                  </a:cxn>
                  <a:cxn ang="0">
                    <a:pos x="26" y="2"/>
                  </a:cxn>
                  <a:cxn ang="0">
                    <a:pos x="20" y="0"/>
                  </a:cxn>
                  <a:cxn ang="0">
                    <a:pos x="14" y="2"/>
                  </a:cxn>
                  <a:cxn ang="0">
                    <a:pos x="8" y="4"/>
                  </a:cxn>
                  <a:cxn ang="0">
                    <a:pos x="4" y="8"/>
                  </a:cxn>
                  <a:cxn ang="0">
                    <a:pos x="2" y="14"/>
                  </a:cxn>
                  <a:cxn ang="0">
                    <a:pos x="0" y="20"/>
                  </a:cxn>
                  <a:cxn ang="0">
                    <a:pos x="2" y="26"/>
                  </a:cxn>
                  <a:cxn ang="0">
                    <a:pos x="4" y="32"/>
                  </a:cxn>
                  <a:cxn ang="0">
                    <a:pos x="8" y="35"/>
                  </a:cxn>
                  <a:cxn ang="0">
                    <a:pos x="14" y="37"/>
                  </a:cxn>
                  <a:cxn ang="0">
                    <a:pos x="20" y="39"/>
                  </a:cxn>
                  <a:cxn ang="0">
                    <a:pos x="26" y="37"/>
                  </a:cxn>
                  <a:cxn ang="0">
                    <a:pos x="32" y="35"/>
                  </a:cxn>
                  <a:cxn ang="0">
                    <a:pos x="35" y="32"/>
                  </a:cxn>
                  <a:cxn ang="0">
                    <a:pos x="37" y="26"/>
                  </a:cxn>
                  <a:cxn ang="0">
                    <a:pos x="39" y="20"/>
                  </a:cxn>
                </a:cxnLst>
                <a:rect l="0" t="0" r="r" b="b"/>
                <a:pathLst>
                  <a:path w="39" h="39">
                    <a:moveTo>
                      <a:pt x="39" y="20"/>
                    </a:moveTo>
                    <a:lnTo>
                      <a:pt x="37" y="14"/>
                    </a:lnTo>
                    <a:lnTo>
                      <a:pt x="35" y="8"/>
                    </a:lnTo>
                    <a:lnTo>
                      <a:pt x="32" y="4"/>
                    </a:lnTo>
                    <a:lnTo>
                      <a:pt x="26" y="2"/>
                    </a:lnTo>
                    <a:lnTo>
                      <a:pt x="20" y="0"/>
                    </a:lnTo>
                    <a:lnTo>
                      <a:pt x="14" y="2"/>
                    </a:lnTo>
                    <a:lnTo>
                      <a:pt x="8" y="4"/>
                    </a:lnTo>
                    <a:lnTo>
                      <a:pt x="4" y="8"/>
                    </a:lnTo>
                    <a:lnTo>
                      <a:pt x="2" y="14"/>
                    </a:lnTo>
                    <a:lnTo>
                      <a:pt x="0" y="20"/>
                    </a:lnTo>
                    <a:lnTo>
                      <a:pt x="2" y="26"/>
                    </a:lnTo>
                    <a:lnTo>
                      <a:pt x="4" y="32"/>
                    </a:lnTo>
                    <a:lnTo>
                      <a:pt x="8" y="35"/>
                    </a:lnTo>
                    <a:lnTo>
                      <a:pt x="14" y="37"/>
                    </a:lnTo>
                    <a:lnTo>
                      <a:pt x="20" y="39"/>
                    </a:lnTo>
                    <a:lnTo>
                      <a:pt x="26" y="37"/>
                    </a:lnTo>
                    <a:lnTo>
                      <a:pt x="32" y="35"/>
                    </a:lnTo>
                    <a:lnTo>
                      <a:pt x="35" y="32"/>
                    </a:lnTo>
                    <a:lnTo>
                      <a:pt x="37" y="26"/>
                    </a:lnTo>
                    <a:lnTo>
                      <a:pt x="39" y="2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293" name="Line 580">
                <a:extLst>
                  <a:ext uri="{FF2B5EF4-FFF2-40B4-BE49-F238E27FC236}">
                    <a16:creationId xmlns:a16="http://schemas.microsoft.com/office/drawing/2014/main" id="{ED31B9E8-F1DF-38CB-5101-A7D461F914A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19" y="2109"/>
                <a:ext cx="1" cy="1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294" name="Line 581">
                <a:extLst>
                  <a:ext uri="{FF2B5EF4-FFF2-40B4-BE49-F238E27FC236}">
                    <a16:creationId xmlns:a16="http://schemas.microsoft.com/office/drawing/2014/main" id="{15E6896F-6083-6684-B016-EE0D674F06C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19" y="2141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295" name="Freeform 582">
                <a:extLst>
                  <a:ext uri="{FF2B5EF4-FFF2-40B4-BE49-F238E27FC236}">
                    <a16:creationId xmlns:a16="http://schemas.microsoft.com/office/drawing/2014/main" id="{833A9592-7155-F449-64B3-E84ED1B140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29" y="2105"/>
                <a:ext cx="19" cy="19"/>
              </a:xfrm>
              <a:custGeom>
                <a:avLst/>
                <a:gdLst/>
                <a:ahLst/>
                <a:cxnLst>
                  <a:cxn ang="0">
                    <a:pos x="40" y="20"/>
                  </a:cxn>
                  <a:cxn ang="0">
                    <a:pos x="38" y="14"/>
                  </a:cxn>
                  <a:cxn ang="0">
                    <a:pos x="36" y="8"/>
                  </a:cxn>
                  <a:cxn ang="0">
                    <a:pos x="32" y="4"/>
                  </a:cxn>
                  <a:cxn ang="0">
                    <a:pos x="26" y="2"/>
                  </a:cxn>
                  <a:cxn ang="0">
                    <a:pos x="20" y="0"/>
                  </a:cxn>
                  <a:cxn ang="0">
                    <a:pos x="14" y="2"/>
                  </a:cxn>
                  <a:cxn ang="0">
                    <a:pos x="8" y="4"/>
                  </a:cxn>
                  <a:cxn ang="0">
                    <a:pos x="4" y="8"/>
                  </a:cxn>
                  <a:cxn ang="0">
                    <a:pos x="2" y="14"/>
                  </a:cxn>
                  <a:cxn ang="0">
                    <a:pos x="0" y="20"/>
                  </a:cxn>
                  <a:cxn ang="0">
                    <a:pos x="2" y="26"/>
                  </a:cxn>
                  <a:cxn ang="0">
                    <a:pos x="4" y="32"/>
                  </a:cxn>
                  <a:cxn ang="0">
                    <a:pos x="8" y="36"/>
                  </a:cxn>
                  <a:cxn ang="0">
                    <a:pos x="14" y="38"/>
                  </a:cxn>
                  <a:cxn ang="0">
                    <a:pos x="20" y="40"/>
                  </a:cxn>
                  <a:cxn ang="0">
                    <a:pos x="26" y="38"/>
                  </a:cxn>
                  <a:cxn ang="0">
                    <a:pos x="32" y="36"/>
                  </a:cxn>
                  <a:cxn ang="0">
                    <a:pos x="36" y="32"/>
                  </a:cxn>
                  <a:cxn ang="0">
                    <a:pos x="38" y="26"/>
                  </a:cxn>
                  <a:cxn ang="0">
                    <a:pos x="40" y="20"/>
                  </a:cxn>
                </a:cxnLst>
                <a:rect l="0" t="0" r="r" b="b"/>
                <a:pathLst>
                  <a:path w="40" h="40">
                    <a:moveTo>
                      <a:pt x="40" y="20"/>
                    </a:moveTo>
                    <a:lnTo>
                      <a:pt x="38" y="14"/>
                    </a:lnTo>
                    <a:lnTo>
                      <a:pt x="36" y="8"/>
                    </a:lnTo>
                    <a:lnTo>
                      <a:pt x="32" y="4"/>
                    </a:lnTo>
                    <a:lnTo>
                      <a:pt x="26" y="2"/>
                    </a:lnTo>
                    <a:lnTo>
                      <a:pt x="20" y="0"/>
                    </a:lnTo>
                    <a:lnTo>
                      <a:pt x="14" y="2"/>
                    </a:lnTo>
                    <a:lnTo>
                      <a:pt x="8" y="4"/>
                    </a:lnTo>
                    <a:lnTo>
                      <a:pt x="4" y="8"/>
                    </a:lnTo>
                    <a:lnTo>
                      <a:pt x="2" y="14"/>
                    </a:lnTo>
                    <a:lnTo>
                      <a:pt x="0" y="20"/>
                    </a:lnTo>
                    <a:lnTo>
                      <a:pt x="2" y="26"/>
                    </a:lnTo>
                    <a:lnTo>
                      <a:pt x="4" y="32"/>
                    </a:lnTo>
                    <a:lnTo>
                      <a:pt x="8" y="36"/>
                    </a:lnTo>
                    <a:lnTo>
                      <a:pt x="14" y="38"/>
                    </a:lnTo>
                    <a:lnTo>
                      <a:pt x="20" y="40"/>
                    </a:lnTo>
                    <a:lnTo>
                      <a:pt x="26" y="38"/>
                    </a:lnTo>
                    <a:lnTo>
                      <a:pt x="32" y="36"/>
                    </a:lnTo>
                    <a:lnTo>
                      <a:pt x="36" y="32"/>
                    </a:lnTo>
                    <a:lnTo>
                      <a:pt x="38" y="26"/>
                    </a:lnTo>
                    <a:lnTo>
                      <a:pt x="40" y="2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296" name="Line 583">
                <a:extLst>
                  <a:ext uri="{FF2B5EF4-FFF2-40B4-BE49-F238E27FC236}">
                    <a16:creationId xmlns:a16="http://schemas.microsoft.com/office/drawing/2014/main" id="{FABE5BF2-17CC-33B9-DDFC-DFD50F19668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39" y="2092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297" name="Line 584">
                <a:extLst>
                  <a:ext uri="{FF2B5EF4-FFF2-40B4-BE49-F238E27FC236}">
                    <a16:creationId xmlns:a16="http://schemas.microsoft.com/office/drawing/2014/main" id="{BE658864-4B32-CB8E-757B-C7CD607FC84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39" y="2124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298" name="Freeform 585">
                <a:extLst>
                  <a:ext uri="{FF2B5EF4-FFF2-40B4-BE49-F238E27FC236}">
                    <a16:creationId xmlns:a16="http://schemas.microsoft.com/office/drawing/2014/main" id="{64F9A7D1-30AA-64D7-AB02-2298E466CC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48" y="2087"/>
                <a:ext cx="20" cy="20"/>
              </a:xfrm>
              <a:custGeom>
                <a:avLst/>
                <a:gdLst/>
                <a:ahLst/>
                <a:cxnLst>
                  <a:cxn ang="0">
                    <a:pos x="39" y="20"/>
                  </a:cxn>
                  <a:cxn ang="0">
                    <a:pos x="37" y="14"/>
                  </a:cxn>
                  <a:cxn ang="0">
                    <a:pos x="35" y="8"/>
                  </a:cxn>
                  <a:cxn ang="0">
                    <a:pos x="31" y="4"/>
                  </a:cxn>
                  <a:cxn ang="0">
                    <a:pos x="25" y="2"/>
                  </a:cxn>
                  <a:cxn ang="0">
                    <a:pos x="20" y="0"/>
                  </a:cxn>
                  <a:cxn ang="0">
                    <a:pos x="14" y="2"/>
                  </a:cxn>
                  <a:cxn ang="0">
                    <a:pos x="8" y="4"/>
                  </a:cxn>
                  <a:cxn ang="0">
                    <a:pos x="4" y="8"/>
                  </a:cxn>
                  <a:cxn ang="0">
                    <a:pos x="2" y="14"/>
                  </a:cxn>
                  <a:cxn ang="0">
                    <a:pos x="0" y="20"/>
                  </a:cxn>
                  <a:cxn ang="0">
                    <a:pos x="2" y="26"/>
                  </a:cxn>
                  <a:cxn ang="0">
                    <a:pos x="4" y="31"/>
                  </a:cxn>
                  <a:cxn ang="0">
                    <a:pos x="8" y="35"/>
                  </a:cxn>
                  <a:cxn ang="0">
                    <a:pos x="14" y="37"/>
                  </a:cxn>
                  <a:cxn ang="0">
                    <a:pos x="20" y="39"/>
                  </a:cxn>
                  <a:cxn ang="0">
                    <a:pos x="25" y="37"/>
                  </a:cxn>
                  <a:cxn ang="0">
                    <a:pos x="31" y="35"/>
                  </a:cxn>
                  <a:cxn ang="0">
                    <a:pos x="35" y="31"/>
                  </a:cxn>
                  <a:cxn ang="0">
                    <a:pos x="37" y="26"/>
                  </a:cxn>
                  <a:cxn ang="0">
                    <a:pos x="39" y="20"/>
                  </a:cxn>
                </a:cxnLst>
                <a:rect l="0" t="0" r="r" b="b"/>
                <a:pathLst>
                  <a:path w="39" h="39">
                    <a:moveTo>
                      <a:pt x="39" y="20"/>
                    </a:moveTo>
                    <a:lnTo>
                      <a:pt x="37" y="14"/>
                    </a:lnTo>
                    <a:lnTo>
                      <a:pt x="35" y="8"/>
                    </a:lnTo>
                    <a:lnTo>
                      <a:pt x="31" y="4"/>
                    </a:lnTo>
                    <a:lnTo>
                      <a:pt x="25" y="2"/>
                    </a:lnTo>
                    <a:lnTo>
                      <a:pt x="20" y="0"/>
                    </a:lnTo>
                    <a:lnTo>
                      <a:pt x="14" y="2"/>
                    </a:lnTo>
                    <a:lnTo>
                      <a:pt x="8" y="4"/>
                    </a:lnTo>
                    <a:lnTo>
                      <a:pt x="4" y="8"/>
                    </a:lnTo>
                    <a:lnTo>
                      <a:pt x="2" y="14"/>
                    </a:lnTo>
                    <a:lnTo>
                      <a:pt x="0" y="20"/>
                    </a:lnTo>
                    <a:lnTo>
                      <a:pt x="2" y="26"/>
                    </a:lnTo>
                    <a:lnTo>
                      <a:pt x="4" y="31"/>
                    </a:lnTo>
                    <a:lnTo>
                      <a:pt x="8" y="35"/>
                    </a:lnTo>
                    <a:lnTo>
                      <a:pt x="14" y="37"/>
                    </a:lnTo>
                    <a:lnTo>
                      <a:pt x="20" y="39"/>
                    </a:lnTo>
                    <a:lnTo>
                      <a:pt x="25" y="37"/>
                    </a:lnTo>
                    <a:lnTo>
                      <a:pt x="31" y="35"/>
                    </a:lnTo>
                    <a:lnTo>
                      <a:pt x="35" y="31"/>
                    </a:lnTo>
                    <a:lnTo>
                      <a:pt x="37" y="26"/>
                    </a:lnTo>
                    <a:lnTo>
                      <a:pt x="39" y="2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299" name="Line 586">
                <a:extLst>
                  <a:ext uri="{FF2B5EF4-FFF2-40B4-BE49-F238E27FC236}">
                    <a16:creationId xmlns:a16="http://schemas.microsoft.com/office/drawing/2014/main" id="{5C443760-A059-A469-FE83-95439D1C31A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58" y="2074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300" name="Line 587">
                <a:extLst>
                  <a:ext uri="{FF2B5EF4-FFF2-40B4-BE49-F238E27FC236}">
                    <a16:creationId xmlns:a16="http://schemas.microsoft.com/office/drawing/2014/main" id="{F65BAB9A-35DB-38C5-20FC-77D0F0D91B0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58" y="2107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301" name="Freeform 588">
                <a:extLst>
                  <a:ext uri="{FF2B5EF4-FFF2-40B4-BE49-F238E27FC236}">
                    <a16:creationId xmlns:a16="http://schemas.microsoft.com/office/drawing/2014/main" id="{3C95D6FA-9EFB-F81A-4CC6-9CED90C0A6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68" y="2109"/>
                <a:ext cx="20" cy="19"/>
              </a:xfrm>
              <a:custGeom>
                <a:avLst/>
                <a:gdLst/>
                <a:ahLst/>
                <a:cxnLst>
                  <a:cxn ang="0">
                    <a:pos x="40" y="20"/>
                  </a:cxn>
                  <a:cxn ang="0">
                    <a:pos x="38" y="14"/>
                  </a:cxn>
                  <a:cxn ang="0">
                    <a:pos x="36" y="8"/>
                  </a:cxn>
                  <a:cxn ang="0">
                    <a:pos x="32" y="4"/>
                  </a:cxn>
                  <a:cxn ang="0">
                    <a:pos x="26" y="2"/>
                  </a:cxn>
                  <a:cxn ang="0">
                    <a:pos x="20" y="0"/>
                  </a:cxn>
                  <a:cxn ang="0">
                    <a:pos x="14" y="2"/>
                  </a:cxn>
                  <a:cxn ang="0">
                    <a:pos x="8" y="4"/>
                  </a:cxn>
                  <a:cxn ang="0">
                    <a:pos x="4" y="8"/>
                  </a:cxn>
                  <a:cxn ang="0">
                    <a:pos x="2" y="14"/>
                  </a:cxn>
                  <a:cxn ang="0">
                    <a:pos x="0" y="20"/>
                  </a:cxn>
                  <a:cxn ang="0">
                    <a:pos x="2" y="26"/>
                  </a:cxn>
                  <a:cxn ang="0">
                    <a:pos x="4" y="32"/>
                  </a:cxn>
                  <a:cxn ang="0">
                    <a:pos x="8" y="36"/>
                  </a:cxn>
                  <a:cxn ang="0">
                    <a:pos x="14" y="38"/>
                  </a:cxn>
                  <a:cxn ang="0">
                    <a:pos x="20" y="40"/>
                  </a:cxn>
                  <a:cxn ang="0">
                    <a:pos x="26" y="38"/>
                  </a:cxn>
                  <a:cxn ang="0">
                    <a:pos x="32" y="36"/>
                  </a:cxn>
                  <a:cxn ang="0">
                    <a:pos x="36" y="32"/>
                  </a:cxn>
                  <a:cxn ang="0">
                    <a:pos x="38" y="26"/>
                  </a:cxn>
                  <a:cxn ang="0">
                    <a:pos x="40" y="20"/>
                  </a:cxn>
                </a:cxnLst>
                <a:rect l="0" t="0" r="r" b="b"/>
                <a:pathLst>
                  <a:path w="40" h="40">
                    <a:moveTo>
                      <a:pt x="40" y="20"/>
                    </a:moveTo>
                    <a:lnTo>
                      <a:pt x="38" y="14"/>
                    </a:lnTo>
                    <a:lnTo>
                      <a:pt x="36" y="8"/>
                    </a:lnTo>
                    <a:lnTo>
                      <a:pt x="32" y="4"/>
                    </a:lnTo>
                    <a:lnTo>
                      <a:pt x="26" y="2"/>
                    </a:lnTo>
                    <a:lnTo>
                      <a:pt x="20" y="0"/>
                    </a:lnTo>
                    <a:lnTo>
                      <a:pt x="14" y="2"/>
                    </a:lnTo>
                    <a:lnTo>
                      <a:pt x="8" y="4"/>
                    </a:lnTo>
                    <a:lnTo>
                      <a:pt x="4" y="8"/>
                    </a:lnTo>
                    <a:lnTo>
                      <a:pt x="2" y="14"/>
                    </a:lnTo>
                    <a:lnTo>
                      <a:pt x="0" y="20"/>
                    </a:lnTo>
                    <a:lnTo>
                      <a:pt x="2" y="26"/>
                    </a:lnTo>
                    <a:lnTo>
                      <a:pt x="4" y="32"/>
                    </a:lnTo>
                    <a:lnTo>
                      <a:pt x="8" y="36"/>
                    </a:lnTo>
                    <a:lnTo>
                      <a:pt x="14" y="38"/>
                    </a:lnTo>
                    <a:lnTo>
                      <a:pt x="20" y="40"/>
                    </a:lnTo>
                    <a:lnTo>
                      <a:pt x="26" y="38"/>
                    </a:lnTo>
                    <a:lnTo>
                      <a:pt x="32" y="36"/>
                    </a:lnTo>
                    <a:lnTo>
                      <a:pt x="36" y="32"/>
                    </a:lnTo>
                    <a:lnTo>
                      <a:pt x="38" y="26"/>
                    </a:lnTo>
                    <a:lnTo>
                      <a:pt x="40" y="2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302" name="Line 589">
                <a:extLst>
                  <a:ext uri="{FF2B5EF4-FFF2-40B4-BE49-F238E27FC236}">
                    <a16:creationId xmlns:a16="http://schemas.microsoft.com/office/drawing/2014/main" id="{A88F0A71-5B55-A820-6618-36110B98BC3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78" y="2096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303" name="Line 590">
                <a:extLst>
                  <a:ext uri="{FF2B5EF4-FFF2-40B4-BE49-F238E27FC236}">
                    <a16:creationId xmlns:a16="http://schemas.microsoft.com/office/drawing/2014/main" id="{BE931130-9B0B-19FC-476E-E45A92B245E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78" y="2128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304" name="Freeform 591">
                <a:extLst>
                  <a:ext uri="{FF2B5EF4-FFF2-40B4-BE49-F238E27FC236}">
                    <a16:creationId xmlns:a16="http://schemas.microsoft.com/office/drawing/2014/main" id="{50DE9373-376E-9E5D-B44F-539BE91B39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88" y="2098"/>
                <a:ext cx="20" cy="20"/>
              </a:xfrm>
              <a:custGeom>
                <a:avLst/>
                <a:gdLst/>
                <a:ahLst/>
                <a:cxnLst>
                  <a:cxn ang="0">
                    <a:pos x="39" y="19"/>
                  </a:cxn>
                  <a:cxn ang="0">
                    <a:pos x="37" y="13"/>
                  </a:cxn>
                  <a:cxn ang="0">
                    <a:pos x="35" y="8"/>
                  </a:cxn>
                  <a:cxn ang="0">
                    <a:pos x="31" y="4"/>
                  </a:cxn>
                  <a:cxn ang="0">
                    <a:pos x="25" y="2"/>
                  </a:cxn>
                  <a:cxn ang="0">
                    <a:pos x="19" y="0"/>
                  </a:cxn>
                  <a:cxn ang="0">
                    <a:pos x="14" y="2"/>
                  </a:cxn>
                  <a:cxn ang="0">
                    <a:pos x="8" y="4"/>
                  </a:cxn>
                  <a:cxn ang="0">
                    <a:pos x="4" y="8"/>
                  </a:cxn>
                  <a:cxn ang="0">
                    <a:pos x="2" y="13"/>
                  </a:cxn>
                  <a:cxn ang="0">
                    <a:pos x="0" y="19"/>
                  </a:cxn>
                  <a:cxn ang="0">
                    <a:pos x="2" y="25"/>
                  </a:cxn>
                  <a:cxn ang="0">
                    <a:pos x="4" y="31"/>
                  </a:cxn>
                  <a:cxn ang="0">
                    <a:pos x="8" y="35"/>
                  </a:cxn>
                  <a:cxn ang="0">
                    <a:pos x="14" y="37"/>
                  </a:cxn>
                  <a:cxn ang="0">
                    <a:pos x="19" y="39"/>
                  </a:cxn>
                  <a:cxn ang="0">
                    <a:pos x="25" y="37"/>
                  </a:cxn>
                  <a:cxn ang="0">
                    <a:pos x="31" y="35"/>
                  </a:cxn>
                  <a:cxn ang="0">
                    <a:pos x="35" y="31"/>
                  </a:cxn>
                  <a:cxn ang="0">
                    <a:pos x="37" y="25"/>
                  </a:cxn>
                  <a:cxn ang="0">
                    <a:pos x="39" y="19"/>
                  </a:cxn>
                </a:cxnLst>
                <a:rect l="0" t="0" r="r" b="b"/>
                <a:pathLst>
                  <a:path w="39" h="39">
                    <a:moveTo>
                      <a:pt x="39" y="19"/>
                    </a:moveTo>
                    <a:lnTo>
                      <a:pt x="37" y="13"/>
                    </a:lnTo>
                    <a:lnTo>
                      <a:pt x="35" y="8"/>
                    </a:lnTo>
                    <a:lnTo>
                      <a:pt x="31" y="4"/>
                    </a:lnTo>
                    <a:lnTo>
                      <a:pt x="25" y="2"/>
                    </a:lnTo>
                    <a:lnTo>
                      <a:pt x="19" y="0"/>
                    </a:lnTo>
                    <a:lnTo>
                      <a:pt x="14" y="2"/>
                    </a:lnTo>
                    <a:lnTo>
                      <a:pt x="8" y="4"/>
                    </a:lnTo>
                    <a:lnTo>
                      <a:pt x="4" y="8"/>
                    </a:lnTo>
                    <a:lnTo>
                      <a:pt x="2" y="13"/>
                    </a:lnTo>
                    <a:lnTo>
                      <a:pt x="0" y="19"/>
                    </a:lnTo>
                    <a:lnTo>
                      <a:pt x="2" y="25"/>
                    </a:lnTo>
                    <a:lnTo>
                      <a:pt x="4" y="31"/>
                    </a:lnTo>
                    <a:lnTo>
                      <a:pt x="8" y="35"/>
                    </a:lnTo>
                    <a:lnTo>
                      <a:pt x="14" y="37"/>
                    </a:lnTo>
                    <a:lnTo>
                      <a:pt x="19" y="39"/>
                    </a:lnTo>
                    <a:lnTo>
                      <a:pt x="25" y="37"/>
                    </a:lnTo>
                    <a:lnTo>
                      <a:pt x="31" y="35"/>
                    </a:lnTo>
                    <a:lnTo>
                      <a:pt x="35" y="31"/>
                    </a:lnTo>
                    <a:lnTo>
                      <a:pt x="37" y="25"/>
                    </a:lnTo>
                    <a:lnTo>
                      <a:pt x="39" y="19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305" name="Line 592">
                <a:extLst>
                  <a:ext uri="{FF2B5EF4-FFF2-40B4-BE49-F238E27FC236}">
                    <a16:creationId xmlns:a16="http://schemas.microsoft.com/office/drawing/2014/main" id="{E8E87D42-981C-EBD1-9D9B-F06F7A01CFC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98" y="2085"/>
                <a:ext cx="1" cy="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306" name="Line 593">
                <a:extLst>
                  <a:ext uri="{FF2B5EF4-FFF2-40B4-BE49-F238E27FC236}">
                    <a16:creationId xmlns:a16="http://schemas.microsoft.com/office/drawing/2014/main" id="{F6285FCA-F76E-EC20-55CC-1F840D00556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98" y="2118"/>
                <a:ext cx="1" cy="1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307" name="Freeform 594">
                <a:extLst>
                  <a:ext uri="{FF2B5EF4-FFF2-40B4-BE49-F238E27FC236}">
                    <a16:creationId xmlns:a16="http://schemas.microsoft.com/office/drawing/2014/main" id="{79020954-2670-C593-CBD3-EDD1089AE5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08" y="2073"/>
                <a:ext cx="19" cy="20"/>
              </a:xfrm>
              <a:custGeom>
                <a:avLst/>
                <a:gdLst/>
                <a:ahLst/>
                <a:cxnLst>
                  <a:cxn ang="0">
                    <a:pos x="40" y="20"/>
                  </a:cxn>
                  <a:cxn ang="0">
                    <a:pos x="38" y="14"/>
                  </a:cxn>
                  <a:cxn ang="0">
                    <a:pos x="36" y="8"/>
                  </a:cxn>
                  <a:cxn ang="0">
                    <a:pos x="32" y="4"/>
                  </a:cxn>
                  <a:cxn ang="0">
                    <a:pos x="26" y="2"/>
                  </a:cxn>
                  <a:cxn ang="0">
                    <a:pos x="20" y="0"/>
                  </a:cxn>
                  <a:cxn ang="0">
                    <a:pos x="14" y="2"/>
                  </a:cxn>
                  <a:cxn ang="0">
                    <a:pos x="8" y="4"/>
                  </a:cxn>
                  <a:cxn ang="0">
                    <a:pos x="4" y="8"/>
                  </a:cxn>
                  <a:cxn ang="0">
                    <a:pos x="2" y="14"/>
                  </a:cxn>
                  <a:cxn ang="0">
                    <a:pos x="0" y="20"/>
                  </a:cxn>
                  <a:cxn ang="0">
                    <a:pos x="2" y="26"/>
                  </a:cxn>
                  <a:cxn ang="0">
                    <a:pos x="4" y="32"/>
                  </a:cxn>
                  <a:cxn ang="0">
                    <a:pos x="8" y="36"/>
                  </a:cxn>
                  <a:cxn ang="0">
                    <a:pos x="14" y="38"/>
                  </a:cxn>
                  <a:cxn ang="0">
                    <a:pos x="20" y="40"/>
                  </a:cxn>
                  <a:cxn ang="0">
                    <a:pos x="26" y="38"/>
                  </a:cxn>
                  <a:cxn ang="0">
                    <a:pos x="32" y="36"/>
                  </a:cxn>
                  <a:cxn ang="0">
                    <a:pos x="36" y="32"/>
                  </a:cxn>
                  <a:cxn ang="0">
                    <a:pos x="38" y="26"/>
                  </a:cxn>
                  <a:cxn ang="0">
                    <a:pos x="40" y="20"/>
                  </a:cxn>
                </a:cxnLst>
                <a:rect l="0" t="0" r="r" b="b"/>
                <a:pathLst>
                  <a:path w="40" h="40">
                    <a:moveTo>
                      <a:pt x="40" y="20"/>
                    </a:moveTo>
                    <a:lnTo>
                      <a:pt x="38" y="14"/>
                    </a:lnTo>
                    <a:lnTo>
                      <a:pt x="36" y="8"/>
                    </a:lnTo>
                    <a:lnTo>
                      <a:pt x="32" y="4"/>
                    </a:lnTo>
                    <a:lnTo>
                      <a:pt x="26" y="2"/>
                    </a:lnTo>
                    <a:lnTo>
                      <a:pt x="20" y="0"/>
                    </a:lnTo>
                    <a:lnTo>
                      <a:pt x="14" y="2"/>
                    </a:lnTo>
                    <a:lnTo>
                      <a:pt x="8" y="4"/>
                    </a:lnTo>
                    <a:lnTo>
                      <a:pt x="4" y="8"/>
                    </a:lnTo>
                    <a:lnTo>
                      <a:pt x="2" y="14"/>
                    </a:lnTo>
                    <a:lnTo>
                      <a:pt x="0" y="20"/>
                    </a:lnTo>
                    <a:lnTo>
                      <a:pt x="2" y="26"/>
                    </a:lnTo>
                    <a:lnTo>
                      <a:pt x="4" y="32"/>
                    </a:lnTo>
                    <a:lnTo>
                      <a:pt x="8" y="36"/>
                    </a:lnTo>
                    <a:lnTo>
                      <a:pt x="14" y="38"/>
                    </a:lnTo>
                    <a:lnTo>
                      <a:pt x="20" y="40"/>
                    </a:lnTo>
                    <a:lnTo>
                      <a:pt x="26" y="38"/>
                    </a:lnTo>
                    <a:lnTo>
                      <a:pt x="32" y="36"/>
                    </a:lnTo>
                    <a:lnTo>
                      <a:pt x="36" y="32"/>
                    </a:lnTo>
                    <a:lnTo>
                      <a:pt x="38" y="26"/>
                    </a:lnTo>
                    <a:lnTo>
                      <a:pt x="40" y="2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308" name="Line 595">
                <a:extLst>
                  <a:ext uri="{FF2B5EF4-FFF2-40B4-BE49-F238E27FC236}">
                    <a16:creationId xmlns:a16="http://schemas.microsoft.com/office/drawing/2014/main" id="{823054EC-9FED-8C8F-E89B-5D324048158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317" y="2059"/>
                <a:ext cx="1" cy="14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309" name="Line 596">
                <a:extLst>
                  <a:ext uri="{FF2B5EF4-FFF2-40B4-BE49-F238E27FC236}">
                    <a16:creationId xmlns:a16="http://schemas.microsoft.com/office/drawing/2014/main" id="{5EFC3BC5-8241-A4FD-2953-E4EE87DFEF2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17" y="2093"/>
                <a:ext cx="1" cy="14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310" name="Freeform 597">
                <a:extLst>
                  <a:ext uri="{FF2B5EF4-FFF2-40B4-BE49-F238E27FC236}">
                    <a16:creationId xmlns:a16="http://schemas.microsoft.com/office/drawing/2014/main" id="{B5166A7C-D1D1-5BF9-10AC-8632B5C13F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27" y="2075"/>
                <a:ext cx="20" cy="20"/>
              </a:xfrm>
              <a:custGeom>
                <a:avLst/>
                <a:gdLst/>
                <a:ahLst/>
                <a:cxnLst>
                  <a:cxn ang="0">
                    <a:pos x="39" y="20"/>
                  </a:cxn>
                  <a:cxn ang="0">
                    <a:pos x="37" y="14"/>
                  </a:cxn>
                  <a:cxn ang="0">
                    <a:pos x="35" y="8"/>
                  </a:cxn>
                  <a:cxn ang="0">
                    <a:pos x="31" y="4"/>
                  </a:cxn>
                  <a:cxn ang="0">
                    <a:pos x="25" y="2"/>
                  </a:cxn>
                  <a:cxn ang="0">
                    <a:pos x="19" y="0"/>
                  </a:cxn>
                  <a:cxn ang="0">
                    <a:pos x="13" y="2"/>
                  </a:cxn>
                  <a:cxn ang="0">
                    <a:pos x="8" y="4"/>
                  </a:cxn>
                  <a:cxn ang="0">
                    <a:pos x="4" y="8"/>
                  </a:cxn>
                  <a:cxn ang="0">
                    <a:pos x="2" y="14"/>
                  </a:cxn>
                  <a:cxn ang="0">
                    <a:pos x="0" y="20"/>
                  </a:cxn>
                  <a:cxn ang="0">
                    <a:pos x="2" y="26"/>
                  </a:cxn>
                  <a:cxn ang="0">
                    <a:pos x="4" y="32"/>
                  </a:cxn>
                  <a:cxn ang="0">
                    <a:pos x="8" y="36"/>
                  </a:cxn>
                  <a:cxn ang="0">
                    <a:pos x="13" y="38"/>
                  </a:cxn>
                  <a:cxn ang="0">
                    <a:pos x="19" y="40"/>
                  </a:cxn>
                  <a:cxn ang="0">
                    <a:pos x="25" y="38"/>
                  </a:cxn>
                  <a:cxn ang="0">
                    <a:pos x="31" y="36"/>
                  </a:cxn>
                  <a:cxn ang="0">
                    <a:pos x="35" y="32"/>
                  </a:cxn>
                  <a:cxn ang="0">
                    <a:pos x="37" y="26"/>
                  </a:cxn>
                  <a:cxn ang="0">
                    <a:pos x="39" y="20"/>
                  </a:cxn>
                </a:cxnLst>
                <a:rect l="0" t="0" r="r" b="b"/>
                <a:pathLst>
                  <a:path w="39" h="40">
                    <a:moveTo>
                      <a:pt x="39" y="20"/>
                    </a:moveTo>
                    <a:lnTo>
                      <a:pt x="37" y="14"/>
                    </a:lnTo>
                    <a:lnTo>
                      <a:pt x="35" y="8"/>
                    </a:lnTo>
                    <a:lnTo>
                      <a:pt x="31" y="4"/>
                    </a:lnTo>
                    <a:lnTo>
                      <a:pt x="25" y="2"/>
                    </a:lnTo>
                    <a:lnTo>
                      <a:pt x="19" y="0"/>
                    </a:lnTo>
                    <a:lnTo>
                      <a:pt x="13" y="2"/>
                    </a:lnTo>
                    <a:lnTo>
                      <a:pt x="8" y="4"/>
                    </a:lnTo>
                    <a:lnTo>
                      <a:pt x="4" y="8"/>
                    </a:lnTo>
                    <a:lnTo>
                      <a:pt x="2" y="14"/>
                    </a:lnTo>
                    <a:lnTo>
                      <a:pt x="0" y="20"/>
                    </a:lnTo>
                    <a:lnTo>
                      <a:pt x="2" y="26"/>
                    </a:lnTo>
                    <a:lnTo>
                      <a:pt x="4" y="32"/>
                    </a:lnTo>
                    <a:lnTo>
                      <a:pt x="8" y="36"/>
                    </a:lnTo>
                    <a:lnTo>
                      <a:pt x="13" y="38"/>
                    </a:lnTo>
                    <a:lnTo>
                      <a:pt x="19" y="40"/>
                    </a:lnTo>
                    <a:lnTo>
                      <a:pt x="25" y="38"/>
                    </a:lnTo>
                    <a:lnTo>
                      <a:pt x="31" y="36"/>
                    </a:lnTo>
                    <a:lnTo>
                      <a:pt x="35" y="32"/>
                    </a:lnTo>
                    <a:lnTo>
                      <a:pt x="37" y="26"/>
                    </a:lnTo>
                    <a:lnTo>
                      <a:pt x="39" y="2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311" name="Line 598">
                <a:extLst>
                  <a:ext uri="{FF2B5EF4-FFF2-40B4-BE49-F238E27FC236}">
                    <a16:creationId xmlns:a16="http://schemas.microsoft.com/office/drawing/2014/main" id="{BF2049F0-3BA5-D174-2271-B5C69C61CE1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337" y="2061"/>
                <a:ext cx="1" cy="14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312" name="Line 599">
                <a:extLst>
                  <a:ext uri="{FF2B5EF4-FFF2-40B4-BE49-F238E27FC236}">
                    <a16:creationId xmlns:a16="http://schemas.microsoft.com/office/drawing/2014/main" id="{A0E3E248-EB68-5C3D-8E6D-17D09DCFC0C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37" y="2095"/>
                <a:ext cx="1" cy="14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313" name="Freeform 600">
                <a:extLst>
                  <a:ext uri="{FF2B5EF4-FFF2-40B4-BE49-F238E27FC236}">
                    <a16:creationId xmlns:a16="http://schemas.microsoft.com/office/drawing/2014/main" id="{9824329A-14E3-46D9-3B08-806CFEC9C6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7" y="2073"/>
                <a:ext cx="20" cy="20"/>
              </a:xfrm>
              <a:custGeom>
                <a:avLst/>
                <a:gdLst/>
                <a:ahLst/>
                <a:cxnLst>
                  <a:cxn ang="0">
                    <a:pos x="40" y="20"/>
                  </a:cxn>
                  <a:cxn ang="0">
                    <a:pos x="38" y="14"/>
                  </a:cxn>
                  <a:cxn ang="0">
                    <a:pos x="36" y="8"/>
                  </a:cxn>
                  <a:cxn ang="0">
                    <a:pos x="32" y="4"/>
                  </a:cxn>
                  <a:cxn ang="0">
                    <a:pos x="26" y="2"/>
                  </a:cxn>
                  <a:cxn ang="0">
                    <a:pos x="20" y="0"/>
                  </a:cxn>
                  <a:cxn ang="0">
                    <a:pos x="14" y="2"/>
                  </a:cxn>
                  <a:cxn ang="0">
                    <a:pos x="8" y="4"/>
                  </a:cxn>
                  <a:cxn ang="0">
                    <a:pos x="4" y="8"/>
                  </a:cxn>
                  <a:cxn ang="0">
                    <a:pos x="2" y="14"/>
                  </a:cxn>
                  <a:cxn ang="0">
                    <a:pos x="0" y="20"/>
                  </a:cxn>
                  <a:cxn ang="0">
                    <a:pos x="2" y="26"/>
                  </a:cxn>
                  <a:cxn ang="0">
                    <a:pos x="4" y="32"/>
                  </a:cxn>
                  <a:cxn ang="0">
                    <a:pos x="8" y="36"/>
                  </a:cxn>
                  <a:cxn ang="0">
                    <a:pos x="14" y="38"/>
                  </a:cxn>
                  <a:cxn ang="0">
                    <a:pos x="20" y="40"/>
                  </a:cxn>
                  <a:cxn ang="0">
                    <a:pos x="26" y="38"/>
                  </a:cxn>
                  <a:cxn ang="0">
                    <a:pos x="32" y="36"/>
                  </a:cxn>
                  <a:cxn ang="0">
                    <a:pos x="36" y="32"/>
                  </a:cxn>
                  <a:cxn ang="0">
                    <a:pos x="38" y="26"/>
                  </a:cxn>
                  <a:cxn ang="0">
                    <a:pos x="40" y="20"/>
                  </a:cxn>
                </a:cxnLst>
                <a:rect l="0" t="0" r="r" b="b"/>
                <a:pathLst>
                  <a:path w="40" h="40">
                    <a:moveTo>
                      <a:pt x="40" y="20"/>
                    </a:moveTo>
                    <a:lnTo>
                      <a:pt x="38" y="14"/>
                    </a:lnTo>
                    <a:lnTo>
                      <a:pt x="36" y="8"/>
                    </a:lnTo>
                    <a:lnTo>
                      <a:pt x="32" y="4"/>
                    </a:lnTo>
                    <a:lnTo>
                      <a:pt x="26" y="2"/>
                    </a:lnTo>
                    <a:lnTo>
                      <a:pt x="20" y="0"/>
                    </a:lnTo>
                    <a:lnTo>
                      <a:pt x="14" y="2"/>
                    </a:lnTo>
                    <a:lnTo>
                      <a:pt x="8" y="4"/>
                    </a:lnTo>
                    <a:lnTo>
                      <a:pt x="4" y="8"/>
                    </a:lnTo>
                    <a:lnTo>
                      <a:pt x="2" y="14"/>
                    </a:lnTo>
                    <a:lnTo>
                      <a:pt x="0" y="20"/>
                    </a:lnTo>
                    <a:lnTo>
                      <a:pt x="2" y="26"/>
                    </a:lnTo>
                    <a:lnTo>
                      <a:pt x="4" y="32"/>
                    </a:lnTo>
                    <a:lnTo>
                      <a:pt x="8" y="36"/>
                    </a:lnTo>
                    <a:lnTo>
                      <a:pt x="14" y="38"/>
                    </a:lnTo>
                    <a:lnTo>
                      <a:pt x="20" y="40"/>
                    </a:lnTo>
                    <a:lnTo>
                      <a:pt x="26" y="38"/>
                    </a:lnTo>
                    <a:lnTo>
                      <a:pt x="32" y="36"/>
                    </a:lnTo>
                    <a:lnTo>
                      <a:pt x="36" y="32"/>
                    </a:lnTo>
                    <a:lnTo>
                      <a:pt x="38" y="26"/>
                    </a:lnTo>
                    <a:lnTo>
                      <a:pt x="40" y="2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314" name="Line 601">
                <a:extLst>
                  <a:ext uri="{FF2B5EF4-FFF2-40B4-BE49-F238E27FC236}">
                    <a16:creationId xmlns:a16="http://schemas.microsoft.com/office/drawing/2014/main" id="{9FF49020-FD79-76A9-EB2E-2BCC4FAFFA3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357" y="2059"/>
                <a:ext cx="1" cy="14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315" name="Line 602">
                <a:extLst>
                  <a:ext uri="{FF2B5EF4-FFF2-40B4-BE49-F238E27FC236}">
                    <a16:creationId xmlns:a16="http://schemas.microsoft.com/office/drawing/2014/main" id="{C9D758C3-013B-944F-AC60-D16D62B2FA5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57" y="2093"/>
                <a:ext cx="1" cy="14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316" name="Freeform 603">
                <a:extLst>
                  <a:ext uri="{FF2B5EF4-FFF2-40B4-BE49-F238E27FC236}">
                    <a16:creationId xmlns:a16="http://schemas.microsoft.com/office/drawing/2014/main" id="{825B7083-4D77-DBCD-C9C1-192472FE87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67" y="2078"/>
                <a:ext cx="19" cy="20"/>
              </a:xfrm>
              <a:custGeom>
                <a:avLst/>
                <a:gdLst/>
                <a:ahLst/>
                <a:cxnLst>
                  <a:cxn ang="0">
                    <a:pos x="39" y="20"/>
                  </a:cxn>
                  <a:cxn ang="0">
                    <a:pos x="37" y="14"/>
                  </a:cxn>
                  <a:cxn ang="0">
                    <a:pos x="35" y="8"/>
                  </a:cxn>
                  <a:cxn ang="0">
                    <a:pos x="31" y="4"/>
                  </a:cxn>
                  <a:cxn ang="0">
                    <a:pos x="25" y="2"/>
                  </a:cxn>
                  <a:cxn ang="0">
                    <a:pos x="19" y="0"/>
                  </a:cxn>
                  <a:cxn ang="0">
                    <a:pos x="13" y="2"/>
                  </a:cxn>
                  <a:cxn ang="0">
                    <a:pos x="7" y="4"/>
                  </a:cxn>
                  <a:cxn ang="0">
                    <a:pos x="3" y="8"/>
                  </a:cxn>
                  <a:cxn ang="0">
                    <a:pos x="1" y="14"/>
                  </a:cxn>
                  <a:cxn ang="0">
                    <a:pos x="0" y="20"/>
                  </a:cxn>
                  <a:cxn ang="0">
                    <a:pos x="1" y="26"/>
                  </a:cxn>
                  <a:cxn ang="0">
                    <a:pos x="3" y="32"/>
                  </a:cxn>
                  <a:cxn ang="0">
                    <a:pos x="7" y="36"/>
                  </a:cxn>
                  <a:cxn ang="0">
                    <a:pos x="13" y="38"/>
                  </a:cxn>
                  <a:cxn ang="0">
                    <a:pos x="19" y="40"/>
                  </a:cxn>
                  <a:cxn ang="0">
                    <a:pos x="25" y="38"/>
                  </a:cxn>
                  <a:cxn ang="0">
                    <a:pos x="31" y="36"/>
                  </a:cxn>
                  <a:cxn ang="0">
                    <a:pos x="35" y="32"/>
                  </a:cxn>
                  <a:cxn ang="0">
                    <a:pos x="37" y="26"/>
                  </a:cxn>
                  <a:cxn ang="0">
                    <a:pos x="39" y="20"/>
                  </a:cxn>
                </a:cxnLst>
                <a:rect l="0" t="0" r="r" b="b"/>
                <a:pathLst>
                  <a:path w="39" h="40">
                    <a:moveTo>
                      <a:pt x="39" y="20"/>
                    </a:moveTo>
                    <a:lnTo>
                      <a:pt x="37" y="14"/>
                    </a:lnTo>
                    <a:lnTo>
                      <a:pt x="35" y="8"/>
                    </a:lnTo>
                    <a:lnTo>
                      <a:pt x="31" y="4"/>
                    </a:lnTo>
                    <a:lnTo>
                      <a:pt x="25" y="2"/>
                    </a:lnTo>
                    <a:lnTo>
                      <a:pt x="19" y="0"/>
                    </a:lnTo>
                    <a:lnTo>
                      <a:pt x="13" y="2"/>
                    </a:lnTo>
                    <a:lnTo>
                      <a:pt x="7" y="4"/>
                    </a:lnTo>
                    <a:lnTo>
                      <a:pt x="3" y="8"/>
                    </a:lnTo>
                    <a:lnTo>
                      <a:pt x="1" y="14"/>
                    </a:lnTo>
                    <a:lnTo>
                      <a:pt x="0" y="20"/>
                    </a:lnTo>
                    <a:lnTo>
                      <a:pt x="1" y="26"/>
                    </a:lnTo>
                    <a:lnTo>
                      <a:pt x="3" y="32"/>
                    </a:lnTo>
                    <a:lnTo>
                      <a:pt x="7" y="36"/>
                    </a:lnTo>
                    <a:lnTo>
                      <a:pt x="13" y="38"/>
                    </a:lnTo>
                    <a:lnTo>
                      <a:pt x="19" y="40"/>
                    </a:lnTo>
                    <a:lnTo>
                      <a:pt x="25" y="38"/>
                    </a:lnTo>
                    <a:lnTo>
                      <a:pt x="31" y="36"/>
                    </a:lnTo>
                    <a:lnTo>
                      <a:pt x="35" y="32"/>
                    </a:lnTo>
                    <a:lnTo>
                      <a:pt x="37" y="26"/>
                    </a:lnTo>
                    <a:lnTo>
                      <a:pt x="39" y="2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317" name="Line 604">
                <a:extLst>
                  <a:ext uri="{FF2B5EF4-FFF2-40B4-BE49-F238E27FC236}">
                    <a16:creationId xmlns:a16="http://schemas.microsoft.com/office/drawing/2014/main" id="{E76A9598-2FD1-32DA-060D-913C2294784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377" y="2064"/>
                <a:ext cx="1" cy="14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318" name="Line 605">
                <a:extLst>
                  <a:ext uri="{FF2B5EF4-FFF2-40B4-BE49-F238E27FC236}">
                    <a16:creationId xmlns:a16="http://schemas.microsoft.com/office/drawing/2014/main" id="{F7476B25-DFB6-3007-E1AE-E5655F62ADA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77" y="2098"/>
                <a:ext cx="1" cy="14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9" name="Freeform 606">
              <a:extLst>
                <a:ext uri="{FF2B5EF4-FFF2-40B4-BE49-F238E27FC236}">
                  <a16:creationId xmlns:a16="http://schemas.microsoft.com/office/drawing/2014/main" id="{611E89D2-2370-D84E-E6FA-BC5626488AFD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6" y="2089"/>
              <a:ext cx="20" cy="20"/>
            </a:xfrm>
            <a:custGeom>
              <a:avLst/>
              <a:gdLst/>
              <a:ahLst/>
              <a:cxnLst>
                <a:cxn ang="0">
                  <a:pos x="39" y="20"/>
                </a:cxn>
                <a:cxn ang="0">
                  <a:pos x="37" y="14"/>
                </a:cxn>
                <a:cxn ang="0">
                  <a:pos x="35" y="8"/>
                </a:cxn>
                <a:cxn ang="0">
                  <a:pos x="31" y="4"/>
                </a:cxn>
                <a:cxn ang="0">
                  <a:pos x="26" y="2"/>
                </a:cxn>
                <a:cxn ang="0">
                  <a:pos x="20" y="0"/>
                </a:cxn>
                <a:cxn ang="0">
                  <a:pos x="14" y="2"/>
                </a:cxn>
                <a:cxn ang="0">
                  <a:pos x="8" y="4"/>
                </a:cxn>
                <a:cxn ang="0">
                  <a:pos x="4" y="8"/>
                </a:cxn>
                <a:cxn ang="0">
                  <a:pos x="2" y="14"/>
                </a:cxn>
                <a:cxn ang="0">
                  <a:pos x="0" y="20"/>
                </a:cxn>
                <a:cxn ang="0">
                  <a:pos x="2" y="26"/>
                </a:cxn>
                <a:cxn ang="0">
                  <a:pos x="4" y="31"/>
                </a:cxn>
                <a:cxn ang="0">
                  <a:pos x="8" y="35"/>
                </a:cxn>
                <a:cxn ang="0">
                  <a:pos x="14" y="37"/>
                </a:cxn>
                <a:cxn ang="0">
                  <a:pos x="20" y="39"/>
                </a:cxn>
                <a:cxn ang="0">
                  <a:pos x="26" y="37"/>
                </a:cxn>
                <a:cxn ang="0">
                  <a:pos x="31" y="35"/>
                </a:cxn>
                <a:cxn ang="0">
                  <a:pos x="35" y="31"/>
                </a:cxn>
                <a:cxn ang="0">
                  <a:pos x="37" y="26"/>
                </a:cxn>
                <a:cxn ang="0">
                  <a:pos x="39" y="20"/>
                </a:cxn>
              </a:cxnLst>
              <a:rect l="0" t="0" r="r" b="b"/>
              <a:pathLst>
                <a:path w="39" h="39">
                  <a:moveTo>
                    <a:pt x="39" y="20"/>
                  </a:moveTo>
                  <a:lnTo>
                    <a:pt x="37" y="14"/>
                  </a:lnTo>
                  <a:lnTo>
                    <a:pt x="35" y="8"/>
                  </a:lnTo>
                  <a:lnTo>
                    <a:pt x="31" y="4"/>
                  </a:lnTo>
                  <a:lnTo>
                    <a:pt x="26" y="2"/>
                  </a:lnTo>
                  <a:lnTo>
                    <a:pt x="20" y="0"/>
                  </a:lnTo>
                  <a:lnTo>
                    <a:pt x="14" y="2"/>
                  </a:lnTo>
                  <a:lnTo>
                    <a:pt x="8" y="4"/>
                  </a:lnTo>
                  <a:lnTo>
                    <a:pt x="4" y="8"/>
                  </a:lnTo>
                  <a:lnTo>
                    <a:pt x="2" y="14"/>
                  </a:lnTo>
                  <a:lnTo>
                    <a:pt x="0" y="20"/>
                  </a:lnTo>
                  <a:lnTo>
                    <a:pt x="2" y="26"/>
                  </a:lnTo>
                  <a:lnTo>
                    <a:pt x="4" y="31"/>
                  </a:lnTo>
                  <a:lnTo>
                    <a:pt x="8" y="35"/>
                  </a:lnTo>
                  <a:lnTo>
                    <a:pt x="14" y="37"/>
                  </a:lnTo>
                  <a:lnTo>
                    <a:pt x="20" y="39"/>
                  </a:lnTo>
                  <a:lnTo>
                    <a:pt x="26" y="37"/>
                  </a:lnTo>
                  <a:lnTo>
                    <a:pt x="31" y="35"/>
                  </a:lnTo>
                  <a:lnTo>
                    <a:pt x="35" y="31"/>
                  </a:lnTo>
                  <a:lnTo>
                    <a:pt x="37" y="26"/>
                  </a:lnTo>
                  <a:lnTo>
                    <a:pt x="39" y="2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" name="Line 607">
              <a:extLst>
                <a:ext uri="{FF2B5EF4-FFF2-40B4-BE49-F238E27FC236}">
                  <a16:creationId xmlns:a16="http://schemas.microsoft.com/office/drawing/2014/main" id="{052312C0-C4F5-A88A-D0FA-64158DB0F5E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396" y="2076"/>
              <a:ext cx="1" cy="1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" name="Line 608">
              <a:extLst>
                <a:ext uri="{FF2B5EF4-FFF2-40B4-BE49-F238E27FC236}">
                  <a16:creationId xmlns:a16="http://schemas.microsoft.com/office/drawing/2014/main" id="{72330DDD-9115-E32C-5B22-8B2A99DD3C4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96" y="2109"/>
              <a:ext cx="1" cy="1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" name="Freeform 609">
              <a:extLst>
                <a:ext uri="{FF2B5EF4-FFF2-40B4-BE49-F238E27FC236}">
                  <a16:creationId xmlns:a16="http://schemas.microsoft.com/office/drawing/2014/main" id="{4A4A0CEB-58CE-11D4-4CB1-8451892EE8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6" y="2032"/>
              <a:ext cx="20" cy="19"/>
            </a:xfrm>
            <a:custGeom>
              <a:avLst/>
              <a:gdLst/>
              <a:ahLst/>
              <a:cxnLst>
                <a:cxn ang="0">
                  <a:pos x="40" y="20"/>
                </a:cxn>
                <a:cxn ang="0">
                  <a:pos x="38" y="14"/>
                </a:cxn>
                <a:cxn ang="0">
                  <a:pos x="36" y="8"/>
                </a:cxn>
                <a:cxn ang="0">
                  <a:pos x="32" y="4"/>
                </a:cxn>
                <a:cxn ang="0">
                  <a:pos x="26" y="2"/>
                </a:cxn>
                <a:cxn ang="0">
                  <a:pos x="20" y="0"/>
                </a:cxn>
                <a:cxn ang="0">
                  <a:pos x="14" y="2"/>
                </a:cxn>
                <a:cxn ang="0">
                  <a:pos x="8" y="4"/>
                </a:cxn>
                <a:cxn ang="0">
                  <a:pos x="4" y="8"/>
                </a:cxn>
                <a:cxn ang="0">
                  <a:pos x="2" y="14"/>
                </a:cxn>
                <a:cxn ang="0">
                  <a:pos x="0" y="20"/>
                </a:cxn>
                <a:cxn ang="0">
                  <a:pos x="2" y="26"/>
                </a:cxn>
                <a:cxn ang="0">
                  <a:pos x="4" y="32"/>
                </a:cxn>
                <a:cxn ang="0">
                  <a:pos x="8" y="36"/>
                </a:cxn>
                <a:cxn ang="0">
                  <a:pos x="14" y="38"/>
                </a:cxn>
                <a:cxn ang="0">
                  <a:pos x="20" y="40"/>
                </a:cxn>
                <a:cxn ang="0">
                  <a:pos x="26" y="38"/>
                </a:cxn>
                <a:cxn ang="0">
                  <a:pos x="32" y="36"/>
                </a:cxn>
                <a:cxn ang="0">
                  <a:pos x="36" y="32"/>
                </a:cxn>
                <a:cxn ang="0">
                  <a:pos x="38" y="26"/>
                </a:cxn>
                <a:cxn ang="0">
                  <a:pos x="40" y="20"/>
                </a:cxn>
              </a:cxnLst>
              <a:rect l="0" t="0" r="r" b="b"/>
              <a:pathLst>
                <a:path w="40" h="40">
                  <a:moveTo>
                    <a:pt x="40" y="20"/>
                  </a:moveTo>
                  <a:lnTo>
                    <a:pt x="38" y="14"/>
                  </a:lnTo>
                  <a:lnTo>
                    <a:pt x="36" y="8"/>
                  </a:lnTo>
                  <a:lnTo>
                    <a:pt x="32" y="4"/>
                  </a:lnTo>
                  <a:lnTo>
                    <a:pt x="26" y="2"/>
                  </a:lnTo>
                  <a:lnTo>
                    <a:pt x="20" y="0"/>
                  </a:lnTo>
                  <a:lnTo>
                    <a:pt x="14" y="2"/>
                  </a:lnTo>
                  <a:lnTo>
                    <a:pt x="8" y="4"/>
                  </a:lnTo>
                  <a:lnTo>
                    <a:pt x="4" y="8"/>
                  </a:lnTo>
                  <a:lnTo>
                    <a:pt x="2" y="14"/>
                  </a:lnTo>
                  <a:lnTo>
                    <a:pt x="0" y="20"/>
                  </a:lnTo>
                  <a:lnTo>
                    <a:pt x="2" y="26"/>
                  </a:lnTo>
                  <a:lnTo>
                    <a:pt x="4" y="32"/>
                  </a:lnTo>
                  <a:lnTo>
                    <a:pt x="8" y="36"/>
                  </a:lnTo>
                  <a:lnTo>
                    <a:pt x="14" y="38"/>
                  </a:lnTo>
                  <a:lnTo>
                    <a:pt x="20" y="40"/>
                  </a:lnTo>
                  <a:lnTo>
                    <a:pt x="26" y="38"/>
                  </a:lnTo>
                  <a:lnTo>
                    <a:pt x="32" y="36"/>
                  </a:lnTo>
                  <a:lnTo>
                    <a:pt x="36" y="32"/>
                  </a:lnTo>
                  <a:lnTo>
                    <a:pt x="38" y="26"/>
                  </a:lnTo>
                  <a:lnTo>
                    <a:pt x="40" y="2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" name="Line 610">
              <a:extLst>
                <a:ext uri="{FF2B5EF4-FFF2-40B4-BE49-F238E27FC236}">
                  <a16:creationId xmlns:a16="http://schemas.microsoft.com/office/drawing/2014/main" id="{C2B5ED88-0B1B-0884-F7A2-AE2221CACA1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416" y="2018"/>
              <a:ext cx="1" cy="1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" name="Line 611">
              <a:extLst>
                <a:ext uri="{FF2B5EF4-FFF2-40B4-BE49-F238E27FC236}">
                  <a16:creationId xmlns:a16="http://schemas.microsoft.com/office/drawing/2014/main" id="{CCC278FD-0566-B211-55EA-4C1965DAC05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16" y="2051"/>
              <a:ext cx="1" cy="1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" name="Freeform 612">
              <a:extLst>
                <a:ext uri="{FF2B5EF4-FFF2-40B4-BE49-F238E27FC236}">
                  <a16:creationId xmlns:a16="http://schemas.microsoft.com/office/drawing/2014/main" id="{F585B69C-8143-5421-E8C6-567DED9706D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6" y="2007"/>
              <a:ext cx="20" cy="20"/>
            </a:xfrm>
            <a:custGeom>
              <a:avLst/>
              <a:gdLst/>
              <a:ahLst/>
              <a:cxnLst>
                <a:cxn ang="0">
                  <a:pos x="39" y="20"/>
                </a:cxn>
                <a:cxn ang="0">
                  <a:pos x="37" y="14"/>
                </a:cxn>
                <a:cxn ang="0">
                  <a:pos x="35" y="8"/>
                </a:cxn>
                <a:cxn ang="0">
                  <a:pos x="31" y="4"/>
                </a:cxn>
                <a:cxn ang="0">
                  <a:pos x="25" y="2"/>
                </a:cxn>
                <a:cxn ang="0">
                  <a:pos x="20" y="0"/>
                </a:cxn>
                <a:cxn ang="0">
                  <a:pos x="14" y="2"/>
                </a:cxn>
                <a:cxn ang="0">
                  <a:pos x="8" y="4"/>
                </a:cxn>
                <a:cxn ang="0">
                  <a:pos x="4" y="8"/>
                </a:cxn>
                <a:cxn ang="0">
                  <a:pos x="2" y="14"/>
                </a:cxn>
                <a:cxn ang="0">
                  <a:pos x="0" y="20"/>
                </a:cxn>
                <a:cxn ang="0">
                  <a:pos x="2" y="26"/>
                </a:cxn>
                <a:cxn ang="0">
                  <a:pos x="4" y="32"/>
                </a:cxn>
                <a:cxn ang="0">
                  <a:pos x="8" y="36"/>
                </a:cxn>
                <a:cxn ang="0">
                  <a:pos x="14" y="38"/>
                </a:cxn>
                <a:cxn ang="0">
                  <a:pos x="20" y="40"/>
                </a:cxn>
                <a:cxn ang="0">
                  <a:pos x="25" y="38"/>
                </a:cxn>
                <a:cxn ang="0">
                  <a:pos x="31" y="36"/>
                </a:cxn>
                <a:cxn ang="0">
                  <a:pos x="35" y="32"/>
                </a:cxn>
                <a:cxn ang="0">
                  <a:pos x="37" y="26"/>
                </a:cxn>
                <a:cxn ang="0">
                  <a:pos x="39" y="20"/>
                </a:cxn>
              </a:cxnLst>
              <a:rect l="0" t="0" r="r" b="b"/>
              <a:pathLst>
                <a:path w="39" h="40">
                  <a:moveTo>
                    <a:pt x="39" y="20"/>
                  </a:moveTo>
                  <a:lnTo>
                    <a:pt x="37" y="14"/>
                  </a:lnTo>
                  <a:lnTo>
                    <a:pt x="35" y="8"/>
                  </a:lnTo>
                  <a:lnTo>
                    <a:pt x="31" y="4"/>
                  </a:lnTo>
                  <a:lnTo>
                    <a:pt x="25" y="2"/>
                  </a:lnTo>
                  <a:lnTo>
                    <a:pt x="20" y="0"/>
                  </a:lnTo>
                  <a:lnTo>
                    <a:pt x="14" y="2"/>
                  </a:lnTo>
                  <a:lnTo>
                    <a:pt x="8" y="4"/>
                  </a:lnTo>
                  <a:lnTo>
                    <a:pt x="4" y="8"/>
                  </a:lnTo>
                  <a:lnTo>
                    <a:pt x="2" y="14"/>
                  </a:lnTo>
                  <a:lnTo>
                    <a:pt x="0" y="20"/>
                  </a:lnTo>
                  <a:lnTo>
                    <a:pt x="2" y="26"/>
                  </a:lnTo>
                  <a:lnTo>
                    <a:pt x="4" y="32"/>
                  </a:lnTo>
                  <a:lnTo>
                    <a:pt x="8" y="36"/>
                  </a:lnTo>
                  <a:lnTo>
                    <a:pt x="14" y="38"/>
                  </a:lnTo>
                  <a:lnTo>
                    <a:pt x="20" y="40"/>
                  </a:lnTo>
                  <a:lnTo>
                    <a:pt x="25" y="38"/>
                  </a:lnTo>
                  <a:lnTo>
                    <a:pt x="31" y="36"/>
                  </a:lnTo>
                  <a:lnTo>
                    <a:pt x="35" y="32"/>
                  </a:lnTo>
                  <a:lnTo>
                    <a:pt x="37" y="26"/>
                  </a:lnTo>
                  <a:lnTo>
                    <a:pt x="39" y="2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" name="Line 613">
              <a:extLst>
                <a:ext uri="{FF2B5EF4-FFF2-40B4-BE49-F238E27FC236}">
                  <a16:creationId xmlns:a16="http://schemas.microsoft.com/office/drawing/2014/main" id="{ED712C9B-F167-CDEF-9CBD-7324AF8B739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436" y="1992"/>
              <a:ext cx="1" cy="1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" name="Line 614">
              <a:extLst>
                <a:ext uri="{FF2B5EF4-FFF2-40B4-BE49-F238E27FC236}">
                  <a16:creationId xmlns:a16="http://schemas.microsoft.com/office/drawing/2014/main" id="{FAB61599-E9C1-8DE0-3D22-B3B92BD31F7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36" y="2027"/>
              <a:ext cx="1" cy="1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" name="Freeform 615">
              <a:extLst>
                <a:ext uri="{FF2B5EF4-FFF2-40B4-BE49-F238E27FC236}">
                  <a16:creationId xmlns:a16="http://schemas.microsoft.com/office/drawing/2014/main" id="{B20F4198-EB37-4022-336B-26249F915323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6" y="2058"/>
              <a:ext cx="19" cy="20"/>
            </a:xfrm>
            <a:custGeom>
              <a:avLst/>
              <a:gdLst/>
              <a:ahLst/>
              <a:cxnLst>
                <a:cxn ang="0">
                  <a:pos x="40" y="19"/>
                </a:cxn>
                <a:cxn ang="0">
                  <a:pos x="38" y="14"/>
                </a:cxn>
                <a:cxn ang="0">
                  <a:pos x="36" y="8"/>
                </a:cxn>
                <a:cxn ang="0">
                  <a:pos x="32" y="4"/>
                </a:cxn>
                <a:cxn ang="0">
                  <a:pos x="26" y="2"/>
                </a:cxn>
                <a:cxn ang="0">
                  <a:pos x="20" y="0"/>
                </a:cxn>
                <a:cxn ang="0">
                  <a:pos x="14" y="2"/>
                </a:cxn>
                <a:cxn ang="0">
                  <a:pos x="8" y="4"/>
                </a:cxn>
                <a:cxn ang="0">
                  <a:pos x="4" y="8"/>
                </a:cxn>
                <a:cxn ang="0">
                  <a:pos x="2" y="14"/>
                </a:cxn>
                <a:cxn ang="0">
                  <a:pos x="0" y="19"/>
                </a:cxn>
                <a:cxn ang="0">
                  <a:pos x="2" y="25"/>
                </a:cxn>
                <a:cxn ang="0">
                  <a:pos x="4" y="31"/>
                </a:cxn>
                <a:cxn ang="0">
                  <a:pos x="8" y="35"/>
                </a:cxn>
                <a:cxn ang="0">
                  <a:pos x="14" y="37"/>
                </a:cxn>
                <a:cxn ang="0">
                  <a:pos x="20" y="39"/>
                </a:cxn>
                <a:cxn ang="0">
                  <a:pos x="26" y="37"/>
                </a:cxn>
                <a:cxn ang="0">
                  <a:pos x="32" y="35"/>
                </a:cxn>
                <a:cxn ang="0">
                  <a:pos x="36" y="31"/>
                </a:cxn>
                <a:cxn ang="0">
                  <a:pos x="38" y="25"/>
                </a:cxn>
                <a:cxn ang="0">
                  <a:pos x="40" y="19"/>
                </a:cxn>
              </a:cxnLst>
              <a:rect l="0" t="0" r="r" b="b"/>
              <a:pathLst>
                <a:path w="40" h="39">
                  <a:moveTo>
                    <a:pt x="40" y="19"/>
                  </a:moveTo>
                  <a:lnTo>
                    <a:pt x="38" y="14"/>
                  </a:lnTo>
                  <a:lnTo>
                    <a:pt x="36" y="8"/>
                  </a:lnTo>
                  <a:lnTo>
                    <a:pt x="32" y="4"/>
                  </a:lnTo>
                  <a:lnTo>
                    <a:pt x="26" y="2"/>
                  </a:lnTo>
                  <a:lnTo>
                    <a:pt x="20" y="0"/>
                  </a:lnTo>
                  <a:lnTo>
                    <a:pt x="14" y="2"/>
                  </a:lnTo>
                  <a:lnTo>
                    <a:pt x="8" y="4"/>
                  </a:lnTo>
                  <a:lnTo>
                    <a:pt x="4" y="8"/>
                  </a:lnTo>
                  <a:lnTo>
                    <a:pt x="2" y="14"/>
                  </a:lnTo>
                  <a:lnTo>
                    <a:pt x="0" y="19"/>
                  </a:lnTo>
                  <a:lnTo>
                    <a:pt x="2" y="25"/>
                  </a:lnTo>
                  <a:lnTo>
                    <a:pt x="4" y="31"/>
                  </a:lnTo>
                  <a:lnTo>
                    <a:pt x="8" y="35"/>
                  </a:lnTo>
                  <a:lnTo>
                    <a:pt x="14" y="37"/>
                  </a:lnTo>
                  <a:lnTo>
                    <a:pt x="20" y="39"/>
                  </a:lnTo>
                  <a:lnTo>
                    <a:pt x="26" y="37"/>
                  </a:lnTo>
                  <a:lnTo>
                    <a:pt x="32" y="35"/>
                  </a:lnTo>
                  <a:lnTo>
                    <a:pt x="36" y="31"/>
                  </a:lnTo>
                  <a:lnTo>
                    <a:pt x="38" y="25"/>
                  </a:lnTo>
                  <a:lnTo>
                    <a:pt x="40" y="19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" name="Line 616">
              <a:extLst>
                <a:ext uri="{FF2B5EF4-FFF2-40B4-BE49-F238E27FC236}">
                  <a16:creationId xmlns:a16="http://schemas.microsoft.com/office/drawing/2014/main" id="{E11C974A-1919-D5CD-1ACB-B75302D0EA2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455" y="2045"/>
              <a:ext cx="1" cy="1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" name="Line 617">
              <a:extLst>
                <a:ext uri="{FF2B5EF4-FFF2-40B4-BE49-F238E27FC236}">
                  <a16:creationId xmlns:a16="http://schemas.microsoft.com/office/drawing/2014/main" id="{4C9CE16E-8AD3-61AC-04C1-1052352FB21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55" y="2078"/>
              <a:ext cx="1" cy="1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" name="Freeform 618">
              <a:extLst>
                <a:ext uri="{FF2B5EF4-FFF2-40B4-BE49-F238E27FC236}">
                  <a16:creationId xmlns:a16="http://schemas.microsoft.com/office/drawing/2014/main" id="{40FA5A79-EB74-1350-56E5-2B5208A9704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65" y="2019"/>
              <a:ext cx="20" cy="20"/>
            </a:xfrm>
            <a:custGeom>
              <a:avLst/>
              <a:gdLst/>
              <a:ahLst/>
              <a:cxnLst>
                <a:cxn ang="0">
                  <a:pos x="39" y="20"/>
                </a:cxn>
                <a:cxn ang="0">
                  <a:pos x="37" y="14"/>
                </a:cxn>
                <a:cxn ang="0">
                  <a:pos x="35" y="8"/>
                </a:cxn>
                <a:cxn ang="0">
                  <a:pos x="31" y="4"/>
                </a:cxn>
                <a:cxn ang="0">
                  <a:pos x="25" y="2"/>
                </a:cxn>
                <a:cxn ang="0">
                  <a:pos x="19" y="0"/>
                </a:cxn>
                <a:cxn ang="0">
                  <a:pos x="14" y="2"/>
                </a:cxn>
                <a:cxn ang="0">
                  <a:pos x="8" y="4"/>
                </a:cxn>
                <a:cxn ang="0">
                  <a:pos x="4" y="8"/>
                </a:cxn>
                <a:cxn ang="0">
                  <a:pos x="2" y="14"/>
                </a:cxn>
                <a:cxn ang="0">
                  <a:pos x="0" y="20"/>
                </a:cxn>
                <a:cxn ang="0">
                  <a:pos x="2" y="25"/>
                </a:cxn>
                <a:cxn ang="0">
                  <a:pos x="4" y="31"/>
                </a:cxn>
                <a:cxn ang="0">
                  <a:pos x="8" y="35"/>
                </a:cxn>
                <a:cxn ang="0">
                  <a:pos x="14" y="37"/>
                </a:cxn>
                <a:cxn ang="0">
                  <a:pos x="19" y="39"/>
                </a:cxn>
                <a:cxn ang="0">
                  <a:pos x="25" y="37"/>
                </a:cxn>
                <a:cxn ang="0">
                  <a:pos x="31" y="35"/>
                </a:cxn>
                <a:cxn ang="0">
                  <a:pos x="35" y="31"/>
                </a:cxn>
                <a:cxn ang="0">
                  <a:pos x="37" y="25"/>
                </a:cxn>
                <a:cxn ang="0">
                  <a:pos x="39" y="20"/>
                </a:cxn>
              </a:cxnLst>
              <a:rect l="0" t="0" r="r" b="b"/>
              <a:pathLst>
                <a:path w="39" h="39">
                  <a:moveTo>
                    <a:pt x="39" y="20"/>
                  </a:moveTo>
                  <a:lnTo>
                    <a:pt x="37" y="14"/>
                  </a:lnTo>
                  <a:lnTo>
                    <a:pt x="35" y="8"/>
                  </a:lnTo>
                  <a:lnTo>
                    <a:pt x="31" y="4"/>
                  </a:lnTo>
                  <a:lnTo>
                    <a:pt x="25" y="2"/>
                  </a:lnTo>
                  <a:lnTo>
                    <a:pt x="19" y="0"/>
                  </a:lnTo>
                  <a:lnTo>
                    <a:pt x="14" y="2"/>
                  </a:lnTo>
                  <a:lnTo>
                    <a:pt x="8" y="4"/>
                  </a:lnTo>
                  <a:lnTo>
                    <a:pt x="4" y="8"/>
                  </a:lnTo>
                  <a:lnTo>
                    <a:pt x="2" y="14"/>
                  </a:lnTo>
                  <a:lnTo>
                    <a:pt x="0" y="20"/>
                  </a:lnTo>
                  <a:lnTo>
                    <a:pt x="2" y="25"/>
                  </a:lnTo>
                  <a:lnTo>
                    <a:pt x="4" y="31"/>
                  </a:lnTo>
                  <a:lnTo>
                    <a:pt x="8" y="35"/>
                  </a:lnTo>
                  <a:lnTo>
                    <a:pt x="14" y="37"/>
                  </a:lnTo>
                  <a:lnTo>
                    <a:pt x="19" y="39"/>
                  </a:lnTo>
                  <a:lnTo>
                    <a:pt x="25" y="37"/>
                  </a:lnTo>
                  <a:lnTo>
                    <a:pt x="31" y="35"/>
                  </a:lnTo>
                  <a:lnTo>
                    <a:pt x="35" y="31"/>
                  </a:lnTo>
                  <a:lnTo>
                    <a:pt x="37" y="25"/>
                  </a:lnTo>
                  <a:lnTo>
                    <a:pt x="39" y="2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" name="Line 619">
              <a:extLst>
                <a:ext uri="{FF2B5EF4-FFF2-40B4-BE49-F238E27FC236}">
                  <a16:creationId xmlns:a16="http://schemas.microsoft.com/office/drawing/2014/main" id="{C33994DD-353B-6AC6-B19D-E7CBE8F03A2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475" y="2005"/>
              <a:ext cx="1" cy="1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" name="Line 620">
              <a:extLst>
                <a:ext uri="{FF2B5EF4-FFF2-40B4-BE49-F238E27FC236}">
                  <a16:creationId xmlns:a16="http://schemas.microsoft.com/office/drawing/2014/main" id="{E2C56DBF-7146-C300-1E71-B865A8523FC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75" y="2039"/>
              <a:ext cx="1" cy="1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" name="Freeform 621">
              <a:extLst>
                <a:ext uri="{FF2B5EF4-FFF2-40B4-BE49-F238E27FC236}">
                  <a16:creationId xmlns:a16="http://schemas.microsoft.com/office/drawing/2014/main" id="{A300B167-DB0F-53D7-A94B-A98EA6D17159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5" y="2068"/>
              <a:ext cx="20" cy="20"/>
            </a:xfrm>
            <a:custGeom>
              <a:avLst/>
              <a:gdLst/>
              <a:ahLst/>
              <a:cxnLst>
                <a:cxn ang="0">
                  <a:pos x="40" y="20"/>
                </a:cxn>
                <a:cxn ang="0">
                  <a:pos x="38" y="14"/>
                </a:cxn>
                <a:cxn ang="0">
                  <a:pos x="36" y="8"/>
                </a:cxn>
                <a:cxn ang="0">
                  <a:pos x="32" y="4"/>
                </a:cxn>
                <a:cxn ang="0">
                  <a:pos x="26" y="2"/>
                </a:cxn>
                <a:cxn ang="0">
                  <a:pos x="20" y="0"/>
                </a:cxn>
                <a:cxn ang="0">
                  <a:pos x="14" y="2"/>
                </a:cxn>
                <a:cxn ang="0">
                  <a:pos x="8" y="4"/>
                </a:cxn>
                <a:cxn ang="0">
                  <a:pos x="4" y="8"/>
                </a:cxn>
                <a:cxn ang="0">
                  <a:pos x="2" y="14"/>
                </a:cxn>
                <a:cxn ang="0">
                  <a:pos x="0" y="20"/>
                </a:cxn>
                <a:cxn ang="0">
                  <a:pos x="2" y="26"/>
                </a:cxn>
                <a:cxn ang="0">
                  <a:pos x="4" y="32"/>
                </a:cxn>
                <a:cxn ang="0">
                  <a:pos x="8" y="36"/>
                </a:cxn>
                <a:cxn ang="0">
                  <a:pos x="14" y="38"/>
                </a:cxn>
                <a:cxn ang="0">
                  <a:pos x="20" y="40"/>
                </a:cxn>
                <a:cxn ang="0">
                  <a:pos x="26" y="38"/>
                </a:cxn>
                <a:cxn ang="0">
                  <a:pos x="32" y="36"/>
                </a:cxn>
                <a:cxn ang="0">
                  <a:pos x="36" y="32"/>
                </a:cxn>
                <a:cxn ang="0">
                  <a:pos x="38" y="26"/>
                </a:cxn>
                <a:cxn ang="0">
                  <a:pos x="40" y="20"/>
                </a:cxn>
              </a:cxnLst>
              <a:rect l="0" t="0" r="r" b="b"/>
              <a:pathLst>
                <a:path w="40" h="40">
                  <a:moveTo>
                    <a:pt x="40" y="20"/>
                  </a:moveTo>
                  <a:lnTo>
                    <a:pt x="38" y="14"/>
                  </a:lnTo>
                  <a:lnTo>
                    <a:pt x="36" y="8"/>
                  </a:lnTo>
                  <a:lnTo>
                    <a:pt x="32" y="4"/>
                  </a:lnTo>
                  <a:lnTo>
                    <a:pt x="26" y="2"/>
                  </a:lnTo>
                  <a:lnTo>
                    <a:pt x="20" y="0"/>
                  </a:lnTo>
                  <a:lnTo>
                    <a:pt x="14" y="2"/>
                  </a:lnTo>
                  <a:lnTo>
                    <a:pt x="8" y="4"/>
                  </a:lnTo>
                  <a:lnTo>
                    <a:pt x="4" y="8"/>
                  </a:lnTo>
                  <a:lnTo>
                    <a:pt x="2" y="14"/>
                  </a:lnTo>
                  <a:lnTo>
                    <a:pt x="0" y="20"/>
                  </a:lnTo>
                  <a:lnTo>
                    <a:pt x="2" y="26"/>
                  </a:lnTo>
                  <a:lnTo>
                    <a:pt x="4" y="32"/>
                  </a:lnTo>
                  <a:lnTo>
                    <a:pt x="8" y="36"/>
                  </a:lnTo>
                  <a:lnTo>
                    <a:pt x="14" y="38"/>
                  </a:lnTo>
                  <a:lnTo>
                    <a:pt x="20" y="40"/>
                  </a:lnTo>
                  <a:lnTo>
                    <a:pt x="26" y="38"/>
                  </a:lnTo>
                  <a:lnTo>
                    <a:pt x="32" y="36"/>
                  </a:lnTo>
                  <a:lnTo>
                    <a:pt x="36" y="32"/>
                  </a:lnTo>
                  <a:lnTo>
                    <a:pt x="38" y="26"/>
                  </a:lnTo>
                  <a:lnTo>
                    <a:pt x="40" y="2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" name="Line 622">
              <a:extLst>
                <a:ext uri="{FF2B5EF4-FFF2-40B4-BE49-F238E27FC236}">
                  <a16:creationId xmlns:a16="http://schemas.microsoft.com/office/drawing/2014/main" id="{26A52F40-F30F-176A-9213-1055ED08484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495" y="2054"/>
              <a:ext cx="1" cy="1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" name="Line 623">
              <a:extLst>
                <a:ext uri="{FF2B5EF4-FFF2-40B4-BE49-F238E27FC236}">
                  <a16:creationId xmlns:a16="http://schemas.microsoft.com/office/drawing/2014/main" id="{D19E71D9-93D9-AFC3-A869-173EC6950B3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95" y="2088"/>
              <a:ext cx="1" cy="1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" name="Freeform 624">
              <a:extLst>
                <a:ext uri="{FF2B5EF4-FFF2-40B4-BE49-F238E27FC236}">
                  <a16:creationId xmlns:a16="http://schemas.microsoft.com/office/drawing/2014/main" id="{E566AECD-3C81-923F-0BF5-8CB661C68E4B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5" y="1986"/>
              <a:ext cx="20" cy="20"/>
            </a:xfrm>
            <a:custGeom>
              <a:avLst/>
              <a:gdLst/>
              <a:ahLst/>
              <a:cxnLst>
                <a:cxn ang="0">
                  <a:pos x="39" y="19"/>
                </a:cxn>
                <a:cxn ang="0">
                  <a:pos x="37" y="14"/>
                </a:cxn>
                <a:cxn ang="0">
                  <a:pos x="35" y="8"/>
                </a:cxn>
                <a:cxn ang="0">
                  <a:pos x="31" y="4"/>
                </a:cxn>
                <a:cxn ang="0">
                  <a:pos x="25" y="2"/>
                </a:cxn>
                <a:cxn ang="0">
                  <a:pos x="19" y="0"/>
                </a:cxn>
                <a:cxn ang="0">
                  <a:pos x="13" y="2"/>
                </a:cxn>
                <a:cxn ang="0">
                  <a:pos x="7" y="4"/>
                </a:cxn>
                <a:cxn ang="0">
                  <a:pos x="4" y="8"/>
                </a:cxn>
                <a:cxn ang="0">
                  <a:pos x="2" y="14"/>
                </a:cxn>
                <a:cxn ang="0">
                  <a:pos x="0" y="19"/>
                </a:cxn>
                <a:cxn ang="0">
                  <a:pos x="2" y="25"/>
                </a:cxn>
                <a:cxn ang="0">
                  <a:pos x="4" y="31"/>
                </a:cxn>
                <a:cxn ang="0">
                  <a:pos x="7" y="35"/>
                </a:cxn>
                <a:cxn ang="0">
                  <a:pos x="13" y="37"/>
                </a:cxn>
                <a:cxn ang="0">
                  <a:pos x="19" y="39"/>
                </a:cxn>
                <a:cxn ang="0">
                  <a:pos x="25" y="37"/>
                </a:cxn>
                <a:cxn ang="0">
                  <a:pos x="31" y="35"/>
                </a:cxn>
                <a:cxn ang="0">
                  <a:pos x="35" y="31"/>
                </a:cxn>
                <a:cxn ang="0">
                  <a:pos x="37" y="25"/>
                </a:cxn>
                <a:cxn ang="0">
                  <a:pos x="39" y="19"/>
                </a:cxn>
              </a:cxnLst>
              <a:rect l="0" t="0" r="r" b="b"/>
              <a:pathLst>
                <a:path w="39" h="39">
                  <a:moveTo>
                    <a:pt x="39" y="19"/>
                  </a:moveTo>
                  <a:lnTo>
                    <a:pt x="37" y="14"/>
                  </a:lnTo>
                  <a:lnTo>
                    <a:pt x="35" y="8"/>
                  </a:lnTo>
                  <a:lnTo>
                    <a:pt x="31" y="4"/>
                  </a:lnTo>
                  <a:lnTo>
                    <a:pt x="25" y="2"/>
                  </a:lnTo>
                  <a:lnTo>
                    <a:pt x="19" y="0"/>
                  </a:lnTo>
                  <a:lnTo>
                    <a:pt x="13" y="2"/>
                  </a:lnTo>
                  <a:lnTo>
                    <a:pt x="7" y="4"/>
                  </a:lnTo>
                  <a:lnTo>
                    <a:pt x="4" y="8"/>
                  </a:lnTo>
                  <a:lnTo>
                    <a:pt x="2" y="14"/>
                  </a:lnTo>
                  <a:lnTo>
                    <a:pt x="0" y="19"/>
                  </a:lnTo>
                  <a:lnTo>
                    <a:pt x="2" y="25"/>
                  </a:lnTo>
                  <a:lnTo>
                    <a:pt x="4" y="31"/>
                  </a:lnTo>
                  <a:lnTo>
                    <a:pt x="7" y="35"/>
                  </a:lnTo>
                  <a:lnTo>
                    <a:pt x="13" y="37"/>
                  </a:lnTo>
                  <a:lnTo>
                    <a:pt x="19" y="39"/>
                  </a:lnTo>
                  <a:lnTo>
                    <a:pt x="25" y="37"/>
                  </a:lnTo>
                  <a:lnTo>
                    <a:pt x="31" y="35"/>
                  </a:lnTo>
                  <a:lnTo>
                    <a:pt x="35" y="31"/>
                  </a:lnTo>
                  <a:lnTo>
                    <a:pt x="37" y="25"/>
                  </a:lnTo>
                  <a:lnTo>
                    <a:pt x="39" y="19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" name="Line 625">
              <a:extLst>
                <a:ext uri="{FF2B5EF4-FFF2-40B4-BE49-F238E27FC236}">
                  <a16:creationId xmlns:a16="http://schemas.microsoft.com/office/drawing/2014/main" id="{4838980D-6BA9-983A-969D-45A21630399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515" y="1972"/>
              <a:ext cx="1" cy="1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7" name="Line 626">
              <a:extLst>
                <a:ext uri="{FF2B5EF4-FFF2-40B4-BE49-F238E27FC236}">
                  <a16:creationId xmlns:a16="http://schemas.microsoft.com/office/drawing/2014/main" id="{75BC0E81-4059-68CB-B4D9-ECBA2DDF90A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15" y="2006"/>
              <a:ext cx="1" cy="1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8" name="Freeform 627">
              <a:extLst>
                <a:ext uri="{FF2B5EF4-FFF2-40B4-BE49-F238E27FC236}">
                  <a16:creationId xmlns:a16="http://schemas.microsoft.com/office/drawing/2014/main" id="{DA885152-48EA-01C3-0F8B-FF58EA26C3B0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5" y="2006"/>
              <a:ext cx="19" cy="20"/>
            </a:xfrm>
            <a:custGeom>
              <a:avLst/>
              <a:gdLst/>
              <a:ahLst/>
              <a:cxnLst>
                <a:cxn ang="0">
                  <a:pos x="39" y="20"/>
                </a:cxn>
                <a:cxn ang="0">
                  <a:pos x="38" y="14"/>
                </a:cxn>
                <a:cxn ang="0">
                  <a:pos x="36" y="8"/>
                </a:cxn>
                <a:cxn ang="0">
                  <a:pos x="32" y="4"/>
                </a:cxn>
                <a:cxn ang="0">
                  <a:pos x="26" y="2"/>
                </a:cxn>
                <a:cxn ang="0">
                  <a:pos x="20" y="0"/>
                </a:cxn>
                <a:cxn ang="0">
                  <a:pos x="14" y="2"/>
                </a:cxn>
                <a:cxn ang="0">
                  <a:pos x="8" y="4"/>
                </a:cxn>
                <a:cxn ang="0">
                  <a:pos x="4" y="8"/>
                </a:cxn>
                <a:cxn ang="0">
                  <a:pos x="2" y="14"/>
                </a:cxn>
                <a:cxn ang="0">
                  <a:pos x="0" y="20"/>
                </a:cxn>
                <a:cxn ang="0">
                  <a:pos x="2" y="26"/>
                </a:cxn>
                <a:cxn ang="0">
                  <a:pos x="4" y="32"/>
                </a:cxn>
                <a:cxn ang="0">
                  <a:pos x="8" y="36"/>
                </a:cxn>
                <a:cxn ang="0">
                  <a:pos x="14" y="38"/>
                </a:cxn>
                <a:cxn ang="0">
                  <a:pos x="20" y="40"/>
                </a:cxn>
                <a:cxn ang="0">
                  <a:pos x="26" y="38"/>
                </a:cxn>
                <a:cxn ang="0">
                  <a:pos x="32" y="36"/>
                </a:cxn>
                <a:cxn ang="0">
                  <a:pos x="36" y="32"/>
                </a:cxn>
                <a:cxn ang="0">
                  <a:pos x="38" y="26"/>
                </a:cxn>
                <a:cxn ang="0">
                  <a:pos x="39" y="20"/>
                </a:cxn>
              </a:cxnLst>
              <a:rect l="0" t="0" r="r" b="b"/>
              <a:pathLst>
                <a:path w="39" h="40">
                  <a:moveTo>
                    <a:pt x="39" y="20"/>
                  </a:moveTo>
                  <a:lnTo>
                    <a:pt x="38" y="14"/>
                  </a:lnTo>
                  <a:lnTo>
                    <a:pt x="36" y="8"/>
                  </a:lnTo>
                  <a:lnTo>
                    <a:pt x="32" y="4"/>
                  </a:lnTo>
                  <a:lnTo>
                    <a:pt x="26" y="2"/>
                  </a:lnTo>
                  <a:lnTo>
                    <a:pt x="20" y="0"/>
                  </a:lnTo>
                  <a:lnTo>
                    <a:pt x="14" y="2"/>
                  </a:lnTo>
                  <a:lnTo>
                    <a:pt x="8" y="4"/>
                  </a:lnTo>
                  <a:lnTo>
                    <a:pt x="4" y="8"/>
                  </a:lnTo>
                  <a:lnTo>
                    <a:pt x="2" y="14"/>
                  </a:lnTo>
                  <a:lnTo>
                    <a:pt x="0" y="20"/>
                  </a:lnTo>
                  <a:lnTo>
                    <a:pt x="2" y="26"/>
                  </a:lnTo>
                  <a:lnTo>
                    <a:pt x="4" y="32"/>
                  </a:lnTo>
                  <a:lnTo>
                    <a:pt x="8" y="36"/>
                  </a:lnTo>
                  <a:lnTo>
                    <a:pt x="14" y="38"/>
                  </a:lnTo>
                  <a:lnTo>
                    <a:pt x="20" y="40"/>
                  </a:lnTo>
                  <a:lnTo>
                    <a:pt x="26" y="38"/>
                  </a:lnTo>
                  <a:lnTo>
                    <a:pt x="32" y="36"/>
                  </a:lnTo>
                  <a:lnTo>
                    <a:pt x="36" y="32"/>
                  </a:lnTo>
                  <a:lnTo>
                    <a:pt x="38" y="26"/>
                  </a:lnTo>
                  <a:lnTo>
                    <a:pt x="39" y="2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9" name="Line 628">
              <a:extLst>
                <a:ext uri="{FF2B5EF4-FFF2-40B4-BE49-F238E27FC236}">
                  <a16:creationId xmlns:a16="http://schemas.microsoft.com/office/drawing/2014/main" id="{B03C39E6-76C7-192D-5B89-396C9288429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534" y="1991"/>
              <a:ext cx="1" cy="1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0" name="Line 629">
              <a:extLst>
                <a:ext uri="{FF2B5EF4-FFF2-40B4-BE49-F238E27FC236}">
                  <a16:creationId xmlns:a16="http://schemas.microsoft.com/office/drawing/2014/main" id="{50B958C5-3D5E-1DCC-1D09-341891F6DA4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34" y="2026"/>
              <a:ext cx="1" cy="1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1" name="Freeform 630">
              <a:extLst>
                <a:ext uri="{FF2B5EF4-FFF2-40B4-BE49-F238E27FC236}">
                  <a16:creationId xmlns:a16="http://schemas.microsoft.com/office/drawing/2014/main" id="{8A8E1F58-6AB9-0EE7-0012-7F399E1BE3E6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4" y="2011"/>
              <a:ext cx="20" cy="20"/>
            </a:xfrm>
            <a:custGeom>
              <a:avLst/>
              <a:gdLst/>
              <a:ahLst/>
              <a:cxnLst>
                <a:cxn ang="0">
                  <a:pos x="40" y="20"/>
                </a:cxn>
                <a:cxn ang="0">
                  <a:pos x="38" y="14"/>
                </a:cxn>
                <a:cxn ang="0">
                  <a:pos x="36" y="8"/>
                </a:cxn>
                <a:cxn ang="0">
                  <a:pos x="32" y="4"/>
                </a:cxn>
                <a:cxn ang="0">
                  <a:pos x="26" y="2"/>
                </a:cxn>
                <a:cxn ang="0">
                  <a:pos x="20" y="0"/>
                </a:cxn>
                <a:cxn ang="0">
                  <a:pos x="14" y="2"/>
                </a:cxn>
                <a:cxn ang="0">
                  <a:pos x="8" y="4"/>
                </a:cxn>
                <a:cxn ang="0">
                  <a:pos x="4" y="8"/>
                </a:cxn>
                <a:cxn ang="0">
                  <a:pos x="2" y="14"/>
                </a:cxn>
                <a:cxn ang="0">
                  <a:pos x="0" y="20"/>
                </a:cxn>
                <a:cxn ang="0">
                  <a:pos x="2" y="26"/>
                </a:cxn>
                <a:cxn ang="0">
                  <a:pos x="4" y="32"/>
                </a:cxn>
                <a:cxn ang="0">
                  <a:pos x="8" y="36"/>
                </a:cxn>
                <a:cxn ang="0">
                  <a:pos x="14" y="38"/>
                </a:cxn>
                <a:cxn ang="0">
                  <a:pos x="20" y="40"/>
                </a:cxn>
                <a:cxn ang="0">
                  <a:pos x="26" y="38"/>
                </a:cxn>
                <a:cxn ang="0">
                  <a:pos x="32" y="36"/>
                </a:cxn>
                <a:cxn ang="0">
                  <a:pos x="36" y="32"/>
                </a:cxn>
                <a:cxn ang="0">
                  <a:pos x="38" y="26"/>
                </a:cxn>
                <a:cxn ang="0">
                  <a:pos x="40" y="20"/>
                </a:cxn>
              </a:cxnLst>
              <a:rect l="0" t="0" r="r" b="b"/>
              <a:pathLst>
                <a:path w="40" h="40">
                  <a:moveTo>
                    <a:pt x="40" y="20"/>
                  </a:moveTo>
                  <a:lnTo>
                    <a:pt x="38" y="14"/>
                  </a:lnTo>
                  <a:lnTo>
                    <a:pt x="36" y="8"/>
                  </a:lnTo>
                  <a:lnTo>
                    <a:pt x="32" y="4"/>
                  </a:lnTo>
                  <a:lnTo>
                    <a:pt x="26" y="2"/>
                  </a:lnTo>
                  <a:lnTo>
                    <a:pt x="20" y="0"/>
                  </a:lnTo>
                  <a:lnTo>
                    <a:pt x="14" y="2"/>
                  </a:lnTo>
                  <a:lnTo>
                    <a:pt x="8" y="4"/>
                  </a:lnTo>
                  <a:lnTo>
                    <a:pt x="4" y="8"/>
                  </a:lnTo>
                  <a:lnTo>
                    <a:pt x="2" y="14"/>
                  </a:lnTo>
                  <a:lnTo>
                    <a:pt x="0" y="20"/>
                  </a:lnTo>
                  <a:lnTo>
                    <a:pt x="2" y="26"/>
                  </a:lnTo>
                  <a:lnTo>
                    <a:pt x="4" y="32"/>
                  </a:lnTo>
                  <a:lnTo>
                    <a:pt x="8" y="36"/>
                  </a:lnTo>
                  <a:lnTo>
                    <a:pt x="14" y="38"/>
                  </a:lnTo>
                  <a:lnTo>
                    <a:pt x="20" y="40"/>
                  </a:lnTo>
                  <a:lnTo>
                    <a:pt x="26" y="38"/>
                  </a:lnTo>
                  <a:lnTo>
                    <a:pt x="32" y="36"/>
                  </a:lnTo>
                  <a:lnTo>
                    <a:pt x="36" y="32"/>
                  </a:lnTo>
                  <a:lnTo>
                    <a:pt x="38" y="26"/>
                  </a:lnTo>
                  <a:lnTo>
                    <a:pt x="40" y="2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2" name="Line 631">
              <a:extLst>
                <a:ext uri="{FF2B5EF4-FFF2-40B4-BE49-F238E27FC236}">
                  <a16:creationId xmlns:a16="http://schemas.microsoft.com/office/drawing/2014/main" id="{0C91DD1E-2481-23AC-9191-6EC4F93BEE9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554" y="1997"/>
              <a:ext cx="1" cy="1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3" name="Line 632">
              <a:extLst>
                <a:ext uri="{FF2B5EF4-FFF2-40B4-BE49-F238E27FC236}">
                  <a16:creationId xmlns:a16="http://schemas.microsoft.com/office/drawing/2014/main" id="{C6FB1C5D-9C8F-BF97-5CF8-601BC00A1B4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54" y="2031"/>
              <a:ext cx="1" cy="1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" name="Freeform 633">
              <a:extLst>
                <a:ext uri="{FF2B5EF4-FFF2-40B4-BE49-F238E27FC236}">
                  <a16:creationId xmlns:a16="http://schemas.microsoft.com/office/drawing/2014/main" id="{02B5F245-E8A7-488C-08C5-F09F3289C84F}"/>
                </a:ext>
              </a:extLst>
            </p:cNvPr>
            <p:cNvSpPr>
              <a:spLocks/>
            </p:cNvSpPr>
            <p:nvPr/>
          </p:nvSpPr>
          <p:spPr bwMode="auto">
            <a:xfrm>
              <a:off x="4564" y="2016"/>
              <a:ext cx="20" cy="20"/>
            </a:xfrm>
            <a:custGeom>
              <a:avLst/>
              <a:gdLst/>
              <a:ahLst/>
              <a:cxnLst>
                <a:cxn ang="0">
                  <a:pos x="39" y="20"/>
                </a:cxn>
                <a:cxn ang="0">
                  <a:pos x="37" y="14"/>
                </a:cxn>
                <a:cxn ang="0">
                  <a:pos x="35" y="8"/>
                </a:cxn>
                <a:cxn ang="0">
                  <a:pos x="31" y="4"/>
                </a:cxn>
                <a:cxn ang="0">
                  <a:pos x="26" y="2"/>
                </a:cxn>
                <a:cxn ang="0">
                  <a:pos x="20" y="0"/>
                </a:cxn>
                <a:cxn ang="0">
                  <a:pos x="14" y="2"/>
                </a:cxn>
                <a:cxn ang="0">
                  <a:pos x="8" y="4"/>
                </a:cxn>
                <a:cxn ang="0">
                  <a:pos x="4" y="8"/>
                </a:cxn>
                <a:cxn ang="0">
                  <a:pos x="2" y="14"/>
                </a:cxn>
                <a:cxn ang="0">
                  <a:pos x="0" y="20"/>
                </a:cxn>
                <a:cxn ang="0">
                  <a:pos x="2" y="26"/>
                </a:cxn>
                <a:cxn ang="0">
                  <a:pos x="4" y="31"/>
                </a:cxn>
                <a:cxn ang="0">
                  <a:pos x="8" y="35"/>
                </a:cxn>
                <a:cxn ang="0">
                  <a:pos x="14" y="37"/>
                </a:cxn>
                <a:cxn ang="0">
                  <a:pos x="20" y="39"/>
                </a:cxn>
                <a:cxn ang="0">
                  <a:pos x="26" y="37"/>
                </a:cxn>
                <a:cxn ang="0">
                  <a:pos x="31" y="35"/>
                </a:cxn>
                <a:cxn ang="0">
                  <a:pos x="35" y="31"/>
                </a:cxn>
                <a:cxn ang="0">
                  <a:pos x="37" y="26"/>
                </a:cxn>
                <a:cxn ang="0">
                  <a:pos x="39" y="20"/>
                </a:cxn>
              </a:cxnLst>
              <a:rect l="0" t="0" r="r" b="b"/>
              <a:pathLst>
                <a:path w="39" h="39">
                  <a:moveTo>
                    <a:pt x="39" y="20"/>
                  </a:moveTo>
                  <a:lnTo>
                    <a:pt x="37" y="14"/>
                  </a:lnTo>
                  <a:lnTo>
                    <a:pt x="35" y="8"/>
                  </a:lnTo>
                  <a:lnTo>
                    <a:pt x="31" y="4"/>
                  </a:lnTo>
                  <a:lnTo>
                    <a:pt x="26" y="2"/>
                  </a:lnTo>
                  <a:lnTo>
                    <a:pt x="20" y="0"/>
                  </a:lnTo>
                  <a:lnTo>
                    <a:pt x="14" y="2"/>
                  </a:lnTo>
                  <a:lnTo>
                    <a:pt x="8" y="4"/>
                  </a:lnTo>
                  <a:lnTo>
                    <a:pt x="4" y="8"/>
                  </a:lnTo>
                  <a:lnTo>
                    <a:pt x="2" y="14"/>
                  </a:lnTo>
                  <a:lnTo>
                    <a:pt x="0" y="20"/>
                  </a:lnTo>
                  <a:lnTo>
                    <a:pt x="2" y="26"/>
                  </a:lnTo>
                  <a:lnTo>
                    <a:pt x="4" y="31"/>
                  </a:lnTo>
                  <a:lnTo>
                    <a:pt x="8" y="35"/>
                  </a:lnTo>
                  <a:lnTo>
                    <a:pt x="14" y="37"/>
                  </a:lnTo>
                  <a:lnTo>
                    <a:pt x="20" y="39"/>
                  </a:lnTo>
                  <a:lnTo>
                    <a:pt x="26" y="37"/>
                  </a:lnTo>
                  <a:lnTo>
                    <a:pt x="31" y="35"/>
                  </a:lnTo>
                  <a:lnTo>
                    <a:pt x="35" y="31"/>
                  </a:lnTo>
                  <a:lnTo>
                    <a:pt x="37" y="26"/>
                  </a:lnTo>
                  <a:lnTo>
                    <a:pt x="39" y="2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5" name="Line 634">
              <a:extLst>
                <a:ext uri="{FF2B5EF4-FFF2-40B4-BE49-F238E27FC236}">
                  <a16:creationId xmlns:a16="http://schemas.microsoft.com/office/drawing/2014/main" id="{7024AEA5-6F30-63A2-5375-932E7113252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574" y="2002"/>
              <a:ext cx="1" cy="1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6" name="Line 635">
              <a:extLst>
                <a:ext uri="{FF2B5EF4-FFF2-40B4-BE49-F238E27FC236}">
                  <a16:creationId xmlns:a16="http://schemas.microsoft.com/office/drawing/2014/main" id="{15532CC2-0403-AE65-0CCD-92DA00B9EAF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74" y="2036"/>
              <a:ext cx="1" cy="1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7" name="Freeform 636">
              <a:extLst>
                <a:ext uri="{FF2B5EF4-FFF2-40B4-BE49-F238E27FC236}">
                  <a16:creationId xmlns:a16="http://schemas.microsoft.com/office/drawing/2014/main" id="{6DCA2DAE-5600-B975-1703-8D4B5D4F7CF8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4" y="2002"/>
              <a:ext cx="19" cy="20"/>
            </a:xfrm>
            <a:custGeom>
              <a:avLst/>
              <a:gdLst/>
              <a:ahLst/>
              <a:cxnLst>
                <a:cxn ang="0">
                  <a:pos x="40" y="20"/>
                </a:cxn>
                <a:cxn ang="0">
                  <a:pos x="38" y="14"/>
                </a:cxn>
                <a:cxn ang="0">
                  <a:pos x="36" y="8"/>
                </a:cxn>
                <a:cxn ang="0">
                  <a:pos x="32" y="4"/>
                </a:cxn>
                <a:cxn ang="0">
                  <a:pos x="26" y="2"/>
                </a:cxn>
                <a:cxn ang="0">
                  <a:pos x="20" y="0"/>
                </a:cxn>
                <a:cxn ang="0">
                  <a:pos x="14" y="2"/>
                </a:cxn>
                <a:cxn ang="0">
                  <a:pos x="8" y="4"/>
                </a:cxn>
                <a:cxn ang="0">
                  <a:pos x="4" y="8"/>
                </a:cxn>
                <a:cxn ang="0">
                  <a:pos x="2" y="14"/>
                </a:cxn>
                <a:cxn ang="0">
                  <a:pos x="0" y="20"/>
                </a:cxn>
                <a:cxn ang="0">
                  <a:pos x="2" y="26"/>
                </a:cxn>
                <a:cxn ang="0">
                  <a:pos x="4" y="32"/>
                </a:cxn>
                <a:cxn ang="0">
                  <a:pos x="8" y="36"/>
                </a:cxn>
                <a:cxn ang="0">
                  <a:pos x="14" y="38"/>
                </a:cxn>
                <a:cxn ang="0">
                  <a:pos x="20" y="40"/>
                </a:cxn>
                <a:cxn ang="0">
                  <a:pos x="26" y="38"/>
                </a:cxn>
                <a:cxn ang="0">
                  <a:pos x="32" y="36"/>
                </a:cxn>
                <a:cxn ang="0">
                  <a:pos x="36" y="32"/>
                </a:cxn>
                <a:cxn ang="0">
                  <a:pos x="38" y="26"/>
                </a:cxn>
                <a:cxn ang="0">
                  <a:pos x="40" y="20"/>
                </a:cxn>
              </a:cxnLst>
              <a:rect l="0" t="0" r="r" b="b"/>
              <a:pathLst>
                <a:path w="40" h="40">
                  <a:moveTo>
                    <a:pt x="40" y="20"/>
                  </a:moveTo>
                  <a:lnTo>
                    <a:pt x="38" y="14"/>
                  </a:lnTo>
                  <a:lnTo>
                    <a:pt x="36" y="8"/>
                  </a:lnTo>
                  <a:lnTo>
                    <a:pt x="32" y="4"/>
                  </a:lnTo>
                  <a:lnTo>
                    <a:pt x="26" y="2"/>
                  </a:lnTo>
                  <a:lnTo>
                    <a:pt x="20" y="0"/>
                  </a:lnTo>
                  <a:lnTo>
                    <a:pt x="14" y="2"/>
                  </a:lnTo>
                  <a:lnTo>
                    <a:pt x="8" y="4"/>
                  </a:lnTo>
                  <a:lnTo>
                    <a:pt x="4" y="8"/>
                  </a:lnTo>
                  <a:lnTo>
                    <a:pt x="2" y="14"/>
                  </a:lnTo>
                  <a:lnTo>
                    <a:pt x="0" y="20"/>
                  </a:lnTo>
                  <a:lnTo>
                    <a:pt x="2" y="26"/>
                  </a:lnTo>
                  <a:lnTo>
                    <a:pt x="4" y="32"/>
                  </a:lnTo>
                  <a:lnTo>
                    <a:pt x="8" y="36"/>
                  </a:lnTo>
                  <a:lnTo>
                    <a:pt x="14" y="38"/>
                  </a:lnTo>
                  <a:lnTo>
                    <a:pt x="20" y="40"/>
                  </a:lnTo>
                  <a:lnTo>
                    <a:pt x="26" y="38"/>
                  </a:lnTo>
                  <a:lnTo>
                    <a:pt x="32" y="36"/>
                  </a:lnTo>
                  <a:lnTo>
                    <a:pt x="36" y="32"/>
                  </a:lnTo>
                  <a:lnTo>
                    <a:pt x="38" y="26"/>
                  </a:lnTo>
                  <a:lnTo>
                    <a:pt x="40" y="2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8" name="Line 637">
              <a:extLst>
                <a:ext uri="{FF2B5EF4-FFF2-40B4-BE49-F238E27FC236}">
                  <a16:creationId xmlns:a16="http://schemas.microsoft.com/office/drawing/2014/main" id="{9F79A750-5EFC-B87F-571A-B3BBEF62EF9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594" y="1987"/>
              <a:ext cx="1" cy="1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9" name="Line 638">
              <a:extLst>
                <a:ext uri="{FF2B5EF4-FFF2-40B4-BE49-F238E27FC236}">
                  <a16:creationId xmlns:a16="http://schemas.microsoft.com/office/drawing/2014/main" id="{683017AB-AFBE-9FA1-3B99-9CAF17980EC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94" y="2022"/>
              <a:ext cx="1" cy="1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0" name="Freeform 639">
              <a:extLst>
                <a:ext uri="{FF2B5EF4-FFF2-40B4-BE49-F238E27FC236}">
                  <a16:creationId xmlns:a16="http://schemas.microsoft.com/office/drawing/2014/main" id="{FBF753BF-2412-C299-DA51-7229751405B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03" y="1977"/>
              <a:ext cx="20" cy="19"/>
            </a:xfrm>
            <a:custGeom>
              <a:avLst/>
              <a:gdLst/>
              <a:ahLst/>
              <a:cxnLst>
                <a:cxn ang="0">
                  <a:pos x="39" y="20"/>
                </a:cxn>
                <a:cxn ang="0">
                  <a:pos x="37" y="14"/>
                </a:cxn>
                <a:cxn ang="0">
                  <a:pos x="35" y="8"/>
                </a:cxn>
                <a:cxn ang="0">
                  <a:pos x="31" y="4"/>
                </a:cxn>
                <a:cxn ang="0">
                  <a:pos x="25" y="2"/>
                </a:cxn>
                <a:cxn ang="0">
                  <a:pos x="20" y="0"/>
                </a:cxn>
                <a:cxn ang="0">
                  <a:pos x="14" y="2"/>
                </a:cxn>
                <a:cxn ang="0">
                  <a:pos x="8" y="4"/>
                </a:cxn>
                <a:cxn ang="0">
                  <a:pos x="4" y="8"/>
                </a:cxn>
                <a:cxn ang="0">
                  <a:pos x="2" y="14"/>
                </a:cxn>
                <a:cxn ang="0">
                  <a:pos x="0" y="20"/>
                </a:cxn>
                <a:cxn ang="0">
                  <a:pos x="2" y="26"/>
                </a:cxn>
                <a:cxn ang="0">
                  <a:pos x="4" y="32"/>
                </a:cxn>
                <a:cxn ang="0">
                  <a:pos x="8" y="36"/>
                </a:cxn>
                <a:cxn ang="0">
                  <a:pos x="14" y="38"/>
                </a:cxn>
                <a:cxn ang="0">
                  <a:pos x="20" y="39"/>
                </a:cxn>
                <a:cxn ang="0">
                  <a:pos x="25" y="38"/>
                </a:cxn>
                <a:cxn ang="0">
                  <a:pos x="31" y="36"/>
                </a:cxn>
                <a:cxn ang="0">
                  <a:pos x="35" y="32"/>
                </a:cxn>
                <a:cxn ang="0">
                  <a:pos x="37" y="26"/>
                </a:cxn>
                <a:cxn ang="0">
                  <a:pos x="39" y="20"/>
                </a:cxn>
              </a:cxnLst>
              <a:rect l="0" t="0" r="r" b="b"/>
              <a:pathLst>
                <a:path w="39" h="39">
                  <a:moveTo>
                    <a:pt x="39" y="20"/>
                  </a:moveTo>
                  <a:lnTo>
                    <a:pt x="37" y="14"/>
                  </a:lnTo>
                  <a:lnTo>
                    <a:pt x="35" y="8"/>
                  </a:lnTo>
                  <a:lnTo>
                    <a:pt x="31" y="4"/>
                  </a:lnTo>
                  <a:lnTo>
                    <a:pt x="25" y="2"/>
                  </a:lnTo>
                  <a:lnTo>
                    <a:pt x="20" y="0"/>
                  </a:lnTo>
                  <a:lnTo>
                    <a:pt x="14" y="2"/>
                  </a:lnTo>
                  <a:lnTo>
                    <a:pt x="8" y="4"/>
                  </a:lnTo>
                  <a:lnTo>
                    <a:pt x="4" y="8"/>
                  </a:lnTo>
                  <a:lnTo>
                    <a:pt x="2" y="14"/>
                  </a:lnTo>
                  <a:lnTo>
                    <a:pt x="0" y="20"/>
                  </a:lnTo>
                  <a:lnTo>
                    <a:pt x="2" y="26"/>
                  </a:lnTo>
                  <a:lnTo>
                    <a:pt x="4" y="32"/>
                  </a:lnTo>
                  <a:lnTo>
                    <a:pt x="8" y="36"/>
                  </a:lnTo>
                  <a:lnTo>
                    <a:pt x="14" y="38"/>
                  </a:lnTo>
                  <a:lnTo>
                    <a:pt x="20" y="39"/>
                  </a:lnTo>
                  <a:lnTo>
                    <a:pt x="25" y="38"/>
                  </a:lnTo>
                  <a:lnTo>
                    <a:pt x="31" y="36"/>
                  </a:lnTo>
                  <a:lnTo>
                    <a:pt x="35" y="32"/>
                  </a:lnTo>
                  <a:lnTo>
                    <a:pt x="37" y="26"/>
                  </a:lnTo>
                  <a:lnTo>
                    <a:pt x="39" y="2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1" name="Line 640">
              <a:extLst>
                <a:ext uri="{FF2B5EF4-FFF2-40B4-BE49-F238E27FC236}">
                  <a16:creationId xmlns:a16="http://schemas.microsoft.com/office/drawing/2014/main" id="{8B8006BD-503C-EFB7-EC2D-FFFCFC92AEB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613" y="1962"/>
              <a:ext cx="1" cy="1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2" name="Line 641">
              <a:extLst>
                <a:ext uri="{FF2B5EF4-FFF2-40B4-BE49-F238E27FC236}">
                  <a16:creationId xmlns:a16="http://schemas.microsoft.com/office/drawing/2014/main" id="{1C1C1E1A-DC7F-6D9D-75A9-1A73C48B42B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613" y="1996"/>
              <a:ext cx="1" cy="1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" name="Freeform 642">
              <a:extLst>
                <a:ext uri="{FF2B5EF4-FFF2-40B4-BE49-F238E27FC236}">
                  <a16:creationId xmlns:a16="http://schemas.microsoft.com/office/drawing/2014/main" id="{6233EC8B-F850-B4A8-BD2C-6E7BB6EECC57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3" y="1995"/>
              <a:ext cx="20" cy="20"/>
            </a:xfrm>
            <a:custGeom>
              <a:avLst/>
              <a:gdLst/>
              <a:ahLst/>
              <a:cxnLst>
                <a:cxn ang="0">
                  <a:pos x="40" y="19"/>
                </a:cxn>
                <a:cxn ang="0">
                  <a:pos x="38" y="13"/>
                </a:cxn>
                <a:cxn ang="0">
                  <a:pos x="36" y="7"/>
                </a:cxn>
                <a:cxn ang="0">
                  <a:pos x="32" y="3"/>
                </a:cxn>
                <a:cxn ang="0">
                  <a:pos x="26" y="1"/>
                </a:cxn>
                <a:cxn ang="0">
                  <a:pos x="20" y="0"/>
                </a:cxn>
                <a:cxn ang="0">
                  <a:pos x="14" y="1"/>
                </a:cxn>
                <a:cxn ang="0">
                  <a:pos x="8" y="3"/>
                </a:cxn>
                <a:cxn ang="0">
                  <a:pos x="4" y="7"/>
                </a:cxn>
                <a:cxn ang="0">
                  <a:pos x="2" y="13"/>
                </a:cxn>
                <a:cxn ang="0">
                  <a:pos x="0" y="19"/>
                </a:cxn>
                <a:cxn ang="0">
                  <a:pos x="2" y="25"/>
                </a:cxn>
                <a:cxn ang="0">
                  <a:pos x="4" y="31"/>
                </a:cxn>
                <a:cxn ang="0">
                  <a:pos x="8" y="35"/>
                </a:cxn>
                <a:cxn ang="0">
                  <a:pos x="14" y="37"/>
                </a:cxn>
                <a:cxn ang="0">
                  <a:pos x="20" y="39"/>
                </a:cxn>
                <a:cxn ang="0">
                  <a:pos x="26" y="37"/>
                </a:cxn>
                <a:cxn ang="0">
                  <a:pos x="32" y="35"/>
                </a:cxn>
                <a:cxn ang="0">
                  <a:pos x="36" y="31"/>
                </a:cxn>
                <a:cxn ang="0">
                  <a:pos x="38" y="25"/>
                </a:cxn>
                <a:cxn ang="0">
                  <a:pos x="40" y="19"/>
                </a:cxn>
              </a:cxnLst>
              <a:rect l="0" t="0" r="r" b="b"/>
              <a:pathLst>
                <a:path w="40" h="39">
                  <a:moveTo>
                    <a:pt x="40" y="19"/>
                  </a:moveTo>
                  <a:lnTo>
                    <a:pt x="38" y="13"/>
                  </a:lnTo>
                  <a:lnTo>
                    <a:pt x="36" y="7"/>
                  </a:lnTo>
                  <a:lnTo>
                    <a:pt x="32" y="3"/>
                  </a:lnTo>
                  <a:lnTo>
                    <a:pt x="26" y="1"/>
                  </a:lnTo>
                  <a:lnTo>
                    <a:pt x="20" y="0"/>
                  </a:lnTo>
                  <a:lnTo>
                    <a:pt x="14" y="1"/>
                  </a:lnTo>
                  <a:lnTo>
                    <a:pt x="8" y="3"/>
                  </a:lnTo>
                  <a:lnTo>
                    <a:pt x="4" y="7"/>
                  </a:lnTo>
                  <a:lnTo>
                    <a:pt x="2" y="13"/>
                  </a:lnTo>
                  <a:lnTo>
                    <a:pt x="0" y="19"/>
                  </a:lnTo>
                  <a:lnTo>
                    <a:pt x="2" y="25"/>
                  </a:lnTo>
                  <a:lnTo>
                    <a:pt x="4" y="31"/>
                  </a:lnTo>
                  <a:lnTo>
                    <a:pt x="8" y="35"/>
                  </a:lnTo>
                  <a:lnTo>
                    <a:pt x="14" y="37"/>
                  </a:lnTo>
                  <a:lnTo>
                    <a:pt x="20" y="39"/>
                  </a:lnTo>
                  <a:lnTo>
                    <a:pt x="26" y="37"/>
                  </a:lnTo>
                  <a:lnTo>
                    <a:pt x="32" y="35"/>
                  </a:lnTo>
                  <a:lnTo>
                    <a:pt x="36" y="31"/>
                  </a:lnTo>
                  <a:lnTo>
                    <a:pt x="38" y="25"/>
                  </a:lnTo>
                  <a:lnTo>
                    <a:pt x="40" y="19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4" name="Line 643">
              <a:extLst>
                <a:ext uri="{FF2B5EF4-FFF2-40B4-BE49-F238E27FC236}">
                  <a16:creationId xmlns:a16="http://schemas.microsoft.com/office/drawing/2014/main" id="{82385B24-9BA4-7925-D25D-879772F403E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633" y="1980"/>
              <a:ext cx="1" cy="1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5" name="Line 644">
              <a:extLst>
                <a:ext uri="{FF2B5EF4-FFF2-40B4-BE49-F238E27FC236}">
                  <a16:creationId xmlns:a16="http://schemas.microsoft.com/office/drawing/2014/main" id="{B594A229-A8B7-318E-48EB-8952B8B0E38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633" y="2015"/>
              <a:ext cx="1" cy="1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6" name="Freeform 645">
              <a:extLst>
                <a:ext uri="{FF2B5EF4-FFF2-40B4-BE49-F238E27FC236}">
                  <a16:creationId xmlns:a16="http://schemas.microsoft.com/office/drawing/2014/main" id="{79DA905B-5710-1021-7272-86B9D5D9ECB9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3" y="1911"/>
              <a:ext cx="20" cy="20"/>
            </a:xfrm>
            <a:custGeom>
              <a:avLst/>
              <a:gdLst/>
              <a:ahLst/>
              <a:cxnLst>
                <a:cxn ang="0">
                  <a:pos x="39" y="20"/>
                </a:cxn>
                <a:cxn ang="0">
                  <a:pos x="37" y="14"/>
                </a:cxn>
                <a:cxn ang="0">
                  <a:pos x="35" y="8"/>
                </a:cxn>
                <a:cxn ang="0">
                  <a:pos x="31" y="4"/>
                </a:cxn>
                <a:cxn ang="0">
                  <a:pos x="25" y="2"/>
                </a:cxn>
                <a:cxn ang="0">
                  <a:pos x="19" y="0"/>
                </a:cxn>
                <a:cxn ang="0">
                  <a:pos x="13" y="2"/>
                </a:cxn>
                <a:cxn ang="0">
                  <a:pos x="8" y="4"/>
                </a:cxn>
                <a:cxn ang="0">
                  <a:pos x="4" y="8"/>
                </a:cxn>
                <a:cxn ang="0">
                  <a:pos x="2" y="14"/>
                </a:cxn>
                <a:cxn ang="0">
                  <a:pos x="0" y="20"/>
                </a:cxn>
                <a:cxn ang="0">
                  <a:pos x="2" y="26"/>
                </a:cxn>
                <a:cxn ang="0">
                  <a:pos x="4" y="31"/>
                </a:cxn>
                <a:cxn ang="0">
                  <a:pos x="8" y="35"/>
                </a:cxn>
                <a:cxn ang="0">
                  <a:pos x="13" y="37"/>
                </a:cxn>
                <a:cxn ang="0">
                  <a:pos x="19" y="39"/>
                </a:cxn>
                <a:cxn ang="0">
                  <a:pos x="25" y="37"/>
                </a:cxn>
                <a:cxn ang="0">
                  <a:pos x="31" y="35"/>
                </a:cxn>
                <a:cxn ang="0">
                  <a:pos x="35" y="31"/>
                </a:cxn>
                <a:cxn ang="0">
                  <a:pos x="37" y="26"/>
                </a:cxn>
                <a:cxn ang="0">
                  <a:pos x="39" y="20"/>
                </a:cxn>
              </a:cxnLst>
              <a:rect l="0" t="0" r="r" b="b"/>
              <a:pathLst>
                <a:path w="39" h="39">
                  <a:moveTo>
                    <a:pt x="39" y="20"/>
                  </a:moveTo>
                  <a:lnTo>
                    <a:pt x="37" y="14"/>
                  </a:lnTo>
                  <a:lnTo>
                    <a:pt x="35" y="8"/>
                  </a:lnTo>
                  <a:lnTo>
                    <a:pt x="31" y="4"/>
                  </a:lnTo>
                  <a:lnTo>
                    <a:pt x="25" y="2"/>
                  </a:lnTo>
                  <a:lnTo>
                    <a:pt x="19" y="0"/>
                  </a:lnTo>
                  <a:lnTo>
                    <a:pt x="13" y="2"/>
                  </a:lnTo>
                  <a:lnTo>
                    <a:pt x="8" y="4"/>
                  </a:lnTo>
                  <a:lnTo>
                    <a:pt x="4" y="8"/>
                  </a:lnTo>
                  <a:lnTo>
                    <a:pt x="2" y="14"/>
                  </a:lnTo>
                  <a:lnTo>
                    <a:pt x="0" y="20"/>
                  </a:lnTo>
                  <a:lnTo>
                    <a:pt x="2" y="26"/>
                  </a:lnTo>
                  <a:lnTo>
                    <a:pt x="4" y="31"/>
                  </a:lnTo>
                  <a:lnTo>
                    <a:pt x="8" y="35"/>
                  </a:lnTo>
                  <a:lnTo>
                    <a:pt x="13" y="37"/>
                  </a:lnTo>
                  <a:lnTo>
                    <a:pt x="19" y="39"/>
                  </a:lnTo>
                  <a:lnTo>
                    <a:pt x="25" y="37"/>
                  </a:lnTo>
                  <a:lnTo>
                    <a:pt x="31" y="35"/>
                  </a:lnTo>
                  <a:lnTo>
                    <a:pt x="35" y="31"/>
                  </a:lnTo>
                  <a:lnTo>
                    <a:pt x="37" y="26"/>
                  </a:lnTo>
                  <a:lnTo>
                    <a:pt x="39" y="2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7" name="Line 646">
              <a:extLst>
                <a:ext uri="{FF2B5EF4-FFF2-40B4-BE49-F238E27FC236}">
                  <a16:creationId xmlns:a16="http://schemas.microsoft.com/office/drawing/2014/main" id="{CDEFA323-32E7-3CD4-763A-E09DB69FB17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653" y="1896"/>
              <a:ext cx="1" cy="1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8" name="Line 647">
              <a:extLst>
                <a:ext uri="{FF2B5EF4-FFF2-40B4-BE49-F238E27FC236}">
                  <a16:creationId xmlns:a16="http://schemas.microsoft.com/office/drawing/2014/main" id="{BCECB765-2E4F-0DEA-3D82-88C87306108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653" y="1931"/>
              <a:ext cx="1" cy="1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9" name="Freeform 648">
              <a:extLst>
                <a:ext uri="{FF2B5EF4-FFF2-40B4-BE49-F238E27FC236}">
                  <a16:creationId xmlns:a16="http://schemas.microsoft.com/office/drawing/2014/main" id="{717C92E9-6DDC-2AA1-1AF0-8FB4E0CBE6CA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3" y="1896"/>
              <a:ext cx="19" cy="19"/>
            </a:xfrm>
            <a:custGeom>
              <a:avLst/>
              <a:gdLst/>
              <a:ahLst/>
              <a:cxnLst>
                <a:cxn ang="0">
                  <a:pos x="40" y="20"/>
                </a:cxn>
                <a:cxn ang="0">
                  <a:pos x="38" y="14"/>
                </a:cxn>
                <a:cxn ang="0">
                  <a:pos x="36" y="8"/>
                </a:cxn>
                <a:cxn ang="0">
                  <a:pos x="32" y="4"/>
                </a:cxn>
                <a:cxn ang="0">
                  <a:pos x="26" y="2"/>
                </a:cxn>
                <a:cxn ang="0">
                  <a:pos x="20" y="0"/>
                </a:cxn>
                <a:cxn ang="0">
                  <a:pos x="14" y="2"/>
                </a:cxn>
                <a:cxn ang="0">
                  <a:pos x="8" y="4"/>
                </a:cxn>
                <a:cxn ang="0">
                  <a:pos x="4" y="8"/>
                </a:cxn>
                <a:cxn ang="0">
                  <a:pos x="2" y="14"/>
                </a:cxn>
                <a:cxn ang="0">
                  <a:pos x="0" y="20"/>
                </a:cxn>
                <a:cxn ang="0">
                  <a:pos x="2" y="26"/>
                </a:cxn>
                <a:cxn ang="0">
                  <a:pos x="4" y="32"/>
                </a:cxn>
                <a:cxn ang="0">
                  <a:pos x="8" y="36"/>
                </a:cxn>
                <a:cxn ang="0">
                  <a:pos x="14" y="38"/>
                </a:cxn>
                <a:cxn ang="0">
                  <a:pos x="20" y="40"/>
                </a:cxn>
                <a:cxn ang="0">
                  <a:pos x="26" y="38"/>
                </a:cxn>
                <a:cxn ang="0">
                  <a:pos x="32" y="36"/>
                </a:cxn>
                <a:cxn ang="0">
                  <a:pos x="36" y="32"/>
                </a:cxn>
                <a:cxn ang="0">
                  <a:pos x="38" y="26"/>
                </a:cxn>
                <a:cxn ang="0">
                  <a:pos x="40" y="20"/>
                </a:cxn>
              </a:cxnLst>
              <a:rect l="0" t="0" r="r" b="b"/>
              <a:pathLst>
                <a:path w="40" h="40">
                  <a:moveTo>
                    <a:pt x="40" y="20"/>
                  </a:moveTo>
                  <a:lnTo>
                    <a:pt x="38" y="14"/>
                  </a:lnTo>
                  <a:lnTo>
                    <a:pt x="36" y="8"/>
                  </a:lnTo>
                  <a:lnTo>
                    <a:pt x="32" y="4"/>
                  </a:lnTo>
                  <a:lnTo>
                    <a:pt x="26" y="2"/>
                  </a:lnTo>
                  <a:lnTo>
                    <a:pt x="20" y="0"/>
                  </a:lnTo>
                  <a:lnTo>
                    <a:pt x="14" y="2"/>
                  </a:lnTo>
                  <a:lnTo>
                    <a:pt x="8" y="4"/>
                  </a:lnTo>
                  <a:lnTo>
                    <a:pt x="4" y="8"/>
                  </a:lnTo>
                  <a:lnTo>
                    <a:pt x="2" y="14"/>
                  </a:lnTo>
                  <a:lnTo>
                    <a:pt x="0" y="20"/>
                  </a:lnTo>
                  <a:lnTo>
                    <a:pt x="2" y="26"/>
                  </a:lnTo>
                  <a:lnTo>
                    <a:pt x="4" y="32"/>
                  </a:lnTo>
                  <a:lnTo>
                    <a:pt x="8" y="36"/>
                  </a:lnTo>
                  <a:lnTo>
                    <a:pt x="14" y="38"/>
                  </a:lnTo>
                  <a:lnTo>
                    <a:pt x="20" y="40"/>
                  </a:lnTo>
                  <a:lnTo>
                    <a:pt x="26" y="38"/>
                  </a:lnTo>
                  <a:lnTo>
                    <a:pt x="32" y="36"/>
                  </a:lnTo>
                  <a:lnTo>
                    <a:pt x="36" y="32"/>
                  </a:lnTo>
                  <a:lnTo>
                    <a:pt x="38" y="26"/>
                  </a:lnTo>
                  <a:lnTo>
                    <a:pt x="40" y="2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0" name="Line 649">
              <a:extLst>
                <a:ext uri="{FF2B5EF4-FFF2-40B4-BE49-F238E27FC236}">
                  <a16:creationId xmlns:a16="http://schemas.microsoft.com/office/drawing/2014/main" id="{D5B551F7-D279-820C-C1D7-A2561DD43BE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672" y="1880"/>
              <a:ext cx="1" cy="1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" name="Line 650">
              <a:extLst>
                <a:ext uri="{FF2B5EF4-FFF2-40B4-BE49-F238E27FC236}">
                  <a16:creationId xmlns:a16="http://schemas.microsoft.com/office/drawing/2014/main" id="{BEA620CC-E4E9-AACA-4B83-F3DD532E4CA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672" y="1915"/>
              <a:ext cx="1" cy="1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" name="Freeform 651">
              <a:extLst>
                <a:ext uri="{FF2B5EF4-FFF2-40B4-BE49-F238E27FC236}">
                  <a16:creationId xmlns:a16="http://schemas.microsoft.com/office/drawing/2014/main" id="{84AF6B65-AEEA-D2AF-0637-CC03A8BD89F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2" y="1821"/>
              <a:ext cx="20" cy="19"/>
            </a:xfrm>
            <a:custGeom>
              <a:avLst/>
              <a:gdLst/>
              <a:ahLst/>
              <a:cxnLst>
                <a:cxn ang="0">
                  <a:pos x="39" y="20"/>
                </a:cxn>
                <a:cxn ang="0">
                  <a:pos x="37" y="14"/>
                </a:cxn>
                <a:cxn ang="0">
                  <a:pos x="35" y="8"/>
                </a:cxn>
                <a:cxn ang="0">
                  <a:pos x="31" y="4"/>
                </a:cxn>
                <a:cxn ang="0">
                  <a:pos x="25" y="2"/>
                </a:cxn>
                <a:cxn ang="0">
                  <a:pos x="19" y="0"/>
                </a:cxn>
                <a:cxn ang="0">
                  <a:pos x="13" y="2"/>
                </a:cxn>
                <a:cxn ang="0">
                  <a:pos x="7" y="4"/>
                </a:cxn>
                <a:cxn ang="0">
                  <a:pos x="4" y="8"/>
                </a:cxn>
                <a:cxn ang="0">
                  <a:pos x="2" y="14"/>
                </a:cxn>
                <a:cxn ang="0">
                  <a:pos x="0" y="20"/>
                </a:cxn>
                <a:cxn ang="0">
                  <a:pos x="2" y="26"/>
                </a:cxn>
                <a:cxn ang="0">
                  <a:pos x="4" y="32"/>
                </a:cxn>
                <a:cxn ang="0">
                  <a:pos x="7" y="36"/>
                </a:cxn>
                <a:cxn ang="0">
                  <a:pos x="13" y="38"/>
                </a:cxn>
                <a:cxn ang="0">
                  <a:pos x="19" y="40"/>
                </a:cxn>
                <a:cxn ang="0">
                  <a:pos x="25" y="38"/>
                </a:cxn>
                <a:cxn ang="0">
                  <a:pos x="31" y="36"/>
                </a:cxn>
                <a:cxn ang="0">
                  <a:pos x="35" y="32"/>
                </a:cxn>
                <a:cxn ang="0">
                  <a:pos x="37" y="26"/>
                </a:cxn>
                <a:cxn ang="0">
                  <a:pos x="39" y="20"/>
                </a:cxn>
              </a:cxnLst>
              <a:rect l="0" t="0" r="r" b="b"/>
              <a:pathLst>
                <a:path w="39" h="40">
                  <a:moveTo>
                    <a:pt x="39" y="20"/>
                  </a:moveTo>
                  <a:lnTo>
                    <a:pt x="37" y="14"/>
                  </a:lnTo>
                  <a:lnTo>
                    <a:pt x="35" y="8"/>
                  </a:lnTo>
                  <a:lnTo>
                    <a:pt x="31" y="4"/>
                  </a:lnTo>
                  <a:lnTo>
                    <a:pt x="25" y="2"/>
                  </a:lnTo>
                  <a:lnTo>
                    <a:pt x="19" y="0"/>
                  </a:lnTo>
                  <a:lnTo>
                    <a:pt x="13" y="2"/>
                  </a:lnTo>
                  <a:lnTo>
                    <a:pt x="7" y="4"/>
                  </a:lnTo>
                  <a:lnTo>
                    <a:pt x="4" y="8"/>
                  </a:lnTo>
                  <a:lnTo>
                    <a:pt x="2" y="14"/>
                  </a:lnTo>
                  <a:lnTo>
                    <a:pt x="0" y="20"/>
                  </a:lnTo>
                  <a:lnTo>
                    <a:pt x="2" y="26"/>
                  </a:lnTo>
                  <a:lnTo>
                    <a:pt x="4" y="32"/>
                  </a:lnTo>
                  <a:lnTo>
                    <a:pt x="7" y="36"/>
                  </a:lnTo>
                  <a:lnTo>
                    <a:pt x="13" y="38"/>
                  </a:lnTo>
                  <a:lnTo>
                    <a:pt x="19" y="40"/>
                  </a:lnTo>
                  <a:lnTo>
                    <a:pt x="25" y="38"/>
                  </a:lnTo>
                  <a:lnTo>
                    <a:pt x="31" y="36"/>
                  </a:lnTo>
                  <a:lnTo>
                    <a:pt x="35" y="32"/>
                  </a:lnTo>
                  <a:lnTo>
                    <a:pt x="37" y="26"/>
                  </a:lnTo>
                  <a:lnTo>
                    <a:pt x="39" y="2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" name="Line 652">
              <a:extLst>
                <a:ext uri="{FF2B5EF4-FFF2-40B4-BE49-F238E27FC236}">
                  <a16:creationId xmlns:a16="http://schemas.microsoft.com/office/drawing/2014/main" id="{C0CA9681-D640-06F3-941B-F0FFBE2CDFF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692" y="1804"/>
              <a:ext cx="1" cy="1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9968" name="Line 653">
              <a:extLst>
                <a:ext uri="{FF2B5EF4-FFF2-40B4-BE49-F238E27FC236}">
                  <a16:creationId xmlns:a16="http://schemas.microsoft.com/office/drawing/2014/main" id="{30C40E4E-80E1-702E-C52B-6F80B14E071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692" y="1840"/>
              <a:ext cx="1" cy="1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9969" name="Freeform 654">
              <a:extLst>
                <a:ext uri="{FF2B5EF4-FFF2-40B4-BE49-F238E27FC236}">
                  <a16:creationId xmlns:a16="http://schemas.microsoft.com/office/drawing/2014/main" id="{328D030D-73FD-8902-E805-7F8D46B9076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2" y="1885"/>
              <a:ext cx="20" cy="20"/>
            </a:xfrm>
            <a:custGeom>
              <a:avLst/>
              <a:gdLst/>
              <a:ahLst/>
              <a:cxnLst>
                <a:cxn ang="0">
                  <a:pos x="39" y="19"/>
                </a:cxn>
                <a:cxn ang="0">
                  <a:pos x="37" y="13"/>
                </a:cxn>
                <a:cxn ang="0">
                  <a:pos x="36" y="8"/>
                </a:cxn>
                <a:cxn ang="0">
                  <a:pos x="32" y="4"/>
                </a:cxn>
                <a:cxn ang="0">
                  <a:pos x="26" y="2"/>
                </a:cxn>
                <a:cxn ang="0">
                  <a:pos x="20" y="0"/>
                </a:cxn>
                <a:cxn ang="0">
                  <a:pos x="14" y="2"/>
                </a:cxn>
                <a:cxn ang="0">
                  <a:pos x="8" y="4"/>
                </a:cxn>
                <a:cxn ang="0">
                  <a:pos x="4" y="8"/>
                </a:cxn>
                <a:cxn ang="0">
                  <a:pos x="2" y="13"/>
                </a:cxn>
                <a:cxn ang="0">
                  <a:pos x="0" y="19"/>
                </a:cxn>
                <a:cxn ang="0">
                  <a:pos x="2" y="25"/>
                </a:cxn>
                <a:cxn ang="0">
                  <a:pos x="4" y="31"/>
                </a:cxn>
                <a:cxn ang="0">
                  <a:pos x="8" y="35"/>
                </a:cxn>
                <a:cxn ang="0">
                  <a:pos x="14" y="37"/>
                </a:cxn>
                <a:cxn ang="0">
                  <a:pos x="20" y="39"/>
                </a:cxn>
                <a:cxn ang="0">
                  <a:pos x="26" y="37"/>
                </a:cxn>
                <a:cxn ang="0">
                  <a:pos x="32" y="35"/>
                </a:cxn>
                <a:cxn ang="0">
                  <a:pos x="36" y="31"/>
                </a:cxn>
                <a:cxn ang="0">
                  <a:pos x="37" y="25"/>
                </a:cxn>
                <a:cxn ang="0">
                  <a:pos x="39" y="19"/>
                </a:cxn>
              </a:cxnLst>
              <a:rect l="0" t="0" r="r" b="b"/>
              <a:pathLst>
                <a:path w="39" h="39">
                  <a:moveTo>
                    <a:pt x="39" y="19"/>
                  </a:moveTo>
                  <a:lnTo>
                    <a:pt x="37" y="13"/>
                  </a:lnTo>
                  <a:lnTo>
                    <a:pt x="36" y="8"/>
                  </a:lnTo>
                  <a:lnTo>
                    <a:pt x="32" y="4"/>
                  </a:lnTo>
                  <a:lnTo>
                    <a:pt x="26" y="2"/>
                  </a:lnTo>
                  <a:lnTo>
                    <a:pt x="20" y="0"/>
                  </a:lnTo>
                  <a:lnTo>
                    <a:pt x="14" y="2"/>
                  </a:lnTo>
                  <a:lnTo>
                    <a:pt x="8" y="4"/>
                  </a:lnTo>
                  <a:lnTo>
                    <a:pt x="4" y="8"/>
                  </a:lnTo>
                  <a:lnTo>
                    <a:pt x="2" y="13"/>
                  </a:lnTo>
                  <a:lnTo>
                    <a:pt x="0" y="19"/>
                  </a:lnTo>
                  <a:lnTo>
                    <a:pt x="2" y="25"/>
                  </a:lnTo>
                  <a:lnTo>
                    <a:pt x="4" y="31"/>
                  </a:lnTo>
                  <a:lnTo>
                    <a:pt x="8" y="35"/>
                  </a:lnTo>
                  <a:lnTo>
                    <a:pt x="14" y="37"/>
                  </a:lnTo>
                  <a:lnTo>
                    <a:pt x="20" y="39"/>
                  </a:lnTo>
                  <a:lnTo>
                    <a:pt x="26" y="37"/>
                  </a:lnTo>
                  <a:lnTo>
                    <a:pt x="32" y="35"/>
                  </a:lnTo>
                  <a:lnTo>
                    <a:pt x="36" y="31"/>
                  </a:lnTo>
                  <a:lnTo>
                    <a:pt x="37" y="25"/>
                  </a:lnTo>
                  <a:lnTo>
                    <a:pt x="39" y="19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9971" name="Line 655">
              <a:extLst>
                <a:ext uri="{FF2B5EF4-FFF2-40B4-BE49-F238E27FC236}">
                  <a16:creationId xmlns:a16="http://schemas.microsoft.com/office/drawing/2014/main" id="{A40EF1B9-8D27-11B1-DFDE-5231E9FEBDB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712" y="1869"/>
              <a:ext cx="1" cy="1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9972" name="Line 656">
              <a:extLst>
                <a:ext uri="{FF2B5EF4-FFF2-40B4-BE49-F238E27FC236}">
                  <a16:creationId xmlns:a16="http://schemas.microsoft.com/office/drawing/2014/main" id="{8FFF748C-1121-23CD-34EB-68D4A76B498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12" y="1905"/>
              <a:ext cx="1" cy="1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9973" name="Freeform 657">
              <a:extLst>
                <a:ext uri="{FF2B5EF4-FFF2-40B4-BE49-F238E27FC236}">
                  <a16:creationId xmlns:a16="http://schemas.microsoft.com/office/drawing/2014/main" id="{CF005F60-5E15-3B18-C9C5-215AB2D0B6A0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2" y="1830"/>
              <a:ext cx="19" cy="19"/>
            </a:xfrm>
            <a:custGeom>
              <a:avLst/>
              <a:gdLst/>
              <a:ahLst/>
              <a:cxnLst>
                <a:cxn ang="0">
                  <a:pos x="40" y="20"/>
                </a:cxn>
                <a:cxn ang="0">
                  <a:pos x="38" y="14"/>
                </a:cxn>
                <a:cxn ang="0">
                  <a:pos x="36" y="8"/>
                </a:cxn>
                <a:cxn ang="0">
                  <a:pos x="32" y="4"/>
                </a:cxn>
                <a:cxn ang="0">
                  <a:pos x="26" y="2"/>
                </a:cxn>
                <a:cxn ang="0">
                  <a:pos x="20" y="0"/>
                </a:cxn>
                <a:cxn ang="0">
                  <a:pos x="14" y="2"/>
                </a:cxn>
                <a:cxn ang="0">
                  <a:pos x="8" y="4"/>
                </a:cxn>
                <a:cxn ang="0">
                  <a:pos x="4" y="8"/>
                </a:cxn>
                <a:cxn ang="0">
                  <a:pos x="2" y="14"/>
                </a:cxn>
                <a:cxn ang="0">
                  <a:pos x="0" y="20"/>
                </a:cxn>
                <a:cxn ang="0">
                  <a:pos x="2" y="26"/>
                </a:cxn>
                <a:cxn ang="0">
                  <a:pos x="4" y="32"/>
                </a:cxn>
                <a:cxn ang="0">
                  <a:pos x="8" y="36"/>
                </a:cxn>
                <a:cxn ang="0">
                  <a:pos x="14" y="38"/>
                </a:cxn>
                <a:cxn ang="0">
                  <a:pos x="20" y="40"/>
                </a:cxn>
                <a:cxn ang="0">
                  <a:pos x="26" y="38"/>
                </a:cxn>
                <a:cxn ang="0">
                  <a:pos x="32" y="36"/>
                </a:cxn>
                <a:cxn ang="0">
                  <a:pos x="36" y="32"/>
                </a:cxn>
                <a:cxn ang="0">
                  <a:pos x="38" y="26"/>
                </a:cxn>
                <a:cxn ang="0">
                  <a:pos x="40" y="20"/>
                </a:cxn>
              </a:cxnLst>
              <a:rect l="0" t="0" r="r" b="b"/>
              <a:pathLst>
                <a:path w="40" h="40">
                  <a:moveTo>
                    <a:pt x="40" y="20"/>
                  </a:moveTo>
                  <a:lnTo>
                    <a:pt x="38" y="14"/>
                  </a:lnTo>
                  <a:lnTo>
                    <a:pt x="36" y="8"/>
                  </a:lnTo>
                  <a:lnTo>
                    <a:pt x="32" y="4"/>
                  </a:lnTo>
                  <a:lnTo>
                    <a:pt x="26" y="2"/>
                  </a:lnTo>
                  <a:lnTo>
                    <a:pt x="20" y="0"/>
                  </a:lnTo>
                  <a:lnTo>
                    <a:pt x="14" y="2"/>
                  </a:lnTo>
                  <a:lnTo>
                    <a:pt x="8" y="4"/>
                  </a:lnTo>
                  <a:lnTo>
                    <a:pt x="4" y="8"/>
                  </a:lnTo>
                  <a:lnTo>
                    <a:pt x="2" y="14"/>
                  </a:lnTo>
                  <a:lnTo>
                    <a:pt x="0" y="20"/>
                  </a:lnTo>
                  <a:lnTo>
                    <a:pt x="2" y="26"/>
                  </a:lnTo>
                  <a:lnTo>
                    <a:pt x="4" y="32"/>
                  </a:lnTo>
                  <a:lnTo>
                    <a:pt x="8" y="36"/>
                  </a:lnTo>
                  <a:lnTo>
                    <a:pt x="14" y="38"/>
                  </a:lnTo>
                  <a:lnTo>
                    <a:pt x="20" y="40"/>
                  </a:lnTo>
                  <a:lnTo>
                    <a:pt x="26" y="38"/>
                  </a:lnTo>
                  <a:lnTo>
                    <a:pt x="32" y="36"/>
                  </a:lnTo>
                  <a:lnTo>
                    <a:pt x="36" y="32"/>
                  </a:lnTo>
                  <a:lnTo>
                    <a:pt x="38" y="26"/>
                  </a:lnTo>
                  <a:lnTo>
                    <a:pt x="40" y="2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9974" name="Line 658">
              <a:extLst>
                <a:ext uri="{FF2B5EF4-FFF2-40B4-BE49-F238E27FC236}">
                  <a16:creationId xmlns:a16="http://schemas.microsoft.com/office/drawing/2014/main" id="{E777E53A-2ECC-C4AB-5886-8842A691D98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732" y="1813"/>
              <a:ext cx="1" cy="1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9975" name="Line 659">
              <a:extLst>
                <a:ext uri="{FF2B5EF4-FFF2-40B4-BE49-F238E27FC236}">
                  <a16:creationId xmlns:a16="http://schemas.microsoft.com/office/drawing/2014/main" id="{96A15626-0559-34EB-6273-F7E0F486C04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32" y="1849"/>
              <a:ext cx="1" cy="1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9976" name="Freeform 660">
              <a:extLst>
                <a:ext uri="{FF2B5EF4-FFF2-40B4-BE49-F238E27FC236}">
                  <a16:creationId xmlns:a16="http://schemas.microsoft.com/office/drawing/2014/main" id="{AC7A8ADE-FA01-8959-3DEE-2774C8B1671A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1" y="1765"/>
              <a:ext cx="20" cy="19"/>
            </a:xfrm>
            <a:custGeom>
              <a:avLst/>
              <a:gdLst/>
              <a:ahLst/>
              <a:cxnLst>
                <a:cxn ang="0">
                  <a:pos x="39" y="20"/>
                </a:cxn>
                <a:cxn ang="0">
                  <a:pos x="37" y="14"/>
                </a:cxn>
                <a:cxn ang="0">
                  <a:pos x="35" y="8"/>
                </a:cxn>
                <a:cxn ang="0">
                  <a:pos x="31" y="4"/>
                </a:cxn>
                <a:cxn ang="0">
                  <a:pos x="26" y="2"/>
                </a:cxn>
                <a:cxn ang="0">
                  <a:pos x="20" y="0"/>
                </a:cxn>
                <a:cxn ang="0">
                  <a:pos x="14" y="2"/>
                </a:cxn>
                <a:cxn ang="0">
                  <a:pos x="8" y="4"/>
                </a:cxn>
                <a:cxn ang="0">
                  <a:pos x="4" y="8"/>
                </a:cxn>
                <a:cxn ang="0">
                  <a:pos x="2" y="14"/>
                </a:cxn>
                <a:cxn ang="0">
                  <a:pos x="0" y="20"/>
                </a:cxn>
                <a:cxn ang="0">
                  <a:pos x="2" y="26"/>
                </a:cxn>
                <a:cxn ang="0">
                  <a:pos x="4" y="32"/>
                </a:cxn>
                <a:cxn ang="0">
                  <a:pos x="8" y="36"/>
                </a:cxn>
                <a:cxn ang="0">
                  <a:pos x="14" y="38"/>
                </a:cxn>
                <a:cxn ang="0">
                  <a:pos x="20" y="39"/>
                </a:cxn>
                <a:cxn ang="0">
                  <a:pos x="26" y="38"/>
                </a:cxn>
                <a:cxn ang="0">
                  <a:pos x="31" y="36"/>
                </a:cxn>
                <a:cxn ang="0">
                  <a:pos x="35" y="32"/>
                </a:cxn>
                <a:cxn ang="0">
                  <a:pos x="37" y="26"/>
                </a:cxn>
                <a:cxn ang="0">
                  <a:pos x="39" y="20"/>
                </a:cxn>
              </a:cxnLst>
              <a:rect l="0" t="0" r="r" b="b"/>
              <a:pathLst>
                <a:path w="39" h="39">
                  <a:moveTo>
                    <a:pt x="39" y="20"/>
                  </a:moveTo>
                  <a:lnTo>
                    <a:pt x="37" y="14"/>
                  </a:lnTo>
                  <a:lnTo>
                    <a:pt x="35" y="8"/>
                  </a:lnTo>
                  <a:lnTo>
                    <a:pt x="31" y="4"/>
                  </a:lnTo>
                  <a:lnTo>
                    <a:pt x="26" y="2"/>
                  </a:lnTo>
                  <a:lnTo>
                    <a:pt x="20" y="0"/>
                  </a:lnTo>
                  <a:lnTo>
                    <a:pt x="14" y="2"/>
                  </a:lnTo>
                  <a:lnTo>
                    <a:pt x="8" y="4"/>
                  </a:lnTo>
                  <a:lnTo>
                    <a:pt x="4" y="8"/>
                  </a:lnTo>
                  <a:lnTo>
                    <a:pt x="2" y="14"/>
                  </a:lnTo>
                  <a:lnTo>
                    <a:pt x="0" y="20"/>
                  </a:lnTo>
                  <a:lnTo>
                    <a:pt x="2" y="26"/>
                  </a:lnTo>
                  <a:lnTo>
                    <a:pt x="4" y="32"/>
                  </a:lnTo>
                  <a:lnTo>
                    <a:pt x="8" y="36"/>
                  </a:lnTo>
                  <a:lnTo>
                    <a:pt x="14" y="38"/>
                  </a:lnTo>
                  <a:lnTo>
                    <a:pt x="20" y="39"/>
                  </a:lnTo>
                  <a:lnTo>
                    <a:pt x="26" y="38"/>
                  </a:lnTo>
                  <a:lnTo>
                    <a:pt x="31" y="36"/>
                  </a:lnTo>
                  <a:lnTo>
                    <a:pt x="35" y="32"/>
                  </a:lnTo>
                  <a:lnTo>
                    <a:pt x="37" y="26"/>
                  </a:lnTo>
                  <a:lnTo>
                    <a:pt x="39" y="2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9977" name="Line 661">
              <a:extLst>
                <a:ext uri="{FF2B5EF4-FFF2-40B4-BE49-F238E27FC236}">
                  <a16:creationId xmlns:a16="http://schemas.microsoft.com/office/drawing/2014/main" id="{6AB739FC-46D9-0183-FBE1-1D5C96D97CB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751" y="1748"/>
              <a:ext cx="1" cy="1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9978" name="Line 662">
              <a:extLst>
                <a:ext uri="{FF2B5EF4-FFF2-40B4-BE49-F238E27FC236}">
                  <a16:creationId xmlns:a16="http://schemas.microsoft.com/office/drawing/2014/main" id="{D596578B-C70A-CA55-1473-3436CA40F3B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51" y="1784"/>
              <a:ext cx="1" cy="1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9979" name="Freeform 663">
              <a:extLst>
                <a:ext uri="{FF2B5EF4-FFF2-40B4-BE49-F238E27FC236}">
                  <a16:creationId xmlns:a16="http://schemas.microsoft.com/office/drawing/2014/main" id="{CE189816-E262-AB0F-F8AC-E8223076F44C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1" y="1768"/>
              <a:ext cx="20" cy="20"/>
            </a:xfrm>
            <a:custGeom>
              <a:avLst/>
              <a:gdLst/>
              <a:ahLst/>
              <a:cxnLst>
                <a:cxn ang="0">
                  <a:pos x="40" y="20"/>
                </a:cxn>
                <a:cxn ang="0">
                  <a:pos x="38" y="14"/>
                </a:cxn>
                <a:cxn ang="0">
                  <a:pos x="36" y="8"/>
                </a:cxn>
                <a:cxn ang="0">
                  <a:pos x="32" y="4"/>
                </a:cxn>
                <a:cxn ang="0">
                  <a:pos x="26" y="2"/>
                </a:cxn>
                <a:cxn ang="0">
                  <a:pos x="20" y="0"/>
                </a:cxn>
                <a:cxn ang="0">
                  <a:pos x="14" y="2"/>
                </a:cxn>
                <a:cxn ang="0">
                  <a:pos x="8" y="4"/>
                </a:cxn>
                <a:cxn ang="0">
                  <a:pos x="4" y="8"/>
                </a:cxn>
                <a:cxn ang="0">
                  <a:pos x="2" y="14"/>
                </a:cxn>
                <a:cxn ang="0">
                  <a:pos x="0" y="20"/>
                </a:cxn>
                <a:cxn ang="0">
                  <a:pos x="2" y="26"/>
                </a:cxn>
                <a:cxn ang="0">
                  <a:pos x="4" y="31"/>
                </a:cxn>
                <a:cxn ang="0">
                  <a:pos x="8" y="35"/>
                </a:cxn>
                <a:cxn ang="0">
                  <a:pos x="14" y="37"/>
                </a:cxn>
                <a:cxn ang="0">
                  <a:pos x="20" y="39"/>
                </a:cxn>
                <a:cxn ang="0">
                  <a:pos x="26" y="37"/>
                </a:cxn>
                <a:cxn ang="0">
                  <a:pos x="32" y="35"/>
                </a:cxn>
                <a:cxn ang="0">
                  <a:pos x="36" y="31"/>
                </a:cxn>
                <a:cxn ang="0">
                  <a:pos x="38" y="26"/>
                </a:cxn>
                <a:cxn ang="0">
                  <a:pos x="40" y="20"/>
                </a:cxn>
              </a:cxnLst>
              <a:rect l="0" t="0" r="r" b="b"/>
              <a:pathLst>
                <a:path w="40" h="39">
                  <a:moveTo>
                    <a:pt x="40" y="20"/>
                  </a:moveTo>
                  <a:lnTo>
                    <a:pt x="38" y="14"/>
                  </a:lnTo>
                  <a:lnTo>
                    <a:pt x="36" y="8"/>
                  </a:lnTo>
                  <a:lnTo>
                    <a:pt x="32" y="4"/>
                  </a:lnTo>
                  <a:lnTo>
                    <a:pt x="26" y="2"/>
                  </a:lnTo>
                  <a:lnTo>
                    <a:pt x="20" y="0"/>
                  </a:lnTo>
                  <a:lnTo>
                    <a:pt x="14" y="2"/>
                  </a:lnTo>
                  <a:lnTo>
                    <a:pt x="8" y="4"/>
                  </a:lnTo>
                  <a:lnTo>
                    <a:pt x="4" y="8"/>
                  </a:lnTo>
                  <a:lnTo>
                    <a:pt x="2" y="14"/>
                  </a:lnTo>
                  <a:lnTo>
                    <a:pt x="0" y="20"/>
                  </a:lnTo>
                  <a:lnTo>
                    <a:pt x="2" y="26"/>
                  </a:lnTo>
                  <a:lnTo>
                    <a:pt x="4" y="31"/>
                  </a:lnTo>
                  <a:lnTo>
                    <a:pt x="8" y="35"/>
                  </a:lnTo>
                  <a:lnTo>
                    <a:pt x="14" y="37"/>
                  </a:lnTo>
                  <a:lnTo>
                    <a:pt x="20" y="39"/>
                  </a:lnTo>
                  <a:lnTo>
                    <a:pt x="26" y="37"/>
                  </a:lnTo>
                  <a:lnTo>
                    <a:pt x="32" y="35"/>
                  </a:lnTo>
                  <a:lnTo>
                    <a:pt x="36" y="31"/>
                  </a:lnTo>
                  <a:lnTo>
                    <a:pt x="38" y="26"/>
                  </a:lnTo>
                  <a:lnTo>
                    <a:pt x="40" y="2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9980" name="Line 664">
              <a:extLst>
                <a:ext uri="{FF2B5EF4-FFF2-40B4-BE49-F238E27FC236}">
                  <a16:creationId xmlns:a16="http://schemas.microsoft.com/office/drawing/2014/main" id="{42F992A9-5D22-D0B9-EBB9-DAEF11D7760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771" y="1752"/>
              <a:ext cx="1" cy="1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9981" name="Line 665">
              <a:extLst>
                <a:ext uri="{FF2B5EF4-FFF2-40B4-BE49-F238E27FC236}">
                  <a16:creationId xmlns:a16="http://schemas.microsoft.com/office/drawing/2014/main" id="{8C8AF5B5-D247-B0A6-99C4-25C74E4CDEE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71" y="1788"/>
              <a:ext cx="1" cy="1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9982" name="Freeform 666">
              <a:extLst>
                <a:ext uri="{FF2B5EF4-FFF2-40B4-BE49-F238E27FC236}">
                  <a16:creationId xmlns:a16="http://schemas.microsoft.com/office/drawing/2014/main" id="{4F214063-0E5B-B10A-2460-2DB250FC6B6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1" y="1788"/>
              <a:ext cx="20" cy="20"/>
            </a:xfrm>
            <a:custGeom>
              <a:avLst/>
              <a:gdLst/>
              <a:ahLst/>
              <a:cxnLst>
                <a:cxn ang="0">
                  <a:pos x="39" y="20"/>
                </a:cxn>
                <a:cxn ang="0">
                  <a:pos x="37" y="14"/>
                </a:cxn>
                <a:cxn ang="0">
                  <a:pos x="35" y="8"/>
                </a:cxn>
                <a:cxn ang="0">
                  <a:pos x="31" y="4"/>
                </a:cxn>
                <a:cxn ang="0">
                  <a:pos x="25" y="2"/>
                </a:cxn>
                <a:cxn ang="0">
                  <a:pos x="19" y="0"/>
                </a:cxn>
                <a:cxn ang="0">
                  <a:pos x="14" y="2"/>
                </a:cxn>
                <a:cxn ang="0">
                  <a:pos x="8" y="4"/>
                </a:cxn>
                <a:cxn ang="0">
                  <a:pos x="4" y="8"/>
                </a:cxn>
                <a:cxn ang="0">
                  <a:pos x="2" y="14"/>
                </a:cxn>
                <a:cxn ang="0">
                  <a:pos x="0" y="20"/>
                </a:cxn>
                <a:cxn ang="0">
                  <a:pos x="2" y="26"/>
                </a:cxn>
                <a:cxn ang="0">
                  <a:pos x="4" y="32"/>
                </a:cxn>
                <a:cxn ang="0">
                  <a:pos x="8" y="36"/>
                </a:cxn>
                <a:cxn ang="0">
                  <a:pos x="14" y="38"/>
                </a:cxn>
                <a:cxn ang="0">
                  <a:pos x="19" y="40"/>
                </a:cxn>
                <a:cxn ang="0">
                  <a:pos x="25" y="38"/>
                </a:cxn>
                <a:cxn ang="0">
                  <a:pos x="31" y="36"/>
                </a:cxn>
                <a:cxn ang="0">
                  <a:pos x="35" y="32"/>
                </a:cxn>
                <a:cxn ang="0">
                  <a:pos x="37" y="26"/>
                </a:cxn>
                <a:cxn ang="0">
                  <a:pos x="39" y="20"/>
                </a:cxn>
              </a:cxnLst>
              <a:rect l="0" t="0" r="r" b="b"/>
              <a:pathLst>
                <a:path w="39" h="40">
                  <a:moveTo>
                    <a:pt x="39" y="20"/>
                  </a:moveTo>
                  <a:lnTo>
                    <a:pt x="37" y="14"/>
                  </a:lnTo>
                  <a:lnTo>
                    <a:pt x="35" y="8"/>
                  </a:lnTo>
                  <a:lnTo>
                    <a:pt x="31" y="4"/>
                  </a:lnTo>
                  <a:lnTo>
                    <a:pt x="25" y="2"/>
                  </a:lnTo>
                  <a:lnTo>
                    <a:pt x="19" y="0"/>
                  </a:lnTo>
                  <a:lnTo>
                    <a:pt x="14" y="2"/>
                  </a:lnTo>
                  <a:lnTo>
                    <a:pt x="8" y="4"/>
                  </a:lnTo>
                  <a:lnTo>
                    <a:pt x="4" y="8"/>
                  </a:lnTo>
                  <a:lnTo>
                    <a:pt x="2" y="14"/>
                  </a:lnTo>
                  <a:lnTo>
                    <a:pt x="0" y="20"/>
                  </a:lnTo>
                  <a:lnTo>
                    <a:pt x="2" y="26"/>
                  </a:lnTo>
                  <a:lnTo>
                    <a:pt x="4" y="32"/>
                  </a:lnTo>
                  <a:lnTo>
                    <a:pt x="8" y="36"/>
                  </a:lnTo>
                  <a:lnTo>
                    <a:pt x="14" y="38"/>
                  </a:lnTo>
                  <a:lnTo>
                    <a:pt x="19" y="40"/>
                  </a:lnTo>
                  <a:lnTo>
                    <a:pt x="25" y="38"/>
                  </a:lnTo>
                  <a:lnTo>
                    <a:pt x="31" y="36"/>
                  </a:lnTo>
                  <a:lnTo>
                    <a:pt x="35" y="32"/>
                  </a:lnTo>
                  <a:lnTo>
                    <a:pt x="37" y="26"/>
                  </a:lnTo>
                  <a:lnTo>
                    <a:pt x="39" y="2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9983" name="Line 667">
              <a:extLst>
                <a:ext uri="{FF2B5EF4-FFF2-40B4-BE49-F238E27FC236}">
                  <a16:creationId xmlns:a16="http://schemas.microsoft.com/office/drawing/2014/main" id="{3B6608A7-1B69-9623-EB2A-160CD11CE2B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791" y="1771"/>
              <a:ext cx="1" cy="1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9984" name="Line 668">
              <a:extLst>
                <a:ext uri="{FF2B5EF4-FFF2-40B4-BE49-F238E27FC236}">
                  <a16:creationId xmlns:a16="http://schemas.microsoft.com/office/drawing/2014/main" id="{F16DD493-229F-2717-D4DF-F9F162A7987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91" y="1808"/>
              <a:ext cx="1" cy="1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9985" name="Freeform 669">
              <a:extLst>
                <a:ext uri="{FF2B5EF4-FFF2-40B4-BE49-F238E27FC236}">
                  <a16:creationId xmlns:a16="http://schemas.microsoft.com/office/drawing/2014/main" id="{6A348122-9AFA-BEAA-A776-CD4AC9709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4801" y="1674"/>
              <a:ext cx="19" cy="20"/>
            </a:xfrm>
            <a:custGeom>
              <a:avLst/>
              <a:gdLst/>
              <a:ahLst/>
              <a:cxnLst>
                <a:cxn ang="0">
                  <a:pos x="40" y="19"/>
                </a:cxn>
                <a:cxn ang="0">
                  <a:pos x="38" y="13"/>
                </a:cxn>
                <a:cxn ang="0">
                  <a:pos x="36" y="7"/>
                </a:cxn>
                <a:cxn ang="0">
                  <a:pos x="32" y="4"/>
                </a:cxn>
                <a:cxn ang="0">
                  <a:pos x="26" y="2"/>
                </a:cxn>
                <a:cxn ang="0">
                  <a:pos x="20" y="0"/>
                </a:cxn>
                <a:cxn ang="0">
                  <a:pos x="14" y="2"/>
                </a:cxn>
                <a:cxn ang="0">
                  <a:pos x="8" y="4"/>
                </a:cxn>
                <a:cxn ang="0">
                  <a:pos x="4" y="7"/>
                </a:cxn>
                <a:cxn ang="0">
                  <a:pos x="2" y="13"/>
                </a:cxn>
                <a:cxn ang="0">
                  <a:pos x="0" y="19"/>
                </a:cxn>
                <a:cxn ang="0">
                  <a:pos x="2" y="25"/>
                </a:cxn>
                <a:cxn ang="0">
                  <a:pos x="4" y="31"/>
                </a:cxn>
                <a:cxn ang="0">
                  <a:pos x="8" y="35"/>
                </a:cxn>
                <a:cxn ang="0">
                  <a:pos x="14" y="37"/>
                </a:cxn>
                <a:cxn ang="0">
                  <a:pos x="20" y="39"/>
                </a:cxn>
                <a:cxn ang="0">
                  <a:pos x="26" y="37"/>
                </a:cxn>
                <a:cxn ang="0">
                  <a:pos x="32" y="35"/>
                </a:cxn>
                <a:cxn ang="0">
                  <a:pos x="36" y="31"/>
                </a:cxn>
                <a:cxn ang="0">
                  <a:pos x="38" y="25"/>
                </a:cxn>
                <a:cxn ang="0">
                  <a:pos x="40" y="19"/>
                </a:cxn>
              </a:cxnLst>
              <a:rect l="0" t="0" r="r" b="b"/>
              <a:pathLst>
                <a:path w="40" h="39">
                  <a:moveTo>
                    <a:pt x="40" y="19"/>
                  </a:moveTo>
                  <a:lnTo>
                    <a:pt x="38" y="13"/>
                  </a:lnTo>
                  <a:lnTo>
                    <a:pt x="36" y="7"/>
                  </a:lnTo>
                  <a:lnTo>
                    <a:pt x="32" y="4"/>
                  </a:lnTo>
                  <a:lnTo>
                    <a:pt x="26" y="2"/>
                  </a:lnTo>
                  <a:lnTo>
                    <a:pt x="20" y="0"/>
                  </a:lnTo>
                  <a:lnTo>
                    <a:pt x="14" y="2"/>
                  </a:lnTo>
                  <a:lnTo>
                    <a:pt x="8" y="4"/>
                  </a:lnTo>
                  <a:lnTo>
                    <a:pt x="4" y="7"/>
                  </a:lnTo>
                  <a:lnTo>
                    <a:pt x="2" y="13"/>
                  </a:lnTo>
                  <a:lnTo>
                    <a:pt x="0" y="19"/>
                  </a:lnTo>
                  <a:lnTo>
                    <a:pt x="2" y="25"/>
                  </a:lnTo>
                  <a:lnTo>
                    <a:pt x="4" y="31"/>
                  </a:lnTo>
                  <a:lnTo>
                    <a:pt x="8" y="35"/>
                  </a:lnTo>
                  <a:lnTo>
                    <a:pt x="14" y="37"/>
                  </a:lnTo>
                  <a:lnTo>
                    <a:pt x="20" y="39"/>
                  </a:lnTo>
                  <a:lnTo>
                    <a:pt x="26" y="37"/>
                  </a:lnTo>
                  <a:lnTo>
                    <a:pt x="32" y="35"/>
                  </a:lnTo>
                  <a:lnTo>
                    <a:pt x="36" y="31"/>
                  </a:lnTo>
                  <a:lnTo>
                    <a:pt x="38" y="25"/>
                  </a:lnTo>
                  <a:lnTo>
                    <a:pt x="40" y="19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9986" name="Line 670">
              <a:extLst>
                <a:ext uri="{FF2B5EF4-FFF2-40B4-BE49-F238E27FC236}">
                  <a16:creationId xmlns:a16="http://schemas.microsoft.com/office/drawing/2014/main" id="{CA3216B1-809F-276A-5CC5-944F0B55AA9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810" y="1656"/>
              <a:ext cx="1" cy="1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9987" name="Line 671">
              <a:extLst>
                <a:ext uri="{FF2B5EF4-FFF2-40B4-BE49-F238E27FC236}">
                  <a16:creationId xmlns:a16="http://schemas.microsoft.com/office/drawing/2014/main" id="{34BD915C-9794-221A-21B6-B3E2DB7997D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10" y="1694"/>
              <a:ext cx="1" cy="1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9988" name="Freeform 672">
              <a:extLst>
                <a:ext uri="{FF2B5EF4-FFF2-40B4-BE49-F238E27FC236}">
                  <a16:creationId xmlns:a16="http://schemas.microsoft.com/office/drawing/2014/main" id="{662C7FBA-7880-1F08-5896-0BAD617A62AD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0" y="1635"/>
              <a:ext cx="20" cy="20"/>
            </a:xfrm>
            <a:custGeom>
              <a:avLst/>
              <a:gdLst/>
              <a:ahLst/>
              <a:cxnLst>
                <a:cxn ang="0">
                  <a:pos x="39" y="19"/>
                </a:cxn>
                <a:cxn ang="0">
                  <a:pos x="37" y="13"/>
                </a:cxn>
                <a:cxn ang="0">
                  <a:pos x="35" y="8"/>
                </a:cxn>
                <a:cxn ang="0">
                  <a:pos x="31" y="4"/>
                </a:cxn>
                <a:cxn ang="0">
                  <a:pos x="25" y="2"/>
                </a:cxn>
                <a:cxn ang="0">
                  <a:pos x="19" y="0"/>
                </a:cxn>
                <a:cxn ang="0">
                  <a:pos x="13" y="2"/>
                </a:cxn>
                <a:cxn ang="0">
                  <a:pos x="8" y="4"/>
                </a:cxn>
                <a:cxn ang="0">
                  <a:pos x="4" y="8"/>
                </a:cxn>
                <a:cxn ang="0">
                  <a:pos x="2" y="13"/>
                </a:cxn>
                <a:cxn ang="0">
                  <a:pos x="0" y="19"/>
                </a:cxn>
                <a:cxn ang="0">
                  <a:pos x="2" y="25"/>
                </a:cxn>
                <a:cxn ang="0">
                  <a:pos x="4" y="31"/>
                </a:cxn>
                <a:cxn ang="0">
                  <a:pos x="8" y="35"/>
                </a:cxn>
                <a:cxn ang="0">
                  <a:pos x="13" y="37"/>
                </a:cxn>
                <a:cxn ang="0">
                  <a:pos x="19" y="39"/>
                </a:cxn>
                <a:cxn ang="0">
                  <a:pos x="25" y="37"/>
                </a:cxn>
                <a:cxn ang="0">
                  <a:pos x="31" y="35"/>
                </a:cxn>
                <a:cxn ang="0">
                  <a:pos x="35" y="31"/>
                </a:cxn>
                <a:cxn ang="0">
                  <a:pos x="37" y="25"/>
                </a:cxn>
                <a:cxn ang="0">
                  <a:pos x="39" y="19"/>
                </a:cxn>
              </a:cxnLst>
              <a:rect l="0" t="0" r="r" b="b"/>
              <a:pathLst>
                <a:path w="39" h="39">
                  <a:moveTo>
                    <a:pt x="39" y="19"/>
                  </a:moveTo>
                  <a:lnTo>
                    <a:pt x="37" y="13"/>
                  </a:lnTo>
                  <a:lnTo>
                    <a:pt x="35" y="8"/>
                  </a:lnTo>
                  <a:lnTo>
                    <a:pt x="31" y="4"/>
                  </a:lnTo>
                  <a:lnTo>
                    <a:pt x="25" y="2"/>
                  </a:lnTo>
                  <a:lnTo>
                    <a:pt x="19" y="0"/>
                  </a:lnTo>
                  <a:lnTo>
                    <a:pt x="13" y="2"/>
                  </a:lnTo>
                  <a:lnTo>
                    <a:pt x="8" y="4"/>
                  </a:lnTo>
                  <a:lnTo>
                    <a:pt x="4" y="8"/>
                  </a:lnTo>
                  <a:lnTo>
                    <a:pt x="2" y="13"/>
                  </a:lnTo>
                  <a:lnTo>
                    <a:pt x="0" y="19"/>
                  </a:lnTo>
                  <a:lnTo>
                    <a:pt x="2" y="25"/>
                  </a:lnTo>
                  <a:lnTo>
                    <a:pt x="4" y="31"/>
                  </a:lnTo>
                  <a:lnTo>
                    <a:pt x="8" y="35"/>
                  </a:lnTo>
                  <a:lnTo>
                    <a:pt x="13" y="37"/>
                  </a:lnTo>
                  <a:lnTo>
                    <a:pt x="19" y="39"/>
                  </a:lnTo>
                  <a:lnTo>
                    <a:pt x="25" y="37"/>
                  </a:lnTo>
                  <a:lnTo>
                    <a:pt x="31" y="35"/>
                  </a:lnTo>
                  <a:lnTo>
                    <a:pt x="35" y="31"/>
                  </a:lnTo>
                  <a:lnTo>
                    <a:pt x="37" y="25"/>
                  </a:lnTo>
                  <a:lnTo>
                    <a:pt x="39" y="19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9989" name="Line 673">
              <a:extLst>
                <a:ext uri="{FF2B5EF4-FFF2-40B4-BE49-F238E27FC236}">
                  <a16:creationId xmlns:a16="http://schemas.microsoft.com/office/drawing/2014/main" id="{B51B6CE7-EA50-3F85-3CD7-A278B768185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830" y="1617"/>
              <a:ext cx="1" cy="1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9990" name="Line 674">
              <a:extLst>
                <a:ext uri="{FF2B5EF4-FFF2-40B4-BE49-F238E27FC236}">
                  <a16:creationId xmlns:a16="http://schemas.microsoft.com/office/drawing/2014/main" id="{902B051F-C4FB-BE40-4137-121D8BDC5F2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30" y="1655"/>
              <a:ext cx="1" cy="1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9991" name="Freeform 675">
              <a:extLst>
                <a:ext uri="{FF2B5EF4-FFF2-40B4-BE49-F238E27FC236}">
                  <a16:creationId xmlns:a16="http://schemas.microsoft.com/office/drawing/2014/main" id="{7338E222-B3FE-9287-61AB-884F9BA771D8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0" y="1564"/>
              <a:ext cx="20" cy="20"/>
            </a:xfrm>
            <a:custGeom>
              <a:avLst/>
              <a:gdLst/>
              <a:ahLst/>
              <a:cxnLst>
                <a:cxn ang="0">
                  <a:pos x="40" y="19"/>
                </a:cxn>
                <a:cxn ang="0">
                  <a:pos x="38" y="13"/>
                </a:cxn>
                <a:cxn ang="0">
                  <a:pos x="36" y="8"/>
                </a:cxn>
                <a:cxn ang="0">
                  <a:pos x="32" y="4"/>
                </a:cxn>
                <a:cxn ang="0">
                  <a:pos x="26" y="2"/>
                </a:cxn>
                <a:cxn ang="0">
                  <a:pos x="20" y="0"/>
                </a:cxn>
                <a:cxn ang="0">
                  <a:pos x="14" y="2"/>
                </a:cxn>
                <a:cxn ang="0">
                  <a:pos x="8" y="4"/>
                </a:cxn>
                <a:cxn ang="0">
                  <a:pos x="4" y="8"/>
                </a:cxn>
                <a:cxn ang="0">
                  <a:pos x="2" y="13"/>
                </a:cxn>
                <a:cxn ang="0">
                  <a:pos x="0" y="19"/>
                </a:cxn>
                <a:cxn ang="0">
                  <a:pos x="2" y="25"/>
                </a:cxn>
                <a:cxn ang="0">
                  <a:pos x="4" y="31"/>
                </a:cxn>
                <a:cxn ang="0">
                  <a:pos x="8" y="35"/>
                </a:cxn>
                <a:cxn ang="0">
                  <a:pos x="14" y="37"/>
                </a:cxn>
                <a:cxn ang="0">
                  <a:pos x="20" y="39"/>
                </a:cxn>
                <a:cxn ang="0">
                  <a:pos x="26" y="37"/>
                </a:cxn>
                <a:cxn ang="0">
                  <a:pos x="32" y="35"/>
                </a:cxn>
                <a:cxn ang="0">
                  <a:pos x="36" y="31"/>
                </a:cxn>
                <a:cxn ang="0">
                  <a:pos x="38" y="25"/>
                </a:cxn>
                <a:cxn ang="0">
                  <a:pos x="40" y="19"/>
                </a:cxn>
              </a:cxnLst>
              <a:rect l="0" t="0" r="r" b="b"/>
              <a:pathLst>
                <a:path w="40" h="39">
                  <a:moveTo>
                    <a:pt x="40" y="19"/>
                  </a:moveTo>
                  <a:lnTo>
                    <a:pt x="38" y="13"/>
                  </a:lnTo>
                  <a:lnTo>
                    <a:pt x="36" y="8"/>
                  </a:lnTo>
                  <a:lnTo>
                    <a:pt x="32" y="4"/>
                  </a:lnTo>
                  <a:lnTo>
                    <a:pt x="26" y="2"/>
                  </a:lnTo>
                  <a:lnTo>
                    <a:pt x="20" y="0"/>
                  </a:lnTo>
                  <a:lnTo>
                    <a:pt x="14" y="2"/>
                  </a:lnTo>
                  <a:lnTo>
                    <a:pt x="8" y="4"/>
                  </a:lnTo>
                  <a:lnTo>
                    <a:pt x="4" y="8"/>
                  </a:lnTo>
                  <a:lnTo>
                    <a:pt x="2" y="13"/>
                  </a:lnTo>
                  <a:lnTo>
                    <a:pt x="0" y="19"/>
                  </a:lnTo>
                  <a:lnTo>
                    <a:pt x="2" y="25"/>
                  </a:lnTo>
                  <a:lnTo>
                    <a:pt x="4" y="31"/>
                  </a:lnTo>
                  <a:lnTo>
                    <a:pt x="8" y="35"/>
                  </a:lnTo>
                  <a:lnTo>
                    <a:pt x="14" y="37"/>
                  </a:lnTo>
                  <a:lnTo>
                    <a:pt x="20" y="39"/>
                  </a:lnTo>
                  <a:lnTo>
                    <a:pt x="26" y="37"/>
                  </a:lnTo>
                  <a:lnTo>
                    <a:pt x="32" y="35"/>
                  </a:lnTo>
                  <a:lnTo>
                    <a:pt x="36" y="31"/>
                  </a:lnTo>
                  <a:lnTo>
                    <a:pt x="38" y="25"/>
                  </a:lnTo>
                  <a:lnTo>
                    <a:pt x="40" y="19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9992" name="Line 676">
              <a:extLst>
                <a:ext uri="{FF2B5EF4-FFF2-40B4-BE49-F238E27FC236}">
                  <a16:creationId xmlns:a16="http://schemas.microsoft.com/office/drawing/2014/main" id="{78AECCCB-E68E-07F5-2A8F-DAC44D6EA55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850" y="1545"/>
              <a:ext cx="1" cy="1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9993" name="Line 677">
              <a:extLst>
                <a:ext uri="{FF2B5EF4-FFF2-40B4-BE49-F238E27FC236}">
                  <a16:creationId xmlns:a16="http://schemas.microsoft.com/office/drawing/2014/main" id="{9089FA70-BFF2-67DB-B254-A52DC4DB719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50" y="1584"/>
              <a:ext cx="1" cy="2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9994" name="Freeform 678">
              <a:extLst>
                <a:ext uri="{FF2B5EF4-FFF2-40B4-BE49-F238E27FC236}">
                  <a16:creationId xmlns:a16="http://schemas.microsoft.com/office/drawing/2014/main" id="{1A888C9B-A0D3-5DE6-B1AE-D6ECC78DE3E2}"/>
                </a:ext>
              </a:extLst>
            </p:cNvPr>
            <p:cNvSpPr>
              <a:spLocks/>
            </p:cNvSpPr>
            <p:nvPr/>
          </p:nvSpPr>
          <p:spPr bwMode="auto">
            <a:xfrm>
              <a:off x="4860" y="1469"/>
              <a:ext cx="19" cy="19"/>
            </a:xfrm>
            <a:custGeom>
              <a:avLst/>
              <a:gdLst/>
              <a:ahLst/>
              <a:cxnLst>
                <a:cxn ang="0">
                  <a:pos x="39" y="20"/>
                </a:cxn>
                <a:cxn ang="0">
                  <a:pos x="37" y="14"/>
                </a:cxn>
                <a:cxn ang="0">
                  <a:pos x="35" y="8"/>
                </a:cxn>
                <a:cxn ang="0">
                  <a:pos x="31" y="4"/>
                </a:cxn>
                <a:cxn ang="0">
                  <a:pos x="25" y="2"/>
                </a:cxn>
                <a:cxn ang="0">
                  <a:pos x="19" y="0"/>
                </a:cxn>
                <a:cxn ang="0">
                  <a:pos x="13" y="2"/>
                </a:cxn>
                <a:cxn ang="0">
                  <a:pos x="7" y="4"/>
                </a:cxn>
                <a:cxn ang="0">
                  <a:pos x="3" y="8"/>
                </a:cxn>
                <a:cxn ang="0">
                  <a:pos x="2" y="14"/>
                </a:cxn>
                <a:cxn ang="0">
                  <a:pos x="0" y="20"/>
                </a:cxn>
                <a:cxn ang="0">
                  <a:pos x="2" y="26"/>
                </a:cxn>
                <a:cxn ang="0">
                  <a:pos x="3" y="32"/>
                </a:cxn>
                <a:cxn ang="0">
                  <a:pos x="7" y="36"/>
                </a:cxn>
                <a:cxn ang="0">
                  <a:pos x="13" y="38"/>
                </a:cxn>
                <a:cxn ang="0">
                  <a:pos x="19" y="40"/>
                </a:cxn>
                <a:cxn ang="0">
                  <a:pos x="25" y="38"/>
                </a:cxn>
                <a:cxn ang="0">
                  <a:pos x="31" y="36"/>
                </a:cxn>
                <a:cxn ang="0">
                  <a:pos x="35" y="32"/>
                </a:cxn>
                <a:cxn ang="0">
                  <a:pos x="37" y="26"/>
                </a:cxn>
                <a:cxn ang="0">
                  <a:pos x="39" y="20"/>
                </a:cxn>
              </a:cxnLst>
              <a:rect l="0" t="0" r="r" b="b"/>
              <a:pathLst>
                <a:path w="39" h="40">
                  <a:moveTo>
                    <a:pt x="39" y="20"/>
                  </a:moveTo>
                  <a:lnTo>
                    <a:pt x="37" y="14"/>
                  </a:lnTo>
                  <a:lnTo>
                    <a:pt x="35" y="8"/>
                  </a:lnTo>
                  <a:lnTo>
                    <a:pt x="31" y="4"/>
                  </a:lnTo>
                  <a:lnTo>
                    <a:pt x="25" y="2"/>
                  </a:lnTo>
                  <a:lnTo>
                    <a:pt x="19" y="0"/>
                  </a:lnTo>
                  <a:lnTo>
                    <a:pt x="13" y="2"/>
                  </a:lnTo>
                  <a:lnTo>
                    <a:pt x="7" y="4"/>
                  </a:lnTo>
                  <a:lnTo>
                    <a:pt x="3" y="8"/>
                  </a:lnTo>
                  <a:lnTo>
                    <a:pt x="2" y="14"/>
                  </a:lnTo>
                  <a:lnTo>
                    <a:pt x="0" y="20"/>
                  </a:lnTo>
                  <a:lnTo>
                    <a:pt x="2" y="26"/>
                  </a:lnTo>
                  <a:lnTo>
                    <a:pt x="3" y="32"/>
                  </a:lnTo>
                  <a:lnTo>
                    <a:pt x="7" y="36"/>
                  </a:lnTo>
                  <a:lnTo>
                    <a:pt x="13" y="38"/>
                  </a:lnTo>
                  <a:lnTo>
                    <a:pt x="19" y="40"/>
                  </a:lnTo>
                  <a:lnTo>
                    <a:pt x="25" y="38"/>
                  </a:lnTo>
                  <a:lnTo>
                    <a:pt x="31" y="36"/>
                  </a:lnTo>
                  <a:lnTo>
                    <a:pt x="35" y="32"/>
                  </a:lnTo>
                  <a:lnTo>
                    <a:pt x="37" y="26"/>
                  </a:lnTo>
                  <a:lnTo>
                    <a:pt x="39" y="2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9995" name="Line 679">
              <a:extLst>
                <a:ext uri="{FF2B5EF4-FFF2-40B4-BE49-F238E27FC236}">
                  <a16:creationId xmlns:a16="http://schemas.microsoft.com/office/drawing/2014/main" id="{2B7DCE95-FDA3-E240-6519-B7D01326313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870" y="1448"/>
              <a:ext cx="1" cy="2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9996" name="Line 680">
              <a:extLst>
                <a:ext uri="{FF2B5EF4-FFF2-40B4-BE49-F238E27FC236}">
                  <a16:creationId xmlns:a16="http://schemas.microsoft.com/office/drawing/2014/main" id="{81CDA521-37AB-E7A5-C3A5-7CF95DBB18A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70" y="1488"/>
              <a:ext cx="1" cy="2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9997" name="Freeform 681">
              <a:extLst>
                <a:ext uri="{FF2B5EF4-FFF2-40B4-BE49-F238E27FC236}">
                  <a16:creationId xmlns:a16="http://schemas.microsoft.com/office/drawing/2014/main" id="{811CCF22-F8F9-C85B-ACAE-6FC37619A78F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9" y="1411"/>
              <a:ext cx="20" cy="19"/>
            </a:xfrm>
            <a:custGeom>
              <a:avLst/>
              <a:gdLst/>
              <a:ahLst/>
              <a:cxnLst>
                <a:cxn ang="0">
                  <a:pos x="39" y="20"/>
                </a:cxn>
                <a:cxn ang="0">
                  <a:pos x="37" y="14"/>
                </a:cxn>
                <a:cxn ang="0">
                  <a:pos x="35" y="8"/>
                </a:cxn>
                <a:cxn ang="0">
                  <a:pos x="32" y="4"/>
                </a:cxn>
                <a:cxn ang="0">
                  <a:pos x="26" y="2"/>
                </a:cxn>
                <a:cxn ang="0">
                  <a:pos x="20" y="0"/>
                </a:cxn>
                <a:cxn ang="0">
                  <a:pos x="14" y="2"/>
                </a:cxn>
                <a:cxn ang="0">
                  <a:pos x="8" y="4"/>
                </a:cxn>
                <a:cxn ang="0">
                  <a:pos x="4" y="8"/>
                </a:cxn>
                <a:cxn ang="0">
                  <a:pos x="2" y="14"/>
                </a:cxn>
                <a:cxn ang="0">
                  <a:pos x="0" y="20"/>
                </a:cxn>
                <a:cxn ang="0">
                  <a:pos x="2" y="26"/>
                </a:cxn>
                <a:cxn ang="0">
                  <a:pos x="4" y="32"/>
                </a:cxn>
                <a:cxn ang="0">
                  <a:pos x="8" y="36"/>
                </a:cxn>
                <a:cxn ang="0">
                  <a:pos x="14" y="38"/>
                </a:cxn>
                <a:cxn ang="0">
                  <a:pos x="20" y="39"/>
                </a:cxn>
                <a:cxn ang="0">
                  <a:pos x="26" y="38"/>
                </a:cxn>
                <a:cxn ang="0">
                  <a:pos x="32" y="36"/>
                </a:cxn>
                <a:cxn ang="0">
                  <a:pos x="35" y="32"/>
                </a:cxn>
                <a:cxn ang="0">
                  <a:pos x="37" y="26"/>
                </a:cxn>
                <a:cxn ang="0">
                  <a:pos x="39" y="20"/>
                </a:cxn>
              </a:cxnLst>
              <a:rect l="0" t="0" r="r" b="b"/>
              <a:pathLst>
                <a:path w="39" h="39">
                  <a:moveTo>
                    <a:pt x="39" y="20"/>
                  </a:moveTo>
                  <a:lnTo>
                    <a:pt x="37" y="14"/>
                  </a:lnTo>
                  <a:lnTo>
                    <a:pt x="35" y="8"/>
                  </a:lnTo>
                  <a:lnTo>
                    <a:pt x="32" y="4"/>
                  </a:lnTo>
                  <a:lnTo>
                    <a:pt x="26" y="2"/>
                  </a:lnTo>
                  <a:lnTo>
                    <a:pt x="20" y="0"/>
                  </a:lnTo>
                  <a:lnTo>
                    <a:pt x="14" y="2"/>
                  </a:lnTo>
                  <a:lnTo>
                    <a:pt x="8" y="4"/>
                  </a:lnTo>
                  <a:lnTo>
                    <a:pt x="4" y="8"/>
                  </a:lnTo>
                  <a:lnTo>
                    <a:pt x="2" y="14"/>
                  </a:lnTo>
                  <a:lnTo>
                    <a:pt x="0" y="20"/>
                  </a:lnTo>
                  <a:lnTo>
                    <a:pt x="2" y="26"/>
                  </a:lnTo>
                  <a:lnTo>
                    <a:pt x="4" y="32"/>
                  </a:lnTo>
                  <a:lnTo>
                    <a:pt x="8" y="36"/>
                  </a:lnTo>
                  <a:lnTo>
                    <a:pt x="14" y="38"/>
                  </a:lnTo>
                  <a:lnTo>
                    <a:pt x="20" y="39"/>
                  </a:lnTo>
                  <a:lnTo>
                    <a:pt x="26" y="38"/>
                  </a:lnTo>
                  <a:lnTo>
                    <a:pt x="32" y="36"/>
                  </a:lnTo>
                  <a:lnTo>
                    <a:pt x="35" y="32"/>
                  </a:lnTo>
                  <a:lnTo>
                    <a:pt x="37" y="26"/>
                  </a:lnTo>
                  <a:lnTo>
                    <a:pt x="39" y="2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9998" name="Line 682">
              <a:extLst>
                <a:ext uri="{FF2B5EF4-FFF2-40B4-BE49-F238E27FC236}">
                  <a16:creationId xmlns:a16="http://schemas.microsoft.com/office/drawing/2014/main" id="{3ACA380C-BCDF-551C-328A-771B09C795D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889" y="1390"/>
              <a:ext cx="1" cy="2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9999" name="Line 683">
              <a:extLst>
                <a:ext uri="{FF2B5EF4-FFF2-40B4-BE49-F238E27FC236}">
                  <a16:creationId xmlns:a16="http://schemas.microsoft.com/office/drawing/2014/main" id="{5CF3BF6D-2521-9C66-9680-6AB01E3F329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89" y="1430"/>
              <a:ext cx="1" cy="2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0000" name="Freeform 684">
              <a:extLst>
                <a:ext uri="{FF2B5EF4-FFF2-40B4-BE49-F238E27FC236}">
                  <a16:creationId xmlns:a16="http://schemas.microsoft.com/office/drawing/2014/main" id="{768301B8-4B1F-0CB9-BFFF-6C5B06F8D755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9" y="1256"/>
              <a:ext cx="20" cy="19"/>
            </a:xfrm>
            <a:custGeom>
              <a:avLst/>
              <a:gdLst/>
              <a:ahLst/>
              <a:cxnLst>
                <a:cxn ang="0">
                  <a:pos x="40" y="20"/>
                </a:cxn>
                <a:cxn ang="0">
                  <a:pos x="38" y="14"/>
                </a:cxn>
                <a:cxn ang="0">
                  <a:pos x="36" y="8"/>
                </a:cxn>
                <a:cxn ang="0">
                  <a:pos x="32" y="4"/>
                </a:cxn>
                <a:cxn ang="0">
                  <a:pos x="26" y="2"/>
                </a:cxn>
                <a:cxn ang="0">
                  <a:pos x="20" y="0"/>
                </a:cxn>
                <a:cxn ang="0">
                  <a:pos x="14" y="2"/>
                </a:cxn>
                <a:cxn ang="0">
                  <a:pos x="8" y="4"/>
                </a:cxn>
                <a:cxn ang="0">
                  <a:pos x="4" y="8"/>
                </a:cxn>
                <a:cxn ang="0">
                  <a:pos x="2" y="14"/>
                </a:cxn>
                <a:cxn ang="0">
                  <a:pos x="0" y="20"/>
                </a:cxn>
                <a:cxn ang="0">
                  <a:pos x="2" y="26"/>
                </a:cxn>
                <a:cxn ang="0">
                  <a:pos x="4" y="32"/>
                </a:cxn>
                <a:cxn ang="0">
                  <a:pos x="8" y="36"/>
                </a:cxn>
                <a:cxn ang="0">
                  <a:pos x="14" y="38"/>
                </a:cxn>
                <a:cxn ang="0">
                  <a:pos x="20" y="40"/>
                </a:cxn>
                <a:cxn ang="0">
                  <a:pos x="26" y="38"/>
                </a:cxn>
                <a:cxn ang="0">
                  <a:pos x="32" y="36"/>
                </a:cxn>
                <a:cxn ang="0">
                  <a:pos x="36" y="32"/>
                </a:cxn>
                <a:cxn ang="0">
                  <a:pos x="38" y="26"/>
                </a:cxn>
                <a:cxn ang="0">
                  <a:pos x="40" y="20"/>
                </a:cxn>
              </a:cxnLst>
              <a:rect l="0" t="0" r="r" b="b"/>
              <a:pathLst>
                <a:path w="40" h="40">
                  <a:moveTo>
                    <a:pt x="40" y="20"/>
                  </a:moveTo>
                  <a:lnTo>
                    <a:pt x="38" y="14"/>
                  </a:lnTo>
                  <a:lnTo>
                    <a:pt x="36" y="8"/>
                  </a:lnTo>
                  <a:lnTo>
                    <a:pt x="32" y="4"/>
                  </a:lnTo>
                  <a:lnTo>
                    <a:pt x="26" y="2"/>
                  </a:lnTo>
                  <a:lnTo>
                    <a:pt x="20" y="0"/>
                  </a:lnTo>
                  <a:lnTo>
                    <a:pt x="14" y="2"/>
                  </a:lnTo>
                  <a:lnTo>
                    <a:pt x="8" y="4"/>
                  </a:lnTo>
                  <a:lnTo>
                    <a:pt x="4" y="8"/>
                  </a:lnTo>
                  <a:lnTo>
                    <a:pt x="2" y="14"/>
                  </a:lnTo>
                  <a:lnTo>
                    <a:pt x="0" y="20"/>
                  </a:lnTo>
                  <a:lnTo>
                    <a:pt x="2" y="26"/>
                  </a:lnTo>
                  <a:lnTo>
                    <a:pt x="4" y="32"/>
                  </a:lnTo>
                  <a:lnTo>
                    <a:pt x="8" y="36"/>
                  </a:lnTo>
                  <a:lnTo>
                    <a:pt x="14" y="38"/>
                  </a:lnTo>
                  <a:lnTo>
                    <a:pt x="20" y="40"/>
                  </a:lnTo>
                  <a:lnTo>
                    <a:pt x="26" y="38"/>
                  </a:lnTo>
                  <a:lnTo>
                    <a:pt x="32" y="36"/>
                  </a:lnTo>
                  <a:lnTo>
                    <a:pt x="36" y="32"/>
                  </a:lnTo>
                  <a:lnTo>
                    <a:pt x="38" y="26"/>
                  </a:lnTo>
                  <a:lnTo>
                    <a:pt x="40" y="2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0001" name="Line 685">
              <a:extLst>
                <a:ext uri="{FF2B5EF4-FFF2-40B4-BE49-F238E27FC236}">
                  <a16:creationId xmlns:a16="http://schemas.microsoft.com/office/drawing/2014/main" id="{4DE415DD-F70A-5D0C-9A3F-ED74F8C2CA7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909" y="1233"/>
              <a:ext cx="1" cy="2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0002" name="Line 686">
              <a:extLst>
                <a:ext uri="{FF2B5EF4-FFF2-40B4-BE49-F238E27FC236}">
                  <a16:creationId xmlns:a16="http://schemas.microsoft.com/office/drawing/2014/main" id="{70587A80-9047-54D4-7B20-157D68AA67E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09" y="1275"/>
              <a:ext cx="1" cy="2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0003" name="Freeform 687">
              <a:extLst>
                <a:ext uri="{FF2B5EF4-FFF2-40B4-BE49-F238E27FC236}">
                  <a16:creationId xmlns:a16="http://schemas.microsoft.com/office/drawing/2014/main" id="{A3435D55-4A86-8BF2-F537-CE80846B39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9" y="1155"/>
              <a:ext cx="20" cy="20"/>
            </a:xfrm>
            <a:custGeom>
              <a:avLst/>
              <a:gdLst/>
              <a:ahLst/>
              <a:cxnLst>
                <a:cxn ang="0">
                  <a:pos x="39" y="20"/>
                </a:cxn>
                <a:cxn ang="0">
                  <a:pos x="37" y="14"/>
                </a:cxn>
                <a:cxn ang="0">
                  <a:pos x="35" y="8"/>
                </a:cxn>
                <a:cxn ang="0">
                  <a:pos x="31" y="4"/>
                </a:cxn>
                <a:cxn ang="0">
                  <a:pos x="26" y="2"/>
                </a:cxn>
                <a:cxn ang="0">
                  <a:pos x="20" y="0"/>
                </a:cxn>
                <a:cxn ang="0">
                  <a:pos x="14" y="2"/>
                </a:cxn>
                <a:cxn ang="0">
                  <a:pos x="8" y="4"/>
                </a:cxn>
                <a:cxn ang="0">
                  <a:pos x="4" y="8"/>
                </a:cxn>
                <a:cxn ang="0">
                  <a:pos x="2" y="14"/>
                </a:cxn>
                <a:cxn ang="0">
                  <a:pos x="0" y="20"/>
                </a:cxn>
                <a:cxn ang="0">
                  <a:pos x="2" y="26"/>
                </a:cxn>
                <a:cxn ang="0">
                  <a:pos x="4" y="32"/>
                </a:cxn>
                <a:cxn ang="0">
                  <a:pos x="8" y="36"/>
                </a:cxn>
                <a:cxn ang="0">
                  <a:pos x="14" y="38"/>
                </a:cxn>
                <a:cxn ang="0">
                  <a:pos x="20" y="40"/>
                </a:cxn>
                <a:cxn ang="0">
                  <a:pos x="26" y="38"/>
                </a:cxn>
                <a:cxn ang="0">
                  <a:pos x="31" y="36"/>
                </a:cxn>
                <a:cxn ang="0">
                  <a:pos x="35" y="32"/>
                </a:cxn>
                <a:cxn ang="0">
                  <a:pos x="37" y="26"/>
                </a:cxn>
                <a:cxn ang="0">
                  <a:pos x="39" y="20"/>
                </a:cxn>
              </a:cxnLst>
              <a:rect l="0" t="0" r="r" b="b"/>
              <a:pathLst>
                <a:path w="39" h="40">
                  <a:moveTo>
                    <a:pt x="39" y="20"/>
                  </a:moveTo>
                  <a:lnTo>
                    <a:pt x="37" y="14"/>
                  </a:lnTo>
                  <a:lnTo>
                    <a:pt x="35" y="8"/>
                  </a:lnTo>
                  <a:lnTo>
                    <a:pt x="31" y="4"/>
                  </a:lnTo>
                  <a:lnTo>
                    <a:pt x="26" y="2"/>
                  </a:lnTo>
                  <a:lnTo>
                    <a:pt x="20" y="0"/>
                  </a:lnTo>
                  <a:lnTo>
                    <a:pt x="14" y="2"/>
                  </a:lnTo>
                  <a:lnTo>
                    <a:pt x="8" y="4"/>
                  </a:lnTo>
                  <a:lnTo>
                    <a:pt x="4" y="8"/>
                  </a:lnTo>
                  <a:lnTo>
                    <a:pt x="2" y="14"/>
                  </a:lnTo>
                  <a:lnTo>
                    <a:pt x="0" y="20"/>
                  </a:lnTo>
                  <a:lnTo>
                    <a:pt x="2" y="26"/>
                  </a:lnTo>
                  <a:lnTo>
                    <a:pt x="4" y="32"/>
                  </a:lnTo>
                  <a:lnTo>
                    <a:pt x="8" y="36"/>
                  </a:lnTo>
                  <a:lnTo>
                    <a:pt x="14" y="38"/>
                  </a:lnTo>
                  <a:lnTo>
                    <a:pt x="20" y="40"/>
                  </a:lnTo>
                  <a:lnTo>
                    <a:pt x="26" y="38"/>
                  </a:lnTo>
                  <a:lnTo>
                    <a:pt x="31" y="36"/>
                  </a:lnTo>
                  <a:lnTo>
                    <a:pt x="35" y="32"/>
                  </a:lnTo>
                  <a:lnTo>
                    <a:pt x="37" y="26"/>
                  </a:lnTo>
                  <a:lnTo>
                    <a:pt x="39" y="2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0004" name="Line 688">
              <a:extLst>
                <a:ext uri="{FF2B5EF4-FFF2-40B4-BE49-F238E27FC236}">
                  <a16:creationId xmlns:a16="http://schemas.microsoft.com/office/drawing/2014/main" id="{028AE855-154A-0BD4-7E52-EC23209FAB3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929" y="1131"/>
              <a:ext cx="1" cy="2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0005" name="Line 689">
              <a:extLst>
                <a:ext uri="{FF2B5EF4-FFF2-40B4-BE49-F238E27FC236}">
                  <a16:creationId xmlns:a16="http://schemas.microsoft.com/office/drawing/2014/main" id="{15EA0EEE-1A80-4170-5017-FFB87460884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29" y="1175"/>
              <a:ext cx="1" cy="2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0006" name="Freeform 690">
              <a:extLst>
                <a:ext uri="{FF2B5EF4-FFF2-40B4-BE49-F238E27FC236}">
                  <a16:creationId xmlns:a16="http://schemas.microsoft.com/office/drawing/2014/main" id="{5925AD9C-93E9-2BB2-9636-9AAC652044E0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9" y="857"/>
              <a:ext cx="19" cy="20"/>
            </a:xfrm>
            <a:custGeom>
              <a:avLst/>
              <a:gdLst/>
              <a:ahLst/>
              <a:cxnLst>
                <a:cxn ang="0">
                  <a:pos x="40" y="19"/>
                </a:cxn>
                <a:cxn ang="0">
                  <a:pos x="38" y="13"/>
                </a:cxn>
                <a:cxn ang="0">
                  <a:pos x="36" y="8"/>
                </a:cxn>
                <a:cxn ang="0">
                  <a:pos x="32" y="4"/>
                </a:cxn>
                <a:cxn ang="0">
                  <a:pos x="26" y="2"/>
                </a:cxn>
                <a:cxn ang="0">
                  <a:pos x="20" y="0"/>
                </a:cxn>
                <a:cxn ang="0">
                  <a:pos x="14" y="2"/>
                </a:cxn>
                <a:cxn ang="0">
                  <a:pos x="8" y="4"/>
                </a:cxn>
                <a:cxn ang="0">
                  <a:pos x="4" y="8"/>
                </a:cxn>
                <a:cxn ang="0">
                  <a:pos x="2" y="13"/>
                </a:cxn>
                <a:cxn ang="0">
                  <a:pos x="0" y="19"/>
                </a:cxn>
                <a:cxn ang="0">
                  <a:pos x="2" y="25"/>
                </a:cxn>
                <a:cxn ang="0">
                  <a:pos x="4" y="31"/>
                </a:cxn>
                <a:cxn ang="0">
                  <a:pos x="8" y="35"/>
                </a:cxn>
                <a:cxn ang="0">
                  <a:pos x="14" y="37"/>
                </a:cxn>
                <a:cxn ang="0">
                  <a:pos x="20" y="39"/>
                </a:cxn>
                <a:cxn ang="0">
                  <a:pos x="26" y="37"/>
                </a:cxn>
                <a:cxn ang="0">
                  <a:pos x="32" y="35"/>
                </a:cxn>
                <a:cxn ang="0">
                  <a:pos x="36" y="31"/>
                </a:cxn>
                <a:cxn ang="0">
                  <a:pos x="38" y="25"/>
                </a:cxn>
                <a:cxn ang="0">
                  <a:pos x="40" y="19"/>
                </a:cxn>
              </a:cxnLst>
              <a:rect l="0" t="0" r="r" b="b"/>
              <a:pathLst>
                <a:path w="40" h="39">
                  <a:moveTo>
                    <a:pt x="40" y="19"/>
                  </a:moveTo>
                  <a:lnTo>
                    <a:pt x="38" y="13"/>
                  </a:lnTo>
                  <a:lnTo>
                    <a:pt x="36" y="8"/>
                  </a:lnTo>
                  <a:lnTo>
                    <a:pt x="32" y="4"/>
                  </a:lnTo>
                  <a:lnTo>
                    <a:pt x="26" y="2"/>
                  </a:lnTo>
                  <a:lnTo>
                    <a:pt x="20" y="0"/>
                  </a:lnTo>
                  <a:lnTo>
                    <a:pt x="14" y="2"/>
                  </a:lnTo>
                  <a:lnTo>
                    <a:pt x="8" y="4"/>
                  </a:lnTo>
                  <a:lnTo>
                    <a:pt x="4" y="8"/>
                  </a:lnTo>
                  <a:lnTo>
                    <a:pt x="2" y="13"/>
                  </a:lnTo>
                  <a:lnTo>
                    <a:pt x="0" y="19"/>
                  </a:lnTo>
                  <a:lnTo>
                    <a:pt x="2" y="25"/>
                  </a:lnTo>
                  <a:lnTo>
                    <a:pt x="4" y="31"/>
                  </a:lnTo>
                  <a:lnTo>
                    <a:pt x="8" y="35"/>
                  </a:lnTo>
                  <a:lnTo>
                    <a:pt x="14" y="37"/>
                  </a:lnTo>
                  <a:lnTo>
                    <a:pt x="20" y="39"/>
                  </a:lnTo>
                  <a:lnTo>
                    <a:pt x="26" y="37"/>
                  </a:lnTo>
                  <a:lnTo>
                    <a:pt x="32" y="35"/>
                  </a:lnTo>
                  <a:lnTo>
                    <a:pt x="36" y="31"/>
                  </a:lnTo>
                  <a:lnTo>
                    <a:pt x="38" y="25"/>
                  </a:lnTo>
                  <a:lnTo>
                    <a:pt x="40" y="19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0007" name="Line 691">
              <a:extLst>
                <a:ext uri="{FF2B5EF4-FFF2-40B4-BE49-F238E27FC236}">
                  <a16:creationId xmlns:a16="http://schemas.microsoft.com/office/drawing/2014/main" id="{4BCEBD55-EB9E-35A3-A3FC-A209D73D03A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949" y="832"/>
              <a:ext cx="1" cy="2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0008" name="Line 692">
              <a:extLst>
                <a:ext uri="{FF2B5EF4-FFF2-40B4-BE49-F238E27FC236}">
                  <a16:creationId xmlns:a16="http://schemas.microsoft.com/office/drawing/2014/main" id="{D91302D4-7FA2-DD59-3B3B-FBB169C8D89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49" y="877"/>
              <a:ext cx="1" cy="2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0009" name="Freeform 693">
              <a:extLst>
                <a:ext uri="{FF2B5EF4-FFF2-40B4-BE49-F238E27FC236}">
                  <a16:creationId xmlns:a16="http://schemas.microsoft.com/office/drawing/2014/main" id="{6E7374DA-2C3F-4BE9-4950-CF278B615382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8" y="752"/>
              <a:ext cx="20" cy="20"/>
            </a:xfrm>
            <a:custGeom>
              <a:avLst/>
              <a:gdLst/>
              <a:ahLst/>
              <a:cxnLst>
                <a:cxn ang="0">
                  <a:pos x="39" y="19"/>
                </a:cxn>
                <a:cxn ang="0">
                  <a:pos x="37" y="13"/>
                </a:cxn>
                <a:cxn ang="0">
                  <a:pos x="35" y="8"/>
                </a:cxn>
                <a:cxn ang="0">
                  <a:pos x="31" y="4"/>
                </a:cxn>
                <a:cxn ang="0">
                  <a:pos x="25" y="2"/>
                </a:cxn>
                <a:cxn ang="0">
                  <a:pos x="19" y="0"/>
                </a:cxn>
                <a:cxn ang="0">
                  <a:pos x="14" y="2"/>
                </a:cxn>
                <a:cxn ang="0">
                  <a:pos x="8" y="4"/>
                </a:cxn>
                <a:cxn ang="0">
                  <a:pos x="4" y="8"/>
                </a:cxn>
                <a:cxn ang="0">
                  <a:pos x="2" y="13"/>
                </a:cxn>
                <a:cxn ang="0">
                  <a:pos x="0" y="19"/>
                </a:cxn>
                <a:cxn ang="0">
                  <a:pos x="2" y="25"/>
                </a:cxn>
                <a:cxn ang="0">
                  <a:pos x="4" y="31"/>
                </a:cxn>
                <a:cxn ang="0">
                  <a:pos x="8" y="35"/>
                </a:cxn>
                <a:cxn ang="0">
                  <a:pos x="14" y="37"/>
                </a:cxn>
                <a:cxn ang="0">
                  <a:pos x="19" y="39"/>
                </a:cxn>
                <a:cxn ang="0">
                  <a:pos x="25" y="37"/>
                </a:cxn>
                <a:cxn ang="0">
                  <a:pos x="31" y="35"/>
                </a:cxn>
                <a:cxn ang="0">
                  <a:pos x="35" y="31"/>
                </a:cxn>
                <a:cxn ang="0">
                  <a:pos x="37" y="25"/>
                </a:cxn>
                <a:cxn ang="0">
                  <a:pos x="39" y="19"/>
                </a:cxn>
              </a:cxnLst>
              <a:rect l="0" t="0" r="r" b="b"/>
              <a:pathLst>
                <a:path w="39" h="39">
                  <a:moveTo>
                    <a:pt x="39" y="19"/>
                  </a:moveTo>
                  <a:lnTo>
                    <a:pt x="37" y="13"/>
                  </a:lnTo>
                  <a:lnTo>
                    <a:pt x="35" y="8"/>
                  </a:lnTo>
                  <a:lnTo>
                    <a:pt x="31" y="4"/>
                  </a:lnTo>
                  <a:lnTo>
                    <a:pt x="25" y="2"/>
                  </a:lnTo>
                  <a:lnTo>
                    <a:pt x="19" y="0"/>
                  </a:lnTo>
                  <a:lnTo>
                    <a:pt x="14" y="2"/>
                  </a:lnTo>
                  <a:lnTo>
                    <a:pt x="8" y="4"/>
                  </a:lnTo>
                  <a:lnTo>
                    <a:pt x="4" y="8"/>
                  </a:lnTo>
                  <a:lnTo>
                    <a:pt x="2" y="13"/>
                  </a:lnTo>
                  <a:lnTo>
                    <a:pt x="0" y="19"/>
                  </a:lnTo>
                  <a:lnTo>
                    <a:pt x="2" y="25"/>
                  </a:lnTo>
                  <a:lnTo>
                    <a:pt x="4" y="31"/>
                  </a:lnTo>
                  <a:lnTo>
                    <a:pt x="8" y="35"/>
                  </a:lnTo>
                  <a:lnTo>
                    <a:pt x="14" y="37"/>
                  </a:lnTo>
                  <a:lnTo>
                    <a:pt x="19" y="39"/>
                  </a:lnTo>
                  <a:lnTo>
                    <a:pt x="25" y="37"/>
                  </a:lnTo>
                  <a:lnTo>
                    <a:pt x="31" y="35"/>
                  </a:lnTo>
                  <a:lnTo>
                    <a:pt x="35" y="31"/>
                  </a:lnTo>
                  <a:lnTo>
                    <a:pt x="37" y="25"/>
                  </a:lnTo>
                  <a:lnTo>
                    <a:pt x="39" y="19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0010" name="Line 694">
              <a:extLst>
                <a:ext uri="{FF2B5EF4-FFF2-40B4-BE49-F238E27FC236}">
                  <a16:creationId xmlns:a16="http://schemas.microsoft.com/office/drawing/2014/main" id="{C37136C9-ED8D-89A2-5166-9DA82A6DC6F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968" y="725"/>
              <a:ext cx="1" cy="2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0011" name="Line 695">
              <a:extLst>
                <a:ext uri="{FF2B5EF4-FFF2-40B4-BE49-F238E27FC236}">
                  <a16:creationId xmlns:a16="http://schemas.microsoft.com/office/drawing/2014/main" id="{13DF79F0-2143-8DD2-70A8-2CB5326451D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68" y="772"/>
              <a:ext cx="1" cy="2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0012" name="Rectangle 696">
              <a:extLst>
                <a:ext uri="{FF2B5EF4-FFF2-40B4-BE49-F238E27FC236}">
                  <a16:creationId xmlns:a16="http://schemas.microsoft.com/office/drawing/2014/main" id="{7A7E88B6-D8D4-F690-64D5-B5832FEE92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4" y="535"/>
              <a:ext cx="3944" cy="2437"/>
            </a:xfrm>
            <a:prstGeom prst="rect">
              <a:avLst/>
            </a:prstGeom>
            <a:noFill/>
            <a:ln w="1111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0013" name="Freeform 697">
              <a:extLst>
                <a:ext uri="{FF2B5EF4-FFF2-40B4-BE49-F238E27FC236}">
                  <a16:creationId xmlns:a16="http://schemas.microsoft.com/office/drawing/2014/main" id="{9FB33A59-EB6F-D597-4E21-7278F284741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9" y="3175"/>
              <a:ext cx="70" cy="85"/>
            </a:xfrm>
            <a:custGeom>
              <a:avLst/>
              <a:gdLst/>
              <a:ahLst/>
              <a:cxnLst>
                <a:cxn ang="0">
                  <a:pos x="111" y="109"/>
                </a:cxn>
                <a:cxn ang="0">
                  <a:pos x="140" y="113"/>
                </a:cxn>
                <a:cxn ang="0">
                  <a:pos x="132" y="136"/>
                </a:cxn>
                <a:cxn ang="0">
                  <a:pos x="119" y="156"/>
                </a:cxn>
                <a:cxn ang="0">
                  <a:pos x="97" y="168"/>
                </a:cxn>
                <a:cxn ang="0">
                  <a:pos x="73" y="172"/>
                </a:cxn>
                <a:cxn ang="0">
                  <a:pos x="51" y="168"/>
                </a:cxn>
                <a:cxn ang="0">
                  <a:pos x="34" y="162"/>
                </a:cxn>
                <a:cxn ang="0">
                  <a:pos x="20" y="150"/>
                </a:cxn>
                <a:cxn ang="0">
                  <a:pos x="8" y="132"/>
                </a:cxn>
                <a:cxn ang="0">
                  <a:pos x="2" y="111"/>
                </a:cxn>
                <a:cxn ang="0">
                  <a:pos x="0" y="87"/>
                </a:cxn>
                <a:cxn ang="0">
                  <a:pos x="2" y="61"/>
                </a:cxn>
                <a:cxn ang="0">
                  <a:pos x="8" y="40"/>
                </a:cxn>
                <a:cxn ang="0">
                  <a:pos x="12" y="30"/>
                </a:cxn>
                <a:cxn ang="0">
                  <a:pos x="18" y="22"/>
                </a:cxn>
                <a:cxn ang="0">
                  <a:pos x="26" y="16"/>
                </a:cxn>
                <a:cxn ang="0">
                  <a:pos x="34" y="10"/>
                </a:cxn>
                <a:cxn ang="0">
                  <a:pos x="53" y="2"/>
                </a:cxn>
                <a:cxn ang="0">
                  <a:pos x="73" y="0"/>
                </a:cxn>
                <a:cxn ang="0">
                  <a:pos x="97" y="4"/>
                </a:cxn>
                <a:cxn ang="0">
                  <a:pos x="117" y="14"/>
                </a:cxn>
                <a:cxn ang="0">
                  <a:pos x="130" y="30"/>
                </a:cxn>
                <a:cxn ang="0">
                  <a:pos x="138" y="53"/>
                </a:cxn>
                <a:cxn ang="0">
                  <a:pos x="109" y="55"/>
                </a:cxn>
                <a:cxn ang="0">
                  <a:pos x="105" y="48"/>
                </a:cxn>
                <a:cxn ang="0">
                  <a:pos x="101" y="40"/>
                </a:cxn>
                <a:cxn ang="0">
                  <a:pos x="95" y="34"/>
                </a:cxn>
                <a:cxn ang="0">
                  <a:pos x="89" y="30"/>
                </a:cxn>
                <a:cxn ang="0">
                  <a:pos x="81" y="28"/>
                </a:cxn>
                <a:cxn ang="0">
                  <a:pos x="73" y="26"/>
                </a:cxn>
                <a:cxn ang="0">
                  <a:pos x="55" y="30"/>
                </a:cxn>
                <a:cxn ang="0">
                  <a:pos x="42" y="42"/>
                </a:cxn>
                <a:cxn ang="0">
                  <a:pos x="32" y="59"/>
                </a:cxn>
                <a:cxn ang="0">
                  <a:pos x="30" y="85"/>
                </a:cxn>
                <a:cxn ang="0">
                  <a:pos x="32" y="113"/>
                </a:cxn>
                <a:cxn ang="0">
                  <a:pos x="42" y="130"/>
                </a:cxn>
                <a:cxn ang="0">
                  <a:pos x="48" y="136"/>
                </a:cxn>
                <a:cxn ang="0">
                  <a:pos x="55" y="142"/>
                </a:cxn>
                <a:cxn ang="0">
                  <a:pos x="63" y="144"/>
                </a:cxn>
                <a:cxn ang="0">
                  <a:pos x="71" y="144"/>
                </a:cxn>
                <a:cxn ang="0">
                  <a:pos x="81" y="144"/>
                </a:cxn>
                <a:cxn ang="0">
                  <a:pos x="91" y="140"/>
                </a:cxn>
                <a:cxn ang="0">
                  <a:pos x="99" y="136"/>
                </a:cxn>
                <a:cxn ang="0">
                  <a:pos x="105" y="128"/>
                </a:cxn>
                <a:cxn ang="0">
                  <a:pos x="109" y="121"/>
                </a:cxn>
                <a:cxn ang="0">
                  <a:pos x="111" y="109"/>
                </a:cxn>
              </a:cxnLst>
              <a:rect l="0" t="0" r="r" b="b"/>
              <a:pathLst>
                <a:path w="140" h="172">
                  <a:moveTo>
                    <a:pt x="111" y="109"/>
                  </a:moveTo>
                  <a:lnTo>
                    <a:pt x="140" y="113"/>
                  </a:lnTo>
                  <a:lnTo>
                    <a:pt x="132" y="136"/>
                  </a:lnTo>
                  <a:lnTo>
                    <a:pt x="119" y="156"/>
                  </a:lnTo>
                  <a:lnTo>
                    <a:pt x="97" y="168"/>
                  </a:lnTo>
                  <a:lnTo>
                    <a:pt x="73" y="172"/>
                  </a:lnTo>
                  <a:lnTo>
                    <a:pt x="51" y="168"/>
                  </a:lnTo>
                  <a:lnTo>
                    <a:pt x="34" y="162"/>
                  </a:lnTo>
                  <a:lnTo>
                    <a:pt x="20" y="150"/>
                  </a:lnTo>
                  <a:lnTo>
                    <a:pt x="8" y="132"/>
                  </a:lnTo>
                  <a:lnTo>
                    <a:pt x="2" y="111"/>
                  </a:lnTo>
                  <a:lnTo>
                    <a:pt x="0" y="87"/>
                  </a:lnTo>
                  <a:lnTo>
                    <a:pt x="2" y="61"/>
                  </a:lnTo>
                  <a:lnTo>
                    <a:pt x="8" y="40"/>
                  </a:lnTo>
                  <a:lnTo>
                    <a:pt x="12" y="30"/>
                  </a:lnTo>
                  <a:lnTo>
                    <a:pt x="18" y="22"/>
                  </a:lnTo>
                  <a:lnTo>
                    <a:pt x="26" y="16"/>
                  </a:lnTo>
                  <a:lnTo>
                    <a:pt x="34" y="10"/>
                  </a:lnTo>
                  <a:lnTo>
                    <a:pt x="53" y="2"/>
                  </a:lnTo>
                  <a:lnTo>
                    <a:pt x="73" y="0"/>
                  </a:lnTo>
                  <a:lnTo>
                    <a:pt x="97" y="4"/>
                  </a:lnTo>
                  <a:lnTo>
                    <a:pt x="117" y="14"/>
                  </a:lnTo>
                  <a:lnTo>
                    <a:pt x="130" y="30"/>
                  </a:lnTo>
                  <a:lnTo>
                    <a:pt x="138" y="53"/>
                  </a:lnTo>
                  <a:lnTo>
                    <a:pt x="109" y="55"/>
                  </a:lnTo>
                  <a:lnTo>
                    <a:pt x="105" y="48"/>
                  </a:lnTo>
                  <a:lnTo>
                    <a:pt x="101" y="40"/>
                  </a:lnTo>
                  <a:lnTo>
                    <a:pt x="95" y="34"/>
                  </a:lnTo>
                  <a:lnTo>
                    <a:pt x="89" y="30"/>
                  </a:lnTo>
                  <a:lnTo>
                    <a:pt x="81" y="28"/>
                  </a:lnTo>
                  <a:lnTo>
                    <a:pt x="73" y="26"/>
                  </a:lnTo>
                  <a:lnTo>
                    <a:pt x="55" y="30"/>
                  </a:lnTo>
                  <a:lnTo>
                    <a:pt x="42" y="42"/>
                  </a:lnTo>
                  <a:lnTo>
                    <a:pt x="32" y="59"/>
                  </a:lnTo>
                  <a:lnTo>
                    <a:pt x="30" y="85"/>
                  </a:lnTo>
                  <a:lnTo>
                    <a:pt x="32" y="113"/>
                  </a:lnTo>
                  <a:lnTo>
                    <a:pt x="42" y="130"/>
                  </a:lnTo>
                  <a:lnTo>
                    <a:pt x="48" y="136"/>
                  </a:lnTo>
                  <a:lnTo>
                    <a:pt x="55" y="142"/>
                  </a:lnTo>
                  <a:lnTo>
                    <a:pt x="63" y="144"/>
                  </a:lnTo>
                  <a:lnTo>
                    <a:pt x="71" y="144"/>
                  </a:lnTo>
                  <a:lnTo>
                    <a:pt x="81" y="144"/>
                  </a:lnTo>
                  <a:lnTo>
                    <a:pt x="91" y="140"/>
                  </a:lnTo>
                  <a:lnTo>
                    <a:pt x="99" y="136"/>
                  </a:lnTo>
                  <a:lnTo>
                    <a:pt x="105" y="128"/>
                  </a:lnTo>
                  <a:lnTo>
                    <a:pt x="109" y="121"/>
                  </a:lnTo>
                  <a:lnTo>
                    <a:pt x="111" y="109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0014" name="Freeform 698">
              <a:extLst>
                <a:ext uri="{FF2B5EF4-FFF2-40B4-BE49-F238E27FC236}">
                  <a16:creationId xmlns:a16="http://schemas.microsoft.com/office/drawing/2014/main" id="{C8F77607-0258-8D41-5120-AF67F7ECD26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27" y="3175"/>
              <a:ext cx="74" cy="85"/>
            </a:xfrm>
            <a:custGeom>
              <a:avLst/>
              <a:gdLst/>
              <a:ahLst/>
              <a:cxnLst>
                <a:cxn ang="0">
                  <a:pos x="0" y="85"/>
                </a:cxn>
                <a:cxn ang="0">
                  <a:pos x="2" y="57"/>
                </a:cxn>
                <a:cxn ang="0">
                  <a:pos x="10" y="36"/>
                </a:cxn>
                <a:cxn ang="0">
                  <a:pos x="24" y="18"/>
                </a:cxn>
                <a:cxn ang="0">
                  <a:pos x="45" y="4"/>
                </a:cxn>
                <a:cxn ang="0">
                  <a:pos x="73" y="0"/>
                </a:cxn>
                <a:cxn ang="0">
                  <a:pos x="93" y="2"/>
                </a:cxn>
                <a:cxn ang="0">
                  <a:pos x="110" y="10"/>
                </a:cxn>
                <a:cxn ang="0">
                  <a:pos x="126" y="22"/>
                </a:cxn>
                <a:cxn ang="0">
                  <a:pos x="138" y="40"/>
                </a:cxn>
                <a:cxn ang="0">
                  <a:pos x="144" y="59"/>
                </a:cxn>
                <a:cxn ang="0">
                  <a:pos x="148" y="83"/>
                </a:cxn>
                <a:cxn ang="0">
                  <a:pos x="144" y="111"/>
                </a:cxn>
                <a:cxn ang="0">
                  <a:pos x="138" y="132"/>
                </a:cxn>
                <a:cxn ang="0">
                  <a:pos x="130" y="144"/>
                </a:cxn>
                <a:cxn ang="0">
                  <a:pos x="122" y="154"/>
                </a:cxn>
                <a:cxn ang="0">
                  <a:pos x="110" y="162"/>
                </a:cxn>
                <a:cxn ang="0">
                  <a:pos x="93" y="168"/>
                </a:cxn>
                <a:cxn ang="0">
                  <a:pos x="73" y="172"/>
                </a:cxn>
                <a:cxn ang="0">
                  <a:pos x="53" y="168"/>
                </a:cxn>
                <a:cxn ang="0">
                  <a:pos x="33" y="162"/>
                </a:cxn>
                <a:cxn ang="0">
                  <a:pos x="20" y="150"/>
                </a:cxn>
                <a:cxn ang="0">
                  <a:pos x="8" y="132"/>
                </a:cxn>
                <a:cxn ang="0">
                  <a:pos x="2" y="111"/>
                </a:cxn>
                <a:cxn ang="0">
                  <a:pos x="0" y="85"/>
                </a:cxn>
                <a:cxn ang="0">
                  <a:pos x="30" y="85"/>
                </a:cxn>
                <a:cxn ang="0">
                  <a:pos x="32" y="111"/>
                </a:cxn>
                <a:cxn ang="0">
                  <a:pos x="41" y="130"/>
                </a:cxn>
                <a:cxn ang="0">
                  <a:pos x="55" y="140"/>
                </a:cxn>
                <a:cxn ang="0">
                  <a:pos x="73" y="144"/>
                </a:cxn>
                <a:cxn ang="0">
                  <a:pos x="91" y="140"/>
                </a:cxn>
                <a:cxn ang="0">
                  <a:pos x="104" y="130"/>
                </a:cxn>
                <a:cxn ang="0">
                  <a:pos x="114" y="111"/>
                </a:cxn>
                <a:cxn ang="0">
                  <a:pos x="118" y="85"/>
                </a:cxn>
                <a:cxn ang="0">
                  <a:pos x="114" y="59"/>
                </a:cxn>
                <a:cxn ang="0">
                  <a:pos x="104" y="42"/>
                </a:cxn>
                <a:cxn ang="0">
                  <a:pos x="91" y="30"/>
                </a:cxn>
                <a:cxn ang="0">
                  <a:pos x="73" y="26"/>
                </a:cxn>
                <a:cxn ang="0">
                  <a:pos x="55" y="30"/>
                </a:cxn>
                <a:cxn ang="0">
                  <a:pos x="41" y="42"/>
                </a:cxn>
                <a:cxn ang="0">
                  <a:pos x="32" y="59"/>
                </a:cxn>
                <a:cxn ang="0">
                  <a:pos x="30" y="85"/>
                </a:cxn>
              </a:cxnLst>
              <a:rect l="0" t="0" r="r" b="b"/>
              <a:pathLst>
                <a:path w="148" h="172">
                  <a:moveTo>
                    <a:pt x="0" y="85"/>
                  </a:moveTo>
                  <a:lnTo>
                    <a:pt x="2" y="57"/>
                  </a:lnTo>
                  <a:lnTo>
                    <a:pt x="10" y="36"/>
                  </a:lnTo>
                  <a:lnTo>
                    <a:pt x="24" y="18"/>
                  </a:lnTo>
                  <a:lnTo>
                    <a:pt x="45" y="4"/>
                  </a:lnTo>
                  <a:lnTo>
                    <a:pt x="73" y="0"/>
                  </a:lnTo>
                  <a:lnTo>
                    <a:pt x="93" y="2"/>
                  </a:lnTo>
                  <a:lnTo>
                    <a:pt x="110" y="10"/>
                  </a:lnTo>
                  <a:lnTo>
                    <a:pt x="126" y="22"/>
                  </a:lnTo>
                  <a:lnTo>
                    <a:pt x="138" y="40"/>
                  </a:lnTo>
                  <a:lnTo>
                    <a:pt x="144" y="59"/>
                  </a:lnTo>
                  <a:lnTo>
                    <a:pt x="148" y="83"/>
                  </a:lnTo>
                  <a:lnTo>
                    <a:pt x="144" y="111"/>
                  </a:lnTo>
                  <a:lnTo>
                    <a:pt x="138" y="132"/>
                  </a:lnTo>
                  <a:lnTo>
                    <a:pt x="130" y="144"/>
                  </a:lnTo>
                  <a:lnTo>
                    <a:pt x="122" y="154"/>
                  </a:lnTo>
                  <a:lnTo>
                    <a:pt x="110" y="162"/>
                  </a:lnTo>
                  <a:lnTo>
                    <a:pt x="93" y="168"/>
                  </a:lnTo>
                  <a:lnTo>
                    <a:pt x="73" y="172"/>
                  </a:lnTo>
                  <a:lnTo>
                    <a:pt x="53" y="168"/>
                  </a:lnTo>
                  <a:lnTo>
                    <a:pt x="33" y="162"/>
                  </a:lnTo>
                  <a:lnTo>
                    <a:pt x="20" y="150"/>
                  </a:lnTo>
                  <a:lnTo>
                    <a:pt x="8" y="132"/>
                  </a:lnTo>
                  <a:lnTo>
                    <a:pt x="2" y="111"/>
                  </a:lnTo>
                  <a:lnTo>
                    <a:pt x="0" y="85"/>
                  </a:lnTo>
                  <a:close/>
                  <a:moveTo>
                    <a:pt x="30" y="85"/>
                  </a:moveTo>
                  <a:lnTo>
                    <a:pt x="32" y="111"/>
                  </a:lnTo>
                  <a:lnTo>
                    <a:pt x="41" y="130"/>
                  </a:lnTo>
                  <a:lnTo>
                    <a:pt x="55" y="140"/>
                  </a:lnTo>
                  <a:lnTo>
                    <a:pt x="73" y="144"/>
                  </a:lnTo>
                  <a:lnTo>
                    <a:pt x="91" y="140"/>
                  </a:lnTo>
                  <a:lnTo>
                    <a:pt x="104" y="130"/>
                  </a:lnTo>
                  <a:lnTo>
                    <a:pt x="114" y="111"/>
                  </a:lnTo>
                  <a:lnTo>
                    <a:pt x="118" y="85"/>
                  </a:lnTo>
                  <a:lnTo>
                    <a:pt x="114" y="59"/>
                  </a:lnTo>
                  <a:lnTo>
                    <a:pt x="104" y="42"/>
                  </a:lnTo>
                  <a:lnTo>
                    <a:pt x="91" y="30"/>
                  </a:lnTo>
                  <a:lnTo>
                    <a:pt x="73" y="26"/>
                  </a:lnTo>
                  <a:lnTo>
                    <a:pt x="55" y="30"/>
                  </a:lnTo>
                  <a:lnTo>
                    <a:pt x="41" y="42"/>
                  </a:lnTo>
                  <a:lnTo>
                    <a:pt x="32" y="59"/>
                  </a:lnTo>
                  <a:lnTo>
                    <a:pt x="30" y="85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0015" name="Freeform 699">
              <a:extLst>
                <a:ext uri="{FF2B5EF4-FFF2-40B4-BE49-F238E27FC236}">
                  <a16:creationId xmlns:a16="http://schemas.microsoft.com/office/drawing/2014/main" id="{BEEDF304-6A9A-A82A-6FD8-FA18C4C51432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2" y="3175"/>
              <a:ext cx="68" cy="85"/>
            </a:xfrm>
            <a:custGeom>
              <a:avLst/>
              <a:gdLst/>
              <a:ahLst/>
              <a:cxnLst>
                <a:cxn ang="0">
                  <a:pos x="29" y="115"/>
                </a:cxn>
                <a:cxn ang="0">
                  <a:pos x="35" y="132"/>
                </a:cxn>
                <a:cxn ang="0">
                  <a:pos x="49" y="142"/>
                </a:cxn>
                <a:cxn ang="0">
                  <a:pos x="69" y="144"/>
                </a:cxn>
                <a:cxn ang="0">
                  <a:pos x="90" y="142"/>
                </a:cxn>
                <a:cxn ang="0">
                  <a:pos x="102" y="132"/>
                </a:cxn>
                <a:cxn ang="0">
                  <a:pos x="106" y="122"/>
                </a:cxn>
                <a:cxn ang="0">
                  <a:pos x="100" y="113"/>
                </a:cxn>
                <a:cxn ang="0">
                  <a:pos x="88" y="107"/>
                </a:cxn>
                <a:cxn ang="0">
                  <a:pos x="67" y="101"/>
                </a:cxn>
                <a:cxn ang="0">
                  <a:pos x="29" y="87"/>
                </a:cxn>
                <a:cxn ang="0">
                  <a:pos x="15" y="77"/>
                </a:cxn>
                <a:cxn ang="0">
                  <a:pos x="5" y="63"/>
                </a:cxn>
                <a:cxn ang="0">
                  <a:pos x="3" y="48"/>
                </a:cxn>
                <a:cxn ang="0">
                  <a:pos x="7" y="28"/>
                </a:cxn>
                <a:cxn ang="0">
                  <a:pos x="21" y="12"/>
                </a:cxn>
                <a:cxn ang="0">
                  <a:pos x="39" y="4"/>
                </a:cxn>
                <a:cxn ang="0">
                  <a:pos x="63" y="0"/>
                </a:cxn>
                <a:cxn ang="0">
                  <a:pos x="94" y="6"/>
                </a:cxn>
                <a:cxn ang="0">
                  <a:pos x="110" y="14"/>
                </a:cxn>
                <a:cxn ang="0">
                  <a:pos x="120" y="28"/>
                </a:cxn>
                <a:cxn ang="0">
                  <a:pos x="126" y="46"/>
                </a:cxn>
                <a:cxn ang="0">
                  <a:pos x="94" y="44"/>
                </a:cxn>
                <a:cxn ang="0">
                  <a:pos x="86" y="32"/>
                </a:cxn>
                <a:cxn ang="0">
                  <a:pos x="73" y="28"/>
                </a:cxn>
                <a:cxn ang="0">
                  <a:pos x="53" y="28"/>
                </a:cxn>
                <a:cxn ang="0">
                  <a:pos x="39" y="32"/>
                </a:cxn>
                <a:cxn ang="0">
                  <a:pos x="33" y="40"/>
                </a:cxn>
                <a:cxn ang="0">
                  <a:pos x="33" y="50"/>
                </a:cxn>
                <a:cxn ang="0">
                  <a:pos x="39" y="57"/>
                </a:cxn>
                <a:cxn ang="0">
                  <a:pos x="47" y="61"/>
                </a:cxn>
                <a:cxn ang="0">
                  <a:pos x="59" y="65"/>
                </a:cxn>
                <a:cxn ang="0">
                  <a:pos x="88" y="73"/>
                </a:cxn>
                <a:cxn ang="0">
                  <a:pos x="114" y="83"/>
                </a:cxn>
                <a:cxn ang="0">
                  <a:pos x="128" y="95"/>
                </a:cxn>
                <a:cxn ang="0">
                  <a:pos x="134" y="109"/>
                </a:cxn>
                <a:cxn ang="0">
                  <a:pos x="134" y="128"/>
                </a:cxn>
                <a:cxn ang="0">
                  <a:pos x="126" y="144"/>
                </a:cxn>
                <a:cxn ang="0">
                  <a:pos x="112" y="160"/>
                </a:cxn>
                <a:cxn ang="0">
                  <a:pos x="88" y="170"/>
                </a:cxn>
                <a:cxn ang="0">
                  <a:pos x="41" y="168"/>
                </a:cxn>
                <a:cxn ang="0">
                  <a:pos x="7" y="142"/>
                </a:cxn>
              </a:cxnLst>
              <a:rect l="0" t="0" r="r" b="b"/>
              <a:pathLst>
                <a:path w="136" h="172">
                  <a:moveTo>
                    <a:pt x="0" y="119"/>
                  </a:moveTo>
                  <a:lnTo>
                    <a:pt x="29" y="115"/>
                  </a:lnTo>
                  <a:lnTo>
                    <a:pt x="31" y="124"/>
                  </a:lnTo>
                  <a:lnTo>
                    <a:pt x="35" y="132"/>
                  </a:lnTo>
                  <a:lnTo>
                    <a:pt x="41" y="136"/>
                  </a:lnTo>
                  <a:lnTo>
                    <a:pt x="49" y="142"/>
                  </a:lnTo>
                  <a:lnTo>
                    <a:pt x="59" y="144"/>
                  </a:lnTo>
                  <a:lnTo>
                    <a:pt x="69" y="144"/>
                  </a:lnTo>
                  <a:lnTo>
                    <a:pt x="80" y="144"/>
                  </a:lnTo>
                  <a:lnTo>
                    <a:pt x="90" y="142"/>
                  </a:lnTo>
                  <a:lnTo>
                    <a:pt x="96" y="138"/>
                  </a:lnTo>
                  <a:lnTo>
                    <a:pt x="102" y="132"/>
                  </a:lnTo>
                  <a:lnTo>
                    <a:pt x="104" y="128"/>
                  </a:lnTo>
                  <a:lnTo>
                    <a:pt x="106" y="122"/>
                  </a:lnTo>
                  <a:lnTo>
                    <a:pt x="104" y="117"/>
                  </a:lnTo>
                  <a:lnTo>
                    <a:pt x="100" y="113"/>
                  </a:lnTo>
                  <a:lnTo>
                    <a:pt x="94" y="109"/>
                  </a:lnTo>
                  <a:lnTo>
                    <a:pt x="88" y="107"/>
                  </a:lnTo>
                  <a:lnTo>
                    <a:pt x="78" y="103"/>
                  </a:lnTo>
                  <a:lnTo>
                    <a:pt x="67" y="101"/>
                  </a:lnTo>
                  <a:lnTo>
                    <a:pt x="45" y="93"/>
                  </a:lnTo>
                  <a:lnTo>
                    <a:pt x="29" y="87"/>
                  </a:lnTo>
                  <a:lnTo>
                    <a:pt x="21" y="81"/>
                  </a:lnTo>
                  <a:lnTo>
                    <a:pt x="15" y="77"/>
                  </a:lnTo>
                  <a:lnTo>
                    <a:pt x="9" y="71"/>
                  </a:lnTo>
                  <a:lnTo>
                    <a:pt x="5" y="63"/>
                  </a:lnTo>
                  <a:lnTo>
                    <a:pt x="3" y="55"/>
                  </a:lnTo>
                  <a:lnTo>
                    <a:pt x="3" y="48"/>
                  </a:lnTo>
                  <a:lnTo>
                    <a:pt x="3" y="38"/>
                  </a:lnTo>
                  <a:lnTo>
                    <a:pt x="7" y="28"/>
                  </a:lnTo>
                  <a:lnTo>
                    <a:pt x="13" y="18"/>
                  </a:lnTo>
                  <a:lnTo>
                    <a:pt x="21" y="12"/>
                  </a:lnTo>
                  <a:lnTo>
                    <a:pt x="29" y="8"/>
                  </a:lnTo>
                  <a:lnTo>
                    <a:pt x="39" y="4"/>
                  </a:lnTo>
                  <a:lnTo>
                    <a:pt x="49" y="0"/>
                  </a:lnTo>
                  <a:lnTo>
                    <a:pt x="63" y="0"/>
                  </a:lnTo>
                  <a:lnTo>
                    <a:pt x="78" y="2"/>
                  </a:lnTo>
                  <a:lnTo>
                    <a:pt x="94" y="6"/>
                  </a:lnTo>
                  <a:lnTo>
                    <a:pt x="104" y="10"/>
                  </a:lnTo>
                  <a:lnTo>
                    <a:pt x="110" y="14"/>
                  </a:lnTo>
                  <a:lnTo>
                    <a:pt x="116" y="20"/>
                  </a:lnTo>
                  <a:lnTo>
                    <a:pt x="120" y="28"/>
                  </a:lnTo>
                  <a:lnTo>
                    <a:pt x="122" y="36"/>
                  </a:lnTo>
                  <a:lnTo>
                    <a:pt x="126" y="46"/>
                  </a:lnTo>
                  <a:lnTo>
                    <a:pt x="96" y="50"/>
                  </a:lnTo>
                  <a:lnTo>
                    <a:pt x="94" y="44"/>
                  </a:lnTo>
                  <a:lnTo>
                    <a:pt x="90" y="38"/>
                  </a:lnTo>
                  <a:lnTo>
                    <a:pt x="86" y="32"/>
                  </a:lnTo>
                  <a:lnTo>
                    <a:pt x="80" y="30"/>
                  </a:lnTo>
                  <a:lnTo>
                    <a:pt x="73" y="28"/>
                  </a:lnTo>
                  <a:lnTo>
                    <a:pt x="65" y="26"/>
                  </a:lnTo>
                  <a:lnTo>
                    <a:pt x="53" y="28"/>
                  </a:lnTo>
                  <a:lnTo>
                    <a:pt x="45" y="30"/>
                  </a:lnTo>
                  <a:lnTo>
                    <a:pt x="39" y="32"/>
                  </a:lnTo>
                  <a:lnTo>
                    <a:pt x="35" y="36"/>
                  </a:lnTo>
                  <a:lnTo>
                    <a:pt x="33" y="40"/>
                  </a:lnTo>
                  <a:lnTo>
                    <a:pt x="33" y="46"/>
                  </a:lnTo>
                  <a:lnTo>
                    <a:pt x="33" y="50"/>
                  </a:lnTo>
                  <a:lnTo>
                    <a:pt x="35" y="53"/>
                  </a:lnTo>
                  <a:lnTo>
                    <a:pt x="39" y="57"/>
                  </a:lnTo>
                  <a:lnTo>
                    <a:pt x="45" y="61"/>
                  </a:lnTo>
                  <a:lnTo>
                    <a:pt x="47" y="61"/>
                  </a:lnTo>
                  <a:lnTo>
                    <a:pt x="53" y="63"/>
                  </a:lnTo>
                  <a:lnTo>
                    <a:pt x="59" y="65"/>
                  </a:lnTo>
                  <a:lnTo>
                    <a:pt x="67" y="67"/>
                  </a:lnTo>
                  <a:lnTo>
                    <a:pt x="88" y="73"/>
                  </a:lnTo>
                  <a:lnTo>
                    <a:pt x="106" y="79"/>
                  </a:lnTo>
                  <a:lnTo>
                    <a:pt x="114" y="83"/>
                  </a:lnTo>
                  <a:lnTo>
                    <a:pt x="122" y="89"/>
                  </a:lnTo>
                  <a:lnTo>
                    <a:pt x="128" y="95"/>
                  </a:lnTo>
                  <a:lnTo>
                    <a:pt x="132" y="101"/>
                  </a:lnTo>
                  <a:lnTo>
                    <a:pt x="134" y="109"/>
                  </a:lnTo>
                  <a:lnTo>
                    <a:pt x="136" y="119"/>
                  </a:lnTo>
                  <a:lnTo>
                    <a:pt x="134" y="128"/>
                  </a:lnTo>
                  <a:lnTo>
                    <a:pt x="132" y="136"/>
                  </a:lnTo>
                  <a:lnTo>
                    <a:pt x="126" y="144"/>
                  </a:lnTo>
                  <a:lnTo>
                    <a:pt x="120" y="152"/>
                  </a:lnTo>
                  <a:lnTo>
                    <a:pt x="112" y="160"/>
                  </a:lnTo>
                  <a:lnTo>
                    <a:pt x="104" y="164"/>
                  </a:lnTo>
                  <a:lnTo>
                    <a:pt x="88" y="170"/>
                  </a:lnTo>
                  <a:lnTo>
                    <a:pt x="69" y="172"/>
                  </a:lnTo>
                  <a:lnTo>
                    <a:pt x="41" y="168"/>
                  </a:lnTo>
                  <a:lnTo>
                    <a:pt x="21" y="158"/>
                  </a:lnTo>
                  <a:lnTo>
                    <a:pt x="7" y="142"/>
                  </a:lnTo>
                  <a:lnTo>
                    <a:pt x="0" y="119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0016" name="Freeform 700">
              <a:extLst>
                <a:ext uri="{FF2B5EF4-FFF2-40B4-BE49-F238E27FC236}">
                  <a16:creationId xmlns:a16="http://schemas.microsoft.com/office/drawing/2014/main" id="{76DC4D10-804B-95DC-771E-51B398EA026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36" y="3148"/>
              <a:ext cx="69" cy="112"/>
            </a:xfrm>
            <a:custGeom>
              <a:avLst/>
              <a:gdLst/>
              <a:ahLst/>
              <a:cxnLst>
                <a:cxn ang="0">
                  <a:pos x="4" y="81"/>
                </a:cxn>
                <a:cxn ang="0">
                  <a:pos x="26" y="26"/>
                </a:cxn>
                <a:cxn ang="0">
                  <a:pos x="53" y="4"/>
                </a:cxn>
                <a:cxn ang="0">
                  <a:pos x="93" y="6"/>
                </a:cxn>
                <a:cxn ang="0">
                  <a:pos x="128" y="49"/>
                </a:cxn>
                <a:cxn ang="0">
                  <a:pos x="138" y="114"/>
                </a:cxn>
                <a:cxn ang="0">
                  <a:pos x="128" y="175"/>
                </a:cxn>
                <a:cxn ang="0">
                  <a:pos x="93" y="219"/>
                </a:cxn>
                <a:cxn ang="0">
                  <a:pos x="59" y="223"/>
                </a:cxn>
                <a:cxn ang="0">
                  <a:pos x="43" y="217"/>
                </a:cxn>
                <a:cxn ang="0">
                  <a:pos x="28" y="205"/>
                </a:cxn>
                <a:cxn ang="0">
                  <a:pos x="14" y="185"/>
                </a:cxn>
                <a:cxn ang="0">
                  <a:pos x="2" y="146"/>
                </a:cxn>
                <a:cxn ang="0">
                  <a:pos x="109" y="108"/>
                </a:cxn>
                <a:cxn ang="0">
                  <a:pos x="101" y="43"/>
                </a:cxn>
                <a:cxn ang="0">
                  <a:pos x="91" y="24"/>
                </a:cxn>
                <a:cxn ang="0">
                  <a:pos x="81" y="14"/>
                </a:cxn>
                <a:cxn ang="0">
                  <a:pos x="69" y="10"/>
                </a:cxn>
                <a:cxn ang="0">
                  <a:pos x="55" y="14"/>
                </a:cxn>
                <a:cxn ang="0">
                  <a:pos x="43" y="26"/>
                </a:cxn>
                <a:cxn ang="0">
                  <a:pos x="36" y="47"/>
                </a:cxn>
                <a:cxn ang="0">
                  <a:pos x="30" y="108"/>
                </a:cxn>
                <a:cxn ang="0">
                  <a:pos x="30" y="118"/>
                </a:cxn>
                <a:cxn ang="0">
                  <a:pos x="34" y="168"/>
                </a:cxn>
                <a:cxn ang="0">
                  <a:pos x="40" y="187"/>
                </a:cxn>
                <a:cxn ang="0">
                  <a:pos x="47" y="203"/>
                </a:cxn>
                <a:cxn ang="0">
                  <a:pos x="63" y="213"/>
                </a:cxn>
                <a:cxn ang="0">
                  <a:pos x="77" y="213"/>
                </a:cxn>
                <a:cxn ang="0">
                  <a:pos x="89" y="205"/>
                </a:cxn>
                <a:cxn ang="0">
                  <a:pos x="101" y="187"/>
                </a:cxn>
                <a:cxn ang="0">
                  <a:pos x="107" y="152"/>
                </a:cxn>
                <a:cxn ang="0">
                  <a:pos x="30" y="118"/>
                </a:cxn>
              </a:cxnLst>
              <a:rect l="0" t="0" r="r" b="b"/>
              <a:pathLst>
                <a:path w="138" h="225">
                  <a:moveTo>
                    <a:pt x="0" y="118"/>
                  </a:moveTo>
                  <a:lnTo>
                    <a:pt x="4" y="81"/>
                  </a:lnTo>
                  <a:lnTo>
                    <a:pt x="12" y="49"/>
                  </a:lnTo>
                  <a:lnTo>
                    <a:pt x="26" y="26"/>
                  </a:lnTo>
                  <a:lnTo>
                    <a:pt x="38" y="12"/>
                  </a:lnTo>
                  <a:lnTo>
                    <a:pt x="53" y="4"/>
                  </a:lnTo>
                  <a:lnTo>
                    <a:pt x="69" y="0"/>
                  </a:lnTo>
                  <a:lnTo>
                    <a:pt x="93" y="6"/>
                  </a:lnTo>
                  <a:lnTo>
                    <a:pt x="112" y="24"/>
                  </a:lnTo>
                  <a:lnTo>
                    <a:pt x="128" y="49"/>
                  </a:lnTo>
                  <a:lnTo>
                    <a:pt x="136" y="79"/>
                  </a:lnTo>
                  <a:lnTo>
                    <a:pt x="138" y="114"/>
                  </a:lnTo>
                  <a:lnTo>
                    <a:pt x="136" y="148"/>
                  </a:lnTo>
                  <a:lnTo>
                    <a:pt x="128" y="175"/>
                  </a:lnTo>
                  <a:lnTo>
                    <a:pt x="114" y="199"/>
                  </a:lnTo>
                  <a:lnTo>
                    <a:pt x="93" y="219"/>
                  </a:lnTo>
                  <a:lnTo>
                    <a:pt x="69" y="225"/>
                  </a:lnTo>
                  <a:lnTo>
                    <a:pt x="59" y="223"/>
                  </a:lnTo>
                  <a:lnTo>
                    <a:pt x="51" y="221"/>
                  </a:lnTo>
                  <a:lnTo>
                    <a:pt x="43" y="217"/>
                  </a:lnTo>
                  <a:lnTo>
                    <a:pt x="36" y="213"/>
                  </a:lnTo>
                  <a:lnTo>
                    <a:pt x="28" y="205"/>
                  </a:lnTo>
                  <a:lnTo>
                    <a:pt x="22" y="197"/>
                  </a:lnTo>
                  <a:lnTo>
                    <a:pt x="14" y="185"/>
                  </a:lnTo>
                  <a:lnTo>
                    <a:pt x="8" y="172"/>
                  </a:lnTo>
                  <a:lnTo>
                    <a:pt x="2" y="146"/>
                  </a:lnTo>
                  <a:lnTo>
                    <a:pt x="0" y="118"/>
                  </a:lnTo>
                  <a:close/>
                  <a:moveTo>
                    <a:pt x="109" y="108"/>
                  </a:moveTo>
                  <a:lnTo>
                    <a:pt x="107" y="73"/>
                  </a:lnTo>
                  <a:lnTo>
                    <a:pt x="101" y="43"/>
                  </a:lnTo>
                  <a:lnTo>
                    <a:pt x="97" y="32"/>
                  </a:lnTo>
                  <a:lnTo>
                    <a:pt x="91" y="24"/>
                  </a:lnTo>
                  <a:lnTo>
                    <a:pt x="85" y="16"/>
                  </a:lnTo>
                  <a:lnTo>
                    <a:pt x="81" y="14"/>
                  </a:lnTo>
                  <a:lnTo>
                    <a:pt x="75" y="12"/>
                  </a:lnTo>
                  <a:lnTo>
                    <a:pt x="69" y="10"/>
                  </a:lnTo>
                  <a:lnTo>
                    <a:pt x="61" y="12"/>
                  </a:lnTo>
                  <a:lnTo>
                    <a:pt x="55" y="14"/>
                  </a:lnTo>
                  <a:lnTo>
                    <a:pt x="49" y="20"/>
                  </a:lnTo>
                  <a:lnTo>
                    <a:pt x="43" y="26"/>
                  </a:lnTo>
                  <a:lnTo>
                    <a:pt x="40" y="35"/>
                  </a:lnTo>
                  <a:lnTo>
                    <a:pt x="36" y="47"/>
                  </a:lnTo>
                  <a:lnTo>
                    <a:pt x="32" y="71"/>
                  </a:lnTo>
                  <a:lnTo>
                    <a:pt x="30" y="108"/>
                  </a:lnTo>
                  <a:lnTo>
                    <a:pt x="109" y="108"/>
                  </a:lnTo>
                  <a:close/>
                  <a:moveTo>
                    <a:pt x="30" y="118"/>
                  </a:moveTo>
                  <a:lnTo>
                    <a:pt x="32" y="144"/>
                  </a:lnTo>
                  <a:lnTo>
                    <a:pt x="34" y="168"/>
                  </a:lnTo>
                  <a:lnTo>
                    <a:pt x="36" y="177"/>
                  </a:lnTo>
                  <a:lnTo>
                    <a:pt x="40" y="187"/>
                  </a:lnTo>
                  <a:lnTo>
                    <a:pt x="43" y="197"/>
                  </a:lnTo>
                  <a:lnTo>
                    <a:pt x="47" y="203"/>
                  </a:lnTo>
                  <a:lnTo>
                    <a:pt x="55" y="209"/>
                  </a:lnTo>
                  <a:lnTo>
                    <a:pt x="63" y="213"/>
                  </a:lnTo>
                  <a:lnTo>
                    <a:pt x="71" y="215"/>
                  </a:lnTo>
                  <a:lnTo>
                    <a:pt x="77" y="213"/>
                  </a:lnTo>
                  <a:lnTo>
                    <a:pt x="83" y="211"/>
                  </a:lnTo>
                  <a:lnTo>
                    <a:pt x="89" y="205"/>
                  </a:lnTo>
                  <a:lnTo>
                    <a:pt x="95" y="197"/>
                  </a:lnTo>
                  <a:lnTo>
                    <a:pt x="101" y="187"/>
                  </a:lnTo>
                  <a:lnTo>
                    <a:pt x="103" y="175"/>
                  </a:lnTo>
                  <a:lnTo>
                    <a:pt x="107" y="152"/>
                  </a:lnTo>
                  <a:lnTo>
                    <a:pt x="109" y="118"/>
                  </a:lnTo>
                  <a:lnTo>
                    <a:pt x="30" y="118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0017" name="Freeform 701">
              <a:extLst>
                <a:ext uri="{FF2B5EF4-FFF2-40B4-BE49-F238E27FC236}">
                  <a16:creationId xmlns:a16="http://schemas.microsoft.com/office/drawing/2014/main" id="{16A7F4CB-862B-0581-9398-3579A3A87C36}"/>
                </a:ext>
              </a:extLst>
            </p:cNvPr>
            <p:cNvSpPr>
              <a:spLocks/>
            </p:cNvSpPr>
            <p:nvPr/>
          </p:nvSpPr>
          <p:spPr bwMode="auto">
            <a:xfrm>
              <a:off x="4819" y="3193"/>
              <a:ext cx="66" cy="88"/>
            </a:xfrm>
            <a:custGeom>
              <a:avLst/>
              <a:gdLst/>
              <a:ahLst/>
              <a:cxnLst>
                <a:cxn ang="0">
                  <a:pos x="21" y="114"/>
                </a:cxn>
                <a:cxn ang="0">
                  <a:pos x="25" y="130"/>
                </a:cxn>
                <a:cxn ang="0">
                  <a:pos x="33" y="142"/>
                </a:cxn>
                <a:cxn ang="0">
                  <a:pos x="45" y="152"/>
                </a:cxn>
                <a:cxn ang="0">
                  <a:pos x="61" y="155"/>
                </a:cxn>
                <a:cxn ang="0">
                  <a:pos x="81" y="155"/>
                </a:cxn>
                <a:cxn ang="0">
                  <a:pos x="96" y="150"/>
                </a:cxn>
                <a:cxn ang="0">
                  <a:pos x="106" y="140"/>
                </a:cxn>
                <a:cxn ang="0">
                  <a:pos x="110" y="126"/>
                </a:cxn>
                <a:cxn ang="0">
                  <a:pos x="106" y="112"/>
                </a:cxn>
                <a:cxn ang="0">
                  <a:pos x="90" y="102"/>
                </a:cxn>
                <a:cxn ang="0">
                  <a:pos x="81" y="100"/>
                </a:cxn>
                <a:cxn ang="0">
                  <a:pos x="63" y="94"/>
                </a:cxn>
                <a:cxn ang="0">
                  <a:pos x="31" y="84"/>
                </a:cxn>
                <a:cxn ang="0">
                  <a:pos x="17" y="75"/>
                </a:cxn>
                <a:cxn ang="0">
                  <a:pos x="10" y="63"/>
                </a:cxn>
                <a:cxn ang="0">
                  <a:pos x="8" y="47"/>
                </a:cxn>
                <a:cxn ang="0">
                  <a:pos x="10" y="31"/>
                </a:cxn>
                <a:cxn ang="0">
                  <a:pos x="19" y="17"/>
                </a:cxn>
                <a:cxn ang="0">
                  <a:pos x="35" y="6"/>
                </a:cxn>
                <a:cxn ang="0">
                  <a:pos x="55" y="2"/>
                </a:cxn>
                <a:cxn ang="0">
                  <a:pos x="83" y="2"/>
                </a:cxn>
                <a:cxn ang="0">
                  <a:pos x="106" y="12"/>
                </a:cxn>
                <a:cxn ang="0">
                  <a:pos x="120" y="25"/>
                </a:cxn>
                <a:cxn ang="0">
                  <a:pos x="126" y="43"/>
                </a:cxn>
                <a:cxn ang="0">
                  <a:pos x="106" y="53"/>
                </a:cxn>
                <a:cxn ang="0">
                  <a:pos x="100" y="35"/>
                </a:cxn>
                <a:cxn ang="0">
                  <a:pos x="86" y="23"/>
                </a:cxn>
                <a:cxn ang="0">
                  <a:pos x="67" y="19"/>
                </a:cxn>
                <a:cxn ang="0">
                  <a:pos x="49" y="21"/>
                </a:cxn>
                <a:cxn ang="0">
                  <a:pos x="37" y="27"/>
                </a:cxn>
                <a:cxn ang="0">
                  <a:pos x="29" y="39"/>
                </a:cxn>
                <a:cxn ang="0">
                  <a:pos x="29" y="51"/>
                </a:cxn>
                <a:cxn ang="0">
                  <a:pos x="35" y="61"/>
                </a:cxn>
                <a:cxn ang="0">
                  <a:pos x="67" y="73"/>
                </a:cxn>
                <a:cxn ang="0">
                  <a:pos x="104" y="84"/>
                </a:cxn>
                <a:cxn ang="0">
                  <a:pos x="120" y="94"/>
                </a:cxn>
                <a:cxn ang="0">
                  <a:pos x="130" y="108"/>
                </a:cxn>
                <a:cxn ang="0">
                  <a:pos x="132" y="126"/>
                </a:cxn>
                <a:cxn ang="0">
                  <a:pos x="130" y="142"/>
                </a:cxn>
                <a:cxn ang="0">
                  <a:pos x="118" y="157"/>
                </a:cxn>
                <a:cxn ang="0">
                  <a:pos x="102" y="169"/>
                </a:cxn>
                <a:cxn ang="0">
                  <a:pos x="71" y="175"/>
                </a:cxn>
                <a:cxn ang="0">
                  <a:pos x="33" y="169"/>
                </a:cxn>
                <a:cxn ang="0">
                  <a:pos x="15" y="155"/>
                </a:cxn>
                <a:cxn ang="0">
                  <a:pos x="2" y="132"/>
                </a:cxn>
              </a:cxnLst>
              <a:rect l="0" t="0" r="r" b="b"/>
              <a:pathLst>
                <a:path w="132" h="175">
                  <a:moveTo>
                    <a:pt x="0" y="114"/>
                  </a:moveTo>
                  <a:lnTo>
                    <a:pt x="21" y="114"/>
                  </a:lnTo>
                  <a:lnTo>
                    <a:pt x="23" y="122"/>
                  </a:lnTo>
                  <a:lnTo>
                    <a:pt x="25" y="130"/>
                  </a:lnTo>
                  <a:lnTo>
                    <a:pt x="27" y="136"/>
                  </a:lnTo>
                  <a:lnTo>
                    <a:pt x="33" y="142"/>
                  </a:lnTo>
                  <a:lnTo>
                    <a:pt x="37" y="148"/>
                  </a:lnTo>
                  <a:lnTo>
                    <a:pt x="45" y="152"/>
                  </a:lnTo>
                  <a:lnTo>
                    <a:pt x="53" y="154"/>
                  </a:lnTo>
                  <a:lnTo>
                    <a:pt x="61" y="155"/>
                  </a:lnTo>
                  <a:lnTo>
                    <a:pt x="69" y="155"/>
                  </a:lnTo>
                  <a:lnTo>
                    <a:pt x="81" y="155"/>
                  </a:lnTo>
                  <a:lnTo>
                    <a:pt x="92" y="152"/>
                  </a:lnTo>
                  <a:lnTo>
                    <a:pt x="96" y="150"/>
                  </a:lnTo>
                  <a:lnTo>
                    <a:pt x="102" y="146"/>
                  </a:lnTo>
                  <a:lnTo>
                    <a:pt x="106" y="140"/>
                  </a:lnTo>
                  <a:lnTo>
                    <a:pt x="108" y="134"/>
                  </a:lnTo>
                  <a:lnTo>
                    <a:pt x="110" y="126"/>
                  </a:lnTo>
                  <a:lnTo>
                    <a:pt x="108" y="118"/>
                  </a:lnTo>
                  <a:lnTo>
                    <a:pt x="106" y="112"/>
                  </a:lnTo>
                  <a:lnTo>
                    <a:pt x="100" y="108"/>
                  </a:lnTo>
                  <a:lnTo>
                    <a:pt x="90" y="102"/>
                  </a:lnTo>
                  <a:lnTo>
                    <a:pt x="86" y="102"/>
                  </a:lnTo>
                  <a:lnTo>
                    <a:pt x="81" y="100"/>
                  </a:lnTo>
                  <a:lnTo>
                    <a:pt x="73" y="98"/>
                  </a:lnTo>
                  <a:lnTo>
                    <a:pt x="63" y="94"/>
                  </a:lnTo>
                  <a:lnTo>
                    <a:pt x="43" y="90"/>
                  </a:lnTo>
                  <a:lnTo>
                    <a:pt x="31" y="84"/>
                  </a:lnTo>
                  <a:lnTo>
                    <a:pt x="23" y="81"/>
                  </a:lnTo>
                  <a:lnTo>
                    <a:pt x="17" y="75"/>
                  </a:lnTo>
                  <a:lnTo>
                    <a:pt x="13" y="69"/>
                  </a:lnTo>
                  <a:lnTo>
                    <a:pt x="10" y="63"/>
                  </a:lnTo>
                  <a:lnTo>
                    <a:pt x="8" y="55"/>
                  </a:lnTo>
                  <a:lnTo>
                    <a:pt x="8" y="47"/>
                  </a:lnTo>
                  <a:lnTo>
                    <a:pt x="8" y="39"/>
                  </a:lnTo>
                  <a:lnTo>
                    <a:pt x="10" y="31"/>
                  </a:lnTo>
                  <a:lnTo>
                    <a:pt x="13" y="23"/>
                  </a:lnTo>
                  <a:lnTo>
                    <a:pt x="19" y="17"/>
                  </a:lnTo>
                  <a:lnTo>
                    <a:pt x="25" y="12"/>
                  </a:lnTo>
                  <a:lnTo>
                    <a:pt x="35" y="6"/>
                  </a:lnTo>
                  <a:lnTo>
                    <a:pt x="43" y="4"/>
                  </a:lnTo>
                  <a:lnTo>
                    <a:pt x="55" y="2"/>
                  </a:lnTo>
                  <a:lnTo>
                    <a:pt x="65" y="0"/>
                  </a:lnTo>
                  <a:lnTo>
                    <a:pt x="83" y="2"/>
                  </a:lnTo>
                  <a:lnTo>
                    <a:pt x="98" y="8"/>
                  </a:lnTo>
                  <a:lnTo>
                    <a:pt x="106" y="12"/>
                  </a:lnTo>
                  <a:lnTo>
                    <a:pt x="114" y="17"/>
                  </a:lnTo>
                  <a:lnTo>
                    <a:pt x="120" y="25"/>
                  </a:lnTo>
                  <a:lnTo>
                    <a:pt x="124" y="33"/>
                  </a:lnTo>
                  <a:lnTo>
                    <a:pt x="126" y="43"/>
                  </a:lnTo>
                  <a:lnTo>
                    <a:pt x="128" y="53"/>
                  </a:lnTo>
                  <a:lnTo>
                    <a:pt x="106" y="53"/>
                  </a:lnTo>
                  <a:lnTo>
                    <a:pt x="102" y="43"/>
                  </a:lnTo>
                  <a:lnTo>
                    <a:pt x="100" y="35"/>
                  </a:lnTo>
                  <a:lnTo>
                    <a:pt x="94" y="29"/>
                  </a:lnTo>
                  <a:lnTo>
                    <a:pt x="86" y="23"/>
                  </a:lnTo>
                  <a:lnTo>
                    <a:pt x="77" y="21"/>
                  </a:lnTo>
                  <a:lnTo>
                    <a:pt x="67" y="19"/>
                  </a:lnTo>
                  <a:lnTo>
                    <a:pt x="57" y="21"/>
                  </a:lnTo>
                  <a:lnTo>
                    <a:pt x="49" y="21"/>
                  </a:lnTo>
                  <a:lnTo>
                    <a:pt x="43" y="25"/>
                  </a:lnTo>
                  <a:lnTo>
                    <a:pt x="37" y="27"/>
                  </a:lnTo>
                  <a:lnTo>
                    <a:pt x="33" y="33"/>
                  </a:lnTo>
                  <a:lnTo>
                    <a:pt x="29" y="39"/>
                  </a:lnTo>
                  <a:lnTo>
                    <a:pt x="29" y="45"/>
                  </a:lnTo>
                  <a:lnTo>
                    <a:pt x="29" y="51"/>
                  </a:lnTo>
                  <a:lnTo>
                    <a:pt x="31" y="57"/>
                  </a:lnTo>
                  <a:lnTo>
                    <a:pt x="35" y="61"/>
                  </a:lnTo>
                  <a:lnTo>
                    <a:pt x="47" y="67"/>
                  </a:lnTo>
                  <a:lnTo>
                    <a:pt x="67" y="73"/>
                  </a:lnTo>
                  <a:lnTo>
                    <a:pt x="88" y="79"/>
                  </a:lnTo>
                  <a:lnTo>
                    <a:pt x="104" y="84"/>
                  </a:lnTo>
                  <a:lnTo>
                    <a:pt x="112" y="88"/>
                  </a:lnTo>
                  <a:lnTo>
                    <a:pt x="120" y="94"/>
                  </a:lnTo>
                  <a:lnTo>
                    <a:pt x="126" y="100"/>
                  </a:lnTo>
                  <a:lnTo>
                    <a:pt x="130" y="108"/>
                  </a:lnTo>
                  <a:lnTo>
                    <a:pt x="132" y="116"/>
                  </a:lnTo>
                  <a:lnTo>
                    <a:pt x="132" y="126"/>
                  </a:lnTo>
                  <a:lnTo>
                    <a:pt x="132" y="134"/>
                  </a:lnTo>
                  <a:lnTo>
                    <a:pt x="130" y="142"/>
                  </a:lnTo>
                  <a:lnTo>
                    <a:pt x="124" y="150"/>
                  </a:lnTo>
                  <a:lnTo>
                    <a:pt x="118" y="157"/>
                  </a:lnTo>
                  <a:lnTo>
                    <a:pt x="112" y="163"/>
                  </a:lnTo>
                  <a:lnTo>
                    <a:pt x="102" y="169"/>
                  </a:lnTo>
                  <a:lnTo>
                    <a:pt x="88" y="173"/>
                  </a:lnTo>
                  <a:lnTo>
                    <a:pt x="71" y="175"/>
                  </a:lnTo>
                  <a:lnTo>
                    <a:pt x="49" y="173"/>
                  </a:lnTo>
                  <a:lnTo>
                    <a:pt x="33" y="169"/>
                  </a:lnTo>
                  <a:lnTo>
                    <a:pt x="23" y="163"/>
                  </a:lnTo>
                  <a:lnTo>
                    <a:pt x="15" y="155"/>
                  </a:lnTo>
                  <a:lnTo>
                    <a:pt x="8" y="148"/>
                  </a:lnTo>
                  <a:lnTo>
                    <a:pt x="2" y="132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0018" name="Freeform 702">
              <a:extLst>
                <a:ext uri="{FF2B5EF4-FFF2-40B4-BE49-F238E27FC236}">
                  <a16:creationId xmlns:a16="http://schemas.microsoft.com/office/drawing/2014/main" id="{AF1C8F84-67C2-02AB-BB93-25F1AB1095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0" y="3218"/>
              <a:ext cx="49" cy="63"/>
            </a:xfrm>
            <a:custGeom>
              <a:avLst/>
              <a:gdLst/>
              <a:ahLst/>
              <a:cxnLst>
                <a:cxn ang="0">
                  <a:pos x="75" y="124"/>
                </a:cxn>
                <a:cxn ang="0">
                  <a:pos x="75" y="105"/>
                </a:cxn>
                <a:cxn ang="0">
                  <a:pos x="65" y="116"/>
                </a:cxn>
                <a:cxn ang="0">
                  <a:pos x="54" y="124"/>
                </a:cxn>
                <a:cxn ang="0">
                  <a:pos x="40" y="126"/>
                </a:cxn>
                <a:cxn ang="0">
                  <a:pos x="30" y="126"/>
                </a:cxn>
                <a:cxn ang="0">
                  <a:pos x="20" y="122"/>
                </a:cxn>
                <a:cxn ang="0">
                  <a:pos x="12" y="118"/>
                </a:cxn>
                <a:cxn ang="0">
                  <a:pos x="8" y="112"/>
                </a:cxn>
                <a:cxn ang="0">
                  <a:pos x="4" y="105"/>
                </a:cxn>
                <a:cxn ang="0">
                  <a:pos x="2" y="97"/>
                </a:cxn>
                <a:cxn ang="0">
                  <a:pos x="2" y="93"/>
                </a:cxn>
                <a:cxn ang="0">
                  <a:pos x="0" y="85"/>
                </a:cxn>
                <a:cxn ang="0">
                  <a:pos x="0" y="77"/>
                </a:cxn>
                <a:cxn ang="0">
                  <a:pos x="0" y="0"/>
                </a:cxn>
                <a:cxn ang="0">
                  <a:pos x="24" y="0"/>
                </a:cxn>
                <a:cxn ang="0">
                  <a:pos x="24" y="69"/>
                </a:cxn>
                <a:cxn ang="0">
                  <a:pos x="24" y="77"/>
                </a:cxn>
                <a:cxn ang="0">
                  <a:pos x="24" y="85"/>
                </a:cxn>
                <a:cxn ang="0">
                  <a:pos x="24" y="89"/>
                </a:cxn>
                <a:cxn ang="0">
                  <a:pos x="26" y="97"/>
                </a:cxn>
                <a:cxn ang="0">
                  <a:pos x="32" y="103"/>
                </a:cxn>
                <a:cxn ang="0">
                  <a:pos x="38" y="106"/>
                </a:cxn>
                <a:cxn ang="0">
                  <a:pos x="46" y="106"/>
                </a:cxn>
                <a:cxn ang="0">
                  <a:pos x="54" y="106"/>
                </a:cxn>
                <a:cxn ang="0">
                  <a:pos x="62" y="103"/>
                </a:cxn>
                <a:cxn ang="0">
                  <a:pos x="67" y="97"/>
                </a:cxn>
                <a:cxn ang="0">
                  <a:pos x="71" y="89"/>
                </a:cxn>
                <a:cxn ang="0">
                  <a:pos x="73" y="83"/>
                </a:cxn>
                <a:cxn ang="0">
                  <a:pos x="75" y="75"/>
                </a:cxn>
                <a:cxn ang="0">
                  <a:pos x="75" y="65"/>
                </a:cxn>
                <a:cxn ang="0">
                  <a:pos x="75" y="0"/>
                </a:cxn>
                <a:cxn ang="0">
                  <a:pos x="97" y="0"/>
                </a:cxn>
                <a:cxn ang="0">
                  <a:pos x="97" y="124"/>
                </a:cxn>
                <a:cxn ang="0">
                  <a:pos x="75" y="124"/>
                </a:cxn>
              </a:cxnLst>
              <a:rect l="0" t="0" r="r" b="b"/>
              <a:pathLst>
                <a:path w="97" h="126">
                  <a:moveTo>
                    <a:pt x="75" y="124"/>
                  </a:moveTo>
                  <a:lnTo>
                    <a:pt x="75" y="105"/>
                  </a:lnTo>
                  <a:lnTo>
                    <a:pt x="65" y="116"/>
                  </a:lnTo>
                  <a:lnTo>
                    <a:pt x="54" y="124"/>
                  </a:lnTo>
                  <a:lnTo>
                    <a:pt x="40" y="126"/>
                  </a:lnTo>
                  <a:lnTo>
                    <a:pt x="30" y="126"/>
                  </a:lnTo>
                  <a:lnTo>
                    <a:pt x="20" y="122"/>
                  </a:lnTo>
                  <a:lnTo>
                    <a:pt x="12" y="118"/>
                  </a:lnTo>
                  <a:lnTo>
                    <a:pt x="8" y="112"/>
                  </a:lnTo>
                  <a:lnTo>
                    <a:pt x="4" y="105"/>
                  </a:lnTo>
                  <a:lnTo>
                    <a:pt x="2" y="97"/>
                  </a:lnTo>
                  <a:lnTo>
                    <a:pt x="2" y="93"/>
                  </a:lnTo>
                  <a:lnTo>
                    <a:pt x="0" y="85"/>
                  </a:lnTo>
                  <a:lnTo>
                    <a:pt x="0" y="77"/>
                  </a:lnTo>
                  <a:lnTo>
                    <a:pt x="0" y="0"/>
                  </a:lnTo>
                  <a:lnTo>
                    <a:pt x="24" y="0"/>
                  </a:lnTo>
                  <a:lnTo>
                    <a:pt x="24" y="69"/>
                  </a:lnTo>
                  <a:lnTo>
                    <a:pt x="24" y="77"/>
                  </a:lnTo>
                  <a:lnTo>
                    <a:pt x="24" y="85"/>
                  </a:lnTo>
                  <a:lnTo>
                    <a:pt x="24" y="89"/>
                  </a:lnTo>
                  <a:lnTo>
                    <a:pt x="26" y="97"/>
                  </a:lnTo>
                  <a:lnTo>
                    <a:pt x="32" y="103"/>
                  </a:lnTo>
                  <a:lnTo>
                    <a:pt x="38" y="106"/>
                  </a:lnTo>
                  <a:lnTo>
                    <a:pt x="46" y="106"/>
                  </a:lnTo>
                  <a:lnTo>
                    <a:pt x="54" y="106"/>
                  </a:lnTo>
                  <a:lnTo>
                    <a:pt x="62" y="103"/>
                  </a:lnTo>
                  <a:lnTo>
                    <a:pt x="67" y="97"/>
                  </a:lnTo>
                  <a:lnTo>
                    <a:pt x="71" y="89"/>
                  </a:lnTo>
                  <a:lnTo>
                    <a:pt x="73" y="83"/>
                  </a:lnTo>
                  <a:lnTo>
                    <a:pt x="75" y="75"/>
                  </a:lnTo>
                  <a:lnTo>
                    <a:pt x="75" y="65"/>
                  </a:lnTo>
                  <a:lnTo>
                    <a:pt x="75" y="0"/>
                  </a:lnTo>
                  <a:lnTo>
                    <a:pt x="97" y="0"/>
                  </a:lnTo>
                  <a:lnTo>
                    <a:pt x="97" y="124"/>
                  </a:lnTo>
                  <a:lnTo>
                    <a:pt x="75" y="124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0019" name="Freeform 703">
              <a:extLst>
                <a:ext uri="{FF2B5EF4-FFF2-40B4-BE49-F238E27FC236}">
                  <a16:creationId xmlns:a16="http://schemas.microsoft.com/office/drawing/2014/main" id="{FC369A68-E69D-02BD-6B07-B83C29083789}"/>
                </a:ext>
              </a:extLst>
            </p:cNvPr>
            <p:cNvSpPr>
              <a:spLocks/>
            </p:cNvSpPr>
            <p:nvPr/>
          </p:nvSpPr>
          <p:spPr bwMode="auto">
            <a:xfrm>
              <a:off x="4966" y="3217"/>
              <a:ext cx="48" cy="63"/>
            </a:xfrm>
            <a:custGeom>
              <a:avLst/>
              <a:gdLst/>
              <a:ahLst/>
              <a:cxnLst>
                <a:cxn ang="0">
                  <a:pos x="0" y="126"/>
                </a:cxn>
                <a:cxn ang="0">
                  <a:pos x="0" y="2"/>
                </a:cxn>
                <a:cxn ang="0">
                  <a:pos x="21" y="2"/>
                </a:cxn>
                <a:cxn ang="0">
                  <a:pos x="21" y="20"/>
                </a:cxn>
                <a:cxn ang="0">
                  <a:pos x="35" y="6"/>
                </a:cxn>
                <a:cxn ang="0">
                  <a:pos x="57" y="0"/>
                </a:cxn>
                <a:cxn ang="0">
                  <a:pos x="67" y="2"/>
                </a:cxn>
                <a:cxn ang="0">
                  <a:pos x="74" y="4"/>
                </a:cxn>
                <a:cxn ang="0">
                  <a:pos x="82" y="10"/>
                </a:cxn>
                <a:cxn ang="0">
                  <a:pos x="88" y="16"/>
                </a:cxn>
                <a:cxn ang="0">
                  <a:pos x="92" y="22"/>
                </a:cxn>
                <a:cxn ang="0">
                  <a:pos x="94" y="30"/>
                </a:cxn>
                <a:cxn ang="0">
                  <a:pos x="94" y="36"/>
                </a:cxn>
                <a:cxn ang="0">
                  <a:pos x="94" y="41"/>
                </a:cxn>
                <a:cxn ang="0">
                  <a:pos x="94" y="51"/>
                </a:cxn>
                <a:cxn ang="0">
                  <a:pos x="94" y="126"/>
                </a:cxn>
                <a:cxn ang="0">
                  <a:pos x="72" y="126"/>
                </a:cxn>
                <a:cxn ang="0">
                  <a:pos x="72" y="53"/>
                </a:cxn>
                <a:cxn ang="0">
                  <a:pos x="72" y="45"/>
                </a:cxn>
                <a:cxn ang="0">
                  <a:pos x="72" y="39"/>
                </a:cxn>
                <a:cxn ang="0">
                  <a:pos x="71" y="34"/>
                </a:cxn>
                <a:cxn ang="0">
                  <a:pos x="67" y="28"/>
                </a:cxn>
                <a:cxn ang="0">
                  <a:pos x="63" y="24"/>
                </a:cxn>
                <a:cxn ang="0">
                  <a:pos x="57" y="22"/>
                </a:cxn>
                <a:cxn ang="0">
                  <a:pos x="49" y="20"/>
                </a:cxn>
                <a:cxn ang="0">
                  <a:pos x="43" y="22"/>
                </a:cxn>
                <a:cxn ang="0">
                  <a:pos x="35" y="24"/>
                </a:cxn>
                <a:cxn ang="0">
                  <a:pos x="29" y="28"/>
                </a:cxn>
                <a:cxn ang="0">
                  <a:pos x="23" y="41"/>
                </a:cxn>
                <a:cxn ang="0">
                  <a:pos x="21" y="59"/>
                </a:cxn>
                <a:cxn ang="0">
                  <a:pos x="21" y="126"/>
                </a:cxn>
                <a:cxn ang="0">
                  <a:pos x="0" y="126"/>
                </a:cxn>
              </a:cxnLst>
              <a:rect l="0" t="0" r="r" b="b"/>
              <a:pathLst>
                <a:path w="94" h="126">
                  <a:moveTo>
                    <a:pt x="0" y="126"/>
                  </a:moveTo>
                  <a:lnTo>
                    <a:pt x="0" y="2"/>
                  </a:lnTo>
                  <a:lnTo>
                    <a:pt x="21" y="2"/>
                  </a:lnTo>
                  <a:lnTo>
                    <a:pt x="21" y="20"/>
                  </a:lnTo>
                  <a:lnTo>
                    <a:pt x="35" y="6"/>
                  </a:lnTo>
                  <a:lnTo>
                    <a:pt x="57" y="0"/>
                  </a:lnTo>
                  <a:lnTo>
                    <a:pt x="67" y="2"/>
                  </a:lnTo>
                  <a:lnTo>
                    <a:pt x="74" y="4"/>
                  </a:lnTo>
                  <a:lnTo>
                    <a:pt x="82" y="10"/>
                  </a:lnTo>
                  <a:lnTo>
                    <a:pt x="88" y="16"/>
                  </a:lnTo>
                  <a:lnTo>
                    <a:pt x="92" y="22"/>
                  </a:lnTo>
                  <a:lnTo>
                    <a:pt x="94" y="30"/>
                  </a:lnTo>
                  <a:lnTo>
                    <a:pt x="94" y="36"/>
                  </a:lnTo>
                  <a:lnTo>
                    <a:pt x="94" y="41"/>
                  </a:lnTo>
                  <a:lnTo>
                    <a:pt x="94" y="51"/>
                  </a:lnTo>
                  <a:lnTo>
                    <a:pt x="94" y="126"/>
                  </a:lnTo>
                  <a:lnTo>
                    <a:pt x="72" y="126"/>
                  </a:lnTo>
                  <a:lnTo>
                    <a:pt x="72" y="53"/>
                  </a:lnTo>
                  <a:lnTo>
                    <a:pt x="72" y="45"/>
                  </a:lnTo>
                  <a:lnTo>
                    <a:pt x="72" y="39"/>
                  </a:lnTo>
                  <a:lnTo>
                    <a:pt x="71" y="34"/>
                  </a:lnTo>
                  <a:lnTo>
                    <a:pt x="67" y="28"/>
                  </a:lnTo>
                  <a:lnTo>
                    <a:pt x="63" y="24"/>
                  </a:lnTo>
                  <a:lnTo>
                    <a:pt x="57" y="22"/>
                  </a:lnTo>
                  <a:lnTo>
                    <a:pt x="49" y="20"/>
                  </a:lnTo>
                  <a:lnTo>
                    <a:pt x="43" y="22"/>
                  </a:lnTo>
                  <a:lnTo>
                    <a:pt x="35" y="24"/>
                  </a:lnTo>
                  <a:lnTo>
                    <a:pt x="29" y="28"/>
                  </a:lnTo>
                  <a:lnTo>
                    <a:pt x="23" y="41"/>
                  </a:lnTo>
                  <a:lnTo>
                    <a:pt x="21" y="59"/>
                  </a:lnTo>
                  <a:lnTo>
                    <a:pt x="21" y="126"/>
                  </a:lnTo>
                  <a:lnTo>
                    <a:pt x="0" y="126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0020" name="Freeform 704">
              <a:extLst>
                <a:ext uri="{FF2B5EF4-FFF2-40B4-BE49-F238E27FC236}">
                  <a16:creationId xmlns:a16="http://schemas.microsoft.com/office/drawing/2014/main" id="{C26C1E98-5418-B04A-F9A3-AD06D5A0B4A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" y="1388"/>
              <a:ext cx="113" cy="84"/>
            </a:xfrm>
            <a:custGeom>
              <a:avLst/>
              <a:gdLst/>
              <a:ahLst/>
              <a:cxnLst>
                <a:cxn ang="0">
                  <a:pos x="227" y="167"/>
                </a:cxn>
                <a:cxn ang="0">
                  <a:pos x="0" y="167"/>
                </a:cxn>
                <a:cxn ang="0">
                  <a:pos x="0" y="6"/>
                </a:cxn>
                <a:cxn ang="0">
                  <a:pos x="26" y="6"/>
                </a:cxn>
                <a:cxn ang="0">
                  <a:pos x="26" y="138"/>
                </a:cxn>
                <a:cxn ang="0">
                  <a:pos x="95" y="138"/>
                </a:cxn>
                <a:cxn ang="0">
                  <a:pos x="95" y="15"/>
                </a:cxn>
                <a:cxn ang="0">
                  <a:pos x="122" y="15"/>
                </a:cxn>
                <a:cxn ang="0">
                  <a:pos x="122" y="138"/>
                </a:cxn>
                <a:cxn ang="0">
                  <a:pos x="201" y="138"/>
                </a:cxn>
                <a:cxn ang="0">
                  <a:pos x="201" y="0"/>
                </a:cxn>
                <a:cxn ang="0">
                  <a:pos x="227" y="0"/>
                </a:cxn>
                <a:cxn ang="0">
                  <a:pos x="227" y="167"/>
                </a:cxn>
              </a:cxnLst>
              <a:rect l="0" t="0" r="r" b="b"/>
              <a:pathLst>
                <a:path w="227" h="167">
                  <a:moveTo>
                    <a:pt x="227" y="167"/>
                  </a:moveTo>
                  <a:lnTo>
                    <a:pt x="0" y="167"/>
                  </a:lnTo>
                  <a:lnTo>
                    <a:pt x="0" y="6"/>
                  </a:lnTo>
                  <a:lnTo>
                    <a:pt x="26" y="6"/>
                  </a:lnTo>
                  <a:lnTo>
                    <a:pt x="26" y="138"/>
                  </a:lnTo>
                  <a:lnTo>
                    <a:pt x="95" y="138"/>
                  </a:lnTo>
                  <a:lnTo>
                    <a:pt x="95" y="15"/>
                  </a:lnTo>
                  <a:lnTo>
                    <a:pt x="122" y="15"/>
                  </a:lnTo>
                  <a:lnTo>
                    <a:pt x="122" y="138"/>
                  </a:lnTo>
                  <a:lnTo>
                    <a:pt x="201" y="138"/>
                  </a:lnTo>
                  <a:lnTo>
                    <a:pt x="201" y="0"/>
                  </a:lnTo>
                  <a:lnTo>
                    <a:pt x="227" y="0"/>
                  </a:lnTo>
                  <a:lnTo>
                    <a:pt x="227" y="167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0021" name="Freeform 705">
              <a:extLst>
                <a:ext uri="{FF2B5EF4-FFF2-40B4-BE49-F238E27FC236}">
                  <a16:creationId xmlns:a16="http://schemas.microsoft.com/office/drawing/2014/main" id="{E85E5487-BFE0-3CB4-D542-610F3C11CC6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" y="1304"/>
              <a:ext cx="81" cy="74"/>
            </a:xfrm>
            <a:custGeom>
              <a:avLst/>
              <a:gdLst/>
              <a:ahLst/>
              <a:cxnLst>
                <a:cxn ang="0">
                  <a:pos x="164" y="91"/>
                </a:cxn>
                <a:cxn ang="0">
                  <a:pos x="0" y="148"/>
                </a:cxn>
                <a:cxn ang="0">
                  <a:pos x="0" y="116"/>
                </a:cxn>
                <a:cxn ang="0">
                  <a:pos x="99" y="85"/>
                </a:cxn>
                <a:cxn ang="0">
                  <a:pos x="115" y="79"/>
                </a:cxn>
                <a:cxn ang="0">
                  <a:pos x="130" y="75"/>
                </a:cxn>
                <a:cxn ang="0">
                  <a:pos x="123" y="71"/>
                </a:cxn>
                <a:cxn ang="0">
                  <a:pos x="111" y="67"/>
                </a:cxn>
                <a:cxn ang="0">
                  <a:pos x="101" y="63"/>
                </a:cxn>
                <a:cxn ang="0">
                  <a:pos x="0" y="32"/>
                </a:cxn>
                <a:cxn ang="0">
                  <a:pos x="0" y="0"/>
                </a:cxn>
                <a:cxn ang="0">
                  <a:pos x="164" y="53"/>
                </a:cxn>
                <a:cxn ang="0">
                  <a:pos x="164" y="91"/>
                </a:cxn>
              </a:cxnLst>
              <a:rect l="0" t="0" r="r" b="b"/>
              <a:pathLst>
                <a:path w="164" h="148">
                  <a:moveTo>
                    <a:pt x="164" y="91"/>
                  </a:moveTo>
                  <a:lnTo>
                    <a:pt x="0" y="148"/>
                  </a:lnTo>
                  <a:lnTo>
                    <a:pt x="0" y="116"/>
                  </a:lnTo>
                  <a:lnTo>
                    <a:pt x="99" y="85"/>
                  </a:lnTo>
                  <a:lnTo>
                    <a:pt x="115" y="79"/>
                  </a:lnTo>
                  <a:lnTo>
                    <a:pt x="130" y="75"/>
                  </a:lnTo>
                  <a:lnTo>
                    <a:pt x="123" y="71"/>
                  </a:lnTo>
                  <a:lnTo>
                    <a:pt x="111" y="67"/>
                  </a:lnTo>
                  <a:lnTo>
                    <a:pt x="101" y="63"/>
                  </a:lnTo>
                  <a:lnTo>
                    <a:pt x="0" y="32"/>
                  </a:lnTo>
                  <a:lnTo>
                    <a:pt x="0" y="0"/>
                  </a:lnTo>
                  <a:lnTo>
                    <a:pt x="164" y="53"/>
                  </a:lnTo>
                  <a:lnTo>
                    <a:pt x="164" y="91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0022" name="Freeform 706">
              <a:extLst>
                <a:ext uri="{FF2B5EF4-FFF2-40B4-BE49-F238E27FC236}">
                  <a16:creationId xmlns:a16="http://schemas.microsoft.com/office/drawing/2014/main" id="{F5878D93-7334-8B5D-8E2E-D7C0F7E37F3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1" y="1222"/>
              <a:ext cx="85" cy="75"/>
            </a:xfrm>
            <a:custGeom>
              <a:avLst/>
              <a:gdLst/>
              <a:ahLst/>
              <a:cxnLst>
                <a:cxn ang="0">
                  <a:pos x="119" y="30"/>
                </a:cxn>
                <a:cxn ang="0">
                  <a:pos x="123" y="0"/>
                </a:cxn>
                <a:cxn ang="0">
                  <a:pos x="142" y="10"/>
                </a:cxn>
                <a:cxn ang="0">
                  <a:pos x="158" y="26"/>
                </a:cxn>
                <a:cxn ang="0">
                  <a:pos x="168" y="48"/>
                </a:cxn>
                <a:cxn ang="0">
                  <a:pos x="172" y="73"/>
                </a:cxn>
                <a:cxn ang="0">
                  <a:pos x="168" y="95"/>
                </a:cxn>
                <a:cxn ang="0">
                  <a:pos x="162" y="115"/>
                </a:cxn>
                <a:cxn ang="0">
                  <a:pos x="148" y="131"/>
                </a:cxn>
                <a:cxn ang="0">
                  <a:pos x="132" y="142"/>
                </a:cxn>
                <a:cxn ang="0">
                  <a:pos x="113" y="148"/>
                </a:cxn>
                <a:cxn ang="0">
                  <a:pos x="87" y="150"/>
                </a:cxn>
                <a:cxn ang="0">
                  <a:pos x="61" y="148"/>
                </a:cxn>
                <a:cxn ang="0">
                  <a:pos x="40" y="142"/>
                </a:cxn>
                <a:cxn ang="0">
                  <a:pos x="24" y="131"/>
                </a:cxn>
                <a:cxn ang="0">
                  <a:pos x="10" y="115"/>
                </a:cxn>
                <a:cxn ang="0">
                  <a:pos x="2" y="95"/>
                </a:cxn>
                <a:cxn ang="0">
                  <a:pos x="0" y="73"/>
                </a:cxn>
                <a:cxn ang="0">
                  <a:pos x="2" y="54"/>
                </a:cxn>
                <a:cxn ang="0">
                  <a:pos x="10" y="36"/>
                </a:cxn>
                <a:cxn ang="0">
                  <a:pos x="22" y="20"/>
                </a:cxn>
                <a:cxn ang="0">
                  <a:pos x="40" y="8"/>
                </a:cxn>
                <a:cxn ang="0">
                  <a:pos x="59" y="2"/>
                </a:cxn>
                <a:cxn ang="0">
                  <a:pos x="85" y="0"/>
                </a:cxn>
                <a:cxn ang="0">
                  <a:pos x="87" y="0"/>
                </a:cxn>
                <a:cxn ang="0">
                  <a:pos x="93" y="0"/>
                </a:cxn>
                <a:cxn ang="0">
                  <a:pos x="93" y="121"/>
                </a:cxn>
                <a:cxn ang="0">
                  <a:pos x="115" y="117"/>
                </a:cxn>
                <a:cxn ang="0">
                  <a:pos x="130" y="107"/>
                </a:cxn>
                <a:cxn ang="0">
                  <a:pos x="142" y="91"/>
                </a:cxn>
                <a:cxn ang="0">
                  <a:pos x="144" y="71"/>
                </a:cxn>
                <a:cxn ang="0">
                  <a:pos x="144" y="63"/>
                </a:cxn>
                <a:cxn ang="0">
                  <a:pos x="142" y="54"/>
                </a:cxn>
                <a:cxn ang="0">
                  <a:pos x="138" y="46"/>
                </a:cxn>
                <a:cxn ang="0">
                  <a:pos x="134" y="40"/>
                </a:cxn>
                <a:cxn ang="0">
                  <a:pos x="127" y="34"/>
                </a:cxn>
                <a:cxn ang="0">
                  <a:pos x="119" y="30"/>
                </a:cxn>
                <a:cxn ang="0">
                  <a:pos x="65" y="121"/>
                </a:cxn>
                <a:cxn ang="0">
                  <a:pos x="65" y="30"/>
                </a:cxn>
                <a:cxn ang="0">
                  <a:pos x="56" y="32"/>
                </a:cxn>
                <a:cxn ang="0">
                  <a:pos x="48" y="34"/>
                </a:cxn>
                <a:cxn ang="0">
                  <a:pos x="40" y="40"/>
                </a:cxn>
                <a:cxn ang="0">
                  <a:pos x="30" y="56"/>
                </a:cxn>
                <a:cxn ang="0">
                  <a:pos x="26" y="75"/>
                </a:cxn>
                <a:cxn ang="0">
                  <a:pos x="30" y="93"/>
                </a:cxn>
                <a:cxn ang="0">
                  <a:pos x="38" y="107"/>
                </a:cxn>
                <a:cxn ang="0">
                  <a:pos x="44" y="113"/>
                </a:cxn>
                <a:cxn ang="0">
                  <a:pos x="50" y="117"/>
                </a:cxn>
                <a:cxn ang="0">
                  <a:pos x="58" y="121"/>
                </a:cxn>
                <a:cxn ang="0">
                  <a:pos x="65" y="121"/>
                </a:cxn>
              </a:cxnLst>
              <a:rect l="0" t="0" r="r" b="b"/>
              <a:pathLst>
                <a:path w="172" h="150">
                  <a:moveTo>
                    <a:pt x="119" y="30"/>
                  </a:moveTo>
                  <a:lnTo>
                    <a:pt x="123" y="0"/>
                  </a:lnTo>
                  <a:lnTo>
                    <a:pt x="142" y="10"/>
                  </a:lnTo>
                  <a:lnTo>
                    <a:pt x="158" y="26"/>
                  </a:lnTo>
                  <a:lnTo>
                    <a:pt x="168" y="48"/>
                  </a:lnTo>
                  <a:lnTo>
                    <a:pt x="172" y="73"/>
                  </a:lnTo>
                  <a:lnTo>
                    <a:pt x="168" y="95"/>
                  </a:lnTo>
                  <a:lnTo>
                    <a:pt x="162" y="115"/>
                  </a:lnTo>
                  <a:lnTo>
                    <a:pt x="148" y="131"/>
                  </a:lnTo>
                  <a:lnTo>
                    <a:pt x="132" y="142"/>
                  </a:lnTo>
                  <a:lnTo>
                    <a:pt x="113" y="148"/>
                  </a:lnTo>
                  <a:lnTo>
                    <a:pt x="87" y="150"/>
                  </a:lnTo>
                  <a:lnTo>
                    <a:pt x="61" y="148"/>
                  </a:lnTo>
                  <a:lnTo>
                    <a:pt x="40" y="142"/>
                  </a:lnTo>
                  <a:lnTo>
                    <a:pt x="24" y="131"/>
                  </a:lnTo>
                  <a:lnTo>
                    <a:pt x="10" y="115"/>
                  </a:lnTo>
                  <a:lnTo>
                    <a:pt x="2" y="95"/>
                  </a:lnTo>
                  <a:lnTo>
                    <a:pt x="0" y="73"/>
                  </a:lnTo>
                  <a:lnTo>
                    <a:pt x="2" y="54"/>
                  </a:lnTo>
                  <a:lnTo>
                    <a:pt x="10" y="36"/>
                  </a:lnTo>
                  <a:lnTo>
                    <a:pt x="22" y="20"/>
                  </a:lnTo>
                  <a:lnTo>
                    <a:pt x="40" y="8"/>
                  </a:lnTo>
                  <a:lnTo>
                    <a:pt x="59" y="2"/>
                  </a:lnTo>
                  <a:lnTo>
                    <a:pt x="85" y="0"/>
                  </a:lnTo>
                  <a:lnTo>
                    <a:pt x="87" y="0"/>
                  </a:lnTo>
                  <a:lnTo>
                    <a:pt x="93" y="0"/>
                  </a:lnTo>
                  <a:lnTo>
                    <a:pt x="93" y="121"/>
                  </a:lnTo>
                  <a:lnTo>
                    <a:pt x="115" y="117"/>
                  </a:lnTo>
                  <a:lnTo>
                    <a:pt x="130" y="107"/>
                  </a:lnTo>
                  <a:lnTo>
                    <a:pt x="142" y="91"/>
                  </a:lnTo>
                  <a:lnTo>
                    <a:pt x="144" y="71"/>
                  </a:lnTo>
                  <a:lnTo>
                    <a:pt x="144" y="63"/>
                  </a:lnTo>
                  <a:lnTo>
                    <a:pt x="142" y="54"/>
                  </a:lnTo>
                  <a:lnTo>
                    <a:pt x="138" y="46"/>
                  </a:lnTo>
                  <a:lnTo>
                    <a:pt x="134" y="40"/>
                  </a:lnTo>
                  <a:lnTo>
                    <a:pt x="127" y="34"/>
                  </a:lnTo>
                  <a:lnTo>
                    <a:pt x="119" y="30"/>
                  </a:lnTo>
                  <a:close/>
                  <a:moveTo>
                    <a:pt x="65" y="121"/>
                  </a:moveTo>
                  <a:lnTo>
                    <a:pt x="65" y="30"/>
                  </a:lnTo>
                  <a:lnTo>
                    <a:pt x="56" y="32"/>
                  </a:lnTo>
                  <a:lnTo>
                    <a:pt x="48" y="34"/>
                  </a:lnTo>
                  <a:lnTo>
                    <a:pt x="40" y="40"/>
                  </a:lnTo>
                  <a:lnTo>
                    <a:pt x="30" y="56"/>
                  </a:lnTo>
                  <a:lnTo>
                    <a:pt x="26" y="75"/>
                  </a:lnTo>
                  <a:lnTo>
                    <a:pt x="30" y="93"/>
                  </a:lnTo>
                  <a:lnTo>
                    <a:pt x="38" y="107"/>
                  </a:lnTo>
                  <a:lnTo>
                    <a:pt x="44" y="113"/>
                  </a:lnTo>
                  <a:lnTo>
                    <a:pt x="50" y="117"/>
                  </a:lnTo>
                  <a:lnTo>
                    <a:pt x="58" y="121"/>
                  </a:lnTo>
                  <a:lnTo>
                    <a:pt x="65" y="121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0023" name="Freeform 707">
              <a:extLst>
                <a:ext uri="{FF2B5EF4-FFF2-40B4-BE49-F238E27FC236}">
                  <a16:creationId xmlns:a16="http://schemas.microsoft.com/office/drawing/2014/main" id="{CDB0F0D3-4243-889D-2C1F-CB200ECAF9E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" y="1139"/>
              <a:ext cx="83" cy="64"/>
            </a:xfrm>
            <a:custGeom>
              <a:avLst/>
              <a:gdLst/>
              <a:ahLst/>
              <a:cxnLst>
                <a:cxn ang="0">
                  <a:pos x="168" y="128"/>
                </a:cxn>
                <a:cxn ang="0">
                  <a:pos x="4" y="128"/>
                </a:cxn>
                <a:cxn ang="0">
                  <a:pos x="4" y="98"/>
                </a:cxn>
                <a:cxn ang="0">
                  <a:pos x="26" y="98"/>
                </a:cxn>
                <a:cxn ang="0">
                  <a:pos x="12" y="86"/>
                </a:cxn>
                <a:cxn ang="0">
                  <a:pos x="2" y="71"/>
                </a:cxn>
                <a:cxn ang="0">
                  <a:pos x="0" y="51"/>
                </a:cxn>
                <a:cxn ang="0">
                  <a:pos x="2" y="39"/>
                </a:cxn>
                <a:cxn ang="0">
                  <a:pos x="6" y="27"/>
                </a:cxn>
                <a:cxn ang="0">
                  <a:pos x="10" y="19"/>
                </a:cxn>
                <a:cxn ang="0">
                  <a:pos x="14" y="14"/>
                </a:cxn>
                <a:cxn ang="0">
                  <a:pos x="20" y="10"/>
                </a:cxn>
                <a:cxn ang="0">
                  <a:pos x="30" y="6"/>
                </a:cxn>
                <a:cxn ang="0">
                  <a:pos x="40" y="2"/>
                </a:cxn>
                <a:cxn ang="0">
                  <a:pos x="46" y="2"/>
                </a:cxn>
                <a:cxn ang="0">
                  <a:pos x="56" y="0"/>
                </a:cxn>
                <a:cxn ang="0">
                  <a:pos x="67" y="0"/>
                </a:cxn>
                <a:cxn ang="0">
                  <a:pos x="168" y="0"/>
                </a:cxn>
                <a:cxn ang="0">
                  <a:pos x="168" y="29"/>
                </a:cxn>
                <a:cxn ang="0">
                  <a:pos x="69" y="29"/>
                </a:cxn>
                <a:cxn ang="0">
                  <a:pos x="59" y="29"/>
                </a:cxn>
                <a:cxn ang="0">
                  <a:pos x="52" y="31"/>
                </a:cxn>
                <a:cxn ang="0">
                  <a:pos x="46" y="33"/>
                </a:cxn>
                <a:cxn ang="0">
                  <a:pos x="38" y="37"/>
                </a:cxn>
                <a:cxn ang="0">
                  <a:pos x="32" y="43"/>
                </a:cxn>
                <a:cxn ang="0">
                  <a:pos x="28" y="51"/>
                </a:cxn>
                <a:cxn ang="0">
                  <a:pos x="26" y="61"/>
                </a:cxn>
                <a:cxn ang="0">
                  <a:pos x="28" y="71"/>
                </a:cxn>
                <a:cxn ang="0">
                  <a:pos x="32" y="79"/>
                </a:cxn>
                <a:cxn ang="0">
                  <a:pos x="38" y="88"/>
                </a:cxn>
                <a:cxn ang="0">
                  <a:pos x="54" y="96"/>
                </a:cxn>
                <a:cxn ang="0">
                  <a:pos x="79" y="98"/>
                </a:cxn>
                <a:cxn ang="0">
                  <a:pos x="168" y="98"/>
                </a:cxn>
                <a:cxn ang="0">
                  <a:pos x="168" y="128"/>
                </a:cxn>
              </a:cxnLst>
              <a:rect l="0" t="0" r="r" b="b"/>
              <a:pathLst>
                <a:path w="168" h="128">
                  <a:moveTo>
                    <a:pt x="168" y="128"/>
                  </a:moveTo>
                  <a:lnTo>
                    <a:pt x="4" y="128"/>
                  </a:lnTo>
                  <a:lnTo>
                    <a:pt x="4" y="98"/>
                  </a:lnTo>
                  <a:lnTo>
                    <a:pt x="26" y="98"/>
                  </a:lnTo>
                  <a:lnTo>
                    <a:pt x="12" y="86"/>
                  </a:lnTo>
                  <a:lnTo>
                    <a:pt x="2" y="71"/>
                  </a:lnTo>
                  <a:lnTo>
                    <a:pt x="0" y="51"/>
                  </a:lnTo>
                  <a:lnTo>
                    <a:pt x="2" y="39"/>
                  </a:lnTo>
                  <a:lnTo>
                    <a:pt x="6" y="27"/>
                  </a:lnTo>
                  <a:lnTo>
                    <a:pt x="10" y="19"/>
                  </a:lnTo>
                  <a:lnTo>
                    <a:pt x="14" y="14"/>
                  </a:lnTo>
                  <a:lnTo>
                    <a:pt x="20" y="10"/>
                  </a:lnTo>
                  <a:lnTo>
                    <a:pt x="30" y="6"/>
                  </a:lnTo>
                  <a:lnTo>
                    <a:pt x="40" y="2"/>
                  </a:lnTo>
                  <a:lnTo>
                    <a:pt x="46" y="2"/>
                  </a:lnTo>
                  <a:lnTo>
                    <a:pt x="56" y="0"/>
                  </a:lnTo>
                  <a:lnTo>
                    <a:pt x="67" y="0"/>
                  </a:lnTo>
                  <a:lnTo>
                    <a:pt x="168" y="0"/>
                  </a:lnTo>
                  <a:lnTo>
                    <a:pt x="168" y="29"/>
                  </a:lnTo>
                  <a:lnTo>
                    <a:pt x="69" y="29"/>
                  </a:lnTo>
                  <a:lnTo>
                    <a:pt x="59" y="29"/>
                  </a:lnTo>
                  <a:lnTo>
                    <a:pt x="52" y="31"/>
                  </a:lnTo>
                  <a:lnTo>
                    <a:pt x="46" y="33"/>
                  </a:lnTo>
                  <a:lnTo>
                    <a:pt x="38" y="37"/>
                  </a:lnTo>
                  <a:lnTo>
                    <a:pt x="32" y="43"/>
                  </a:lnTo>
                  <a:lnTo>
                    <a:pt x="28" y="51"/>
                  </a:lnTo>
                  <a:lnTo>
                    <a:pt x="26" y="61"/>
                  </a:lnTo>
                  <a:lnTo>
                    <a:pt x="28" y="71"/>
                  </a:lnTo>
                  <a:lnTo>
                    <a:pt x="32" y="79"/>
                  </a:lnTo>
                  <a:lnTo>
                    <a:pt x="38" y="88"/>
                  </a:lnTo>
                  <a:lnTo>
                    <a:pt x="54" y="96"/>
                  </a:lnTo>
                  <a:lnTo>
                    <a:pt x="79" y="98"/>
                  </a:lnTo>
                  <a:lnTo>
                    <a:pt x="168" y="98"/>
                  </a:lnTo>
                  <a:lnTo>
                    <a:pt x="168" y="128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0024" name="Freeform 708">
              <a:extLst>
                <a:ext uri="{FF2B5EF4-FFF2-40B4-BE49-F238E27FC236}">
                  <a16:creationId xmlns:a16="http://schemas.microsoft.com/office/drawing/2014/main" id="{ABD5079A-340D-6CAD-BDF0-CC77C04A53D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" y="1085"/>
              <a:ext cx="112" cy="40"/>
            </a:xfrm>
            <a:custGeom>
              <a:avLst/>
              <a:gdLst/>
              <a:ahLst/>
              <a:cxnLst>
                <a:cxn ang="0">
                  <a:pos x="197" y="4"/>
                </a:cxn>
                <a:cxn ang="0">
                  <a:pos x="221" y="0"/>
                </a:cxn>
                <a:cxn ang="0">
                  <a:pos x="223" y="12"/>
                </a:cxn>
                <a:cxn ang="0">
                  <a:pos x="225" y="22"/>
                </a:cxn>
                <a:cxn ang="0">
                  <a:pos x="223" y="32"/>
                </a:cxn>
                <a:cxn ang="0">
                  <a:pos x="223" y="40"/>
                </a:cxn>
                <a:cxn ang="0">
                  <a:pos x="219" y="46"/>
                </a:cxn>
                <a:cxn ang="0">
                  <a:pos x="215" y="52"/>
                </a:cxn>
                <a:cxn ang="0">
                  <a:pos x="207" y="57"/>
                </a:cxn>
                <a:cxn ang="0">
                  <a:pos x="195" y="59"/>
                </a:cxn>
                <a:cxn ang="0">
                  <a:pos x="176" y="59"/>
                </a:cxn>
                <a:cxn ang="0">
                  <a:pos x="83" y="59"/>
                </a:cxn>
                <a:cxn ang="0">
                  <a:pos x="83" y="79"/>
                </a:cxn>
                <a:cxn ang="0">
                  <a:pos x="57" y="79"/>
                </a:cxn>
                <a:cxn ang="0">
                  <a:pos x="57" y="59"/>
                </a:cxn>
                <a:cxn ang="0">
                  <a:pos x="16" y="59"/>
                </a:cxn>
                <a:cxn ang="0">
                  <a:pos x="0" y="30"/>
                </a:cxn>
                <a:cxn ang="0">
                  <a:pos x="57" y="30"/>
                </a:cxn>
                <a:cxn ang="0">
                  <a:pos x="57" y="4"/>
                </a:cxn>
                <a:cxn ang="0">
                  <a:pos x="83" y="4"/>
                </a:cxn>
                <a:cxn ang="0">
                  <a:pos x="83" y="30"/>
                </a:cxn>
                <a:cxn ang="0">
                  <a:pos x="176" y="30"/>
                </a:cxn>
                <a:cxn ang="0">
                  <a:pos x="183" y="30"/>
                </a:cxn>
                <a:cxn ang="0">
                  <a:pos x="187" y="30"/>
                </a:cxn>
                <a:cxn ang="0">
                  <a:pos x="191" y="30"/>
                </a:cxn>
                <a:cxn ang="0">
                  <a:pos x="193" y="28"/>
                </a:cxn>
                <a:cxn ang="0">
                  <a:pos x="195" y="24"/>
                </a:cxn>
                <a:cxn ang="0">
                  <a:pos x="197" y="20"/>
                </a:cxn>
                <a:cxn ang="0">
                  <a:pos x="197" y="16"/>
                </a:cxn>
                <a:cxn ang="0">
                  <a:pos x="197" y="10"/>
                </a:cxn>
                <a:cxn ang="0">
                  <a:pos x="197" y="4"/>
                </a:cxn>
              </a:cxnLst>
              <a:rect l="0" t="0" r="r" b="b"/>
              <a:pathLst>
                <a:path w="225" h="79">
                  <a:moveTo>
                    <a:pt x="197" y="4"/>
                  </a:moveTo>
                  <a:lnTo>
                    <a:pt x="221" y="0"/>
                  </a:lnTo>
                  <a:lnTo>
                    <a:pt x="223" y="12"/>
                  </a:lnTo>
                  <a:lnTo>
                    <a:pt x="225" y="22"/>
                  </a:lnTo>
                  <a:lnTo>
                    <a:pt x="223" y="32"/>
                  </a:lnTo>
                  <a:lnTo>
                    <a:pt x="223" y="40"/>
                  </a:lnTo>
                  <a:lnTo>
                    <a:pt x="219" y="46"/>
                  </a:lnTo>
                  <a:lnTo>
                    <a:pt x="215" y="52"/>
                  </a:lnTo>
                  <a:lnTo>
                    <a:pt x="207" y="57"/>
                  </a:lnTo>
                  <a:lnTo>
                    <a:pt x="195" y="59"/>
                  </a:lnTo>
                  <a:lnTo>
                    <a:pt x="176" y="59"/>
                  </a:lnTo>
                  <a:lnTo>
                    <a:pt x="83" y="59"/>
                  </a:lnTo>
                  <a:lnTo>
                    <a:pt x="83" y="79"/>
                  </a:lnTo>
                  <a:lnTo>
                    <a:pt x="57" y="79"/>
                  </a:lnTo>
                  <a:lnTo>
                    <a:pt x="57" y="59"/>
                  </a:lnTo>
                  <a:lnTo>
                    <a:pt x="16" y="59"/>
                  </a:lnTo>
                  <a:lnTo>
                    <a:pt x="0" y="30"/>
                  </a:lnTo>
                  <a:lnTo>
                    <a:pt x="57" y="30"/>
                  </a:lnTo>
                  <a:lnTo>
                    <a:pt x="57" y="4"/>
                  </a:lnTo>
                  <a:lnTo>
                    <a:pt x="83" y="4"/>
                  </a:lnTo>
                  <a:lnTo>
                    <a:pt x="83" y="30"/>
                  </a:lnTo>
                  <a:lnTo>
                    <a:pt x="176" y="30"/>
                  </a:lnTo>
                  <a:lnTo>
                    <a:pt x="183" y="30"/>
                  </a:lnTo>
                  <a:lnTo>
                    <a:pt x="187" y="30"/>
                  </a:lnTo>
                  <a:lnTo>
                    <a:pt x="191" y="30"/>
                  </a:lnTo>
                  <a:lnTo>
                    <a:pt x="193" y="28"/>
                  </a:lnTo>
                  <a:lnTo>
                    <a:pt x="195" y="24"/>
                  </a:lnTo>
                  <a:lnTo>
                    <a:pt x="197" y="20"/>
                  </a:lnTo>
                  <a:lnTo>
                    <a:pt x="197" y="16"/>
                  </a:lnTo>
                  <a:lnTo>
                    <a:pt x="197" y="10"/>
                  </a:lnTo>
                  <a:lnTo>
                    <a:pt x="197" y="4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0025" name="Freeform 709">
              <a:extLst>
                <a:ext uri="{FF2B5EF4-FFF2-40B4-BE49-F238E27FC236}">
                  <a16:creationId xmlns:a16="http://schemas.microsoft.com/office/drawing/2014/main" id="{85B400E6-9132-A61F-E22D-A3BFB92C08B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" y="1039"/>
              <a:ext cx="113" cy="45"/>
            </a:xfrm>
            <a:custGeom>
              <a:avLst/>
              <a:gdLst/>
              <a:ahLst/>
              <a:cxnLst>
                <a:cxn ang="0">
                  <a:pos x="227" y="90"/>
                </a:cxn>
                <a:cxn ang="0">
                  <a:pos x="0" y="23"/>
                </a:cxn>
                <a:cxn ang="0">
                  <a:pos x="0" y="0"/>
                </a:cxn>
                <a:cxn ang="0">
                  <a:pos x="227" y="67"/>
                </a:cxn>
                <a:cxn ang="0">
                  <a:pos x="227" y="90"/>
                </a:cxn>
              </a:cxnLst>
              <a:rect l="0" t="0" r="r" b="b"/>
              <a:pathLst>
                <a:path w="227" h="90">
                  <a:moveTo>
                    <a:pt x="227" y="90"/>
                  </a:moveTo>
                  <a:lnTo>
                    <a:pt x="0" y="23"/>
                  </a:lnTo>
                  <a:lnTo>
                    <a:pt x="0" y="0"/>
                  </a:lnTo>
                  <a:lnTo>
                    <a:pt x="227" y="67"/>
                  </a:lnTo>
                  <a:lnTo>
                    <a:pt x="227" y="9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0026" name="Freeform 710">
              <a:extLst>
                <a:ext uri="{FF2B5EF4-FFF2-40B4-BE49-F238E27FC236}">
                  <a16:creationId xmlns:a16="http://schemas.microsoft.com/office/drawing/2014/main" id="{757E42DF-878D-5B9C-495D-C6D9C2C975E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1" y="964"/>
              <a:ext cx="115" cy="71"/>
            </a:xfrm>
            <a:custGeom>
              <a:avLst/>
              <a:gdLst/>
              <a:ahLst/>
              <a:cxnLst>
                <a:cxn ang="0">
                  <a:pos x="227" y="29"/>
                </a:cxn>
                <a:cxn ang="0">
                  <a:pos x="201" y="29"/>
                </a:cxn>
                <a:cxn ang="0">
                  <a:pos x="217" y="41"/>
                </a:cxn>
                <a:cxn ang="0">
                  <a:pos x="227" y="55"/>
                </a:cxn>
                <a:cxn ang="0">
                  <a:pos x="231" y="73"/>
                </a:cxn>
                <a:cxn ang="0">
                  <a:pos x="227" y="90"/>
                </a:cxn>
                <a:cxn ang="0">
                  <a:pos x="219" y="108"/>
                </a:cxn>
                <a:cxn ang="0">
                  <a:pos x="211" y="118"/>
                </a:cxn>
                <a:cxn ang="0">
                  <a:pos x="201" y="126"/>
                </a:cxn>
                <a:cxn ang="0">
                  <a:pos x="189" y="132"/>
                </a:cxn>
                <a:cxn ang="0">
                  <a:pos x="168" y="140"/>
                </a:cxn>
                <a:cxn ang="0">
                  <a:pos x="144" y="142"/>
                </a:cxn>
                <a:cxn ang="0">
                  <a:pos x="122" y="140"/>
                </a:cxn>
                <a:cxn ang="0">
                  <a:pos x="101" y="134"/>
                </a:cxn>
                <a:cxn ang="0">
                  <a:pos x="89" y="126"/>
                </a:cxn>
                <a:cxn ang="0">
                  <a:pos x="79" y="118"/>
                </a:cxn>
                <a:cxn ang="0">
                  <a:pos x="69" y="108"/>
                </a:cxn>
                <a:cxn ang="0">
                  <a:pos x="61" y="92"/>
                </a:cxn>
                <a:cxn ang="0">
                  <a:pos x="59" y="73"/>
                </a:cxn>
                <a:cxn ang="0">
                  <a:pos x="59" y="65"/>
                </a:cxn>
                <a:cxn ang="0">
                  <a:pos x="63" y="55"/>
                </a:cxn>
                <a:cxn ang="0">
                  <a:pos x="67" y="47"/>
                </a:cxn>
                <a:cxn ang="0">
                  <a:pos x="71" y="41"/>
                </a:cxn>
                <a:cxn ang="0">
                  <a:pos x="77" y="35"/>
                </a:cxn>
                <a:cxn ang="0">
                  <a:pos x="85" y="29"/>
                </a:cxn>
                <a:cxn ang="0">
                  <a:pos x="0" y="29"/>
                </a:cxn>
                <a:cxn ang="0">
                  <a:pos x="0" y="0"/>
                </a:cxn>
                <a:cxn ang="0">
                  <a:pos x="227" y="0"/>
                </a:cxn>
                <a:cxn ang="0">
                  <a:pos x="227" y="29"/>
                </a:cxn>
                <a:cxn ang="0">
                  <a:pos x="144" y="112"/>
                </a:cxn>
                <a:cxn ang="0">
                  <a:pos x="172" y="108"/>
                </a:cxn>
                <a:cxn ang="0">
                  <a:pos x="189" y="98"/>
                </a:cxn>
                <a:cxn ang="0">
                  <a:pos x="195" y="92"/>
                </a:cxn>
                <a:cxn ang="0">
                  <a:pos x="199" y="86"/>
                </a:cxn>
                <a:cxn ang="0">
                  <a:pos x="203" y="79"/>
                </a:cxn>
                <a:cxn ang="0">
                  <a:pos x="203" y="71"/>
                </a:cxn>
                <a:cxn ang="0">
                  <a:pos x="203" y="61"/>
                </a:cxn>
                <a:cxn ang="0">
                  <a:pos x="201" y="55"/>
                </a:cxn>
                <a:cxn ang="0">
                  <a:pos x="195" y="47"/>
                </a:cxn>
                <a:cxn ang="0">
                  <a:pos x="189" y="41"/>
                </a:cxn>
                <a:cxn ang="0">
                  <a:pos x="172" y="33"/>
                </a:cxn>
                <a:cxn ang="0">
                  <a:pos x="146" y="29"/>
                </a:cxn>
                <a:cxn ang="0">
                  <a:pos x="120" y="33"/>
                </a:cxn>
                <a:cxn ang="0">
                  <a:pos x="101" y="41"/>
                </a:cxn>
                <a:cxn ang="0">
                  <a:pos x="95" y="47"/>
                </a:cxn>
                <a:cxn ang="0">
                  <a:pos x="89" y="55"/>
                </a:cxn>
                <a:cxn ang="0">
                  <a:pos x="87" y="63"/>
                </a:cxn>
                <a:cxn ang="0">
                  <a:pos x="85" y="71"/>
                </a:cxn>
                <a:cxn ang="0">
                  <a:pos x="87" y="79"/>
                </a:cxn>
                <a:cxn ang="0">
                  <a:pos x="89" y="86"/>
                </a:cxn>
                <a:cxn ang="0">
                  <a:pos x="93" y="94"/>
                </a:cxn>
                <a:cxn ang="0">
                  <a:pos x="101" y="100"/>
                </a:cxn>
                <a:cxn ang="0">
                  <a:pos x="118" y="108"/>
                </a:cxn>
                <a:cxn ang="0">
                  <a:pos x="144" y="112"/>
                </a:cxn>
              </a:cxnLst>
              <a:rect l="0" t="0" r="r" b="b"/>
              <a:pathLst>
                <a:path w="231" h="142">
                  <a:moveTo>
                    <a:pt x="227" y="29"/>
                  </a:moveTo>
                  <a:lnTo>
                    <a:pt x="201" y="29"/>
                  </a:lnTo>
                  <a:lnTo>
                    <a:pt x="217" y="41"/>
                  </a:lnTo>
                  <a:lnTo>
                    <a:pt x="227" y="55"/>
                  </a:lnTo>
                  <a:lnTo>
                    <a:pt x="231" y="73"/>
                  </a:lnTo>
                  <a:lnTo>
                    <a:pt x="227" y="90"/>
                  </a:lnTo>
                  <a:lnTo>
                    <a:pt x="219" y="108"/>
                  </a:lnTo>
                  <a:lnTo>
                    <a:pt x="211" y="118"/>
                  </a:lnTo>
                  <a:lnTo>
                    <a:pt x="201" y="126"/>
                  </a:lnTo>
                  <a:lnTo>
                    <a:pt x="189" y="132"/>
                  </a:lnTo>
                  <a:lnTo>
                    <a:pt x="168" y="140"/>
                  </a:lnTo>
                  <a:lnTo>
                    <a:pt x="144" y="142"/>
                  </a:lnTo>
                  <a:lnTo>
                    <a:pt x="122" y="140"/>
                  </a:lnTo>
                  <a:lnTo>
                    <a:pt x="101" y="134"/>
                  </a:lnTo>
                  <a:lnTo>
                    <a:pt x="89" y="126"/>
                  </a:lnTo>
                  <a:lnTo>
                    <a:pt x="79" y="118"/>
                  </a:lnTo>
                  <a:lnTo>
                    <a:pt x="69" y="108"/>
                  </a:lnTo>
                  <a:lnTo>
                    <a:pt x="61" y="92"/>
                  </a:lnTo>
                  <a:lnTo>
                    <a:pt x="59" y="73"/>
                  </a:lnTo>
                  <a:lnTo>
                    <a:pt x="59" y="65"/>
                  </a:lnTo>
                  <a:lnTo>
                    <a:pt x="63" y="55"/>
                  </a:lnTo>
                  <a:lnTo>
                    <a:pt x="67" y="47"/>
                  </a:lnTo>
                  <a:lnTo>
                    <a:pt x="71" y="41"/>
                  </a:lnTo>
                  <a:lnTo>
                    <a:pt x="77" y="35"/>
                  </a:lnTo>
                  <a:lnTo>
                    <a:pt x="85" y="29"/>
                  </a:lnTo>
                  <a:lnTo>
                    <a:pt x="0" y="29"/>
                  </a:lnTo>
                  <a:lnTo>
                    <a:pt x="0" y="0"/>
                  </a:lnTo>
                  <a:lnTo>
                    <a:pt x="227" y="0"/>
                  </a:lnTo>
                  <a:lnTo>
                    <a:pt x="227" y="29"/>
                  </a:lnTo>
                  <a:close/>
                  <a:moveTo>
                    <a:pt x="144" y="112"/>
                  </a:moveTo>
                  <a:lnTo>
                    <a:pt x="172" y="108"/>
                  </a:lnTo>
                  <a:lnTo>
                    <a:pt x="189" y="98"/>
                  </a:lnTo>
                  <a:lnTo>
                    <a:pt x="195" y="92"/>
                  </a:lnTo>
                  <a:lnTo>
                    <a:pt x="199" y="86"/>
                  </a:lnTo>
                  <a:lnTo>
                    <a:pt x="203" y="79"/>
                  </a:lnTo>
                  <a:lnTo>
                    <a:pt x="203" y="71"/>
                  </a:lnTo>
                  <a:lnTo>
                    <a:pt x="203" y="61"/>
                  </a:lnTo>
                  <a:lnTo>
                    <a:pt x="201" y="55"/>
                  </a:lnTo>
                  <a:lnTo>
                    <a:pt x="195" y="47"/>
                  </a:lnTo>
                  <a:lnTo>
                    <a:pt x="189" y="41"/>
                  </a:lnTo>
                  <a:lnTo>
                    <a:pt x="172" y="33"/>
                  </a:lnTo>
                  <a:lnTo>
                    <a:pt x="146" y="29"/>
                  </a:lnTo>
                  <a:lnTo>
                    <a:pt x="120" y="33"/>
                  </a:lnTo>
                  <a:lnTo>
                    <a:pt x="101" y="41"/>
                  </a:lnTo>
                  <a:lnTo>
                    <a:pt x="95" y="47"/>
                  </a:lnTo>
                  <a:lnTo>
                    <a:pt x="89" y="55"/>
                  </a:lnTo>
                  <a:lnTo>
                    <a:pt x="87" y="63"/>
                  </a:lnTo>
                  <a:lnTo>
                    <a:pt x="85" y="71"/>
                  </a:lnTo>
                  <a:lnTo>
                    <a:pt x="87" y="79"/>
                  </a:lnTo>
                  <a:lnTo>
                    <a:pt x="89" y="86"/>
                  </a:lnTo>
                  <a:lnTo>
                    <a:pt x="93" y="94"/>
                  </a:lnTo>
                  <a:lnTo>
                    <a:pt x="101" y="100"/>
                  </a:lnTo>
                  <a:lnTo>
                    <a:pt x="118" y="108"/>
                  </a:lnTo>
                  <a:lnTo>
                    <a:pt x="144" y="112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0027" name="Freeform 711">
              <a:extLst>
                <a:ext uri="{FF2B5EF4-FFF2-40B4-BE49-F238E27FC236}">
                  <a16:creationId xmlns:a16="http://schemas.microsoft.com/office/drawing/2014/main" id="{2505C413-4AE3-2DA9-4C94-FD6A9106A00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1" y="872"/>
              <a:ext cx="85" cy="74"/>
            </a:xfrm>
            <a:custGeom>
              <a:avLst/>
              <a:gdLst/>
              <a:ahLst/>
              <a:cxnLst>
                <a:cxn ang="0">
                  <a:pos x="156" y="50"/>
                </a:cxn>
                <a:cxn ang="0">
                  <a:pos x="166" y="67"/>
                </a:cxn>
                <a:cxn ang="0">
                  <a:pos x="172" y="95"/>
                </a:cxn>
                <a:cxn ang="0">
                  <a:pos x="158" y="134"/>
                </a:cxn>
                <a:cxn ang="0">
                  <a:pos x="125" y="148"/>
                </a:cxn>
                <a:cxn ang="0">
                  <a:pos x="101" y="142"/>
                </a:cxn>
                <a:cxn ang="0">
                  <a:pos x="85" y="128"/>
                </a:cxn>
                <a:cxn ang="0">
                  <a:pos x="77" y="111"/>
                </a:cxn>
                <a:cxn ang="0">
                  <a:pos x="73" y="89"/>
                </a:cxn>
                <a:cxn ang="0">
                  <a:pos x="63" y="42"/>
                </a:cxn>
                <a:cxn ang="0">
                  <a:pos x="56" y="42"/>
                </a:cxn>
                <a:cxn ang="0">
                  <a:pos x="40" y="46"/>
                </a:cxn>
                <a:cxn ang="0">
                  <a:pos x="30" y="57"/>
                </a:cxn>
                <a:cxn ang="0">
                  <a:pos x="26" y="77"/>
                </a:cxn>
                <a:cxn ang="0">
                  <a:pos x="30" y="97"/>
                </a:cxn>
                <a:cxn ang="0">
                  <a:pos x="38" y="107"/>
                </a:cxn>
                <a:cxn ang="0">
                  <a:pos x="54" y="115"/>
                </a:cxn>
                <a:cxn ang="0">
                  <a:pos x="40" y="142"/>
                </a:cxn>
                <a:cxn ang="0">
                  <a:pos x="22" y="132"/>
                </a:cxn>
                <a:cxn ang="0">
                  <a:pos x="10" y="119"/>
                </a:cxn>
                <a:cxn ang="0">
                  <a:pos x="2" y="91"/>
                </a:cxn>
                <a:cxn ang="0">
                  <a:pos x="2" y="53"/>
                </a:cxn>
                <a:cxn ang="0">
                  <a:pos x="8" y="30"/>
                </a:cxn>
                <a:cxn ang="0">
                  <a:pos x="18" y="20"/>
                </a:cxn>
                <a:cxn ang="0">
                  <a:pos x="36" y="10"/>
                </a:cxn>
                <a:cxn ang="0">
                  <a:pos x="52" y="10"/>
                </a:cxn>
                <a:cxn ang="0">
                  <a:pos x="97" y="10"/>
                </a:cxn>
                <a:cxn ang="0">
                  <a:pos x="146" y="8"/>
                </a:cxn>
                <a:cxn ang="0">
                  <a:pos x="168" y="0"/>
                </a:cxn>
                <a:cxn ang="0">
                  <a:pos x="162" y="34"/>
                </a:cxn>
                <a:cxn ang="0">
                  <a:pos x="148" y="40"/>
                </a:cxn>
                <a:cxn ang="0">
                  <a:pos x="95" y="59"/>
                </a:cxn>
                <a:cxn ang="0">
                  <a:pos x="99" y="93"/>
                </a:cxn>
                <a:cxn ang="0">
                  <a:pos x="103" y="105"/>
                </a:cxn>
                <a:cxn ang="0">
                  <a:pos x="111" y="115"/>
                </a:cxn>
                <a:cxn ang="0">
                  <a:pos x="123" y="119"/>
                </a:cxn>
                <a:cxn ang="0">
                  <a:pos x="134" y="115"/>
                </a:cxn>
                <a:cxn ang="0">
                  <a:pos x="142" y="105"/>
                </a:cxn>
                <a:cxn ang="0">
                  <a:pos x="144" y="89"/>
                </a:cxn>
                <a:cxn ang="0">
                  <a:pos x="142" y="71"/>
                </a:cxn>
                <a:cxn ang="0">
                  <a:pos x="132" y="55"/>
                </a:cxn>
                <a:cxn ang="0">
                  <a:pos x="121" y="46"/>
                </a:cxn>
                <a:cxn ang="0">
                  <a:pos x="107" y="44"/>
                </a:cxn>
                <a:cxn ang="0">
                  <a:pos x="89" y="42"/>
                </a:cxn>
              </a:cxnLst>
              <a:rect l="0" t="0" r="r" b="b"/>
              <a:pathLst>
                <a:path w="172" h="148">
                  <a:moveTo>
                    <a:pt x="148" y="40"/>
                  </a:moveTo>
                  <a:lnTo>
                    <a:pt x="156" y="50"/>
                  </a:lnTo>
                  <a:lnTo>
                    <a:pt x="162" y="57"/>
                  </a:lnTo>
                  <a:lnTo>
                    <a:pt x="166" y="67"/>
                  </a:lnTo>
                  <a:lnTo>
                    <a:pt x="170" y="81"/>
                  </a:lnTo>
                  <a:lnTo>
                    <a:pt x="172" y="95"/>
                  </a:lnTo>
                  <a:lnTo>
                    <a:pt x="168" y="119"/>
                  </a:lnTo>
                  <a:lnTo>
                    <a:pt x="158" y="134"/>
                  </a:lnTo>
                  <a:lnTo>
                    <a:pt x="142" y="144"/>
                  </a:lnTo>
                  <a:lnTo>
                    <a:pt x="125" y="148"/>
                  </a:lnTo>
                  <a:lnTo>
                    <a:pt x="113" y="146"/>
                  </a:lnTo>
                  <a:lnTo>
                    <a:pt x="101" y="142"/>
                  </a:lnTo>
                  <a:lnTo>
                    <a:pt x="93" y="136"/>
                  </a:lnTo>
                  <a:lnTo>
                    <a:pt x="85" y="128"/>
                  </a:lnTo>
                  <a:lnTo>
                    <a:pt x="81" y="121"/>
                  </a:lnTo>
                  <a:lnTo>
                    <a:pt x="77" y="111"/>
                  </a:lnTo>
                  <a:lnTo>
                    <a:pt x="75" y="101"/>
                  </a:lnTo>
                  <a:lnTo>
                    <a:pt x="73" y="89"/>
                  </a:lnTo>
                  <a:lnTo>
                    <a:pt x="67" y="61"/>
                  </a:lnTo>
                  <a:lnTo>
                    <a:pt x="63" y="42"/>
                  </a:lnTo>
                  <a:lnTo>
                    <a:pt x="59" y="42"/>
                  </a:lnTo>
                  <a:lnTo>
                    <a:pt x="56" y="42"/>
                  </a:lnTo>
                  <a:lnTo>
                    <a:pt x="48" y="44"/>
                  </a:lnTo>
                  <a:lnTo>
                    <a:pt x="40" y="46"/>
                  </a:lnTo>
                  <a:lnTo>
                    <a:pt x="36" y="50"/>
                  </a:lnTo>
                  <a:lnTo>
                    <a:pt x="30" y="57"/>
                  </a:lnTo>
                  <a:lnTo>
                    <a:pt x="28" y="65"/>
                  </a:lnTo>
                  <a:lnTo>
                    <a:pt x="26" y="77"/>
                  </a:lnTo>
                  <a:lnTo>
                    <a:pt x="28" y="87"/>
                  </a:lnTo>
                  <a:lnTo>
                    <a:pt x="30" y="97"/>
                  </a:lnTo>
                  <a:lnTo>
                    <a:pt x="32" y="103"/>
                  </a:lnTo>
                  <a:lnTo>
                    <a:pt x="38" y="107"/>
                  </a:lnTo>
                  <a:lnTo>
                    <a:pt x="44" y="111"/>
                  </a:lnTo>
                  <a:lnTo>
                    <a:pt x="54" y="115"/>
                  </a:lnTo>
                  <a:lnTo>
                    <a:pt x="50" y="144"/>
                  </a:lnTo>
                  <a:lnTo>
                    <a:pt x="40" y="142"/>
                  </a:lnTo>
                  <a:lnTo>
                    <a:pt x="30" y="136"/>
                  </a:lnTo>
                  <a:lnTo>
                    <a:pt x="22" y="132"/>
                  </a:lnTo>
                  <a:lnTo>
                    <a:pt x="16" y="126"/>
                  </a:lnTo>
                  <a:lnTo>
                    <a:pt x="10" y="119"/>
                  </a:lnTo>
                  <a:lnTo>
                    <a:pt x="6" y="109"/>
                  </a:lnTo>
                  <a:lnTo>
                    <a:pt x="2" y="91"/>
                  </a:lnTo>
                  <a:lnTo>
                    <a:pt x="0" y="71"/>
                  </a:lnTo>
                  <a:lnTo>
                    <a:pt x="2" y="53"/>
                  </a:lnTo>
                  <a:lnTo>
                    <a:pt x="6" y="38"/>
                  </a:lnTo>
                  <a:lnTo>
                    <a:pt x="8" y="30"/>
                  </a:lnTo>
                  <a:lnTo>
                    <a:pt x="12" y="24"/>
                  </a:lnTo>
                  <a:lnTo>
                    <a:pt x="18" y="20"/>
                  </a:lnTo>
                  <a:lnTo>
                    <a:pt x="26" y="14"/>
                  </a:lnTo>
                  <a:lnTo>
                    <a:pt x="36" y="10"/>
                  </a:lnTo>
                  <a:lnTo>
                    <a:pt x="42" y="10"/>
                  </a:lnTo>
                  <a:lnTo>
                    <a:pt x="52" y="10"/>
                  </a:lnTo>
                  <a:lnTo>
                    <a:pt x="61" y="10"/>
                  </a:lnTo>
                  <a:lnTo>
                    <a:pt x="97" y="10"/>
                  </a:lnTo>
                  <a:lnTo>
                    <a:pt x="127" y="8"/>
                  </a:lnTo>
                  <a:lnTo>
                    <a:pt x="146" y="8"/>
                  </a:lnTo>
                  <a:lnTo>
                    <a:pt x="156" y="4"/>
                  </a:lnTo>
                  <a:lnTo>
                    <a:pt x="168" y="0"/>
                  </a:lnTo>
                  <a:lnTo>
                    <a:pt x="168" y="30"/>
                  </a:lnTo>
                  <a:lnTo>
                    <a:pt x="162" y="34"/>
                  </a:lnTo>
                  <a:lnTo>
                    <a:pt x="156" y="38"/>
                  </a:lnTo>
                  <a:lnTo>
                    <a:pt x="148" y="40"/>
                  </a:lnTo>
                  <a:close/>
                  <a:moveTo>
                    <a:pt x="89" y="42"/>
                  </a:moveTo>
                  <a:lnTo>
                    <a:pt x="95" y="59"/>
                  </a:lnTo>
                  <a:lnTo>
                    <a:pt x="99" y="83"/>
                  </a:lnTo>
                  <a:lnTo>
                    <a:pt x="99" y="93"/>
                  </a:lnTo>
                  <a:lnTo>
                    <a:pt x="101" y="99"/>
                  </a:lnTo>
                  <a:lnTo>
                    <a:pt x="103" y="105"/>
                  </a:lnTo>
                  <a:lnTo>
                    <a:pt x="107" y="111"/>
                  </a:lnTo>
                  <a:lnTo>
                    <a:pt x="111" y="115"/>
                  </a:lnTo>
                  <a:lnTo>
                    <a:pt x="117" y="117"/>
                  </a:lnTo>
                  <a:lnTo>
                    <a:pt x="123" y="119"/>
                  </a:lnTo>
                  <a:lnTo>
                    <a:pt x="129" y="117"/>
                  </a:lnTo>
                  <a:lnTo>
                    <a:pt x="134" y="115"/>
                  </a:lnTo>
                  <a:lnTo>
                    <a:pt x="138" y="111"/>
                  </a:lnTo>
                  <a:lnTo>
                    <a:pt x="142" y="105"/>
                  </a:lnTo>
                  <a:lnTo>
                    <a:pt x="144" y="97"/>
                  </a:lnTo>
                  <a:lnTo>
                    <a:pt x="144" y="89"/>
                  </a:lnTo>
                  <a:lnTo>
                    <a:pt x="144" y="79"/>
                  </a:lnTo>
                  <a:lnTo>
                    <a:pt x="142" y="71"/>
                  </a:lnTo>
                  <a:lnTo>
                    <a:pt x="138" y="63"/>
                  </a:lnTo>
                  <a:lnTo>
                    <a:pt x="132" y="55"/>
                  </a:lnTo>
                  <a:lnTo>
                    <a:pt x="129" y="52"/>
                  </a:lnTo>
                  <a:lnTo>
                    <a:pt x="121" y="46"/>
                  </a:lnTo>
                  <a:lnTo>
                    <a:pt x="115" y="44"/>
                  </a:lnTo>
                  <a:lnTo>
                    <a:pt x="107" y="44"/>
                  </a:lnTo>
                  <a:lnTo>
                    <a:pt x="97" y="42"/>
                  </a:lnTo>
                  <a:lnTo>
                    <a:pt x="89" y="42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0028" name="Freeform 712">
              <a:extLst>
                <a:ext uri="{FF2B5EF4-FFF2-40B4-BE49-F238E27FC236}">
                  <a16:creationId xmlns:a16="http://schemas.microsoft.com/office/drawing/2014/main" id="{DF14C541-B72A-1228-86A6-E09545CD03D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" y="789"/>
              <a:ext cx="114" cy="74"/>
            </a:xfrm>
            <a:custGeom>
              <a:avLst/>
              <a:gdLst/>
              <a:ahLst/>
              <a:cxnLst>
                <a:cxn ang="0">
                  <a:pos x="227" y="132"/>
                </a:cxn>
                <a:cxn ang="0">
                  <a:pos x="201" y="136"/>
                </a:cxn>
                <a:cxn ang="0">
                  <a:pos x="203" y="126"/>
                </a:cxn>
                <a:cxn ang="0">
                  <a:pos x="203" y="120"/>
                </a:cxn>
                <a:cxn ang="0">
                  <a:pos x="203" y="112"/>
                </a:cxn>
                <a:cxn ang="0">
                  <a:pos x="199" y="106"/>
                </a:cxn>
                <a:cxn ang="0">
                  <a:pos x="197" y="100"/>
                </a:cxn>
                <a:cxn ang="0">
                  <a:pos x="192" y="96"/>
                </a:cxn>
                <a:cxn ang="0">
                  <a:pos x="188" y="94"/>
                </a:cxn>
                <a:cxn ang="0">
                  <a:pos x="180" y="92"/>
                </a:cxn>
                <a:cxn ang="0">
                  <a:pos x="172" y="88"/>
                </a:cxn>
                <a:cxn ang="0">
                  <a:pos x="168" y="86"/>
                </a:cxn>
                <a:cxn ang="0">
                  <a:pos x="164" y="86"/>
                </a:cxn>
                <a:cxn ang="0">
                  <a:pos x="0" y="148"/>
                </a:cxn>
                <a:cxn ang="0">
                  <a:pos x="0" y="116"/>
                </a:cxn>
                <a:cxn ang="0">
                  <a:pos x="89" y="84"/>
                </a:cxn>
                <a:cxn ang="0">
                  <a:pos x="107" y="78"/>
                </a:cxn>
                <a:cxn ang="0">
                  <a:pos x="125" y="73"/>
                </a:cxn>
                <a:cxn ang="0">
                  <a:pos x="111" y="69"/>
                </a:cxn>
                <a:cxn ang="0">
                  <a:pos x="95" y="63"/>
                </a:cxn>
                <a:cxn ang="0">
                  <a:pos x="0" y="29"/>
                </a:cxn>
                <a:cxn ang="0">
                  <a:pos x="0" y="0"/>
                </a:cxn>
                <a:cxn ang="0">
                  <a:pos x="170" y="57"/>
                </a:cxn>
                <a:cxn ang="0">
                  <a:pos x="192" y="65"/>
                </a:cxn>
                <a:cxn ang="0">
                  <a:pos x="203" y="73"/>
                </a:cxn>
                <a:cxn ang="0">
                  <a:pos x="213" y="78"/>
                </a:cxn>
                <a:cxn ang="0">
                  <a:pos x="219" y="84"/>
                </a:cxn>
                <a:cxn ang="0">
                  <a:pos x="223" y="90"/>
                </a:cxn>
                <a:cxn ang="0">
                  <a:pos x="227" y="96"/>
                </a:cxn>
                <a:cxn ang="0">
                  <a:pos x="229" y="104"/>
                </a:cxn>
                <a:cxn ang="0">
                  <a:pos x="229" y="114"/>
                </a:cxn>
                <a:cxn ang="0">
                  <a:pos x="229" y="122"/>
                </a:cxn>
                <a:cxn ang="0">
                  <a:pos x="227" y="132"/>
                </a:cxn>
              </a:cxnLst>
              <a:rect l="0" t="0" r="r" b="b"/>
              <a:pathLst>
                <a:path w="229" h="148">
                  <a:moveTo>
                    <a:pt x="227" y="132"/>
                  </a:moveTo>
                  <a:lnTo>
                    <a:pt x="201" y="136"/>
                  </a:lnTo>
                  <a:lnTo>
                    <a:pt x="203" y="126"/>
                  </a:lnTo>
                  <a:lnTo>
                    <a:pt x="203" y="120"/>
                  </a:lnTo>
                  <a:lnTo>
                    <a:pt x="203" y="112"/>
                  </a:lnTo>
                  <a:lnTo>
                    <a:pt x="199" y="106"/>
                  </a:lnTo>
                  <a:lnTo>
                    <a:pt x="197" y="100"/>
                  </a:lnTo>
                  <a:lnTo>
                    <a:pt x="192" y="96"/>
                  </a:lnTo>
                  <a:lnTo>
                    <a:pt x="188" y="94"/>
                  </a:lnTo>
                  <a:lnTo>
                    <a:pt x="180" y="92"/>
                  </a:lnTo>
                  <a:lnTo>
                    <a:pt x="172" y="88"/>
                  </a:lnTo>
                  <a:lnTo>
                    <a:pt x="168" y="86"/>
                  </a:lnTo>
                  <a:lnTo>
                    <a:pt x="164" y="86"/>
                  </a:lnTo>
                  <a:lnTo>
                    <a:pt x="0" y="148"/>
                  </a:lnTo>
                  <a:lnTo>
                    <a:pt x="0" y="116"/>
                  </a:lnTo>
                  <a:lnTo>
                    <a:pt x="89" y="84"/>
                  </a:lnTo>
                  <a:lnTo>
                    <a:pt x="107" y="78"/>
                  </a:lnTo>
                  <a:lnTo>
                    <a:pt x="125" y="73"/>
                  </a:lnTo>
                  <a:lnTo>
                    <a:pt x="111" y="69"/>
                  </a:lnTo>
                  <a:lnTo>
                    <a:pt x="95" y="63"/>
                  </a:lnTo>
                  <a:lnTo>
                    <a:pt x="0" y="29"/>
                  </a:lnTo>
                  <a:lnTo>
                    <a:pt x="0" y="0"/>
                  </a:lnTo>
                  <a:lnTo>
                    <a:pt x="170" y="57"/>
                  </a:lnTo>
                  <a:lnTo>
                    <a:pt x="192" y="65"/>
                  </a:lnTo>
                  <a:lnTo>
                    <a:pt x="203" y="73"/>
                  </a:lnTo>
                  <a:lnTo>
                    <a:pt x="213" y="78"/>
                  </a:lnTo>
                  <a:lnTo>
                    <a:pt x="219" y="84"/>
                  </a:lnTo>
                  <a:lnTo>
                    <a:pt x="223" y="90"/>
                  </a:lnTo>
                  <a:lnTo>
                    <a:pt x="227" y="96"/>
                  </a:lnTo>
                  <a:lnTo>
                    <a:pt x="229" y="104"/>
                  </a:lnTo>
                  <a:lnTo>
                    <a:pt x="229" y="114"/>
                  </a:lnTo>
                  <a:lnTo>
                    <a:pt x="229" y="122"/>
                  </a:lnTo>
                  <a:lnTo>
                    <a:pt x="227" y="132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0029" name="Freeform 713">
              <a:extLst>
                <a:ext uri="{FF2B5EF4-FFF2-40B4-BE49-F238E27FC236}">
                  <a16:creationId xmlns:a16="http://schemas.microsoft.com/office/drawing/2014/main" id="{B1ADCB73-97B0-CFF2-82A4-FEFF8FBD072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" y="743"/>
              <a:ext cx="113" cy="45"/>
            </a:xfrm>
            <a:custGeom>
              <a:avLst/>
              <a:gdLst/>
              <a:ahLst/>
              <a:cxnLst>
                <a:cxn ang="0">
                  <a:pos x="227" y="91"/>
                </a:cxn>
                <a:cxn ang="0">
                  <a:pos x="0" y="24"/>
                </a:cxn>
                <a:cxn ang="0">
                  <a:pos x="0" y="0"/>
                </a:cxn>
                <a:cxn ang="0">
                  <a:pos x="227" y="67"/>
                </a:cxn>
                <a:cxn ang="0">
                  <a:pos x="227" y="91"/>
                </a:cxn>
              </a:cxnLst>
              <a:rect l="0" t="0" r="r" b="b"/>
              <a:pathLst>
                <a:path w="227" h="91">
                  <a:moveTo>
                    <a:pt x="227" y="91"/>
                  </a:moveTo>
                  <a:lnTo>
                    <a:pt x="0" y="24"/>
                  </a:lnTo>
                  <a:lnTo>
                    <a:pt x="0" y="0"/>
                  </a:lnTo>
                  <a:lnTo>
                    <a:pt x="227" y="67"/>
                  </a:lnTo>
                  <a:lnTo>
                    <a:pt x="227" y="91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0030" name="Freeform 714">
              <a:extLst>
                <a:ext uri="{FF2B5EF4-FFF2-40B4-BE49-F238E27FC236}">
                  <a16:creationId xmlns:a16="http://schemas.microsoft.com/office/drawing/2014/main" id="{B1D5FFFF-B2DA-12EC-3A76-202C2015C0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1" y="663"/>
              <a:ext cx="115" cy="71"/>
            </a:xfrm>
            <a:custGeom>
              <a:avLst/>
              <a:gdLst/>
              <a:ahLst/>
              <a:cxnLst>
                <a:cxn ang="0">
                  <a:pos x="227" y="113"/>
                </a:cxn>
                <a:cxn ang="0">
                  <a:pos x="227" y="142"/>
                </a:cxn>
                <a:cxn ang="0">
                  <a:pos x="0" y="142"/>
                </a:cxn>
                <a:cxn ang="0">
                  <a:pos x="0" y="113"/>
                </a:cxn>
                <a:cxn ang="0">
                  <a:pos x="85" y="113"/>
                </a:cxn>
                <a:cxn ang="0">
                  <a:pos x="71" y="99"/>
                </a:cxn>
                <a:cxn ang="0">
                  <a:pos x="61" y="85"/>
                </a:cxn>
                <a:cxn ang="0">
                  <a:pos x="59" y="67"/>
                </a:cxn>
                <a:cxn ang="0">
                  <a:pos x="61" y="53"/>
                </a:cxn>
                <a:cxn ang="0">
                  <a:pos x="65" y="40"/>
                </a:cxn>
                <a:cxn ang="0">
                  <a:pos x="69" y="32"/>
                </a:cxn>
                <a:cxn ang="0">
                  <a:pos x="75" y="24"/>
                </a:cxn>
                <a:cxn ang="0">
                  <a:pos x="83" y="18"/>
                </a:cxn>
                <a:cxn ang="0">
                  <a:pos x="91" y="14"/>
                </a:cxn>
                <a:cxn ang="0">
                  <a:pos x="99" y="8"/>
                </a:cxn>
                <a:cxn ang="0">
                  <a:pos x="109" y="4"/>
                </a:cxn>
                <a:cxn ang="0">
                  <a:pos x="124" y="2"/>
                </a:cxn>
                <a:cxn ang="0">
                  <a:pos x="142" y="0"/>
                </a:cxn>
                <a:cxn ang="0">
                  <a:pos x="168" y="2"/>
                </a:cxn>
                <a:cxn ang="0">
                  <a:pos x="189" y="10"/>
                </a:cxn>
                <a:cxn ang="0">
                  <a:pos x="207" y="20"/>
                </a:cxn>
                <a:cxn ang="0">
                  <a:pos x="225" y="42"/>
                </a:cxn>
                <a:cxn ang="0">
                  <a:pos x="231" y="69"/>
                </a:cxn>
                <a:cxn ang="0">
                  <a:pos x="227" y="85"/>
                </a:cxn>
                <a:cxn ang="0">
                  <a:pos x="217" y="101"/>
                </a:cxn>
                <a:cxn ang="0">
                  <a:pos x="203" y="113"/>
                </a:cxn>
                <a:cxn ang="0">
                  <a:pos x="227" y="113"/>
                </a:cxn>
                <a:cxn ang="0">
                  <a:pos x="144" y="113"/>
                </a:cxn>
                <a:cxn ang="0">
                  <a:pos x="168" y="111"/>
                </a:cxn>
                <a:cxn ang="0">
                  <a:pos x="184" y="105"/>
                </a:cxn>
                <a:cxn ang="0">
                  <a:pos x="199" y="91"/>
                </a:cxn>
                <a:cxn ang="0">
                  <a:pos x="203" y="71"/>
                </a:cxn>
                <a:cxn ang="0">
                  <a:pos x="203" y="63"/>
                </a:cxn>
                <a:cxn ang="0">
                  <a:pos x="199" y="55"/>
                </a:cxn>
                <a:cxn ang="0">
                  <a:pos x="195" y="49"/>
                </a:cxn>
                <a:cxn ang="0">
                  <a:pos x="189" y="42"/>
                </a:cxn>
                <a:cxn ang="0">
                  <a:pos x="170" y="34"/>
                </a:cxn>
                <a:cxn ang="0">
                  <a:pos x="144" y="30"/>
                </a:cxn>
                <a:cxn ang="0">
                  <a:pos x="118" y="34"/>
                </a:cxn>
                <a:cxn ang="0">
                  <a:pos x="101" y="42"/>
                </a:cxn>
                <a:cxn ang="0">
                  <a:pos x="93" y="47"/>
                </a:cxn>
                <a:cxn ang="0">
                  <a:pos x="89" y="55"/>
                </a:cxn>
                <a:cxn ang="0">
                  <a:pos x="87" y="61"/>
                </a:cxn>
                <a:cxn ang="0">
                  <a:pos x="85" y="71"/>
                </a:cxn>
                <a:cxn ang="0">
                  <a:pos x="87" y="79"/>
                </a:cxn>
                <a:cxn ang="0">
                  <a:pos x="89" y="87"/>
                </a:cxn>
                <a:cxn ang="0">
                  <a:pos x="95" y="93"/>
                </a:cxn>
                <a:cxn ang="0">
                  <a:pos x="101" y="99"/>
                </a:cxn>
                <a:cxn ang="0">
                  <a:pos x="118" y="109"/>
                </a:cxn>
                <a:cxn ang="0">
                  <a:pos x="144" y="113"/>
                </a:cxn>
              </a:cxnLst>
              <a:rect l="0" t="0" r="r" b="b"/>
              <a:pathLst>
                <a:path w="231" h="142">
                  <a:moveTo>
                    <a:pt x="227" y="113"/>
                  </a:moveTo>
                  <a:lnTo>
                    <a:pt x="227" y="142"/>
                  </a:lnTo>
                  <a:lnTo>
                    <a:pt x="0" y="142"/>
                  </a:lnTo>
                  <a:lnTo>
                    <a:pt x="0" y="113"/>
                  </a:lnTo>
                  <a:lnTo>
                    <a:pt x="85" y="113"/>
                  </a:lnTo>
                  <a:lnTo>
                    <a:pt x="71" y="99"/>
                  </a:lnTo>
                  <a:lnTo>
                    <a:pt x="61" y="85"/>
                  </a:lnTo>
                  <a:lnTo>
                    <a:pt x="59" y="67"/>
                  </a:lnTo>
                  <a:lnTo>
                    <a:pt x="61" y="53"/>
                  </a:lnTo>
                  <a:lnTo>
                    <a:pt x="65" y="40"/>
                  </a:lnTo>
                  <a:lnTo>
                    <a:pt x="69" y="32"/>
                  </a:lnTo>
                  <a:lnTo>
                    <a:pt x="75" y="24"/>
                  </a:lnTo>
                  <a:lnTo>
                    <a:pt x="83" y="18"/>
                  </a:lnTo>
                  <a:lnTo>
                    <a:pt x="91" y="14"/>
                  </a:lnTo>
                  <a:lnTo>
                    <a:pt x="99" y="8"/>
                  </a:lnTo>
                  <a:lnTo>
                    <a:pt x="109" y="4"/>
                  </a:lnTo>
                  <a:lnTo>
                    <a:pt x="124" y="2"/>
                  </a:lnTo>
                  <a:lnTo>
                    <a:pt x="142" y="0"/>
                  </a:lnTo>
                  <a:lnTo>
                    <a:pt x="168" y="2"/>
                  </a:lnTo>
                  <a:lnTo>
                    <a:pt x="189" y="10"/>
                  </a:lnTo>
                  <a:lnTo>
                    <a:pt x="207" y="20"/>
                  </a:lnTo>
                  <a:lnTo>
                    <a:pt x="225" y="42"/>
                  </a:lnTo>
                  <a:lnTo>
                    <a:pt x="231" y="69"/>
                  </a:lnTo>
                  <a:lnTo>
                    <a:pt x="227" y="85"/>
                  </a:lnTo>
                  <a:lnTo>
                    <a:pt x="217" y="101"/>
                  </a:lnTo>
                  <a:lnTo>
                    <a:pt x="203" y="113"/>
                  </a:lnTo>
                  <a:lnTo>
                    <a:pt x="227" y="113"/>
                  </a:lnTo>
                  <a:close/>
                  <a:moveTo>
                    <a:pt x="144" y="113"/>
                  </a:moveTo>
                  <a:lnTo>
                    <a:pt x="168" y="111"/>
                  </a:lnTo>
                  <a:lnTo>
                    <a:pt x="184" y="105"/>
                  </a:lnTo>
                  <a:lnTo>
                    <a:pt x="199" y="91"/>
                  </a:lnTo>
                  <a:lnTo>
                    <a:pt x="203" y="71"/>
                  </a:lnTo>
                  <a:lnTo>
                    <a:pt x="203" y="63"/>
                  </a:lnTo>
                  <a:lnTo>
                    <a:pt x="199" y="55"/>
                  </a:lnTo>
                  <a:lnTo>
                    <a:pt x="195" y="49"/>
                  </a:lnTo>
                  <a:lnTo>
                    <a:pt x="189" y="42"/>
                  </a:lnTo>
                  <a:lnTo>
                    <a:pt x="170" y="34"/>
                  </a:lnTo>
                  <a:lnTo>
                    <a:pt x="144" y="30"/>
                  </a:lnTo>
                  <a:lnTo>
                    <a:pt x="118" y="34"/>
                  </a:lnTo>
                  <a:lnTo>
                    <a:pt x="101" y="42"/>
                  </a:lnTo>
                  <a:lnTo>
                    <a:pt x="93" y="47"/>
                  </a:lnTo>
                  <a:lnTo>
                    <a:pt x="89" y="55"/>
                  </a:lnTo>
                  <a:lnTo>
                    <a:pt x="87" y="61"/>
                  </a:lnTo>
                  <a:lnTo>
                    <a:pt x="85" y="71"/>
                  </a:lnTo>
                  <a:lnTo>
                    <a:pt x="87" y="79"/>
                  </a:lnTo>
                  <a:lnTo>
                    <a:pt x="89" y="87"/>
                  </a:lnTo>
                  <a:lnTo>
                    <a:pt x="95" y="93"/>
                  </a:lnTo>
                  <a:lnTo>
                    <a:pt x="101" y="99"/>
                  </a:lnTo>
                  <a:lnTo>
                    <a:pt x="118" y="109"/>
                  </a:lnTo>
                  <a:lnTo>
                    <a:pt x="144" y="113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0031" name="Freeform 715">
              <a:extLst>
                <a:ext uri="{FF2B5EF4-FFF2-40B4-BE49-F238E27FC236}">
                  <a16:creationId xmlns:a16="http://schemas.microsoft.com/office/drawing/2014/main" id="{81BB3721-5E3C-3823-AF49-3752DE40B20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1" y="631"/>
              <a:ext cx="113" cy="14"/>
            </a:xfrm>
            <a:custGeom>
              <a:avLst/>
              <a:gdLst/>
              <a:ahLst/>
              <a:cxnLst>
                <a:cxn ang="0">
                  <a:pos x="30" y="30"/>
                </a:cxn>
                <a:cxn ang="0">
                  <a:pos x="0" y="30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30"/>
                </a:cxn>
                <a:cxn ang="0">
                  <a:pos x="227" y="30"/>
                </a:cxn>
                <a:cxn ang="0">
                  <a:pos x="63" y="30"/>
                </a:cxn>
                <a:cxn ang="0">
                  <a:pos x="63" y="0"/>
                </a:cxn>
                <a:cxn ang="0">
                  <a:pos x="227" y="0"/>
                </a:cxn>
                <a:cxn ang="0">
                  <a:pos x="227" y="30"/>
                </a:cxn>
              </a:cxnLst>
              <a:rect l="0" t="0" r="r" b="b"/>
              <a:pathLst>
                <a:path w="227" h="30">
                  <a:moveTo>
                    <a:pt x="30" y="30"/>
                  </a:moveTo>
                  <a:lnTo>
                    <a:pt x="0" y="30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30"/>
                  </a:lnTo>
                  <a:close/>
                  <a:moveTo>
                    <a:pt x="227" y="30"/>
                  </a:moveTo>
                  <a:lnTo>
                    <a:pt x="63" y="30"/>
                  </a:lnTo>
                  <a:lnTo>
                    <a:pt x="63" y="0"/>
                  </a:lnTo>
                  <a:lnTo>
                    <a:pt x="227" y="0"/>
                  </a:lnTo>
                  <a:lnTo>
                    <a:pt x="227" y="3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0032" name="Freeform 716">
              <a:extLst>
                <a:ext uri="{FF2B5EF4-FFF2-40B4-BE49-F238E27FC236}">
                  <a16:creationId xmlns:a16="http://schemas.microsoft.com/office/drawing/2014/main" id="{5F5DDFDC-934B-BE85-8324-85D12D797C0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" y="547"/>
              <a:ext cx="83" cy="64"/>
            </a:xfrm>
            <a:custGeom>
              <a:avLst/>
              <a:gdLst/>
              <a:ahLst/>
              <a:cxnLst>
                <a:cxn ang="0">
                  <a:pos x="168" y="129"/>
                </a:cxn>
                <a:cxn ang="0">
                  <a:pos x="4" y="129"/>
                </a:cxn>
                <a:cxn ang="0">
                  <a:pos x="4" y="99"/>
                </a:cxn>
                <a:cxn ang="0">
                  <a:pos x="26" y="99"/>
                </a:cxn>
                <a:cxn ang="0">
                  <a:pos x="12" y="85"/>
                </a:cxn>
                <a:cxn ang="0">
                  <a:pos x="2" y="69"/>
                </a:cxn>
                <a:cxn ang="0">
                  <a:pos x="0" y="52"/>
                </a:cxn>
                <a:cxn ang="0">
                  <a:pos x="2" y="38"/>
                </a:cxn>
                <a:cxn ang="0">
                  <a:pos x="6" y="26"/>
                </a:cxn>
                <a:cxn ang="0">
                  <a:pos x="10" y="18"/>
                </a:cxn>
                <a:cxn ang="0">
                  <a:pos x="14" y="14"/>
                </a:cxn>
                <a:cxn ang="0">
                  <a:pos x="20" y="8"/>
                </a:cxn>
                <a:cxn ang="0">
                  <a:pos x="30" y="4"/>
                </a:cxn>
                <a:cxn ang="0">
                  <a:pos x="40" y="0"/>
                </a:cxn>
                <a:cxn ang="0">
                  <a:pos x="46" y="0"/>
                </a:cxn>
                <a:cxn ang="0">
                  <a:pos x="56" y="0"/>
                </a:cxn>
                <a:cxn ang="0">
                  <a:pos x="67" y="0"/>
                </a:cxn>
                <a:cxn ang="0">
                  <a:pos x="168" y="0"/>
                </a:cxn>
                <a:cxn ang="0">
                  <a:pos x="168" y="30"/>
                </a:cxn>
                <a:cxn ang="0">
                  <a:pos x="69" y="30"/>
                </a:cxn>
                <a:cxn ang="0">
                  <a:pos x="59" y="30"/>
                </a:cxn>
                <a:cxn ang="0">
                  <a:pos x="52" y="30"/>
                </a:cxn>
                <a:cxn ang="0">
                  <a:pos x="46" y="32"/>
                </a:cxn>
                <a:cxn ang="0">
                  <a:pos x="38" y="36"/>
                </a:cxn>
                <a:cxn ang="0">
                  <a:pos x="32" y="42"/>
                </a:cxn>
                <a:cxn ang="0">
                  <a:pos x="28" y="50"/>
                </a:cxn>
                <a:cxn ang="0">
                  <a:pos x="26" y="60"/>
                </a:cxn>
                <a:cxn ang="0">
                  <a:pos x="28" y="69"/>
                </a:cxn>
                <a:cxn ang="0">
                  <a:pos x="32" y="79"/>
                </a:cxn>
                <a:cxn ang="0">
                  <a:pos x="38" y="87"/>
                </a:cxn>
                <a:cxn ang="0">
                  <a:pos x="54" y="95"/>
                </a:cxn>
                <a:cxn ang="0">
                  <a:pos x="79" y="99"/>
                </a:cxn>
                <a:cxn ang="0">
                  <a:pos x="168" y="99"/>
                </a:cxn>
                <a:cxn ang="0">
                  <a:pos x="168" y="129"/>
                </a:cxn>
              </a:cxnLst>
              <a:rect l="0" t="0" r="r" b="b"/>
              <a:pathLst>
                <a:path w="168" h="129">
                  <a:moveTo>
                    <a:pt x="168" y="129"/>
                  </a:moveTo>
                  <a:lnTo>
                    <a:pt x="4" y="129"/>
                  </a:lnTo>
                  <a:lnTo>
                    <a:pt x="4" y="99"/>
                  </a:lnTo>
                  <a:lnTo>
                    <a:pt x="26" y="99"/>
                  </a:lnTo>
                  <a:lnTo>
                    <a:pt x="12" y="85"/>
                  </a:lnTo>
                  <a:lnTo>
                    <a:pt x="2" y="69"/>
                  </a:lnTo>
                  <a:lnTo>
                    <a:pt x="0" y="52"/>
                  </a:lnTo>
                  <a:lnTo>
                    <a:pt x="2" y="38"/>
                  </a:lnTo>
                  <a:lnTo>
                    <a:pt x="6" y="26"/>
                  </a:lnTo>
                  <a:lnTo>
                    <a:pt x="10" y="18"/>
                  </a:lnTo>
                  <a:lnTo>
                    <a:pt x="14" y="14"/>
                  </a:lnTo>
                  <a:lnTo>
                    <a:pt x="20" y="8"/>
                  </a:lnTo>
                  <a:lnTo>
                    <a:pt x="30" y="4"/>
                  </a:lnTo>
                  <a:lnTo>
                    <a:pt x="40" y="0"/>
                  </a:lnTo>
                  <a:lnTo>
                    <a:pt x="46" y="0"/>
                  </a:lnTo>
                  <a:lnTo>
                    <a:pt x="56" y="0"/>
                  </a:lnTo>
                  <a:lnTo>
                    <a:pt x="67" y="0"/>
                  </a:lnTo>
                  <a:lnTo>
                    <a:pt x="168" y="0"/>
                  </a:lnTo>
                  <a:lnTo>
                    <a:pt x="168" y="30"/>
                  </a:lnTo>
                  <a:lnTo>
                    <a:pt x="69" y="30"/>
                  </a:lnTo>
                  <a:lnTo>
                    <a:pt x="59" y="30"/>
                  </a:lnTo>
                  <a:lnTo>
                    <a:pt x="52" y="30"/>
                  </a:lnTo>
                  <a:lnTo>
                    <a:pt x="46" y="32"/>
                  </a:lnTo>
                  <a:lnTo>
                    <a:pt x="38" y="36"/>
                  </a:lnTo>
                  <a:lnTo>
                    <a:pt x="32" y="42"/>
                  </a:lnTo>
                  <a:lnTo>
                    <a:pt x="28" y="50"/>
                  </a:lnTo>
                  <a:lnTo>
                    <a:pt x="26" y="60"/>
                  </a:lnTo>
                  <a:lnTo>
                    <a:pt x="28" y="69"/>
                  </a:lnTo>
                  <a:lnTo>
                    <a:pt x="32" y="79"/>
                  </a:lnTo>
                  <a:lnTo>
                    <a:pt x="38" y="87"/>
                  </a:lnTo>
                  <a:lnTo>
                    <a:pt x="54" y="95"/>
                  </a:lnTo>
                  <a:lnTo>
                    <a:pt x="79" y="99"/>
                  </a:lnTo>
                  <a:lnTo>
                    <a:pt x="168" y="99"/>
                  </a:lnTo>
                  <a:lnTo>
                    <a:pt x="168" y="129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0033" name="Rectangle 717">
              <a:extLst>
                <a:ext uri="{FF2B5EF4-FFF2-40B4-BE49-F238E27FC236}">
                  <a16:creationId xmlns:a16="http://schemas.microsoft.com/office/drawing/2014/main" id="{C5817A81-450F-18D1-1BBB-37E20E9CB4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4" y="3122"/>
              <a:ext cx="42" cy="13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0034" name="Freeform 718">
              <a:extLst>
                <a:ext uri="{FF2B5EF4-FFF2-40B4-BE49-F238E27FC236}">
                  <a16:creationId xmlns:a16="http://schemas.microsoft.com/office/drawing/2014/main" id="{A435F3B5-B6F3-924B-532C-94A877A66E6C}"/>
                </a:ext>
              </a:extLst>
            </p:cNvPr>
            <p:cNvSpPr>
              <a:spLocks/>
            </p:cNvSpPr>
            <p:nvPr/>
          </p:nvSpPr>
          <p:spPr bwMode="auto">
            <a:xfrm>
              <a:off x="968" y="3056"/>
              <a:ext cx="40" cy="114"/>
            </a:xfrm>
            <a:custGeom>
              <a:avLst/>
              <a:gdLst/>
              <a:ahLst/>
              <a:cxnLst>
                <a:cxn ang="0">
                  <a:pos x="81" y="226"/>
                </a:cxn>
                <a:cxn ang="0">
                  <a:pos x="51" y="226"/>
                </a:cxn>
                <a:cxn ang="0">
                  <a:pos x="51" y="49"/>
                </a:cxn>
                <a:cxn ang="0">
                  <a:pos x="41" y="59"/>
                </a:cxn>
                <a:cxn ang="0">
                  <a:pos x="27" y="69"/>
                </a:cxn>
                <a:cxn ang="0">
                  <a:pos x="18" y="74"/>
                </a:cxn>
                <a:cxn ang="0">
                  <a:pos x="8" y="78"/>
                </a:cxn>
                <a:cxn ang="0">
                  <a:pos x="0" y="82"/>
                </a:cxn>
                <a:cxn ang="0">
                  <a:pos x="0" y="57"/>
                </a:cxn>
                <a:cxn ang="0">
                  <a:pos x="19" y="45"/>
                </a:cxn>
                <a:cxn ang="0">
                  <a:pos x="37" y="29"/>
                </a:cxn>
                <a:cxn ang="0">
                  <a:pos x="49" y="19"/>
                </a:cxn>
                <a:cxn ang="0">
                  <a:pos x="57" y="9"/>
                </a:cxn>
                <a:cxn ang="0">
                  <a:pos x="63" y="0"/>
                </a:cxn>
                <a:cxn ang="0">
                  <a:pos x="81" y="0"/>
                </a:cxn>
                <a:cxn ang="0">
                  <a:pos x="81" y="226"/>
                </a:cxn>
              </a:cxnLst>
              <a:rect l="0" t="0" r="r" b="b"/>
              <a:pathLst>
                <a:path w="81" h="226">
                  <a:moveTo>
                    <a:pt x="81" y="226"/>
                  </a:moveTo>
                  <a:lnTo>
                    <a:pt x="51" y="226"/>
                  </a:lnTo>
                  <a:lnTo>
                    <a:pt x="51" y="49"/>
                  </a:lnTo>
                  <a:lnTo>
                    <a:pt x="41" y="59"/>
                  </a:lnTo>
                  <a:lnTo>
                    <a:pt x="27" y="69"/>
                  </a:lnTo>
                  <a:lnTo>
                    <a:pt x="18" y="74"/>
                  </a:lnTo>
                  <a:lnTo>
                    <a:pt x="8" y="78"/>
                  </a:lnTo>
                  <a:lnTo>
                    <a:pt x="0" y="82"/>
                  </a:lnTo>
                  <a:lnTo>
                    <a:pt x="0" y="57"/>
                  </a:lnTo>
                  <a:lnTo>
                    <a:pt x="19" y="45"/>
                  </a:lnTo>
                  <a:lnTo>
                    <a:pt x="37" y="29"/>
                  </a:lnTo>
                  <a:lnTo>
                    <a:pt x="49" y="19"/>
                  </a:lnTo>
                  <a:lnTo>
                    <a:pt x="57" y="9"/>
                  </a:lnTo>
                  <a:lnTo>
                    <a:pt x="63" y="0"/>
                  </a:lnTo>
                  <a:lnTo>
                    <a:pt x="81" y="0"/>
                  </a:lnTo>
                  <a:lnTo>
                    <a:pt x="81" y="226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0035" name="Rectangle 719">
              <a:extLst>
                <a:ext uri="{FF2B5EF4-FFF2-40B4-BE49-F238E27FC236}">
                  <a16:creationId xmlns:a16="http://schemas.microsoft.com/office/drawing/2014/main" id="{08E6E01B-8DC7-B230-5474-C9D3AAC1CC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3" y="3155"/>
              <a:ext cx="14" cy="15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0036" name="Freeform 720">
              <a:extLst>
                <a:ext uri="{FF2B5EF4-FFF2-40B4-BE49-F238E27FC236}">
                  <a16:creationId xmlns:a16="http://schemas.microsoft.com/office/drawing/2014/main" id="{0349F146-6756-543E-96A3-1F10F47D4AC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9" y="3056"/>
              <a:ext cx="74" cy="116"/>
            </a:xfrm>
            <a:custGeom>
              <a:avLst/>
              <a:gdLst/>
              <a:ahLst/>
              <a:cxnLst>
                <a:cxn ang="0">
                  <a:pos x="0" y="114"/>
                </a:cxn>
                <a:cxn ang="0">
                  <a:pos x="2" y="78"/>
                </a:cxn>
                <a:cxn ang="0">
                  <a:pos x="8" y="49"/>
                </a:cxn>
                <a:cxn ang="0">
                  <a:pos x="18" y="27"/>
                </a:cxn>
                <a:cxn ang="0">
                  <a:pos x="34" y="11"/>
                </a:cxn>
                <a:cxn ang="0">
                  <a:pos x="52" y="3"/>
                </a:cxn>
                <a:cxn ang="0">
                  <a:pos x="73" y="0"/>
                </a:cxn>
                <a:cxn ang="0">
                  <a:pos x="91" y="2"/>
                </a:cxn>
                <a:cxn ang="0">
                  <a:pos x="107" y="7"/>
                </a:cxn>
                <a:cxn ang="0">
                  <a:pos x="117" y="13"/>
                </a:cxn>
                <a:cxn ang="0">
                  <a:pos x="123" y="19"/>
                </a:cxn>
                <a:cxn ang="0">
                  <a:pos x="130" y="27"/>
                </a:cxn>
                <a:cxn ang="0">
                  <a:pos x="136" y="43"/>
                </a:cxn>
                <a:cxn ang="0">
                  <a:pos x="142" y="61"/>
                </a:cxn>
                <a:cxn ang="0">
                  <a:pos x="146" y="84"/>
                </a:cxn>
                <a:cxn ang="0">
                  <a:pos x="148" y="114"/>
                </a:cxn>
                <a:cxn ang="0">
                  <a:pos x="146" y="151"/>
                </a:cxn>
                <a:cxn ang="0">
                  <a:pos x="140" y="179"/>
                </a:cxn>
                <a:cxn ang="0">
                  <a:pos x="129" y="201"/>
                </a:cxn>
                <a:cxn ang="0">
                  <a:pos x="115" y="216"/>
                </a:cxn>
                <a:cxn ang="0">
                  <a:pos x="97" y="226"/>
                </a:cxn>
                <a:cxn ang="0">
                  <a:pos x="73" y="230"/>
                </a:cxn>
                <a:cxn ang="0">
                  <a:pos x="54" y="226"/>
                </a:cxn>
                <a:cxn ang="0">
                  <a:pos x="36" y="220"/>
                </a:cxn>
                <a:cxn ang="0">
                  <a:pos x="22" y="209"/>
                </a:cxn>
                <a:cxn ang="0">
                  <a:pos x="10" y="185"/>
                </a:cxn>
                <a:cxn ang="0">
                  <a:pos x="2" y="153"/>
                </a:cxn>
                <a:cxn ang="0">
                  <a:pos x="0" y="114"/>
                </a:cxn>
                <a:cxn ang="0">
                  <a:pos x="30" y="114"/>
                </a:cxn>
                <a:cxn ang="0">
                  <a:pos x="32" y="147"/>
                </a:cxn>
                <a:cxn ang="0">
                  <a:pos x="36" y="171"/>
                </a:cxn>
                <a:cxn ang="0">
                  <a:pos x="42" y="187"/>
                </a:cxn>
                <a:cxn ang="0">
                  <a:pos x="58" y="199"/>
                </a:cxn>
                <a:cxn ang="0">
                  <a:pos x="73" y="203"/>
                </a:cxn>
                <a:cxn ang="0">
                  <a:pos x="91" y="199"/>
                </a:cxn>
                <a:cxn ang="0">
                  <a:pos x="105" y="187"/>
                </a:cxn>
                <a:cxn ang="0">
                  <a:pos x="113" y="171"/>
                </a:cxn>
                <a:cxn ang="0">
                  <a:pos x="117" y="147"/>
                </a:cxn>
                <a:cxn ang="0">
                  <a:pos x="119" y="114"/>
                </a:cxn>
                <a:cxn ang="0">
                  <a:pos x="117" y="82"/>
                </a:cxn>
                <a:cxn ang="0">
                  <a:pos x="113" y="59"/>
                </a:cxn>
                <a:cxn ang="0">
                  <a:pos x="107" y="43"/>
                </a:cxn>
                <a:cxn ang="0">
                  <a:pos x="91" y="31"/>
                </a:cxn>
                <a:cxn ang="0">
                  <a:pos x="73" y="25"/>
                </a:cxn>
                <a:cxn ang="0">
                  <a:pos x="65" y="27"/>
                </a:cxn>
                <a:cxn ang="0">
                  <a:pos x="58" y="29"/>
                </a:cxn>
                <a:cxn ang="0">
                  <a:pos x="50" y="35"/>
                </a:cxn>
                <a:cxn ang="0">
                  <a:pos x="44" y="41"/>
                </a:cxn>
                <a:cxn ang="0">
                  <a:pos x="36" y="59"/>
                </a:cxn>
                <a:cxn ang="0">
                  <a:pos x="32" y="82"/>
                </a:cxn>
                <a:cxn ang="0">
                  <a:pos x="30" y="114"/>
                </a:cxn>
              </a:cxnLst>
              <a:rect l="0" t="0" r="r" b="b"/>
              <a:pathLst>
                <a:path w="148" h="230">
                  <a:moveTo>
                    <a:pt x="0" y="114"/>
                  </a:moveTo>
                  <a:lnTo>
                    <a:pt x="2" y="78"/>
                  </a:lnTo>
                  <a:lnTo>
                    <a:pt x="8" y="49"/>
                  </a:lnTo>
                  <a:lnTo>
                    <a:pt x="18" y="27"/>
                  </a:lnTo>
                  <a:lnTo>
                    <a:pt x="34" y="11"/>
                  </a:lnTo>
                  <a:lnTo>
                    <a:pt x="52" y="3"/>
                  </a:lnTo>
                  <a:lnTo>
                    <a:pt x="73" y="0"/>
                  </a:lnTo>
                  <a:lnTo>
                    <a:pt x="91" y="2"/>
                  </a:lnTo>
                  <a:lnTo>
                    <a:pt x="107" y="7"/>
                  </a:lnTo>
                  <a:lnTo>
                    <a:pt x="117" y="13"/>
                  </a:lnTo>
                  <a:lnTo>
                    <a:pt x="123" y="19"/>
                  </a:lnTo>
                  <a:lnTo>
                    <a:pt x="130" y="27"/>
                  </a:lnTo>
                  <a:lnTo>
                    <a:pt x="136" y="43"/>
                  </a:lnTo>
                  <a:lnTo>
                    <a:pt x="142" y="61"/>
                  </a:lnTo>
                  <a:lnTo>
                    <a:pt x="146" y="84"/>
                  </a:lnTo>
                  <a:lnTo>
                    <a:pt x="148" y="114"/>
                  </a:lnTo>
                  <a:lnTo>
                    <a:pt x="146" y="151"/>
                  </a:lnTo>
                  <a:lnTo>
                    <a:pt x="140" y="179"/>
                  </a:lnTo>
                  <a:lnTo>
                    <a:pt x="129" y="201"/>
                  </a:lnTo>
                  <a:lnTo>
                    <a:pt x="115" y="216"/>
                  </a:lnTo>
                  <a:lnTo>
                    <a:pt x="97" y="226"/>
                  </a:lnTo>
                  <a:lnTo>
                    <a:pt x="73" y="230"/>
                  </a:lnTo>
                  <a:lnTo>
                    <a:pt x="54" y="226"/>
                  </a:lnTo>
                  <a:lnTo>
                    <a:pt x="36" y="220"/>
                  </a:lnTo>
                  <a:lnTo>
                    <a:pt x="22" y="209"/>
                  </a:lnTo>
                  <a:lnTo>
                    <a:pt x="10" y="185"/>
                  </a:lnTo>
                  <a:lnTo>
                    <a:pt x="2" y="153"/>
                  </a:lnTo>
                  <a:lnTo>
                    <a:pt x="0" y="114"/>
                  </a:lnTo>
                  <a:close/>
                  <a:moveTo>
                    <a:pt x="30" y="114"/>
                  </a:moveTo>
                  <a:lnTo>
                    <a:pt x="32" y="147"/>
                  </a:lnTo>
                  <a:lnTo>
                    <a:pt x="36" y="171"/>
                  </a:lnTo>
                  <a:lnTo>
                    <a:pt x="42" y="187"/>
                  </a:lnTo>
                  <a:lnTo>
                    <a:pt x="58" y="199"/>
                  </a:lnTo>
                  <a:lnTo>
                    <a:pt x="73" y="203"/>
                  </a:lnTo>
                  <a:lnTo>
                    <a:pt x="91" y="199"/>
                  </a:lnTo>
                  <a:lnTo>
                    <a:pt x="105" y="187"/>
                  </a:lnTo>
                  <a:lnTo>
                    <a:pt x="113" y="171"/>
                  </a:lnTo>
                  <a:lnTo>
                    <a:pt x="117" y="147"/>
                  </a:lnTo>
                  <a:lnTo>
                    <a:pt x="119" y="114"/>
                  </a:lnTo>
                  <a:lnTo>
                    <a:pt x="117" y="82"/>
                  </a:lnTo>
                  <a:lnTo>
                    <a:pt x="113" y="59"/>
                  </a:lnTo>
                  <a:lnTo>
                    <a:pt x="107" y="43"/>
                  </a:lnTo>
                  <a:lnTo>
                    <a:pt x="91" y="31"/>
                  </a:lnTo>
                  <a:lnTo>
                    <a:pt x="73" y="25"/>
                  </a:lnTo>
                  <a:lnTo>
                    <a:pt x="65" y="27"/>
                  </a:lnTo>
                  <a:lnTo>
                    <a:pt x="58" y="29"/>
                  </a:lnTo>
                  <a:lnTo>
                    <a:pt x="50" y="35"/>
                  </a:lnTo>
                  <a:lnTo>
                    <a:pt x="44" y="41"/>
                  </a:lnTo>
                  <a:lnTo>
                    <a:pt x="36" y="59"/>
                  </a:lnTo>
                  <a:lnTo>
                    <a:pt x="32" y="82"/>
                  </a:lnTo>
                  <a:lnTo>
                    <a:pt x="30" y="114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0037" name="Line 721">
              <a:extLst>
                <a:ext uri="{FF2B5EF4-FFF2-40B4-BE49-F238E27FC236}">
                  <a16:creationId xmlns:a16="http://schemas.microsoft.com/office/drawing/2014/main" id="{597F78C1-64DC-720F-4011-7FC89F606EB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231" y="2933"/>
              <a:ext cx="1" cy="39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0038" name="Line 722">
              <a:extLst>
                <a:ext uri="{FF2B5EF4-FFF2-40B4-BE49-F238E27FC236}">
                  <a16:creationId xmlns:a16="http://schemas.microsoft.com/office/drawing/2014/main" id="{B66378A7-02B2-50DA-59B8-93B31D0E493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31" y="535"/>
              <a:ext cx="1" cy="39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0039" name="Line 723">
              <a:extLst>
                <a:ext uri="{FF2B5EF4-FFF2-40B4-BE49-F238E27FC236}">
                  <a16:creationId xmlns:a16="http://schemas.microsoft.com/office/drawing/2014/main" id="{3CEB2132-8D30-E8E3-14B6-2AFCD4DB024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428" y="2933"/>
              <a:ext cx="1" cy="39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0040" name="Line 724">
              <a:extLst>
                <a:ext uri="{FF2B5EF4-FFF2-40B4-BE49-F238E27FC236}">
                  <a16:creationId xmlns:a16="http://schemas.microsoft.com/office/drawing/2014/main" id="{15765A94-398C-E29D-E4A5-F40F0F02334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428" y="535"/>
              <a:ext cx="1" cy="39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0041" name="Line 725">
              <a:extLst>
                <a:ext uri="{FF2B5EF4-FFF2-40B4-BE49-F238E27FC236}">
                  <a16:creationId xmlns:a16="http://schemas.microsoft.com/office/drawing/2014/main" id="{4B4D2E9B-0578-5123-4E59-84D02E9FA64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626" y="2933"/>
              <a:ext cx="1" cy="39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0042" name="Line 726">
              <a:extLst>
                <a:ext uri="{FF2B5EF4-FFF2-40B4-BE49-F238E27FC236}">
                  <a16:creationId xmlns:a16="http://schemas.microsoft.com/office/drawing/2014/main" id="{663EBDFA-A9E6-524B-C613-B389366E4D1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26" y="535"/>
              <a:ext cx="1" cy="39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0043" name="Line 727">
              <a:extLst>
                <a:ext uri="{FF2B5EF4-FFF2-40B4-BE49-F238E27FC236}">
                  <a16:creationId xmlns:a16="http://schemas.microsoft.com/office/drawing/2014/main" id="{DD3811B8-2C69-9811-6D1D-BAD6047BB18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823" y="2933"/>
              <a:ext cx="1" cy="39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0044" name="Line 728">
              <a:extLst>
                <a:ext uri="{FF2B5EF4-FFF2-40B4-BE49-F238E27FC236}">
                  <a16:creationId xmlns:a16="http://schemas.microsoft.com/office/drawing/2014/main" id="{C6DB46CF-E1D2-902D-FD24-E287CEED593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23" y="535"/>
              <a:ext cx="1" cy="39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0045" name="Line 729">
              <a:extLst>
                <a:ext uri="{FF2B5EF4-FFF2-40B4-BE49-F238E27FC236}">
                  <a16:creationId xmlns:a16="http://schemas.microsoft.com/office/drawing/2014/main" id="{0B7D81EA-66EA-8D0A-0D87-B224D9C334D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020" y="2894"/>
              <a:ext cx="1" cy="78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0046" name="Line 730">
              <a:extLst>
                <a:ext uri="{FF2B5EF4-FFF2-40B4-BE49-F238E27FC236}">
                  <a16:creationId xmlns:a16="http://schemas.microsoft.com/office/drawing/2014/main" id="{FE1077CB-20A2-4FA1-72CC-61BE6C16B59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20" y="535"/>
              <a:ext cx="1" cy="79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0047" name="Rectangle 731">
              <a:extLst>
                <a:ext uri="{FF2B5EF4-FFF2-40B4-BE49-F238E27FC236}">
                  <a16:creationId xmlns:a16="http://schemas.microsoft.com/office/drawing/2014/main" id="{7B95EF6C-4FF3-6A22-C382-F6AA8FB15B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0" y="3122"/>
              <a:ext cx="42" cy="13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0048" name="Freeform 732">
              <a:extLst>
                <a:ext uri="{FF2B5EF4-FFF2-40B4-BE49-F238E27FC236}">
                  <a16:creationId xmlns:a16="http://schemas.microsoft.com/office/drawing/2014/main" id="{55689B07-E73D-4F2E-AFB9-7D2651316D0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944" y="3056"/>
              <a:ext cx="74" cy="116"/>
            </a:xfrm>
            <a:custGeom>
              <a:avLst/>
              <a:gdLst/>
              <a:ahLst/>
              <a:cxnLst>
                <a:cxn ang="0">
                  <a:pos x="0" y="114"/>
                </a:cxn>
                <a:cxn ang="0">
                  <a:pos x="2" y="78"/>
                </a:cxn>
                <a:cxn ang="0">
                  <a:pos x="8" y="49"/>
                </a:cxn>
                <a:cxn ang="0">
                  <a:pos x="18" y="27"/>
                </a:cxn>
                <a:cxn ang="0">
                  <a:pos x="32" y="11"/>
                </a:cxn>
                <a:cxn ang="0">
                  <a:pos x="51" y="3"/>
                </a:cxn>
                <a:cxn ang="0">
                  <a:pos x="73" y="0"/>
                </a:cxn>
                <a:cxn ang="0">
                  <a:pos x="91" y="2"/>
                </a:cxn>
                <a:cxn ang="0">
                  <a:pos x="107" y="7"/>
                </a:cxn>
                <a:cxn ang="0">
                  <a:pos x="115" y="13"/>
                </a:cxn>
                <a:cxn ang="0">
                  <a:pos x="122" y="19"/>
                </a:cxn>
                <a:cxn ang="0">
                  <a:pos x="128" y="27"/>
                </a:cxn>
                <a:cxn ang="0">
                  <a:pos x="136" y="43"/>
                </a:cxn>
                <a:cxn ang="0">
                  <a:pos x="142" y="61"/>
                </a:cxn>
                <a:cxn ang="0">
                  <a:pos x="146" y="84"/>
                </a:cxn>
                <a:cxn ang="0">
                  <a:pos x="148" y="114"/>
                </a:cxn>
                <a:cxn ang="0">
                  <a:pos x="144" y="151"/>
                </a:cxn>
                <a:cxn ang="0">
                  <a:pos x="138" y="179"/>
                </a:cxn>
                <a:cxn ang="0">
                  <a:pos x="128" y="201"/>
                </a:cxn>
                <a:cxn ang="0">
                  <a:pos x="115" y="216"/>
                </a:cxn>
                <a:cxn ang="0">
                  <a:pos x="97" y="226"/>
                </a:cxn>
                <a:cxn ang="0">
                  <a:pos x="73" y="230"/>
                </a:cxn>
                <a:cxn ang="0">
                  <a:pos x="53" y="226"/>
                </a:cxn>
                <a:cxn ang="0">
                  <a:pos x="36" y="220"/>
                </a:cxn>
                <a:cxn ang="0">
                  <a:pos x="22" y="209"/>
                </a:cxn>
                <a:cxn ang="0">
                  <a:pos x="10" y="185"/>
                </a:cxn>
                <a:cxn ang="0">
                  <a:pos x="2" y="153"/>
                </a:cxn>
                <a:cxn ang="0">
                  <a:pos x="0" y="114"/>
                </a:cxn>
                <a:cxn ang="0">
                  <a:pos x="30" y="114"/>
                </a:cxn>
                <a:cxn ang="0">
                  <a:pos x="30" y="147"/>
                </a:cxn>
                <a:cxn ang="0">
                  <a:pos x="34" y="171"/>
                </a:cxn>
                <a:cxn ang="0">
                  <a:pos x="42" y="187"/>
                </a:cxn>
                <a:cxn ang="0">
                  <a:pos x="55" y="199"/>
                </a:cxn>
                <a:cxn ang="0">
                  <a:pos x="73" y="203"/>
                </a:cxn>
                <a:cxn ang="0">
                  <a:pos x="91" y="199"/>
                </a:cxn>
                <a:cxn ang="0">
                  <a:pos x="105" y="187"/>
                </a:cxn>
                <a:cxn ang="0">
                  <a:pos x="113" y="171"/>
                </a:cxn>
                <a:cxn ang="0">
                  <a:pos x="116" y="147"/>
                </a:cxn>
                <a:cxn ang="0">
                  <a:pos x="118" y="114"/>
                </a:cxn>
                <a:cxn ang="0">
                  <a:pos x="116" y="82"/>
                </a:cxn>
                <a:cxn ang="0">
                  <a:pos x="113" y="59"/>
                </a:cxn>
                <a:cxn ang="0">
                  <a:pos x="105" y="43"/>
                </a:cxn>
                <a:cxn ang="0">
                  <a:pos x="91" y="31"/>
                </a:cxn>
                <a:cxn ang="0">
                  <a:pos x="73" y="25"/>
                </a:cxn>
                <a:cxn ang="0">
                  <a:pos x="63" y="27"/>
                </a:cxn>
                <a:cxn ang="0">
                  <a:pos x="55" y="29"/>
                </a:cxn>
                <a:cxn ang="0">
                  <a:pos x="47" y="35"/>
                </a:cxn>
                <a:cxn ang="0">
                  <a:pos x="42" y="41"/>
                </a:cxn>
                <a:cxn ang="0">
                  <a:pos x="34" y="59"/>
                </a:cxn>
                <a:cxn ang="0">
                  <a:pos x="30" y="82"/>
                </a:cxn>
                <a:cxn ang="0">
                  <a:pos x="30" y="114"/>
                </a:cxn>
              </a:cxnLst>
              <a:rect l="0" t="0" r="r" b="b"/>
              <a:pathLst>
                <a:path w="148" h="230">
                  <a:moveTo>
                    <a:pt x="0" y="114"/>
                  </a:moveTo>
                  <a:lnTo>
                    <a:pt x="2" y="78"/>
                  </a:lnTo>
                  <a:lnTo>
                    <a:pt x="8" y="49"/>
                  </a:lnTo>
                  <a:lnTo>
                    <a:pt x="18" y="27"/>
                  </a:lnTo>
                  <a:lnTo>
                    <a:pt x="32" y="11"/>
                  </a:lnTo>
                  <a:lnTo>
                    <a:pt x="51" y="3"/>
                  </a:lnTo>
                  <a:lnTo>
                    <a:pt x="73" y="0"/>
                  </a:lnTo>
                  <a:lnTo>
                    <a:pt x="91" y="2"/>
                  </a:lnTo>
                  <a:lnTo>
                    <a:pt x="107" y="7"/>
                  </a:lnTo>
                  <a:lnTo>
                    <a:pt x="115" y="13"/>
                  </a:lnTo>
                  <a:lnTo>
                    <a:pt x="122" y="19"/>
                  </a:lnTo>
                  <a:lnTo>
                    <a:pt x="128" y="27"/>
                  </a:lnTo>
                  <a:lnTo>
                    <a:pt x="136" y="43"/>
                  </a:lnTo>
                  <a:lnTo>
                    <a:pt x="142" y="61"/>
                  </a:lnTo>
                  <a:lnTo>
                    <a:pt x="146" y="84"/>
                  </a:lnTo>
                  <a:lnTo>
                    <a:pt x="148" y="114"/>
                  </a:lnTo>
                  <a:lnTo>
                    <a:pt x="144" y="151"/>
                  </a:lnTo>
                  <a:lnTo>
                    <a:pt x="138" y="179"/>
                  </a:lnTo>
                  <a:lnTo>
                    <a:pt x="128" y="201"/>
                  </a:lnTo>
                  <a:lnTo>
                    <a:pt x="115" y="216"/>
                  </a:lnTo>
                  <a:lnTo>
                    <a:pt x="97" y="226"/>
                  </a:lnTo>
                  <a:lnTo>
                    <a:pt x="73" y="230"/>
                  </a:lnTo>
                  <a:lnTo>
                    <a:pt x="53" y="226"/>
                  </a:lnTo>
                  <a:lnTo>
                    <a:pt x="36" y="220"/>
                  </a:lnTo>
                  <a:lnTo>
                    <a:pt x="22" y="209"/>
                  </a:lnTo>
                  <a:lnTo>
                    <a:pt x="10" y="185"/>
                  </a:lnTo>
                  <a:lnTo>
                    <a:pt x="2" y="153"/>
                  </a:lnTo>
                  <a:lnTo>
                    <a:pt x="0" y="114"/>
                  </a:lnTo>
                  <a:close/>
                  <a:moveTo>
                    <a:pt x="30" y="114"/>
                  </a:moveTo>
                  <a:lnTo>
                    <a:pt x="30" y="147"/>
                  </a:lnTo>
                  <a:lnTo>
                    <a:pt x="34" y="171"/>
                  </a:lnTo>
                  <a:lnTo>
                    <a:pt x="42" y="187"/>
                  </a:lnTo>
                  <a:lnTo>
                    <a:pt x="55" y="199"/>
                  </a:lnTo>
                  <a:lnTo>
                    <a:pt x="73" y="203"/>
                  </a:lnTo>
                  <a:lnTo>
                    <a:pt x="91" y="199"/>
                  </a:lnTo>
                  <a:lnTo>
                    <a:pt x="105" y="187"/>
                  </a:lnTo>
                  <a:lnTo>
                    <a:pt x="113" y="171"/>
                  </a:lnTo>
                  <a:lnTo>
                    <a:pt x="116" y="147"/>
                  </a:lnTo>
                  <a:lnTo>
                    <a:pt x="118" y="114"/>
                  </a:lnTo>
                  <a:lnTo>
                    <a:pt x="116" y="82"/>
                  </a:lnTo>
                  <a:lnTo>
                    <a:pt x="113" y="59"/>
                  </a:lnTo>
                  <a:lnTo>
                    <a:pt x="105" y="43"/>
                  </a:lnTo>
                  <a:lnTo>
                    <a:pt x="91" y="31"/>
                  </a:lnTo>
                  <a:lnTo>
                    <a:pt x="73" y="25"/>
                  </a:lnTo>
                  <a:lnTo>
                    <a:pt x="63" y="27"/>
                  </a:lnTo>
                  <a:lnTo>
                    <a:pt x="55" y="29"/>
                  </a:lnTo>
                  <a:lnTo>
                    <a:pt x="47" y="35"/>
                  </a:lnTo>
                  <a:lnTo>
                    <a:pt x="42" y="41"/>
                  </a:lnTo>
                  <a:lnTo>
                    <a:pt x="34" y="59"/>
                  </a:lnTo>
                  <a:lnTo>
                    <a:pt x="30" y="82"/>
                  </a:lnTo>
                  <a:lnTo>
                    <a:pt x="30" y="114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0049" name="Rectangle 733">
              <a:extLst>
                <a:ext uri="{FF2B5EF4-FFF2-40B4-BE49-F238E27FC236}">
                  <a16:creationId xmlns:a16="http://schemas.microsoft.com/office/drawing/2014/main" id="{07C5D0FA-7AFF-5E57-0D71-1BB3F6628C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39" y="3155"/>
              <a:ext cx="15" cy="15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0050" name="Freeform 734">
              <a:extLst>
                <a:ext uri="{FF2B5EF4-FFF2-40B4-BE49-F238E27FC236}">
                  <a16:creationId xmlns:a16="http://schemas.microsoft.com/office/drawing/2014/main" id="{F77F3396-0C1D-B839-0CB8-5826304FBAC1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5" y="3058"/>
              <a:ext cx="74" cy="114"/>
            </a:xfrm>
            <a:custGeom>
              <a:avLst/>
              <a:gdLst/>
              <a:ahLst/>
              <a:cxnLst>
                <a:cxn ang="0">
                  <a:pos x="0" y="164"/>
                </a:cxn>
                <a:cxn ang="0">
                  <a:pos x="30" y="160"/>
                </a:cxn>
                <a:cxn ang="0">
                  <a:pos x="32" y="172"/>
                </a:cxn>
                <a:cxn ang="0">
                  <a:pos x="38" y="182"/>
                </a:cxn>
                <a:cxn ang="0">
                  <a:pos x="44" y="190"/>
                </a:cxn>
                <a:cxn ang="0">
                  <a:pos x="52" y="196"/>
                </a:cxn>
                <a:cxn ang="0">
                  <a:pos x="62" y="200"/>
                </a:cxn>
                <a:cxn ang="0">
                  <a:pos x="71" y="200"/>
                </a:cxn>
                <a:cxn ang="0">
                  <a:pos x="91" y="196"/>
                </a:cxn>
                <a:cxn ang="0">
                  <a:pos x="107" y="186"/>
                </a:cxn>
                <a:cxn ang="0">
                  <a:pos x="115" y="168"/>
                </a:cxn>
                <a:cxn ang="0">
                  <a:pos x="119" y="148"/>
                </a:cxn>
                <a:cxn ang="0">
                  <a:pos x="115" y="127"/>
                </a:cxn>
                <a:cxn ang="0">
                  <a:pos x="107" y="111"/>
                </a:cxn>
                <a:cxn ang="0">
                  <a:pos x="93" y="101"/>
                </a:cxn>
                <a:cxn ang="0">
                  <a:pos x="71" y="99"/>
                </a:cxn>
                <a:cxn ang="0">
                  <a:pos x="64" y="99"/>
                </a:cxn>
                <a:cxn ang="0">
                  <a:pos x="56" y="101"/>
                </a:cxn>
                <a:cxn ang="0">
                  <a:pos x="48" y="103"/>
                </a:cxn>
                <a:cxn ang="0">
                  <a:pos x="40" y="111"/>
                </a:cxn>
                <a:cxn ang="0">
                  <a:pos x="34" y="119"/>
                </a:cxn>
                <a:cxn ang="0">
                  <a:pos x="4" y="115"/>
                </a:cxn>
                <a:cxn ang="0">
                  <a:pos x="26" y="0"/>
                </a:cxn>
                <a:cxn ang="0">
                  <a:pos x="135" y="0"/>
                </a:cxn>
                <a:cxn ang="0">
                  <a:pos x="135" y="30"/>
                </a:cxn>
                <a:cxn ang="0">
                  <a:pos x="50" y="30"/>
                </a:cxn>
                <a:cxn ang="0">
                  <a:pos x="40" y="87"/>
                </a:cxn>
                <a:cxn ang="0">
                  <a:pos x="60" y="75"/>
                </a:cxn>
                <a:cxn ang="0">
                  <a:pos x="81" y="71"/>
                </a:cxn>
                <a:cxn ang="0">
                  <a:pos x="107" y="77"/>
                </a:cxn>
                <a:cxn ang="0">
                  <a:pos x="129" y="93"/>
                </a:cxn>
                <a:cxn ang="0">
                  <a:pos x="142" y="117"/>
                </a:cxn>
                <a:cxn ang="0">
                  <a:pos x="148" y="146"/>
                </a:cxn>
                <a:cxn ang="0">
                  <a:pos x="144" y="174"/>
                </a:cxn>
                <a:cxn ang="0">
                  <a:pos x="131" y="200"/>
                </a:cxn>
                <a:cxn ang="0">
                  <a:pos x="115" y="213"/>
                </a:cxn>
                <a:cxn ang="0">
                  <a:pos x="95" y="223"/>
                </a:cxn>
                <a:cxn ang="0">
                  <a:pos x="71" y="227"/>
                </a:cxn>
                <a:cxn ang="0">
                  <a:pos x="44" y="221"/>
                </a:cxn>
                <a:cxn ang="0">
                  <a:pos x="22" y="210"/>
                </a:cxn>
                <a:cxn ang="0">
                  <a:pos x="6" y="190"/>
                </a:cxn>
                <a:cxn ang="0">
                  <a:pos x="0" y="164"/>
                </a:cxn>
              </a:cxnLst>
              <a:rect l="0" t="0" r="r" b="b"/>
              <a:pathLst>
                <a:path w="148" h="227">
                  <a:moveTo>
                    <a:pt x="0" y="164"/>
                  </a:moveTo>
                  <a:lnTo>
                    <a:pt x="30" y="160"/>
                  </a:lnTo>
                  <a:lnTo>
                    <a:pt x="32" y="172"/>
                  </a:lnTo>
                  <a:lnTo>
                    <a:pt x="38" y="182"/>
                  </a:lnTo>
                  <a:lnTo>
                    <a:pt x="44" y="190"/>
                  </a:lnTo>
                  <a:lnTo>
                    <a:pt x="52" y="196"/>
                  </a:lnTo>
                  <a:lnTo>
                    <a:pt x="62" y="200"/>
                  </a:lnTo>
                  <a:lnTo>
                    <a:pt x="71" y="200"/>
                  </a:lnTo>
                  <a:lnTo>
                    <a:pt x="91" y="196"/>
                  </a:lnTo>
                  <a:lnTo>
                    <a:pt x="107" y="186"/>
                  </a:lnTo>
                  <a:lnTo>
                    <a:pt x="115" y="168"/>
                  </a:lnTo>
                  <a:lnTo>
                    <a:pt x="119" y="148"/>
                  </a:lnTo>
                  <a:lnTo>
                    <a:pt x="115" y="127"/>
                  </a:lnTo>
                  <a:lnTo>
                    <a:pt x="107" y="111"/>
                  </a:lnTo>
                  <a:lnTo>
                    <a:pt x="93" y="101"/>
                  </a:lnTo>
                  <a:lnTo>
                    <a:pt x="71" y="99"/>
                  </a:lnTo>
                  <a:lnTo>
                    <a:pt x="64" y="99"/>
                  </a:lnTo>
                  <a:lnTo>
                    <a:pt x="56" y="101"/>
                  </a:lnTo>
                  <a:lnTo>
                    <a:pt x="48" y="103"/>
                  </a:lnTo>
                  <a:lnTo>
                    <a:pt x="40" y="111"/>
                  </a:lnTo>
                  <a:lnTo>
                    <a:pt x="34" y="119"/>
                  </a:lnTo>
                  <a:lnTo>
                    <a:pt x="4" y="115"/>
                  </a:lnTo>
                  <a:lnTo>
                    <a:pt x="26" y="0"/>
                  </a:lnTo>
                  <a:lnTo>
                    <a:pt x="135" y="0"/>
                  </a:lnTo>
                  <a:lnTo>
                    <a:pt x="135" y="30"/>
                  </a:lnTo>
                  <a:lnTo>
                    <a:pt x="50" y="30"/>
                  </a:lnTo>
                  <a:lnTo>
                    <a:pt x="40" y="87"/>
                  </a:lnTo>
                  <a:lnTo>
                    <a:pt x="60" y="75"/>
                  </a:lnTo>
                  <a:lnTo>
                    <a:pt x="81" y="71"/>
                  </a:lnTo>
                  <a:lnTo>
                    <a:pt x="107" y="77"/>
                  </a:lnTo>
                  <a:lnTo>
                    <a:pt x="129" y="93"/>
                  </a:lnTo>
                  <a:lnTo>
                    <a:pt x="142" y="117"/>
                  </a:lnTo>
                  <a:lnTo>
                    <a:pt x="148" y="146"/>
                  </a:lnTo>
                  <a:lnTo>
                    <a:pt x="144" y="174"/>
                  </a:lnTo>
                  <a:lnTo>
                    <a:pt x="131" y="200"/>
                  </a:lnTo>
                  <a:lnTo>
                    <a:pt x="115" y="213"/>
                  </a:lnTo>
                  <a:lnTo>
                    <a:pt x="95" y="223"/>
                  </a:lnTo>
                  <a:lnTo>
                    <a:pt x="71" y="227"/>
                  </a:lnTo>
                  <a:lnTo>
                    <a:pt x="44" y="221"/>
                  </a:lnTo>
                  <a:lnTo>
                    <a:pt x="22" y="210"/>
                  </a:lnTo>
                  <a:lnTo>
                    <a:pt x="6" y="190"/>
                  </a:lnTo>
                  <a:lnTo>
                    <a:pt x="0" y="164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0051" name="Line 735">
              <a:extLst>
                <a:ext uri="{FF2B5EF4-FFF2-40B4-BE49-F238E27FC236}">
                  <a16:creationId xmlns:a16="http://schemas.microsoft.com/office/drawing/2014/main" id="{94528943-0E58-47A8-6C16-E5E09FB3CF4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217" y="2933"/>
              <a:ext cx="1" cy="39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0052" name="Line 736">
              <a:extLst>
                <a:ext uri="{FF2B5EF4-FFF2-40B4-BE49-F238E27FC236}">
                  <a16:creationId xmlns:a16="http://schemas.microsoft.com/office/drawing/2014/main" id="{681EAF26-8F70-0A4E-3FA6-BD416E39DA1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17" y="535"/>
              <a:ext cx="1" cy="39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0053" name="Line 737">
              <a:extLst>
                <a:ext uri="{FF2B5EF4-FFF2-40B4-BE49-F238E27FC236}">
                  <a16:creationId xmlns:a16="http://schemas.microsoft.com/office/drawing/2014/main" id="{481A33B5-86CD-AF25-4142-FE5112438C5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414" y="2933"/>
              <a:ext cx="1" cy="39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0054" name="Line 738">
              <a:extLst>
                <a:ext uri="{FF2B5EF4-FFF2-40B4-BE49-F238E27FC236}">
                  <a16:creationId xmlns:a16="http://schemas.microsoft.com/office/drawing/2014/main" id="{ECA1A8A2-002D-2EDC-6877-380CB7A65A8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14" y="535"/>
              <a:ext cx="1" cy="39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0055" name="Line 739">
              <a:extLst>
                <a:ext uri="{FF2B5EF4-FFF2-40B4-BE49-F238E27FC236}">
                  <a16:creationId xmlns:a16="http://schemas.microsoft.com/office/drawing/2014/main" id="{FE292A67-E00B-C3FB-968D-B906D5C7A66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612" y="2933"/>
              <a:ext cx="1" cy="39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0056" name="Line 740">
              <a:extLst>
                <a:ext uri="{FF2B5EF4-FFF2-40B4-BE49-F238E27FC236}">
                  <a16:creationId xmlns:a16="http://schemas.microsoft.com/office/drawing/2014/main" id="{A6EAFFA1-C19E-63A6-6783-62CEF9812ED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12" y="535"/>
              <a:ext cx="1" cy="39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0057" name="Line 741">
              <a:extLst>
                <a:ext uri="{FF2B5EF4-FFF2-40B4-BE49-F238E27FC236}">
                  <a16:creationId xmlns:a16="http://schemas.microsoft.com/office/drawing/2014/main" id="{35AFB600-E094-ACD0-B6A3-A9E24BBB038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809" y="2933"/>
              <a:ext cx="1" cy="39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0058" name="Line 742">
              <a:extLst>
                <a:ext uri="{FF2B5EF4-FFF2-40B4-BE49-F238E27FC236}">
                  <a16:creationId xmlns:a16="http://schemas.microsoft.com/office/drawing/2014/main" id="{8AEAA08D-F0D8-5D37-DB56-796881F6AB7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09" y="535"/>
              <a:ext cx="1" cy="39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0059" name="Line 743">
              <a:extLst>
                <a:ext uri="{FF2B5EF4-FFF2-40B4-BE49-F238E27FC236}">
                  <a16:creationId xmlns:a16="http://schemas.microsoft.com/office/drawing/2014/main" id="{D59C8FC4-0146-EAF4-12CA-45765FB2364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006" y="2894"/>
              <a:ext cx="1" cy="78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0060" name="Line 744">
              <a:extLst>
                <a:ext uri="{FF2B5EF4-FFF2-40B4-BE49-F238E27FC236}">
                  <a16:creationId xmlns:a16="http://schemas.microsoft.com/office/drawing/2014/main" id="{1CDEE932-ACBB-DC69-77B4-3434F5BC258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06" y="535"/>
              <a:ext cx="1" cy="79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0061" name="Freeform 745">
              <a:extLst>
                <a:ext uri="{FF2B5EF4-FFF2-40B4-BE49-F238E27FC236}">
                  <a16:creationId xmlns:a16="http://schemas.microsoft.com/office/drawing/2014/main" id="{EF7D8E27-80F5-58FF-23CB-64EF47A226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25" y="3056"/>
              <a:ext cx="74" cy="116"/>
            </a:xfrm>
            <a:custGeom>
              <a:avLst/>
              <a:gdLst/>
              <a:ahLst/>
              <a:cxnLst>
                <a:cxn ang="0">
                  <a:pos x="0" y="114"/>
                </a:cxn>
                <a:cxn ang="0">
                  <a:pos x="2" y="78"/>
                </a:cxn>
                <a:cxn ang="0">
                  <a:pos x="10" y="49"/>
                </a:cxn>
                <a:cxn ang="0">
                  <a:pos x="20" y="27"/>
                </a:cxn>
                <a:cxn ang="0">
                  <a:pos x="34" y="11"/>
                </a:cxn>
                <a:cxn ang="0">
                  <a:pos x="52" y="3"/>
                </a:cxn>
                <a:cxn ang="0">
                  <a:pos x="75" y="0"/>
                </a:cxn>
                <a:cxn ang="0">
                  <a:pos x="93" y="2"/>
                </a:cxn>
                <a:cxn ang="0">
                  <a:pos x="107" y="7"/>
                </a:cxn>
                <a:cxn ang="0">
                  <a:pos x="117" y="13"/>
                </a:cxn>
                <a:cxn ang="0">
                  <a:pos x="125" y="19"/>
                </a:cxn>
                <a:cxn ang="0">
                  <a:pos x="130" y="27"/>
                </a:cxn>
                <a:cxn ang="0">
                  <a:pos x="138" y="43"/>
                </a:cxn>
                <a:cxn ang="0">
                  <a:pos x="144" y="61"/>
                </a:cxn>
                <a:cxn ang="0">
                  <a:pos x="148" y="84"/>
                </a:cxn>
                <a:cxn ang="0">
                  <a:pos x="148" y="114"/>
                </a:cxn>
                <a:cxn ang="0">
                  <a:pos x="146" y="151"/>
                </a:cxn>
                <a:cxn ang="0">
                  <a:pos x="140" y="179"/>
                </a:cxn>
                <a:cxn ang="0">
                  <a:pos x="130" y="201"/>
                </a:cxn>
                <a:cxn ang="0">
                  <a:pos x="117" y="216"/>
                </a:cxn>
                <a:cxn ang="0">
                  <a:pos x="97" y="226"/>
                </a:cxn>
                <a:cxn ang="0">
                  <a:pos x="75" y="230"/>
                </a:cxn>
                <a:cxn ang="0">
                  <a:pos x="56" y="226"/>
                </a:cxn>
                <a:cxn ang="0">
                  <a:pos x="38" y="220"/>
                </a:cxn>
                <a:cxn ang="0">
                  <a:pos x="24" y="209"/>
                </a:cxn>
                <a:cxn ang="0">
                  <a:pos x="10" y="185"/>
                </a:cxn>
                <a:cxn ang="0">
                  <a:pos x="4" y="153"/>
                </a:cxn>
                <a:cxn ang="0">
                  <a:pos x="0" y="114"/>
                </a:cxn>
                <a:cxn ang="0">
                  <a:pos x="30" y="114"/>
                </a:cxn>
                <a:cxn ang="0">
                  <a:pos x="32" y="147"/>
                </a:cxn>
                <a:cxn ang="0">
                  <a:pos x="36" y="171"/>
                </a:cxn>
                <a:cxn ang="0">
                  <a:pos x="44" y="187"/>
                </a:cxn>
                <a:cxn ang="0">
                  <a:pos x="58" y="199"/>
                </a:cxn>
                <a:cxn ang="0">
                  <a:pos x="75" y="203"/>
                </a:cxn>
                <a:cxn ang="0">
                  <a:pos x="93" y="199"/>
                </a:cxn>
                <a:cxn ang="0">
                  <a:pos x="107" y="187"/>
                </a:cxn>
                <a:cxn ang="0">
                  <a:pos x="113" y="171"/>
                </a:cxn>
                <a:cxn ang="0">
                  <a:pos x="119" y="147"/>
                </a:cxn>
                <a:cxn ang="0">
                  <a:pos x="119" y="114"/>
                </a:cxn>
                <a:cxn ang="0">
                  <a:pos x="119" y="82"/>
                </a:cxn>
                <a:cxn ang="0">
                  <a:pos x="115" y="59"/>
                </a:cxn>
                <a:cxn ang="0">
                  <a:pos x="107" y="43"/>
                </a:cxn>
                <a:cxn ang="0">
                  <a:pos x="93" y="31"/>
                </a:cxn>
                <a:cxn ang="0">
                  <a:pos x="75" y="25"/>
                </a:cxn>
                <a:cxn ang="0">
                  <a:pos x="65" y="27"/>
                </a:cxn>
                <a:cxn ang="0">
                  <a:pos x="58" y="29"/>
                </a:cxn>
                <a:cxn ang="0">
                  <a:pos x="50" y="35"/>
                </a:cxn>
                <a:cxn ang="0">
                  <a:pos x="44" y="41"/>
                </a:cxn>
                <a:cxn ang="0">
                  <a:pos x="36" y="59"/>
                </a:cxn>
                <a:cxn ang="0">
                  <a:pos x="32" y="82"/>
                </a:cxn>
                <a:cxn ang="0">
                  <a:pos x="30" y="114"/>
                </a:cxn>
              </a:cxnLst>
              <a:rect l="0" t="0" r="r" b="b"/>
              <a:pathLst>
                <a:path w="148" h="230">
                  <a:moveTo>
                    <a:pt x="0" y="114"/>
                  </a:moveTo>
                  <a:lnTo>
                    <a:pt x="2" y="78"/>
                  </a:lnTo>
                  <a:lnTo>
                    <a:pt x="10" y="49"/>
                  </a:lnTo>
                  <a:lnTo>
                    <a:pt x="20" y="27"/>
                  </a:lnTo>
                  <a:lnTo>
                    <a:pt x="34" y="11"/>
                  </a:lnTo>
                  <a:lnTo>
                    <a:pt x="52" y="3"/>
                  </a:lnTo>
                  <a:lnTo>
                    <a:pt x="75" y="0"/>
                  </a:lnTo>
                  <a:lnTo>
                    <a:pt x="93" y="2"/>
                  </a:lnTo>
                  <a:lnTo>
                    <a:pt x="107" y="7"/>
                  </a:lnTo>
                  <a:lnTo>
                    <a:pt x="117" y="13"/>
                  </a:lnTo>
                  <a:lnTo>
                    <a:pt x="125" y="19"/>
                  </a:lnTo>
                  <a:lnTo>
                    <a:pt x="130" y="27"/>
                  </a:lnTo>
                  <a:lnTo>
                    <a:pt x="138" y="43"/>
                  </a:lnTo>
                  <a:lnTo>
                    <a:pt x="144" y="61"/>
                  </a:lnTo>
                  <a:lnTo>
                    <a:pt x="148" y="84"/>
                  </a:lnTo>
                  <a:lnTo>
                    <a:pt x="148" y="114"/>
                  </a:lnTo>
                  <a:lnTo>
                    <a:pt x="146" y="151"/>
                  </a:lnTo>
                  <a:lnTo>
                    <a:pt x="140" y="179"/>
                  </a:lnTo>
                  <a:lnTo>
                    <a:pt x="130" y="201"/>
                  </a:lnTo>
                  <a:lnTo>
                    <a:pt x="117" y="216"/>
                  </a:lnTo>
                  <a:lnTo>
                    <a:pt x="97" y="226"/>
                  </a:lnTo>
                  <a:lnTo>
                    <a:pt x="75" y="230"/>
                  </a:lnTo>
                  <a:lnTo>
                    <a:pt x="56" y="226"/>
                  </a:lnTo>
                  <a:lnTo>
                    <a:pt x="38" y="220"/>
                  </a:lnTo>
                  <a:lnTo>
                    <a:pt x="24" y="209"/>
                  </a:lnTo>
                  <a:lnTo>
                    <a:pt x="10" y="185"/>
                  </a:lnTo>
                  <a:lnTo>
                    <a:pt x="4" y="153"/>
                  </a:lnTo>
                  <a:lnTo>
                    <a:pt x="0" y="114"/>
                  </a:lnTo>
                  <a:close/>
                  <a:moveTo>
                    <a:pt x="30" y="114"/>
                  </a:moveTo>
                  <a:lnTo>
                    <a:pt x="32" y="147"/>
                  </a:lnTo>
                  <a:lnTo>
                    <a:pt x="36" y="171"/>
                  </a:lnTo>
                  <a:lnTo>
                    <a:pt x="44" y="187"/>
                  </a:lnTo>
                  <a:lnTo>
                    <a:pt x="58" y="199"/>
                  </a:lnTo>
                  <a:lnTo>
                    <a:pt x="75" y="203"/>
                  </a:lnTo>
                  <a:lnTo>
                    <a:pt x="93" y="199"/>
                  </a:lnTo>
                  <a:lnTo>
                    <a:pt x="107" y="187"/>
                  </a:lnTo>
                  <a:lnTo>
                    <a:pt x="113" y="171"/>
                  </a:lnTo>
                  <a:lnTo>
                    <a:pt x="119" y="147"/>
                  </a:lnTo>
                  <a:lnTo>
                    <a:pt x="119" y="114"/>
                  </a:lnTo>
                  <a:lnTo>
                    <a:pt x="119" y="82"/>
                  </a:lnTo>
                  <a:lnTo>
                    <a:pt x="115" y="59"/>
                  </a:lnTo>
                  <a:lnTo>
                    <a:pt x="107" y="43"/>
                  </a:lnTo>
                  <a:lnTo>
                    <a:pt x="93" y="31"/>
                  </a:lnTo>
                  <a:lnTo>
                    <a:pt x="75" y="25"/>
                  </a:lnTo>
                  <a:lnTo>
                    <a:pt x="65" y="27"/>
                  </a:lnTo>
                  <a:lnTo>
                    <a:pt x="58" y="29"/>
                  </a:lnTo>
                  <a:lnTo>
                    <a:pt x="50" y="35"/>
                  </a:lnTo>
                  <a:lnTo>
                    <a:pt x="44" y="41"/>
                  </a:lnTo>
                  <a:lnTo>
                    <a:pt x="36" y="59"/>
                  </a:lnTo>
                  <a:lnTo>
                    <a:pt x="32" y="82"/>
                  </a:lnTo>
                  <a:lnTo>
                    <a:pt x="30" y="114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0062" name="Rectangle 746">
              <a:extLst>
                <a:ext uri="{FF2B5EF4-FFF2-40B4-BE49-F238E27FC236}">
                  <a16:creationId xmlns:a16="http://schemas.microsoft.com/office/drawing/2014/main" id="{260021D1-6525-7F49-C390-3492D96740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1" y="3155"/>
              <a:ext cx="15" cy="15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0063" name="Freeform 747">
              <a:extLst>
                <a:ext uri="{FF2B5EF4-FFF2-40B4-BE49-F238E27FC236}">
                  <a16:creationId xmlns:a16="http://schemas.microsoft.com/office/drawing/2014/main" id="{5EB45CD0-35CB-31D9-6A4E-20ACEBD25C8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057" y="3056"/>
              <a:ext cx="74" cy="116"/>
            </a:xfrm>
            <a:custGeom>
              <a:avLst/>
              <a:gdLst/>
              <a:ahLst/>
              <a:cxnLst>
                <a:cxn ang="0">
                  <a:pos x="0" y="114"/>
                </a:cxn>
                <a:cxn ang="0">
                  <a:pos x="2" y="78"/>
                </a:cxn>
                <a:cxn ang="0">
                  <a:pos x="7" y="49"/>
                </a:cxn>
                <a:cxn ang="0">
                  <a:pos x="17" y="27"/>
                </a:cxn>
                <a:cxn ang="0">
                  <a:pos x="31" y="11"/>
                </a:cxn>
                <a:cxn ang="0">
                  <a:pos x="51" y="3"/>
                </a:cxn>
                <a:cxn ang="0">
                  <a:pos x="73" y="0"/>
                </a:cxn>
                <a:cxn ang="0">
                  <a:pos x="90" y="2"/>
                </a:cxn>
                <a:cxn ang="0">
                  <a:pos x="106" y="7"/>
                </a:cxn>
                <a:cxn ang="0">
                  <a:pos x="114" y="13"/>
                </a:cxn>
                <a:cxn ang="0">
                  <a:pos x="122" y="19"/>
                </a:cxn>
                <a:cxn ang="0">
                  <a:pos x="128" y="27"/>
                </a:cxn>
                <a:cxn ang="0">
                  <a:pos x="136" y="43"/>
                </a:cxn>
                <a:cxn ang="0">
                  <a:pos x="142" y="61"/>
                </a:cxn>
                <a:cxn ang="0">
                  <a:pos x="146" y="84"/>
                </a:cxn>
                <a:cxn ang="0">
                  <a:pos x="147" y="114"/>
                </a:cxn>
                <a:cxn ang="0">
                  <a:pos x="146" y="151"/>
                </a:cxn>
                <a:cxn ang="0">
                  <a:pos x="140" y="179"/>
                </a:cxn>
                <a:cxn ang="0">
                  <a:pos x="128" y="201"/>
                </a:cxn>
                <a:cxn ang="0">
                  <a:pos x="114" y="216"/>
                </a:cxn>
                <a:cxn ang="0">
                  <a:pos x="96" y="226"/>
                </a:cxn>
                <a:cxn ang="0">
                  <a:pos x="73" y="230"/>
                </a:cxn>
                <a:cxn ang="0">
                  <a:pos x="53" y="226"/>
                </a:cxn>
                <a:cxn ang="0">
                  <a:pos x="35" y="220"/>
                </a:cxn>
                <a:cxn ang="0">
                  <a:pos x="21" y="209"/>
                </a:cxn>
                <a:cxn ang="0">
                  <a:pos x="9" y="185"/>
                </a:cxn>
                <a:cxn ang="0">
                  <a:pos x="2" y="153"/>
                </a:cxn>
                <a:cxn ang="0">
                  <a:pos x="0" y="114"/>
                </a:cxn>
                <a:cxn ang="0">
                  <a:pos x="29" y="114"/>
                </a:cxn>
                <a:cxn ang="0">
                  <a:pos x="29" y="147"/>
                </a:cxn>
                <a:cxn ang="0">
                  <a:pos x="35" y="171"/>
                </a:cxn>
                <a:cxn ang="0">
                  <a:pos x="41" y="187"/>
                </a:cxn>
                <a:cxn ang="0">
                  <a:pos x="55" y="199"/>
                </a:cxn>
                <a:cxn ang="0">
                  <a:pos x="73" y="203"/>
                </a:cxn>
                <a:cxn ang="0">
                  <a:pos x="90" y="199"/>
                </a:cxn>
                <a:cxn ang="0">
                  <a:pos x="104" y="187"/>
                </a:cxn>
                <a:cxn ang="0">
                  <a:pos x="112" y="171"/>
                </a:cxn>
                <a:cxn ang="0">
                  <a:pos x="116" y="147"/>
                </a:cxn>
                <a:cxn ang="0">
                  <a:pos x="118" y="114"/>
                </a:cxn>
                <a:cxn ang="0">
                  <a:pos x="116" y="82"/>
                </a:cxn>
                <a:cxn ang="0">
                  <a:pos x="112" y="59"/>
                </a:cxn>
                <a:cxn ang="0">
                  <a:pos x="104" y="43"/>
                </a:cxn>
                <a:cxn ang="0">
                  <a:pos x="90" y="31"/>
                </a:cxn>
                <a:cxn ang="0">
                  <a:pos x="73" y="25"/>
                </a:cxn>
                <a:cxn ang="0">
                  <a:pos x="63" y="27"/>
                </a:cxn>
                <a:cxn ang="0">
                  <a:pos x="55" y="29"/>
                </a:cxn>
                <a:cxn ang="0">
                  <a:pos x="49" y="35"/>
                </a:cxn>
                <a:cxn ang="0">
                  <a:pos x="41" y="41"/>
                </a:cxn>
                <a:cxn ang="0">
                  <a:pos x="35" y="59"/>
                </a:cxn>
                <a:cxn ang="0">
                  <a:pos x="29" y="82"/>
                </a:cxn>
                <a:cxn ang="0">
                  <a:pos x="29" y="114"/>
                </a:cxn>
              </a:cxnLst>
              <a:rect l="0" t="0" r="r" b="b"/>
              <a:pathLst>
                <a:path w="147" h="230">
                  <a:moveTo>
                    <a:pt x="0" y="114"/>
                  </a:moveTo>
                  <a:lnTo>
                    <a:pt x="2" y="78"/>
                  </a:lnTo>
                  <a:lnTo>
                    <a:pt x="7" y="49"/>
                  </a:lnTo>
                  <a:lnTo>
                    <a:pt x="17" y="27"/>
                  </a:lnTo>
                  <a:lnTo>
                    <a:pt x="31" y="11"/>
                  </a:lnTo>
                  <a:lnTo>
                    <a:pt x="51" y="3"/>
                  </a:lnTo>
                  <a:lnTo>
                    <a:pt x="73" y="0"/>
                  </a:lnTo>
                  <a:lnTo>
                    <a:pt x="90" y="2"/>
                  </a:lnTo>
                  <a:lnTo>
                    <a:pt x="106" y="7"/>
                  </a:lnTo>
                  <a:lnTo>
                    <a:pt x="114" y="13"/>
                  </a:lnTo>
                  <a:lnTo>
                    <a:pt x="122" y="19"/>
                  </a:lnTo>
                  <a:lnTo>
                    <a:pt x="128" y="27"/>
                  </a:lnTo>
                  <a:lnTo>
                    <a:pt x="136" y="43"/>
                  </a:lnTo>
                  <a:lnTo>
                    <a:pt x="142" y="61"/>
                  </a:lnTo>
                  <a:lnTo>
                    <a:pt x="146" y="84"/>
                  </a:lnTo>
                  <a:lnTo>
                    <a:pt x="147" y="114"/>
                  </a:lnTo>
                  <a:lnTo>
                    <a:pt x="146" y="151"/>
                  </a:lnTo>
                  <a:lnTo>
                    <a:pt x="140" y="179"/>
                  </a:lnTo>
                  <a:lnTo>
                    <a:pt x="128" y="201"/>
                  </a:lnTo>
                  <a:lnTo>
                    <a:pt x="114" y="216"/>
                  </a:lnTo>
                  <a:lnTo>
                    <a:pt x="96" y="226"/>
                  </a:lnTo>
                  <a:lnTo>
                    <a:pt x="73" y="230"/>
                  </a:lnTo>
                  <a:lnTo>
                    <a:pt x="53" y="226"/>
                  </a:lnTo>
                  <a:lnTo>
                    <a:pt x="35" y="220"/>
                  </a:lnTo>
                  <a:lnTo>
                    <a:pt x="21" y="209"/>
                  </a:lnTo>
                  <a:lnTo>
                    <a:pt x="9" y="185"/>
                  </a:lnTo>
                  <a:lnTo>
                    <a:pt x="2" y="153"/>
                  </a:lnTo>
                  <a:lnTo>
                    <a:pt x="0" y="114"/>
                  </a:lnTo>
                  <a:close/>
                  <a:moveTo>
                    <a:pt x="29" y="114"/>
                  </a:moveTo>
                  <a:lnTo>
                    <a:pt x="29" y="147"/>
                  </a:lnTo>
                  <a:lnTo>
                    <a:pt x="35" y="171"/>
                  </a:lnTo>
                  <a:lnTo>
                    <a:pt x="41" y="187"/>
                  </a:lnTo>
                  <a:lnTo>
                    <a:pt x="55" y="199"/>
                  </a:lnTo>
                  <a:lnTo>
                    <a:pt x="73" y="203"/>
                  </a:lnTo>
                  <a:lnTo>
                    <a:pt x="90" y="199"/>
                  </a:lnTo>
                  <a:lnTo>
                    <a:pt x="104" y="187"/>
                  </a:lnTo>
                  <a:lnTo>
                    <a:pt x="112" y="171"/>
                  </a:lnTo>
                  <a:lnTo>
                    <a:pt x="116" y="147"/>
                  </a:lnTo>
                  <a:lnTo>
                    <a:pt x="118" y="114"/>
                  </a:lnTo>
                  <a:lnTo>
                    <a:pt x="116" y="82"/>
                  </a:lnTo>
                  <a:lnTo>
                    <a:pt x="112" y="59"/>
                  </a:lnTo>
                  <a:lnTo>
                    <a:pt x="104" y="43"/>
                  </a:lnTo>
                  <a:lnTo>
                    <a:pt x="90" y="31"/>
                  </a:lnTo>
                  <a:lnTo>
                    <a:pt x="73" y="25"/>
                  </a:lnTo>
                  <a:lnTo>
                    <a:pt x="63" y="27"/>
                  </a:lnTo>
                  <a:lnTo>
                    <a:pt x="55" y="29"/>
                  </a:lnTo>
                  <a:lnTo>
                    <a:pt x="49" y="35"/>
                  </a:lnTo>
                  <a:lnTo>
                    <a:pt x="41" y="41"/>
                  </a:lnTo>
                  <a:lnTo>
                    <a:pt x="35" y="59"/>
                  </a:lnTo>
                  <a:lnTo>
                    <a:pt x="29" y="82"/>
                  </a:lnTo>
                  <a:lnTo>
                    <a:pt x="29" y="114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0064" name="Line 748">
              <a:extLst>
                <a:ext uri="{FF2B5EF4-FFF2-40B4-BE49-F238E27FC236}">
                  <a16:creationId xmlns:a16="http://schemas.microsoft.com/office/drawing/2014/main" id="{3E14026A-A820-BCD7-FF95-1F4FC5B2209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203" y="2933"/>
              <a:ext cx="1" cy="39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0065" name="Line 749">
              <a:extLst>
                <a:ext uri="{FF2B5EF4-FFF2-40B4-BE49-F238E27FC236}">
                  <a16:creationId xmlns:a16="http://schemas.microsoft.com/office/drawing/2014/main" id="{C7CB7D78-6178-8F8A-7FEC-FB91CEFEB9B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03" y="535"/>
              <a:ext cx="1" cy="39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0066" name="Line 750">
              <a:extLst>
                <a:ext uri="{FF2B5EF4-FFF2-40B4-BE49-F238E27FC236}">
                  <a16:creationId xmlns:a16="http://schemas.microsoft.com/office/drawing/2014/main" id="{48EFCAD3-5061-A648-5107-87DA8A017F4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400" y="2933"/>
              <a:ext cx="1" cy="39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0067" name="Line 751">
              <a:extLst>
                <a:ext uri="{FF2B5EF4-FFF2-40B4-BE49-F238E27FC236}">
                  <a16:creationId xmlns:a16="http://schemas.microsoft.com/office/drawing/2014/main" id="{E217F915-2FBA-8E84-AF36-E02D2055B47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00" y="535"/>
              <a:ext cx="1" cy="39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0068" name="Line 752">
              <a:extLst>
                <a:ext uri="{FF2B5EF4-FFF2-40B4-BE49-F238E27FC236}">
                  <a16:creationId xmlns:a16="http://schemas.microsoft.com/office/drawing/2014/main" id="{BD292358-722E-9F0A-FED5-75D77D55FCD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598" y="2933"/>
              <a:ext cx="1" cy="39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0069" name="Line 753">
              <a:extLst>
                <a:ext uri="{FF2B5EF4-FFF2-40B4-BE49-F238E27FC236}">
                  <a16:creationId xmlns:a16="http://schemas.microsoft.com/office/drawing/2014/main" id="{500D094C-FCA2-8B26-8806-F520E897D2D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98" y="535"/>
              <a:ext cx="1" cy="39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0070" name="Line 754">
              <a:extLst>
                <a:ext uri="{FF2B5EF4-FFF2-40B4-BE49-F238E27FC236}">
                  <a16:creationId xmlns:a16="http://schemas.microsoft.com/office/drawing/2014/main" id="{D0C98424-FFB8-C154-AA57-11984E0953B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795" y="2933"/>
              <a:ext cx="1" cy="39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0071" name="Line 755">
              <a:extLst>
                <a:ext uri="{FF2B5EF4-FFF2-40B4-BE49-F238E27FC236}">
                  <a16:creationId xmlns:a16="http://schemas.microsoft.com/office/drawing/2014/main" id="{5B4DF850-7AF3-24FE-9BA4-783A9B51560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95" y="535"/>
              <a:ext cx="1" cy="39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0072" name="Line 756">
              <a:extLst>
                <a:ext uri="{FF2B5EF4-FFF2-40B4-BE49-F238E27FC236}">
                  <a16:creationId xmlns:a16="http://schemas.microsoft.com/office/drawing/2014/main" id="{E3B35822-777A-D00A-0BDD-BEC9B55058F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992" y="2894"/>
              <a:ext cx="1" cy="78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0073" name="Line 757">
              <a:extLst>
                <a:ext uri="{FF2B5EF4-FFF2-40B4-BE49-F238E27FC236}">
                  <a16:creationId xmlns:a16="http://schemas.microsoft.com/office/drawing/2014/main" id="{DC42BEE6-8FC6-480A-5F24-8486BAF9175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92" y="535"/>
              <a:ext cx="1" cy="79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0074" name="Freeform 758">
              <a:extLst>
                <a:ext uri="{FF2B5EF4-FFF2-40B4-BE49-F238E27FC236}">
                  <a16:creationId xmlns:a16="http://schemas.microsoft.com/office/drawing/2014/main" id="{17522EBC-D727-BDB9-38AE-405D7CF702B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11" y="3056"/>
              <a:ext cx="74" cy="116"/>
            </a:xfrm>
            <a:custGeom>
              <a:avLst/>
              <a:gdLst/>
              <a:ahLst/>
              <a:cxnLst>
                <a:cxn ang="0">
                  <a:pos x="0" y="114"/>
                </a:cxn>
                <a:cxn ang="0">
                  <a:pos x="2" y="78"/>
                </a:cxn>
                <a:cxn ang="0">
                  <a:pos x="10" y="49"/>
                </a:cxn>
                <a:cxn ang="0">
                  <a:pos x="20" y="27"/>
                </a:cxn>
                <a:cxn ang="0">
                  <a:pos x="34" y="11"/>
                </a:cxn>
                <a:cxn ang="0">
                  <a:pos x="52" y="3"/>
                </a:cxn>
                <a:cxn ang="0">
                  <a:pos x="75" y="0"/>
                </a:cxn>
                <a:cxn ang="0">
                  <a:pos x="93" y="2"/>
                </a:cxn>
                <a:cxn ang="0">
                  <a:pos x="107" y="7"/>
                </a:cxn>
                <a:cxn ang="0">
                  <a:pos x="117" y="13"/>
                </a:cxn>
                <a:cxn ang="0">
                  <a:pos x="125" y="19"/>
                </a:cxn>
                <a:cxn ang="0">
                  <a:pos x="131" y="27"/>
                </a:cxn>
                <a:cxn ang="0">
                  <a:pos x="138" y="43"/>
                </a:cxn>
                <a:cxn ang="0">
                  <a:pos x="144" y="61"/>
                </a:cxn>
                <a:cxn ang="0">
                  <a:pos x="148" y="84"/>
                </a:cxn>
                <a:cxn ang="0">
                  <a:pos x="148" y="114"/>
                </a:cxn>
                <a:cxn ang="0">
                  <a:pos x="146" y="151"/>
                </a:cxn>
                <a:cxn ang="0">
                  <a:pos x="140" y="179"/>
                </a:cxn>
                <a:cxn ang="0">
                  <a:pos x="131" y="201"/>
                </a:cxn>
                <a:cxn ang="0">
                  <a:pos x="117" y="216"/>
                </a:cxn>
                <a:cxn ang="0">
                  <a:pos x="97" y="226"/>
                </a:cxn>
                <a:cxn ang="0">
                  <a:pos x="75" y="230"/>
                </a:cxn>
                <a:cxn ang="0">
                  <a:pos x="56" y="226"/>
                </a:cxn>
                <a:cxn ang="0">
                  <a:pos x="38" y="220"/>
                </a:cxn>
                <a:cxn ang="0">
                  <a:pos x="24" y="209"/>
                </a:cxn>
                <a:cxn ang="0">
                  <a:pos x="10" y="185"/>
                </a:cxn>
                <a:cxn ang="0">
                  <a:pos x="4" y="153"/>
                </a:cxn>
                <a:cxn ang="0">
                  <a:pos x="0" y="114"/>
                </a:cxn>
                <a:cxn ang="0">
                  <a:pos x="30" y="114"/>
                </a:cxn>
                <a:cxn ang="0">
                  <a:pos x="32" y="147"/>
                </a:cxn>
                <a:cxn ang="0">
                  <a:pos x="36" y="171"/>
                </a:cxn>
                <a:cxn ang="0">
                  <a:pos x="44" y="187"/>
                </a:cxn>
                <a:cxn ang="0">
                  <a:pos x="58" y="199"/>
                </a:cxn>
                <a:cxn ang="0">
                  <a:pos x="75" y="203"/>
                </a:cxn>
                <a:cxn ang="0">
                  <a:pos x="93" y="199"/>
                </a:cxn>
                <a:cxn ang="0">
                  <a:pos x="107" y="187"/>
                </a:cxn>
                <a:cxn ang="0">
                  <a:pos x="113" y="171"/>
                </a:cxn>
                <a:cxn ang="0">
                  <a:pos x="119" y="147"/>
                </a:cxn>
                <a:cxn ang="0">
                  <a:pos x="119" y="114"/>
                </a:cxn>
                <a:cxn ang="0">
                  <a:pos x="119" y="82"/>
                </a:cxn>
                <a:cxn ang="0">
                  <a:pos x="115" y="59"/>
                </a:cxn>
                <a:cxn ang="0">
                  <a:pos x="107" y="43"/>
                </a:cxn>
                <a:cxn ang="0">
                  <a:pos x="93" y="31"/>
                </a:cxn>
                <a:cxn ang="0">
                  <a:pos x="75" y="25"/>
                </a:cxn>
                <a:cxn ang="0">
                  <a:pos x="65" y="27"/>
                </a:cxn>
                <a:cxn ang="0">
                  <a:pos x="58" y="29"/>
                </a:cxn>
                <a:cxn ang="0">
                  <a:pos x="50" y="35"/>
                </a:cxn>
                <a:cxn ang="0">
                  <a:pos x="44" y="41"/>
                </a:cxn>
                <a:cxn ang="0">
                  <a:pos x="36" y="59"/>
                </a:cxn>
                <a:cxn ang="0">
                  <a:pos x="32" y="82"/>
                </a:cxn>
                <a:cxn ang="0">
                  <a:pos x="30" y="114"/>
                </a:cxn>
              </a:cxnLst>
              <a:rect l="0" t="0" r="r" b="b"/>
              <a:pathLst>
                <a:path w="148" h="230">
                  <a:moveTo>
                    <a:pt x="0" y="114"/>
                  </a:moveTo>
                  <a:lnTo>
                    <a:pt x="2" y="78"/>
                  </a:lnTo>
                  <a:lnTo>
                    <a:pt x="10" y="49"/>
                  </a:lnTo>
                  <a:lnTo>
                    <a:pt x="20" y="27"/>
                  </a:lnTo>
                  <a:lnTo>
                    <a:pt x="34" y="11"/>
                  </a:lnTo>
                  <a:lnTo>
                    <a:pt x="52" y="3"/>
                  </a:lnTo>
                  <a:lnTo>
                    <a:pt x="75" y="0"/>
                  </a:lnTo>
                  <a:lnTo>
                    <a:pt x="93" y="2"/>
                  </a:lnTo>
                  <a:lnTo>
                    <a:pt x="107" y="7"/>
                  </a:lnTo>
                  <a:lnTo>
                    <a:pt x="117" y="13"/>
                  </a:lnTo>
                  <a:lnTo>
                    <a:pt x="125" y="19"/>
                  </a:lnTo>
                  <a:lnTo>
                    <a:pt x="131" y="27"/>
                  </a:lnTo>
                  <a:lnTo>
                    <a:pt x="138" y="43"/>
                  </a:lnTo>
                  <a:lnTo>
                    <a:pt x="144" y="61"/>
                  </a:lnTo>
                  <a:lnTo>
                    <a:pt x="148" y="84"/>
                  </a:lnTo>
                  <a:lnTo>
                    <a:pt x="148" y="114"/>
                  </a:lnTo>
                  <a:lnTo>
                    <a:pt x="146" y="151"/>
                  </a:lnTo>
                  <a:lnTo>
                    <a:pt x="140" y="179"/>
                  </a:lnTo>
                  <a:lnTo>
                    <a:pt x="131" y="201"/>
                  </a:lnTo>
                  <a:lnTo>
                    <a:pt x="117" y="216"/>
                  </a:lnTo>
                  <a:lnTo>
                    <a:pt x="97" y="226"/>
                  </a:lnTo>
                  <a:lnTo>
                    <a:pt x="75" y="230"/>
                  </a:lnTo>
                  <a:lnTo>
                    <a:pt x="56" y="226"/>
                  </a:lnTo>
                  <a:lnTo>
                    <a:pt x="38" y="220"/>
                  </a:lnTo>
                  <a:lnTo>
                    <a:pt x="24" y="209"/>
                  </a:lnTo>
                  <a:lnTo>
                    <a:pt x="10" y="185"/>
                  </a:lnTo>
                  <a:lnTo>
                    <a:pt x="4" y="153"/>
                  </a:lnTo>
                  <a:lnTo>
                    <a:pt x="0" y="114"/>
                  </a:lnTo>
                  <a:close/>
                  <a:moveTo>
                    <a:pt x="30" y="114"/>
                  </a:moveTo>
                  <a:lnTo>
                    <a:pt x="32" y="147"/>
                  </a:lnTo>
                  <a:lnTo>
                    <a:pt x="36" y="171"/>
                  </a:lnTo>
                  <a:lnTo>
                    <a:pt x="44" y="187"/>
                  </a:lnTo>
                  <a:lnTo>
                    <a:pt x="58" y="199"/>
                  </a:lnTo>
                  <a:lnTo>
                    <a:pt x="75" y="203"/>
                  </a:lnTo>
                  <a:lnTo>
                    <a:pt x="93" y="199"/>
                  </a:lnTo>
                  <a:lnTo>
                    <a:pt x="107" y="187"/>
                  </a:lnTo>
                  <a:lnTo>
                    <a:pt x="113" y="171"/>
                  </a:lnTo>
                  <a:lnTo>
                    <a:pt x="119" y="147"/>
                  </a:lnTo>
                  <a:lnTo>
                    <a:pt x="119" y="114"/>
                  </a:lnTo>
                  <a:lnTo>
                    <a:pt x="119" y="82"/>
                  </a:lnTo>
                  <a:lnTo>
                    <a:pt x="115" y="59"/>
                  </a:lnTo>
                  <a:lnTo>
                    <a:pt x="107" y="43"/>
                  </a:lnTo>
                  <a:lnTo>
                    <a:pt x="93" y="31"/>
                  </a:lnTo>
                  <a:lnTo>
                    <a:pt x="75" y="25"/>
                  </a:lnTo>
                  <a:lnTo>
                    <a:pt x="65" y="27"/>
                  </a:lnTo>
                  <a:lnTo>
                    <a:pt x="58" y="29"/>
                  </a:lnTo>
                  <a:lnTo>
                    <a:pt x="50" y="35"/>
                  </a:lnTo>
                  <a:lnTo>
                    <a:pt x="44" y="41"/>
                  </a:lnTo>
                  <a:lnTo>
                    <a:pt x="36" y="59"/>
                  </a:lnTo>
                  <a:lnTo>
                    <a:pt x="32" y="82"/>
                  </a:lnTo>
                  <a:lnTo>
                    <a:pt x="30" y="114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0075" name="Rectangle 759">
              <a:extLst>
                <a:ext uri="{FF2B5EF4-FFF2-40B4-BE49-F238E27FC236}">
                  <a16:creationId xmlns:a16="http://schemas.microsoft.com/office/drawing/2014/main" id="{99EC986A-4E8A-53E9-CC34-CB35DF87AB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7" y="3155"/>
              <a:ext cx="15" cy="15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0076" name="Freeform 760">
              <a:extLst>
                <a:ext uri="{FF2B5EF4-FFF2-40B4-BE49-F238E27FC236}">
                  <a16:creationId xmlns:a16="http://schemas.microsoft.com/office/drawing/2014/main" id="{45F831FE-4146-F9D3-F6A4-7A6E1254808A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3" y="3058"/>
              <a:ext cx="74" cy="114"/>
            </a:xfrm>
            <a:custGeom>
              <a:avLst/>
              <a:gdLst/>
              <a:ahLst/>
              <a:cxnLst>
                <a:cxn ang="0">
                  <a:pos x="0" y="164"/>
                </a:cxn>
                <a:cxn ang="0">
                  <a:pos x="29" y="160"/>
                </a:cxn>
                <a:cxn ang="0">
                  <a:pos x="31" y="172"/>
                </a:cxn>
                <a:cxn ang="0">
                  <a:pos x="35" y="182"/>
                </a:cxn>
                <a:cxn ang="0">
                  <a:pos x="43" y="190"/>
                </a:cxn>
                <a:cxn ang="0">
                  <a:pos x="51" y="196"/>
                </a:cxn>
                <a:cxn ang="0">
                  <a:pos x="59" y="200"/>
                </a:cxn>
                <a:cxn ang="0">
                  <a:pos x="71" y="200"/>
                </a:cxn>
                <a:cxn ang="0">
                  <a:pos x="90" y="196"/>
                </a:cxn>
                <a:cxn ang="0">
                  <a:pos x="104" y="186"/>
                </a:cxn>
                <a:cxn ang="0">
                  <a:pos x="114" y="168"/>
                </a:cxn>
                <a:cxn ang="0">
                  <a:pos x="118" y="148"/>
                </a:cxn>
                <a:cxn ang="0">
                  <a:pos x="114" y="127"/>
                </a:cxn>
                <a:cxn ang="0">
                  <a:pos x="106" y="111"/>
                </a:cxn>
                <a:cxn ang="0">
                  <a:pos x="92" y="101"/>
                </a:cxn>
                <a:cxn ang="0">
                  <a:pos x="71" y="99"/>
                </a:cxn>
                <a:cxn ang="0">
                  <a:pos x="63" y="99"/>
                </a:cxn>
                <a:cxn ang="0">
                  <a:pos x="55" y="101"/>
                </a:cxn>
                <a:cxn ang="0">
                  <a:pos x="47" y="103"/>
                </a:cxn>
                <a:cxn ang="0">
                  <a:pos x="39" y="111"/>
                </a:cxn>
                <a:cxn ang="0">
                  <a:pos x="31" y="119"/>
                </a:cxn>
                <a:cxn ang="0">
                  <a:pos x="2" y="115"/>
                </a:cxn>
                <a:cxn ang="0">
                  <a:pos x="25" y="0"/>
                </a:cxn>
                <a:cxn ang="0">
                  <a:pos x="134" y="0"/>
                </a:cxn>
                <a:cxn ang="0">
                  <a:pos x="134" y="30"/>
                </a:cxn>
                <a:cxn ang="0">
                  <a:pos x="49" y="30"/>
                </a:cxn>
                <a:cxn ang="0">
                  <a:pos x="39" y="87"/>
                </a:cxn>
                <a:cxn ang="0">
                  <a:pos x="59" y="75"/>
                </a:cxn>
                <a:cxn ang="0">
                  <a:pos x="79" y="71"/>
                </a:cxn>
                <a:cxn ang="0">
                  <a:pos x="106" y="77"/>
                </a:cxn>
                <a:cxn ang="0">
                  <a:pos x="128" y="93"/>
                </a:cxn>
                <a:cxn ang="0">
                  <a:pos x="142" y="117"/>
                </a:cxn>
                <a:cxn ang="0">
                  <a:pos x="148" y="146"/>
                </a:cxn>
                <a:cxn ang="0">
                  <a:pos x="142" y="174"/>
                </a:cxn>
                <a:cxn ang="0">
                  <a:pos x="130" y="200"/>
                </a:cxn>
                <a:cxn ang="0">
                  <a:pos x="114" y="213"/>
                </a:cxn>
                <a:cxn ang="0">
                  <a:pos x="94" y="223"/>
                </a:cxn>
                <a:cxn ang="0">
                  <a:pos x="71" y="227"/>
                </a:cxn>
                <a:cxn ang="0">
                  <a:pos x="43" y="221"/>
                </a:cxn>
                <a:cxn ang="0">
                  <a:pos x="21" y="210"/>
                </a:cxn>
                <a:cxn ang="0">
                  <a:pos x="6" y="190"/>
                </a:cxn>
                <a:cxn ang="0">
                  <a:pos x="0" y="164"/>
                </a:cxn>
              </a:cxnLst>
              <a:rect l="0" t="0" r="r" b="b"/>
              <a:pathLst>
                <a:path w="148" h="227">
                  <a:moveTo>
                    <a:pt x="0" y="164"/>
                  </a:moveTo>
                  <a:lnTo>
                    <a:pt x="29" y="160"/>
                  </a:lnTo>
                  <a:lnTo>
                    <a:pt x="31" y="172"/>
                  </a:lnTo>
                  <a:lnTo>
                    <a:pt x="35" y="182"/>
                  </a:lnTo>
                  <a:lnTo>
                    <a:pt x="43" y="190"/>
                  </a:lnTo>
                  <a:lnTo>
                    <a:pt x="51" y="196"/>
                  </a:lnTo>
                  <a:lnTo>
                    <a:pt x="59" y="200"/>
                  </a:lnTo>
                  <a:lnTo>
                    <a:pt x="71" y="200"/>
                  </a:lnTo>
                  <a:lnTo>
                    <a:pt x="90" y="196"/>
                  </a:lnTo>
                  <a:lnTo>
                    <a:pt x="104" y="186"/>
                  </a:lnTo>
                  <a:lnTo>
                    <a:pt x="114" y="168"/>
                  </a:lnTo>
                  <a:lnTo>
                    <a:pt x="118" y="148"/>
                  </a:lnTo>
                  <a:lnTo>
                    <a:pt x="114" y="127"/>
                  </a:lnTo>
                  <a:lnTo>
                    <a:pt x="106" y="111"/>
                  </a:lnTo>
                  <a:lnTo>
                    <a:pt x="92" y="101"/>
                  </a:lnTo>
                  <a:lnTo>
                    <a:pt x="71" y="99"/>
                  </a:lnTo>
                  <a:lnTo>
                    <a:pt x="63" y="99"/>
                  </a:lnTo>
                  <a:lnTo>
                    <a:pt x="55" y="101"/>
                  </a:lnTo>
                  <a:lnTo>
                    <a:pt x="47" y="103"/>
                  </a:lnTo>
                  <a:lnTo>
                    <a:pt x="39" y="111"/>
                  </a:lnTo>
                  <a:lnTo>
                    <a:pt x="31" y="119"/>
                  </a:lnTo>
                  <a:lnTo>
                    <a:pt x="2" y="115"/>
                  </a:lnTo>
                  <a:lnTo>
                    <a:pt x="25" y="0"/>
                  </a:lnTo>
                  <a:lnTo>
                    <a:pt x="134" y="0"/>
                  </a:lnTo>
                  <a:lnTo>
                    <a:pt x="134" y="30"/>
                  </a:lnTo>
                  <a:lnTo>
                    <a:pt x="49" y="30"/>
                  </a:lnTo>
                  <a:lnTo>
                    <a:pt x="39" y="87"/>
                  </a:lnTo>
                  <a:lnTo>
                    <a:pt x="59" y="75"/>
                  </a:lnTo>
                  <a:lnTo>
                    <a:pt x="79" y="71"/>
                  </a:lnTo>
                  <a:lnTo>
                    <a:pt x="106" y="77"/>
                  </a:lnTo>
                  <a:lnTo>
                    <a:pt x="128" y="93"/>
                  </a:lnTo>
                  <a:lnTo>
                    <a:pt x="142" y="117"/>
                  </a:lnTo>
                  <a:lnTo>
                    <a:pt x="148" y="146"/>
                  </a:lnTo>
                  <a:lnTo>
                    <a:pt x="142" y="174"/>
                  </a:lnTo>
                  <a:lnTo>
                    <a:pt x="130" y="200"/>
                  </a:lnTo>
                  <a:lnTo>
                    <a:pt x="114" y="213"/>
                  </a:lnTo>
                  <a:lnTo>
                    <a:pt x="94" y="223"/>
                  </a:lnTo>
                  <a:lnTo>
                    <a:pt x="71" y="227"/>
                  </a:lnTo>
                  <a:lnTo>
                    <a:pt x="43" y="221"/>
                  </a:lnTo>
                  <a:lnTo>
                    <a:pt x="21" y="210"/>
                  </a:lnTo>
                  <a:lnTo>
                    <a:pt x="6" y="190"/>
                  </a:lnTo>
                  <a:lnTo>
                    <a:pt x="0" y="164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0077" name="Line 761">
              <a:extLst>
                <a:ext uri="{FF2B5EF4-FFF2-40B4-BE49-F238E27FC236}">
                  <a16:creationId xmlns:a16="http://schemas.microsoft.com/office/drawing/2014/main" id="{037605BB-0812-2AB6-F4C5-526AB98A412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189" y="2933"/>
              <a:ext cx="1" cy="39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0078" name="Line 762">
              <a:extLst>
                <a:ext uri="{FF2B5EF4-FFF2-40B4-BE49-F238E27FC236}">
                  <a16:creationId xmlns:a16="http://schemas.microsoft.com/office/drawing/2014/main" id="{F7F3EF9D-7789-A8DA-2FB1-F6D83A893E5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89" y="535"/>
              <a:ext cx="1" cy="39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0079" name="Line 763">
              <a:extLst>
                <a:ext uri="{FF2B5EF4-FFF2-40B4-BE49-F238E27FC236}">
                  <a16:creationId xmlns:a16="http://schemas.microsoft.com/office/drawing/2014/main" id="{69F9414C-9D85-8BE9-A204-44E41B6A7E6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386" y="2933"/>
              <a:ext cx="1" cy="39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0080" name="Line 764">
              <a:extLst>
                <a:ext uri="{FF2B5EF4-FFF2-40B4-BE49-F238E27FC236}">
                  <a16:creationId xmlns:a16="http://schemas.microsoft.com/office/drawing/2014/main" id="{02087780-DBE7-4EEC-7459-984BED4F4B4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86" y="535"/>
              <a:ext cx="1" cy="39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0081" name="Line 765">
              <a:extLst>
                <a:ext uri="{FF2B5EF4-FFF2-40B4-BE49-F238E27FC236}">
                  <a16:creationId xmlns:a16="http://schemas.microsoft.com/office/drawing/2014/main" id="{BE732900-E60A-5199-A8E7-B3A4AF45730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584" y="2933"/>
              <a:ext cx="1" cy="39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0082" name="Line 766">
              <a:extLst>
                <a:ext uri="{FF2B5EF4-FFF2-40B4-BE49-F238E27FC236}">
                  <a16:creationId xmlns:a16="http://schemas.microsoft.com/office/drawing/2014/main" id="{74A5F503-0B36-4542-4D74-B1A17F37CA7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84" y="535"/>
              <a:ext cx="1" cy="39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0083" name="Line 767">
              <a:extLst>
                <a:ext uri="{FF2B5EF4-FFF2-40B4-BE49-F238E27FC236}">
                  <a16:creationId xmlns:a16="http://schemas.microsoft.com/office/drawing/2014/main" id="{B5857779-FF5F-3974-CF85-F17C6DB1265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781" y="2933"/>
              <a:ext cx="1" cy="39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0084" name="Line 768">
              <a:extLst>
                <a:ext uri="{FF2B5EF4-FFF2-40B4-BE49-F238E27FC236}">
                  <a16:creationId xmlns:a16="http://schemas.microsoft.com/office/drawing/2014/main" id="{99B6ECC6-3625-CA11-84DF-F49D1EDF505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81" y="535"/>
              <a:ext cx="1" cy="39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0085" name="Freeform 769">
              <a:extLst>
                <a:ext uri="{FF2B5EF4-FFF2-40B4-BE49-F238E27FC236}">
                  <a16:creationId xmlns:a16="http://schemas.microsoft.com/office/drawing/2014/main" id="{ADED1DE9-3EC7-F378-7E59-37C921363D0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7" y="3056"/>
              <a:ext cx="42" cy="114"/>
            </a:xfrm>
            <a:custGeom>
              <a:avLst/>
              <a:gdLst/>
              <a:ahLst/>
              <a:cxnLst>
                <a:cxn ang="0">
                  <a:pos x="83" y="226"/>
                </a:cxn>
                <a:cxn ang="0">
                  <a:pos x="53" y="226"/>
                </a:cxn>
                <a:cxn ang="0">
                  <a:pos x="53" y="49"/>
                </a:cxn>
                <a:cxn ang="0">
                  <a:pos x="42" y="59"/>
                </a:cxn>
                <a:cxn ang="0">
                  <a:pos x="28" y="69"/>
                </a:cxn>
                <a:cxn ang="0">
                  <a:pos x="18" y="74"/>
                </a:cxn>
                <a:cxn ang="0">
                  <a:pos x="10" y="78"/>
                </a:cxn>
                <a:cxn ang="0">
                  <a:pos x="0" y="82"/>
                </a:cxn>
                <a:cxn ang="0">
                  <a:pos x="0" y="57"/>
                </a:cxn>
                <a:cxn ang="0">
                  <a:pos x="22" y="45"/>
                </a:cxn>
                <a:cxn ang="0">
                  <a:pos x="40" y="29"/>
                </a:cxn>
                <a:cxn ang="0">
                  <a:pos x="50" y="19"/>
                </a:cxn>
                <a:cxn ang="0">
                  <a:pos x="57" y="9"/>
                </a:cxn>
                <a:cxn ang="0">
                  <a:pos x="63" y="0"/>
                </a:cxn>
                <a:cxn ang="0">
                  <a:pos x="83" y="0"/>
                </a:cxn>
                <a:cxn ang="0">
                  <a:pos x="83" y="226"/>
                </a:cxn>
              </a:cxnLst>
              <a:rect l="0" t="0" r="r" b="b"/>
              <a:pathLst>
                <a:path w="83" h="226">
                  <a:moveTo>
                    <a:pt x="83" y="226"/>
                  </a:moveTo>
                  <a:lnTo>
                    <a:pt x="53" y="226"/>
                  </a:lnTo>
                  <a:lnTo>
                    <a:pt x="53" y="49"/>
                  </a:lnTo>
                  <a:lnTo>
                    <a:pt x="42" y="59"/>
                  </a:lnTo>
                  <a:lnTo>
                    <a:pt x="28" y="69"/>
                  </a:lnTo>
                  <a:lnTo>
                    <a:pt x="18" y="74"/>
                  </a:lnTo>
                  <a:lnTo>
                    <a:pt x="10" y="78"/>
                  </a:lnTo>
                  <a:lnTo>
                    <a:pt x="0" y="82"/>
                  </a:lnTo>
                  <a:lnTo>
                    <a:pt x="0" y="57"/>
                  </a:lnTo>
                  <a:lnTo>
                    <a:pt x="22" y="45"/>
                  </a:lnTo>
                  <a:lnTo>
                    <a:pt x="40" y="29"/>
                  </a:lnTo>
                  <a:lnTo>
                    <a:pt x="50" y="19"/>
                  </a:lnTo>
                  <a:lnTo>
                    <a:pt x="57" y="9"/>
                  </a:lnTo>
                  <a:lnTo>
                    <a:pt x="63" y="0"/>
                  </a:lnTo>
                  <a:lnTo>
                    <a:pt x="83" y="0"/>
                  </a:lnTo>
                  <a:lnTo>
                    <a:pt x="83" y="226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0086" name="Rectangle 770">
              <a:extLst>
                <a:ext uri="{FF2B5EF4-FFF2-40B4-BE49-F238E27FC236}">
                  <a16:creationId xmlns:a16="http://schemas.microsoft.com/office/drawing/2014/main" id="{8FAA564A-051D-BAB2-7001-FE3901FB77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93" y="3155"/>
              <a:ext cx="15" cy="15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0087" name="Freeform 771">
              <a:extLst>
                <a:ext uri="{FF2B5EF4-FFF2-40B4-BE49-F238E27FC236}">
                  <a16:creationId xmlns:a16="http://schemas.microsoft.com/office/drawing/2014/main" id="{1F22B3AC-C4EA-985A-064A-CE426C32EA8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29" y="3056"/>
              <a:ext cx="74" cy="116"/>
            </a:xfrm>
            <a:custGeom>
              <a:avLst/>
              <a:gdLst/>
              <a:ahLst/>
              <a:cxnLst>
                <a:cxn ang="0">
                  <a:pos x="0" y="114"/>
                </a:cxn>
                <a:cxn ang="0">
                  <a:pos x="2" y="78"/>
                </a:cxn>
                <a:cxn ang="0">
                  <a:pos x="8" y="49"/>
                </a:cxn>
                <a:cxn ang="0">
                  <a:pos x="17" y="27"/>
                </a:cxn>
                <a:cxn ang="0">
                  <a:pos x="31" y="11"/>
                </a:cxn>
                <a:cxn ang="0">
                  <a:pos x="51" y="3"/>
                </a:cxn>
                <a:cxn ang="0">
                  <a:pos x="73" y="0"/>
                </a:cxn>
                <a:cxn ang="0">
                  <a:pos x="90" y="2"/>
                </a:cxn>
                <a:cxn ang="0">
                  <a:pos x="106" y="7"/>
                </a:cxn>
                <a:cxn ang="0">
                  <a:pos x="114" y="13"/>
                </a:cxn>
                <a:cxn ang="0">
                  <a:pos x="122" y="19"/>
                </a:cxn>
                <a:cxn ang="0">
                  <a:pos x="128" y="27"/>
                </a:cxn>
                <a:cxn ang="0">
                  <a:pos x="136" y="43"/>
                </a:cxn>
                <a:cxn ang="0">
                  <a:pos x="142" y="61"/>
                </a:cxn>
                <a:cxn ang="0">
                  <a:pos x="146" y="84"/>
                </a:cxn>
                <a:cxn ang="0">
                  <a:pos x="148" y="114"/>
                </a:cxn>
                <a:cxn ang="0">
                  <a:pos x="146" y="151"/>
                </a:cxn>
                <a:cxn ang="0">
                  <a:pos x="140" y="179"/>
                </a:cxn>
                <a:cxn ang="0">
                  <a:pos x="128" y="201"/>
                </a:cxn>
                <a:cxn ang="0">
                  <a:pos x="114" y="216"/>
                </a:cxn>
                <a:cxn ang="0">
                  <a:pos x="96" y="226"/>
                </a:cxn>
                <a:cxn ang="0">
                  <a:pos x="73" y="230"/>
                </a:cxn>
                <a:cxn ang="0">
                  <a:pos x="53" y="226"/>
                </a:cxn>
                <a:cxn ang="0">
                  <a:pos x="35" y="220"/>
                </a:cxn>
                <a:cxn ang="0">
                  <a:pos x="21" y="209"/>
                </a:cxn>
                <a:cxn ang="0">
                  <a:pos x="10" y="185"/>
                </a:cxn>
                <a:cxn ang="0">
                  <a:pos x="2" y="153"/>
                </a:cxn>
                <a:cxn ang="0">
                  <a:pos x="0" y="114"/>
                </a:cxn>
                <a:cxn ang="0">
                  <a:pos x="29" y="114"/>
                </a:cxn>
                <a:cxn ang="0">
                  <a:pos x="29" y="147"/>
                </a:cxn>
                <a:cxn ang="0">
                  <a:pos x="35" y="171"/>
                </a:cxn>
                <a:cxn ang="0">
                  <a:pos x="41" y="187"/>
                </a:cxn>
                <a:cxn ang="0">
                  <a:pos x="55" y="199"/>
                </a:cxn>
                <a:cxn ang="0">
                  <a:pos x="73" y="203"/>
                </a:cxn>
                <a:cxn ang="0">
                  <a:pos x="90" y="199"/>
                </a:cxn>
                <a:cxn ang="0">
                  <a:pos x="104" y="187"/>
                </a:cxn>
                <a:cxn ang="0">
                  <a:pos x="112" y="171"/>
                </a:cxn>
                <a:cxn ang="0">
                  <a:pos x="116" y="147"/>
                </a:cxn>
                <a:cxn ang="0">
                  <a:pos x="118" y="114"/>
                </a:cxn>
                <a:cxn ang="0">
                  <a:pos x="116" y="82"/>
                </a:cxn>
                <a:cxn ang="0">
                  <a:pos x="112" y="59"/>
                </a:cxn>
                <a:cxn ang="0">
                  <a:pos x="104" y="43"/>
                </a:cxn>
                <a:cxn ang="0">
                  <a:pos x="90" y="31"/>
                </a:cxn>
                <a:cxn ang="0">
                  <a:pos x="73" y="25"/>
                </a:cxn>
                <a:cxn ang="0">
                  <a:pos x="63" y="27"/>
                </a:cxn>
                <a:cxn ang="0">
                  <a:pos x="55" y="29"/>
                </a:cxn>
                <a:cxn ang="0">
                  <a:pos x="49" y="35"/>
                </a:cxn>
                <a:cxn ang="0">
                  <a:pos x="41" y="41"/>
                </a:cxn>
                <a:cxn ang="0">
                  <a:pos x="35" y="59"/>
                </a:cxn>
                <a:cxn ang="0">
                  <a:pos x="29" y="82"/>
                </a:cxn>
                <a:cxn ang="0">
                  <a:pos x="29" y="114"/>
                </a:cxn>
              </a:cxnLst>
              <a:rect l="0" t="0" r="r" b="b"/>
              <a:pathLst>
                <a:path w="148" h="230">
                  <a:moveTo>
                    <a:pt x="0" y="114"/>
                  </a:moveTo>
                  <a:lnTo>
                    <a:pt x="2" y="78"/>
                  </a:lnTo>
                  <a:lnTo>
                    <a:pt x="8" y="49"/>
                  </a:lnTo>
                  <a:lnTo>
                    <a:pt x="17" y="27"/>
                  </a:lnTo>
                  <a:lnTo>
                    <a:pt x="31" y="11"/>
                  </a:lnTo>
                  <a:lnTo>
                    <a:pt x="51" y="3"/>
                  </a:lnTo>
                  <a:lnTo>
                    <a:pt x="73" y="0"/>
                  </a:lnTo>
                  <a:lnTo>
                    <a:pt x="90" y="2"/>
                  </a:lnTo>
                  <a:lnTo>
                    <a:pt x="106" y="7"/>
                  </a:lnTo>
                  <a:lnTo>
                    <a:pt x="114" y="13"/>
                  </a:lnTo>
                  <a:lnTo>
                    <a:pt x="122" y="19"/>
                  </a:lnTo>
                  <a:lnTo>
                    <a:pt x="128" y="27"/>
                  </a:lnTo>
                  <a:lnTo>
                    <a:pt x="136" y="43"/>
                  </a:lnTo>
                  <a:lnTo>
                    <a:pt x="142" y="61"/>
                  </a:lnTo>
                  <a:lnTo>
                    <a:pt x="146" y="84"/>
                  </a:lnTo>
                  <a:lnTo>
                    <a:pt x="148" y="114"/>
                  </a:lnTo>
                  <a:lnTo>
                    <a:pt x="146" y="151"/>
                  </a:lnTo>
                  <a:lnTo>
                    <a:pt x="140" y="179"/>
                  </a:lnTo>
                  <a:lnTo>
                    <a:pt x="128" y="201"/>
                  </a:lnTo>
                  <a:lnTo>
                    <a:pt x="114" y="216"/>
                  </a:lnTo>
                  <a:lnTo>
                    <a:pt x="96" y="226"/>
                  </a:lnTo>
                  <a:lnTo>
                    <a:pt x="73" y="230"/>
                  </a:lnTo>
                  <a:lnTo>
                    <a:pt x="53" y="226"/>
                  </a:lnTo>
                  <a:lnTo>
                    <a:pt x="35" y="220"/>
                  </a:lnTo>
                  <a:lnTo>
                    <a:pt x="21" y="209"/>
                  </a:lnTo>
                  <a:lnTo>
                    <a:pt x="10" y="185"/>
                  </a:lnTo>
                  <a:lnTo>
                    <a:pt x="2" y="153"/>
                  </a:lnTo>
                  <a:lnTo>
                    <a:pt x="0" y="114"/>
                  </a:lnTo>
                  <a:close/>
                  <a:moveTo>
                    <a:pt x="29" y="114"/>
                  </a:moveTo>
                  <a:lnTo>
                    <a:pt x="29" y="147"/>
                  </a:lnTo>
                  <a:lnTo>
                    <a:pt x="35" y="171"/>
                  </a:lnTo>
                  <a:lnTo>
                    <a:pt x="41" y="187"/>
                  </a:lnTo>
                  <a:lnTo>
                    <a:pt x="55" y="199"/>
                  </a:lnTo>
                  <a:lnTo>
                    <a:pt x="73" y="203"/>
                  </a:lnTo>
                  <a:lnTo>
                    <a:pt x="90" y="199"/>
                  </a:lnTo>
                  <a:lnTo>
                    <a:pt x="104" y="187"/>
                  </a:lnTo>
                  <a:lnTo>
                    <a:pt x="112" y="171"/>
                  </a:lnTo>
                  <a:lnTo>
                    <a:pt x="116" y="147"/>
                  </a:lnTo>
                  <a:lnTo>
                    <a:pt x="118" y="114"/>
                  </a:lnTo>
                  <a:lnTo>
                    <a:pt x="116" y="82"/>
                  </a:lnTo>
                  <a:lnTo>
                    <a:pt x="112" y="59"/>
                  </a:lnTo>
                  <a:lnTo>
                    <a:pt x="104" y="43"/>
                  </a:lnTo>
                  <a:lnTo>
                    <a:pt x="90" y="31"/>
                  </a:lnTo>
                  <a:lnTo>
                    <a:pt x="73" y="25"/>
                  </a:lnTo>
                  <a:lnTo>
                    <a:pt x="63" y="27"/>
                  </a:lnTo>
                  <a:lnTo>
                    <a:pt x="55" y="29"/>
                  </a:lnTo>
                  <a:lnTo>
                    <a:pt x="49" y="35"/>
                  </a:lnTo>
                  <a:lnTo>
                    <a:pt x="41" y="41"/>
                  </a:lnTo>
                  <a:lnTo>
                    <a:pt x="35" y="59"/>
                  </a:lnTo>
                  <a:lnTo>
                    <a:pt x="29" y="82"/>
                  </a:lnTo>
                  <a:lnTo>
                    <a:pt x="29" y="114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0088" name="Line 772">
              <a:extLst>
                <a:ext uri="{FF2B5EF4-FFF2-40B4-BE49-F238E27FC236}">
                  <a16:creationId xmlns:a16="http://schemas.microsoft.com/office/drawing/2014/main" id="{FC3F6660-F01E-20B8-EE37-62DA9DF4F58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34" y="2972"/>
              <a:ext cx="79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0089" name="Line 773">
              <a:extLst>
                <a:ext uri="{FF2B5EF4-FFF2-40B4-BE49-F238E27FC236}">
                  <a16:creationId xmlns:a16="http://schemas.microsoft.com/office/drawing/2014/main" id="{47B2D55F-CC41-239D-20A4-702D4AFEEA9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899" y="2972"/>
              <a:ext cx="79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0090" name="Freeform 774">
              <a:extLst>
                <a:ext uri="{FF2B5EF4-FFF2-40B4-BE49-F238E27FC236}">
                  <a16:creationId xmlns:a16="http://schemas.microsoft.com/office/drawing/2014/main" id="{CD378CD1-687E-BFB1-6B91-BC7D9878B05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9" y="2918"/>
              <a:ext cx="74" cy="116"/>
            </a:xfrm>
            <a:custGeom>
              <a:avLst/>
              <a:gdLst/>
              <a:ahLst/>
              <a:cxnLst>
                <a:cxn ang="0">
                  <a:pos x="0" y="115"/>
                </a:cxn>
                <a:cxn ang="0">
                  <a:pos x="2" y="79"/>
                </a:cxn>
                <a:cxn ang="0">
                  <a:pos x="10" y="50"/>
                </a:cxn>
                <a:cxn ang="0">
                  <a:pos x="20" y="28"/>
                </a:cxn>
                <a:cxn ang="0">
                  <a:pos x="34" y="12"/>
                </a:cxn>
                <a:cxn ang="0">
                  <a:pos x="52" y="4"/>
                </a:cxn>
                <a:cxn ang="0">
                  <a:pos x="75" y="0"/>
                </a:cxn>
                <a:cxn ang="0">
                  <a:pos x="93" y="2"/>
                </a:cxn>
                <a:cxn ang="0">
                  <a:pos x="107" y="8"/>
                </a:cxn>
                <a:cxn ang="0">
                  <a:pos x="117" y="14"/>
                </a:cxn>
                <a:cxn ang="0">
                  <a:pos x="125" y="20"/>
                </a:cxn>
                <a:cxn ang="0">
                  <a:pos x="131" y="28"/>
                </a:cxn>
                <a:cxn ang="0">
                  <a:pos x="138" y="44"/>
                </a:cxn>
                <a:cxn ang="0">
                  <a:pos x="144" y="62"/>
                </a:cxn>
                <a:cxn ang="0">
                  <a:pos x="148" y="85"/>
                </a:cxn>
                <a:cxn ang="0">
                  <a:pos x="148" y="115"/>
                </a:cxn>
                <a:cxn ang="0">
                  <a:pos x="146" y="152"/>
                </a:cxn>
                <a:cxn ang="0">
                  <a:pos x="140" y="180"/>
                </a:cxn>
                <a:cxn ang="0">
                  <a:pos x="131" y="202"/>
                </a:cxn>
                <a:cxn ang="0">
                  <a:pos x="117" y="217"/>
                </a:cxn>
                <a:cxn ang="0">
                  <a:pos x="97" y="227"/>
                </a:cxn>
                <a:cxn ang="0">
                  <a:pos x="75" y="231"/>
                </a:cxn>
                <a:cxn ang="0">
                  <a:pos x="56" y="227"/>
                </a:cxn>
                <a:cxn ang="0">
                  <a:pos x="38" y="221"/>
                </a:cxn>
                <a:cxn ang="0">
                  <a:pos x="24" y="209"/>
                </a:cxn>
                <a:cxn ang="0">
                  <a:pos x="10" y="186"/>
                </a:cxn>
                <a:cxn ang="0">
                  <a:pos x="4" y="154"/>
                </a:cxn>
                <a:cxn ang="0">
                  <a:pos x="0" y="115"/>
                </a:cxn>
                <a:cxn ang="0">
                  <a:pos x="30" y="115"/>
                </a:cxn>
                <a:cxn ang="0">
                  <a:pos x="32" y="148"/>
                </a:cxn>
                <a:cxn ang="0">
                  <a:pos x="36" y="172"/>
                </a:cxn>
                <a:cxn ang="0">
                  <a:pos x="44" y="188"/>
                </a:cxn>
                <a:cxn ang="0">
                  <a:pos x="58" y="200"/>
                </a:cxn>
                <a:cxn ang="0">
                  <a:pos x="75" y="204"/>
                </a:cxn>
                <a:cxn ang="0">
                  <a:pos x="93" y="200"/>
                </a:cxn>
                <a:cxn ang="0">
                  <a:pos x="107" y="188"/>
                </a:cxn>
                <a:cxn ang="0">
                  <a:pos x="113" y="172"/>
                </a:cxn>
                <a:cxn ang="0">
                  <a:pos x="119" y="148"/>
                </a:cxn>
                <a:cxn ang="0">
                  <a:pos x="119" y="115"/>
                </a:cxn>
                <a:cxn ang="0">
                  <a:pos x="119" y="83"/>
                </a:cxn>
                <a:cxn ang="0">
                  <a:pos x="115" y="60"/>
                </a:cxn>
                <a:cxn ang="0">
                  <a:pos x="107" y="44"/>
                </a:cxn>
                <a:cxn ang="0">
                  <a:pos x="93" y="32"/>
                </a:cxn>
                <a:cxn ang="0">
                  <a:pos x="75" y="26"/>
                </a:cxn>
                <a:cxn ang="0">
                  <a:pos x="66" y="28"/>
                </a:cxn>
                <a:cxn ang="0">
                  <a:pos x="58" y="30"/>
                </a:cxn>
                <a:cxn ang="0">
                  <a:pos x="50" y="36"/>
                </a:cxn>
                <a:cxn ang="0">
                  <a:pos x="44" y="42"/>
                </a:cxn>
                <a:cxn ang="0">
                  <a:pos x="36" y="60"/>
                </a:cxn>
                <a:cxn ang="0">
                  <a:pos x="32" y="83"/>
                </a:cxn>
                <a:cxn ang="0">
                  <a:pos x="30" y="115"/>
                </a:cxn>
              </a:cxnLst>
              <a:rect l="0" t="0" r="r" b="b"/>
              <a:pathLst>
                <a:path w="148" h="231">
                  <a:moveTo>
                    <a:pt x="0" y="115"/>
                  </a:moveTo>
                  <a:lnTo>
                    <a:pt x="2" y="79"/>
                  </a:lnTo>
                  <a:lnTo>
                    <a:pt x="10" y="50"/>
                  </a:lnTo>
                  <a:lnTo>
                    <a:pt x="20" y="28"/>
                  </a:lnTo>
                  <a:lnTo>
                    <a:pt x="34" y="12"/>
                  </a:lnTo>
                  <a:lnTo>
                    <a:pt x="52" y="4"/>
                  </a:lnTo>
                  <a:lnTo>
                    <a:pt x="75" y="0"/>
                  </a:lnTo>
                  <a:lnTo>
                    <a:pt x="93" y="2"/>
                  </a:lnTo>
                  <a:lnTo>
                    <a:pt x="107" y="8"/>
                  </a:lnTo>
                  <a:lnTo>
                    <a:pt x="117" y="14"/>
                  </a:lnTo>
                  <a:lnTo>
                    <a:pt x="125" y="20"/>
                  </a:lnTo>
                  <a:lnTo>
                    <a:pt x="131" y="28"/>
                  </a:lnTo>
                  <a:lnTo>
                    <a:pt x="138" y="44"/>
                  </a:lnTo>
                  <a:lnTo>
                    <a:pt x="144" y="62"/>
                  </a:lnTo>
                  <a:lnTo>
                    <a:pt x="148" y="85"/>
                  </a:lnTo>
                  <a:lnTo>
                    <a:pt x="148" y="115"/>
                  </a:lnTo>
                  <a:lnTo>
                    <a:pt x="146" y="152"/>
                  </a:lnTo>
                  <a:lnTo>
                    <a:pt x="140" y="180"/>
                  </a:lnTo>
                  <a:lnTo>
                    <a:pt x="131" y="202"/>
                  </a:lnTo>
                  <a:lnTo>
                    <a:pt x="117" y="217"/>
                  </a:lnTo>
                  <a:lnTo>
                    <a:pt x="97" y="227"/>
                  </a:lnTo>
                  <a:lnTo>
                    <a:pt x="75" y="231"/>
                  </a:lnTo>
                  <a:lnTo>
                    <a:pt x="56" y="227"/>
                  </a:lnTo>
                  <a:lnTo>
                    <a:pt x="38" y="221"/>
                  </a:lnTo>
                  <a:lnTo>
                    <a:pt x="24" y="209"/>
                  </a:lnTo>
                  <a:lnTo>
                    <a:pt x="10" y="186"/>
                  </a:lnTo>
                  <a:lnTo>
                    <a:pt x="4" y="154"/>
                  </a:lnTo>
                  <a:lnTo>
                    <a:pt x="0" y="115"/>
                  </a:lnTo>
                  <a:close/>
                  <a:moveTo>
                    <a:pt x="30" y="115"/>
                  </a:moveTo>
                  <a:lnTo>
                    <a:pt x="32" y="148"/>
                  </a:lnTo>
                  <a:lnTo>
                    <a:pt x="36" y="172"/>
                  </a:lnTo>
                  <a:lnTo>
                    <a:pt x="44" y="188"/>
                  </a:lnTo>
                  <a:lnTo>
                    <a:pt x="58" y="200"/>
                  </a:lnTo>
                  <a:lnTo>
                    <a:pt x="75" y="204"/>
                  </a:lnTo>
                  <a:lnTo>
                    <a:pt x="93" y="200"/>
                  </a:lnTo>
                  <a:lnTo>
                    <a:pt x="107" y="188"/>
                  </a:lnTo>
                  <a:lnTo>
                    <a:pt x="113" y="172"/>
                  </a:lnTo>
                  <a:lnTo>
                    <a:pt x="119" y="148"/>
                  </a:lnTo>
                  <a:lnTo>
                    <a:pt x="119" y="115"/>
                  </a:lnTo>
                  <a:lnTo>
                    <a:pt x="119" y="83"/>
                  </a:lnTo>
                  <a:lnTo>
                    <a:pt x="115" y="60"/>
                  </a:lnTo>
                  <a:lnTo>
                    <a:pt x="107" y="44"/>
                  </a:lnTo>
                  <a:lnTo>
                    <a:pt x="93" y="32"/>
                  </a:lnTo>
                  <a:lnTo>
                    <a:pt x="75" y="26"/>
                  </a:lnTo>
                  <a:lnTo>
                    <a:pt x="66" y="28"/>
                  </a:lnTo>
                  <a:lnTo>
                    <a:pt x="58" y="30"/>
                  </a:lnTo>
                  <a:lnTo>
                    <a:pt x="50" y="36"/>
                  </a:lnTo>
                  <a:lnTo>
                    <a:pt x="44" y="42"/>
                  </a:lnTo>
                  <a:lnTo>
                    <a:pt x="36" y="60"/>
                  </a:lnTo>
                  <a:lnTo>
                    <a:pt x="32" y="83"/>
                  </a:lnTo>
                  <a:lnTo>
                    <a:pt x="30" y="115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0091" name="Line 775">
              <a:extLst>
                <a:ext uri="{FF2B5EF4-FFF2-40B4-BE49-F238E27FC236}">
                  <a16:creationId xmlns:a16="http://schemas.microsoft.com/office/drawing/2014/main" id="{B1234C4D-2461-64BA-1AC8-C87984AD1ED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34" y="2789"/>
              <a:ext cx="39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0092" name="Line 776">
              <a:extLst>
                <a:ext uri="{FF2B5EF4-FFF2-40B4-BE49-F238E27FC236}">
                  <a16:creationId xmlns:a16="http://schemas.microsoft.com/office/drawing/2014/main" id="{9A8235A8-C511-8297-B152-E5C9E27D483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939" y="2789"/>
              <a:ext cx="39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0093" name="Line 777">
              <a:extLst>
                <a:ext uri="{FF2B5EF4-FFF2-40B4-BE49-F238E27FC236}">
                  <a16:creationId xmlns:a16="http://schemas.microsoft.com/office/drawing/2014/main" id="{EC04E998-8835-FCE6-30C5-5EAA8B0235C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34" y="2606"/>
              <a:ext cx="39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0094" name="Line 778">
              <a:extLst>
                <a:ext uri="{FF2B5EF4-FFF2-40B4-BE49-F238E27FC236}">
                  <a16:creationId xmlns:a16="http://schemas.microsoft.com/office/drawing/2014/main" id="{71E5B9FE-59D7-1BE6-37D1-11AA4236A8F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939" y="2606"/>
              <a:ext cx="39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0095" name="Line 779">
              <a:extLst>
                <a:ext uri="{FF2B5EF4-FFF2-40B4-BE49-F238E27FC236}">
                  <a16:creationId xmlns:a16="http://schemas.microsoft.com/office/drawing/2014/main" id="{56F45B30-85AB-EC7D-298F-5D305CD6854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34" y="2423"/>
              <a:ext cx="39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0096" name="Line 780">
              <a:extLst>
                <a:ext uri="{FF2B5EF4-FFF2-40B4-BE49-F238E27FC236}">
                  <a16:creationId xmlns:a16="http://schemas.microsoft.com/office/drawing/2014/main" id="{7ED2EC57-D0CB-C3F5-0E80-F9759495102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939" y="2423"/>
              <a:ext cx="39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0097" name="Line 781">
              <a:extLst>
                <a:ext uri="{FF2B5EF4-FFF2-40B4-BE49-F238E27FC236}">
                  <a16:creationId xmlns:a16="http://schemas.microsoft.com/office/drawing/2014/main" id="{BEA64273-9913-2D43-D3CC-3EE85E61CF3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34" y="2240"/>
              <a:ext cx="39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0098" name="Line 782">
              <a:extLst>
                <a:ext uri="{FF2B5EF4-FFF2-40B4-BE49-F238E27FC236}">
                  <a16:creationId xmlns:a16="http://schemas.microsoft.com/office/drawing/2014/main" id="{BC751B9D-C5CB-B628-6C52-1D2A1F3947F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939" y="2240"/>
              <a:ext cx="39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0099" name="Line 783">
              <a:extLst>
                <a:ext uri="{FF2B5EF4-FFF2-40B4-BE49-F238E27FC236}">
                  <a16:creationId xmlns:a16="http://schemas.microsoft.com/office/drawing/2014/main" id="{156CA738-3A2F-2715-5965-0A274EFC0FF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34" y="2056"/>
              <a:ext cx="79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0100" name="Line 784">
              <a:extLst>
                <a:ext uri="{FF2B5EF4-FFF2-40B4-BE49-F238E27FC236}">
                  <a16:creationId xmlns:a16="http://schemas.microsoft.com/office/drawing/2014/main" id="{6E4ABD7F-83C6-8C83-72F6-8C2D23D94A9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899" y="2056"/>
              <a:ext cx="79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0101" name="Freeform 785">
              <a:extLst>
                <a:ext uri="{FF2B5EF4-FFF2-40B4-BE49-F238E27FC236}">
                  <a16:creationId xmlns:a16="http://schemas.microsoft.com/office/drawing/2014/main" id="{03C31CEC-4941-ECA1-1683-BEB7655B54C6}"/>
                </a:ext>
              </a:extLst>
            </p:cNvPr>
            <p:cNvSpPr>
              <a:spLocks/>
            </p:cNvSpPr>
            <p:nvPr/>
          </p:nvSpPr>
          <p:spPr bwMode="auto">
            <a:xfrm>
              <a:off x="919" y="2002"/>
              <a:ext cx="41" cy="114"/>
            </a:xfrm>
            <a:custGeom>
              <a:avLst/>
              <a:gdLst/>
              <a:ahLst/>
              <a:cxnLst>
                <a:cxn ang="0">
                  <a:pos x="83" y="227"/>
                </a:cxn>
                <a:cxn ang="0">
                  <a:pos x="53" y="227"/>
                </a:cxn>
                <a:cxn ang="0">
                  <a:pos x="53" y="50"/>
                </a:cxn>
                <a:cxn ang="0">
                  <a:pos x="42" y="59"/>
                </a:cxn>
                <a:cxn ang="0">
                  <a:pos x="28" y="69"/>
                </a:cxn>
                <a:cxn ang="0">
                  <a:pos x="18" y="75"/>
                </a:cxn>
                <a:cxn ang="0">
                  <a:pos x="10" y="79"/>
                </a:cxn>
                <a:cxn ang="0">
                  <a:pos x="0" y="83"/>
                </a:cxn>
                <a:cxn ang="0">
                  <a:pos x="0" y="58"/>
                </a:cxn>
                <a:cxn ang="0">
                  <a:pos x="22" y="46"/>
                </a:cxn>
                <a:cxn ang="0">
                  <a:pos x="40" y="30"/>
                </a:cxn>
                <a:cxn ang="0">
                  <a:pos x="49" y="20"/>
                </a:cxn>
                <a:cxn ang="0">
                  <a:pos x="57" y="10"/>
                </a:cxn>
                <a:cxn ang="0">
                  <a:pos x="63" y="0"/>
                </a:cxn>
                <a:cxn ang="0">
                  <a:pos x="83" y="0"/>
                </a:cxn>
                <a:cxn ang="0">
                  <a:pos x="83" y="227"/>
                </a:cxn>
              </a:cxnLst>
              <a:rect l="0" t="0" r="r" b="b"/>
              <a:pathLst>
                <a:path w="83" h="227">
                  <a:moveTo>
                    <a:pt x="83" y="227"/>
                  </a:moveTo>
                  <a:lnTo>
                    <a:pt x="53" y="227"/>
                  </a:lnTo>
                  <a:lnTo>
                    <a:pt x="53" y="50"/>
                  </a:lnTo>
                  <a:lnTo>
                    <a:pt x="42" y="59"/>
                  </a:lnTo>
                  <a:lnTo>
                    <a:pt x="28" y="69"/>
                  </a:lnTo>
                  <a:lnTo>
                    <a:pt x="18" y="75"/>
                  </a:lnTo>
                  <a:lnTo>
                    <a:pt x="10" y="79"/>
                  </a:lnTo>
                  <a:lnTo>
                    <a:pt x="0" y="83"/>
                  </a:lnTo>
                  <a:lnTo>
                    <a:pt x="0" y="58"/>
                  </a:lnTo>
                  <a:lnTo>
                    <a:pt x="22" y="46"/>
                  </a:lnTo>
                  <a:lnTo>
                    <a:pt x="40" y="30"/>
                  </a:lnTo>
                  <a:lnTo>
                    <a:pt x="49" y="20"/>
                  </a:lnTo>
                  <a:lnTo>
                    <a:pt x="57" y="10"/>
                  </a:lnTo>
                  <a:lnTo>
                    <a:pt x="63" y="0"/>
                  </a:lnTo>
                  <a:lnTo>
                    <a:pt x="83" y="0"/>
                  </a:lnTo>
                  <a:lnTo>
                    <a:pt x="83" y="227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0102" name="Line 786">
              <a:extLst>
                <a:ext uri="{FF2B5EF4-FFF2-40B4-BE49-F238E27FC236}">
                  <a16:creationId xmlns:a16="http://schemas.microsoft.com/office/drawing/2014/main" id="{CAB78FCF-AB10-21E1-18C3-70DCC8549F6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34" y="1873"/>
              <a:ext cx="39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0103" name="Line 787">
              <a:extLst>
                <a:ext uri="{FF2B5EF4-FFF2-40B4-BE49-F238E27FC236}">
                  <a16:creationId xmlns:a16="http://schemas.microsoft.com/office/drawing/2014/main" id="{BDA37894-4E8F-555D-162B-ED21FD9E276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939" y="1873"/>
              <a:ext cx="39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0104" name="Line 788">
              <a:extLst>
                <a:ext uri="{FF2B5EF4-FFF2-40B4-BE49-F238E27FC236}">
                  <a16:creationId xmlns:a16="http://schemas.microsoft.com/office/drawing/2014/main" id="{EECF9D6A-90E2-6986-F321-55BB4B7BE57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34" y="1690"/>
              <a:ext cx="39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0105" name="Line 789">
              <a:extLst>
                <a:ext uri="{FF2B5EF4-FFF2-40B4-BE49-F238E27FC236}">
                  <a16:creationId xmlns:a16="http://schemas.microsoft.com/office/drawing/2014/main" id="{11DD7DD4-1CC6-5A30-B37D-98C0DCA8234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939" y="1690"/>
              <a:ext cx="39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0106" name="Line 790">
              <a:extLst>
                <a:ext uri="{FF2B5EF4-FFF2-40B4-BE49-F238E27FC236}">
                  <a16:creationId xmlns:a16="http://schemas.microsoft.com/office/drawing/2014/main" id="{585B0692-E925-5FE0-D94F-280719350BA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34" y="1507"/>
              <a:ext cx="39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0107" name="Line 791">
              <a:extLst>
                <a:ext uri="{FF2B5EF4-FFF2-40B4-BE49-F238E27FC236}">
                  <a16:creationId xmlns:a16="http://schemas.microsoft.com/office/drawing/2014/main" id="{A89473D8-4973-62DF-8BAB-88D4306CD8C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939" y="1507"/>
              <a:ext cx="39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0108" name="Line 792">
              <a:extLst>
                <a:ext uri="{FF2B5EF4-FFF2-40B4-BE49-F238E27FC236}">
                  <a16:creationId xmlns:a16="http://schemas.microsoft.com/office/drawing/2014/main" id="{6371053D-5621-B913-3EAA-B1EC533F7C6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34" y="1324"/>
              <a:ext cx="39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0109" name="Line 793">
              <a:extLst>
                <a:ext uri="{FF2B5EF4-FFF2-40B4-BE49-F238E27FC236}">
                  <a16:creationId xmlns:a16="http://schemas.microsoft.com/office/drawing/2014/main" id="{1B479824-E502-19D0-6521-F8F3482E80D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939" y="1324"/>
              <a:ext cx="39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0110" name="Line 794">
              <a:extLst>
                <a:ext uri="{FF2B5EF4-FFF2-40B4-BE49-F238E27FC236}">
                  <a16:creationId xmlns:a16="http://schemas.microsoft.com/office/drawing/2014/main" id="{18FF02E9-3A72-E023-FD2D-BA22D82BAC4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34" y="1140"/>
              <a:ext cx="79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0111" name="Line 795">
              <a:extLst>
                <a:ext uri="{FF2B5EF4-FFF2-40B4-BE49-F238E27FC236}">
                  <a16:creationId xmlns:a16="http://schemas.microsoft.com/office/drawing/2014/main" id="{52F50712-CE69-54F4-6028-6E8F9730838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899" y="1140"/>
              <a:ext cx="79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0112" name="Freeform 796">
              <a:extLst>
                <a:ext uri="{FF2B5EF4-FFF2-40B4-BE49-F238E27FC236}">
                  <a16:creationId xmlns:a16="http://schemas.microsoft.com/office/drawing/2014/main" id="{B65E2946-3E57-A6EC-0443-ED1259C27FA0}"/>
                </a:ext>
              </a:extLst>
            </p:cNvPr>
            <p:cNvSpPr>
              <a:spLocks/>
            </p:cNvSpPr>
            <p:nvPr/>
          </p:nvSpPr>
          <p:spPr bwMode="auto">
            <a:xfrm>
              <a:off x="908" y="1086"/>
              <a:ext cx="74" cy="114"/>
            </a:xfrm>
            <a:custGeom>
              <a:avLst/>
              <a:gdLst/>
              <a:ahLst/>
              <a:cxnLst>
                <a:cxn ang="0">
                  <a:pos x="148" y="197"/>
                </a:cxn>
                <a:cxn ang="0">
                  <a:pos x="148" y="227"/>
                </a:cxn>
                <a:cxn ang="0">
                  <a:pos x="0" y="227"/>
                </a:cxn>
                <a:cxn ang="0">
                  <a:pos x="0" y="217"/>
                </a:cxn>
                <a:cxn ang="0">
                  <a:pos x="2" y="207"/>
                </a:cxn>
                <a:cxn ang="0">
                  <a:pos x="10" y="192"/>
                </a:cxn>
                <a:cxn ang="0">
                  <a:pos x="20" y="176"/>
                </a:cxn>
                <a:cxn ang="0">
                  <a:pos x="34" y="160"/>
                </a:cxn>
                <a:cxn ang="0">
                  <a:pos x="54" y="142"/>
                </a:cxn>
                <a:cxn ang="0">
                  <a:pos x="75" y="122"/>
                </a:cxn>
                <a:cxn ang="0">
                  <a:pos x="93" y="107"/>
                </a:cxn>
                <a:cxn ang="0">
                  <a:pos x="103" y="95"/>
                </a:cxn>
                <a:cxn ang="0">
                  <a:pos x="111" y="79"/>
                </a:cxn>
                <a:cxn ang="0">
                  <a:pos x="115" y="63"/>
                </a:cxn>
                <a:cxn ang="0">
                  <a:pos x="113" y="53"/>
                </a:cxn>
                <a:cxn ang="0">
                  <a:pos x="109" y="46"/>
                </a:cxn>
                <a:cxn ang="0">
                  <a:pos x="103" y="38"/>
                </a:cxn>
                <a:cxn ang="0">
                  <a:pos x="95" y="32"/>
                </a:cxn>
                <a:cxn ang="0">
                  <a:pos x="85" y="28"/>
                </a:cxn>
                <a:cxn ang="0">
                  <a:pos x="75" y="26"/>
                </a:cxn>
                <a:cxn ang="0">
                  <a:pos x="66" y="28"/>
                </a:cxn>
                <a:cxn ang="0">
                  <a:pos x="58" y="30"/>
                </a:cxn>
                <a:cxn ang="0">
                  <a:pos x="50" y="32"/>
                </a:cxn>
                <a:cxn ang="0">
                  <a:pos x="44" y="38"/>
                </a:cxn>
                <a:cxn ang="0">
                  <a:pos x="40" y="44"/>
                </a:cxn>
                <a:cxn ang="0">
                  <a:pos x="36" y="50"/>
                </a:cxn>
                <a:cxn ang="0">
                  <a:pos x="34" y="57"/>
                </a:cxn>
                <a:cxn ang="0">
                  <a:pos x="32" y="65"/>
                </a:cxn>
                <a:cxn ang="0">
                  <a:pos x="2" y="63"/>
                </a:cxn>
                <a:cxn ang="0">
                  <a:pos x="10" y="36"/>
                </a:cxn>
                <a:cxn ang="0">
                  <a:pos x="24" y="16"/>
                </a:cxn>
                <a:cxn ang="0">
                  <a:pos x="46" y="4"/>
                </a:cxn>
                <a:cxn ang="0">
                  <a:pos x="75" y="0"/>
                </a:cxn>
                <a:cxn ang="0">
                  <a:pos x="103" y="4"/>
                </a:cxn>
                <a:cxn ang="0">
                  <a:pos x="127" y="18"/>
                </a:cxn>
                <a:cxn ang="0">
                  <a:pos x="140" y="38"/>
                </a:cxn>
                <a:cxn ang="0">
                  <a:pos x="144" y="63"/>
                </a:cxn>
                <a:cxn ang="0">
                  <a:pos x="142" y="75"/>
                </a:cxn>
                <a:cxn ang="0">
                  <a:pos x="139" y="89"/>
                </a:cxn>
                <a:cxn ang="0">
                  <a:pos x="135" y="99"/>
                </a:cxn>
                <a:cxn ang="0">
                  <a:pos x="131" y="107"/>
                </a:cxn>
                <a:cxn ang="0">
                  <a:pos x="123" y="117"/>
                </a:cxn>
                <a:cxn ang="0">
                  <a:pos x="107" y="134"/>
                </a:cxn>
                <a:cxn ang="0">
                  <a:pos x="81" y="156"/>
                </a:cxn>
                <a:cxn ang="0">
                  <a:pos x="62" y="172"/>
                </a:cxn>
                <a:cxn ang="0">
                  <a:pos x="50" y="184"/>
                </a:cxn>
                <a:cxn ang="0">
                  <a:pos x="44" y="190"/>
                </a:cxn>
                <a:cxn ang="0">
                  <a:pos x="38" y="197"/>
                </a:cxn>
                <a:cxn ang="0">
                  <a:pos x="148" y="197"/>
                </a:cxn>
              </a:cxnLst>
              <a:rect l="0" t="0" r="r" b="b"/>
              <a:pathLst>
                <a:path w="148" h="227">
                  <a:moveTo>
                    <a:pt x="148" y="197"/>
                  </a:moveTo>
                  <a:lnTo>
                    <a:pt x="148" y="227"/>
                  </a:lnTo>
                  <a:lnTo>
                    <a:pt x="0" y="227"/>
                  </a:lnTo>
                  <a:lnTo>
                    <a:pt x="0" y="217"/>
                  </a:lnTo>
                  <a:lnTo>
                    <a:pt x="2" y="207"/>
                  </a:lnTo>
                  <a:lnTo>
                    <a:pt x="10" y="192"/>
                  </a:lnTo>
                  <a:lnTo>
                    <a:pt x="20" y="176"/>
                  </a:lnTo>
                  <a:lnTo>
                    <a:pt x="34" y="160"/>
                  </a:lnTo>
                  <a:lnTo>
                    <a:pt x="54" y="142"/>
                  </a:lnTo>
                  <a:lnTo>
                    <a:pt x="75" y="122"/>
                  </a:lnTo>
                  <a:lnTo>
                    <a:pt x="93" y="107"/>
                  </a:lnTo>
                  <a:lnTo>
                    <a:pt x="103" y="95"/>
                  </a:lnTo>
                  <a:lnTo>
                    <a:pt x="111" y="79"/>
                  </a:lnTo>
                  <a:lnTo>
                    <a:pt x="115" y="63"/>
                  </a:lnTo>
                  <a:lnTo>
                    <a:pt x="113" y="53"/>
                  </a:lnTo>
                  <a:lnTo>
                    <a:pt x="109" y="46"/>
                  </a:lnTo>
                  <a:lnTo>
                    <a:pt x="103" y="38"/>
                  </a:lnTo>
                  <a:lnTo>
                    <a:pt x="95" y="32"/>
                  </a:lnTo>
                  <a:lnTo>
                    <a:pt x="85" y="28"/>
                  </a:lnTo>
                  <a:lnTo>
                    <a:pt x="75" y="26"/>
                  </a:lnTo>
                  <a:lnTo>
                    <a:pt x="66" y="28"/>
                  </a:lnTo>
                  <a:lnTo>
                    <a:pt x="58" y="30"/>
                  </a:lnTo>
                  <a:lnTo>
                    <a:pt x="50" y="32"/>
                  </a:lnTo>
                  <a:lnTo>
                    <a:pt x="44" y="38"/>
                  </a:lnTo>
                  <a:lnTo>
                    <a:pt x="40" y="44"/>
                  </a:lnTo>
                  <a:lnTo>
                    <a:pt x="36" y="50"/>
                  </a:lnTo>
                  <a:lnTo>
                    <a:pt x="34" y="57"/>
                  </a:lnTo>
                  <a:lnTo>
                    <a:pt x="32" y="65"/>
                  </a:lnTo>
                  <a:lnTo>
                    <a:pt x="2" y="63"/>
                  </a:lnTo>
                  <a:lnTo>
                    <a:pt x="10" y="36"/>
                  </a:lnTo>
                  <a:lnTo>
                    <a:pt x="24" y="16"/>
                  </a:lnTo>
                  <a:lnTo>
                    <a:pt x="46" y="4"/>
                  </a:lnTo>
                  <a:lnTo>
                    <a:pt x="75" y="0"/>
                  </a:lnTo>
                  <a:lnTo>
                    <a:pt x="103" y="4"/>
                  </a:lnTo>
                  <a:lnTo>
                    <a:pt x="127" y="18"/>
                  </a:lnTo>
                  <a:lnTo>
                    <a:pt x="140" y="38"/>
                  </a:lnTo>
                  <a:lnTo>
                    <a:pt x="144" y="63"/>
                  </a:lnTo>
                  <a:lnTo>
                    <a:pt x="142" y="75"/>
                  </a:lnTo>
                  <a:lnTo>
                    <a:pt x="139" y="89"/>
                  </a:lnTo>
                  <a:lnTo>
                    <a:pt x="135" y="99"/>
                  </a:lnTo>
                  <a:lnTo>
                    <a:pt x="131" y="107"/>
                  </a:lnTo>
                  <a:lnTo>
                    <a:pt x="123" y="117"/>
                  </a:lnTo>
                  <a:lnTo>
                    <a:pt x="107" y="134"/>
                  </a:lnTo>
                  <a:lnTo>
                    <a:pt x="81" y="156"/>
                  </a:lnTo>
                  <a:lnTo>
                    <a:pt x="62" y="172"/>
                  </a:lnTo>
                  <a:lnTo>
                    <a:pt x="50" y="184"/>
                  </a:lnTo>
                  <a:lnTo>
                    <a:pt x="44" y="190"/>
                  </a:lnTo>
                  <a:lnTo>
                    <a:pt x="38" y="197"/>
                  </a:lnTo>
                  <a:lnTo>
                    <a:pt x="148" y="197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0113" name="Line 797">
              <a:extLst>
                <a:ext uri="{FF2B5EF4-FFF2-40B4-BE49-F238E27FC236}">
                  <a16:creationId xmlns:a16="http://schemas.microsoft.com/office/drawing/2014/main" id="{E3A74C30-360D-6F84-2B48-1699EE93E49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34" y="957"/>
              <a:ext cx="39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0114" name="Line 798">
              <a:extLst>
                <a:ext uri="{FF2B5EF4-FFF2-40B4-BE49-F238E27FC236}">
                  <a16:creationId xmlns:a16="http://schemas.microsoft.com/office/drawing/2014/main" id="{36F12CC2-E2A7-FCAF-BAD2-0CE384BA684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939" y="957"/>
              <a:ext cx="39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0115" name="Line 799">
              <a:extLst>
                <a:ext uri="{FF2B5EF4-FFF2-40B4-BE49-F238E27FC236}">
                  <a16:creationId xmlns:a16="http://schemas.microsoft.com/office/drawing/2014/main" id="{DD74DE35-2C0B-E79E-4771-EB7B2785F87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34" y="774"/>
              <a:ext cx="39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0116" name="Line 800">
              <a:extLst>
                <a:ext uri="{FF2B5EF4-FFF2-40B4-BE49-F238E27FC236}">
                  <a16:creationId xmlns:a16="http://schemas.microsoft.com/office/drawing/2014/main" id="{5F85FC42-2AC0-BFE7-00F4-3C5B06AA008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939" y="774"/>
              <a:ext cx="39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0117" name="Line 801">
              <a:extLst>
                <a:ext uri="{FF2B5EF4-FFF2-40B4-BE49-F238E27FC236}">
                  <a16:creationId xmlns:a16="http://schemas.microsoft.com/office/drawing/2014/main" id="{EF558F67-57B8-959D-455C-DA273FDC10C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34" y="591"/>
              <a:ext cx="39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0118" name="Line 802">
              <a:extLst>
                <a:ext uri="{FF2B5EF4-FFF2-40B4-BE49-F238E27FC236}">
                  <a16:creationId xmlns:a16="http://schemas.microsoft.com/office/drawing/2014/main" id="{49B10FCD-821A-4D24-D9C1-8E5A8827501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939" y="591"/>
              <a:ext cx="39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340718" name="Line 804">
            <a:extLst>
              <a:ext uri="{FF2B5EF4-FFF2-40B4-BE49-F238E27FC236}">
                <a16:creationId xmlns:a16="http://schemas.microsoft.com/office/drawing/2014/main" id="{E6217051-F09C-EF30-2A61-4E482723B91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783359" y="2809875"/>
            <a:ext cx="808065" cy="47656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40725" name="Text Box 814">
            <a:extLst>
              <a:ext uri="{FF2B5EF4-FFF2-40B4-BE49-F238E27FC236}">
                <a16:creationId xmlns:a16="http://schemas.microsoft.com/office/drawing/2014/main" id="{7CB4EE34-9AD8-811A-80A4-235987D48E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03635" y="2190488"/>
            <a:ext cx="2520950" cy="528638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ja-JP" sz="2800">
                <a:solidFill>
                  <a:schemeClr val="hlink"/>
                </a:solidFill>
                <a:latin typeface="Symbol" pitchFamily="18" charset="2"/>
              </a:rPr>
              <a:t>n </a:t>
            </a:r>
            <a:r>
              <a:rPr lang="en-US" altLang="ja-JP" sz="2800">
                <a:solidFill>
                  <a:schemeClr val="hlink"/>
                </a:solidFill>
                <a:latin typeface="Helvetica" charset="0"/>
              </a:rPr>
              <a:t>+ e</a:t>
            </a:r>
            <a:r>
              <a:rPr lang="en-US" altLang="ja-JP" sz="2800" baseline="30000">
                <a:solidFill>
                  <a:schemeClr val="hlink"/>
                </a:solidFill>
                <a:latin typeface="Helvetica" charset="0"/>
              </a:rPr>
              <a:t>-</a:t>
            </a:r>
            <a:r>
              <a:rPr lang="en-US" altLang="ja-JP" sz="2800">
                <a:solidFill>
                  <a:schemeClr val="hlink"/>
                </a:solidFill>
                <a:latin typeface="Helvetica" charset="0"/>
              </a:rPr>
              <a:t> </a:t>
            </a:r>
            <a:r>
              <a:rPr lang="en-US" altLang="ja-JP" sz="2800">
                <a:solidFill>
                  <a:schemeClr val="hlink"/>
                </a:solidFill>
                <a:latin typeface="Helvetica" charset="0"/>
                <a:sym typeface="Wingdings" pitchFamily="2" charset="2"/>
              </a:rPr>
              <a:t> </a:t>
            </a:r>
            <a:r>
              <a:rPr lang="en-US" altLang="ja-JP" sz="2800">
                <a:solidFill>
                  <a:schemeClr val="hlink"/>
                </a:solidFill>
                <a:latin typeface="Symbol" pitchFamily="18" charset="2"/>
                <a:sym typeface="Wingdings" pitchFamily="2" charset="2"/>
              </a:rPr>
              <a:t>n </a:t>
            </a:r>
            <a:r>
              <a:rPr lang="en-US" altLang="ja-JP" sz="2800">
                <a:solidFill>
                  <a:schemeClr val="hlink"/>
                </a:solidFill>
                <a:latin typeface="Helvetica" charset="0"/>
                <a:sym typeface="Wingdings" pitchFamily="2" charset="2"/>
              </a:rPr>
              <a:t>+ e</a:t>
            </a:r>
            <a:r>
              <a:rPr lang="en-US" altLang="ja-JP" sz="2800" baseline="30000">
                <a:solidFill>
                  <a:schemeClr val="hlink"/>
                </a:solidFill>
                <a:latin typeface="Helvetica" charset="0"/>
                <a:sym typeface="Wingdings" pitchFamily="2" charset="2"/>
              </a:rPr>
              <a:t>-</a:t>
            </a:r>
            <a:endParaRPr lang="en-US" altLang="ja-JP" sz="2800" baseline="30000">
              <a:solidFill>
                <a:schemeClr val="hlink"/>
              </a:solidFill>
              <a:latin typeface="Helvetica" charset="0"/>
            </a:endParaRPr>
          </a:p>
        </p:txBody>
      </p:sp>
      <p:sp>
        <p:nvSpPr>
          <p:cNvPr id="340726" name="Text Box 816">
            <a:extLst>
              <a:ext uri="{FF2B5EF4-FFF2-40B4-BE49-F238E27FC236}">
                <a16:creationId xmlns:a16="http://schemas.microsoft.com/office/drawing/2014/main" id="{70E85875-F11B-B9CC-091D-8DB43B659E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00228" y="1674695"/>
            <a:ext cx="463876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1800" dirty="0">
                <a:latin typeface="Arial" pitchFamily="34" charset="0"/>
                <a:cs typeface="Arial" pitchFamily="34" charset="0"/>
              </a:rPr>
              <a:t>May 31, 1996 –  July 13, 2001 (1496 days )</a:t>
            </a:r>
          </a:p>
        </p:txBody>
      </p:sp>
      <p:sp>
        <p:nvSpPr>
          <p:cNvPr id="340727" name="Text Box 817">
            <a:extLst>
              <a:ext uri="{FF2B5EF4-FFF2-40B4-BE49-F238E27FC236}">
                <a16:creationId xmlns:a16="http://schemas.microsoft.com/office/drawing/2014/main" id="{B490B6C1-F658-F686-2614-4EA085CDC0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46149" y="2581681"/>
            <a:ext cx="3730130" cy="79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lnSpc>
                <a:spcPct val="70000"/>
              </a:lnSpc>
              <a:spcBef>
                <a:spcPct val="50000"/>
              </a:spcBef>
            </a:pPr>
            <a:r>
              <a:rPr lang="en-US" altLang="ja-JP" sz="2400" dirty="0">
                <a:solidFill>
                  <a:schemeClr val="tx2"/>
                </a:solidFill>
                <a:latin typeface="Helvetica" charset="0"/>
              </a:rPr>
              <a:t>22400</a:t>
            </a:r>
            <a:r>
              <a:rPr lang="en-US" altLang="ja-JP" sz="2400" dirty="0">
                <a:solidFill>
                  <a:schemeClr val="tx2"/>
                </a:solidFill>
                <a:latin typeface="Helvetica" charset="0"/>
                <a:sym typeface="Symbol" pitchFamily="18" charset="2"/>
              </a:rPr>
              <a:t>230</a:t>
            </a:r>
            <a:r>
              <a:rPr lang="en-US" altLang="ja-JP" sz="2400" dirty="0">
                <a:solidFill>
                  <a:schemeClr val="tx2"/>
                </a:solidFill>
                <a:latin typeface="Helvetica" charset="0"/>
              </a:rPr>
              <a:t> solar </a:t>
            </a:r>
            <a:r>
              <a:rPr lang="en-US" altLang="ja-JP" sz="2400" dirty="0">
                <a:solidFill>
                  <a:schemeClr val="tx2"/>
                </a:solidFill>
                <a:latin typeface="Symbol" pitchFamily="18" charset="2"/>
              </a:rPr>
              <a:t>n </a:t>
            </a:r>
            <a:r>
              <a:rPr lang="en-US" altLang="ja-JP" sz="2400" dirty="0">
                <a:solidFill>
                  <a:schemeClr val="tx2"/>
                </a:solidFill>
                <a:latin typeface="Helvetica" charset="0"/>
              </a:rPr>
              <a:t>events </a:t>
            </a:r>
          </a:p>
          <a:p>
            <a:pPr algn="l">
              <a:lnSpc>
                <a:spcPct val="70000"/>
              </a:lnSpc>
              <a:spcBef>
                <a:spcPct val="50000"/>
              </a:spcBef>
            </a:pPr>
            <a:r>
              <a:rPr lang="en-US" altLang="ja-JP" sz="2400" dirty="0">
                <a:solidFill>
                  <a:schemeClr val="tx2"/>
                </a:solidFill>
                <a:latin typeface="Helvetica" charset="0"/>
              </a:rPr>
              <a:t>(14.5 </a:t>
            </a:r>
            <a:r>
              <a:rPr lang="en-US" altLang="ja-JP" sz="2400" dirty="0" err="1">
                <a:solidFill>
                  <a:schemeClr val="tx2"/>
                </a:solidFill>
                <a:latin typeface="Helvetica" charset="0"/>
              </a:rPr>
              <a:t>ev</a:t>
            </a:r>
            <a:r>
              <a:rPr lang="en-US" altLang="ja-JP" sz="2400" dirty="0">
                <a:solidFill>
                  <a:schemeClr val="tx2"/>
                </a:solidFill>
                <a:latin typeface="Helvetica" charset="0"/>
              </a:rPr>
              <a:t>/day) </a:t>
            </a:r>
          </a:p>
        </p:txBody>
      </p:sp>
      <p:sp>
        <p:nvSpPr>
          <p:cNvPr id="340728" name="Text Box 818">
            <a:extLst>
              <a:ext uri="{FF2B5EF4-FFF2-40B4-BE49-F238E27FC236}">
                <a16:creationId xmlns:a16="http://schemas.microsoft.com/office/drawing/2014/main" id="{01C2DED4-5DD3-6332-AE84-78629730FE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0035" y="4206613"/>
            <a:ext cx="165769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2400" dirty="0"/>
              <a:t>background</a:t>
            </a:r>
          </a:p>
        </p:txBody>
      </p:sp>
      <p:sp>
        <p:nvSpPr>
          <p:cNvPr id="340729" name="Text Box 819">
            <a:extLst>
              <a:ext uri="{FF2B5EF4-FFF2-40B4-BE49-F238E27FC236}">
                <a16:creationId xmlns:a16="http://schemas.microsoft.com/office/drawing/2014/main" id="{6389849C-1DCB-C5A0-7ADA-CFEAF447BA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83658" y="3752619"/>
            <a:ext cx="2424177" cy="461665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2400" dirty="0"/>
              <a:t>Assuming </a:t>
            </a:r>
            <a:r>
              <a:rPr lang="en-US" altLang="ja-JP" sz="2400" dirty="0">
                <a:latin typeface="Symbol" pitchFamily="18" charset="2"/>
              </a:rPr>
              <a:t>n</a:t>
            </a:r>
            <a:r>
              <a:rPr lang="en-US" altLang="ja-JP" sz="2400" baseline="-25000" dirty="0"/>
              <a:t>e</a:t>
            </a:r>
            <a:r>
              <a:rPr lang="en-US" altLang="ja-JP" sz="2400" dirty="0"/>
              <a:t> only:</a:t>
            </a:r>
          </a:p>
        </p:txBody>
      </p:sp>
      <p:sp>
        <p:nvSpPr>
          <p:cNvPr id="340730" name="Text Box 820">
            <a:extLst>
              <a:ext uri="{FF2B5EF4-FFF2-40B4-BE49-F238E27FC236}">
                <a16:creationId xmlns:a16="http://schemas.microsoft.com/office/drawing/2014/main" id="{3C8962AE-80AE-4E91-8656-037A0A3BDD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82910" y="2911213"/>
            <a:ext cx="29527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2000"/>
              <a:t>5-14MeV     0.5MeV/c</a:t>
            </a:r>
            <a:r>
              <a:rPr lang="en-US" altLang="ja-JP" sz="2000" baseline="30000"/>
              <a:t>2</a:t>
            </a:r>
          </a:p>
        </p:txBody>
      </p:sp>
      <p:sp>
        <p:nvSpPr>
          <p:cNvPr id="340731" name="Line 821">
            <a:extLst>
              <a:ext uri="{FF2B5EF4-FFF2-40B4-BE49-F238E27FC236}">
                <a16:creationId xmlns:a16="http://schemas.microsoft.com/office/drawing/2014/main" id="{C1A718D3-05D0-14BD-EB93-1C9331E0697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832197" y="2622288"/>
            <a:ext cx="215900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340732" name="Line 822">
            <a:extLst>
              <a:ext uri="{FF2B5EF4-FFF2-40B4-BE49-F238E27FC236}">
                <a16:creationId xmlns:a16="http://schemas.microsoft.com/office/drawing/2014/main" id="{FF1CCFF5-1517-86E1-EBAB-B65FC2E43CAD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767235" y="2693726"/>
            <a:ext cx="144462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340733" name="Line 823">
            <a:extLst>
              <a:ext uri="{FF2B5EF4-FFF2-40B4-BE49-F238E27FC236}">
                <a16:creationId xmlns:a16="http://schemas.microsoft.com/office/drawing/2014/main" id="{113990E5-F262-0896-4791-E582FE502452}"/>
              </a:ext>
            </a:extLst>
          </p:cNvPr>
          <p:cNvSpPr>
            <a:spLocks noChangeShapeType="1"/>
          </p:cNvSpPr>
          <p:nvPr/>
        </p:nvSpPr>
        <p:spPr bwMode="auto">
          <a:xfrm>
            <a:off x="5919760" y="2641910"/>
            <a:ext cx="360362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340734" name="テキスト ボックス 340733">
            <a:extLst>
              <a:ext uri="{FF2B5EF4-FFF2-40B4-BE49-F238E27FC236}">
                <a16:creationId xmlns:a16="http://schemas.microsoft.com/office/drawing/2014/main" id="{EC449547-152A-EAF5-1C45-54DB3DFCF780}"/>
              </a:ext>
            </a:extLst>
          </p:cNvPr>
          <p:cNvSpPr txBox="1"/>
          <p:nvPr/>
        </p:nvSpPr>
        <p:spPr>
          <a:xfrm>
            <a:off x="147449" y="5703790"/>
            <a:ext cx="9900339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2400" dirty="0">
                <a:latin typeface="Arial" pitchFamily="34" charset="0"/>
                <a:cs typeface="Arial" pitchFamily="34" charset="0"/>
              </a:rPr>
              <a:t>However, no clear evidence for spectrum </a:t>
            </a:r>
            <a:r>
              <a:rPr lang="en-US" altLang="ja-JP" sz="2400" dirty="0">
                <a:latin typeface="Arial" pitchFamily="34" charset="0"/>
                <a:cs typeface="Arial" pitchFamily="34" charset="0"/>
              </a:rPr>
              <a:t>distortion</a:t>
            </a:r>
            <a:r>
              <a:rPr kumimoji="1" lang="en-US" altLang="ja-JP" sz="2400" dirty="0">
                <a:latin typeface="Arial" pitchFamily="34" charset="0"/>
                <a:cs typeface="Arial" pitchFamily="34" charset="0"/>
              </a:rPr>
              <a:t> nor day-night effect.</a:t>
            </a:r>
            <a:endParaRPr kumimoji="1" lang="ja-JP" altLang="en-US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0736" name="テキスト ボックス 340735">
            <a:extLst>
              <a:ext uri="{FF2B5EF4-FFF2-40B4-BE49-F238E27FC236}">
                <a16:creationId xmlns:a16="http://schemas.microsoft.com/office/drawing/2014/main" id="{3E6592A1-D4BF-6CE8-EF28-4D9FD895B8FF}"/>
              </a:ext>
            </a:extLst>
          </p:cNvPr>
          <p:cNvSpPr txBox="1"/>
          <p:nvPr/>
        </p:nvSpPr>
        <p:spPr>
          <a:xfrm>
            <a:off x="9658934" y="347472"/>
            <a:ext cx="25330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solidFill>
                  <a:schemeClr val="bg1"/>
                </a:solidFill>
              </a:rPr>
              <a:t>Super-K PLB 539 (2002) 179-187</a:t>
            </a:r>
            <a:endParaRPr kumimoji="1" lang="ja-JP" altLang="en-US" sz="1400" dirty="0">
              <a:solidFill>
                <a:schemeClr val="bg1"/>
              </a:solidFill>
            </a:endParaRPr>
          </a:p>
        </p:txBody>
      </p:sp>
      <p:sp>
        <p:nvSpPr>
          <p:cNvPr id="340737" name="テキスト ボックス 340736">
            <a:extLst>
              <a:ext uri="{FF2B5EF4-FFF2-40B4-BE49-F238E27FC236}">
                <a16:creationId xmlns:a16="http://schemas.microsoft.com/office/drawing/2014/main" id="{82BF0BE6-D32E-9967-8F43-E3B7C689830C}"/>
              </a:ext>
            </a:extLst>
          </p:cNvPr>
          <p:cNvSpPr txBox="1"/>
          <p:nvPr/>
        </p:nvSpPr>
        <p:spPr>
          <a:xfrm>
            <a:off x="128016" y="576072"/>
            <a:ext cx="1206398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/>
              <a:t>Super-K accurately observed </a:t>
            </a:r>
            <a:r>
              <a:rPr kumimoji="1" lang="en-US" altLang="ja-JP" sz="2400" baseline="30000" dirty="0"/>
              <a:t>8</a:t>
            </a:r>
            <a:r>
              <a:rPr kumimoji="1" lang="en-US" altLang="ja-JP" sz="2400" dirty="0"/>
              <a:t>B solar neutrinos by </a:t>
            </a:r>
            <a:r>
              <a:rPr kumimoji="1" lang="en-US" altLang="ja-JP" sz="2400" dirty="0" err="1">
                <a:latin typeface="Symbol" panose="05050102010706020507" pitchFamily="18" charset="2"/>
              </a:rPr>
              <a:t>n</a:t>
            </a:r>
            <a:r>
              <a:rPr kumimoji="1" lang="en-US" altLang="ja-JP" sz="2400" dirty="0" err="1"/>
              <a:t>e</a:t>
            </a:r>
            <a:r>
              <a:rPr kumimoji="1" lang="en-US" altLang="ja-JP" sz="2400" dirty="0" err="1">
                <a:sym typeface="Wingdings" panose="05000000000000000000" pitchFamily="2" charset="2"/>
              </a:rPr>
              <a:t></a:t>
            </a:r>
            <a:r>
              <a:rPr kumimoji="1" lang="en-US" altLang="ja-JP" sz="2400" dirty="0" err="1">
                <a:latin typeface="Symbol" panose="05050102010706020507" pitchFamily="18" charset="2"/>
                <a:sym typeface="Wingdings" panose="05000000000000000000" pitchFamily="2" charset="2"/>
              </a:rPr>
              <a:t>n</a:t>
            </a:r>
            <a:r>
              <a:rPr kumimoji="1" lang="en-US" altLang="ja-JP" sz="2400" dirty="0" err="1">
                <a:sym typeface="Wingdings" panose="05000000000000000000" pitchFamily="2" charset="2"/>
              </a:rPr>
              <a:t>e</a:t>
            </a:r>
            <a:r>
              <a:rPr kumimoji="1" lang="en-US" altLang="ja-JP" sz="2400" dirty="0">
                <a:sym typeface="Wingdings" panose="05000000000000000000" pitchFamily="2" charset="2"/>
              </a:rPr>
              <a:t>, and tried to ob</a:t>
            </a:r>
            <a:r>
              <a:rPr lang="en-US" altLang="ja-JP" sz="2400" dirty="0">
                <a:sym typeface="Wingdings" panose="05000000000000000000" pitchFamily="2" charset="2"/>
              </a:rPr>
              <a:t>serve day-night flux difference or spectrum distortion, which were predicted by neutrino oscillations in matter.</a:t>
            </a:r>
            <a:r>
              <a:rPr kumimoji="1" lang="en-US" altLang="ja-JP" sz="2400" dirty="0"/>
              <a:t> </a:t>
            </a:r>
            <a:endParaRPr kumimoji="1" lang="ja-JP" altLang="en-US" sz="2400" dirty="0"/>
          </a:p>
        </p:txBody>
      </p:sp>
      <p:sp>
        <p:nvSpPr>
          <p:cNvPr id="2" name="Text Box 807">
            <a:extLst>
              <a:ext uri="{FF2B5EF4-FFF2-40B4-BE49-F238E27FC236}">
                <a16:creationId xmlns:a16="http://schemas.microsoft.com/office/drawing/2014/main" id="{A1FE2C52-61B6-081F-3049-A3FE8802C4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53500" y="4411529"/>
            <a:ext cx="230438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altLang="ja-JP" sz="2400" dirty="0">
                <a:latin typeface="Arial" pitchFamily="34" charset="0"/>
                <a:cs typeface="Arial" pitchFamily="34" charset="0"/>
              </a:rPr>
              <a:t>= 0.465±0.005</a:t>
            </a:r>
          </a:p>
        </p:txBody>
      </p:sp>
      <p:sp>
        <p:nvSpPr>
          <p:cNvPr id="4" name="Text Box 808">
            <a:extLst>
              <a:ext uri="{FF2B5EF4-FFF2-40B4-BE49-F238E27FC236}">
                <a16:creationId xmlns:a16="http://schemas.microsoft.com/office/drawing/2014/main" id="{70A3DB63-A59A-F694-FABD-C934786AC7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35868" y="4304849"/>
            <a:ext cx="94183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altLang="ja-JP" dirty="0">
                <a:latin typeface="Arial" pitchFamily="34" charset="0"/>
                <a:cs typeface="Arial" pitchFamily="34" charset="0"/>
              </a:rPr>
              <a:t>+0.016</a:t>
            </a:r>
          </a:p>
        </p:txBody>
      </p:sp>
      <p:sp>
        <p:nvSpPr>
          <p:cNvPr id="13" name="Text Box 809">
            <a:extLst>
              <a:ext uri="{FF2B5EF4-FFF2-40B4-BE49-F238E27FC236}">
                <a16:creationId xmlns:a16="http://schemas.microsoft.com/office/drawing/2014/main" id="{9AE07127-111A-E49B-9073-67436229EF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202924" y="4573073"/>
            <a:ext cx="89382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altLang="ja-JP" dirty="0">
                <a:latin typeface="Arial" pitchFamily="34" charset="0"/>
                <a:cs typeface="Arial" pitchFamily="34" charset="0"/>
              </a:rPr>
              <a:t>-0.015</a:t>
            </a:r>
          </a:p>
        </p:txBody>
      </p:sp>
      <p:sp>
        <p:nvSpPr>
          <p:cNvPr id="17" name="Text Box 811">
            <a:extLst>
              <a:ext uri="{FF2B5EF4-FFF2-40B4-BE49-F238E27FC236}">
                <a16:creationId xmlns:a16="http://schemas.microsoft.com/office/drawing/2014/main" id="{AC52E1D9-3167-DA47-13A3-944D2B1401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06614" y="4260018"/>
            <a:ext cx="7921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ja-JP" sz="2000" dirty="0">
                <a:latin typeface="Arial" pitchFamily="34" charset="0"/>
                <a:cs typeface="Arial" pitchFamily="34" charset="0"/>
              </a:rPr>
              <a:t>Data</a:t>
            </a:r>
          </a:p>
        </p:txBody>
      </p:sp>
      <p:sp>
        <p:nvSpPr>
          <p:cNvPr id="18" name="Text Box 812">
            <a:extLst>
              <a:ext uri="{FF2B5EF4-FFF2-40B4-BE49-F238E27FC236}">
                <a16:creationId xmlns:a16="http://schemas.microsoft.com/office/drawing/2014/main" id="{2EAA7362-7500-B83B-91F1-84BB6FA592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05725" y="4700581"/>
            <a:ext cx="153352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ja-JP" sz="2000" dirty="0">
                <a:latin typeface="Arial" pitchFamily="34" charset="0"/>
                <a:cs typeface="Arial" pitchFamily="34" charset="0"/>
              </a:rPr>
              <a:t>SSM</a:t>
            </a:r>
            <a:r>
              <a:rPr lang="en-US" altLang="ja-JP" sz="2000" baseline="-25000" dirty="0">
                <a:latin typeface="Arial" pitchFamily="34" charset="0"/>
                <a:cs typeface="Arial" pitchFamily="34" charset="0"/>
              </a:rPr>
              <a:t>BP2000</a:t>
            </a:r>
          </a:p>
        </p:txBody>
      </p:sp>
      <p:sp>
        <p:nvSpPr>
          <p:cNvPr id="24" name="Line 813">
            <a:extLst>
              <a:ext uri="{FF2B5EF4-FFF2-40B4-BE49-F238E27FC236}">
                <a16:creationId xmlns:a16="http://schemas.microsoft.com/office/drawing/2014/main" id="{80746206-1885-3B38-D6FF-FE88861B77CF}"/>
              </a:ext>
            </a:extLst>
          </p:cNvPr>
          <p:cNvSpPr>
            <a:spLocks noChangeShapeType="1"/>
          </p:cNvSpPr>
          <p:nvPr/>
        </p:nvSpPr>
        <p:spPr bwMode="auto">
          <a:xfrm>
            <a:off x="7792212" y="4653152"/>
            <a:ext cx="1161288" cy="1409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ja-JP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0B3C11ED-2DCE-BECD-B245-A7098CDEB16C}"/>
              </a:ext>
            </a:extLst>
          </p:cNvPr>
          <p:cNvSpPr txBox="1"/>
          <p:nvPr/>
        </p:nvSpPr>
        <p:spPr>
          <a:xfrm>
            <a:off x="123825" y="6172200"/>
            <a:ext cx="662501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200" dirty="0">
                <a:sym typeface="Wingdings" panose="05000000000000000000" pitchFamily="2" charset="2"/>
              </a:rPr>
              <a:t> We had to wait for the SNO data. (talk by A. Smirnov)</a:t>
            </a:r>
            <a:endParaRPr kumimoji="1" lang="ja-JP" altLang="en-US" sz="2200" dirty="0"/>
          </a:p>
        </p:txBody>
      </p:sp>
    </p:spTree>
    <p:extLst>
      <p:ext uri="{BB962C8B-B14F-4D97-AF65-F5344CB8AC3E}">
        <p14:creationId xmlns:p14="http://schemas.microsoft.com/office/powerpoint/2010/main" val="4229385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07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0734" grpId="0" animBg="1"/>
      <p:bldP spid="3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DDAE8887-7095-AEEF-D027-3302E272930A}"/>
              </a:ext>
            </a:extLst>
          </p:cNvPr>
          <p:cNvGrpSpPr>
            <a:grpSpLocks noChangeAspect="1"/>
          </p:cNvGrpSpPr>
          <p:nvPr/>
        </p:nvGrpSpPr>
        <p:grpSpPr>
          <a:xfrm>
            <a:off x="0" y="974704"/>
            <a:ext cx="8420100" cy="5573898"/>
            <a:chOff x="291402" y="1346479"/>
            <a:chExt cx="6782638" cy="4489938"/>
          </a:xfrm>
        </p:grpSpPr>
        <p:pic>
          <p:nvPicPr>
            <p:cNvPr id="14" name="図 13">
              <a:extLst>
                <a:ext uri="{FF2B5EF4-FFF2-40B4-BE49-F238E27FC236}">
                  <a16:creationId xmlns:a16="http://schemas.microsoft.com/office/drawing/2014/main" id="{1EC55BF8-4C6D-B54F-4EA5-A6346A0A952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5525" t="3956" b="30989"/>
            <a:stretch>
              <a:fillRect/>
            </a:stretch>
          </p:blipFill>
          <p:spPr>
            <a:xfrm>
              <a:off x="291402" y="1346479"/>
              <a:ext cx="4982707" cy="4461468"/>
            </a:xfrm>
            <a:prstGeom prst="rect">
              <a:avLst/>
            </a:prstGeom>
          </p:spPr>
        </p:pic>
        <p:pic>
          <p:nvPicPr>
            <p:cNvPr id="24" name="図 23">
              <a:extLst>
                <a:ext uri="{FF2B5EF4-FFF2-40B4-BE49-F238E27FC236}">
                  <a16:creationId xmlns:a16="http://schemas.microsoft.com/office/drawing/2014/main" id="{F938FA70-815B-2567-662C-F2FAC5444DA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14448" t="68693" r="47829"/>
            <a:stretch>
              <a:fillRect/>
            </a:stretch>
          </p:blipFill>
          <p:spPr>
            <a:xfrm>
              <a:off x="4953837" y="1577591"/>
              <a:ext cx="1989574" cy="2146997"/>
            </a:xfrm>
            <a:prstGeom prst="rect">
              <a:avLst/>
            </a:prstGeom>
          </p:spPr>
        </p:pic>
        <p:pic>
          <p:nvPicPr>
            <p:cNvPr id="25" name="図 24">
              <a:extLst>
                <a:ext uri="{FF2B5EF4-FFF2-40B4-BE49-F238E27FC236}">
                  <a16:creationId xmlns:a16="http://schemas.microsoft.com/office/drawing/2014/main" id="{149CD35A-F1B3-E868-C9FA-A3E1B58CBCF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52139" t="68547" r="7280" b="146"/>
            <a:stretch>
              <a:fillRect/>
            </a:stretch>
          </p:blipFill>
          <p:spPr>
            <a:xfrm>
              <a:off x="4933740" y="3689420"/>
              <a:ext cx="2140300" cy="2146997"/>
            </a:xfrm>
            <a:prstGeom prst="rect">
              <a:avLst/>
            </a:prstGeom>
          </p:spPr>
        </p:pic>
      </p:grpSp>
      <p:sp>
        <p:nvSpPr>
          <p:cNvPr id="3399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12192000" cy="614286"/>
          </a:xfrm>
          <a:solidFill>
            <a:schemeClr val="tx2"/>
          </a:solidFill>
        </p:spPr>
        <p:txBody>
          <a:bodyPr>
            <a:normAutofit/>
          </a:bodyPr>
          <a:lstStyle/>
          <a:p>
            <a:r>
              <a:rPr lang="en-US" altLang="ja-JP" sz="36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Oscillation parameters (2025)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0" y="6597352"/>
            <a:ext cx="12192000" cy="2606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1" name="スライド番号プレースホルダ 4"/>
          <p:cNvSpPr txBox="1">
            <a:spLocks/>
          </p:cNvSpPr>
          <p:nvPr/>
        </p:nvSpPr>
        <p:spPr>
          <a:xfrm>
            <a:off x="8077200" y="652026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/>
          <a:p>
            <a:pPr algn="r">
              <a:defRPr/>
            </a:pPr>
            <a:fld id="{D2D8002D-B5B0-4BAC-B1F6-782DDCCE6D9C}" type="slidenum">
              <a:rPr lang="ja-JP" altLang="en-US" sz="1200">
                <a:solidFill>
                  <a:schemeClr val="bg1"/>
                </a:solidFill>
              </a:rPr>
              <a:pPr algn="r">
                <a:defRPr/>
              </a:pPr>
              <a:t>26</a:t>
            </a:fld>
            <a:endParaRPr lang="ja-JP" altLang="en-US" sz="1200">
              <a:solidFill>
                <a:schemeClr val="bg1"/>
              </a:solidFill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80F80FEC-1E53-4F40-8FFF-A047ED5D884D}"/>
              </a:ext>
            </a:extLst>
          </p:cNvPr>
          <p:cNvSpPr txBox="1"/>
          <p:nvPr/>
        </p:nvSpPr>
        <p:spPr>
          <a:xfrm>
            <a:off x="9065310" y="576223"/>
            <a:ext cx="31266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1400" dirty="0"/>
              <a:t>Ivan Esteban et al.,</a:t>
            </a:r>
            <a:r>
              <a:rPr lang="en-US" altLang="ja-JP" sz="1400" dirty="0"/>
              <a:t> JHEP 12 (2025) 216,</a:t>
            </a:r>
            <a:r>
              <a:rPr kumimoji="1" lang="en-US" altLang="ja-JP" sz="1400" dirty="0"/>
              <a:t>  </a:t>
            </a:r>
          </a:p>
          <a:p>
            <a:pPr algn="r"/>
            <a:r>
              <a:rPr kumimoji="1" lang="en-US" altLang="ja-JP" sz="1400" dirty="0"/>
              <a:t>e-Print: 2410.05380 [hep-</a:t>
            </a:r>
            <a:r>
              <a:rPr kumimoji="1" lang="en-US" altLang="ja-JP" sz="1400" dirty="0" err="1"/>
              <a:t>ph</a:t>
            </a:r>
            <a:r>
              <a:rPr kumimoji="1" lang="en-US" altLang="ja-JP" sz="1400" dirty="0"/>
              <a:t>]</a:t>
            </a:r>
            <a:endParaRPr kumimoji="1" lang="ja-JP" altLang="en-US" sz="1400" dirty="0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33BC6661-9EAB-45D2-9293-8B92EEC8450E}"/>
              </a:ext>
            </a:extLst>
          </p:cNvPr>
          <p:cNvSpPr txBox="1"/>
          <p:nvPr/>
        </p:nvSpPr>
        <p:spPr>
          <a:xfrm>
            <a:off x="9719592" y="1001836"/>
            <a:ext cx="2472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/>
              <a:t>See also</a:t>
            </a:r>
            <a:r>
              <a:rPr lang="en-US" altLang="ja-JP" sz="1400" dirty="0"/>
              <a:t> </a:t>
            </a:r>
            <a:r>
              <a:rPr kumimoji="1" lang="pt-BR" altLang="ja-JP" sz="1400" dirty="0"/>
              <a:t>many other references</a:t>
            </a:r>
            <a:endParaRPr kumimoji="1" lang="ja-JP" altLang="en-US" sz="1400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8C8684A-4888-89D8-24A7-8CD51C5F2096}"/>
              </a:ext>
            </a:extLst>
          </p:cNvPr>
          <p:cNvSpPr txBox="1"/>
          <p:nvPr/>
        </p:nvSpPr>
        <p:spPr>
          <a:xfrm>
            <a:off x="997693" y="637861"/>
            <a:ext cx="70305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/>
              <a:t> Normal mass Ordering (</a:t>
            </a:r>
            <a:r>
              <a:rPr lang="en-US" altLang="ja-JP" sz="2000" b="1" dirty="0">
                <a:solidFill>
                  <a:srgbClr val="FF0000"/>
                </a:solidFill>
              </a:rPr>
              <a:t>NO</a:t>
            </a:r>
            <a:r>
              <a:rPr kumimoji="1" lang="en-US" altLang="ja-JP" sz="2000" dirty="0"/>
              <a:t>),                Inverted mass Ordering (</a:t>
            </a:r>
            <a:r>
              <a:rPr lang="en-US" altLang="ja-JP" sz="2000" b="1" dirty="0">
                <a:solidFill>
                  <a:srgbClr val="3333FF"/>
                </a:solidFill>
              </a:rPr>
              <a:t>IO</a:t>
            </a:r>
            <a:r>
              <a:rPr kumimoji="1" lang="en-US" altLang="ja-JP" sz="2000" dirty="0"/>
              <a:t>)</a:t>
            </a:r>
            <a:endParaRPr kumimoji="1" lang="ja-JP" altLang="en-US" sz="2000" dirty="0"/>
          </a:p>
        </p:txBody>
      </p: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A43DFF5F-E459-191B-6A70-0B5D3977EFBD}"/>
              </a:ext>
            </a:extLst>
          </p:cNvPr>
          <p:cNvCxnSpPr>
            <a:cxnSpLocks/>
            <a:endCxn id="4" idx="1"/>
          </p:cNvCxnSpPr>
          <p:nvPr/>
        </p:nvCxnSpPr>
        <p:spPr>
          <a:xfrm>
            <a:off x="493165" y="825003"/>
            <a:ext cx="504528" cy="12913"/>
          </a:xfrm>
          <a:prstGeom prst="line">
            <a:avLst/>
          </a:prstGeom>
          <a:ln w="28575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BDA90E0A-CC1A-9A76-EA3C-DDD56452661E}"/>
              </a:ext>
            </a:extLst>
          </p:cNvPr>
          <p:cNvCxnSpPr>
            <a:cxnSpLocks/>
          </p:cNvCxnSpPr>
          <p:nvPr/>
        </p:nvCxnSpPr>
        <p:spPr>
          <a:xfrm>
            <a:off x="4378445" y="829248"/>
            <a:ext cx="504528" cy="0"/>
          </a:xfrm>
          <a:prstGeom prst="line">
            <a:avLst/>
          </a:prstGeom>
          <a:ln w="28575">
            <a:solidFill>
              <a:srgbClr val="3333F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AFB1F957-47C4-25A1-B2BA-DC2949004D39}"/>
              </a:ext>
            </a:extLst>
          </p:cNvPr>
          <p:cNvSpPr txBox="1"/>
          <p:nvPr/>
        </p:nvSpPr>
        <p:spPr>
          <a:xfrm>
            <a:off x="8715375" y="5505239"/>
            <a:ext cx="3352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/>
              <a:t>(Numbers in parenesis are 1</a:t>
            </a:r>
            <a:r>
              <a:rPr kumimoji="1" lang="en-US" altLang="ja-JP" sz="2000" dirty="0">
                <a:latin typeface="Symbol" panose="05050102010706020507" pitchFamily="18" charset="2"/>
              </a:rPr>
              <a:t>s</a:t>
            </a:r>
            <a:r>
              <a:rPr kumimoji="1" lang="en-US" altLang="ja-JP" sz="2000" dirty="0"/>
              <a:t> uncertainties assuming </a:t>
            </a:r>
            <a:r>
              <a:rPr kumimoji="1" lang="en-US" altLang="ja-JP" sz="2000" b="1" dirty="0">
                <a:solidFill>
                  <a:srgbClr val="FF0000"/>
                </a:solidFill>
              </a:rPr>
              <a:t>NO</a:t>
            </a:r>
            <a:r>
              <a:rPr lang="en-US" altLang="ja-JP" sz="2000" b="1" dirty="0">
                <a:solidFill>
                  <a:srgbClr val="FF0000"/>
                </a:solidFill>
              </a:rPr>
              <a:t>.</a:t>
            </a:r>
            <a:r>
              <a:rPr kumimoji="1" lang="en-US" altLang="ja-JP" sz="2000" b="1" dirty="0"/>
              <a:t> </a:t>
            </a:r>
          </a:p>
          <a:p>
            <a:r>
              <a:rPr kumimoji="1" lang="en-US" altLang="ja-JP" sz="2000" baseline="30000" dirty="0"/>
              <a:t>(*)</a:t>
            </a:r>
            <a:r>
              <a:rPr kumimoji="1" lang="en-US" altLang="ja-JP" sz="2000" dirty="0"/>
              <a:t> some ambiguity)</a:t>
            </a:r>
            <a:endParaRPr kumimoji="1" lang="ja-JP" altLang="en-US" sz="2000" dirty="0"/>
          </a:p>
        </p:txBody>
      </p:sp>
      <p:pic>
        <p:nvPicPr>
          <p:cNvPr id="23" name="図 22">
            <a:extLst>
              <a:ext uri="{FF2B5EF4-FFF2-40B4-BE49-F238E27FC236}">
                <a16:creationId xmlns:a16="http://schemas.microsoft.com/office/drawing/2014/main" id="{EB483055-EB4B-D55A-62AC-572C1735F19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799"/>
          <a:stretch/>
        </p:blipFill>
        <p:spPr>
          <a:xfrm>
            <a:off x="8406384" y="1335024"/>
            <a:ext cx="3785616" cy="1942042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8AEC3D3C-D0C5-7523-D347-9A06897CB9DE}"/>
              </a:ext>
            </a:extLst>
          </p:cNvPr>
          <p:cNvSpPr txBox="1"/>
          <p:nvPr/>
        </p:nvSpPr>
        <p:spPr>
          <a:xfrm>
            <a:off x="9294384" y="1937717"/>
            <a:ext cx="6639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>
                <a:solidFill>
                  <a:srgbClr val="FF0000"/>
                </a:solidFill>
              </a:rPr>
              <a:t>NO</a:t>
            </a:r>
            <a:endParaRPr kumimoji="1" lang="ja-JP" altLang="en-US" sz="2800" b="1" dirty="0">
              <a:solidFill>
                <a:srgbClr val="FF0000"/>
              </a:solidFill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15CF9EBD-5DE5-D7B8-558D-1CB8BF5AF50A}"/>
              </a:ext>
            </a:extLst>
          </p:cNvPr>
          <p:cNvSpPr txBox="1"/>
          <p:nvPr/>
        </p:nvSpPr>
        <p:spPr>
          <a:xfrm>
            <a:off x="11040425" y="2136944"/>
            <a:ext cx="5229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>
                <a:solidFill>
                  <a:srgbClr val="3333FF"/>
                </a:solidFill>
              </a:rPr>
              <a:t>IO</a:t>
            </a:r>
            <a:endParaRPr kumimoji="1" lang="ja-JP" altLang="en-US" sz="2800" b="1" dirty="0">
              <a:solidFill>
                <a:srgbClr val="3333FF"/>
              </a:solidFill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82D88509-8AAB-CDAC-D4B6-3FA46863CAED}"/>
              </a:ext>
            </a:extLst>
          </p:cNvPr>
          <p:cNvSpPr txBox="1"/>
          <p:nvPr/>
        </p:nvSpPr>
        <p:spPr>
          <a:xfrm>
            <a:off x="768062" y="2628098"/>
            <a:ext cx="122822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Symbol" panose="05050102010706020507" pitchFamily="18" charset="2"/>
              </a:rPr>
              <a:t>q</a:t>
            </a:r>
            <a:r>
              <a:rPr kumimoji="1" lang="en-US" altLang="ja-JP" baseline="-25000" dirty="0"/>
              <a:t>12</a:t>
            </a:r>
            <a:r>
              <a:rPr kumimoji="1" lang="ja-JP" altLang="en-US" dirty="0"/>
              <a:t> </a:t>
            </a:r>
            <a:r>
              <a:rPr kumimoji="1" lang="en-US" altLang="ja-JP" dirty="0"/>
              <a:t>: (2.1%)</a:t>
            </a:r>
            <a:endParaRPr kumimoji="1" lang="ja-JP" altLang="en-US" dirty="0"/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3E42E9DE-28A3-F52D-891A-420C7A5E4406}"/>
              </a:ext>
            </a:extLst>
          </p:cNvPr>
          <p:cNvSpPr txBox="1"/>
          <p:nvPr/>
        </p:nvSpPr>
        <p:spPr>
          <a:xfrm>
            <a:off x="1097556" y="4161289"/>
            <a:ext cx="134203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Symbol" panose="05050102010706020507" pitchFamily="18" charset="2"/>
              </a:rPr>
              <a:t>q</a:t>
            </a:r>
            <a:r>
              <a:rPr lang="en-US" altLang="ja-JP" baseline="-25000" dirty="0">
                <a:latin typeface="Symbol" panose="05050102010706020507" pitchFamily="18" charset="2"/>
              </a:rPr>
              <a:t>23</a:t>
            </a:r>
            <a:r>
              <a:rPr kumimoji="1" lang="en-US" altLang="ja-JP" dirty="0"/>
              <a:t>: (</a:t>
            </a:r>
            <a:r>
              <a:rPr lang="en-US" altLang="ja-JP" dirty="0"/>
              <a:t>2.1</a:t>
            </a:r>
            <a:r>
              <a:rPr kumimoji="1" lang="en-US" altLang="ja-JP" dirty="0"/>
              <a:t>%</a:t>
            </a:r>
            <a:r>
              <a:rPr kumimoji="1" lang="en-US" altLang="ja-JP" baseline="30000" dirty="0"/>
              <a:t>(*)</a:t>
            </a:r>
            <a:r>
              <a:rPr kumimoji="1" lang="en-US" altLang="ja-JP" dirty="0"/>
              <a:t>)</a:t>
            </a:r>
            <a:endParaRPr kumimoji="1" lang="ja-JP" altLang="en-US" dirty="0"/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78ECAA6B-8411-5EE7-689E-041436876BD8}"/>
              </a:ext>
            </a:extLst>
          </p:cNvPr>
          <p:cNvSpPr txBox="1"/>
          <p:nvPr/>
        </p:nvSpPr>
        <p:spPr>
          <a:xfrm>
            <a:off x="5842234" y="2602277"/>
            <a:ext cx="117532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Symbol" panose="05050102010706020507" pitchFamily="18" charset="2"/>
              </a:rPr>
              <a:t>q</a:t>
            </a:r>
            <a:r>
              <a:rPr kumimoji="1" lang="en-US" altLang="ja-JP" baseline="-25000" dirty="0"/>
              <a:t>13</a:t>
            </a:r>
            <a:r>
              <a:rPr kumimoji="1" lang="en-US" altLang="ja-JP" dirty="0"/>
              <a:t>:</a:t>
            </a:r>
            <a:r>
              <a:rPr kumimoji="1" lang="ja-JP" altLang="en-US" dirty="0"/>
              <a:t> </a:t>
            </a:r>
            <a:r>
              <a:rPr kumimoji="1" lang="en-US" altLang="ja-JP" dirty="0"/>
              <a:t>(1.3%)</a:t>
            </a:r>
            <a:endParaRPr kumimoji="1" lang="ja-JP" altLang="en-US" dirty="0"/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A85CEAA9-ED0B-C9AF-0EB3-3B9BB7C478C3}"/>
              </a:ext>
            </a:extLst>
          </p:cNvPr>
          <p:cNvSpPr txBox="1"/>
          <p:nvPr/>
        </p:nvSpPr>
        <p:spPr>
          <a:xfrm>
            <a:off x="3454969" y="1705653"/>
            <a:ext cx="151195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dirty="0"/>
              <a:t> </a:t>
            </a:r>
            <a:r>
              <a:rPr lang="en-US" altLang="ja-JP" dirty="0">
                <a:latin typeface="Symbol" panose="05050102010706020507" pitchFamily="18" charset="2"/>
              </a:rPr>
              <a:t>D</a:t>
            </a:r>
            <a:r>
              <a:rPr lang="en-US" altLang="ja-JP" dirty="0"/>
              <a:t>m</a:t>
            </a:r>
            <a:r>
              <a:rPr lang="en-US" altLang="ja-JP" baseline="-25000" dirty="0"/>
              <a:t>21</a:t>
            </a:r>
            <a:r>
              <a:rPr lang="en-US" altLang="ja-JP" baseline="30000" dirty="0"/>
              <a:t>2</a:t>
            </a:r>
            <a:r>
              <a:rPr lang="en-US" altLang="ja-JP" dirty="0"/>
              <a:t>: (2.5%)</a:t>
            </a:r>
            <a:endParaRPr kumimoji="1" lang="ja-JP" altLang="en-US" dirty="0"/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3480B876-D5D7-FE9C-6B0F-532BA7AD0736}"/>
              </a:ext>
            </a:extLst>
          </p:cNvPr>
          <p:cNvSpPr txBox="1"/>
          <p:nvPr/>
        </p:nvSpPr>
        <p:spPr>
          <a:xfrm>
            <a:off x="3476741" y="4309851"/>
            <a:ext cx="168187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dirty="0"/>
              <a:t> </a:t>
            </a:r>
            <a:r>
              <a:rPr lang="en-US" altLang="ja-JP" dirty="0">
                <a:latin typeface="Symbol" panose="05050102010706020507" pitchFamily="18" charset="2"/>
              </a:rPr>
              <a:t>D</a:t>
            </a:r>
            <a:r>
              <a:rPr lang="en-US" altLang="ja-JP" dirty="0"/>
              <a:t>m</a:t>
            </a:r>
            <a:r>
              <a:rPr lang="en-US" altLang="ja-JP" baseline="-25000" dirty="0"/>
              <a:t>31</a:t>
            </a:r>
            <a:r>
              <a:rPr lang="en-US" altLang="ja-JP" baseline="30000" dirty="0"/>
              <a:t>2</a:t>
            </a:r>
            <a:r>
              <a:rPr lang="en-US" altLang="ja-JP" dirty="0"/>
              <a:t>: (0.8%</a:t>
            </a:r>
            <a:r>
              <a:rPr lang="en-US" altLang="ja-JP" baseline="30000" dirty="0"/>
              <a:t>(*)</a:t>
            </a:r>
            <a:r>
              <a:rPr lang="en-US" altLang="ja-JP" dirty="0"/>
              <a:t>)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1895331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5D2E5A-82E7-B0A9-334D-B304224F38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970" name="Rectangle 2">
            <a:extLst>
              <a:ext uri="{FF2B5EF4-FFF2-40B4-BE49-F238E27FC236}">
                <a16:creationId xmlns:a16="http://schemas.microsoft.com/office/drawing/2014/main" id="{A55F3472-3752-7BC2-4BF0-67B4E232E49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12192000" cy="614286"/>
          </a:xfrm>
          <a:solidFill>
            <a:schemeClr val="tx2"/>
          </a:solidFill>
        </p:spPr>
        <p:txBody>
          <a:bodyPr>
            <a:normAutofit/>
          </a:bodyPr>
          <a:lstStyle/>
          <a:p>
            <a:r>
              <a:rPr lang="en-US" altLang="ja-JP" sz="36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Accident (Nov. 12, 2001)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F3DA2ADF-A516-C57C-DD65-564C4443B9CB}"/>
              </a:ext>
            </a:extLst>
          </p:cNvPr>
          <p:cNvSpPr/>
          <p:nvPr/>
        </p:nvSpPr>
        <p:spPr>
          <a:xfrm>
            <a:off x="0" y="6597352"/>
            <a:ext cx="12192000" cy="2606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1" name="スライド番号プレースホルダ 4">
            <a:extLst>
              <a:ext uri="{FF2B5EF4-FFF2-40B4-BE49-F238E27FC236}">
                <a16:creationId xmlns:a16="http://schemas.microsoft.com/office/drawing/2014/main" id="{BE4A147B-D0C7-C7C0-CD80-9D1FCAFCB64F}"/>
              </a:ext>
            </a:extLst>
          </p:cNvPr>
          <p:cNvSpPr txBox="1">
            <a:spLocks/>
          </p:cNvSpPr>
          <p:nvPr/>
        </p:nvSpPr>
        <p:spPr>
          <a:xfrm>
            <a:off x="8077200" y="652026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/>
          <a:p>
            <a:pPr algn="r">
              <a:defRPr/>
            </a:pPr>
            <a:fld id="{D2D8002D-B5B0-4BAC-B1F6-782DDCCE6D9C}" type="slidenum">
              <a:rPr lang="ja-JP" altLang="en-US" sz="1200">
                <a:solidFill>
                  <a:schemeClr val="bg1"/>
                </a:solidFill>
              </a:rPr>
              <a:pPr algn="r">
                <a:defRPr/>
              </a:pPr>
              <a:t>27</a:t>
            </a:fld>
            <a:endParaRPr lang="ja-JP" altLang="en-US" sz="1200">
              <a:solidFill>
                <a:schemeClr val="bg1"/>
              </a:solidFill>
            </a:endParaRPr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F6EAFEE7-9A0C-6339-CAC8-8A94435A69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905000"/>
            <a:ext cx="5382459" cy="4035809"/>
          </a:xfrm>
          <a:prstGeom prst="rect">
            <a:avLst/>
          </a:prstGeom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CB9FD37-7235-EC8D-29B4-C8729286C470}"/>
              </a:ext>
            </a:extLst>
          </p:cNvPr>
          <p:cNvSpPr txBox="1"/>
          <p:nvPr/>
        </p:nvSpPr>
        <p:spPr>
          <a:xfrm>
            <a:off x="0" y="6000750"/>
            <a:ext cx="54959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300" dirty="0"/>
              <a:t>More than a half of the PMTs were broken. </a:t>
            </a:r>
            <a:endParaRPr kumimoji="1" lang="ja-JP" altLang="en-US" sz="2300" dirty="0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8BAA0F0C-10AE-CD67-EB2F-27582DDA87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36110" y="2344744"/>
            <a:ext cx="6232016" cy="3418261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D027AE49-1DFB-248B-3AB5-5B1E5EAE5859}"/>
              </a:ext>
            </a:extLst>
          </p:cNvPr>
          <p:cNvSpPr txBox="1"/>
          <p:nvPr/>
        </p:nvSpPr>
        <p:spPr>
          <a:xfrm>
            <a:off x="0" y="657225"/>
            <a:ext cx="5343525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300" dirty="0"/>
              <a:t>In 2001, after about 5 years of operation, Super-</a:t>
            </a:r>
            <a:r>
              <a:rPr kumimoji="1" lang="en-US" altLang="ja-JP" sz="2300" dirty="0" err="1"/>
              <a:t>Kamiokande</a:t>
            </a:r>
            <a:r>
              <a:rPr kumimoji="1" lang="en-US" altLang="ja-JP" sz="2300" dirty="0"/>
              <a:t> was drained water and dead PMTs</a:t>
            </a:r>
            <a:r>
              <a:rPr lang="ja-JP" altLang="en-US" sz="2300" dirty="0"/>
              <a:t> </a:t>
            </a:r>
            <a:r>
              <a:rPr lang="en-US" altLang="ja-JP" sz="2300" dirty="0"/>
              <a:t>were</a:t>
            </a:r>
            <a:r>
              <a:rPr lang="ja-JP" altLang="en-US" sz="2300" dirty="0"/>
              <a:t> </a:t>
            </a:r>
            <a:r>
              <a:rPr lang="en-US" altLang="ja-JP" sz="2300" dirty="0"/>
              <a:t>replaced</a:t>
            </a:r>
            <a:r>
              <a:rPr kumimoji="1" lang="en-US" altLang="ja-JP" sz="2300" dirty="0"/>
              <a:t>. </a:t>
            </a:r>
            <a:endParaRPr kumimoji="1" lang="ja-JP" altLang="en-US" sz="2300" dirty="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35679698-855C-61FB-DC1C-27EEFDEBEC42}"/>
              </a:ext>
            </a:extLst>
          </p:cNvPr>
          <p:cNvSpPr txBox="1"/>
          <p:nvPr/>
        </p:nvSpPr>
        <p:spPr>
          <a:xfrm>
            <a:off x="5781674" y="666750"/>
            <a:ext cx="62198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/>
              <a:t>It was possible to rebuild Super-K by;</a:t>
            </a:r>
          </a:p>
          <a:p>
            <a:r>
              <a:rPr lang="en-US" altLang="ja-JP" sz="2400" dirty="0"/>
              <a:t>the strong leadership of Prof. Totsuka, and</a:t>
            </a:r>
          </a:p>
          <a:p>
            <a:r>
              <a:rPr lang="en-US" altLang="ja-JP" sz="2400" dirty="0"/>
              <a:t>The strong support by many people. </a:t>
            </a:r>
            <a:endParaRPr kumimoji="1" lang="ja-JP" altLang="en-US" sz="2400" dirty="0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4CC125FD-C5A4-EDFA-2C58-2438C6B31C21}"/>
              </a:ext>
            </a:extLst>
          </p:cNvPr>
          <p:cNvSpPr txBox="1"/>
          <p:nvPr/>
        </p:nvSpPr>
        <p:spPr>
          <a:xfrm>
            <a:off x="5667376" y="5753100"/>
            <a:ext cx="65246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/>
              <a:t>Super-K was partially recovered with the survived PMTs in 2002 (photo), and fully recovered in 2006.</a:t>
            </a:r>
            <a:endParaRPr kumimoji="1" lang="ja-JP" altLang="en-US" sz="2400" dirty="0"/>
          </a:p>
        </p:txBody>
      </p:sp>
      <p:pic>
        <p:nvPicPr>
          <p:cNvPr id="5" name="図 4" descr="屋内, 座る, テーブル, 食品 が含まれている画像&#10;&#10;AI 生成コンテンツは誤りを含む可能性があります。">
            <a:extLst>
              <a:ext uri="{FF2B5EF4-FFF2-40B4-BE49-F238E27FC236}">
                <a16:creationId xmlns:a16="http://schemas.microsoft.com/office/drawing/2014/main" id="{BC01781F-2263-8B93-865B-8EF2B988C8F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8900" y="1927225"/>
            <a:ext cx="1943100" cy="2590800"/>
          </a:xfrm>
          <a:prstGeom prst="rect">
            <a:avLst/>
          </a:prstGeom>
          <a:solidFill>
            <a:srgbClr val="FFFFFF">
              <a:shade val="85000"/>
            </a:srgbClr>
          </a:solidFill>
          <a:ln w="508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27854250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692696"/>
          </a:xfrm>
          <a:solidFill>
            <a:schemeClr val="tx2"/>
          </a:solidFill>
        </p:spPr>
        <p:txBody>
          <a:bodyPr>
            <a:noAutofit/>
          </a:bodyPr>
          <a:lstStyle/>
          <a:p>
            <a:r>
              <a:rPr lang="en-US" altLang="ja-JP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Summary</a:t>
            </a:r>
            <a:endParaRPr kumimoji="1" lang="ja-JP" altLang="en-US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half" idx="2"/>
          </p:nvPr>
        </p:nvSpPr>
        <p:spPr>
          <a:xfrm>
            <a:off x="238126" y="937061"/>
            <a:ext cx="11639550" cy="5342014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altLang="ja-JP" sz="3200" dirty="0" err="1"/>
              <a:t>Kamiokande</a:t>
            </a:r>
            <a:r>
              <a:rPr lang="en-US" altLang="ja-JP" sz="3200" dirty="0"/>
              <a:t> </a:t>
            </a:r>
          </a:p>
          <a:p>
            <a:pPr marL="457200" lvl="1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ja-JP" sz="3000" dirty="0"/>
              <a:t>observed supernova neutrinos (1987), </a:t>
            </a:r>
          </a:p>
          <a:p>
            <a:pPr marL="457200" lvl="1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ja-JP" sz="3000" dirty="0"/>
              <a:t>found missing atmospheric muon-neutrinos (1988), </a:t>
            </a:r>
          </a:p>
          <a:p>
            <a:pPr marL="457200" lvl="1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ja-JP" sz="3000" dirty="0"/>
              <a:t>and confirmed the missing solar neutrino problem (1989).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altLang="ja-JP" sz="3400" dirty="0"/>
              <a:t>Super-</a:t>
            </a:r>
            <a:r>
              <a:rPr lang="en-US" altLang="ja-JP" sz="3400" dirty="0" err="1"/>
              <a:t>Kamiokande</a:t>
            </a:r>
            <a:r>
              <a:rPr lang="en-US" altLang="ja-JP" sz="3400" dirty="0"/>
              <a:t> </a:t>
            </a:r>
          </a:p>
          <a:p>
            <a:pPr marL="457200" lvl="1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ja-JP" sz="3000" dirty="0"/>
              <a:t>discovered atmospheric neutrino oscillations (1998), </a:t>
            </a:r>
          </a:p>
          <a:p>
            <a:pPr marL="457200" lvl="1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ja-JP" sz="3000" dirty="0"/>
              <a:t>and contributed to the solar neutrino oscillation (after 2000). 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ja-JP" sz="2400" dirty="0"/>
              <a:t>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altLang="ja-JP" sz="3200" dirty="0"/>
              <a:t>Super-</a:t>
            </a:r>
            <a:r>
              <a:rPr lang="en-US" altLang="ja-JP" sz="3200" dirty="0" err="1"/>
              <a:t>Kamiokande</a:t>
            </a:r>
            <a:r>
              <a:rPr lang="en-US" altLang="ja-JP" sz="3200" dirty="0"/>
              <a:t> continues contributing to (neutrino) physics; atmospheric and solar neutrinos, far detector of K2K and T2K, relic supernova neutrinos, proton decay searches, ….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US" altLang="ja-JP" sz="3200" dirty="0"/>
          </a:p>
        </p:txBody>
      </p:sp>
      <p:sp>
        <p:nvSpPr>
          <p:cNvPr id="7" name="正方形/長方形 6"/>
          <p:cNvSpPr/>
          <p:nvPr/>
        </p:nvSpPr>
        <p:spPr>
          <a:xfrm>
            <a:off x="0" y="6597351"/>
            <a:ext cx="12192000" cy="26064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8" name="スライド番号プレースホルダ 4"/>
          <p:cNvSpPr txBox="1">
            <a:spLocks/>
          </p:cNvSpPr>
          <p:nvPr/>
        </p:nvSpPr>
        <p:spPr>
          <a:xfrm>
            <a:off x="8077200" y="652026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/>
          <a:p>
            <a:pPr algn="r">
              <a:defRPr/>
            </a:pPr>
            <a:fld id="{D2D8002D-B5B0-4BAC-B1F6-782DDCCE6D9C}" type="slidenum">
              <a:rPr lang="ja-JP" altLang="en-US" sz="1200">
                <a:solidFill>
                  <a:schemeClr val="bg1"/>
                </a:solidFill>
              </a:rPr>
              <a:pPr algn="r">
                <a:defRPr/>
              </a:pPr>
              <a:t>28</a:t>
            </a:fld>
            <a:endParaRPr lang="ja-JP" altLang="en-US" sz="12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086948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755839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0" y="0"/>
            <a:ext cx="12192000" cy="659735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6674442"/>
          </a:xfrm>
          <a:solidFill>
            <a:schemeClr val="tx2"/>
          </a:solidFill>
        </p:spPr>
        <p:txBody>
          <a:bodyPr>
            <a:normAutofit/>
          </a:bodyPr>
          <a:lstStyle/>
          <a:p>
            <a:r>
              <a:rPr lang="en-US" altLang="ja-JP" sz="5400" b="1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Kamiokande</a:t>
            </a:r>
            <a:endParaRPr kumimoji="1" lang="ja-JP" altLang="en-US" sz="54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0" y="6597351"/>
            <a:ext cx="12192000" cy="28803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6" name="スライド番号プレースホルダ 4"/>
          <p:cNvSpPr txBox="1">
            <a:spLocks/>
          </p:cNvSpPr>
          <p:nvPr/>
        </p:nvSpPr>
        <p:spPr>
          <a:xfrm>
            <a:off x="8077200" y="652026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/>
          <a:p>
            <a:pPr algn="r">
              <a:defRPr/>
            </a:pPr>
            <a:fld id="{D2D8002D-B5B0-4BAC-B1F6-782DDCCE6D9C}" type="slidenum">
              <a:rPr lang="ja-JP" altLang="en-US" sz="1200">
                <a:solidFill>
                  <a:schemeClr val="bg1"/>
                </a:solidFill>
              </a:rPr>
              <a:pPr algn="r">
                <a:defRPr/>
              </a:pPr>
              <a:t>3</a:t>
            </a:fld>
            <a:endParaRPr lang="ja-JP" altLang="en-US" sz="12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912444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/>
        </p:nvSpPr>
        <p:spPr>
          <a:xfrm>
            <a:off x="0" y="6578082"/>
            <a:ext cx="12192000" cy="279918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692696"/>
          </a:xfrm>
          <a:solidFill>
            <a:schemeClr val="tx2"/>
          </a:solidFill>
        </p:spPr>
        <p:txBody>
          <a:bodyPr>
            <a:normAutofit/>
          </a:bodyPr>
          <a:lstStyle/>
          <a:p>
            <a:r>
              <a:rPr lang="en-US" altLang="ja-JP" sz="36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itchFamily="34" charset="0"/>
              </a:rPr>
              <a:t>Evidence for solar neutrino oscillations (after 2000)</a:t>
            </a:r>
            <a:endParaRPr lang="ja-JP" altLang="en-US" sz="3600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Arial" pitchFamily="34" charset="0"/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7475448" y="6514010"/>
            <a:ext cx="2743200" cy="365125"/>
          </a:xfrm>
        </p:spPr>
        <p:txBody>
          <a:bodyPr/>
          <a:lstStyle/>
          <a:p>
            <a:fld id="{D2D8002D-B5B0-4BAC-B1F6-782DDCCE6D9C}" type="slidenum">
              <a:rPr kumimoji="1" lang="ja-JP" altLang="en-US" smtClean="0">
                <a:solidFill>
                  <a:schemeClr val="bg1"/>
                </a:solidFill>
              </a:rPr>
              <a:pPr/>
              <a:t>30</a:t>
            </a:fld>
            <a:endParaRPr kumimoji="1" lang="ja-JP" altLang="en-US" dirty="0">
              <a:solidFill>
                <a:schemeClr val="bg1"/>
              </a:solidFill>
            </a:endParaRPr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A3AD3354-B296-B7D2-0E22-97F43720EE21}"/>
              </a:ext>
            </a:extLst>
          </p:cNvPr>
          <p:cNvGrpSpPr>
            <a:grpSpLocks noChangeAspect="1"/>
          </p:cNvGrpSpPr>
          <p:nvPr/>
        </p:nvGrpSpPr>
        <p:grpSpPr>
          <a:xfrm>
            <a:off x="5177260" y="725969"/>
            <a:ext cx="7222969" cy="4823336"/>
            <a:chOff x="78830" y="737118"/>
            <a:chExt cx="8497611" cy="5674513"/>
          </a:xfrm>
        </p:grpSpPr>
        <p:pic>
          <p:nvPicPr>
            <p:cNvPr id="40" name="Picture 5" descr="pnt"/>
            <p:cNvPicPr>
              <a:picLocks noChangeAspect="1" noChangeArrowheads="1"/>
            </p:cNvPicPr>
            <p:nvPr/>
          </p:nvPicPr>
          <p:blipFill>
            <a:blip r:embed="rId3" cstate="print"/>
            <a:srcRect t="7751"/>
            <a:stretch>
              <a:fillRect/>
            </a:stretch>
          </p:blipFill>
          <p:spPr bwMode="auto">
            <a:xfrm>
              <a:off x="78830" y="737118"/>
              <a:ext cx="7157405" cy="4692856"/>
            </a:xfrm>
            <a:prstGeom prst="rect">
              <a:avLst/>
            </a:prstGeom>
            <a:noFill/>
          </p:spPr>
        </p:pic>
        <p:sp>
          <p:nvSpPr>
            <p:cNvPr id="41" name="AutoShape 6"/>
            <p:cNvSpPr>
              <a:spLocks/>
            </p:cNvSpPr>
            <p:nvPr/>
          </p:nvSpPr>
          <p:spPr bwMode="auto">
            <a:xfrm>
              <a:off x="6692315" y="3165711"/>
              <a:ext cx="215900" cy="1008063"/>
            </a:xfrm>
            <a:prstGeom prst="rightBrace">
              <a:avLst>
                <a:gd name="adj1" fmla="val 38909"/>
                <a:gd name="adj2" fmla="val 5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" name="Text Box 7"/>
            <p:cNvSpPr txBox="1">
              <a:spLocks noChangeArrowheads="1"/>
            </p:cNvSpPr>
            <p:nvPr/>
          </p:nvSpPr>
          <p:spPr bwMode="auto">
            <a:xfrm>
              <a:off x="6965910" y="3507689"/>
              <a:ext cx="1610531" cy="830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ja-JP" sz="2000" dirty="0">
                  <a:latin typeface="Arial" pitchFamily="34" charset="0"/>
                </a:rPr>
                <a:t>SSM 68%CL</a:t>
              </a:r>
            </a:p>
          </p:txBody>
        </p:sp>
        <p:sp>
          <p:nvSpPr>
            <p:cNvPr id="43" name="Line 8"/>
            <p:cNvSpPr>
              <a:spLocks noChangeShapeType="1"/>
            </p:cNvSpPr>
            <p:nvPr/>
          </p:nvSpPr>
          <p:spPr bwMode="auto">
            <a:xfrm flipH="1" flipV="1">
              <a:off x="6485613" y="4209294"/>
              <a:ext cx="530041" cy="735893"/>
            </a:xfrm>
            <a:prstGeom prst="line">
              <a:avLst/>
            </a:prstGeom>
            <a:noFill/>
            <a:ln w="76200">
              <a:solidFill>
                <a:schemeClr val="accent1">
                  <a:lumMod val="75000"/>
                </a:schemeClr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" name="Text Box 9"/>
            <p:cNvSpPr txBox="1">
              <a:spLocks noChangeArrowheads="1"/>
            </p:cNvSpPr>
            <p:nvPr/>
          </p:nvSpPr>
          <p:spPr bwMode="auto">
            <a:xfrm>
              <a:off x="6842487" y="4720333"/>
              <a:ext cx="1414726" cy="830996"/>
            </a:xfrm>
            <a:prstGeom prst="rect">
              <a:avLst/>
            </a:prstGeom>
            <a:ln>
              <a:headEnd/>
              <a:tailEnd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square">
              <a:spAutoFit/>
            </a:bodyPr>
            <a:lstStyle/>
            <a:p>
              <a:r>
                <a:rPr lang="en-US" altLang="ja-JP" sz="2000" dirty="0">
                  <a:latin typeface="Arial" pitchFamily="34" charset="0"/>
                </a:rPr>
                <a:t>SNO NC 68%CL</a:t>
              </a:r>
            </a:p>
          </p:txBody>
        </p:sp>
        <p:sp>
          <p:nvSpPr>
            <p:cNvPr id="45" name="Line 10"/>
            <p:cNvSpPr>
              <a:spLocks noChangeShapeType="1"/>
            </p:cNvSpPr>
            <p:nvPr/>
          </p:nvSpPr>
          <p:spPr bwMode="auto">
            <a:xfrm flipV="1">
              <a:off x="1797270" y="4650284"/>
              <a:ext cx="1552343" cy="926539"/>
            </a:xfrm>
            <a:prstGeom prst="line">
              <a:avLst/>
            </a:prstGeom>
            <a:noFill/>
            <a:ln w="76200">
              <a:solidFill>
                <a:srgbClr val="CC33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6" name="Text Box 11"/>
            <p:cNvSpPr txBox="1">
              <a:spLocks noChangeArrowheads="1"/>
            </p:cNvSpPr>
            <p:nvPr/>
          </p:nvSpPr>
          <p:spPr bwMode="auto">
            <a:xfrm>
              <a:off x="526648" y="5529571"/>
              <a:ext cx="1382110" cy="830997"/>
            </a:xfrm>
            <a:prstGeom prst="rect">
              <a:avLst/>
            </a:prstGeom>
            <a:ln>
              <a:headEnd/>
              <a:tailEnd/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wrap="none">
              <a:spAutoFit/>
            </a:bodyPr>
            <a:lstStyle/>
            <a:p>
              <a:r>
                <a:rPr lang="en-US" altLang="ja-JP" sz="2000" dirty="0">
                  <a:latin typeface="Arial" pitchFamily="34" charset="0"/>
                </a:rPr>
                <a:t>SNO CC</a:t>
              </a:r>
            </a:p>
            <a:p>
              <a:r>
                <a:rPr lang="en-US" altLang="ja-JP" sz="2000" dirty="0">
                  <a:latin typeface="Arial" pitchFamily="34" charset="0"/>
                </a:rPr>
                <a:t>68%CL</a:t>
              </a:r>
            </a:p>
          </p:txBody>
        </p:sp>
        <p:sp>
          <p:nvSpPr>
            <p:cNvPr id="47" name="Line 13"/>
            <p:cNvSpPr>
              <a:spLocks noChangeShapeType="1"/>
            </p:cNvSpPr>
            <p:nvPr/>
          </p:nvSpPr>
          <p:spPr bwMode="auto">
            <a:xfrm flipV="1">
              <a:off x="3605418" y="4650284"/>
              <a:ext cx="415729" cy="935039"/>
            </a:xfrm>
            <a:prstGeom prst="line">
              <a:avLst/>
            </a:prstGeom>
            <a:noFill/>
            <a:ln w="76200">
              <a:solidFill>
                <a:srgbClr val="0099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8" name="Text Box 12"/>
            <p:cNvSpPr txBox="1">
              <a:spLocks noChangeArrowheads="1"/>
            </p:cNvSpPr>
            <p:nvPr/>
          </p:nvSpPr>
          <p:spPr bwMode="auto">
            <a:xfrm>
              <a:off x="2194220" y="5580634"/>
              <a:ext cx="1474073" cy="830997"/>
            </a:xfrm>
            <a:prstGeom prst="rect">
              <a:avLst/>
            </a:prstGeom>
            <a:solidFill>
              <a:srgbClr val="00B050"/>
            </a:solidFill>
            <a:ln>
              <a:headEnd/>
              <a:tailEnd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wrap="square">
              <a:spAutoFit/>
            </a:bodyPr>
            <a:lstStyle/>
            <a:p>
              <a:r>
                <a:rPr lang="en-US" altLang="ja-JP" sz="2000" dirty="0">
                  <a:latin typeface="Arial" pitchFamily="34" charset="0"/>
                </a:rPr>
                <a:t>SNO ES 68%CL</a:t>
              </a:r>
            </a:p>
          </p:txBody>
        </p:sp>
        <p:sp>
          <p:nvSpPr>
            <p:cNvPr id="49" name="Line 15"/>
            <p:cNvSpPr>
              <a:spLocks noChangeShapeType="1"/>
            </p:cNvSpPr>
            <p:nvPr/>
          </p:nvSpPr>
          <p:spPr bwMode="auto">
            <a:xfrm flipH="1" flipV="1">
              <a:off x="4468713" y="4945188"/>
              <a:ext cx="16071" cy="79199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0" name="Text Box 14"/>
            <p:cNvSpPr txBox="1">
              <a:spLocks noChangeArrowheads="1"/>
            </p:cNvSpPr>
            <p:nvPr/>
          </p:nvSpPr>
          <p:spPr bwMode="auto">
            <a:xfrm>
              <a:off x="4397134" y="5576824"/>
              <a:ext cx="1296839" cy="830997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>
              <a:headEnd/>
              <a:tailEnd/>
            </a:ln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wrap="square">
              <a:spAutoFit/>
            </a:bodyPr>
            <a:lstStyle/>
            <a:p>
              <a:r>
                <a:rPr lang="en-US" altLang="ja-JP" sz="2000" dirty="0">
                  <a:latin typeface="Arial" pitchFamily="34" charset="0"/>
                </a:rPr>
                <a:t>SK ES  68%CL</a:t>
              </a:r>
            </a:p>
          </p:txBody>
        </p:sp>
      </p:grpSp>
      <p:sp>
        <p:nvSpPr>
          <p:cNvPr id="51" name="テキスト ボックス 50"/>
          <p:cNvSpPr txBox="1"/>
          <p:nvPr/>
        </p:nvSpPr>
        <p:spPr>
          <a:xfrm>
            <a:off x="9795137" y="134382"/>
            <a:ext cx="21964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solidFill>
                  <a:schemeClr val="bg1"/>
                </a:solidFill>
              </a:rPr>
              <a:t>SNO PRL 89 (2002) 011301</a:t>
            </a:r>
          </a:p>
          <a:p>
            <a:r>
              <a:rPr lang="en-US" altLang="ja-JP" sz="1400" dirty="0">
                <a:solidFill>
                  <a:schemeClr val="bg1"/>
                </a:solidFill>
              </a:rPr>
              <a:t>SNO PRC 72 (2005) 055502</a:t>
            </a:r>
            <a:endParaRPr kumimoji="1" lang="ja-JP" altLang="en-US" sz="1400" dirty="0">
              <a:solidFill>
                <a:schemeClr val="bg1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0738128" y="871307"/>
            <a:ext cx="139900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/>
              <a:t>(A plot based on the salt-phase data)</a:t>
            </a:r>
            <a:endParaRPr kumimoji="1" lang="ja-JP" altLang="en-US" sz="20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402424" y="5570618"/>
            <a:ext cx="67895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600" dirty="0"/>
              <a:t>F</a:t>
            </a:r>
            <a:r>
              <a:rPr kumimoji="1" lang="en-US" altLang="ja-JP" sz="2600" dirty="0"/>
              <a:t>our different measurements intersect at a point.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kumimoji="1" lang="en-US" altLang="ja-JP" sz="2800" i="1" u="sng" dirty="0"/>
              <a:t>Evidence for (</a:t>
            </a:r>
            <a:r>
              <a:rPr kumimoji="1" lang="en-US" altLang="ja-JP" sz="2800" i="1" u="sng" dirty="0" err="1">
                <a:latin typeface="Symbol" panose="05050102010706020507" pitchFamily="18" charset="2"/>
              </a:rPr>
              <a:t>n</a:t>
            </a:r>
            <a:r>
              <a:rPr kumimoji="1" lang="en-US" altLang="ja-JP" sz="2800" i="1" u="sng" baseline="-25000" dirty="0" err="1">
                <a:latin typeface="Symbol" panose="05050102010706020507" pitchFamily="18" charset="2"/>
              </a:rPr>
              <a:t>m</a:t>
            </a:r>
            <a:r>
              <a:rPr kumimoji="1" lang="en-US" altLang="ja-JP" sz="2800" i="1" u="sng" dirty="0" err="1"/>
              <a:t>+</a:t>
            </a:r>
            <a:r>
              <a:rPr kumimoji="1" lang="en-US" altLang="ja-JP" sz="2800" i="1" u="sng" dirty="0" err="1">
                <a:latin typeface="Symbol" panose="05050102010706020507" pitchFamily="18" charset="2"/>
              </a:rPr>
              <a:t>n</a:t>
            </a:r>
            <a:r>
              <a:rPr kumimoji="1" lang="en-US" altLang="ja-JP" sz="2800" i="1" u="sng" baseline="-25000" dirty="0" err="1">
                <a:latin typeface="Symbol" panose="05050102010706020507" pitchFamily="18" charset="2"/>
              </a:rPr>
              <a:t>t</a:t>
            </a:r>
            <a:r>
              <a:rPr kumimoji="1" lang="en-US" altLang="ja-JP" sz="2800" i="1" u="sng" dirty="0"/>
              <a:t>) flux</a:t>
            </a:r>
            <a:r>
              <a:rPr kumimoji="1" lang="en-US" altLang="ja-JP" sz="2400" i="1" u="sng" dirty="0"/>
              <a:t> </a:t>
            </a:r>
            <a:endParaRPr kumimoji="1" lang="ja-JP" altLang="en-US" sz="2400" i="1" u="sng" dirty="0"/>
          </a:p>
        </p:txBody>
      </p:sp>
      <p:pic>
        <p:nvPicPr>
          <p:cNvPr id="12" name="図 11">
            <a:extLst>
              <a:ext uri="{FF2B5EF4-FFF2-40B4-BE49-F238E27FC236}">
                <a16:creationId xmlns:a16="http://schemas.microsoft.com/office/drawing/2014/main" id="{BEAEC32E-8AA2-3F66-C77C-819C2805D80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332" t="11482" r="14495"/>
          <a:stretch>
            <a:fillRect/>
          </a:stretch>
        </p:blipFill>
        <p:spPr>
          <a:xfrm>
            <a:off x="0" y="1091074"/>
            <a:ext cx="5103288" cy="3938130"/>
          </a:xfrm>
          <a:prstGeom prst="rect">
            <a:avLst/>
          </a:prstGeom>
        </p:spPr>
      </p:pic>
      <p:sp>
        <p:nvSpPr>
          <p:cNvPr id="16" name="Line 15">
            <a:extLst>
              <a:ext uri="{FF2B5EF4-FFF2-40B4-BE49-F238E27FC236}">
                <a16:creationId xmlns:a16="http://schemas.microsoft.com/office/drawing/2014/main" id="{53348E68-DF90-1CE8-6AD7-B727B79587C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343022" y="3694927"/>
            <a:ext cx="549470" cy="275114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13" name="Text Box 14">
            <a:extLst>
              <a:ext uri="{FF2B5EF4-FFF2-40B4-BE49-F238E27FC236}">
                <a16:creationId xmlns:a16="http://schemas.microsoft.com/office/drawing/2014/main" id="{FB77034D-65A4-D274-DDD8-4B5873C06C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46071" y="3461902"/>
            <a:ext cx="1102313" cy="706347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altLang="ja-JP" sz="2000" dirty="0">
                <a:latin typeface="Arial" pitchFamily="34" charset="0"/>
              </a:rPr>
              <a:t>SK ES  68%CL</a:t>
            </a:r>
          </a:p>
        </p:txBody>
      </p:sp>
      <p:sp>
        <p:nvSpPr>
          <p:cNvPr id="15" name="Line 10">
            <a:extLst>
              <a:ext uri="{FF2B5EF4-FFF2-40B4-BE49-F238E27FC236}">
                <a16:creationId xmlns:a16="http://schemas.microsoft.com/office/drawing/2014/main" id="{76CE124E-7E14-8686-6839-0C34F41E99A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34766" y="3915315"/>
            <a:ext cx="1319491" cy="787558"/>
          </a:xfrm>
          <a:prstGeom prst="line">
            <a:avLst/>
          </a:prstGeom>
          <a:noFill/>
          <a:ln w="76200">
            <a:solidFill>
              <a:srgbClr val="CC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14" name="Text Box 11">
            <a:extLst>
              <a:ext uri="{FF2B5EF4-FFF2-40B4-BE49-F238E27FC236}">
                <a16:creationId xmlns:a16="http://schemas.microsoft.com/office/drawing/2014/main" id="{9BE6B0D6-EA1B-25FD-8CFC-02B6F8CB2C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1268" y="4662709"/>
            <a:ext cx="1174793" cy="706347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altLang="ja-JP" sz="2000" dirty="0">
                <a:latin typeface="Arial" pitchFamily="34" charset="0"/>
              </a:rPr>
              <a:t>SNO CC</a:t>
            </a:r>
          </a:p>
          <a:p>
            <a:r>
              <a:rPr lang="en-US" altLang="ja-JP" sz="2000" dirty="0">
                <a:latin typeface="Arial" pitchFamily="34" charset="0"/>
              </a:rPr>
              <a:t>68%CL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5CEB558D-C93D-77A8-0488-485999D180B4}"/>
              </a:ext>
            </a:extLst>
          </p:cNvPr>
          <p:cNvSpPr txBox="1"/>
          <p:nvPr/>
        </p:nvSpPr>
        <p:spPr>
          <a:xfrm>
            <a:off x="2883160" y="765110"/>
            <a:ext cx="21323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/>
              <a:t>SNO PRL 87 (2001) 071301</a:t>
            </a:r>
            <a:endParaRPr kumimoji="1" lang="ja-JP" altLang="en-US" sz="1400" dirty="0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1BE5E209-A30A-25B2-2DEF-B16FE18330C9}"/>
              </a:ext>
            </a:extLst>
          </p:cNvPr>
          <p:cNvSpPr txBox="1"/>
          <p:nvPr/>
        </p:nvSpPr>
        <p:spPr>
          <a:xfrm>
            <a:off x="1688841" y="5085183"/>
            <a:ext cx="31164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/>
              <a:t>3.3</a:t>
            </a:r>
            <a:r>
              <a:rPr kumimoji="1" lang="en-US" altLang="ja-JP" sz="2400" dirty="0">
                <a:latin typeface="Symbol" panose="05050102010706020507" pitchFamily="18" charset="2"/>
              </a:rPr>
              <a:t>s</a:t>
            </a:r>
            <a:r>
              <a:rPr kumimoji="1" lang="en-US" altLang="ja-JP" sz="2400" dirty="0"/>
              <a:t> evidence for   non-zero (</a:t>
            </a:r>
            <a:r>
              <a:rPr kumimoji="1" lang="en-US" altLang="ja-JP" sz="2400" dirty="0" err="1">
                <a:latin typeface="Symbol" panose="05050102010706020507" pitchFamily="18" charset="2"/>
              </a:rPr>
              <a:t>n</a:t>
            </a:r>
            <a:r>
              <a:rPr kumimoji="1" lang="en-US" altLang="ja-JP" sz="2400" baseline="-25000" dirty="0" err="1">
                <a:latin typeface="Symbol" panose="05050102010706020507" pitchFamily="18" charset="2"/>
              </a:rPr>
              <a:t>m</a:t>
            </a:r>
            <a:r>
              <a:rPr kumimoji="1" lang="en-US" altLang="ja-JP" sz="2400" dirty="0" err="1">
                <a:latin typeface="Symbol" panose="05050102010706020507" pitchFamily="18" charset="2"/>
              </a:rPr>
              <a:t>+n</a:t>
            </a:r>
            <a:r>
              <a:rPr kumimoji="1" lang="en-US" altLang="ja-JP" sz="2400" baseline="-25000" dirty="0" err="1">
                <a:latin typeface="Symbol" panose="05050102010706020507" pitchFamily="18" charset="2"/>
              </a:rPr>
              <a:t>t</a:t>
            </a:r>
            <a:r>
              <a:rPr kumimoji="1" lang="en-US" altLang="ja-JP" sz="2400" dirty="0"/>
              <a:t>) flux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66186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CA623E63-CA47-6201-EEE8-2A253F9F74AB}"/>
              </a:ext>
            </a:extLst>
          </p:cNvPr>
          <p:cNvGrpSpPr>
            <a:grpSpLocks noChangeAspect="1"/>
          </p:cNvGrpSpPr>
          <p:nvPr/>
        </p:nvGrpSpPr>
        <p:grpSpPr>
          <a:xfrm>
            <a:off x="4737491" y="1723668"/>
            <a:ext cx="4835417" cy="4356964"/>
            <a:chOff x="18307" y="2193818"/>
            <a:chExt cx="5200643" cy="4686052"/>
          </a:xfrm>
        </p:grpSpPr>
        <p:pic>
          <p:nvPicPr>
            <p:cNvPr id="6" name="図 5">
              <a:extLst>
                <a:ext uri="{FF2B5EF4-FFF2-40B4-BE49-F238E27FC236}">
                  <a16:creationId xmlns:a16="http://schemas.microsoft.com/office/drawing/2014/main" id="{6E3DEFA7-5BC5-7680-26B4-D067B314FDB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307" y="2193818"/>
              <a:ext cx="5200643" cy="4686052"/>
            </a:xfrm>
            <a:prstGeom prst="rect">
              <a:avLst/>
            </a:prstGeom>
          </p:spPr>
        </p:pic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DB0851CB-3788-7462-5698-39BC7B75599B}"/>
                </a:ext>
              </a:extLst>
            </p:cNvPr>
            <p:cNvSpPr txBox="1"/>
            <p:nvPr/>
          </p:nvSpPr>
          <p:spPr>
            <a:xfrm>
              <a:off x="3732487" y="3592886"/>
              <a:ext cx="1269268" cy="49653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dirty="0"/>
                <a:t>Elec. </a:t>
              </a:r>
              <a:r>
                <a:rPr lang="en-US" altLang="ja-JP" sz="2400" dirty="0"/>
                <a:t>     </a:t>
              </a:r>
              <a:endParaRPr kumimoji="1" lang="ja-JP" altLang="en-US" sz="2400" dirty="0"/>
            </a:p>
          </p:txBody>
        </p:sp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2A0833A4-6EE7-7557-3884-F39DFD0B29AF}"/>
                </a:ext>
              </a:extLst>
            </p:cNvPr>
            <p:cNvSpPr txBox="1"/>
            <p:nvPr/>
          </p:nvSpPr>
          <p:spPr>
            <a:xfrm>
              <a:off x="3744137" y="4270711"/>
              <a:ext cx="1182829" cy="89376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kumimoji="1" lang="en-US" altLang="ja-JP" sz="2400" dirty="0"/>
                <a:t>Water system</a:t>
              </a:r>
              <a:endParaRPr kumimoji="1" lang="ja-JP" altLang="en-US" sz="2400" dirty="0"/>
            </a:p>
          </p:txBody>
        </p:sp>
      </p:grpSp>
      <p:sp>
        <p:nvSpPr>
          <p:cNvPr id="353284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2"/>
            <a:ext cx="12192000" cy="692695"/>
          </a:xfrm>
          <a:solidFill>
            <a:schemeClr val="tx2"/>
          </a:solidFill>
        </p:spPr>
        <p:txBody>
          <a:bodyPr>
            <a:normAutofit/>
          </a:bodyPr>
          <a:lstStyle/>
          <a:p>
            <a:r>
              <a:rPr lang="en-US" altLang="ja-JP" sz="3600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Kamiokande</a:t>
            </a:r>
            <a:endParaRPr lang="en-US" altLang="ja-JP" sz="3600" i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0" y="6596881"/>
            <a:ext cx="12192000" cy="28850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4" name="スライド番号プレースホルダ 4"/>
          <p:cNvSpPr txBox="1">
            <a:spLocks/>
          </p:cNvSpPr>
          <p:nvPr/>
        </p:nvSpPr>
        <p:spPr>
          <a:xfrm>
            <a:off x="8077200" y="652026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/>
          <a:p>
            <a:pPr algn="r">
              <a:defRPr/>
            </a:pPr>
            <a:fld id="{D2D8002D-B5B0-4BAC-B1F6-782DDCCE6D9C}" type="slidenum">
              <a:rPr lang="ja-JP" altLang="en-US" sz="1200">
                <a:solidFill>
                  <a:schemeClr val="bg1"/>
                </a:solidFill>
              </a:rPr>
              <a:pPr algn="r">
                <a:defRPr/>
              </a:pPr>
              <a:t>4</a:t>
            </a:fld>
            <a:endParaRPr lang="ja-JP" altLang="en-US" sz="1200">
              <a:solidFill>
                <a:schemeClr val="bg1"/>
              </a:solidFill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D181B106-1631-4F5B-92B7-AB88BFC2FEAF}"/>
              </a:ext>
            </a:extLst>
          </p:cNvPr>
          <p:cNvSpPr txBox="1"/>
          <p:nvPr/>
        </p:nvSpPr>
        <p:spPr>
          <a:xfrm>
            <a:off x="1" y="695970"/>
            <a:ext cx="502920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altLang="ja-JP" sz="2200" dirty="0"/>
              <a:t>In late 1978, Prof. Sugawara made a phone call to Prof. Koshiba asking a talk on a possible proton decay experiment at the workshop on “The Unified Theory and the Baryon Number in the Universe”, which was held in KEK in 1979. </a:t>
            </a:r>
            <a:r>
              <a:rPr lang="en-US" altLang="ja-JP" sz="2200" dirty="0">
                <a:sym typeface="Wingdings" panose="05000000000000000000" pitchFamily="2" charset="2"/>
              </a:rPr>
              <a:t></a:t>
            </a:r>
            <a:r>
              <a:rPr lang="en-US" altLang="ja-JP" sz="2200" dirty="0"/>
              <a:t>Prof. Koshiba proposed the initial concept of </a:t>
            </a:r>
            <a:r>
              <a:rPr lang="en-US" altLang="ja-JP" sz="2200" dirty="0" err="1"/>
              <a:t>Kamiokande</a:t>
            </a:r>
            <a:r>
              <a:rPr lang="en-US" altLang="ja-JP" sz="2200" dirty="0"/>
              <a:t>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altLang="ja-JP" sz="2200" dirty="0"/>
              <a:t>The news then came from USA that an 8000 ton water Cerenkov detector surrounded by 2000 5-inch diameter PMTs (IMB experiment) was proposed.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altLang="ja-JP" sz="2200" dirty="0"/>
              <a:t>In 1979, M. Koshiba discussed with T. Hiruma (president of Hamamatsu TV Co.) T. Hiruma agreed to develop large PMTs jointly with the University of Tokyo group.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en-US" altLang="ja-JP" sz="2200" dirty="0"/>
          </a:p>
        </p:txBody>
      </p:sp>
      <p:sp>
        <p:nvSpPr>
          <p:cNvPr id="9" name="Text Box 12">
            <a:extLst>
              <a:ext uri="{FF2B5EF4-FFF2-40B4-BE49-F238E27FC236}">
                <a16:creationId xmlns:a16="http://schemas.microsoft.com/office/drawing/2014/main" id="{6F298AAB-55E8-A40A-2991-95F8B8FE76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8354" y="986293"/>
            <a:ext cx="3023296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ja-JP" sz="2800" b="1" dirty="0" err="1"/>
              <a:t>Kamiokande</a:t>
            </a:r>
            <a:r>
              <a:rPr lang="en-US" altLang="ja-JP" sz="2800" b="1" dirty="0"/>
              <a:t>      </a:t>
            </a:r>
            <a:r>
              <a:rPr lang="en-US" altLang="ja-JP" sz="2400" dirty="0"/>
              <a:t>        (3000 ton water tank)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526B51B-49A6-E8DA-02B8-E1161B5C3312}"/>
              </a:ext>
            </a:extLst>
          </p:cNvPr>
          <p:cNvSpPr txBox="1"/>
          <p:nvPr/>
        </p:nvSpPr>
        <p:spPr>
          <a:xfrm>
            <a:off x="7800975" y="713710"/>
            <a:ext cx="43910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TK, </a:t>
            </a:r>
            <a:r>
              <a:rPr kumimoji="1" lang="en-US" altLang="ja-JP" sz="1400" dirty="0" err="1"/>
              <a:t>M.Koshiba</a:t>
            </a:r>
            <a:r>
              <a:rPr kumimoji="1" lang="en-US" altLang="ja-JP" sz="1400" dirty="0"/>
              <a:t>, </a:t>
            </a:r>
            <a:r>
              <a:rPr kumimoji="1" lang="en-US" altLang="ja-JP" sz="1400" dirty="0" err="1"/>
              <a:t>A.Suzuki</a:t>
            </a:r>
            <a:r>
              <a:rPr kumimoji="1" lang="en-US" altLang="ja-JP" sz="1400" dirty="0"/>
              <a:t>, Eur. Phys. J. H. 37 (2012) 33-73</a:t>
            </a:r>
            <a:endParaRPr kumimoji="1" lang="ja-JP" altLang="en-US" sz="1400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91AD43BC-EA9C-2B51-CCC0-68D77B259C92}"/>
              </a:ext>
            </a:extLst>
          </p:cNvPr>
          <p:cNvSpPr txBox="1"/>
          <p:nvPr/>
        </p:nvSpPr>
        <p:spPr>
          <a:xfrm>
            <a:off x="8982308" y="6333221"/>
            <a:ext cx="320969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200" dirty="0"/>
              <a:t>Credit PETER MENZEL / SCIENCE PHOTO LIBRARY</a:t>
            </a:r>
            <a:endParaRPr lang="ja-JP" altLang="en-US" sz="1200" dirty="0"/>
          </a:p>
        </p:txBody>
      </p:sp>
      <p:pic>
        <p:nvPicPr>
          <p:cNvPr id="15" name="図 14" descr="人, 男, 座る, 持つ が含まれている画像&#10;&#10;AI 生成コンテンツは誤りを含む可能性があります。">
            <a:extLst>
              <a:ext uri="{FF2B5EF4-FFF2-40B4-BE49-F238E27FC236}">
                <a16:creationId xmlns:a16="http://schemas.microsoft.com/office/drawing/2014/main" id="{E0B32E7B-80FC-9924-AE84-707F04C8413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1060" y="1754632"/>
            <a:ext cx="2850940" cy="4282068"/>
          </a:xfrm>
          <a:prstGeom prst="rect">
            <a:avLst/>
          </a:prstGeom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7A16C3B5-B948-AAF4-C054-43EF51C21416}"/>
              </a:ext>
            </a:extLst>
          </p:cNvPr>
          <p:cNvSpPr txBox="1"/>
          <p:nvPr/>
        </p:nvSpPr>
        <p:spPr>
          <a:xfrm>
            <a:off x="9516140" y="5996763"/>
            <a:ext cx="25215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/>
              <a:t>Masatoshi Koshiba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0395613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0" b="351"/>
          <a:stretch>
            <a:fillRect/>
          </a:stretch>
        </p:blipFill>
        <p:spPr>
          <a:xfrm>
            <a:off x="6103089" y="1722687"/>
            <a:ext cx="6088912" cy="4263446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0" y="6592269"/>
            <a:ext cx="12192000" cy="2931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4" name="スライド番号プレースホルダ 4"/>
          <p:cNvSpPr txBox="1">
            <a:spLocks/>
          </p:cNvSpPr>
          <p:nvPr/>
        </p:nvSpPr>
        <p:spPr>
          <a:xfrm>
            <a:off x="8077200" y="652026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/>
          <a:p>
            <a:pPr algn="r">
              <a:defRPr/>
            </a:pPr>
            <a:fld id="{D2D8002D-B5B0-4BAC-B1F6-782DDCCE6D9C}" type="slidenum">
              <a:rPr lang="ja-JP" altLang="en-US" sz="1200">
                <a:solidFill>
                  <a:schemeClr val="bg1"/>
                </a:solidFill>
              </a:rPr>
              <a:pPr algn="r">
                <a:defRPr/>
              </a:pPr>
              <a:t>5</a:t>
            </a:fld>
            <a:endParaRPr lang="ja-JP" altLang="en-US" sz="1200">
              <a:solidFill>
                <a:schemeClr val="bg1"/>
              </a:solidFill>
            </a:endParaRPr>
          </a:p>
        </p:txBody>
      </p:sp>
      <p:sp>
        <p:nvSpPr>
          <p:cNvPr id="6" name="Rectangle 4"/>
          <p:cNvSpPr txBox="1">
            <a:spLocks noChangeArrowheads="1"/>
          </p:cNvSpPr>
          <p:nvPr/>
        </p:nvSpPr>
        <p:spPr>
          <a:xfrm>
            <a:off x="0" y="2"/>
            <a:ext cx="12192000" cy="692695"/>
          </a:xfrm>
          <a:prstGeom prst="rect">
            <a:avLst/>
          </a:prstGeom>
          <a:solidFill>
            <a:schemeClr val="tx2"/>
          </a:solidFill>
        </p:spPr>
        <p:txBody>
          <a:bodyPr>
            <a:normAutofit fontScale="97500"/>
          </a:bodyPr>
          <a:lstStyle/>
          <a:p>
            <a:pPr>
              <a:spcBef>
                <a:spcPct val="0"/>
              </a:spcBef>
              <a:defRPr/>
            </a:pPr>
            <a:r>
              <a:rPr lang="en-US" altLang="ja-JP" sz="40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Construction of the </a:t>
            </a:r>
            <a:r>
              <a:rPr lang="en-US" altLang="ja-JP" sz="4000" b="1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Kamiokande</a:t>
            </a:r>
            <a:r>
              <a:rPr lang="en-US" altLang="ja-JP" sz="40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 detector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032FDF4-011E-4132-98EC-E5733AA2C68C}"/>
              </a:ext>
            </a:extLst>
          </p:cNvPr>
          <p:cNvSpPr txBox="1"/>
          <p:nvPr/>
        </p:nvSpPr>
        <p:spPr>
          <a:xfrm>
            <a:off x="5013283" y="6101621"/>
            <a:ext cx="7264874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600" dirty="0"/>
              <a:t>The </a:t>
            </a:r>
            <a:r>
              <a:rPr kumimoji="1" lang="en-US" altLang="ja-JP" sz="2600" dirty="0" err="1"/>
              <a:t>Kamiokande</a:t>
            </a:r>
            <a:r>
              <a:rPr kumimoji="1" lang="en-US" altLang="ja-JP" sz="2600" dirty="0"/>
              <a:t> experiment </a:t>
            </a:r>
            <a:r>
              <a:rPr lang="en-US" altLang="ja-JP" sz="2600" dirty="0"/>
              <a:t>started</a:t>
            </a:r>
            <a:r>
              <a:rPr kumimoji="1" lang="en-US" altLang="ja-JP" sz="2600" dirty="0"/>
              <a:t> </a:t>
            </a:r>
            <a:r>
              <a:rPr lang="en-US" altLang="ja-JP" sz="2600" dirty="0"/>
              <a:t>on</a:t>
            </a:r>
            <a:r>
              <a:rPr kumimoji="1" lang="en-US" altLang="ja-JP" sz="2600" dirty="0"/>
              <a:t> July 6, 1983.</a:t>
            </a:r>
            <a:endParaRPr kumimoji="1" lang="ja-JP" altLang="en-US" sz="2600" dirty="0"/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4482A974-80C5-87CA-AF0C-840140322BE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4169"/>
            <a:ext cx="6085139" cy="4376929"/>
          </a:xfrm>
          <a:prstGeom prst="rect">
            <a:avLst/>
          </a:prstGeom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2E5FBD55-F691-8A74-D396-776E9415EF72}"/>
              </a:ext>
            </a:extLst>
          </p:cNvPr>
          <p:cNvSpPr txBox="1"/>
          <p:nvPr/>
        </p:nvSpPr>
        <p:spPr>
          <a:xfrm>
            <a:off x="478465" y="5039832"/>
            <a:ext cx="48697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err="1"/>
              <a:t>Kamiokande</a:t>
            </a:r>
            <a:r>
              <a:rPr kumimoji="1" lang="en-US" altLang="ja-JP" sz="2400" dirty="0"/>
              <a:t> tank construction </a:t>
            </a:r>
            <a:r>
              <a:rPr lang="en-US" altLang="ja-JP" sz="2400" dirty="0"/>
              <a:t>p</a:t>
            </a:r>
            <a:r>
              <a:rPr kumimoji="1" lang="en-US" altLang="ja-JP" sz="2400" dirty="0"/>
              <a:t>robably in late 1982</a:t>
            </a:r>
            <a:endParaRPr kumimoji="1" lang="ja-JP" altLang="en-US" sz="2400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2DD0A2F3-254A-4421-C557-44481F95C8BF}"/>
              </a:ext>
            </a:extLst>
          </p:cNvPr>
          <p:cNvSpPr txBox="1"/>
          <p:nvPr/>
        </p:nvSpPr>
        <p:spPr>
          <a:xfrm>
            <a:off x="6400801" y="1212112"/>
            <a:ext cx="55289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/>
              <a:t>Installation of PMTs probably in May 1983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41992565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51" r="4148"/>
          <a:stretch>
            <a:fillRect/>
          </a:stretch>
        </p:blipFill>
        <p:spPr>
          <a:xfrm>
            <a:off x="847725" y="2752725"/>
            <a:ext cx="5038725" cy="3875139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0" y="6592269"/>
            <a:ext cx="12192000" cy="2931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4" name="スライド番号プレースホルダ 4"/>
          <p:cNvSpPr txBox="1">
            <a:spLocks/>
          </p:cNvSpPr>
          <p:nvPr/>
        </p:nvSpPr>
        <p:spPr>
          <a:xfrm>
            <a:off x="8077200" y="652026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/>
          <a:p>
            <a:pPr algn="r">
              <a:defRPr/>
            </a:pPr>
            <a:fld id="{D2D8002D-B5B0-4BAC-B1F6-782DDCCE6D9C}" type="slidenum">
              <a:rPr lang="ja-JP" altLang="en-US" sz="1200">
                <a:solidFill>
                  <a:schemeClr val="bg1"/>
                </a:solidFill>
              </a:rPr>
              <a:pPr algn="r">
                <a:defRPr/>
              </a:pPr>
              <a:t>6</a:t>
            </a:fld>
            <a:endParaRPr lang="ja-JP" altLang="en-US" sz="1200">
              <a:solidFill>
                <a:schemeClr val="bg1"/>
              </a:solidFill>
            </a:endParaRPr>
          </a:p>
        </p:txBody>
      </p:sp>
      <p:sp>
        <p:nvSpPr>
          <p:cNvPr id="6" name="Rectangle 4"/>
          <p:cNvSpPr txBox="1">
            <a:spLocks noChangeArrowheads="1"/>
          </p:cNvSpPr>
          <p:nvPr/>
        </p:nvSpPr>
        <p:spPr>
          <a:xfrm>
            <a:off x="0" y="2"/>
            <a:ext cx="12192000" cy="692695"/>
          </a:xfrm>
          <a:prstGeom prst="rect">
            <a:avLst/>
          </a:prstGeom>
          <a:solidFill>
            <a:schemeClr val="tx2"/>
          </a:solidFill>
        </p:spPr>
        <p:txBody>
          <a:bodyPr>
            <a:normAutofit fontScale="97500"/>
          </a:bodyPr>
          <a:lstStyle/>
          <a:p>
            <a:pPr>
              <a:spcBef>
                <a:spcPct val="0"/>
              </a:spcBef>
              <a:defRPr/>
            </a:pPr>
            <a:r>
              <a:rPr lang="en-US" altLang="ja-JP" sz="40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Didn’t observe proton decays, but…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467225" y="3593631"/>
            <a:ext cx="3600450" cy="15696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 dirty="0"/>
              <a:t>Pulse height distribution </a:t>
            </a:r>
            <a:r>
              <a:rPr lang="en-US" altLang="ja-JP" sz="2400" dirty="0"/>
              <a:t>of</a:t>
            </a:r>
            <a:r>
              <a:rPr kumimoji="1" lang="en-US" altLang="ja-JP" sz="2400" dirty="0"/>
              <a:t> electrons from the decay of cosmic ray stopping muons  (early autumn 1983) </a:t>
            </a:r>
            <a:endParaRPr kumimoji="1" lang="ja-JP" altLang="en-US" sz="2400" dirty="0"/>
          </a:p>
        </p:txBody>
      </p:sp>
      <p:sp>
        <p:nvSpPr>
          <p:cNvPr id="9" name="矢印: 右 8"/>
          <p:cNvSpPr/>
          <p:nvPr/>
        </p:nvSpPr>
        <p:spPr>
          <a:xfrm rot="19925821">
            <a:off x="5561700" y="1966842"/>
            <a:ext cx="3178640" cy="74957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8598090" y="824930"/>
            <a:ext cx="3595138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600" dirty="0"/>
              <a:t>Neutrinos with the energies of about 10 MeV </a:t>
            </a:r>
            <a:r>
              <a:rPr lang="en-US" altLang="ja-JP" sz="2600" dirty="0"/>
              <a:t>could </a:t>
            </a:r>
            <a:r>
              <a:rPr kumimoji="1" lang="en-US" altLang="ja-JP" sz="2600" dirty="0"/>
              <a:t>be observed. </a:t>
            </a:r>
            <a:endParaRPr lang="en-US" altLang="ja-JP" sz="2600" dirty="0"/>
          </a:p>
          <a:p>
            <a:endParaRPr kumimoji="1" lang="en-US" altLang="ja-JP" sz="2600" dirty="0"/>
          </a:p>
          <a:p>
            <a:endParaRPr kumimoji="1" lang="en-US" altLang="ja-JP" sz="2600" dirty="0"/>
          </a:p>
          <a:p>
            <a:r>
              <a:rPr lang="en-US" altLang="ja-JP" sz="2600" dirty="0"/>
              <a:t>Prof. Koshiba proposed to improve the </a:t>
            </a:r>
            <a:r>
              <a:rPr lang="en-US" altLang="ja-JP" sz="2600" dirty="0" err="1"/>
              <a:t>Kamiokande</a:t>
            </a:r>
            <a:r>
              <a:rPr lang="en-US" altLang="ja-JP" sz="2600" dirty="0"/>
              <a:t> detector to observe </a:t>
            </a:r>
            <a:r>
              <a:rPr lang="en-US" altLang="ja-JP" sz="2600" baseline="30000" dirty="0"/>
              <a:t>8</a:t>
            </a:r>
            <a:r>
              <a:rPr lang="en-US" altLang="ja-JP" sz="2600" dirty="0"/>
              <a:t>B solar neutrinos (Autumn 1983). </a:t>
            </a:r>
            <a:r>
              <a:rPr kumimoji="1" lang="en-US" altLang="ja-JP" sz="2600" dirty="0"/>
              <a:t> </a:t>
            </a:r>
          </a:p>
        </p:txBody>
      </p:sp>
      <p:sp>
        <p:nvSpPr>
          <p:cNvPr id="11" name="矢印: 下 10"/>
          <p:cNvSpPr/>
          <p:nvPr/>
        </p:nvSpPr>
        <p:spPr>
          <a:xfrm>
            <a:off x="9383354" y="2158874"/>
            <a:ext cx="1268361" cy="66237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AEEDA3D2-A13E-0EA0-C4CE-B58B02C9D0A6}"/>
              </a:ext>
            </a:extLst>
          </p:cNvPr>
          <p:cNvCxnSpPr>
            <a:cxnSpLocks/>
          </p:cNvCxnSpPr>
          <p:nvPr/>
        </p:nvCxnSpPr>
        <p:spPr>
          <a:xfrm>
            <a:off x="7391400" y="5206940"/>
            <a:ext cx="4657725" cy="0"/>
          </a:xfrm>
          <a:prstGeom prst="line">
            <a:avLst/>
          </a:prstGeom>
          <a:ln w="38100"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35B94CA1-5FBC-AB2C-04A9-A048CA5C37B5}"/>
              </a:ext>
            </a:extLst>
          </p:cNvPr>
          <p:cNvSpPr txBox="1"/>
          <p:nvPr/>
        </p:nvSpPr>
        <p:spPr>
          <a:xfrm>
            <a:off x="7334250" y="5238750"/>
            <a:ext cx="4857749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200" dirty="0">
                <a:solidFill>
                  <a:schemeClr val="tx2"/>
                </a:solidFill>
              </a:rPr>
              <a:t>The observed flux by the Homestake experiment was about 30% of the expectation by the standard solar model. </a:t>
            </a:r>
            <a:r>
              <a:rPr kumimoji="1" lang="en-US" altLang="ja-JP" sz="1200" dirty="0">
                <a:solidFill>
                  <a:schemeClr val="tx2"/>
                </a:solidFill>
              </a:rPr>
              <a:t>(R. Davis Jr., D. S. Harmer and K. C. Hoffman PRL 20 (1968) 1205)</a:t>
            </a:r>
            <a:endParaRPr kumimoji="1" lang="ja-JP" altLang="en-US" sz="2200" dirty="0">
              <a:solidFill>
                <a:schemeClr val="tx2"/>
              </a:solidFill>
            </a:endParaRPr>
          </a:p>
        </p:txBody>
      </p:sp>
      <p:pic>
        <p:nvPicPr>
          <p:cNvPr id="14" name="図 13">
            <a:extLst>
              <a:ext uri="{FF2B5EF4-FFF2-40B4-BE49-F238E27FC236}">
                <a16:creationId xmlns:a16="http://schemas.microsoft.com/office/drawing/2014/main" id="{F9079A6C-72E0-9473-9104-9CD737E0AA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944" y="689667"/>
            <a:ext cx="6219825" cy="1897265"/>
          </a:xfrm>
          <a:prstGeom prst="rect">
            <a:avLst/>
          </a:prstGeom>
        </p:spPr>
      </p:pic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1217BA63-8B4A-5585-5F89-A293C7C0C727}"/>
              </a:ext>
            </a:extLst>
          </p:cNvPr>
          <p:cNvSpPr txBox="1"/>
          <p:nvPr/>
        </p:nvSpPr>
        <p:spPr>
          <a:xfrm>
            <a:off x="4981575" y="1819275"/>
            <a:ext cx="13024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solidFill>
                  <a:srgbClr val="FF0000"/>
                </a:solidFill>
              </a:rPr>
              <a:t>12 authors</a:t>
            </a:r>
            <a:endParaRPr kumimoji="1" lang="ja-JP" altLang="en-US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4852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/>
      <p:bldP spid="10" grpId="0"/>
      <p:bldP spid="11" grpId="0" animBg="1"/>
      <p:bldP spid="12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0" y="6592269"/>
            <a:ext cx="12192000" cy="2931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4" name="スライド番号プレースホルダ 4"/>
          <p:cNvSpPr txBox="1">
            <a:spLocks/>
          </p:cNvSpPr>
          <p:nvPr/>
        </p:nvSpPr>
        <p:spPr>
          <a:xfrm>
            <a:off x="8077200" y="652026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/>
          <a:p>
            <a:pPr algn="r">
              <a:defRPr/>
            </a:pPr>
            <a:fld id="{D2D8002D-B5B0-4BAC-B1F6-782DDCCE6D9C}" type="slidenum">
              <a:rPr lang="ja-JP" altLang="en-US" sz="1200">
                <a:solidFill>
                  <a:schemeClr val="bg1"/>
                </a:solidFill>
              </a:rPr>
              <a:pPr algn="r">
                <a:defRPr/>
              </a:pPr>
              <a:t>7</a:t>
            </a:fld>
            <a:endParaRPr lang="ja-JP" altLang="en-US" sz="1200">
              <a:solidFill>
                <a:schemeClr val="bg1"/>
              </a:solidFill>
            </a:endParaRPr>
          </a:p>
        </p:txBody>
      </p:sp>
      <p:sp>
        <p:nvSpPr>
          <p:cNvPr id="6" name="Rectangle 4"/>
          <p:cNvSpPr txBox="1">
            <a:spLocks noChangeArrowheads="1"/>
          </p:cNvSpPr>
          <p:nvPr/>
        </p:nvSpPr>
        <p:spPr>
          <a:xfrm>
            <a:off x="0" y="2"/>
            <a:ext cx="12192000" cy="692695"/>
          </a:xfrm>
          <a:prstGeom prst="rect">
            <a:avLst/>
          </a:prstGeom>
          <a:solidFill>
            <a:schemeClr val="tx2"/>
          </a:solidFill>
        </p:spPr>
        <p:txBody>
          <a:bodyPr>
            <a:normAutofit fontScale="97500"/>
          </a:bodyPr>
          <a:lstStyle/>
          <a:p>
            <a:pPr>
              <a:spcBef>
                <a:spcPct val="0"/>
              </a:spcBef>
              <a:defRPr/>
            </a:pPr>
            <a:r>
              <a:rPr lang="en-US" altLang="ja-JP" sz="40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Toward </a:t>
            </a:r>
            <a:r>
              <a:rPr lang="en-US" altLang="ja-JP" sz="4000" b="1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Kamiokande</a:t>
            </a:r>
            <a:r>
              <a:rPr lang="en-US" altLang="ja-JP" sz="40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-II (1984-6)</a:t>
            </a:r>
          </a:p>
        </p:txBody>
      </p:sp>
      <p:pic>
        <p:nvPicPr>
          <p:cNvPr id="7" name="Picture 3" descr="kam-detector">
            <a:extLst>
              <a:ext uri="{FF2B5EF4-FFF2-40B4-BE49-F238E27FC236}">
                <a16:creationId xmlns:a16="http://schemas.microsoft.com/office/drawing/2014/main" id="{63AADF2F-7CC0-9F97-47BF-508D934CC1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24338" y="2307891"/>
            <a:ext cx="3816350" cy="3440113"/>
          </a:xfrm>
          <a:prstGeom prst="rect">
            <a:avLst/>
          </a:prstGeom>
          <a:noFill/>
        </p:spPr>
      </p:pic>
      <p:sp>
        <p:nvSpPr>
          <p:cNvPr id="9" name="Line 5">
            <a:extLst>
              <a:ext uri="{FF2B5EF4-FFF2-40B4-BE49-F238E27FC236}">
                <a16:creationId xmlns:a16="http://schemas.microsoft.com/office/drawing/2014/main" id="{E32AF073-170B-5CFC-1A79-0E69C83559C0}"/>
              </a:ext>
            </a:extLst>
          </p:cNvPr>
          <p:cNvSpPr>
            <a:spLocks noChangeShapeType="1"/>
          </p:cNvSpPr>
          <p:nvPr/>
        </p:nvSpPr>
        <p:spPr bwMode="auto">
          <a:xfrm>
            <a:off x="2647950" y="1847850"/>
            <a:ext cx="2171700" cy="2085975"/>
          </a:xfrm>
          <a:prstGeom prst="line">
            <a:avLst/>
          </a:prstGeom>
          <a:noFill/>
          <a:ln w="76200">
            <a:solidFill>
              <a:schemeClr val="accent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10" name="Text Box 6">
            <a:extLst>
              <a:ext uri="{FF2B5EF4-FFF2-40B4-BE49-F238E27FC236}">
                <a16:creationId xmlns:a16="http://schemas.microsoft.com/office/drawing/2014/main" id="{A8F6F663-FCD6-9948-3738-831C431950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0974" y="3415966"/>
            <a:ext cx="3743325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2200" dirty="0">
                <a:latin typeface="Arial" pitchFamily="34" charset="0"/>
                <a:cs typeface="Arial" pitchFamily="34" charset="0"/>
              </a:rPr>
              <a:t>Installation of anti-counters (outer detectors)</a:t>
            </a:r>
            <a:endParaRPr lang="ja-JP" altLang="en-US" sz="2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Picture 7" descr="kamiokande-no13">
            <a:extLst>
              <a:ext uri="{FF2B5EF4-FFF2-40B4-BE49-F238E27FC236}">
                <a16:creationId xmlns:a16="http://schemas.microsoft.com/office/drawing/2014/main" id="{8087251D-FB49-2F63-95F6-80E177BDD1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 r="4962" b="7189"/>
          <a:stretch>
            <a:fillRect/>
          </a:stretch>
        </p:blipFill>
        <p:spPr bwMode="auto">
          <a:xfrm>
            <a:off x="342900" y="4210538"/>
            <a:ext cx="3514725" cy="2431999"/>
          </a:xfrm>
          <a:prstGeom prst="rect">
            <a:avLst/>
          </a:prstGeom>
          <a:solidFill>
            <a:srgbClr val="FFFFFF">
              <a:shade val="85000"/>
            </a:srgbClr>
          </a:solidFill>
          <a:ln w="508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5" name="Line 8">
            <a:extLst>
              <a:ext uri="{FF2B5EF4-FFF2-40B4-BE49-F238E27FC236}">
                <a16:creationId xmlns:a16="http://schemas.microsoft.com/office/drawing/2014/main" id="{398B220F-B354-976C-9606-C27234A93284}"/>
              </a:ext>
            </a:extLst>
          </p:cNvPr>
          <p:cNvSpPr>
            <a:spLocks noChangeShapeType="1"/>
          </p:cNvSpPr>
          <p:nvPr/>
        </p:nvSpPr>
        <p:spPr bwMode="auto">
          <a:xfrm>
            <a:off x="3848101" y="5067298"/>
            <a:ext cx="1619249" cy="66676"/>
          </a:xfrm>
          <a:prstGeom prst="line">
            <a:avLst/>
          </a:prstGeom>
          <a:noFill/>
          <a:ln w="76200">
            <a:solidFill>
              <a:schemeClr val="accent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ja-JP" altLang="en-US"/>
          </a:p>
        </p:txBody>
      </p:sp>
      <p:pic>
        <p:nvPicPr>
          <p:cNvPr id="16" name="Picture 9" descr="kam-3-elec">
            <a:extLst>
              <a:ext uri="{FF2B5EF4-FFF2-40B4-BE49-F238E27FC236}">
                <a16:creationId xmlns:a16="http://schemas.microsoft.com/office/drawing/2014/main" id="{B2187E5F-7BF4-1579-F949-B2328BA357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 r="4273" b="13764"/>
          <a:stretch>
            <a:fillRect/>
          </a:stretch>
        </p:blipFill>
        <p:spPr bwMode="auto">
          <a:xfrm>
            <a:off x="8429642" y="975402"/>
            <a:ext cx="2219307" cy="2887926"/>
          </a:xfrm>
          <a:prstGeom prst="rect">
            <a:avLst/>
          </a:prstGeom>
          <a:solidFill>
            <a:srgbClr val="FFFFFF">
              <a:shade val="85000"/>
            </a:srgbClr>
          </a:solidFill>
          <a:ln w="508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7" name="Line 10">
            <a:extLst>
              <a:ext uri="{FF2B5EF4-FFF2-40B4-BE49-F238E27FC236}">
                <a16:creationId xmlns:a16="http://schemas.microsoft.com/office/drawing/2014/main" id="{C36DF570-F570-CF39-B864-31F1F224CFF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334249" y="2552700"/>
            <a:ext cx="1133476" cy="466725"/>
          </a:xfrm>
          <a:prstGeom prst="line">
            <a:avLst/>
          </a:prstGeom>
          <a:noFill/>
          <a:ln w="76200">
            <a:solidFill>
              <a:schemeClr val="accent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18" name="Text Box 11">
            <a:extLst>
              <a:ext uri="{FF2B5EF4-FFF2-40B4-BE49-F238E27FC236}">
                <a16:creationId xmlns:a16="http://schemas.microsoft.com/office/drawing/2014/main" id="{EA436A4F-C7EB-F172-60CD-C87A048C69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06100" y="1428419"/>
            <a:ext cx="1485900" cy="1908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2000" dirty="0">
                <a:latin typeface="Arial" pitchFamily="34" charset="0"/>
                <a:cs typeface="Arial" pitchFamily="34" charset="0"/>
              </a:rPr>
              <a:t>Electronics that measure multi-hit      T and Q     </a:t>
            </a:r>
            <a:r>
              <a:rPr lang="en-US" altLang="ja-JP" dirty="0">
                <a:latin typeface="Arial" pitchFamily="34" charset="0"/>
                <a:cs typeface="Arial" pitchFamily="34" charset="0"/>
              </a:rPr>
              <a:t>(U. of Penn)</a:t>
            </a:r>
            <a:endParaRPr lang="ja-JP" altLang="en-US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 Box 13">
            <a:extLst>
              <a:ext uri="{FF2B5EF4-FFF2-40B4-BE49-F238E27FC236}">
                <a16:creationId xmlns:a16="http://schemas.microsoft.com/office/drawing/2014/main" id="{2BA89B7A-A9E3-08A6-AC00-BE344E80A6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29125" y="5805171"/>
            <a:ext cx="4000511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altLang="ja-JP" sz="2200" dirty="0">
                <a:latin typeface="Arial" pitchFamily="34" charset="0"/>
                <a:cs typeface="Arial" pitchFamily="34" charset="0"/>
              </a:rPr>
              <a:t>Improvement of the water purification system</a:t>
            </a:r>
            <a:endParaRPr lang="ja-JP" altLang="en-US" sz="2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Line 14">
            <a:extLst>
              <a:ext uri="{FF2B5EF4-FFF2-40B4-BE49-F238E27FC236}">
                <a16:creationId xmlns:a16="http://schemas.microsoft.com/office/drawing/2014/main" id="{10ED1762-75D3-B6E2-A7B2-B02446020778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7200897" y="4895849"/>
            <a:ext cx="1228727" cy="542926"/>
          </a:xfrm>
          <a:prstGeom prst="line">
            <a:avLst/>
          </a:prstGeom>
          <a:noFill/>
          <a:ln w="76200">
            <a:solidFill>
              <a:schemeClr val="accent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22" name="Line 15">
            <a:extLst>
              <a:ext uri="{FF2B5EF4-FFF2-40B4-BE49-F238E27FC236}">
                <a16:creationId xmlns:a16="http://schemas.microsoft.com/office/drawing/2014/main" id="{E08CB3C0-85A8-F39A-A221-7724C404603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648324" y="2333626"/>
            <a:ext cx="123825" cy="590550"/>
          </a:xfrm>
          <a:prstGeom prst="line">
            <a:avLst/>
          </a:prstGeom>
          <a:noFill/>
          <a:ln w="76200">
            <a:solidFill>
              <a:schemeClr val="accent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5D3512DA-CABD-BC28-C7CC-91FFCCAD9EFE}"/>
              </a:ext>
            </a:extLst>
          </p:cNvPr>
          <p:cNvSpPr txBox="1"/>
          <p:nvPr/>
        </p:nvSpPr>
        <p:spPr>
          <a:xfrm>
            <a:off x="2981324" y="909291"/>
            <a:ext cx="191452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2000" dirty="0">
                <a:latin typeface="Arial" pitchFamily="34" charset="0"/>
                <a:cs typeface="Arial" pitchFamily="34" charset="0"/>
              </a:rPr>
              <a:t>Airtight roof</a:t>
            </a:r>
            <a:r>
              <a:rPr kumimoji="1" lang="en-US" altLang="ja-JP" sz="2000" dirty="0">
                <a:latin typeface="Arial" pitchFamily="34" charset="0"/>
                <a:cs typeface="Arial" pitchFamily="34" charset="0"/>
              </a:rPr>
              <a:t> with Rn free air</a:t>
            </a:r>
          </a:p>
          <a:p>
            <a:pPr algn="r"/>
            <a:r>
              <a:rPr lang="en-US" altLang="ja-JP" sz="2000" dirty="0">
                <a:latin typeface="Arial" pitchFamily="34" charset="0"/>
                <a:cs typeface="Arial" pitchFamily="34" charset="0"/>
              </a:rPr>
              <a:t>(1987)</a:t>
            </a:r>
            <a:endParaRPr kumimoji="1" lang="ja-JP" altLang="en-US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AFE77DB4-49E4-80CE-9995-320151AAC09F}"/>
              </a:ext>
            </a:extLst>
          </p:cNvPr>
          <p:cNvSpPr txBox="1"/>
          <p:nvPr/>
        </p:nvSpPr>
        <p:spPr>
          <a:xfrm>
            <a:off x="7077083" y="3414375"/>
            <a:ext cx="120366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electronics</a:t>
            </a:r>
            <a:endParaRPr kumimoji="1" lang="ja-JP" altLang="en-US" dirty="0"/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1077EC9F-4A87-9E37-BB05-D137DCCB4C45}"/>
              </a:ext>
            </a:extLst>
          </p:cNvPr>
          <p:cNvSpPr txBox="1"/>
          <p:nvPr/>
        </p:nvSpPr>
        <p:spPr>
          <a:xfrm>
            <a:off x="6943732" y="4104943"/>
            <a:ext cx="146232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Water system</a:t>
            </a:r>
            <a:endParaRPr kumimoji="1" lang="ja-JP" altLang="en-US" dirty="0"/>
          </a:p>
        </p:txBody>
      </p:sp>
      <p:pic>
        <p:nvPicPr>
          <p:cNvPr id="27" name="図 26">
            <a:extLst>
              <a:ext uri="{FF2B5EF4-FFF2-40B4-BE49-F238E27FC236}">
                <a16:creationId xmlns:a16="http://schemas.microsoft.com/office/drawing/2014/main" id="{58DEF296-5E5C-FE62-C149-AD88584F691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431" y="741045"/>
            <a:ext cx="1856994" cy="2626827"/>
          </a:xfrm>
          <a:prstGeom prst="rect">
            <a:avLst/>
          </a:prstGeom>
          <a:solidFill>
            <a:srgbClr val="FFFFFF">
              <a:shade val="85000"/>
            </a:srgbClr>
          </a:solidFill>
          <a:ln w="508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3" name="図 32">
            <a:extLst>
              <a:ext uri="{FF2B5EF4-FFF2-40B4-BE49-F238E27FC236}">
                <a16:creationId xmlns:a16="http://schemas.microsoft.com/office/drawing/2014/main" id="{3034AD3B-9254-BA95-D61A-4B15C08A46AC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2" t="11782"/>
          <a:stretch>
            <a:fillRect/>
          </a:stretch>
        </p:blipFill>
        <p:spPr>
          <a:xfrm>
            <a:off x="4972708" y="764187"/>
            <a:ext cx="2704442" cy="1702788"/>
          </a:xfrm>
          <a:prstGeom prst="rect">
            <a:avLst/>
          </a:prstGeom>
          <a:solidFill>
            <a:srgbClr val="FFFFFF">
              <a:shade val="85000"/>
            </a:srgbClr>
          </a:solidFill>
          <a:ln w="508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9" name="Picture 12" descr="kam-watersystem">
            <a:extLst>
              <a:ext uri="{FF2B5EF4-FFF2-40B4-BE49-F238E27FC236}">
                <a16:creationId xmlns:a16="http://schemas.microsoft.com/office/drawing/2014/main" id="{9C3860A4-3462-B957-2558-4A290E9489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478838" y="4150978"/>
            <a:ext cx="3589337" cy="2348623"/>
          </a:xfrm>
          <a:prstGeom prst="rect">
            <a:avLst/>
          </a:prstGeom>
          <a:solidFill>
            <a:srgbClr val="FFFFFF">
              <a:shade val="85000"/>
            </a:srgbClr>
          </a:solidFill>
          <a:ln w="508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257982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544319"/>
            <a:ext cx="4872573" cy="6047950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0" y="6592269"/>
            <a:ext cx="12192000" cy="2931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4" name="スライド番号プレースホルダ 4"/>
          <p:cNvSpPr txBox="1">
            <a:spLocks/>
          </p:cNvSpPr>
          <p:nvPr/>
        </p:nvSpPr>
        <p:spPr>
          <a:xfrm>
            <a:off x="8077200" y="652026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/>
          <a:p>
            <a:pPr algn="r">
              <a:defRPr/>
            </a:pPr>
            <a:fld id="{D2D8002D-B5B0-4BAC-B1F6-782DDCCE6D9C}" type="slidenum">
              <a:rPr lang="ja-JP" altLang="en-US" sz="1200">
                <a:solidFill>
                  <a:schemeClr val="bg1"/>
                </a:solidFill>
              </a:rPr>
              <a:pPr algn="r">
                <a:defRPr/>
              </a:pPr>
              <a:t>8</a:t>
            </a:fld>
            <a:endParaRPr lang="ja-JP" altLang="en-US" sz="1200">
              <a:solidFill>
                <a:schemeClr val="bg1"/>
              </a:solidFill>
            </a:endParaRPr>
          </a:p>
        </p:txBody>
      </p:sp>
      <p:sp>
        <p:nvSpPr>
          <p:cNvPr id="6" name="Rectangle 4"/>
          <p:cNvSpPr txBox="1">
            <a:spLocks noChangeArrowheads="1"/>
          </p:cNvSpPr>
          <p:nvPr/>
        </p:nvSpPr>
        <p:spPr>
          <a:xfrm>
            <a:off x="0" y="2"/>
            <a:ext cx="12192000" cy="692695"/>
          </a:xfrm>
          <a:prstGeom prst="rect">
            <a:avLst/>
          </a:prstGeom>
          <a:solidFill>
            <a:schemeClr val="tx2"/>
          </a:solidFill>
        </p:spPr>
        <p:txBody>
          <a:bodyPr>
            <a:normAutofit fontScale="97500"/>
          </a:bodyPr>
          <a:lstStyle/>
          <a:p>
            <a:pPr>
              <a:spcBef>
                <a:spcPct val="0"/>
              </a:spcBef>
              <a:defRPr/>
            </a:pPr>
            <a:r>
              <a:rPr lang="en-US" altLang="ja-JP" sz="40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Water and the trigger rate </a:t>
            </a: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8478" y="834588"/>
            <a:ext cx="7413522" cy="3981144"/>
          </a:xfrm>
          <a:prstGeom prst="rect">
            <a:avLst/>
          </a:prstGeom>
        </p:spPr>
      </p:pic>
      <p:sp>
        <p:nvSpPr>
          <p:cNvPr id="2" name="テキスト ボックス 1"/>
          <p:cNvSpPr txBox="1"/>
          <p:nvPr/>
        </p:nvSpPr>
        <p:spPr>
          <a:xfrm>
            <a:off x="5083631" y="5175743"/>
            <a:ext cx="6650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err="1"/>
              <a:t>Radioactivities</a:t>
            </a:r>
            <a:r>
              <a:rPr kumimoji="1" lang="en-US" altLang="ja-JP" sz="2400" dirty="0"/>
              <a:t>, </a:t>
            </a:r>
            <a:r>
              <a:rPr lang="en-US" altLang="ja-JP" sz="2400" dirty="0"/>
              <a:t>in particular</a:t>
            </a:r>
            <a:r>
              <a:rPr kumimoji="1" lang="en-US" altLang="ja-JP" sz="2400" dirty="0"/>
              <a:t> Rn at that stage, was the most serious issue.  </a:t>
            </a:r>
          </a:p>
          <a:p>
            <a:r>
              <a:rPr lang="en-US" altLang="ja-JP" sz="2400" dirty="0"/>
              <a:t>Stable trigger rate was achieved in Jan. 1987. </a:t>
            </a:r>
            <a:r>
              <a:rPr kumimoji="1" lang="en-US" altLang="ja-JP" sz="2400" dirty="0"/>
              <a:t> 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1548528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0" y="6592269"/>
            <a:ext cx="12192000" cy="2931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4" name="スライド番号プレースホルダ 4"/>
          <p:cNvSpPr txBox="1">
            <a:spLocks/>
          </p:cNvSpPr>
          <p:nvPr/>
        </p:nvSpPr>
        <p:spPr>
          <a:xfrm>
            <a:off x="8077200" y="652026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/>
          <a:p>
            <a:pPr algn="r">
              <a:defRPr/>
            </a:pPr>
            <a:fld id="{D2D8002D-B5B0-4BAC-B1F6-782DDCCE6D9C}" type="slidenum">
              <a:rPr lang="ja-JP" altLang="en-US" sz="1200">
                <a:solidFill>
                  <a:schemeClr val="bg1"/>
                </a:solidFill>
              </a:rPr>
              <a:pPr algn="r">
                <a:defRPr/>
              </a:pPr>
              <a:t>9</a:t>
            </a:fld>
            <a:endParaRPr lang="ja-JP" altLang="en-US" sz="1200">
              <a:solidFill>
                <a:schemeClr val="bg1"/>
              </a:solidFill>
            </a:endParaRPr>
          </a:p>
        </p:txBody>
      </p:sp>
      <p:sp>
        <p:nvSpPr>
          <p:cNvPr id="6" name="Rectangle 4"/>
          <p:cNvSpPr txBox="1">
            <a:spLocks noChangeArrowheads="1"/>
          </p:cNvSpPr>
          <p:nvPr/>
        </p:nvSpPr>
        <p:spPr>
          <a:xfrm>
            <a:off x="0" y="2"/>
            <a:ext cx="12192000" cy="692695"/>
          </a:xfrm>
          <a:prstGeom prst="rect">
            <a:avLst/>
          </a:prstGeom>
          <a:solidFill>
            <a:schemeClr val="tx2"/>
          </a:solidFill>
        </p:spPr>
        <p:txBody>
          <a:bodyPr>
            <a:normAutofit fontScale="97500"/>
          </a:bodyPr>
          <a:lstStyle/>
          <a:p>
            <a:pPr>
              <a:spcBef>
                <a:spcPct val="0"/>
              </a:spcBef>
              <a:defRPr/>
            </a:pPr>
            <a:r>
              <a:rPr lang="en-US" altLang="ja-JP" sz="40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SN1987A (Feb. 23, 1987) </a:t>
            </a:r>
          </a:p>
        </p:txBody>
      </p:sp>
      <p:pic>
        <p:nvPicPr>
          <p:cNvPr id="8" name="Picture 2" descr="\\133.11.143.101\My Documents\My Pictures\fig\fig-general\SN1987A.jpg"/>
          <p:cNvPicPr>
            <a:picLocks noChangeAspect="1" noChangeArrowheads="1"/>
          </p:cNvPicPr>
          <p:nvPr/>
        </p:nvPicPr>
        <p:blipFill>
          <a:blip r:embed="rId3" cstate="print"/>
          <a:srcRect t="51508"/>
          <a:stretch>
            <a:fillRect/>
          </a:stretch>
        </p:blipFill>
        <p:spPr bwMode="auto">
          <a:xfrm rot="16200000">
            <a:off x="-810425" y="2186156"/>
            <a:ext cx="5032155" cy="33729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テキスト ボックス 1"/>
          <p:cNvSpPr txBox="1"/>
          <p:nvPr/>
        </p:nvSpPr>
        <p:spPr>
          <a:xfrm>
            <a:off x="225653" y="852115"/>
            <a:ext cx="2643801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600" dirty="0"/>
              <a:t>SN1987A (at LMC)</a:t>
            </a:r>
            <a:endParaRPr kumimoji="1" lang="ja-JP" altLang="en-US" sz="2600" dirty="0"/>
          </a:p>
        </p:txBody>
      </p:sp>
      <p:grpSp>
        <p:nvGrpSpPr>
          <p:cNvPr id="12" name="グループ化 11"/>
          <p:cNvGrpSpPr/>
          <p:nvPr/>
        </p:nvGrpSpPr>
        <p:grpSpPr>
          <a:xfrm>
            <a:off x="3392129" y="753541"/>
            <a:ext cx="6815127" cy="4318189"/>
            <a:chOff x="3392129" y="958680"/>
            <a:chExt cx="7602962" cy="5295596"/>
          </a:xfrm>
        </p:grpSpPr>
        <p:pic>
          <p:nvPicPr>
            <p:cNvPr id="10" name="図 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92129" y="958680"/>
              <a:ext cx="7602962" cy="5295596"/>
            </a:xfrm>
            <a:prstGeom prst="rect">
              <a:avLst/>
            </a:prstGeom>
          </p:spPr>
        </p:pic>
        <p:sp>
          <p:nvSpPr>
            <p:cNvPr id="11" name="テキスト ボックス 10"/>
            <p:cNvSpPr txBox="1"/>
            <p:nvPr/>
          </p:nvSpPr>
          <p:spPr>
            <a:xfrm rot="16200000">
              <a:off x="2292940" y="2963791"/>
              <a:ext cx="2912978" cy="492443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kumimoji="1" lang="en-US" altLang="ja-JP" sz="2600" dirty="0"/>
                <a:t>Number of PMT hits</a:t>
              </a:r>
              <a:endParaRPr kumimoji="1" lang="ja-JP" altLang="en-US" sz="2600" dirty="0"/>
            </a:p>
          </p:txBody>
        </p:sp>
      </p:grpSp>
      <p:pic>
        <p:nvPicPr>
          <p:cNvPr id="9" name="図 8"/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466" t="7436" r="4991" b="7332"/>
          <a:stretch/>
        </p:blipFill>
        <p:spPr>
          <a:xfrm>
            <a:off x="9290376" y="700024"/>
            <a:ext cx="2725348" cy="3456235"/>
          </a:xfrm>
          <a:prstGeom prst="rect">
            <a:avLst/>
          </a:prstGeom>
        </p:spPr>
      </p:pic>
      <p:sp>
        <p:nvSpPr>
          <p:cNvPr id="13" name="テキスト ボックス 12"/>
          <p:cNvSpPr txBox="1"/>
          <p:nvPr/>
        </p:nvSpPr>
        <p:spPr>
          <a:xfrm>
            <a:off x="5547851" y="644352"/>
            <a:ext cx="41148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/>
              <a:t>K. Hirata et al., Phys. Rev. </a:t>
            </a:r>
            <a:r>
              <a:rPr lang="en-US" altLang="ja-JP" sz="1600" dirty="0"/>
              <a:t>L</a:t>
            </a:r>
            <a:r>
              <a:rPr kumimoji="1" lang="en-US" altLang="ja-JP" sz="1600" dirty="0"/>
              <a:t>ett. </a:t>
            </a:r>
            <a:r>
              <a:rPr lang="en-US" altLang="ja-JP" sz="1600" dirty="0"/>
              <a:t>58</a:t>
            </a:r>
            <a:r>
              <a:rPr kumimoji="1" lang="en-US" altLang="ja-JP" sz="1600" dirty="0"/>
              <a:t> (1987) 1490.  </a:t>
            </a:r>
            <a:endParaRPr kumimoji="1" lang="ja-JP" altLang="en-US" sz="1600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3589817" y="6133284"/>
            <a:ext cx="85915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/>
              <a:t>The IMB </a:t>
            </a:r>
            <a:r>
              <a:rPr lang="en-US" altLang="ja-JP" sz="2400" dirty="0"/>
              <a:t>and </a:t>
            </a:r>
            <a:r>
              <a:rPr lang="en-US" altLang="ja-JP" sz="2400" dirty="0" err="1"/>
              <a:t>Baksan</a:t>
            </a:r>
            <a:r>
              <a:rPr lang="en-US" altLang="ja-JP" sz="2400" dirty="0"/>
              <a:t> </a:t>
            </a:r>
            <a:r>
              <a:rPr kumimoji="1" lang="en-US" altLang="ja-JP" sz="2400" dirty="0"/>
              <a:t>experiments also observed the neutrino signal.</a:t>
            </a:r>
            <a:endParaRPr kumimoji="1" lang="ja-JP" altLang="en-US" sz="2400" dirty="0"/>
          </a:p>
        </p:txBody>
      </p:sp>
      <p:sp>
        <p:nvSpPr>
          <p:cNvPr id="7" name="四角形: 角を丸くする 6">
            <a:extLst>
              <a:ext uri="{FF2B5EF4-FFF2-40B4-BE49-F238E27FC236}">
                <a16:creationId xmlns:a16="http://schemas.microsoft.com/office/drawing/2014/main" id="{9FF2FCF3-708B-4C09-BD70-54AC1F164B16}"/>
              </a:ext>
            </a:extLst>
          </p:cNvPr>
          <p:cNvSpPr/>
          <p:nvPr/>
        </p:nvSpPr>
        <p:spPr>
          <a:xfrm>
            <a:off x="5932967" y="1318437"/>
            <a:ext cx="425304" cy="2243470"/>
          </a:xfrm>
          <a:prstGeom prst="roundRect">
            <a:avLst/>
          </a:prstGeom>
          <a:noFill/>
          <a:ln w="5715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93A400E9-EB74-4FDB-94E8-BD8B470C70FA}"/>
              </a:ext>
            </a:extLst>
          </p:cNvPr>
          <p:cNvSpPr txBox="1"/>
          <p:nvPr/>
        </p:nvSpPr>
        <p:spPr>
          <a:xfrm>
            <a:off x="836996" y="5942259"/>
            <a:ext cx="24829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solidFill>
                  <a:schemeClr val="bg1"/>
                </a:solidFill>
              </a:rPr>
              <a:t>@Anglo Australian Observatory</a:t>
            </a:r>
            <a:endParaRPr kumimoji="1" lang="ja-JP" altLang="en-US" sz="1400" dirty="0">
              <a:solidFill>
                <a:schemeClr val="bg1"/>
              </a:solidFill>
            </a:endParaRPr>
          </a:p>
        </p:txBody>
      </p: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1B06EEF3-7B22-6855-54BF-3691B57A8BE8}"/>
              </a:ext>
            </a:extLst>
          </p:cNvPr>
          <p:cNvCxnSpPr>
            <a:cxnSpLocks/>
          </p:cNvCxnSpPr>
          <p:nvPr/>
        </p:nvCxnSpPr>
        <p:spPr>
          <a:xfrm>
            <a:off x="4333875" y="6141856"/>
            <a:ext cx="6438900" cy="0"/>
          </a:xfrm>
          <a:prstGeom prst="line">
            <a:avLst/>
          </a:prstGeom>
          <a:ln w="38100"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08B398E9-EF81-7F5D-6517-FA61ECF30966}"/>
              </a:ext>
            </a:extLst>
          </p:cNvPr>
          <p:cNvSpPr txBox="1"/>
          <p:nvPr/>
        </p:nvSpPr>
        <p:spPr>
          <a:xfrm>
            <a:off x="3636338" y="4871154"/>
            <a:ext cx="8305831" cy="1200329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ja-JP" sz="2400" dirty="0">
                <a:ln w="3175">
                  <a:solidFill>
                    <a:schemeClr val="tx1"/>
                  </a:solidFill>
                </a:ln>
                <a:latin typeface="+mj-lt"/>
              </a:rPr>
              <a:t>Prof. Kosiba said; “Many people say I am fortunate. However, at that time, neutrinos came to everywhere on the earth. Only people who prepared for them were able to observe them.”</a:t>
            </a:r>
            <a:endParaRPr kumimoji="1" lang="ja-JP" altLang="en-US" sz="2400" dirty="0">
              <a:ln w="3175">
                <a:solidFill>
                  <a:schemeClr val="tx1"/>
                </a:solidFill>
              </a:ln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58825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4665</TotalTime>
  <Words>1724</Words>
  <Application>Microsoft Office PowerPoint</Application>
  <PresentationFormat>ワイド画面</PresentationFormat>
  <Paragraphs>276</Paragraphs>
  <Slides>30</Slides>
  <Notes>27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30</vt:i4>
      </vt:variant>
    </vt:vector>
  </HeadingPairs>
  <TitlesOfParts>
    <vt:vector size="41" baseType="lpstr">
      <vt:lpstr>HGPｺﾞｼｯｸE</vt:lpstr>
      <vt:lpstr>ＭＳ Ｐゴシック</vt:lpstr>
      <vt:lpstr>游ゴシック</vt:lpstr>
      <vt:lpstr>Arial</vt:lpstr>
      <vt:lpstr>Calibri</vt:lpstr>
      <vt:lpstr>Calibri Light</vt:lpstr>
      <vt:lpstr>Helvetica</vt:lpstr>
      <vt:lpstr>Symbol</vt:lpstr>
      <vt:lpstr>Wingdings</vt:lpstr>
      <vt:lpstr>Office テーマ</vt:lpstr>
      <vt:lpstr>Artwork</vt:lpstr>
      <vt:lpstr>Kamiokande and Super-Kamiokande</vt:lpstr>
      <vt:lpstr>Outline</vt:lpstr>
      <vt:lpstr>Kamiokande</vt:lpstr>
      <vt:lpstr>Kamiokande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Atmospheric neutrinos: background for proton decay</vt:lpstr>
      <vt:lpstr>Missing atmospheric muon-neutrinos </vt:lpstr>
      <vt:lpstr>Confirmation of missing solar neutrino problem (1989)</vt:lpstr>
      <vt:lpstr>Super-Kamiokande</vt:lpstr>
      <vt:lpstr>Super-Kamiokande</vt:lpstr>
      <vt:lpstr>Initial idea of Super-Kamiokande (1983)</vt:lpstr>
      <vt:lpstr>Beginning of the Super-Kamiokande collaboration</vt:lpstr>
      <vt:lpstr>Construction of the Super-Kamiokande detector</vt:lpstr>
      <vt:lpstr>Atmospheric neutrino oscillations</vt:lpstr>
      <vt:lpstr>Fully automated analysis</vt:lpstr>
      <vt:lpstr>Event type and neutrino energy</vt:lpstr>
      <vt:lpstr>Evidence for neutrino oscillations (Super-Kamiokande @Neutrino 1998)</vt:lpstr>
      <vt:lpstr>Super-K as the far detector in LBL experiments (after 2000)</vt:lpstr>
      <vt:lpstr>Solar neutrino oscillations</vt:lpstr>
      <vt:lpstr>Calibration of Super-K with an electron LINAC</vt:lpstr>
      <vt:lpstr>Solar neutrino studies in Super-Kamiokande</vt:lpstr>
      <vt:lpstr>Oscillation parameters (2025)</vt:lpstr>
      <vt:lpstr>Accident (Nov. 12, 2001)</vt:lpstr>
      <vt:lpstr>Summary</vt:lpstr>
      <vt:lpstr>PowerPoint プレゼンテーション</vt:lpstr>
      <vt:lpstr>Evidence for solar neutrino oscillations (after 2000)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Atmospheric Neutrinos</dc:title>
  <dc:creator>kajita</dc:creator>
  <cp:lastModifiedBy>Takaaki Kajita</cp:lastModifiedBy>
  <cp:revision>194</cp:revision>
  <dcterms:created xsi:type="dcterms:W3CDTF">2016-01-30T05:00:16Z</dcterms:created>
  <dcterms:modified xsi:type="dcterms:W3CDTF">2025-11-12T07:45:30Z</dcterms:modified>
</cp:coreProperties>
</file>