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ppt/tags/tag6.xml" ContentType="application/vnd.openxmlformats-officedocument.presentationml.tags+xml"/>
  <Override PartName="/ppt/notesSlides/notesSlide7.xml" ContentType="application/vnd.openxmlformats-officedocument.presentationml.notesSlide+xml"/>
  <Override PartName="/ppt/tags/tag7.xml" ContentType="application/vnd.openxmlformats-officedocument.presentationml.tags+xml"/>
  <Override PartName="/ppt/notesSlides/notesSlide8.xml" ContentType="application/vnd.openxmlformats-officedocument.presentationml.notesSlide+xml"/>
  <Override PartName="/ppt/tags/tag8.xml" ContentType="application/vnd.openxmlformats-officedocument.presentationml.tags+xml"/>
  <Override PartName="/ppt/notesSlides/notesSlide9.xml" ContentType="application/vnd.openxmlformats-officedocument.presentationml.notesSlide+xml"/>
  <Override PartName="/ppt/tags/tag9.xml" ContentType="application/vnd.openxmlformats-officedocument.presentationml.tags+xml"/>
  <Override PartName="/ppt/notesSlides/notesSlide10.xml" ContentType="application/vnd.openxmlformats-officedocument.presentationml.notesSlide+xml"/>
  <Override PartName="/ppt/tags/tag10.xml" ContentType="application/vnd.openxmlformats-officedocument.presentationml.tags+xml"/>
  <Override PartName="/ppt/notesSlides/notesSlide11.xml" ContentType="application/vnd.openxmlformats-officedocument.presentationml.notesSlide+xml"/>
  <Override PartName="/ppt/tags/tag11.xml" ContentType="application/vnd.openxmlformats-officedocument.presentationml.tags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2" r:id="rId1"/>
  </p:sldMasterIdLst>
  <p:notesMasterIdLst>
    <p:notesMasterId r:id="rId14"/>
  </p:notesMasterIdLst>
  <p:handoutMasterIdLst>
    <p:handoutMasterId r:id="rId15"/>
  </p:handoutMasterIdLst>
  <p:sldIdLst>
    <p:sldId id="986" r:id="rId2"/>
    <p:sldId id="1410" r:id="rId3"/>
    <p:sldId id="1473" r:id="rId4"/>
    <p:sldId id="1487" r:id="rId5"/>
    <p:sldId id="1484" r:id="rId6"/>
    <p:sldId id="1475" r:id="rId7"/>
    <p:sldId id="1479" r:id="rId8"/>
    <p:sldId id="1483" r:id="rId9"/>
    <p:sldId id="1480" r:id="rId10"/>
    <p:sldId id="1486" r:id="rId11"/>
    <p:sldId id="1485" r:id="rId12"/>
    <p:sldId id="1488" r:id="rId1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33CC"/>
    <a:srgbClr val="FF00FF"/>
    <a:srgbClr val="342216"/>
    <a:srgbClr val="241D17"/>
    <a:srgbClr val="150000"/>
    <a:srgbClr val="700000"/>
    <a:srgbClr val="4073FF"/>
    <a:srgbClr val="0D9572"/>
    <a:srgbClr val="669195"/>
    <a:srgbClr val="30B3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87"/>
    <p:restoredTop sz="89524"/>
  </p:normalViewPr>
  <p:slideViewPr>
    <p:cSldViewPr>
      <p:cViewPr varScale="1">
        <p:scale>
          <a:sx n="114" d="100"/>
          <a:sy n="114" d="100"/>
        </p:scale>
        <p:origin x="2344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7" d="100"/>
        <a:sy n="97" d="100"/>
      </p:scale>
      <p:origin x="0" y="0"/>
    </p:cViewPr>
  </p:sorterViewPr>
  <p:notesViewPr>
    <p:cSldViewPr>
      <p:cViewPr>
        <p:scale>
          <a:sx n="100" d="100"/>
          <a:sy n="100" d="100"/>
        </p:scale>
        <p:origin x="-1808" y="3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3E7BD96-DEF8-7841-A031-62F521B4DDF9}" type="datetimeFigureOut">
              <a:rPr lang="en-US" altLang="x-none"/>
              <a:pPr>
                <a:defRPr/>
              </a:pPr>
              <a:t>11/11/25</a:t>
            </a:fld>
            <a:endParaRPr lang="en-US" alt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68F1DEF-CA35-7F49-9F08-9FED8424048D}" type="slidenum">
              <a:rPr lang="en-US" altLang="x-none"/>
              <a:pPr>
                <a:defRPr/>
              </a:pPr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5B83343-DE0C-E540-953E-F7D6627CD028}" type="slidenum">
              <a:rPr lang="en-GB" altLang="x-none"/>
              <a:pPr>
                <a:defRPr/>
              </a:pPr>
              <a:t>‹#›</a:t>
            </a:fld>
            <a:endParaRPr lang="en-GB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07" charset="0"/>
        <a:ea typeface="ＭＳ Ｐゴシック" pitchFamily="-107" charset="-128"/>
        <a:cs typeface="ＭＳ Ｐゴシック" pitchFamily="-107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07" charset="0"/>
        <a:ea typeface="ＭＳ Ｐゴシック" pitchFamily="-107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07" charset="0"/>
        <a:ea typeface="ＭＳ Ｐゴシック" pitchFamily="-107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07" charset="0"/>
        <a:ea typeface="ＭＳ Ｐゴシック" pitchFamily="-107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07" charset="0"/>
        <a:ea typeface="ＭＳ Ｐゴシック" pitchFamily="-107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fld id="{74F50282-4010-FA41-8219-A3EB996EB561}" type="slidenum">
              <a:rPr lang="en-GB" altLang="x-none"/>
              <a:pPr/>
              <a:t>1</a:t>
            </a:fld>
            <a:endParaRPr lang="en-GB" altLang="x-none" dirty="0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GB" altLang="x-none" sz="2400" dirty="0">
              <a:latin typeface="Times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B609E5-A92A-0A7F-4EC3-8FB661C819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>
            <a:extLst>
              <a:ext uri="{FF2B5EF4-FFF2-40B4-BE49-F238E27FC236}">
                <a16:creationId xmlns:a16="http://schemas.microsoft.com/office/drawing/2014/main" id="{50510E3A-0F1C-C239-4A6D-034ABAD65EB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8" name="Rectangle 3">
            <a:extLst>
              <a:ext uri="{FF2B5EF4-FFF2-40B4-BE49-F238E27FC236}">
                <a16:creationId xmlns:a16="http://schemas.microsoft.com/office/drawing/2014/main" id="{B434CCB0-D4FC-253B-804C-EAC5CE10993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GB" altLang="x-none" dirty="0">
              <a:latin typeface="Times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0277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D7DB92-6736-C38A-00DA-C11C0CD5AA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>
            <a:extLst>
              <a:ext uri="{FF2B5EF4-FFF2-40B4-BE49-F238E27FC236}">
                <a16:creationId xmlns:a16="http://schemas.microsoft.com/office/drawing/2014/main" id="{D5CC5C2B-64D6-9001-261B-355AEA7E9F3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8" name="Rectangle 3">
            <a:extLst>
              <a:ext uri="{FF2B5EF4-FFF2-40B4-BE49-F238E27FC236}">
                <a16:creationId xmlns:a16="http://schemas.microsoft.com/office/drawing/2014/main" id="{3F3D0FF1-D821-43B2-F21F-39E18D88FEC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GB" altLang="x-none" dirty="0">
              <a:latin typeface="Times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896218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4133FC-5EEE-60CC-241F-F6A6798B30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>
            <a:extLst>
              <a:ext uri="{FF2B5EF4-FFF2-40B4-BE49-F238E27FC236}">
                <a16:creationId xmlns:a16="http://schemas.microsoft.com/office/drawing/2014/main" id="{ED34B2AB-27CD-15B3-FBD8-668DC5893B8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8" name="Rectangle 3">
            <a:extLst>
              <a:ext uri="{FF2B5EF4-FFF2-40B4-BE49-F238E27FC236}">
                <a16:creationId xmlns:a16="http://schemas.microsoft.com/office/drawing/2014/main" id="{ACC08DBD-4EE5-5D2F-6816-8A4487FEAAE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GB" altLang="x-none" dirty="0">
              <a:latin typeface="Times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339288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GB" altLang="x-none" dirty="0">
              <a:latin typeface="Times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205180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5C9B38-9549-C6ED-7495-F1EF41369D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>
            <a:extLst>
              <a:ext uri="{FF2B5EF4-FFF2-40B4-BE49-F238E27FC236}">
                <a16:creationId xmlns:a16="http://schemas.microsoft.com/office/drawing/2014/main" id="{8BBEFC64-36AE-BD55-CB3A-99B86416E9F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8" name="Rectangle 3">
            <a:extLst>
              <a:ext uri="{FF2B5EF4-FFF2-40B4-BE49-F238E27FC236}">
                <a16:creationId xmlns:a16="http://schemas.microsoft.com/office/drawing/2014/main" id="{78EC3A88-FD9C-2318-2523-CEE735C24D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GB" altLang="x-none" dirty="0">
              <a:latin typeface="Times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934462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CC5A88-5FAB-37FE-D1BC-6B5B623F34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>
            <a:extLst>
              <a:ext uri="{FF2B5EF4-FFF2-40B4-BE49-F238E27FC236}">
                <a16:creationId xmlns:a16="http://schemas.microsoft.com/office/drawing/2014/main" id="{2EAF57A0-5614-005A-4DC0-FA3C0D9F1E5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8" name="Rectangle 3">
            <a:extLst>
              <a:ext uri="{FF2B5EF4-FFF2-40B4-BE49-F238E27FC236}">
                <a16:creationId xmlns:a16="http://schemas.microsoft.com/office/drawing/2014/main" id="{B06D86E1-8261-1EAE-1B78-0E1671B19E5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GB" altLang="x-none" dirty="0">
              <a:latin typeface="Times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027390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4B75E0-50FF-5D56-58E7-3C5236E9F8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>
            <a:extLst>
              <a:ext uri="{FF2B5EF4-FFF2-40B4-BE49-F238E27FC236}">
                <a16:creationId xmlns:a16="http://schemas.microsoft.com/office/drawing/2014/main" id="{B49FEA59-45A0-EF4E-B4B9-20AB2EA56F2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8" name="Rectangle 3">
            <a:extLst>
              <a:ext uri="{FF2B5EF4-FFF2-40B4-BE49-F238E27FC236}">
                <a16:creationId xmlns:a16="http://schemas.microsoft.com/office/drawing/2014/main" id="{39D43348-3997-8B1B-AE02-7BB2E886870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GB" altLang="x-none" dirty="0">
              <a:latin typeface="Times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919979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91D83F-4316-793D-4E15-70C1E0A3D0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>
            <a:extLst>
              <a:ext uri="{FF2B5EF4-FFF2-40B4-BE49-F238E27FC236}">
                <a16:creationId xmlns:a16="http://schemas.microsoft.com/office/drawing/2014/main" id="{9731C234-1C2C-3CCD-3DCE-C74CC9B3C0D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8" name="Rectangle 3">
            <a:extLst>
              <a:ext uri="{FF2B5EF4-FFF2-40B4-BE49-F238E27FC236}">
                <a16:creationId xmlns:a16="http://schemas.microsoft.com/office/drawing/2014/main" id="{8B477228-36AB-5AED-BBE8-3E69D5F2957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GB" altLang="x-none" dirty="0">
              <a:latin typeface="Times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431400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88E09F-5E06-D560-F7F1-2AF27A8791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>
            <a:extLst>
              <a:ext uri="{FF2B5EF4-FFF2-40B4-BE49-F238E27FC236}">
                <a16:creationId xmlns:a16="http://schemas.microsoft.com/office/drawing/2014/main" id="{DA8DD8F2-3495-8E5F-021D-57890A7C8F1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8" name="Rectangle 3">
            <a:extLst>
              <a:ext uri="{FF2B5EF4-FFF2-40B4-BE49-F238E27FC236}">
                <a16:creationId xmlns:a16="http://schemas.microsoft.com/office/drawing/2014/main" id="{A046E24A-8543-513A-9FF6-B59BE67C346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GB" altLang="x-none" dirty="0">
              <a:latin typeface="Times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13273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C8B1B8-EDDD-BEA5-0EB1-287371E26D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>
            <a:extLst>
              <a:ext uri="{FF2B5EF4-FFF2-40B4-BE49-F238E27FC236}">
                <a16:creationId xmlns:a16="http://schemas.microsoft.com/office/drawing/2014/main" id="{A0AC6F9F-D874-9155-CB0E-CB7B94FD12D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8" name="Rectangle 3">
            <a:extLst>
              <a:ext uri="{FF2B5EF4-FFF2-40B4-BE49-F238E27FC236}">
                <a16:creationId xmlns:a16="http://schemas.microsoft.com/office/drawing/2014/main" id="{B5C1C387-82F3-2676-9E41-57137395F6B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GB" altLang="x-none" dirty="0">
              <a:latin typeface="Times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161148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69FC9B-8130-9DC4-246E-25F170779A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>
            <a:extLst>
              <a:ext uri="{FF2B5EF4-FFF2-40B4-BE49-F238E27FC236}">
                <a16:creationId xmlns:a16="http://schemas.microsoft.com/office/drawing/2014/main" id="{1A02EB18-BE0C-02C6-ED3D-533EA2E0064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8" name="Rectangle 3">
            <a:extLst>
              <a:ext uri="{FF2B5EF4-FFF2-40B4-BE49-F238E27FC236}">
                <a16:creationId xmlns:a16="http://schemas.microsoft.com/office/drawing/2014/main" id="{E7D49190-5B4F-B49F-D736-8D1F63D105B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GB" altLang="x-none" dirty="0">
              <a:latin typeface="Times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07292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71DB16-8B8C-C140-A45E-743CB12A7093}" type="datetime3">
              <a:rPr lang="en-US" altLang="x-none"/>
              <a:pPr>
                <a:defRPr/>
              </a:pPr>
              <a:t>11 November 2025</a:t>
            </a:fld>
            <a:endParaRPr lang="en-GB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A. Bettini. Padova University and INFN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E49F3C-F556-5046-B191-8B2B08F9E9CE}" type="slidenum">
              <a:rPr lang="en-GB" altLang="x-none"/>
              <a:pPr>
                <a:defRPr/>
              </a:pPr>
              <a:t>‹#›</a:t>
            </a:fld>
            <a:endParaRPr lang="en-GB" altLang="x-none" sz="1400"/>
          </a:p>
        </p:txBody>
      </p:sp>
    </p:spTree>
    <p:extLst>
      <p:ext uri="{BB962C8B-B14F-4D97-AF65-F5344CB8AC3E}">
        <p14:creationId xmlns:p14="http://schemas.microsoft.com/office/powerpoint/2010/main" val="1189830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8000"/>
    </mc:Choice>
    <mc:Fallback xmlns="">
      <p:transition advTm="18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2CAE3-0708-BF47-9AE6-235249576A44}" type="datetime3">
              <a:rPr lang="en-US" altLang="x-none"/>
              <a:pPr>
                <a:defRPr/>
              </a:pPr>
              <a:t>11 November 2025</a:t>
            </a:fld>
            <a:endParaRPr lang="en-GB" altLang="x-none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84438" y="6524625"/>
            <a:ext cx="41910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A. Bettini. Padova University and INFN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B4C5A-A5C3-6541-8D71-951F764CC88F}" type="slidenum">
              <a:rPr lang="en-GB" altLang="x-none"/>
              <a:pPr>
                <a:defRPr/>
              </a:pPr>
              <a:t>‹#›</a:t>
            </a:fld>
            <a:endParaRPr lang="en-GB" altLang="x-none" sz="1400"/>
          </a:p>
        </p:txBody>
      </p:sp>
    </p:spTree>
    <p:extLst>
      <p:ext uri="{BB962C8B-B14F-4D97-AF65-F5344CB8AC3E}">
        <p14:creationId xmlns:p14="http://schemas.microsoft.com/office/powerpoint/2010/main" val="110753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8000"/>
    </mc:Choice>
    <mc:Fallback xmlns="">
      <p:transition advTm="18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152400"/>
            <a:ext cx="7772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914400"/>
            <a:ext cx="89916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text styles</a:t>
            </a:r>
          </a:p>
          <a:p>
            <a:pPr lvl="1"/>
            <a:r>
              <a:rPr lang="en-US" altLang="x-none"/>
              <a:t>Second level</a:t>
            </a:r>
          </a:p>
          <a:p>
            <a:pPr lvl="2"/>
            <a:r>
              <a:rPr lang="en-US" altLang="x-none"/>
              <a:t>Third level</a:t>
            </a:r>
          </a:p>
          <a:p>
            <a:pPr lvl="3"/>
            <a:r>
              <a:rPr lang="en-US" altLang="x-none"/>
              <a:t>Fourth level</a:t>
            </a:r>
          </a:p>
          <a:p>
            <a:pPr lvl="4"/>
            <a:r>
              <a:rPr lang="en-US" altLang="x-none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228600" y="6477000"/>
            <a:ext cx="15240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fld id="{B5E889F7-A63C-9A4F-8FB1-0C1AFD8BD5DE}" type="datetime3">
              <a:rPr lang="en-US" altLang="x-none"/>
              <a:pPr>
                <a:defRPr/>
              </a:pPr>
              <a:t>11 November 2025</a:t>
            </a:fld>
            <a:endParaRPr lang="en-GB" altLang="x-non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2362200" y="6477000"/>
            <a:ext cx="4191000" cy="228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Times" pitchFamily="-107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GB"/>
              <a:t>A. Bettini. Padova University and INFN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7772400" y="6553200"/>
            <a:ext cx="1219200" cy="228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B6F1B61-60EF-4B44-9C23-247921D775B5}" type="slidenum">
              <a:rPr lang="en-GB" altLang="x-none"/>
              <a:pPr>
                <a:defRPr/>
              </a:pPr>
              <a:t>‹#›</a:t>
            </a:fld>
            <a:endParaRPr lang="en-GB" altLang="x-none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0" r:id="rId1"/>
    <p:sldLayoutId id="2147484211" r:id="rId2"/>
  </p:sldLayoutIdLst>
  <mc:AlternateContent xmlns:mc="http://schemas.openxmlformats.org/markup-compatibility/2006" xmlns:p14="http://schemas.microsoft.com/office/powerpoint/2010/main">
    <mc:Choice Requires="p14">
      <p:transition p14:dur="10" advTm="18000"/>
    </mc:Choice>
    <mc:Fallback xmlns="">
      <p:transition advTm="18000"/>
    </mc:Fallback>
  </mc:AlternateConten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000099"/>
          </a:solidFill>
          <a:latin typeface="Arial" pitchFamily="-107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000099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000099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000099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000099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000099"/>
          </a:solidFill>
          <a:latin typeface="Times" pitchFamily="-107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000099"/>
          </a:solidFill>
          <a:latin typeface="Times" pitchFamily="-107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000099"/>
          </a:solidFill>
          <a:latin typeface="Times" pitchFamily="-107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000099"/>
          </a:solidFill>
          <a:latin typeface="Times" pitchFamily="-107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Arial" pitchFamily="-107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Arial" pitchFamily="-107" charset="0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Arial" pitchFamily="-107" charset="0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Arial" pitchFamily="-107" charset="0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Arial" pitchFamily="-107" charset="0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4" Type="http://schemas.openxmlformats.org/officeDocument/2006/relationships/image" Target="../media/image11.t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B10E8C6-5E60-5148-A782-1FBE859BF92D}" type="datetime3">
              <a:rPr lang="en-GB" altLang="x-none" sz="1200" smtClean="0">
                <a:latin typeface="Times" charset="0"/>
              </a:rPr>
              <a:pPr>
                <a:spcBef>
                  <a:spcPct val="0"/>
                </a:spcBef>
                <a:buFontTx/>
                <a:buNone/>
              </a:pPr>
              <a:t>11 November, 2025</a:t>
            </a:fld>
            <a:endParaRPr lang="en-GB" altLang="x-none" sz="1200" dirty="0">
              <a:latin typeface="Times" charset="0"/>
            </a:endParaRPr>
          </a:p>
        </p:txBody>
      </p:sp>
      <p:sp>
        <p:nvSpPr>
          <p:cNvPr id="921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x-none" sz="1200" dirty="0">
                <a:latin typeface="Times" charset="0"/>
              </a:rPr>
              <a:t>A. Bettini. Padova University and INFN</a:t>
            </a:r>
          </a:p>
        </p:txBody>
      </p:sp>
      <p:sp>
        <p:nvSpPr>
          <p:cNvPr id="921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0E9DFA5-CC76-B64A-9422-A67D604183A3}" type="slidenum">
              <a:rPr lang="en-GB" altLang="x-none" sz="1200">
                <a:latin typeface="Times" charset="0"/>
              </a:rPr>
              <a:pPr>
                <a:spcBef>
                  <a:spcPct val="0"/>
                </a:spcBef>
                <a:buFontTx/>
                <a:buNone/>
              </a:pPr>
              <a:t>1</a:t>
            </a:fld>
            <a:endParaRPr lang="en-GB" altLang="x-none" sz="1400" dirty="0">
              <a:latin typeface="Times" charset="0"/>
            </a:endParaRP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title"/>
          </p:nvPr>
        </p:nvSpPr>
        <p:spPr>
          <a:xfrm>
            <a:off x="27781" y="76200"/>
            <a:ext cx="9088438" cy="3346450"/>
          </a:xfrm>
        </p:spPr>
        <p:txBody>
          <a:bodyPr/>
          <a:lstStyle/>
          <a:p>
            <a:r>
              <a:rPr lang="en-IT" altLang="en-IT" b="0" i="0" dirty="0">
                <a:latin typeface="Roboto" panose="02000000000000000000" pitchFamily="2" charset="0"/>
              </a:rPr>
              <a:t>4th International Symposium on the History of Particle Physics</a:t>
            </a:r>
            <a:br>
              <a:rPr lang="en-IT" altLang="en-IT" b="0" i="0" dirty="0">
                <a:latin typeface="Roboto" panose="02000000000000000000" pitchFamily="2" charset="0"/>
              </a:rPr>
            </a:br>
            <a:r>
              <a:rPr lang="en-IT" altLang="en-IT" b="0" i="0" dirty="0">
                <a:latin typeface="Roboto" panose="02000000000000000000" pitchFamily="2" charset="0"/>
              </a:rPr>
              <a:t>CERN 10-13 November 2025</a:t>
            </a:r>
            <a:endParaRPr lang="en-GB" altLang="x-none" dirty="0">
              <a:solidFill>
                <a:schemeClr val="accent6"/>
              </a:solidFill>
              <a:latin typeface="Times" pitchFamily="2" charset="0"/>
            </a:endParaRPr>
          </a:p>
        </p:txBody>
      </p:sp>
      <p:sp>
        <p:nvSpPr>
          <p:cNvPr id="9221" name="Rectangle 4"/>
          <p:cNvSpPr>
            <a:spLocks noChangeArrowheads="1"/>
          </p:cNvSpPr>
          <p:nvPr/>
        </p:nvSpPr>
        <p:spPr bwMode="auto">
          <a:xfrm>
            <a:off x="357188" y="5472817"/>
            <a:ext cx="8839200" cy="863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buFontTx/>
              <a:buNone/>
            </a:pPr>
            <a:r>
              <a:rPr lang="en-GB" altLang="x-none" sz="2800" dirty="0">
                <a:latin typeface="Times" charset="0"/>
              </a:rPr>
              <a:t>A. Bettini </a:t>
            </a:r>
          </a:p>
          <a:p>
            <a:pPr algn="ctr">
              <a:buFontTx/>
              <a:buNone/>
            </a:pPr>
            <a:r>
              <a:rPr lang="en-GB" altLang="x-none" sz="1800" dirty="0">
                <a:latin typeface="Times" charset="0"/>
              </a:rPr>
              <a:t>G. Galilei Physics and Astronomy Dept. Padua University; INFN Padova. Italy</a:t>
            </a:r>
          </a:p>
        </p:txBody>
      </p:sp>
      <p:sp>
        <p:nvSpPr>
          <p:cNvPr id="9222" name="Text Box 7"/>
          <p:cNvSpPr txBox="1">
            <a:spLocks noChangeArrowheads="1"/>
          </p:cNvSpPr>
          <p:nvPr/>
        </p:nvSpPr>
        <p:spPr bwMode="auto">
          <a:xfrm>
            <a:off x="769640" y="3435351"/>
            <a:ext cx="737612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ts val="0"/>
              </a:spcBef>
              <a:buFontTx/>
              <a:buNone/>
            </a:pPr>
            <a:r>
              <a:rPr lang="en-GB" altLang="x-none" sz="2800" b="1" i="1" dirty="0">
                <a:solidFill>
                  <a:srgbClr val="000099"/>
                </a:solidFill>
                <a:latin typeface="Times" charset="0"/>
              </a:rPr>
              <a:t> </a:t>
            </a:r>
            <a:r>
              <a:rPr lang="en-GB" sz="3600" b="1" i="1" dirty="0">
                <a:solidFill>
                  <a:srgbClr val="C00000"/>
                </a:solidFill>
                <a:latin typeface="Times" charset="0"/>
              </a:rPr>
              <a:t>Rare searches</a:t>
            </a:r>
          </a:p>
          <a:p>
            <a:pPr algn="ctr">
              <a:spcBef>
                <a:spcPts val="0"/>
              </a:spcBef>
              <a:buFontTx/>
              <a:buNone/>
            </a:pPr>
            <a:r>
              <a:rPr lang="en-GB" sz="3600" b="1" i="1" dirty="0">
                <a:solidFill>
                  <a:srgbClr val="C00000"/>
                </a:solidFill>
                <a:latin typeface="Times" charset="0"/>
              </a:rPr>
              <a:t>The low background frontier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8000"/>
    </mc:Choice>
    <mc:Fallback xmlns="">
      <p:transition advTm="18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270F4D-AECE-E5FD-8C8C-7913CD9B8C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Date Placeholder 3">
            <a:extLst>
              <a:ext uri="{FF2B5EF4-FFF2-40B4-BE49-F238E27FC236}">
                <a16:creationId xmlns:a16="http://schemas.microsoft.com/office/drawing/2014/main" id="{89661C12-1B2F-BBE4-8856-CDC2A2EE197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B10A832-3DA9-6840-A2D1-CE2465BB0988}" type="datetime3">
              <a:rPr lang="en-US" altLang="x-none" sz="1200">
                <a:latin typeface="Times" charset="0"/>
              </a:rPr>
              <a:pPr>
                <a:spcBef>
                  <a:spcPct val="0"/>
                </a:spcBef>
                <a:buFontTx/>
                <a:buNone/>
              </a:pPr>
              <a:t>11 November 2025</a:t>
            </a:fld>
            <a:endParaRPr lang="en-GB" altLang="x-none" sz="1200" dirty="0">
              <a:latin typeface="Times" charset="0"/>
            </a:endParaRPr>
          </a:p>
        </p:txBody>
      </p:sp>
      <p:sp>
        <p:nvSpPr>
          <p:cNvPr id="13314" name="Footer Placeholder 4">
            <a:extLst>
              <a:ext uri="{FF2B5EF4-FFF2-40B4-BE49-F238E27FC236}">
                <a16:creationId xmlns:a16="http://schemas.microsoft.com/office/drawing/2014/main" id="{DDAFBF20-8BFC-7674-84D9-9A801BB24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x-none" sz="1200" dirty="0">
                <a:latin typeface="Times" charset="0"/>
              </a:rPr>
              <a:t>A. Bettini. Padova University and INFN</a:t>
            </a:r>
          </a:p>
        </p:txBody>
      </p:sp>
      <p:sp>
        <p:nvSpPr>
          <p:cNvPr id="13315" name="Slide Number Placeholder 5">
            <a:extLst>
              <a:ext uri="{FF2B5EF4-FFF2-40B4-BE49-F238E27FC236}">
                <a16:creationId xmlns:a16="http://schemas.microsoft.com/office/drawing/2014/main" id="{D5F04B39-F569-A1FE-A7D0-1EFA00F05F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88B07E8-E358-C845-96D7-57A2C8B8F0DB}" type="slidenum">
              <a:rPr lang="en-GB" altLang="x-none" sz="1200">
                <a:latin typeface="Times" charset="0"/>
              </a:rPr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GB" altLang="x-none" sz="1400" dirty="0">
              <a:latin typeface="Times" charset="0"/>
            </a:endParaRPr>
          </a:p>
        </p:txBody>
      </p:sp>
      <p:sp>
        <p:nvSpPr>
          <p:cNvPr id="13316" name="Rectangle 31">
            <a:extLst>
              <a:ext uri="{FF2B5EF4-FFF2-40B4-BE49-F238E27FC236}">
                <a16:creationId xmlns:a16="http://schemas.microsoft.com/office/drawing/2014/main" id="{9D7D970B-16D9-13C8-8A7E-2DF040311F43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x-none" dirty="0">
                <a:latin typeface="Times" charset="0"/>
              </a:rPr>
              <a:t>Lab in a working mine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FD9FE3F-5455-B67D-6B2A-F2A526CD8B56}"/>
              </a:ext>
            </a:extLst>
          </p:cNvPr>
          <p:cNvSpPr txBox="1"/>
          <p:nvPr/>
        </p:nvSpPr>
        <p:spPr>
          <a:xfrm>
            <a:off x="70419" y="4679145"/>
            <a:ext cx="88924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 a mine access is usually vertical via shafts a few metres diameter (Kamioka horizontal)</a:t>
            </a:r>
          </a:p>
          <a:p>
            <a:r>
              <a:rPr lang="en-GB" dirty="0"/>
              <a:t>Need relatively long drifts to reach regions with rock quality (to reach norite at </a:t>
            </a:r>
            <a:r>
              <a:rPr lang="en-GB" dirty="0" err="1"/>
              <a:t>SNOLab</a:t>
            </a:r>
            <a:r>
              <a:rPr lang="en-GB" dirty="0"/>
              <a:t>) suitable for digging experimental halls (smaller useful/total vol.)</a:t>
            </a:r>
          </a:p>
          <a:p>
            <a:r>
              <a:rPr lang="en-GB" dirty="0"/>
              <a:t>Unitary excavation costs substantially higher due to hoist rock and interference with mine operation</a:t>
            </a:r>
          </a:p>
        </p:txBody>
      </p:sp>
      <p:pic>
        <p:nvPicPr>
          <p:cNvPr id="7" name="Picture 6" descr="A map of a train&#10;&#10;AI-generated content may be incorrect.">
            <a:extLst>
              <a:ext uri="{FF2B5EF4-FFF2-40B4-BE49-F238E27FC236}">
                <a16:creationId xmlns:a16="http://schemas.microsoft.com/office/drawing/2014/main" id="{5A27433F-3331-EFC7-4135-94D99B5B75F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636" y="732715"/>
            <a:ext cx="7772400" cy="38862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23733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8000"/>
    </mc:Choice>
    <mc:Fallback xmlns="">
      <p:transition advTm="18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8D93FC-3E6F-6566-E111-A1918E3D78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Date Placeholder 3">
            <a:extLst>
              <a:ext uri="{FF2B5EF4-FFF2-40B4-BE49-F238E27FC236}">
                <a16:creationId xmlns:a16="http://schemas.microsoft.com/office/drawing/2014/main" id="{588D34B8-5FCF-FD53-6F72-08037B2F79AE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B10A832-3DA9-6840-A2D1-CE2465BB0988}" type="datetime3">
              <a:rPr lang="en-US" altLang="x-none" sz="1200">
                <a:latin typeface="Times" charset="0"/>
              </a:rPr>
              <a:pPr>
                <a:spcBef>
                  <a:spcPct val="0"/>
                </a:spcBef>
                <a:buFontTx/>
                <a:buNone/>
              </a:pPr>
              <a:t>11 November 2025</a:t>
            </a:fld>
            <a:endParaRPr lang="en-GB" altLang="x-none" sz="1200" dirty="0">
              <a:latin typeface="Times" charset="0"/>
            </a:endParaRPr>
          </a:p>
        </p:txBody>
      </p:sp>
      <p:sp>
        <p:nvSpPr>
          <p:cNvPr id="13314" name="Footer Placeholder 4">
            <a:extLst>
              <a:ext uri="{FF2B5EF4-FFF2-40B4-BE49-F238E27FC236}">
                <a16:creationId xmlns:a16="http://schemas.microsoft.com/office/drawing/2014/main" id="{74C1D731-E882-854B-0F71-C3905ED1F1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x-none" sz="1200" dirty="0">
                <a:latin typeface="Times" charset="0"/>
              </a:rPr>
              <a:t>A. Bettini. Padova University and INFN</a:t>
            </a:r>
          </a:p>
        </p:txBody>
      </p:sp>
      <p:sp>
        <p:nvSpPr>
          <p:cNvPr id="13315" name="Slide Number Placeholder 5">
            <a:extLst>
              <a:ext uri="{FF2B5EF4-FFF2-40B4-BE49-F238E27FC236}">
                <a16:creationId xmlns:a16="http://schemas.microsoft.com/office/drawing/2014/main" id="{96C1DA9E-7112-EEFC-9CC5-000A14B84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88B07E8-E358-C845-96D7-57A2C8B8F0DB}" type="slidenum">
              <a:rPr lang="en-GB" altLang="x-none" sz="1200">
                <a:latin typeface="Times" charset="0"/>
              </a:rPr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GB" altLang="x-none" sz="1400" dirty="0">
              <a:latin typeface="Times" charset="0"/>
            </a:endParaRPr>
          </a:p>
        </p:txBody>
      </p:sp>
      <p:sp>
        <p:nvSpPr>
          <p:cNvPr id="13316" name="Rectangle 31">
            <a:extLst>
              <a:ext uri="{FF2B5EF4-FFF2-40B4-BE49-F238E27FC236}">
                <a16:creationId xmlns:a16="http://schemas.microsoft.com/office/drawing/2014/main" id="{F1368870-2237-3B5B-79F4-1284781489C1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x-none" dirty="0">
                <a:latin typeface="Times" charset="0"/>
              </a:rPr>
              <a:t>Lab in abandoned mine - Homestake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999DEE0-525C-A7F3-8B35-0D13CB233464}"/>
              </a:ext>
            </a:extLst>
          </p:cNvPr>
          <p:cNvSpPr txBox="1"/>
          <p:nvPr/>
        </p:nvSpPr>
        <p:spPr>
          <a:xfrm>
            <a:off x="260926" y="4653136"/>
            <a:ext cx="90364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Much more expensive in an abandoned mine (Homestake)</a:t>
            </a:r>
          </a:p>
          <a:p>
            <a:r>
              <a:rPr lang="en-GB" dirty="0"/>
              <a:t>2011 estimated cost for refurbishment of two shafts </a:t>
            </a:r>
            <a:r>
              <a:rPr lang="en-GB" b="1" dirty="0"/>
              <a:t>150 M$</a:t>
            </a:r>
          </a:p>
          <a:p>
            <a:r>
              <a:rPr lang="en-GB" dirty="0"/>
              <a:t>2011 corrected for inflation cost of the entire LNGS  </a:t>
            </a:r>
            <a:r>
              <a:rPr lang="en-GB" b="1" dirty="0"/>
              <a:t>96 M€ </a:t>
            </a:r>
            <a:r>
              <a:rPr lang="en-GB" dirty="0"/>
              <a:t>(17 300 m</a:t>
            </a:r>
            <a:r>
              <a:rPr lang="en-GB" baseline="30000" dirty="0"/>
              <a:t>2</a:t>
            </a:r>
            <a:r>
              <a:rPr lang="en-GB" dirty="0"/>
              <a:t> ,180 000 m</a:t>
            </a:r>
            <a:r>
              <a:rPr lang="en-GB" baseline="30000" dirty="0"/>
              <a:t>3</a:t>
            </a:r>
            <a:r>
              <a:rPr lang="en-GB" dirty="0"/>
              <a:t>)</a:t>
            </a:r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834EED37-5C09-6862-15AF-37FB7CB41E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IT" altLang="en-IT" sz="1000" b="0" i="0" u="none" strike="noStrike" cap="none" normalizeH="0" baseline="0">
                <a:ln>
                  <a:noFill/>
                </a:ln>
                <a:solidFill>
                  <a:srgbClr val="474747"/>
                </a:solidFill>
                <a:effectLst/>
                <a:latin typeface="Helvetica Neue" panose="02000503000000020004" pitchFamily="2" charset="0"/>
              </a:rPr>
              <a:t>€</a:t>
            </a:r>
            <a:endParaRPr kumimoji="0" lang="en-IT" altLang="en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" name="Picture 4" descr="A map of a site&#10;&#10;AI-generated content may be incorrect.">
            <a:extLst>
              <a:ext uri="{FF2B5EF4-FFF2-40B4-BE49-F238E27FC236}">
                <a16:creationId xmlns:a16="http://schemas.microsoft.com/office/drawing/2014/main" id="{4789780B-96FE-58E3-F96B-7D1857DA72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9632" y="657831"/>
            <a:ext cx="5994342" cy="369143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55346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8000"/>
    </mc:Choice>
    <mc:Fallback xmlns="">
      <p:transition advTm="1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EB3D1E-32DC-2A86-307C-EBE7367BF1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Date Placeholder 3">
            <a:extLst>
              <a:ext uri="{FF2B5EF4-FFF2-40B4-BE49-F238E27FC236}">
                <a16:creationId xmlns:a16="http://schemas.microsoft.com/office/drawing/2014/main" id="{E35A5299-E30F-771D-A86C-540FF1DA75F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B10A832-3DA9-6840-A2D1-CE2465BB0988}" type="datetime3">
              <a:rPr lang="en-US" altLang="x-none" sz="1200">
                <a:latin typeface="Times" charset="0"/>
              </a:rPr>
              <a:pPr>
                <a:spcBef>
                  <a:spcPct val="0"/>
                </a:spcBef>
                <a:buFontTx/>
                <a:buNone/>
              </a:pPr>
              <a:t>11 November 2025</a:t>
            </a:fld>
            <a:endParaRPr lang="en-GB" altLang="x-none" sz="1200" dirty="0">
              <a:latin typeface="Times" charset="0"/>
            </a:endParaRPr>
          </a:p>
        </p:txBody>
      </p:sp>
      <p:sp>
        <p:nvSpPr>
          <p:cNvPr id="13314" name="Footer Placeholder 4">
            <a:extLst>
              <a:ext uri="{FF2B5EF4-FFF2-40B4-BE49-F238E27FC236}">
                <a16:creationId xmlns:a16="http://schemas.microsoft.com/office/drawing/2014/main" id="{285ACEE6-12B9-B6D2-E09B-C42619CCA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x-none" sz="1200" dirty="0">
                <a:latin typeface="Times" charset="0"/>
              </a:rPr>
              <a:t>A. Bettini. Padova University and INFN</a:t>
            </a:r>
          </a:p>
        </p:txBody>
      </p:sp>
      <p:sp>
        <p:nvSpPr>
          <p:cNvPr id="13315" name="Slide Number Placeholder 5">
            <a:extLst>
              <a:ext uri="{FF2B5EF4-FFF2-40B4-BE49-F238E27FC236}">
                <a16:creationId xmlns:a16="http://schemas.microsoft.com/office/drawing/2014/main" id="{1D44417E-8AB7-5E2F-C266-C3AF1CCA8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88B07E8-E358-C845-96D7-57A2C8B8F0DB}" type="slidenum">
              <a:rPr lang="en-GB" altLang="x-none" sz="1200">
                <a:latin typeface="Times" charset="0"/>
              </a:rPr>
              <a:pPr>
                <a:spcBef>
                  <a:spcPct val="0"/>
                </a:spcBef>
                <a:buFontTx/>
                <a:buNone/>
              </a:pPr>
              <a:t>12</a:t>
            </a:fld>
            <a:endParaRPr lang="en-GB" altLang="x-none" sz="1400" dirty="0">
              <a:latin typeface="Times" charset="0"/>
            </a:endParaRPr>
          </a:p>
        </p:txBody>
      </p:sp>
      <p:sp>
        <p:nvSpPr>
          <p:cNvPr id="13316" name="Rectangle 31">
            <a:extLst>
              <a:ext uri="{FF2B5EF4-FFF2-40B4-BE49-F238E27FC236}">
                <a16:creationId xmlns:a16="http://schemas.microsoft.com/office/drawing/2014/main" id="{509902CC-AF6A-767B-B81A-326023543EE5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endParaRPr lang="en-US" altLang="x-none" dirty="0">
              <a:latin typeface="Times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16508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8000"/>
    </mc:Choice>
    <mc:Fallback xmlns="">
      <p:transition advTm="18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B10A832-3DA9-6840-A2D1-CE2465BB0988}" type="datetime3">
              <a:rPr lang="en-US" altLang="x-none" sz="1200">
                <a:latin typeface="Times" charset="0"/>
              </a:rPr>
              <a:pPr>
                <a:spcBef>
                  <a:spcPct val="0"/>
                </a:spcBef>
                <a:buFontTx/>
                <a:buNone/>
              </a:pPr>
              <a:t>11 November 2025</a:t>
            </a:fld>
            <a:endParaRPr lang="en-GB" altLang="x-none" sz="1200" dirty="0">
              <a:latin typeface="Times" charset="0"/>
            </a:endParaRPr>
          </a:p>
        </p:txBody>
      </p:sp>
      <p:sp>
        <p:nvSpPr>
          <p:cNvPr id="1331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x-none" sz="1200" dirty="0">
                <a:latin typeface="Times" charset="0"/>
              </a:rPr>
              <a:t>A. Bettini. Padova University and INFN</a:t>
            </a: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88B07E8-E358-C845-96D7-57A2C8B8F0DB}" type="slidenum">
              <a:rPr lang="en-GB" altLang="x-none" sz="1200">
                <a:latin typeface="Times" charset="0"/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GB" altLang="x-none" sz="1400" dirty="0">
              <a:latin typeface="Times" charset="0"/>
            </a:endParaRPr>
          </a:p>
        </p:txBody>
      </p:sp>
      <p:sp>
        <p:nvSpPr>
          <p:cNvPr id="13316" name="Rectangle 31"/>
          <p:cNvSpPr>
            <a:spLocks noGrp="1" noChangeArrowheads="1"/>
          </p:cNvSpPr>
          <p:nvPr>
            <p:ph type="title" idx="4294967295"/>
          </p:nvPr>
        </p:nvSpPr>
        <p:spPr>
          <a:xfrm>
            <a:off x="-61528" y="332656"/>
            <a:ext cx="9007152" cy="609600"/>
          </a:xfrm>
        </p:spPr>
        <p:txBody>
          <a:bodyPr/>
          <a:lstStyle/>
          <a:p>
            <a:r>
              <a:rPr lang="en-US" altLang="x-none" dirty="0">
                <a:latin typeface="Times" charset="0"/>
              </a:rPr>
              <a:t>Looking at the very-high energies from the keyhole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AD80A94-1785-5852-5D6E-393CABCC2626}"/>
              </a:ext>
            </a:extLst>
          </p:cNvPr>
          <p:cNvSpPr txBox="1"/>
          <p:nvPr/>
        </p:nvSpPr>
        <p:spPr>
          <a:xfrm>
            <a:off x="0" y="1410830"/>
            <a:ext cx="888409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Very high energy scale phenomena, above accelerators, can happen spontaneously</a:t>
            </a:r>
            <a:r>
              <a:rPr lang="en-IT" sz="2000" dirty="0"/>
              <a:t>. </a:t>
            </a:r>
          </a:p>
          <a:p>
            <a:r>
              <a:rPr lang="en-IT" sz="2000" dirty="0"/>
              <a:t>The larger the energy scale, the rarer are the events </a:t>
            </a:r>
          </a:p>
          <a:p>
            <a:r>
              <a:rPr lang="en-IT" sz="2000" dirty="0"/>
              <a:t>Hidden by the noise of mundane events</a:t>
            </a:r>
          </a:p>
          <a:p>
            <a:r>
              <a:rPr lang="en-IT" sz="2000" dirty="0"/>
              <a:t>We cannot see the stars during the day due to the background of Sun light</a:t>
            </a:r>
          </a:p>
          <a:p>
            <a:r>
              <a:rPr lang="en-IT" sz="2000" dirty="0"/>
              <a:t>High energy frontier = ultra-low background frontier.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372E2CE-F010-A228-9F22-651AC6A65164}"/>
              </a:ext>
            </a:extLst>
          </p:cNvPr>
          <p:cNvSpPr txBox="1"/>
          <p:nvPr/>
        </p:nvSpPr>
        <p:spPr>
          <a:xfrm>
            <a:off x="228600" y="3726300"/>
            <a:ext cx="803490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33CC"/>
                </a:solidFill>
              </a:rPr>
              <a:t>Physics Beyond the Standard Model discovered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33CC"/>
                </a:solidFill>
              </a:rPr>
              <a:t>Neutrino oscillations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33CC"/>
                </a:solidFill>
              </a:rPr>
              <a:t>Neutrinos have a mass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33CC"/>
                </a:solidFill>
              </a:rPr>
              <a:t>Neutrinos change flavour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33CC"/>
                </a:solidFill>
              </a:rPr>
              <a:t>Dark matter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33CC"/>
                </a:solidFill>
              </a:rPr>
              <a:t>(Dark energy)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25690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8000"/>
    </mc:Choice>
    <mc:Fallback xmlns="">
      <p:transition advTm="1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2B767C-ACB8-7C17-E21B-872F618B16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Date Placeholder 3">
            <a:extLst>
              <a:ext uri="{FF2B5EF4-FFF2-40B4-BE49-F238E27FC236}">
                <a16:creationId xmlns:a16="http://schemas.microsoft.com/office/drawing/2014/main" id="{1EAFF292-0B3D-369C-AC71-1875540F291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B10A832-3DA9-6840-A2D1-CE2465BB0988}" type="datetime3">
              <a:rPr lang="en-US" altLang="x-none" sz="1200">
                <a:latin typeface="Times" charset="0"/>
              </a:rPr>
              <a:pPr>
                <a:spcBef>
                  <a:spcPct val="0"/>
                </a:spcBef>
                <a:buFontTx/>
                <a:buNone/>
              </a:pPr>
              <a:t>11 November 2025</a:t>
            </a:fld>
            <a:endParaRPr lang="en-GB" altLang="x-none" sz="1200" dirty="0">
              <a:latin typeface="Times" charset="0"/>
            </a:endParaRPr>
          </a:p>
        </p:txBody>
      </p:sp>
      <p:sp>
        <p:nvSpPr>
          <p:cNvPr id="13314" name="Footer Placeholder 4">
            <a:extLst>
              <a:ext uri="{FF2B5EF4-FFF2-40B4-BE49-F238E27FC236}">
                <a16:creationId xmlns:a16="http://schemas.microsoft.com/office/drawing/2014/main" id="{C77E8E09-E28F-8E22-D5E5-F09F8A125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x-none" sz="1200" dirty="0">
                <a:latin typeface="Times" charset="0"/>
              </a:rPr>
              <a:t>A. Bettini. Padova University and INFN</a:t>
            </a:r>
          </a:p>
        </p:txBody>
      </p:sp>
      <p:sp>
        <p:nvSpPr>
          <p:cNvPr id="13315" name="Slide Number Placeholder 5">
            <a:extLst>
              <a:ext uri="{FF2B5EF4-FFF2-40B4-BE49-F238E27FC236}">
                <a16:creationId xmlns:a16="http://schemas.microsoft.com/office/drawing/2014/main" id="{26C89F27-430C-0390-BCEB-63F6A9478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88B07E8-E358-C845-96D7-57A2C8B8F0DB}" type="slidenum">
              <a:rPr lang="en-GB" altLang="x-none" sz="1200">
                <a:latin typeface="Times" charset="0"/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GB" altLang="x-none" sz="1400" dirty="0">
              <a:latin typeface="Times" charset="0"/>
            </a:endParaRPr>
          </a:p>
        </p:txBody>
      </p:sp>
      <p:sp>
        <p:nvSpPr>
          <p:cNvPr id="13316" name="Rectangle 31">
            <a:extLst>
              <a:ext uri="{FF2B5EF4-FFF2-40B4-BE49-F238E27FC236}">
                <a16:creationId xmlns:a16="http://schemas.microsoft.com/office/drawing/2014/main" id="{86DAE0C9-42FB-8952-2B14-E1D9CD3623DE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x-none" dirty="0">
                <a:latin typeface="Times" charset="0"/>
              </a:rPr>
              <a:t>The backgrounds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C828FD-E5CF-3883-A95A-91297922EFB3}"/>
              </a:ext>
            </a:extLst>
          </p:cNvPr>
          <p:cNvSpPr txBox="1"/>
          <p:nvPr/>
        </p:nvSpPr>
        <p:spPr>
          <a:xfrm>
            <a:off x="68692" y="597909"/>
            <a:ext cx="89561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Main Background categories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cosmic rays and induced radioactivity 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environmental radioactivity (from concrete and anything in the hall)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radio-impurities in the detector and shielding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radon emanation from the detector’s </a:t>
            </a:r>
            <a:r>
              <a:rPr lang="en-GB" b="1" dirty="0"/>
              <a:t>surfaces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neutrons from fission, (</a:t>
            </a:r>
            <a:r>
              <a:rPr lang="el-GR" dirty="0"/>
              <a:t>α,</a:t>
            </a:r>
            <a:r>
              <a:rPr lang="en-GB" dirty="0"/>
              <a:t>n) reactions, and from cosmic-ray muons interactions.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4C5787C-5933-6C6D-9D87-3A202EF93306}"/>
              </a:ext>
            </a:extLst>
          </p:cNvPr>
          <p:cNvSpPr txBox="1"/>
          <p:nvPr/>
        </p:nvSpPr>
        <p:spPr>
          <a:xfrm>
            <a:off x="2627784" y="2924944"/>
            <a:ext cx="27202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 Depending on energy scale </a:t>
            </a:r>
          </a:p>
          <a:p>
            <a:r>
              <a:rPr lang="en-GB" dirty="0"/>
              <a:t>  </a:t>
            </a:r>
            <a:r>
              <a:rPr lang="en-GB" b="1" dirty="0"/>
              <a:t>keV     MeV    GeV</a:t>
            </a: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DM</a:t>
            </a:r>
            <a:r>
              <a:rPr lang="en-GB" dirty="0">
                <a:solidFill>
                  <a:srgbClr val="0033CC"/>
                </a:solidFill>
                <a:latin typeface="Symbol" pitchFamily="2" charset="2"/>
                <a:cs typeface="Times New Roman" panose="02020603050405020304" pitchFamily="18" charset="0"/>
              </a:rPr>
              <a:t>     </a:t>
            </a:r>
            <a:r>
              <a:rPr lang="en-GB" dirty="0">
                <a:solidFill>
                  <a:srgbClr val="0033CC"/>
                </a:solidFill>
                <a:latin typeface="Symbol" pitchFamily="2" charset="2"/>
              </a:rPr>
              <a:t>0n2b   </a:t>
            </a:r>
            <a:r>
              <a:rPr lang="en-GB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p-decay</a:t>
            </a:r>
          </a:p>
          <a:p>
            <a:pPr marL="285750" indent="-285750">
              <a:buFont typeface="Symbol" pitchFamily="2" charset="2"/>
              <a:buChar char=" "/>
            </a:pPr>
            <a:r>
              <a:rPr lang="en-GB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Solar</a:t>
            </a:r>
            <a:r>
              <a:rPr lang="en-GB" dirty="0">
                <a:solidFill>
                  <a:srgbClr val="0033CC"/>
                </a:solidFill>
                <a:latin typeface="Symbol" pitchFamily="2" charset="2"/>
              </a:rPr>
              <a:t> 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DC8857-C87F-CC58-AE5C-761EDC64BD98}"/>
              </a:ext>
            </a:extLst>
          </p:cNvPr>
          <p:cNvSpPr txBox="1"/>
          <p:nvPr/>
        </p:nvSpPr>
        <p:spPr>
          <a:xfrm>
            <a:off x="64722" y="5373216"/>
            <a:ext cx="90792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1995. The review article: G. Heusser, Low-radioactivity background techniques Ann. Rev. </a:t>
            </a:r>
            <a:r>
              <a:rPr lang="en-GB" dirty="0" err="1"/>
              <a:t>Nucl</a:t>
            </a:r>
            <a:r>
              <a:rPr lang="en-GB" dirty="0"/>
              <a:t>. Part. Sci. 45, 543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04166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8000"/>
    </mc:Choice>
    <mc:Fallback xmlns="">
      <p:transition advTm="1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C62783-35ED-217F-21A1-521D6C0013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Date Placeholder 3">
            <a:extLst>
              <a:ext uri="{FF2B5EF4-FFF2-40B4-BE49-F238E27FC236}">
                <a16:creationId xmlns:a16="http://schemas.microsoft.com/office/drawing/2014/main" id="{1DA39A4F-804F-9EB2-57C9-14B5F7E879E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B10A832-3DA9-6840-A2D1-CE2465BB0988}" type="datetime3">
              <a:rPr lang="en-US" altLang="x-none" sz="1200">
                <a:latin typeface="Times" charset="0"/>
              </a:rPr>
              <a:pPr>
                <a:spcBef>
                  <a:spcPct val="0"/>
                </a:spcBef>
                <a:buFontTx/>
                <a:buNone/>
              </a:pPr>
              <a:t>11 November 2025</a:t>
            </a:fld>
            <a:endParaRPr lang="en-GB" altLang="x-none" sz="1200" dirty="0">
              <a:latin typeface="Times" charset="0"/>
            </a:endParaRPr>
          </a:p>
        </p:txBody>
      </p:sp>
      <p:sp>
        <p:nvSpPr>
          <p:cNvPr id="13314" name="Footer Placeholder 4">
            <a:extLst>
              <a:ext uri="{FF2B5EF4-FFF2-40B4-BE49-F238E27FC236}">
                <a16:creationId xmlns:a16="http://schemas.microsoft.com/office/drawing/2014/main" id="{38D4F2E7-5B9A-5CBE-397C-0D0DA7A481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x-none" sz="1200" dirty="0">
                <a:latin typeface="Times" charset="0"/>
              </a:rPr>
              <a:t>A. Bettini. Padova University and INFN</a:t>
            </a:r>
          </a:p>
        </p:txBody>
      </p:sp>
      <p:sp>
        <p:nvSpPr>
          <p:cNvPr id="13315" name="Slide Number Placeholder 5">
            <a:extLst>
              <a:ext uri="{FF2B5EF4-FFF2-40B4-BE49-F238E27FC236}">
                <a16:creationId xmlns:a16="http://schemas.microsoft.com/office/drawing/2014/main" id="{4F836DED-7509-52FA-313B-EC5C33290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88B07E8-E358-C845-96D7-57A2C8B8F0DB}" type="slidenum">
              <a:rPr lang="en-GB" altLang="x-none" sz="1200">
                <a:latin typeface="Times" charset="0"/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GB" altLang="x-none" sz="1400" dirty="0">
              <a:latin typeface="Times" charset="0"/>
            </a:endParaRPr>
          </a:p>
        </p:txBody>
      </p:sp>
      <p:sp>
        <p:nvSpPr>
          <p:cNvPr id="13316" name="Rectangle 31">
            <a:extLst>
              <a:ext uri="{FF2B5EF4-FFF2-40B4-BE49-F238E27FC236}">
                <a16:creationId xmlns:a16="http://schemas.microsoft.com/office/drawing/2014/main" id="{B32A1AA3-7FCB-D8CD-1983-25FC4B7FB7AE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351774" y="129282"/>
            <a:ext cx="8211852" cy="609600"/>
          </a:xfrm>
        </p:spPr>
        <p:txBody>
          <a:bodyPr/>
          <a:lstStyle/>
          <a:p>
            <a:r>
              <a:rPr lang="en-US" altLang="x-none" dirty="0">
                <a:latin typeface="Times" charset="0"/>
              </a:rPr>
              <a:t>Examples of background reduction techniques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617095C-5645-7945-7924-BC7592D98CFD}"/>
              </a:ext>
            </a:extLst>
          </p:cNvPr>
          <p:cNvSpPr txBox="1"/>
          <p:nvPr/>
        </p:nvSpPr>
        <p:spPr>
          <a:xfrm>
            <a:off x="93948" y="859460"/>
            <a:ext cx="89561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33CC"/>
                </a:solidFill>
              </a:rPr>
              <a:t>Extremely radio-pure materials for all the detector and shields elements</a:t>
            </a:r>
          </a:p>
          <a:p>
            <a:r>
              <a:rPr lang="en-GB" dirty="0">
                <a:solidFill>
                  <a:srgbClr val="0033CC"/>
                </a:solidFill>
              </a:rPr>
              <a:t>      Simulations to establish the maximum tolerable activity of each component</a:t>
            </a:r>
          </a:p>
          <a:p>
            <a:r>
              <a:rPr lang="en-GB" dirty="0">
                <a:solidFill>
                  <a:srgbClr val="0033CC"/>
                </a:solidFill>
              </a:rPr>
              <a:t>      Techniques for very low level assay</a:t>
            </a:r>
          </a:p>
          <a:p>
            <a:r>
              <a:rPr lang="en-GB" dirty="0">
                <a:solidFill>
                  <a:srgbClr val="0033CC"/>
                </a:solidFill>
              </a:rPr>
              <a:t>      Electroforming (building atom by atom via electrolysis)</a:t>
            </a:r>
          </a:p>
          <a:p>
            <a:r>
              <a:rPr lang="en-GB" dirty="0">
                <a:solidFill>
                  <a:srgbClr val="0033CC"/>
                </a:solidFill>
              </a:rPr>
              <a:t>      .....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9B5E41B-8FBC-4581-BF9A-7D1345C52AA3}"/>
              </a:ext>
            </a:extLst>
          </p:cNvPr>
          <p:cNvSpPr txBox="1"/>
          <p:nvPr/>
        </p:nvSpPr>
        <p:spPr>
          <a:xfrm>
            <a:off x="201960" y="4725144"/>
            <a:ext cx="31819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33CC"/>
                </a:solidFill>
              </a:rPr>
              <a:t>During data taking</a:t>
            </a:r>
            <a:endParaRPr lang="en-GB" dirty="0">
              <a:solidFill>
                <a:srgbClr val="0033CC"/>
              </a:solidFill>
            </a:endParaRPr>
          </a:p>
          <a:p>
            <a:r>
              <a:rPr lang="en-GB" dirty="0" err="1">
                <a:solidFill>
                  <a:srgbClr val="0033CC"/>
                </a:solidFill>
              </a:rPr>
              <a:t>XENONnT</a:t>
            </a:r>
            <a:r>
              <a:rPr lang="en-GB" dirty="0">
                <a:solidFill>
                  <a:srgbClr val="0033CC"/>
                </a:solidFill>
              </a:rPr>
              <a:t> Rn removal system</a:t>
            </a:r>
            <a:br>
              <a:rPr lang="en-GB" dirty="0">
                <a:solidFill>
                  <a:srgbClr val="0033CC"/>
                </a:solidFill>
              </a:rPr>
            </a:br>
            <a:endParaRPr lang="en-GB" dirty="0">
              <a:solidFill>
                <a:srgbClr val="0033CC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0898CD4-1CFE-ED3D-333B-99451F99B227}"/>
              </a:ext>
            </a:extLst>
          </p:cNvPr>
          <p:cNvSpPr txBox="1"/>
          <p:nvPr/>
        </p:nvSpPr>
        <p:spPr>
          <a:xfrm>
            <a:off x="228600" y="2376804"/>
            <a:ext cx="59419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33CC"/>
                </a:solidFill>
              </a:rPr>
              <a:t>Advanced </a:t>
            </a:r>
            <a:r>
              <a:rPr lang="en-GB" b="1" dirty="0">
                <a:solidFill>
                  <a:srgbClr val="0033CC"/>
                </a:solidFill>
              </a:rPr>
              <a:t>surface and sub-surface </a:t>
            </a:r>
            <a:r>
              <a:rPr lang="en-GB" dirty="0">
                <a:solidFill>
                  <a:srgbClr val="0033CC"/>
                </a:solidFill>
              </a:rPr>
              <a:t>cleaning treatment</a:t>
            </a:r>
          </a:p>
          <a:p>
            <a:r>
              <a:rPr lang="en-GB" dirty="0">
                <a:solidFill>
                  <a:srgbClr val="0033CC"/>
                </a:solidFill>
              </a:rPr>
              <a:t>   Washing with ultrasounds </a:t>
            </a:r>
          </a:p>
          <a:p>
            <a:r>
              <a:rPr lang="en-GB" dirty="0">
                <a:solidFill>
                  <a:srgbClr val="0033CC"/>
                </a:solidFill>
              </a:rPr>
              <a:t>   Tumbler</a:t>
            </a:r>
          </a:p>
          <a:p>
            <a:r>
              <a:rPr lang="en-GB" dirty="0">
                <a:solidFill>
                  <a:srgbClr val="0033CC"/>
                </a:solidFill>
              </a:rPr>
              <a:t>   Electropolishing/ etching (down to 100 µm)</a:t>
            </a:r>
          </a:p>
          <a:p>
            <a:r>
              <a:rPr lang="en-GB" dirty="0">
                <a:solidFill>
                  <a:srgbClr val="0033CC"/>
                </a:solidFill>
              </a:rPr>
              <a:t>   Surface passivation</a:t>
            </a:r>
          </a:p>
          <a:p>
            <a:r>
              <a:rPr lang="en-GB" dirty="0">
                <a:solidFill>
                  <a:srgbClr val="0033CC"/>
                </a:solidFill>
              </a:rPr>
              <a:t>   Plasma cleaning</a:t>
            </a:r>
          </a:p>
          <a:p>
            <a:r>
              <a:rPr lang="en-GB" dirty="0">
                <a:solidFill>
                  <a:srgbClr val="0033CC"/>
                </a:solidFill>
              </a:rPr>
              <a:t>   Clean for low impurity outgassing </a:t>
            </a:r>
          </a:p>
          <a:p>
            <a:r>
              <a:rPr lang="en-GB" dirty="0">
                <a:solidFill>
                  <a:srgbClr val="0033CC"/>
                </a:solidFill>
              </a:rPr>
              <a:t>   .....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8B6EB8C-453A-4232-EFF5-22FEAE2DB91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8598" y="1402421"/>
            <a:ext cx="1986802" cy="1324534"/>
          </a:xfrm>
          <a:prstGeom prst="rect">
            <a:avLst/>
          </a:prstGeom>
        </p:spPr>
      </p:pic>
      <p:pic>
        <p:nvPicPr>
          <p:cNvPr id="10" name="Picture 9" descr="A close-up of metal parts&#10;&#10;AI-generated content may be incorrect.">
            <a:extLst>
              <a:ext uri="{FF2B5EF4-FFF2-40B4-BE49-F238E27FC236}">
                <a16:creationId xmlns:a16="http://schemas.microsoft.com/office/drawing/2014/main" id="{2D5E56DE-7CC0-EAAE-BF99-94CAD433F4A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7182" y="2977102"/>
            <a:ext cx="1872036" cy="1030734"/>
          </a:xfrm>
          <a:prstGeom prst="rect">
            <a:avLst/>
          </a:prstGeom>
        </p:spPr>
      </p:pic>
      <p:pic>
        <p:nvPicPr>
          <p:cNvPr id="2" name="Grafik 8">
            <a:extLst>
              <a:ext uri="{FF2B5EF4-FFF2-40B4-BE49-F238E27FC236}">
                <a16:creationId xmlns:a16="http://schemas.microsoft.com/office/drawing/2014/main" id="{2E4DEA40-1066-8398-99BB-20B5A16956D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7806" y="4416610"/>
            <a:ext cx="5463965" cy="213659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08249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8000"/>
    </mc:Choice>
    <mc:Fallback xmlns="">
      <p:transition advTm="1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4BB3FB-9C22-6646-2719-8BBC7D5739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Date Placeholder 3">
            <a:extLst>
              <a:ext uri="{FF2B5EF4-FFF2-40B4-BE49-F238E27FC236}">
                <a16:creationId xmlns:a16="http://schemas.microsoft.com/office/drawing/2014/main" id="{20A87C8A-ACE9-6379-D8BC-683CC9BD9855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B10A832-3DA9-6840-A2D1-CE2465BB0988}" type="datetime3">
              <a:rPr lang="en-US" altLang="x-none" sz="1200">
                <a:latin typeface="Times" charset="0"/>
              </a:rPr>
              <a:pPr>
                <a:spcBef>
                  <a:spcPct val="0"/>
                </a:spcBef>
                <a:buFontTx/>
                <a:buNone/>
              </a:pPr>
              <a:t>11 November 2025</a:t>
            </a:fld>
            <a:endParaRPr lang="en-GB" altLang="x-none" sz="1200" dirty="0">
              <a:latin typeface="Times" charset="0"/>
            </a:endParaRPr>
          </a:p>
        </p:txBody>
      </p:sp>
      <p:sp>
        <p:nvSpPr>
          <p:cNvPr id="13314" name="Footer Placeholder 4">
            <a:extLst>
              <a:ext uri="{FF2B5EF4-FFF2-40B4-BE49-F238E27FC236}">
                <a16:creationId xmlns:a16="http://schemas.microsoft.com/office/drawing/2014/main" id="{74B28586-27B0-45C2-F542-4CFB59746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x-none" sz="1200" dirty="0">
                <a:latin typeface="Times" charset="0"/>
              </a:rPr>
              <a:t>A. Bettini. Padova University and INFN</a:t>
            </a:r>
          </a:p>
        </p:txBody>
      </p:sp>
      <p:sp>
        <p:nvSpPr>
          <p:cNvPr id="13315" name="Slide Number Placeholder 5">
            <a:extLst>
              <a:ext uri="{FF2B5EF4-FFF2-40B4-BE49-F238E27FC236}">
                <a16:creationId xmlns:a16="http://schemas.microsoft.com/office/drawing/2014/main" id="{286C6E02-0F31-7A5B-E914-1D25E797B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88B07E8-E358-C845-96D7-57A2C8B8F0DB}" type="slidenum">
              <a:rPr lang="en-GB" altLang="x-none" sz="1200">
                <a:latin typeface="Times" charset="0"/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GB" altLang="x-none" sz="1400" dirty="0">
              <a:latin typeface="Times" charset="0"/>
            </a:endParaRPr>
          </a:p>
        </p:txBody>
      </p:sp>
      <p:sp>
        <p:nvSpPr>
          <p:cNvPr id="13316" name="Rectangle 31">
            <a:extLst>
              <a:ext uri="{FF2B5EF4-FFF2-40B4-BE49-F238E27FC236}">
                <a16:creationId xmlns:a16="http://schemas.microsoft.com/office/drawing/2014/main" id="{D44BE581-A772-EC5A-E2B2-E300F53FDEBB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x-none" dirty="0">
                <a:latin typeface="Times" charset="0"/>
              </a:rPr>
              <a:t>Go underground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DBEFB7C-DB96-56FD-0B8D-6ADDC8367B7F}"/>
              </a:ext>
            </a:extLst>
          </p:cNvPr>
          <p:cNvSpPr txBox="1"/>
          <p:nvPr/>
        </p:nvSpPr>
        <p:spPr>
          <a:xfrm>
            <a:off x="62561" y="621901"/>
            <a:ext cx="92024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Prehistory</a:t>
            </a:r>
          </a:p>
          <a:p>
            <a:r>
              <a:rPr lang="en-GB" b="1" dirty="0"/>
              <a:t>1965</a:t>
            </a:r>
            <a:r>
              <a:rPr lang="en-GB" dirty="0"/>
              <a:t>. Discovery of atmospheric neutrinos, Two gold </a:t>
            </a:r>
            <a:r>
              <a:rPr lang="en-GB" b="1" dirty="0"/>
              <a:t>mines</a:t>
            </a:r>
            <a:r>
              <a:rPr lang="en-GB" dirty="0"/>
              <a:t>, India and South Africa</a:t>
            </a:r>
          </a:p>
          <a:p>
            <a:r>
              <a:rPr lang="en-GB" b="1" dirty="0"/>
              <a:t>1968</a:t>
            </a:r>
            <a:r>
              <a:rPr lang="en-GB" dirty="0"/>
              <a:t>. Ray Davis &amp; John </a:t>
            </a:r>
            <a:r>
              <a:rPr lang="en-GB" dirty="0" err="1"/>
              <a:t>Bahcall</a:t>
            </a:r>
            <a:r>
              <a:rPr lang="en-GB" dirty="0"/>
              <a:t>. Solar Neutrino Puzzle, Homestake gold </a:t>
            </a:r>
            <a:r>
              <a:rPr lang="en-GB" b="1" dirty="0"/>
              <a:t>mine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FC8881D-1DDF-E737-B0FB-A180B76B8BE3}"/>
              </a:ext>
            </a:extLst>
          </p:cNvPr>
          <p:cNvSpPr txBox="1"/>
          <p:nvPr/>
        </p:nvSpPr>
        <p:spPr>
          <a:xfrm>
            <a:off x="56633" y="4837985"/>
            <a:ext cx="899806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1960s</a:t>
            </a:r>
            <a:r>
              <a:rPr lang="en-GB" dirty="0"/>
              <a:t>. URSS. M. Markov, with A. </a:t>
            </a:r>
            <a:r>
              <a:rPr lang="en-GB" dirty="0" err="1"/>
              <a:t>Chudakov</a:t>
            </a:r>
            <a:r>
              <a:rPr lang="en-GB" dirty="0"/>
              <a:t>, G. </a:t>
            </a:r>
            <a:r>
              <a:rPr lang="en-GB" dirty="0" err="1"/>
              <a:t>Zatzepin</a:t>
            </a:r>
            <a:r>
              <a:rPr lang="en-GB" dirty="0"/>
              <a:t> and A. </a:t>
            </a:r>
            <a:r>
              <a:rPr lang="en-GB" dirty="0" err="1"/>
              <a:t>Pomasky</a:t>
            </a:r>
            <a:r>
              <a:rPr lang="en-GB" dirty="0"/>
              <a:t> develop the idea of  a dedicated underground facility proposal, especially built with a horizontal access tunnel under a mountain (Elbrus), rather than in a mine, including an external campus (Neutrino Village)</a:t>
            </a:r>
            <a:endParaRPr lang="en-GB" b="1" dirty="0"/>
          </a:p>
          <a:p>
            <a:r>
              <a:rPr lang="en-GB" b="1" dirty="0"/>
              <a:t>1967</a:t>
            </a:r>
            <a:r>
              <a:rPr lang="en-GB" dirty="0"/>
              <a:t> BNO approved</a:t>
            </a:r>
          </a:p>
          <a:p>
            <a:r>
              <a:rPr lang="en-GB" b="1" dirty="0"/>
              <a:t>1973. </a:t>
            </a:r>
            <a:r>
              <a:rPr lang="en-GB" dirty="0"/>
              <a:t>Experiments start</a:t>
            </a:r>
            <a:endParaRPr lang="en-GB" b="1" dirty="0"/>
          </a:p>
        </p:txBody>
      </p:sp>
      <p:pic>
        <p:nvPicPr>
          <p:cNvPr id="9" name="Picture 8" descr="A diagram of a scientific experiment&#10;&#10;AI-generated content may be incorrect.">
            <a:extLst>
              <a:ext uri="{FF2B5EF4-FFF2-40B4-BE49-F238E27FC236}">
                <a16:creationId xmlns:a16="http://schemas.microsoft.com/office/drawing/2014/main" id="{AB3DF4E4-31BF-87FD-57C8-1B633304152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10345"/>
            <a:ext cx="5472608" cy="321316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0F9C0D6-C414-33B0-3F23-68D39C1D7359}"/>
              </a:ext>
            </a:extLst>
          </p:cNvPr>
          <p:cNvSpPr txBox="1"/>
          <p:nvPr/>
        </p:nvSpPr>
        <p:spPr>
          <a:xfrm>
            <a:off x="5687616" y="1639595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The first dedicated laboratory</a:t>
            </a:r>
          </a:p>
          <a:p>
            <a:r>
              <a:rPr lang="en-GB" b="1" dirty="0" err="1"/>
              <a:t>Baksan</a:t>
            </a:r>
            <a:r>
              <a:rPr lang="en-GB" b="1" dirty="0"/>
              <a:t> Neutrino Observatory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92A182D-95FC-86A6-F389-59C8054692A0}"/>
              </a:ext>
            </a:extLst>
          </p:cNvPr>
          <p:cNvSpPr txBox="1"/>
          <p:nvPr/>
        </p:nvSpPr>
        <p:spPr>
          <a:xfrm>
            <a:off x="6069723" y="2551837"/>
            <a:ext cx="242713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Low Background Labs screened by radioactive radiation of the rocks with layers of ultra-pure shielding materials absorbing radiation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5921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8000"/>
    </mc:Choice>
    <mc:Fallback xmlns="">
      <p:transition advTm="1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8C5C0F-93EB-FF9F-9341-AF4435365A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Date Placeholder 3">
            <a:extLst>
              <a:ext uri="{FF2B5EF4-FFF2-40B4-BE49-F238E27FC236}">
                <a16:creationId xmlns:a16="http://schemas.microsoft.com/office/drawing/2014/main" id="{CC85E5FE-8FA3-9BB0-3A5F-9B8DD2D9D70D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B10A832-3DA9-6840-A2D1-CE2465BB0988}" type="datetime3">
              <a:rPr lang="en-US" altLang="x-none" sz="1200">
                <a:latin typeface="Times" charset="0"/>
              </a:rPr>
              <a:pPr>
                <a:spcBef>
                  <a:spcPct val="0"/>
                </a:spcBef>
                <a:buFontTx/>
                <a:buNone/>
              </a:pPr>
              <a:t>11 November 2025</a:t>
            </a:fld>
            <a:endParaRPr lang="en-GB" altLang="x-none" sz="1200" dirty="0">
              <a:latin typeface="Times" charset="0"/>
            </a:endParaRPr>
          </a:p>
        </p:txBody>
      </p:sp>
      <p:sp>
        <p:nvSpPr>
          <p:cNvPr id="13314" name="Footer Placeholder 4">
            <a:extLst>
              <a:ext uri="{FF2B5EF4-FFF2-40B4-BE49-F238E27FC236}">
                <a16:creationId xmlns:a16="http://schemas.microsoft.com/office/drawing/2014/main" id="{5939FEF3-B24B-40FE-8E08-345394461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x-none" sz="1200" dirty="0">
                <a:latin typeface="Times" charset="0"/>
              </a:rPr>
              <a:t>A. Bettini. Padova University and INFN</a:t>
            </a:r>
          </a:p>
        </p:txBody>
      </p:sp>
      <p:sp>
        <p:nvSpPr>
          <p:cNvPr id="13315" name="Slide Number Placeholder 5">
            <a:extLst>
              <a:ext uri="{FF2B5EF4-FFF2-40B4-BE49-F238E27FC236}">
                <a16:creationId xmlns:a16="http://schemas.microsoft.com/office/drawing/2014/main" id="{545CDA79-CE4D-172C-B86E-2CB232DDF1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88B07E8-E358-C845-96D7-57A2C8B8F0DB}" type="slidenum">
              <a:rPr lang="en-GB" altLang="x-none" sz="1200">
                <a:latin typeface="Times" charset="0"/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GB" altLang="x-none" sz="1400" dirty="0">
              <a:latin typeface="Times" charset="0"/>
            </a:endParaRPr>
          </a:p>
        </p:txBody>
      </p:sp>
      <p:sp>
        <p:nvSpPr>
          <p:cNvPr id="13316" name="Rectangle 31">
            <a:extLst>
              <a:ext uri="{FF2B5EF4-FFF2-40B4-BE49-F238E27FC236}">
                <a16:creationId xmlns:a16="http://schemas.microsoft.com/office/drawing/2014/main" id="{26566CB0-D5E9-7802-BE89-6A1F80CA63F2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x-none" dirty="0" err="1">
                <a:latin typeface="Times" charset="0"/>
              </a:rPr>
              <a:t>Laboratori</a:t>
            </a:r>
            <a:r>
              <a:rPr lang="en-US" altLang="x-none" dirty="0">
                <a:latin typeface="Times" charset="0"/>
              </a:rPr>
              <a:t> </a:t>
            </a:r>
            <a:r>
              <a:rPr lang="en-US" altLang="x-none" dirty="0" err="1">
                <a:latin typeface="Times" charset="0"/>
              </a:rPr>
              <a:t>Nazionali</a:t>
            </a:r>
            <a:r>
              <a:rPr lang="en-US" altLang="x-none" dirty="0">
                <a:latin typeface="Times" charset="0"/>
              </a:rPr>
              <a:t> del Gran Sasso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4E9B816-0EAD-76C0-5404-596C0B2EF3E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6619" y="3882132"/>
            <a:ext cx="5294883" cy="2262771"/>
          </a:xfrm>
          <a:prstGeom prst="rect">
            <a:avLst/>
          </a:prstGeom>
        </p:spPr>
      </p:pic>
      <p:pic>
        <p:nvPicPr>
          <p:cNvPr id="3" name="Picture 2" descr="A diagram of a machine&#10;&#10;AI-generated content may be incorrect.">
            <a:extLst>
              <a:ext uri="{FF2B5EF4-FFF2-40B4-BE49-F238E27FC236}">
                <a16:creationId xmlns:a16="http://schemas.microsoft.com/office/drawing/2014/main" id="{907DC63E-6615-944F-2673-2C3680A6D2A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752" y="772652"/>
            <a:ext cx="4387248" cy="245097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F794077-F244-14D4-9FB7-480DB9EF5DA5}"/>
              </a:ext>
            </a:extLst>
          </p:cNvPr>
          <p:cNvSpPr txBox="1"/>
          <p:nvPr/>
        </p:nvSpPr>
        <p:spPr>
          <a:xfrm>
            <a:off x="4545300" y="824286"/>
            <a:ext cx="438724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The first large, high technology, underground laboratory </a:t>
            </a:r>
            <a:r>
              <a:rPr lang="en-GB" dirty="0"/>
              <a:t>to host and provide services (mechanics, electronics, chemistry, </a:t>
            </a:r>
            <a:r>
              <a:rPr lang="en-GB" b="1" dirty="0">
                <a:solidFill>
                  <a:srgbClr val="FF0000"/>
                </a:solidFill>
              </a:rPr>
              <a:t>low activity screening</a:t>
            </a:r>
            <a:r>
              <a:rPr lang="en-GB" dirty="0"/>
              <a:t>, etc. ) to several different experiments from the international community</a:t>
            </a:r>
          </a:p>
          <a:p>
            <a:r>
              <a:rPr lang="en-GB" b="1" dirty="0"/>
              <a:t>1979. </a:t>
            </a:r>
            <a:r>
              <a:rPr lang="en-GB" dirty="0"/>
              <a:t>Project developed by A. Zichichi</a:t>
            </a:r>
          </a:p>
          <a:p>
            <a:r>
              <a:rPr lang="en-GB" b="1" dirty="0"/>
              <a:t>1987. </a:t>
            </a:r>
            <a:r>
              <a:rPr lang="en-GB" dirty="0"/>
              <a:t>Civil works completed</a:t>
            </a:r>
          </a:p>
          <a:p>
            <a:r>
              <a:rPr lang="en-GB" dirty="0"/>
              <a:t>See Iarocci’s talk</a:t>
            </a:r>
          </a:p>
        </p:txBody>
      </p:sp>
      <p:pic>
        <p:nvPicPr>
          <p:cNvPr id="6" name="Picture 5" descr="A large white and orange warehouse&#10;&#10;AI-generated content may be incorrect.">
            <a:extLst>
              <a:ext uri="{FF2B5EF4-FFF2-40B4-BE49-F238E27FC236}">
                <a16:creationId xmlns:a16="http://schemas.microsoft.com/office/drawing/2014/main" id="{44021B8B-226E-E29F-8382-8AC5B92F4A9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027" y="2880800"/>
            <a:ext cx="2781625" cy="36724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58359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8000"/>
    </mc:Choice>
    <mc:Fallback xmlns="">
      <p:transition advTm="18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6F6A83-C6AB-2DC6-67F9-974D27B3C4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Date Placeholder 3">
            <a:extLst>
              <a:ext uri="{FF2B5EF4-FFF2-40B4-BE49-F238E27FC236}">
                <a16:creationId xmlns:a16="http://schemas.microsoft.com/office/drawing/2014/main" id="{8AD3438D-7240-91CC-04E5-7EFC990C312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B10A832-3DA9-6840-A2D1-CE2465BB0988}" type="datetime3">
              <a:rPr lang="en-US" altLang="x-none" sz="1200">
                <a:latin typeface="Times" charset="0"/>
              </a:rPr>
              <a:pPr>
                <a:spcBef>
                  <a:spcPct val="0"/>
                </a:spcBef>
                <a:buFontTx/>
                <a:buNone/>
              </a:pPr>
              <a:t>11 November 2025</a:t>
            </a:fld>
            <a:endParaRPr lang="en-GB" altLang="x-none" sz="1200" dirty="0">
              <a:latin typeface="Times" charset="0"/>
            </a:endParaRPr>
          </a:p>
        </p:txBody>
      </p:sp>
      <p:sp>
        <p:nvSpPr>
          <p:cNvPr id="13314" name="Footer Placeholder 4">
            <a:extLst>
              <a:ext uri="{FF2B5EF4-FFF2-40B4-BE49-F238E27FC236}">
                <a16:creationId xmlns:a16="http://schemas.microsoft.com/office/drawing/2014/main" id="{531AAD22-9402-63A8-26A4-1D3CB11C2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x-none" sz="1200" dirty="0">
                <a:latin typeface="Times" charset="0"/>
              </a:rPr>
              <a:t>A. Bettini. Padova University and INFN</a:t>
            </a:r>
          </a:p>
        </p:txBody>
      </p:sp>
      <p:sp>
        <p:nvSpPr>
          <p:cNvPr id="13315" name="Slide Number Placeholder 5">
            <a:extLst>
              <a:ext uri="{FF2B5EF4-FFF2-40B4-BE49-F238E27FC236}">
                <a16:creationId xmlns:a16="http://schemas.microsoft.com/office/drawing/2014/main" id="{3BCFB17C-7EDF-1D47-E9D3-0ADE9BD00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88B07E8-E358-C845-96D7-57A2C8B8F0DB}" type="slidenum">
              <a:rPr lang="en-GB" altLang="x-none" sz="1200">
                <a:latin typeface="Times" charset="0"/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GB" altLang="x-none" sz="1400" dirty="0">
              <a:latin typeface="Times" charset="0"/>
            </a:endParaRPr>
          </a:p>
        </p:txBody>
      </p:sp>
      <p:sp>
        <p:nvSpPr>
          <p:cNvPr id="13316" name="Rectangle 31">
            <a:extLst>
              <a:ext uri="{FF2B5EF4-FFF2-40B4-BE49-F238E27FC236}">
                <a16:creationId xmlns:a16="http://schemas.microsoft.com/office/drawing/2014/main" id="{027F151E-8ED0-AEB9-ED29-F6FF4A830286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x-none" dirty="0">
                <a:latin typeface="Times" charset="0"/>
              </a:rPr>
              <a:t>Extreme low level assay</a:t>
            </a:r>
          </a:p>
        </p:txBody>
      </p:sp>
      <p:pic>
        <p:nvPicPr>
          <p:cNvPr id="2" name="Picture 1" descr="A room with several large containers&#10;&#10;AI-generated content may be incorrect.">
            <a:extLst>
              <a:ext uri="{FF2B5EF4-FFF2-40B4-BE49-F238E27FC236}">
                <a16:creationId xmlns:a16="http://schemas.microsoft.com/office/drawing/2014/main" id="{FE32FE94-13B5-1348-61B2-C292D91BC07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1134430"/>
            <a:ext cx="4876800" cy="3657600"/>
          </a:xfrm>
          <a:prstGeom prst="rect">
            <a:avLst/>
          </a:prstGeom>
        </p:spPr>
      </p:pic>
      <p:pic>
        <p:nvPicPr>
          <p:cNvPr id="3" name="Picture 2" descr="A room with clear boxes and pipes&#10;&#10;AI-generated content may be incorrect.">
            <a:extLst>
              <a:ext uri="{FF2B5EF4-FFF2-40B4-BE49-F238E27FC236}">
                <a16:creationId xmlns:a16="http://schemas.microsoft.com/office/drawing/2014/main" id="{BABFBA22-C2A6-CF79-9810-DB0F17A3325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593" y="1085292"/>
            <a:ext cx="2654407" cy="397806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3FE0FFA-5177-0B20-58DF-C5D95FCAE161}"/>
              </a:ext>
            </a:extLst>
          </p:cNvPr>
          <p:cNvSpPr txBox="1"/>
          <p:nvPr/>
        </p:nvSpPr>
        <p:spPr>
          <a:xfrm>
            <a:off x="15652" y="678805"/>
            <a:ext cx="9327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Gamma spectroscopy, with </a:t>
            </a:r>
            <a:r>
              <a:rPr lang="en-GB" dirty="0" err="1"/>
              <a:t>HPGe</a:t>
            </a:r>
            <a:r>
              <a:rPr lang="en-GB" dirty="0"/>
              <a:t> detectors. 15 underground at LNGS; Sensitivity 10-100 µBq/kg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BD9D0FC-9EAA-02D4-2058-BDCFE6800B78}"/>
              </a:ext>
            </a:extLst>
          </p:cNvPr>
          <p:cNvSpPr txBox="1"/>
          <p:nvPr/>
        </p:nvSpPr>
        <p:spPr>
          <a:xfrm>
            <a:off x="179512" y="4962517"/>
            <a:ext cx="93276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Complementary techniques (2001 on):</a:t>
            </a:r>
          </a:p>
          <a:p>
            <a:r>
              <a:rPr lang="en-GB" dirty="0"/>
              <a:t>Inductively Coupled Plasma Mass Spectroscopy, sensitivity on parent activity 1 µBq/kg</a:t>
            </a:r>
          </a:p>
          <a:p>
            <a:r>
              <a:rPr lang="en-GB" dirty="0"/>
              <a:t>Glow Discharge Mass Spectroscopy; 10 ppt sensitivity on bulk composition</a:t>
            </a:r>
          </a:p>
          <a:p>
            <a:r>
              <a:rPr lang="en-GB" dirty="0"/>
              <a:t>Neutron Activation </a:t>
            </a:r>
            <a:r>
              <a:rPr lang="en-GB" dirty="0" err="1"/>
              <a:t>Aanalysis</a:t>
            </a:r>
            <a:r>
              <a:rPr lang="en-GB" dirty="0"/>
              <a:t>. Sensitivity 0.01 µBq/kg</a:t>
            </a:r>
          </a:p>
          <a:p>
            <a:r>
              <a:rPr lang="en-GB" dirty="0"/>
              <a:t>Radon emanation test facilities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71911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8000"/>
    </mc:Choice>
    <mc:Fallback xmlns="">
      <p:transition advTm="1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42C5E6-B025-D1BD-8638-F73D65540A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Date Placeholder 3">
            <a:extLst>
              <a:ext uri="{FF2B5EF4-FFF2-40B4-BE49-F238E27FC236}">
                <a16:creationId xmlns:a16="http://schemas.microsoft.com/office/drawing/2014/main" id="{5986B43C-A57D-99F3-57C0-D27628553845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B10A832-3DA9-6840-A2D1-CE2465BB0988}" type="datetime3">
              <a:rPr lang="en-US" altLang="x-none" sz="1200">
                <a:latin typeface="Times" charset="0"/>
              </a:rPr>
              <a:pPr>
                <a:spcBef>
                  <a:spcPct val="0"/>
                </a:spcBef>
                <a:buFontTx/>
                <a:buNone/>
              </a:pPr>
              <a:t>11 November 2025</a:t>
            </a:fld>
            <a:endParaRPr lang="en-GB" altLang="x-none" sz="1200" dirty="0">
              <a:latin typeface="Times" charset="0"/>
            </a:endParaRPr>
          </a:p>
        </p:txBody>
      </p:sp>
      <p:sp>
        <p:nvSpPr>
          <p:cNvPr id="13314" name="Footer Placeholder 4">
            <a:extLst>
              <a:ext uri="{FF2B5EF4-FFF2-40B4-BE49-F238E27FC236}">
                <a16:creationId xmlns:a16="http://schemas.microsoft.com/office/drawing/2014/main" id="{63CCD480-195C-21A3-E34E-BB0561E70F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x-none" sz="1200" dirty="0">
                <a:latin typeface="Times" charset="0"/>
              </a:rPr>
              <a:t>A. Bettini. Padova University and INFN</a:t>
            </a:r>
          </a:p>
        </p:txBody>
      </p:sp>
      <p:sp>
        <p:nvSpPr>
          <p:cNvPr id="13315" name="Slide Number Placeholder 5">
            <a:extLst>
              <a:ext uri="{FF2B5EF4-FFF2-40B4-BE49-F238E27FC236}">
                <a16:creationId xmlns:a16="http://schemas.microsoft.com/office/drawing/2014/main" id="{199C0BE3-6EAB-C365-BE0A-9B33BEF4D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88B07E8-E358-C845-96D7-57A2C8B8F0DB}" type="slidenum">
              <a:rPr lang="en-GB" altLang="x-none" sz="1200">
                <a:latin typeface="Times" charset="0"/>
              </a:rPr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GB" altLang="x-none" sz="1400" dirty="0">
              <a:latin typeface="Times" charset="0"/>
            </a:endParaRPr>
          </a:p>
        </p:txBody>
      </p:sp>
      <p:sp>
        <p:nvSpPr>
          <p:cNvPr id="13316" name="Rectangle 31">
            <a:extLst>
              <a:ext uri="{FF2B5EF4-FFF2-40B4-BE49-F238E27FC236}">
                <a16:creationId xmlns:a16="http://schemas.microsoft.com/office/drawing/2014/main" id="{BD832502-39A7-0689-D943-B7F0ED3300E5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x-none" dirty="0">
                <a:latin typeface="Times" charset="0"/>
              </a:rPr>
              <a:t>Investments in the 1990s paid-off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61FC48D-30BF-9815-ACB0-97BDCD145DF5}"/>
              </a:ext>
            </a:extLst>
          </p:cNvPr>
          <p:cNvSpPr txBox="1"/>
          <p:nvPr/>
        </p:nvSpPr>
        <p:spPr>
          <a:xfrm>
            <a:off x="0" y="762000"/>
            <a:ext cx="8991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Ge detectors </a:t>
            </a:r>
            <a:r>
              <a:rPr lang="en-GB" sz="2000" b="1" dirty="0"/>
              <a:t>for </a:t>
            </a:r>
            <a:r>
              <a:rPr lang="en-GB" sz="2000" b="1" dirty="0">
                <a:latin typeface="Symbol" pitchFamily="2" charset="2"/>
              </a:rPr>
              <a:t>0n2b</a:t>
            </a:r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(best energy resolution). </a:t>
            </a:r>
          </a:p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Background free conditions [counts/(kg keV yr)] @ 2 MeV</a:t>
            </a:r>
          </a:p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1990...           2011..                 2015...                  2022                      2030?</a:t>
            </a:r>
          </a:p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HM            GERDA I           GERDA II         LEGEND100        LEGEND 1000</a:t>
            </a:r>
          </a:p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5 10</a:t>
            </a:r>
            <a:r>
              <a:rPr lang="en-GB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–2 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en-GB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1 10</a:t>
            </a:r>
            <a:r>
              <a:rPr lang="en-GB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–2   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5  10</a:t>
            </a:r>
            <a:r>
              <a:rPr lang="en-GB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–4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en-GB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2  10</a:t>
            </a:r>
            <a:r>
              <a:rPr lang="en-GB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–4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target         1  10</a:t>
            </a:r>
            <a:r>
              <a:rPr lang="en-GB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–5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target</a:t>
            </a:r>
          </a:p>
          <a:p>
            <a:r>
              <a:rPr lang="en-GB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1/2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             2.1 10</a:t>
            </a:r>
            <a:r>
              <a:rPr lang="en-GB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1.8 10</a:t>
            </a:r>
            <a:r>
              <a:rPr lang="en-GB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10</a:t>
            </a:r>
            <a:r>
              <a:rPr lang="en-GB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27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yr                   10</a:t>
            </a:r>
            <a:r>
              <a:rPr lang="en-GB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28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yr</a:t>
            </a:r>
            <a:endParaRPr lang="en-GB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5E502B8-6958-1CDF-ED03-670B784315E8}"/>
              </a:ext>
            </a:extLst>
          </p:cNvPr>
          <p:cNvSpPr txBox="1"/>
          <p:nvPr/>
        </p:nvSpPr>
        <p:spPr>
          <a:xfrm>
            <a:off x="5800465" y="2970010"/>
            <a:ext cx="327328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Fruits 2006-today</a:t>
            </a:r>
          </a:p>
          <a:p>
            <a:r>
              <a:rPr lang="en-GB" sz="2000" dirty="0" err="1"/>
              <a:t>LXe</a:t>
            </a:r>
            <a:r>
              <a:rPr lang="en-GB" sz="2000" dirty="0"/>
              <a:t> TPC </a:t>
            </a:r>
            <a:r>
              <a:rPr lang="en-GB" sz="2000" b="1" dirty="0"/>
              <a:t>for DM</a:t>
            </a:r>
          </a:p>
          <a:p>
            <a:r>
              <a:rPr lang="en-GB" sz="2000" dirty="0"/>
              <a:t>Increase detector mass</a:t>
            </a:r>
          </a:p>
          <a:p>
            <a:r>
              <a:rPr lang="en-GB" sz="2000" dirty="0"/>
              <a:t>Reduce background in proportion</a:t>
            </a:r>
          </a:p>
        </p:txBody>
      </p:sp>
      <p:pic>
        <p:nvPicPr>
          <p:cNvPr id="7" name="Grafik 7">
            <a:extLst>
              <a:ext uri="{FF2B5EF4-FFF2-40B4-BE49-F238E27FC236}">
                <a16:creationId xmlns:a16="http://schemas.microsoft.com/office/drawing/2014/main" id="{BB25B7C3-8B9E-68F0-37AD-A48EECADFC0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52" y="2845585"/>
            <a:ext cx="5684547" cy="3860015"/>
          </a:xfrm>
          <a:prstGeom prst="rect">
            <a:avLst/>
          </a:prstGeom>
        </p:spPr>
      </p:pic>
      <p:sp>
        <p:nvSpPr>
          <p:cNvPr id="8" name="Textfeld 11">
            <a:extLst>
              <a:ext uri="{FF2B5EF4-FFF2-40B4-BE49-F238E27FC236}">
                <a16:creationId xmlns:a16="http://schemas.microsoft.com/office/drawing/2014/main" id="{FDE55604-66E5-CE1D-0565-78D652DE2E74}"/>
              </a:ext>
            </a:extLst>
          </p:cNvPr>
          <p:cNvSpPr txBox="1"/>
          <p:nvPr/>
        </p:nvSpPr>
        <p:spPr>
          <a:xfrm>
            <a:off x="5530674" y="5910956"/>
            <a:ext cx="381286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dirty="0" err="1">
                <a:latin typeface="Garamond" panose="02020404030301010803" pitchFamily="18" charset="0"/>
              </a:rPr>
              <a:t>Thanks</a:t>
            </a:r>
            <a:r>
              <a:rPr lang="fr-FR" sz="1600" dirty="0">
                <a:latin typeface="Garamond" panose="02020404030301010803" pitchFamily="18" charset="0"/>
              </a:rPr>
              <a:t> to Elena </a:t>
            </a:r>
            <a:r>
              <a:rPr lang="fr-FR" sz="1600" dirty="0" err="1">
                <a:latin typeface="Garamond" panose="02020404030301010803" pitchFamily="18" charset="0"/>
              </a:rPr>
              <a:t>Aprile</a:t>
            </a:r>
            <a:r>
              <a:rPr lang="fr-FR" sz="1600" dirty="0">
                <a:latin typeface="Garamond" panose="02020404030301010803" pitchFamily="18" charset="0"/>
              </a:rPr>
              <a:t> and Michael </a:t>
            </a:r>
            <a:r>
              <a:rPr lang="fr-FR" sz="1600" dirty="0" err="1">
                <a:latin typeface="Garamond" panose="02020404030301010803" pitchFamily="18" charset="0"/>
              </a:rPr>
              <a:t>Murra</a:t>
            </a:r>
            <a:endParaRPr lang="fr-FR" sz="1600" dirty="0">
              <a:latin typeface="Garamond" panose="02020404030301010803" pitchFamily="18" charset="0"/>
            </a:endParaRPr>
          </a:p>
          <a:p>
            <a:r>
              <a:rPr lang="fr-FR" sz="1600" dirty="0">
                <a:latin typeface="Garamond" panose="02020404030301010803" pitchFamily="18" charset="0"/>
              </a:rPr>
              <a:t>Phil. Trans. R. Soc. A382 (2023) 0083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16347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8000"/>
    </mc:Choice>
    <mc:Fallback xmlns="">
      <p:transition advTm="1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95EA30-31DD-E305-A940-F22A62884F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Date Placeholder 3">
            <a:extLst>
              <a:ext uri="{FF2B5EF4-FFF2-40B4-BE49-F238E27FC236}">
                <a16:creationId xmlns:a16="http://schemas.microsoft.com/office/drawing/2014/main" id="{3D50A540-09F8-CD79-8164-19BA6B5C19C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B10A832-3DA9-6840-A2D1-CE2465BB0988}" type="datetime3">
              <a:rPr lang="en-US" altLang="x-none" sz="1200">
                <a:latin typeface="Times" charset="0"/>
              </a:rPr>
              <a:pPr>
                <a:spcBef>
                  <a:spcPct val="0"/>
                </a:spcBef>
                <a:buFontTx/>
                <a:buNone/>
              </a:pPr>
              <a:t>11 November 2025</a:t>
            </a:fld>
            <a:endParaRPr lang="en-GB" altLang="x-none" sz="1200" dirty="0">
              <a:latin typeface="Times" charset="0"/>
            </a:endParaRPr>
          </a:p>
        </p:txBody>
      </p:sp>
      <p:sp>
        <p:nvSpPr>
          <p:cNvPr id="13314" name="Footer Placeholder 4">
            <a:extLst>
              <a:ext uri="{FF2B5EF4-FFF2-40B4-BE49-F238E27FC236}">
                <a16:creationId xmlns:a16="http://schemas.microsoft.com/office/drawing/2014/main" id="{904BA591-0916-3294-2E94-9C4B5D1F4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x-none" sz="1200" dirty="0">
                <a:latin typeface="Times" charset="0"/>
              </a:rPr>
              <a:t>A. Bettini. Padova University and INFN</a:t>
            </a:r>
          </a:p>
        </p:txBody>
      </p:sp>
      <p:sp>
        <p:nvSpPr>
          <p:cNvPr id="13315" name="Slide Number Placeholder 5">
            <a:extLst>
              <a:ext uri="{FF2B5EF4-FFF2-40B4-BE49-F238E27FC236}">
                <a16:creationId xmlns:a16="http://schemas.microsoft.com/office/drawing/2014/main" id="{93FA39AE-50E9-54D6-5F49-2B648467B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88B07E8-E358-C845-96D7-57A2C8B8F0DB}" type="slidenum">
              <a:rPr lang="en-GB" altLang="x-none" sz="1200">
                <a:latin typeface="Times" charset="0"/>
              </a:rPr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GB" altLang="x-none" sz="1400" dirty="0">
              <a:latin typeface="Times" charset="0"/>
            </a:endParaRPr>
          </a:p>
        </p:txBody>
      </p:sp>
      <p:sp>
        <p:nvSpPr>
          <p:cNvPr id="13316" name="Rectangle 31">
            <a:extLst>
              <a:ext uri="{FF2B5EF4-FFF2-40B4-BE49-F238E27FC236}">
                <a16:creationId xmlns:a16="http://schemas.microsoft.com/office/drawing/2014/main" id="{9C62A467-AB29-1811-3802-5D728448E795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x-none" dirty="0">
                <a:latin typeface="Times" charset="0"/>
              </a:rPr>
              <a:t>Direct Dark Matter history in a nutshell</a:t>
            </a:r>
          </a:p>
        </p:txBody>
      </p:sp>
      <p:pic>
        <p:nvPicPr>
          <p:cNvPr id="2" name="Grafik 4">
            <a:extLst>
              <a:ext uri="{FF2B5EF4-FFF2-40B4-BE49-F238E27FC236}">
                <a16:creationId xmlns:a16="http://schemas.microsoft.com/office/drawing/2014/main" id="{C549B990-B299-23D1-E7EF-A250A7742A5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1852"/>
          <a:stretch>
            <a:fillRect/>
          </a:stretch>
        </p:blipFill>
        <p:spPr>
          <a:xfrm>
            <a:off x="358658" y="733978"/>
            <a:ext cx="8002762" cy="5472322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C9675120-6C8B-E60E-647B-6B0A63652FD5}"/>
              </a:ext>
            </a:extLst>
          </p:cNvPr>
          <p:cNvSpPr txBox="1"/>
          <p:nvPr/>
        </p:nvSpPr>
        <p:spPr>
          <a:xfrm>
            <a:off x="5360970" y="6021634"/>
            <a:ext cx="36306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>
                <a:latin typeface="Garamond" panose="02020404030301010803" pitchFamily="18" charset="0"/>
              </a:rPr>
              <a:t>Plot </a:t>
            </a:r>
            <a:r>
              <a:rPr lang="de-DE" dirty="0" err="1">
                <a:latin typeface="Garamond" panose="02020404030301010803" pitchFamily="18" charset="0"/>
              </a:rPr>
              <a:t>by</a:t>
            </a:r>
            <a:r>
              <a:rPr lang="de-DE" dirty="0">
                <a:latin typeface="Garamond" panose="02020404030301010803" pitchFamily="18" charset="0"/>
              </a:rPr>
              <a:t> Laura Baudis, </a:t>
            </a:r>
            <a:r>
              <a:rPr lang="de-DE" dirty="0" err="1">
                <a:latin typeface="Garamond" panose="02020404030301010803" pitchFamily="18" charset="0"/>
              </a:rPr>
              <a:t>Zurich</a:t>
            </a:r>
            <a:endParaRPr lang="de-DE" dirty="0">
              <a:latin typeface="Garamond" panose="02020404030301010803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22997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8000"/>
    </mc:Choice>
    <mc:Fallback xmlns="">
      <p:transition advTm="18000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8.4|8.7|13.4|2.9|0.6|2.9|3.3|13.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8.4|8.7|13.4|2.9|0.6|2.9|3.3|13.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8.4|8.7|13.4|2.9|0.6|2.9|3.3|13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8.4|8.7|13.4|2.9|0.6|2.9|3.3|13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8.4|8.7|13.4|2.9|0.6|2.9|3.3|13.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8.4|8.7|13.4|2.9|0.6|2.9|3.3|13.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8.4|8.7|13.4|2.9|0.6|2.9|3.3|13.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8.4|8.7|13.4|2.9|0.6|2.9|3.3|13.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8.4|8.7|13.4|2.9|0.6|2.9|3.3|13.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8.4|8.7|13.4|2.9|0.6|2.9|3.3|13.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8.4|8.7|13.4|2.9|0.6|2.9|3.3|13.6"/>
</p:tagLst>
</file>

<file path=ppt/theme/theme1.xml><?xml version="1.0" encoding="utf-8"?>
<a:theme xmlns:a="http://schemas.openxmlformats.org/drawingml/2006/main" name="3_AB INFN templ">
  <a:themeElements>
    <a:clrScheme name="AB INFN temp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3_AB INFN templ">
      <a:majorFont>
        <a:latin typeface=""/>
        <a:ea typeface="ＭＳ Ｐゴシック"/>
        <a:cs typeface="ＭＳ Ｐゴシック"/>
      </a:majorFont>
      <a:minorFont>
        <a:latin typeface="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107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107" charset="0"/>
          </a:defRPr>
        </a:defPPr>
      </a:lstStyle>
    </a:lnDef>
  </a:objectDefaults>
  <a:extraClrSchemeLst>
    <a:extraClrScheme>
      <a:clrScheme name="AB INFN temp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B INFN templ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B INFN templ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B INFN templ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B INFN templ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B INFN templ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B INFN templ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23397</TotalTime>
  <Words>893</Words>
  <Application>Microsoft Macintosh PowerPoint</Application>
  <PresentationFormat>On-screen Show (4:3)</PresentationFormat>
  <Paragraphs>128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Garamond</vt:lpstr>
      <vt:lpstr>Helvetica Neue</vt:lpstr>
      <vt:lpstr>Roboto</vt:lpstr>
      <vt:lpstr>Symbol</vt:lpstr>
      <vt:lpstr>Times</vt:lpstr>
      <vt:lpstr>Times New Roman</vt:lpstr>
      <vt:lpstr>3_AB INFN templ</vt:lpstr>
      <vt:lpstr>4th International Symposium on the History of Particle Physics CERN 10-13 November 2025</vt:lpstr>
      <vt:lpstr>Looking at the very-high energies from the keyhole</vt:lpstr>
      <vt:lpstr>The backgrounds</vt:lpstr>
      <vt:lpstr>Examples of background reduction techniques</vt:lpstr>
      <vt:lpstr>Go underground</vt:lpstr>
      <vt:lpstr>Laboratori Nazionali del Gran Sasso</vt:lpstr>
      <vt:lpstr>Extreme low level assay</vt:lpstr>
      <vt:lpstr>Investments in the 1990s paid-off</vt:lpstr>
      <vt:lpstr>Direct Dark Matter history in a nutshell</vt:lpstr>
      <vt:lpstr>Lab in a working mine</vt:lpstr>
      <vt:lpstr>Lab in abandoned mine - Homestake</vt:lpstr>
      <vt:lpstr>PowerPoint Presentation</vt:lpstr>
    </vt:vector>
  </TitlesOfParts>
  <Company>ż]蟨׈㸴뿿킀ӡἬ]蟨Ž䜄뿿큰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European Physical Society Conference on High Energy Physics Lisbon,  July, 2005 Direct Search for Cold Dark matter</dc:title>
  <dc:creator>Alessandro Bettini</dc:creator>
  <cp:lastModifiedBy>Alessandro Bettini</cp:lastModifiedBy>
  <cp:revision>1536</cp:revision>
  <cp:lastPrinted>2011-11-01T08:53:25Z</cp:lastPrinted>
  <dcterms:created xsi:type="dcterms:W3CDTF">2013-07-01T08:53:25Z</dcterms:created>
  <dcterms:modified xsi:type="dcterms:W3CDTF">2025-11-11T15:05:34Z</dcterms:modified>
</cp:coreProperties>
</file>