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296" r:id="rId2"/>
    <p:sldId id="460" r:id="rId3"/>
    <p:sldId id="471" r:id="rId4"/>
    <p:sldId id="470" r:id="rId5"/>
    <p:sldId id="469" r:id="rId6"/>
    <p:sldId id="468" r:id="rId7"/>
    <p:sldId id="467" r:id="rId8"/>
    <p:sldId id="466" r:id="rId9"/>
    <p:sldId id="465" r:id="rId10"/>
    <p:sldId id="464" r:id="rId11"/>
    <p:sldId id="462" r:id="rId12"/>
    <p:sldId id="461" r:id="rId13"/>
    <p:sldId id="459" r:id="rId14"/>
    <p:sldId id="472" r:id="rId15"/>
    <p:sldId id="45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9237FA-D92C-15FD-92EF-7E2C0611039D}" name="Salvatore Mele" initials="SM" userId="S::salvatore.mele@cern.ch::6a2b0a9a-d60a-437f-a122-b51564e5874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709EFF"/>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86"/>
  </p:normalViewPr>
  <p:slideViewPr>
    <p:cSldViewPr snapToGrid="0" snapToObjects="1">
      <p:cViewPr varScale="1">
        <p:scale>
          <a:sx n="115" d="100"/>
          <a:sy n="115" d="100"/>
        </p:scale>
        <p:origin x="504" y="20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emmanuel\Desktop\International%20Relations\CERN%20History\2025\KEK\visiting%20scientists%20and%20engineers_1980-2000_v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[visiting scientists and engineers_1980-2000_v2.xlsx]Sheet3!PivotTable3</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Number of Scientists and Engineers at</a:t>
            </a:r>
            <a:r>
              <a:rPr lang="en-US" baseline="0" dirty="0"/>
              <a:t> </a:t>
            </a:r>
            <a:r>
              <a:rPr lang="en-US" dirty="0"/>
              <a:t>KEK from Home Institutes in Europe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H"/>
        </a:p>
      </c:txPr>
    </c:title>
    <c:autoTitleDeleted val="0"/>
    <c:pivotFmts>
      <c:pivotFmt>
        <c:idx val="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H"/>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H"/>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H"/>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H"/>
            </a:p>
          </c:txPr>
          <c:showLegendKey val="0"/>
          <c:showVal val="0"/>
          <c:showCatName val="0"/>
          <c:showSerName val="0"/>
          <c:showPercent val="0"/>
          <c:showBubbleSize val="0"/>
          <c:extLst>
            <c:ext xmlns:c15="http://schemas.microsoft.com/office/drawing/2012/chart" uri="{CE6537A1-D6FC-4f65-9D91-7224C49458BB}"/>
          </c:extLst>
        </c:dLbl>
      </c:pivotFmt>
    </c:pivotFmts>
    <c:plotArea>
      <c:layout/>
      <c:lineChart>
        <c:grouping val="standard"/>
        <c:varyColors val="0"/>
        <c:ser>
          <c:idx val="0"/>
          <c:order val="0"/>
          <c:tx>
            <c:strRef>
              <c:f>Sheet3!$D$4</c:f>
              <c:strCache>
                <c:ptCount val="1"/>
                <c:pt idx="0">
                  <c:v>Total</c:v>
                </c:pt>
              </c:strCache>
            </c:strRef>
          </c:tx>
          <c:spPr>
            <a:ln w="28575" cap="rnd">
              <a:solidFill>
                <a:schemeClr val="accent1"/>
              </a:solidFill>
              <a:round/>
            </a:ln>
            <a:effectLst/>
          </c:spPr>
          <c:marker>
            <c:symbol val="none"/>
          </c:marker>
          <c:cat>
            <c:strRef>
              <c:f>Sheet3!$C$5:$C$27</c:f>
              <c:strCache>
                <c:ptCount val="22"/>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Total</c:v>
                </c:pt>
              </c:strCache>
            </c:strRef>
          </c:cat>
          <c:val>
            <c:numRef>
              <c:f>Sheet3!$D$5:$D$27</c:f>
              <c:numCache>
                <c:formatCode>General</c:formatCode>
                <c:ptCount val="22"/>
                <c:pt idx="0">
                  <c:v>5</c:v>
                </c:pt>
                <c:pt idx="1">
                  <c:v>4</c:v>
                </c:pt>
                <c:pt idx="2">
                  <c:v>3</c:v>
                </c:pt>
                <c:pt idx="3">
                  <c:v>23</c:v>
                </c:pt>
                <c:pt idx="4">
                  <c:v>22</c:v>
                </c:pt>
                <c:pt idx="5">
                  <c:v>36</c:v>
                </c:pt>
                <c:pt idx="6">
                  <c:v>24</c:v>
                </c:pt>
                <c:pt idx="7">
                  <c:v>18</c:v>
                </c:pt>
                <c:pt idx="8">
                  <c:v>19</c:v>
                </c:pt>
                <c:pt idx="9">
                  <c:v>36</c:v>
                </c:pt>
                <c:pt idx="10">
                  <c:v>41</c:v>
                </c:pt>
                <c:pt idx="11">
                  <c:v>20</c:v>
                </c:pt>
                <c:pt idx="12">
                  <c:v>39</c:v>
                </c:pt>
                <c:pt idx="13">
                  <c:v>30</c:v>
                </c:pt>
                <c:pt idx="14">
                  <c:v>33</c:v>
                </c:pt>
                <c:pt idx="15">
                  <c:v>64</c:v>
                </c:pt>
                <c:pt idx="16">
                  <c:v>34</c:v>
                </c:pt>
                <c:pt idx="17">
                  <c:v>16</c:v>
                </c:pt>
                <c:pt idx="18">
                  <c:v>12</c:v>
                </c:pt>
                <c:pt idx="19">
                  <c:v>18</c:v>
                </c:pt>
                <c:pt idx="20">
                  <c:v>22</c:v>
                </c:pt>
              </c:numCache>
            </c:numRef>
          </c:val>
          <c:smooth val="0"/>
          <c:extLst>
            <c:ext xmlns:c16="http://schemas.microsoft.com/office/drawing/2014/chart" uri="{C3380CC4-5D6E-409C-BE32-E72D297353CC}">
              <c16:uniqueId val="{00000000-A3FB-42AF-B201-C45366A01B11}"/>
            </c:ext>
          </c:extLst>
        </c:ser>
        <c:dLbls>
          <c:showLegendKey val="0"/>
          <c:showVal val="0"/>
          <c:showCatName val="0"/>
          <c:showSerName val="0"/>
          <c:showPercent val="0"/>
          <c:showBubbleSize val="0"/>
        </c:dLbls>
        <c:smooth val="0"/>
        <c:axId val="1084958335"/>
        <c:axId val="1084952815"/>
      </c:lineChart>
      <c:catAx>
        <c:axId val="108495833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084952815"/>
        <c:crosses val="autoZero"/>
        <c:auto val="1"/>
        <c:lblAlgn val="ctr"/>
        <c:lblOffset val="100"/>
        <c:noMultiLvlLbl val="0"/>
      </c:catAx>
      <c:valAx>
        <c:axId val="10849528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Total</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08495833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11/13/25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11/13/25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 November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 Tsesmelis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 November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 Tsesmelis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 November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 Tsesmelis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13 November 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E. Tsesmelis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13 November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 Tsesmelis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13 November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 Tsesmelis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13 November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 Tsesmelis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13 November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 Tsesmelis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13 November 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E. Tsesmelis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13 November 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E. Tsesmelis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13 November 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E. Tsesmelis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13 November 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E. Tsesmelis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5209038" y="6424993"/>
            <a:ext cx="1773923" cy="365125"/>
          </a:xfrm>
        </p:spPr>
        <p:txBody>
          <a:bodyPr/>
          <a:lstStyle>
            <a:lvl1pPr algn="ctr">
              <a:defRPr sz="1000"/>
            </a:lvl1pPr>
          </a:lstStyle>
          <a:p>
            <a:r>
              <a:rPr lang="en-US"/>
              <a:t>13 November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914400" y="6424993"/>
            <a:ext cx="3817088" cy="365125"/>
          </a:xfrm>
        </p:spPr>
        <p:txBody>
          <a:bodyPr/>
          <a:lstStyle>
            <a:lvl1pPr>
              <a:defRPr sz="1100"/>
            </a:lvl1pPr>
          </a:lstStyle>
          <a:p>
            <a:r>
              <a:rPr lang="en-US" dirty="0"/>
              <a:t>E. Tsesmelis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 November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 Tsesmelis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 November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 Tsesmelis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 November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 Tsesmelis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13 November 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E. Tsesmelis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13 November 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E. Tsesmelis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13 November 2025</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a:t>E. Tsesmelis | Presentation Title</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hyperlink" Target="https://cds.cern.ch/record/123419/files/CERN-DG-11.pdf?version=1" TargetMode="External"/><Relationship Id="rId2" Type="http://schemas.openxmlformats.org/officeDocument/2006/relationships/image" Target="../media/image40.png"/><Relationship Id="rId1" Type="http://schemas.openxmlformats.org/officeDocument/2006/relationships/slideLayout" Target="../slideLayouts/slideLayout4.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jpeg"/><Relationship Id="rId10" Type="http://schemas.openxmlformats.org/officeDocument/2006/relationships/image" Target="../media/image47.png"/><Relationship Id="rId4" Type="http://schemas.openxmlformats.org/officeDocument/2006/relationships/image" Target="../media/image42.png"/><Relationship Id="rId9" Type="http://schemas.openxmlformats.org/officeDocument/2006/relationships/image" Target="../media/image46.png"/></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19.emf"/></Relationships>
</file>

<file path=ppt/slides/_rels/slide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image" Target="../media/image24.jpg"/><Relationship Id="rId7" Type="http://schemas.openxmlformats.org/officeDocument/2006/relationships/image" Target="../media/image28.jpg"/><Relationship Id="rId2" Type="http://schemas.openxmlformats.org/officeDocument/2006/relationships/image" Target="../media/image23.jpg"/><Relationship Id="rId1" Type="http://schemas.openxmlformats.org/officeDocument/2006/relationships/slideLayout" Target="../slideLayouts/slideLayout4.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g"/></Relationships>
</file>

<file path=ppt/slides/_rels/slide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pPr algn="ctr"/>
            <a:r>
              <a:rPr lang="en-US" dirty="0"/>
              <a:t>Demographic Shifts </a:t>
            </a:r>
            <a:br>
              <a:rPr lang="en-US" dirty="0"/>
            </a:br>
            <a:r>
              <a:rPr lang="en-US" dirty="0"/>
              <a:t>in Particle Physics</a:t>
            </a:r>
            <a:br>
              <a:rPr lang="en-US" dirty="0"/>
            </a:b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Emmanuel Tsesmelis</a:t>
            </a:r>
          </a:p>
          <a:p>
            <a:r>
              <a:rPr lang="en-GB" b="0" dirty="0"/>
              <a:t>4</a:t>
            </a:r>
            <a:r>
              <a:rPr lang="en-GB" b="0" baseline="30000" dirty="0"/>
              <a:t>th</a:t>
            </a:r>
            <a:r>
              <a:rPr lang="en-GB" b="0" dirty="0"/>
              <a:t> Symposium on the History of Particle Physics</a:t>
            </a:r>
          </a:p>
          <a:p>
            <a:r>
              <a:rPr lang="en-GB" b="0" dirty="0"/>
              <a:t>13 November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6FBEA-E32E-839E-E396-26AF1E748BB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39A038D-A017-8C71-0FA2-90FA231251AA}"/>
              </a:ext>
            </a:extLst>
          </p:cNvPr>
          <p:cNvSpPr>
            <a:spLocks noGrp="1"/>
          </p:cNvSpPr>
          <p:nvPr>
            <p:ph type="title"/>
          </p:nvPr>
        </p:nvSpPr>
        <p:spPr/>
        <p:txBody>
          <a:bodyPr/>
          <a:lstStyle/>
          <a:p>
            <a:r>
              <a:rPr lang="fr-CH" dirty="0">
                <a:solidFill>
                  <a:srgbClr val="0033A0"/>
                </a:solidFill>
              </a:rPr>
              <a:t>The Growing User Community</a:t>
            </a:r>
            <a:endParaRPr lang="en-GB" dirty="0"/>
          </a:p>
        </p:txBody>
      </p:sp>
      <p:sp>
        <p:nvSpPr>
          <p:cNvPr id="4" name="Date Placeholder 3">
            <a:extLst>
              <a:ext uri="{FF2B5EF4-FFF2-40B4-BE49-F238E27FC236}">
                <a16:creationId xmlns:a16="http://schemas.microsoft.com/office/drawing/2014/main" id="{9AD04763-DAC4-FDFA-209F-3E631B882F00}"/>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E882C6FA-77A3-C3FE-D4EF-3F472DCEEA6D}"/>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BFCAFBB9-4028-41DC-E650-2F401F66651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Text Placeholder 2">
            <a:extLst>
              <a:ext uri="{FF2B5EF4-FFF2-40B4-BE49-F238E27FC236}">
                <a16:creationId xmlns:a16="http://schemas.microsoft.com/office/drawing/2014/main" id="{009F2E6C-BE32-F66C-9FCF-A527A5858CCE}"/>
              </a:ext>
            </a:extLst>
          </p:cNvPr>
          <p:cNvSpPr txBox="1">
            <a:spLocks/>
          </p:cNvSpPr>
          <p:nvPr/>
        </p:nvSpPr>
        <p:spPr>
          <a:xfrm>
            <a:off x="914399" y="1177757"/>
            <a:ext cx="5157787" cy="8239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CH" dirty="0">
                <a:solidFill>
                  <a:srgbClr val="C00000"/>
                </a:solidFill>
              </a:rPr>
              <a:t>CERN: </a:t>
            </a:r>
            <a:r>
              <a:rPr lang="fr-CH" dirty="0" err="1">
                <a:solidFill>
                  <a:srgbClr val="C00000"/>
                </a:solidFill>
              </a:rPr>
              <a:t>Number</a:t>
            </a:r>
            <a:r>
              <a:rPr lang="fr-CH" dirty="0">
                <a:solidFill>
                  <a:srgbClr val="C00000"/>
                </a:solidFill>
              </a:rPr>
              <a:t> of </a:t>
            </a:r>
            <a:r>
              <a:rPr lang="fr-CH" dirty="0" err="1">
                <a:solidFill>
                  <a:srgbClr val="C00000"/>
                </a:solidFill>
              </a:rPr>
              <a:t>Users</a:t>
            </a:r>
            <a:r>
              <a:rPr lang="fr-CH" dirty="0">
                <a:solidFill>
                  <a:srgbClr val="C00000"/>
                </a:solidFill>
              </a:rPr>
              <a:t> 1962-2024</a:t>
            </a:r>
          </a:p>
        </p:txBody>
      </p:sp>
      <p:sp>
        <p:nvSpPr>
          <p:cNvPr id="8" name="Text Placeholder 4">
            <a:extLst>
              <a:ext uri="{FF2B5EF4-FFF2-40B4-BE49-F238E27FC236}">
                <a16:creationId xmlns:a16="http://schemas.microsoft.com/office/drawing/2014/main" id="{FFB56187-6AFE-C318-F1D0-A187468FC855}"/>
              </a:ext>
            </a:extLst>
          </p:cNvPr>
          <p:cNvSpPr txBox="1">
            <a:spLocks/>
          </p:cNvSpPr>
          <p:nvPr/>
        </p:nvSpPr>
        <p:spPr>
          <a:xfrm>
            <a:off x="6119816" y="1134202"/>
            <a:ext cx="5915026" cy="823912"/>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CH" dirty="0">
                <a:solidFill>
                  <a:srgbClr val="C00000"/>
                </a:solidFill>
              </a:rPr>
              <a:t>CERN: Relative Fractions of </a:t>
            </a:r>
            <a:r>
              <a:rPr lang="fr-CH" dirty="0" err="1">
                <a:solidFill>
                  <a:srgbClr val="C00000"/>
                </a:solidFill>
              </a:rPr>
              <a:t>Users</a:t>
            </a:r>
            <a:r>
              <a:rPr lang="fr-CH" dirty="0">
                <a:solidFill>
                  <a:srgbClr val="C00000"/>
                </a:solidFill>
              </a:rPr>
              <a:t> 1962-2024</a:t>
            </a:r>
          </a:p>
        </p:txBody>
      </p:sp>
      <p:pic>
        <p:nvPicPr>
          <p:cNvPr id="9" name="Content Placeholder 7">
            <a:extLst>
              <a:ext uri="{FF2B5EF4-FFF2-40B4-BE49-F238E27FC236}">
                <a16:creationId xmlns:a16="http://schemas.microsoft.com/office/drawing/2014/main" id="{7FE15483-A29C-3EBA-6A1C-9A05661927DD}"/>
              </a:ext>
            </a:extLst>
          </p:cNvPr>
          <p:cNvPicPr>
            <a:picLocks noChangeAspect="1"/>
          </p:cNvPicPr>
          <p:nvPr/>
        </p:nvPicPr>
        <p:blipFill>
          <a:blip r:embed="rId2"/>
          <a:stretch>
            <a:fillRect/>
          </a:stretch>
        </p:blipFill>
        <p:spPr>
          <a:xfrm>
            <a:off x="6464500" y="1467071"/>
            <a:ext cx="5183188" cy="2904372"/>
          </a:xfrm>
          <a:prstGeom prst="rect">
            <a:avLst/>
          </a:prstGeom>
        </p:spPr>
      </p:pic>
      <p:pic>
        <p:nvPicPr>
          <p:cNvPr id="10" name="Content Placeholder 4">
            <a:extLst>
              <a:ext uri="{FF2B5EF4-FFF2-40B4-BE49-F238E27FC236}">
                <a16:creationId xmlns:a16="http://schemas.microsoft.com/office/drawing/2014/main" id="{BB2C52A7-3466-67E0-8DFE-8764D78BC88B}"/>
              </a:ext>
            </a:extLst>
          </p:cNvPr>
          <p:cNvPicPr>
            <a:picLocks noChangeAspect="1"/>
          </p:cNvPicPr>
          <p:nvPr/>
        </p:nvPicPr>
        <p:blipFill>
          <a:blip r:embed="rId3"/>
          <a:stretch>
            <a:fillRect/>
          </a:stretch>
        </p:blipFill>
        <p:spPr>
          <a:xfrm>
            <a:off x="569715" y="1539411"/>
            <a:ext cx="5157787" cy="2882054"/>
          </a:xfrm>
          <a:prstGeom prst="rect">
            <a:avLst/>
          </a:prstGeom>
        </p:spPr>
      </p:pic>
      <p:sp>
        <p:nvSpPr>
          <p:cNvPr id="2" name="TextBox 1">
            <a:extLst>
              <a:ext uri="{FF2B5EF4-FFF2-40B4-BE49-F238E27FC236}">
                <a16:creationId xmlns:a16="http://schemas.microsoft.com/office/drawing/2014/main" id="{3C9B434B-C8E6-3B84-3047-78F1598FF061}"/>
              </a:ext>
            </a:extLst>
          </p:cNvPr>
          <p:cNvSpPr txBox="1"/>
          <p:nvPr/>
        </p:nvSpPr>
        <p:spPr>
          <a:xfrm>
            <a:off x="607650" y="4572247"/>
            <a:ext cx="11176363" cy="1661993"/>
          </a:xfrm>
          <a:prstGeom prst="rect">
            <a:avLst/>
          </a:prstGeom>
          <a:noFill/>
        </p:spPr>
        <p:txBody>
          <a:bodyPr wrap="square" lIns="0" tIns="0" rIns="0" bIns="0" rtlCol="0">
            <a:spAutoFit/>
          </a:bodyPr>
          <a:lstStyle/>
          <a:p>
            <a:pPr algn="l"/>
            <a:r>
              <a:rPr lang="fr-CH" b="1" dirty="0">
                <a:solidFill>
                  <a:srgbClr val="C00000"/>
                </a:solidFill>
              </a:rPr>
              <a:t>DESY:</a:t>
            </a:r>
            <a:r>
              <a:rPr lang="fr-CH" dirty="0"/>
              <a:t> </a:t>
            </a:r>
            <a:r>
              <a:rPr lang="fr-CH" dirty="0" err="1"/>
              <a:t>Significant</a:t>
            </a:r>
            <a:r>
              <a:rPr lang="fr-CH" dirty="0"/>
              <a:t> </a:t>
            </a:r>
            <a:r>
              <a:rPr lang="fr-CH" dirty="0" err="1"/>
              <a:t>increase</a:t>
            </a:r>
            <a:r>
              <a:rPr lang="fr-CH" dirty="0"/>
              <a:t> in the </a:t>
            </a:r>
            <a:r>
              <a:rPr lang="fr-CH" dirty="0" err="1"/>
              <a:t>number</a:t>
            </a:r>
            <a:r>
              <a:rPr lang="fr-CH" dirty="0"/>
              <a:t> of </a:t>
            </a:r>
            <a:r>
              <a:rPr lang="fr-CH" dirty="0" err="1"/>
              <a:t>Users</a:t>
            </a:r>
            <a:r>
              <a:rPr lang="fr-CH" dirty="0"/>
              <a:t> for </a:t>
            </a:r>
            <a:r>
              <a:rPr lang="fr-CH" dirty="0" err="1"/>
              <a:t>particle</a:t>
            </a:r>
            <a:r>
              <a:rPr lang="fr-CH" dirty="0"/>
              <a:t> </a:t>
            </a:r>
            <a:r>
              <a:rPr lang="fr-CH" dirty="0" err="1"/>
              <a:t>physics</a:t>
            </a:r>
            <a:r>
              <a:rPr lang="fr-CH" dirty="0"/>
              <a:t> and synchrotron radiation </a:t>
            </a:r>
            <a:r>
              <a:rPr lang="fr-CH" dirty="0" err="1"/>
              <a:t>facilities</a:t>
            </a:r>
            <a:r>
              <a:rPr lang="fr-CH" dirty="0"/>
              <a:t> in the 1980s and 1990s, By 2000, DESY </a:t>
            </a:r>
            <a:r>
              <a:rPr lang="fr-CH" dirty="0" err="1"/>
              <a:t>hosted</a:t>
            </a:r>
            <a:r>
              <a:rPr lang="fr-CH" dirty="0"/>
              <a:t> more </a:t>
            </a:r>
            <a:r>
              <a:rPr lang="fr-CH" dirty="0" err="1"/>
              <a:t>than</a:t>
            </a:r>
            <a:r>
              <a:rPr lang="fr-CH" dirty="0"/>
              <a:t> 3000 </a:t>
            </a:r>
            <a:r>
              <a:rPr lang="fr-CH" dirty="0" err="1"/>
              <a:t>Users</a:t>
            </a:r>
            <a:r>
              <a:rPr lang="fr-CH" dirty="0"/>
              <a:t> </a:t>
            </a:r>
            <a:r>
              <a:rPr lang="fr-CH" dirty="0" err="1"/>
              <a:t>annually</a:t>
            </a:r>
            <a:r>
              <a:rPr lang="fr-CH" dirty="0"/>
              <a:t> </a:t>
            </a:r>
            <a:r>
              <a:rPr lang="fr-CH" dirty="0" err="1"/>
              <a:t>from</a:t>
            </a:r>
            <a:r>
              <a:rPr lang="fr-CH" dirty="0"/>
              <a:t> </a:t>
            </a:r>
            <a:r>
              <a:rPr lang="fr-CH" dirty="0" err="1"/>
              <a:t>around</a:t>
            </a:r>
            <a:r>
              <a:rPr lang="fr-CH" dirty="0"/>
              <a:t> 40 countries and the </a:t>
            </a:r>
            <a:r>
              <a:rPr lang="fr-CH" dirty="0" err="1"/>
              <a:t>clear</a:t>
            </a:r>
            <a:r>
              <a:rPr lang="fr-CH" dirty="0"/>
              <a:t> </a:t>
            </a:r>
            <a:r>
              <a:rPr lang="fr-CH" dirty="0" err="1"/>
              <a:t>upward</a:t>
            </a:r>
            <a:r>
              <a:rPr lang="fr-CH" dirty="0"/>
              <a:t> </a:t>
            </a:r>
            <a:r>
              <a:rPr lang="fr-CH" dirty="0" err="1"/>
              <a:t>trajectory</a:t>
            </a:r>
            <a:r>
              <a:rPr lang="fr-CH" dirty="0"/>
              <a:t> continues </a:t>
            </a:r>
            <a:r>
              <a:rPr lang="fr-CH" dirty="0" err="1"/>
              <a:t>today</a:t>
            </a:r>
            <a:r>
              <a:rPr lang="fr-CH" dirty="0"/>
              <a:t>.</a:t>
            </a:r>
          </a:p>
          <a:p>
            <a:pPr algn="l"/>
            <a:r>
              <a:rPr lang="fr-CH" b="1" dirty="0">
                <a:solidFill>
                  <a:srgbClr val="C00000"/>
                </a:solidFill>
              </a:rPr>
              <a:t>IHEP Beijing: </a:t>
            </a:r>
            <a:r>
              <a:rPr lang="fr-CH" dirty="0"/>
              <a:t>International collaboration </a:t>
            </a:r>
            <a:r>
              <a:rPr lang="fr-CH" dirty="0" err="1"/>
              <a:t>through</a:t>
            </a:r>
            <a:r>
              <a:rPr lang="fr-CH" dirty="0"/>
              <a:t> BEPC/BES (e.g. US), the establishment of satellite-</a:t>
            </a:r>
            <a:r>
              <a:rPr lang="fr-CH" dirty="0" err="1"/>
              <a:t>based</a:t>
            </a:r>
            <a:r>
              <a:rPr lang="fr-CH" dirty="0"/>
              <a:t> computer </a:t>
            </a:r>
            <a:r>
              <a:rPr lang="fr-CH" dirty="0" err="1"/>
              <a:t>link</a:t>
            </a:r>
            <a:r>
              <a:rPr lang="fr-CH" dirty="0"/>
              <a:t> </a:t>
            </a:r>
            <a:r>
              <a:rPr lang="fr-CH" dirty="0" err="1"/>
              <a:t>with</a:t>
            </a:r>
            <a:r>
              <a:rPr lang="fr-CH" dirty="0"/>
              <a:t> CERN (1988) and </a:t>
            </a:r>
            <a:r>
              <a:rPr lang="fr-CH" dirty="0" err="1"/>
              <a:t>involvement</a:t>
            </a:r>
            <a:r>
              <a:rPr lang="fr-CH" dirty="0"/>
              <a:t> in HERA, LEP, LHC, MARK-J. </a:t>
            </a:r>
          </a:p>
          <a:p>
            <a:pPr algn="l"/>
            <a:r>
              <a:rPr lang="fr-CH" b="1" dirty="0">
                <a:solidFill>
                  <a:srgbClr val="C00000"/>
                </a:solidFill>
              </a:rPr>
              <a:t>JINR: </a:t>
            </a:r>
            <a:r>
              <a:rPr lang="fr-CH" dirty="0"/>
              <a:t>International collaborations in </a:t>
            </a:r>
            <a:r>
              <a:rPr lang="fr-CH" dirty="0" err="1"/>
              <a:t>particle</a:t>
            </a:r>
            <a:r>
              <a:rPr lang="fr-CH" dirty="0"/>
              <a:t> </a:t>
            </a:r>
            <a:r>
              <a:rPr lang="fr-CH" dirty="0" err="1"/>
              <a:t>physics</a:t>
            </a:r>
            <a:r>
              <a:rPr lang="fr-CH" dirty="0"/>
              <a:t> </a:t>
            </a:r>
            <a:r>
              <a:rPr lang="fr-CH" dirty="0" err="1"/>
              <a:t>experiments</a:t>
            </a:r>
            <a:r>
              <a:rPr lang="fr-CH" dirty="0"/>
              <a:t> </a:t>
            </a:r>
            <a:r>
              <a:rPr lang="fr-CH" dirty="0" err="1"/>
              <a:t>formed</a:t>
            </a:r>
            <a:r>
              <a:rPr lang="fr-CH" dirty="0"/>
              <a:t> </a:t>
            </a:r>
            <a:r>
              <a:rPr lang="fr-CH" dirty="0" err="1"/>
              <a:t>with</a:t>
            </a:r>
            <a:r>
              <a:rPr lang="fr-CH" dirty="0"/>
              <a:t> CERN, DESY, INFN, Japan, US. </a:t>
            </a:r>
            <a:endParaRPr dirty="0"/>
          </a:p>
        </p:txBody>
      </p:sp>
      <p:sp>
        <p:nvSpPr>
          <p:cNvPr id="13" name="TextBox 12">
            <a:extLst>
              <a:ext uri="{FF2B5EF4-FFF2-40B4-BE49-F238E27FC236}">
                <a16:creationId xmlns:a16="http://schemas.microsoft.com/office/drawing/2014/main" id="{0EC93F9B-D1E9-2A14-2000-3C66C2E26250}"/>
              </a:ext>
            </a:extLst>
          </p:cNvPr>
          <p:cNvSpPr txBox="1"/>
          <p:nvPr/>
        </p:nvSpPr>
        <p:spPr>
          <a:xfrm>
            <a:off x="2104397" y="2556900"/>
            <a:ext cx="339837" cy="184666"/>
          </a:xfrm>
          <a:prstGeom prst="rect">
            <a:avLst/>
          </a:prstGeom>
          <a:noFill/>
        </p:spPr>
        <p:txBody>
          <a:bodyPr wrap="none" lIns="0" tIns="0" rIns="0" bIns="0" rtlCol="0">
            <a:spAutoFit/>
          </a:bodyPr>
          <a:lstStyle/>
          <a:p>
            <a:pPr algn="l"/>
            <a:r>
              <a:rPr lang="fr-CH" sz="1200" dirty="0">
                <a:solidFill>
                  <a:srgbClr val="C00000"/>
                </a:solidFill>
              </a:rPr>
              <a:t>1980</a:t>
            </a:r>
            <a:endParaRPr sz="1200" dirty="0">
              <a:solidFill>
                <a:srgbClr val="C00000"/>
              </a:solidFill>
            </a:endParaRPr>
          </a:p>
        </p:txBody>
      </p:sp>
      <p:sp>
        <p:nvSpPr>
          <p:cNvPr id="14" name="TextBox 13">
            <a:extLst>
              <a:ext uri="{FF2B5EF4-FFF2-40B4-BE49-F238E27FC236}">
                <a16:creationId xmlns:a16="http://schemas.microsoft.com/office/drawing/2014/main" id="{3299598F-079D-BCE5-2C3B-217E147A2A2B}"/>
              </a:ext>
            </a:extLst>
          </p:cNvPr>
          <p:cNvSpPr txBox="1"/>
          <p:nvPr/>
        </p:nvSpPr>
        <p:spPr>
          <a:xfrm>
            <a:off x="3641097" y="2110140"/>
            <a:ext cx="339837" cy="184666"/>
          </a:xfrm>
          <a:prstGeom prst="rect">
            <a:avLst/>
          </a:prstGeom>
          <a:noFill/>
        </p:spPr>
        <p:txBody>
          <a:bodyPr wrap="none" lIns="0" tIns="0" rIns="0" bIns="0" rtlCol="0">
            <a:spAutoFit/>
          </a:bodyPr>
          <a:lstStyle/>
          <a:p>
            <a:pPr algn="l"/>
            <a:r>
              <a:rPr lang="fr-CH" sz="1200" dirty="0">
                <a:solidFill>
                  <a:srgbClr val="C00000"/>
                </a:solidFill>
              </a:rPr>
              <a:t>2000</a:t>
            </a:r>
            <a:endParaRPr sz="1200" dirty="0">
              <a:solidFill>
                <a:srgbClr val="C00000"/>
              </a:solidFill>
            </a:endParaRPr>
          </a:p>
        </p:txBody>
      </p:sp>
      <p:cxnSp>
        <p:nvCxnSpPr>
          <p:cNvPr id="17" name="Straight Arrow Connector 16">
            <a:extLst>
              <a:ext uri="{FF2B5EF4-FFF2-40B4-BE49-F238E27FC236}">
                <a16:creationId xmlns:a16="http://schemas.microsoft.com/office/drawing/2014/main" id="{CDCCC30B-0FCA-C601-048A-CC7DBA2126BA}"/>
              </a:ext>
            </a:extLst>
          </p:cNvPr>
          <p:cNvCxnSpPr>
            <a:cxnSpLocks/>
          </p:cNvCxnSpPr>
          <p:nvPr/>
        </p:nvCxnSpPr>
        <p:spPr>
          <a:xfrm>
            <a:off x="2267146" y="2754367"/>
            <a:ext cx="7169" cy="1017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7E8D3C2-E938-2DA0-E083-AA01CC9F98D9}"/>
              </a:ext>
            </a:extLst>
          </p:cNvPr>
          <p:cNvCxnSpPr>
            <a:cxnSpLocks/>
          </p:cNvCxnSpPr>
          <p:nvPr/>
        </p:nvCxnSpPr>
        <p:spPr>
          <a:xfrm>
            <a:off x="3803846" y="2294806"/>
            <a:ext cx="7169" cy="1017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703A0C9-AC36-78CE-70A4-213C7C55000B}"/>
              </a:ext>
            </a:extLst>
          </p:cNvPr>
          <p:cNvCxnSpPr>
            <a:cxnSpLocks/>
          </p:cNvCxnSpPr>
          <p:nvPr/>
        </p:nvCxnSpPr>
        <p:spPr>
          <a:xfrm>
            <a:off x="8108950" y="3312339"/>
            <a:ext cx="0" cy="58180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65EE9A1-65CD-EF7C-383B-C85A884CBA85}"/>
              </a:ext>
            </a:extLst>
          </p:cNvPr>
          <p:cNvCxnSpPr>
            <a:cxnSpLocks/>
          </p:cNvCxnSpPr>
          <p:nvPr/>
        </p:nvCxnSpPr>
        <p:spPr>
          <a:xfrm>
            <a:off x="9661012" y="3287736"/>
            <a:ext cx="0" cy="631006"/>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F9C08E9-CAD6-8D2E-C602-63486CF58492}"/>
              </a:ext>
            </a:extLst>
          </p:cNvPr>
          <p:cNvSpPr txBox="1"/>
          <p:nvPr/>
        </p:nvSpPr>
        <p:spPr>
          <a:xfrm>
            <a:off x="7939031" y="3072445"/>
            <a:ext cx="339837" cy="184666"/>
          </a:xfrm>
          <a:prstGeom prst="rect">
            <a:avLst/>
          </a:prstGeom>
          <a:noFill/>
        </p:spPr>
        <p:txBody>
          <a:bodyPr wrap="none" lIns="0" tIns="0" rIns="0" bIns="0" rtlCol="0">
            <a:spAutoFit/>
          </a:bodyPr>
          <a:lstStyle/>
          <a:p>
            <a:pPr algn="l"/>
            <a:r>
              <a:rPr lang="fr-CH" sz="1200" dirty="0">
                <a:solidFill>
                  <a:srgbClr val="FFFF00"/>
                </a:solidFill>
              </a:rPr>
              <a:t>1980</a:t>
            </a:r>
            <a:endParaRPr sz="1200" dirty="0">
              <a:solidFill>
                <a:srgbClr val="FFFF00"/>
              </a:solidFill>
            </a:endParaRPr>
          </a:p>
        </p:txBody>
      </p:sp>
      <p:sp>
        <p:nvSpPr>
          <p:cNvPr id="31" name="TextBox 30">
            <a:extLst>
              <a:ext uri="{FF2B5EF4-FFF2-40B4-BE49-F238E27FC236}">
                <a16:creationId xmlns:a16="http://schemas.microsoft.com/office/drawing/2014/main" id="{CD085D35-890A-4B6D-026C-B672443A3D66}"/>
              </a:ext>
            </a:extLst>
          </p:cNvPr>
          <p:cNvSpPr txBox="1"/>
          <p:nvPr/>
        </p:nvSpPr>
        <p:spPr>
          <a:xfrm>
            <a:off x="9491093" y="3080514"/>
            <a:ext cx="339837" cy="184666"/>
          </a:xfrm>
          <a:prstGeom prst="rect">
            <a:avLst/>
          </a:prstGeom>
          <a:noFill/>
        </p:spPr>
        <p:txBody>
          <a:bodyPr wrap="none" lIns="0" tIns="0" rIns="0" bIns="0" rtlCol="0">
            <a:spAutoFit/>
          </a:bodyPr>
          <a:lstStyle/>
          <a:p>
            <a:pPr algn="l"/>
            <a:r>
              <a:rPr lang="fr-CH" sz="1200" dirty="0">
                <a:solidFill>
                  <a:srgbClr val="FFFF00"/>
                </a:solidFill>
              </a:rPr>
              <a:t>2000</a:t>
            </a:r>
            <a:endParaRPr sz="1200" dirty="0">
              <a:solidFill>
                <a:srgbClr val="FFFF00"/>
              </a:solidFill>
            </a:endParaRPr>
          </a:p>
        </p:txBody>
      </p:sp>
    </p:spTree>
    <p:extLst>
      <p:ext uri="{BB962C8B-B14F-4D97-AF65-F5344CB8AC3E}">
        <p14:creationId xmlns:p14="http://schemas.microsoft.com/office/powerpoint/2010/main" val="1273194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C5397-BDFD-46FA-1DF3-16296162748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4A001A5-9962-67F3-9446-DD695579718C}"/>
              </a:ext>
            </a:extLst>
          </p:cNvPr>
          <p:cNvSpPr>
            <a:spLocks noGrp="1"/>
          </p:cNvSpPr>
          <p:nvPr>
            <p:ph type="title"/>
          </p:nvPr>
        </p:nvSpPr>
        <p:spPr/>
        <p:txBody>
          <a:bodyPr/>
          <a:lstStyle/>
          <a:p>
            <a:r>
              <a:rPr lang="fr-CH" dirty="0">
                <a:solidFill>
                  <a:srgbClr val="0033A0"/>
                </a:solidFill>
              </a:rPr>
              <a:t>CERN Members of Personnel</a:t>
            </a:r>
            <a:endParaRPr lang="en-GB" dirty="0"/>
          </a:p>
        </p:txBody>
      </p:sp>
      <p:sp>
        <p:nvSpPr>
          <p:cNvPr id="4" name="Date Placeholder 3">
            <a:extLst>
              <a:ext uri="{FF2B5EF4-FFF2-40B4-BE49-F238E27FC236}">
                <a16:creationId xmlns:a16="http://schemas.microsoft.com/office/drawing/2014/main" id="{222BD5F3-A659-807E-6B6D-9AA4C911EBAE}"/>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E47103BE-1FE7-83E3-DD50-7C04056A1599}"/>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BB6E8610-45F8-4E8D-C045-EB92A3FD3CF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Content Placeholder 3">
            <a:extLst>
              <a:ext uri="{FF2B5EF4-FFF2-40B4-BE49-F238E27FC236}">
                <a16:creationId xmlns:a16="http://schemas.microsoft.com/office/drawing/2014/main" id="{B0A45DE1-3770-77AA-6EAD-625CA9CA47B9}"/>
              </a:ext>
            </a:extLst>
          </p:cNvPr>
          <p:cNvPicPr>
            <a:picLocks noGrp="1" noChangeAspect="1"/>
          </p:cNvPicPr>
          <p:nvPr>
            <p:ph idx="1"/>
          </p:nvPr>
        </p:nvPicPr>
        <p:blipFill>
          <a:blip r:embed="rId2"/>
          <a:stretch>
            <a:fillRect/>
          </a:stretch>
        </p:blipFill>
        <p:spPr>
          <a:xfrm>
            <a:off x="2905415" y="1075582"/>
            <a:ext cx="6381169" cy="5125193"/>
          </a:xfrm>
          <a:prstGeom prst="rect">
            <a:avLst/>
          </a:prstGeom>
        </p:spPr>
      </p:pic>
      <p:sp>
        <p:nvSpPr>
          <p:cNvPr id="2" name="TextBox 1">
            <a:extLst>
              <a:ext uri="{FF2B5EF4-FFF2-40B4-BE49-F238E27FC236}">
                <a16:creationId xmlns:a16="http://schemas.microsoft.com/office/drawing/2014/main" id="{B4EE0F38-024E-6686-3B6F-DCBD8F67A623}"/>
              </a:ext>
            </a:extLst>
          </p:cNvPr>
          <p:cNvSpPr txBox="1"/>
          <p:nvPr/>
        </p:nvSpPr>
        <p:spPr>
          <a:xfrm>
            <a:off x="9577669" y="5883661"/>
            <a:ext cx="1638269"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i="1" dirty="0">
                <a:solidFill>
                  <a:srgbClr val="0033A0"/>
                </a:solidFill>
                <a:latin typeface="Arial"/>
              </a:rPr>
              <a:t>Data Source: CERN HR</a:t>
            </a:r>
            <a:endParaRPr kumimoji="0" sz="1200" b="0" i="1"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2390904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7D5D1-87DE-0E6C-2BBB-658B11FED46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45BE37-4DBC-A35C-0569-D08F74E5A37A}"/>
              </a:ext>
            </a:extLst>
          </p:cNvPr>
          <p:cNvSpPr>
            <a:spLocks noGrp="1"/>
          </p:cNvSpPr>
          <p:nvPr>
            <p:ph idx="1"/>
          </p:nvPr>
        </p:nvSpPr>
        <p:spPr>
          <a:xfrm>
            <a:off x="407989" y="1275149"/>
            <a:ext cx="6574972" cy="4608512"/>
          </a:xfrm>
        </p:spPr>
        <p:txBody>
          <a:bodyPr>
            <a:normAutofit lnSpcReduction="10000"/>
          </a:bodyPr>
          <a:lstStyle/>
          <a:p>
            <a:r>
              <a:rPr lang="en-US" dirty="0"/>
              <a:t>1980s: </a:t>
            </a:r>
            <a:br>
              <a:rPr lang="en-US" dirty="0"/>
            </a:br>
            <a:r>
              <a:rPr lang="en-US" b="0" dirty="0"/>
              <a:t>Women were significantly underrepresented, particularly in senior and leadership roles.</a:t>
            </a:r>
          </a:p>
          <a:p>
            <a:r>
              <a:rPr lang="en-US" b="0" dirty="0"/>
              <a:t>Typically making up less than 5% of faculty / staff.</a:t>
            </a:r>
          </a:p>
          <a:p>
            <a:endParaRPr lang="en-US" dirty="0"/>
          </a:p>
          <a:p>
            <a:r>
              <a:rPr lang="en-US" dirty="0"/>
              <a:t>1990s-2000s: </a:t>
            </a:r>
            <a:br>
              <a:rPr lang="en-US" dirty="0"/>
            </a:br>
            <a:r>
              <a:rPr lang="en-US" b="0" dirty="0"/>
              <a:t>Gradual increase in participation of women. </a:t>
            </a:r>
          </a:p>
          <a:p>
            <a:r>
              <a:rPr lang="en-US" b="0" dirty="0"/>
              <a:t>By early 2000s, women made up around 10-15% of PhDs in particle physics in Europe and the US.</a:t>
            </a:r>
          </a:p>
          <a:p>
            <a:r>
              <a:rPr lang="en-US" b="0" dirty="0"/>
              <a:t>Women remained underrepresented, especially in leadership positions.</a:t>
            </a:r>
          </a:p>
          <a:p>
            <a:r>
              <a:rPr lang="en-US" b="0" dirty="0"/>
              <a:t>Specific initiatives, like those at CERN and national labs, began focusing on gender equity in recruitment, mentoring and career development.</a:t>
            </a:r>
          </a:p>
          <a:p>
            <a:endParaRPr lang="en-GB" dirty="0"/>
          </a:p>
        </p:txBody>
      </p:sp>
      <p:sp>
        <p:nvSpPr>
          <p:cNvPr id="3" name="Title 2">
            <a:extLst>
              <a:ext uri="{FF2B5EF4-FFF2-40B4-BE49-F238E27FC236}">
                <a16:creationId xmlns:a16="http://schemas.microsoft.com/office/drawing/2014/main" id="{8D2731D0-BAA5-ADE6-ADE5-23B46BD48853}"/>
              </a:ext>
            </a:extLst>
          </p:cNvPr>
          <p:cNvSpPr>
            <a:spLocks noGrp="1"/>
          </p:cNvSpPr>
          <p:nvPr>
            <p:ph type="title"/>
          </p:nvPr>
        </p:nvSpPr>
        <p:spPr/>
        <p:txBody>
          <a:bodyPr/>
          <a:lstStyle/>
          <a:p>
            <a:r>
              <a:rPr lang="fr-CH" dirty="0" err="1"/>
              <a:t>Gender</a:t>
            </a:r>
            <a:r>
              <a:rPr lang="fr-CH" dirty="0"/>
              <a:t> </a:t>
            </a:r>
            <a:r>
              <a:rPr lang="fr-CH" dirty="0" err="1"/>
              <a:t>Representation</a:t>
            </a:r>
            <a:endParaRPr lang="en-GB" dirty="0"/>
          </a:p>
        </p:txBody>
      </p:sp>
      <p:sp>
        <p:nvSpPr>
          <p:cNvPr id="4" name="Date Placeholder 3">
            <a:extLst>
              <a:ext uri="{FF2B5EF4-FFF2-40B4-BE49-F238E27FC236}">
                <a16:creationId xmlns:a16="http://schemas.microsoft.com/office/drawing/2014/main" id="{A68B04A1-42D9-8D42-9278-5AC71B463A46}"/>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6C99432E-32E3-892D-C5A9-26B6CBC1361E}"/>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101C6D70-3EBB-4001-5222-99E35DCBA348}"/>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Content Placeholder 7">
            <a:extLst>
              <a:ext uri="{FF2B5EF4-FFF2-40B4-BE49-F238E27FC236}">
                <a16:creationId xmlns:a16="http://schemas.microsoft.com/office/drawing/2014/main" id="{EFAF30E4-D8C7-FA5A-1C76-FEF249B2931B}"/>
              </a:ext>
            </a:extLst>
          </p:cNvPr>
          <p:cNvPicPr>
            <a:picLocks noChangeAspect="1"/>
          </p:cNvPicPr>
          <p:nvPr/>
        </p:nvPicPr>
        <p:blipFill>
          <a:blip r:embed="rId2"/>
          <a:stretch>
            <a:fillRect/>
          </a:stretch>
        </p:blipFill>
        <p:spPr>
          <a:xfrm rot="60000">
            <a:off x="6746601" y="303673"/>
            <a:ext cx="4002003" cy="2591297"/>
          </a:xfrm>
          <a:prstGeom prst="rect">
            <a:avLst/>
          </a:prstGeom>
          <a:noFill/>
        </p:spPr>
      </p:pic>
      <p:pic>
        <p:nvPicPr>
          <p:cNvPr id="8" name="Picture 7">
            <a:extLst>
              <a:ext uri="{FF2B5EF4-FFF2-40B4-BE49-F238E27FC236}">
                <a16:creationId xmlns:a16="http://schemas.microsoft.com/office/drawing/2014/main" id="{5EBAF18F-42DB-4821-13C0-163254ADB66C}"/>
              </a:ext>
            </a:extLst>
          </p:cNvPr>
          <p:cNvPicPr>
            <a:picLocks noChangeAspect="1"/>
          </p:cNvPicPr>
          <p:nvPr/>
        </p:nvPicPr>
        <p:blipFill>
          <a:blip r:embed="rId3"/>
          <a:stretch>
            <a:fillRect/>
          </a:stretch>
        </p:blipFill>
        <p:spPr>
          <a:xfrm>
            <a:off x="6965505" y="2782598"/>
            <a:ext cx="2272819" cy="3418178"/>
          </a:xfrm>
          <a:prstGeom prst="rect">
            <a:avLst/>
          </a:prstGeom>
        </p:spPr>
      </p:pic>
      <p:sp>
        <p:nvSpPr>
          <p:cNvPr id="9" name="TextBox 8">
            <a:extLst>
              <a:ext uri="{FF2B5EF4-FFF2-40B4-BE49-F238E27FC236}">
                <a16:creationId xmlns:a16="http://schemas.microsoft.com/office/drawing/2014/main" id="{2CDD2197-63A4-5A90-11D7-A88F51599388}"/>
              </a:ext>
            </a:extLst>
          </p:cNvPr>
          <p:cNvSpPr txBox="1"/>
          <p:nvPr/>
        </p:nvSpPr>
        <p:spPr>
          <a:xfrm>
            <a:off x="9577669" y="5883661"/>
            <a:ext cx="1357744"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M. K. Gaillard, 1980</a:t>
            </a:r>
            <a:endParaRPr kumimoji="0"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extBox 10">
            <a:extLst>
              <a:ext uri="{FF2B5EF4-FFF2-40B4-BE49-F238E27FC236}">
                <a16:creationId xmlns:a16="http://schemas.microsoft.com/office/drawing/2014/main" id="{CF62C117-0C25-D06A-6724-AE68662280F0}"/>
              </a:ext>
            </a:extLst>
          </p:cNvPr>
          <p:cNvSpPr txBox="1"/>
          <p:nvPr/>
        </p:nvSpPr>
        <p:spPr>
          <a:xfrm>
            <a:off x="10770913" y="1208110"/>
            <a:ext cx="1013098" cy="984885"/>
          </a:xfrm>
          <a:prstGeom prst="rect">
            <a:avLst/>
          </a:prstGeom>
          <a:noFill/>
        </p:spPr>
        <p:txBody>
          <a:bodyPr wrap="none" lIns="0" tIns="0" rIns="0" bIns="0" rtlCol="0">
            <a:spAutoFit/>
          </a:bodyPr>
          <a:lstStyle/>
          <a:p>
            <a:pPr algn="l"/>
            <a:r>
              <a:rPr lang="fr-CH" sz="1600" dirty="0"/>
              <a:t>Scientific &amp;</a:t>
            </a:r>
          </a:p>
          <a:p>
            <a:pPr algn="l"/>
            <a:r>
              <a:rPr lang="fr-CH" sz="1600" dirty="0" err="1"/>
              <a:t>technical</a:t>
            </a:r>
            <a:endParaRPr lang="fr-CH" sz="1600" dirty="0"/>
          </a:p>
          <a:p>
            <a:pPr algn="l"/>
            <a:r>
              <a:rPr lang="fr-CH" sz="1600" dirty="0"/>
              <a:t>personnel</a:t>
            </a:r>
          </a:p>
          <a:p>
            <a:pPr algn="l"/>
            <a:r>
              <a:rPr lang="fr-CH" sz="1600" dirty="0"/>
              <a:t>at CERN</a:t>
            </a:r>
            <a:endParaRPr sz="1600" dirty="0"/>
          </a:p>
        </p:txBody>
      </p:sp>
      <p:sp>
        <p:nvSpPr>
          <p:cNvPr id="12" name="TextBox 11">
            <a:extLst>
              <a:ext uri="{FF2B5EF4-FFF2-40B4-BE49-F238E27FC236}">
                <a16:creationId xmlns:a16="http://schemas.microsoft.com/office/drawing/2014/main" id="{CB907E89-0B9E-4B29-29EA-734DE6BFD928}"/>
              </a:ext>
            </a:extLst>
          </p:cNvPr>
          <p:cNvSpPr txBox="1"/>
          <p:nvPr/>
        </p:nvSpPr>
        <p:spPr>
          <a:xfrm>
            <a:off x="9238324" y="3780515"/>
            <a:ext cx="2710678" cy="492443"/>
          </a:xfrm>
          <a:prstGeom prst="rect">
            <a:avLst/>
          </a:prstGeom>
          <a:noFill/>
        </p:spPr>
        <p:txBody>
          <a:bodyPr wrap="none" lIns="0" tIns="0" rIns="0" bIns="0" rtlCol="0">
            <a:spAutoFit/>
          </a:bodyPr>
          <a:lstStyle/>
          <a:p>
            <a:pPr algn="l"/>
            <a:r>
              <a:rPr lang="fr-CH" sz="1600" dirty="0"/>
              <a:t>Job profiles of </a:t>
            </a:r>
            <a:r>
              <a:rPr lang="fr-CH" sz="1600" dirty="0" err="1"/>
              <a:t>female</a:t>
            </a:r>
            <a:endParaRPr lang="fr-CH" sz="1600" dirty="0"/>
          </a:p>
          <a:p>
            <a:pPr algn="l"/>
            <a:r>
              <a:rPr lang="fr-CH" sz="1600" dirty="0" err="1"/>
              <a:t>scientific</a:t>
            </a:r>
            <a:r>
              <a:rPr lang="fr-CH" sz="1600" dirty="0"/>
              <a:t> &amp; </a:t>
            </a:r>
            <a:r>
              <a:rPr lang="fr-CH" sz="1600" dirty="0" err="1"/>
              <a:t>technical</a:t>
            </a:r>
            <a:r>
              <a:rPr lang="fr-CH" sz="1600" dirty="0"/>
              <a:t> at CERN</a:t>
            </a:r>
            <a:endParaRPr sz="1600" dirty="0"/>
          </a:p>
        </p:txBody>
      </p:sp>
    </p:spTree>
    <p:extLst>
      <p:ext uri="{BB962C8B-B14F-4D97-AF65-F5344CB8AC3E}">
        <p14:creationId xmlns:p14="http://schemas.microsoft.com/office/powerpoint/2010/main" val="939174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E0DEF33-4508-7E36-7168-66C2133C9B69}"/>
              </a:ext>
            </a:extLst>
          </p:cNvPr>
          <p:cNvSpPr>
            <a:spLocks noGrp="1"/>
          </p:cNvSpPr>
          <p:nvPr>
            <p:ph type="title"/>
          </p:nvPr>
        </p:nvSpPr>
        <p:spPr>
          <a:xfrm>
            <a:off x="407989" y="373593"/>
            <a:ext cx="7944604" cy="609388"/>
          </a:xfrm>
        </p:spPr>
        <p:txBody>
          <a:bodyPr/>
          <a:lstStyle/>
          <a:p>
            <a:r>
              <a:rPr lang="en-US" sz="2400" dirty="0">
                <a:solidFill>
                  <a:srgbClr val="0033A0"/>
                </a:solidFill>
                <a:ea typeface="Univers Bold"/>
                <a:cs typeface="Univers Bold"/>
                <a:sym typeface="Univers Bold"/>
              </a:rPr>
              <a:t>Evolution: </a:t>
            </a:r>
            <a:br>
              <a:rPr lang="en-US" sz="2400" dirty="0">
                <a:solidFill>
                  <a:srgbClr val="0033A0"/>
                </a:solidFill>
                <a:ea typeface="Univers Bold"/>
                <a:cs typeface="Univers Bold"/>
                <a:sym typeface="Univers Bold"/>
              </a:rPr>
            </a:br>
            <a:r>
              <a:rPr lang="en-US" sz="2400" dirty="0">
                <a:solidFill>
                  <a:srgbClr val="0033A0"/>
                </a:solidFill>
                <a:ea typeface="Univers Bold"/>
                <a:cs typeface="Univers Bold"/>
                <a:sym typeface="Univers Bold"/>
              </a:rPr>
              <a:t>CERN Diversity &amp; Inclusion </a:t>
            </a:r>
            <a:r>
              <a:rPr lang="en-US" sz="2400" dirty="0" err="1">
                <a:solidFill>
                  <a:srgbClr val="0033A0"/>
                </a:solidFill>
                <a:ea typeface="Univers Bold"/>
                <a:cs typeface="Univers Bold"/>
                <a:sym typeface="Univers Bold"/>
              </a:rPr>
              <a:t>Programme</a:t>
            </a:r>
            <a:br>
              <a:rPr lang="en-US" dirty="0">
                <a:solidFill>
                  <a:srgbClr val="0033A0"/>
                </a:solidFill>
                <a:ea typeface="Univers Bold"/>
                <a:cs typeface="Univers Bold"/>
                <a:sym typeface="Univers Bold"/>
              </a:rPr>
            </a:br>
            <a:endParaRPr lang="en-GB" dirty="0"/>
          </a:p>
        </p:txBody>
      </p:sp>
      <p:sp>
        <p:nvSpPr>
          <p:cNvPr id="4" name="Date Placeholder 3">
            <a:extLst>
              <a:ext uri="{FF2B5EF4-FFF2-40B4-BE49-F238E27FC236}">
                <a16:creationId xmlns:a16="http://schemas.microsoft.com/office/drawing/2014/main" id="{5F3ACB54-09F3-BF56-4CED-654C5B4D4FCD}"/>
              </a:ext>
            </a:extLst>
          </p:cNvPr>
          <p:cNvSpPr>
            <a:spLocks noGrp="1"/>
          </p:cNvSpPr>
          <p:nvPr>
            <p:ph type="dt" sz="half" idx="10"/>
          </p:nvPr>
        </p:nvSpPr>
        <p:spPr>
          <a:xfrm>
            <a:off x="5209038" y="6424993"/>
            <a:ext cx="1773923" cy="365125"/>
          </a:xfrm>
        </p:spPr>
        <p:txBody>
          <a:bodyPr/>
          <a:lstStyle/>
          <a:p>
            <a:r>
              <a:rPr lang="en-US" dirty="0"/>
              <a:t>13 November 2025</a:t>
            </a:r>
          </a:p>
        </p:txBody>
      </p:sp>
      <p:sp>
        <p:nvSpPr>
          <p:cNvPr id="5" name="Footer Placeholder 4">
            <a:extLst>
              <a:ext uri="{FF2B5EF4-FFF2-40B4-BE49-F238E27FC236}">
                <a16:creationId xmlns:a16="http://schemas.microsoft.com/office/drawing/2014/main" id="{7B2098D1-8098-02B3-7169-9D373956CEC8}"/>
              </a:ext>
            </a:extLst>
          </p:cNvPr>
          <p:cNvSpPr>
            <a:spLocks noGrp="1"/>
          </p:cNvSpPr>
          <p:nvPr>
            <p:ph type="ftr" sz="quarter" idx="11"/>
          </p:nvPr>
        </p:nvSpPr>
        <p:spPr>
          <a:xfrm>
            <a:off x="914399" y="6424613"/>
            <a:ext cx="4177145"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9ECFBFC4-2364-5A54-0CED-352C8BD76694}"/>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13</a:t>
            </a:fld>
            <a:endParaRPr lang="en-US" dirty="0"/>
          </a:p>
        </p:txBody>
      </p:sp>
      <p:sp>
        <p:nvSpPr>
          <p:cNvPr id="14" name="Freeform 2">
            <a:extLst>
              <a:ext uri="{FF2B5EF4-FFF2-40B4-BE49-F238E27FC236}">
                <a16:creationId xmlns:a16="http://schemas.microsoft.com/office/drawing/2014/main" id="{D28A443B-1026-5C12-A786-6B4185BBB483}"/>
              </a:ext>
            </a:extLst>
          </p:cNvPr>
          <p:cNvSpPr/>
          <p:nvPr/>
        </p:nvSpPr>
        <p:spPr>
          <a:xfrm>
            <a:off x="1192895" y="3666096"/>
            <a:ext cx="10135259" cy="2664257"/>
          </a:xfrm>
          <a:custGeom>
            <a:avLst/>
            <a:gdLst/>
            <a:ahLst/>
            <a:cxnLst/>
            <a:rect l="l" t="t" r="r" b="b"/>
            <a:pathLst>
              <a:path w="15202888" h="3996385">
                <a:moveTo>
                  <a:pt x="0" y="0"/>
                </a:moveTo>
                <a:lnTo>
                  <a:pt x="15202888" y="0"/>
                </a:lnTo>
                <a:lnTo>
                  <a:pt x="15202888" y="3996385"/>
                </a:lnTo>
                <a:lnTo>
                  <a:pt x="0" y="3996385"/>
                </a:lnTo>
                <a:lnTo>
                  <a:pt x="0" y="0"/>
                </a:lnTo>
                <a:close/>
              </a:path>
            </a:pathLst>
          </a:custGeom>
          <a:blipFill>
            <a:blip r:embed="rId2">
              <a:alphaModFix amt="12000"/>
            </a:blip>
            <a:stretch>
              <a:fillRect t="-15772" b="-21652"/>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5" name="AutoShape 3">
            <a:extLst>
              <a:ext uri="{FF2B5EF4-FFF2-40B4-BE49-F238E27FC236}">
                <a16:creationId xmlns:a16="http://schemas.microsoft.com/office/drawing/2014/main" id="{0D9F17DC-C51D-DCBD-B3C7-E0EF94124DBD}"/>
              </a:ext>
            </a:extLst>
          </p:cNvPr>
          <p:cNvSpPr/>
          <p:nvPr/>
        </p:nvSpPr>
        <p:spPr>
          <a:xfrm>
            <a:off x="1243625" y="3856249"/>
            <a:ext cx="9704751"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grpSp>
        <p:nvGrpSpPr>
          <p:cNvPr id="16" name="Group 4">
            <a:extLst>
              <a:ext uri="{FF2B5EF4-FFF2-40B4-BE49-F238E27FC236}">
                <a16:creationId xmlns:a16="http://schemas.microsoft.com/office/drawing/2014/main" id="{32E875B9-342F-E0B4-4516-B301DC800777}"/>
              </a:ext>
            </a:extLst>
          </p:cNvPr>
          <p:cNvGrpSpPr/>
          <p:nvPr/>
        </p:nvGrpSpPr>
        <p:grpSpPr>
          <a:xfrm>
            <a:off x="1303719" y="3707781"/>
            <a:ext cx="421850" cy="258983"/>
            <a:chOff x="0" y="0"/>
            <a:chExt cx="166657" cy="102314"/>
          </a:xfrm>
        </p:grpSpPr>
        <p:sp>
          <p:nvSpPr>
            <p:cNvPr id="17" name="Freeform 5">
              <a:extLst>
                <a:ext uri="{FF2B5EF4-FFF2-40B4-BE49-F238E27FC236}">
                  <a16:creationId xmlns:a16="http://schemas.microsoft.com/office/drawing/2014/main" id="{BC29840F-807C-431B-9F94-3E8C33015DC1}"/>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8" name="TextBox 6">
              <a:extLst>
                <a:ext uri="{FF2B5EF4-FFF2-40B4-BE49-F238E27FC236}">
                  <a16:creationId xmlns:a16="http://schemas.microsoft.com/office/drawing/2014/main" id="{B8C10337-40E3-D166-0C0F-029A077BA909}"/>
                </a:ext>
              </a:extLst>
            </p:cNvPr>
            <p:cNvSpPr txBox="1"/>
            <p:nvPr/>
          </p:nvSpPr>
          <p:spPr>
            <a:xfrm>
              <a:off x="0" y="-76200"/>
              <a:ext cx="166657" cy="178514"/>
            </a:xfrm>
            <a:prstGeom prst="rect">
              <a:avLst/>
            </a:prstGeom>
          </p:spPr>
          <p:txBody>
            <a:bodyPr lIns="33867" tIns="33867" rIns="33867" bIns="33867" rtlCol="0" anchor="ctr"/>
            <a:lstStyle/>
            <a:p>
              <a:pPr marL="0" marR="0" lvl="0" indent="0" algn="ctr" defTabSz="914400" rtl="0" eaLnBrk="1" fontAlgn="auto" latinLnBrk="0" hangingPunct="1">
                <a:lnSpc>
                  <a:spcPts val="1641"/>
                </a:lnSpc>
                <a:spcBef>
                  <a:spcPct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19" name="Group 8">
            <a:extLst>
              <a:ext uri="{FF2B5EF4-FFF2-40B4-BE49-F238E27FC236}">
                <a16:creationId xmlns:a16="http://schemas.microsoft.com/office/drawing/2014/main" id="{F6B0FF3A-1BA6-42C2-5E54-E7430C92F217}"/>
              </a:ext>
            </a:extLst>
          </p:cNvPr>
          <p:cNvGrpSpPr/>
          <p:nvPr/>
        </p:nvGrpSpPr>
        <p:grpSpPr>
          <a:xfrm>
            <a:off x="10758651" y="1527672"/>
            <a:ext cx="929723" cy="578734"/>
            <a:chOff x="0" y="-57150"/>
            <a:chExt cx="367298" cy="228636"/>
          </a:xfrm>
        </p:grpSpPr>
        <p:sp>
          <p:nvSpPr>
            <p:cNvPr id="20" name="Freeform 9">
              <a:extLst>
                <a:ext uri="{FF2B5EF4-FFF2-40B4-BE49-F238E27FC236}">
                  <a16:creationId xmlns:a16="http://schemas.microsoft.com/office/drawing/2014/main" id="{D90BFECB-0B2D-5697-81C0-5BB8684F51D7}"/>
                </a:ext>
              </a:extLst>
            </p:cNvPr>
            <p:cNvSpPr/>
            <p:nvPr/>
          </p:nvSpPr>
          <p:spPr>
            <a:xfrm>
              <a:off x="20799" y="-28497"/>
              <a:ext cx="342655" cy="171486"/>
            </a:xfrm>
            <a:custGeom>
              <a:avLst/>
              <a:gdLst/>
              <a:ahLst/>
              <a:cxnLst/>
              <a:rect l="l" t="t" r="r" b="b"/>
              <a:pathLst>
                <a:path w="367298" h="171486">
                  <a:moveTo>
                    <a:pt x="0" y="0"/>
                  </a:moveTo>
                  <a:lnTo>
                    <a:pt x="367298" y="0"/>
                  </a:lnTo>
                  <a:lnTo>
                    <a:pt x="367298" y="171486"/>
                  </a:lnTo>
                  <a:lnTo>
                    <a:pt x="0" y="171486"/>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21" name="TextBox 10">
              <a:extLst>
                <a:ext uri="{FF2B5EF4-FFF2-40B4-BE49-F238E27FC236}">
                  <a16:creationId xmlns:a16="http://schemas.microsoft.com/office/drawing/2014/main" id="{BCFB5DD3-2BA0-DA99-7F7C-BA18E06D368F}"/>
                </a:ext>
              </a:extLst>
            </p:cNvPr>
            <p:cNvSpPr txBox="1"/>
            <p:nvPr/>
          </p:nvSpPr>
          <p:spPr>
            <a:xfrm>
              <a:off x="0" y="-57150"/>
              <a:ext cx="367298" cy="228636"/>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a:ln>
                    <a:noFill/>
                  </a:ln>
                  <a:solidFill>
                    <a:srgbClr val="FFFFFF"/>
                  </a:solidFill>
                  <a:effectLst/>
                  <a:uLnTx/>
                  <a:uFillTx/>
                  <a:latin typeface="Univers Bold"/>
                  <a:ea typeface="Univers Bold"/>
                  <a:cs typeface="Univers Bold"/>
                  <a:sym typeface="Univers Bold"/>
                </a:rPr>
                <a:t>5</a:t>
              </a:r>
              <a:r>
                <a:rPr kumimoji="0" lang="en-US" sz="867" b="0" i="0" u="none" strike="noStrike" kern="1200" cap="none" spc="0" normalizeH="0" baseline="0" noProof="0">
                  <a:ln>
                    <a:noFill/>
                  </a:ln>
                  <a:solidFill>
                    <a:srgbClr val="FFFFFF"/>
                  </a:solidFill>
                  <a:effectLst/>
                  <a:uLnTx/>
                  <a:uFillTx/>
                  <a:latin typeface="Univers"/>
                  <a:ea typeface="Univers"/>
                  <a:cs typeface="Univers"/>
                  <a:sym typeface="Univers"/>
                </a:rPr>
                <a:t> informal networks</a:t>
              </a:r>
            </a:p>
          </p:txBody>
        </p:sp>
      </p:grpSp>
      <p:grpSp>
        <p:nvGrpSpPr>
          <p:cNvPr id="22" name="Group 11">
            <a:extLst>
              <a:ext uri="{FF2B5EF4-FFF2-40B4-BE49-F238E27FC236}">
                <a16:creationId xmlns:a16="http://schemas.microsoft.com/office/drawing/2014/main" id="{F9FBECCE-BA7E-1F90-4E01-D8051669B849}"/>
              </a:ext>
            </a:extLst>
          </p:cNvPr>
          <p:cNvGrpSpPr/>
          <p:nvPr/>
        </p:nvGrpSpPr>
        <p:grpSpPr>
          <a:xfrm>
            <a:off x="8352592" y="1157400"/>
            <a:ext cx="963384" cy="583758"/>
            <a:chOff x="-13298" y="-57150"/>
            <a:chExt cx="380596" cy="230621"/>
          </a:xfrm>
        </p:grpSpPr>
        <p:sp>
          <p:nvSpPr>
            <p:cNvPr id="23" name="Freeform 12">
              <a:extLst>
                <a:ext uri="{FF2B5EF4-FFF2-40B4-BE49-F238E27FC236}">
                  <a16:creationId xmlns:a16="http://schemas.microsoft.com/office/drawing/2014/main" id="{9888A26D-ED27-CC7F-DDD0-E14A622AEEBB}"/>
                </a:ext>
              </a:extLst>
            </p:cNvPr>
            <p:cNvSpPr/>
            <p:nvPr/>
          </p:nvSpPr>
          <p:spPr>
            <a:xfrm>
              <a:off x="-13298" y="-21566"/>
              <a:ext cx="367298" cy="173471"/>
            </a:xfrm>
            <a:custGeom>
              <a:avLst/>
              <a:gdLst/>
              <a:ahLst/>
              <a:cxnLst/>
              <a:rect l="l" t="t" r="r" b="b"/>
              <a:pathLst>
                <a:path w="367298" h="173471">
                  <a:moveTo>
                    <a:pt x="0" y="0"/>
                  </a:moveTo>
                  <a:lnTo>
                    <a:pt x="367298" y="0"/>
                  </a:lnTo>
                  <a:lnTo>
                    <a:pt x="367298" y="173471"/>
                  </a:lnTo>
                  <a:lnTo>
                    <a:pt x="0" y="173471"/>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24" name="TextBox 13">
              <a:extLst>
                <a:ext uri="{FF2B5EF4-FFF2-40B4-BE49-F238E27FC236}">
                  <a16:creationId xmlns:a16="http://schemas.microsoft.com/office/drawing/2014/main" id="{C3FEA55B-C061-0AD3-28E2-473FEA764443}"/>
                </a:ext>
              </a:extLst>
            </p:cNvPr>
            <p:cNvSpPr txBox="1"/>
            <p:nvPr/>
          </p:nvSpPr>
          <p:spPr>
            <a:xfrm>
              <a:off x="0" y="-57150"/>
              <a:ext cx="367298" cy="230621"/>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a:ln>
                    <a:noFill/>
                  </a:ln>
                  <a:solidFill>
                    <a:srgbClr val="FFFFFF"/>
                  </a:solidFill>
                  <a:effectLst/>
                  <a:uLnTx/>
                  <a:uFillTx/>
                  <a:latin typeface="Univers Bold"/>
                  <a:ea typeface="Univers Bold"/>
                  <a:cs typeface="Univers Bold"/>
                  <a:sym typeface="Univers Bold"/>
                </a:rPr>
                <a:t>21 </a:t>
              </a:r>
              <a:r>
                <a:rPr kumimoji="0" lang="en-US" sz="867" b="0" i="0" u="none" strike="noStrike" kern="1200" cap="none" spc="0" normalizeH="0" baseline="0" noProof="0">
                  <a:ln>
                    <a:noFill/>
                  </a:ln>
                  <a:solidFill>
                    <a:srgbClr val="FFFFFF"/>
                  </a:solidFill>
                  <a:effectLst/>
                  <a:uLnTx/>
                  <a:uFillTx/>
                  <a:latin typeface="Univers"/>
                  <a:ea typeface="Univers"/>
                  <a:cs typeface="Univers"/>
                  <a:sym typeface="Univers"/>
                </a:rPr>
                <a:t>Department D&amp;I Focal Points</a:t>
              </a:r>
            </a:p>
          </p:txBody>
        </p:sp>
      </p:grpSp>
      <p:grpSp>
        <p:nvGrpSpPr>
          <p:cNvPr id="25" name="Group 14">
            <a:extLst>
              <a:ext uri="{FF2B5EF4-FFF2-40B4-BE49-F238E27FC236}">
                <a16:creationId xmlns:a16="http://schemas.microsoft.com/office/drawing/2014/main" id="{8DE6F375-F3DF-F781-6023-65278250C845}"/>
              </a:ext>
            </a:extLst>
          </p:cNvPr>
          <p:cNvGrpSpPr/>
          <p:nvPr/>
        </p:nvGrpSpPr>
        <p:grpSpPr>
          <a:xfrm>
            <a:off x="10566189" y="260075"/>
            <a:ext cx="765739" cy="563101"/>
            <a:chOff x="0" y="-57150"/>
            <a:chExt cx="302514" cy="222460"/>
          </a:xfrm>
        </p:grpSpPr>
        <p:sp>
          <p:nvSpPr>
            <p:cNvPr id="26" name="Freeform 15">
              <a:extLst>
                <a:ext uri="{FF2B5EF4-FFF2-40B4-BE49-F238E27FC236}">
                  <a16:creationId xmlns:a16="http://schemas.microsoft.com/office/drawing/2014/main" id="{3905130B-DA5E-1854-105A-92C523BC9B10}"/>
                </a:ext>
              </a:extLst>
            </p:cNvPr>
            <p:cNvSpPr/>
            <p:nvPr/>
          </p:nvSpPr>
          <p:spPr>
            <a:xfrm>
              <a:off x="539" y="-24185"/>
              <a:ext cx="301975" cy="165310"/>
            </a:xfrm>
            <a:custGeom>
              <a:avLst/>
              <a:gdLst/>
              <a:ahLst/>
              <a:cxnLst/>
              <a:rect l="l" t="t" r="r" b="b"/>
              <a:pathLst>
                <a:path w="301975" h="165310">
                  <a:moveTo>
                    <a:pt x="0" y="0"/>
                  </a:moveTo>
                  <a:lnTo>
                    <a:pt x="301975" y="0"/>
                  </a:lnTo>
                  <a:lnTo>
                    <a:pt x="301975" y="165310"/>
                  </a:lnTo>
                  <a:lnTo>
                    <a:pt x="0" y="165310"/>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27" name="TextBox 16">
              <a:extLst>
                <a:ext uri="{FF2B5EF4-FFF2-40B4-BE49-F238E27FC236}">
                  <a16:creationId xmlns:a16="http://schemas.microsoft.com/office/drawing/2014/main" id="{438958E7-7992-0C2A-9766-17D0A6095B51}"/>
                </a:ext>
              </a:extLst>
            </p:cNvPr>
            <p:cNvSpPr txBox="1"/>
            <p:nvPr/>
          </p:nvSpPr>
          <p:spPr>
            <a:xfrm>
              <a:off x="0" y="-57150"/>
              <a:ext cx="301975" cy="222460"/>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G</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ender </a:t>
              </a: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E</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quality </a:t>
              </a: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P</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lan</a:t>
              </a:r>
            </a:p>
          </p:txBody>
        </p:sp>
      </p:grpSp>
      <p:grpSp>
        <p:nvGrpSpPr>
          <p:cNvPr id="28" name="Group 17">
            <a:extLst>
              <a:ext uri="{FF2B5EF4-FFF2-40B4-BE49-F238E27FC236}">
                <a16:creationId xmlns:a16="http://schemas.microsoft.com/office/drawing/2014/main" id="{654D0862-CCC7-77CC-4432-6D1673DD293C}"/>
              </a:ext>
            </a:extLst>
          </p:cNvPr>
          <p:cNvGrpSpPr/>
          <p:nvPr/>
        </p:nvGrpSpPr>
        <p:grpSpPr>
          <a:xfrm>
            <a:off x="8851132" y="559509"/>
            <a:ext cx="680943" cy="594198"/>
            <a:chOff x="-616" y="-57150"/>
            <a:chExt cx="269014" cy="234745"/>
          </a:xfrm>
        </p:grpSpPr>
        <p:sp>
          <p:nvSpPr>
            <p:cNvPr id="29" name="Freeform 18">
              <a:extLst>
                <a:ext uri="{FF2B5EF4-FFF2-40B4-BE49-F238E27FC236}">
                  <a16:creationId xmlns:a16="http://schemas.microsoft.com/office/drawing/2014/main" id="{89213D43-BB55-7018-16CA-199C797A0742}"/>
                </a:ext>
              </a:extLst>
            </p:cNvPr>
            <p:cNvSpPr/>
            <p:nvPr/>
          </p:nvSpPr>
          <p:spPr>
            <a:xfrm>
              <a:off x="-616" y="-25334"/>
              <a:ext cx="268398" cy="177595"/>
            </a:xfrm>
            <a:custGeom>
              <a:avLst/>
              <a:gdLst/>
              <a:ahLst/>
              <a:cxnLst/>
              <a:rect l="l" t="t" r="r" b="b"/>
              <a:pathLst>
                <a:path w="268398" h="177595">
                  <a:moveTo>
                    <a:pt x="0" y="0"/>
                  </a:moveTo>
                  <a:lnTo>
                    <a:pt x="268398" y="0"/>
                  </a:lnTo>
                  <a:lnTo>
                    <a:pt x="268398" y="177595"/>
                  </a:lnTo>
                  <a:lnTo>
                    <a:pt x="0" y="177595"/>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30" name="TextBox 19">
              <a:extLst>
                <a:ext uri="{FF2B5EF4-FFF2-40B4-BE49-F238E27FC236}">
                  <a16:creationId xmlns:a16="http://schemas.microsoft.com/office/drawing/2014/main" id="{2355C970-A942-DFE5-825E-1C889CC15E86}"/>
                </a:ext>
              </a:extLst>
            </p:cNvPr>
            <p:cNvSpPr txBox="1"/>
            <p:nvPr/>
          </p:nvSpPr>
          <p:spPr>
            <a:xfrm>
              <a:off x="0" y="-57150"/>
              <a:ext cx="268398" cy="234745"/>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0" i="0" u="none" strike="noStrike" kern="1200" cap="none" spc="0" normalizeH="0" baseline="0" noProof="0">
                  <a:ln>
                    <a:noFill/>
                  </a:ln>
                  <a:solidFill>
                    <a:srgbClr val="FFFFFF"/>
                  </a:solidFill>
                  <a:effectLst/>
                  <a:uLnTx/>
                  <a:uFillTx/>
                  <a:latin typeface="Univers"/>
                  <a:ea typeface="Univers"/>
                  <a:cs typeface="Univers"/>
                  <a:sym typeface="Univers"/>
                </a:rPr>
                <a:t>Staff Assoc EDI</a:t>
              </a:r>
            </a:p>
          </p:txBody>
        </p:sp>
      </p:grpSp>
      <p:grpSp>
        <p:nvGrpSpPr>
          <p:cNvPr id="31" name="Group 20">
            <a:extLst>
              <a:ext uri="{FF2B5EF4-FFF2-40B4-BE49-F238E27FC236}">
                <a16:creationId xmlns:a16="http://schemas.microsoft.com/office/drawing/2014/main" id="{0FE5FA06-A15E-2147-D8F4-146E438CE578}"/>
              </a:ext>
            </a:extLst>
          </p:cNvPr>
          <p:cNvGrpSpPr/>
          <p:nvPr/>
        </p:nvGrpSpPr>
        <p:grpSpPr>
          <a:xfrm>
            <a:off x="10750770" y="842066"/>
            <a:ext cx="921133" cy="614701"/>
            <a:chOff x="-3113" y="-57150"/>
            <a:chExt cx="363904" cy="242845"/>
          </a:xfrm>
        </p:grpSpPr>
        <p:sp>
          <p:nvSpPr>
            <p:cNvPr id="32" name="Freeform 21">
              <a:extLst>
                <a:ext uri="{FF2B5EF4-FFF2-40B4-BE49-F238E27FC236}">
                  <a16:creationId xmlns:a16="http://schemas.microsoft.com/office/drawing/2014/main" id="{111632F1-56D5-CC3A-AE56-EE15F2775250}"/>
                </a:ext>
              </a:extLst>
            </p:cNvPr>
            <p:cNvSpPr/>
            <p:nvPr/>
          </p:nvSpPr>
          <p:spPr>
            <a:xfrm>
              <a:off x="-3113" y="-19444"/>
              <a:ext cx="360791" cy="185695"/>
            </a:xfrm>
            <a:custGeom>
              <a:avLst/>
              <a:gdLst/>
              <a:ahLst/>
              <a:cxnLst/>
              <a:rect l="l" t="t" r="r" b="b"/>
              <a:pathLst>
                <a:path w="360791" h="185695">
                  <a:moveTo>
                    <a:pt x="0" y="0"/>
                  </a:moveTo>
                  <a:lnTo>
                    <a:pt x="360791" y="0"/>
                  </a:lnTo>
                  <a:lnTo>
                    <a:pt x="360791" y="185695"/>
                  </a:lnTo>
                  <a:lnTo>
                    <a:pt x="0" y="185695"/>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33" name="TextBox 22">
              <a:extLst>
                <a:ext uri="{FF2B5EF4-FFF2-40B4-BE49-F238E27FC236}">
                  <a16:creationId xmlns:a16="http://schemas.microsoft.com/office/drawing/2014/main" id="{BF2F712C-1472-2393-C313-42120204B65F}"/>
                </a:ext>
              </a:extLst>
            </p:cNvPr>
            <p:cNvSpPr txBox="1"/>
            <p:nvPr/>
          </p:nvSpPr>
          <p:spPr>
            <a:xfrm>
              <a:off x="0" y="-57150"/>
              <a:ext cx="360791" cy="242845"/>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a:ln>
                    <a:noFill/>
                  </a:ln>
                  <a:solidFill>
                    <a:srgbClr val="FFFFFF"/>
                  </a:solidFill>
                  <a:effectLst/>
                  <a:uLnTx/>
                  <a:uFillTx/>
                  <a:latin typeface="Univers Bold"/>
                  <a:ea typeface="Univers Bold"/>
                  <a:cs typeface="Univers Bold"/>
                  <a:sym typeface="Univers Bold"/>
                </a:rPr>
                <a:t>&gt;26%</a:t>
              </a:r>
              <a:r>
                <a:rPr kumimoji="0" lang="en-US" sz="867" b="0" i="0" u="none" strike="noStrike" kern="1200" cap="none" spc="0" normalizeH="0" baseline="0" noProof="0">
                  <a:ln>
                    <a:noFill/>
                  </a:ln>
                  <a:solidFill>
                    <a:srgbClr val="FFFFFF"/>
                  </a:solidFill>
                  <a:effectLst/>
                  <a:uLnTx/>
                  <a:uFillTx/>
                  <a:latin typeface="Univers"/>
                  <a:ea typeface="Univers"/>
                  <a:cs typeface="Univers"/>
                  <a:sym typeface="Univers"/>
                </a:rPr>
                <a:t> women in STEM Arrivals</a:t>
              </a:r>
            </a:p>
          </p:txBody>
        </p:sp>
      </p:grpSp>
      <p:grpSp>
        <p:nvGrpSpPr>
          <p:cNvPr id="34" name="Group 23">
            <a:extLst>
              <a:ext uri="{FF2B5EF4-FFF2-40B4-BE49-F238E27FC236}">
                <a16:creationId xmlns:a16="http://schemas.microsoft.com/office/drawing/2014/main" id="{081EC5C3-07EB-3177-38F0-0494C7B39C7B}"/>
              </a:ext>
            </a:extLst>
          </p:cNvPr>
          <p:cNvGrpSpPr/>
          <p:nvPr/>
        </p:nvGrpSpPr>
        <p:grpSpPr>
          <a:xfrm>
            <a:off x="8303469" y="1996091"/>
            <a:ext cx="941200" cy="514901"/>
            <a:chOff x="0" y="-57150"/>
            <a:chExt cx="371832" cy="203417"/>
          </a:xfrm>
        </p:grpSpPr>
        <p:sp>
          <p:nvSpPr>
            <p:cNvPr id="35" name="Freeform 24">
              <a:extLst>
                <a:ext uri="{FF2B5EF4-FFF2-40B4-BE49-F238E27FC236}">
                  <a16:creationId xmlns:a16="http://schemas.microsoft.com/office/drawing/2014/main" id="{56883804-FD56-3E1D-B658-6C36CA34A861}"/>
                </a:ext>
              </a:extLst>
            </p:cNvPr>
            <p:cNvSpPr/>
            <p:nvPr/>
          </p:nvSpPr>
          <p:spPr>
            <a:xfrm>
              <a:off x="4534" y="-21429"/>
              <a:ext cx="367298" cy="146267"/>
            </a:xfrm>
            <a:custGeom>
              <a:avLst/>
              <a:gdLst/>
              <a:ahLst/>
              <a:cxnLst/>
              <a:rect l="l" t="t" r="r" b="b"/>
              <a:pathLst>
                <a:path w="367298" h="146267">
                  <a:moveTo>
                    <a:pt x="0" y="0"/>
                  </a:moveTo>
                  <a:lnTo>
                    <a:pt x="367298" y="0"/>
                  </a:lnTo>
                  <a:lnTo>
                    <a:pt x="367298" y="146267"/>
                  </a:lnTo>
                  <a:lnTo>
                    <a:pt x="0" y="146267"/>
                  </a:lnTo>
                  <a:close/>
                </a:path>
              </a:pathLst>
            </a:custGeom>
            <a:solidFill>
              <a:srgbClr val="E15E32"/>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36" name="TextBox 25">
              <a:extLst>
                <a:ext uri="{FF2B5EF4-FFF2-40B4-BE49-F238E27FC236}">
                  <a16:creationId xmlns:a16="http://schemas.microsoft.com/office/drawing/2014/main" id="{812CEC7C-A962-BD46-0D36-421446544B1A}"/>
                </a:ext>
              </a:extLst>
            </p:cNvPr>
            <p:cNvSpPr txBox="1"/>
            <p:nvPr/>
          </p:nvSpPr>
          <p:spPr>
            <a:xfrm>
              <a:off x="0" y="-57150"/>
              <a:ext cx="367298" cy="203417"/>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13 </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parties D&amp;I Roundtable</a:t>
              </a:r>
            </a:p>
          </p:txBody>
        </p:sp>
      </p:grpSp>
      <p:sp>
        <p:nvSpPr>
          <p:cNvPr id="37" name="Freeform 29">
            <a:extLst>
              <a:ext uri="{FF2B5EF4-FFF2-40B4-BE49-F238E27FC236}">
                <a16:creationId xmlns:a16="http://schemas.microsoft.com/office/drawing/2014/main" id="{C63CEE00-9A3A-8459-2ABF-4659B529F27A}"/>
              </a:ext>
            </a:extLst>
          </p:cNvPr>
          <p:cNvSpPr/>
          <p:nvPr/>
        </p:nvSpPr>
        <p:spPr>
          <a:xfrm>
            <a:off x="1591136" y="1159045"/>
            <a:ext cx="1760828" cy="2507051"/>
          </a:xfrm>
          <a:custGeom>
            <a:avLst/>
            <a:gdLst/>
            <a:ahLst/>
            <a:cxnLst/>
            <a:rect l="l" t="t" r="r" b="b"/>
            <a:pathLst>
              <a:path w="2641242" h="3760577">
                <a:moveTo>
                  <a:pt x="0" y="0"/>
                </a:moveTo>
                <a:lnTo>
                  <a:pt x="2641242" y="0"/>
                </a:lnTo>
                <a:lnTo>
                  <a:pt x="2641242" y="3760577"/>
                </a:lnTo>
                <a:lnTo>
                  <a:pt x="0" y="3760577"/>
                </a:lnTo>
                <a:lnTo>
                  <a:pt x="0" y="0"/>
                </a:lnTo>
                <a:close/>
              </a:path>
            </a:pathLst>
          </a:custGeom>
          <a:blipFill>
            <a:blip r:embed="rId3"/>
            <a:stretch>
              <a:fillRect t="-36405" r="-222010"/>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38" name="Freeform 30">
            <a:extLst>
              <a:ext uri="{FF2B5EF4-FFF2-40B4-BE49-F238E27FC236}">
                <a16:creationId xmlns:a16="http://schemas.microsoft.com/office/drawing/2014/main" id="{8E233009-8D87-B53F-4FF1-A5EBE61F144C}"/>
              </a:ext>
            </a:extLst>
          </p:cNvPr>
          <p:cNvSpPr/>
          <p:nvPr/>
        </p:nvSpPr>
        <p:spPr>
          <a:xfrm>
            <a:off x="2075139" y="3033389"/>
            <a:ext cx="687909" cy="632707"/>
          </a:xfrm>
          <a:custGeom>
            <a:avLst/>
            <a:gdLst/>
            <a:ahLst/>
            <a:cxnLst/>
            <a:rect l="l" t="t" r="r" b="b"/>
            <a:pathLst>
              <a:path w="1031864" h="949060">
                <a:moveTo>
                  <a:pt x="0" y="0"/>
                </a:moveTo>
                <a:lnTo>
                  <a:pt x="1031864" y="0"/>
                </a:lnTo>
                <a:lnTo>
                  <a:pt x="1031864" y="949060"/>
                </a:lnTo>
                <a:lnTo>
                  <a:pt x="0" y="949060"/>
                </a:lnTo>
                <a:lnTo>
                  <a:pt x="0" y="0"/>
                </a:lnTo>
                <a:close/>
              </a:path>
            </a:pathLst>
          </a:custGeom>
          <a:blipFill>
            <a:blip r:embed="rId4"/>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39" name="AutoShape 33">
            <a:extLst>
              <a:ext uri="{FF2B5EF4-FFF2-40B4-BE49-F238E27FC236}">
                <a16:creationId xmlns:a16="http://schemas.microsoft.com/office/drawing/2014/main" id="{39655A89-8151-6EF7-E8C3-E0B15A939FF3}"/>
              </a:ext>
            </a:extLst>
          </p:cNvPr>
          <p:cNvSpPr/>
          <p:nvPr/>
        </p:nvSpPr>
        <p:spPr>
          <a:xfrm flipV="1">
            <a:off x="4227075" y="1159044"/>
            <a:ext cx="0" cy="2350937"/>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40" name="AutoShape 34">
            <a:extLst>
              <a:ext uri="{FF2B5EF4-FFF2-40B4-BE49-F238E27FC236}">
                <a16:creationId xmlns:a16="http://schemas.microsoft.com/office/drawing/2014/main" id="{072E9ED1-13B5-9833-71F7-5744731FE652}"/>
              </a:ext>
            </a:extLst>
          </p:cNvPr>
          <p:cNvSpPr/>
          <p:nvPr/>
        </p:nvSpPr>
        <p:spPr>
          <a:xfrm flipV="1">
            <a:off x="8249157" y="1141838"/>
            <a:ext cx="0" cy="2350937"/>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41" name="Freeform 35">
            <a:extLst>
              <a:ext uri="{FF2B5EF4-FFF2-40B4-BE49-F238E27FC236}">
                <a16:creationId xmlns:a16="http://schemas.microsoft.com/office/drawing/2014/main" id="{6D7F7B49-03DC-0BC3-F205-4BC8F7CC7830}"/>
              </a:ext>
            </a:extLst>
          </p:cNvPr>
          <p:cNvSpPr/>
          <p:nvPr/>
        </p:nvSpPr>
        <p:spPr>
          <a:xfrm>
            <a:off x="9661631" y="4841127"/>
            <a:ext cx="708011" cy="393435"/>
          </a:xfrm>
          <a:custGeom>
            <a:avLst/>
            <a:gdLst/>
            <a:ahLst/>
            <a:cxnLst/>
            <a:rect l="l" t="t" r="r" b="b"/>
            <a:pathLst>
              <a:path w="1062016" h="590152">
                <a:moveTo>
                  <a:pt x="0" y="0"/>
                </a:moveTo>
                <a:lnTo>
                  <a:pt x="1062016" y="0"/>
                </a:lnTo>
                <a:lnTo>
                  <a:pt x="1062016" y="590152"/>
                </a:lnTo>
                <a:lnTo>
                  <a:pt x="0" y="590152"/>
                </a:lnTo>
                <a:lnTo>
                  <a:pt x="0" y="0"/>
                </a:lnTo>
                <a:close/>
              </a:path>
            </a:pathLst>
          </a:custGeom>
          <a:blipFill>
            <a:blip r:embed="rId5"/>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grpSp>
        <p:nvGrpSpPr>
          <p:cNvPr id="42" name="Group 36">
            <a:extLst>
              <a:ext uri="{FF2B5EF4-FFF2-40B4-BE49-F238E27FC236}">
                <a16:creationId xmlns:a16="http://schemas.microsoft.com/office/drawing/2014/main" id="{446435AE-13DC-C303-A474-8C14A79D0ABD}"/>
              </a:ext>
            </a:extLst>
          </p:cNvPr>
          <p:cNvGrpSpPr/>
          <p:nvPr/>
        </p:nvGrpSpPr>
        <p:grpSpPr>
          <a:xfrm>
            <a:off x="4016150" y="3707781"/>
            <a:ext cx="421850" cy="258983"/>
            <a:chOff x="0" y="0"/>
            <a:chExt cx="166657" cy="102314"/>
          </a:xfrm>
        </p:grpSpPr>
        <p:sp>
          <p:nvSpPr>
            <p:cNvPr id="43" name="Freeform 37">
              <a:extLst>
                <a:ext uri="{FF2B5EF4-FFF2-40B4-BE49-F238E27FC236}">
                  <a16:creationId xmlns:a16="http://schemas.microsoft.com/office/drawing/2014/main" id="{9CD5849F-87DE-5E24-FA73-AEE61B79BAE0}"/>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44" name="TextBox 38">
              <a:extLst>
                <a:ext uri="{FF2B5EF4-FFF2-40B4-BE49-F238E27FC236}">
                  <a16:creationId xmlns:a16="http://schemas.microsoft.com/office/drawing/2014/main" id="{1CAD8D76-961E-C7FA-DA39-7F8AD2590E70}"/>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45" name="Group 39">
            <a:extLst>
              <a:ext uri="{FF2B5EF4-FFF2-40B4-BE49-F238E27FC236}">
                <a16:creationId xmlns:a16="http://schemas.microsoft.com/office/drawing/2014/main" id="{43800103-2E8D-CE2D-386A-4AB693797E61}"/>
              </a:ext>
            </a:extLst>
          </p:cNvPr>
          <p:cNvGrpSpPr/>
          <p:nvPr/>
        </p:nvGrpSpPr>
        <p:grpSpPr>
          <a:xfrm>
            <a:off x="3195534" y="3707781"/>
            <a:ext cx="421850" cy="258983"/>
            <a:chOff x="0" y="0"/>
            <a:chExt cx="166657" cy="102314"/>
          </a:xfrm>
        </p:grpSpPr>
        <p:sp>
          <p:nvSpPr>
            <p:cNvPr id="46" name="Freeform 40">
              <a:extLst>
                <a:ext uri="{FF2B5EF4-FFF2-40B4-BE49-F238E27FC236}">
                  <a16:creationId xmlns:a16="http://schemas.microsoft.com/office/drawing/2014/main" id="{08228025-826E-9F20-B88F-BD0FDBA7360E}"/>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47" name="TextBox 41">
              <a:extLst>
                <a:ext uri="{FF2B5EF4-FFF2-40B4-BE49-F238E27FC236}">
                  <a16:creationId xmlns:a16="http://schemas.microsoft.com/office/drawing/2014/main" id="{7F334AAD-33EA-D493-65F6-AB2967E5F549}"/>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48" name="Group 42">
            <a:extLst>
              <a:ext uri="{FF2B5EF4-FFF2-40B4-BE49-F238E27FC236}">
                <a16:creationId xmlns:a16="http://schemas.microsoft.com/office/drawing/2014/main" id="{FB67858D-FADD-5F60-66DE-B02C983B1E39}"/>
              </a:ext>
            </a:extLst>
          </p:cNvPr>
          <p:cNvGrpSpPr/>
          <p:nvPr/>
        </p:nvGrpSpPr>
        <p:grpSpPr>
          <a:xfrm>
            <a:off x="5088022" y="3707781"/>
            <a:ext cx="421850" cy="258983"/>
            <a:chOff x="0" y="0"/>
            <a:chExt cx="166657" cy="102314"/>
          </a:xfrm>
        </p:grpSpPr>
        <p:sp>
          <p:nvSpPr>
            <p:cNvPr id="49" name="Freeform 43">
              <a:extLst>
                <a:ext uri="{FF2B5EF4-FFF2-40B4-BE49-F238E27FC236}">
                  <a16:creationId xmlns:a16="http://schemas.microsoft.com/office/drawing/2014/main" id="{8831B889-08E3-D684-268D-8347B87CCB88}"/>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50" name="TextBox 44">
              <a:extLst>
                <a:ext uri="{FF2B5EF4-FFF2-40B4-BE49-F238E27FC236}">
                  <a16:creationId xmlns:a16="http://schemas.microsoft.com/office/drawing/2014/main" id="{F2B98C60-6056-14B0-BABD-33FFEBB1EC43}"/>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51" name="Group 45">
            <a:extLst>
              <a:ext uri="{FF2B5EF4-FFF2-40B4-BE49-F238E27FC236}">
                <a16:creationId xmlns:a16="http://schemas.microsoft.com/office/drawing/2014/main" id="{F90FFACB-9F94-19BE-C268-981BFE536A7B}"/>
              </a:ext>
            </a:extLst>
          </p:cNvPr>
          <p:cNvGrpSpPr/>
          <p:nvPr/>
        </p:nvGrpSpPr>
        <p:grpSpPr>
          <a:xfrm>
            <a:off x="6089650" y="3707781"/>
            <a:ext cx="421850" cy="258983"/>
            <a:chOff x="0" y="0"/>
            <a:chExt cx="166657" cy="102314"/>
          </a:xfrm>
        </p:grpSpPr>
        <p:sp>
          <p:nvSpPr>
            <p:cNvPr id="52" name="Freeform 46">
              <a:extLst>
                <a:ext uri="{FF2B5EF4-FFF2-40B4-BE49-F238E27FC236}">
                  <a16:creationId xmlns:a16="http://schemas.microsoft.com/office/drawing/2014/main" id="{61A8C016-B604-594A-A685-5E61CFE84D03}"/>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53" name="TextBox 47">
              <a:extLst>
                <a:ext uri="{FF2B5EF4-FFF2-40B4-BE49-F238E27FC236}">
                  <a16:creationId xmlns:a16="http://schemas.microsoft.com/office/drawing/2014/main" id="{8D882CBC-E8A6-D73B-8C67-DA1351B1C7F5}"/>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54" name="Group 48">
            <a:extLst>
              <a:ext uri="{FF2B5EF4-FFF2-40B4-BE49-F238E27FC236}">
                <a16:creationId xmlns:a16="http://schemas.microsoft.com/office/drawing/2014/main" id="{87F5A321-8F3E-E255-CBF5-8A1FCD06A3E1}"/>
              </a:ext>
            </a:extLst>
          </p:cNvPr>
          <p:cNvGrpSpPr/>
          <p:nvPr/>
        </p:nvGrpSpPr>
        <p:grpSpPr>
          <a:xfrm>
            <a:off x="6982890" y="3707781"/>
            <a:ext cx="421850" cy="258983"/>
            <a:chOff x="0" y="0"/>
            <a:chExt cx="166657" cy="102314"/>
          </a:xfrm>
        </p:grpSpPr>
        <p:sp>
          <p:nvSpPr>
            <p:cNvPr id="55" name="Freeform 49">
              <a:extLst>
                <a:ext uri="{FF2B5EF4-FFF2-40B4-BE49-F238E27FC236}">
                  <a16:creationId xmlns:a16="http://schemas.microsoft.com/office/drawing/2014/main" id="{21E76C2C-5F01-E70C-5E63-C8264B4CB407}"/>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56" name="TextBox 50">
              <a:extLst>
                <a:ext uri="{FF2B5EF4-FFF2-40B4-BE49-F238E27FC236}">
                  <a16:creationId xmlns:a16="http://schemas.microsoft.com/office/drawing/2014/main" id="{D258725D-6491-2833-05CA-E837A6B10045}"/>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57" name="Group 51">
            <a:extLst>
              <a:ext uri="{FF2B5EF4-FFF2-40B4-BE49-F238E27FC236}">
                <a16:creationId xmlns:a16="http://schemas.microsoft.com/office/drawing/2014/main" id="{15A9F948-6CBB-579A-2CA8-D029D380790F}"/>
              </a:ext>
            </a:extLst>
          </p:cNvPr>
          <p:cNvGrpSpPr/>
          <p:nvPr/>
        </p:nvGrpSpPr>
        <p:grpSpPr>
          <a:xfrm>
            <a:off x="7884166" y="3707781"/>
            <a:ext cx="421850" cy="258983"/>
            <a:chOff x="0" y="0"/>
            <a:chExt cx="166657" cy="102314"/>
          </a:xfrm>
        </p:grpSpPr>
        <p:sp>
          <p:nvSpPr>
            <p:cNvPr id="58" name="Freeform 52">
              <a:extLst>
                <a:ext uri="{FF2B5EF4-FFF2-40B4-BE49-F238E27FC236}">
                  <a16:creationId xmlns:a16="http://schemas.microsoft.com/office/drawing/2014/main" id="{95D3E3D9-54E8-188A-8ED1-EB1B1D8FAFAF}"/>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59" name="TextBox 53">
              <a:extLst>
                <a:ext uri="{FF2B5EF4-FFF2-40B4-BE49-F238E27FC236}">
                  <a16:creationId xmlns:a16="http://schemas.microsoft.com/office/drawing/2014/main" id="{35B2B834-D105-65B7-48F2-CA58A7CF2BF3}"/>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60" name="Group 54">
            <a:extLst>
              <a:ext uri="{FF2B5EF4-FFF2-40B4-BE49-F238E27FC236}">
                <a16:creationId xmlns:a16="http://schemas.microsoft.com/office/drawing/2014/main" id="{C5058711-499F-CD7E-A51A-40E2E24180AA}"/>
              </a:ext>
            </a:extLst>
          </p:cNvPr>
          <p:cNvGrpSpPr/>
          <p:nvPr/>
        </p:nvGrpSpPr>
        <p:grpSpPr>
          <a:xfrm>
            <a:off x="8824842" y="3707781"/>
            <a:ext cx="421850" cy="258983"/>
            <a:chOff x="0" y="0"/>
            <a:chExt cx="166657" cy="102314"/>
          </a:xfrm>
        </p:grpSpPr>
        <p:sp>
          <p:nvSpPr>
            <p:cNvPr id="61" name="Freeform 55">
              <a:extLst>
                <a:ext uri="{FF2B5EF4-FFF2-40B4-BE49-F238E27FC236}">
                  <a16:creationId xmlns:a16="http://schemas.microsoft.com/office/drawing/2014/main" id="{B39180DB-30A0-E702-4A60-4D100D2C45A6}"/>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62" name="TextBox 56">
              <a:extLst>
                <a:ext uri="{FF2B5EF4-FFF2-40B4-BE49-F238E27FC236}">
                  <a16:creationId xmlns:a16="http://schemas.microsoft.com/office/drawing/2014/main" id="{85CD9719-CA09-8E8E-412C-87E625B53C61}"/>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63" name="Group 57">
            <a:extLst>
              <a:ext uri="{FF2B5EF4-FFF2-40B4-BE49-F238E27FC236}">
                <a16:creationId xmlns:a16="http://schemas.microsoft.com/office/drawing/2014/main" id="{9924941E-02B3-768D-287E-A08E106605EF}"/>
              </a:ext>
            </a:extLst>
          </p:cNvPr>
          <p:cNvGrpSpPr/>
          <p:nvPr/>
        </p:nvGrpSpPr>
        <p:grpSpPr>
          <a:xfrm>
            <a:off x="10471215" y="3707781"/>
            <a:ext cx="421850" cy="258983"/>
            <a:chOff x="0" y="0"/>
            <a:chExt cx="166657" cy="102314"/>
          </a:xfrm>
        </p:grpSpPr>
        <p:sp>
          <p:nvSpPr>
            <p:cNvPr id="64" name="Freeform 58">
              <a:extLst>
                <a:ext uri="{FF2B5EF4-FFF2-40B4-BE49-F238E27FC236}">
                  <a16:creationId xmlns:a16="http://schemas.microsoft.com/office/drawing/2014/main" id="{87E5B645-86AB-BF61-0704-2269A89DAE4F}"/>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65" name="TextBox 59">
              <a:extLst>
                <a:ext uri="{FF2B5EF4-FFF2-40B4-BE49-F238E27FC236}">
                  <a16:creationId xmlns:a16="http://schemas.microsoft.com/office/drawing/2014/main" id="{CF67D563-487E-5D67-F608-8BD7C12699CA}"/>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sp>
        <p:nvSpPr>
          <p:cNvPr id="66" name="TextBox 60">
            <a:extLst>
              <a:ext uri="{FF2B5EF4-FFF2-40B4-BE49-F238E27FC236}">
                <a16:creationId xmlns:a16="http://schemas.microsoft.com/office/drawing/2014/main" id="{604F495A-3729-08B3-9CB8-E8941EC200CB}"/>
              </a:ext>
            </a:extLst>
          </p:cNvPr>
          <p:cNvSpPr txBox="1"/>
          <p:nvPr/>
        </p:nvSpPr>
        <p:spPr>
          <a:xfrm>
            <a:off x="8566244" y="4103027"/>
            <a:ext cx="1019187" cy="656655"/>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Publication of CERN’s “Statement on Diversity and Inclusiveness”</a:t>
            </a:r>
          </a:p>
        </p:txBody>
      </p:sp>
      <p:grpSp>
        <p:nvGrpSpPr>
          <p:cNvPr id="67" name="Group 61">
            <a:extLst>
              <a:ext uri="{FF2B5EF4-FFF2-40B4-BE49-F238E27FC236}">
                <a16:creationId xmlns:a16="http://schemas.microsoft.com/office/drawing/2014/main" id="{671D86F9-6627-4322-CDDD-E439C5540DEF}"/>
              </a:ext>
            </a:extLst>
          </p:cNvPr>
          <p:cNvGrpSpPr/>
          <p:nvPr/>
        </p:nvGrpSpPr>
        <p:grpSpPr>
          <a:xfrm>
            <a:off x="4795972" y="5805424"/>
            <a:ext cx="2587356" cy="423291"/>
            <a:chOff x="0" y="0"/>
            <a:chExt cx="1022165" cy="167226"/>
          </a:xfrm>
        </p:grpSpPr>
        <p:sp>
          <p:nvSpPr>
            <p:cNvPr id="68" name="Freeform 62">
              <a:extLst>
                <a:ext uri="{FF2B5EF4-FFF2-40B4-BE49-F238E27FC236}">
                  <a16:creationId xmlns:a16="http://schemas.microsoft.com/office/drawing/2014/main" id="{E0E51DC2-0C33-688F-3986-2E2E2CE2577E}"/>
                </a:ext>
              </a:extLst>
            </p:cNvPr>
            <p:cNvSpPr/>
            <p:nvPr/>
          </p:nvSpPr>
          <p:spPr>
            <a:xfrm>
              <a:off x="0" y="0"/>
              <a:ext cx="1022165" cy="167226"/>
            </a:xfrm>
            <a:custGeom>
              <a:avLst/>
              <a:gdLst/>
              <a:ahLst/>
              <a:cxnLst/>
              <a:rect l="l" t="t" r="r" b="b"/>
              <a:pathLst>
                <a:path w="1022165" h="167226">
                  <a:moveTo>
                    <a:pt x="0" y="0"/>
                  </a:moveTo>
                  <a:lnTo>
                    <a:pt x="1022165" y="0"/>
                  </a:lnTo>
                  <a:lnTo>
                    <a:pt x="1022165" y="167226"/>
                  </a:lnTo>
                  <a:lnTo>
                    <a:pt x="0" y="167226"/>
                  </a:lnTo>
                  <a:close/>
                </a:path>
              </a:pathLst>
            </a:custGeom>
            <a:solidFill>
              <a:srgbClr val="000000">
                <a:alpha val="0"/>
              </a:srgbClr>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69" name="TextBox 63">
              <a:extLst>
                <a:ext uri="{FF2B5EF4-FFF2-40B4-BE49-F238E27FC236}">
                  <a16:creationId xmlns:a16="http://schemas.microsoft.com/office/drawing/2014/main" id="{88BF3A0C-0435-1464-5BCB-BE993109A712}"/>
                </a:ext>
              </a:extLst>
            </p:cNvPr>
            <p:cNvSpPr txBox="1"/>
            <p:nvPr/>
          </p:nvSpPr>
          <p:spPr>
            <a:xfrm>
              <a:off x="0" y="-66675"/>
              <a:ext cx="1022165" cy="233901"/>
            </a:xfrm>
            <a:prstGeom prst="rect">
              <a:avLst/>
            </a:prstGeom>
          </p:spPr>
          <p:txBody>
            <a:bodyPr lIns="33867" tIns="33867" rIns="33867" bIns="33867" rtlCol="0" anchor="ctr"/>
            <a:lstStyle/>
            <a:p>
              <a:pPr marL="0" marR="0" lvl="0" indent="0" algn="ctr" defTabSz="914400" rtl="0" eaLnBrk="1" fontAlgn="auto" latinLnBrk="0" hangingPunct="1">
                <a:lnSpc>
                  <a:spcPts val="1587"/>
                </a:lnSpc>
                <a:spcBef>
                  <a:spcPct val="0"/>
                </a:spcBef>
                <a:spcAft>
                  <a:spcPts val="0"/>
                </a:spcAft>
                <a:buClrTx/>
                <a:buSzTx/>
                <a:buFontTx/>
                <a:buNone/>
                <a:tabLst/>
                <a:defRPr/>
              </a:pPr>
              <a:r>
                <a:rPr kumimoji="0" lang="en-US" sz="1133" b="1" i="0" u="none" strike="noStrike" kern="1200" cap="none" spc="0" normalizeH="0" baseline="0" noProof="0">
                  <a:ln>
                    <a:noFill/>
                  </a:ln>
                  <a:solidFill>
                    <a:srgbClr val="1B475D"/>
                  </a:solidFill>
                  <a:effectLst/>
                  <a:uLnTx/>
                  <a:uFillTx/>
                  <a:latin typeface="Univers Bold"/>
                  <a:ea typeface="Univers Bold"/>
                  <a:cs typeface="Univers Bold"/>
                  <a:sym typeface="Univers Bold"/>
                </a:rPr>
                <a:t>Organic, sustainable growth</a:t>
              </a:r>
            </a:p>
          </p:txBody>
        </p:sp>
      </p:grpSp>
      <p:grpSp>
        <p:nvGrpSpPr>
          <p:cNvPr id="70" name="Group 64">
            <a:extLst>
              <a:ext uri="{FF2B5EF4-FFF2-40B4-BE49-F238E27FC236}">
                <a16:creationId xmlns:a16="http://schemas.microsoft.com/office/drawing/2014/main" id="{564AF0D4-829B-B73B-0582-7EF8F07F2367}"/>
              </a:ext>
            </a:extLst>
          </p:cNvPr>
          <p:cNvGrpSpPr/>
          <p:nvPr/>
        </p:nvGrpSpPr>
        <p:grpSpPr>
          <a:xfrm>
            <a:off x="6697012" y="2019370"/>
            <a:ext cx="941845" cy="556881"/>
            <a:chOff x="0" y="-57150"/>
            <a:chExt cx="367298" cy="229909"/>
          </a:xfrm>
        </p:grpSpPr>
        <p:sp>
          <p:nvSpPr>
            <p:cNvPr id="71" name="Freeform 65">
              <a:extLst>
                <a:ext uri="{FF2B5EF4-FFF2-40B4-BE49-F238E27FC236}">
                  <a16:creationId xmlns:a16="http://schemas.microsoft.com/office/drawing/2014/main" id="{8BF15FE8-484E-A1D1-C7E7-BDA6D3973406}"/>
                </a:ext>
              </a:extLst>
            </p:cNvPr>
            <p:cNvSpPr/>
            <p:nvPr/>
          </p:nvSpPr>
          <p:spPr>
            <a:xfrm>
              <a:off x="0" y="-29646"/>
              <a:ext cx="367298" cy="172759"/>
            </a:xfrm>
            <a:custGeom>
              <a:avLst/>
              <a:gdLst/>
              <a:ahLst/>
              <a:cxnLst/>
              <a:rect l="l" t="t" r="r" b="b"/>
              <a:pathLst>
                <a:path w="367298" h="172759">
                  <a:moveTo>
                    <a:pt x="0" y="0"/>
                  </a:moveTo>
                  <a:lnTo>
                    <a:pt x="367298" y="0"/>
                  </a:lnTo>
                  <a:lnTo>
                    <a:pt x="367298" y="172759"/>
                  </a:lnTo>
                  <a:lnTo>
                    <a:pt x="0" y="172759"/>
                  </a:lnTo>
                  <a:close/>
                </a:path>
              </a:pathLst>
            </a:custGeom>
            <a:solidFill>
              <a:srgbClr val="E15E32"/>
            </a:solidFill>
            <a:ln cap="sq">
              <a:noFill/>
              <a:prstDash val="solid"/>
              <a:miter/>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72" name="TextBox 66">
              <a:extLst>
                <a:ext uri="{FF2B5EF4-FFF2-40B4-BE49-F238E27FC236}">
                  <a16:creationId xmlns:a16="http://schemas.microsoft.com/office/drawing/2014/main" id="{87CEC88D-8B9A-30DD-C5DB-46BE009AF6B6}"/>
                </a:ext>
              </a:extLst>
            </p:cNvPr>
            <p:cNvSpPr txBox="1"/>
            <p:nvPr/>
          </p:nvSpPr>
          <p:spPr>
            <a:xfrm>
              <a:off x="0" y="-57150"/>
              <a:ext cx="367298" cy="229909"/>
            </a:xfrm>
            <a:prstGeom prst="rect">
              <a:avLst/>
            </a:prstGeom>
          </p:spPr>
          <p:txBody>
            <a:bodyPr lIns="33867" tIns="33867" rIns="33867" bIns="33867" rtlCol="0" anchor="ctr"/>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15.5% </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women in STEM arrivals</a:t>
              </a:r>
            </a:p>
          </p:txBody>
        </p:sp>
      </p:grpSp>
      <p:grpSp>
        <p:nvGrpSpPr>
          <p:cNvPr id="73" name="Group 67">
            <a:extLst>
              <a:ext uri="{FF2B5EF4-FFF2-40B4-BE49-F238E27FC236}">
                <a16:creationId xmlns:a16="http://schemas.microsoft.com/office/drawing/2014/main" id="{6C3FEE18-7F08-7C49-99B2-75824BCEEEC2}"/>
              </a:ext>
            </a:extLst>
          </p:cNvPr>
          <p:cNvGrpSpPr/>
          <p:nvPr/>
        </p:nvGrpSpPr>
        <p:grpSpPr>
          <a:xfrm>
            <a:off x="5028830" y="1707534"/>
            <a:ext cx="838359" cy="538393"/>
            <a:chOff x="0" y="-57150"/>
            <a:chExt cx="326240" cy="231948"/>
          </a:xfrm>
        </p:grpSpPr>
        <p:sp>
          <p:nvSpPr>
            <p:cNvPr id="74" name="Freeform 68">
              <a:extLst>
                <a:ext uri="{FF2B5EF4-FFF2-40B4-BE49-F238E27FC236}">
                  <a16:creationId xmlns:a16="http://schemas.microsoft.com/office/drawing/2014/main" id="{B0BA2349-90FE-1562-03C1-0640EA396A85}"/>
                </a:ext>
              </a:extLst>
            </p:cNvPr>
            <p:cNvSpPr/>
            <p:nvPr/>
          </p:nvSpPr>
          <p:spPr>
            <a:xfrm>
              <a:off x="584" y="829"/>
              <a:ext cx="325656" cy="173969"/>
            </a:xfrm>
            <a:custGeom>
              <a:avLst/>
              <a:gdLst/>
              <a:ahLst/>
              <a:cxnLst/>
              <a:rect l="l" t="t" r="r" b="b"/>
              <a:pathLst>
                <a:path w="325656" h="173969">
                  <a:moveTo>
                    <a:pt x="0" y="0"/>
                  </a:moveTo>
                  <a:lnTo>
                    <a:pt x="325656" y="0"/>
                  </a:lnTo>
                  <a:lnTo>
                    <a:pt x="325656" y="173969"/>
                  </a:lnTo>
                  <a:lnTo>
                    <a:pt x="0" y="173969"/>
                  </a:lnTo>
                  <a:close/>
                </a:path>
              </a:pathLst>
            </a:custGeom>
            <a:solidFill>
              <a:srgbClr val="E15E32"/>
            </a:solidFill>
            <a:ln cap="sq">
              <a:noFill/>
              <a:prstDash val="solid"/>
              <a:miter/>
            </a:ln>
          </p:spPr>
          <p:txBody>
            <a:bodyPr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75" name="TextBox 69">
              <a:extLst>
                <a:ext uri="{FF2B5EF4-FFF2-40B4-BE49-F238E27FC236}">
                  <a16:creationId xmlns:a16="http://schemas.microsoft.com/office/drawing/2014/main" id="{D7BDADE5-E864-5D23-5EE4-CEAAE3A6EDA6}"/>
                </a:ext>
              </a:extLst>
            </p:cNvPr>
            <p:cNvSpPr txBox="1"/>
            <p:nvPr/>
          </p:nvSpPr>
          <p:spPr>
            <a:xfrm>
              <a:off x="0" y="-57150"/>
              <a:ext cx="325656" cy="231119"/>
            </a:xfrm>
            <a:prstGeom prst="rect">
              <a:avLst/>
            </a:prstGeom>
          </p:spPr>
          <p:txBody>
            <a:bodyPr lIns="33867" tIns="33867" rIns="33867" bIns="33867" rtlCol="0" anchor="b"/>
            <a:lstStyle/>
            <a:p>
              <a:pPr marL="0" marR="0" lvl="0" indent="0" algn="ctr" defTabSz="914400" rtl="0" eaLnBrk="1" fontAlgn="auto" latinLnBrk="0" hangingPunct="1">
                <a:lnSpc>
                  <a:spcPts val="1213"/>
                </a:lnSpc>
                <a:spcBef>
                  <a:spcPct val="0"/>
                </a:spcBef>
                <a:spcAft>
                  <a:spcPts val="0"/>
                </a:spcAft>
                <a:buClrTx/>
                <a:buSzTx/>
                <a:buFontTx/>
                <a:buNone/>
                <a:tabLst/>
                <a:defRPr/>
              </a:pP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EIRO </a:t>
              </a:r>
              <a:r>
                <a:rPr kumimoji="0" lang="en-US" sz="867" b="0" i="0" u="none" strike="noStrike" kern="1200" cap="none" spc="0" normalizeH="0" baseline="0" noProof="0" dirty="0">
                  <a:ln>
                    <a:noFill/>
                  </a:ln>
                  <a:solidFill>
                    <a:srgbClr val="FFFFFF"/>
                  </a:solidFill>
                  <a:effectLst/>
                  <a:uLnTx/>
                  <a:uFillTx/>
                  <a:latin typeface="Univers"/>
                  <a:ea typeface="Univers"/>
                  <a:cs typeface="Univers"/>
                  <a:sym typeface="Univers"/>
                </a:rPr>
                <a:t>Forum D&amp;I</a:t>
              </a:r>
              <a:r>
                <a:rPr kumimoji="0" lang="en-US" sz="867" b="1" i="0" u="none" strike="noStrike" kern="1200" cap="none" spc="0" normalizeH="0" baseline="0" noProof="0" dirty="0">
                  <a:ln>
                    <a:noFill/>
                  </a:ln>
                  <a:solidFill>
                    <a:srgbClr val="FFFFFF"/>
                  </a:solidFill>
                  <a:effectLst/>
                  <a:uLnTx/>
                  <a:uFillTx/>
                  <a:latin typeface="Univers Bold"/>
                  <a:ea typeface="Univers Bold"/>
                  <a:cs typeface="Univers Bold"/>
                  <a:sym typeface="Univers Bold"/>
                </a:rPr>
                <a:t> WG </a:t>
              </a:r>
            </a:p>
          </p:txBody>
        </p:sp>
      </p:grpSp>
      <p:grpSp>
        <p:nvGrpSpPr>
          <p:cNvPr id="76" name="Group 70">
            <a:extLst>
              <a:ext uri="{FF2B5EF4-FFF2-40B4-BE49-F238E27FC236}">
                <a16:creationId xmlns:a16="http://schemas.microsoft.com/office/drawing/2014/main" id="{2DEE451A-4ECF-24F1-9DD1-66F22304F34D}"/>
              </a:ext>
            </a:extLst>
          </p:cNvPr>
          <p:cNvGrpSpPr/>
          <p:nvPr/>
        </p:nvGrpSpPr>
        <p:grpSpPr>
          <a:xfrm>
            <a:off x="1067935" y="5757783"/>
            <a:ext cx="2587356" cy="463643"/>
            <a:chOff x="0" y="0"/>
            <a:chExt cx="1022165" cy="183168"/>
          </a:xfrm>
        </p:grpSpPr>
        <p:sp>
          <p:nvSpPr>
            <p:cNvPr id="77" name="Freeform 71">
              <a:extLst>
                <a:ext uri="{FF2B5EF4-FFF2-40B4-BE49-F238E27FC236}">
                  <a16:creationId xmlns:a16="http://schemas.microsoft.com/office/drawing/2014/main" id="{DAC45B59-9667-CDBD-21D3-33AFEB42ACD3}"/>
                </a:ext>
              </a:extLst>
            </p:cNvPr>
            <p:cNvSpPr/>
            <p:nvPr/>
          </p:nvSpPr>
          <p:spPr>
            <a:xfrm>
              <a:off x="0" y="0"/>
              <a:ext cx="1022165" cy="183168"/>
            </a:xfrm>
            <a:custGeom>
              <a:avLst/>
              <a:gdLst/>
              <a:ahLst/>
              <a:cxnLst/>
              <a:rect l="l" t="t" r="r" b="b"/>
              <a:pathLst>
                <a:path w="1022165" h="183168">
                  <a:moveTo>
                    <a:pt x="0" y="0"/>
                  </a:moveTo>
                  <a:lnTo>
                    <a:pt x="1022165" y="0"/>
                  </a:lnTo>
                  <a:lnTo>
                    <a:pt x="1022165" y="183168"/>
                  </a:lnTo>
                  <a:lnTo>
                    <a:pt x="0" y="183168"/>
                  </a:lnTo>
                  <a:close/>
                </a:path>
              </a:pathLst>
            </a:custGeom>
            <a:solidFill>
              <a:srgbClr val="000000">
                <a:alpha val="0"/>
              </a:srgbClr>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78" name="TextBox 72">
              <a:extLst>
                <a:ext uri="{FF2B5EF4-FFF2-40B4-BE49-F238E27FC236}">
                  <a16:creationId xmlns:a16="http://schemas.microsoft.com/office/drawing/2014/main" id="{0CF29950-1109-80A4-3751-2C8EDCA97803}"/>
                </a:ext>
              </a:extLst>
            </p:cNvPr>
            <p:cNvSpPr txBox="1"/>
            <p:nvPr/>
          </p:nvSpPr>
          <p:spPr>
            <a:xfrm>
              <a:off x="0" y="-66675"/>
              <a:ext cx="1022165" cy="249843"/>
            </a:xfrm>
            <a:prstGeom prst="rect">
              <a:avLst/>
            </a:prstGeom>
          </p:spPr>
          <p:txBody>
            <a:bodyPr lIns="33867" tIns="33867" rIns="33867" bIns="33867" rtlCol="0" anchor="ctr"/>
            <a:lstStyle/>
            <a:p>
              <a:pPr marL="0" marR="0" lvl="0" indent="0" algn="ctr" defTabSz="914400" rtl="0" eaLnBrk="1" fontAlgn="auto" latinLnBrk="0" hangingPunct="1">
                <a:lnSpc>
                  <a:spcPts val="1587"/>
                </a:lnSpc>
                <a:spcBef>
                  <a:spcPts val="0"/>
                </a:spcBef>
                <a:spcAft>
                  <a:spcPts val="0"/>
                </a:spcAft>
                <a:buClrTx/>
                <a:buSzTx/>
                <a:buFontTx/>
                <a:buNone/>
                <a:tabLst/>
                <a:defRPr/>
              </a:pPr>
              <a:r>
                <a:rPr kumimoji="0" lang="en-US" sz="1133" b="1" i="0" u="none" strike="noStrike" kern="1200" cap="none" spc="0" normalizeH="0" baseline="0" noProof="0">
                  <a:ln>
                    <a:noFill/>
                  </a:ln>
                  <a:solidFill>
                    <a:srgbClr val="1B475D"/>
                  </a:solidFill>
                  <a:effectLst/>
                  <a:uLnTx/>
                  <a:uFillTx/>
                  <a:latin typeface="Univers Bold"/>
                  <a:ea typeface="Univers Bold"/>
                  <a:cs typeface="Univers Bold"/>
                  <a:sym typeface="Univers Bold"/>
                </a:rPr>
                <a:t>International collaboration</a:t>
              </a:r>
            </a:p>
            <a:p>
              <a:pPr marL="0" marR="0" lvl="0" indent="0" algn="ctr" defTabSz="914400" rtl="0" eaLnBrk="1" fontAlgn="auto" latinLnBrk="0" hangingPunct="1">
                <a:lnSpc>
                  <a:spcPts val="1587"/>
                </a:lnSpc>
                <a:spcBef>
                  <a:spcPts val="0"/>
                </a:spcBef>
                <a:spcAft>
                  <a:spcPts val="0"/>
                </a:spcAft>
                <a:buClrTx/>
                <a:buSzTx/>
                <a:buFontTx/>
                <a:buNone/>
                <a:tabLst/>
                <a:defRPr/>
              </a:pPr>
              <a:r>
                <a:rPr kumimoji="0" lang="en-US" sz="1133" b="1" i="0" u="none" strike="noStrike" kern="1200" cap="none" spc="0" normalizeH="0" baseline="0" noProof="0">
                  <a:ln>
                    <a:noFill/>
                  </a:ln>
                  <a:solidFill>
                    <a:srgbClr val="1B475D"/>
                  </a:solidFill>
                  <a:effectLst/>
                  <a:uLnTx/>
                  <a:uFillTx/>
                  <a:latin typeface="Univers Bold"/>
                  <a:ea typeface="Univers Bold"/>
                  <a:cs typeface="Univers Bold"/>
                  <a:sym typeface="Univers Bold"/>
                </a:rPr>
                <a:t>-Diversity in our DNA- </a:t>
              </a:r>
            </a:p>
          </p:txBody>
        </p:sp>
      </p:grpSp>
      <p:grpSp>
        <p:nvGrpSpPr>
          <p:cNvPr id="79" name="Group 73">
            <a:extLst>
              <a:ext uri="{FF2B5EF4-FFF2-40B4-BE49-F238E27FC236}">
                <a16:creationId xmlns:a16="http://schemas.microsoft.com/office/drawing/2014/main" id="{F044D359-436E-D8CE-47C3-75F37548CA50}"/>
              </a:ext>
            </a:extLst>
          </p:cNvPr>
          <p:cNvGrpSpPr/>
          <p:nvPr/>
        </p:nvGrpSpPr>
        <p:grpSpPr>
          <a:xfrm>
            <a:off x="8526328" y="5757783"/>
            <a:ext cx="2587356" cy="463643"/>
            <a:chOff x="0" y="0"/>
            <a:chExt cx="1022165" cy="183168"/>
          </a:xfrm>
        </p:grpSpPr>
        <p:sp>
          <p:nvSpPr>
            <p:cNvPr id="80" name="Freeform 74">
              <a:extLst>
                <a:ext uri="{FF2B5EF4-FFF2-40B4-BE49-F238E27FC236}">
                  <a16:creationId xmlns:a16="http://schemas.microsoft.com/office/drawing/2014/main" id="{4CB02268-C364-1F23-C832-E30372EF445B}"/>
                </a:ext>
              </a:extLst>
            </p:cNvPr>
            <p:cNvSpPr/>
            <p:nvPr/>
          </p:nvSpPr>
          <p:spPr>
            <a:xfrm>
              <a:off x="0" y="0"/>
              <a:ext cx="1022165" cy="183168"/>
            </a:xfrm>
            <a:custGeom>
              <a:avLst/>
              <a:gdLst/>
              <a:ahLst/>
              <a:cxnLst/>
              <a:rect l="l" t="t" r="r" b="b"/>
              <a:pathLst>
                <a:path w="1022165" h="183168">
                  <a:moveTo>
                    <a:pt x="0" y="0"/>
                  </a:moveTo>
                  <a:lnTo>
                    <a:pt x="1022165" y="0"/>
                  </a:lnTo>
                  <a:lnTo>
                    <a:pt x="1022165" y="183168"/>
                  </a:lnTo>
                  <a:lnTo>
                    <a:pt x="0" y="183168"/>
                  </a:lnTo>
                  <a:close/>
                </a:path>
              </a:pathLst>
            </a:custGeom>
            <a:solidFill>
              <a:srgbClr val="000000">
                <a:alpha val="0"/>
              </a:srgbClr>
            </a:solidFill>
            <a:ln cap="sq">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1" name="TextBox 75">
              <a:extLst>
                <a:ext uri="{FF2B5EF4-FFF2-40B4-BE49-F238E27FC236}">
                  <a16:creationId xmlns:a16="http://schemas.microsoft.com/office/drawing/2014/main" id="{E00ABF74-F123-885C-2303-D2D6D303D839}"/>
                </a:ext>
              </a:extLst>
            </p:cNvPr>
            <p:cNvSpPr txBox="1"/>
            <p:nvPr/>
          </p:nvSpPr>
          <p:spPr>
            <a:xfrm>
              <a:off x="0" y="-66675"/>
              <a:ext cx="1022165" cy="249843"/>
            </a:xfrm>
            <a:prstGeom prst="rect">
              <a:avLst/>
            </a:prstGeom>
          </p:spPr>
          <p:txBody>
            <a:bodyPr lIns="33867" tIns="33867" rIns="33867" bIns="33867" rtlCol="0" anchor="ctr"/>
            <a:lstStyle/>
            <a:p>
              <a:pPr marL="0" marR="0" lvl="0" indent="0" algn="ctr" defTabSz="914400" rtl="0" eaLnBrk="1" fontAlgn="auto" latinLnBrk="0" hangingPunct="1">
                <a:lnSpc>
                  <a:spcPts val="1587"/>
                </a:lnSpc>
                <a:spcBef>
                  <a:spcPct val="0"/>
                </a:spcBef>
                <a:spcAft>
                  <a:spcPts val="0"/>
                </a:spcAft>
                <a:buClrTx/>
                <a:buSzTx/>
                <a:buFontTx/>
                <a:buNone/>
                <a:tabLst/>
                <a:defRPr/>
              </a:pPr>
              <a:r>
                <a:rPr kumimoji="0" lang="en-US" sz="1133" b="1" i="0" u="none" strike="noStrike" kern="1200" cap="none" spc="0" normalizeH="0" baseline="0" noProof="0">
                  <a:ln>
                    <a:noFill/>
                  </a:ln>
                  <a:solidFill>
                    <a:srgbClr val="1B475D"/>
                  </a:solidFill>
                  <a:effectLst/>
                  <a:uLnTx/>
                  <a:uFillTx/>
                  <a:latin typeface="Univers Bold"/>
                  <a:ea typeface="Univers Bold"/>
                  <a:cs typeface="Univers Bold"/>
                  <a:sym typeface="Univers Bold"/>
                </a:rPr>
                <a:t>Expansion and engagement of D&amp;I Programme activities</a:t>
              </a:r>
            </a:p>
          </p:txBody>
        </p:sp>
      </p:grpSp>
      <p:sp>
        <p:nvSpPr>
          <p:cNvPr id="82" name="AutoShape 76">
            <a:extLst>
              <a:ext uri="{FF2B5EF4-FFF2-40B4-BE49-F238E27FC236}">
                <a16:creationId xmlns:a16="http://schemas.microsoft.com/office/drawing/2014/main" id="{25836563-FE6B-8EC3-DCEC-D7B36BE17C9E}"/>
              </a:ext>
            </a:extLst>
          </p:cNvPr>
          <p:cNvSpPr/>
          <p:nvPr/>
        </p:nvSpPr>
        <p:spPr>
          <a:xfrm>
            <a:off x="1961690" y="5266617"/>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3" name="AutoShape 77">
            <a:extLst>
              <a:ext uri="{FF2B5EF4-FFF2-40B4-BE49-F238E27FC236}">
                <a16:creationId xmlns:a16="http://schemas.microsoft.com/office/drawing/2014/main" id="{5B2DD48D-596F-6252-0401-D7E301C85CD3}"/>
              </a:ext>
            </a:extLst>
          </p:cNvPr>
          <p:cNvSpPr/>
          <p:nvPr/>
        </p:nvSpPr>
        <p:spPr>
          <a:xfrm>
            <a:off x="3024289" y="4878592"/>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4" name="AutoShape 78">
            <a:extLst>
              <a:ext uri="{FF2B5EF4-FFF2-40B4-BE49-F238E27FC236}">
                <a16:creationId xmlns:a16="http://schemas.microsoft.com/office/drawing/2014/main" id="{278A1B0B-F308-8DEE-5F74-09724786C174}"/>
              </a:ext>
            </a:extLst>
          </p:cNvPr>
          <p:cNvSpPr/>
          <p:nvPr/>
        </p:nvSpPr>
        <p:spPr>
          <a:xfrm>
            <a:off x="3901980" y="5031857"/>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5" name="AutoShape 79">
            <a:extLst>
              <a:ext uri="{FF2B5EF4-FFF2-40B4-BE49-F238E27FC236}">
                <a16:creationId xmlns:a16="http://schemas.microsoft.com/office/drawing/2014/main" id="{8B9F03E7-C223-813A-17B8-A1B3A2A60EB3}"/>
              </a:ext>
            </a:extLst>
          </p:cNvPr>
          <p:cNvSpPr/>
          <p:nvPr/>
        </p:nvSpPr>
        <p:spPr>
          <a:xfrm>
            <a:off x="4891256" y="4584609"/>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6" name="AutoShape 80">
            <a:extLst>
              <a:ext uri="{FF2B5EF4-FFF2-40B4-BE49-F238E27FC236}">
                <a16:creationId xmlns:a16="http://schemas.microsoft.com/office/drawing/2014/main" id="{3B364A38-2C11-F0BE-A28B-98270E8C3E73}"/>
              </a:ext>
            </a:extLst>
          </p:cNvPr>
          <p:cNvSpPr/>
          <p:nvPr/>
        </p:nvSpPr>
        <p:spPr>
          <a:xfrm>
            <a:off x="5865688" y="4654459"/>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7" name="TextBox 81">
            <a:extLst>
              <a:ext uri="{FF2B5EF4-FFF2-40B4-BE49-F238E27FC236}">
                <a16:creationId xmlns:a16="http://schemas.microsoft.com/office/drawing/2014/main" id="{9449FAAF-9CC5-2F25-AA3C-5EEDE83DF483}"/>
              </a:ext>
            </a:extLst>
          </p:cNvPr>
          <p:cNvSpPr txBox="1"/>
          <p:nvPr/>
        </p:nvSpPr>
        <p:spPr>
          <a:xfrm>
            <a:off x="7585765" y="4166297"/>
            <a:ext cx="1011263" cy="820866"/>
          </a:xfrm>
          <a:prstGeom prst="rect">
            <a:avLst/>
          </a:prstGeom>
        </p:spPr>
        <p:txBody>
          <a:bodyPr lIns="0" tIns="0" rIns="0" bIns="0" rtlCol="0" anchor="t">
            <a:spAutoFit/>
          </a:bodyPr>
          <a:lstStyle/>
          <a:p>
            <a:pPr marL="0" marR="0" lvl="0" indent="0" algn="ctr" defTabSz="914400" rtl="0" eaLnBrk="1" fontAlgn="auto" latinLnBrk="0" hangingPunct="1">
              <a:lnSpc>
                <a:spcPts val="1307"/>
              </a:lnSpc>
              <a:spcBef>
                <a:spcPct val="0"/>
              </a:spcBef>
              <a:spcAft>
                <a:spcPts val="0"/>
              </a:spcAft>
              <a:buClrTx/>
              <a:buSzTx/>
              <a:buFontTx/>
              <a:buNone/>
              <a:tabLst/>
              <a:defRPr/>
            </a:pPr>
            <a:r>
              <a:rPr kumimoji="0" lang="en-US" sz="93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«Diversity» = No.1 most appreciated workplace attribute</a:t>
            </a:r>
          </a:p>
          <a:p>
            <a:pPr marL="0" marR="0" lvl="0" indent="0" algn="ctr" defTabSz="914400" rtl="0" eaLnBrk="1" fontAlgn="auto" latinLnBrk="0" hangingPunct="1">
              <a:lnSpc>
                <a:spcPts val="1307"/>
              </a:lnSpc>
              <a:spcBef>
                <a:spcPct val="0"/>
              </a:spcBef>
              <a:spcAft>
                <a:spcPts val="0"/>
              </a:spcAft>
              <a:buClrTx/>
              <a:buSzTx/>
              <a:buFontTx/>
              <a:buNone/>
              <a:tabLst/>
              <a:defRPr/>
            </a:pPr>
            <a:r>
              <a:rPr kumimoji="0" lang="en-US" sz="93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 </a:t>
            </a:r>
            <a:r>
              <a:rPr kumimoji="0" lang="en-US" sz="933" b="0" i="0" u="none" strike="noStrike" kern="1200" cap="none" spc="0" normalizeH="0" baseline="0" noProof="0" dirty="0">
                <a:ln>
                  <a:noFill/>
                </a:ln>
                <a:solidFill>
                  <a:srgbClr val="2F2F2F"/>
                </a:solidFill>
                <a:effectLst/>
                <a:uLnTx/>
                <a:uFillTx/>
                <a:latin typeface="Univers"/>
                <a:ea typeface="Univers"/>
                <a:cs typeface="Univers"/>
                <a:sym typeface="Univers"/>
              </a:rPr>
              <a:t>– CERN Staff Survey 2019</a:t>
            </a:r>
          </a:p>
        </p:txBody>
      </p:sp>
      <p:sp>
        <p:nvSpPr>
          <p:cNvPr id="88" name="AutoShape 82">
            <a:extLst>
              <a:ext uri="{FF2B5EF4-FFF2-40B4-BE49-F238E27FC236}">
                <a16:creationId xmlns:a16="http://schemas.microsoft.com/office/drawing/2014/main" id="{39FFD725-41B6-C386-D86F-1948CF00CB92}"/>
              </a:ext>
            </a:extLst>
          </p:cNvPr>
          <p:cNvSpPr/>
          <p:nvPr/>
        </p:nvSpPr>
        <p:spPr>
          <a:xfrm>
            <a:off x="7700968" y="5418941"/>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89" name="AutoShape 83">
            <a:extLst>
              <a:ext uri="{FF2B5EF4-FFF2-40B4-BE49-F238E27FC236}">
                <a16:creationId xmlns:a16="http://schemas.microsoft.com/office/drawing/2014/main" id="{2AB28E6D-7B98-6CD3-45FE-0D155DDDFC09}"/>
              </a:ext>
            </a:extLst>
          </p:cNvPr>
          <p:cNvSpPr/>
          <p:nvPr/>
        </p:nvSpPr>
        <p:spPr>
          <a:xfrm>
            <a:off x="846728" y="4998224"/>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0" name="AutoShape 84">
            <a:extLst>
              <a:ext uri="{FF2B5EF4-FFF2-40B4-BE49-F238E27FC236}">
                <a16:creationId xmlns:a16="http://schemas.microsoft.com/office/drawing/2014/main" id="{D6EFEF88-621F-1907-B99A-E55B4FEDF8FD}"/>
              </a:ext>
            </a:extLst>
          </p:cNvPr>
          <p:cNvSpPr/>
          <p:nvPr/>
        </p:nvSpPr>
        <p:spPr>
          <a:xfrm>
            <a:off x="6801198" y="4903992"/>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1" name="AutoShape 85">
            <a:extLst>
              <a:ext uri="{FF2B5EF4-FFF2-40B4-BE49-F238E27FC236}">
                <a16:creationId xmlns:a16="http://schemas.microsoft.com/office/drawing/2014/main" id="{A24CBC4D-0432-BBFB-8A11-F1A3C95FE637}"/>
              </a:ext>
            </a:extLst>
          </p:cNvPr>
          <p:cNvSpPr/>
          <p:nvPr/>
        </p:nvSpPr>
        <p:spPr>
          <a:xfrm>
            <a:off x="9614259" y="4687564"/>
            <a:ext cx="753731"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2" name="AutoShape 86">
            <a:extLst>
              <a:ext uri="{FF2B5EF4-FFF2-40B4-BE49-F238E27FC236}">
                <a16:creationId xmlns:a16="http://schemas.microsoft.com/office/drawing/2014/main" id="{95395BE4-6D4C-021A-1820-E4A15940FDD6}"/>
              </a:ext>
            </a:extLst>
          </p:cNvPr>
          <p:cNvSpPr/>
          <p:nvPr/>
        </p:nvSpPr>
        <p:spPr>
          <a:xfrm>
            <a:off x="10545462" y="4865892"/>
            <a:ext cx="695204"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3" name="AutoShape 87">
            <a:extLst>
              <a:ext uri="{FF2B5EF4-FFF2-40B4-BE49-F238E27FC236}">
                <a16:creationId xmlns:a16="http://schemas.microsoft.com/office/drawing/2014/main" id="{FBBFB270-A37B-BA1B-8D45-BA7961F9AC12}"/>
              </a:ext>
            </a:extLst>
          </p:cNvPr>
          <p:cNvSpPr/>
          <p:nvPr/>
        </p:nvSpPr>
        <p:spPr>
          <a:xfrm>
            <a:off x="8675914" y="5010924"/>
            <a:ext cx="799846" cy="0"/>
          </a:xfrm>
          <a:prstGeom prst="line">
            <a:avLst/>
          </a:prstGeom>
          <a:ln w="38100" cap="flat">
            <a:solidFill>
              <a:srgbClr val="E15E32"/>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grpSp>
        <p:nvGrpSpPr>
          <p:cNvPr id="94" name="Group 88">
            <a:extLst>
              <a:ext uri="{FF2B5EF4-FFF2-40B4-BE49-F238E27FC236}">
                <a16:creationId xmlns:a16="http://schemas.microsoft.com/office/drawing/2014/main" id="{F8BAEEE8-03BC-628C-0C9E-5058D89F0973}"/>
              </a:ext>
            </a:extLst>
          </p:cNvPr>
          <p:cNvGrpSpPr/>
          <p:nvPr/>
        </p:nvGrpSpPr>
        <p:grpSpPr>
          <a:xfrm>
            <a:off x="2146994" y="3707781"/>
            <a:ext cx="421850" cy="258983"/>
            <a:chOff x="0" y="0"/>
            <a:chExt cx="166657" cy="102314"/>
          </a:xfrm>
        </p:grpSpPr>
        <p:sp>
          <p:nvSpPr>
            <p:cNvPr id="95" name="Freeform 89">
              <a:extLst>
                <a:ext uri="{FF2B5EF4-FFF2-40B4-BE49-F238E27FC236}">
                  <a16:creationId xmlns:a16="http://schemas.microsoft.com/office/drawing/2014/main" id="{90943DD1-565F-887F-8095-68C243454377}"/>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6" name="TextBox 90">
              <a:extLst>
                <a:ext uri="{FF2B5EF4-FFF2-40B4-BE49-F238E27FC236}">
                  <a16:creationId xmlns:a16="http://schemas.microsoft.com/office/drawing/2014/main" id="{1DE46593-73E4-EB78-F098-41455D1AB473}"/>
                </a:ext>
              </a:extLst>
            </p:cNvPr>
            <p:cNvSpPr txBox="1"/>
            <p:nvPr/>
          </p:nvSpPr>
          <p:spPr>
            <a:xfrm>
              <a:off x="0" y="-76200"/>
              <a:ext cx="166657" cy="178514"/>
            </a:xfrm>
            <a:prstGeom prst="rect">
              <a:avLst/>
            </a:prstGeom>
          </p:spPr>
          <p:txBody>
            <a:bodyPr lIns="33867" tIns="33867" rIns="33867" bIns="33867" rtlCol="0" anchor="ctr"/>
            <a:lstStyle/>
            <a:p>
              <a:pPr marL="0" marR="0" lvl="0" indent="0" algn="ctr" defTabSz="914400" rtl="0" eaLnBrk="1" fontAlgn="auto" latinLnBrk="0" hangingPunct="1">
                <a:lnSpc>
                  <a:spcPts val="1641"/>
                </a:lnSpc>
                <a:spcBef>
                  <a:spcPct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grpSp>
        <p:nvGrpSpPr>
          <p:cNvPr id="97" name="Group 91">
            <a:extLst>
              <a:ext uri="{FF2B5EF4-FFF2-40B4-BE49-F238E27FC236}">
                <a16:creationId xmlns:a16="http://schemas.microsoft.com/office/drawing/2014/main" id="{37AED6F6-66FF-F282-AFA8-F020B0FD1FD6}"/>
              </a:ext>
            </a:extLst>
          </p:cNvPr>
          <p:cNvGrpSpPr/>
          <p:nvPr/>
        </p:nvGrpSpPr>
        <p:grpSpPr>
          <a:xfrm>
            <a:off x="9729292" y="3707781"/>
            <a:ext cx="421850" cy="258983"/>
            <a:chOff x="0" y="0"/>
            <a:chExt cx="166657" cy="102314"/>
          </a:xfrm>
        </p:grpSpPr>
        <p:sp>
          <p:nvSpPr>
            <p:cNvPr id="98" name="Freeform 92">
              <a:extLst>
                <a:ext uri="{FF2B5EF4-FFF2-40B4-BE49-F238E27FC236}">
                  <a16:creationId xmlns:a16="http://schemas.microsoft.com/office/drawing/2014/main" id="{2B1BBB29-0D35-BFCC-28E5-DDD53100F7DE}"/>
                </a:ext>
              </a:extLst>
            </p:cNvPr>
            <p:cNvSpPr/>
            <p:nvPr/>
          </p:nvSpPr>
          <p:spPr>
            <a:xfrm>
              <a:off x="0" y="0"/>
              <a:ext cx="166657" cy="102314"/>
            </a:xfrm>
            <a:custGeom>
              <a:avLst/>
              <a:gdLst/>
              <a:ahLst/>
              <a:cxnLst/>
              <a:rect l="l" t="t" r="r" b="b"/>
              <a:pathLst>
                <a:path w="166657" h="102314">
                  <a:moveTo>
                    <a:pt x="0" y="0"/>
                  </a:moveTo>
                  <a:lnTo>
                    <a:pt x="166657" y="0"/>
                  </a:lnTo>
                  <a:lnTo>
                    <a:pt x="166657" y="102314"/>
                  </a:lnTo>
                  <a:lnTo>
                    <a:pt x="0" y="102314"/>
                  </a:lnTo>
                  <a:close/>
                </a:path>
              </a:pathLst>
            </a:custGeom>
            <a:solidFill>
              <a:srgbClr val="61C5D3"/>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99" name="TextBox 93">
              <a:extLst>
                <a:ext uri="{FF2B5EF4-FFF2-40B4-BE49-F238E27FC236}">
                  <a16:creationId xmlns:a16="http://schemas.microsoft.com/office/drawing/2014/main" id="{0330651C-9780-5547-8D86-3ECB8044B191}"/>
                </a:ext>
              </a:extLst>
            </p:cNvPr>
            <p:cNvSpPr txBox="1"/>
            <p:nvPr/>
          </p:nvSpPr>
          <p:spPr>
            <a:xfrm>
              <a:off x="0" y="-95250"/>
              <a:ext cx="166657" cy="197564"/>
            </a:xfrm>
            <a:prstGeom prst="rect">
              <a:avLst/>
            </a:prstGeom>
          </p:spPr>
          <p:txBody>
            <a:bodyPr lIns="33867" tIns="33867" rIns="33867" bIns="33867" rtlCol="0" anchor="ctr"/>
            <a:lstStyle/>
            <a:p>
              <a:pPr marL="0" marR="0" lvl="0" indent="0" algn="ctr" defTabSz="914400" rtl="0" eaLnBrk="1" fontAlgn="auto" latinLnBrk="0" hangingPunct="1">
                <a:lnSpc>
                  <a:spcPts val="2333"/>
                </a:lnSpc>
                <a:spcBef>
                  <a:spcPts val="0"/>
                </a:spcBef>
                <a:spcAft>
                  <a:spcPts val="0"/>
                </a:spcAft>
                <a:buClrTx/>
                <a:buSzTx/>
                <a:buFontTx/>
                <a:buNone/>
                <a:tabLst/>
                <a:defRPr/>
              </a:pPr>
              <a:endParaRPr kumimoji="0" sz="1200" b="0" i="0" u="none" strike="noStrike" kern="1200" cap="none" spc="0" normalizeH="0" baseline="0" noProof="0">
                <a:ln>
                  <a:noFill/>
                </a:ln>
                <a:solidFill>
                  <a:srgbClr val="0033A0"/>
                </a:solidFill>
                <a:effectLst/>
                <a:uLnTx/>
                <a:uFillTx/>
                <a:latin typeface="Arial"/>
                <a:ea typeface="+mn-ea"/>
                <a:cs typeface="+mn-cs"/>
              </a:endParaRPr>
            </a:p>
          </p:txBody>
        </p:sp>
      </p:grpSp>
      <p:sp>
        <p:nvSpPr>
          <p:cNvPr id="100" name="Freeform 94">
            <a:extLst>
              <a:ext uri="{FF2B5EF4-FFF2-40B4-BE49-F238E27FC236}">
                <a16:creationId xmlns:a16="http://schemas.microsoft.com/office/drawing/2014/main" id="{64562099-DD7F-8184-BF4F-205B2CF7BEF8}"/>
              </a:ext>
            </a:extLst>
          </p:cNvPr>
          <p:cNvSpPr/>
          <p:nvPr/>
        </p:nvSpPr>
        <p:spPr>
          <a:xfrm>
            <a:off x="486782" y="1075195"/>
            <a:ext cx="1958194" cy="1483631"/>
          </a:xfrm>
          <a:custGeom>
            <a:avLst/>
            <a:gdLst/>
            <a:ahLst/>
            <a:cxnLst/>
            <a:rect l="l" t="t" r="r" b="b"/>
            <a:pathLst>
              <a:path w="2937291" h="2225447">
                <a:moveTo>
                  <a:pt x="0" y="0"/>
                </a:moveTo>
                <a:lnTo>
                  <a:pt x="2937291" y="0"/>
                </a:lnTo>
                <a:lnTo>
                  <a:pt x="2937291" y="2225448"/>
                </a:lnTo>
                <a:lnTo>
                  <a:pt x="0" y="2225448"/>
                </a:lnTo>
                <a:lnTo>
                  <a:pt x="0" y="0"/>
                </a:lnTo>
                <a:close/>
              </a:path>
            </a:pathLst>
          </a:custGeom>
          <a:blipFill>
            <a:blip r:embed="rId6"/>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01" name="TextBox 96">
            <a:extLst>
              <a:ext uri="{FF2B5EF4-FFF2-40B4-BE49-F238E27FC236}">
                <a16:creationId xmlns:a16="http://schemas.microsoft.com/office/drawing/2014/main" id="{FC0AB2F8-4641-976B-61A6-FC9B346BADB6}"/>
              </a:ext>
            </a:extLst>
          </p:cNvPr>
          <p:cNvSpPr txBox="1"/>
          <p:nvPr/>
        </p:nvSpPr>
        <p:spPr>
          <a:xfrm>
            <a:off x="805260" y="4111131"/>
            <a:ext cx="882785" cy="656655"/>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Report from Mary Gilliard on Women at CERN (Click </a:t>
            </a:r>
            <a:r>
              <a:rPr kumimoji="0" lang="en-US" sz="931" b="1" i="0" u="sng" strike="noStrike" kern="1200" cap="none" spc="0" normalizeH="0" baseline="0" noProof="0">
                <a:ln>
                  <a:noFill/>
                </a:ln>
                <a:solidFill>
                  <a:srgbClr val="2F2F2F"/>
                </a:solidFill>
                <a:effectLst/>
                <a:uLnTx/>
                <a:uFillTx/>
                <a:latin typeface="Univers Bold"/>
                <a:ea typeface="Univers Bold"/>
                <a:cs typeface="Univers Bold"/>
                <a:sym typeface="Univers Bold"/>
                <a:hlinkClick r:id="rId7" tooltip="https://cds.cern.ch/record/123419/files/CERN-DG-11.pdf?version=1"/>
              </a:rPr>
              <a:t>HERE</a:t>
            </a: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a:t>
            </a:r>
          </a:p>
        </p:txBody>
      </p:sp>
      <p:sp>
        <p:nvSpPr>
          <p:cNvPr id="102" name="TextBox 97">
            <a:extLst>
              <a:ext uri="{FF2B5EF4-FFF2-40B4-BE49-F238E27FC236}">
                <a16:creationId xmlns:a16="http://schemas.microsoft.com/office/drawing/2014/main" id="{4EB657DD-29EE-A9BF-E9FC-DDBB2A1D9D23}"/>
              </a:ext>
            </a:extLst>
          </p:cNvPr>
          <p:cNvSpPr txBox="1"/>
          <p:nvPr/>
        </p:nvSpPr>
        <p:spPr>
          <a:xfrm>
            <a:off x="1303556" y="3735079"/>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1980</a:t>
            </a:r>
          </a:p>
        </p:txBody>
      </p:sp>
      <p:sp>
        <p:nvSpPr>
          <p:cNvPr id="103" name="TextBox 98">
            <a:extLst>
              <a:ext uri="{FF2B5EF4-FFF2-40B4-BE49-F238E27FC236}">
                <a16:creationId xmlns:a16="http://schemas.microsoft.com/office/drawing/2014/main" id="{84D12915-85BE-12EB-F667-14A72D99C351}"/>
              </a:ext>
            </a:extLst>
          </p:cNvPr>
          <p:cNvSpPr txBox="1"/>
          <p:nvPr/>
        </p:nvSpPr>
        <p:spPr>
          <a:xfrm>
            <a:off x="4012593" y="3738575"/>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2010</a:t>
            </a:r>
          </a:p>
        </p:txBody>
      </p:sp>
      <p:sp>
        <p:nvSpPr>
          <p:cNvPr id="104" name="TextBox 99">
            <a:extLst>
              <a:ext uri="{FF2B5EF4-FFF2-40B4-BE49-F238E27FC236}">
                <a16:creationId xmlns:a16="http://schemas.microsoft.com/office/drawing/2014/main" id="{DE94650C-72F9-41D0-F869-C77E2E77EEDA}"/>
              </a:ext>
            </a:extLst>
          </p:cNvPr>
          <p:cNvSpPr txBox="1"/>
          <p:nvPr/>
        </p:nvSpPr>
        <p:spPr>
          <a:xfrm>
            <a:off x="5094705" y="3729648"/>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a:ln>
                  <a:noFill/>
                </a:ln>
                <a:solidFill>
                  <a:srgbClr val="2F2F2F"/>
                </a:solidFill>
                <a:effectLst/>
                <a:uLnTx/>
                <a:uFillTx/>
                <a:latin typeface="Univers Bold"/>
                <a:ea typeface="Univers Bold"/>
                <a:cs typeface="Univers Bold"/>
                <a:sym typeface="Univers Bold"/>
              </a:rPr>
              <a:t>2011</a:t>
            </a:r>
          </a:p>
        </p:txBody>
      </p:sp>
      <p:sp>
        <p:nvSpPr>
          <p:cNvPr id="105" name="TextBox 100">
            <a:extLst>
              <a:ext uri="{FF2B5EF4-FFF2-40B4-BE49-F238E27FC236}">
                <a16:creationId xmlns:a16="http://schemas.microsoft.com/office/drawing/2014/main" id="{C7107C4F-CEC6-1491-07EA-AFC3C43FB7FD}"/>
              </a:ext>
            </a:extLst>
          </p:cNvPr>
          <p:cNvSpPr txBox="1"/>
          <p:nvPr/>
        </p:nvSpPr>
        <p:spPr>
          <a:xfrm>
            <a:off x="1742674" y="4217178"/>
            <a:ext cx="1237879" cy="656655"/>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First Equal Opportunities Officer appointed &amp; Publication of 1st Equal Opportunities Policy</a:t>
            </a:r>
          </a:p>
        </p:txBody>
      </p:sp>
      <p:sp>
        <p:nvSpPr>
          <p:cNvPr id="106" name="TextBox 101">
            <a:extLst>
              <a:ext uri="{FF2B5EF4-FFF2-40B4-BE49-F238E27FC236}">
                <a16:creationId xmlns:a16="http://schemas.microsoft.com/office/drawing/2014/main" id="{ED33A771-163D-AD64-2147-120DBD1A2E22}"/>
              </a:ext>
            </a:extLst>
          </p:cNvPr>
          <p:cNvSpPr txBox="1"/>
          <p:nvPr/>
        </p:nvSpPr>
        <p:spPr>
          <a:xfrm>
            <a:off x="3850756" y="4158295"/>
            <a:ext cx="983614" cy="489942"/>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Equal Opportunites becomes Diversity &amp; Inclusion</a:t>
            </a:r>
          </a:p>
        </p:txBody>
      </p:sp>
      <p:sp>
        <p:nvSpPr>
          <p:cNvPr id="107" name="TextBox 102">
            <a:extLst>
              <a:ext uri="{FF2B5EF4-FFF2-40B4-BE49-F238E27FC236}">
                <a16:creationId xmlns:a16="http://schemas.microsoft.com/office/drawing/2014/main" id="{66980A1F-80B2-2F13-ABAC-3ED6EFEF04B8}"/>
              </a:ext>
            </a:extLst>
          </p:cNvPr>
          <p:cNvSpPr txBox="1"/>
          <p:nvPr/>
        </p:nvSpPr>
        <p:spPr>
          <a:xfrm>
            <a:off x="2940428" y="4166297"/>
            <a:ext cx="1019720" cy="489942"/>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Equal Opportunities Panel (EOAP) established</a:t>
            </a:r>
          </a:p>
        </p:txBody>
      </p:sp>
      <p:sp>
        <p:nvSpPr>
          <p:cNvPr id="108" name="TextBox 103">
            <a:extLst>
              <a:ext uri="{FF2B5EF4-FFF2-40B4-BE49-F238E27FC236}">
                <a16:creationId xmlns:a16="http://schemas.microsoft.com/office/drawing/2014/main" id="{2E9D5994-6E24-067B-5C3F-8FFC31D0DE8D}"/>
              </a:ext>
            </a:extLst>
          </p:cNvPr>
          <p:cNvSpPr txBox="1"/>
          <p:nvPr/>
        </p:nvSpPr>
        <p:spPr>
          <a:xfrm>
            <a:off x="9588182" y="4111131"/>
            <a:ext cx="805883" cy="323230"/>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Launch of 25 by ‘25 Strategy</a:t>
            </a:r>
          </a:p>
        </p:txBody>
      </p:sp>
      <p:sp>
        <p:nvSpPr>
          <p:cNvPr id="109" name="TextBox 104">
            <a:extLst>
              <a:ext uri="{FF2B5EF4-FFF2-40B4-BE49-F238E27FC236}">
                <a16:creationId xmlns:a16="http://schemas.microsoft.com/office/drawing/2014/main" id="{BAAAAC2B-B49F-5A1A-931A-42C4802B6D3B}"/>
              </a:ext>
            </a:extLst>
          </p:cNvPr>
          <p:cNvSpPr txBox="1"/>
          <p:nvPr/>
        </p:nvSpPr>
        <p:spPr>
          <a:xfrm>
            <a:off x="4896307" y="4032313"/>
            <a:ext cx="826035" cy="489942"/>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Official Launch of D&amp;I Programme </a:t>
            </a:r>
          </a:p>
        </p:txBody>
      </p:sp>
      <p:sp>
        <p:nvSpPr>
          <p:cNvPr id="110" name="TextBox 105">
            <a:extLst>
              <a:ext uri="{FF2B5EF4-FFF2-40B4-BE49-F238E27FC236}">
                <a16:creationId xmlns:a16="http://schemas.microsoft.com/office/drawing/2014/main" id="{7FE6867A-7369-3CCD-5CDD-9DE766CEEC3C}"/>
              </a:ext>
            </a:extLst>
          </p:cNvPr>
          <p:cNvSpPr txBox="1"/>
          <p:nvPr/>
        </p:nvSpPr>
        <p:spPr>
          <a:xfrm>
            <a:off x="5800167" y="4239980"/>
            <a:ext cx="930888" cy="323230"/>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1st CERN Diversity Policy</a:t>
            </a:r>
          </a:p>
        </p:txBody>
      </p:sp>
      <p:sp>
        <p:nvSpPr>
          <p:cNvPr id="111" name="TextBox 106">
            <a:extLst>
              <a:ext uri="{FF2B5EF4-FFF2-40B4-BE49-F238E27FC236}">
                <a16:creationId xmlns:a16="http://schemas.microsoft.com/office/drawing/2014/main" id="{5C2DC000-4606-24F3-C2AF-EC6D23197F9B}"/>
              </a:ext>
            </a:extLst>
          </p:cNvPr>
          <p:cNvSpPr txBox="1"/>
          <p:nvPr/>
        </p:nvSpPr>
        <p:spPr>
          <a:xfrm>
            <a:off x="6750106" y="4166297"/>
            <a:ext cx="835659" cy="656655"/>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Establishment of Employee Networks at CERN</a:t>
            </a:r>
          </a:p>
        </p:txBody>
      </p:sp>
      <p:sp>
        <p:nvSpPr>
          <p:cNvPr id="112" name="TextBox 107">
            <a:extLst>
              <a:ext uri="{FF2B5EF4-FFF2-40B4-BE49-F238E27FC236}">
                <a16:creationId xmlns:a16="http://schemas.microsoft.com/office/drawing/2014/main" id="{B7635C84-FF94-FA73-A10E-DE8CC11EB4CE}"/>
              </a:ext>
            </a:extLst>
          </p:cNvPr>
          <p:cNvSpPr txBox="1"/>
          <p:nvPr/>
        </p:nvSpPr>
        <p:spPr>
          <a:xfrm>
            <a:off x="3174917" y="3735079"/>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1998</a:t>
            </a:r>
          </a:p>
        </p:txBody>
      </p:sp>
      <p:sp>
        <p:nvSpPr>
          <p:cNvPr id="113" name="TextBox 108">
            <a:extLst>
              <a:ext uri="{FF2B5EF4-FFF2-40B4-BE49-F238E27FC236}">
                <a16:creationId xmlns:a16="http://schemas.microsoft.com/office/drawing/2014/main" id="{5860331B-B997-79FC-B073-0DA2829BBB2B}"/>
              </a:ext>
            </a:extLst>
          </p:cNvPr>
          <p:cNvSpPr txBox="1"/>
          <p:nvPr/>
        </p:nvSpPr>
        <p:spPr>
          <a:xfrm>
            <a:off x="6083676" y="3735079"/>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2014</a:t>
            </a:r>
          </a:p>
        </p:txBody>
      </p:sp>
      <p:sp>
        <p:nvSpPr>
          <p:cNvPr id="114" name="TextBox 109">
            <a:extLst>
              <a:ext uri="{FF2B5EF4-FFF2-40B4-BE49-F238E27FC236}">
                <a16:creationId xmlns:a16="http://schemas.microsoft.com/office/drawing/2014/main" id="{4DD15D84-8FCA-C3CB-3EA4-919BE7000D6B}"/>
              </a:ext>
            </a:extLst>
          </p:cNvPr>
          <p:cNvSpPr txBox="1"/>
          <p:nvPr/>
        </p:nvSpPr>
        <p:spPr>
          <a:xfrm>
            <a:off x="6975501" y="3721575"/>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a:ln>
                  <a:noFill/>
                </a:ln>
                <a:solidFill>
                  <a:srgbClr val="2F2F2F"/>
                </a:solidFill>
                <a:effectLst/>
                <a:uLnTx/>
                <a:uFillTx/>
                <a:latin typeface="Univers Bold"/>
                <a:ea typeface="Univers Bold"/>
                <a:cs typeface="Univers Bold"/>
                <a:sym typeface="Univers Bold"/>
              </a:rPr>
              <a:t>2017</a:t>
            </a:r>
          </a:p>
        </p:txBody>
      </p:sp>
      <p:sp>
        <p:nvSpPr>
          <p:cNvPr id="115" name="TextBox 110">
            <a:extLst>
              <a:ext uri="{FF2B5EF4-FFF2-40B4-BE49-F238E27FC236}">
                <a16:creationId xmlns:a16="http://schemas.microsoft.com/office/drawing/2014/main" id="{172C0ACC-D285-5E6F-0E7B-2F8297F6FED3}"/>
              </a:ext>
            </a:extLst>
          </p:cNvPr>
          <p:cNvSpPr txBox="1"/>
          <p:nvPr/>
        </p:nvSpPr>
        <p:spPr>
          <a:xfrm>
            <a:off x="7884165" y="3721575"/>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a:ln>
                  <a:noFill/>
                </a:ln>
                <a:solidFill>
                  <a:srgbClr val="2F2F2F"/>
                </a:solidFill>
                <a:effectLst/>
                <a:uLnTx/>
                <a:uFillTx/>
                <a:latin typeface="Univers Bold"/>
                <a:ea typeface="Univers Bold"/>
                <a:cs typeface="Univers Bold"/>
                <a:sym typeface="Univers Bold"/>
              </a:rPr>
              <a:t>2019</a:t>
            </a:r>
          </a:p>
        </p:txBody>
      </p:sp>
      <p:sp>
        <p:nvSpPr>
          <p:cNvPr id="116" name="TextBox 111">
            <a:extLst>
              <a:ext uri="{FF2B5EF4-FFF2-40B4-BE49-F238E27FC236}">
                <a16:creationId xmlns:a16="http://schemas.microsoft.com/office/drawing/2014/main" id="{42FE0A35-093A-5931-D70D-F90AEFE8F645}"/>
              </a:ext>
            </a:extLst>
          </p:cNvPr>
          <p:cNvSpPr txBox="1"/>
          <p:nvPr/>
        </p:nvSpPr>
        <p:spPr>
          <a:xfrm>
            <a:off x="8817453" y="3721575"/>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a:ln>
                  <a:noFill/>
                </a:ln>
                <a:solidFill>
                  <a:srgbClr val="2F2F2F"/>
                </a:solidFill>
                <a:effectLst/>
                <a:uLnTx/>
                <a:uFillTx/>
                <a:latin typeface="Univers Bold"/>
                <a:ea typeface="Univers Bold"/>
                <a:cs typeface="Univers Bold"/>
                <a:sym typeface="Univers Bold"/>
              </a:rPr>
              <a:t>2020</a:t>
            </a:r>
          </a:p>
        </p:txBody>
      </p:sp>
      <p:sp>
        <p:nvSpPr>
          <p:cNvPr id="117" name="TextBox 112">
            <a:extLst>
              <a:ext uri="{FF2B5EF4-FFF2-40B4-BE49-F238E27FC236}">
                <a16:creationId xmlns:a16="http://schemas.microsoft.com/office/drawing/2014/main" id="{89A3ACE6-CA6D-D41C-C84E-861377E05D3C}"/>
              </a:ext>
            </a:extLst>
          </p:cNvPr>
          <p:cNvSpPr txBox="1"/>
          <p:nvPr/>
        </p:nvSpPr>
        <p:spPr>
          <a:xfrm>
            <a:off x="10463825" y="3717644"/>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a:ln>
                  <a:noFill/>
                </a:ln>
                <a:solidFill>
                  <a:srgbClr val="2F2F2F"/>
                </a:solidFill>
                <a:effectLst/>
                <a:uLnTx/>
                <a:uFillTx/>
                <a:latin typeface="Univers Bold"/>
                <a:ea typeface="Univers Bold"/>
                <a:cs typeface="Univers Bold"/>
                <a:sym typeface="Univers Bold"/>
              </a:rPr>
              <a:t>2025</a:t>
            </a:r>
          </a:p>
        </p:txBody>
      </p:sp>
      <p:sp>
        <p:nvSpPr>
          <p:cNvPr id="118" name="TextBox 113">
            <a:extLst>
              <a:ext uri="{FF2B5EF4-FFF2-40B4-BE49-F238E27FC236}">
                <a16:creationId xmlns:a16="http://schemas.microsoft.com/office/drawing/2014/main" id="{A32386C0-8BC4-AB6B-235B-579900594E5F}"/>
              </a:ext>
            </a:extLst>
          </p:cNvPr>
          <p:cNvSpPr txBox="1"/>
          <p:nvPr/>
        </p:nvSpPr>
        <p:spPr>
          <a:xfrm>
            <a:off x="10416859" y="4111131"/>
            <a:ext cx="913703" cy="654090"/>
          </a:xfrm>
          <a:prstGeom prst="rect">
            <a:avLst/>
          </a:prstGeom>
        </p:spPr>
        <p:txBody>
          <a:bodyPr lIns="0" tIns="0" rIns="0" bIns="0" rtlCol="0" anchor="t">
            <a:spAutoFit/>
          </a:bodyPr>
          <a:lstStyle/>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1" i="0" u="none" strike="noStrike" kern="1200" cap="none" spc="0" normalizeH="0" baseline="0" noProof="0">
                <a:ln>
                  <a:noFill/>
                </a:ln>
                <a:solidFill>
                  <a:srgbClr val="2F2F2F"/>
                </a:solidFill>
                <a:effectLst/>
                <a:uLnTx/>
                <a:uFillTx/>
                <a:latin typeface="Univers Bold"/>
                <a:ea typeface="Univers Bold"/>
                <a:cs typeface="Univers Bold"/>
                <a:sym typeface="Univers Bold"/>
              </a:rPr>
              <a:t>&gt;800 applicants for D&amp;I Officer (Grad) </a:t>
            </a:r>
          </a:p>
          <a:p>
            <a:pPr marL="0" marR="0" lvl="0" indent="0" algn="ctr" defTabSz="914400" rtl="0" eaLnBrk="1" fontAlgn="auto" latinLnBrk="0" hangingPunct="1">
              <a:lnSpc>
                <a:spcPts val="1305"/>
              </a:lnSpc>
              <a:spcBef>
                <a:spcPts val="0"/>
              </a:spcBef>
              <a:spcAft>
                <a:spcPts val="0"/>
              </a:spcAft>
              <a:buClrTx/>
              <a:buSzTx/>
              <a:buFontTx/>
              <a:buNone/>
              <a:tabLst/>
              <a:defRPr/>
            </a:pPr>
            <a:r>
              <a:rPr kumimoji="0" lang="en-US" sz="931" b="0" i="0" u="none" strike="noStrike" kern="1200" cap="none" spc="0" normalizeH="0" baseline="0" noProof="0">
                <a:ln>
                  <a:noFill/>
                </a:ln>
                <a:solidFill>
                  <a:srgbClr val="2F2F2F"/>
                </a:solidFill>
                <a:effectLst/>
                <a:uLnTx/>
                <a:uFillTx/>
                <a:latin typeface="Univers"/>
                <a:ea typeface="Univers"/>
                <a:cs typeface="Univers"/>
                <a:sym typeface="Univers"/>
              </a:rPr>
              <a:t>- Mar 2025</a:t>
            </a:r>
          </a:p>
        </p:txBody>
      </p:sp>
      <p:sp>
        <p:nvSpPr>
          <p:cNvPr id="119" name="TextBox 114">
            <a:extLst>
              <a:ext uri="{FF2B5EF4-FFF2-40B4-BE49-F238E27FC236}">
                <a16:creationId xmlns:a16="http://schemas.microsoft.com/office/drawing/2014/main" id="{8D6DE654-214D-03B4-CA36-0C2000C08A41}"/>
              </a:ext>
            </a:extLst>
          </p:cNvPr>
          <p:cNvSpPr txBox="1"/>
          <p:nvPr/>
        </p:nvSpPr>
        <p:spPr>
          <a:xfrm>
            <a:off x="2146993" y="3721210"/>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1996</a:t>
            </a:r>
          </a:p>
        </p:txBody>
      </p:sp>
      <p:sp>
        <p:nvSpPr>
          <p:cNvPr id="120" name="TextBox 115">
            <a:extLst>
              <a:ext uri="{FF2B5EF4-FFF2-40B4-BE49-F238E27FC236}">
                <a16:creationId xmlns:a16="http://schemas.microsoft.com/office/drawing/2014/main" id="{0DEDB4D3-73C4-AA3A-A30D-A1FDF460F0AA}"/>
              </a:ext>
            </a:extLst>
          </p:cNvPr>
          <p:cNvSpPr txBox="1"/>
          <p:nvPr/>
        </p:nvSpPr>
        <p:spPr>
          <a:xfrm>
            <a:off x="9729291" y="3726210"/>
            <a:ext cx="429239" cy="193579"/>
          </a:xfrm>
          <a:prstGeom prst="rect">
            <a:avLst/>
          </a:prstGeom>
        </p:spPr>
        <p:txBody>
          <a:bodyPr lIns="0" tIns="0" rIns="0" bIns="0" rtlCol="0" anchor="t">
            <a:spAutoFit/>
          </a:bodyPr>
          <a:lstStyle/>
          <a:p>
            <a:pPr marL="0" marR="0" lvl="0" indent="0" algn="ctr" defTabSz="914400" rtl="0" eaLnBrk="1" fontAlgn="auto" latinLnBrk="0" hangingPunct="1">
              <a:lnSpc>
                <a:spcPts val="1641"/>
              </a:lnSpc>
              <a:spcBef>
                <a:spcPts val="0"/>
              </a:spcBef>
              <a:spcAft>
                <a:spcPts val="0"/>
              </a:spcAft>
              <a:buClrTx/>
              <a:buSzTx/>
              <a:buFontTx/>
              <a:buNone/>
              <a:tabLst/>
              <a:defRPr/>
            </a:pPr>
            <a:r>
              <a:rPr kumimoji="0" lang="en-US" sz="1173" b="1" i="0" u="none" strike="noStrike" kern="1200" cap="none" spc="0" normalizeH="0" baseline="0" noProof="0" dirty="0">
                <a:ln>
                  <a:noFill/>
                </a:ln>
                <a:solidFill>
                  <a:srgbClr val="2F2F2F"/>
                </a:solidFill>
                <a:effectLst/>
                <a:uLnTx/>
                <a:uFillTx/>
                <a:latin typeface="Univers Bold"/>
                <a:ea typeface="Univers Bold"/>
                <a:cs typeface="Univers Bold"/>
                <a:sym typeface="Univers Bold"/>
              </a:rPr>
              <a:t>2021</a:t>
            </a:r>
          </a:p>
        </p:txBody>
      </p:sp>
      <p:sp>
        <p:nvSpPr>
          <p:cNvPr id="121" name="Freeform 26">
            <a:extLst>
              <a:ext uri="{FF2B5EF4-FFF2-40B4-BE49-F238E27FC236}">
                <a16:creationId xmlns:a16="http://schemas.microsoft.com/office/drawing/2014/main" id="{9F5F58B6-8D49-2BCC-35D7-B1DCD2A53F35}"/>
              </a:ext>
            </a:extLst>
          </p:cNvPr>
          <p:cNvSpPr/>
          <p:nvPr/>
        </p:nvSpPr>
        <p:spPr>
          <a:xfrm>
            <a:off x="4920531" y="1672333"/>
            <a:ext cx="1861776" cy="1993763"/>
          </a:xfrm>
          <a:custGeom>
            <a:avLst/>
            <a:gdLst/>
            <a:ahLst/>
            <a:cxnLst/>
            <a:rect l="l" t="t" r="r" b="b"/>
            <a:pathLst>
              <a:path w="2792664" h="2990645">
                <a:moveTo>
                  <a:pt x="0" y="0"/>
                </a:moveTo>
                <a:lnTo>
                  <a:pt x="2792664" y="0"/>
                </a:lnTo>
                <a:lnTo>
                  <a:pt x="2792664" y="2990645"/>
                </a:lnTo>
                <a:lnTo>
                  <a:pt x="0" y="2990645"/>
                </a:lnTo>
                <a:lnTo>
                  <a:pt x="0" y="0"/>
                </a:lnTo>
                <a:close/>
              </a:path>
            </a:pathLst>
          </a:custGeom>
          <a:blipFill>
            <a:blip r:embed="rId8"/>
            <a:stretch>
              <a:fillRect l="-8" r="-8"/>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22" name="Freeform 31">
            <a:extLst>
              <a:ext uri="{FF2B5EF4-FFF2-40B4-BE49-F238E27FC236}">
                <a16:creationId xmlns:a16="http://schemas.microsoft.com/office/drawing/2014/main" id="{A770AEF0-B79C-99FC-6DE2-D35196B22B53}"/>
              </a:ext>
            </a:extLst>
          </p:cNvPr>
          <p:cNvSpPr/>
          <p:nvPr/>
        </p:nvSpPr>
        <p:spPr>
          <a:xfrm>
            <a:off x="5722496" y="3007314"/>
            <a:ext cx="809797" cy="684857"/>
          </a:xfrm>
          <a:custGeom>
            <a:avLst/>
            <a:gdLst/>
            <a:ahLst/>
            <a:cxnLst/>
            <a:rect l="l" t="t" r="r" b="b"/>
            <a:pathLst>
              <a:path w="1214695" h="1027285">
                <a:moveTo>
                  <a:pt x="0" y="0"/>
                </a:moveTo>
                <a:lnTo>
                  <a:pt x="1214694" y="0"/>
                </a:lnTo>
                <a:lnTo>
                  <a:pt x="1214694" y="1027284"/>
                </a:lnTo>
                <a:lnTo>
                  <a:pt x="0" y="1027284"/>
                </a:lnTo>
                <a:lnTo>
                  <a:pt x="0" y="0"/>
                </a:lnTo>
                <a:close/>
              </a:path>
            </a:pathLst>
          </a:custGeom>
          <a:blipFill>
            <a:blip r:embed="rId9"/>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23" name="Freeform 7">
            <a:extLst>
              <a:ext uri="{FF2B5EF4-FFF2-40B4-BE49-F238E27FC236}">
                <a16:creationId xmlns:a16="http://schemas.microsoft.com/office/drawing/2014/main" id="{646C8D4C-E6F1-2309-6DF7-12C7473C8A7E}"/>
              </a:ext>
            </a:extLst>
          </p:cNvPr>
          <p:cNvSpPr/>
          <p:nvPr/>
        </p:nvSpPr>
        <p:spPr>
          <a:xfrm>
            <a:off x="8459174" y="194150"/>
            <a:ext cx="2627467" cy="3471946"/>
          </a:xfrm>
          <a:custGeom>
            <a:avLst/>
            <a:gdLst/>
            <a:ahLst/>
            <a:cxnLst/>
            <a:rect l="l" t="t" r="r" b="b"/>
            <a:pathLst>
              <a:path w="3941201" h="5207919">
                <a:moveTo>
                  <a:pt x="0" y="0"/>
                </a:moveTo>
                <a:lnTo>
                  <a:pt x="3941201" y="0"/>
                </a:lnTo>
                <a:lnTo>
                  <a:pt x="3941201" y="5207919"/>
                </a:lnTo>
                <a:lnTo>
                  <a:pt x="0" y="5207919"/>
                </a:lnTo>
                <a:lnTo>
                  <a:pt x="0" y="0"/>
                </a:lnTo>
                <a:close/>
              </a:path>
            </a:pathLst>
          </a:custGeom>
          <a:blipFill>
            <a:blip r:embed="rId10"/>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124" name="Freeform 32">
            <a:extLst>
              <a:ext uri="{FF2B5EF4-FFF2-40B4-BE49-F238E27FC236}">
                <a16:creationId xmlns:a16="http://schemas.microsoft.com/office/drawing/2014/main" id="{DA4D7B2F-00A2-8BD2-51B0-87342318BAC3}"/>
              </a:ext>
            </a:extLst>
          </p:cNvPr>
          <p:cNvSpPr/>
          <p:nvPr/>
        </p:nvSpPr>
        <p:spPr>
          <a:xfrm>
            <a:off x="9341556" y="3004878"/>
            <a:ext cx="1026433" cy="664821"/>
          </a:xfrm>
          <a:custGeom>
            <a:avLst/>
            <a:gdLst/>
            <a:ahLst/>
            <a:cxnLst/>
            <a:rect l="l" t="t" r="r" b="b"/>
            <a:pathLst>
              <a:path w="1578764" h="949774">
                <a:moveTo>
                  <a:pt x="0" y="0"/>
                </a:moveTo>
                <a:lnTo>
                  <a:pt x="1578764" y="0"/>
                </a:lnTo>
                <a:lnTo>
                  <a:pt x="1578764" y="949774"/>
                </a:lnTo>
                <a:lnTo>
                  <a:pt x="0" y="949774"/>
                </a:lnTo>
                <a:lnTo>
                  <a:pt x="0" y="0"/>
                </a:lnTo>
                <a:close/>
              </a:path>
            </a:pathLst>
          </a:custGeom>
          <a:blipFill>
            <a:blip r:embed="rId11"/>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33A0"/>
              </a:solidFill>
              <a:effectLst/>
              <a:uLnTx/>
              <a:uFillTx/>
              <a:latin typeface="Arial"/>
              <a:ea typeface="+mn-ea"/>
              <a:cs typeface="+mn-cs"/>
            </a:endParaRPr>
          </a:p>
        </p:txBody>
      </p:sp>
      <p:sp>
        <p:nvSpPr>
          <p:cNvPr id="2" name="TextBox 1">
            <a:extLst>
              <a:ext uri="{FF2B5EF4-FFF2-40B4-BE49-F238E27FC236}">
                <a16:creationId xmlns:a16="http://schemas.microsoft.com/office/drawing/2014/main" id="{4C39165A-8469-AA52-6C6F-C006B60F007A}"/>
              </a:ext>
            </a:extLst>
          </p:cNvPr>
          <p:cNvSpPr txBox="1"/>
          <p:nvPr/>
        </p:nvSpPr>
        <p:spPr>
          <a:xfrm>
            <a:off x="10569980" y="6152264"/>
            <a:ext cx="1177053"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i="1" dirty="0">
                <a:solidFill>
                  <a:srgbClr val="0033A0"/>
                </a:solidFill>
                <a:latin typeface="Arial"/>
              </a:rPr>
              <a:t>CERN D&amp;I Office</a:t>
            </a:r>
            <a:endParaRPr kumimoji="0" sz="1200" b="0" i="1"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4274608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E99AD89-09A4-1F91-49AB-9BA5005DCD6E}"/>
              </a:ext>
            </a:extLst>
          </p:cNvPr>
          <p:cNvPicPr>
            <a:picLocks noGrp="1" noChangeAspect="1"/>
          </p:cNvPicPr>
          <p:nvPr>
            <p:ph idx="1"/>
          </p:nvPr>
        </p:nvPicPr>
        <p:blipFill>
          <a:blip r:embed="rId2"/>
          <a:stretch>
            <a:fillRect/>
          </a:stretch>
        </p:blipFill>
        <p:spPr>
          <a:xfrm>
            <a:off x="1741592" y="1592263"/>
            <a:ext cx="8708817" cy="4608512"/>
          </a:xfrm>
          <a:prstGeom prst="rect">
            <a:avLst/>
          </a:prstGeom>
        </p:spPr>
      </p:pic>
      <p:sp>
        <p:nvSpPr>
          <p:cNvPr id="3" name="Title 2">
            <a:extLst>
              <a:ext uri="{FF2B5EF4-FFF2-40B4-BE49-F238E27FC236}">
                <a16:creationId xmlns:a16="http://schemas.microsoft.com/office/drawing/2014/main" id="{19FB5712-22E5-67E7-ABFD-CA5597D0DDD7}"/>
              </a:ext>
            </a:extLst>
          </p:cNvPr>
          <p:cNvSpPr>
            <a:spLocks noGrp="1"/>
          </p:cNvSpPr>
          <p:nvPr>
            <p:ph type="title"/>
          </p:nvPr>
        </p:nvSpPr>
        <p:spPr/>
        <p:txBody>
          <a:bodyPr/>
          <a:lstStyle/>
          <a:p>
            <a:r>
              <a:rPr lang="fr-CH" dirty="0" err="1"/>
              <a:t>Concluding</a:t>
            </a:r>
            <a:r>
              <a:rPr lang="fr-CH" dirty="0"/>
              <a:t> </a:t>
            </a:r>
            <a:r>
              <a:rPr lang="fr-CH" dirty="0" err="1"/>
              <a:t>Remarks</a:t>
            </a:r>
            <a:endParaRPr dirty="0"/>
          </a:p>
        </p:txBody>
      </p:sp>
      <p:sp>
        <p:nvSpPr>
          <p:cNvPr id="4" name="Date Placeholder 3">
            <a:extLst>
              <a:ext uri="{FF2B5EF4-FFF2-40B4-BE49-F238E27FC236}">
                <a16:creationId xmlns:a16="http://schemas.microsoft.com/office/drawing/2014/main" id="{7982C793-DA49-9B97-1D2A-3137A3551EF4}"/>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C216EA4F-FF97-94F8-2FDF-D2B887CBE963}"/>
              </a:ext>
            </a:extLst>
          </p:cNvPr>
          <p:cNvSpPr>
            <a:spLocks noGrp="1"/>
          </p:cNvSpPr>
          <p:nvPr>
            <p:ph type="ftr" sz="quarter" idx="11"/>
          </p:nvPr>
        </p:nvSpPr>
        <p:spPr>
          <a:xfrm>
            <a:off x="914399" y="6424993"/>
            <a:ext cx="4021157"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69D17089-B412-A4BF-B40A-E0915168FFD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TextBox 8">
            <a:extLst>
              <a:ext uri="{FF2B5EF4-FFF2-40B4-BE49-F238E27FC236}">
                <a16:creationId xmlns:a16="http://schemas.microsoft.com/office/drawing/2014/main" id="{9E19D260-8064-27DA-598F-A51C1A41941D}"/>
              </a:ext>
            </a:extLst>
          </p:cNvPr>
          <p:cNvSpPr txBox="1"/>
          <p:nvPr/>
        </p:nvSpPr>
        <p:spPr>
          <a:xfrm>
            <a:off x="2274727" y="1070003"/>
            <a:ext cx="7817461" cy="369332"/>
          </a:xfrm>
          <a:prstGeom prst="rect">
            <a:avLst/>
          </a:prstGeom>
          <a:noFill/>
        </p:spPr>
        <p:txBody>
          <a:bodyPr wrap="none" lIns="0" tIns="0" rIns="0" bIns="0" rtlCol="0">
            <a:spAutoFit/>
          </a:bodyPr>
          <a:lstStyle/>
          <a:p>
            <a:pPr algn="l"/>
            <a:r>
              <a:rPr lang="fr-CH" sz="2400" b="1" i="1" dirty="0">
                <a:solidFill>
                  <a:srgbClr val="C00000"/>
                </a:solidFill>
              </a:rPr>
              <a:t>The globalisation of </a:t>
            </a:r>
            <a:r>
              <a:rPr lang="fr-CH" sz="2400" b="1" i="1" dirty="0" err="1">
                <a:solidFill>
                  <a:srgbClr val="C00000"/>
                </a:solidFill>
              </a:rPr>
              <a:t>particle</a:t>
            </a:r>
            <a:r>
              <a:rPr lang="fr-CH" sz="2400" b="1" i="1" dirty="0">
                <a:solidFill>
                  <a:srgbClr val="C00000"/>
                </a:solidFill>
              </a:rPr>
              <a:t> </a:t>
            </a:r>
            <a:r>
              <a:rPr lang="fr-CH" sz="2400" b="1" i="1" dirty="0" err="1">
                <a:solidFill>
                  <a:srgbClr val="C00000"/>
                </a:solidFill>
              </a:rPr>
              <a:t>physics</a:t>
            </a:r>
            <a:r>
              <a:rPr lang="fr-CH" sz="2400" b="1" i="1" dirty="0">
                <a:solidFill>
                  <a:srgbClr val="C00000"/>
                </a:solidFill>
              </a:rPr>
              <a:t> continues </a:t>
            </a:r>
            <a:r>
              <a:rPr lang="fr-CH" sz="2400" b="1" i="1" dirty="0" err="1">
                <a:solidFill>
                  <a:srgbClr val="C00000"/>
                </a:solidFill>
              </a:rPr>
              <a:t>today</a:t>
            </a:r>
            <a:endParaRPr sz="2400" b="1" i="1" dirty="0">
              <a:solidFill>
                <a:srgbClr val="C00000"/>
              </a:solidFill>
            </a:endParaRPr>
          </a:p>
        </p:txBody>
      </p:sp>
      <p:grpSp>
        <p:nvGrpSpPr>
          <p:cNvPr id="2" name="Group 1">
            <a:extLst>
              <a:ext uri="{FF2B5EF4-FFF2-40B4-BE49-F238E27FC236}">
                <a16:creationId xmlns:a16="http://schemas.microsoft.com/office/drawing/2014/main" id="{FFBB5359-9E6A-D174-60C5-028859B95352}"/>
              </a:ext>
            </a:extLst>
          </p:cNvPr>
          <p:cNvGrpSpPr/>
          <p:nvPr/>
        </p:nvGrpSpPr>
        <p:grpSpPr>
          <a:xfrm>
            <a:off x="8870504" y="3513703"/>
            <a:ext cx="2785342" cy="1065742"/>
            <a:chOff x="9915059" y="2650254"/>
            <a:chExt cx="3178132" cy="1337319"/>
          </a:xfrm>
        </p:grpSpPr>
        <p:sp>
          <p:nvSpPr>
            <p:cNvPr id="7" name="Rectangle 6">
              <a:extLst>
                <a:ext uri="{FF2B5EF4-FFF2-40B4-BE49-F238E27FC236}">
                  <a16:creationId xmlns:a16="http://schemas.microsoft.com/office/drawing/2014/main" id="{DDC9C5C7-B5A6-4574-4E88-348D8A07BAF5}"/>
                </a:ext>
              </a:extLst>
            </p:cNvPr>
            <p:cNvSpPr/>
            <p:nvPr/>
          </p:nvSpPr>
          <p:spPr>
            <a:xfrm>
              <a:off x="9915059" y="2650254"/>
              <a:ext cx="2956161" cy="13373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ZoneTexte 2">
              <a:extLst>
                <a:ext uri="{FF2B5EF4-FFF2-40B4-BE49-F238E27FC236}">
                  <a16:creationId xmlns:a16="http://schemas.microsoft.com/office/drawing/2014/main" id="{6CB8DC90-FB0B-E6ED-0948-31FD3A8642F3}"/>
                </a:ext>
              </a:extLst>
            </p:cNvPr>
            <p:cNvSpPr txBox="1"/>
            <p:nvPr/>
          </p:nvSpPr>
          <p:spPr>
            <a:xfrm>
              <a:off x="9954637" y="2723467"/>
              <a:ext cx="3138554" cy="1264106"/>
            </a:xfrm>
            <a:prstGeom prst="rect">
              <a:avLst/>
            </a:prstGeom>
            <a:noFill/>
          </p:spPr>
          <p:txBody>
            <a:bodyPr wrap="square" rtlCol="0">
              <a:spAutoFit/>
            </a:bodyPr>
            <a:lstStyle/>
            <a:p>
              <a:pPr marL="171450" indent="-171450">
                <a:lnSpc>
                  <a:spcPct val="80000"/>
                </a:lnSpc>
                <a:spcBef>
                  <a:spcPct val="20000"/>
                </a:spcBef>
                <a:buSzPct val="65000"/>
                <a:defRPr/>
              </a:pPr>
              <a:r>
                <a:rPr lang="en-US" sz="12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200" b="1" dirty="0">
                  <a:solidFill>
                    <a:schemeClr val="bg1"/>
                  </a:solidFill>
                  <a:effectLst>
                    <a:outerShdw sx="1000" sy="1000" algn="ctr" rotWithShape="0">
                      <a:schemeClr val="tx1"/>
                    </a:outerShdw>
                  </a:effectLst>
                </a:rPr>
                <a:t>2704 </a:t>
              </a:r>
              <a:r>
                <a:rPr lang="en-US" sz="1200" dirty="0">
                  <a:solidFill>
                    <a:schemeClr val="bg1"/>
                  </a:solidFill>
                  <a:effectLst>
                    <a:outerShdw sx="1000" sy="1000" algn="ctr" rotWithShape="0">
                      <a:schemeClr val="tx1"/>
                    </a:outerShdw>
                  </a:effectLst>
                </a:rPr>
                <a:t>staff, </a:t>
              </a:r>
            </a:p>
            <a:p>
              <a:pPr marL="171450" indent="-171450">
                <a:lnSpc>
                  <a:spcPct val="80000"/>
                </a:lnSpc>
                <a:spcBef>
                  <a:spcPct val="20000"/>
                </a:spcBef>
                <a:buSzPct val="65000"/>
                <a:defRPr/>
              </a:pPr>
              <a:r>
                <a:rPr lang="en-US" sz="1200" b="1" dirty="0">
                  <a:solidFill>
                    <a:schemeClr val="bg1"/>
                  </a:solidFill>
                  <a:effectLst>
                    <a:outerShdw sx="1000" sy="1000" algn="ctr" rotWithShape="0">
                      <a:schemeClr val="tx1"/>
                    </a:outerShdw>
                  </a:effectLst>
                </a:rPr>
                <a:t>1181</a:t>
              </a:r>
              <a:r>
                <a:rPr lang="en-US" sz="1200" dirty="0">
                  <a:solidFill>
                    <a:schemeClr val="bg1"/>
                  </a:solidFill>
                  <a:effectLst>
                    <a:outerShdw sx="1000" sy="1000" algn="ctr" rotWithShape="0">
                      <a:schemeClr val="tx1"/>
                    </a:outerShdw>
                  </a:effectLst>
                </a:rPr>
                <a:t> </a:t>
              </a:r>
              <a:r>
                <a:rPr lang="en-US" sz="1200" dirty="0">
                  <a:solidFill>
                    <a:schemeClr val="bg1"/>
                  </a:solidFill>
                </a:rPr>
                <a:t>graduates and fellows </a:t>
              </a:r>
            </a:p>
            <a:p>
              <a:pPr marL="171450" indent="-171450">
                <a:lnSpc>
                  <a:spcPct val="80000"/>
                </a:lnSpc>
                <a:spcBef>
                  <a:spcPct val="20000"/>
                </a:spcBef>
                <a:buSzPct val="65000"/>
                <a:defRPr/>
              </a:pPr>
              <a:r>
                <a:rPr lang="en-US" sz="1200" dirty="0">
                  <a:solidFill>
                    <a:schemeClr val="bg2"/>
                  </a:solidFill>
                </a:rPr>
                <a:t>Associates:</a:t>
              </a:r>
              <a:r>
                <a:rPr lang="en-US" sz="12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200" b="1" dirty="0">
                  <a:solidFill>
                    <a:schemeClr val="bg1"/>
                  </a:solidFill>
                  <a:effectLst>
                    <a:outerShdw sx="1000" sy="1000" algn="ctr" rotWithShape="0">
                      <a:schemeClr val="tx1"/>
                    </a:outerShdw>
                  </a:effectLst>
                </a:rPr>
                <a:t>12 406 </a:t>
              </a:r>
              <a:r>
                <a:rPr lang="en-US" sz="1200" dirty="0">
                  <a:solidFill>
                    <a:schemeClr val="bg1"/>
                  </a:solidFill>
                  <a:effectLst>
                    <a:outerShdw sx="1000" sy="1000" algn="ctr" rotWithShape="0">
                      <a:schemeClr val="tx1"/>
                    </a:outerShdw>
                  </a:effectLst>
                </a:rPr>
                <a:t>users, </a:t>
              </a:r>
              <a:r>
                <a:rPr lang="en-US" sz="1200" b="1" dirty="0">
                  <a:solidFill>
                    <a:schemeClr val="bg1"/>
                  </a:solidFill>
                  <a:effectLst>
                    <a:outerShdw sx="1000" sy="1000" algn="ctr" rotWithShape="0">
                      <a:schemeClr val="tx1"/>
                    </a:outerShdw>
                  </a:effectLst>
                </a:rPr>
                <a:t>1401 </a:t>
              </a:r>
              <a:r>
                <a:rPr lang="en-US" sz="1200" dirty="0">
                  <a:solidFill>
                    <a:schemeClr val="bg1"/>
                  </a:solidFill>
                  <a:effectLst>
                    <a:outerShdw sx="1000" sy="1000" algn="ctr" rotWithShape="0">
                      <a:schemeClr val="tx1"/>
                    </a:outerShdw>
                  </a:effectLst>
                </a:rPr>
                <a:t>others</a:t>
              </a:r>
            </a:p>
          </p:txBody>
        </p:sp>
      </p:grpSp>
    </p:spTree>
    <p:extLst>
      <p:ext uri="{BB962C8B-B14F-4D97-AF65-F5344CB8AC3E}">
        <p14:creationId xmlns:p14="http://schemas.microsoft.com/office/powerpoint/2010/main" val="630084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72F48-4A21-EF40-7591-EC50DBF03E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16B214-CB15-5D50-31BD-C3EE9C8C8328}"/>
              </a:ext>
            </a:extLst>
          </p:cNvPr>
          <p:cNvSpPr>
            <a:spLocks noGrp="1"/>
          </p:cNvSpPr>
          <p:nvPr>
            <p:ph type="ctrTitle"/>
          </p:nvPr>
        </p:nvSpPr>
        <p:spPr/>
        <p:txBody>
          <a:bodyPr/>
          <a:lstStyle/>
          <a:p>
            <a:pPr algn="ctr"/>
            <a:r>
              <a:rPr lang="en-US" i="1" dirty="0"/>
              <a:t>Thank you</a:t>
            </a:r>
            <a:br>
              <a:rPr lang="en-US" dirty="0"/>
            </a:br>
            <a:endParaRPr lang="en-GB" dirty="0"/>
          </a:p>
        </p:txBody>
      </p:sp>
    </p:spTree>
    <p:extLst>
      <p:ext uri="{BB962C8B-B14F-4D97-AF65-F5344CB8AC3E}">
        <p14:creationId xmlns:p14="http://schemas.microsoft.com/office/powerpoint/2010/main" val="2159427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7A3891-CFA4-E54D-07F1-049F462B2A1E}"/>
              </a:ext>
            </a:extLst>
          </p:cNvPr>
          <p:cNvSpPr>
            <a:spLocks noGrp="1"/>
          </p:cNvSpPr>
          <p:nvPr>
            <p:ph type="title"/>
          </p:nvPr>
        </p:nvSpPr>
        <p:spPr/>
        <p:txBody>
          <a:bodyPr/>
          <a:lstStyle/>
          <a:p>
            <a:r>
              <a:rPr lang="en-GB" dirty="0"/>
              <a:t>World Events</a:t>
            </a:r>
            <a:br>
              <a:rPr lang="en-GB" dirty="0"/>
            </a:br>
            <a:endParaRPr lang="en-GB" dirty="0"/>
          </a:p>
        </p:txBody>
      </p:sp>
      <p:sp>
        <p:nvSpPr>
          <p:cNvPr id="4" name="Date Placeholder 3">
            <a:extLst>
              <a:ext uri="{FF2B5EF4-FFF2-40B4-BE49-F238E27FC236}">
                <a16:creationId xmlns:a16="http://schemas.microsoft.com/office/drawing/2014/main" id="{5DD1A740-8C75-EC87-3141-2C4649706C84}"/>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79DD1EB3-858C-A41A-A8CF-B9DC02B9262F}"/>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8AEF13B2-E4F6-B1B4-8507-9C1D841FFAA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Subtitle 29">
            <a:extLst>
              <a:ext uri="{FF2B5EF4-FFF2-40B4-BE49-F238E27FC236}">
                <a16:creationId xmlns:a16="http://schemas.microsoft.com/office/drawing/2014/main" id="{19D21B76-7C66-8B7E-C67D-F5DE97EAB964}"/>
              </a:ext>
            </a:extLst>
          </p:cNvPr>
          <p:cNvSpPr txBox="1">
            <a:spLocks/>
          </p:cNvSpPr>
          <p:nvPr/>
        </p:nvSpPr>
        <p:spPr>
          <a:xfrm>
            <a:off x="877768" y="1404941"/>
            <a:ext cx="10227991" cy="48191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dirty="0"/>
              <a:t>Timeline Tagline</a:t>
            </a:r>
          </a:p>
          <a:p>
            <a:endParaRPr lang="en-CH" dirty="0"/>
          </a:p>
        </p:txBody>
      </p:sp>
      <p:sp>
        <p:nvSpPr>
          <p:cNvPr id="8" name="Text Placeholder 67">
            <a:extLst>
              <a:ext uri="{FF2B5EF4-FFF2-40B4-BE49-F238E27FC236}">
                <a16:creationId xmlns:a16="http://schemas.microsoft.com/office/drawing/2014/main" id="{7D832A5E-799A-4547-0475-3F8745894AAD}"/>
              </a:ext>
            </a:extLst>
          </p:cNvPr>
          <p:cNvSpPr txBox="1">
            <a:spLocks/>
          </p:cNvSpPr>
          <p:nvPr/>
        </p:nvSpPr>
        <p:spPr>
          <a:xfrm>
            <a:off x="1017107"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mn-lt"/>
                <a:ea typeface="+mn-ea"/>
                <a:cs typeface="+mn-cs"/>
              </a:rPr>
              <a:t>1985</a:t>
            </a:r>
          </a:p>
        </p:txBody>
      </p:sp>
      <p:sp>
        <p:nvSpPr>
          <p:cNvPr id="9" name="Text Placeholder 67">
            <a:extLst>
              <a:ext uri="{FF2B5EF4-FFF2-40B4-BE49-F238E27FC236}">
                <a16:creationId xmlns:a16="http://schemas.microsoft.com/office/drawing/2014/main" id="{ADEF8844-7A3B-7520-2B97-21DF2620F04D}"/>
              </a:ext>
            </a:extLst>
          </p:cNvPr>
          <p:cNvSpPr txBox="1">
            <a:spLocks/>
          </p:cNvSpPr>
          <p:nvPr/>
        </p:nvSpPr>
        <p:spPr>
          <a:xfrm>
            <a:off x="1019242" y="2756228"/>
            <a:ext cx="1839383"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24369F"/>
                </a:solidFill>
                <a:effectLst/>
                <a:uLnTx/>
                <a:uFillTx/>
                <a:latin typeface="+mn-lt"/>
                <a:ea typeface="+mn-ea"/>
                <a:cs typeface="+mn-cs"/>
              </a:rPr>
              <a:t>Geneva Summit</a:t>
            </a:r>
          </a:p>
        </p:txBody>
      </p:sp>
      <p:sp>
        <p:nvSpPr>
          <p:cNvPr id="10" name="Text Placeholder 67">
            <a:extLst>
              <a:ext uri="{FF2B5EF4-FFF2-40B4-BE49-F238E27FC236}">
                <a16:creationId xmlns:a16="http://schemas.microsoft.com/office/drawing/2014/main" id="{B9B602F7-5B02-4954-4332-2B5AF6D48937}"/>
              </a:ext>
            </a:extLst>
          </p:cNvPr>
          <p:cNvSpPr txBox="1">
            <a:spLocks/>
          </p:cNvSpPr>
          <p:nvPr/>
        </p:nvSpPr>
        <p:spPr>
          <a:xfrm>
            <a:off x="998694" y="4551364"/>
            <a:ext cx="1829386" cy="1414919"/>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ea typeface="+mn-ea"/>
                <a:cs typeface="+mn-cs"/>
              </a:rPr>
              <a:t>November 19, 1985 - The first meeting in six years between the leaders of the Soviet Union and the United States occurs when Mikhail Gorbachev and Ronald Reagan engage in a five-hour summit conference in Geneva, Switzerland. CERN plays an indirect and symbolic role.</a:t>
            </a:r>
          </a:p>
        </p:txBody>
      </p:sp>
      <p:sp>
        <p:nvSpPr>
          <p:cNvPr id="11" name="Text Placeholder 67">
            <a:extLst>
              <a:ext uri="{FF2B5EF4-FFF2-40B4-BE49-F238E27FC236}">
                <a16:creationId xmlns:a16="http://schemas.microsoft.com/office/drawing/2014/main" id="{84D997BF-B7FC-4E5C-0823-DE4B8C555BFB}"/>
              </a:ext>
            </a:extLst>
          </p:cNvPr>
          <p:cNvSpPr txBox="1">
            <a:spLocks/>
          </p:cNvSpPr>
          <p:nvPr/>
        </p:nvSpPr>
        <p:spPr>
          <a:xfrm>
            <a:off x="3105401"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mn-lt"/>
                <a:ea typeface="+mn-ea"/>
                <a:cs typeface="+mn-cs"/>
              </a:rPr>
              <a:t>1989</a:t>
            </a:r>
          </a:p>
        </p:txBody>
      </p:sp>
      <p:sp>
        <p:nvSpPr>
          <p:cNvPr id="12" name="Text Placeholder 67">
            <a:extLst>
              <a:ext uri="{FF2B5EF4-FFF2-40B4-BE49-F238E27FC236}">
                <a16:creationId xmlns:a16="http://schemas.microsoft.com/office/drawing/2014/main" id="{F0989B05-BDA9-4D14-1952-6089DC43BA0F}"/>
              </a:ext>
            </a:extLst>
          </p:cNvPr>
          <p:cNvSpPr txBox="1">
            <a:spLocks/>
          </p:cNvSpPr>
          <p:nvPr/>
        </p:nvSpPr>
        <p:spPr>
          <a:xfrm>
            <a:off x="3045127" y="2756228"/>
            <a:ext cx="1915683"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24369F"/>
                </a:solidFill>
                <a:effectLst/>
                <a:uLnTx/>
                <a:uFillTx/>
                <a:latin typeface="+mn-lt"/>
                <a:ea typeface="+mn-ea"/>
                <a:cs typeface="+mn-cs"/>
              </a:rPr>
              <a:t>Berlin Wall Falls</a:t>
            </a:r>
          </a:p>
        </p:txBody>
      </p:sp>
      <p:sp>
        <p:nvSpPr>
          <p:cNvPr id="13" name="Text Placeholder 67">
            <a:extLst>
              <a:ext uri="{FF2B5EF4-FFF2-40B4-BE49-F238E27FC236}">
                <a16:creationId xmlns:a16="http://schemas.microsoft.com/office/drawing/2014/main" id="{EC14D4D3-D0FD-5540-D21E-CD01711F67B6}"/>
              </a:ext>
            </a:extLst>
          </p:cNvPr>
          <p:cNvSpPr txBox="1">
            <a:spLocks/>
          </p:cNvSpPr>
          <p:nvPr/>
        </p:nvSpPr>
        <p:spPr>
          <a:xfrm>
            <a:off x="3105401" y="4522291"/>
            <a:ext cx="1816226" cy="1414919"/>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rPr>
              <a:t>November 9, 1989 - The Berlin Wall</a:t>
            </a:r>
            <a:r>
              <a:rPr lang="en-GB" dirty="0">
                <a:solidFill>
                  <a:srgbClr val="000000"/>
                </a:solidFill>
              </a:rPr>
              <a:t> </a:t>
            </a:r>
            <a:r>
              <a:rPr kumimoji="0" lang="en-GB" sz="900" b="0" i="0" u="none" strike="noStrike" kern="1200" cap="none" spc="0" normalizeH="0" baseline="0" noProof="0" dirty="0">
                <a:ln>
                  <a:noFill/>
                </a:ln>
                <a:solidFill>
                  <a:srgbClr val="000000"/>
                </a:solidFill>
                <a:effectLst/>
                <a:uLnTx/>
                <a:uFillTx/>
              </a:rPr>
              <a:t>falls when German citizens are allowed to travel freely between East and West Germany for the first time. On October 3, 1990, East Germany officially joined the Federal Republic of Germany (West Germany), formally reunifying the country.</a:t>
            </a:r>
          </a:p>
        </p:txBody>
      </p:sp>
      <p:sp>
        <p:nvSpPr>
          <p:cNvPr id="14" name="Text Placeholder 67">
            <a:extLst>
              <a:ext uri="{FF2B5EF4-FFF2-40B4-BE49-F238E27FC236}">
                <a16:creationId xmlns:a16="http://schemas.microsoft.com/office/drawing/2014/main" id="{A1C5AD91-D6BF-E117-B181-40FE051EE54C}"/>
              </a:ext>
            </a:extLst>
          </p:cNvPr>
          <p:cNvSpPr txBox="1">
            <a:spLocks/>
          </p:cNvSpPr>
          <p:nvPr/>
        </p:nvSpPr>
        <p:spPr>
          <a:xfrm>
            <a:off x="5198948"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mn-lt"/>
                <a:ea typeface="+mn-ea"/>
                <a:cs typeface="+mn-cs"/>
              </a:rPr>
              <a:t>1991</a:t>
            </a:r>
          </a:p>
        </p:txBody>
      </p:sp>
      <p:sp>
        <p:nvSpPr>
          <p:cNvPr id="15" name="Text Placeholder 67">
            <a:extLst>
              <a:ext uri="{FF2B5EF4-FFF2-40B4-BE49-F238E27FC236}">
                <a16:creationId xmlns:a16="http://schemas.microsoft.com/office/drawing/2014/main" id="{CDEA27D3-3316-0328-2F8C-DFA721D0F7DC}"/>
              </a:ext>
            </a:extLst>
          </p:cNvPr>
          <p:cNvSpPr txBox="1">
            <a:spLocks/>
          </p:cNvSpPr>
          <p:nvPr/>
        </p:nvSpPr>
        <p:spPr>
          <a:xfrm>
            <a:off x="5115175" y="2768111"/>
            <a:ext cx="1778506"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mn-lt"/>
              </a:rPr>
              <a:t>Cold War Ends</a:t>
            </a:r>
            <a:endParaRPr kumimoji="0" lang="en-GB" sz="1600" b="1" i="0" u="none" strike="noStrike" kern="1200" cap="none" spc="0" normalizeH="0" baseline="0" noProof="0" dirty="0">
              <a:ln>
                <a:noFill/>
              </a:ln>
              <a:solidFill>
                <a:srgbClr val="24369F"/>
              </a:solidFill>
              <a:effectLst/>
              <a:uLnTx/>
              <a:uFillTx/>
              <a:latin typeface="+mn-lt"/>
            </a:endParaRPr>
          </a:p>
        </p:txBody>
      </p:sp>
      <p:sp>
        <p:nvSpPr>
          <p:cNvPr id="16" name="Text Placeholder 67">
            <a:extLst>
              <a:ext uri="{FF2B5EF4-FFF2-40B4-BE49-F238E27FC236}">
                <a16:creationId xmlns:a16="http://schemas.microsoft.com/office/drawing/2014/main" id="{CD76C243-E791-00C6-3F85-CA4CA5B4E6D0}"/>
              </a:ext>
            </a:extLst>
          </p:cNvPr>
          <p:cNvSpPr txBox="1">
            <a:spLocks/>
          </p:cNvSpPr>
          <p:nvPr/>
        </p:nvSpPr>
        <p:spPr>
          <a:xfrm>
            <a:off x="5170770" y="4537213"/>
            <a:ext cx="1832443" cy="1414919"/>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ea typeface="+mn-ea"/>
                <a:cs typeface="+mn-cs"/>
              </a:rPr>
              <a:t>December 1991 -  the Soviet Union splits into fifteen separate countries. It marked the end of the Cold War.</a:t>
            </a:r>
          </a:p>
        </p:txBody>
      </p:sp>
      <p:sp>
        <p:nvSpPr>
          <p:cNvPr id="17" name="Text Placeholder 67">
            <a:extLst>
              <a:ext uri="{FF2B5EF4-FFF2-40B4-BE49-F238E27FC236}">
                <a16:creationId xmlns:a16="http://schemas.microsoft.com/office/drawing/2014/main" id="{479BBF93-65A2-A540-FE97-DD9F7E55AE24}"/>
              </a:ext>
            </a:extLst>
          </p:cNvPr>
          <p:cNvSpPr txBox="1">
            <a:spLocks/>
          </p:cNvSpPr>
          <p:nvPr/>
        </p:nvSpPr>
        <p:spPr>
          <a:xfrm>
            <a:off x="7305466" y="1676524"/>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mn-lt"/>
                <a:ea typeface="+mn-ea"/>
                <a:cs typeface="+mn-cs"/>
              </a:rPr>
              <a:t>1980s-1990s</a:t>
            </a:r>
          </a:p>
        </p:txBody>
      </p:sp>
      <p:sp>
        <p:nvSpPr>
          <p:cNvPr id="18" name="Text Placeholder 67">
            <a:extLst>
              <a:ext uri="{FF2B5EF4-FFF2-40B4-BE49-F238E27FC236}">
                <a16:creationId xmlns:a16="http://schemas.microsoft.com/office/drawing/2014/main" id="{828F3503-D5A5-80D5-8ED0-76E1EAE6E3F6}"/>
              </a:ext>
            </a:extLst>
          </p:cNvPr>
          <p:cNvSpPr txBox="1">
            <a:spLocks/>
          </p:cNvSpPr>
          <p:nvPr/>
        </p:nvSpPr>
        <p:spPr>
          <a:xfrm>
            <a:off x="7307601"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mn-lt"/>
              </a:rPr>
              <a:t>Rise of Asia</a:t>
            </a:r>
            <a:endParaRPr kumimoji="0" lang="en-GB" sz="1600" b="1" i="0" u="none" strike="noStrike" kern="1200" cap="none" spc="0" normalizeH="0" baseline="0" noProof="0" dirty="0">
              <a:ln>
                <a:noFill/>
              </a:ln>
              <a:solidFill>
                <a:srgbClr val="24369F"/>
              </a:solidFill>
              <a:effectLst/>
              <a:uLnTx/>
              <a:uFillTx/>
              <a:latin typeface="+mn-lt"/>
            </a:endParaRPr>
          </a:p>
        </p:txBody>
      </p:sp>
      <p:sp>
        <p:nvSpPr>
          <p:cNvPr id="19" name="Text Placeholder 67">
            <a:extLst>
              <a:ext uri="{FF2B5EF4-FFF2-40B4-BE49-F238E27FC236}">
                <a16:creationId xmlns:a16="http://schemas.microsoft.com/office/drawing/2014/main" id="{CE00A9F9-E4BF-2761-2F2A-EFEF9FB3A6D5}"/>
              </a:ext>
            </a:extLst>
          </p:cNvPr>
          <p:cNvSpPr txBox="1">
            <a:spLocks/>
          </p:cNvSpPr>
          <p:nvPr/>
        </p:nvSpPr>
        <p:spPr>
          <a:xfrm>
            <a:off x="7320096" y="4530286"/>
            <a:ext cx="1756238" cy="1414919"/>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rPr>
              <a:t>The period saw the rise of newly industrialized countries in East Asia (e.g. </a:t>
            </a:r>
            <a:r>
              <a:rPr lang="en-GB" dirty="0">
                <a:solidFill>
                  <a:srgbClr val="000000"/>
                </a:solidFill>
              </a:rPr>
              <a:t>Republic of </a:t>
            </a:r>
            <a:r>
              <a:rPr kumimoji="0" lang="en-GB" sz="900" b="0" i="0" u="none" strike="noStrike" kern="1200" cap="none" spc="0" normalizeH="0" baseline="0" noProof="0" dirty="0">
                <a:ln>
                  <a:noFill/>
                </a:ln>
                <a:solidFill>
                  <a:srgbClr val="000000"/>
                </a:solidFill>
                <a:effectLst/>
                <a:uLnTx/>
                <a:uFillTx/>
              </a:rPr>
              <a:t>Korea), which experienced rapid industrialization and economic growth, while China, India and Japan  continued their economic </a:t>
            </a:r>
            <a:r>
              <a:rPr lang="en-GB" dirty="0">
                <a:solidFill>
                  <a:srgbClr val="000000"/>
                </a:solidFill>
              </a:rPr>
              <a:t>development</a:t>
            </a:r>
            <a:r>
              <a:rPr kumimoji="0" lang="en-GB" sz="900" b="0" i="0" u="none" strike="noStrike" kern="1200" cap="none" spc="0" normalizeH="0" baseline="0" noProof="0" dirty="0">
                <a:ln>
                  <a:noFill/>
                </a:ln>
                <a:solidFill>
                  <a:srgbClr val="000000"/>
                </a:solidFill>
                <a:effectLst/>
                <a:uLnTx/>
                <a:uFillTx/>
              </a:rPr>
              <a:t>.</a:t>
            </a:r>
          </a:p>
        </p:txBody>
      </p:sp>
      <p:sp>
        <p:nvSpPr>
          <p:cNvPr id="20" name="Text Placeholder 67">
            <a:extLst>
              <a:ext uri="{FF2B5EF4-FFF2-40B4-BE49-F238E27FC236}">
                <a16:creationId xmlns:a16="http://schemas.microsoft.com/office/drawing/2014/main" id="{4E793991-6795-3838-5A76-AD3C95186FB0}"/>
              </a:ext>
            </a:extLst>
          </p:cNvPr>
          <p:cNvSpPr txBox="1">
            <a:spLocks/>
          </p:cNvSpPr>
          <p:nvPr/>
        </p:nvSpPr>
        <p:spPr>
          <a:xfrm>
            <a:off x="9408723"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mn-lt"/>
                <a:ea typeface="+mn-ea"/>
                <a:cs typeface="+mn-cs"/>
              </a:rPr>
              <a:t>1992</a:t>
            </a:r>
          </a:p>
        </p:txBody>
      </p:sp>
      <p:sp>
        <p:nvSpPr>
          <p:cNvPr id="21" name="Text Placeholder 67">
            <a:extLst>
              <a:ext uri="{FF2B5EF4-FFF2-40B4-BE49-F238E27FC236}">
                <a16:creationId xmlns:a16="http://schemas.microsoft.com/office/drawing/2014/main" id="{8E86032D-3B48-A35A-4B4B-1EF63C996351}"/>
              </a:ext>
            </a:extLst>
          </p:cNvPr>
          <p:cNvSpPr txBox="1">
            <a:spLocks/>
          </p:cNvSpPr>
          <p:nvPr/>
        </p:nvSpPr>
        <p:spPr>
          <a:xfrm>
            <a:off x="9410858" y="2756228"/>
            <a:ext cx="1898572" cy="359972"/>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mn-lt"/>
              </a:rPr>
              <a:t>Maastricht Treaty</a:t>
            </a:r>
            <a:endParaRPr kumimoji="0" lang="en-GB" sz="1600" b="1" i="0" u="none" strike="noStrike" kern="1200" cap="none" spc="0" normalizeH="0" baseline="0" noProof="0" dirty="0">
              <a:ln>
                <a:noFill/>
              </a:ln>
              <a:solidFill>
                <a:srgbClr val="24369F"/>
              </a:solidFill>
              <a:effectLst/>
              <a:uLnTx/>
              <a:uFillTx/>
              <a:latin typeface="+mn-lt"/>
            </a:endParaRPr>
          </a:p>
        </p:txBody>
      </p:sp>
      <p:sp>
        <p:nvSpPr>
          <p:cNvPr id="22" name="Text Placeholder 67">
            <a:extLst>
              <a:ext uri="{FF2B5EF4-FFF2-40B4-BE49-F238E27FC236}">
                <a16:creationId xmlns:a16="http://schemas.microsoft.com/office/drawing/2014/main" id="{651A3CF2-03EE-F9E6-5A60-34AB62CDD30C}"/>
              </a:ext>
            </a:extLst>
          </p:cNvPr>
          <p:cNvSpPr txBox="1">
            <a:spLocks/>
          </p:cNvSpPr>
          <p:nvPr/>
        </p:nvSpPr>
        <p:spPr>
          <a:xfrm>
            <a:off x="9408723" y="4544074"/>
            <a:ext cx="1822729" cy="1414919"/>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ea typeface="+mn-ea"/>
                <a:cs typeface="+mn-cs"/>
              </a:rPr>
              <a:t>The Maastricht Treaty, officially the Treaty on European Union, was signed in Maastricht, Netherlands, on February 7, 1992, and came into effect on November 1, 1993, establishing the European Union.</a:t>
            </a:r>
          </a:p>
        </p:txBody>
      </p:sp>
      <p:cxnSp>
        <p:nvCxnSpPr>
          <p:cNvPr id="23" name="Straight Connector 22">
            <a:extLst>
              <a:ext uri="{FF2B5EF4-FFF2-40B4-BE49-F238E27FC236}">
                <a16:creationId xmlns:a16="http://schemas.microsoft.com/office/drawing/2014/main" id="{9E19608C-F128-3D86-505A-75EAFB942AFC}"/>
              </a:ext>
            </a:extLst>
          </p:cNvPr>
          <p:cNvCxnSpPr>
            <a:cxnSpLocks/>
          </p:cNvCxnSpPr>
          <p:nvPr/>
        </p:nvCxnSpPr>
        <p:spPr>
          <a:xfrm>
            <a:off x="547255" y="2612793"/>
            <a:ext cx="11049000" cy="67131"/>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01189BD-6A12-94AD-8040-DE51EE7757FE}"/>
              </a:ext>
            </a:extLst>
          </p:cNvPr>
          <p:cNvCxnSpPr>
            <a:cxnSpLocks/>
            <a:stCxn id="27" idx="4"/>
            <a:endCxn id="25" idx="0"/>
          </p:cNvCxnSpPr>
          <p:nvPr/>
        </p:nvCxnSpPr>
        <p:spPr>
          <a:xfrm flipH="1">
            <a:off x="88257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F7F8110C-658A-73CF-83CC-9A7E1B45F4FD}"/>
              </a:ext>
            </a:extLst>
          </p:cNvPr>
          <p:cNvSpPr/>
          <p:nvPr/>
        </p:nvSpPr>
        <p:spPr>
          <a:xfrm>
            <a:off x="81399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nvGrpSpPr>
          <p:cNvPr id="26" name="Group 25">
            <a:extLst>
              <a:ext uri="{FF2B5EF4-FFF2-40B4-BE49-F238E27FC236}">
                <a16:creationId xmlns:a16="http://schemas.microsoft.com/office/drawing/2014/main" id="{47BF54BD-2D49-473A-E01F-E280F90C635A}"/>
              </a:ext>
            </a:extLst>
          </p:cNvPr>
          <p:cNvGrpSpPr/>
          <p:nvPr/>
        </p:nvGrpSpPr>
        <p:grpSpPr>
          <a:xfrm>
            <a:off x="750918" y="2478756"/>
            <a:ext cx="265176" cy="265176"/>
            <a:chOff x="818907" y="3062958"/>
            <a:chExt cx="265176" cy="265176"/>
          </a:xfrm>
        </p:grpSpPr>
        <p:sp>
          <p:nvSpPr>
            <p:cNvPr id="27" name="Oval 26">
              <a:extLst>
                <a:ext uri="{FF2B5EF4-FFF2-40B4-BE49-F238E27FC236}">
                  <a16:creationId xmlns:a16="http://schemas.microsoft.com/office/drawing/2014/main" id="{13583598-2026-3759-650C-7A569533D5A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sp>
          <p:nvSpPr>
            <p:cNvPr id="28" name="Oval 27">
              <a:extLst>
                <a:ext uri="{FF2B5EF4-FFF2-40B4-BE49-F238E27FC236}">
                  <a16:creationId xmlns:a16="http://schemas.microsoft.com/office/drawing/2014/main" id="{03DCC7EB-DA4C-6E32-EB76-0427A9A70A7A}"/>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grpSp>
        <p:nvGrpSpPr>
          <p:cNvPr id="29" name="Group 28">
            <a:extLst>
              <a:ext uri="{FF2B5EF4-FFF2-40B4-BE49-F238E27FC236}">
                <a16:creationId xmlns:a16="http://schemas.microsoft.com/office/drawing/2014/main" id="{60C4F33C-361E-2427-8B89-73335EB54055}"/>
              </a:ext>
            </a:extLst>
          </p:cNvPr>
          <p:cNvGrpSpPr/>
          <p:nvPr/>
        </p:nvGrpSpPr>
        <p:grpSpPr>
          <a:xfrm>
            <a:off x="2847246" y="2478756"/>
            <a:ext cx="265176" cy="265176"/>
            <a:chOff x="818907" y="3062958"/>
            <a:chExt cx="265176" cy="265176"/>
          </a:xfrm>
        </p:grpSpPr>
        <p:sp>
          <p:nvSpPr>
            <p:cNvPr id="30" name="Oval 29">
              <a:extLst>
                <a:ext uri="{FF2B5EF4-FFF2-40B4-BE49-F238E27FC236}">
                  <a16:creationId xmlns:a16="http://schemas.microsoft.com/office/drawing/2014/main" id="{C749A485-F8FB-A6DF-AFE2-FBF5E81C3BBD}"/>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sp>
          <p:nvSpPr>
            <p:cNvPr id="31" name="Oval 30">
              <a:extLst>
                <a:ext uri="{FF2B5EF4-FFF2-40B4-BE49-F238E27FC236}">
                  <a16:creationId xmlns:a16="http://schemas.microsoft.com/office/drawing/2014/main" id="{DFBF0DDF-44F1-8448-EF67-77DE0ACAA00F}"/>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grpSp>
        <p:nvGrpSpPr>
          <p:cNvPr id="32" name="Group 31">
            <a:extLst>
              <a:ext uri="{FF2B5EF4-FFF2-40B4-BE49-F238E27FC236}">
                <a16:creationId xmlns:a16="http://schemas.microsoft.com/office/drawing/2014/main" id="{BDC86CEF-723E-04F6-F0CC-59B8067476AC}"/>
              </a:ext>
            </a:extLst>
          </p:cNvPr>
          <p:cNvGrpSpPr/>
          <p:nvPr/>
        </p:nvGrpSpPr>
        <p:grpSpPr>
          <a:xfrm>
            <a:off x="9133731" y="2478756"/>
            <a:ext cx="265176" cy="265176"/>
            <a:chOff x="818907" y="3062958"/>
            <a:chExt cx="265176" cy="265176"/>
          </a:xfrm>
        </p:grpSpPr>
        <p:sp>
          <p:nvSpPr>
            <p:cNvPr id="33" name="Oval 32">
              <a:extLst>
                <a:ext uri="{FF2B5EF4-FFF2-40B4-BE49-F238E27FC236}">
                  <a16:creationId xmlns:a16="http://schemas.microsoft.com/office/drawing/2014/main" id="{44369B11-2F86-5C62-F9FA-481CC7A5E054}"/>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sp>
          <p:nvSpPr>
            <p:cNvPr id="34" name="Oval 33">
              <a:extLst>
                <a:ext uri="{FF2B5EF4-FFF2-40B4-BE49-F238E27FC236}">
                  <a16:creationId xmlns:a16="http://schemas.microsoft.com/office/drawing/2014/main" id="{40F5B760-EAAD-D927-50C4-1E556E3F1DB6}"/>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sp>
        <p:nvSpPr>
          <p:cNvPr id="35" name="Oval 34">
            <a:extLst>
              <a:ext uri="{FF2B5EF4-FFF2-40B4-BE49-F238E27FC236}">
                <a16:creationId xmlns:a16="http://schemas.microsoft.com/office/drawing/2014/main" id="{BA19E9F2-832D-783F-A316-291ACE4CE571}"/>
              </a:ext>
            </a:extLst>
          </p:cNvPr>
          <p:cNvSpPr/>
          <p:nvPr/>
        </p:nvSpPr>
        <p:spPr>
          <a:xfrm>
            <a:off x="4938426" y="2478756"/>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sp>
        <p:nvSpPr>
          <p:cNvPr id="36" name="Oval 35">
            <a:extLst>
              <a:ext uri="{FF2B5EF4-FFF2-40B4-BE49-F238E27FC236}">
                <a16:creationId xmlns:a16="http://schemas.microsoft.com/office/drawing/2014/main" id="{048F2A59-7D63-1037-3685-4B81BD38C480}"/>
              </a:ext>
            </a:extLst>
          </p:cNvPr>
          <p:cNvSpPr/>
          <p:nvPr/>
        </p:nvSpPr>
        <p:spPr>
          <a:xfrm>
            <a:off x="5002434" y="254276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nvGrpSpPr>
          <p:cNvPr id="37" name="Group 36">
            <a:extLst>
              <a:ext uri="{FF2B5EF4-FFF2-40B4-BE49-F238E27FC236}">
                <a16:creationId xmlns:a16="http://schemas.microsoft.com/office/drawing/2014/main" id="{F2CC8E3E-E4FA-DC5C-E9E3-53E9ECE28B97}"/>
              </a:ext>
            </a:extLst>
          </p:cNvPr>
          <p:cNvGrpSpPr/>
          <p:nvPr/>
        </p:nvGrpSpPr>
        <p:grpSpPr>
          <a:xfrm>
            <a:off x="7036590" y="2478756"/>
            <a:ext cx="265176" cy="265176"/>
            <a:chOff x="821985" y="3062284"/>
            <a:chExt cx="265176" cy="265176"/>
          </a:xfrm>
        </p:grpSpPr>
        <p:sp>
          <p:nvSpPr>
            <p:cNvPr id="38" name="Oval 37">
              <a:extLst>
                <a:ext uri="{FF2B5EF4-FFF2-40B4-BE49-F238E27FC236}">
                  <a16:creationId xmlns:a16="http://schemas.microsoft.com/office/drawing/2014/main" id="{3C7E2CBE-E55B-80AC-A4B9-02CD64A33498}"/>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sp>
          <p:nvSpPr>
            <p:cNvPr id="39" name="Oval 38">
              <a:extLst>
                <a:ext uri="{FF2B5EF4-FFF2-40B4-BE49-F238E27FC236}">
                  <a16:creationId xmlns:a16="http://schemas.microsoft.com/office/drawing/2014/main" id="{A9B0581E-92C6-486F-D384-527B990F8B48}"/>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grpSp>
      <p:cxnSp>
        <p:nvCxnSpPr>
          <p:cNvPr id="40" name="Straight Connector 39">
            <a:extLst>
              <a:ext uri="{FF2B5EF4-FFF2-40B4-BE49-F238E27FC236}">
                <a16:creationId xmlns:a16="http://schemas.microsoft.com/office/drawing/2014/main" id="{E7DA00A0-F5FC-7434-EBD4-1E50CB0D3BBE}"/>
              </a:ext>
            </a:extLst>
          </p:cNvPr>
          <p:cNvCxnSpPr>
            <a:cxnSpLocks/>
            <a:endCxn id="41" idx="0"/>
          </p:cNvCxnSpPr>
          <p:nvPr/>
        </p:nvCxnSpPr>
        <p:spPr>
          <a:xfrm flipH="1">
            <a:off x="2976547"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00B16E5C-1D98-EBAD-DCD8-44733A08C6AA}"/>
              </a:ext>
            </a:extLst>
          </p:cNvPr>
          <p:cNvSpPr/>
          <p:nvPr/>
        </p:nvSpPr>
        <p:spPr>
          <a:xfrm>
            <a:off x="2907967"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cxnSp>
        <p:nvCxnSpPr>
          <p:cNvPr id="42" name="Straight Connector 41">
            <a:extLst>
              <a:ext uri="{FF2B5EF4-FFF2-40B4-BE49-F238E27FC236}">
                <a16:creationId xmlns:a16="http://schemas.microsoft.com/office/drawing/2014/main" id="{FEFC9432-CBD7-81FF-30F4-251EC3200C59}"/>
              </a:ext>
            </a:extLst>
          </p:cNvPr>
          <p:cNvCxnSpPr>
            <a:cxnSpLocks/>
            <a:endCxn id="43" idx="0"/>
          </p:cNvCxnSpPr>
          <p:nvPr/>
        </p:nvCxnSpPr>
        <p:spPr>
          <a:xfrm flipH="1">
            <a:off x="506484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4B02CF7D-C4F6-310C-30F7-4DBA8C8EEDCB}"/>
              </a:ext>
            </a:extLst>
          </p:cNvPr>
          <p:cNvSpPr/>
          <p:nvPr/>
        </p:nvSpPr>
        <p:spPr>
          <a:xfrm>
            <a:off x="499626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cxnSp>
        <p:nvCxnSpPr>
          <p:cNvPr id="44" name="Straight Connector 43">
            <a:extLst>
              <a:ext uri="{FF2B5EF4-FFF2-40B4-BE49-F238E27FC236}">
                <a16:creationId xmlns:a16="http://schemas.microsoft.com/office/drawing/2014/main" id="{B0D14952-64D8-C26C-0A9E-6229EA05ECDB}"/>
              </a:ext>
            </a:extLst>
          </p:cNvPr>
          <p:cNvCxnSpPr>
            <a:cxnSpLocks/>
            <a:endCxn id="45" idx="0"/>
          </p:cNvCxnSpPr>
          <p:nvPr/>
        </p:nvCxnSpPr>
        <p:spPr>
          <a:xfrm flipH="1">
            <a:off x="716796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71F28FF3-1C40-5A11-587D-B96F84205709}"/>
              </a:ext>
            </a:extLst>
          </p:cNvPr>
          <p:cNvSpPr/>
          <p:nvPr/>
        </p:nvSpPr>
        <p:spPr>
          <a:xfrm>
            <a:off x="709938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cxnSp>
        <p:nvCxnSpPr>
          <p:cNvPr id="46" name="Straight Connector 45">
            <a:extLst>
              <a:ext uri="{FF2B5EF4-FFF2-40B4-BE49-F238E27FC236}">
                <a16:creationId xmlns:a16="http://schemas.microsoft.com/office/drawing/2014/main" id="{1A2DAA7C-B431-9F05-FC7F-D4889476837D}"/>
              </a:ext>
            </a:extLst>
          </p:cNvPr>
          <p:cNvCxnSpPr>
            <a:cxnSpLocks/>
            <a:endCxn id="47" idx="0"/>
          </p:cNvCxnSpPr>
          <p:nvPr/>
        </p:nvCxnSpPr>
        <p:spPr>
          <a:xfrm flipH="1">
            <a:off x="9266709"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AB51A3EA-245F-B25D-EC77-2161618EDE01}"/>
              </a:ext>
            </a:extLst>
          </p:cNvPr>
          <p:cNvSpPr/>
          <p:nvPr/>
        </p:nvSpPr>
        <p:spPr>
          <a:xfrm>
            <a:off x="9198129"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ea typeface="+mn-ea"/>
              <a:cs typeface="+mn-cs"/>
            </a:endParaRPr>
          </a:p>
        </p:txBody>
      </p:sp>
      <p:pic>
        <p:nvPicPr>
          <p:cNvPr id="49" name="Picture 48">
            <a:extLst>
              <a:ext uri="{FF2B5EF4-FFF2-40B4-BE49-F238E27FC236}">
                <a16:creationId xmlns:a16="http://schemas.microsoft.com/office/drawing/2014/main" id="{A7D6BF6C-C78C-0343-A52D-503B435BF4AD}"/>
              </a:ext>
            </a:extLst>
          </p:cNvPr>
          <p:cNvPicPr>
            <a:picLocks noChangeAspect="1"/>
          </p:cNvPicPr>
          <p:nvPr/>
        </p:nvPicPr>
        <p:blipFill>
          <a:blip r:embed="rId2"/>
          <a:stretch>
            <a:fillRect/>
          </a:stretch>
        </p:blipFill>
        <p:spPr>
          <a:xfrm>
            <a:off x="5250572" y="3150467"/>
            <a:ext cx="1617880" cy="1165559"/>
          </a:xfrm>
          <a:prstGeom prst="rect">
            <a:avLst/>
          </a:prstGeom>
        </p:spPr>
      </p:pic>
      <p:pic>
        <p:nvPicPr>
          <p:cNvPr id="50" name="Picture 49">
            <a:extLst>
              <a:ext uri="{FF2B5EF4-FFF2-40B4-BE49-F238E27FC236}">
                <a16:creationId xmlns:a16="http://schemas.microsoft.com/office/drawing/2014/main" id="{6D5E9FB6-020A-D6D8-5982-213741264601}"/>
              </a:ext>
            </a:extLst>
          </p:cNvPr>
          <p:cNvPicPr>
            <a:picLocks noChangeAspect="1"/>
          </p:cNvPicPr>
          <p:nvPr/>
        </p:nvPicPr>
        <p:blipFill>
          <a:blip r:embed="rId3"/>
          <a:stretch>
            <a:fillRect/>
          </a:stretch>
        </p:blipFill>
        <p:spPr>
          <a:xfrm>
            <a:off x="3326475" y="3150467"/>
            <a:ext cx="1309689" cy="1154247"/>
          </a:xfrm>
          <a:prstGeom prst="rect">
            <a:avLst/>
          </a:prstGeom>
        </p:spPr>
      </p:pic>
      <p:pic>
        <p:nvPicPr>
          <p:cNvPr id="1026" name="Picture 2" descr="Reagan, Ronald; Gorbachev, Mikhail">
            <a:extLst>
              <a:ext uri="{FF2B5EF4-FFF2-40B4-BE49-F238E27FC236}">
                <a16:creationId xmlns:a16="http://schemas.microsoft.com/office/drawing/2014/main" id="{28020E9A-5E68-363A-44B0-0ECECC60EC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931" y="3150467"/>
            <a:ext cx="1639457" cy="11257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69912A8-20B3-6A31-65DF-4686C623FE51}"/>
              </a:ext>
            </a:extLst>
          </p:cNvPr>
          <p:cNvSpPr txBox="1"/>
          <p:nvPr/>
        </p:nvSpPr>
        <p:spPr>
          <a:xfrm>
            <a:off x="2181816" y="4275743"/>
            <a:ext cx="567463" cy="153888"/>
          </a:xfrm>
          <a:prstGeom prst="rect">
            <a:avLst/>
          </a:prstGeom>
          <a:noFill/>
        </p:spPr>
        <p:txBody>
          <a:bodyPr wrap="none" lIns="0" tIns="0" rIns="0" bIns="0" rtlCol="0">
            <a:spAutoFit/>
          </a:bodyPr>
          <a:lstStyle/>
          <a:p>
            <a:pPr algn="l"/>
            <a:r>
              <a:rPr lang="fr-CH" sz="1000" dirty="0"/>
              <a:t>Britannica</a:t>
            </a:r>
            <a:endParaRPr sz="1000" dirty="0"/>
          </a:p>
        </p:txBody>
      </p:sp>
      <p:sp>
        <p:nvSpPr>
          <p:cNvPr id="53" name="TextBox 52">
            <a:extLst>
              <a:ext uri="{FF2B5EF4-FFF2-40B4-BE49-F238E27FC236}">
                <a16:creationId xmlns:a16="http://schemas.microsoft.com/office/drawing/2014/main" id="{2B4C1F97-A713-8746-CEA1-8D4D9E2FE827}"/>
              </a:ext>
            </a:extLst>
          </p:cNvPr>
          <p:cNvSpPr txBox="1"/>
          <p:nvPr/>
        </p:nvSpPr>
        <p:spPr>
          <a:xfrm>
            <a:off x="4076507" y="4304714"/>
            <a:ext cx="567463" cy="153888"/>
          </a:xfrm>
          <a:prstGeom prst="rect">
            <a:avLst/>
          </a:prstGeom>
          <a:noFill/>
        </p:spPr>
        <p:txBody>
          <a:bodyPr wrap="none" lIns="0" tIns="0" rIns="0" bIns="0" rtlCol="0">
            <a:spAutoFit/>
          </a:bodyPr>
          <a:lstStyle/>
          <a:p>
            <a:pPr algn="l"/>
            <a:r>
              <a:rPr lang="fr-CH" sz="1000" dirty="0"/>
              <a:t>Britannica</a:t>
            </a:r>
            <a:endParaRPr sz="1000" dirty="0"/>
          </a:p>
        </p:txBody>
      </p:sp>
      <p:pic>
        <p:nvPicPr>
          <p:cNvPr id="1028" name="Picture 4" descr="Europe Calling! Maastricht, 25 years on – POLITICO">
            <a:extLst>
              <a:ext uri="{FF2B5EF4-FFF2-40B4-BE49-F238E27FC236}">
                <a16:creationId xmlns:a16="http://schemas.microsoft.com/office/drawing/2014/main" id="{19EC8B93-8F75-EEEF-41C8-6104B4B45B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70803" y="3137057"/>
            <a:ext cx="2118907" cy="1232881"/>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a:extLst>
              <a:ext uri="{FF2B5EF4-FFF2-40B4-BE49-F238E27FC236}">
                <a16:creationId xmlns:a16="http://schemas.microsoft.com/office/drawing/2014/main" id="{B6437460-ACEE-C464-C3C2-9DCC3DB6B9AA}"/>
              </a:ext>
            </a:extLst>
          </p:cNvPr>
          <p:cNvSpPr txBox="1"/>
          <p:nvPr/>
        </p:nvSpPr>
        <p:spPr>
          <a:xfrm>
            <a:off x="11216485" y="4368403"/>
            <a:ext cx="411972" cy="153888"/>
          </a:xfrm>
          <a:prstGeom prst="rect">
            <a:avLst/>
          </a:prstGeom>
          <a:noFill/>
        </p:spPr>
        <p:txBody>
          <a:bodyPr wrap="none" lIns="0" tIns="0" rIns="0" bIns="0" rtlCol="0">
            <a:spAutoFit/>
          </a:bodyPr>
          <a:lstStyle/>
          <a:p>
            <a:pPr algn="l"/>
            <a:r>
              <a:rPr lang="fr-CH" sz="1000" dirty="0"/>
              <a:t>Politico</a:t>
            </a:r>
            <a:endParaRPr sz="1000" dirty="0"/>
          </a:p>
        </p:txBody>
      </p:sp>
      <p:pic>
        <p:nvPicPr>
          <p:cNvPr id="1030" name="Picture 6" descr="1,522 Tokyo Night Low Angle Stock Photos, High-Res Pictures, and Images -  Getty Images">
            <a:extLst>
              <a:ext uri="{FF2B5EF4-FFF2-40B4-BE49-F238E27FC236}">
                <a16:creationId xmlns:a16="http://schemas.microsoft.com/office/drawing/2014/main" id="{DC731634-9B63-E073-58DF-FFCF2F4245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1955" y="3150467"/>
            <a:ext cx="1832520" cy="1217936"/>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a:extLst>
              <a:ext uri="{FF2B5EF4-FFF2-40B4-BE49-F238E27FC236}">
                <a16:creationId xmlns:a16="http://schemas.microsoft.com/office/drawing/2014/main" id="{F5EFBBE0-FBAD-510C-8CF3-04D6C3971C1C}"/>
              </a:ext>
            </a:extLst>
          </p:cNvPr>
          <p:cNvSpPr txBox="1"/>
          <p:nvPr/>
        </p:nvSpPr>
        <p:spPr>
          <a:xfrm>
            <a:off x="8820995" y="4352687"/>
            <a:ext cx="395059" cy="153888"/>
          </a:xfrm>
          <a:prstGeom prst="rect">
            <a:avLst/>
          </a:prstGeom>
          <a:noFill/>
        </p:spPr>
        <p:txBody>
          <a:bodyPr wrap="square" lIns="0" tIns="0" rIns="0" bIns="0" rtlCol="0">
            <a:spAutoFit/>
          </a:bodyPr>
          <a:lstStyle/>
          <a:p>
            <a:pPr algn="l"/>
            <a:r>
              <a:rPr lang="fr-CH" sz="1000" dirty="0"/>
              <a:t>Getty</a:t>
            </a:r>
            <a:endParaRPr sz="1000" dirty="0"/>
          </a:p>
        </p:txBody>
      </p:sp>
      <p:sp>
        <p:nvSpPr>
          <p:cNvPr id="56" name="TextBox 55">
            <a:extLst>
              <a:ext uri="{FF2B5EF4-FFF2-40B4-BE49-F238E27FC236}">
                <a16:creationId xmlns:a16="http://schemas.microsoft.com/office/drawing/2014/main" id="{DB4E84C5-6B45-F134-8F32-D830B278AD76}"/>
              </a:ext>
            </a:extLst>
          </p:cNvPr>
          <p:cNvSpPr txBox="1"/>
          <p:nvPr/>
        </p:nvSpPr>
        <p:spPr>
          <a:xfrm>
            <a:off x="6458040" y="4316026"/>
            <a:ext cx="405560" cy="153888"/>
          </a:xfrm>
          <a:prstGeom prst="rect">
            <a:avLst/>
          </a:prstGeom>
          <a:noFill/>
        </p:spPr>
        <p:txBody>
          <a:bodyPr wrap="none" lIns="0" tIns="0" rIns="0" bIns="0" rtlCol="0">
            <a:spAutoFit/>
          </a:bodyPr>
          <a:lstStyle/>
          <a:p>
            <a:pPr algn="l"/>
            <a:r>
              <a:rPr lang="fr-CH" sz="1000" dirty="0"/>
              <a:t>Origins</a:t>
            </a:r>
            <a:endParaRPr sz="1000" dirty="0"/>
          </a:p>
        </p:txBody>
      </p:sp>
    </p:spTree>
    <p:extLst>
      <p:ext uri="{BB962C8B-B14F-4D97-AF65-F5344CB8AC3E}">
        <p14:creationId xmlns:p14="http://schemas.microsoft.com/office/powerpoint/2010/main" val="240561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EE1B4-858D-6950-82D7-CFAC6D0C2A8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E5076C5-19DD-8DB5-3EC5-DE9C6176D855}"/>
              </a:ext>
            </a:extLst>
          </p:cNvPr>
          <p:cNvSpPr>
            <a:spLocks noGrp="1"/>
          </p:cNvSpPr>
          <p:nvPr>
            <p:ph type="title"/>
          </p:nvPr>
        </p:nvSpPr>
        <p:spPr/>
        <p:txBody>
          <a:bodyPr/>
          <a:lstStyle/>
          <a:p>
            <a:r>
              <a:rPr lang="en-GB" dirty="0"/>
              <a:t>Science &amp; Technology Events</a:t>
            </a:r>
            <a:br>
              <a:rPr lang="en-GB" dirty="0"/>
            </a:br>
            <a:endParaRPr lang="en-GB" dirty="0"/>
          </a:p>
        </p:txBody>
      </p:sp>
      <p:sp>
        <p:nvSpPr>
          <p:cNvPr id="4" name="Date Placeholder 3">
            <a:extLst>
              <a:ext uri="{FF2B5EF4-FFF2-40B4-BE49-F238E27FC236}">
                <a16:creationId xmlns:a16="http://schemas.microsoft.com/office/drawing/2014/main" id="{93587128-6CA2-D642-1BD1-BC2CEF90DAF3}"/>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2A79901A-2EE7-4B39-C425-B62A66775293}"/>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411516E8-CF0E-8A91-C13E-433153072634}"/>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ext Placeholder 67">
            <a:extLst>
              <a:ext uri="{FF2B5EF4-FFF2-40B4-BE49-F238E27FC236}">
                <a16:creationId xmlns:a16="http://schemas.microsoft.com/office/drawing/2014/main" id="{8AB90048-9CFE-5787-0996-50BEA4516575}"/>
              </a:ext>
            </a:extLst>
          </p:cNvPr>
          <p:cNvSpPr txBox="1">
            <a:spLocks/>
          </p:cNvSpPr>
          <p:nvPr/>
        </p:nvSpPr>
        <p:spPr>
          <a:xfrm>
            <a:off x="1019242"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24369F"/>
                </a:solidFill>
                <a:effectLst/>
                <a:uLnTx/>
                <a:uFillTx/>
                <a:latin typeface="Century Gothic" panose="020F0302020204030204"/>
                <a:ea typeface="+mn-ea"/>
                <a:cs typeface="+mn-cs"/>
              </a:rPr>
              <a:t>The Internet</a:t>
            </a:r>
          </a:p>
        </p:txBody>
      </p:sp>
      <p:sp>
        <p:nvSpPr>
          <p:cNvPr id="8" name="Text Placeholder 67">
            <a:extLst>
              <a:ext uri="{FF2B5EF4-FFF2-40B4-BE49-F238E27FC236}">
                <a16:creationId xmlns:a16="http://schemas.microsoft.com/office/drawing/2014/main" id="{B2D39779-BB70-6A11-890D-9D8C1DAACDE7}"/>
              </a:ext>
            </a:extLst>
          </p:cNvPr>
          <p:cNvSpPr txBox="1">
            <a:spLocks/>
          </p:cNvSpPr>
          <p:nvPr/>
        </p:nvSpPr>
        <p:spPr>
          <a:xfrm>
            <a:off x="1027909" y="4625145"/>
            <a:ext cx="1829386" cy="70885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000" dirty="0">
                <a:solidFill>
                  <a:schemeClr val="tx2"/>
                </a:solidFill>
              </a:rPr>
              <a:t>The Internet, expanded and facilitated the worldwide proliferation of interconnected networks.</a:t>
            </a:r>
            <a:endParaRPr kumimoji="0" lang="en-GB" sz="1000" b="0" i="0" u="none" strike="noStrike" kern="1200" cap="none" spc="0" normalizeH="0" baseline="0" noProof="0" dirty="0">
              <a:ln>
                <a:noFill/>
              </a:ln>
              <a:solidFill>
                <a:schemeClr val="tx2"/>
              </a:solidFill>
              <a:effectLst/>
              <a:uLnTx/>
              <a:uFillTx/>
              <a:latin typeface="Century Gothic" panose="020F0302020204030204"/>
              <a:ea typeface="+mn-ea"/>
              <a:cs typeface="+mn-cs"/>
            </a:endParaRPr>
          </a:p>
        </p:txBody>
      </p:sp>
      <p:sp>
        <p:nvSpPr>
          <p:cNvPr id="9" name="Text Placeholder 67">
            <a:extLst>
              <a:ext uri="{FF2B5EF4-FFF2-40B4-BE49-F238E27FC236}">
                <a16:creationId xmlns:a16="http://schemas.microsoft.com/office/drawing/2014/main" id="{7EC7C1FD-6B9C-AA9C-98C6-A91310B70798}"/>
              </a:ext>
            </a:extLst>
          </p:cNvPr>
          <p:cNvSpPr txBox="1">
            <a:spLocks/>
          </p:cNvSpPr>
          <p:nvPr/>
        </p:nvSpPr>
        <p:spPr>
          <a:xfrm>
            <a:off x="3105401"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1989</a:t>
            </a:r>
          </a:p>
        </p:txBody>
      </p:sp>
      <p:sp>
        <p:nvSpPr>
          <p:cNvPr id="10" name="Text Placeholder 67">
            <a:extLst>
              <a:ext uri="{FF2B5EF4-FFF2-40B4-BE49-F238E27FC236}">
                <a16:creationId xmlns:a16="http://schemas.microsoft.com/office/drawing/2014/main" id="{771C76C8-5E7C-BDC4-E7DF-F703D3AD8C3C}"/>
              </a:ext>
            </a:extLst>
          </p:cNvPr>
          <p:cNvSpPr txBox="1">
            <a:spLocks/>
          </p:cNvSpPr>
          <p:nvPr/>
        </p:nvSpPr>
        <p:spPr>
          <a:xfrm>
            <a:off x="3107536"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24369F"/>
                </a:solidFill>
                <a:effectLst/>
                <a:uLnTx/>
                <a:uFillTx/>
                <a:latin typeface="Century Gothic" panose="020F0302020204030204"/>
                <a:ea typeface="+mn-ea"/>
                <a:cs typeface="+mn-cs"/>
              </a:rPr>
              <a:t>The WWW</a:t>
            </a:r>
          </a:p>
        </p:txBody>
      </p:sp>
      <p:sp>
        <p:nvSpPr>
          <p:cNvPr id="11" name="Text Placeholder 67">
            <a:extLst>
              <a:ext uri="{FF2B5EF4-FFF2-40B4-BE49-F238E27FC236}">
                <a16:creationId xmlns:a16="http://schemas.microsoft.com/office/drawing/2014/main" id="{EFFD193F-1C72-C738-F0B1-65E6699E7B06}"/>
              </a:ext>
            </a:extLst>
          </p:cNvPr>
          <p:cNvSpPr txBox="1">
            <a:spLocks/>
          </p:cNvSpPr>
          <p:nvPr/>
        </p:nvSpPr>
        <p:spPr>
          <a:xfrm>
            <a:off x="3105401" y="4643412"/>
            <a:ext cx="1816226" cy="69059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0" lang="en-GB" sz="1000" b="0" i="0" u="none" strike="noStrike" kern="1200" cap="none" spc="0" normalizeH="0" baseline="0" noProof="0" dirty="0">
                <a:ln>
                  <a:noFill/>
                </a:ln>
                <a:solidFill>
                  <a:srgbClr val="000000"/>
                </a:solidFill>
                <a:effectLst/>
                <a:uLnTx/>
                <a:uFillTx/>
                <a:ea typeface="+mn-ea"/>
                <a:cs typeface="+mn-cs"/>
              </a:rPr>
              <a:t>WWW invented at CERN.</a:t>
            </a:r>
          </a:p>
        </p:txBody>
      </p:sp>
      <p:sp>
        <p:nvSpPr>
          <p:cNvPr id="12" name="Text Placeholder 67">
            <a:extLst>
              <a:ext uri="{FF2B5EF4-FFF2-40B4-BE49-F238E27FC236}">
                <a16:creationId xmlns:a16="http://schemas.microsoft.com/office/drawing/2014/main" id="{FE980CF3-5417-5834-6A3B-9385FE6D8E41}"/>
              </a:ext>
            </a:extLst>
          </p:cNvPr>
          <p:cNvSpPr txBox="1">
            <a:spLocks/>
          </p:cNvSpPr>
          <p:nvPr/>
        </p:nvSpPr>
        <p:spPr>
          <a:xfrm>
            <a:off x="5198948"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1990</a:t>
            </a:r>
          </a:p>
        </p:txBody>
      </p:sp>
      <p:sp>
        <p:nvSpPr>
          <p:cNvPr id="13" name="Text Placeholder 67">
            <a:extLst>
              <a:ext uri="{FF2B5EF4-FFF2-40B4-BE49-F238E27FC236}">
                <a16:creationId xmlns:a16="http://schemas.microsoft.com/office/drawing/2014/main" id="{6297F855-0F1E-F7F7-4154-F464F875BD2D}"/>
              </a:ext>
            </a:extLst>
          </p:cNvPr>
          <p:cNvSpPr txBox="1">
            <a:spLocks/>
          </p:cNvSpPr>
          <p:nvPr/>
        </p:nvSpPr>
        <p:spPr>
          <a:xfrm>
            <a:off x="5201083"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Century Gothic" panose="020F0302020204030204"/>
              </a:rPr>
              <a:t>Hubble Space Telescope</a:t>
            </a:r>
            <a:endParaRPr kumimoji="0" lang="en-GB" sz="1600" b="1" i="0" u="none" strike="noStrike" kern="1200" cap="none" spc="0" normalizeH="0" baseline="0" noProof="0" dirty="0">
              <a:ln>
                <a:noFill/>
              </a:ln>
              <a:solidFill>
                <a:srgbClr val="24369F"/>
              </a:solidFill>
              <a:effectLst/>
              <a:uLnTx/>
              <a:uFillTx/>
              <a:latin typeface="Century Gothic" panose="020F0302020204030204"/>
              <a:ea typeface="+mn-ea"/>
              <a:cs typeface="+mn-cs"/>
            </a:endParaRPr>
          </a:p>
        </p:txBody>
      </p:sp>
      <p:sp>
        <p:nvSpPr>
          <p:cNvPr id="14" name="Text Placeholder 67">
            <a:extLst>
              <a:ext uri="{FF2B5EF4-FFF2-40B4-BE49-F238E27FC236}">
                <a16:creationId xmlns:a16="http://schemas.microsoft.com/office/drawing/2014/main" id="{F64DFECD-595E-9DE2-E9BA-14F6A7B52DC5}"/>
              </a:ext>
            </a:extLst>
          </p:cNvPr>
          <p:cNvSpPr txBox="1">
            <a:spLocks/>
          </p:cNvSpPr>
          <p:nvPr/>
        </p:nvSpPr>
        <p:spPr>
          <a:xfrm>
            <a:off x="5198948" y="4643411"/>
            <a:ext cx="1832443" cy="805235"/>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0" lang="en-GB" sz="1000" b="0" i="0" u="none" strike="noStrike" kern="1200" cap="none" spc="0" normalizeH="0" baseline="0" noProof="0" dirty="0">
                <a:ln>
                  <a:noFill/>
                </a:ln>
                <a:solidFill>
                  <a:srgbClr val="000000"/>
                </a:solidFill>
                <a:effectLst/>
                <a:uLnTx/>
                <a:uFillTx/>
                <a:ea typeface="+mn-ea"/>
                <a:cs typeface="+mn-cs"/>
              </a:rPr>
              <a:t>The Hubble Space Telescope is launched. It is the first sophisticated optical observatory placed into orbit around Earth.</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5" name="Text Placeholder 67">
            <a:extLst>
              <a:ext uri="{FF2B5EF4-FFF2-40B4-BE49-F238E27FC236}">
                <a16:creationId xmlns:a16="http://schemas.microsoft.com/office/drawing/2014/main" id="{3722F395-3658-040D-5C3D-5F83BF19520A}"/>
              </a:ext>
            </a:extLst>
          </p:cNvPr>
          <p:cNvSpPr txBox="1">
            <a:spLocks/>
          </p:cNvSpPr>
          <p:nvPr/>
        </p:nvSpPr>
        <p:spPr>
          <a:xfrm>
            <a:off x="7305466"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1990</a:t>
            </a:r>
          </a:p>
        </p:txBody>
      </p:sp>
      <p:sp>
        <p:nvSpPr>
          <p:cNvPr id="16" name="Text Placeholder 67">
            <a:extLst>
              <a:ext uri="{FF2B5EF4-FFF2-40B4-BE49-F238E27FC236}">
                <a16:creationId xmlns:a16="http://schemas.microsoft.com/office/drawing/2014/main" id="{0DFD2589-97EC-021F-2BC7-EBE5003B3385}"/>
              </a:ext>
            </a:extLst>
          </p:cNvPr>
          <p:cNvSpPr txBox="1">
            <a:spLocks/>
          </p:cNvSpPr>
          <p:nvPr/>
        </p:nvSpPr>
        <p:spPr>
          <a:xfrm>
            <a:off x="7236541" y="2756228"/>
            <a:ext cx="1893580"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Century Gothic" panose="020F0302020204030204"/>
              </a:rPr>
              <a:t>Human Genome Project</a:t>
            </a:r>
            <a:endParaRPr kumimoji="0" lang="en-GB" sz="1600" b="1" i="0" u="none" strike="noStrike" kern="1200" cap="none" spc="0" normalizeH="0" baseline="0" noProof="0" dirty="0">
              <a:ln>
                <a:noFill/>
              </a:ln>
              <a:solidFill>
                <a:srgbClr val="24369F"/>
              </a:solidFill>
              <a:effectLst/>
              <a:uLnTx/>
              <a:uFillTx/>
              <a:latin typeface="Century Gothic" panose="020F0302020204030204"/>
              <a:ea typeface="+mn-ea"/>
              <a:cs typeface="+mn-cs"/>
            </a:endParaRPr>
          </a:p>
        </p:txBody>
      </p:sp>
      <p:sp>
        <p:nvSpPr>
          <p:cNvPr id="17" name="Text Placeholder 67">
            <a:extLst>
              <a:ext uri="{FF2B5EF4-FFF2-40B4-BE49-F238E27FC236}">
                <a16:creationId xmlns:a16="http://schemas.microsoft.com/office/drawing/2014/main" id="{449AC957-A80D-1525-3F65-EBDDC81007D2}"/>
              </a:ext>
            </a:extLst>
          </p:cNvPr>
          <p:cNvSpPr txBox="1">
            <a:spLocks/>
          </p:cNvSpPr>
          <p:nvPr/>
        </p:nvSpPr>
        <p:spPr>
          <a:xfrm>
            <a:off x="9408139"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1995</a:t>
            </a:r>
          </a:p>
        </p:txBody>
      </p:sp>
      <p:sp>
        <p:nvSpPr>
          <p:cNvPr id="18" name="Text Placeholder 67">
            <a:extLst>
              <a:ext uri="{FF2B5EF4-FFF2-40B4-BE49-F238E27FC236}">
                <a16:creationId xmlns:a16="http://schemas.microsoft.com/office/drawing/2014/main" id="{FE902FC7-727B-4A2F-D22B-3D33C7078DAA}"/>
              </a:ext>
            </a:extLst>
          </p:cNvPr>
          <p:cNvSpPr txBox="1">
            <a:spLocks/>
          </p:cNvSpPr>
          <p:nvPr/>
        </p:nvSpPr>
        <p:spPr>
          <a:xfrm>
            <a:off x="9410274" y="2756228"/>
            <a:ext cx="2261313"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600" dirty="0">
                <a:solidFill>
                  <a:srgbClr val="24369F"/>
                </a:solidFill>
                <a:latin typeface="Century Gothic" panose="020F0302020204030204"/>
              </a:rPr>
              <a:t>Space Exploration </a:t>
            </a:r>
            <a:endParaRPr kumimoji="0" lang="en-GB" sz="1600" b="1" i="0" u="none" strike="noStrike" kern="1200" cap="none" spc="0" normalizeH="0" baseline="0" noProof="0" dirty="0">
              <a:ln>
                <a:noFill/>
              </a:ln>
              <a:solidFill>
                <a:srgbClr val="24369F"/>
              </a:solidFill>
              <a:effectLst/>
              <a:uLnTx/>
              <a:uFillTx/>
              <a:latin typeface="Century Gothic" panose="020F0302020204030204"/>
              <a:ea typeface="+mn-ea"/>
              <a:cs typeface="+mn-cs"/>
            </a:endParaRPr>
          </a:p>
        </p:txBody>
      </p:sp>
      <p:sp>
        <p:nvSpPr>
          <p:cNvPr id="19" name="Text Placeholder 67">
            <a:extLst>
              <a:ext uri="{FF2B5EF4-FFF2-40B4-BE49-F238E27FC236}">
                <a16:creationId xmlns:a16="http://schemas.microsoft.com/office/drawing/2014/main" id="{CC5729B6-DD39-B392-D862-1C6410DCCB7F}"/>
              </a:ext>
            </a:extLst>
          </p:cNvPr>
          <p:cNvSpPr txBox="1">
            <a:spLocks/>
          </p:cNvSpPr>
          <p:nvPr/>
        </p:nvSpPr>
        <p:spPr>
          <a:xfrm>
            <a:off x="9593819" y="4553347"/>
            <a:ext cx="1822729" cy="895300"/>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000" b="0" i="0" u="none" strike="noStrike" kern="1200" cap="none" spc="0" normalizeH="0" baseline="0" noProof="0" dirty="0">
                <a:ln>
                  <a:noFill/>
                </a:ln>
                <a:solidFill>
                  <a:srgbClr val="000000"/>
                </a:solidFill>
                <a:effectLst/>
                <a:uLnTx/>
                <a:uFillTx/>
                <a:ea typeface="+mn-ea"/>
                <a:cs typeface="+mn-cs"/>
              </a:rPr>
              <a:t>The U.S. space shuttle Atlantis docks with the Russian space station Mir, opening a new period of international collaboration in space research and exploration.</a:t>
            </a:r>
          </a:p>
        </p:txBody>
      </p:sp>
      <p:cxnSp>
        <p:nvCxnSpPr>
          <p:cNvPr id="20" name="Straight Connector 19">
            <a:extLst>
              <a:ext uri="{FF2B5EF4-FFF2-40B4-BE49-F238E27FC236}">
                <a16:creationId xmlns:a16="http://schemas.microsoft.com/office/drawing/2014/main" id="{3033DF6B-9DC6-0987-09EC-F2C180021C29}"/>
              </a:ext>
            </a:extLst>
          </p:cNvPr>
          <p:cNvCxnSpPr>
            <a:cxnSpLocks/>
          </p:cNvCxnSpPr>
          <p:nvPr/>
        </p:nvCxnSpPr>
        <p:spPr>
          <a:xfrm>
            <a:off x="407988" y="2612793"/>
            <a:ext cx="11263599"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AADBB59-5484-D2B9-EBC3-0B837C4CB342}"/>
              </a:ext>
            </a:extLst>
          </p:cNvPr>
          <p:cNvCxnSpPr>
            <a:cxnSpLocks/>
            <a:stCxn id="24" idx="4"/>
            <a:endCxn id="22" idx="0"/>
          </p:cNvCxnSpPr>
          <p:nvPr/>
        </p:nvCxnSpPr>
        <p:spPr>
          <a:xfrm flipH="1">
            <a:off x="88257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267913DD-C60D-57F6-5070-021F862E40DB}"/>
              </a:ext>
            </a:extLst>
          </p:cNvPr>
          <p:cNvSpPr/>
          <p:nvPr/>
        </p:nvSpPr>
        <p:spPr>
          <a:xfrm>
            <a:off x="81399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23" name="Group 22">
            <a:extLst>
              <a:ext uri="{FF2B5EF4-FFF2-40B4-BE49-F238E27FC236}">
                <a16:creationId xmlns:a16="http://schemas.microsoft.com/office/drawing/2014/main" id="{AB05DC3B-AD81-5198-BEC6-EAB801109B20}"/>
              </a:ext>
            </a:extLst>
          </p:cNvPr>
          <p:cNvGrpSpPr/>
          <p:nvPr/>
        </p:nvGrpSpPr>
        <p:grpSpPr>
          <a:xfrm>
            <a:off x="750918" y="2478756"/>
            <a:ext cx="265176" cy="265176"/>
            <a:chOff x="818907" y="3062958"/>
            <a:chExt cx="265176" cy="265176"/>
          </a:xfrm>
        </p:grpSpPr>
        <p:sp>
          <p:nvSpPr>
            <p:cNvPr id="24" name="Oval 23">
              <a:extLst>
                <a:ext uri="{FF2B5EF4-FFF2-40B4-BE49-F238E27FC236}">
                  <a16:creationId xmlns:a16="http://schemas.microsoft.com/office/drawing/2014/main" id="{7645953E-882B-225D-D66C-80E4677E087B}"/>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CF555B2F-56D9-C92B-1943-F261DD5FBB67}"/>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6" name="Group 25">
            <a:extLst>
              <a:ext uri="{FF2B5EF4-FFF2-40B4-BE49-F238E27FC236}">
                <a16:creationId xmlns:a16="http://schemas.microsoft.com/office/drawing/2014/main" id="{FEA773A8-B67B-6DC8-2364-9EEDB2F06D91}"/>
              </a:ext>
            </a:extLst>
          </p:cNvPr>
          <p:cNvGrpSpPr/>
          <p:nvPr/>
        </p:nvGrpSpPr>
        <p:grpSpPr>
          <a:xfrm>
            <a:off x="2847246" y="2478756"/>
            <a:ext cx="265176" cy="265176"/>
            <a:chOff x="818907" y="3062958"/>
            <a:chExt cx="265176" cy="265176"/>
          </a:xfrm>
        </p:grpSpPr>
        <p:sp>
          <p:nvSpPr>
            <p:cNvPr id="27" name="Oval 26">
              <a:extLst>
                <a:ext uri="{FF2B5EF4-FFF2-40B4-BE49-F238E27FC236}">
                  <a16:creationId xmlns:a16="http://schemas.microsoft.com/office/drawing/2014/main" id="{C3F5D032-C16A-4614-D16C-3A59A470B5B6}"/>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8" name="Oval 27">
              <a:extLst>
                <a:ext uri="{FF2B5EF4-FFF2-40B4-BE49-F238E27FC236}">
                  <a16:creationId xmlns:a16="http://schemas.microsoft.com/office/drawing/2014/main" id="{B59B38EF-460F-86B6-9467-CC730B0771BD}"/>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9" name="Group 28">
            <a:extLst>
              <a:ext uri="{FF2B5EF4-FFF2-40B4-BE49-F238E27FC236}">
                <a16:creationId xmlns:a16="http://schemas.microsoft.com/office/drawing/2014/main" id="{03D1B565-7EA9-7326-6362-C674EB9FE85A}"/>
              </a:ext>
            </a:extLst>
          </p:cNvPr>
          <p:cNvGrpSpPr/>
          <p:nvPr/>
        </p:nvGrpSpPr>
        <p:grpSpPr>
          <a:xfrm>
            <a:off x="9133147" y="2478756"/>
            <a:ext cx="265176" cy="265176"/>
            <a:chOff x="818907" y="3062958"/>
            <a:chExt cx="265176" cy="265176"/>
          </a:xfrm>
        </p:grpSpPr>
        <p:sp>
          <p:nvSpPr>
            <p:cNvPr id="30" name="Oval 29">
              <a:extLst>
                <a:ext uri="{FF2B5EF4-FFF2-40B4-BE49-F238E27FC236}">
                  <a16:creationId xmlns:a16="http://schemas.microsoft.com/office/drawing/2014/main" id="{F623CECC-D857-8651-3537-7CC76C2F282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1" name="Oval 30">
              <a:extLst>
                <a:ext uri="{FF2B5EF4-FFF2-40B4-BE49-F238E27FC236}">
                  <a16:creationId xmlns:a16="http://schemas.microsoft.com/office/drawing/2014/main" id="{7342A1A0-A57E-4540-4F82-126F8454BD1C}"/>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sp>
        <p:nvSpPr>
          <p:cNvPr id="32" name="Oval 31">
            <a:extLst>
              <a:ext uri="{FF2B5EF4-FFF2-40B4-BE49-F238E27FC236}">
                <a16:creationId xmlns:a16="http://schemas.microsoft.com/office/drawing/2014/main" id="{D4880175-399A-9116-7299-92C153E98E1E}"/>
              </a:ext>
            </a:extLst>
          </p:cNvPr>
          <p:cNvSpPr/>
          <p:nvPr/>
        </p:nvSpPr>
        <p:spPr>
          <a:xfrm>
            <a:off x="4938426" y="2478756"/>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3" name="Oval 32">
            <a:extLst>
              <a:ext uri="{FF2B5EF4-FFF2-40B4-BE49-F238E27FC236}">
                <a16:creationId xmlns:a16="http://schemas.microsoft.com/office/drawing/2014/main" id="{ACF8E1EF-EA51-6CA0-9928-378D1FCF473E}"/>
              </a:ext>
            </a:extLst>
          </p:cNvPr>
          <p:cNvSpPr/>
          <p:nvPr/>
        </p:nvSpPr>
        <p:spPr>
          <a:xfrm>
            <a:off x="5002434" y="254276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34" name="Group 33">
            <a:extLst>
              <a:ext uri="{FF2B5EF4-FFF2-40B4-BE49-F238E27FC236}">
                <a16:creationId xmlns:a16="http://schemas.microsoft.com/office/drawing/2014/main" id="{66BE6EF1-F99C-7FB9-0EAB-D08300A076D3}"/>
              </a:ext>
            </a:extLst>
          </p:cNvPr>
          <p:cNvGrpSpPr/>
          <p:nvPr/>
        </p:nvGrpSpPr>
        <p:grpSpPr>
          <a:xfrm>
            <a:off x="7036590" y="2478756"/>
            <a:ext cx="265176" cy="265176"/>
            <a:chOff x="821985" y="3062284"/>
            <a:chExt cx="265176" cy="265176"/>
          </a:xfrm>
        </p:grpSpPr>
        <p:sp>
          <p:nvSpPr>
            <p:cNvPr id="35" name="Oval 34">
              <a:extLst>
                <a:ext uri="{FF2B5EF4-FFF2-40B4-BE49-F238E27FC236}">
                  <a16:creationId xmlns:a16="http://schemas.microsoft.com/office/drawing/2014/main" id="{6BBCF10B-6D25-A2F8-E5EB-CC0F35C3A2F0}"/>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6" name="Oval 35">
              <a:extLst>
                <a:ext uri="{FF2B5EF4-FFF2-40B4-BE49-F238E27FC236}">
                  <a16:creationId xmlns:a16="http://schemas.microsoft.com/office/drawing/2014/main" id="{BFBF7DE1-C8D0-4680-6D11-B76DEADA5DBC}"/>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cxnSp>
        <p:nvCxnSpPr>
          <p:cNvPr id="37" name="Straight Connector 36">
            <a:extLst>
              <a:ext uri="{FF2B5EF4-FFF2-40B4-BE49-F238E27FC236}">
                <a16:creationId xmlns:a16="http://schemas.microsoft.com/office/drawing/2014/main" id="{0CDBC966-C0D1-1710-3E9A-60E1015048CE}"/>
              </a:ext>
            </a:extLst>
          </p:cNvPr>
          <p:cNvCxnSpPr>
            <a:cxnSpLocks/>
            <a:endCxn id="38" idx="0"/>
          </p:cNvCxnSpPr>
          <p:nvPr/>
        </p:nvCxnSpPr>
        <p:spPr>
          <a:xfrm flipH="1">
            <a:off x="2976547"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40816128-97B9-C52C-08C3-163B0751DB56}"/>
              </a:ext>
            </a:extLst>
          </p:cNvPr>
          <p:cNvSpPr/>
          <p:nvPr/>
        </p:nvSpPr>
        <p:spPr>
          <a:xfrm>
            <a:off x="2907967"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39" name="Straight Connector 38">
            <a:extLst>
              <a:ext uri="{FF2B5EF4-FFF2-40B4-BE49-F238E27FC236}">
                <a16:creationId xmlns:a16="http://schemas.microsoft.com/office/drawing/2014/main" id="{B528AB94-C27C-308C-1091-67DC434BA62A}"/>
              </a:ext>
            </a:extLst>
          </p:cNvPr>
          <p:cNvCxnSpPr>
            <a:cxnSpLocks/>
            <a:endCxn id="40" idx="0"/>
          </p:cNvCxnSpPr>
          <p:nvPr/>
        </p:nvCxnSpPr>
        <p:spPr>
          <a:xfrm flipH="1">
            <a:off x="506484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A86B5881-F8E3-FBC9-F55D-9A25915B0DA3}"/>
              </a:ext>
            </a:extLst>
          </p:cNvPr>
          <p:cNvSpPr/>
          <p:nvPr/>
        </p:nvSpPr>
        <p:spPr>
          <a:xfrm>
            <a:off x="499626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41" name="Straight Connector 40">
            <a:extLst>
              <a:ext uri="{FF2B5EF4-FFF2-40B4-BE49-F238E27FC236}">
                <a16:creationId xmlns:a16="http://schemas.microsoft.com/office/drawing/2014/main" id="{BB883CEC-22DB-05BE-13B1-4BE6C4A6F913}"/>
              </a:ext>
            </a:extLst>
          </p:cNvPr>
          <p:cNvCxnSpPr>
            <a:cxnSpLocks/>
            <a:endCxn id="42" idx="0"/>
          </p:cNvCxnSpPr>
          <p:nvPr/>
        </p:nvCxnSpPr>
        <p:spPr>
          <a:xfrm flipH="1">
            <a:off x="716796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AEC040F7-E299-8D68-1569-E23755D9C5BA}"/>
              </a:ext>
            </a:extLst>
          </p:cNvPr>
          <p:cNvSpPr/>
          <p:nvPr/>
        </p:nvSpPr>
        <p:spPr>
          <a:xfrm>
            <a:off x="709938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43" name="Straight Connector 42">
            <a:extLst>
              <a:ext uri="{FF2B5EF4-FFF2-40B4-BE49-F238E27FC236}">
                <a16:creationId xmlns:a16="http://schemas.microsoft.com/office/drawing/2014/main" id="{56E33D00-2503-16F3-B728-43AD3198B555}"/>
              </a:ext>
            </a:extLst>
          </p:cNvPr>
          <p:cNvCxnSpPr>
            <a:cxnSpLocks/>
            <a:endCxn id="44" idx="0"/>
          </p:cNvCxnSpPr>
          <p:nvPr/>
        </p:nvCxnSpPr>
        <p:spPr>
          <a:xfrm flipH="1">
            <a:off x="9266125"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95E0632F-3EA5-9C98-0132-BF55F2D6C487}"/>
              </a:ext>
            </a:extLst>
          </p:cNvPr>
          <p:cNvSpPr/>
          <p:nvPr/>
        </p:nvSpPr>
        <p:spPr>
          <a:xfrm>
            <a:off x="9197545"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47" name="Picture 2">
            <a:extLst>
              <a:ext uri="{FF2B5EF4-FFF2-40B4-BE49-F238E27FC236}">
                <a16:creationId xmlns:a16="http://schemas.microsoft.com/office/drawing/2014/main" id="{01B93D8B-9D68-DEE0-A117-1F2BA1389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1610" y="3332780"/>
            <a:ext cx="1624278" cy="1007574"/>
          </a:xfrm>
          <a:prstGeom prst="rect">
            <a:avLst/>
          </a:prstGeom>
          <a:noFill/>
          <a:extLst>
            <a:ext uri="{909E8E84-426E-40DD-AFC4-6F175D3DCCD1}">
              <a14:hiddenFill xmlns:a14="http://schemas.microsoft.com/office/drawing/2010/main">
                <a:solidFill>
                  <a:srgbClr val="FFFFFF"/>
                </a:solidFill>
              </a14:hiddenFill>
            </a:ext>
          </a:extLst>
        </p:spPr>
      </p:pic>
      <p:sp>
        <p:nvSpPr>
          <p:cNvPr id="49" name="Text Placeholder 67">
            <a:extLst>
              <a:ext uri="{FF2B5EF4-FFF2-40B4-BE49-F238E27FC236}">
                <a16:creationId xmlns:a16="http://schemas.microsoft.com/office/drawing/2014/main" id="{D95F0AA4-7AC7-0907-6DD2-A39770BA15D7}"/>
              </a:ext>
            </a:extLst>
          </p:cNvPr>
          <p:cNvSpPr txBox="1">
            <a:spLocks/>
          </p:cNvSpPr>
          <p:nvPr/>
        </p:nvSpPr>
        <p:spPr>
          <a:xfrm>
            <a:off x="7314830" y="4631975"/>
            <a:ext cx="1816226" cy="816671"/>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0" lang="en-GB" sz="1000" b="0" i="0" u="none" strike="noStrike" kern="1200" cap="none" spc="0" normalizeH="0" baseline="0" noProof="0" dirty="0">
                <a:ln>
                  <a:noFill/>
                </a:ln>
                <a:solidFill>
                  <a:srgbClr val="000000"/>
                </a:solidFill>
                <a:effectLst/>
                <a:uLnTx/>
                <a:uFillTx/>
                <a:ea typeface="+mn-ea"/>
                <a:cs typeface="+mn-cs"/>
              </a:rPr>
              <a:t>The Human Genome Project, a project to map the location of all the genes on every chromosome in human beings, begins.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9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1" name="Text Placeholder 67">
            <a:extLst>
              <a:ext uri="{FF2B5EF4-FFF2-40B4-BE49-F238E27FC236}">
                <a16:creationId xmlns:a16="http://schemas.microsoft.com/office/drawing/2014/main" id="{3D02E00B-E667-3CFA-81CC-26C2A67482C9}"/>
              </a:ext>
            </a:extLst>
          </p:cNvPr>
          <p:cNvSpPr txBox="1">
            <a:spLocks/>
          </p:cNvSpPr>
          <p:nvPr/>
        </p:nvSpPr>
        <p:spPr>
          <a:xfrm>
            <a:off x="1267759" y="1694781"/>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1980s-1990s</a:t>
            </a:r>
          </a:p>
        </p:txBody>
      </p:sp>
      <p:sp>
        <p:nvSpPr>
          <p:cNvPr id="2" name="TextBox 1">
            <a:extLst>
              <a:ext uri="{FF2B5EF4-FFF2-40B4-BE49-F238E27FC236}">
                <a16:creationId xmlns:a16="http://schemas.microsoft.com/office/drawing/2014/main" id="{BB67DADD-BB7B-B8A1-90C2-19C2516DAF8C}"/>
              </a:ext>
            </a:extLst>
          </p:cNvPr>
          <p:cNvSpPr txBox="1"/>
          <p:nvPr/>
        </p:nvSpPr>
        <p:spPr>
          <a:xfrm>
            <a:off x="4472125" y="4365005"/>
            <a:ext cx="363882" cy="153888"/>
          </a:xfrm>
          <a:prstGeom prst="rect">
            <a:avLst/>
          </a:prstGeom>
          <a:noFill/>
        </p:spPr>
        <p:txBody>
          <a:bodyPr wrap="none" lIns="0" tIns="0" rIns="0" bIns="0" rtlCol="0">
            <a:spAutoFit/>
          </a:bodyPr>
          <a:lstStyle/>
          <a:p>
            <a:pPr algn="l"/>
            <a:r>
              <a:rPr lang="fr-CH" sz="1000" dirty="0"/>
              <a:t>CERN</a:t>
            </a:r>
            <a:endParaRPr sz="1000" dirty="0"/>
          </a:p>
        </p:txBody>
      </p:sp>
      <p:pic>
        <p:nvPicPr>
          <p:cNvPr id="2050" name="Picture 2" descr="Hubble Space Telescope - NASA Science">
            <a:extLst>
              <a:ext uri="{FF2B5EF4-FFF2-40B4-BE49-F238E27FC236}">
                <a16:creationId xmlns:a16="http://schemas.microsoft.com/office/drawing/2014/main" id="{343EFF78-B439-2EDC-518B-762C3440B5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3594" y="3305185"/>
            <a:ext cx="1493935" cy="1062763"/>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id="{B34B8E81-F363-CA45-0B48-C42583DB7EA8}"/>
              </a:ext>
            </a:extLst>
          </p:cNvPr>
          <p:cNvSpPr txBox="1"/>
          <p:nvPr/>
        </p:nvSpPr>
        <p:spPr>
          <a:xfrm>
            <a:off x="6474413" y="4371380"/>
            <a:ext cx="347852" cy="153888"/>
          </a:xfrm>
          <a:prstGeom prst="rect">
            <a:avLst/>
          </a:prstGeom>
          <a:noFill/>
        </p:spPr>
        <p:txBody>
          <a:bodyPr wrap="none" lIns="0" tIns="0" rIns="0" bIns="0" rtlCol="0">
            <a:spAutoFit/>
          </a:bodyPr>
          <a:lstStyle/>
          <a:p>
            <a:pPr algn="l"/>
            <a:r>
              <a:rPr lang="fr-CH" sz="1000" dirty="0"/>
              <a:t>NASA</a:t>
            </a:r>
            <a:endParaRPr sz="1000" dirty="0"/>
          </a:p>
        </p:txBody>
      </p:sp>
      <p:pic>
        <p:nvPicPr>
          <p:cNvPr id="2052" name="Picture 4" descr="Human Genome Project (HGP) | History, Timeline, &amp; Facts | Britannica">
            <a:extLst>
              <a:ext uri="{FF2B5EF4-FFF2-40B4-BE49-F238E27FC236}">
                <a16:creationId xmlns:a16="http://schemas.microsoft.com/office/drawing/2014/main" id="{934BE138-FB61-81F4-14B8-E055D43DBB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72" y="3268609"/>
            <a:ext cx="1414993" cy="1193478"/>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a:extLst>
              <a:ext uri="{FF2B5EF4-FFF2-40B4-BE49-F238E27FC236}">
                <a16:creationId xmlns:a16="http://schemas.microsoft.com/office/drawing/2014/main" id="{5E596F76-C795-9BD1-F660-B699BFC8E779}"/>
              </a:ext>
            </a:extLst>
          </p:cNvPr>
          <p:cNvSpPr txBox="1"/>
          <p:nvPr/>
        </p:nvSpPr>
        <p:spPr>
          <a:xfrm>
            <a:off x="8346929" y="4417180"/>
            <a:ext cx="567463" cy="153888"/>
          </a:xfrm>
          <a:prstGeom prst="rect">
            <a:avLst/>
          </a:prstGeom>
          <a:noFill/>
        </p:spPr>
        <p:txBody>
          <a:bodyPr wrap="none" lIns="0" tIns="0" rIns="0" bIns="0" rtlCol="0">
            <a:spAutoFit/>
          </a:bodyPr>
          <a:lstStyle/>
          <a:p>
            <a:pPr algn="l"/>
            <a:r>
              <a:rPr lang="fr-CH" sz="1000" dirty="0"/>
              <a:t>Britannica</a:t>
            </a:r>
            <a:endParaRPr sz="1000" dirty="0"/>
          </a:p>
        </p:txBody>
      </p:sp>
      <p:pic>
        <p:nvPicPr>
          <p:cNvPr id="2054" name="Picture 6" descr="Space Station 20th: STS-71, First Shuttle-Mir Docking - NASA">
            <a:extLst>
              <a:ext uri="{FF2B5EF4-FFF2-40B4-BE49-F238E27FC236}">
                <a16:creationId xmlns:a16="http://schemas.microsoft.com/office/drawing/2014/main" id="{AECBA181-18C7-ADC5-5A57-D7901BF94D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9823" y="3065276"/>
            <a:ext cx="1602153" cy="1383121"/>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069B2C7D-952E-A90C-F8B0-F9CDAA1FAE21}"/>
              </a:ext>
            </a:extLst>
          </p:cNvPr>
          <p:cNvSpPr txBox="1"/>
          <p:nvPr/>
        </p:nvSpPr>
        <p:spPr>
          <a:xfrm flipH="1">
            <a:off x="10828975" y="4448580"/>
            <a:ext cx="508386" cy="159127"/>
          </a:xfrm>
          <a:prstGeom prst="rect">
            <a:avLst/>
          </a:prstGeom>
          <a:noFill/>
        </p:spPr>
        <p:txBody>
          <a:bodyPr wrap="square" lIns="0" tIns="0" rIns="0" bIns="0" rtlCol="0">
            <a:spAutoFit/>
          </a:bodyPr>
          <a:lstStyle/>
          <a:p>
            <a:pPr algn="l"/>
            <a:r>
              <a:rPr lang="fr-CH" sz="1000" dirty="0"/>
              <a:t>NASA</a:t>
            </a:r>
            <a:endParaRPr sz="1000" dirty="0"/>
          </a:p>
        </p:txBody>
      </p:sp>
      <p:pic>
        <p:nvPicPr>
          <p:cNvPr id="2056" name="Picture 8" descr="Internet Governance - Freedom of Expression">
            <a:extLst>
              <a:ext uri="{FF2B5EF4-FFF2-40B4-BE49-F238E27FC236}">
                <a16:creationId xmlns:a16="http://schemas.microsoft.com/office/drawing/2014/main" id="{8D733C93-E5E4-EF77-1CCE-C15CA13594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2783" y="3094240"/>
            <a:ext cx="1317036" cy="1278848"/>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436F84F7-5647-51CB-7817-CEDE96764557}"/>
              </a:ext>
            </a:extLst>
          </p:cNvPr>
          <p:cNvSpPr txBox="1"/>
          <p:nvPr/>
        </p:nvSpPr>
        <p:spPr>
          <a:xfrm>
            <a:off x="1434089" y="4371380"/>
            <a:ext cx="1013098" cy="153888"/>
          </a:xfrm>
          <a:prstGeom prst="rect">
            <a:avLst/>
          </a:prstGeom>
          <a:noFill/>
        </p:spPr>
        <p:txBody>
          <a:bodyPr wrap="none" lIns="0" tIns="0" rIns="0" bIns="0" rtlCol="0">
            <a:spAutoFit/>
          </a:bodyPr>
          <a:lstStyle/>
          <a:p>
            <a:pPr algn="l"/>
            <a:r>
              <a:rPr lang="fr-CH" sz="1000" dirty="0"/>
              <a:t>Council of Europe</a:t>
            </a:r>
            <a:endParaRPr sz="1000" dirty="0"/>
          </a:p>
        </p:txBody>
      </p:sp>
    </p:spTree>
    <p:extLst>
      <p:ext uri="{BB962C8B-B14F-4D97-AF65-F5344CB8AC3E}">
        <p14:creationId xmlns:p14="http://schemas.microsoft.com/office/powerpoint/2010/main" val="2630831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D48D8-4051-749D-2E04-BA15E5F23CA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4A65B-3F62-C0A8-D053-40F0B71301BD}"/>
              </a:ext>
            </a:extLst>
          </p:cNvPr>
          <p:cNvSpPr>
            <a:spLocks noGrp="1"/>
          </p:cNvSpPr>
          <p:nvPr>
            <p:ph idx="1"/>
          </p:nvPr>
        </p:nvSpPr>
        <p:spPr>
          <a:xfrm>
            <a:off x="685437" y="1627908"/>
            <a:ext cx="10821124" cy="4608512"/>
          </a:xfrm>
        </p:spPr>
        <p:txBody>
          <a:bodyPr>
            <a:noAutofit/>
          </a:bodyPr>
          <a:lstStyle/>
          <a:p>
            <a:r>
              <a:rPr lang="fr-CH" sz="2000" dirty="0"/>
              <a:t>1980s</a:t>
            </a:r>
            <a:endParaRPr lang="fr-CH" sz="1400" dirty="0"/>
          </a:p>
          <a:p>
            <a:pPr>
              <a:lnSpc>
                <a:spcPct val="100000"/>
              </a:lnSpc>
            </a:pPr>
            <a:r>
              <a:rPr lang="en-GB" sz="1400" b="0" dirty="0"/>
              <a:t>Particle physics was predominantly led by major research institutions in </a:t>
            </a:r>
            <a:r>
              <a:rPr lang="en-GB" sz="1400" dirty="0"/>
              <a:t>Western Europe</a:t>
            </a:r>
            <a:r>
              <a:rPr lang="en-GB" sz="1400" b="0" dirty="0"/>
              <a:t>—such as CERN and various national laboratories (including DESY)—as well as by key facilities in the </a:t>
            </a:r>
            <a:r>
              <a:rPr lang="en-GB" sz="1400" dirty="0"/>
              <a:t>United States </a:t>
            </a:r>
            <a:r>
              <a:rPr lang="en-GB" sz="1400" b="0" dirty="0"/>
              <a:t>(including BNL, FNAL, and SLAC) and the </a:t>
            </a:r>
            <a:r>
              <a:rPr lang="en-GB" sz="1400" dirty="0"/>
              <a:t>Soviet Union</a:t>
            </a:r>
            <a:r>
              <a:rPr lang="en-GB" sz="1400" b="0" dirty="0"/>
              <a:t>.</a:t>
            </a:r>
            <a:endParaRPr lang="fr-CH" sz="1400" b="0" dirty="0"/>
          </a:p>
          <a:p>
            <a:endParaRPr lang="fr-CH" sz="1400" b="0" dirty="0"/>
          </a:p>
          <a:p>
            <a:r>
              <a:rPr lang="fr-CH" sz="2000" dirty="0"/>
              <a:t>1990s</a:t>
            </a:r>
          </a:p>
          <a:p>
            <a:r>
              <a:rPr lang="en-GB" sz="1400" b="0" dirty="0"/>
              <a:t>A </a:t>
            </a:r>
            <a:r>
              <a:rPr lang="en-GB" sz="1400" dirty="0"/>
              <a:t>significant shift toward international collaboration emerged</a:t>
            </a:r>
            <a:r>
              <a:rPr lang="en-GB" sz="1400" b="0" dirty="0"/>
              <a:t>, with countries such as Australia, Brazil, Canada, China, India, Republic of Korea, and Russia playing increasingly prominent roles in major scientific experiments.</a:t>
            </a:r>
            <a:endParaRPr lang="fr-CH" sz="1400" b="0" dirty="0"/>
          </a:p>
          <a:p>
            <a:r>
              <a:rPr lang="en-GB" sz="1400" b="0" dirty="0"/>
              <a:t>Globalisation facilitated the </a:t>
            </a:r>
            <a:r>
              <a:rPr lang="en-GB" sz="1400" dirty="0"/>
              <a:t>integration of scientists from around the world into major international collaborations </a:t>
            </a:r>
            <a:r>
              <a:rPr lang="en-GB" sz="1400" b="0" dirty="0"/>
              <a:t>(Latin America, Eastern Europe, and Asia).</a:t>
            </a:r>
            <a:br>
              <a:rPr lang="en-GB" sz="1400" b="0" dirty="0"/>
            </a:br>
            <a:br>
              <a:rPr lang="en-GB" sz="1400" b="0" dirty="0"/>
            </a:br>
            <a:r>
              <a:rPr lang="en-GB" sz="1400" b="0" dirty="0"/>
              <a:t>The emergence of large, multinational research projects significantly </a:t>
            </a:r>
            <a:r>
              <a:rPr lang="en-GB" sz="1400" dirty="0"/>
              <a:t>increased cross-border mobility and scientific exchange</a:t>
            </a:r>
            <a:r>
              <a:rPr lang="en-GB" sz="1400" b="0" dirty="0"/>
              <a:t>.</a:t>
            </a:r>
            <a:br>
              <a:rPr lang="en-GB" sz="1400" b="0" dirty="0"/>
            </a:br>
            <a:br>
              <a:rPr lang="en-GB" sz="1400" b="0" dirty="0"/>
            </a:br>
            <a:r>
              <a:rPr lang="en-GB" sz="1400" b="0" dirty="0"/>
              <a:t>Training initiatives—such as the </a:t>
            </a:r>
            <a:r>
              <a:rPr lang="en-GB" sz="1400" dirty="0"/>
              <a:t>CERN Summer Student Programme</a:t>
            </a:r>
            <a:r>
              <a:rPr lang="en-GB" sz="1400" b="0" dirty="0"/>
              <a:t>—have played a vital role in bringing students from underrepresented regions into the particle physics pipeline, fostering diversity and inclusion in the field.</a:t>
            </a:r>
            <a:endParaRPr lang="fr-CH" sz="1400" b="0" dirty="0"/>
          </a:p>
        </p:txBody>
      </p:sp>
      <p:sp>
        <p:nvSpPr>
          <p:cNvPr id="3" name="Title 2">
            <a:extLst>
              <a:ext uri="{FF2B5EF4-FFF2-40B4-BE49-F238E27FC236}">
                <a16:creationId xmlns:a16="http://schemas.microsoft.com/office/drawing/2014/main" id="{7D1B969D-91F3-1C9B-A226-756FDA56A557}"/>
              </a:ext>
            </a:extLst>
          </p:cNvPr>
          <p:cNvSpPr>
            <a:spLocks noGrp="1"/>
          </p:cNvSpPr>
          <p:nvPr>
            <p:ph type="title"/>
          </p:nvPr>
        </p:nvSpPr>
        <p:spPr/>
        <p:txBody>
          <a:bodyPr/>
          <a:lstStyle/>
          <a:p>
            <a:r>
              <a:rPr lang="fr-CH" dirty="0"/>
              <a:t>Trends of Globalisation of </a:t>
            </a:r>
            <a:r>
              <a:rPr lang="fr-CH" dirty="0" err="1"/>
              <a:t>Particle</a:t>
            </a:r>
            <a:r>
              <a:rPr lang="fr-CH" dirty="0"/>
              <a:t> Physics</a:t>
            </a:r>
            <a:endParaRPr lang="en-GB" dirty="0"/>
          </a:p>
        </p:txBody>
      </p:sp>
      <p:sp>
        <p:nvSpPr>
          <p:cNvPr id="4" name="Date Placeholder 3">
            <a:extLst>
              <a:ext uri="{FF2B5EF4-FFF2-40B4-BE49-F238E27FC236}">
                <a16:creationId xmlns:a16="http://schemas.microsoft.com/office/drawing/2014/main" id="{5EC8080A-298D-80E5-64F7-8FDEEC3EC667}"/>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F49F2E8A-0828-93B4-8FCB-3DB19682C8A2}"/>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453F55A0-F0FA-EB62-3024-4509E1BAD59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831079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EF552-EA27-0D9C-DCD5-6B3CA8AC000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CFF3A3-DB8E-2902-A8CB-2C861D5B4794}"/>
              </a:ext>
            </a:extLst>
          </p:cNvPr>
          <p:cNvSpPr>
            <a:spLocks noGrp="1"/>
          </p:cNvSpPr>
          <p:nvPr>
            <p:ph idx="1"/>
          </p:nvPr>
        </p:nvSpPr>
        <p:spPr>
          <a:xfrm>
            <a:off x="407989" y="1592263"/>
            <a:ext cx="5568084" cy="4608512"/>
          </a:xfrm>
        </p:spPr>
        <p:txBody>
          <a:bodyPr/>
          <a:lstStyle/>
          <a:p>
            <a:r>
              <a:rPr lang="en-GB" sz="1400" b="0" dirty="0"/>
              <a:t>Despite significant technological advancements, the </a:t>
            </a:r>
            <a:r>
              <a:rPr lang="en-GB" sz="1400" dirty="0"/>
              <a:t>scale of particle colliders continued to grow</a:t>
            </a:r>
            <a:r>
              <a:rPr lang="en-GB" sz="1400" b="0" dirty="0"/>
              <a:t>, and their construction costs reached </a:t>
            </a:r>
            <a:r>
              <a:rPr lang="en-GB" sz="1400" dirty="0"/>
              <a:t>several billion Swiss francs</a:t>
            </a:r>
            <a:r>
              <a:rPr lang="en-GB" sz="1400" b="0" dirty="0"/>
              <a:t>.</a:t>
            </a:r>
          </a:p>
          <a:p>
            <a:br>
              <a:rPr lang="en-GB" sz="1400" b="0" dirty="0"/>
            </a:br>
            <a:r>
              <a:rPr lang="en-GB" sz="1400" b="0" dirty="0"/>
              <a:t>To support such large-scale projects, a new level of </a:t>
            </a:r>
            <a:r>
              <a:rPr lang="en-GB" sz="1400" dirty="0"/>
              <a:t>international collaboration </a:t>
            </a:r>
            <a:r>
              <a:rPr lang="en-GB" sz="1400" b="0" dirty="0"/>
              <a:t>became essential.</a:t>
            </a:r>
          </a:p>
          <a:p>
            <a:br>
              <a:rPr lang="en-GB" sz="1400" b="0" dirty="0"/>
            </a:br>
            <a:r>
              <a:rPr lang="en-GB" sz="1400" b="0" dirty="0"/>
              <a:t>Countries contributed not only to the construction of </a:t>
            </a:r>
            <a:r>
              <a:rPr lang="en-GB" sz="1400" dirty="0"/>
              <a:t>detectors</a:t>
            </a:r>
            <a:r>
              <a:rPr lang="en-GB" sz="1400" b="0" dirty="0"/>
              <a:t> but also to the </a:t>
            </a:r>
            <a:r>
              <a:rPr lang="en-GB" sz="1400" dirty="0"/>
              <a:t>collider infrastructure</a:t>
            </a:r>
            <a:r>
              <a:rPr lang="en-GB" sz="1400" b="0" dirty="0"/>
              <a:t>. </a:t>
            </a:r>
          </a:p>
          <a:p>
            <a:pPr lvl="1">
              <a:buFont typeface="Arial" panose="020B0604020202020204" pitchFamily="34" charset="0"/>
              <a:buChar char="•"/>
            </a:pPr>
            <a:r>
              <a:rPr lang="en-GB" sz="1400" b="1" dirty="0"/>
              <a:t>DESY: </a:t>
            </a:r>
            <a:r>
              <a:rPr lang="en-GB" sz="1400" dirty="0"/>
              <a:t>The </a:t>
            </a:r>
            <a:r>
              <a:rPr lang="en-GB" sz="1400" b="1" dirty="0"/>
              <a:t>“HERA Model” </a:t>
            </a:r>
            <a:r>
              <a:rPr lang="en-GB" sz="1400" dirty="0"/>
              <a:t>exemplified this approach, with France and Italy manufacturing superconducting dipole magnets for proton storage ring of HERA.</a:t>
            </a:r>
          </a:p>
          <a:p>
            <a:pPr lvl="1">
              <a:buFont typeface="Arial" panose="020B0604020202020204" pitchFamily="34" charset="0"/>
              <a:buChar char="•"/>
            </a:pPr>
            <a:r>
              <a:rPr lang="en-GB" sz="1400" b="1" dirty="0"/>
              <a:t>CERN:</a:t>
            </a:r>
            <a:r>
              <a:rPr lang="en-GB" sz="1400" dirty="0"/>
              <a:t> Successfully secured over half a billion Swiss francs in contributions to the </a:t>
            </a:r>
            <a:r>
              <a:rPr lang="en-GB" sz="1400" b="1" dirty="0"/>
              <a:t>LHC project </a:t>
            </a:r>
            <a:r>
              <a:rPr lang="en-GB" sz="1400" dirty="0"/>
              <a:t>from non-member states including Canada, India, Japan, Russia, and the United States.</a:t>
            </a:r>
          </a:p>
          <a:p>
            <a:r>
              <a:rPr lang="en-GB" sz="1400" b="0" dirty="0"/>
              <a:t>By the end of the 20th century, </a:t>
            </a:r>
            <a:r>
              <a:rPr lang="en-GB" sz="1400" dirty="0"/>
              <a:t>CERN</a:t>
            </a:r>
            <a:r>
              <a:rPr lang="en-GB" sz="1400" b="0" dirty="0"/>
              <a:t> was no longer serving only its European Member States. It had </a:t>
            </a:r>
            <a:r>
              <a:rPr lang="en-GB" sz="1400" dirty="0"/>
              <a:t>evolved into a truly global institution</a:t>
            </a:r>
            <a:r>
              <a:rPr lang="en-GB" sz="1400" b="0" dirty="0"/>
              <a:t>, engaging a wide range of nations from around the world. CERN had become a leading symbol of the </a:t>
            </a:r>
            <a:r>
              <a:rPr lang="en-GB" sz="1400" dirty="0"/>
              <a:t>internationalisation and globalisation that defined the post-Cold War era</a:t>
            </a:r>
            <a:r>
              <a:rPr lang="en-GB" sz="1400" b="0" dirty="0"/>
              <a:t>.</a:t>
            </a:r>
          </a:p>
          <a:p>
            <a:endParaRPr lang="en-GB" dirty="0"/>
          </a:p>
        </p:txBody>
      </p:sp>
      <p:sp>
        <p:nvSpPr>
          <p:cNvPr id="3" name="Title 2">
            <a:extLst>
              <a:ext uri="{FF2B5EF4-FFF2-40B4-BE49-F238E27FC236}">
                <a16:creationId xmlns:a16="http://schemas.microsoft.com/office/drawing/2014/main" id="{F2D7475C-0204-C7AA-9448-7B6443D644D7}"/>
              </a:ext>
            </a:extLst>
          </p:cNvPr>
          <p:cNvSpPr>
            <a:spLocks noGrp="1"/>
          </p:cNvSpPr>
          <p:nvPr>
            <p:ph type="title"/>
          </p:nvPr>
        </p:nvSpPr>
        <p:spPr/>
        <p:txBody>
          <a:bodyPr/>
          <a:lstStyle/>
          <a:p>
            <a:r>
              <a:rPr lang="fr-CH" dirty="0"/>
              <a:t>Globalisation of </a:t>
            </a:r>
            <a:r>
              <a:rPr lang="fr-CH" dirty="0" err="1"/>
              <a:t>Particle</a:t>
            </a:r>
            <a:r>
              <a:rPr lang="fr-CH" dirty="0"/>
              <a:t> Physics</a:t>
            </a:r>
            <a:endParaRPr lang="en-GB" dirty="0"/>
          </a:p>
        </p:txBody>
      </p:sp>
      <p:sp>
        <p:nvSpPr>
          <p:cNvPr id="4" name="Date Placeholder 3">
            <a:extLst>
              <a:ext uri="{FF2B5EF4-FFF2-40B4-BE49-F238E27FC236}">
                <a16:creationId xmlns:a16="http://schemas.microsoft.com/office/drawing/2014/main" id="{9D088760-1F63-13C3-0F08-83914ADBE901}"/>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A9753700-F59F-B01C-B6EA-437C67BF7DAF}"/>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E2E86A9A-2237-B340-6C20-AE4498BAADC3}"/>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8F7622BD-8BF0-014D-99E9-86FC9D6FBE6B}"/>
              </a:ext>
            </a:extLst>
          </p:cNvPr>
          <p:cNvPicPr>
            <a:picLocks noChangeAspect="1"/>
          </p:cNvPicPr>
          <p:nvPr/>
        </p:nvPicPr>
        <p:blipFill>
          <a:blip r:embed="rId2"/>
          <a:srcRect r="-3" b="1264"/>
          <a:stretch>
            <a:fillRect/>
          </a:stretch>
        </p:blipFill>
        <p:spPr>
          <a:xfrm rot="60000">
            <a:off x="6215927" y="1592263"/>
            <a:ext cx="5616575" cy="2232025"/>
          </a:xfrm>
          <a:prstGeom prst="rect">
            <a:avLst/>
          </a:prstGeom>
          <a:noFill/>
        </p:spPr>
      </p:pic>
      <p:sp>
        <p:nvSpPr>
          <p:cNvPr id="8" name="Picture Placeholder 7">
            <a:extLst>
              <a:ext uri="{FF2B5EF4-FFF2-40B4-BE49-F238E27FC236}">
                <a16:creationId xmlns:a16="http://schemas.microsoft.com/office/drawing/2014/main" id="{1E22AD17-7B7F-182F-DF0D-745002F957C5}"/>
              </a:ext>
            </a:extLst>
          </p:cNvPr>
          <p:cNvSpPr txBox="1">
            <a:spLocks/>
          </p:cNvSpPr>
          <p:nvPr/>
        </p:nvSpPr>
        <p:spPr>
          <a:xfrm>
            <a:off x="6215928" y="3969703"/>
            <a:ext cx="5374074" cy="1405861"/>
          </a:xfrm>
          <a:prstGeom prst="rect">
            <a:avLst/>
          </a:prstGeom>
          <a:solidFill>
            <a:schemeClr val="bg2"/>
          </a:solidFill>
        </p:spPr>
        <p:txBody>
          <a:bodyPr>
            <a:normAutofit fontScale="250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20000"/>
              </a:lnSpc>
            </a:pPr>
            <a:r>
              <a:rPr lang="en-GB" sz="4800" u="sng" dirty="0"/>
              <a:t>Left:</a:t>
            </a:r>
            <a:r>
              <a:rPr lang="en-GB" sz="4800" b="0" dirty="0"/>
              <a:t> Japan Minister Yosano and former CERN DG, Chris Llewellyn Smith, holding the Daruma doll with one painted eye (June 1995).</a:t>
            </a:r>
          </a:p>
          <a:p>
            <a:pPr algn="just">
              <a:lnSpc>
                <a:spcPct val="120000"/>
              </a:lnSpc>
            </a:pPr>
            <a:r>
              <a:rPr lang="en-GB" sz="4800" u="sng" dirty="0"/>
              <a:t>Right:</a:t>
            </a:r>
            <a:r>
              <a:rPr lang="en-GB" sz="4800" b="0" dirty="0"/>
              <a:t> To mark the LHC Project completion, the second eye of the Daruma doll was filled in by Toshio Yamauchi, Senior Vice-Minister of Education of Japan, in the presence of CERN DG Robert Aymar, Chris Llewellyn Smith and Swiss President Pascal </a:t>
            </a:r>
            <a:r>
              <a:rPr lang="en-GB" sz="4800" b="0" dirty="0" err="1"/>
              <a:t>Couchepin</a:t>
            </a:r>
            <a:r>
              <a:rPr lang="en-GB" sz="4800" b="0" dirty="0"/>
              <a:t> (October 2008).</a:t>
            </a:r>
          </a:p>
          <a:p>
            <a:endParaRPr lang="en-GB" dirty="0"/>
          </a:p>
        </p:txBody>
      </p:sp>
    </p:spTree>
    <p:extLst>
      <p:ext uri="{BB962C8B-B14F-4D97-AF65-F5344CB8AC3E}">
        <p14:creationId xmlns:p14="http://schemas.microsoft.com/office/powerpoint/2010/main" val="684518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8812C-F3F6-7D4C-3A64-4B98FE460F6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B055DA-9395-31BB-39F5-3E5B9EEFABAC}"/>
              </a:ext>
            </a:extLst>
          </p:cNvPr>
          <p:cNvSpPr>
            <a:spLocks noGrp="1"/>
          </p:cNvSpPr>
          <p:nvPr>
            <p:ph idx="1"/>
          </p:nvPr>
        </p:nvSpPr>
        <p:spPr>
          <a:xfrm>
            <a:off x="510421" y="1197408"/>
            <a:ext cx="5682561" cy="5111090"/>
          </a:xfrm>
        </p:spPr>
        <p:txBody>
          <a:bodyPr>
            <a:noAutofit/>
          </a:bodyPr>
          <a:lstStyle/>
          <a:p>
            <a:pPr>
              <a:lnSpc>
                <a:spcPct val="100000"/>
              </a:lnSpc>
              <a:spcBef>
                <a:spcPts val="0"/>
              </a:spcBef>
            </a:pPr>
            <a:r>
              <a:rPr lang="en-GB" sz="1400" b="0" dirty="0"/>
              <a:t>In the </a:t>
            </a:r>
            <a:r>
              <a:rPr lang="en-GB" sz="1400" dirty="0"/>
              <a:t>1980s</a:t>
            </a:r>
            <a:r>
              <a:rPr lang="en-GB" sz="1400" b="0" dirty="0"/>
              <a:t>, particle physics collaborations typically involved </a:t>
            </a:r>
            <a:r>
              <a:rPr lang="en-GB" sz="1400" dirty="0"/>
              <a:t>dozens to a few hundred scientists</a:t>
            </a:r>
            <a:r>
              <a:rPr lang="en-GB" sz="1400" b="0" dirty="0"/>
              <a:t> — as seen at LEP (Large Electron–Positron Collider). At that time, more than </a:t>
            </a:r>
            <a:r>
              <a:rPr lang="en-GB" sz="1400" dirty="0"/>
              <a:t>two-thirds of the components </a:t>
            </a:r>
            <a:r>
              <a:rPr lang="en-GB" sz="1400" b="0" dirty="0"/>
              <a:t>for LEP detectors were provided </a:t>
            </a:r>
            <a:r>
              <a:rPr lang="en-GB" sz="1400" dirty="0"/>
              <a:t>by external institutes</a:t>
            </a:r>
            <a:r>
              <a:rPr lang="en-GB" sz="1400" b="0" dirty="0"/>
              <a:t>, mostly as in-kind contributions. This marked a </a:t>
            </a:r>
            <a:r>
              <a:rPr lang="en-GB" sz="1400" dirty="0"/>
              <a:t>significant</a:t>
            </a:r>
            <a:r>
              <a:rPr lang="en-GB" sz="1400" b="0" dirty="0"/>
              <a:t> </a:t>
            </a:r>
            <a:r>
              <a:rPr lang="en-GB" sz="1400" dirty="0"/>
              <a:t>shift </a:t>
            </a:r>
            <a:r>
              <a:rPr lang="en-GB" sz="1400" b="0" dirty="0"/>
              <a:t>from earlier projects, where outside contributions were minimal.</a:t>
            </a:r>
          </a:p>
          <a:p>
            <a:pPr>
              <a:lnSpc>
                <a:spcPct val="100000"/>
              </a:lnSpc>
              <a:spcBef>
                <a:spcPts val="0"/>
              </a:spcBef>
            </a:pPr>
            <a:endParaRPr lang="en-GB" sz="1400" b="0" dirty="0"/>
          </a:p>
          <a:p>
            <a:pPr>
              <a:lnSpc>
                <a:spcPct val="100000"/>
              </a:lnSpc>
              <a:spcBef>
                <a:spcPts val="0"/>
              </a:spcBef>
            </a:pPr>
            <a:r>
              <a:rPr lang="en-GB" sz="1400" b="0" dirty="0"/>
              <a:t>With LEP</a:t>
            </a:r>
            <a:r>
              <a:rPr lang="en-GB" sz="1400" dirty="0"/>
              <a:t>,</a:t>
            </a:r>
            <a:r>
              <a:rPr lang="en-GB" sz="1400" b="0" dirty="0"/>
              <a:t> CERN evolved into a </a:t>
            </a:r>
            <a:r>
              <a:rPr lang="en-GB" sz="1400" dirty="0"/>
              <a:t>truly international </a:t>
            </a:r>
            <a:r>
              <a:rPr lang="en-GB" sz="1400" b="0" dirty="0"/>
              <a:t>laboratory, serving a global community of particle physicists. The project also helped reverse the brain drain </a:t>
            </a:r>
            <a:r>
              <a:rPr lang="en-GB" sz="1400" dirty="0"/>
              <a:t>from Europe to the United States</a:t>
            </a:r>
            <a:r>
              <a:rPr lang="en-GB" sz="1400" b="0" dirty="0"/>
              <a:t>. During LEP’s construction, the number of American scientists at CERN grew rapidly, and by the time LEP became operational, a dynamic exchange had emerged between European researchers in the U.S. and their counterparts at CERN.</a:t>
            </a:r>
          </a:p>
          <a:p>
            <a:pPr>
              <a:lnSpc>
                <a:spcPct val="100000"/>
              </a:lnSpc>
              <a:spcBef>
                <a:spcPts val="0"/>
              </a:spcBef>
            </a:pPr>
            <a:endParaRPr lang="en-GB" sz="1400" b="0" dirty="0"/>
          </a:p>
          <a:p>
            <a:pPr>
              <a:lnSpc>
                <a:spcPct val="100000"/>
              </a:lnSpc>
              <a:spcBef>
                <a:spcPts val="0"/>
              </a:spcBef>
            </a:pPr>
            <a:r>
              <a:rPr lang="en-GB" sz="1400" b="0" dirty="0"/>
              <a:t>The </a:t>
            </a:r>
            <a:r>
              <a:rPr lang="en-GB" sz="1400" dirty="0"/>
              <a:t>1990s </a:t>
            </a:r>
            <a:r>
              <a:rPr lang="en-GB" sz="1400" b="0" dirty="0"/>
              <a:t>saw another dramatic expansion in collaboration size, with experiments like </a:t>
            </a:r>
            <a:r>
              <a:rPr lang="en-GB" sz="1400" dirty="0"/>
              <a:t>ATLAS and CMS </a:t>
            </a:r>
            <a:r>
              <a:rPr lang="en-GB" sz="1400" b="0" dirty="0"/>
              <a:t>at the LHC involving </a:t>
            </a:r>
            <a:r>
              <a:rPr lang="en-GB" sz="1400" dirty="0"/>
              <a:t>thousands of physicists and engineers from around the world</a:t>
            </a:r>
            <a:r>
              <a:rPr lang="en-GB" sz="1400" b="0" dirty="0"/>
              <a:t>.</a:t>
            </a:r>
          </a:p>
          <a:p>
            <a:pPr>
              <a:lnSpc>
                <a:spcPct val="100000"/>
              </a:lnSpc>
              <a:spcBef>
                <a:spcPts val="0"/>
              </a:spcBef>
            </a:pPr>
            <a:endParaRPr lang="en-GB" sz="1400" b="0" dirty="0"/>
          </a:p>
          <a:p>
            <a:pPr>
              <a:lnSpc>
                <a:spcPct val="100000"/>
              </a:lnSpc>
              <a:spcBef>
                <a:spcPts val="0"/>
              </a:spcBef>
            </a:pPr>
            <a:r>
              <a:rPr lang="en-GB" sz="1400" b="0" dirty="0"/>
              <a:t>This transformation reshaped the structure of scientific work — increasing the </a:t>
            </a:r>
            <a:r>
              <a:rPr lang="en-GB" sz="1400" dirty="0"/>
              <a:t>need for coordination and shifting recognition from individuals to large, collaborative teams</a:t>
            </a:r>
            <a:r>
              <a:rPr lang="en-GB" sz="1400" b="0" dirty="0"/>
              <a:t>.</a:t>
            </a:r>
          </a:p>
        </p:txBody>
      </p:sp>
      <p:sp>
        <p:nvSpPr>
          <p:cNvPr id="3" name="Title 2">
            <a:extLst>
              <a:ext uri="{FF2B5EF4-FFF2-40B4-BE49-F238E27FC236}">
                <a16:creationId xmlns:a16="http://schemas.microsoft.com/office/drawing/2014/main" id="{A9C96F3F-F02A-A16D-2256-A7966D90B1DD}"/>
              </a:ext>
            </a:extLst>
          </p:cNvPr>
          <p:cNvSpPr>
            <a:spLocks noGrp="1"/>
          </p:cNvSpPr>
          <p:nvPr>
            <p:ph type="title"/>
          </p:nvPr>
        </p:nvSpPr>
        <p:spPr/>
        <p:txBody>
          <a:bodyPr/>
          <a:lstStyle/>
          <a:p>
            <a:r>
              <a:rPr lang="en-US" dirty="0"/>
              <a:t>Experimental Collaborations</a:t>
            </a:r>
            <a:endParaRPr lang="en-GB" dirty="0"/>
          </a:p>
        </p:txBody>
      </p:sp>
      <p:sp>
        <p:nvSpPr>
          <p:cNvPr id="4" name="Date Placeholder 3">
            <a:extLst>
              <a:ext uri="{FF2B5EF4-FFF2-40B4-BE49-F238E27FC236}">
                <a16:creationId xmlns:a16="http://schemas.microsoft.com/office/drawing/2014/main" id="{55057EA7-24B2-7E6D-4E56-255F59EF651F}"/>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DBDD991F-81FB-1FEF-500C-2B100323F0FA}"/>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F99D21EB-86E9-7EC4-8B2A-CD710571C9AD}"/>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Content Placeholder 7">
            <a:extLst>
              <a:ext uri="{FF2B5EF4-FFF2-40B4-BE49-F238E27FC236}">
                <a16:creationId xmlns:a16="http://schemas.microsoft.com/office/drawing/2014/main" id="{712E6D60-BC7A-181F-B30F-0C7DFE298D6A}"/>
              </a:ext>
            </a:extLst>
          </p:cNvPr>
          <p:cNvPicPr>
            <a:picLocks noChangeAspect="1"/>
          </p:cNvPicPr>
          <p:nvPr/>
        </p:nvPicPr>
        <p:blipFill>
          <a:blip r:embed="rId2"/>
          <a:srcRect r="3" b="462"/>
          <a:stretch>
            <a:fillRect/>
          </a:stretch>
        </p:blipFill>
        <p:spPr>
          <a:xfrm rot="5400000">
            <a:off x="6348167" y="3241542"/>
            <a:ext cx="3353990" cy="2754351"/>
          </a:xfrm>
          <a:prstGeom prst="rect">
            <a:avLst/>
          </a:prstGeom>
          <a:noFill/>
        </p:spPr>
      </p:pic>
      <p:sp>
        <p:nvSpPr>
          <p:cNvPr id="8" name="TextBox 7">
            <a:extLst>
              <a:ext uri="{FF2B5EF4-FFF2-40B4-BE49-F238E27FC236}">
                <a16:creationId xmlns:a16="http://schemas.microsoft.com/office/drawing/2014/main" id="{0B2BBD0D-2ED3-5577-BA51-C3C51386D204}"/>
              </a:ext>
            </a:extLst>
          </p:cNvPr>
          <p:cNvSpPr txBox="1"/>
          <p:nvPr/>
        </p:nvSpPr>
        <p:spPr>
          <a:xfrm>
            <a:off x="6647986" y="6083354"/>
            <a:ext cx="1373325"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1" u="none" strike="noStrike" kern="1200" cap="none" spc="0" normalizeH="0" baseline="0" noProof="0" dirty="0">
                <a:ln>
                  <a:noFill/>
                </a:ln>
                <a:solidFill>
                  <a:srgbClr val="0033A0"/>
                </a:solidFill>
                <a:effectLst/>
                <a:uLnTx/>
                <a:uFillTx/>
                <a:latin typeface="Arial"/>
                <a:ea typeface="+mn-ea"/>
                <a:cs typeface="+mn-cs"/>
              </a:rPr>
              <a:t>(H. Schopper, 2009)</a:t>
            </a:r>
            <a:endParaRPr kumimoji="0" sz="1200" b="0" i="1" u="none" strike="noStrike" kern="1200" cap="none" spc="0" normalizeH="0" baseline="0" noProof="0" dirty="0">
              <a:ln>
                <a:noFill/>
              </a:ln>
              <a:solidFill>
                <a:srgbClr val="0033A0"/>
              </a:solidFill>
              <a:effectLst/>
              <a:uLnTx/>
              <a:uFillTx/>
              <a:latin typeface="Arial"/>
              <a:ea typeface="+mn-ea"/>
              <a:cs typeface="+mn-cs"/>
            </a:endParaRPr>
          </a:p>
        </p:txBody>
      </p:sp>
      <p:graphicFrame>
        <p:nvGraphicFramePr>
          <p:cNvPr id="9" name="Chart 8" descr="Chart type: Line. 'Total' by 'Home institute locations of scientists and engineers coming to KEK'&#10;&#10;Description automatically generated">
            <a:extLst>
              <a:ext uri="{FF2B5EF4-FFF2-40B4-BE49-F238E27FC236}">
                <a16:creationId xmlns:a16="http://schemas.microsoft.com/office/drawing/2014/main" id="{93A27422-28B5-A83F-A900-291BB54E3E2D}"/>
              </a:ext>
            </a:extLst>
          </p:cNvPr>
          <p:cNvGraphicFramePr>
            <a:graphicFrameLocks/>
          </p:cNvGraphicFramePr>
          <p:nvPr>
            <p:extLst>
              <p:ext uri="{D42A27DB-BD31-4B8C-83A1-F6EECF244321}">
                <p14:modId xmlns:p14="http://schemas.microsoft.com/office/powerpoint/2010/main" val="1598012788"/>
              </p:ext>
            </p:extLst>
          </p:nvPr>
        </p:nvGraphicFramePr>
        <p:xfrm>
          <a:off x="6724184" y="572995"/>
          <a:ext cx="3776025" cy="223944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40587DA9-066A-8BC7-A029-1E5C03A4284C}"/>
              </a:ext>
            </a:extLst>
          </p:cNvPr>
          <p:cNvSpPr txBox="1"/>
          <p:nvPr/>
        </p:nvSpPr>
        <p:spPr>
          <a:xfrm>
            <a:off x="10365999" y="1094980"/>
            <a:ext cx="1568594" cy="1231106"/>
          </a:xfrm>
          <a:prstGeom prst="rect">
            <a:avLst/>
          </a:prstGeom>
          <a:noFill/>
        </p:spPr>
        <p:txBody>
          <a:bodyPr wrap="square" lIns="0" tIns="0" rIns="0" bIns="0" rtlCol="0">
            <a:spAutoFit/>
          </a:bodyPr>
          <a:lstStyle/>
          <a:p>
            <a:pPr algn="l"/>
            <a:r>
              <a:rPr lang="fr-CH" sz="1200" i="1" dirty="0">
                <a:solidFill>
                  <a:srgbClr val="0033A0"/>
                </a:solidFill>
              </a:rPr>
              <a:t>(KEK </a:t>
            </a:r>
            <a:r>
              <a:rPr lang="fr-CH" sz="1200" i="1" dirty="0" err="1">
                <a:solidFill>
                  <a:srgbClr val="0033A0"/>
                </a:solidFill>
              </a:rPr>
              <a:t>Monthly</a:t>
            </a:r>
            <a:r>
              <a:rPr lang="fr-CH" sz="1200" i="1" dirty="0">
                <a:solidFill>
                  <a:srgbClr val="0033A0"/>
                </a:solidFill>
              </a:rPr>
              <a:t> Reports &amp; KEK News)</a:t>
            </a:r>
          </a:p>
          <a:p>
            <a:pPr algn="l"/>
            <a:endParaRPr lang="fr-CH" sz="1400" dirty="0">
              <a:solidFill>
                <a:srgbClr val="709EFF"/>
              </a:solidFill>
            </a:endParaRPr>
          </a:p>
          <a:p>
            <a:pPr algn="l"/>
            <a:r>
              <a:rPr lang="fr-CH" sz="1400" dirty="0">
                <a:solidFill>
                  <a:srgbClr val="709EFF"/>
                </a:solidFill>
              </a:rPr>
              <a:t>Total = 519</a:t>
            </a:r>
          </a:p>
          <a:p>
            <a:pPr algn="l"/>
            <a:endParaRPr lang="fr-CH" sz="1400" dirty="0"/>
          </a:p>
          <a:p>
            <a:pPr algn="l"/>
            <a:endParaRPr sz="1400" dirty="0"/>
          </a:p>
        </p:txBody>
      </p:sp>
      <p:pic>
        <p:nvPicPr>
          <p:cNvPr id="11" name="Picture 10">
            <a:extLst>
              <a:ext uri="{FF2B5EF4-FFF2-40B4-BE49-F238E27FC236}">
                <a16:creationId xmlns:a16="http://schemas.microsoft.com/office/drawing/2014/main" id="{67F46D6B-F508-0723-51D7-CBB31DF6BFB6}"/>
              </a:ext>
            </a:extLst>
          </p:cNvPr>
          <p:cNvPicPr>
            <a:picLocks noChangeAspect="1"/>
          </p:cNvPicPr>
          <p:nvPr/>
        </p:nvPicPr>
        <p:blipFill>
          <a:blip r:embed="rId4"/>
          <a:stretch>
            <a:fillRect/>
          </a:stretch>
        </p:blipFill>
        <p:spPr>
          <a:xfrm>
            <a:off x="9478534" y="3429000"/>
            <a:ext cx="2586215" cy="1557444"/>
          </a:xfrm>
          <a:prstGeom prst="rect">
            <a:avLst/>
          </a:prstGeom>
        </p:spPr>
      </p:pic>
      <p:sp>
        <p:nvSpPr>
          <p:cNvPr id="12" name="TextBox 11">
            <a:extLst>
              <a:ext uri="{FF2B5EF4-FFF2-40B4-BE49-F238E27FC236}">
                <a16:creationId xmlns:a16="http://schemas.microsoft.com/office/drawing/2014/main" id="{DB7397F3-607B-3305-7E6C-C31E1DCEF8DE}"/>
              </a:ext>
            </a:extLst>
          </p:cNvPr>
          <p:cNvSpPr txBox="1"/>
          <p:nvPr/>
        </p:nvSpPr>
        <p:spPr>
          <a:xfrm>
            <a:off x="10771641" y="5108598"/>
            <a:ext cx="1038746" cy="184666"/>
          </a:xfrm>
          <a:prstGeom prst="rect">
            <a:avLst/>
          </a:prstGeom>
          <a:noFill/>
        </p:spPr>
        <p:txBody>
          <a:bodyPr wrap="none" lIns="0" tIns="0" rIns="0" bIns="0" rtlCol="0">
            <a:spAutoFit/>
          </a:bodyPr>
          <a:lstStyle/>
          <a:p>
            <a:pPr algn="l"/>
            <a:r>
              <a:rPr lang="fr-CH" sz="1200" i="1" dirty="0"/>
              <a:t>(Higgins, 2025)</a:t>
            </a:r>
            <a:endParaRPr sz="1200" i="1" dirty="0"/>
          </a:p>
        </p:txBody>
      </p:sp>
      <p:sp>
        <p:nvSpPr>
          <p:cNvPr id="13" name="TextBox 12">
            <a:extLst>
              <a:ext uri="{FF2B5EF4-FFF2-40B4-BE49-F238E27FC236}">
                <a16:creationId xmlns:a16="http://schemas.microsoft.com/office/drawing/2014/main" id="{22722AA2-A1E2-F9F7-1B2E-BF298838BAC5}"/>
              </a:ext>
            </a:extLst>
          </p:cNvPr>
          <p:cNvSpPr txBox="1"/>
          <p:nvPr/>
        </p:nvSpPr>
        <p:spPr>
          <a:xfrm>
            <a:off x="9752502" y="2934595"/>
            <a:ext cx="2182091" cy="430887"/>
          </a:xfrm>
          <a:prstGeom prst="rect">
            <a:avLst/>
          </a:prstGeom>
          <a:noFill/>
        </p:spPr>
        <p:txBody>
          <a:bodyPr wrap="square" lIns="0" tIns="0" rIns="0" bIns="0" rtlCol="0">
            <a:spAutoFit/>
          </a:bodyPr>
          <a:lstStyle/>
          <a:p>
            <a:pPr algn="l"/>
            <a:r>
              <a:rPr lang="fr-CH" sz="1400" dirty="0" err="1"/>
              <a:t>Number</a:t>
            </a:r>
            <a:r>
              <a:rPr lang="fr-CH" sz="1400" dirty="0"/>
              <a:t> of Scientists and </a:t>
            </a:r>
            <a:r>
              <a:rPr lang="fr-CH" sz="1400" dirty="0" err="1"/>
              <a:t>Engineers</a:t>
            </a:r>
            <a:r>
              <a:rPr lang="fr-CH" sz="1400" dirty="0"/>
              <a:t> </a:t>
            </a:r>
            <a:r>
              <a:rPr lang="fr-CH" sz="1400" dirty="0" err="1"/>
              <a:t>from</a:t>
            </a:r>
            <a:r>
              <a:rPr lang="fr-CH" sz="1400" dirty="0"/>
              <a:t> </a:t>
            </a:r>
            <a:r>
              <a:rPr lang="fr-CH" sz="1400" dirty="0" err="1"/>
              <a:t>outside</a:t>
            </a:r>
            <a:r>
              <a:rPr lang="fr-CH" sz="1400" dirty="0"/>
              <a:t> US</a:t>
            </a:r>
            <a:endParaRPr lang="en-GB" sz="1400" dirty="0"/>
          </a:p>
        </p:txBody>
      </p:sp>
    </p:spTree>
    <p:extLst>
      <p:ext uri="{BB962C8B-B14F-4D97-AF65-F5344CB8AC3E}">
        <p14:creationId xmlns:p14="http://schemas.microsoft.com/office/powerpoint/2010/main" val="2418080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BB6B6-DD80-E41B-84A0-0758CF7B5F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4F4C796-30EA-319D-3678-C6B76033714A}"/>
              </a:ext>
            </a:extLst>
          </p:cNvPr>
          <p:cNvSpPr>
            <a:spLocks noGrp="1"/>
          </p:cNvSpPr>
          <p:nvPr>
            <p:ph type="title"/>
          </p:nvPr>
        </p:nvSpPr>
        <p:spPr/>
        <p:txBody>
          <a:bodyPr/>
          <a:lstStyle/>
          <a:p>
            <a:r>
              <a:rPr lang="fr-CH" dirty="0"/>
              <a:t>The W Boson and International Collaboration</a:t>
            </a:r>
            <a:br>
              <a:rPr lang="fr-CH" dirty="0"/>
            </a:br>
            <a:r>
              <a:rPr lang="fr-CH" i="1" dirty="0"/>
              <a:t>An Example</a:t>
            </a:r>
            <a:endParaRPr lang="en-GB" i="1" dirty="0"/>
          </a:p>
        </p:txBody>
      </p:sp>
      <p:sp>
        <p:nvSpPr>
          <p:cNvPr id="4" name="Date Placeholder 3">
            <a:extLst>
              <a:ext uri="{FF2B5EF4-FFF2-40B4-BE49-F238E27FC236}">
                <a16:creationId xmlns:a16="http://schemas.microsoft.com/office/drawing/2014/main" id="{1788C3F8-D9CD-4663-732E-E98EFA8C7449}"/>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8BC4F30C-DEA8-A78D-D697-0A478876BBCC}"/>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5C3F5C15-1106-D78E-CE0E-BF8565067F3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Content Placeholder 1">
            <a:extLst>
              <a:ext uri="{FF2B5EF4-FFF2-40B4-BE49-F238E27FC236}">
                <a16:creationId xmlns:a16="http://schemas.microsoft.com/office/drawing/2014/main" id="{44941EEE-746A-FD67-86FE-355631995D35}"/>
              </a:ext>
            </a:extLst>
          </p:cNvPr>
          <p:cNvSpPr>
            <a:spLocks noGrp="1"/>
          </p:cNvSpPr>
          <p:nvPr>
            <p:ph idx="1"/>
          </p:nvPr>
        </p:nvSpPr>
        <p:spPr>
          <a:xfrm>
            <a:off x="407989" y="1592263"/>
            <a:ext cx="6078536" cy="4608512"/>
          </a:xfrm>
        </p:spPr>
        <p:txBody>
          <a:bodyPr>
            <a:noAutofit/>
          </a:bodyPr>
          <a:lstStyle/>
          <a:p>
            <a:r>
              <a:rPr lang="en-GB" sz="1200" u="sng" dirty="0">
                <a:solidFill>
                  <a:srgbClr val="212121"/>
                </a:solidFill>
              </a:rPr>
              <a:t>1980s- </a:t>
            </a:r>
            <a:r>
              <a:rPr lang="en-GB" sz="1200" i="0" u="sng" strike="noStrike" dirty="0">
                <a:solidFill>
                  <a:srgbClr val="212121"/>
                </a:solidFill>
                <a:effectLst/>
              </a:rPr>
              <a:t>UA1 and UA2</a:t>
            </a:r>
            <a:r>
              <a:rPr lang="en-GB" sz="1200" i="0" strike="noStrike" dirty="0">
                <a:solidFill>
                  <a:srgbClr val="212121"/>
                </a:solidFill>
                <a:effectLst/>
              </a:rPr>
              <a:t>    </a:t>
            </a:r>
            <a:r>
              <a:rPr lang="en-GB" sz="1400" i="0" strike="noStrike" dirty="0">
                <a:solidFill>
                  <a:srgbClr val="C00000"/>
                </a:solidFill>
                <a:effectLst/>
              </a:rPr>
              <a:t>4.2 </a:t>
            </a:r>
            <a:r>
              <a:rPr lang="en-GB" sz="1400" i="0" u="none" strike="noStrike" dirty="0">
                <a:solidFill>
                  <a:srgbClr val="C00000"/>
                </a:solidFill>
                <a:effectLst/>
              </a:rPr>
              <a:t>% of the authors were from outside Europe (US)</a:t>
            </a:r>
            <a:endParaRPr lang="en-GB" sz="1400" i="0" u="sng" strike="noStrike" dirty="0">
              <a:solidFill>
                <a:srgbClr val="212121"/>
              </a:solidFill>
              <a:effectLst/>
            </a:endParaRPr>
          </a:p>
          <a:p>
            <a:r>
              <a:rPr lang="en-GB" sz="1200" b="0" i="0" u="none" strike="noStrike" dirty="0">
                <a:solidFill>
                  <a:srgbClr val="212121"/>
                </a:solidFill>
                <a:effectLst/>
              </a:rPr>
              <a:t>G. </a:t>
            </a:r>
            <a:r>
              <a:rPr lang="en-GB" sz="1200" b="0" i="0" u="none" strike="noStrike" dirty="0" err="1">
                <a:solidFill>
                  <a:srgbClr val="212121"/>
                </a:solidFill>
                <a:effectLst/>
              </a:rPr>
              <a:t>Arnison</a:t>
            </a:r>
            <a:r>
              <a:rPr lang="en-GB" sz="1200" b="0" i="0" u="none" strike="noStrike" dirty="0">
                <a:solidFill>
                  <a:srgbClr val="212121"/>
                </a:solidFill>
                <a:effectLst/>
              </a:rPr>
              <a:t> et al. (UA1 Collaboration): “Experimental observation of isolated large transverse energy electrons with associated missing energy at √s = 540 GeV.”, Physics Letters B, 122 (1983) 103–116.</a:t>
            </a:r>
            <a:br>
              <a:rPr lang="en-GB" sz="1200" dirty="0"/>
            </a:br>
            <a:endParaRPr lang="en-GB" sz="1200" dirty="0"/>
          </a:p>
          <a:p>
            <a:r>
              <a:rPr lang="en-GB" sz="1200" b="0" i="0" u="none" strike="noStrike" dirty="0">
                <a:solidFill>
                  <a:srgbClr val="212121"/>
                </a:solidFill>
                <a:effectLst/>
              </a:rPr>
              <a:t>P. </a:t>
            </a:r>
            <a:r>
              <a:rPr lang="en-GB" sz="1200" b="0" i="0" u="none" strike="noStrike" dirty="0" err="1">
                <a:solidFill>
                  <a:srgbClr val="212121"/>
                </a:solidFill>
                <a:effectLst/>
              </a:rPr>
              <a:t>Bagnaia</a:t>
            </a:r>
            <a:r>
              <a:rPr lang="en-GB" sz="1200" b="0" i="0" u="none" strike="noStrike" dirty="0">
                <a:solidFill>
                  <a:srgbClr val="212121"/>
                </a:solidFill>
                <a:effectLst/>
              </a:rPr>
              <a:t> et al. (UA2 Collaboration): “Observation of single isolated electrons of high transverse momentum in events with missing transverse energy at the CERN proton–antiproton collider.”</a:t>
            </a:r>
            <a:r>
              <a:rPr lang="en-GB" sz="1200" b="0" dirty="0">
                <a:solidFill>
                  <a:srgbClr val="212121"/>
                </a:solidFill>
              </a:rPr>
              <a:t>, </a:t>
            </a:r>
            <a:r>
              <a:rPr lang="en-GB" sz="1200" b="0" i="0" u="none" strike="noStrike" dirty="0">
                <a:solidFill>
                  <a:srgbClr val="212121"/>
                </a:solidFill>
                <a:effectLst/>
              </a:rPr>
              <a:t>Physics Letters B, 122 (1983) 476–485.</a:t>
            </a:r>
            <a:br>
              <a:rPr lang="en-GB" sz="1200" dirty="0"/>
            </a:br>
            <a:br>
              <a:rPr lang="en-GB" sz="1200" dirty="0"/>
            </a:br>
            <a:br>
              <a:rPr lang="en-GB" sz="1200" u="sng" dirty="0"/>
            </a:br>
            <a:r>
              <a:rPr lang="en-GB" sz="1200" u="sng" dirty="0"/>
              <a:t>1990s – The LEP Collaborations</a:t>
            </a:r>
          </a:p>
          <a:p>
            <a:r>
              <a:rPr lang="en-GB" sz="1200" b="0" i="0" u="none" strike="noStrike" dirty="0">
                <a:solidFill>
                  <a:srgbClr val="212121"/>
                </a:solidFill>
                <a:effectLst/>
              </a:rPr>
              <a:t>The ALEPH Collaboration; The DELPHI Collaboration; The L3 Collaboration; The OPAL Collaboration; The LEP Electroweak Working Group. “Electroweak measurements in electron–positron collisions at W-boson-pair energies at LEP”, Physics Reports 532 (2013), no. 4: 119–244.</a:t>
            </a:r>
            <a:br>
              <a:rPr lang="en-GB" sz="1200" dirty="0"/>
            </a:br>
            <a:endParaRPr lang="en-GB" sz="1200" u="sng" dirty="0"/>
          </a:p>
          <a:p>
            <a:r>
              <a:rPr lang="en-GB" sz="1200" u="sng" dirty="0"/>
              <a:t>2000s – ATLAS and CMS</a:t>
            </a:r>
          </a:p>
          <a:p>
            <a:r>
              <a:rPr lang="en-GB" sz="1200" b="0" i="0" u="none" strike="noStrike" dirty="0">
                <a:solidFill>
                  <a:srgbClr val="212121"/>
                </a:solidFill>
                <a:effectLst/>
              </a:rPr>
              <a:t>CMS Collaboration: “High-precision measurement of the W boson mass with the CMS experiment at the LHC”, arXiv:2412.13872 (2024); Submitted to Nature </a:t>
            </a:r>
            <a:br>
              <a:rPr lang="en-GB" sz="1200" dirty="0"/>
            </a:br>
            <a:br>
              <a:rPr lang="en-GB" sz="1200" dirty="0"/>
            </a:br>
            <a:r>
              <a:rPr lang="en-GB" sz="1200" b="0" i="0" u="none" strike="noStrike" dirty="0">
                <a:solidFill>
                  <a:srgbClr val="212121"/>
                </a:solidFill>
                <a:effectLst/>
              </a:rPr>
              <a:t>ATLAS Collaboratio</a:t>
            </a:r>
            <a:r>
              <a:rPr lang="en-GB" sz="1200" b="0" dirty="0">
                <a:solidFill>
                  <a:srgbClr val="212121"/>
                </a:solidFill>
              </a:rPr>
              <a:t>n:</a:t>
            </a:r>
            <a:r>
              <a:rPr lang="en-GB" sz="1200" b="0" i="0" u="none" strike="noStrike" dirty="0">
                <a:solidFill>
                  <a:srgbClr val="212121"/>
                </a:solidFill>
                <a:effectLst/>
              </a:rPr>
              <a:t>. “Measurement of the W-boson mass and width with the ATLAS detector using proton–proton collisions at  7 </a:t>
            </a:r>
            <a:r>
              <a:rPr lang="en-GB" sz="1200" b="0" i="0" u="none" strike="noStrike" dirty="0" err="1">
                <a:solidFill>
                  <a:srgbClr val="212121"/>
                </a:solidFill>
                <a:effectLst/>
              </a:rPr>
              <a:t>TeV</a:t>
            </a:r>
            <a:r>
              <a:rPr lang="en-GB" sz="1200" b="0" i="0" u="none" strike="noStrike" dirty="0">
                <a:solidFill>
                  <a:srgbClr val="212121"/>
                </a:solidFill>
                <a:effectLst/>
              </a:rPr>
              <a:t>.”, </a:t>
            </a:r>
            <a:r>
              <a:rPr lang="en-GB" sz="1200" b="0" dirty="0">
                <a:solidFill>
                  <a:srgbClr val="212121"/>
                </a:solidFill>
              </a:rPr>
              <a:t> </a:t>
            </a:r>
            <a:r>
              <a:rPr lang="en-GB" sz="1200" b="0" i="0" u="none" strike="noStrike" dirty="0">
                <a:solidFill>
                  <a:srgbClr val="212121"/>
                </a:solidFill>
                <a:effectLst/>
              </a:rPr>
              <a:t>Eur. Phys. J. C 84, 1309 (2024).</a:t>
            </a:r>
            <a:br>
              <a:rPr lang="en-GB" sz="1000" dirty="0"/>
            </a:br>
            <a:endParaRPr sz="1000" dirty="0">
              <a:solidFill>
                <a:srgbClr val="C00000"/>
              </a:solidFill>
            </a:endParaRPr>
          </a:p>
        </p:txBody>
      </p:sp>
      <p:pic>
        <p:nvPicPr>
          <p:cNvPr id="8" name="Content Placeholder 13">
            <a:extLst>
              <a:ext uri="{FF2B5EF4-FFF2-40B4-BE49-F238E27FC236}">
                <a16:creationId xmlns:a16="http://schemas.microsoft.com/office/drawing/2014/main" id="{CCEDD73D-44FB-4C7C-5BE0-E46BB80F7B21}"/>
              </a:ext>
            </a:extLst>
          </p:cNvPr>
          <p:cNvPicPr>
            <a:picLocks noChangeAspect="1"/>
          </p:cNvPicPr>
          <p:nvPr/>
        </p:nvPicPr>
        <p:blipFill>
          <a:blip r:embed="rId2"/>
          <a:stretch>
            <a:fillRect/>
          </a:stretch>
        </p:blipFill>
        <p:spPr>
          <a:xfrm>
            <a:off x="6978496" y="1239154"/>
            <a:ext cx="3806873" cy="2292537"/>
          </a:xfrm>
          <a:prstGeom prst="rect">
            <a:avLst/>
          </a:prstGeom>
        </p:spPr>
      </p:pic>
      <p:pic>
        <p:nvPicPr>
          <p:cNvPr id="9" name="Picture 8">
            <a:extLst>
              <a:ext uri="{FF2B5EF4-FFF2-40B4-BE49-F238E27FC236}">
                <a16:creationId xmlns:a16="http://schemas.microsoft.com/office/drawing/2014/main" id="{A85080B0-4943-15F6-F141-D0834D483EF8}"/>
              </a:ext>
            </a:extLst>
          </p:cNvPr>
          <p:cNvPicPr>
            <a:picLocks noChangeAspect="1"/>
          </p:cNvPicPr>
          <p:nvPr/>
        </p:nvPicPr>
        <p:blipFill>
          <a:blip r:embed="rId3"/>
          <a:stretch>
            <a:fillRect/>
          </a:stretch>
        </p:blipFill>
        <p:spPr>
          <a:xfrm>
            <a:off x="6978495" y="3675382"/>
            <a:ext cx="3806873" cy="2292537"/>
          </a:xfrm>
          <a:prstGeom prst="rect">
            <a:avLst/>
          </a:prstGeom>
        </p:spPr>
      </p:pic>
      <p:pic>
        <p:nvPicPr>
          <p:cNvPr id="10" name="Picture 9">
            <a:extLst>
              <a:ext uri="{FF2B5EF4-FFF2-40B4-BE49-F238E27FC236}">
                <a16:creationId xmlns:a16="http://schemas.microsoft.com/office/drawing/2014/main" id="{B9C9CC2B-C456-9DDD-6953-F3413B655D56}"/>
              </a:ext>
            </a:extLst>
          </p:cNvPr>
          <p:cNvPicPr>
            <a:picLocks noChangeAspect="1"/>
          </p:cNvPicPr>
          <p:nvPr/>
        </p:nvPicPr>
        <p:blipFill>
          <a:blip r:embed="rId4"/>
          <a:stretch>
            <a:fillRect/>
          </a:stretch>
        </p:blipFill>
        <p:spPr>
          <a:xfrm>
            <a:off x="9528242" y="4902176"/>
            <a:ext cx="2514253" cy="1065743"/>
          </a:xfrm>
          <a:prstGeom prst="rect">
            <a:avLst/>
          </a:prstGeom>
        </p:spPr>
      </p:pic>
      <p:sp>
        <p:nvSpPr>
          <p:cNvPr id="2" name="TextBox 1">
            <a:extLst>
              <a:ext uri="{FF2B5EF4-FFF2-40B4-BE49-F238E27FC236}">
                <a16:creationId xmlns:a16="http://schemas.microsoft.com/office/drawing/2014/main" id="{CA201036-ECAC-1649-AAAB-EB2CC2C5B3FD}"/>
              </a:ext>
            </a:extLst>
          </p:cNvPr>
          <p:cNvSpPr txBox="1"/>
          <p:nvPr/>
        </p:nvSpPr>
        <p:spPr>
          <a:xfrm>
            <a:off x="10803649" y="6057824"/>
            <a:ext cx="947375"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i="1" dirty="0">
                <a:solidFill>
                  <a:srgbClr val="0033A0"/>
                </a:solidFill>
                <a:latin typeface="Arial"/>
              </a:rPr>
              <a:t>S. </a:t>
            </a:r>
            <a:r>
              <a:rPr lang="fr-CH" sz="1200" i="1" dirty="0" err="1">
                <a:solidFill>
                  <a:srgbClr val="0033A0"/>
                </a:solidFill>
                <a:latin typeface="Arial"/>
              </a:rPr>
              <a:t>Mele</a:t>
            </a:r>
            <a:r>
              <a:rPr kumimoji="0" lang="fr-CH" sz="1200" b="0" i="1" u="none" strike="noStrike" kern="1200" cap="none" spc="0" normalizeH="0" baseline="0" noProof="0" dirty="0">
                <a:ln>
                  <a:noFill/>
                </a:ln>
                <a:solidFill>
                  <a:srgbClr val="0033A0"/>
                </a:solidFill>
                <a:effectLst/>
                <a:uLnTx/>
                <a:uFillTx/>
                <a:latin typeface="Arial"/>
                <a:ea typeface="+mn-ea"/>
                <a:cs typeface="+mn-cs"/>
              </a:rPr>
              <a:t>, 2025</a:t>
            </a:r>
            <a:endParaRPr kumimoji="0" sz="1200" b="0" i="1" u="none" strike="noStrike" kern="1200" cap="none" spc="0" normalizeH="0" baseline="0" noProof="0" dirty="0">
              <a:ln>
                <a:noFill/>
              </a:ln>
              <a:solidFill>
                <a:srgbClr val="0033A0"/>
              </a:solidFill>
              <a:effectLst/>
              <a:uLnTx/>
              <a:uFillTx/>
              <a:latin typeface="Arial"/>
              <a:ea typeface="+mn-ea"/>
              <a:cs typeface="+mn-cs"/>
            </a:endParaRPr>
          </a:p>
        </p:txBody>
      </p:sp>
      <p:sp>
        <p:nvSpPr>
          <p:cNvPr id="11" name="TextBox 10">
            <a:extLst>
              <a:ext uri="{FF2B5EF4-FFF2-40B4-BE49-F238E27FC236}">
                <a16:creationId xmlns:a16="http://schemas.microsoft.com/office/drawing/2014/main" id="{4EAD9437-48F4-CF7D-EA94-3211C49C7830}"/>
              </a:ext>
            </a:extLst>
          </p:cNvPr>
          <p:cNvSpPr txBox="1"/>
          <p:nvPr/>
        </p:nvSpPr>
        <p:spPr>
          <a:xfrm>
            <a:off x="10944225" y="2028825"/>
            <a:ext cx="436017" cy="276999"/>
          </a:xfrm>
          <a:prstGeom prst="rect">
            <a:avLst/>
          </a:prstGeom>
          <a:noFill/>
        </p:spPr>
        <p:txBody>
          <a:bodyPr wrap="none" lIns="0" tIns="0" rIns="0" bIns="0" rtlCol="0">
            <a:spAutoFit/>
          </a:bodyPr>
          <a:lstStyle/>
          <a:p>
            <a:pPr algn="l"/>
            <a:r>
              <a:rPr lang="fr-CH" dirty="0">
                <a:solidFill>
                  <a:srgbClr val="C00000"/>
                </a:solidFill>
              </a:rPr>
              <a:t>LEP</a:t>
            </a:r>
            <a:endParaRPr dirty="0">
              <a:solidFill>
                <a:srgbClr val="C00000"/>
              </a:solidFill>
            </a:endParaRPr>
          </a:p>
        </p:txBody>
      </p:sp>
      <p:sp>
        <p:nvSpPr>
          <p:cNvPr id="12" name="TextBox 11">
            <a:extLst>
              <a:ext uri="{FF2B5EF4-FFF2-40B4-BE49-F238E27FC236}">
                <a16:creationId xmlns:a16="http://schemas.microsoft.com/office/drawing/2014/main" id="{9445E7BA-D1EB-A0FF-B5B1-4AA3FB86C724}"/>
              </a:ext>
            </a:extLst>
          </p:cNvPr>
          <p:cNvSpPr txBox="1"/>
          <p:nvPr/>
        </p:nvSpPr>
        <p:spPr>
          <a:xfrm>
            <a:off x="10522868" y="4168103"/>
            <a:ext cx="1508939" cy="276999"/>
          </a:xfrm>
          <a:prstGeom prst="rect">
            <a:avLst/>
          </a:prstGeom>
          <a:noFill/>
        </p:spPr>
        <p:txBody>
          <a:bodyPr wrap="none" lIns="0" tIns="0" rIns="0" bIns="0" rtlCol="0">
            <a:spAutoFit/>
          </a:bodyPr>
          <a:lstStyle/>
          <a:p>
            <a:pPr algn="l"/>
            <a:r>
              <a:rPr lang="fr-CH" dirty="0">
                <a:solidFill>
                  <a:srgbClr val="C00000"/>
                </a:solidFill>
              </a:rPr>
              <a:t>ATLAS &amp; CMS</a:t>
            </a:r>
            <a:endParaRPr dirty="0">
              <a:solidFill>
                <a:srgbClr val="C00000"/>
              </a:solidFill>
            </a:endParaRPr>
          </a:p>
        </p:txBody>
      </p:sp>
    </p:spTree>
    <p:extLst>
      <p:ext uri="{BB962C8B-B14F-4D97-AF65-F5344CB8AC3E}">
        <p14:creationId xmlns:p14="http://schemas.microsoft.com/office/powerpoint/2010/main" val="2327138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05397-6332-317A-8432-51CB35D7C42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C159C61-3CE0-922E-D1DF-286B20988413}"/>
              </a:ext>
            </a:extLst>
          </p:cNvPr>
          <p:cNvSpPr>
            <a:spLocks noGrp="1"/>
          </p:cNvSpPr>
          <p:nvPr>
            <p:ph type="title"/>
          </p:nvPr>
        </p:nvSpPr>
        <p:spPr/>
        <p:txBody>
          <a:bodyPr/>
          <a:lstStyle/>
          <a:p>
            <a:r>
              <a:rPr lang="fr-CH" dirty="0"/>
              <a:t>CERN </a:t>
            </a:r>
            <a:r>
              <a:rPr lang="fr-CH" dirty="0" err="1"/>
              <a:t>Membership</a:t>
            </a:r>
            <a:endParaRPr lang="en-GB" dirty="0"/>
          </a:p>
        </p:txBody>
      </p:sp>
      <p:sp>
        <p:nvSpPr>
          <p:cNvPr id="4" name="Date Placeholder 3">
            <a:extLst>
              <a:ext uri="{FF2B5EF4-FFF2-40B4-BE49-F238E27FC236}">
                <a16:creationId xmlns:a16="http://schemas.microsoft.com/office/drawing/2014/main" id="{57B311EF-F25C-219B-0C6E-EAE4ED52D9FA}"/>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982F1C0B-809D-BD1D-890E-09E308871DED}"/>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4FD10FC7-E700-4932-63D1-3FE1455BBACC}"/>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ext Placeholder 67">
            <a:extLst>
              <a:ext uri="{FF2B5EF4-FFF2-40B4-BE49-F238E27FC236}">
                <a16:creationId xmlns:a16="http://schemas.microsoft.com/office/drawing/2014/main" id="{C0F4281C-EDCD-A452-AA16-180548CD6D0A}"/>
              </a:ext>
            </a:extLst>
          </p:cNvPr>
          <p:cNvSpPr txBox="1">
            <a:spLocks/>
          </p:cNvSpPr>
          <p:nvPr/>
        </p:nvSpPr>
        <p:spPr>
          <a:xfrm>
            <a:off x="705438"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1983</a:t>
            </a:r>
          </a:p>
        </p:txBody>
      </p:sp>
      <p:sp>
        <p:nvSpPr>
          <p:cNvPr id="8" name="Text Placeholder 67">
            <a:extLst>
              <a:ext uri="{FF2B5EF4-FFF2-40B4-BE49-F238E27FC236}">
                <a16:creationId xmlns:a16="http://schemas.microsoft.com/office/drawing/2014/main" id="{C1C75A91-F965-2AA4-1E18-3DF910350E4C}"/>
              </a:ext>
            </a:extLst>
          </p:cNvPr>
          <p:cNvSpPr txBox="1">
            <a:spLocks/>
          </p:cNvSpPr>
          <p:nvPr/>
        </p:nvSpPr>
        <p:spPr>
          <a:xfrm>
            <a:off x="638000"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Spain (rejoins)</a:t>
            </a:r>
          </a:p>
        </p:txBody>
      </p:sp>
      <p:sp>
        <p:nvSpPr>
          <p:cNvPr id="9" name="Text Placeholder 67">
            <a:extLst>
              <a:ext uri="{FF2B5EF4-FFF2-40B4-BE49-F238E27FC236}">
                <a16:creationId xmlns:a16="http://schemas.microsoft.com/office/drawing/2014/main" id="{D8AD67BD-47C1-2329-B3A0-B09D3E09B287}"/>
              </a:ext>
            </a:extLst>
          </p:cNvPr>
          <p:cNvSpPr txBox="1">
            <a:spLocks/>
          </p:cNvSpPr>
          <p:nvPr/>
        </p:nvSpPr>
        <p:spPr>
          <a:xfrm>
            <a:off x="2296782"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1985</a:t>
            </a:r>
          </a:p>
        </p:txBody>
      </p:sp>
      <p:sp>
        <p:nvSpPr>
          <p:cNvPr id="10" name="Text Placeholder 67">
            <a:extLst>
              <a:ext uri="{FF2B5EF4-FFF2-40B4-BE49-F238E27FC236}">
                <a16:creationId xmlns:a16="http://schemas.microsoft.com/office/drawing/2014/main" id="{ECD26FBC-1B38-135E-1334-9134DD25F0D4}"/>
              </a:ext>
            </a:extLst>
          </p:cNvPr>
          <p:cNvSpPr txBox="1">
            <a:spLocks/>
          </p:cNvSpPr>
          <p:nvPr/>
        </p:nvSpPr>
        <p:spPr>
          <a:xfrm>
            <a:off x="2229344"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Portugal</a:t>
            </a:r>
          </a:p>
        </p:txBody>
      </p:sp>
      <p:sp>
        <p:nvSpPr>
          <p:cNvPr id="11" name="Text Placeholder 67">
            <a:extLst>
              <a:ext uri="{FF2B5EF4-FFF2-40B4-BE49-F238E27FC236}">
                <a16:creationId xmlns:a16="http://schemas.microsoft.com/office/drawing/2014/main" id="{103E2D6D-269C-5F35-33F3-1BE34B6997BE}"/>
              </a:ext>
            </a:extLst>
          </p:cNvPr>
          <p:cNvSpPr txBox="1">
            <a:spLocks/>
          </p:cNvSpPr>
          <p:nvPr/>
        </p:nvSpPr>
        <p:spPr>
          <a:xfrm>
            <a:off x="3883440"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1991</a:t>
            </a:r>
          </a:p>
        </p:txBody>
      </p:sp>
      <p:sp>
        <p:nvSpPr>
          <p:cNvPr id="12" name="Text Placeholder 67">
            <a:extLst>
              <a:ext uri="{FF2B5EF4-FFF2-40B4-BE49-F238E27FC236}">
                <a16:creationId xmlns:a16="http://schemas.microsoft.com/office/drawing/2014/main" id="{A1441F33-192A-638C-6DF9-EE2D2757FCFF}"/>
              </a:ext>
            </a:extLst>
          </p:cNvPr>
          <p:cNvSpPr txBox="1">
            <a:spLocks/>
          </p:cNvSpPr>
          <p:nvPr/>
        </p:nvSpPr>
        <p:spPr>
          <a:xfrm>
            <a:off x="3816002"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Finland</a:t>
            </a:r>
          </a:p>
        </p:txBody>
      </p:sp>
      <p:sp>
        <p:nvSpPr>
          <p:cNvPr id="13" name="Text Placeholder 67">
            <a:extLst>
              <a:ext uri="{FF2B5EF4-FFF2-40B4-BE49-F238E27FC236}">
                <a16:creationId xmlns:a16="http://schemas.microsoft.com/office/drawing/2014/main" id="{636751B1-EB52-B455-D075-FB83F8C15DF0}"/>
              </a:ext>
            </a:extLst>
          </p:cNvPr>
          <p:cNvSpPr txBox="1">
            <a:spLocks/>
          </p:cNvSpPr>
          <p:nvPr/>
        </p:nvSpPr>
        <p:spPr>
          <a:xfrm>
            <a:off x="5493008"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1991</a:t>
            </a:r>
          </a:p>
        </p:txBody>
      </p:sp>
      <p:sp>
        <p:nvSpPr>
          <p:cNvPr id="14" name="Text Placeholder 67">
            <a:extLst>
              <a:ext uri="{FF2B5EF4-FFF2-40B4-BE49-F238E27FC236}">
                <a16:creationId xmlns:a16="http://schemas.microsoft.com/office/drawing/2014/main" id="{29481F28-E7A7-BE8F-ACA8-007A250C4BAB}"/>
              </a:ext>
            </a:extLst>
          </p:cNvPr>
          <p:cNvSpPr txBox="1">
            <a:spLocks/>
          </p:cNvSpPr>
          <p:nvPr/>
        </p:nvSpPr>
        <p:spPr>
          <a:xfrm>
            <a:off x="5425570"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Poland</a:t>
            </a:r>
          </a:p>
        </p:txBody>
      </p:sp>
      <p:sp>
        <p:nvSpPr>
          <p:cNvPr id="15" name="Text Placeholder 67">
            <a:extLst>
              <a:ext uri="{FF2B5EF4-FFF2-40B4-BE49-F238E27FC236}">
                <a16:creationId xmlns:a16="http://schemas.microsoft.com/office/drawing/2014/main" id="{658DF981-9C58-1AC6-143C-719BF39316FE}"/>
              </a:ext>
            </a:extLst>
          </p:cNvPr>
          <p:cNvSpPr txBox="1">
            <a:spLocks/>
          </p:cNvSpPr>
          <p:nvPr/>
        </p:nvSpPr>
        <p:spPr>
          <a:xfrm>
            <a:off x="7261600" y="1557517"/>
            <a:ext cx="2029098" cy="1151452"/>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1992-</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1993</a:t>
            </a:r>
          </a:p>
        </p:txBody>
      </p:sp>
      <p:sp>
        <p:nvSpPr>
          <p:cNvPr id="16" name="Text Placeholder 67">
            <a:extLst>
              <a:ext uri="{FF2B5EF4-FFF2-40B4-BE49-F238E27FC236}">
                <a16:creationId xmlns:a16="http://schemas.microsoft.com/office/drawing/2014/main" id="{2B34C1FF-B6B7-9272-7FE3-E5DEFD263518}"/>
              </a:ext>
            </a:extLst>
          </p:cNvPr>
          <p:cNvSpPr txBox="1">
            <a:spLocks/>
          </p:cNvSpPr>
          <p:nvPr/>
        </p:nvSpPr>
        <p:spPr>
          <a:xfrm>
            <a:off x="7035138" y="2756228"/>
            <a:ext cx="1808602"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Czechoslovak Republic</a:t>
            </a:r>
          </a:p>
        </p:txBody>
      </p:sp>
      <p:cxnSp>
        <p:nvCxnSpPr>
          <p:cNvPr id="17" name="Straight Connector 16">
            <a:extLst>
              <a:ext uri="{FF2B5EF4-FFF2-40B4-BE49-F238E27FC236}">
                <a16:creationId xmlns:a16="http://schemas.microsoft.com/office/drawing/2014/main" id="{04FC415F-C8F7-CE73-FC01-F0F9B756A302}"/>
              </a:ext>
            </a:extLst>
          </p:cNvPr>
          <p:cNvCxnSpPr>
            <a:cxnSpLocks/>
          </p:cNvCxnSpPr>
          <p:nvPr/>
        </p:nvCxnSpPr>
        <p:spPr>
          <a:xfrm>
            <a:off x="332509" y="2612793"/>
            <a:ext cx="11336970"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5D2180E-6861-4DBD-EF5B-649C81328AA2}"/>
              </a:ext>
            </a:extLst>
          </p:cNvPr>
          <p:cNvCxnSpPr>
            <a:cxnSpLocks/>
            <a:stCxn id="21" idx="4"/>
            <a:endCxn id="19" idx="0"/>
          </p:cNvCxnSpPr>
          <p:nvPr/>
        </p:nvCxnSpPr>
        <p:spPr>
          <a:xfrm flipH="1">
            <a:off x="570902"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9F84FBA5-DF62-0323-E6E8-2F358D091B1F}"/>
              </a:ext>
            </a:extLst>
          </p:cNvPr>
          <p:cNvSpPr/>
          <p:nvPr/>
        </p:nvSpPr>
        <p:spPr>
          <a:xfrm>
            <a:off x="502322"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20" name="Group 19">
            <a:extLst>
              <a:ext uri="{FF2B5EF4-FFF2-40B4-BE49-F238E27FC236}">
                <a16:creationId xmlns:a16="http://schemas.microsoft.com/office/drawing/2014/main" id="{BDF771AE-C1F1-9259-0451-CD6463DE1A59}"/>
              </a:ext>
            </a:extLst>
          </p:cNvPr>
          <p:cNvGrpSpPr/>
          <p:nvPr/>
        </p:nvGrpSpPr>
        <p:grpSpPr>
          <a:xfrm>
            <a:off x="439249" y="2478756"/>
            <a:ext cx="265176" cy="265176"/>
            <a:chOff x="818907" y="3062958"/>
            <a:chExt cx="265176" cy="265176"/>
          </a:xfrm>
        </p:grpSpPr>
        <p:sp>
          <p:nvSpPr>
            <p:cNvPr id="21" name="Oval 20">
              <a:extLst>
                <a:ext uri="{FF2B5EF4-FFF2-40B4-BE49-F238E27FC236}">
                  <a16:creationId xmlns:a16="http://schemas.microsoft.com/office/drawing/2014/main" id="{A2627A5D-8292-32E6-4725-0A30687EA27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2" name="Oval 21">
              <a:extLst>
                <a:ext uri="{FF2B5EF4-FFF2-40B4-BE49-F238E27FC236}">
                  <a16:creationId xmlns:a16="http://schemas.microsoft.com/office/drawing/2014/main" id="{2660F588-BCC5-1EA3-2FDC-9F351ABDA314}"/>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3" name="Group 22">
            <a:extLst>
              <a:ext uri="{FF2B5EF4-FFF2-40B4-BE49-F238E27FC236}">
                <a16:creationId xmlns:a16="http://schemas.microsoft.com/office/drawing/2014/main" id="{C327BB53-BCC6-84AC-7170-8C4B7289A2C0}"/>
              </a:ext>
            </a:extLst>
          </p:cNvPr>
          <p:cNvGrpSpPr/>
          <p:nvPr/>
        </p:nvGrpSpPr>
        <p:grpSpPr>
          <a:xfrm>
            <a:off x="2038627" y="2478756"/>
            <a:ext cx="265176" cy="265176"/>
            <a:chOff x="818907" y="3062958"/>
            <a:chExt cx="265176" cy="265176"/>
          </a:xfrm>
        </p:grpSpPr>
        <p:sp>
          <p:nvSpPr>
            <p:cNvPr id="24" name="Oval 23">
              <a:extLst>
                <a:ext uri="{FF2B5EF4-FFF2-40B4-BE49-F238E27FC236}">
                  <a16:creationId xmlns:a16="http://schemas.microsoft.com/office/drawing/2014/main" id="{1FCA9DB0-1CB1-5EC5-B334-298164A39E26}"/>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1DA94C41-C486-ADE8-1873-4BA9A9E02D9D}"/>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6" name="Group 25">
            <a:extLst>
              <a:ext uri="{FF2B5EF4-FFF2-40B4-BE49-F238E27FC236}">
                <a16:creationId xmlns:a16="http://schemas.microsoft.com/office/drawing/2014/main" id="{AC7F9EEF-89E0-58E7-5EB4-775063B64A57}"/>
              </a:ext>
            </a:extLst>
          </p:cNvPr>
          <p:cNvGrpSpPr/>
          <p:nvPr/>
        </p:nvGrpSpPr>
        <p:grpSpPr>
          <a:xfrm>
            <a:off x="6827584" y="2478756"/>
            <a:ext cx="265176" cy="265176"/>
            <a:chOff x="818907" y="3062958"/>
            <a:chExt cx="265176" cy="265176"/>
          </a:xfrm>
        </p:grpSpPr>
        <p:sp>
          <p:nvSpPr>
            <p:cNvPr id="27" name="Oval 26">
              <a:extLst>
                <a:ext uri="{FF2B5EF4-FFF2-40B4-BE49-F238E27FC236}">
                  <a16:creationId xmlns:a16="http://schemas.microsoft.com/office/drawing/2014/main" id="{F19DA3D3-6895-CBC5-542A-780737F6ACDC}"/>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8" name="Oval 27">
              <a:extLst>
                <a:ext uri="{FF2B5EF4-FFF2-40B4-BE49-F238E27FC236}">
                  <a16:creationId xmlns:a16="http://schemas.microsoft.com/office/drawing/2014/main" id="{A77CA70A-8E30-1582-AD69-A98665969D0A}"/>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sp>
        <p:nvSpPr>
          <p:cNvPr id="29" name="Oval 28">
            <a:extLst>
              <a:ext uri="{FF2B5EF4-FFF2-40B4-BE49-F238E27FC236}">
                <a16:creationId xmlns:a16="http://schemas.microsoft.com/office/drawing/2014/main" id="{92DE392A-0990-12C7-D3C4-B71F35A952B6}"/>
              </a:ext>
            </a:extLst>
          </p:cNvPr>
          <p:cNvSpPr/>
          <p:nvPr/>
        </p:nvSpPr>
        <p:spPr>
          <a:xfrm>
            <a:off x="3622918" y="2478756"/>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0" name="Oval 29">
            <a:extLst>
              <a:ext uri="{FF2B5EF4-FFF2-40B4-BE49-F238E27FC236}">
                <a16:creationId xmlns:a16="http://schemas.microsoft.com/office/drawing/2014/main" id="{CF30E1B4-6526-FEEC-24E8-0108E466CB62}"/>
              </a:ext>
            </a:extLst>
          </p:cNvPr>
          <p:cNvSpPr/>
          <p:nvPr/>
        </p:nvSpPr>
        <p:spPr>
          <a:xfrm>
            <a:off x="3686926" y="254276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31" name="Group 30">
            <a:extLst>
              <a:ext uri="{FF2B5EF4-FFF2-40B4-BE49-F238E27FC236}">
                <a16:creationId xmlns:a16="http://schemas.microsoft.com/office/drawing/2014/main" id="{9D51773A-6884-62C2-B84A-2A126435AB9A}"/>
              </a:ext>
            </a:extLst>
          </p:cNvPr>
          <p:cNvGrpSpPr/>
          <p:nvPr/>
        </p:nvGrpSpPr>
        <p:grpSpPr>
          <a:xfrm>
            <a:off x="5224132" y="2478756"/>
            <a:ext cx="265176" cy="265176"/>
            <a:chOff x="821985" y="3062284"/>
            <a:chExt cx="265176" cy="265176"/>
          </a:xfrm>
        </p:grpSpPr>
        <p:sp>
          <p:nvSpPr>
            <p:cNvPr id="32" name="Oval 31">
              <a:extLst>
                <a:ext uri="{FF2B5EF4-FFF2-40B4-BE49-F238E27FC236}">
                  <a16:creationId xmlns:a16="http://schemas.microsoft.com/office/drawing/2014/main" id="{CD485F8A-C5E2-48D6-AD0A-9FF4CBD56ADF}"/>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3" name="Oval 32">
              <a:extLst>
                <a:ext uri="{FF2B5EF4-FFF2-40B4-BE49-F238E27FC236}">
                  <a16:creationId xmlns:a16="http://schemas.microsoft.com/office/drawing/2014/main" id="{F50189E4-B2D6-3169-865F-6903CC896165}"/>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cxnSp>
        <p:nvCxnSpPr>
          <p:cNvPr id="34" name="Straight Connector 33">
            <a:extLst>
              <a:ext uri="{FF2B5EF4-FFF2-40B4-BE49-F238E27FC236}">
                <a16:creationId xmlns:a16="http://schemas.microsoft.com/office/drawing/2014/main" id="{A2D899A2-D655-90D1-1679-A4C06CF61D76}"/>
              </a:ext>
            </a:extLst>
          </p:cNvPr>
          <p:cNvCxnSpPr>
            <a:cxnSpLocks/>
          </p:cNvCxnSpPr>
          <p:nvPr/>
        </p:nvCxnSpPr>
        <p:spPr>
          <a:xfrm flipH="1">
            <a:off x="2167928"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0C388866-72E0-E965-19E9-C99E82479628}"/>
              </a:ext>
            </a:extLst>
          </p:cNvPr>
          <p:cNvSpPr/>
          <p:nvPr/>
        </p:nvSpPr>
        <p:spPr>
          <a:xfrm>
            <a:off x="2099348"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36" name="Straight Connector 35">
            <a:extLst>
              <a:ext uri="{FF2B5EF4-FFF2-40B4-BE49-F238E27FC236}">
                <a16:creationId xmlns:a16="http://schemas.microsoft.com/office/drawing/2014/main" id="{698E6AC1-F274-BDA7-A80A-DA0B2EF5DADD}"/>
              </a:ext>
            </a:extLst>
          </p:cNvPr>
          <p:cNvCxnSpPr>
            <a:cxnSpLocks/>
          </p:cNvCxnSpPr>
          <p:nvPr/>
        </p:nvCxnSpPr>
        <p:spPr>
          <a:xfrm flipH="1">
            <a:off x="3749333"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F82ADA52-39B0-3902-C03A-1A9243EF6809}"/>
              </a:ext>
            </a:extLst>
          </p:cNvPr>
          <p:cNvSpPr/>
          <p:nvPr/>
        </p:nvSpPr>
        <p:spPr>
          <a:xfrm>
            <a:off x="3680753"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38" name="Straight Connector 37">
            <a:extLst>
              <a:ext uri="{FF2B5EF4-FFF2-40B4-BE49-F238E27FC236}">
                <a16:creationId xmlns:a16="http://schemas.microsoft.com/office/drawing/2014/main" id="{B6340F8F-8A61-21E7-DFE7-7BD8F81BD5BF}"/>
              </a:ext>
            </a:extLst>
          </p:cNvPr>
          <p:cNvCxnSpPr>
            <a:cxnSpLocks/>
          </p:cNvCxnSpPr>
          <p:nvPr/>
        </p:nvCxnSpPr>
        <p:spPr>
          <a:xfrm flipH="1">
            <a:off x="5355503"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5F4C78E9-05C4-3754-1685-75CF364BE7B7}"/>
              </a:ext>
            </a:extLst>
          </p:cNvPr>
          <p:cNvSpPr/>
          <p:nvPr/>
        </p:nvSpPr>
        <p:spPr>
          <a:xfrm>
            <a:off x="5286923"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40" name="Straight Connector 39">
            <a:extLst>
              <a:ext uri="{FF2B5EF4-FFF2-40B4-BE49-F238E27FC236}">
                <a16:creationId xmlns:a16="http://schemas.microsoft.com/office/drawing/2014/main" id="{A9933926-8FE8-F125-E6B2-DC4E1DE8235F}"/>
              </a:ext>
            </a:extLst>
          </p:cNvPr>
          <p:cNvCxnSpPr>
            <a:cxnSpLocks/>
          </p:cNvCxnSpPr>
          <p:nvPr/>
        </p:nvCxnSpPr>
        <p:spPr>
          <a:xfrm flipH="1">
            <a:off x="6960562"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BCE6086D-F2AF-83B9-F705-06DABEE002D1}"/>
              </a:ext>
            </a:extLst>
          </p:cNvPr>
          <p:cNvSpPr/>
          <p:nvPr/>
        </p:nvSpPr>
        <p:spPr>
          <a:xfrm>
            <a:off x="6891492"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42" name="Text Placeholder 67">
            <a:extLst>
              <a:ext uri="{FF2B5EF4-FFF2-40B4-BE49-F238E27FC236}">
                <a16:creationId xmlns:a16="http://schemas.microsoft.com/office/drawing/2014/main" id="{2E1866E8-B3A0-23C3-F266-491F195D956D}"/>
              </a:ext>
            </a:extLst>
          </p:cNvPr>
          <p:cNvSpPr txBox="1">
            <a:spLocks/>
          </p:cNvSpPr>
          <p:nvPr/>
        </p:nvSpPr>
        <p:spPr>
          <a:xfrm>
            <a:off x="7035138" y="4443256"/>
            <a:ext cx="1523961" cy="672488"/>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9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Century Gothic" panose="020F0302020204030204"/>
                <a:ea typeface="+mn-ea"/>
                <a:cs typeface="+mn-cs"/>
              </a:rPr>
              <a:t>The Czech Republic and Slovak Republic   re-joined CERN after their mutual independence in 1993.</a:t>
            </a:r>
          </a:p>
        </p:txBody>
      </p:sp>
      <p:sp>
        <p:nvSpPr>
          <p:cNvPr id="43" name="Text Placeholder 67">
            <a:extLst>
              <a:ext uri="{FF2B5EF4-FFF2-40B4-BE49-F238E27FC236}">
                <a16:creationId xmlns:a16="http://schemas.microsoft.com/office/drawing/2014/main" id="{79C38371-445F-8E04-39B9-11BDF2C5B5F6}"/>
              </a:ext>
            </a:extLst>
          </p:cNvPr>
          <p:cNvSpPr txBox="1">
            <a:spLocks/>
          </p:cNvSpPr>
          <p:nvPr/>
        </p:nvSpPr>
        <p:spPr>
          <a:xfrm>
            <a:off x="8703352"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1992</a:t>
            </a:r>
          </a:p>
        </p:txBody>
      </p:sp>
      <p:sp>
        <p:nvSpPr>
          <p:cNvPr id="44" name="Text Placeholder 67">
            <a:extLst>
              <a:ext uri="{FF2B5EF4-FFF2-40B4-BE49-F238E27FC236}">
                <a16:creationId xmlns:a16="http://schemas.microsoft.com/office/drawing/2014/main" id="{39DE29A7-2C56-0C38-2BF8-3B45189F64CB}"/>
              </a:ext>
            </a:extLst>
          </p:cNvPr>
          <p:cNvSpPr txBox="1">
            <a:spLocks/>
          </p:cNvSpPr>
          <p:nvPr/>
        </p:nvSpPr>
        <p:spPr>
          <a:xfrm>
            <a:off x="8635914"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Hungary</a:t>
            </a:r>
          </a:p>
        </p:txBody>
      </p:sp>
      <p:sp>
        <p:nvSpPr>
          <p:cNvPr id="45" name="Text Placeholder 67">
            <a:extLst>
              <a:ext uri="{FF2B5EF4-FFF2-40B4-BE49-F238E27FC236}">
                <a16:creationId xmlns:a16="http://schemas.microsoft.com/office/drawing/2014/main" id="{C45A5C7D-5E2A-136D-A94C-A2F05B20F614}"/>
              </a:ext>
            </a:extLst>
          </p:cNvPr>
          <p:cNvSpPr txBox="1">
            <a:spLocks/>
          </p:cNvSpPr>
          <p:nvPr/>
        </p:nvSpPr>
        <p:spPr>
          <a:xfrm>
            <a:off x="10471944" y="1557517"/>
            <a:ext cx="1057448" cy="1151452"/>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1999</a:t>
            </a:r>
          </a:p>
        </p:txBody>
      </p:sp>
      <p:sp>
        <p:nvSpPr>
          <p:cNvPr id="46" name="Text Placeholder 67">
            <a:extLst>
              <a:ext uri="{FF2B5EF4-FFF2-40B4-BE49-F238E27FC236}">
                <a16:creationId xmlns:a16="http://schemas.microsoft.com/office/drawing/2014/main" id="{CD6CFD31-878E-A083-A713-5EBAD36B7081}"/>
              </a:ext>
            </a:extLst>
          </p:cNvPr>
          <p:cNvSpPr txBox="1">
            <a:spLocks/>
          </p:cNvSpPr>
          <p:nvPr/>
        </p:nvSpPr>
        <p:spPr>
          <a:xfrm>
            <a:off x="10245482" y="2756228"/>
            <a:ext cx="1808602"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4369F"/>
                </a:solidFill>
                <a:effectLst/>
                <a:uLnTx/>
                <a:uFillTx/>
                <a:latin typeface="Century Gothic" panose="020F0302020204030204"/>
                <a:ea typeface="+mn-ea"/>
                <a:cs typeface="+mn-cs"/>
              </a:rPr>
              <a:t>Bulgaria</a:t>
            </a:r>
          </a:p>
        </p:txBody>
      </p:sp>
      <p:grpSp>
        <p:nvGrpSpPr>
          <p:cNvPr id="47" name="Group 46">
            <a:extLst>
              <a:ext uri="{FF2B5EF4-FFF2-40B4-BE49-F238E27FC236}">
                <a16:creationId xmlns:a16="http://schemas.microsoft.com/office/drawing/2014/main" id="{3DC144D0-D49A-B103-900F-69B41D9B51E2}"/>
              </a:ext>
            </a:extLst>
          </p:cNvPr>
          <p:cNvGrpSpPr/>
          <p:nvPr/>
        </p:nvGrpSpPr>
        <p:grpSpPr>
          <a:xfrm>
            <a:off x="10037928" y="2478756"/>
            <a:ext cx="265176" cy="265176"/>
            <a:chOff x="818907" y="3062958"/>
            <a:chExt cx="265176" cy="265176"/>
          </a:xfrm>
        </p:grpSpPr>
        <p:sp>
          <p:nvSpPr>
            <p:cNvPr id="48" name="Oval 47">
              <a:extLst>
                <a:ext uri="{FF2B5EF4-FFF2-40B4-BE49-F238E27FC236}">
                  <a16:creationId xmlns:a16="http://schemas.microsoft.com/office/drawing/2014/main" id="{D98BBE91-E2BF-55E4-D704-3108F4F712D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49" name="Oval 48">
              <a:extLst>
                <a:ext uri="{FF2B5EF4-FFF2-40B4-BE49-F238E27FC236}">
                  <a16:creationId xmlns:a16="http://schemas.microsoft.com/office/drawing/2014/main" id="{4CDC0DC1-886A-8A4B-C804-0454B353F5F5}"/>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sp>
        <p:nvSpPr>
          <p:cNvPr id="50" name="Oval 49">
            <a:extLst>
              <a:ext uri="{FF2B5EF4-FFF2-40B4-BE49-F238E27FC236}">
                <a16:creationId xmlns:a16="http://schemas.microsoft.com/office/drawing/2014/main" id="{4682E453-49BB-AF22-8587-68EFEE5CFFE0}"/>
              </a:ext>
            </a:extLst>
          </p:cNvPr>
          <p:cNvSpPr/>
          <p:nvPr/>
        </p:nvSpPr>
        <p:spPr>
          <a:xfrm>
            <a:off x="6897270" y="254276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51" name="Group 50">
            <a:extLst>
              <a:ext uri="{FF2B5EF4-FFF2-40B4-BE49-F238E27FC236}">
                <a16:creationId xmlns:a16="http://schemas.microsoft.com/office/drawing/2014/main" id="{15BE5073-CA18-1762-9ABB-AA659D08A837}"/>
              </a:ext>
            </a:extLst>
          </p:cNvPr>
          <p:cNvGrpSpPr/>
          <p:nvPr/>
        </p:nvGrpSpPr>
        <p:grpSpPr>
          <a:xfrm>
            <a:off x="8434476" y="2478756"/>
            <a:ext cx="265176" cy="265176"/>
            <a:chOff x="821985" y="3062284"/>
            <a:chExt cx="265176" cy="265176"/>
          </a:xfrm>
        </p:grpSpPr>
        <p:sp>
          <p:nvSpPr>
            <p:cNvPr id="52" name="Oval 51">
              <a:extLst>
                <a:ext uri="{FF2B5EF4-FFF2-40B4-BE49-F238E27FC236}">
                  <a16:creationId xmlns:a16="http://schemas.microsoft.com/office/drawing/2014/main" id="{ABA50E77-42D9-C2AF-4352-DE201398E19B}"/>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53" name="Oval 52">
              <a:extLst>
                <a:ext uri="{FF2B5EF4-FFF2-40B4-BE49-F238E27FC236}">
                  <a16:creationId xmlns:a16="http://schemas.microsoft.com/office/drawing/2014/main" id="{773A8B6C-B7BE-72D2-79B5-5095EE0BC06D}"/>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cxnSp>
        <p:nvCxnSpPr>
          <p:cNvPr id="54" name="Straight Connector 53">
            <a:extLst>
              <a:ext uri="{FF2B5EF4-FFF2-40B4-BE49-F238E27FC236}">
                <a16:creationId xmlns:a16="http://schemas.microsoft.com/office/drawing/2014/main" id="{C5A3E042-0B9C-8F24-A71A-ED28172308A8}"/>
              </a:ext>
            </a:extLst>
          </p:cNvPr>
          <p:cNvCxnSpPr>
            <a:cxnSpLocks/>
          </p:cNvCxnSpPr>
          <p:nvPr/>
        </p:nvCxnSpPr>
        <p:spPr>
          <a:xfrm flipH="1">
            <a:off x="8565847"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70891A96-7FE7-D673-AEC9-00B3EE1CFFE1}"/>
              </a:ext>
            </a:extLst>
          </p:cNvPr>
          <p:cNvSpPr/>
          <p:nvPr/>
        </p:nvSpPr>
        <p:spPr>
          <a:xfrm>
            <a:off x="8497267"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56" name="Straight Connector 55">
            <a:extLst>
              <a:ext uri="{FF2B5EF4-FFF2-40B4-BE49-F238E27FC236}">
                <a16:creationId xmlns:a16="http://schemas.microsoft.com/office/drawing/2014/main" id="{0D9EF13A-F058-FA92-11DF-B50201664E54}"/>
              </a:ext>
            </a:extLst>
          </p:cNvPr>
          <p:cNvCxnSpPr>
            <a:cxnSpLocks/>
          </p:cNvCxnSpPr>
          <p:nvPr/>
        </p:nvCxnSpPr>
        <p:spPr>
          <a:xfrm flipH="1">
            <a:off x="10170906"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F361A13C-903B-7551-8333-4F9F66141A7F}"/>
              </a:ext>
            </a:extLst>
          </p:cNvPr>
          <p:cNvSpPr/>
          <p:nvPr/>
        </p:nvSpPr>
        <p:spPr>
          <a:xfrm>
            <a:off x="10101836"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58" name="Picture 57" descr="A red and yellow flag with a coat of arms and a crown&#10;&#10;AI-generated content may be incorrect.">
            <a:extLst>
              <a:ext uri="{FF2B5EF4-FFF2-40B4-BE49-F238E27FC236}">
                <a16:creationId xmlns:a16="http://schemas.microsoft.com/office/drawing/2014/main" id="{AFB03F1D-2F2F-876E-19B5-97F6396E936C}"/>
              </a:ext>
            </a:extLst>
          </p:cNvPr>
          <p:cNvPicPr>
            <a:picLocks noChangeAspect="1"/>
          </p:cNvPicPr>
          <p:nvPr/>
        </p:nvPicPr>
        <p:blipFill>
          <a:blip r:embed="rId2"/>
          <a:srcRect r="10162"/>
          <a:stretch>
            <a:fillRect/>
          </a:stretch>
        </p:blipFill>
        <p:spPr>
          <a:xfrm>
            <a:off x="698252" y="3490887"/>
            <a:ext cx="1344839" cy="789649"/>
          </a:xfrm>
          <a:prstGeom prst="rect">
            <a:avLst/>
          </a:prstGeom>
          <a:ln>
            <a:solidFill>
              <a:schemeClr val="tx1"/>
            </a:solidFill>
          </a:ln>
        </p:spPr>
      </p:pic>
      <p:pic>
        <p:nvPicPr>
          <p:cNvPr id="59" name="Picture 58" descr="A flag with a red green and yellow circle&#10;&#10;AI-generated content may be incorrect.">
            <a:extLst>
              <a:ext uri="{FF2B5EF4-FFF2-40B4-BE49-F238E27FC236}">
                <a16:creationId xmlns:a16="http://schemas.microsoft.com/office/drawing/2014/main" id="{01CE8A4B-9917-3F2A-6005-074449A40705}"/>
              </a:ext>
            </a:extLst>
          </p:cNvPr>
          <p:cNvPicPr>
            <a:picLocks noChangeAspect="1"/>
          </p:cNvPicPr>
          <p:nvPr/>
        </p:nvPicPr>
        <p:blipFill>
          <a:blip r:embed="rId3"/>
          <a:srcRect l="5550" r="5980"/>
          <a:stretch>
            <a:fillRect/>
          </a:stretch>
        </p:blipFill>
        <p:spPr>
          <a:xfrm>
            <a:off x="2293700" y="3490887"/>
            <a:ext cx="1324370" cy="789649"/>
          </a:xfrm>
          <a:prstGeom prst="rect">
            <a:avLst/>
          </a:prstGeom>
          <a:ln>
            <a:solidFill>
              <a:schemeClr val="tx1"/>
            </a:solidFill>
          </a:ln>
        </p:spPr>
      </p:pic>
      <p:pic>
        <p:nvPicPr>
          <p:cNvPr id="60" name="Picture 59" descr="A blue cross on a white background&#10;&#10;AI-generated content may be incorrect.">
            <a:extLst>
              <a:ext uri="{FF2B5EF4-FFF2-40B4-BE49-F238E27FC236}">
                <a16:creationId xmlns:a16="http://schemas.microsoft.com/office/drawing/2014/main" id="{6C914DD3-1CCC-C05F-DFBB-CC15FE48DB2E}"/>
              </a:ext>
            </a:extLst>
          </p:cNvPr>
          <p:cNvPicPr>
            <a:picLocks noChangeAspect="1"/>
          </p:cNvPicPr>
          <p:nvPr/>
        </p:nvPicPr>
        <p:blipFill>
          <a:blip r:embed="rId4"/>
          <a:stretch>
            <a:fillRect/>
          </a:stretch>
        </p:blipFill>
        <p:spPr>
          <a:xfrm>
            <a:off x="3908050" y="3490887"/>
            <a:ext cx="1316082" cy="789649"/>
          </a:xfrm>
          <a:prstGeom prst="rect">
            <a:avLst/>
          </a:prstGeom>
          <a:ln>
            <a:solidFill>
              <a:schemeClr val="tx1"/>
            </a:solidFill>
          </a:ln>
        </p:spPr>
      </p:pic>
      <p:pic>
        <p:nvPicPr>
          <p:cNvPr id="61" name="Picture 60" descr="A red and white flag&#10;&#10;AI-generated content may be incorrect.">
            <a:extLst>
              <a:ext uri="{FF2B5EF4-FFF2-40B4-BE49-F238E27FC236}">
                <a16:creationId xmlns:a16="http://schemas.microsoft.com/office/drawing/2014/main" id="{6E59E2C4-6414-9C73-6A35-74DE5F0C3EEC}"/>
              </a:ext>
            </a:extLst>
          </p:cNvPr>
          <p:cNvPicPr>
            <a:picLocks noChangeAspect="1"/>
          </p:cNvPicPr>
          <p:nvPr/>
        </p:nvPicPr>
        <p:blipFill>
          <a:blip r:embed="rId5"/>
          <a:srcRect t="2359" b="1886"/>
          <a:stretch>
            <a:fillRect/>
          </a:stretch>
        </p:blipFill>
        <p:spPr>
          <a:xfrm>
            <a:off x="5513039" y="3490887"/>
            <a:ext cx="1319456" cy="789649"/>
          </a:xfrm>
          <a:prstGeom prst="rect">
            <a:avLst/>
          </a:prstGeom>
          <a:ln>
            <a:solidFill>
              <a:schemeClr val="tx1"/>
            </a:solidFill>
          </a:ln>
        </p:spPr>
      </p:pic>
      <p:pic>
        <p:nvPicPr>
          <p:cNvPr id="62" name="Picture 61" descr="A flag of czech republic&#10;&#10;AI-generated content may be incorrect.">
            <a:extLst>
              <a:ext uri="{FF2B5EF4-FFF2-40B4-BE49-F238E27FC236}">
                <a16:creationId xmlns:a16="http://schemas.microsoft.com/office/drawing/2014/main" id="{3982C734-F12B-6EB8-4639-46D1C9630FB7}"/>
              </a:ext>
            </a:extLst>
          </p:cNvPr>
          <p:cNvPicPr>
            <a:picLocks noChangeAspect="1"/>
          </p:cNvPicPr>
          <p:nvPr/>
        </p:nvPicPr>
        <p:blipFill>
          <a:blip r:embed="rId6"/>
          <a:stretch>
            <a:fillRect/>
          </a:stretch>
        </p:blipFill>
        <p:spPr>
          <a:xfrm>
            <a:off x="7089565" y="3490888"/>
            <a:ext cx="1342252" cy="805352"/>
          </a:xfrm>
          <a:prstGeom prst="rect">
            <a:avLst/>
          </a:prstGeom>
          <a:ln>
            <a:solidFill>
              <a:schemeClr val="tx1"/>
            </a:solidFill>
          </a:ln>
        </p:spPr>
      </p:pic>
      <p:pic>
        <p:nvPicPr>
          <p:cNvPr id="63" name="Picture 62" descr="A red white and green flag&#10;&#10;AI-generated content may be incorrect.">
            <a:extLst>
              <a:ext uri="{FF2B5EF4-FFF2-40B4-BE49-F238E27FC236}">
                <a16:creationId xmlns:a16="http://schemas.microsoft.com/office/drawing/2014/main" id="{BCD55A1F-4FA6-CAEB-F635-2DD788426A23}"/>
              </a:ext>
            </a:extLst>
          </p:cNvPr>
          <p:cNvPicPr>
            <a:picLocks noChangeAspect="1"/>
          </p:cNvPicPr>
          <p:nvPr/>
        </p:nvPicPr>
        <p:blipFill>
          <a:blip r:embed="rId7"/>
          <a:stretch>
            <a:fillRect/>
          </a:stretch>
        </p:blipFill>
        <p:spPr>
          <a:xfrm>
            <a:off x="8698153" y="3486721"/>
            <a:ext cx="1334983" cy="809116"/>
          </a:xfrm>
          <a:prstGeom prst="rect">
            <a:avLst/>
          </a:prstGeom>
          <a:ln>
            <a:solidFill>
              <a:schemeClr val="tx1"/>
            </a:solidFill>
          </a:ln>
        </p:spPr>
      </p:pic>
      <p:pic>
        <p:nvPicPr>
          <p:cNvPr id="64" name="Picture 63" descr="A red green and white flag&#10;&#10;AI-generated content may be incorrect.">
            <a:extLst>
              <a:ext uri="{FF2B5EF4-FFF2-40B4-BE49-F238E27FC236}">
                <a16:creationId xmlns:a16="http://schemas.microsoft.com/office/drawing/2014/main" id="{76A91DEF-8E2E-68CD-D2F7-B10DC870D6C8}"/>
              </a:ext>
            </a:extLst>
          </p:cNvPr>
          <p:cNvPicPr>
            <a:picLocks noChangeAspect="1"/>
          </p:cNvPicPr>
          <p:nvPr/>
        </p:nvPicPr>
        <p:blipFill>
          <a:blip r:embed="rId8"/>
          <a:stretch>
            <a:fillRect/>
          </a:stretch>
        </p:blipFill>
        <p:spPr>
          <a:xfrm>
            <a:off x="10332951" y="3484752"/>
            <a:ext cx="1336528" cy="801917"/>
          </a:xfrm>
          <a:prstGeom prst="rect">
            <a:avLst/>
          </a:prstGeom>
          <a:ln>
            <a:solidFill>
              <a:schemeClr val="tx1"/>
            </a:solidFill>
          </a:ln>
        </p:spPr>
      </p:pic>
    </p:spTree>
    <p:extLst>
      <p:ext uri="{BB962C8B-B14F-4D97-AF65-F5344CB8AC3E}">
        <p14:creationId xmlns:p14="http://schemas.microsoft.com/office/powerpoint/2010/main" val="1811851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A5F3A-8386-F8A7-5362-4D04B21F7E2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A05508C-BE4A-D0F4-49A6-D564374AA5D8}"/>
              </a:ext>
            </a:extLst>
          </p:cNvPr>
          <p:cNvSpPr>
            <a:spLocks noGrp="1"/>
          </p:cNvSpPr>
          <p:nvPr>
            <p:ph type="title"/>
          </p:nvPr>
        </p:nvSpPr>
        <p:spPr/>
        <p:txBody>
          <a:bodyPr/>
          <a:lstStyle/>
          <a:p>
            <a:r>
              <a:rPr lang="en-GB" dirty="0">
                <a:solidFill>
                  <a:srgbClr val="0033A0"/>
                </a:solidFill>
                <a:latin typeface="Arial" panose="020B0604020202020204" pitchFamily="34" charset="0"/>
                <a:cs typeface="Arial" panose="020B0604020202020204" pitchFamily="34" charset="0"/>
              </a:rPr>
              <a:t>CERN Observer Status</a:t>
            </a:r>
            <a:br>
              <a:rPr lang="en-GB" dirty="0">
                <a:solidFill>
                  <a:srgbClr val="0033A0"/>
                </a:solidFill>
                <a:latin typeface="Outfit SemiBold" pitchFamily="2" charset="0"/>
              </a:rPr>
            </a:br>
            <a:endParaRPr lang="en-GB" dirty="0"/>
          </a:p>
        </p:txBody>
      </p:sp>
      <p:sp>
        <p:nvSpPr>
          <p:cNvPr id="4" name="Date Placeholder 3">
            <a:extLst>
              <a:ext uri="{FF2B5EF4-FFF2-40B4-BE49-F238E27FC236}">
                <a16:creationId xmlns:a16="http://schemas.microsoft.com/office/drawing/2014/main" id="{9FEA33D3-B692-B7BA-2839-61A10CBBAD92}"/>
              </a:ext>
            </a:extLst>
          </p:cNvPr>
          <p:cNvSpPr>
            <a:spLocks noGrp="1"/>
          </p:cNvSpPr>
          <p:nvPr>
            <p:ph type="dt" sz="half" idx="10"/>
          </p:nvPr>
        </p:nvSpPr>
        <p:spPr/>
        <p:txBody>
          <a:bodyPr/>
          <a:lstStyle/>
          <a:p>
            <a:r>
              <a:rPr lang="en-US"/>
              <a:t>13 November 2025</a:t>
            </a:r>
            <a:endParaRPr lang="en-US" dirty="0"/>
          </a:p>
        </p:txBody>
      </p:sp>
      <p:sp>
        <p:nvSpPr>
          <p:cNvPr id="5" name="Footer Placeholder 4">
            <a:extLst>
              <a:ext uri="{FF2B5EF4-FFF2-40B4-BE49-F238E27FC236}">
                <a16:creationId xmlns:a16="http://schemas.microsoft.com/office/drawing/2014/main" id="{9E81BB8A-8558-1BEF-9DD3-61E2132E5FD7}"/>
              </a:ext>
            </a:extLst>
          </p:cNvPr>
          <p:cNvSpPr>
            <a:spLocks noGrp="1"/>
          </p:cNvSpPr>
          <p:nvPr>
            <p:ph type="ftr" sz="quarter" idx="11"/>
          </p:nvPr>
        </p:nvSpPr>
        <p:spPr>
          <a:xfrm>
            <a:off x="914399" y="6424993"/>
            <a:ext cx="4544291" cy="365125"/>
          </a:xfrm>
        </p:spPr>
        <p:txBody>
          <a:bodyPr/>
          <a:lstStyle/>
          <a:p>
            <a:r>
              <a:rPr lang="en-US" dirty="0"/>
              <a:t>E. Tsesmelis | </a:t>
            </a:r>
            <a:r>
              <a:rPr lang="en-GB" dirty="0"/>
              <a:t>4th Symposium on the History of Particle Physics</a:t>
            </a:r>
            <a:endParaRPr lang="en-US" dirty="0"/>
          </a:p>
        </p:txBody>
      </p:sp>
      <p:sp>
        <p:nvSpPr>
          <p:cNvPr id="6" name="Slide Number Placeholder 5">
            <a:extLst>
              <a:ext uri="{FF2B5EF4-FFF2-40B4-BE49-F238E27FC236}">
                <a16:creationId xmlns:a16="http://schemas.microsoft.com/office/drawing/2014/main" id="{1793A1B3-A248-1E60-6743-69AEFA0CDE6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Subtitle 29">
            <a:extLst>
              <a:ext uri="{FF2B5EF4-FFF2-40B4-BE49-F238E27FC236}">
                <a16:creationId xmlns:a16="http://schemas.microsoft.com/office/drawing/2014/main" id="{89FA92B4-DC99-406A-05D6-93967ECF31BC}"/>
              </a:ext>
            </a:extLst>
          </p:cNvPr>
          <p:cNvSpPr txBox="1">
            <a:spLocks/>
          </p:cNvSpPr>
          <p:nvPr/>
        </p:nvSpPr>
        <p:spPr>
          <a:xfrm>
            <a:off x="877769" y="1404941"/>
            <a:ext cx="8617176" cy="5718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a:lnSpc>
                <a:spcPct val="100000"/>
              </a:lnSpc>
              <a:spcBef>
                <a:spcPts val="0"/>
              </a:spcBef>
              <a:defRPr/>
            </a:pPr>
            <a:r>
              <a:rPr lang="de-CH" sz="1600" b="0" dirty="0">
                <a:latin typeface="Arial" panose="020B0604020202020204" pitchFamily="34" charset="0"/>
                <a:cs typeface="Arial" panose="020B0604020202020204" pitchFamily="34" charset="0"/>
              </a:rPr>
              <a:t>To promote </a:t>
            </a:r>
            <a:r>
              <a:rPr lang="de-CH" sz="1600" b="0" dirty="0" err="1">
                <a:latin typeface="Arial" panose="020B0604020202020204" pitchFamily="34" charset="0"/>
                <a:cs typeface="Arial" panose="020B0604020202020204" pitchFamily="34" charset="0"/>
              </a:rPr>
              <a:t>participation</a:t>
            </a:r>
            <a:r>
              <a:rPr lang="de-CH" sz="1600" b="0" dirty="0">
                <a:latin typeface="Arial" panose="020B0604020202020204" pitchFamily="34" charset="0"/>
                <a:cs typeface="Arial" panose="020B0604020202020204" pitchFamily="34" charset="0"/>
              </a:rPr>
              <a:t> of non-Member States in the LHC </a:t>
            </a:r>
            <a:r>
              <a:rPr lang="de-CH" sz="1600" b="0" dirty="0" err="1">
                <a:latin typeface="Arial" panose="020B0604020202020204" pitchFamily="34" charset="0"/>
                <a:cs typeface="Arial" panose="020B0604020202020204" pitchFamily="34" charset="0"/>
              </a:rPr>
              <a:t>programme</a:t>
            </a:r>
            <a:r>
              <a:rPr lang="de-CH" sz="1600" b="0" dirty="0">
                <a:latin typeface="Arial" panose="020B0604020202020204" pitchFamily="34" charset="0"/>
                <a:cs typeface="Arial" panose="020B0604020202020204" pitchFamily="34" charset="0"/>
              </a:rPr>
              <a:t>,</a:t>
            </a:r>
          </a:p>
          <a:p>
            <a:pPr lvl="0">
              <a:lnSpc>
                <a:spcPct val="100000"/>
              </a:lnSpc>
              <a:spcBef>
                <a:spcPts val="0"/>
              </a:spcBef>
              <a:defRPr/>
            </a:pPr>
            <a:r>
              <a:rPr lang="de-CH" sz="1600" b="0" dirty="0">
                <a:latin typeface="Arial" panose="020B0604020202020204" pitchFamily="34" charset="0"/>
                <a:cs typeface="Arial" panose="020B0604020202020204" pitchFamily="34" charset="0"/>
              </a:rPr>
              <a:t>the CERN Council </a:t>
            </a:r>
            <a:r>
              <a:rPr lang="de-CH" sz="1600" b="0" dirty="0" err="1">
                <a:latin typeface="Arial" panose="020B0604020202020204" pitchFamily="34" charset="0"/>
                <a:cs typeface="Arial" panose="020B0604020202020204" pitchFamily="34" charset="0"/>
              </a:rPr>
              <a:t>granted</a:t>
            </a:r>
            <a:r>
              <a:rPr lang="de-CH" sz="1600" b="0" dirty="0">
                <a:latin typeface="Arial" panose="020B0604020202020204" pitchFamily="34" charset="0"/>
                <a:cs typeface="Arial" panose="020B0604020202020204" pitchFamily="34" charset="0"/>
              </a:rPr>
              <a:t> Observer </a:t>
            </a:r>
            <a:r>
              <a:rPr lang="de-CH" sz="1600" b="0" dirty="0" err="1">
                <a:latin typeface="Arial" panose="020B0604020202020204" pitchFamily="34" charset="0"/>
                <a:cs typeface="Arial" panose="020B0604020202020204" pitchFamily="34" charset="0"/>
              </a:rPr>
              <a:t>status</a:t>
            </a:r>
            <a:r>
              <a:rPr lang="de-CH" sz="1600" b="0" dirty="0">
                <a:latin typeface="Arial" panose="020B0604020202020204" pitchFamily="34" charset="0"/>
                <a:cs typeface="Arial" panose="020B0604020202020204" pitchFamily="34" charset="0"/>
              </a:rPr>
              <a:t> to </a:t>
            </a:r>
            <a:r>
              <a:rPr lang="de-CH" sz="1600" b="0" dirty="0" err="1">
                <a:latin typeface="Arial" panose="020B0604020202020204" pitchFamily="34" charset="0"/>
                <a:cs typeface="Arial" panose="020B0604020202020204" pitchFamily="34" charset="0"/>
              </a:rPr>
              <a:t>several</a:t>
            </a:r>
            <a:r>
              <a:rPr lang="de-CH" sz="1600" b="0" dirty="0">
                <a:latin typeface="Arial" panose="020B0604020202020204" pitchFamily="34" charset="0"/>
                <a:cs typeface="Arial" panose="020B0604020202020204" pitchFamily="34" charset="0"/>
              </a:rPr>
              <a:t> countries </a:t>
            </a:r>
            <a:r>
              <a:rPr lang="de-CH" sz="1600" b="0" dirty="0" err="1">
                <a:latin typeface="Arial" panose="020B0604020202020204" pitchFamily="34" charset="0"/>
                <a:cs typeface="Arial" panose="020B0604020202020204" pitchFamily="34" charset="0"/>
              </a:rPr>
              <a:t>between</a:t>
            </a:r>
            <a:r>
              <a:rPr lang="de-CH" sz="1600" b="0" dirty="0">
                <a:latin typeface="Arial" panose="020B0604020202020204" pitchFamily="34" charset="0"/>
                <a:cs typeface="Arial" panose="020B0604020202020204" pitchFamily="34" charset="0"/>
              </a:rPr>
              <a:t> 1991 and 2002.</a:t>
            </a:r>
            <a:endParaRPr lang="en-CH" sz="1600" b="0" dirty="0">
              <a:latin typeface="Arial" panose="020B0604020202020204" pitchFamily="34" charset="0"/>
              <a:cs typeface="Arial" panose="020B0604020202020204" pitchFamily="34" charset="0"/>
            </a:endParaRPr>
          </a:p>
          <a:p>
            <a:pPr>
              <a:lnSpc>
                <a:spcPct val="100000"/>
              </a:lnSpc>
              <a:spcBef>
                <a:spcPts val="0"/>
              </a:spcBef>
              <a:defRPr/>
            </a:pPr>
            <a:endParaRPr lang="en-CH" sz="1600" b="0" dirty="0">
              <a:latin typeface="Arial" panose="020B0604020202020204" pitchFamily="34" charset="0"/>
              <a:cs typeface="Arial" panose="020B0604020202020204" pitchFamily="34" charset="0"/>
            </a:endParaRPr>
          </a:p>
        </p:txBody>
      </p:sp>
      <p:sp>
        <p:nvSpPr>
          <p:cNvPr id="8" name="Text Placeholder 67">
            <a:extLst>
              <a:ext uri="{FF2B5EF4-FFF2-40B4-BE49-F238E27FC236}">
                <a16:creationId xmlns:a16="http://schemas.microsoft.com/office/drawing/2014/main" id="{0A9A10FC-392F-6DDB-1B63-789C1495C11E}"/>
              </a:ext>
            </a:extLst>
          </p:cNvPr>
          <p:cNvSpPr txBox="1">
            <a:spLocks/>
          </p:cNvSpPr>
          <p:nvPr/>
        </p:nvSpPr>
        <p:spPr>
          <a:xfrm>
            <a:off x="1017107"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1991</a:t>
            </a:r>
          </a:p>
        </p:txBody>
      </p:sp>
      <p:sp>
        <p:nvSpPr>
          <p:cNvPr id="9" name="Text Placeholder 67">
            <a:extLst>
              <a:ext uri="{FF2B5EF4-FFF2-40B4-BE49-F238E27FC236}">
                <a16:creationId xmlns:a16="http://schemas.microsoft.com/office/drawing/2014/main" id="{93992C8F-25E0-37F9-16F5-59CB4DE6BB9E}"/>
              </a:ext>
            </a:extLst>
          </p:cNvPr>
          <p:cNvSpPr txBox="1">
            <a:spLocks/>
          </p:cNvSpPr>
          <p:nvPr/>
        </p:nvSpPr>
        <p:spPr>
          <a:xfrm>
            <a:off x="1019242"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24369F"/>
                </a:solidFill>
                <a:effectLst/>
                <a:uLnTx/>
                <a:uFillTx/>
                <a:latin typeface="Century Gothic" panose="020F0302020204030204"/>
                <a:ea typeface="+mn-ea"/>
                <a:cs typeface="+mn-cs"/>
              </a:rPr>
              <a:t>Israel</a:t>
            </a:r>
          </a:p>
        </p:txBody>
      </p:sp>
      <p:sp>
        <p:nvSpPr>
          <p:cNvPr id="10" name="Text Placeholder 67">
            <a:extLst>
              <a:ext uri="{FF2B5EF4-FFF2-40B4-BE49-F238E27FC236}">
                <a16:creationId xmlns:a16="http://schemas.microsoft.com/office/drawing/2014/main" id="{55D8B36F-ECC8-C028-9C82-CE8D7B81F388}"/>
              </a:ext>
            </a:extLst>
          </p:cNvPr>
          <p:cNvSpPr txBox="1">
            <a:spLocks/>
          </p:cNvSpPr>
          <p:nvPr/>
        </p:nvSpPr>
        <p:spPr>
          <a:xfrm>
            <a:off x="3105401"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1995</a:t>
            </a:r>
          </a:p>
        </p:txBody>
      </p:sp>
      <p:sp>
        <p:nvSpPr>
          <p:cNvPr id="11" name="Text Placeholder 67">
            <a:extLst>
              <a:ext uri="{FF2B5EF4-FFF2-40B4-BE49-F238E27FC236}">
                <a16:creationId xmlns:a16="http://schemas.microsoft.com/office/drawing/2014/main" id="{FD1C3AEE-B43D-309C-AFC3-77CDD80FA743}"/>
              </a:ext>
            </a:extLst>
          </p:cNvPr>
          <p:cNvSpPr txBox="1">
            <a:spLocks/>
          </p:cNvSpPr>
          <p:nvPr/>
        </p:nvSpPr>
        <p:spPr>
          <a:xfrm>
            <a:off x="3107536" y="2756228"/>
            <a:ext cx="1697037" cy="368946"/>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24369F"/>
                </a:solidFill>
                <a:effectLst/>
                <a:uLnTx/>
                <a:uFillTx/>
                <a:latin typeface="Century Gothic" panose="020F0302020204030204"/>
                <a:ea typeface="+mn-ea"/>
                <a:cs typeface="+mn-cs"/>
              </a:rPr>
              <a:t>Japan</a:t>
            </a:r>
          </a:p>
        </p:txBody>
      </p:sp>
      <p:sp>
        <p:nvSpPr>
          <p:cNvPr id="12" name="Text Placeholder 67">
            <a:extLst>
              <a:ext uri="{FF2B5EF4-FFF2-40B4-BE49-F238E27FC236}">
                <a16:creationId xmlns:a16="http://schemas.microsoft.com/office/drawing/2014/main" id="{C0F60A01-F37D-B17A-115C-BEFEFF75DB2B}"/>
              </a:ext>
            </a:extLst>
          </p:cNvPr>
          <p:cNvSpPr txBox="1">
            <a:spLocks/>
          </p:cNvSpPr>
          <p:nvPr/>
        </p:nvSpPr>
        <p:spPr>
          <a:xfrm>
            <a:off x="5198948"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1997</a:t>
            </a:r>
          </a:p>
        </p:txBody>
      </p:sp>
      <p:sp>
        <p:nvSpPr>
          <p:cNvPr id="13" name="Text Placeholder 67">
            <a:extLst>
              <a:ext uri="{FF2B5EF4-FFF2-40B4-BE49-F238E27FC236}">
                <a16:creationId xmlns:a16="http://schemas.microsoft.com/office/drawing/2014/main" id="{88ADE0E3-DA5C-ED46-AB5F-6D12FBE5D197}"/>
              </a:ext>
            </a:extLst>
          </p:cNvPr>
          <p:cNvSpPr txBox="1">
            <a:spLocks/>
          </p:cNvSpPr>
          <p:nvPr/>
        </p:nvSpPr>
        <p:spPr>
          <a:xfrm>
            <a:off x="5201083"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24369F"/>
                </a:solidFill>
                <a:effectLst/>
                <a:uLnTx/>
                <a:uFillTx/>
                <a:latin typeface="Century Gothic" panose="020F0302020204030204"/>
                <a:ea typeface="+mn-ea"/>
                <a:cs typeface="+mn-cs"/>
              </a:rPr>
              <a:t>Russian Federation</a:t>
            </a:r>
          </a:p>
        </p:txBody>
      </p:sp>
      <p:sp>
        <p:nvSpPr>
          <p:cNvPr id="14" name="Text Placeholder 67">
            <a:extLst>
              <a:ext uri="{FF2B5EF4-FFF2-40B4-BE49-F238E27FC236}">
                <a16:creationId xmlns:a16="http://schemas.microsoft.com/office/drawing/2014/main" id="{EB9AB6AE-CD5E-523C-DDCB-B236220AD3A9}"/>
              </a:ext>
            </a:extLst>
          </p:cNvPr>
          <p:cNvSpPr txBox="1">
            <a:spLocks/>
          </p:cNvSpPr>
          <p:nvPr/>
        </p:nvSpPr>
        <p:spPr>
          <a:xfrm>
            <a:off x="7305466"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1997</a:t>
            </a:r>
          </a:p>
        </p:txBody>
      </p:sp>
      <p:sp>
        <p:nvSpPr>
          <p:cNvPr id="15" name="Text Placeholder 67">
            <a:extLst>
              <a:ext uri="{FF2B5EF4-FFF2-40B4-BE49-F238E27FC236}">
                <a16:creationId xmlns:a16="http://schemas.microsoft.com/office/drawing/2014/main" id="{9CE05B9A-F5B9-C975-DCE9-1429ACDBE030}"/>
              </a:ext>
            </a:extLst>
          </p:cNvPr>
          <p:cNvSpPr txBox="1">
            <a:spLocks/>
          </p:cNvSpPr>
          <p:nvPr/>
        </p:nvSpPr>
        <p:spPr>
          <a:xfrm>
            <a:off x="7307601"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24369F"/>
                </a:solidFill>
                <a:effectLst/>
                <a:uLnTx/>
                <a:uFillTx/>
                <a:latin typeface="Century Gothic" panose="020F0302020204030204"/>
                <a:ea typeface="+mn-ea"/>
                <a:cs typeface="+mn-cs"/>
              </a:rPr>
              <a:t>United States of America</a:t>
            </a:r>
          </a:p>
        </p:txBody>
      </p:sp>
      <p:sp>
        <p:nvSpPr>
          <p:cNvPr id="16" name="Text Placeholder 67">
            <a:extLst>
              <a:ext uri="{FF2B5EF4-FFF2-40B4-BE49-F238E27FC236}">
                <a16:creationId xmlns:a16="http://schemas.microsoft.com/office/drawing/2014/main" id="{EFCAEB49-06C6-5E6F-17AD-95A039A370C1}"/>
              </a:ext>
            </a:extLst>
          </p:cNvPr>
          <p:cNvSpPr txBox="1">
            <a:spLocks/>
          </p:cNvSpPr>
          <p:nvPr/>
        </p:nvSpPr>
        <p:spPr>
          <a:xfrm>
            <a:off x="9411984" y="2069378"/>
            <a:ext cx="1697037" cy="450850"/>
          </a:xfrm>
          <a:prstGeom prst="rect">
            <a:avLst/>
          </a:prstGeom>
        </p:spPr>
        <p:txBody>
          <a:bodyPr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accent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rgbClr val="71DFDF"/>
                </a:solidFill>
                <a:effectLst/>
                <a:uLnTx/>
                <a:uFillTx/>
                <a:latin typeface="Century Gothic" panose="020F0302020204030204"/>
                <a:ea typeface="+mn-ea"/>
                <a:cs typeface="+mn-cs"/>
              </a:rPr>
              <a:t>2002</a:t>
            </a:r>
          </a:p>
        </p:txBody>
      </p:sp>
      <p:sp>
        <p:nvSpPr>
          <p:cNvPr id="17" name="Text Placeholder 67">
            <a:extLst>
              <a:ext uri="{FF2B5EF4-FFF2-40B4-BE49-F238E27FC236}">
                <a16:creationId xmlns:a16="http://schemas.microsoft.com/office/drawing/2014/main" id="{08D52E2C-4DD3-E4E9-586D-73EEC99EFDA8}"/>
              </a:ext>
            </a:extLst>
          </p:cNvPr>
          <p:cNvSpPr txBox="1">
            <a:spLocks/>
          </p:cNvSpPr>
          <p:nvPr/>
        </p:nvSpPr>
        <p:spPr>
          <a:xfrm>
            <a:off x="9414119" y="2756228"/>
            <a:ext cx="1697037" cy="368946"/>
          </a:xfrm>
          <a:prstGeom prst="rect">
            <a:avLst/>
          </a:prstGeom>
        </p:spPr>
        <p:txBody>
          <a:bodyPr rtlCol="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kern="1200">
                <a:solidFill>
                  <a:schemeClr val="accent3"/>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1" kern="1200">
                <a:solidFill>
                  <a:srgbClr val="B4001B"/>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24369F"/>
                </a:solidFill>
                <a:effectLst/>
                <a:uLnTx/>
                <a:uFillTx/>
                <a:latin typeface="Century Gothic" panose="020F0302020204030204"/>
                <a:ea typeface="+mn-ea"/>
                <a:cs typeface="+mn-cs"/>
              </a:rPr>
              <a:t>India</a:t>
            </a:r>
          </a:p>
        </p:txBody>
      </p:sp>
      <p:cxnSp>
        <p:nvCxnSpPr>
          <p:cNvPr id="18" name="Straight Connector 17">
            <a:extLst>
              <a:ext uri="{FF2B5EF4-FFF2-40B4-BE49-F238E27FC236}">
                <a16:creationId xmlns:a16="http://schemas.microsoft.com/office/drawing/2014/main" id="{D14170DC-B931-1D6A-D0FF-B8EEB853141D}"/>
              </a:ext>
            </a:extLst>
          </p:cNvPr>
          <p:cNvCxnSpPr>
            <a:cxnSpLocks/>
          </p:cNvCxnSpPr>
          <p:nvPr/>
        </p:nvCxnSpPr>
        <p:spPr>
          <a:xfrm>
            <a:off x="595745" y="2612793"/>
            <a:ext cx="10636548"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9ECCE88-B3BF-C257-DC6E-D9284020673F}"/>
              </a:ext>
            </a:extLst>
          </p:cNvPr>
          <p:cNvCxnSpPr>
            <a:cxnSpLocks/>
            <a:stCxn id="22" idx="4"/>
            <a:endCxn id="20" idx="0"/>
          </p:cNvCxnSpPr>
          <p:nvPr/>
        </p:nvCxnSpPr>
        <p:spPr>
          <a:xfrm flipH="1">
            <a:off x="88257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DD7258E7-8780-6FDC-C543-9CCBC9021212}"/>
              </a:ext>
            </a:extLst>
          </p:cNvPr>
          <p:cNvSpPr/>
          <p:nvPr/>
        </p:nvSpPr>
        <p:spPr>
          <a:xfrm>
            <a:off x="81399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21" name="Group 20">
            <a:extLst>
              <a:ext uri="{FF2B5EF4-FFF2-40B4-BE49-F238E27FC236}">
                <a16:creationId xmlns:a16="http://schemas.microsoft.com/office/drawing/2014/main" id="{1981FFCE-D458-59F8-84F2-C983EE3F25AF}"/>
              </a:ext>
            </a:extLst>
          </p:cNvPr>
          <p:cNvGrpSpPr/>
          <p:nvPr/>
        </p:nvGrpSpPr>
        <p:grpSpPr>
          <a:xfrm>
            <a:off x="750918" y="2478756"/>
            <a:ext cx="265176" cy="265176"/>
            <a:chOff x="818907" y="3062958"/>
            <a:chExt cx="265176" cy="265176"/>
          </a:xfrm>
        </p:grpSpPr>
        <p:sp>
          <p:nvSpPr>
            <p:cNvPr id="22" name="Oval 21">
              <a:extLst>
                <a:ext uri="{FF2B5EF4-FFF2-40B4-BE49-F238E27FC236}">
                  <a16:creationId xmlns:a16="http://schemas.microsoft.com/office/drawing/2014/main" id="{3A4FF338-3121-1E79-405B-BE5934E2CB7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455FF8BB-6EB4-36C7-F668-358A61726FE8}"/>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4" name="Group 23">
            <a:extLst>
              <a:ext uri="{FF2B5EF4-FFF2-40B4-BE49-F238E27FC236}">
                <a16:creationId xmlns:a16="http://schemas.microsoft.com/office/drawing/2014/main" id="{D44F5E56-394B-EB25-9B49-E5E8C7ECB76C}"/>
              </a:ext>
            </a:extLst>
          </p:cNvPr>
          <p:cNvGrpSpPr/>
          <p:nvPr/>
        </p:nvGrpSpPr>
        <p:grpSpPr>
          <a:xfrm>
            <a:off x="2847246" y="2478756"/>
            <a:ext cx="265176" cy="265176"/>
            <a:chOff x="818907" y="3062958"/>
            <a:chExt cx="265176" cy="265176"/>
          </a:xfrm>
        </p:grpSpPr>
        <p:sp>
          <p:nvSpPr>
            <p:cNvPr id="25" name="Oval 24">
              <a:extLst>
                <a:ext uri="{FF2B5EF4-FFF2-40B4-BE49-F238E27FC236}">
                  <a16:creationId xmlns:a16="http://schemas.microsoft.com/office/drawing/2014/main" id="{01612FE3-53CF-72D5-4916-D02C8B3941AD}"/>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6" name="Oval 25">
              <a:extLst>
                <a:ext uri="{FF2B5EF4-FFF2-40B4-BE49-F238E27FC236}">
                  <a16:creationId xmlns:a16="http://schemas.microsoft.com/office/drawing/2014/main" id="{CDB7219E-21FE-E1B2-578C-9E506954DDB0}"/>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grpSp>
        <p:nvGrpSpPr>
          <p:cNvPr id="27" name="Group 26">
            <a:extLst>
              <a:ext uri="{FF2B5EF4-FFF2-40B4-BE49-F238E27FC236}">
                <a16:creationId xmlns:a16="http://schemas.microsoft.com/office/drawing/2014/main" id="{B69CE91B-7CB0-F158-0F4D-64970D4BE6C0}"/>
              </a:ext>
            </a:extLst>
          </p:cNvPr>
          <p:cNvGrpSpPr/>
          <p:nvPr/>
        </p:nvGrpSpPr>
        <p:grpSpPr>
          <a:xfrm>
            <a:off x="9136992" y="2478756"/>
            <a:ext cx="265176" cy="265176"/>
            <a:chOff x="818907" y="3062958"/>
            <a:chExt cx="265176" cy="265176"/>
          </a:xfrm>
        </p:grpSpPr>
        <p:sp>
          <p:nvSpPr>
            <p:cNvPr id="28" name="Oval 27">
              <a:extLst>
                <a:ext uri="{FF2B5EF4-FFF2-40B4-BE49-F238E27FC236}">
                  <a16:creationId xmlns:a16="http://schemas.microsoft.com/office/drawing/2014/main" id="{94919D52-B505-815C-B561-78356E5E455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9" name="Oval 28">
              <a:extLst>
                <a:ext uri="{FF2B5EF4-FFF2-40B4-BE49-F238E27FC236}">
                  <a16:creationId xmlns:a16="http://schemas.microsoft.com/office/drawing/2014/main" id="{A5F19A9A-A98E-45C8-FD2A-57AE824428F8}"/>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sp>
        <p:nvSpPr>
          <p:cNvPr id="30" name="Oval 29">
            <a:extLst>
              <a:ext uri="{FF2B5EF4-FFF2-40B4-BE49-F238E27FC236}">
                <a16:creationId xmlns:a16="http://schemas.microsoft.com/office/drawing/2014/main" id="{035028A0-FA5A-DAF1-BE69-F01B594D66B0}"/>
              </a:ext>
            </a:extLst>
          </p:cNvPr>
          <p:cNvSpPr/>
          <p:nvPr/>
        </p:nvSpPr>
        <p:spPr>
          <a:xfrm>
            <a:off x="4938426" y="2478756"/>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1" name="Oval 30">
            <a:extLst>
              <a:ext uri="{FF2B5EF4-FFF2-40B4-BE49-F238E27FC236}">
                <a16:creationId xmlns:a16="http://schemas.microsoft.com/office/drawing/2014/main" id="{1EE5CFE6-C804-BD45-9421-C1075C4AB965}"/>
              </a:ext>
            </a:extLst>
          </p:cNvPr>
          <p:cNvSpPr/>
          <p:nvPr/>
        </p:nvSpPr>
        <p:spPr>
          <a:xfrm>
            <a:off x="5002434" y="254276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nvGrpSpPr>
          <p:cNvPr id="32" name="Group 31">
            <a:extLst>
              <a:ext uri="{FF2B5EF4-FFF2-40B4-BE49-F238E27FC236}">
                <a16:creationId xmlns:a16="http://schemas.microsoft.com/office/drawing/2014/main" id="{150EF0C9-107C-621C-A737-DE1F3FBA4A4F}"/>
              </a:ext>
            </a:extLst>
          </p:cNvPr>
          <p:cNvGrpSpPr/>
          <p:nvPr/>
        </p:nvGrpSpPr>
        <p:grpSpPr>
          <a:xfrm>
            <a:off x="7036590" y="2478756"/>
            <a:ext cx="265176" cy="265176"/>
            <a:chOff x="821985" y="3062284"/>
            <a:chExt cx="265176" cy="265176"/>
          </a:xfrm>
        </p:grpSpPr>
        <p:sp>
          <p:nvSpPr>
            <p:cNvPr id="33" name="Oval 32">
              <a:extLst>
                <a:ext uri="{FF2B5EF4-FFF2-40B4-BE49-F238E27FC236}">
                  <a16:creationId xmlns:a16="http://schemas.microsoft.com/office/drawing/2014/main" id="{4A26260E-F077-0B8D-838C-BC82936F10EA}"/>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34" name="Oval 33">
              <a:extLst>
                <a:ext uri="{FF2B5EF4-FFF2-40B4-BE49-F238E27FC236}">
                  <a16:creationId xmlns:a16="http://schemas.microsoft.com/office/drawing/2014/main" id="{5D409762-2B2A-8E52-A090-CDCEDA86D673}"/>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grpSp>
      <p:cxnSp>
        <p:nvCxnSpPr>
          <p:cNvPr id="35" name="Straight Connector 34">
            <a:extLst>
              <a:ext uri="{FF2B5EF4-FFF2-40B4-BE49-F238E27FC236}">
                <a16:creationId xmlns:a16="http://schemas.microsoft.com/office/drawing/2014/main" id="{6DAAF74B-D1B5-46F4-C09D-932B79D11C06}"/>
              </a:ext>
            </a:extLst>
          </p:cNvPr>
          <p:cNvCxnSpPr>
            <a:cxnSpLocks/>
            <a:endCxn id="36" idx="0"/>
          </p:cNvCxnSpPr>
          <p:nvPr/>
        </p:nvCxnSpPr>
        <p:spPr>
          <a:xfrm flipH="1">
            <a:off x="2976547"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B2271D4A-03FC-6BF7-9544-999BC005BFC5}"/>
              </a:ext>
            </a:extLst>
          </p:cNvPr>
          <p:cNvSpPr/>
          <p:nvPr/>
        </p:nvSpPr>
        <p:spPr>
          <a:xfrm>
            <a:off x="2907967"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37" name="Straight Connector 36">
            <a:extLst>
              <a:ext uri="{FF2B5EF4-FFF2-40B4-BE49-F238E27FC236}">
                <a16:creationId xmlns:a16="http://schemas.microsoft.com/office/drawing/2014/main" id="{02785091-D4D7-5240-304A-101DE9949ECA}"/>
              </a:ext>
            </a:extLst>
          </p:cNvPr>
          <p:cNvCxnSpPr>
            <a:cxnSpLocks/>
            <a:endCxn id="38" idx="0"/>
          </p:cNvCxnSpPr>
          <p:nvPr/>
        </p:nvCxnSpPr>
        <p:spPr>
          <a:xfrm flipH="1">
            <a:off x="506484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4068E1AF-688E-D7D9-B91F-0018EA4EA8EA}"/>
              </a:ext>
            </a:extLst>
          </p:cNvPr>
          <p:cNvSpPr/>
          <p:nvPr/>
        </p:nvSpPr>
        <p:spPr>
          <a:xfrm>
            <a:off x="499626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39" name="Straight Connector 38">
            <a:extLst>
              <a:ext uri="{FF2B5EF4-FFF2-40B4-BE49-F238E27FC236}">
                <a16:creationId xmlns:a16="http://schemas.microsoft.com/office/drawing/2014/main" id="{61C596D5-DDDB-70EE-D3FB-A168738E101A}"/>
              </a:ext>
            </a:extLst>
          </p:cNvPr>
          <p:cNvCxnSpPr>
            <a:cxnSpLocks/>
            <a:endCxn id="40" idx="0"/>
          </p:cNvCxnSpPr>
          <p:nvPr/>
        </p:nvCxnSpPr>
        <p:spPr>
          <a:xfrm flipH="1">
            <a:off x="7167961"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D946036E-B00B-4708-6391-138D56142161}"/>
              </a:ext>
            </a:extLst>
          </p:cNvPr>
          <p:cNvSpPr/>
          <p:nvPr/>
        </p:nvSpPr>
        <p:spPr>
          <a:xfrm>
            <a:off x="7099381"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41" name="Straight Connector 40">
            <a:extLst>
              <a:ext uri="{FF2B5EF4-FFF2-40B4-BE49-F238E27FC236}">
                <a16:creationId xmlns:a16="http://schemas.microsoft.com/office/drawing/2014/main" id="{F2BBAD8C-9E48-DB66-BC83-F88DD2F00E57}"/>
              </a:ext>
            </a:extLst>
          </p:cNvPr>
          <p:cNvCxnSpPr>
            <a:cxnSpLocks/>
          </p:cNvCxnSpPr>
          <p:nvPr/>
        </p:nvCxnSpPr>
        <p:spPr>
          <a:xfrm flipH="1">
            <a:off x="9269970" y="2743932"/>
            <a:ext cx="935" cy="189840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39E09360-A1DD-4196-7BCB-EB44FD742020}"/>
              </a:ext>
            </a:extLst>
          </p:cNvPr>
          <p:cNvSpPr/>
          <p:nvPr/>
        </p:nvSpPr>
        <p:spPr>
          <a:xfrm>
            <a:off x="9200900" y="4642340"/>
            <a:ext cx="137160" cy="137160"/>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43" name="Subtitle 29">
            <a:extLst>
              <a:ext uri="{FF2B5EF4-FFF2-40B4-BE49-F238E27FC236}">
                <a16:creationId xmlns:a16="http://schemas.microsoft.com/office/drawing/2014/main" id="{9873D6D1-456D-D4BC-E865-1F19150517B6}"/>
              </a:ext>
            </a:extLst>
          </p:cNvPr>
          <p:cNvSpPr txBox="1">
            <a:spLocks/>
          </p:cNvSpPr>
          <p:nvPr/>
        </p:nvSpPr>
        <p:spPr>
          <a:xfrm>
            <a:off x="877769" y="5023582"/>
            <a:ext cx="10697197" cy="132712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i="0" kern="1200">
                <a:solidFill>
                  <a:schemeClr val="bg1">
                    <a:lumMod val="50000"/>
                  </a:schemeClr>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200000"/>
              </a:lnSpc>
              <a:spcBef>
                <a:spcPts val="0"/>
              </a:spcBef>
              <a:spcAft>
                <a:spcPts val="0"/>
              </a:spcAft>
              <a:buClrTx/>
              <a:buSzTx/>
              <a:buFont typeface="Arial" panose="020B0604020202020204" pitchFamily="34" charset="0"/>
              <a:buNone/>
              <a:tabLst/>
              <a:defRPr/>
            </a:pP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Observer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status</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introduced</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on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the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basis</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of</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CERN’s</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general</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mandate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to</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cooperate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with</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external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partners</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CH"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1961 – Türkiye </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ended</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with</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accession</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to</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Associate Membership in 2015)</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CH"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1962 – </a:t>
            </a:r>
            <a:r>
              <a:rPr kumimoji="0" lang="de-CH" sz="1600" b="1"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Yugoslavia</a:t>
            </a:r>
            <a:r>
              <a:rPr kumimoji="0" lang="de-CH"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following</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withdrawal</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from</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Membership;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ended</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in 1992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with</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the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dissolution</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of</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the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federal</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state</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CH"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1963 – </a:t>
            </a:r>
            <a:r>
              <a:rPr kumimoji="0" lang="de-CH" sz="1600" b="1"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Poland</a:t>
            </a:r>
            <a:r>
              <a:rPr kumimoji="0" lang="de-CH"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ended</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with</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accession</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de-CH"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to</a:t>
            </a:r>
            <a:r>
              <a:rPr kumimoji="0" lang="de-CH"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Membership in 1991)</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de-CH" sz="1600" b="0" i="0" u="none" strike="noStrike" kern="1200" cap="none" spc="0" normalizeH="0" baseline="0" noProof="0" dirty="0">
              <a:ln>
                <a:noFill/>
              </a:ln>
              <a:solidFill>
                <a:prstClr val="black"/>
              </a:solidFill>
              <a:effectLst/>
              <a:uLnTx/>
              <a:uFillTx/>
              <a:latin typeface="Century Gothic" panose="020F0302020204030204"/>
              <a:ea typeface="+mn-ea"/>
              <a:cs typeface="+mn-cs"/>
            </a:endParaRPr>
          </a:p>
        </p:txBody>
      </p:sp>
      <p:pic>
        <p:nvPicPr>
          <p:cNvPr id="44" name="Picture 43" descr="A blue and white flag with a star&#10;&#10;AI-generated content may be incorrect.">
            <a:extLst>
              <a:ext uri="{FF2B5EF4-FFF2-40B4-BE49-F238E27FC236}">
                <a16:creationId xmlns:a16="http://schemas.microsoft.com/office/drawing/2014/main" id="{DDF9B2A8-D190-31AE-695C-FD7B8D0D697D}"/>
              </a:ext>
            </a:extLst>
          </p:cNvPr>
          <p:cNvPicPr>
            <a:picLocks noChangeAspect="1"/>
          </p:cNvPicPr>
          <p:nvPr/>
        </p:nvPicPr>
        <p:blipFill>
          <a:blip r:embed="rId2"/>
          <a:srcRect t="3029" b="5482"/>
          <a:stretch>
            <a:fillRect/>
          </a:stretch>
        </p:blipFill>
        <p:spPr>
          <a:xfrm>
            <a:off x="1022751" y="3458986"/>
            <a:ext cx="1801945" cy="1198643"/>
          </a:xfrm>
          <a:prstGeom prst="rect">
            <a:avLst/>
          </a:prstGeom>
          <a:ln>
            <a:solidFill>
              <a:schemeClr val="tx1"/>
            </a:solidFill>
          </a:ln>
        </p:spPr>
      </p:pic>
      <p:pic>
        <p:nvPicPr>
          <p:cNvPr id="45" name="Picture 44" descr="A red circle with white background&#10;&#10;AI-generated content may be incorrect.">
            <a:extLst>
              <a:ext uri="{FF2B5EF4-FFF2-40B4-BE49-F238E27FC236}">
                <a16:creationId xmlns:a16="http://schemas.microsoft.com/office/drawing/2014/main" id="{5413B14D-6169-5C5B-FE14-8110FF89540F}"/>
              </a:ext>
            </a:extLst>
          </p:cNvPr>
          <p:cNvPicPr>
            <a:picLocks noChangeAspect="1"/>
          </p:cNvPicPr>
          <p:nvPr/>
        </p:nvPicPr>
        <p:blipFill>
          <a:blip r:embed="rId3"/>
          <a:stretch>
            <a:fillRect/>
          </a:stretch>
        </p:blipFill>
        <p:spPr>
          <a:xfrm>
            <a:off x="3120696" y="3458987"/>
            <a:ext cx="1797965" cy="1198643"/>
          </a:xfrm>
          <a:prstGeom prst="rect">
            <a:avLst/>
          </a:prstGeom>
          <a:ln>
            <a:solidFill>
              <a:schemeClr val="tx1"/>
            </a:solidFill>
          </a:ln>
        </p:spPr>
      </p:pic>
      <p:pic>
        <p:nvPicPr>
          <p:cNvPr id="46" name="Picture 45" descr="A red white and blue flag&#10;&#10;AI-generated content may be incorrect.">
            <a:extLst>
              <a:ext uri="{FF2B5EF4-FFF2-40B4-BE49-F238E27FC236}">
                <a16:creationId xmlns:a16="http://schemas.microsoft.com/office/drawing/2014/main" id="{306CC897-0716-9CE4-2C57-2AD5544DED2E}"/>
              </a:ext>
            </a:extLst>
          </p:cNvPr>
          <p:cNvPicPr>
            <a:picLocks noChangeAspect="1"/>
          </p:cNvPicPr>
          <p:nvPr/>
        </p:nvPicPr>
        <p:blipFill>
          <a:blip r:embed="rId4"/>
          <a:stretch>
            <a:fillRect/>
          </a:stretch>
        </p:blipFill>
        <p:spPr>
          <a:xfrm>
            <a:off x="5208676" y="3469869"/>
            <a:ext cx="1809519" cy="1187754"/>
          </a:xfrm>
          <a:prstGeom prst="rect">
            <a:avLst/>
          </a:prstGeom>
          <a:ln>
            <a:solidFill>
              <a:schemeClr val="tx1"/>
            </a:solidFill>
          </a:ln>
        </p:spPr>
      </p:pic>
      <p:pic>
        <p:nvPicPr>
          <p:cNvPr id="47" name="Picture 46" descr="A flag with stars and stripes&#10;&#10;AI-generated content may be incorrect.">
            <a:extLst>
              <a:ext uri="{FF2B5EF4-FFF2-40B4-BE49-F238E27FC236}">
                <a16:creationId xmlns:a16="http://schemas.microsoft.com/office/drawing/2014/main" id="{47F94151-DAA2-BB54-B083-A6DB460E03EF}"/>
              </a:ext>
            </a:extLst>
          </p:cNvPr>
          <p:cNvPicPr>
            <a:picLocks noChangeAspect="1"/>
          </p:cNvPicPr>
          <p:nvPr/>
        </p:nvPicPr>
        <p:blipFill>
          <a:blip r:embed="rId5"/>
          <a:stretch>
            <a:fillRect/>
          </a:stretch>
        </p:blipFill>
        <p:spPr>
          <a:xfrm>
            <a:off x="7318435" y="3490887"/>
            <a:ext cx="1801945" cy="1151453"/>
          </a:xfrm>
          <a:prstGeom prst="rect">
            <a:avLst/>
          </a:prstGeom>
          <a:ln>
            <a:solidFill>
              <a:schemeClr val="tx1"/>
            </a:solidFill>
          </a:ln>
        </p:spPr>
      </p:pic>
      <p:pic>
        <p:nvPicPr>
          <p:cNvPr id="48" name="Picture 47" descr="A close-up of a flag&#10;&#10;AI-generated content may be incorrect.">
            <a:extLst>
              <a:ext uri="{FF2B5EF4-FFF2-40B4-BE49-F238E27FC236}">
                <a16:creationId xmlns:a16="http://schemas.microsoft.com/office/drawing/2014/main" id="{D5BCB50C-9196-8C6F-BD6D-E04AB7B5E1C2}"/>
              </a:ext>
            </a:extLst>
          </p:cNvPr>
          <p:cNvPicPr>
            <a:picLocks noChangeAspect="1"/>
          </p:cNvPicPr>
          <p:nvPr/>
        </p:nvPicPr>
        <p:blipFill>
          <a:blip r:embed="rId6"/>
          <a:srcRect t="1632" b="2919"/>
          <a:stretch>
            <a:fillRect/>
          </a:stretch>
        </p:blipFill>
        <p:spPr>
          <a:xfrm>
            <a:off x="9422756" y="3490886"/>
            <a:ext cx="1809537" cy="1151453"/>
          </a:xfrm>
          <a:prstGeom prst="rect">
            <a:avLst/>
          </a:prstGeom>
          <a:ln>
            <a:solidFill>
              <a:schemeClr val="tx1"/>
            </a:solidFill>
          </a:ln>
        </p:spPr>
      </p:pic>
    </p:spTree>
    <p:extLst>
      <p:ext uri="{BB962C8B-B14F-4D97-AF65-F5344CB8AC3E}">
        <p14:creationId xmlns:p14="http://schemas.microsoft.com/office/powerpoint/2010/main" val="4188302831"/>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3850</TotalTime>
  <Words>2099</Words>
  <Application>Microsoft Macintosh PowerPoint</Application>
  <PresentationFormat>Widescreen</PresentationFormat>
  <Paragraphs>237</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Century Gothic</vt:lpstr>
      <vt:lpstr>Outfit SemiBold</vt:lpstr>
      <vt:lpstr>Univers</vt:lpstr>
      <vt:lpstr>Univers Bold</vt:lpstr>
      <vt:lpstr>Office Theme</vt:lpstr>
      <vt:lpstr>Demographic Shifts  in Particle Physics </vt:lpstr>
      <vt:lpstr>World Events </vt:lpstr>
      <vt:lpstr>Science &amp; Technology Events </vt:lpstr>
      <vt:lpstr>Trends of Globalisation of Particle Physics</vt:lpstr>
      <vt:lpstr>Globalisation of Particle Physics</vt:lpstr>
      <vt:lpstr>Experimental Collaborations</vt:lpstr>
      <vt:lpstr>The W Boson and International Collaboration An Example</vt:lpstr>
      <vt:lpstr>CERN Membership</vt:lpstr>
      <vt:lpstr>CERN Observer Status </vt:lpstr>
      <vt:lpstr>The Growing User Community</vt:lpstr>
      <vt:lpstr>CERN Members of Personnel</vt:lpstr>
      <vt:lpstr>Gender Representation</vt:lpstr>
      <vt:lpstr>Evolution:  CERN Diversity &amp; Inclusion Programme </vt:lpstr>
      <vt:lpstr>Concluding Remarks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Patricia Mage-Granados</dc:creator>
  <cp:lastModifiedBy>Emmanuel Tsesmelis</cp:lastModifiedBy>
  <cp:revision>35</cp:revision>
  <cp:lastPrinted>2025-11-13T11:06:51Z</cp:lastPrinted>
  <dcterms:created xsi:type="dcterms:W3CDTF">2025-07-08T15:16:17Z</dcterms:created>
  <dcterms:modified xsi:type="dcterms:W3CDTF">2025-11-13T13:13:13Z</dcterms:modified>
</cp:coreProperties>
</file>