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94" r:id="rId2"/>
    <p:sldId id="329" r:id="rId3"/>
    <p:sldId id="328" r:id="rId4"/>
    <p:sldId id="330" r:id="rId5"/>
    <p:sldId id="5870" r:id="rId6"/>
    <p:sldId id="5871" r:id="rId7"/>
    <p:sldId id="5877" r:id="rId8"/>
    <p:sldId id="5879" r:id="rId9"/>
    <p:sldId id="5864" r:id="rId10"/>
    <p:sldId id="5878" r:id="rId11"/>
    <p:sldId id="5868" r:id="rId12"/>
    <p:sldId id="5869" r:id="rId13"/>
    <p:sldId id="5860" r:id="rId14"/>
    <p:sldId id="5872" r:id="rId15"/>
    <p:sldId id="5874" r:id="rId16"/>
    <p:sldId id="5876" r:id="rId17"/>
    <p:sldId id="5873" r:id="rId18"/>
    <p:sldId id="34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1B3"/>
    <a:srgbClr val="1A12BA"/>
    <a:srgbClr val="008000"/>
    <a:srgbClr val="A50021"/>
    <a:srgbClr val="215F2B"/>
    <a:srgbClr val="1B13C3"/>
    <a:srgbClr val="1948BD"/>
    <a:srgbClr val="0066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2" autoAdjust="0"/>
    <p:restoredTop sz="94706" autoAdjust="0"/>
  </p:normalViewPr>
  <p:slideViewPr>
    <p:cSldViewPr snapToGrid="0">
      <p:cViewPr varScale="1">
        <p:scale>
          <a:sx n="46" d="100"/>
          <a:sy n="46" d="100"/>
        </p:scale>
        <p:origin x="1059" y="258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122"/>
    </p:cViewPr>
  </p:sorter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41DB8-B66F-4DC8-A96E-33677E0F90FF}" type="datetimeFigureOut">
              <a:rPr lang="en-US" smtClean="0"/>
              <a:t>11/13/2025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4A0D4-B89B-4ADD-AF9E-38636B40E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49C4A-65AC-492D-9701-81B46C3AD0E4}" type="datetimeFigureOut">
              <a:rPr lang="en-US" smtClean="0"/>
              <a:t>11/13/2025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69989-EB00-4EE7-BCB5-25BDC5BB2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2C771D-F1BC-394F-4981-970EF01452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>
            <a:extLst>
              <a:ext uri="{FF2B5EF4-FFF2-40B4-BE49-F238E27FC236}">
                <a16:creationId xmlns:a16="http://schemas.microsoft.com/office/drawing/2014/main" id="{BDE034DA-D48B-B894-8EA8-5D4B14A2B12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3FC0FCC-0057-48D8-8482-AB01EC925FBC}" type="slidenum">
              <a:rPr lang="en-US" altLang="en-US" sz="1200">
                <a:latin typeface="Arial" panose="020B0604020202020204" pitchFamily="34" charset="0"/>
              </a:rPr>
              <a:pPr eaLnBrk="1" hangingPunct="1"/>
              <a:t>16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67587" name="Rectangle 2">
            <a:extLst>
              <a:ext uri="{FF2B5EF4-FFF2-40B4-BE49-F238E27FC236}">
                <a16:creationId xmlns:a16="http://schemas.microsoft.com/office/drawing/2014/main" id="{FF4CE77F-E748-19F9-FFF7-29F09A2E049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>
            <a:extLst>
              <a:ext uri="{FF2B5EF4-FFF2-40B4-BE49-F238E27FC236}">
                <a16:creationId xmlns:a16="http://schemas.microsoft.com/office/drawing/2014/main" id="{916AE642-A70E-7786-8EDF-08E787327B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422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Straight Connector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Straight Connector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oup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Straight Connector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Straight Connector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Straight Connector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Straight Connector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Straight Connector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3383280"/>
          </a:xfrm>
        </p:spPr>
        <p:txBody>
          <a:bodyPr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457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Vladimir Shiltsev | SHPP'2025 | Diaspora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9314" y="489856"/>
            <a:ext cx="1687286" cy="530134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9" y="489856"/>
            <a:ext cx="7587344" cy="530134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Vladimir Shiltsev | SHPP'2025 | Diaspora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455899" y="4963773"/>
            <a:ext cx="11332308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455899" y="3951842"/>
            <a:ext cx="11332309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681" y="249844"/>
            <a:ext cx="12014381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186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5384800" cy="45339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339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37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0204B79E-422C-44FF-8DB3-99FEDD35713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609600" y="6243638"/>
            <a:ext cx="2844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11/13/2025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4165600" y="6243638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Vladimir Shiltsev | SHPP'2025 | Diaspora </a:t>
            </a:r>
          </a:p>
        </p:txBody>
      </p:sp>
    </p:spTree>
    <p:extLst>
      <p:ext uri="{BB962C8B-B14F-4D97-AF65-F5344CB8AC3E}">
        <p14:creationId xmlns:p14="http://schemas.microsoft.com/office/powerpoint/2010/main" val="527023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8887" y="-144734"/>
            <a:ext cx="10155865" cy="1142385"/>
          </a:xfrm>
        </p:spPr>
        <p:txBody>
          <a:bodyPr>
            <a:noAutofit/>
          </a:bodyPr>
          <a:lstStyle>
            <a:lvl1pPr>
              <a:defRPr sz="5400">
                <a:solidFill>
                  <a:srgbClr val="1948BD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1" y="6565104"/>
            <a:ext cx="6128030" cy="222436"/>
          </a:xfrm>
        </p:spPr>
        <p:txBody>
          <a:bodyPr/>
          <a:lstStyle/>
          <a:p>
            <a:r>
              <a:rPr lang="en-US"/>
              <a:t>Vladimir Shiltsev | SHPP'2025 | Diaspora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601200" y="6554086"/>
            <a:ext cx="1295400" cy="222436"/>
          </a:xfrm>
        </p:spPr>
        <p:txBody>
          <a:bodyPr/>
          <a:lstStyle/>
          <a:p>
            <a:r>
              <a:rPr lang="en-US"/>
              <a:t>11/13/2025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16186" y="6554086"/>
            <a:ext cx="918882" cy="222436"/>
          </a:xfr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41573"/>
            <a:ext cx="9601200" cy="27432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Vladimir Shiltsev | SHPP'2025 | Diaspora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Vladimir Shiltsev | SHPP'2025 | Diaspora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Vladimir Shiltsev | SHPP'2025 | Diaspora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oup 160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62" name="Straight Connector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oup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Straight Connector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oup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Straight Connector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Straight Connector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Straight Connector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oup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Straight Connector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Straight Connector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3" name="Footer Placeholder 2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Vladimir Shiltsev | SHPP'2025 | Diaspora </a:t>
            </a:r>
            <a:endParaRPr lang="en-US" dirty="0"/>
          </a:p>
        </p:txBody>
      </p:sp>
      <p:sp>
        <p:nvSpPr>
          <p:cNvPr id="212" name="Date Placeholder 2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11/13/2025</a:t>
            </a:r>
          </a:p>
        </p:txBody>
      </p:sp>
      <p:sp>
        <p:nvSpPr>
          <p:cNvPr id="214" name="Slide Number Placeholder 2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0" name="Straight Connector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Straight Connector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Straight Connector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Rectangle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Vladimir Shiltsev | SHPP'2025 | Diaspora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11/13/2025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Straight Connector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Straight Connector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Straight Connector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ctangle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 userDrawn="1"/>
        </p:nvGrpSpPr>
        <p:grpSpPr bwMode="hidden">
          <a:xfrm>
            <a:off x="-1" y="-195943"/>
            <a:ext cx="12192002" cy="6858000"/>
            <a:chOff x="-1" y="0"/>
            <a:chExt cx="12192002" cy="6858000"/>
          </a:xfrm>
        </p:grpSpPr>
        <p:cxnSp>
          <p:nvCxnSpPr>
            <p:cNvPr id="97" name="Straight Connector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oup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Straight Connector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oup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Straight Connector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Straight Connector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Straight Connector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Straight Connector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Straight Connector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3164" y="-161806"/>
            <a:ext cx="10155865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81201"/>
            <a:ext cx="9601200" cy="4293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48" name="Straight Connector 147"/>
          <p:cNvCxnSpPr/>
          <p:nvPr userDrawn="1"/>
        </p:nvCxnSpPr>
        <p:spPr>
          <a:xfrm>
            <a:off x="609600" y="6436607"/>
            <a:ext cx="10972800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1" y="6598153"/>
            <a:ext cx="6128030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/>
              <a:t>Vladimir Shiltsev | SHPP'2025 | Diaspora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94042" y="6587136"/>
            <a:ext cx="965946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/>
              <a:t>11/13/2025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22634" y="6598153"/>
            <a:ext cx="91888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9" r:id="rId9"/>
    <p:sldLayoutId id="2147483658" r:id="rId10"/>
    <p:sldLayoutId id="2147483659" r:id="rId11"/>
    <p:sldLayoutId id="2147483670" r:id="rId12"/>
    <p:sldLayoutId id="2147483674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1" kern="1200">
          <a:solidFill>
            <a:srgbClr val="1948BD"/>
          </a:solidFill>
          <a:latin typeface="Helvetica" panose="020B0604020202020204" pitchFamily="34" charset="0"/>
          <a:ea typeface="+mj-ea"/>
          <a:cs typeface="Helvetica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4400" kern="1200">
          <a:solidFill>
            <a:schemeClr val="tx1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4000" kern="1200">
          <a:solidFill>
            <a:schemeClr val="tx1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2pPr>
      <a:lvl3pPr marL="685800" indent="-179388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3600" kern="1200">
          <a:solidFill>
            <a:schemeClr val="tx1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3200" kern="1200">
          <a:solidFill>
            <a:schemeClr val="tx1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4pPr>
      <a:lvl5pPr marL="11430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3200" kern="1200">
          <a:solidFill>
            <a:schemeClr val="tx1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878012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1046" y="5611164"/>
            <a:ext cx="12160954" cy="867347"/>
          </a:xfrm>
        </p:spPr>
        <p:txBody>
          <a:bodyPr/>
          <a:lstStyle/>
          <a:p>
            <a:pPr algn="ctr"/>
            <a:r>
              <a:rPr lang="en-US" sz="3200" b="1" dirty="0">
                <a:solidFill>
                  <a:srgbClr val="C00000"/>
                </a:solidFill>
              </a:rPr>
              <a:t>Vladimir SHILTSEV (NIU)</a:t>
            </a:r>
          </a:p>
          <a:p>
            <a:pPr algn="ctr"/>
            <a:r>
              <a:rPr lang="en-US" sz="2800" dirty="0">
                <a:solidFill>
                  <a:srgbClr val="1911B3"/>
                </a:solidFill>
              </a:rPr>
              <a:t>4</a:t>
            </a:r>
            <a:r>
              <a:rPr lang="en-US" sz="2800" baseline="30000" dirty="0">
                <a:solidFill>
                  <a:srgbClr val="1911B3"/>
                </a:solidFill>
              </a:rPr>
              <a:t>th</a:t>
            </a:r>
            <a:r>
              <a:rPr lang="en-US" sz="2800" dirty="0">
                <a:solidFill>
                  <a:srgbClr val="1911B3"/>
                </a:solidFill>
              </a:rPr>
              <a:t> Intl. Symposium on the History of Particle Physics</a:t>
            </a:r>
            <a:r>
              <a:rPr lang="ru-RU" sz="2800" dirty="0">
                <a:solidFill>
                  <a:srgbClr val="1911B3"/>
                </a:solidFill>
              </a:rPr>
              <a:t> </a:t>
            </a:r>
            <a:r>
              <a:rPr lang="en-US" sz="2800" dirty="0">
                <a:solidFill>
                  <a:srgbClr val="1911B3"/>
                </a:solidFill>
              </a:rPr>
              <a:t>● </a:t>
            </a:r>
            <a:r>
              <a:rPr lang="en-US" sz="2800" i="1" dirty="0">
                <a:solidFill>
                  <a:srgbClr val="1911B3"/>
                </a:solidFill>
              </a:rPr>
              <a:t>CERN, Nov.13</a:t>
            </a:r>
            <a:r>
              <a:rPr lang="en-US" sz="2800" dirty="0">
                <a:solidFill>
                  <a:srgbClr val="1911B3"/>
                </a:solidFill>
              </a:rPr>
              <a:t>, 2025</a:t>
            </a:r>
          </a:p>
          <a:p>
            <a:pPr algn="ctr"/>
            <a:endParaRPr lang="en-US" sz="2800" dirty="0">
              <a:solidFill>
                <a:srgbClr val="8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32410" y="3007724"/>
            <a:ext cx="12160954" cy="2331719"/>
          </a:xfrm>
        </p:spPr>
        <p:txBody>
          <a:bodyPr>
            <a:noAutofit/>
          </a:bodyPr>
          <a:lstStyle/>
          <a:p>
            <a:pPr algn="ctr"/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 1980s Diaspora of </a:t>
            </a:r>
          </a:p>
          <a:p>
            <a:pPr algn="ctr"/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Russian Particle Physicists</a:t>
            </a:r>
            <a:endParaRPr lang="en-US" sz="5400" dirty="0">
              <a:solidFill>
                <a:srgbClr val="050C9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ED2F2C-271D-76A4-A31B-644EC50755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9390"/>
            <a:ext cx="12160954" cy="303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A14BBA-9DFF-86EC-3AA9-E597A53BD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A6DCC-DF7C-A206-A5E6-A7F535DC6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763" y="-298549"/>
            <a:ext cx="11907370" cy="1142385"/>
          </a:xfrm>
        </p:spPr>
        <p:txBody>
          <a:bodyPr/>
          <a:lstStyle/>
          <a:p>
            <a:r>
              <a:rPr lang="en-US" sz="4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Mikhail Shaposhnikov: </a:t>
            </a:r>
            <a:r>
              <a:rPr lang="en-US" sz="4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INR </a:t>
            </a:r>
            <a:r>
              <a:rPr lang="en-US" sz="4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CERN/EPFL</a:t>
            </a:r>
            <a:endParaRPr lang="en-US" sz="4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64DEC8-D15E-1A46-4FD5-3E3AC0E7D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Vladimir Shiltsev | SHPP'2025 | Diaspora 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5305FC-0CCB-489D-CEE8-3B1805E26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67904-ED63-BAC9-4E55-73A2A5B6A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10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D0315B-3348-3AEB-ABDC-20C8C716A4BB}"/>
              </a:ext>
            </a:extLst>
          </p:cNvPr>
          <p:cNvSpPr txBox="1"/>
          <p:nvPr/>
        </p:nvSpPr>
        <p:spPr>
          <a:xfrm>
            <a:off x="188763" y="796655"/>
            <a:ext cx="7176200" cy="60016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A50021"/>
                </a:solidFill>
                <a:latin typeface="Bodoni MT Condensed" panose="02070606080606020203" pitchFamily="18" charset="0"/>
              </a:rPr>
              <a:t>Markov Prize for fundamental physics (2005) </a:t>
            </a:r>
            <a:br>
              <a:rPr lang="en-US" sz="3600" dirty="0">
                <a:solidFill>
                  <a:srgbClr val="A50021"/>
                </a:solidFill>
                <a:latin typeface="Bodoni MT Condensed" panose="02070606080606020203" pitchFamily="18" charset="0"/>
              </a:rPr>
            </a:br>
            <a:r>
              <a:rPr lang="en-US" sz="3600" dirty="0">
                <a:solidFill>
                  <a:srgbClr val="A50021"/>
                </a:solidFill>
                <a:latin typeface="Bodoni MT Condensed" panose="02070606080606020203" pitchFamily="18" charset="0"/>
              </a:rPr>
              <a:t>Humboldt Research Prize (2008) </a:t>
            </a:r>
            <a:br>
              <a:rPr lang="en-US" sz="3600" dirty="0">
                <a:solidFill>
                  <a:srgbClr val="A50021"/>
                </a:solidFill>
                <a:latin typeface="Bodoni MT Condensed" panose="02070606080606020203" pitchFamily="18" charset="0"/>
              </a:rPr>
            </a:br>
            <a:r>
              <a:rPr lang="en-US" sz="3600" dirty="0">
                <a:solidFill>
                  <a:srgbClr val="A50021"/>
                </a:solidFill>
                <a:latin typeface="Bodoni MT Condensed" panose="02070606080606020203" pitchFamily="18" charset="0"/>
              </a:rPr>
              <a:t>Andrei Sakharov gold medal (2011)</a:t>
            </a:r>
          </a:p>
          <a:p>
            <a:r>
              <a:rPr lang="en-US" sz="3600" dirty="0">
                <a:solidFill>
                  <a:schemeClr val="tx2">
                    <a:lumMod val="95000"/>
                    <a:lumOff val="5000"/>
                  </a:schemeClr>
                </a:solidFill>
                <a:latin typeface="Bodoni MT Condensed" panose="02070606080606020203" pitchFamily="18" charset="0"/>
              </a:rPr>
              <a:t>“…for his works on electroweak processes at high temperatures and the baryon asymmetry of the Universe”.</a:t>
            </a:r>
          </a:p>
          <a:p>
            <a:endParaRPr lang="en-US" sz="2400" dirty="0">
              <a:solidFill>
                <a:srgbClr val="A50021"/>
              </a:solidFill>
              <a:latin typeface="Bodoni MT Condensed" panose="02070606080606020203" pitchFamily="18" charset="0"/>
            </a:endParaRPr>
          </a:p>
          <a:p>
            <a:r>
              <a:rPr lang="en-US" sz="3600" dirty="0">
                <a:solidFill>
                  <a:srgbClr val="1A12BA"/>
                </a:solidFill>
                <a:latin typeface="Bodoni MT Condensed" panose="02070606080606020203" pitchFamily="18" charset="0"/>
              </a:rPr>
              <a:t>CERN Theory Division </a:t>
            </a:r>
            <a:r>
              <a:rPr lang="en-US" sz="3600" dirty="0">
                <a:solidFill>
                  <a:srgbClr val="1A1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(1991)</a:t>
            </a:r>
          </a:p>
          <a:p>
            <a:r>
              <a:rPr lang="en-US" sz="3600" dirty="0">
                <a:solidFill>
                  <a:srgbClr val="1A12BA"/>
                </a:solidFill>
                <a:latin typeface="Bodoni MT Condensed" panose="02070606080606020203" pitchFamily="18" charset="0"/>
              </a:rPr>
              <a:t>Director of the Inst. Of Theoretical Physics, </a:t>
            </a:r>
            <a:r>
              <a:rPr lang="en-US" sz="3600" dirty="0" err="1">
                <a:solidFill>
                  <a:srgbClr val="1A12BA"/>
                </a:solidFill>
                <a:latin typeface="Bodoni MT Condensed" panose="02070606080606020203" pitchFamily="18" charset="0"/>
              </a:rPr>
              <a:t>U.Lausanne</a:t>
            </a:r>
            <a:r>
              <a:rPr lang="en-US" sz="3600" dirty="0">
                <a:solidFill>
                  <a:srgbClr val="1A12BA"/>
                </a:solidFill>
                <a:latin typeface="Bodoni MT Condensed" panose="02070606080606020203" pitchFamily="18" charset="0"/>
              </a:rPr>
              <a:t> </a:t>
            </a:r>
            <a:r>
              <a:rPr lang="en-US" sz="3600" dirty="0">
                <a:solidFill>
                  <a:srgbClr val="1A1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(1999)  </a:t>
            </a:r>
            <a:r>
              <a:rPr lang="en-US" sz="3600" dirty="0">
                <a:solidFill>
                  <a:srgbClr val="1A12BA"/>
                </a:solidFill>
                <a:latin typeface="Bodoni MT Condensed" panose="02070606080606020203" pitchFamily="18" charset="0"/>
              </a:rPr>
              <a:t>and Laboratory for Particle Physics and Cosmology, EPFL </a:t>
            </a:r>
            <a:r>
              <a:rPr lang="en-US" sz="3600" dirty="0">
                <a:solidFill>
                  <a:srgbClr val="1A1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(2003)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B93FA3C-7746-3479-9E02-EDE026A19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5355" y="969179"/>
            <a:ext cx="4245063" cy="528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80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68C359-BBEC-4444-E930-1A38947B0F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912AD-8FD2-D082-9C50-5A0F49197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83" y="-144734"/>
            <a:ext cx="11907370" cy="1142385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Evgeny Saldin: 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BINP 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DESY</a:t>
            </a:r>
            <a:endParaRPr lang="en-U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C80F27-0220-6379-325C-FE84E6657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Vladimir Shiltsev | SHPP'2025 | Diaspora 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03A17F-2F8D-C89C-6EEE-9AB668478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C6D73-934B-FDB1-5EDE-755F68814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11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75CB73-3880-A94A-80A5-1CCEDAB186AE}"/>
              </a:ext>
            </a:extLst>
          </p:cNvPr>
          <p:cNvSpPr txBox="1"/>
          <p:nvPr/>
        </p:nvSpPr>
        <p:spPr>
          <a:xfrm>
            <a:off x="3761022" y="1095689"/>
            <a:ext cx="5044145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Inventor of SASE FEL (1979, with Kondratenko)</a:t>
            </a:r>
            <a:endParaRPr lang="en-US" sz="3600" dirty="0">
              <a:latin typeface="Bodoni MT Condensed" panose="02070606080606020203" pitchFamily="18" charset="0"/>
            </a:endParaRPr>
          </a:p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Biorn Wiik Prize (2000)</a:t>
            </a:r>
          </a:p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Innovation Prize (2012)</a:t>
            </a:r>
          </a:p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FEL Prize (2015)</a:t>
            </a:r>
          </a:p>
        </p:txBody>
      </p:sp>
      <p:pic>
        <p:nvPicPr>
          <p:cNvPr id="3" name="Content Placeholder 8">
            <a:extLst>
              <a:ext uri="{FF2B5EF4-FFF2-40B4-BE49-F238E27FC236}">
                <a16:creationId xmlns:a16="http://schemas.microsoft.com/office/drawing/2014/main" id="{28D56E7F-97D4-2D46-2423-B69A69B0A8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81" y="1290015"/>
            <a:ext cx="3295660" cy="3902325"/>
          </a:xfrm>
          <a:prstGeom prst="rect">
            <a:avLst/>
          </a:prstGeom>
        </p:spPr>
      </p:pic>
      <p:pic>
        <p:nvPicPr>
          <p:cNvPr id="13" name="Picture 12" descr="Men working on a machine&#10;&#10;AI-generated content may be incorrect.">
            <a:extLst>
              <a:ext uri="{FF2B5EF4-FFF2-40B4-BE49-F238E27FC236}">
                <a16:creationId xmlns:a16="http://schemas.microsoft.com/office/drawing/2014/main" id="{75838504-6856-BA10-4CE5-B2155967B8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1357" y="1125631"/>
            <a:ext cx="3295660" cy="287821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33F87EE-897C-7AEB-1405-5EAE1F9328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5440" y="1184879"/>
            <a:ext cx="1704987" cy="485779"/>
          </a:xfrm>
          <a:prstGeom prst="rect">
            <a:avLst/>
          </a:prstGeom>
        </p:spPr>
      </p:pic>
      <p:pic>
        <p:nvPicPr>
          <p:cNvPr id="22" name="Picture 21" descr="An aerial view of a city&#10;&#10;AI-generated content may be incorrect.">
            <a:extLst>
              <a:ext uri="{FF2B5EF4-FFF2-40B4-BE49-F238E27FC236}">
                <a16:creationId xmlns:a16="http://schemas.microsoft.com/office/drawing/2014/main" id="{6F009F9F-F81D-0917-C9CA-2D4F049859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0467" y="4101879"/>
            <a:ext cx="8336550" cy="2674643"/>
          </a:xfrm>
          <a:prstGeom prst="rect">
            <a:avLst/>
          </a:prstGeom>
        </p:spPr>
      </p:pic>
      <p:pic>
        <p:nvPicPr>
          <p:cNvPr id="18" name="Picture 17" descr="A blue and orange square with white text&#10;&#10;AI-generated content may be incorrect.">
            <a:extLst>
              <a:ext uri="{FF2B5EF4-FFF2-40B4-BE49-F238E27FC236}">
                <a16:creationId xmlns:a16="http://schemas.microsoft.com/office/drawing/2014/main" id="{9BA6D21C-05D1-A5B8-D926-D8AFED6309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91380" y="4183723"/>
            <a:ext cx="1143688" cy="76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30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2F3D07-2E0B-05CF-9B85-3E5339EF8E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FFDC9-744E-31B4-4166-37AE5D999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" y="-44538"/>
            <a:ext cx="12077700" cy="1142385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Dmitri Denisov: 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IHEP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FNAL BNL</a:t>
            </a:r>
            <a:endParaRPr lang="en-U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A1B106-F893-E9D4-5F0C-AD849FE28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Vladimir Shiltsev | SHPP'2025 | Diaspora 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353ED0-2D3A-6956-D18A-8886CD8A5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05654-B9C2-D187-3F7E-090C74D9C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12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35B281-98AA-606A-0F17-DE3B2845F4D5}"/>
              </a:ext>
            </a:extLst>
          </p:cNvPr>
          <p:cNvSpPr txBox="1"/>
          <p:nvPr/>
        </p:nvSpPr>
        <p:spPr>
          <a:xfrm>
            <a:off x="3682285" y="1162606"/>
            <a:ext cx="5586123" cy="52322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err="1">
                <a:solidFill>
                  <a:srgbClr val="1A1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DZero</a:t>
            </a:r>
            <a:r>
              <a:rPr lang="en-US" sz="3600" dirty="0">
                <a:solidFill>
                  <a:srgbClr val="1A1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 Collaboration (1987)</a:t>
            </a:r>
          </a:p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  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1995 </a:t>
            </a:r>
            <a:r>
              <a:rPr lang="en-US" sz="3600" dirty="0">
                <a:latin typeface="Bodoni MT Condensed" panose="02070606080606020203" pitchFamily="18" charset="0"/>
              </a:rPr>
              <a:t>top quark discovery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Condensed" panose="02070606080606020203" pitchFamily="18" charset="0"/>
            </a:endParaRPr>
          </a:p>
          <a:p>
            <a:r>
              <a:rPr lang="en-US" sz="3600" dirty="0" err="1">
                <a:solidFill>
                  <a:srgbClr val="1A1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DZero</a:t>
            </a:r>
            <a:r>
              <a:rPr lang="en-US" sz="3600" dirty="0">
                <a:solidFill>
                  <a:srgbClr val="1A1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 Spokesperson (2006)</a:t>
            </a:r>
          </a:p>
          <a:p>
            <a:endParaRPr lang="en-US" dirty="0">
              <a:solidFill>
                <a:srgbClr val="1A12B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Condensed" panose="02070606080606020203" pitchFamily="18" charset="0"/>
            </a:endParaRPr>
          </a:p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APS Fellow (2008)</a:t>
            </a:r>
          </a:p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EPS HEP Prize (2019): </a:t>
            </a:r>
            <a:r>
              <a:rPr lang="en-US" sz="3200" dirty="0">
                <a:latin typeface="Bodoni MT Condensed" panose="02070606080606020203" pitchFamily="18" charset="0"/>
              </a:rPr>
              <a:t>”…to the DØ and CDF collaborations for the discovery of the and the detailed measurement of its properties.“</a:t>
            </a:r>
          </a:p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AAAS Fellow (2024)</a:t>
            </a:r>
          </a:p>
          <a:p>
            <a:r>
              <a:rPr lang="en-US" sz="3600" dirty="0">
                <a:solidFill>
                  <a:srgbClr val="1A1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Lead BNL Particle Physics Program</a:t>
            </a:r>
            <a:endParaRPr lang="en-US" sz="4800" dirty="0">
              <a:solidFill>
                <a:srgbClr val="1A12B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Condensed" panose="02070606080606020203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551EFE-BBE9-8803-D7F5-B6081E3B85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83" y="1530239"/>
            <a:ext cx="3487302" cy="4292064"/>
          </a:xfrm>
          <a:prstGeom prst="rect">
            <a:avLst/>
          </a:prstGeom>
        </p:spPr>
      </p:pic>
      <p:pic>
        <p:nvPicPr>
          <p:cNvPr id="10" name="Picture 9" descr="A group of people in white overalls standing in front of a large round object&#10;&#10;AI-generated content may be incorrect.">
            <a:extLst>
              <a:ext uri="{FF2B5EF4-FFF2-40B4-BE49-F238E27FC236}">
                <a16:creationId xmlns:a16="http://schemas.microsoft.com/office/drawing/2014/main" id="{A29B28AA-CD08-030D-7D97-C352A12476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0814" y="1309265"/>
            <a:ext cx="2690215" cy="3382946"/>
          </a:xfrm>
          <a:prstGeom prst="rect">
            <a:avLst/>
          </a:prstGeom>
        </p:spPr>
      </p:pic>
      <p:pic>
        <p:nvPicPr>
          <p:cNvPr id="15" name="Picture 14" descr="A sign with flags in the background&#10;&#10;AI-generated content may be incorrect.">
            <a:extLst>
              <a:ext uri="{FF2B5EF4-FFF2-40B4-BE49-F238E27FC236}">
                <a16:creationId xmlns:a16="http://schemas.microsoft.com/office/drawing/2014/main" id="{DF996F40-A2E7-33F3-B50B-28E2390415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0814" y="4769830"/>
            <a:ext cx="2690215" cy="1795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15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88F871-916C-0F06-3B7B-085A584749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6B0F2B-7A83-0944-7E95-6EFD29CCD7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graph with a red line&#10;&#10;AI-generated content may be incorrect.">
            <a:extLst>
              <a:ext uri="{FF2B5EF4-FFF2-40B4-BE49-F238E27FC236}">
                <a16:creationId xmlns:a16="http://schemas.microsoft.com/office/drawing/2014/main" id="{C9FF1706-4827-5EED-1618-F31FDDAF4F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9140"/>
            <a:ext cx="12192000" cy="6096000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3E7CB5C3-3B53-AF2A-56AA-A51FC00B3A9B}"/>
              </a:ext>
            </a:extLst>
          </p:cNvPr>
          <p:cNvSpPr txBox="1">
            <a:spLocks noChangeArrowheads="1"/>
          </p:cNvSpPr>
          <p:nvPr/>
        </p:nvSpPr>
        <p:spPr>
          <a:xfrm>
            <a:off x="91440" y="109220"/>
            <a:ext cx="12641580" cy="1003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rgbClr val="1948BD"/>
                </a:solidFill>
                <a:latin typeface="Helvetica" panose="020B0604020202020204" pitchFamily="34" charset="0"/>
                <a:ea typeface="+mj-ea"/>
                <a:cs typeface="Helvetica" panose="020B0604020202020204" pitchFamily="34" charset="0"/>
              </a:defRPr>
            </a:lvl1pPr>
          </a:lstStyle>
          <a:p>
            <a:pPr>
              <a:defRPr/>
            </a:pPr>
            <a:r>
              <a:rPr lang="en-US" sz="3800" dirty="0"/>
              <a:t>FSU Diaspora: ~5% of APS Fellows DPF+DNP+DPB </a:t>
            </a:r>
          </a:p>
        </p:txBody>
      </p:sp>
      <p:pic>
        <p:nvPicPr>
          <p:cNvPr id="7" name="Picture 6" descr="https://www.aps.org/images/fellowspin_3.gif">
            <a:extLst>
              <a:ext uri="{FF2B5EF4-FFF2-40B4-BE49-F238E27FC236}">
                <a16:creationId xmlns:a16="http://schemas.microsoft.com/office/drawing/2014/main" id="{FF9E3E6A-89B0-1356-D288-315423D6B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84" y="1516185"/>
            <a:ext cx="1982435" cy="168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8741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A2D315-98DE-D673-BB42-C0B071AF73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12394-DAE4-FB0B-6783-474C9C862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25" y="705175"/>
            <a:ext cx="12146680" cy="689299"/>
          </a:xfrm>
        </p:spPr>
        <p:txBody>
          <a:bodyPr/>
          <a:lstStyle/>
          <a:p>
            <a:pPr algn="ctr"/>
            <a:r>
              <a:rPr lang="en-US" sz="36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EPS-AG Accelerator Prizes: </a:t>
            </a:r>
            <a:r>
              <a:rPr lang="en-US" sz="3600" b="0" i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out of 32 </a:t>
            </a:r>
            <a:r>
              <a:rPr lang="en-US" sz="36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 1994-2023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079CAF-CB76-0457-299A-757336E2F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Vladimir Shiltsev | SHPP'2025 | Diaspora 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05539F-F026-D778-4060-18E0C3AC0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5D350-0E16-BC56-CE74-BD60F773E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FF57E1-8A72-C919-0406-046D8F9F5CF0}"/>
              </a:ext>
            </a:extLst>
          </p:cNvPr>
          <p:cNvSpPr txBox="1"/>
          <p:nvPr/>
        </p:nvSpPr>
        <p:spPr>
          <a:xfrm>
            <a:off x="9032786" y="4468861"/>
            <a:ext cx="3081057" cy="23698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/>
              <a:t>2023: Mikhail Krasilnikov, DESY/Zeuthen, Germany</a:t>
            </a:r>
            <a:endParaRPr lang="en-US" dirty="0"/>
          </a:p>
          <a:p>
            <a:pPr>
              <a:buNone/>
            </a:pPr>
            <a:r>
              <a:rPr lang="en-US" sz="1600" i="1" dirty="0"/>
              <a:t>for his achievements in the development of high brightness electron beams and a high power, tunable THz SASE free electron laser based on those beams, demonstrating lasing at the PITZ facility in 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DF11EC-3234-B7D0-BEB2-D8F2132C2007}"/>
              </a:ext>
            </a:extLst>
          </p:cNvPr>
          <p:cNvSpPr txBox="1"/>
          <p:nvPr/>
        </p:nvSpPr>
        <p:spPr>
          <a:xfrm>
            <a:off x="6056065" y="4462330"/>
            <a:ext cx="2863701" cy="23698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/>
              <a:t>2008 Viatcheslav Danilov, ORNL/SNS</a:t>
            </a:r>
            <a:endParaRPr lang="en-US" dirty="0"/>
          </a:p>
          <a:p>
            <a:pPr>
              <a:buNone/>
            </a:pPr>
            <a:r>
              <a:rPr lang="en-US" sz="1600" i="1" dirty="0"/>
              <a:t>For numerous contributions to accelerator physics, in particular for the proposal, calculation, design, construction, and demonstration of efficient laser H- stripping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E17DFC0-B2F0-9A9A-AE7C-B84BE48768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5480" y="1363630"/>
            <a:ext cx="2699653" cy="30213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B1CB1EC-88B4-95E6-49A7-12F2EBCCE1B5}"/>
              </a:ext>
            </a:extLst>
          </p:cNvPr>
          <p:cNvSpPr txBox="1"/>
          <p:nvPr/>
        </p:nvSpPr>
        <p:spPr>
          <a:xfrm>
            <a:off x="3085823" y="4385898"/>
            <a:ext cx="2818036" cy="23698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/>
              <a:t>2004 Vladimir Shiltsev, FNAL, Batavia, IL</a:t>
            </a:r>
            <a:endParaRPr lang="en-US" dirty="0"/>
          </a:p>
          <a:p>
            <a:pPr>
              <a:buNone/>
            </a:pPr>
            <a:r>
              <a:rPr lang="en-US" sz="1600" i="1" dirty="0"/>
              <a:t>For many important contributions to accelerator physics theory, simulations, hardware development,…. In particular for his pioneering work on electron-lens beam-beam compensation.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908968-BB71-1B07-1227-8C0A9DF16571}"/>
              </a:ext>
            </a:extLst>
          </p:cNvPr>
          <p:cNvSpPr txBox="1"/>
          <p:nvPr/>
        </p:nvSpPr>
        <p:spPr>
          <a:xfrm>
            <a:off x="167379" y="4464208"/>
            <a:ext cx="2863701" cy="212365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/>
              <a:t>1994 Igor </a:t>
            </a:r>
            <a:r>
              <a:rPr lang="en-US" b="1" dirty="0" err="1"/>
              <a:t>Syratchev</a:t>
            </a:r>
            <a:r>
              <a:rPr lang="en-US" b="1" dirty="0"/>
              <a:t>, BINP, </a:t>
            </a:r>
            <a:r>
              <a:rPr lang="en-US" b="1" dirty="0" err="1"/>
              <a:t>Protvino</a:t>
            </a:r>
            <a:r>
              <a:rPr lang="en-US" b="1" dirty="0"/>
              <a:t> </a:t>
            </a:r>
            <a:r>
              <a:rPr lang="en-US" b="1" dirty="0">
                <a:sym typeface="Wingdings" panose="05000000000000000000" pitchFamily="2" charset="2"/>
              </a:rPr>
              <a:t> </a:t>
            </a:r>
            <a:r>
              <a:rPr lang="en-US" b="1" dirty="0"/>
              <a:t>CERN</a:t>
            </a:r>
            <a:endParaRPr lang="en-US" dirty="0"/>
          </a:p>
          <a:p>
            <a:pPr>
              <a:buNone/>
            </a:pPr>
            <a:r>
              <a:rPr lang="en-US" sz="1600" i="1" dirty="0"/>
              <a:t>For his work in demonstrating efficient RF pulse compression, satisfying the very high peak RF power requirements of high gradient accelerator structures.</a:t>
            </a:r>
          </a:p>
        </p:txBody>
      </p:sp>
      <p:pic>
        <p:nvPicPr>
          <p:cNvPr id="20" name="Picture 19" descr="A person with a beard&#10;&#10;AI-generated content may be incorrect.">
            <a:extLst>
              <a:ext uri="{FF2B5EF4-FFF2-40B4-BE49-F238E27FC236}">
                <a16:creationId xmlns:a16="http://schemas.microsoft.com/office/drawing/2014/main" id="{98B785DA-1A34-48A4-FDD0-A8D48FEB0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970" y="1471799"/>
            <a:ext cx="2352071" cy="2937163"/>
          </a:xfrm>
          <a:prstGeom prst="rect">
            <a:avLst/>
          </a:prstGeom>
        </p:spPr>
      </p:pic>
      <p:pic>
        <p:nvPicPr>
          <p:cNvPr id="22" name="Picture 21" descr="A person with a beard and mustache&#10;&#10;AI-generated content may be incorrect.">
            <a:extLst>
              <a:ext uri="{FF2B5EF4-FFF2-40B4-BE49-F238E27FC236}">
                <a16:creationId xmlns:a16="http://schemas.microsoft.com/office/drawing/2014/main" id="{703C5008-2CC3-FE46-2285-A0CC373337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8988" y="1418364"/>
            <a:ext cx="2967534" cy="2967534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A4579AF4-3F65-0FBD-FF86-89C9C6A67F87}"/>
              </a:ext>
            </a:extLst>
          </p:cNvPr>
          <p:cNvSpPr txBox="1">
            <a:spLocks/>
          </p:cNvSpPr>
          <p:nvPr/>
        </p:nvSpPr>
        <p:spPr>
          <a:xfrm>
            <a:off x="109904" y="145765"/>
            <a:ext cx="11892321" cy="6892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rgbClr val="1948BD"/>
                </a:solidFill>
                <a:latin typeface="Helvetica" panose="020B0604020202020204" pitchFamily="34" charset="0"/>
                <a:ea typeface="+mj-ea"/>
                <a:cs typeface="Helvetica" panose="020B0604020202020204" pitchFamily="34" charset="0"/>
              </a:defRPr>
            </a:lvl1pPr>
          </a:lstStyle>
          <a:p>
            <a:pPr algn="ctr"/>
            <a:r>
              <a:rPr lang="en-US" dirty="0"/>
              <a:t>Diaspora: Younger Generation</a:t>
            </a:r>
          </a:p>
        </p:txBody>
      </p:sp>
      <p:pic>
        <p:nvPicPr>
          <p:cNvPr id="9" name="Picture 8" descr="A person wearing glasses and a black sweater&#10;&#10;AI-generated content may be incorrect.">
            <a:extLst>
              <a:ext uri="{FF2B5EF4-FFF2-40B4-BE49-F238E27FC236}">
                <a16:creationId xmlns:a16="http://schemas.microsoft.com/office/drawing/2014/main" id="{43C96252-0E68-884A-3308-FE8471D943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4979" y="1418364"/>
            <a:ext cx="2384270" cy="298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68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302127-1AA9-A90F-ACDB-94E23AB2CB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4A05-AF43-E25F-5C2B-82A445D98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80" y="-201091"/>
            <a:ext cx="12077700" cy="1142385"/>
          </a:xfrm>
        </p:spPr>
        <p:txBody>
          <a:bodyPr/>
          <a:lstStyle/>
          <a:p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Long Did It Last?</a:t>
            </a:r>
            <a:endParaRPr lang="en-US" sz="4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82A87D-7E16-CC20-59AE-C08D90786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Vladimir Shiltsev | SHPP'2025 | Diaspora 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336F9D-42CC-CD70-7F7D-30FF6C8A1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DC5FD-30B7-0AF1-F84C-CBF8E55BB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C696A0-6CF5-C9B5-7456-56168287FA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546" y="872044"/>
            <a:ext cx="11468974" cy="594840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AAE6BFF-4BB3-FFC2-BD55-4B0552FC1BB4}"/>
              </a:ext>
            </a:extLst>
          </p:cNvPr>
          <p:cNvSpPr txBox="1"/>
          <p:nvPr/>
        </p:nvSpPr>
        <p:spPr>
          <a:xfrm>
            <a:off x="5139487" y="4835390"/>
            <a:ext cx="6423785" cy="3847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900" dirty="0" err="1"/>
              <a:t>A.Subbotin</a:t>
            </a:r>
            <a:r>
              <a:rPr lang="en-US" sz="1900" dirty="0"/>
              <a:t>, </a:t>
            </a:r>
            <a:r>
              <a:rPr lang="en-US" sz="1900" dirty="0" err="1"/>
              <a:t>S.Aref</a:t>
            </a:r>
            <a:r>
              <a:rPr lang="en-US" sz="1900" dirty="0"/>
              <a:t>, </a:t>
            </a:r>
            <a:r>
              <a:rPr lang="en-US" sz="1900" dirty="0" err="1"/>
              <a:t>Scientometrics</a:t>
            </a:r>
            <a:r>
              <a:rPr lang="en-US" sz="1900" dirty="0"/>
              <a:t> (2021) 126:7875–7900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484FF8-77E9-8F02-3381-43B1404E4876}"/>
              </a:ext>
            </a:extLst>
          </p:cNvPr>
          <p:cNvSpPr txBox="1"/>
          <p:nvPr/>
        </p:nvSpPr>
        <p:spPr>
          <a:xfrm>
            <a:off x="1439346" y="1252259"/>
            <a:ext cx="7773078" cy="49244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 migration rates per 1,000 researchers in Russia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40D83A-986A-3F4F-846C-18985981E951}"/>
              </a:ext>
            </a:extLst>
          </p:cNvPr>
          <p:cNvSpPr txBox="1"/>
          <p:nvPr/>
        </p:nvSpPr>
        <p:spPr>
          <a:xfrm>
            <a:off x="5144277" y="5157417"/>
            <a:ext cx="642378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solidFill>
                  <a:srgbClr val="1B13C3"/>
                </a:solidFill>
                <a:latin typeface="Arial" panose="020B0604020202020204" pitchFamily="34" charset="0"/>
              </a:rPr>
              <a:t>Of note (1): </a:t>
            </a:r>
            <a:r>
              <a:rPr lang="en-US" altLang="en-US" sz="1800" dirty="0">
                <a:latin typeface="Arial" panose="020B0604020202020204" pitchFamily="34" charset="0"/>
              </a:rPr>
              <a:t>Not only </a:t>
            </a:r>
            <a:r>
              <a:rPr lang="en-US" altLang="en-US" sz="1800" b="1" i="1" dirty="0">
                <a:solidFill>
                  <a:srgbClr val="1A12BA"/>
                </a:solidFill>
                <a:latin typeface="Arial" panose="020B0604020202020204" pitchFamily="34" charset="0"/>
              </a:rPr>
              <a:t>outflow</a:t>
            </a:r>
            <a:r>
              <a:rPr lang="en-US" altLang="en-US" sz="1800" dirty="0">
                <a:latin typeface="Arial" panose="020B0604020202020204" pitchFamily="34" charset="0"/>
              </a:rPr>
              <a:t>, but also </a:t>
            </a:r>
            <a:r>
              <a:rPr lang="en-US" altLang="en-US" sz="1800" b="1" i="1" dirty="0">
                <a:solidFill>
                  <a:srgbClr val="1A12BA"/>
                </a:solidFill>
                <a:latin typeface="Arial" panose="020B0604020202020204" pitchFamily="34" charset="0"/>
              </a:rPr>
              <a:t>inflow </a:t>
            </a:r>
            <a:r>
              <a:rPr lang="en-US" altLang="en-US" sz="1800" dirty="0">
                <a:latin typeface="Arial" panose="020B0604020202020204" pitchFamily="34" charset="0"/>
              </a:rPr>
              <a:t>– approx. 3:2</a:t>
            </a:r>
          </a:p>
        </p:txBody>
      </p:sp>
    </p:spTree>
    <p:extLst>
      <p:ext uri="{BB962C8B-B14F-4D97-AF65-F5344CB8AC3E}">
        <p14:creationId xmlns:p14="http://schemas.microsoft.com/office/powerpoint/2010/main" val="4253548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E021EB-FB8A-9A65-3EFE-EC6F7AE104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2">
            <a:extLst>
              <a:ext uri="{FF2B5EF4-FFF2-40B4-BE49-F238E27FC236}">
                <a16:creationId xmlns:a16="http://schemas.microsoft.com/office/drawing/2014/main" id="{3629FFB3-13EE-6EA5-4B2C-D13EC46164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4544" y="295469"/>
            <a:ext cx="11717961" cy="533400"/>
          </a:xfrm>
        </p:spPr>
        <p:txBody>
          <a:bodyPr/>
          <a:lstStyle/>
          <a:p>
            <a:pPr>
              <a:defRPr/>
            </a:pPr>
            <a:r>
              <a:rPr lang="en-US" sz="4800" dirty="0"/>
              <a:t>Not the Largest of the “Brain Drains”…</a:t>
            </a:r>
            <a:endParaRPr lang="en-US" sz="6000" dirty="0"/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A29EA8BE-330B-FEEE-DF1C-1BE18468070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800100"/>
            <a:ext cx="9144000" cy="647700"/>
          </a:xfrm>
          <a:noFill/>
        </p:spPr>
        <p:txBody>
          <a:bodyPr/>
          <a:lstStyle/>
          <a:p>
            <a:pPr marL="381000" indent="-381000" algn="ctr">
              <a:lnSpc>
                <a:spcPct val="120000"/>
              </a:lnSpc>
              <a:buNone/>
            </a:pPr>
            <a:r>
              <a:rPr lang="en-US" altLang="en-US" sz="2800">
                <a:solidFill>
                  <a:schemeClr val="bg1"/>
                </a:solidFill>
              </a:rPr>
              <a:t>….that makes an average ~12.5% increase per step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D158AC33-022A-A212-A6ED-C0504D9E00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3014472"/>
            <a:ext cx="9144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81000" indent="-381000" algn="ctr" eaLnBrk="0" hangingPunct="0">
              <a:lnSpc>
                <a:spcPct val="120000"/>
              </a:lnSpc>
              <a:buClr>
                <a:schemeClr val="bg1"/>
              </a:buClr>
              <a:defRPr/>
            </a:pPr>
            <a:r>
              <a:rPr lang="en-US" sz="2800" kern="0" dirty="0">
                <a:solidFill>
                  <a:schemeClr val="bg1"/>
                </a:solidFill>
              </a:rPr>
              <a:t>So, due to regular improvements the evolution was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CAC3DF5-D9A0-C3BD-6F0C-CD493911D8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129754"/>
              </p:ext>
            </p:extLst>
          </p:nvPr>
        </p:nvGraphicFramePr>
        <p:xfrm>
          <a:off x="132862" y="1079035"/>
          <a:ext cx="11717961" cy="554748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25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55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02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50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91677">
                  <a:extLst>
                    <a:ext uri="{9D8B030D-6E8A-4147-A177-3AD203B41FA5}">
                      <a16:colId xmlns:a16="http://schemas.microsoft.com/office/drawing/2014/main" val="2978656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YEARS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NUMBER 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OF RESEARCHERS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FROM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COMMENTS</a:t>
                      </a:r>
                    </a:p>
                  </a:txBody>
                  <a:tcPr marL="91438" marR="91438" marT="45728" marB="45728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1720-1760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~200</a:t>
                      </a:r>
                      <a:endParaRPr lang="en-US" sz="18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SWISS, GER, FRA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215F2B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RUS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St.Petersburg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Academy</a:t>
                      </a:r>
                    </a:p>
                  </a:txBody>
                  <a:tcPr marL="91438" marR="91438" marT="45728" marB="45728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1860-preWWI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1,000-3,000</a:t>
                      </a:r>
                      <a:endParaRPr lang="en-US" sz="18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RUS, IRE, E. and </a:t>
                      </a:r>
                      <a:r>
                        <a:rPr lang="en-US" sz="2000" dirty="0" err="1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S.Europe</a:t>
                      </a:r>
                      <a:endParaRPr lang="en-US" sz="2000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215F2B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GER, UK, FRA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New science centers</a:t>
                      </a:r>
                    </a:p>
                  </a:txBody>
                  <a:tcPr marL="91438" marR="91438" marT="45728" marB="45728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1930s/40s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~2,000</a:t>
                      </a:r>
                      <a:endParaRPr lang="en-US" sz="18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GER, AUT and satellites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215F2B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UK, USA, </a:t>
                      </a:r>
                      <a:r>
                        <a:rPr lang="en-US" sz="2000" dirty="0" err="1">
                          <a:solidFill>
                            <a:srgbClr val="215F2B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S.America</a:t>
                      </a:r>
                      <a:r>
                        <a:rPr lang="en-US" sz="2000" dirty="0">
                          <a:solidFill>
                            <a:srgbClr val="215F2B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…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Nazi policies</a:t>
                      </a:r>
                    </a:p>
                  </a:txBody>
                  <a:tcPr marL="91438" marR="91438" marT="45728" marB="45728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1960s-1980s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&gt;25,000</a:t>
                      </a:r>
                      <a:endParaRPr lang="en-US" sz="18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UK, CAN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215F2B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USA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“Brain Drain” </a:t>
                      </a:r>
                    </a:p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term coined </a:t>
                      </a:r>
                      <a:r>
                        <a:rPr lang="en-US" sz="2000">
                          <a:solidFill>
                            <a:schemeClr val="tx1"/>
                          </a:solidFill>
                        </a:rPr>
                        <a:t>by the Royal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Soc.</a:t>
                      </a:r>
                    </a:p>
                  </a:txBody>
                  <a:tcPr marL="91438" marR="91438" marT="45728" marB="45728" anchor="ctr"/>
                </a:tc>
                <a:extLst>
                  <a:ext uri="{0D108BD9-81ED-4DB2-BD59-A6C34878D82A}">
                    <a16:rowId xmlns:a16="http://schemas.microsoft.com/office/drawing/2014/main" val="673115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1970-1980s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&gt;3,000</a:t>
                      </a:r>
                      <a:endParaRPr lang="en-US" sz="18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USSR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215F2B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Israel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Migration </a:t>
                      </a:r>
                    </a:p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of Jews</a:t>
                      </a:r>
                    </a:p>
                  </a:txBody>
                  <a:tcPr marL="91438" marR="91438" marT="45728" marB="45728" anchor="ctr"/>
                </a:tc>
                <a:extLst>
                  <a:ext uri="{0D108BD9-81ED-4DB2-BD59-A6C34878D82A}">
                    <a16:rowId xmlns:a16="http://schemas.microsoft.com/office/drawing/2014/main" val="30107999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1990s-2010s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&gt;15,000</a:t>
                      </a:r>
                      <a:endParaRPr lang="en-US" sz="18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RUSSIA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215F2B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USA, W.EUR, ASIA, ISR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/>
                          </a:solidFill>
                        </a:rPr>
                        <a:t>USSR Break-up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38" marR="91438" marT="45728" marB="45728" anchor="ctr"/>
                </a:tc>
                <a:extLst>
                  <a:ext uri="{0D108BD9-81ED-4DB2-BD59-A6C34878D82A}">
                    <a16:rowId xmlns:a16="http://schemas.microsoft.com/office/drawing/2014/main" val="3362201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2010s-2020s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&gt;30,000</a:t>
                      </a:r>
                      <a:endParaRPr lang="en-US" sz="18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US, Europe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215F2B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CHINA, Europe</a:t>
                      </a:r>
                    </a:p>
                  </a:txBody>
                  <a:tcPr marL="91438" marR="91438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“Reverse </a:t>
                      </a:r>
                    </a:p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Brain Drain”</a:t>
                      </a:r>
                    </a:p>
                  </a:txBody>
                  <a:tcPr marL="91438" marR="91438" marT="45728" marB="45728" anchor="ctr"/>
                </a:tc>
                <a:extLst>
                  <a:ext uri="{0D108BD9-81ED-4DB2-BD59-A6C34878D82A}">
                    <a16:rowId xmlns:a16="http://schemas.microsoft.com/office/drawing/2014/main" val="2581745199"/>
                  </a:ext>
                </a:extLst>
              </a:tr>
            </a:tbl>
          </a:graphicData>
        </a:graphic>
      </p:graphicFrame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30B66D8-299F-1AD0-812E-93E9F8A852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81647" y="6618316"/>
            <a:ext cx="810353" cy="197295"/>
          </a:xfrm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275DA43-3DE3-4226-AD9E-991696CAACEB}" type="slidenum">
              <a:rPr lang="en-US" altLang="en-US" sz="1200">
                <a:latin typeface="Comic Sans MS" panose="030F0702030302020204" pitchFamily="66" charset="0"/>
              </a:rPr>
              <a:pPr eaLnBrk="1" hangingPunct="1"/>
              <a:t>16</a:t>
            </a:fld>
            <a:endParaRPr lang="en-US" altLang="en-US" sz="1200" dirty="0">
              <a:latin typeface="Comic Sans MS" panose="030F0702030302020204" pitchFamily="66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6B38D0A-AAC3-F935-E60A-1E91B472DCF8}"/>
              </a:ext>
            </a:extLst>
          </p:cNvPr>
          <p:cNvSpPr/>
          <p:nvPr/>
        </p:nvSpPr>
        <p:spPr>
          <a:xfrm>
            <a:off x="80865" y="5150498"/>
            <a:ext cx="11856098" cy="833535"/>
          </a:xfrm>
          <a:prstGeom prst="roundRect">
            <a:avLst/>
          </a:prstGeom>
          <a:noFill/>
          <a:ln w="82550">
            <a:solidFill>
              <a:srgbClr val="7030A0">
                <a:alpha val="36000"/>
              </a:srgb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F31A7FD-732D-9D9C-29AE-2EC3900479F3}"/>
              </a:ext>
            </a:extLst>
          </p:cNvPr>
          <p:cNvSpPr/>
          <p:nvPr/>
        </p:nvSpPr>
        <p:spPr>
          <a:xfrm>
            <a:off x="74640" y="3769377"/>
            <a:ext cx="11856098" cy="833535"/>
          </a:xfrm>
          <a:prstGeom prst="roundRect">
            <a:avLst/>
          </a:prstGeom>
          <a:noFill/>
          <a:ln w="82550">
            <a:solidFill>
              <a:srgbClr val="FFC000">
                <a:alpha val="36000"/>
              </a:srgb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80ABE30-6B06-8737-2BC0-CE65E887B993}"/>
              </a:ext>
            </a:extLst>
          </p:cNvPr>
          <p:cNvSpPr/>
          <p:nvPr/>
        </p:nvSpPr>
        <p:spPr>
          <a:xfrm>
            <a:off x="80865" y="5867303"/>
            <a:ext cx="11856098" cy="833535"/>
          </a:xfrm>
          <a:prstGeom prst="roundRect">
            <a:avLst/>
          </a:prstGeom>
          <a:noFill/>
          <a:ln w="82550">
            <a:solidFill>
              <a:srgbClr val="008000">
                <a:alpha val="36000"/>
              </a:srgb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D57CE7-00B4-6349-2556-6EE3BC08EF2A}"/>
              </a:ext>
            </a:extLst>
          </p:cNvPr>
          <p:cNvSpPr txBox="1"/>
          <p:nvPr/>
        </p:nvSpPr>
        <p:spPr>
          <a:xfrm>
            <a:off x="11133674" y="1061176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[Refs]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135DF2-EACC-4A71-939D-FF08BFC74D5E}"/>
              </a:ext>
            </a:extLst>
          </p:cNvPr>
          <p:cNvSpPr txBox="1"/>
          <p:nvPr/>
        </p:nvSpPr>
        <p:spPr>
          <a:xfrm>
            <a:off x="11435676" y="166959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[1]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5CE950-B5AF-7B48-9DBF-2EA1B7706F6C}"/>
              </a:ext>
            </a:extLst>
          </p:cNvPr>
          <p:cNvSpPr txBox="1"/>
          <p:nvPr/>
        </p:nvSpPr>
        <p:spPr>
          <a:xfrm>
            <a:off x="11452747" y="235655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[2]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69FE0C-529C-8C02-6B38-E649716FB044}"/>
              </a:ext>
            </a:extLst>
          </p:cNvPr>
          <p:cNvSpPr txBox="1"/>
          <p:nvPr/>
        </p:nvSpPr>
        <p:spPr>
          <a:xfrm>
            <a:off x="11256489" y="376918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[4-6]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3FA0C6-8987-3161-1486-E3173D3377F3}"/>
              </a:ext>
            </a:extLst>
          </p:cNvPr>
          <p:cNvSpPr txBox="1"/>
          <p:nvPr/>
        </p:nvSpPr>
        <p:spPr>
          <a:xfrm>
            <a:off x="11473627" y="308880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[3]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0CC181-1837-FF8F-A547-79A4A16B15C4}"/>
              </a:ext>
            </a:extLst>
          </p:cNvPr>
          <p:cNvSpPr txBox="1"/>
          <p:nvPr/>
        </p:nvSpPr>
        <p:spPr>
          <a:xfrm>
            <a:off x="11461674" y="590772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[8]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E977051-CAE7-9BC7-ED60-72F10959CEE2}"/>
              </a:ext>
            </a:extLst>
          </p:cNvPr>
          <p:cNvSpPr txBox="1"/>
          <p:nvPr/>
        </p:nvSpPr>
        <p:spPr>
          <a:xfrm>
            <a:off x="11300355" y="515049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[2,7]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5FA82D-18E5-3A2C-FA76-3885BDF780A7}"/>
              </a:ext>
            </a:extLst>
          </p:cNvPr>
          <p:cNvSpPr txBox="1"/>
          <p:nvPr/>
        </p:nvSpPr>
        <p:spPr>
          <a:xfrm>
            <a:off x="11475215" y="450143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[2]</a:t>
            </a:r>
          </a:p>
        </p:txBody>
      </p:sp>
    </p:spTree>
    <p:extLst>
      <p:ext uri="{BB962C8B-B14F-4D97-AF65-F5344CB8AC3E}">
        <p14:creationId xmlns:p14="http://schemas.microsoft.com/office/powerpoint/2010/main" val="297322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E6D29C-878D-3481-B18F-C08519D9B5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B2D4F-B4F2-7ACB-DD9C-4415296B6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968" y="54999"/>
            <a:ext cx="12022046" cy="819096"/>
          </a:xfrm>
        </p:spPr>
        <p:txBody>
          <a:bodyPr/>
          <a:lstStyle/>
          <a:p>
            <a:r>
              <a:rPr lang="en-US" sz="4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Summary: Russian Particle Physics  Diaspora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475EB0-BD33-0074-F1C7-E6226ECC5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Vladimir Shiltsev | SHPP'2025 | Diaspora 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449294-198F-E465-3894-41823D656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1CD8C-D2C2-F0CC-16B2-DC10691F6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17</a:t>
            </a:fld>
            <a:endParaRPr lang="en-US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EF6FD9E-5AC3-7525-E639-E3CBC2AB8A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693" y="1007363"/>
            <a:ext cx="11892321" cy="538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rgbClr val="1B13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Boosted by the end of the Cold War and breakup of the USSR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O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(2,000–3,000), ~5% 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of world’s </a:t>
            </a:r>
            <a:r>
              <a:rPr kumimoji="0" lang="en-US" altLang="en-US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HEP + Nuclear Physics 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workforce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altLang="en-US" sz="2800" dirty="0">
                <a:latin typeface="Arial" panose="020B0604020202020204" pitchFamily="34" charset="0"/>
              </a:rPr>
              <a:t>m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ajor wave in the 1990s, much reduced by the 2010s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rgbClr val="1B13C3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rgbClr val="1B13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Main destinations: </a:t>
            </a:r>
            <a:r>
              <a:rPr kumimoji="0" lang="en-US" altLang="en-US" sz="3200" b="0" i="0" u="none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Western Europe, North America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altLang="en-US" sz="3200" dirty="0">
                <a:solidFill>
                  <a:srgbClr val="1A1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Many accomplished senior scientists, many talented early-career researchers </a:t>
            </a:r>
            <a:r>
              <a:rPr lang="en-US" altLang="en-US" sz="3200" dirty="0">
                <a:latin typeface="Arial" panose="020B0604020202020204" pitchFamily="34" charset="0"/>
              </a:rPr>
              <a:t>- in most major labs and Universities</a:t>
            </a:r>
            <a:endParaRPr lang="en-US" altLang="en-US" sz="3200" dirty="0">
              <a:solidFill>
                <a:srgbClr val="1A12B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rgbClr val="1A12BA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rgbClr val="1A1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Strengthened international collaborations, labs, universities, experiments, projects, facilities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32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320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Strong support from Western colleagues during the hardships of the </a:t>
            </a:r>
            <a:r>
              <a:rPr lang="en-US" altLang="en-US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1990s–2000s </a:t>
            </a:r>
            <a:r>
              <a:rPr kumimoji="0" lang="en-US" altLang="en-US" sz="320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— </a:t>
            </a:r>
            <a:r>
              <a:rPr kumimoji="0" lang="en-US" altLang="en-US" sz="3200" u="none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exemplified of solidarity and </a:t>
            </a:r>
            <a:r>
              <a:rPr lang="en-US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reaffirmed</a:t>
            </a:r>
            <a:r>
              <a:rPr kumimoji="0" lang="en-US" altLang="en-US" sz="3200" u="none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that </a:t>
            </a:r>
            <a:r>
              <a:rPr kumimoji="0" lang="en-US" altLang="en-US" sz="3200" b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science is truly international</a:t>
            </a:r>
            <a:r>
              <a:rPr kumimoji="0" lang="en-US" altLang="en-US" sz="3200" b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40090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976643">
            <a:off x="45156" y="1548586"/>
            <a:ext cx="12101688" cy="1143000"/>
          </a:xfrm>
        </p:spPr>
        <p:txBody>
          <a:bodyPr/>
          <a:lstStyle/>
          <a:p>
            <a:r>
              <a:rPr lang="en-US" sz="7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udy Old Style" panose="02020502050305020303" pitchFamily="18" charset="0"/>
              </a:rPr>
              <a:t>Thank You for Your Attention!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928100" y="6391224"/>
            <a:ext cx="2844800" cy="457200"/>
          </a:xfrm>
        </p:spPr>
        <p:txBody>
          <a:bodyPr/>
          <a:lstStyle/>
          <a:p>
            <a:fld id="{0204B79E-422C-44FF-8DB3-99FEDD35713F}" type="slidenum">
              <a:rPr lang="en-US" altLang="en-US" smtClean="0"/>
              <a:pPr/>
              <a:t>18</a:t>
            </a:fld>
            <a:endParaRPr lang="en-US" alt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2066610" y="6410376"/>
            <a:ext cx="4864883" cy="447624"/>
          </a:xfrm>
        </p:spPr>
        <p:txBody>
          <a:bodyPr/>
          <a:lstStyle/>
          <a:p>
            <a:pPr>
              <a:defRPr/>
            </a:pPr>
            <a:r>
              <a:rPr lang="en-US" sz="1800" dirty="0"/>
              <a:t>Vladimir Shiltsev | SHPP'2025 | Diaspora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FFD72C-DC83-E596-02E6-BBF34922752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879080" y="6391224"/>
            <a:ext cx="2844800" cy="457200"/>
          </a:xfrm>
        </p:spPr>
        <p:txBody>
          <a:bodyPr/>
          <a:lstStyle/>
          <a:p>
            <a:pPr>
              <a:defRPr/>
            </a:pPr>
            <a:r>
              <a:rPr lang="en-US"/>
              <a:t>11/13/2025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434FD8-A462-3FA3-C19F-75388A536036}"/>
              </a:ext>
            </a:extLst>
          </p:cNvPr>
          <p:cNvSpPr txBox="1"/>
          <p:nvPr/>
        </p:nvSpPr>
        <p:spPr>
          <a:xfrm>
            <a:off x="8232374" y="2870994"/>
            <a:ext cx="3893820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1B13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Acknowledgments: </a:t>
            </a:r>
          </a:p>
          <a:p>
            <a:r>
              <a:rPr lang="en-US" sz="3600" dirty="0">
                <a:latin typeface="Bodoni MT Condensed" panose="02070606080606020203" pitchFamily="18" charset="0"/>
              </a:rPr>
              <a:t>Discussions and input from </a:t>
            </a:r>
          </a:p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Victor </a:t>
            </a:r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Yarba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Condensed" panose="02070606080606020203" pitchFamily="18" charset="0"/>
            </a:endParaRPr>
          </a:p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Michael Riordan</a:t>
            </a:r>
          </a:p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Dmitri Denisov</a:t>
            </a:r>
          </a:p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Andrei </a:t>
            </a:r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Gritsan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Condensed" panose="02070606080606020203" pitchFamily="18" charset="0"/>
            </a:endParaRPr>
          </a:p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Jerry Blazey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DC490C9-9E20-7F22-2303-38782D3E732F}"/>
              </a:ext>
            </a:extLst>
          </p:cNvPr>
          <p:cNvSpPr txBox="1">
            <a:spLocks/>
          </p:cNvSpPr>
          <p:nvPr/>
        </p:nvSpPr>
        <p:spPr>
          <a:xfrm>
            <a:off x="2202181" y="4393627"/>
            <a:ext cx="3893819" cy="123824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rgbClr val="1948BD"/>
                </a:solidFill>
                <a:latin typeface="Helvetica" panose="020B0604020202020204" pitchFamily="34" charset="0"/>
                <a:ea typeface="+mj-ea"/>
                <a:cs typeface="Helvetica" panose="020B0604020202020204" pitchFamily="34" charset="0"/>
              </a:defRPr>
            </a:lvl1pPr>
          </a:lstStyle>
          <a:p>
            <a:r>
              <a:rPr lang="en-US" sz="6000" i="1" dirty="0">
                <a:solidFill>
                  <a:srgbClr val="1A12BA"/>
                </a:solidFill>
                <a:latin typeface="Goudy Old Style" panose="02020502050305020303" pitchFamily="18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67546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11/13/2025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Vladimir Shiltsev | SHPP'2025 | Diaspora 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</a:t>
            </a:fld>
            <a:endParaRPr lang="en-US" altLang="en-US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1527" y="16953"/>
            <a:ext cx="6921747" cy="3505200"/>
          </a:xfrm>
          <a:prstGeom prst="rect">
            <a:avLst/>
          </a:prstGeom>
        </p:spPr>
      </p:pic>
      <p:pic>
        <p:nvPicPr>
          <p:cNvPr id="4108" name="Picture 12" descr="https://upload.wikimedia.org/wikipedia/commons/2/2a/1991_CPA_63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27" y="117357"/>
            <a:ext cx="2154812" cy="3100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53" y="3259811"/>
            <a:ext cx="4698879" cy="352772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8409" y="3291992"/>
            <a:ext cx="3486150" cy="3463365"/>
          </a:xfrm>
          <a:prstGeom prst="rect">
            <a:avLst/>
          </a:prstGeom>
          <a:effectLst>
            <a:glow rad="139700">
              <a:schemeClr val="bg1">
                <a:lumMod val="65000"/>
                <a:alpha val="40000"/>
              </a:schemeClr>
            </a:glow>
          </a:effectLst>
        </p:spPr>
      </p:pic>
      <p:sp>
        <p:nvSpPr>
          <p:cNvPr id="15" name="TextBox 14"/>
          <p:cNvSpPr txBox="1"/>
          <p:nvPr/>
        </p:nvSpPr>
        <p:spPr>
          <a:xfrm>
            <a:off x="300354" y="2716598"/>
            <a:ext cx="2081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C0C0"/>
                </a:highlight>
              </a:rPr>
              <a:t>Andrei Sakharov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54702" y="3406109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17085" y="3406109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58111" y="6221798"/>
            <a:ext cx="17764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</a:rPr>
              <a:t>“Pauper Professors </a:t>
            </a:r>
          </a:p>
          <a:p>
            <a:r>
              <a:rPr lang="en-US" sz="1400" dirty="0">
                <a:solidFill>
                  <a:srgbClr val="FFFF00"/>
                </a:solidFill>
              </a:rPr>
              <a:t>– Russia’s Shame!”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348287" y="2716598"/>
            <a:ext cx="1410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1A027E"/>
                </a:solidFill>
              </a:rPr>
              <a:t>1987-1991</a:t>
            </a:r>
          </a:p>
        </p:txBody>
      </p:sp>
      <p:pic>
        <p:nvPicPr>
          <p:cNvPr id="9" name="Picture 8" descr="A person in a suit&#10;&#10;AI-generated content may be incorrect.">
            <a:extLst>
              <a:ext uri="{FF2B5EF4-FFF2-40B4-BE49-F238E27FC236}">
                <a16:creationId xmlns:a16="http://schemas.microsoft.com/office/drawing/2014/main" id="{D4750671-C96C-F979-628B-34F48DA2B0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06286" y="61259"/>
            <a:ext cx="2075962" cy="31139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C7FF71D-7A99-0B75-AFC4-26A08725A2C6}"/>
              </a:ext>
            </a:extLst>
          </p:cNvPr>
          <p:cNvSpPr txBox="1"/>
          <p:nvPr/>
        </p:nvSpPr>
        <p:spPr>
          <a:xfrm>
            <a:off x="10066593" y="2704997"/>
            <a:ext cx="1310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C0C0"/>
                </a:highlight>
              </a:rPr>
              <a:t>Yuri Orlov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3470128-A4AD-DADD-4461-6B6A4C4AD7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95340" y="3291992"/>
            <a:ext cx="3526029" cy="3453026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22BB37B-7EA3-BE93-D134-A4CACEBBF5F2}"/>
              </a:ext>
            </a:extLst>
          </p:cNvPr>
          <p:cNvSpPr txBox="1"/>
          <p:nvPr/>
        </p:nvSpPr>
        <p:spPr>
          <a:xfrm>
            <a:off x="11179733" y="6283353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F14124-4417-7458-F366-5F848438C368}"/>
              </a:ext>
            </a:extLst>
          </p:cNvPr>
          <p:cNvSpPr txBox="1"/>
          <p:nvPr/>
        </p:nvSpPr>
        <p:spPr>
          <a:xfrm rot="20655194">
            <a:off x="9206454" y="3668183"/>
            <a:ext cx="1720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</a:rPr>
              <a:t>“Russia’s Science”</a:t>
            </a:r>
          </a:p>
        </p:txBody>
      </p:sp>
    </p:spTree>
    <p:extLst>
      <p:ext uri="{BB962C8B-B14F-4D97-AF65-F5344CB8AC3E}">
        <p14:creationId xmlns:p14="http://schemas.microsoft.com/office/powerpoint/2010/main" val="387874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7" grpId="0"/>
      <p:bldP spid="18" grpId="0"/>
      <p:bldP spid="19" grpId="0"/>
      <p:bldP spid="2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357" y="-261142"/>
            <a:ext cx="10968233" cy="1142385"/>
          </a:xfrm>
        </p:spPr>
        <p:txBody>
          <a:bodyPr/>
          <a:lstStyle/>
          <a:p>
            <a:r>
              <a:rPr lang="en-US" sz="4400" dirty="0"/>
              <a:t>OECD Research &amp; Development  Data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F76308-B784-431E-2417-151B53553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80227" y="6489606"/>
            <a:ext cx="1295400" cy="222436"/>
          </a:xfrm>
        </p:spPr>
        <p:txBody>
          <a:bodyPr/>
          <a:lstStyle/>
          <a:p>
            <a:r>
              <a:rPr lang="en-US"/>
              <a:t>11/13/2025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AA66DD-127F-16CD-A371-2FC8575A3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Vladimir Shiltsev | SHPP'2025 | Diaspora 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791" y="860461"/>
            <a:ext cx="8790416" cy="5995303"/>
          </a:xfrm>
          <a:prstGeom prst="rect">
            <a:avLst/>
          </a:prstGeom>
        </p:spPr>
      </p:pic>
      <p:sp>
        <p:nvSpPr>
          <p:cNvPr id="8" name="Diamond 7"/>
          <p:cNvSpPr/>
          <p:nvPr/>
        </p:nvSpPr>
        <p:spPr>
          <a:xfrm>
            <a:off x="3562350" y="3130550"/>
            <a:ext cx="190500" cy="190500"/>
          </a:xfrm>
          <a:prstGeom prst="diamond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657600" y="3340100"/>
            <a:ext cx="0" cy="5202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348733" y="2503270"/>
            <a:ext cx="8082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Bell MT" panose="02020503060305020303" pitchFamily="18" charset="0"/>
              </a:rPr>
              <a:t>USSR,</a:t>
            </a:r>
          </a:p>
          <a:p>
            <a:r>
              <a:rPr lang="en-US" dirty="0">
                <a:solidFill>
                  <a:srgbClr val="FF0000"/>
                </a:solidFill>
                <a:latin typeface="Bell MT" panose="02020503060305020303" pitchFamily="18" charset="0"/>
              </a:rPr>
              <a:t> PPP</a:t>
            </a:r>
          </a:p>
        </p:txBody>
      </p:sp>
    </p:spTree>
    <p:extLst>
      <p:ext uri="{BB962C8B-B14F-4D97-AF65-F5344CB8AC3E}">
        <p14:creationId xmlns:p14="http://schemas.microsoft.com/office/powerpoint/2010/main" val="249193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898" y="220425"/>
            <a:ext cx="11739076" cy="641739"/>
          </a:xfrm>
        </p:spPr>
        <p:txBody>
          <a:bodyPr/>
          <a:lstStyle/>
          <a:p>
            <a:r>
              <a:rPr lang="en-US" sz="4600" dirty="0">
                <a:solidFill>
                  <a:srgbClr val="C00000"/>
                </a:solidFill>
              </a:rPr>
              <a:t>Results of Science’s Plight in 1991-2001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11/13/2025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Vladimir Shiltsev | SHPP'2025 | Diaspora 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070160"/>
            <a:ext cx="11368372" cy="5322401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1143000" indent="-1143000">
              <a:buFont typeface="+mj-lt"/>
              <a:buAutoNum type="arabicPeriod"/>
            </a:pPr>
            <a:r>
              <a:rPr lang="en-US" sz="4800" dirty="0">
                <a:solidFill>
                  <a:srgbClr val="1A027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~50%  Researchers left science </a:t>
            </a:r>
          </a:p>
          <a:p>
            <a:pPr marL="1143000" indent="-1143000">
              <a:buFont typeface="+mj-lt"/>
              <a:buAutoNum type="arabicPeriod"/>
            </a:pPr>
            <a:r>
              <a:rPr lang="en-US" sz="4800" dirty="0">
                <a:solidFill>
                  <a:srgbClr val="1A027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~45%  Remained in their profession</a:t>
            </a:r>
            <a:endParaRPr lang="en-US" sz="48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43000" indent="-1143000">
              <a:buFont typeface="+mj-lt"/>
              <a:buAutoNum type="arabicPeriod"/>
            </a:pPr>
            <a:r>
              <a:rPr lang="en-US" sz="4800" dirty="0">
                <a:solidFill>
                  <a:srgbClr val="1A027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~5%    Emigrated</a:t>
            </a:r>
          </a:p>
          <a:p>
            <a:pPr marL="1543050" lvl="1" indent="-1143000">
              <a:buFont typeface="Wingdings" panose="05000000000000000000" pitchFamily="2" charset="2"/>
              <a:buChar char="Ø"/>
            </a:pPr>
            <a:r>
              <a:rPr lang="en-US" sz="4000" dirty="0"/>
              <a:t>Total of </a:t>
            </a:r>
            <a:r>
              <a:rPr lang="en-US" sz="4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~15,000-20,000 </a:t>
            </a:r>
            <a:r>
              <a:rPr lang="en-US" sz="4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reseachers</a:t>
            </a:r>
            <a:endParaRPr lang="en-US" sz="4000" dirty="0"/>
          </a:p>
          <a:p>
            <a:pPr marL="1200150" lvl="2" indent="-571500">
              <a:buFont typeface="Arial" panose="020B0604020202020204" pitchFamily="34" charset="0"/>
              <a:buChar char="•"/>
            </a:pPr>
            <a:r>
              <a:rPr lang="en-US" sz="3600" i="1" dirty="0"/>
              <a:t>	 </a:t>
            </a:r>
            <a:r>
              <a:rPr lang="en-US" sz="3200" i="1" dirty="0"/>
              <a:t>Europe (&gt;40%), US (~30%), Asia, Israel, FSU…</a:t>
            </a:r>
          </a:p>
          <a:p>
            <a:pPr marL="1200150" lvl="2" indent="-571500">
              <a:buFont typeface="Arial" panose="020B0604020202020204" pitchFamily="34" charset="0"/>
              <a:buChar char="•"/>
            </a:pPr>
            <a:r>
              <a:rPr lang="en-US" sz="3200" i="1" dirty="0"/>
              <a:t>       many more engaged in short-term visits</a:t>
            </a:r>
            <a:endParaRPr lang="en-US" sz="1600" i="1" dirty="0"/>
          </a:p>
          <a:p>
            <a:pPr marL="1543050" lvl="1" indent="-1143000">
              <a:buFont typeface="Wingdings" panose="05000000000000000000" pitchFamily="2" charset="2"/>
              <a:buChar char="Ø"/>
            </a:pPr>
            <a:r>
              <a:rPr lang="en-US" sz="4000" dirty="0">
                <a:solidFill>
                  <a:srgbClr val="1A12BA"/>
                </a:solidFill>
              </a:rPr>
              <a:t>~40% of them </a:t>
            </a:r>
            <a:r>
              <a:rPr lang="en-US" sz="4000" i="1" dirty="0">
                <a:solidFill>
                  <a:srgbClr val="1A1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physicists</a:t>
            </a:r>
          </a:p>
          <a:p>
            <a:pPr marL="1771650" lvl="2" indent="-1143000">
              <a:buFont typeface="Arial" panose="020B0604020202020204" pitchFamily="34" charset="0"/>
              <a:buChar char="•"/>
            </a:pPr>
            <a:r>
              <a:rPr lang="en-US" sz="3200" i="1" dirty="0"/>
              <a:t>incl. ~2,000-3,000 in </a:t>
            </a:r>
            <a:r>
              <a:rPr lang="en-US" sz="3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Particle Physics (HEP, NP, Astro)</a:t>
            </a:r>
          </a:p>
          <a:p>
            <a:pPr marL="1771650" lvl="2" indent="-1143000">
              <a:buFont typeface="Arial" panose="020B0604020202020204" pitchFamily="34" charset="0"/>
              <a:buChar char="•"/>
            </a:pPr>
            <a:r>
              <a:rPr lang="en-US" sz="3200" i="1" dirty="0"/>
              <a:t>~(5-7)% of the world’s total</a:t>
            </a:r>
          </a:p>
        </p:txBody>
      </p:sp>
    </p:spTree>
    <p:extLst>
      <p:ext uri="{BB962C8B-B14F-4D97-AF65-F5344CB8AC3E}">
        <p14:creationId xmlns:p14="http://schemas.microsoft.com/office/powerpoint/2010/main" val="4090590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AE79D-8960-8703-0F82-6CE5AA8B3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021" y="-181499"/>
            <a:ext cx="11539652" cy="1142385"/>
          </a:xfrm>
        </p:spPr>
        <p:txBody>
          <a:bodyPr/>
          <a:lstStyle/>
          <a:p>
            <a:r>
              <a:rPr lang="en-US" dirty="0">
                <a:solidFill>
                  <a:srgbClr val="1B13C3"/>
                </a:solidFill>
              </a:rPr>
              <a:t>Reasons of the “Brain Drain”</a:t>
            </a:r>
            <a:r>
              <a:rPr lang="ru-RU" dirty="0">
                <a:solidFill>
                  <a:srgbClr val="1B13C3"/>
                </a:solidFill>
              </a:rPr>
              <a:t> </a:t>
            </a:r>
            <a:endParaRPr lang="en-US" dirty="0">
              <a:solidFill>
                <a:srgbClr val="1B13C3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2DB8FA-1B98-4390-9761-0C4EDCFAC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Vladimir Shiltsev | SHPP'2025 | Diaspora 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D963E1-2447-013A-9E62-125284C23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D6476-6A66-F17C-5109-B45FE2970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5</a:t>
            </a:fld>
            <a:endParaRPr lang="en-US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E444C47D-A13B-D640-11B3-34532DA93566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395416" y="960886"/>
            <a:ext cx="11539652" cy="538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 Economic Crisis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– </a:t>
            </a: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Collapse of USSR led to severe funding cuts; many research institutes faced closure.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 Lack of Demand &amp; Prospects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– </a:t>
            </a: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Scientists lost support and research opportunities, leading to disillusionment.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 Low Pay &amp; Insecurity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– </a:t>
            </a: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Salaries fell below living standards; social protections eroded.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 Professional Growth Abroad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– </a:t>
            </a: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Foreign institutions offered better pay, equipment, and research opportunities.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 Loss of State Support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– </a:t>
            </a: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Science lost priority in reforms, accelerating the outflow of talent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00C79A-5543-D092-92B3-32F8D32F3F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70349-CA46-C73A-A838-FDA58D672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679" y="-85216"/>
            <a:ext cx="11892321" cy="999615"/>
          </a:xfrm>
        </p:spPr>
        <p:txBody>
          <a:bodyPr/>
          <a:lstStyle/>
          <a:p>
            <a:r>
              <a:rPr lang="en-US" sz="4800" dirty="0">
                <a:solidFill>
                  <a:srgbClr val="1B13C3"/>
                </a:solidFill>
              </a:rPr>
              <a:t>Features of the Russian “Brain Drain”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896EE1-DAB0-CA40-47D4-B61A86CFA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Vladimir Shiltsev | SHPP'2025 | Diaspora 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638F30-B83D-25F1-2EA8-7C6DBF816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EDF3F-9F86-8D22-FBE8-B333BC24C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6</a:t>
            </a:fld>
            <a:endParaRPr lang="en-US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DA1D71C4-7970-C30E-7BCA-245DDE580696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28466" y="914845"/>
            <a:ext cx="11935068" cy="54476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3000" dirty="0">
                <a:solidFill>
                  <a:srgbClr val="C00000"/>
                </a:solidFill>
                <a:latin typeface="Arial" panose="020B0604020202020204" pitchFamily="34" charset="0"/>
              </a:rPr>
              <a:t>  </a:t>
            </a:r>
            <a:r>
              <a:rPr lang="en-US" altLang="en-US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High qualification:</a:t>
            </a:r>
            <a:r>
              <a:rPr lang="en-US" alt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800" b="1" dirty="0">
                <a:latin typeface="Arial" panose="020B0604020202020204" pitchFamily="34" charset="0"/>
              </a:rPr>
              <a:t> </a:t>
            </a:r>
            <a:r>
              <a:rPr lang="en-US" altLang="en-US" sz="2800" dirty="0">
                <a:latin typeface="Arial" panose="020B0604020202020204" pitchFamily="34" charset="0"/>
              </a:rPr>
              <a:t>because of strong </a:t>
            </a:r>
            <a:r>
              <a:rPr lang="en-US" altLang="en-US" sz="2800" b="1" dirty="0">
                <a:latin typeface="Arial" panose="020B0604020202020204" pitchFamily="34" charset="0"/>
              </a:rPr>
              <a:t>scientific schools</a:t>
            </a:r>
            <a:r>
              <a:rPr lang="en-US" altLang="en-US" sz="2800" dirty="0">
                <a:latin typeface="Arial" panose="020B0604020202020204" pitchFamily="34" charset="0"/>
              </a:rPr>
              <a:t> at home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altLang="en-US" sz="2800" dirty="0">
                <a:latin typeface="Arial" panose="020B0604020202020204" pitchFamily="34" charset="0"/>
              </a:rPr>
              <a:t>a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mong </a:t>
            </a:r>
            <a:r>
              <a:rPr kumimoji="0" lang="en-US" altLang="en-US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emigre </a:t>
            </a:r>
            <a:r>
              <a:rPr kumimoji="0" lang="en-US" altLang="en-US" sz="28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sci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</a:t>
            </a:r>
            <a:r>
              <a:rPr lang="en-US" altLang="en-US" sz="2800" b="1" dirty="0">
                <a:latin typeface="Arial" panose="020B0604020202020204" pitchFamily="34" charset="0"/>
              </a:rPr>
              <a:t>~20</a:t>
            </a: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% </a:t>
            </a:r>
            <a:r>
              <a:rPr kumimoji="0" lang="en-US" altLang="en-US" sz="2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Dr.Sci</a:t>
            </a: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(Habil.)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&gt;</a:t>
            </a: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50% Candidates (PhDs)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  </a:t>
            </a:r>
            <a:r>
              <a:rPr lang="en-US" altLang="en-US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Liberalized emigration policy, Int’l collaborations and</a:t>
            </a:r>
            <a:r>
              <a:rPr lang="en-US" altLang="en-US" sz="30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US" altLang="en-US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personal connections</a:t>
            </a:r>
            <a:r>
              <a:rPr lang="en-US" altLang="en-US" sz="30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US" altLang="en-US" sz="3000" dirty="0">
                <a:latin typeface="Arial" panose="020B0604020202020204" pitchFamily="34" charset="0"/>
              </a:rPr>
              <a:t>facilitated mobility</a:t>
            </a:r>
            <a:endParaRPr lang="en-US" altLang="en-US" sz="3000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 Main destinations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: </a:t>
            </a: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Western Europe (&gt;40%)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North America (~30%)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; less to Asia, some to CIS/FSU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 Typical</a:t>
            </a:r>
            <a:r>
              <a:rPr lang="en-US" altLang="en-US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: 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temporary work visits → later emigration… about 3:1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3000" b="1" dirty="0">
                <a:solidFill>
                  <a:srgbClr val="C00000"/>
                </a:solidFill>
                <a:latin typeface="Arial" panose="020B0604020202020204" pitchFamily="34" charset="0"/>
              </a:rPr>
              <a:t> “</a:t>
            </a:r>
            <a:r>
              <a:rPr lang="en-US" altLang="en-US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Bridge” role</a:t>
            </a:r>
            <a:r>
              <a:rPr lang="en-US" altLang="en-US" sz="3000" b="1" dirty="0">
                <a:solidFill>
                  <a:srgbClr val="1B13C3"/>
                </a:solidFill>
                <a:latin typeface="Arial" panose="020B0604020202020204" pitchFamily="34" charset="0"/>
              </a:rPr>
              <a:t>: </a:t>
            </a:r>
            <a:r>
              <a:rPr lang="en-US" sz="2800" dirty="0"/>
              <a:t>beyond individual contributions, diaspora helped to link Russian institutes and resources to international science, benefiting both sides and sustaining Russian physics until renewed investments in the 2010s–2020s</a:t>
            </a:r>
            <a:endParaRPr lang="en-US" altLang="en-US" sz="30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683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D1901-31BC-6480-ABFD-824AB3C43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862" y="195386"/>
            <a:ext cx="11918461" cy="1496098"/>
          </a:xfrm>
        </p:spPr>
        <p:txBody>
          <a:bodyPr/>
          <a:lstStyle/>
          <a:p>
            <a:br>
              <a:rPr lang="en-US" b="0" dirty="0"/>
            </a:br>
            <a:r>
              <a:rPr lang="en-US" dirty="0"/>
              <a:t>Soviet/Russian Labs/</a:t>
            </a:r>
            <a:r>
              <a:rPr lang="en-US"/>
              <a:t>Universities in </a:t>
            </a:r>
            <a:r>
              <a:rPr lang="en-US" dirty="0"/>
              <a:t>Fermilab Experiments (1972-2017)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6686FC-4717-ED40-48ED-933C84035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Vladimir Shiltsev | SHPP'2025 | Diaspora 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9C4839-0202-5897-974A-C2D002940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9296E-D249-041B-FF6D-86599C03F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7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CDA94D6-6405-B7E5-28AE-1C9C751243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228" y="1691484"/>
            <a:ext cx="8111573" cy="50593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D23067E-05E2-9A98-A93A-9BFDACDE15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6894" y="1610624"/>
            <a:ext cx="3604012" cy="210234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3E4B26C-ADC2-0096-C778-F8CCCA6D76E6}"/>
              </a:ext>
            </a:extLst>
          </p:cNvPr>
          <p:cNvSpPr txBox="1"/>
          <p:nvPr/>
        </p:nvSpPr>
        <p:spPr>
          <a:xfrm>
            <a:off x="8446477" y="1435591"/>
            <a:ext cx="1619738" cy="530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US" sz="1050" b="0" i="0" u="none" strike="noStrike" baseline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R="14140" algn="l"/>
            <a:r>
              <a:rPr lang="en-US" sz="1800" b="1" i="0" u="none" strike="noStrike" baseline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E-36 (1973) 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C4ABA97-1CD0-1BA9-38CF-FDFA4683AF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2795" y="3776600"/>
            <a:ext cx="3672209" cy="210234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F360598-2BDC-57E4-E9E7-E180A7079393}"/>
              </a:ext>
            </a:extLst>
          </p:cNvPr>
          <p:cNvSpPr txBox="1"/>
          <p:nvPr/>
        </p:nvSpPr>
        <p:spPr>
          <a:xfrm>
            <a:off x="8446477" y="3652710"/>
            <a:ext cx="1203569" cy="530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US" sz="1050" b="0" i="0" u="none" strike="noStrike" baseline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R="14140" algn="l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CDF</a:t>
            </a:r>
            <a:r>
              <a:rPr lang="en-US" sz="1800" b="1" i="0" u="none" strike="noStrike" baseline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EC19D14-9367-21F6-6796-EDD556296B77}"/>
              </a:ext>
            </a:extLst>
          </p:cNvPr>
          <p:cNvSpPr txBox="1"/>
          <p:nvPr/>
        </p:nvSpPr>
        <p:spPr>
          <a:xfrm>
            <a:off x="10294815" y="3633717"/>
            <a:ext cx="1203569" cy="530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US" sz="1050" b="0" i="0" u="none" strike="noStrike" baseline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R="14140" algn="l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D0</a:t>
            </a:r>
            <a:r>
              <a:rPr lang="en-US" sz="1800" b="1" i="0" u="none" strike="noStrike" baseline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1EF48C-DDCC-4AFD-3AC9-F27BF8155B0E}"/>
              </a:ext>
            </a:extLst>
          </p:cNvPr>
          <p:cNvSpPr txBox="1"/>
          <p:nvPr/>
        </p:nvSpPr>
        <p:spPr>
          <a:xfrm>
            <a:off x="7327330" y="5945525"/>
            <a:ext cx="5049873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1995 </a:t>
            </a:r>
            <a:r>
              <a:rPr lang="en-US" sz="2400" dirty="0">
                <a:latin typeface="Bodoni MT Condensed" panose="02070606080606020203" pitchFamily="18" charset="0"/>
              </a:rPr>
              <a:t>top quark discovery: </a:t>
            </a:r>
            <a:r>
              <a:rPr lang="en-US" sz="2400" b="1" dirty="0">
                <a:solidFill>
                  <a:srgbClr val="C00000"/>
                </a:solidFill>
                <a:latin typeface="Bodoni MT Condensed" panose="02070606080606020203" pitchFamily="18" charset="0"/>
              </a:rPr>
              <a:t>49 out of ~840 authors</a:t>
            </a:r>
          </a:p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(already ~1/2 in diaspora)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CC2F62-51FC-E01F-8F74-825D1FDAFD8C}"/>
              </a:ext>
            </a:extLst>
          </p:cNvPr>
          <p:cNvSpPr txBox="1"/>
          <p:nvPr/>
        </p:nvSpPr>
        <p:spPr>
          <a:xfrm>
            <a:off x="6420971" y="3792563"/>
            <a:ext cx="3321322" cy="15234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US" sz="105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n-US" sz="1050" b="0" i="0" u="none" strike="noStrike" baseline="0" dirty="0">
              <a:latin typeface="Arial" panose="020B0604020202020204" pitchFamily="34" charset="0"/>
            </a:endParaRPr>
          </a:p>
          <a:p>
            <a:pPr marR="0" algn="l"/>
            <a:r>
              <a:rPr lang="es-ES" dirty="0" err="1">
                <a:solidFill>
                  <a:srgbClr val="3D3D3D"/>
                </a:solidFill>
                <a:latin typeface="Arial" panose="020B0604020202020204" pitchFamily="34" charset="0"/>
              </a:rPr>
              <a:t>Also</a:t>
            </a:r>
            <a:r>
              <a:rPr lang="es-ES" dirty="0">
                <a:solidFill>
                  <a:srgbClr val="3D3D3D"/>
                </a:solidFill>
                <a:latin typeface="Arial" panose="020B0604020202020204" pitchFamily="34" charset="0"/>
              </a:rPr>
              <a:t> </a:t>
            </a:r>
            <a:r>
              <a:rPr lang="es-ES" dirty="0" err="1">
                <a:solidFill>
                  <a:srgbClr val="3D3D3D"/>
                </a:solidFill>
                <a:latin typeface="Arial" panose="020B0604020202020204" pitchFamily="34" charset="0"/>
              </a:rPr>
              <a:t>collab</a:t>
            </a:r>
            <a:r>
              <a:rPr lang="es-ES" dirty="0">
                <a:solidFill>
                  <a:srgbClr val="3D3D3D"/>
                </a:solidFill>
                <a:latin typeface="Arial" panose="020B0604020202020204" pitchFamily="34" charset="0"/>
              </a:rPr>
              <a:t> </a:t>
            </a:r>
            <a:r>
              <a:rPr lang="es-ES" dirty="0" err="1">
                <a:solidFill>
                  <a:srgbClr val="3D3D3D"/>
                </a:solidFill>
                <a:latin typeface="Arial" panose="020B0604020202020204" pitchFamily="34" charset="0"/>
              </a:rPr>
              <a:t>with</a:t>
            </a:r>
            <a:r>
              <a:rPr lang="es-ES" dirty="0">
                <a:solidFill>
                  <a:srgbClr val="3D3D3D"/>
                </a:solidFill>
                <a:latin typeface="Arial" panose="020B0604020202020204" pitchFamily="34" charset="0"/>
              </a:rPr>
              <a:t>:</a:t>
            </a:r>
          </a:p>
          <a:p>
            <a:pPr marR="0" algn="l"/>
            <a:r>
              <a:rPr lang="es-ES" sz="1800" b="0" i="0" u="none" strike="noStrike" baseline="0" dirty="0">
                <a:solidFill>
                  <a:srgbClr val="3D3D3D"/>
                </a:solidFill>
                <a:latin typeface="Arial" panose="020B0604020202020204" pitchFamily="34" charset="0"/>
              </a:rPr>
              <a:t>BNL,  SLAC</a:t>
            </a:r>
          </a:p>
          <a:p>
            <a:pPr marR="0" algn="l"/>
            <a:r>
              <a:rPr lang="es-ES" sz="1800" b="0" i="0" u="none" strike="noStrike" baseline="0" dirty="0">
                <a:solidFill>
                  <a:srgbClr val="3D3D3D"/>
                </a:solidFill>
                <a:latin typeface="Arial" panose="020B0604020202020204" pitchFamily="34" charset="0"/>
              </a:rPr>
              <a:t>LAMPF, </a:t>
            </a:r>
            <a:r>
              <a:rPr lang="es-ES" sz="1800" b="0" i="0" u="none" strike="noStrike" baseline="0" dirty="0" err="1">
                <a:solidFill>
                  <a:srgbClr val="3D3D3D"/>
                </a:solidFill>
                <a:latin typeface="Arial" panose="020B0604020202020204" pitchFamily="34" charset="0"/>
              </a:rPr>
              <a:t>etc</a:t>
            </a:r>
            <a:endParaRPr lang="es-ES" sz="1800" b="0" i="0" u="none" strike="noStrike" baseline="0" dirty="0">
              <a:solidFill>
                <a:srgbClr val="3D3D3D"/>
              </a:solidFill>
              <a:latin typeface="Arial" panose="020B0604020202020204" pitchFamily="34" charset="0"/>
            </a:endParaRPr>
          </a:p>
          <a:p>
            <a:pPr marR="0" algn="l"/>
            <a:endParaRPr lang="en-US" sz="1800" b="0" i="0" u="none" strike="noStrike" baseline="0" dirty="0">
              <a:solidFill>
                <a:srgbClr val="3D3D3D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45CD64-63C7-DAAC-DD25-D6B0C5AA41CB}"/>
              </a:ext>
            </a:extLst>
          </p:cNvPr>
          <p:cNvSpPr txBox="1"/>
          <p:nvPr/>
        </p:nvSpPr>
        <p:spPr>
          <a:xfrm rot="16200000">
            <a:off x="-1272626" y="5275818"/>
            <a:ext cx="283034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latin typeface="Bodoni MT Condensed" panose="02070606080606020203" pitchFamily="18" charset="0"/>
              </a:rPr>
              <a:t>from </a:t>
            </a:r>
            <a:r>
              <a:rPr lang="en-US" dirty="0" err="1">
                <a:latin typeface="Bodoni MT Condensed" panose="02070606080606020203" pitchFamily="18" charset="0"/>
              </a:rPr>
              <a:t>V.Yarba</a:t>
            </a:r>
            <a:r>
              <a:rPr lang="en-US" dirty="0">
                <a:latin typeface="Bodoni MT Condensed" panose="02070606080606020203" pitchFamily="18" charset="0"/>
              </a:rPr>
              <a:t> presentation (RASA, 2017) </a:t>
            </a:r>
          </a:p>
        </p:txBody>
      </p:sp>
    </p:spTree>
    <p:extLst>
      <p:ext uri="{BB962C8B-B14F-4D97-AF65-F5344CB8AC3E}">
        <p14:creationId xmlns:p14="http://schemas.microsoft.com/office/powerpoint/2010/main" val="36018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05688-E387-E1E9-7C27-85C8C7F9C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227" y="-144734"/>
            <a:ext cx="11877773" cy="1142385"/>
          </a:xfrm>
        </p:spPr>
        <p:txBody>
          <a:bodyPr/>
          <a:lstStyle/>
          <a:p>
            <a:r>
              <a:rPr lang="en-US" sz="4800" dirty="0"/>
              <a:t>FSU/RUS Collaborators 1990’s-2000s’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2EF9E7-9932-4D00-76BC-9F0474921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Vladimir Shiltsev | SHPP'2025 | Diaspora 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BD3FF4-09F3-F669-B3AE-E4BA845D6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C42DE2-F9A2-1888-1C10-FA885616D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E9C0EF5-91C8-F92D-3F47-3F99AF0BEBF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8969869"/>
              </p:ext>
            </p:extLst>
          </p:nvPr>
        </p:nvGraphicFramePr>
        <p:xfrm>
          <a:off x="717287" y="997651"/>
          <a:ext cx="10755135" cy="54220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151027">
                  <a:extLst>
                    <a:ext uri="{9D8B030D-6E8A-4147-A177-3AD203B41FA5}">
                      <a16:colId xmlns:a16="http://schemas.microsoft.com/office/drawing/2014/main" val="108391534"/>
                    </a:ext>
                  </a:extLst>
                </a:gridCol>
                <a:gridCol w="2151027">
                  <a:extLst>
                    <a:ext uri="{9D8B030D-6E8A-4147-A177-3AD203B41FA5}">
                      <a16:colId xmlns:a16="http://schemas.microsoft.com/office/drawing/2014/main" val="2615913411"/>
                    </a:ext>
                  </a:extLst>
                </a:gridCol>
                <a:gridCol w="2151027">
                  <a:extLst>
                    <a:ext uri="{9D8B030D-6E8A-4147-A177-3AD203B41FA5}">
                      <a16:colId xmlns:a16="http://schemas.microsoft.com/office/drawing/2014/main" val="1542182840"/>
                    </a:ext>
                  </a:extLst>
                </a:gridCol>
                <a:gridCol w="2151027">
                  <a:extLst>
                    <a:ext uri="{9D8B030D-6E8A-4147-A177-3AD203B41FA5}">
                      <a16:colId xmlns:a16="http://schemas.microsoft.com/office/drawing/2014/main" val="284653476"/>
                    </a:ext>
                  </a:extLst>
                </a:gridCol>
                <a:gridCol w="2151027">
                  <a:extLst>
                    <a:ext uri="{9D8B030D-6E8A-4147-A177-3AD203B41FA5}">
                      <a16:colId xmlns:a16="http://schemas.microsoft.com/office/drawing/2014/main" val="4166233439"/>
                    </a:ext>
                  </a:extLst>
                </a:gridCol>
              </a:tblGrid>
              <a:tr h="5422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Collaboration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# Authors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FSU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Diaspora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9083292"/>
                  </a:ext>
                </a:extLst>
              </a:tr>
              <a:tr h="542200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1A12BA"/>
                          </a:solidFill>
                        </a:rPr>
                        <a:t>D0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1A12BA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1A12BA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1A12BA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dirty="0"/>
                        <a:t>Top-quark discovery (1995)</a:t>
                      </a:r>
                    </a:p>
                    <a:p>
                      <a:r>
                        <a:rPr lang="en-US" dirty="0"/>
                        <a:t>Refs. [3, 4]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3369820"/>
                  </a:ext>
                </a:extLst>
              </a:tr>
              <a:tr h="542200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1A12BA"/>
                          </a:solidFill>
                        </a:rPr>
                        <a:t>CDF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1A12BA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1A12BA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1A12BA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7527025"/>
                  </a:ext>
                </a:extLst>
              </a:tr>
              <a:tr h="542200">
                <a:tc>
                  <a:txBody>
                    <a:bodyPr/>
                    <a:lstStyle/>
                    <a:p>
                      <a:r>
                        <a:rPr lang="en-US" sz="2400" b="1" dirty="0"/>
                        <a:t>ALEPH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r>
                        <a:rPr lang="en-US" dirty="0"/>
                        <a:t>Electroweak measurements at Z- and W- energies (2000)</a:t>
                      </a:r>
                    </a:p>
                    <a:p>
                      <a:r>
                        <a:rPr lang="en-US" dirty="0"/>
                        <a:t>Ref. [5]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9255361"/>
                  </a:ext>
                </a:extLst>
              </a:tr>
              <a:tr h="542200">
                <a:tc>
                  <a:txBody>
                    <a:bodyPr/>
                    <a:lstStyle/>
                    <a:p>
                      <a:r>
                        <a:rPr lang="en-US" sz="2400" b="1" dirty="0"/>
                        <a:t>DELPHI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2079951"/>
                  </a:ext>
                </a:extLst>
              </a:tr>
              <a:tr h="542200">
                <a:tc>
                  <a:txBody>
                    <a:bodyPr/>
                    <a:lstStyle/>
                    <a:p>
                      <a:r>
                        <a:rPr lang="en-US" sz="2400" b="1" dirty="0"/>
                        <a:t>L3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0806582"/>
                  </a:ext>
                </a:extLst>
              </a:tr>
              <a:tr h="542200">
                <a:tc>
                  <a:txBody>
                    <a:bodyPr/>
                    <a:lstStyle/>
                    <a:p>
                      <a:r>
                        <a:rPr lang="en-US" sz="2400" b="1" dirty="0"/>
                        <a:t>OPAL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9704514"/>
                  </a:ext>
                </a:extLst>
              </a:tr>
              <a:tr h="542200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C00000"/>
                          </a:solidFill>
                        </a:rPr>
                        <a:t>Belle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dirty="0"/>
                        <a:t>CP violation in B decays (2001)</a:t>
                      </a:r>
                    </a:p>
                    <a:p>
                      <a:r>
                        <a:rPr lang="en-US" dirty="0"/>
                        <a:t>Refs. [6, 7]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12234253"/>
                  </a:ext>
                </a:extLst>
              </a:tr>
              <a:tr h="542200">
                <a:tc>
                  <a:txBody>
                    <a:bodyPr/>
                    <a:lstStyle/>
                    <a:p>
                      <a:r>
                        <a:rPr lang="en-US" sz="2400" b="1" dirty="0" err="1">
                          <a:solidFill>
                            <a:srgbClr val="C00000"/>
                          </a:solidFill>
                        </a:rPr>
                        <a:t>BaBar</a:t>
                      </a:r>
                      <a:endParaRPr lang="en-US" sz="2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1164534"/>
                  </a:ext>
                </a:extLst>
              </a:tr>
              <a:tr h="542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7030A0"/>
                          </a:solidFill>
                        </a:rPr>
                        <a:t>All </a:t>
                      </a:r>
                      <a:r>
                        <a:rPr lang="en-US" sz="2800" b="1" dirty="0" err="1">
                          <a:solidFill>
                            <a:srgbClr val="7030A0"/>
                          </a:solidFill>
                        </a:rPr>
                        <a:t>expt’s</a:t>
                      </a:r>
                      <a:endParaRPr lang="en-US" sz="28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3343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4.3%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08612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614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6A081-1603-132B-267A-116996212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83" y="-144734"/>
            <a:ext cx="11591364" cy="1142385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Victor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Yarba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IHEP</a:t>
            </a:r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SSCLFNAL</a:t>
            </a:r>
            <a:endParaRPr lang="en-U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2BD9A5-E1C8-9189-B45A-3B022862F8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175268-34EC-2397-8754-2D9FE4497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Vladimir Shiltsev | SHPP'2025 | Diaspora 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30F983-873F-6C46-C4A2-586F755C0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43E295-F00F-BAF9-02AC-17DA46E0C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F0529E-F964-F42C-92A6-A94F4322DF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10988" y="900960"/>
            <a:ext cx="13274537" cy="588229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E16A4FB-560F-7F38-52D8-1687FB8D9DB1}"/>
              </a:ext>
            </a:extLst>
          </p:cNvPr>
          <p:cNvSpPr txBox="1"/>
          <p:nvPr/>
        </p:nvSpPr>
        <p:spPr>
          <a:xfrm>
            <a:off x="332866" y="883236"/>
            <a:ext cx="1131559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</a:rPr>
              <a:t>UNK Project Leader, SSC HEB Leader, Assoc. Technical Division Head, APS Fellow (2004)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B41441D-DC90-FA0F-B9BA-47B9F8C0B8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6009" y="4192569"/>
            <a:ext cx="7504066" cy="2534124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04203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iamond Grid 16x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siness diamond grid presentation (widescreen).potx" id="{B2221865-AD13-4DF0-B68E-BF08E8CC5659}" vid="{BAA0C488-98B6-4F47-8E1C-5C7CD9605F73}"/>
    </a:ext>
  </a:extLst>
</a:theme>
</file>

<file path=ppt/theme/theme2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diamond grid presentation (widescreen)</Template>
  <TotalTime>33532</TotalTime>
  <Words>1355</Words>
  <Application>Microsoft Office PowerPoint</Application>
  <PresentationFormat>Widescreen</PresentationFormat>
  <Paragraphs>260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Bell MT</vt:lpstr>
      <vt:lpstr>Bodoni MT Condensed</vt:lpstr>
      <vt:lpstr>Comic Sans MS</vt:lpstr>
      <vt:lpstr>Goudy Old Style</vt:lpstr>
      <vt:lpstr>Helvetica</vt:lpstr>
      <vt:lpstr>Wingdings</vt:lpstr>
      <vt:lpstr>Diamond Grid 16x9</vt:lpstr>
      <vt:lpstr>PowerPoint Presentation</vt:lpstr>
      <vt:lpstr>PowerPoint Presentation</vt:lpstr>
      <vt:lpstr>OECD Research &amp; Development  Data</vt:lpstr>
      <vt:lpstr>Results of Science’s Plight in 1991-2001</vt:lpstr>
      <vt:lpstr>Reasons of the “Brain Drain” </vt:lpstr>
      <vt:lpstr>Features of the Russian “Brain Drain”</vt:lpstr>
      <vt:lpstr> Soviet/Russian Labs/Universities in Fermilab Experiments (1972-2017) </vt:lpstr>
      <vt:lpstr>FSU/RUS Collaborators 1990’s-2000s’</vt:lpstr>
      <vt:lpstr>Victor Yarba: IHEPSSCLFNAL</vt:lpstr>
      <vt:lpstr>Mikhail Shaposhnikov: INR  CERN/EPFL</vt:lpstr>
      <vt:lpstr>Evgeny Saldin: BINP  DESY</vt:lpstr>
      <vt:lpstr>Dmitri Denisov: IHEP FNAL BNL</vt:lpstr>
      <vt:lpstr>PowerPoint Presentation</vt:lpstr>
      <vt:lpstr>EPS-AG Accelerator Prizes: 4 out of 32 over 1994-2023</vt:lpstr>
      <vt:lpstr>How Long Did It Last?</vt:lpstr>
      <vt:lpstr>Not the Largest of the “Brain Drains”…</vt:lpstr>
      <vt:lpstr>Summary: Russian Particle Physics  Diaspora 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Vladimir Shiltsev</dc:creator>
  <cp:lastModifiedBy>Vladimir Shiltsev</cp:lastModifiedBy>
  <cp:revision>156</cp:revision>
  <dcterms:created xsi:type="dcterms:W3CDTF">2024-01-27T17:54:31Z</dcterms:created>
  <dcterms:modified xsi:type="dcterms:W3CDTF">2025-11-13T15:43:08Z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