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9" r:id="rId2"/>
    <p:sldId id="397" r:id="rId3"/>
    <p:sldId id="494" r:id="rId4"/>
    <p:sldId id="497" r:id="rId5"/>
    <p:sldId id="499" r:id="rId6"/>
    <p:sldId id="495" r:id="rId7"/>
    <p:sldId id="492" r:id="rId8"/>
    <p:sldId id="500" r:id="rId9"/>
    <p:sldId id="496" r:id="rId10"/>
    <p:sldId id="2147483347" r:id="rId11"/>
    <p:sldId id="2147483350" r:id="rId12"/>
    <p:sldId id="484" r:id="rId13"/>
    <p:sldId id="498" r:id="rId14"/>
    <p:sldId id="2147483348" r:id="rId15"/>
    <p:sldId id="1410" r:id="rId16"/>
    <p:sldId id="491" r:id="rId1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77"/>
    <p:restoredTop sz="76714"/>
  </p:normalViewPr>
  <p:slideViewPr>
    <p:cSldViewPr snapToGrid="0" snapToObjects="1">
      <p:cViewPr varScale="1">
        <p:scale>
          <a:sx n="68" d="100"/>
          <a:sy n="68" d="100"/>
        </p:scale>
        <p:origin x="2016" y="2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BB72EAA-2733-D14F-950A-8F4240385864}" type="datetimeFigureOut">
              <a:rPr lang="en-US" smtClean="0"/>
              <a:t>11/12/25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D4DD062E-52F7-A14D-A443-1F3854784447}" type="datetimeFigureOut">
              <a:rPr lang="en-US" smtClean="0"/>
              <a:t>11/12/25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 TX for invitation</a:t>
            </a:r>
          </a:p>
          <a:p>
            <a:endParaRPr lang="en-US" sz="1200" b="0" i="0" u="none" strike="noStrike"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368730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9007F-CED1-0109-10E8-CDEC35F94D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70E939-AE39-46B6-A870-057B428CD7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D0580F-ED7F-F4C4-4E63-2AE788C5235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668DCE5-D97A-6EB2-CE58-98477A130299}"/>
              </a:ext>
            </a:extLst>
          </p:cNvPr>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022316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aseline="0" dirty="0"/>
              <a:t>You all know me, </a:t>
            </a:r>
            <a:r>
              <a:rPr lang="en-US" baseline="0" dirty="0" err="1"/>
              <a:t>presumabl</a:t>
            </a:r>
            <a:r>
              <a:rPr lang="en-US" baseline="0" dirty="0"/>
              <a:t> read my cv</a:t>
            </a:r>
          </a:p>
          <a:p>
            <a:pPr marL="0" indent="0">
              <a:buFontTx/>
              <a:buNone/>
            </a:pPr>
            <a:endParaRPr lang="en-US" baseline="0" dirty="0"/>
          </a:p>
          <a:p>
            <a:pPr marL="0" indent="0">
              <a:buFontTx/>
              <a:buNone/>
            </a:pPr>
            <a:r>
              <a:rPr lang="en-US" baseline="0" dirty="0"/>
              <a:t>30 years at CERN,  20 as science journalist: ,  covered different roles in communications, =&gt;”360° communicator</a:t>
            </a:r>
          </a:p>
          <a:p>
            <a:pPr marL="0" indent="0">
              <a:buFontTx/>
              <a:buNone/>
            </a:pPr>
            <a:endParaRPr lang="en-US" baseline="0" dirty="0"/>
          </a:p>
          <a:p>
            <a:pPr marL="0" indent="0">
              <a:buFontTx/>
              <a:buNone/>
            </a:pPr>
            <a:r>
              <a:rPr lang="en-US" b="1" baseline="0" dirty="0"/>
              <a:t>CERN is more than just my workplace, it’s my home, and part of my professional  identity;  I have a thorough knowledge of the lab and its scientific community!, I am  a passionate of the science and a committed advocate of its values  and its values; </a:t>
            </a:r>
          </a:p>
        </p:txBody>
      </p:sp>
      <p:sp>
        <p:nvSpPr>
          <p:cNvPr id="4" name="Slide Number Placeholder 3"/>
          <p:cNvSpPr>
            <a:spLocks noGrp="1"/>
          </p:cNvSpPr>
          <p:nvPr>
            <p:ph type="sldNum" sz="quarter" idx="10"/>
          </p:nvPr>
        </p:nvSpPr>
        <p:spPr/>
        <p:txBody>
          <a:bodyPr/>
          <a:lstStyle/>
          <a:p>
            <a:fld id="{52960A09-8534-9F47-AE0C-9D9109F7FEA2}" type="slidenum">
              <a:rPr lang="en-US" smtClean="0"/>
              <a:t>2</a:t>
            </a:fld>
            <a:endParaRPr lang="en-US"/>
          </a:p>
        </p:txBody>
      </p:sp>
    </p:spTree>
    <p:extLst>
      <p:ext uri="{BB962C8B-B14F-4D97-AF65-F5344CB8AC3E}">
        <p14:creationId xmlns:p14="http://schemas.microsoft.com/office/powerpoint/2010/main" val="2937672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Flyer distributed at Open Day 1955 – CERN Foundation Stone Ceremony, Open to the public</a:t>
            </a:r>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103215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920243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COMMUNICATIONS BECOME STRATEGIC FOR THE SURVIVAL OF THE LAB</a:t>
            </a:r>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216703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H" sz="1200" kern="1200" dirty="0">
                <a:solidFill>
                  <a:schemeClr val="tx1"/>
                </a:solidFill>
                <a:effectLst/>
                <a:latin typeface="+mn-lt"/>
                <a:ea typeface="+mn-ea"/>
                <a:cs typeface="+mn-cs"/>
              </a:rPr>
              <a:t>Peggie RIMMER was recruited as a new head of Comms - bringing together all exhibitions, press, publications, film, graphics, for the first time -</a:t>
            </a:r>
          </a:p>
          <a:p>
            <a:r>
              <a:rPr lang="en-CH" sz="1200" kern="1200" dirty="0">
                <a:solidFill>
                  <a:schemeClr val="tx1"/>
                </a:solidFill>
                <a:effectLst/>
                <a:latin typeface="+mn-lt"/>
                <a:ea typeface="+mn-ea"/>
                <a:cs typeface="+mn-cs"/>
              </a:rPr>
              <a:t> </a:t>
            </a:r>
          </a:p>
          <a:p>
            <a:pPr lvl="1"/>
            <a:r>
              <a:rPr lang="en-GB" sz="1200" kern="1200" dirty="0">
                <a:solidFill>
                  <a:schemeClr val="tx1"/>
                </a:solidFill>
                <a:effectLst/>
                <a:latin typeface="+mn-lt"/>
                <a:ea typeface="+mn-ea"/>
                <a:cs typeface="+mn-cs"/>
              </a:rPr>
              <a:t>C</a:t>
            </a:r>
            <a:r>
              <a:rPr lang="en-CH" sz="1200" kern="1200" dirty="0">
                <a:solidFill>
                  <a:schemeClr val="tx1"/>
                </a:solidFill>
                <a:effectLst/>
                <a:latin typeface="+mn-lt"/>
                <a:ea typeface="+mn-ea"/>
                <a:cs typeface="+mn-cs"/>
              </a:rPr>
              <a:t>ern40th MY FIRST JOB IN COMMS</a:t>
            </a:r>
          </a:p>
          <a:p>
            <a:pPr lvl="1"/>
            <a:r>
              <a:rPr lang="en-CH" sz="1200" kern="1200" dirty="0">
                <a:solidFill>
                  <a:schemeClr val="tx1"/>
                </a:solidFill>
                <a:effectLst/>
                <a:latin typeface="+mn-lt"/>
                <a:ea typeface="+mn-ea"/>
                <a:cs typeface="+mn-cs"/>
              </a:rPr>
              <a:t>Professionalized visits programme, guides training, guides’ tools, messaging and safety; recruit youth ! </a:t>
            </a:r>
            <a:r>
              <a:rPr lang="en-GB" sz="1200" kern="1200" dirty="0">
                <a:solidFill>
                  <a:schemeClr val="tx1"/>
                </a:solidFill>
                <a:effectLst/>
                <a:latin typeface="+mn-lt"/>
                <a:ea typeface="+mn-ea"/>
                <a:cs typeface="+mn-cs"/>
              </a:rPr>
              <a:t>C</a:t>
            </a:r>
            <a:r>
              <a:rPr lang="en-CH" sz="1200" kern="1200" dirty="0">
                <a:solidFill>
                  <a:schemeClr val="tx1"/>
                </a:solidFill>
                <a:effectLst/>
                <a:latin typeface="+mn-lt"/>
                <a:ea typeface="+mn-ea"/>
                <a:cs typeface="+mn-cs"/>
              </a:rPr>
              <a:t>reate new interns positions, stzudents, phds…</a:t>
            </a:r>
          </a:p>
          <a:p>
            <a:pPr lvl="1"/>
            <a:r>
              <a:rPr lang="en-CH" sz="1200" kern="1200" dirty="0">
                <a:solidFill>
                  <a:schemeClr val="tx1"/>
                </a:solidFill>
                <a:effectLst/>
                <a:latin typeface="+mn-lt"/>
                <a:ea typeface="+mn-ea"/>
                <a:cs typeface="+mn-cs"/>
              </a:rPr>
              <a:t>1995_ MASTER’S IN COMMS TRIESTE SISSA</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CH" sz="1200" kern="1200" dirty="0">
                <a:solidFill>
                  <a:schemeClr val="tx1"/>
                </a:solidFill>
                <a:effectLst/>
                <a:latin typeface="+mn-lt"/>
                <a:ea typeface="+mn-ea"/>
                <a:cs typeface="+mn-cs"/>
              </a:rPr>
              <a:t>Open days </a:t>
            </a:r>
          </a:p>
          <a:p>
            <a:pPr lvl="1"/>
            <a:endParaRPr lang="en-CH"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729825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200" kern="1200" dirty="0">
                <a:solidFill>
                  <a:schemeClr val="tx1"/>
                </a:solidFill>
                <a:effectLst/>
                <a:latin typeface="+mn-lt"/>
                <a:ea typeface="+mn-ea"/>
                <a:cs typeface="+mn-cs"/>
              </a:rPr>
              <a:t>CERN increased links to external cultural institutions and professionalized (Heather Mayfield’s time at CERN - from the London Science Museum:  She led to Emma Sander’s position being created and the start of a more visitor-centred approach to exhibitions and audience research.</a:t>
            </a:r>
          </a:p>
          <a:p>
            <a:r>
              <a:rPr lang="en-CH"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821467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WHERE DOES MY STRATEGIC VISION COME FROM? I witnessed it all</a:t>
            </a:r>
          </a:p>
          <a:p>
            <a:pPr marL="171450" indent="-171450">
              <a:buFontTx/>
              <a:buChar char="-"/>
            </a:pPr>
            <a:r>
              <a:rPr lang="en-US" baseline="0" dirty="0"/>
              <a:t>The story of </a:t>
            </a:r>
            <a:r>
              <a:rPr lang="en-US" baseline="0" dirty="0" err="1"/>
              <a:t>comms</a:t>
            </a:r>
            <a:r>
              <a:rPr lang="en-US" baseline="0" dirty="0"/>
              <a:t> starts in 1993, when I witnessed the first turning point in CERN Communications, the demise of the SSC,  when the activity suddenly became “strategic” for the survival of the field and the LAB for the first time</a:t>
            </a:r>
          </a:p>
          <a:p>
            <a:pPr marL="171450" indent="-171450">
              <a:buFontTx/>
              <a:buChar char="-"/>
            </a:pPr>
            <a:endParaRPr lang="en-US" baseline="0" dirty="0"/>
          </a:p>
          <a:p>
            <a:pPr marL="171450" indent="-171450">
              <a:buFontTx/>
              <a:buChar char="-"/>
            </a:pPr>
            <a:endParaRPr lang="en-US" baseline="0" dirty="0"/>
          </a:p>
          <a:p>
            <a:pPr marL="171450" indent="-171450">
              <a:buFontTx/>
              <a:buChar char="-"/>
            </a:pPr>
            <a:r>
              <a:rPr lang="en-US" b="1" baseline="0" dirty="0"/>
              <a:t>EXTRA 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dirty="0"/>
              <a:t>A&amp;D became a best seller, translated in many languages. This marked the first “quantum” jump in CERN’s popularity with the general public, as witnessed by the correlation between the IP addresses of viewers of the website I proposed and contributed to create and the countries where book translations were published. CERN becomes a “household name”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dirty="0"/>
              <a:t>- 2008 – 2013: Exceptional times with record breaking figures for both the lives and the clips (pioneering YT channel), part of the comms package, still unsurpassed world wide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dirty="0"/>
              <a:t>VERYYITHING BIGGER LARGER PROFESISONALISED</a:t>
            </a:r>
          </a:p>
          <a:p>
            <a:endParaRPr lang="en-US" dirty="0"/>
          </a:p>
        </p:txBody>
      </p:sp>
      <p:sp>
        <p:nvSpPr>
          <p:cNvPr id="4" name="Slide Number Placeholder 3"/>
          <p:cNvSpPr>
            <a:spLocks noGrp="1"/>
          </p:cNvSpPr>
          <p:nvPr>
            <p:ph type="sldNum" sz="quarter" idx="10"/>
          </p:nvPr>
        </p:nvSpPr>
        <p:spPr/>
        <p:txBody>
          <a:bodyPr/>
          <a:lstStyle/>
          <a:p>
            <a:fld id="{A2EF9408-E2D4-A840-926A-C116206AC184}" type="slidenum">
              <a:rPr lang="en-US" smtClean="0"/>
              <a:t>12</a:t>
            </a:fld>
            <a:endParaRPr lang="en-US"/>
          </a:p>
        </p:txBody>
      </p:sp>
    </p:spTree>
    <p:extLst>
      <p:ext uri="{BB962C8B-B14F-4D97-AF65-F5344CB8AC3E}">
        <p14:creationId xmlns:p14="http://schemas.microsoft.com/office/powerpoint/2010/main" val="3347625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3ACD1-1823-CF29-7846-408011098E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68C535-4179-A4FB-02AC-611ACB3E0A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F83E61-8461-5FC8-415F-A0A5C25B4F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CB36D0F-5C68-8D7A-CD11-3ACF67BF7356}"/>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7601326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11/12/25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11/12/25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11/12/25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11/12/25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11/12/25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11/12/25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11/12/25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11/12/25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hasCustomPrompt="1"/>
          </p:nvPr>
        </p:nvSpPr>
        <p:spPr/>
        <p:txBody>
          <a:bodyPr/>
          <a:lstStyle/>
          <a:p>
            <a:r>
              <a:rPr lang="en-US" dirty="0"/>
              <a:t>Audiovisual Productions 2020 - IR </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12/04/20</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Julien </a:t>
            </a:r>
            <a:r>
              <a:rPr lang="en-US" dirty="0" err="1"/>
              <a:t>Ordan&amp;Samuel</a:t>
            </a:r>
            <a:r>
              <a:rPr lang="en-US" dirty="0"/>
              <a:t>  Hertzog | Audiovisual Productions2020</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11/12/25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11/12/25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24.jpeg"/><Relationship Id="rId5" Type="http://schemas.openxmlformats.org/officeDocument/2006/relationships/image" Target="file://localhost/Users/pcatapano/Documents/2015/PR/MilanoAxpo/SSC_magnets.jpg" TargetMode="Externa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1.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IV International History Symposium</a:t>
            </a:r>
            <a:br>
              <a:rPr lang="en-US" dirty="0"/>
            </a:br>
            <a:r>
              <a:rPr lang="en-GB" sz="2800" i="1" dirty="0"/>
              <a:t>Reaching out and making a difference – the growth of formal and informal engagement</a:t>
            </a:r>
            <a:endParaRPr lang="en-US" i="1"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5417062"/>
            <a:ext cx="11376026" cy="803787"/>
          </a:xfrm>
        </p:spPr>
        <p:txBody>
          <a:bodyPr/>
          <a:lstStyle/>
          <a:p>
            <a:pPr algn="l">
              <a:spcBef>
                <a:spcPts val="0"/>
              </a:spcBef>
              <a:spcAft>
                <a:spcPts val="0"/>
              </a:spcAft>
            </a:pPr>
            <a:r>
              <a:rPr lang="en-US" sz="1800" dirty="0"/>
              <a:t>Paola Catapano, Head of Editorial Content production,  Deputy Group Leader</a:t>
            </a:r>
          </a:p>
          <a:p>
            <a:pPr algn="l">
              <a:spcBef>
                <a:spcPts val="0"/>
              </a:spcBef>
              <a:spcAft>
                <a:spcPts val="0"/>
              </a:spcAft>
            </a:pPr>
            <a:r>
              <a:rPr lang="en-US" sz="1800" dirty="0"/>
              <a:t>Education Communications and Outreach - International relations</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nknown caption">
            <a:extLst>
              <a:ext uri="{FF2B5EF4-FFF2-40B4-BE49-F238E27FC236}">
                <a16:creationId xmlns:a16="http://schemas.microsoft.com/office/drawing/2014/main" id="{8305BEA0-0F85-1E38-D630-1DAEB1FA54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0074" b="4375"/>
          <a:stretch/>
        </p:blipFill>
        <p:spPr bwMode="auto">
          <a:xfrm>
            <a:off x="20" y="10"/>
            <a:ext cx="12191980" cy="6857990"/>
          </a:xfrm>
          <a:prstGeom prst="rect">
            <a:avLst/>
          </a:prstGeom>
          <a:solidFill>
            <a:srgbClr val="FFFFFF"/>
          </a:solidFill>
        </p:spPr>
      </p:pic>
      <p:sp>
        <p:nvSpPr>
          <p:cNvPr id="4" name="Date Placeholder 3" hidden="1">
            <a:extLst>
              <a:ext uri="{FF2B5EF4-FFF2-40B4-BE49-F238E27FC236}">
                <a16:creationId xmlns:a16="http://schemas.microsoft.com/office/drawing/2014/main" id="{CB2A1F85-ED81-2E22-FDAE-719CA5E64CF1}"/>
              </a:ext>
            </a:extLst>
          </p:cNvPr>
          <p:cNvSpPr>
            <a:spLocks noGrp="1"/>
          </p:cNvSpPr>
          <p:nvPr>
            <p:ph type="dt" sz="half" idx="10"/>
          </p:nvPr>
        </p:nvSpPr>
        <p:spPr/>
        <p:txBody>
          <a:bodyPr/>
          <a:lstStyle/>
          <a:p>
            <a:pPr>
              <a:spcAft>
                <a:spcPts val="600"/>
              </a:spcAft>
            </a:pPr>
            <a:fld id="{26D40726-6B92-6A40-83CB-B856E28B0DA4}" type="datetime3">
              <a:rPr lang="de-CH" smtClean="0"/>
              <a:pPr>
                <a:spcAft>
                  <a:spcPts val="600"/>
                </a:spcAft>
              </a:pPr>
              <a:t>12/11/2025</a:t>
            </a:fld>
            <a:endParaRPr lang="en-US"/>
          </a:p>
        </p:txBody>
      </p:sp>
      <p:sp>
        <p:nvSpPr>
          <p:cNvPr id="6" name="Slide Number Placeholder 5" hidden="1">
            <a:extLst>
              <a:ext uri="{FF2B5EF4-FFF2-40B4-BE49-F238E27FC236}">
                <a16:creationId xmlns:a16="http://schemas.microsoft.com/office/drawing/2014/main" id="{7C932AEF-EF21-6EAB-1AE1-E6570AD7ABAC}"/>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10</a:t>
            </a:fld>
            <a:endParaRPr lang="en-US"/>
          </a:p>
        </p:txBody>
      </p:sp>
      <p:sp>
        <p:nvSpPr>
          <p:cNvPr id="2" name="TextBox 1">
            <a:extLst>
              <a:ext uri="{FF2B5EF4-FFF2-40B4-BE49-F238E27FC236}">
                <a16:creationId xmlns:a16="http://schemas.microsoft.com/office/drawing/2014/main" id="{8852E97E-A96B-03AF-C054-D8C2FCCB54E3}"/>
              </a:ext>
            </a:extLst>
          </p:cNvPr>
          <p:cNvSpPr txBox="1"/>
          <p:nvPr/>
        </p:nvSpPr>
        <p:spPr>
          <a:xfrm>
            <a:off x="635000" y="190500"/>
            <a:ext cx="1141338" cy="615553"/>
          </a:xfrm>
          <a:prstGeom prst="rect">
            <a:avLst/>
          </a:prstGeom>
          <a:solidFill>
            <a:schemeClr val="bg2"/>
          </a:solidFill>
        </p:spPr>
        <p:txBody>
          <a:bodyPr wrap="none" lIns="0" tIns="0" rIns="0" bIns="0" rtlCol="0">
            <a:spAutoFit/>
          </a:bodyPr>
          <a:lstStyle/>
          <a:p>
            <a:pPr algn="l"/>
            <a:r>
              <a:rPr lang="en-GB" sz="4000" b="1" dirty="0"/>
              <a:t>1994</a:t>
            </a:r>
          </a:p>
        </p:txBody>
      </p:sp>
    </p:spTree>
    <p:extLst>
      <p:ext uri="{BB962C8B-B14F-4D97-AF65-F5344CB8AC3E}">
        <p14:creationId xmlns:p14="http://schemas.microsoft.com/office/powerpoint/2010/main" val="2220762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9A285-349E-83A7-AAD7-66280B9DA0C4}"/>
              </a:ext>
            </a:extLst>
          </p:cNvPr>
          <p:cNvSpPr>
            <a:spLocks noGrp="1"/>
          </p:cNvSpPr>
          <p:nvPr>
            <p:ph type="title"/>
          </p:nvPr>
        </p:nvSpPr>
        <p:spPr/>
        <p:txBody>
          <a:bodyPr/>
          <a:lstStyle/>
          <a:p>
            <a:r>
              <a:rPr lang="en-GB" dirty="0"/>
              <a:t>MICROCOSM revamped</a:t>
            </a:r>
          </a:p>
        </p:txBody>
      </p:sp>
      <p:sp>
        <p:nvSpPr>
          <p:cNvPr id="3" name="Text Placeholder 2">
            <a:extLst>
              <a:ext uri="{FF2B5EF4-FFF2-40B4-BE49-F238E27FC236}">
                <a16:creationId xmlns:a16="http://schemas.microsoft.com/office/drawing/2014/main" id="{F9BA10E7-AD60-C67A-1898-2B55B8B87ECF}"/>
              </a:ext>
            </a:extLst>
          </p:cNvPr>
          <p:cNvSpPr>
            <a:spLocks noGrp="1"/>
          </p:cNvSpPr>
          <p:nvPr>
            <p:ph type="body" idx="1"/>
          </p:nvPr>
        </p:nvSpPr>
        <p:spPr/>
        <p:txBody>
          <a:bodyPr/>
          <a:lstStyle/>
          <a:p>
            <a:r>
              <a:rPr lang="en-GB" dirty="0"/>
              <a:t>1997</a:t>
            </a:r>
          </a:p>
        </p:txBody>
      </p:sp>
      <p:pic>
        <p:nvPicPr>
          <p:cNvPr id="13" name="Picture Placeholder 12" descr="A group of people standing in a room&#10;&#10;AI-generated content may be incorrect.">
            <a:extLst>
              <a:ext uri="{FF2B5EF4-FFF2-40B4-BE49-F238E27FC236}">
                <a16:creationId xmlns:a16="http://schemas.microsoft.com/office/drawing/2014/main" id="{1B183F8B-1341-47BB-8615-1139E7957596}"/>
              </a:ext>
            </a:extLst>
          </p:cNvPr>
          <p:cNvPicPr>
            <a:picLocks noGrp="1" noChangeAspect="1"/>
          </p:cNvPicPr>
          <p:nvPr>
            <p:ph type="pic" sz="quarter" idx="13"/>
          </p:nvPr>
        </p:nvPicPr>
        <p:blipFill>
          <a:blip r:embed="rId3"/>
          <a:srcRect l="17297" r="17297"/>
          <a:stretch>
            <a:fillRect/>
          </a:stretch>
        </p:blipFill>
        <p:spPr/>
      </p:pic>
      <p:pic>
        <p:nvPicPr>
          <p:cNvPr id="17" name="Picture Placeholder 16" descr="A person looking at a large display&#10;&#10;AI-generated content may be incorrect.">
            <a:extLst>
              <a:ext uri="{FF2B5EF4-FFF2-40B4-BE49-F238E27FC236}">
                <a16:creationId xmlns:a16="http://schemas.microsoft.com/office/drawing/2014/main" id="{CB7BA938-998D-A2C5-D880-2DCB28251EE7}"/>
              </a:ext>
            </a:extLst>
          </p:cNvPr>
          <p:cNvPicPr>
            <a:picLocks noGrp="1" noChangeAspect="1"/>
          </p:cNvPicPr>
          <p:nvPr>
            <p:ph type="pic" sz="quarter" idx="14"/>
          </p:nvPr>
        </p:nvPicPr>
        <p:blipFill>
          <a:blip r:embed="rId4"/>
          <a:srcRect l="17229" r="17229"/>
          <a:stretch>
            <a:fillRect/>
          </a:stretch>
        </p:blipFill>
        <p:spPr/>
      </p:pic>
      <p:sp>
        <p:nvSpPr>
          <p:cNvPr id="7" name="Text Placeholder 6">
            <a:extLst>
              <a:ext uri="{FF2B5EF4-FFF2-40B4-BE49-F238E27FC236}">
                <a16:creationId xmlns:a16="http://schemas.microsoft.com/office/drawing/2014/main" id="{F684BCC0-C73F-DE71-DB89-400B04C316CE}"/>
              </a:ext>
            </a:extLst>
          </p:cNvPr>
          <p:cNvSpPr>
            <a:spLocks noGrp="1"/>
          </p:cNvSpPr>
          <p:nvPr>
            <p:ph type="body" idx="15"/>
          </p:nvPr>
        </p:nvSpPr>
        <p:spPr/>
        <p:txBody>
          <a:bodyPr/>
          <a:lstStyle/>
          <a:p>
            <a:r>
              <a:rPr lang="en-GB" dirty="0"/>
              <a:t>2007</a:t>
            </a:r>
          </a:p>
        </p:txBody>
      </p:sp>
      <p:pic>
        <p:nvPicPr>
          <p:cNvPr id="15" name="Picture Placeholder 14" descr="A group of people looking at a screen&#10;&#10;AI-generated content may be incorrect.">
            <a:extLst>
              <a:ext uri="{FF2B5EF4-FFF2-40B4-BE49-F238E27FC236}">
                <a16:creationId xmlns:a16="http://schemas.microsoft.com/office/drawing/2014/main" id="{39C834F8-C325-B851-F9F2-FAF527F6F5B3}"/>
              </a:ext>
            </a:extLst>
          </p:cNvPr>
          <p:cNvPicPr>
            <a:picLocks noGrp="1" noChangeAspect="1"/>
          </p:cNvPicPr>
          <p:nvPr>
            <p:ph type="pic" sz="quarter" idx="16"/>
          </p:nvPr>
        </p:nvPicPr>
        <p:blipFill>
          <a:blip r:embed="rId5"/>
          <a:srcRect l="17271" r="17271"/>
          <a:stretch>
            <a:fillRect/>
          </a:stretch>
        </p:blipFill>
        <p:spPr/>
      </p:pic>
      <p:sp>
        <p:nvSpPr>
          <p:cNvPr id="9" name="Date Placeholder 8">
            <a:extLst>
              <a:ext uri="{FF2B5EF4-FFF2-40B4-BE49-F238E27FC236}">
                <a16:creationId xmlns:a16="http://schemas.microsoft.com/office/drawing/2014/main" id="{FA8866E3-A7FE-6372-F1ED-AD18497BBFBC}"/>
              </a:ext>
            </a:extLst>
          </p:cNvPr>
          <p:cNvSpPr>
            <a:spLocks noGrp="1"/>
          </p:cNvSpPr>
          <p:nvPr>
            <p:ph type="dt" sz="half" idx="17"/>
          </p:nvPr>
        </p:nvSpPr>
        <p:spPr/>
        <p:txBody>
          <a:bodyPr/>
          <a:lstStyle/>
          <a:p>
            <a:fld id="{23793A62-AA7E-5A4D-A43E-DF1B3593C4E5}" type="datetime1">
              <a:rPr lang="en-US" smtClean="0"/>
              <a:t>11/12/25</a:t>
            </a:fld>
            <a:endParaRPr lang="en-US" dirty="0"/>
          </a:p>
        </p:txBody>
      </p:sp>
      <p:sp>
        <p:nvSpPr>
          <p:cNvPr id="10" name="Footer Placeholder 9">
            <a:extLst>
              <a:ext uri="{FF2B5EF4-FFF2-40B4-BE49-F238E27FC236}">
                <a16:creationId xmlns:a16="http://schemas.microsoft.com/office/drawing/2014/main" id="{4D5B1527-021D-22BF-1FE8-98521BFB7DC5}"/>
              </a:ext>
            </a:extLst>
          </p:cNvPr>
          <p:cNvSpPr>
            <a:spLocks noGrp="1"/>
          </p:cNvSpPr>
          <p:nvPr>
            <p:ph type="ftr" sz="quarter" idx="18"/>
          </p:nvPr>
        </p:nvSpPr>
        <p:spPr/>
        <p:txBody>
          <a:bodyPr/>
          <a:lstStyle/>
          <a:p>
            <a:r>
              <a:rPr lang="en-US"/>
              <a:t>Presenter | Presentation Title</a:t>
            </a:r>
            <a:endParaRPr lang="en-US" dirty="0"/>
          </a:p>
        </p:txBody>
      </p:sp>
      <p:sp>
        <p:nvSpPr>
          <p:cNvPr id="11" name="Slide Number Placeholder 10">
            <a:extLst>
              <a:ext uri="{FF2B5EF4-FFF2-40B4-BE49-F238E27FC236}">
                <a16:creationId xmlns:a16="http://schemas.microsoft.com/office/drawing/2014/main" id="{17DF4612-14CF-816C-771B-B88AAB83A422}"/>
              </a:ext>
            </a:extLst>
          </p:cNvPr>
          <p:cNvSpPr>
            <a:spLocks noGrp="1"/>
          </p:cNvSpPr>
          <p:nvPr>
            <p:ph type="sldNum" sz="quarter" idx="19"/>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314361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agon 8"/>
          <p:cNvSpPr/>
          <p:nvPr/>
        </p:nvSpPr>
        <p:spPr>
          <a:xfrm>
            <a:off x="1677705" y="3064604"/>
            <a:ext cx="1710251" cy="78561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Arial Black"/>
                <a:cs typeface="Arial Black"/>
              </a:rPr>
              <a:t>1993</a:t>
            </a:r>
          </a:p>
        </p:txBody>
      </p:sp>
      <p:sp>
        <p:nvSpPr>
          <p:cNvPr id="10" name="Chevron 9"/>
          <p:cNvSpPr/>
          <p:nvPr/>
        </p:nvSpPr>
        <p:spPr>
          <a:xfrm>
            <a:off x="3387957" y="3067133"/>
            <a:ext cx="1670680" cy="78814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latin typeface="Arial Black"/>
              <a:cs typeface="Arial Black"/>
            </a:endParaRPr>
          </a:p>
          <a:p>
            <a:pPr algn="ctr"/>
            <a:r>
              <a:rPr lang="en-US" sz="2000" dirty="0">
                <a:latin typeface="Arial Black"/>
                <a:cs typeface="Arial Black"/>
              </a:rPr>
              <a:t>2000</a:t>
            </a:r>
          </a:p>
          <a:p>
            <a:pPr algn="ctr"/>
            <a:endParaRPr lang="en-US" sz="2400" dirty="0">
              <a:latin typeface="Arial Black"/>
              <a:cs typeface="Arial Black"/>
            </a:endParaRPr>
          </a:p>
        </p:txBody>
      </p:sp>
      <p:sp>
        <p:nvSpPr>
          <p:cNvPr id="12" name="Chevron 11"/>
          <p:cNvSpPr/>
          <p:nvPr/>
        </p:nvSpPr>
        <p:spPr>
          <a:xfrm>
            <a:off x="5017651" y="3064604"/>
            <a:ext cx="1670680" cy="788145"/>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en-US" dirty="0"/>
          </a:p>
          <a:p>
            <a:r>
              <a:rPr lang="en-US" sz="2000" dirty="0">
                <a:latin typeface="Arial Black"/>
                <a:cs typeface="Arial Black"/>
              </a:rPr>
              <a:t>2007</a:t>
            </a:r>
            <a:endParaRPr lang="en-US" sz="2800" dirty="0">
              <a:latin typeface="Arial Black"/>
              <a:cs typeface="Arial Black"/>
            </a:endParaRPr>
          </a:p>
        </p:txBody>
      </p:sp>
      <p:sp>
        <p:nvSpPr>
          <p:cNvPr id="13" name="Chevron 12"/>
          <p:cNvSpPr/>
          <p:nvPr/>
        </p:nvSpPr>
        <p:spPr>
          <a:xfrm>
            <a:off x="6606359" y="3067133"/>
            <a:ext cx="1670680" cy="788145"/>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en-US" dirty="0"/>
          </a:p>
          <a:p>
            <a:r>
              <a:rPr lang="en-US" sz="2000" dirty="0">
                <a:latin typeface="Arial Black"/>
                <a:cs typeface="Arial Black"/>
              </a:rPr>
              <a:t>2008</a:t>
            </a:r>
          </a:p>
        </p:txBody>
      </p:sp>
      <p:sp>
        <p:nvSpPr>
          <p:cNvPr id="14" name="Chevron 13"/>
          <p:cNvSpPr/>
          <p:nvPr/>
        </p:nvSpPr>
        <p:spPr>
          <a:xfrm>
            <a:off x="8236053" y="3067133"/>
            <a:ext cx="2285309" cy="783087"/>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en-US" sz="2000" dirty="0">
              <a:latin typeface="Arial Black"/>
              <a:cs typeface="Arial Black"/>
            </a:endParaRPr>
          </a:p>
          <a:p>
            <a:r>
              <a:rPr lang="en-US" sz="2000" dirty="0">
                <a:latin typeface="Arial Black"/>
                <a:cs typeface="Arial Black"/>
              </a:rPr>
              <a:t>2010-13</a:t>
            </a:r>
          </a:p>
        </p:txBody>
      </p:sp>
      <p:grpSp>
        <p:nvGrpSpPr>
          <p:cNvPr id="17" name="Group 16"/>
          <p:cNvGrpSpPr/>
          <p:nvPr/>
        </p:nvGrpSpPr>
        <p:grpSpPr>
          <a:xfrm>
            <a:off x="1568549" y="3855278"/>
            <a:ext cx="1819409" cy="2241169"/>
            <a:chOff x="1" y="3876801"/>
            <a:chExt cx="2012567" cy="2221914"/>
          </a:xfrm>
        </p:grpSpPr>
        <p:sp>
          <p:nvSpPr>
            <p:cNvPr id="15" name="TextBox 14"/>
            <p:cNvSpPr txBox="1"/>
            <p:nvPr/>
          </p:nvSpPr>
          <p:spPr>
            <a:xfrm>
              <a:off x="1" y="3876801"/>
              <a:ext cx="2012567" cy="518725"/>
            </a:xfrm>
            <a:prstGeom prst="rect">
              <a:avLst/>
            </a:prstGeom>
            <a:noFill/>
          </p:spPr>
          <p:txBody>
            <a:bodyPr wrap="square" rtlCol="0">
              <a:spAutoFit/>
            </a:bodyPr>
            <a:lstStyle/>
            <a:p>
              <a:pPr algn="ctr"/>
              <a:r>
                <a:rPr lang="en-US" sz="1400" b="1" u="sng" dirty="0"/>
                <a:t>SSC canceled in USA</a:t>
              </a:r>
              <a:endParaRPr lang="en-US" sz="1600" b="1" u="sng" dirty="0"/>
            </a:p>
          </p:txBody>
        </p:sp>
        <p:sp>
          <p:nvSpPr>
            <p:cNvPr id="16" name="TextBox 15"/>
            <p:cNvSpPr txBox="1"/>
            <p:nvPr/>
          </p:nvSpPr>
          <p:spPr>
            <a:xfrm>
              <a:off x="153706" y="4298434"/>
              <a:ext cx="1710251" cy="1800281"/>
            </a:xfrm>
            <a:prstGeom prst="rect">
              <a:avLst/>
            </a:prstGeom>
            <a:noFill/>
          </p:spPr>
          <p:txBody>
            <a:bodyPr wrap="square" rtlCol="0">
              <a:spAutoFit/>
            </a:bodyPr>
            <a:lstStyle/>
            <a:p>
              <a:pPr algn="ctr"/>
              <a:r>
                <a:rPr lang="en-US" sz="1400" dirty="0"/>
                <a:t>Particle physics no longer strategic; questioned by governments. Communications suddenly strategic!</a:t>
              </a:r>
            </a:p>
          </p:txBody>
        </p:sp>
      </p:grpSp>
      <p:grpSp>
        <p:nvGrpSpPr>
          <p:cNvPr id="21" name="Group 20"/>
          <p:cNvGrpSpPr/>
          <p:nvPr/>
        </p:nvGrpSpPr>
        <p:grpSpPr>
          <a:xfrm>
            <a:off x="3373577" y="3855276"/>
            <a:ext cx="1685061" cy="1810282"/>
            <a:chOff x="1" y="3876801"/>
            <a:chExt cx="2012567" cy="1794729"/>
          </a:xfrm>
        </p:grpSpPr>
        <p:sp>
          <p:nvSpPr>
            <p:cNvPr id="22" name="TextBox 21"/>
            <p:cNvSpPr txBox="1"/>
            <p:nvPr/>
          </p:nvSpPr>
          <p:spPr>
            <a:xfrm>
              <a:off x="1" y="3876801"/>
              <a:ext cx="2012567" cy="305133"/>
            </a:xfrm>
            <a:prstGeom prst="rect">
              <a:avLst/>
            </a:prstGeom>
            <a:noFill/>
          </p:spPr>
          <p:txBody>
            <a:bodyPr wrap="square" rtlCol="0">
              <a:spAutoFit/>
            </a:bodyPr>
            <a:lstStyle/>
            <a:p>
              <a:pPr algn="ctr"/>
              <a:r>
                <a:rPr lang="en-US" sz="1400" b="1" u="sng" dirty="0" err="1"/>
                <a:t>Angels&amp;Demons</a:t>
              </a:r>
              <a:endParaRPr lang="en-US" sz="1600" b="1" u="sng" dirty="0"/>
            </a:p>
          </p:txBody>
        </p:sp>
        <p:sp>
          <p:nvSpPr>
            <p:cNvPr id="23" name="TextBox 22"/>
            <p:cNvSpPr txBox="1"/>
            <p:nvPr/>
          </p:nvSpPr>
          <p:spPr>
            <a:xfrm>
              <a:off x="153707" y="4298434"/>
              <a:ext cx="1710251" cy="1373096"/>
            </a:xfrm>
            <a:prstGeom prst="rect">
              <a:avLst/>
            </a:prstGeom>
            <a:noFill/>
          </p:spPr>
          <p:txBody>
            <a:bodyPr wrap="square" rtlCol="0">
              <a:spAutoFit/>
            </a:bodyPr>
            <a:lstStyle/>
            <a:p>
              <a:pPr algn="ctr"/>
              <a:r>
                <a:rPr lang="en-US" sz="1400" dirty="0"/>
                <a:t>Dan Brown’s novel staged at CERN reaches fame after Da Vinci Code publication</a:t>
              </a:r>
            </a:p>
          </p:txBody>
        </p:sp>
      </p:grpSp>
      <p:grpSp>
        <p:nvGrpSpPr>
          <p:cNvPr id="24" name="Group 23"/>
          <p:cNvGrpSpPr/>
          <p:nvPr/>
        </p:nvGrpSpPr>
        <p:grpSpPr>
          <a:xfrm>
            <a:off x="5105726" y="3855276"/>
            <a:ext cx="1462067" cy="2241699"/>
            <a:chOff x="1" y="3876801"/>
            <a:chExt cx="2012567" cy="2219670"/>
          </a:xfrm>
        </p:grpSpPr>
        <p:sp>
          <p:nvSpPr>
            <p:cNvPr id="25" name="TextBox 24"/>
            <p:cNvSpPr txBox="1"/>
            <p:nvPr/>
          </p:nvSpPr>
          <p:spPr>
            <a:xfrm>
              <a:off x="1" y="3876801"/>
              <a:ext cx="2012567" cy="304752"/>
            </a:xfrm>
            <a:prstGeom prst="rect">
              <a:avLst/>
            </a:prstGeom>
            <a:noFill/>
          </p:spPr>
          <p:txBody>
            <a:bodyPr wrap="square" rtlCol="0">
              <a:spAutoFit/>
            </a:bodyPr>
            <a:lstStyle/>
            <a:p>
              <a:pPr algn="ctr"/>
              <a:r>
                <a:rPr lang="en-US" sz="1400" b="1" u="sng" dirty="0"/>
                <a:t>Hollywood</a:t>
              </a:r>
              <a:endParaRPr lang="en-US" sz="1600" b="1" u="sng" dirty="0"/>
            </a:p>
          </p:txBody>
        </p:sp>
        <p:sp>
          <p:nvSpPr>
            <p:cNvPr id="26" name="TextBox 25"/>
            <p:cNvSpPr txBox="1"/>
            <p:nvPr/>
          </p:nvSpPr>
          <p:spPr>
            <a:xfrm>
              <a:off x="153706" y="4298434"/>
              <a:ext cx="1710251" cy="1798037"/>
            </a:xfrm>
            <a:prstGeom prst="rect">
              <a:avLst/>
            </a:prstGeom>
            <a:noFill/>
          </p:spPr>
          <p:txBody>
            <a:bodyPr wrap="square" rtlCol="0">
              <a:spAutoFit/>
            </a:bodyPr>
            <a:lstStyle/>
            <a:p>
              <a:pPr algn="ctr"/>
              <a:r>
                <a:rPr lang="en-US" sz="1400" dirty="0"/>
                <a:t>Angels &amp; Demons director and cast come to CERN; ATLAS and LHC featured in the film</a:t>
              </a:r>
            </a:p>
          </p:txBody>
        </p:sp>
      </p:grpSp>
      <p:grpSp>
        <p:nvGrpSpPr>
          <p:cNvPr id="27" name="Group 26"/>
          <p:cNvGrpSpPr/>
          <p:nvPr/>
        </p:nvGrpSpPr>
        <p:grpSpPr>
          <a:xfrm>
            <a:off x="6635073" y="3855275"/>
            <a:ext cx="1462067" cy="1810812"/>
            <a:chOff x="1" y="3876801"/>
            <a:chExt cx="2012567" cy="1793017"/>
          </a:xfrm>
        </p:grpSpPr>
        <p:sp>
          <p:nvSpPr>
            <p:cNvPr id="28" name="TextBox 27"/>
            <p:cNvSpPr txBox="1"/>
            <p:nvPr/>
          </p:nvSpPr>
          <p:spPr>
            <a:xfrm>
              <a:off x="1" y="3876801"/>
              <a:ext cx="2012567" cy="335227"/>
            </a:xfrm>
            <a:prstGeom prst="rect">
              <a:avLst/>
            </a:prstGeom>
            <a:noFill/>
          </p:spPr>
          <p:txBody>
            <a:bodyPr wrap="square" rtlCol="0">
              <a:spAutoFit/>
            </a:bodyPr>
            <a:lstStyle/>
            <a:p>
              <a:pPr algn="ctr"/>
              <a:r>
                <a:rPr lang="en-US" sz="1600" b="1" u="sng" dirty="0"/>
                <a:t>Black Holes</a:t>
              </a:r>
            </a:p>
          </p:txBody>
        </p:sp>
        <p:sp>
          <p:nvSpPr>
            <p:cNvPr id="29" name="TextBox 28"/>
            <p:cNvSpPr txBox="1"/>
            <p:nvPr/>
          </p:nvSpPr>
          <p:spPr>
            <a:xfrm>
              <a:off x="153706" y="4298434"/>
              <a:ext cx="1710251" cy="1371384"/>
            </a:xfrm>
            <a:prstGeom prst="rect">
              <a:avLst/>
            </a:prstGeom>
            <a:noFill/>
          </p:spPr>
          <p:txBody>
            <a:bodyPr wrap="square" rtlCol="0">
              <a:spAutoFit/>
            </a:bodyPr>
            <a:lstStyle/>
            <a:p>
              <a:pPr algn="ctr"/>
              <a:r>
                <a:rPr lang="en-US" sz="1400" dirty="0"/>
                <a:t>… “bless” the start-up” of the LHC and make CERN world-famous</a:t>
              </a:r>
            </a:p>
          </p:txBody>
        </p:sp>
      </p:grpSp>
      <p:grpSp>
        <p:nvGrpSpPr>
          <p:cNvPr id="30" name="Group 29"/>
          <p:cNvGrpSpPr/>
          <p:nvPr/>
        </p:nvGrpSpPr>
        <p:grpSpPr>
          <a:xfrm>
            <a:off x="8236055" y="3956399"/>
            <a:ext cx="2285308" cy="1647114"/>
            <a:chOff x="-38995" y="3876801"/>
            <a:chExt cx="2174447" cy="1454211"/>
          </a:xfrm>
        </p:grpSpPr>
        <p:sp>
          <p:nvSpPr>
            <p:cNvPr id="31" name="TextBox 30"/>
            <p:cNvSpPr txBox="1"/>
            <p:nvPr/>
          </p:nvSpPr>
          <p:spPr>
            <a:xfrm>
              <a:off x="-38995" y="3876801"/>
              <a:ext cx="2174447" cy="461943"/>
            </a:xfrm>
            <a:prstGeom prst="rect">
              <a:avLst/>
            </a:prstGeom>
            <a:noFill/>
          </p:spPr>
          <p:txBody>
            <a:bodyPr wrap="square" rtlCol="0">
              <a:spAutoFit/>
            </a:bodyPr>
            <a:lstStyle/>
            <a:p>
              <a:pPr algn="ctr"/>
              <a:r>
                <a:rPr lang="en-US" sz="1400" b="1" u="sng" dirty="0"/>
                <a:t>A discovery and a Nobel Prize</a:t>
              </a:r>
              <a:endParaRPr lang="en-US" sz="1600" b="1" u="sng" dirty="0"/>
            </a:p>
          </p:txBody>
        </p:sp>
        <p:sp>
          <p:nvSpPr>
            <p:cNvPr id="32" name="TextBox 31"/>
            <p:cNvSpPr txBox="1"/>
            <p:nvPr/>
          </p:nvSpPr>
          <p:spPr>
            <a:xfrm>
              <a:off x="153706" y="4298434"/>
              <a:ext cx="1710251" cy="1032578"/>
            </a:xfrm>
            <a:prstGeom prst="rect">
              <a:avLst/>
            </a:prstGeom>
            <a:noFill/>
          </p:spPr>
          <p:txBody>
            <a:bodyPr wrap="square" rtlCol="0">
              <a:spAutoFit/>
            </a:bodyPr>
            <a:lstStyle/>
            <a:p>
              <a:pPr algn="ctr"/>
              <a:r>
                <a:rPr lang="en-US" sz="1400" dirty="0"/>
                <a:t>Particle physics fully into (popular) culture, CERN is a worldwide </a:t>
              </a:r>
              <a:r>
                <a:rPr lang="en-US" sz="1400" dirty="0" err="1"/>
                <a:t>brandname</a:t>
              </a:r>
              <a:r>
                <a:rPr lang="en-US" sz="1400" dirty="0"/>
                <a:t> .. .</a:t>
              </a:r>
            </a:p>
          </p:txBody>
        </p:sp>
      </p:grpSp>
      <p:cxnSp>
        <p:nvCxnSpPr>
          <p:cNvPr id="34" name="Straight Connector 33"/>
          <p:cNvCxnSpPr/>
          <p:nvPr/>
        </p:nvCxnSpPr>
        <p:spPr>
          <a:xfrm>
            <a:off x="3373577" y="4009166"/>
            <a:ext cx="14381" cy="1975485"/>
          </a:xfrm>
          <a:prstGeom prst="line">
            <a:avLst/>
          </a:prstGeom>
          <a:ln>
            <a:prstDash val="dash"/>
          </a:ln>
          <a:effectLst>
            <a:innerShdw blurRad="63500" dist="50800" dir="13500000">
              <a:prstClr val="black">
                <a:alpha val="50000"/>
              </a:prstClr>
            </a:innerShdw>
          </a:effectLst>
        </p:spPr>
        <p:style>
          <a:lnRef idx="3">
            <a:schemeClr val="accent1"/>
          </a:lnRef>
          <a:fillRef idx="0">
            <a:schemeClr val="accent1"/>
          </a:fillRef>
          <a:effectRef idx="2">
            <a:schemeClr val="accent1"/>
          </a:effectRef>
          <a:fontRef idx="minor">
            <a:schemeClr val="tx1"/>
          </a:fontRef>
        </p:style>
      </p:cxnSp>
      <p:cxnSp>
        <p:nvCxnSpPr>
          <p:cNvPr id="36" name="Straight Connector 35"/>
          <p:cNvCxnSpPr/>
          <p:nvPr/>
        </p:nvCxnSpPr>
        <p:spPr>
          <a:xfrm>
            <a:off x="5067389" y="4009166"/>
            <a:ext cx="14381" cy="1975485"/>
          </a:xfrm>
          <a:prstGeom prst="line">
            <a:avLst/>
          </a:prstGeom>
          <a:ln>
            <a:prstDash val="dash"/>
          </a:ln>
          <a:effectLst>
            <a:innerShdw blurRad="63500" dist="50800" dir="13500000">
              <a:prstClr val="black">
                <a:alpha val="50000"/>
              </a:prstClr>
            </a:innerShdw>
          </a:effectLst>
        </p:spPr>
        <p:style>
          <a:lnRef idx="3">
            <a:schemeClr val="accent1"/>
          </a:lnRef>
          <a:fillRef idx="0">
            <a:schemeClr val="accent1"/>
          </a:fillRef>
          <a:effectRef idx="2">
            <a:schemeClr val="accent1"/>
          </a:effectRef>
          <a:fontRef idx="minor">
            <a:schemeClr val="tx1"/>
          </a:fontRef>
        </p:style>
      </p:cxnSp>
      <p:cxnSp>
        <p:nvCxnSpPr>
          <p:cNvPr id="37" name="Straight Connector 36"/>
          <p:cNvCxnSpPr/>
          <p:nvPr/>
        </p:nvCxnSpPr>
        <p:spPr>
          <a:xfrm>
            <a:off x="6560601" y="4009165"/>
            <a:ext cx="45758" cy="2221956"/>
          </a:xfrm>
          <a:prstGeom prst="line">
            <a:avLst/>
          </a:prstGeom>
          <a:ln>
            <a:prstDash val="dash"/>
          </a:ln>
          <a:effectLst>
            <a:innerShdw blurRad="63500" dist="50800" dir="13500000">
              <a:prstClr val="black">
                <a:alpha val="50000"/>
              </a:prstClr>
            </a:innerShdw>
          </a:effectLst>
        </p:spPr>
        <p:style>
          <a:lnRef idx="3">
            <a:schemeClr val="accent1"/>
          </a:lnRef>
          <a:fillRef idx="0">
            <a:schemeClr val="accent1"/>
          </a:fillRef>
          <a:effectRef idx="2">
            <a:schemeClr val="accent1"/>
          </a:effectRef>
          <a:fontRef idx="minor">
            <a:schemeClr val="tx1"/>
          </a:fontRef>
        </p:style>
      </p:cxnSp>
      <p:cxnSp>
        <p:nvCxnSpPr>
          <p:cNvPr id="38" name="Straight Connector 37"/>
          <p:cNvCxnSpPr/>
          <p:nvPr/>
        </p:nvCxnSpPr>
        <p:spPr>
          <a:xfrm>
            <a:off x="8134653" y="3956395"/>
            <a:ext cx="14381" cy="2193698"/>
          </a:xfrm>
          <a:prstGeom prst="line">
            <a:avLst/>
          </a:prstGeom>
          <a:ln>
            <a:prstDash val="dash"/>
          </a:ln>
          <a:effectLst>
            <a:innerShdw blurRad="63500" dist="50800" dir="13500000">
              <a:prstClr val="black">
                <a:alpha val="50000"/>
              </a:prstClr>
            </a:innerShdw>
          </a:effectLst>
        </p:spPr>
        <p:style>
          <a:lnRef idx="3">
            <a:schemeClr val="accent1"/>
          </a:lnRef>
          <a:fillRef idx="0">
            <a:schemeClr val="accent1"/>
          </a:fillRef>
          <a:effectRef idx="2">
            <a:schemeClr val="accent1"/>
          </a:effectRef>
          <a:fontRef idx="minor">
            <a:schemeClr val="tx1"/>
          </a:fontRef>
        </p:style>
      </p:cxnSp>
      <p:pic>
        <p:nvPicPr>
          <p:cNvPr id="33" name="Picture 4" descr="Snatcher1">
            <a:extLst>
              <a:ext uri="{FF2B5EF4-FFF2-40B4-BE49-F238E27FC236}">
                <a16:creationId xmlns:a16="http://schemas.microsoft.com/office/drawing/2014/main" id="{62BF57C4-88CC-5D42-BD60-D4EA54FF45E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32002" y="1091969"/>
            <a:ext cx="2800024" cy="19006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 name="SSC_magnets.jpg" descr="/Users/pcatapano/Documents/2015/PR/MilanoAxpo/SSC_magnets.jpg">
            <a:extLst>
              <a:ext uri="{FF2B5EF4-FFF2-40B4-BE49-F238E27FC236}">
                <a16:creationId xmlns:a16="http://schemas.microsoft.com/office/drawing/2014/main" id="{224E2D73-C190-9B4C-934B-614A23D72A0D}"/>
              </a:ext>
            </a:extLst>
          </p:cNvPr>
          <p:cNvPicPr>
            <a:picLocks noChangeAspect="1"/>
          </p:cNvPicPr>
          <p:nvPr/>
        </p:nvPicPr>
        <p:blipFill>
          <a:blip r:embed="rId4" r:link="rId5">
            <a:extLst>
              <a:ext uri="{28A0092B-C50C-407E-A947-70E740481C1C}">
                <a14:useLocalDpi xmlns:a14="http://schemas.microsoft.com/office/drawing/2010/main"/>
              </a:ext>
            </a:extLst>
          </a:blip>
          <a:stretch>
            <a:fillRect/>
          </a:stretch>
        </p:blipFill>
        <p:spPr>
          <a:xfrm>
            <a:off x="-28575" y="1091984"/>
            <a:ext cx="3754302" cy="1830515"/>
          </a:xfrm>
          <a:prstGeom prst="rect">
            <a:avLst/>
          </a:prstGeom>
        </p:spPr>
      </p:pic>
      <p:pic>
        <p:nvPicPr>
          <p:cNvPr id="40" name="Picture 5" descr="0809002_12-A5-at-72-dpi.jpg">
            <a:extLst>
              <a:ext uri="{FF2B5EF4-FFF2-40B4-BE49-F238E27FC236}">
                <a16:creationId xmlns:a16="http://schemas.microsoft.com/office/drawing/2014/main" id="{04AAFE7D-2945-D84C-83F5-94717925440D}"/>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6538476" y="1121574"/>
            <a:ext cx="2770253" cy="1841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1624C7A2-8E71-224B-ABC6-0657A9989E84}"/>
              </a:ext>
            </a:extLst>
          </p:cNvPr>
          <p:cNvSpPr>
            <a:spLocks noGrp="1"/>
          </p:cNvSpPr>
          <p:nvPr>
            <p:ph type="title"/>
          </p:nvPr>
        </p:nvSpPr>
        <p:spPr>
          <a:xfrm>
            <a:off x="354328" y="421809"/>
            <a:ext cx="10964862" cy="496269"/>
          </a:xfrm>
        </p:spPr>
        <p:txBody>
          <a:bodyPr/>
          <a:lstStyle/>
          <a:p>
            <a:r>
              <a:rPr lang="en-GB" dirty="0"/>
              <a:t>Historical perspective of CERN </a:t>
            </a:r>
            <a:r>
              <a:rPr lang="en-GB" dirty="0" err="1"/>
              <a:t>Comms</a:t>
            </a:r>
            <a:endParaRPr lang="en-GB" dirty="0"/>
          </a:p>
        </p:txBody>
      </p:sp>
      <p:pic>
        <p:nvPicPr>
          <p:cNvPr id="63" name="Picture 62">
            <a:extLst>
              <a:ext uri="{FF2B5EF4-FFF2-40B4-BE49-F238E27FC236}">
                <a16:creationId xmlns:a16="http://schemas.microsoft.com/office/drawing/2014/main" id="{8C2F8977-3A29-3B44-A0F7-FFEB2FEE16B5}"/>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289289" y="1189847"/>
            <a:ext cx="2781920" cy="1732652"/>
          </a:xfrm>
          <a:prstGeom prst="rect">
            <a:avLst/>
          </a:prstGeom>
        </p:spPr>
      </p:pic>
      <p:sp>
        <p:nvSpPr>
          <p:cNvPr id="35" name="Footer Placeholder 4">
            <a:extLst>
              <a:ext uri="{FF2B5EF4-FFF2-40B4-BE49-F238E27FC236}">
                <a16:creationId xmlns:a16="http://schemas.microsoft.com/office/drawing/2014/main" id="{9581CEFF-6F43-6847-BE80-E0626D940CA4}"/>
              </a:ext>
            </a:extLst>
          </p:cNvPr>
          <p:cNvSpPr txBox="1">
            <a:spLocks/>
          </p:cNvSpPr>
          <p:nvPr/>
        </p:nvSpPr>
        <p:spPr>
          <a:xfrm>
            <a:off x="5288289" y="6547275"/>
            <a:ext cx="2487473" cy="98057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dirty="0">
                <a:solidFill>
                  <a:schemeClr val="bg2"/>
                </a:solidFill>
              </a:rPr>
              <a:t>Strategic Vision</a:t>
            </a:r>
          </a:p>
        </p:txBody>
      </p:sp>
    </p:spTree>
    <p:extLst>
      <p:ext uri="{BB962C8B-B14F-4D97-AF65-F5344CB8AC3E}">
        <p14:creationId xmlns:p14="http://schemas.microsoft.com/office/powerpoint/2010/main" val="19550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checkerboard(across)">
                                      <p:cBhvr>
                                        <p:cTn id="15" dur="500"/>
                                        <p:tgtEl>
                                          <p:spTgt spid="40"/>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dissolve">
                                      <p:cBhvr>
                                        <p:cTn id="2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29F22-E231-8A88-A222-7F2297E946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6EDDAD-8F95-B41C-FE67-A6254434AE61}"/>
              </a:ext>
            </a:extLst>
          </p:cNvPr>
          <p:cNvSpPr>
            <a:spLocks noGrp="1"/>
          </p:cNvSpPr>
          <p:nvPr>
            <p:ph type="title"/>
          </p:nvPr>
        </p:nvSpPr>
        <p:spPr>
          <a:xfrm>
            <a:off x="407989" y="373593"/>
            <a:ext cx="5616574" cy="1065742"/>
          </a:xfrm>
        </p:spPr>
        <p:txBody>
          <a:bodyPr anchor="t">
            <a:normAutofit/>
          </a:bodyPr>
          <a:lstStyle/>
          <a:p>
            <a:r>
              <a:rPr lang="en-GB" dirty="0"/>
              <a:t>Open Days 1957 vs 2008</a:t>
            </a:r>
          </a:p>
        </p:txBody>
      </p:sp>
      <p:pic>
        <p:nvPicPr>
          <p:cNvPr id="18" name="Content Placeholder 10" descr="A group of people dancing in a large room&#10;&#10;AI-generated content may be incorrect.">
            <a:extLst>
              <a:ext uri="{FF2B5EF4-FFF2-40B4-BE49-F238E27FC236}">
                <a16:creationId xmlns:a16="http://schemas.microsoft.com/office/drawing/2014/main" id="{2CF68976-6088-1936-309E-9F8F233559AF}"/>
              </a:ext>
            </a:extLst>
          </p:cNvPr>
          <p:cNvPicPr>
            <a:picLocks noGrp="1" noChangeAspect="1"/>
          </p:cNvPicPr>
          <p:nvPr>
            <p:ph sz="half" idx="1"/>
          </p:nvPr>
        </p:nvPicPr>
        <p:blipFill>
          <a:blip r:embed="rId3"/>
          <a:srcRect r="-3" b="238"/>
          <a:stretch>
            <a:fillRect/>
          </a:stretch>
        </p:blipFill>
        <p:spPr>
          <a:xfrm>
            <a:off x="407987" y="1598658"/>
            <a:ext cx="5616575" cy="4608512"/>
          </a:xfrm>
          <a:noFill/>
        </p:spPr>
      </p:pic>
      <p:pic>
        <p:nvPicPr>
          <p:cNvPr id="13" name="Content Placeholder 12" descr="A group of people behind a green fence&#10;&#10;AI-generated content may be incorrect.">
            <a:extLst>
              <a:ext uri="{FF2B5EF4-FFF2-40B4-BE49-F238E27FC236}">
                <a16:creationId xmlns:a16="http://schemas.microsoft.com/office/drawing/2014/main" id="{25FCAF92-A2BB-A6BB-7494-FF069BB2570B}"/>
              </a:ext>
            </a:extLst>
          </p:cNvPr>
          <p:cNvPicPr>
            <a:picLocks noGrp="1" noChangeAspect="1"/>
          </p:cNvPicPr>
          <p:nvPr>
            <p:ph type="pic" sz="quarter" idx="13"/>
          </p:nvPr>
        </p:nvPicPr>
        <p:blipFill>
          <a:blip r:embed="rId4"/>
          <a:srcRect l="17777" r="18812" b="1"/>
          <a:stretch>
            <a:fillRect/>
          </a:stretch>
        </p:blipFill>
        <p:spPr>
          <a:xfrm>
            <a:off x="6167438" y="427694"/>
            <a:ext cx="6024562" cy="6317976"/>
          </a:xfrm>
          <a:noFill/>
        </p:spPr>
      </p:pic>
      <p:sp>
        <p:nvSpPr>
          <p:cNvPr id="5" name="Date Placeholder 4">
            <a:extLst>
              <a:ext uri="{FF2B5EF4-FFF2-40B4-BE49-F238E27FC236}">
                <a16:creationId xmlns:a16="http://schemas.microsoft.com/office/drawing/2014/main" id="{5687B2A8-3357-48C7-EB78-D8BE85A06BC8}"/>
              </a:ext>
            </a:extLst>
          </p:cNvPr>
          <p:cNvSpPr>
            <a:spLocks noGrp="1"/>
          </p:cNvSpPr>
          <p:nvPr>
            <p:ph type="dt" sz="half" idx="14"/>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6" name="Footer Placeholder 5">
            <a:extLst>
              <a:ext uri="{FF2B5EF4-FFF2-40B4-BE49-F238E27FC236}">
                <a16:creationId xmlns:a16="http://schemas.microsoft.com/office/drawing/2014/main" id="{3E557DDF-92EC-EE5E-0FCB-FE17FB731529}"/>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US" dirty="0" err="1"/>
              <a:t>PaolaCatapano</a:t>
            </a:r>
            <a:r>
              <a:rPr lang="en-US" dirty="0"/>
              <a:t> | History Symposium</a:t>
            </a:r>
          </a:p>
        </p:txBody>
      </p:sp>
      <p:sp>
        <p:nvSpPr>
          <p:cNvPr id="7" name="Slide Number Placeholder 6">
            <a:extLst>
              <a:ext uri="{FF2B5EF4-FFF2-40B4-BE49-F238E27FC236}">
                <a16:creationId xmlns:a16="http://schemas.microsoft.com/office/drawing/2014/main" id="{516E326B-835D-FA20-93CD-9EC8EB4E1849}"/>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sp>
        <p:nvSpPr>
          <p:cNvPr id="19" name="TextBox 18">
            <a:extLst>
              <a:ext uri="{FF2B5EF4-FFF2-40B4-BE49-F238E27FC236}">
                <a16:creationId xmlns:a16="http://schemas.microsoft.com/office/drawing/2014/main" id="{403566BF-511B-5B57-D2BC-E855B7E20370}"/>
              </a:ext>
            </a:extLst>
          </p:cNvPr>
          <p:cNvSpPr txBox="1"/>
          <p:nvPr/>
        </p:nvSpPr>
        <p:spPr>
          <a:xfrm>
            <a:off x="8483600" y="540014"/>
            <a:ext cx="1654299" cy="276999"/>
          </a:xfrm>
          <a:prstGeom prst="rect">
            <a:avLst/>
          </a:prstGeom>
          <a:solidFill>
            <a:schemeClr val="bg2"/>
          </a:solidFill>
        </p:spPr>
        <p:txBody>
          <a:bodyPr wrap="none" lIns="0" tIns="0" rIns="0" bIns="0" rtlCol="0">
            <a:spAutoFit/>
          </a:bodyPr>
          <a:lstStyle/>
          <a:p>
            <a:pPr algn="l"/>
            <a:r>
              <a:rPr lang="en-GB" b="1" dirty="0"/>
              <a:t>75 000 visitors </a:t>
            </a:r>
          </a:p>
        </p:txBody>
      </p:sp>
    </p:spTree>
    <p:extLst>
      <p:ext uri="{BB962C8B-B14F-4D97-AF65-F5344CB8AC3E}">
        <p14:creationId xmlns:p14="http://schemas.microsoft.com/office/powerpoint/2010/main" val="4208212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3B865-2952-BF3C-7835-AB6CFF2993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27DF6E-6A5A-7E1C-7F0A-73F9589E8FF0}"/>
              </a:ext>
            </a:extLst>
          </p:cNvPr>
          <p:cNvSpPr>
            <a:spLocks noGrp="1"/>
          </p:cNvSpPr>
          <p:nvPr>
            <p:ph type="title"/>
          </p:nvPr>
        </p:nvSpPr>
        <p:spPr>
          <a:xfrm>
            <a:off x="407988" y="373593"/>
            <a:ext cx="11376025" cy="1065742"/>
          </a:xfrm>
        </p:spPr>
        <p:txBody>
          <a:bodyPr anchor="t">
            <a:normAutofit/>
          </a:bodyPr>
          <a:lstStyle/>
          <a:p>
            <a:r>
              <a:rPr lang="en-GB" dirty="0"/>
              <a:t>Open Days 1957 vs 2008</a:t>
            </a:r>
          </a:p>
        </p:txBody>
      </p:sp>
      <p:pic>
        <p:nvPicPr>
          <p:cNvPr id="12" name="Content Placeholder 11" descr="A group of people wearing hard hats&#10;&#10;AI-generated content may be incorrect.">
            <a:extLst>
              <a:ext uri="{FF2B5EF4-FFF2-40B4-BE49-F238E27FC236}">
                <a16:creationId xmlns:a16="http://schemas.microsoft.com/office/drawing/2014/main" id="{89C9A6CE-3553-1268-DD0F-205738E4BD53}"/>
              </a:ext>
            </a:extLst>
          </p:cNvPr>
          <p:cNvPicPr>
            <a:picLocks noGrp="1" noChangeAspect="1"/>
          </p:cNvPicPr>
          <p:nvPr>
            <p:ph sz="half" idx="1"/>
          </p:nvPr>
        </p:nvPicPr>
        <p:blipFill>
          <a:blip r:embed="rId3"/>
          <a:srcRect l="1811" r="16836" b="-2"/>
          <a:stretch>
            <a:fillRect/>
          </a:stretch>
        </p:blipFill>
        <p:spPr>
          <a:xfrm>
            <a:off x="407987" y="1592264"/>
            <a:ext cx="5616575" cy="4608512"/>
          </a:xfrm>
          <a:noFill/>
        </p:spPr>
      </p:pic>
      <p:pic>
        <p:nvPicPr>
          <p:cNvPr id="10" name="Content Placeholder 8" descr="A person sitting on the ground&#10;&#10;AI-generated content may be incorrect.">
            <a:extLst>
              <a:ext uri="{FF2B5EF4-FFF2-40B4-BE49-F238E27FC236}">
                <a16:creationId xmlns:a16="http://schemas.microsoft.com/office/drawing/2014/main" id="{DC7ACC90-3FCE-25DC-64EE-59747D5152FE}"/>
              </a:ext>
            </a:extLst>
          </p:cNvPr>
          <p:cNvPicPr>
            <a:picLocks noGrp="1" noChangeAspect="1"/>
          </p:cNvPicPr>
          <p:nvPr>
            <p:ph sz="half" idx="2"/>
          </p:nvPr>
        </p:nvPicPr>
        <p:blipFill>
          <a:blip r:embed="rId4"/>
          <a:srcRect r="3" b="13102"/>
          <a:stretch>
            <a:fillRect/>
          </a:stretch>
        </p:blipFill>
        <p:spPr>
          <a:xfrm>
            <a:off x="6172199" y="1592264"/>
            <a:ext cx="5611813" cy="4608511"/>
          </a:xfrm>
          <a:noFill/>
        </p:spPr>
      </p:pic>
      <p:sp>
        <p:nvSpPr>
          <p:cNvPr id="5" name="Date Placeholder 4">
            <a:extLst>
              <a:ext uri="{FF2B5EF4-FFF2-40B4-BE49-F238E27FC236}">
                <a16:creationId xmlns:a16="http://schemas.microsoft.com/office/drawing/2014/main" id="{E976C4AE-E6DB-A9D5-C775-48B4940BCE8C}"/>
              </a:ext>
            </a:extLst>
          </p:cNvPr>
          <p:cNvSpPr>
            <a:spLocks noGrp="1"/>
          </p:cNvSpPr>
          <p:nvPr>
            <p:ph type="dt" sz="half" idx="10"/>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6" name="Footer Placeholder 5">
            <a:extLst>
              <a:ext uri="{FF2B5EF4-FFF2-40B4-BE49-F238E27FC236}">
                <a16:creationId xmlns:a16="http://schemas.microsoft.com/office/drawing/2014/main" id="{4362645D-AFE4-E598-7E3C-FA3EDD73890E}"/>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dirty="0" err="1"/>
              <a:t>PaolaCatapano</a:t>
            </a:r>
            <a:r>
              <a:rPr lang="en-US" dirty="0"/>
              <a:t> | History Symposium</a:t>
            </a:r>
          </a:p>
        </p:txBody>
      </p:sp>
      <p:sp>
        <p:nvSpPr>
          <p:cNvPr id="7" name="Slide Number Placeholder 6">
            <a:extLst>
              <a:ext uri="{FF2B5EF4-FFF2-40B4-BE49-F238E27FC236}">
                <a16:creationId xmlns:a16="http://schemas.microsoft.com/office/drawing/2014/main" id="{F2E551EC-9AE2-7EF7-4BAB-5A4B218B61AA}"/>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
        <p:nvSpPr>
          <p:cNvPr id="14" name="TextBox 13">
            <a:extLst>
              <a:ext uri="{FF2B5EF4-FFF2-40B4-BE49-F238E27FC236}">
                <a16:creationId xmlns:a16="http://schemas.microsoft.com/office/drawing/2014/main" id="{A078A7AE-12C0-2997-7FC5-65BD5A8B63E2}"/>
              </a:ext>
            </a:extLst>
          </p:cNvPr>
          <p:cNvSpPr txBox="1"/>
          <p:nvPr/>
        </p:nvSpPr>
        <p:spPr>
          <a:xfrm>
            <a:off x="6096000" y="1270000"/>
            <a:ext cx="5829300" cy="687389"/>
          </a:xfrm>
          <a:prstGeom prst="rect">
            <a:avLst/>
          </a:prstGeom>
          <a:solidFill>
            <a:schemeClr val="bg1"/>
          </a:solidFill>
        </p:spPr>
        <p:txBody>
          <a:bodyPr wrap="square" lIns="0" tIns="0" rIns="0" bIns="0" rtlCol="0">
            <a:spAutoFit/>
          </a:bodyPr>
          <a:lstStyle/>
          <a:p>
            <a:pPr algn="l"/>
            <a:endParaRPr lang="en-GB" dirty="0"/>
          </a:p>
        </p:txBody>
      </p:sp>
    </p:spTree>
    <p:extLst>
      <p:ext uri="{BB962C8B-B14F-4D97-AF65-F5344CB8AC3E}">
        <p14:creationId xmlns:p14="http://schemas.microsoft.com/office/powerpoint/2010/main" val="3311458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0FF2CDD-B0CC-8E07-0B08-8DFD4D56F4A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5" name="Picture 2" descr="aerial view of the science gateway campus">
            <a:extLst>
              <a:ext uri="{FF2B5EF4-FFF2-40B4-BE49-F238E27FC236}">
                <a16:creationId xmlns:a16="http://schemas.microsoft.com/office/drawing/2014/main" id="{C0C7909D-BECE-FD86-D671-ED0AC5A4A5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840" r="1" b="13654"/>
          <a:stretch/>
        </p:blipFill>
        <p:spPr bwMode="auto">
          <a:xfrm>
            <a:off x="392113" y="-20533"/>
            <a:ext cx="11352212" cy="6322527"/>
          </a:xfrm>
          <a:prstGeom prst="rect">
            <a:avLst/>
          </a:prstGeom>
          <a:solidFill>
            <a:srgbClr val="FFFFFF"/>
          </a:solidFill>
        </p:spPr>
      </p:pic>
      <p:sp>
        <p:nvSpPr>
          <p:cNvPr id="6" name="TextBox 5">
            <a:extLst>
              <a:ext uri="{FF2B5EF4-FFF2-40B4-BE49-F238E27FC236}">
                <a16:creationId xmlns:a16="http://schemas.microsoft.com/office/drawing/2014/main" id="{CAEEABE9-F640-604B-ED12-53921E780DAE}"/>
              </a:ext>
            </a:extLst>
          </p:cNvPr>
          <p:cNvSpPr txBox="1"/>
          <p:nvPr/>
        </p:nvSpPr>
        <p:spPr>
          <a:xfrm>
            <a:off x="5359400" y="330200"/>
            <a:ext cx="1907573" cy="307777"/>
          </a:xfrm>
          <a:prstGeom prst="rect">
            <a:avLst/>
          </a:prstGeom>
          <a:solidFill>
            <a:schemeClr val="bg1"/>
          </a:solidFill>
        </p:spPr>
        <p:txBody>
          <a:bodyPr wrap="none" lIns="0" tIns="0" rIns="0" bIns="0" rtlCol="0">
            <a:spAutoFit/>
          </a:bodyPr>
          <a:lstStyle/>
          <a:p>
            <a:pPr algn="l"/>
            <a:r>
              <a:rPr lang="en-GB" sz="2000" b="1" dirty="0"/>
              <a:t>750 000 visitors</a:t>
            </a:r>
          </a:p>
        </p:txBody>
      </p:sp>
    </p:spTree>
    <p:extLst>
      <p:ext uri="{BB962C8B-B14F-4D97-AF65-F5344CB8AC3E}">
        <p14:creationId xmlns:p14="http://schemas.microsoft.com/office/powerpoint/2010/main" val="303430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65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79086" y="389998"/>
            <a:ext cx="11376024" cy="1065742"/>
          </a:xfrm>
        </p:spPr>
        <p:txBody>
          <a:bodyPr>
            <a:noAutofit/>
          </a:bodyPr>
          <a:lstStyle/>
          <a:p>
            <a:r>
              <a:rPr lang="en-US" dirty="0">
                <a:solidFill>
                  <a:srgbClr val="000090"/>
                </a:solidFill>
                <a:cs typeface="Gotham Rounded Medium"/>
              </a:rPr>
              <a:t>@CERN since 1990</a:t>
            </a:r>
            <a:endParaRPr lang="en-US" sz="3600" dirty="0">
              <a:solidFill>
                <a:srgbClr val="000090"/>
              </a:solidFill>
              <a:cs typeface="Gotham Rounded Medium"/>
            </a:endParaRPr>
          </a:p>
        </p:txBody>
      </p:sp>
      <p:sp>
        <p:nvSpPr>
          <p:cNvPr id="3" name="Content Placeholder 2"/>
          <p:cNvSpPr>
            <a:spLocks noGrp="1"/>
          </p:cNvSpPr>
          <p:nvPr>
            <p:ph sz="half" idx="1"/>
          </p:nvPr>
        </p:nvSpPr>
        <p:spPr>
          <a:xfrm>
            <a:off x="336890" y="1138195"/>
            <a:ext cx="5830549" cy="5053539"/>
          </a:xfrm>
        </p:spPr>
        <p:txBody>
          <a:bodyPr>
            <a:noAutofit/>
          </a:bodyPr>
          <a:lstStyle/>
          <a:p>
            <a:pPr>
              <a:lnSpc>
                <a:spcPct val="110000"/>
              </a:lnSpc>
            </a:pPr>
            <a:r>
              <a:rPr lang="en-GB" altLang="x-none" sz="1800" dirty="0">
                <a:solidFill>
                  <a:srgbClr val="002060"/>
                </a:solidFill>
                <a:ea typeface="GothamMedium" charset="0"/>
                <a:cs typeface="GothamMedium" charset="0"/>
              </a:rPr>
              <a:t>1987 Master’s degree Trieste,  Simultaneous Interpreter</a:t>
            </a:r>
          </a:p>
          <a:p>
            <a:pPr>
              <a:lnSpc>
                <a:spcPct val="110000"/>
              </a:lnSpc>
            </a:pPr>
            <a:r>
              <a:rPr lang="en-GB" altLang="x-none" sz="1800" dirty="0">
                <a:solidFill>
                  <a:srgbClr val="002060"/>
                </a:solidFill>
                <a:ea typeface="GothamMedium" charset="0"/>
                <a:cs typeface="GothamMedium" charset="0"/>
              </a:rPr>
              <a:t>1990 CERN </a:t>
            </a:r>
            <a:r>
              <a:rPr lang="en-GB" altLang="x-none" sz="1800" dirty="0">
                <a:solidFill>
                  <a:srgbClr val="7030A0"/>
                </a:solidFill>
                <a:ea typeface="GothamMedium" charset="0"/>
                <a:cs typeface="GothamMedium" charset="0"/>
              </a:rPr>
              <a:t>P.A.</a:t>
            </a:r>
            <a:r>
              <a:rPr lang="en-GB" altLang="x-none" sz="1800" dirty="0">
                <a:solidFill>
                  <a:srgbClr val="002060"/>
                </a:solidFill>
                <a:ea typeface="GothamMedium" charset="0"/>
                <a:cs typeface="GothamMedium" charset="0"/>
              </a:rPr>
              <a:t> DG Carlo Rubbia</a:t>
            </a:r>
          </a:p>
          <a:p>
            <a:pPr>
              <a:lnSpc>
                <a:spcPct val="110000"/>
              </a:lnSpc>
            </a:pPr>
            <a:r>
              <a:rPr lang="en-GB" altLang="x-none" sz="1800" dirty="0">
                <a:solidFill>
                  <a:srgbClr val="002060"/>
                </a:solidFill>
                <a:ea typeface="GothamMedium" charset="0"/>
                <a:cs typeface="GothamMedium" charset="0"/>
              </a:rPr>
              <a:t>1994 Head of Visits &amp; Exhibitions, Section + Group </a:t>
            </a:r>
            <a:r>
              <a:rPr lang="en-GB" altLang="x-none" sz="1800" dirty="0">
                <a:solidFill>
                  <a:srgbClr val="7030A0"/>
                </a:solidFill>
                <a:ea typeface="GothamMedium" charset="0"/>
                <a:cs typeface="GothamMedium" charset="0"/>
              </a:rPr>
              <a:t>leader</a:t>
            </a:r>
          </a:p>
          <a:p>
            <a:pPr>
              <a:lnSpc>
                <a:spcPct val="110000"/>
              </a:lnSpc>
            </a:pPr>
            <a:r>
              <a:rPr lang="en-GB" altLang="x-none" sz="1800" dirty="0">
                <a:solidFill>
                  <a:srgbClr val="002060"/>
                </a:solidFill>
                <a:ea typeface="GothamMedium" charset="0"/>
                <a:cs typeface="GothamMedium" charset="0"/>
              </a:rPr>
              <a:t>1997 Master’s </a:t>
            </a:r>
            <a:r>
              <a:rPr lang="en-GB" altLang="x-none" sz="1800" dirty="0">
                <a:solidFill>
                  <a:srgbClr val="7030A0"/>
                </a:solidFill>
                <a:ea typeface="GothamMedium" charset="0"/>
                <a:cs typeface="GothamMedium" charset="0"/>
              </a:rPr>
              <a:t>Science Journalism SISSA</a:t>
            </a:r>
            <a:r>
              <a:rPr lang="en-GB" altLang="x-none" sz="1800" dirty="0">
                <a:solidFill>
                  <a:srgbClr val="002060"/>
                </a:solidFill>
                <a:ea typeface="GothamMedium" charset="0"/>
                <a:cs typeface="GothamMedium" charset="0"/>
              </a:rPr>
              <a:t>, science journalism in Italy (press and TV) and project leader + event and </a:t>
            </a:r>
            <a:r>
              <a:rPr lang="en-GB" altLang="x-none" sz="1800" dirty="0">
                <a:solidFill>
                  <a:srgbClr val="7030A0"/>
                </a:solidFill>
                <a:ea typeface="GothamMedium" charset="0"/>
                <a:cs typeface="GothamMedium" charset="0"/>
              </a:rPr>
              <a:t>m</a:t>
            </a:r>
            <a:r>
              <a:rPr lang="en-GB" altLang="x-none" sz="2000" dirty="0">
                <a:solidFill>
                  <a:srgbClr val="7030A0"/>
                </a:solidFill>
                <a:ea typeface="GothamMedium" charset="0"/>
                <a:cs typeface="GothamMedium" charset="0"/>
              </a:rPr>
              <a:t>ultimedia</a:t>
            </a:r>
            <a:r>
              <a:rPr lang="en-GB" altLang="x-none" sz="1800" dirty="0">
                <a:solidFill>
                  <a:srgbClr val="002060"/>
                </a:solidFill>
                <a:ea typeface="GothamMedium" charset="0"/>
                <a:cs typeface="GothamMedium" charset="0"/>
              </a:rPr>
              <a:t> </a:t>
            </a:r>
            <a:r>
              <a:rPr lang="en-GB" altLang="x-none" sz="1800" dirty="0">
                <a:solidFill>
                  <a:srgbClr val="7030A0"/>
                </a:solidFill>
                <a:ea typeface="GothamMedium" charset="0"/>
                <a:cs typeface="GothamMedium" charset="0"/>
              </a:rPr>
              <a:t>producer</a:t>
            </a:r>
            <a:r>
              <a:rPr lang="en-GB" altLang="x-none" sz="1800" dirty="0">
                <a:solidFill>
                  <a:srgbClr val="002060"/>
                </a:solidFill>
                <a:ea typeface="GothamMedium" charset="0"/>
                <a:cs typeface="GothamMedium" charset="0"/>
              </a:rPr>
              <a:t> /host/</a:t>
            </a:r>
            <a:r>
              <a:rPr lang="en-GB" altLang="x-none" sz="1800" dirty="0">
                <a:solidFill>
                  <a:srgbClr val="7030A0"/>
                </a:solidFill>
                <a:ea typeface="GothamMedium" charset="0"/>
                <a:cs typeface="GothamMedium" charset="0"/>
              </a:rPr>
              <a:t>author</a:t>
            </a:r>
            <a:r>
              <a:rPr lang="en-GB" altLang="x-none" sz="1800" dirty="0">
                <a:solidFill>
                  <a:srgbClr val="002060"/>
                </a:solidFill>
                <a:ea typeface="GothamMedium" charset="0"/>
                <a:cs typeface="GothamMedium" charset="0"/>
              </a:rPr>
              <a:t> at CERN - </a:t>
            </a:r>
            <a:r>
              <a:rPr lang="en-GB" altLang="x-none" sz="1800" dirty="0">
                <a:solidFill>
                  <a:srgbClr val="7030A0"/>
                </a:solidFill>
                <a:ea typeface="GothamMedium" charset="0"/>
                <a:cs typeface="GothamMedium" charset="0"/>
              </a:rPr>
              <a:t>documentaries</a:t>
            </a:r>
            <a:r>
              <a:rPr lang="en-GB" altLang="x-none" sz="1800" dirty="0">
                <a:solidFill>
                  <a:srgbClr val="002060"/>
                </a:solidFill>
                <a:ea typeface="GothamMedium" charset="0"/>
                <a:cs typeface="GothamMedium" charset="0"/>
              </a:rPr>
              <a:t> for RAI (Italian national TV); </a:t>
            </a:r>
            <a:r>
              <a:rPr lang="en-GB" altLang="x-none" sz="1800" dirty="0">
                <a:solidFill>
                  <a:srgbClr val="7030A0"/>
                </a:solidFill>
                <a:ea typeface="GothamMedium" charset="0"/>
                <a:cs typeface="GothamMedium" charset="0"/>
              </a:rPr>
              <a:t>writer</a:t>
            </a:r>
            <a:r>
              <a:rPr lang="en-GB" altLang="x-none" sz="1800" dirty="0">
                <a:solidFill>
                  <a:srgbClr val="002060"/>
                </a:solidFill>
                <a:ea typeface="GothamMedium" charset="0"/>
                <a:cs typeface="GothamMedium" charset="0"/>
              </a:rPr>
              <a:t> for CERN Courier</a:t>
            </a:r>
          </a:p>
          <a:p>
            <a:pPr>
              <a:lnSpc>
                <a:spcPct val="110000"/>
              </a:lnSpc>
            </a:pPr>
            <a:r>
              <a:rPr lang="en-GB" sz="1800" dirty="0">
                <a:solidFill>
                  <a:srgbClr val="002060"/>
                </a:solidFill>
                <a:ea typeface="GothamMedium" charset="0"/>
                <a:cs typeface="GothamMedium" charset="0"/>
              </a:rPr>
              <a:t>Since 2016 </a:t>
            </a:r>
            <a:r>
              <a:rPr lang="en-GB" sz="1800" dirty="0">
                <a:solidFill>
                  <a:srgbClr val="7030A0"/>
                </a:solidFill>
                <a:ea typeface="GothamMedium" charset="0"/>
                <a:cs typeface="GothamMedium" charset="0"/>
              </a:rPr>
              <a:t>Head of Audio-visual Productions </a:t>
            </a:r>
            <a:r>
              <a:rPr lang="en-GB" sz="1800" dirty="0">
                <a:solidFill>
                  <a:srgbClr val="002060"/>
                </a:solidFill>
                <a:ea typeface="GothamMedium" charset="0"/>
                <a:cs typeface="GothamMedium" charset="0"/>
              </a:rPr>
              <a:t>CERN: producer, host, writer, public speaker</a:t>
            </a:r>
          </a:p>
        </p:txBody>
      </p:sp>
      <p:pic>
        <p:nvPicPr>
          <p:cNvPr id="4" name="Content Placeholder 3"/>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a:stretch>
            <a:fillRect/>
          </a:stretch>
        </p:blipFill>
        <p:spPr>
          <a:xfrm>
            <a:off x="6254627" y="1439335"/>
            <a:ext cx="5600483" cy="2225630"/>
          </a:xfrm>
        </p:spPr>
      </p:pic>
      <p:sp>
        <p:nvSpPr>
          <p:cNvPr id="14" name="Footer Placeholder 3">
            <a:extLst>
              <a:ext uri="{FF2B5EF4-FFF2-40B4-BE49-F238E27FC236}">
                <a16:creationId xmlns:a16="http://schemas.microsoft.com/office/drawing/2014/main" id="{1487673C-39AF-0746-9A16-6DCB3155EBC2}"/>
              </a:ext>
            </a:extLst>
          </p:cNvPr>
          <p:cNvSpPr txBox="1">
            <a:spLocks/>
          </p:cNvSpPr>
          <p:nvPr/>
        </p:nvSpPr>
        <p:spPr>
          <a:xfrm>
            <a:off x="3552680" y="6492875"/>
            <a:ext cx="6572221" cy="365125"/>
          </a:xfrm>
          <a:prstGeom prst="rect">
            <a:avLst/>
          </a:prstGeom>
          <a:solidFill>
            <a:schemeClr val="tx1"/>
          </a:solidFill>
        </p:spPr>
        <p:txBody>
          <a:bodyPr vert="horz" lIns="0" tIns="0" rIns="0" bIns="0" rtlCol="0" anchor="ctr">
            <a:noAutofit/>
          </a:bodyPr>
          <a:lstStyle>
            <a:lvl1pPr marL="0" indent="0" algn="ctr"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200" dirty="0">
                <a:solidFill>
                  <a:schemeClr val="bg2"/>
                </a:solidFill>
              </a:rPr>
              <a:t>Paola Catapano</a:t>
            </a:r>
          </a:p>
        </p:txBody>
      </p:sp>
      <p:sp>
        <p:nvSpPr>
          <p:cNvPr id="16" name="Date Placeholder 2">
            <a:extLst>
              <a:ext uri="{FF2B5EF4-FFF2-40B4-BE49-F238E27FC236}">
                <a16:creationId xmlns:a16="http://schemas.microsoft.com/office/drawing/2014/main" id="{AF0734EB-967F-0A44-B347-0609CC1BF381}"/>
              </a:ext>
            </a:extLst>
          </p:cNvPr>
          <p:cNvSpPr txBox="1">
            <a:spLocks/>
          </p:cNvSpPr>
          <p:nvPr/>
        </p:nvSpPr>
        <p:spPr>
          <a:xfrm>
            <a:off x="3179943" y="6492875"/>
            <a:ext cx="745474" cy="54768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C1979C8-AF55-AA49-AA98-885D225FECA0}" type="datetimeFigureOut">
              <a:rPr lang="en-US" sz="1200" smtClean="0">
                <a:solidFill>
                  <a:schemeClr val="bg2"/>
                </a:solidFill>
              </a:rPr>
              <a:pPr/>
              <a:t>11/12/25</a:t>
            </a:fld>
            <a:endParaRPr lang="en-US" sz="1200" dirty="0">
              <a:solidFill>
                <a:schemeClr val="bg2"/>
              </a:solidFill>
            </a:endParaRPr>
          </a:p>
        </p:txBody>
      </p:sp>
      <p:pic>
        <p:nvPicPr>
          <p:cNvPr id="5" name="Picture 4">
            <a:extLst>
              <a:ext uri="{FF2B5EF4-FFF2-40B4-BE49-F238E27FC236}">
                <a16:creationId xmlns:a16="http://schemas.microsoft.com/office/drawing/2014/main" id="{A22D7922-E0C0-8047-8DA6-544FB4F6F7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11293" y="-416870"/>
            <a:ext cx="1243817" cy="1405735"/>
          </a:xfrm>
          <a:prstGeom prst="rect">
            <a:avLst/>
          </a:prstGeom>
        </p:spPr>
      </p:pic>
      <p:pic>
        <p:nvPicPr>
          <p:cNvPr id="9" name="Picture Placeholder 8">
            <a:extLst>
              <a:ext uri="{FF2B5EF4-FFF2-40B4-BE49-F238E27FC236}">
                <a16:creationId xmlns:a16="http://schemas.microsoft.com/office/drawing/2014/main" id="{FC3DBD07-F110-37F7-722F-F7BB984D0BA3}"/>
              </a:ext>
            </a:extLst>
          </p:cNvPr>
          <p:cNvPicPr>
            <a:picLocks noGrp="1" noChangeAspect="1"/>
          </p:cNvPicPr>
          <p:nvPr>
            <p:ph type="pic" sz="quarter" idx="17"/>
          </p:nvPr>
        </p:nvPicPr>
        <p:blipFill>
          <a:blip r:embed="rId5"/>
          <a:srcRect t="19801" b="19801"/>
          <a:stretch>
            <a:fillRect/>
          </a:stretch>
        </p:blipFill>
        <p:spPr/>
      </p:pic>
    </p:spTree>
    <p:extLst>
      <p:ext uri="{BB962C8B-B14F-4D97-AF65-F5344CB8AC3E}">
        <p14:creationId xmlns:p14="http://schemas.microsoft.com/office/powerpoint/2010/main" val="2799568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588A075-64FE-C65E-F12B-DB77F2D9DE1F}"/>
              </a:ext>
            </a:extLst>
          </p:cNvPr>
          <p:cNvPicPr>
            <a:picLocks noChangeAspect="1"/>
          </p:cNvPicPr>
          <p:nvPr/>
        </p:nvPicPr>
        <p:blipFill>
          <a:blip r:embed="rId3"/>
          <a:stretch>
            <a:fillRect/>
          </a:stretch>
        </p:blipFill>
        <p:spPr>
          <a:xfrm>
            <a:off x="116666" y="375385"/>
            <a:ext cx="9011268" cy="6351588"/>
          </a:xfrm>
          <a:prstGeom prst="rect">
            <a:avLst/>
          </a:prstGeom>
          <a:noFill/>
        </p:spPr>
      </p:pic>
      <p:sp>
        <p:nvSpPr>
          <p:cNvPr id="11" name="Content Placeholder 2">
            <a:extLst>
              <a:ext uri="{FF2B5EF4-FFF2-40B4-BE49-F238E27FC236}">
                <a16:creationId xmlns:a16="http://schemas.microsoft.com/office/drawing/2014/main" id="{D92158A5-3254-8CF3-F302-579B1AA11161}"/>
              </a:ext>
            </a:extLst>
          </p:cNvPr>
          <p:cNvSpPr>
            <a:spLocks noGrp="1"/>
          </p:cNvSpPr>
          <p:nvPr>
            <p:ph idx="1"/>
          </p:nvPr>
        </p:nvSpPr>
        <p:spPr>
          <a:xfrm>
            <a:off x="8258984" y="164209"/>
            <a:ext cx="3816350" cy="6318406"/>
          </a:xfrm>
        </p:spPr>
        <p:txBody>
          <a:bodyPr/>
          <a:lstStyle/>
          <a:p>
            <a:r>
              <a:rPr lang="en-CH" sz="2000" b="0" i="1" dirty="0"/>
              <a:t>	From the beginning of CERN, a </a:t>
            </a:r>
            <a:r>
              <a:rPr lang="en-CH" sz="2000" i="1" dirty="0">
                <a:solidFill>
                  <a:srgbClr val="FF0000"/>
                </a:solidFill>
              </a:rPr>
              <a:t>Public Relations Section </a:t>
            </a:r>
            <a:r>
              <a:rPr lang="en-CH" sz="2000" b="0" i="1" dirty="0"/>
              <a:t>was part of the Scientific and Technical Services. It was responsible for activities such as publication of </a:t>
            </a:r>
            <a:r>
              <a:rPr lang="en-CH" sz="2000" b="0" i="1" dirty="0">
                <a:solidFill>
                  <a:srgbClr val="FF0000"/>
                </a:solidFill>
              </a:rPr>
              <a:t>press releases</a:t>
            </a:r>
            <a:r>
              <a:rPr lang="en-CH" sz="2000" b="0" i="1" dirty="0"/>
              <a:t>, organization of </a:t>
            </a:r>
            <a:r>
              <a:rPr lang="en-CH" sz="2000" b="0" i="1" dirty="0">
                <a:solidFill>
                  <a:srgbClr val="FF0000"/>
                </a:solidFill>
              </a:rPr>
              <a:t>interviews</a:t>
            </a:r>
            <a:r>
              <a:rPr lang="en-CH" sz="2000" b="0" i="1" dirty="0"/>
              <a:t>, contacts with </a:t>
            </a:r>
            <a:r>
              <a:rPr lang="en-CH" sz="2000" b="0" i="1" dirty="0">
                <a:solidFill>
                  <a:srgbClr val="FF0000"/>
                </a:solidFill>
              </a:rPr>
              <a:t>journalists</a:t>
            </a:r>
            <a:r>
              <a:rPr lang="en-CH" sz="2000" b="0" i="1" dirty="0"/>
              <a:t>, preparation and distribution of descriptive </a:t>
            </a:r>
            <a:r>
              <a:rPr lang="en-CH" sz="2000" b="0" i="1" dirty="0">
                <a:solidFill>
                  <a:srgbClr val="FF0000"/>
                </a:solidFill>
              </a:rPr>
              <a:t>leaflets</a:t>
            </a:r>
            <a:r>
              <a:rPr lang="en-CH" sz="2000" b="0" i="1" dirty="0"/>
              <a:t>.  …  and in </a:t>
            </a:r>
            <a:r>
              <a:rPr lang="en-CH" sz="2000" b="0" i="1" dirty="0">
                <a:solidFill>
                  <a:srgbClr val="FF0000"/>
                </a:solidFill>
              </a:rPr>
              <a:t>1958 </a:t>
            </a:r>
            <a:r>
              <a:rPr lang="en-CH" sz="2000" b="0" i="1" dirty="0"/>
              <a:t>became known as the </a:t>
            </a:r>
            <a:r>
              <a:rPr lang="en-CH" sz="2000" b="0" i="1" dirty="0">
                <a:solidFill>
                  <a:srgbClr val="FF0000"/>
                </a:solidFill>
              </a:rPr>
              <a:t>Public Information Office (PIO). </a:t>
            </a:r>
            <a:r>
              <a:rPr lang="en-CH" sz="2000" b="0" i="1" dirty="0"/>
              <a:t>The Office was responsible for relations with the press, the preparation of documents for journalists, the </a:t>
            </a:r>
            <a:r>
              <a:rPr lang="en-CH" sz="2000" i="1" dirty="0">
                <a:solidFill>
                  <a:srgbClr val="FF0000"/>
                </a:solidFill>
              </a:rPr>
              <a:t>organization of visits, </a:t>
            </a:r>
            <a:r>
              <a:rPr lang="en-CH" sz="2000" b="0" i="1" dirty="0"/>
              <a:t>conferences and CERN's participation in </a:t>
            </a:r>
            <a:r>
              <a:rPr lang="en-CH" sz="2000" i="1" dirty="0">
                <a:solidFill>
                  <a:srgbClr val="FF0000"/>
                </a:solidFill>
              </a:rPr>
              <a:t>exhibitions</a:t>
            </a:r>
            <a:r>
              <a:rPr lang="en-CH" sz="2000" b="0" i="1" dirty="0"/>
              <a:t>.</a:t>
            </a:r>
            <a:endParaRPr lang="en-CH" sz="2000" b="0" dirty="0"/>
          </a:p>
        </p:txBody>
      </p:sp>
      <p:sp>
        <p:nvSpPr>
          <p:cNvPr id="2" name="Date Placeholder 1">
            <a:extLst>
              <a:ext uri="{FF2B5EF4-FFF2-40B4-BE49-F238E27FC236}">
                <a16:creationId xmlns:a16="http://schemas.microsoft.com/office/drawing/2014/main" id="{DCB18FF1-E0C5-7C56-4808-71A9C9ED1E56}"/>
              </a:ext>
            </a:extLst>
          </p:cNvPr>
          <p:cNvSpPr>
            <a:spLocks noGrp="1"/>
          </p:cNvSpPr>
          <p:nvPr>
            <p:ph type="dt" sz="half" idx="10"/>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3" name="Footer Placeholder 2">
            <a:extLst>
              <a:ext uri="{FF2B5EF4-FFF2-40B4-BE49-F238E27FC236}">
                <a16:creationId xmlns:a16="http://schemas.microsoft.com/office/drawing/2014/main" id="{A91F5260-0E7A-5A01-9557-88C66967E2FE}"/>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Presenter | Presentation Title</a:t>
            </a:r>
          </a:p>
        </p:txBody>
      </p:sp>
      <p:sp>
        <p:nvSpPr>
          <p:cNvPr id="4" name="Slide Number Placeholder 3">
            <a:extLst>
              <a:ext uri="{FF2B5EF4-FFF2-40B4-BE49-F238E27FC236}">
                <a16:creationId xmlns:a16="http://schemas.microsoft.com/office/drawing/2014/main" id="{04119231-C610-3FA3-B48E-9086A1BBD8B4}"/>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a:t>
            </a:fld>
            <a:endParaRPr lang="en-US"/>
          </a:p>
        </p:txBody>
      </p:sp>
      <p:sp>
        <p:nvSpPr>
          <p:cNvPr id="7" name="TextBox 6">
            <a:extLst>
              <a:ext uri="{FF2B5EF4-FFF2-40B4-BE49-F238E27FC236}">
                <a16:creationId xmlns:a16="http://schemas.microsoft.com/office/drawing/2014/main" id="{240BEBB3-0748-634A-71EB-48D2F24AB010}"/>
              </a:ext>
            </a:extLst>
          </p:cNvPr>
          <p:cNvSpPr txBox="1"/>
          <p:nvPr/>
        </p:nvSpPr>
        <p:spPr>
          <a:xfrm>
            <a:off x="959159" y="5414266"/>
            <a:ext cx="6600205" cy="553998"/>
          </a:xfrm>
          <a:prstGeom prst="rect">
            <a:avLst/>
          </a:prstGeom>
          <a:noFill/>
        </p:spPr>
        <p:txBody>
          <a:bodyPr wrap="none" lIns="0" tIns="0" rIns="0" bIns="0" rtlCol="0">
            <a:spAutoFit/>
          </a:bodyPr>
          <a:lstStyle/>
          <a:p>
            <a:r>
              <a:rPr lang="en-GB" i="1" dirty="0"/>
              <a:t>“Archives of Public Information Office (PIO) /</a:t>
            </a:r>
          </a:p>
          <a:p>
            <a:r>
              <a:rPr lang="en-GB" i="1" dirty="0"/>
              <a:t> Press and Visits Service”</a:t>
            </a:r>
            <a:r>
              <a:rPr lang="en-GB" dirty="0"/>
              <a:t> (CERN Scientific Information Service).</a:t>
            </a:r>
          </a:p>
        </p:txBody>
      </p:sp>
      <p:sp>
        <p:nvSpPr>
          <p:cNvPr id="8" name="TextBox 7">
            <a:extLst>
              <a:ext uri="{FF2B5EF4-FFF2-40B4-BE49-F238E27FC236}">
                <a16:creationId xmlns:a16="http://schemas.microsoft.com/office/drawing/2014/main" id="{4E513DC7-3567-CCED-FCAE-7297FBA8958C}"/>
              </a:ext>
            </a:extLst>
          </p:cNvPr>
          <p:cNvSpPr txBox="1"/>
          <p:nvPr/>
        </p:nvSpPr>
        <p:spPr>
          <a:xfrm>
            <a:off x="5311584" y="4378558"/>
            <a:ext cx="2192908" cy="276999"/>
          </a:xfrm>
          <a:prstGeom prst="rect">
            <a:avLst/>
          </a:prstGeom>
          <a:noFill/>
        </p:spPr>
        <p:txBody>
          <a:bodyPr wrap="none" lIns="0" tIns="0" rIns="0" bIns="0" rtlCol="0">
            <a:spAutoFit/>
          </a:bodyPr>
          <a:lstStyle/>
          <a:p>
            <a:pPr algn="l"/>
            <a:r>
              <a:rPr lang="en-GB" dirty="0"/>
              <a:t>Flyer Open Day 1955</a:t>
            </a:r>
          </a:p>
        </p:txBody>
      </p:sp>
    </p:spTree>
    <p:extLst>
      <p:ext uri="{BB962C8B-B14F-4D97-AF65-F5344CB8AC3E}">
        <p14:creationId xmlns:p14="http://schemas.microsoft.com/office/powerpoint/2010/main" val="227576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 calcmode="lin" valueType="num">
                                      <p:cBhvr additive="base">
                                        <p:cTn id="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1">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6E622-87B9-4D8F-4827-A79A4F44EA72}"/>
              </a:ext>
            </a:extLst>
          </p:cNvPr>
          <p:cNvSpPr>
            <a:spLocks noGrp="1"/>
          </p:cNvSpPr>
          <p:nvPr>
            <p:ph type="title"/>
          </p:nvPr>
        </p:nvSpPr>
        <p:spPr>
          <a:xfrm>
            <a:off x="407989" y="373593"/>
            <a:ext cx="5616574" cy="1065742"/>
          </a:xfrm>
        </p:spPr>
        <p:txBody>
          <a:bodyPr anchor="t">
            <a:normAutofit/>
          </a:bodyPr>
          <a:lstStyle/>
          <a:p>
            <a:r>
              <a:rPr lang="en-GB" dirty="0"/>
              <a:t>Open Days PS 1957</a:t>
            </a:r>
          </a:p>
        </p:txBody>
      </p:sp>
      <p:pic>
        <p:nvPicPr>
          <p:cNvPr id="11" name="Content Placeholder 10" descr="A group of people dancing in a large room&#10;&#10;AI-generated content may be incorrect.">
            <a:extLst>
              <a:ext uri="{FF2B5EF4-FFF2-40B4-BE49-F238E27FC236}">
                <a16:creationId xmlns:a16="http://schemas.microsoft.com/office/drawing/2014/main" id="{3508D5E8-2937-AE88-560F-9A3CA8ACF24A}"/>
              </a:ext>
            </a:extLst>
          </p:cNvPr>
          <p:cNvPicPr>
            <a:picLocks noGrp="1" noChangeAspect="1"/>
          </p:cNvPicPr>
          <p:nvPr>
            <p:ph sz="half" idx="1"/>
          </p:nvPr>
        </p:nvPicPr>
        <p:blipFill>
          <a:blip r:embed="rId3"/>
          <a:stretch>
            <a:fillRect/>
          </a:stretch>
        </p:blipFill>
        <p:spPr>
          <a:xfrm>
            <a:off x="-104404" y="1016565"/>
            <a:ext cx="6271842" cy="5158910"/>
          </a:xfrm>
        </p:spPr>
      </p:pic>
      <p:pic>
        <p:nvPicPr>
          <p:cNvPr id="9" name="Content Placeholder 8" descr="A person sitting on the ground&#10;&#10;AI-generated content may be incorrect.">
            <a:extLst>
              <a:ext uri="{FF2B5EF4-FFF2-40B4-BE49-F238E27FC236}">
                <a16:creationId xmlns:a16="http://schemas.microsoft.com/office/drawing/2014/main" id="{133E7ACC-2006-5750-F542-6DB52AAB5AAF}"/>
              </a:ext>
            </a:extLst>
          </p:cNvPr>
          <p:cNvPicPr>
            <a:picLocks noGrp="1" noChangeAspect="1"/>
          </p:cNvPicPr>
          <p:nvPr>
            <p:ph type="pic" sz="quarter" idx="13"/>
          </p:nvPr>
        </p:nvPicPr>
        <p:blipFill>
          <a:blip r:embed="rId4"/>
          <a:stretch/>
        </p:blipFill>
        <p:spPr>
          <a:xfrm>
            <a:off x="6167438" y="312388"/>
            <a:ext cx="6024562" cy="5693209"/>
          </a:xfrm>
          <a:noFill/>
        </p:spPr>
      </p:pic>
      <p:sp>
        <p:nvSpPr>
          <p:cNvPr id="5" name="Date Placeholder 4">
            <a:extLst>
              <a:ext uri="{FF2B5EF4-FFF2-40B4-BE49-F238E27FC236}">
                <a16:creationId xmlns:a16="http://schemas.microsoft.com/office/drawing/2014/main" id="{05595A7C-6536-F519-A45E-1242691483EF}"/>
              </a:ext>
            </a:extLst>
          </p:cNvPr>
          <p:cNvSpPr>
            <a:spLocks noGrp="1"/>
          </p:cNvSpPr>
          <p:nvPr>
            <p:ph type="dt" sz="half" idx="14"/>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6" name="Footer Placeholder 5">
            <a:extLst>
              <a:ext uri="{FF2B5EF4-FFF2-40B4-BE49-F238E27FC236}">
                <a16:creationId xmlns:a16="http://schemas.microsoft.com/office/drawing/2014/main" id="{DF09EA57-E4FE-8F39-41C4-D23284FB328A}"/>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US"/>
              <a:t>Presenter | Presentation Title</a:t>
            </a:r>
          </a:p>
        </p:txBody>
      </p:sp>
      <p:sp>
        <p:nvSpPr>
          <p:cNvPr id="7" name="Slide Number Placeholder 6">
            <a:extLst>
              <a:ext uri="{FF2B5EF4-FFF2-40B4-BE49-F238E27FC236}">
                <a16:creationId xmlns:a16="http://schemas.microsoft.com/office/drawing/2014/main" id="{2599C0A9-F456-2AC9-A467-56EC777B22C7}"/>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spTree>
    <p:extLst>
      <p:ext uri="{BB962C8B-B14F-4D97-AF65-F5344CB8AC3E}">
        <p14:creationId xmlns:p14="http://schemas.microsoft.com/office/powerpoint/2010/main" val="1193747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FE70A-9B1D-7921-6743-52035F491FB0}"/>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613C5CAF-2D22-491F-B724-165AD2FE276D}"/>
              </a:ext>
            </a:extLst>
          </p:cNvPr>
          <p:cNvSpPr>
            <a:spLocks noGrp="1"/>
          </p:cNvSpPr>
          <p:nvPr>
            <p:ph type="title"/>
          </p:nvPr>
        </p:nvSpPr>
        <p:spPr>
          <a:xfrm>
            <a:off x="407988" y="373593"/>
            <a:ext cx="11376025" cy="1065742"/>
          </a:xfrm>
        </p:spPr>
        <p:txBody>
          <a:bodyPr anchor="t">
            <a:normAutofit/>
          </a:bodyPr>
          <a:lstStyle/>
          <a:p>
            <a:br>
              <a:rPr lang="en-US" dirty="0"/>
            </a:br>
            <a:endParaRPr lang="en-US" dirty="0"/>
          </a:p>
        </p:txBody>
      </p:sp>
      <p:sp>
        <p:nvSpPr>
          <p:cNvPr id="4" name="Date Placeholder 3">
            <a:extLst>
              <a:ext uri="{FF2B5EF4-FFF2-40B4-BE49-F238E27FC236}">
                <a16:creationId xmlns:a16="http://schemas.microsoft.com/office/drawing/2014/main" id="{1036299C-C52F-06B8-473E-377798F2D894}"/>
              </a:ext>
            </a:extLst>
          </p:cNvPr>
          <p:cNvSpPr>
            <a:spLocks noGrp="1"/>
          </p:cNvSpPr>
          <p:nvPr>
            <p:ph type="dt" sz="half" idx="10"/>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5" name="Footer Placeholder 4">
            <a:extLst>
              <a:ext uri="{FF2B5EF4-FFF2-40B4-BE49-F238E27FC236}">
                <a16:creationId xmlns:a16="http://schemas.microsoft.com/office/drawing/2014/main" id="{7FFC0FD1-EBE5-7F11-E831-93A6ACFF023A}"/>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Presenter | Presentation Title</a:t>
            </a:r>
          </a:p>
        </p:txBody>
      </p:sp>
      <p:sp>
        <p:nvSpPr>
          <p:cNvPr id="6" name="Slide Number Placeholder 5">
            <a:extLst>
              <a:ext uri="{FF2B5EF4-FFF2-40B4-BE49-F238E27FC236}">
                <a16:creationId xmlns:a16="http://schemas.microsoft.com/office/drawing/2014/main" id="{A799C478-D3E0-C120-9138-187E33D58771}"/>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pic>
        <p:nvPicPr>
          <p:cNvPr id="8" name="Picture Placeholder 7" descr="A room with orange doors and posters&#10;&#10;AI-generated content may be incorrect.">
            <a:extLst>
              <a:ext uri="{FF2B5EF4-FFF2-40B4-BE49-F238E27FC236}">
                <a16:creationId xmlns:a16="http://schemas.microsoft.com/office/drawing/2014/main" id="{86933D7F-F2F8-864A-6B14-A6D66C47CB28}"/>
              </a:ext>
            </a:extLst>
          </p:cNvPr>
          <p:cNvPicPr>
            <a:picLocks noGrp="1" noChangeAspect="1"/>
          </p:cNvPicPr>
          <p:nvPr>
            <p:ph type="pic" sz="quarter" idx="13"/>
          </p:nvPr>
        </p:nvPicPr>
        <p:blipFill>
          <a:blip r:embed="rId2"/>
          <a:srcRect t="24531" b="33619"/>
          <a:stretch>
            <a:fillRect/>
          </a:stretch>
        </p:blipFill>
        <p:spPr>
          <a:xfrm>
            <a:off x="407988" y="1439863"/>
            <a:ext cx="11376025" cy="4760912"/>
          </a:xfrm>
          <a:noFill/>
        </p:spPr>
      </p:pic>
      <p:sp>
        <p:nvSpPr>
          <p:cNvPr id="9" name="Title 1">
            <a:extLst>
              <a:ext uri="{FF2B5EF4-FFF2-40B4-BE49-F238E27FC236}">
                <a16:creationId xmlns:a16="http://schemas.microsoft.com/office/drawing/2014/main" id="{10D2AA7D-BEEB-FE0F-AE9A-12C252B7A245}"/>
              </a:ext>
            </a:extLst>
          </p:cNvPr>
          <p:cNvSpPr txBox="1">
            <a:spLocks/>
          </p:cNvSpPr>
          <p:nvPr/>
        </p:nvSpPr>
        <p:spPr>
          <a:xfrm>
            <a:off x="560388" y="5259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CERN Exhibition </a:t>
            </a:r>
            <a:br>
              <a:rPr lang="en-US" dirty="0"/>
            </a:br>
            <a:r>
              <a:rPr lang="en-US" dirty="0"/>
              <a:t>Annecy, 1977</a:t>
            </a:r>
          </a:p>
        </p:txBody>
      </p:sp>
    </p:spTree>
    <p:extLst>
      <p:ext uri="{BB962C8B-B14F-4D97-AF65-F5344CB8AC3E}">
        <p14:creationId xmlns:p14="http://schemas.microsoft.com/office/powerpoint/2010/main" val="1936850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C2199-63E4-BB33-654B-3E0B47DE066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A939227-16E2-6C64-ED3E-84B59822FBCC}"/>
              </a:ext>
            </a:extLst>
          </p:cNvPr>
          <p:cNvSpPr>
            <a:spLocks noGrp="1"/>
          </p:cNvSpPr>
          <p:nvPr>
            <p:ph type="title"/>
          </p:nvPr>
        </p:nvSpPr>
        <p:spPr>
          <a:xfrm>
            <a:off x="407989" y="373593"/>
            <a:ext cx="11110912" cy="769022"/>
          </a:xfrm>
        </p:spPr>
        <p:txBody>
          <a:bodyPr anchor="t">
            <a:normAutofit/>
          </a:bodyPr>
          <a:lstStyle/>
          <a:p>
            <a:r>
              <a:rPr lang="en-GB" dirty="0"/>
              <a:t>1980: LEP is approved … and showcased !</a:t>
            </a:r>
          </a:p>
        </p:txBody>
      </p:sp>
      <p:pic>
        <p:nvPicPr>
          <p:cNvPr id="9" name="Content Placeholder 8">
            <a:extLst>
              <a:ext uri="{FF2B5EF4-FFF2-40B4-BE49-F238E27FC236}">
                <a16:creationId xmlns:a16="http://schemas.microsoft.com/office/drawing/2014/main" id="{BD1EB4DB-96EC-F35F-6BB7-DA2EB38457CE}"/>
              </a:ext>
            </a:extLst>
          </p:cNvPr>
          <p:cNvPicPr>
            <a:picLocks noGrp="1" noChangeAspect="1"/>
          </p:cNvPicPr>
          <p:nvPr>
            <p:ph sz="half" idx="1"/>
          </p:nvPr>
        </p:nvPicPr>
        <p:blipFill>
          <a:blip r:embed="rId2"/>
          <a:srcRect t="11280" r="3" b="6875"/>
          <a:stretch>
            <a:fillRect/>
          </a:stretch>
        </p:blipFill>
        <p:spPr>
          <a:xfrm>
            <a:off x="407987" y="1592264"/>
            <a:ext cx="5616575" cy="4608512"/>
          </a:xfrm>
          <a:noFill/>
        </p:spPr>
      </p:pic>
      <p:sp>
        <p:nvSpPr>
          <p:cNvPr id="7" name="Content Placeholder 6">
            <a:extLst>
              <a:ext uri="{FF2B5EF4-FFF2-40B4-BE49-F238E27FC236}">
                <a16:creationId xmlns:a16="http://schemas.microsoft.com/office/drawing/2014/main" id="{035E35DD-FF44-2DFD-BC86-9717EC1BE69C}"/>
              </a:ext>
            </a:extLst>
          </p:cNvPr>
          <p:cNvSpPr>
            <a:spLocks noGrp="1"/>
          </p:cNvSpPr>
          <p:nvPr>
            <p:ph sz="half" idx="2"/>
          </p:nvPr>
        </p:nvSpPr>
        <p:spPr>
          <a:xfrm>
            <a:off x="6172199" y="1592264"/>
            <a:ext cx="5611813" cy="4608511"/>
          </a:xfrm>
        </p:spPr>
        <p:txBody>
          <a:bodyPr>
            <a:normAutofit/>
          </a:bodyPr>
          <a:lstStyle/>
          <a:p>
            <a:endParaRPr lang="en-CH" sz="1900" b="0" i="1" dirty="0"/>
          </a:p>
          <a:p>
            <a:r>
              <a:rPr lang="en-CH" sz="1900" b="0" i="1" dirty="0"/>
              <a:t>Les </a:t>
            </a:r>
            <a:r>
              <a:rPr lang="en-CH" sz="1900" b="0" i="1" dirty="0">
                <a:highlight>
                  <a:srgbClr val="FFFF00"/>
                </a:highlight>
              </a:rPr>
              <a:t>activités de "Relations publi</a:t>
            </a:r>
            <a:r>
              <a:rPr lang="en-CH" sz="1900" b="0" i="1" dirty="0"/>
              <a:t>ques" menées dans le cadre de la politique traditionnelle d'ouverture vers l'extérieur ont été </a:t>
            </a:r>
            <a:r>
              <a:rPr lang="en-CH" sz="1900" b="0" i="1" dirty="0">
                <a:highlight>
                  <a:srgbClr val="FFFF00"/>
                </a:highlight>
              </a:rPr>
              <a:t>plus particulièrement orientées vers l'aboutissement du projet LEP. </a:t>
            </a:r>
            <a:r>
              <a:rPr lang="en-CH" sz="1900" b="0" i="1" dirty="0"/>
              <a:t>Parmi les activités de </a:t>
            </a:r>
            <a:r>
              <a:rPr lang="en-CH" sz="1900" b="0" i="1" dirty="0">
                <a:highlight>
                  <a:srgbClr val="FFFF00"/>
                </a:highlight>
              </a:rPr>
              <a:t>Presse, Visites</a:t>
            </a:r>
            <a:r>
              <a:rPr lang="en-CH" sz="1900" b="0" i="1" dirty="0"/>
              <a:t>, Films, Information générale et Contacts Extérieurs, les deux premières ont été </a:t>
            </a:r>
            <a:r>
              <a:rPr lang="en-CH" sz="1900" b="0" i="1" dirty="0">
                <a:highlight>
                  <a:srgbClr val="FFFF00"/>
                </a:highlight>
              </a:rPr>
              <a:t>particulièrement poussées et ce principalement au niveau local (Etats hôtes). </a:t>
            </a:r>
            <a:r>
              <a:rPr lang="en-CH" sz="1900" b="0" i="1" dirty="0"/>
              <a:t>….</a:t>
            </a:r>
          </a:p>
          <a:p>
            <a:r>
              <a:rPr lang="en-CH" sz="1900" b="0" i="1" dirty="0"/>
              <a:t>…. et plus particulièrement orientés vers les représentants des </a:t>
            </a:r>
            <a:r>
              <a:rPr lang="en-CH" sz="1900" b="0" i="1" dirty="0">
                <a:highlight>
                  <a:srgbClr val="FFFF00"/>
                </a:highlight>
              </a:rPr>
              <a:t>populations du Pays de Gex </a:t>
            </a:r>
            <a:r>
              <a:rPr lang="en-CH" sz="1900" b="0" i="1" dirty="0"/>
              <a:t>et les pouvoirs publics départementaux et centraux dans la perspective du projet LEP qui aura un impact direct sur </a:t>
            </a:r>
            <a:r>
              <a:rPr lang="en-CH" sz="1900" b="0" i="1" dirty="0">
                <a:highlight>
                  <a:srgbClr val="FFFF00"/>
                </a:highlight>
              </a:rPr>
              <a:t>une douzaine de communes</a:t>
            </a:r>
            <a:r>
              <a:rPr lang="en-CH" sz="1900" b="0" i="1" dirty="0"/>
              <a:t>. . </a:t>
            </a:r>
            <a:endParaRPr lang="en-GB" sz="1900" b="0" i="1" dirty="0"/>
          </a:p>
        </p:txBody>
      </p:sp>
      <p:sp>
        <p:nvSpPr>
          <p:cNvPr id="2" name="Date Placeholder 1">
            <a:extLst>
              <a:ext uri="{FF2B5EF4-FFF2-40B4-BE49-F238E27FC236}">
                <a16:creationId xmlns:a16="http://schemas.microsoft.com/office/drawing/2014/main" id="{5D7AB1F8-5F06-3F6B-0A39-7E34D1BBBCDB}"/>
              </a:ext>
            </a:extLst>
          </p:cNvPr>
          <p:cNvSpPr>
            <a:spLocks noGrp="1"/>
          </p:cNvSpPr>
          <p:nvPr>
            <p:ph type="dt" sz="half" idx="10"/>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3" name="Footer Placeholder 2">
            <a:extLst>
              <a:ext uri="{FF2B5EF4-FFF2-40B4-BE49-F238E27FC236}">
                <a16:creationId xmlns:a16="http://schemas.microsoft.com/office/drawing/2014/main" id="{C0EBA2B6-BE21-651A-4AEA-C48DBC9AD8BC}"/>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Presenter | Presentation Title</a:t>
            </a:r>
          </a:p>
        </p:txBody>
      </p:sp>
      <p:sp>
        <p:nvSpPr>
          <p:cNvPr id="4" name="Slide Number Placeholder 3">
            <a:extLst>
              <a:ext uri="{FF2B5EF4-FFF2-40B4-BE49-F238E27FC236}">
                <a16:creationId xmlns:a16="http://schemas.microsoft.com/office/drawing/2014/main" id="{50CCD590-5774-1546-412F-E51EFFEA2B65}"/>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6</a:t>
            </a:fld>
            <a:endParaRPr lang="en-US"/>
          </a:p>
        </p:txBody>
      </p:sp>
      <p:sp>
        <p:nvSpPr>
          <p:cNvPr id="10" name="TextBox 9">
            <a:extLst>
              <a:ext uri="{FF2B5EF4-FFF2-40B4-BE49-F238E27FC236}">
                <a16:creationId xmlns:a16="http://schemas.microsoft.com/office/drawing/2014/main" id="{477B58ED-83DE-B381-CBE4-0D567775B0FF}"/>
              </a:ext>
            </a:extLst>
          </p:cNvPr>
          <p:cNvSpPr txBox="1"/>
          <p:nvPr/>
        </p:nvSpPr>
        <p:spPr>
          <a:xfrm>
            <a:off x="1308100" y="1298190"/>
            <a:ext cx="4138056" cy="276999"/>
          </a:xfrm>
          <a:prstGeom prst="rect">
            <a:avLst/>
          </a:prstGeom>
          <a:noFill/>
        </p:spPr>
        <p:txBody>
          <a:bodyPr wrap="none" lIns="0" tIns="0" rIns="0" bIns="0" rtlCol="0">
            <a:spAutoFit/>
          </a:bodyPr>
          <a:lstStyle/>
          <a:p>
            <a:pPr algn="l"/>
            <a:r>
              <a:rPr lang="en-GB" dirty="0"/>
              <a:t> LEP Exhibition in Ferney-Voltaire, 1982 </a:t>
            </a:r>
          </a:p>
        </p:txBody>
      </p:sp>
    </p:spTree>
    <p:extLst>
      <p:ext uri="{BB962C8B-B14F-4D97-AF65-F5344CB8AC3E}">
        <p14:creationId xmlns:p14="http://schemas.microsoft.com/office/powerpoint/2010/main" val="2033623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4FF65308-630F-7621-50FC-89D5635C9DEB}"/>
              </a:ext>
            </a:extLst>
          </p:cNvPr>
          <p:cNvSpPr>
            <a:spLocks noGrp="1"/>
          </p:cNvSpPr>
          <p:nvPr>
            <p:ph type="title"/>
          </p:nvPr>
        </p:nvSpPr>
        <p:spPr>
          <a:xfrm>
            <a:off x="407988" y="373593"/>
            <a:ext cx="11376025" cy="1065742"/>
          </a:xfrm>
        </p:spPr>
        <p:txBody>
          <a:bodyPr/>
          <a:lstStyle/>
          <a:p>
            <a:r>
              <a:rPr lang="en-US" dirty="0"/>
              <a:t>LEP Travelling Exhibition </a:t>
            </a:r>
            <a:br>
              <a:rPr lang="en-US" dirty="0"/>
            </a:br>
            <a:r>
              <a:rPr lang="en-US" dirty="0"/>
              <a:t>Lund, 1985</a:t>
            </a:r>
          </a:p>
        </p:txBody>
      </p:sp>
      <p:sp>
        <p:nvSpPr>
          <p:cNvPr id="4" name="Date Placeholder 3">
            <a:extLst>
              <a:ext uri="{FF2B5EF4-FFF2-40B4-BE49-F238E27FC236}">
                <a16:creationId xmlns:a16="http://schemas.microsoft.com/office/drawing/2014/main" id="{F2774577-6AB0-215B-9178-4759BBB6ECF8}"/>
              </a:ext>
            </a:extLst>
          </p:cNvPr>
          <p:cNvSpPr>
            <a:spLocks noGrp="1"/>
          </p:cNvSpPr>
          <p:nvPr>
            <p:ph type="dt" sz="half" idx="10"/>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5" name="Footer Placeholder 4">
            <a:extLst>
              <a:ext uri="{FF2B5EF4-FFF2-40B4-BE49-F238E27FC236}">
                <a16:creationId xmlns:a16="http://schemas.microsoft.com/office/drawing/2014/main" id="{5737CBE6-3CC1-9953-4BBC-E96145B5AA62}"/>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Presenter | Presentation Title</a:t>
            </a:r>
          </a:p>
        </p:txBody>
      </p:sp>
      <p:sp>
        <p:nvSpPr>
          <p:cNvPr id="6" name="Slide Number Placeholder 5">
            <a:extLst>
              <a:ext uri="{FF2B5EF4-FFF2-40B4-BE49-F238E27FC236}">
                <a16:creationId xmlns:a16="http://schemas.microsoft.com/office/drawing/2014/main" id="{DB2392C2-A7D6-F798-F891-C4109CB391D6}"/>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pic>
        <p:nvPicPr>
          <p:cNvPr id="10" name="Content Placeholder 9" descr="Men standing next to a large machine&#10;&#10;AI-generated content may be incorrect.">
            <a:extLst>
              <a:ext uri="{FF2B5EF4-FFF2-40B4-BE49-F238E27FC236}">
                <a16:creationId xmlns:a16="http://schemas.microsoft.com/office/drawing/2014/main" id="{916105D0-3507-CB0F-8B4F-0042B61D3B11}"/>
              </a:ext>
            </a:extLst>
          </p:cNvPr>
          <p:cNvPicPr>
            <a:picLocks noGrp="1" noChangeAspect="1"/>
          </p:cNvPicPr>
          <p:nvPr>
            <p:ph type="pic" sz="quarter" idx="13"/>
          </p:nvPr>
        </p:nvPicPr>
        <p:blipFill>
          <a:blip r:embed="rId2"/>
          <a:srcRect t="22889" b="34944"/>
          <a:stretch>
            <a:fillRect/>
          </a:stretch>
        </p:blipFill>
        <p:spPr>
          <a:xfrm>
            <a:off x="407988" y="1439863"/>
            <a:ext cx="11376025" cy="4760912"/>
          </a:xfrm>
          <a:noFill/>
        </p:spPr>
      </p:pic>
    </p:spTree>
    <p:extLst>
      <p:ext uri="{BB962C8B-B14F-4D97-AF65-F5344CB8AC3E}">
        <p14:creationId xmlns:p14="http://schemas.microsoft.com/office/powerpoint/2010/main" val="1896670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6834E-6589-2F9B-D59C-94E584B333A5}"/>
              </a:ext>
            </a:extLst>
          </p:cNvPr>
          <p:cNvSpPr>
            <a:spLocks noGrp="1"/>
          </p:cNvSpPr>
          <p:nvPr>
            <p:ph type="title"/>
          </p:nvPr>
        </p:nvSpPr>
        <p:spPr>
          <a:xfrm>
            <a:off x="407989" y="373593"/>
            <a:ext cx="11376024" cy="1065742"/>
          </a:xfrm>
        </p:spPr>
        <p:txBody>
          <a:bodyPr anchor="t">
            <a:normAutofit/>
          </a:bodyPr>
          <a:lstStyle/>
          <a:p>
            <a:r>
              <a:rPr lang="en-GB" dirty="0"/>
              <a:t>1990: Microcosm</a:t>
            </a:r>
          </a:p>
        </p:txBody>
      </p:sp>
      <p:pic>
        <p:nvPicPr>
          <p:cNvPr id="13" name="Picture Placeholder 12" descr="A group of people standing in front of a display&#10;&#10;AI-generated content may be incorrect.">
            <a:extLst>
              <a:ext uri="{FF2B5EF4-FFF2-40B4-BE49-F238E27FC236}">
                <a16:creationId xmlns:a16="http://schemas.microsoft.com/office/drawing/2014/main" id="{993A4F44-1A80-FC61-1233-F798473484C6}"/>
              </a:ext>
            </a:extLst>
          </p:cNvPr>
          <p:cNvPicPr>
            <a:picLocks noGrp="1" noChangeAspect="1"/>
          </p:cNvPicPr>
          <p:nvPr>
            <p:ph sz="half" idx="1"/>
          </p:nvPr>
        </p:nvPicPr>
        <p:blipFill>
          <a:blip r:embed="rId2"/>
          <a:srcRect t="11640" r="3" b="11643"/>
          <a:stretch>
            <a:fillRect/>
          </a:stretch>
        </p:blipFill>
        <p:spPr>
          <a:xfrm>
            <a:off x="407987" y="1598658"/>
            <a:ext cx="5616575" cy="4608512"/>
          </a:xfrm>
          <a:noFill/>
        </p:spPr>
      </p:pic>
      <p:sp>
        <p:nvSpPr>
          <p:cNvPr id="9" name="Date Placeholder 8">
            <a:extLst>
              <a:ext uri="{FF2B5EF4-FFF2-40B4-BE49-F238E27FC236}">
                <a16:creationId xmlns:a16="http://schemas.microsoft.com/office/drawing/2014/main" id="{A098A419-283E-3511-3594-3A976486040B}"/>
              </a:ext>
            </a:extLst>
          </p:cNvPr>
          <p:cNvSpPr>
            <a:spLocks noGrp="1"/>
          </p:cNvSpPr>
          <p:nvPr>
            <p:ph type="dt" sz="half" idx="14"/>
          </p:nvPr>
        </p:nvSpPr>
        <p:spPr>
          <a:xfrm>
            <a:off x="3485228" y="6350851"/>
            <a:ext cx="631160" cy="365125"/>
          </a:xfrm>
        </p:spPr>
        <p:txBody>
          <a:bodyPr anchor="ctr">
            <a:normAutofit/>
          </a:bodyPr>
          <a:lstStyle/>
          <a:p>
            <a:pPr>
              <a:spcAft>
                <a:spcPts val="600"/>
              </a:spcAft>
            </a:pPr>
            <a:fld id="{23793A62-AA7E-5A4D-A43E-DF1B3593C4E5}" type="datetime1">
              <a:rPr lang="en-US" smtClean="0"/>
              <a:pPr>
                <a:spcAft>
                  <a:spcPts val="600"/>
                </a:spcAft>
              </a:pPr>
              <a:t>11/12/25</a:t>
            </a:fld>
            <a:endParaRPr lang="en-US"/>
          </a:p>
        </p:txBody>
      </p:sp>
      <p:sp>
        <p:nvSpPr>
          <p:cNvPr id="10" name="Footer Placeholder 9">
            <a:extLst>
              <a:ext uri="{FF2B5EF4-FFF2-40B4-BE49-F238E27FC236}">
                <a16:creationId xmlns:a16="http://schemas.microsoft.com/office/drawing/2014/main" id="{E757BE26-0D46-F1F6-93E2-9487EB68B990}"/>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US"/>
              <a:t>Presenter | Presentation Title</a:t>
            </a:r>
          </a:p>
        </p:txBody>
      </p:sp>
      <p:sp>
        <p:nvSpPr>
          <p:cNvPr id="11" name="Slide Number Placeholder 10">
            <a:extLst>
              <a:ext uri="{FF2B5EF4-FFF2-40B4-BE49-F238E27FC236}">
                <a16:creationId xmlns:a16="http://schemas.microsoft.com/office/drawing/2014/main" id="{27D1DC8D-AFE2-C9F2-161A-F250474EAE39}"/>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a:p>
        </p:txBody>
      </p:sp>
      <p:pic>
        <p:nvPicPr>
          <p:cNvPr id="15" name="Picture Placeholder 14" descr="A machine in a tunnel&#10;&#10;AI-generated content may be incorrect.">
            <a:extLst>
              <a:ext uri="{FF2B5EF4-FFF2-40B4-BE49-F238E27FC236}">
                <a16:creationId xmlns:a16="http://schemas.microsoft.com/office/drawing/2014/main" id="{9F9D1655-51FF-C085-73CC-D6472BE5C4F7}"/>
              </a:ext>
            </a:extLst>
          </p:cNvPr>
          <p:cNvPicPr>
            <a:picLocks noGrp="1" noChangeAspect="1"/>
          </p:cNvPicPr>
          <p:nvPr>
            <p:ph type="pic" sz="quarter" idx="13"/>
          </p:nvPr>
        </p:nvPicPr>
        <p:blipFill>
          <a:blip r:embed="rId3"/>
          <a:srcRect t="24148" r="-3" b="15178"/>
          <a:stretch>
            <a:fillRect/>
          </a:stretch>
        </p:blipFill>
        <p:spPr>
          <a:xfrm>
            <a:off x="6167438" y="1592263"/>
            <a:ext cx="5616575" cy="2232025"/>
          </a:xfrm>
          <a:noFill/>
        </p:spPr>
      </p:pic>
      <p:pic>
        <p:nvPicPr>
          <p:cNvPr id="17" name="Picture Placeholder 16" descr="A person looking at a screen&#10;&#10;AI-generated content may be incorrect.">
            <a:extLst>
              <a:ext uri="{FF2B5EF4-FFF2-40B4-BE49-F238E27FC236}">
                <a16:creationId xmlns:a16="http://schemas.microsoft.com/office/drawing/2014/main" id="{7876901C-5AF5-A93C-833E-9694313C87C5}"/>
              </a:ext>
            </a:extLst>
          </p:cNvPr>
          <p:cNvPicPr>
            <a:picLocks noGrp="1" noChangeAspect="1"/>
          </p:cNvPicPr>
          <p:nvPr>
            <p:ph type="pic" sz="quarter" idx="17"/>
          </p:nvPr>
        </p:nvPicPr>
        <p:blipFill>
          <a:blip r:embed="rId4"/>
          <a:srcRect t="27096" r="4" b="15412"/>
          <a:stretch>
            <a:fillRect/>
          </a:stretch>
        </p:blipFill>
        <p:spPr>
          <a:xfrm>
            <a:off x="6167438" y="3969703"/>
            <a:ext cx="5616575" cy="2232025"/>
          </a:xfrm>
          <a:noFill/>
        </p:spPr>
      </p:pic>
    </p:spTree>
    <p:extLst>
      <p:ext uri="{BB962C8B-B14F-4D97-AF65-F5344CB8AC3E}">
        <p14:creationId xmlns:p14="http://schemas.microsoft.com/office/powerpoint/2010/main" val="620995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E3DC2-04EC-3E98-DA0A-C2E7BAFD06B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4ECA94D4-B7E8-3013-FBEA-D79AB188DBDD}"/>
              </a:ext>
            </a:extLst>
          </p:cNvPr>
          <p:cNvSpPr>
            <a:spLocks noGrp="1"/>
          </p:cNvSpPr>
          <p:nvPr>
            <p:ph type="title"/>
          </p:nvPr>
        </p:nvSpPr>
        <p:spPr/>
        <p:txBody>
          <a:bodyPr/>
          <a:lstStyle/>
          <a:p>
            <a:r>
              <a:rPr lang="en-GB" dirty="0"/>
              <a:t>1993</a:t>
            </a:r>
          </a:p>
        </p:txBody>
      </p:sp>
      <p:sp>
        <p:nvSpPr>
          <p:cNvPr id="7" name="Text Placeholder 6">
            <a:extLst>
              <a:ext uri="{FF2B5EF4-FFF2-40B4-BE49-F238E27FC236}">
                <a16:creationId xmlns:a16="http://schemas.microsoft.com/office/drawing/2014/main" id="{FA86F36E-1A41-7CE1-C39D-5F743C577764}"/>
              </a:ext>
            </a:extLst>
          </p:cNvPr>
          <p:cNvSpPr>
            <a:spLocks noGrp="1"/>
          </p:cNvSpPr>
          <p:nvPr>
            <p:ph type="body" sz="quarter" idx="3"/>
          </p:nvPr>
        </p:nvSpPr>
        <p:spPr>
          <a:xfrm>
            <a:off x="6167439" y="787400"/>
            <a:ext cx="5326061" cy="1510508"/>
          </a:xfrm>
        </p:spPr>
        <p:txBody>
          <a:bodyPr/>
          <a:lstStyle/>
          <a:p>
            <a:r>
              <a:rPr lang="en-GB" b="0" i="1" dirty="0"/>
              <a:t>“</a:t>
            </a:r>
            <a:r>
              <a:rPr lang="en-GB" b="0" i="1" dirty="0">
                <a:solidFill>
                  <a:schemeClr val="tx1"/>
                </a:solidFill>
              </a:rPr>
              <a:t>We cannot continue to ask for public funding if we are not able to explain what we do."</a:t>
            </a:r>
          </a:p>
          <a:p>
            <a:endParaRPr lang="en-GB" dirty="0"/>
          </a:p>
        </p:txBody>
      </p:sp>
      <p:sp>
        <p:nvSpPr>
          <p:cNvPr id="2" name="Date Placeholder 1">
            <a:extLst>
              <a:ext uri="{FF2B5EF4-FFF2-40B4-BE49-F238E27FC236}">
                <a16:creationId xmlns:a16="http://schemas.microsoft.com/office/drawing/2014/main" id="{B2209779-BC20-9528-9AD5-9A729587401F}"/>
              </a:ext>
            </a:extLst>
          </p:cNvPr>
          <p:cNvSpPr>
            <a:spLocks noGrp="1"/>
          </p:cNvSpPr>
          <p:nvPr>
            <p:ph type="dt" sz="half" idx="15"/>
          </p:nvPr>
        </p:nvSpPr>
        <p:spPr/>
        <p:txBody>
          <a:bodyPr/>
          <a:lstStyle/>
          <a:p>
            <a:fld id="{23793A62-AA7E-5A4D-A43E-DF1B3593C4E5}" type="datetime1">
              <a:rPr lang="en-US" smtClean="0"/>
              <a:t>11/12/25</a:t>
            </a:fld>
            <a:endParaRPr lang="en-US" dirty="0"/>
          </a:p>
        </p:txBody>
      </p:sp>
      <p:sp>
        <p:nvSpPr>
          <p:cNvPr id="3" name="Footer Placeholder 2">
            <a:extLst>
              <a:ext uri="{FF2B5EF4-FFF2-40B4-BE49-F238E27FC236}">
                <a16:creationId xmlns:a16="http://schemas.microsoft.com/office/drawing/2014/main" id="{A774B027-E150-9D4E-7211-CBC3F9120F5A}"/>
              </a:ext>
            </a:extLst>
          </p:cNvPr>
          <p:cNvSpPr>
            <a:spLocks noGrp="1"/>
          </p:cNvSpPr>
          <p:nvPr>
            <p:ph type="ftr" sz="quarter" idx="16"/>
          </p:nvPr>
        </p:nvSpPr>
        <p:spPr/>
        <p:txBody>
          <a:bodyPr/>
          <a:lstStyle/>
          <a:p>
            <a:r>
              <a:rPr lang="en-US"/>
              <a:t>Presenter | Presentation Title</a:t>
            </a:r>
            <a:endParaRPr lang="en-US" dirty="0"/>
          </a:p>
        </p:txBody>
      </p:sp>
      <p:sp>
        <p:nvSpPr>
          <p:cNvPr id="4" name="Slide Number Placeholder 3">
            <a:extLst>
              <a:ext uri="{FF2B5EF4-FFF2-40B4-BE49-F238E27FC236}">
                <a16:creationId xmlns:a16="http://schemas.microsoft.com/office/drawing/2014/main" id="{FC467D92-B11C-C1B9-C30A-A7431AC60E1B}"/>
              </a:ext>
            </a:extLst>
          </p:cNvPr>
          <p:cNvSpPr>
            <a:spLocks noGrp="1"/>
          </p:cNvSpPr>
          <p:nvPr>
            <p:ph type="sldNum" sz="quarter" idx="17"/>
          </p:nvPr>
        </p:nvSpPr>
        <p:spPr/>
        <p:txBody>
          <a:bodyPr/>
          <a:lstStyle/>
          <a:p>
            <a:fld id="{36B5EA5A-BC32-A742-B11B-8E7414D5B535}" type="slidenum">
              <a:rPr lang="en-US" smtClean="0"/>
              <a:pPr/>
              <a:t>9</a:t>
            </a:fld>
            <a:endParaRPr lang="en-US" dirty="0"/>
          </a:p>
        </p:txBody>
      </p:sp>
      <p:pic>
        <p:nvPicPr>
          <p:cNvPr id="12" name="Picture Placeholder 11">
            <a:extLst>
              <a:ext uri="{FF2B5EF4-FFF2-40B4-BE49-F238E27FC236}">
                <a16:creationId xmlns:a16="http://schemas.microsoft.com/office/drawing/2014/main" id="{41B950F5-5007-01D5-3038-CA380400065A}"/>
              </a:ext>
            </a:extLst>
          </p:cNvPr>
          <p:cNvPicPr>
            <a:picLocks noGrp="1" noChangeAspect="1"/>
          </p:cNvPicPr>
          <p:nvPr>
            <p:ph type="pic" sz="quarter" idx="13"/>
          </p:nvPr>
        </p:nvPicPr>
        <p:blipFill>
          <a:blip r:embed="rId3"/>
          <a:srcRect t="7985" b="7985"/>
          <a:stretch>
            <a:fillRect/>
          </a:stretch>
        </p:blipFill>
        <p:spPr>
          <a:xfrm>
            <a:off x="403225" y="1449388"/>
            <a:ext cx="5621338" cy="4751387"/>
          </a:xfrm>
        </p:spPr>
      </p:pic>
      <p:pic>
        <p:nvPicPr>
          <p:cNvPr id="18" name="Picture Placeholder 17">
            <a:extLst>
              <a:ext uri="{FF2B5EF4-FFF2-40B4-BE49-F238E27FC236}">
                <a16:creationId xmlns:a16="http://schemas.microsoft.com/office/drawing/2014/main" id="{9E4FDF7B-8656-B67D-A6F0-E458DC2C8BF6}"/>
              </a:ext>
            </a:extLst>
          </p:cNvPr>
          <p:cNvPicPr>
            <a:picLocks noGrp="1" noChangeAspect="1"/>
          </p:cNvPicPr>
          <p:nvPr>
            <p:ph type="pic" sz="quarter" idx="18"/>
          </p:nvPr>
        </p:nvPicPr>
        <p:blipFill>
          <a:blip r:embed="rId4"/>
          <a:srcRect t="22760" b="22760"/>
          <a:stretch>
            <a:fillRect/>
          </a:stretch>
        </p:blipFill>
        <p:spPr/>
      </p:pic>
    </p:spTree>
    <p:extLst>
      <p:ext uri="{BB962C8B-B14F-4D97-AF65-F5344CB8AC3E}">
        <p14:creationId xmlns:p14="http://schemas.microsoft.com/office/powerpoint/2010/main" val="243233300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2530</TotalTime>
  <Words>992</Words>
  <Application>Microsoft Macintosh PowerPoint</Application>
  <PresentationFormat>Widescreen</PresentationFormat>
  <Paragraphs>123</Paragraphs>
  <Slides>16</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Black</vt:lpstr>
      <vt:lpstr>Calibri</vt:lpstr>
      <vt:lpstr>Gotham Rounded Medium</vt:lpstr>
      <vt:lpstr>GothamMedium</vt:lpstr>
      <vt:lpstr>Office Theme</vt:lpstr>
      <vt:lpstr>IV International History Symposium Reaching out and making a difference – the growth of formal and informal engagement</vt:lpstr>
      <vt:lpstr>@CERN since 1990</vt:lpstr>
      <vt:lpstr>PowerPoint Presentation</vt:lpstr>
      <vt:lpstr>Open Days PS 1957</vt:lpstr>
      <vt:lpstr> </vt:lpstr>
      <vt:lpstr>1980: LEP is approved … and showcased !</vt:lpstr>
      <vt:lpstr>LEP Travelling Exhibition  Lund, 1985</vt:lpstr>
      <vt:lpstr>1990: Microcosm</vt:lpstr>
      <vt:lpstr>1993</vt:lpstr>
      <vt:lpstr>PowerPoint Presentation</vt:lpstr>
      <vt:lpstr>MICROCOSM revamped</vt:lpstr>
      <vt:lpstr>Historical perspective of CERN Comms</vt:lpstr>
      <vt:lpstr>Open Days 1957 vs 2008</vt:lpstr>
      <vt:lpstr>Open Days 1957 vs 2008</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Microsoft Office User</dc:creator>
  <cp:lastModifiedBy>Paola Catapano</cp:lastModifiedBy>
  <cp:revision>202</cp:revision>
  <cp:lastPrinted>2020-12-06T21:35:28Z</cp:lastPrinted>
  <dcterms:created xsi:type="dcterms:W3CDTF">2020-12-02T13:16:54Z</dcterms:created>
  <dcterms:modified xsi:type="dcterms:W3CDTF">2025-11-12T17:37:04Z</dcterms:modified>
</cp:coreProperties>
</file>