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1"/>
    <p:restoredTop sz="94622"/>
  </p:normalViewPr>
  <p:slideViewPr>
    <p:cSldViewPr snapToGrid="0">
      <p:cViewPr varScale="1">
        <p:scale>
          <a:sx n="99" d="100"/>
          <a:sy n="99" d="100"/>
        </p:scale>
        <p:origin x="17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72C15-5277-7AEC-4336-6AF51DA5C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A1BF5-2581-E757-7EC0-BFA48FAF1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E2F10-4A08-222B-BEE9-35F413E45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38473-36F5-E08C-9A91-223D16ECF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84758-F541-03C3-18C2-31C60A06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837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DF302-BA31-3624-EF27-77CB085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7532F1-10C9-9FD3-A424-939B8B862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2BEE3-2170-35C4-6339-7C4B451B7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257B8-9AAD-F968-A0AF-5541801DF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A7393-17B6-EAA9-BBFD-A4C35349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071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493A75-B66A-76A9-E6D9-A6078A55EE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1A6FFA-9B36-89AA-3B07-AEE554C3A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557D2-3E64-3F69-0B90-C5D0FE1C5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9C187-4132-FA40-5B5C-C5D7A26E8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83264-4D89-1C0B-AFF6-2915830B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24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97EDC-6704-7B7E-9F24-45E35DC5D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31267-68F5-3CDD-CB95-BFCCEB267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31D84-1D39-FFD9-D852-F1ED92A76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37D81-780F-79A3-41E2-CC16EBE72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87554-27B1-039E-5BAE-FFDD9D6D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4131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E04F2-F64B-030C-4508-713EAC79F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1D443-2860-B314-5934-020DA766E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A2923-1BB4-50F3-74A8-98162D017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2F0CC-1EA8-003C-F974-D0A01B079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66376-2577-304D-0C8E-691A8721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634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C3302-B9CF-E4A0-4871-077132DC5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ABA85-A28C-7FC7-78AE-4C1AB2DC4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4D4AEB-3662-16C1-0BCB-AB334CD1D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C2CFA-F471-C604-1DA0-0D48E33B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22018-1F0B-7680-FE50-D6578D2F8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4A87E-50B0-56DB-C1F2-8B1D45A19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5688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9140E-AB57-0EEA-CC95-AA4B91A43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85DC2-7605-C411-C005-BBE7B8253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C77CB-6242-7A76-1A47-66E0BD6AF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A29E5D-9D67-DA24-3B0D-98D130C2F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B2A0D1-E67A-4033-F3FE-DE1EA88A3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75E147-A57D-1ABD-6852-708402FE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FABDE7-408D-9C43-4A0E-95D9B08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673D89-B36C-3303-F0AC-E4409FA5E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277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DAA84-627E-2179-333E-05471597C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C2ED9A-1466-6F1D-B4CF-72DC1B298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828DBC-4B36-DB1E-FD44-7B13CBBEA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48AED-0FED-0141-D4DD-5AFF9F7C1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715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85CBE-B691-8B8E-315F-7B3880945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484283-A48D-0FF5-022A-43D848DB1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F6465-0DAA-07B4-052D-6DBA27E5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352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8EDBE-4420-482E-9A03-CDE53068E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E8D39-E81E-20E5-6BE5-647F50858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EB8FF-6E02-C78D-139E-227412423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B3EB7-B2DC-0499-950A-24E0F16A3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8568D-B490-A31C-8C7E-03ADCFA5B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680EAC-0237-19D6-65C9-7607E01D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430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E79F-66B4-5C7E-47F8-7D40B9001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BE0F5A-F28E-61D9-3605-FA8335EDA0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3B406-1221-8FB7-CFD7-6FE0552808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C7B63-71F4-709F-88DC-1163F9AAD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D5E5F-F9AE-3159-FEA6-49E933A3D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50984-CCD2-2807-ABF8-D5423C70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4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E9F7E-271F-F646-99E6-34A347AA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00EE1E-567C-18E0-BA8C-1E5C5B770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17F33-4A8E-7530-D1B8-7EF7B76FB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1FACF5-3BCA-734F-9FEF-5BCFF25107C9}" type="datetimeFigureOut">
              <a:rPr lang="en-CH" smtClean="0"/>
              <a:t>17.11.2024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6EDDE-E62E-9C6D-5259-B2B34E396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BDFFA-46D2-BF46-FC3A-015269F5F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366332-F0BA-3443-9B8B-43A35E9D26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49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82AEE8-09CA-4EC3-1664-2A7EFF540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GB" sz="4800">
                <a:solidFill>
                  <a:srgbClr val="FFFFFF"/>
                </a:solidFill>
              </a:rPr>
              <a:t>Anomaly detection in monojet searches using the New Physics Learning Machine</a:t>
            </a:r>
            <a:endParaRPr lang="en-CH" sz="48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315720-0271-8E55-2E75-BB00698E2F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endParaRPr lang="en-CH"/>
          </a:p>
          <a:p>
            <a:pPr algn="l"/>
            <a:r>
              <a:rPr lang="en-CH" dirty="0"/>
              <a:t>Group meeting 20.11.24</a:t>
            </a:r>
            <a:endParaRPr lang="en-CH"/>
          </a:p>
          <a:p>
            <a:pPr algn="l"/>
            <a:r>
              <a:rPr lang="en-CH" dirty="0"/>
              <a:t>Giada Badaracco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508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53F1F-5508-8821-8697-FC468553E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br>
              <a:rPr lang="en-CH" sz="3000" dirty="0"/>
            </a:br>
            <a:endParaRPr lang="en-CH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B0E34-573E-F10E-C80A-725449586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CH" sz="2600" b="1" u="sng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Motivation</a:t>
            </a:r>
            <a:r>
              <a:rPr lang="en-CH" sz="26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en-CH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region of </a:t>
            </a:r>
            <a:r>
              <a:rPr lang="en-US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phase space to which monojets searches are </a:t>
            </a:r>
            <a:r>
              <a:rPr lang="en-US" sz="2600" b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more sensible is likely to contain NP</a:t>
            </a:r>
            <a:r>
              <a:rPr lang="en-US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Hence focusing on monojet searches could be successful in terms of </a:t>
            </a:r>
            <a:r>
              <a:rPr lang="en-CH" sz="2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anomaly detection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US" sz="2600" kern="1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CH" sz="2600" b="1" u="sng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Goal</a:t>
            </a:r>
            <a:r>
              <a:rPr lang="en-CH" sz="2600" b="1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en-CH" sz="2600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</a:t>
            </a:r>
            <a:r>
              <a:rPr lang="en-CH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make the monojet search completely </a:t>
            </a:r>
            <a:r>
              <a:rPr lang="en-CH" sz="2600" b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model agnostic </a:t>
            </a:r>
            <a:r>
              <a:rPr lang="en-CH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compatible with a </a:t>
            </a:r>
            <a:r>
              <a:rPr lang="en-CH" sz="2600" b="1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broaden set of alternative hypotheses </a:t>
            </a:r>
            <a:r>
              <a:rPr lang="en-CH" sz="2600" kern="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through the NPLM method.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CH" sz="2600" b="1" u="sng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Method</a:t>
            </a:r>
            <a:r>
              <a:rPr lang="en-CH" sz="2600" kern="10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NPLM uses the dataset to </a:t>
            </a:r>
            <a:r>
              <a:rPr lang="en-CH" sz="2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find the best suited alternative hypotheses set 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 then calculates the </a:t>
            </a:r>
            <a:r>
              <a:rPr lang="en-CH" sz="2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p-value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representing the </a:t>
            </a:r>
            <a:r>
              <a:rPr lang="en-CH" sz="2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probability of your dataset to represent an anomaly wrt to the SM</a:t>
            </a:r>
            <a:r>
              <a:rPr lang="en-CH" sz="2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This leads to the advantage of being sensible to several frameworks and not just a constrained one referring to a specific BSM model within a specific parameter phase space.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CH" sz="22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5229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4DDF9-C5B8-D823-76A5-4A9329F9C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5223"/>
            <a:ext cx="10515600" cy="4425436"/>
          </a:xfrm>
        </p:spPr>
        <p:txBody>
          <a:bodyPr/>
          <a:lstStyle/>
          <a:p>
            <a:r>
              <a:rPr lang="en-CH" sz="2200" b="1" u="sng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Challenges</a:t>
            </a:r>
            <a:r>
              <a:rPr lang="en-CH" sz="22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CH" sz="2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 order to use NPLM, one needs the </a:t>
            </a:r>
            <a:r>
              <a:rPr lang="en-CH" sz="22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SM Reference sample to have the same number of events as the the data sample</a:t>
            </a:r>
            <a:r>
              <a:rPr lang="en-CH" sz="2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 But in monojet searches this is </a:t>
            </a:r>
            <a:r>
              <a:rPr lang="en-CH" sz="22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not</a:t>
            </a:r>
            <a:r>
              <a:rPr lang="en-CH" sz="2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the case. More precisely, in our dataset the </a:t>
            </a:r>
            <a:r>
              <a:rPr lang="en-CH" sz="22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QCD multijet background is under represented</a:t>
            </a:r>
            <a:r>
              <a:rPr lang="en-CH" sz="2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CH" sz="22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N~100k). </a:t>
            </a:r>
            <a:r>
              <a:rPr lang="en-CH" sz="2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This is problematic, since the QCD multijet background events </a:t>
            </a:r>
            <a:r>
              <a:rPr lang="en-CH" sz="22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lie in the tail and would also be the ones that are more likely to constitute a signal</a:t>
            </a:r>
          </a:p>
          <a:p>
            <a:r>
              <a:rPr lang="en-CH" sz="2200" b="1" u="sng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Solution</a:t>
            </a:r>
            <a:r>
              <a:rPr lang="en-CH" sz="22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Use Normalizing Flows to model the QCD contribution</a:t>
            </a:r>
            <a:r>
              <a:rPr lang="en-CH" sz="22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to the background in the latent space</a:t>
            </a: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12506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51CF9-74EB-2E62-2C2E-37AA5CA63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32365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What I am working on now </a:t>
            </a:r>
          </a:p>
        </p:txBody>
      </p:sp>
      <p:pic>
        <p:nvPicPr>
          <p:cNvPr id="8" name="Picture 7" descr="A graph with a red line&#10;&#10;Description automatically generated">
            <a:extLst>
              <a:ext uri="{FF2B5EF4-FFF2-40B4-BE49-F238E27FC236}">
                <a16:creationId xmlns:a16="http://schemas.microsoft.com/office/drawing/2014/main" id="{B4172065-2C47-5D2B-34B6-379985550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55" y="751314"/>
            <a:ext cx="3924300" cy="2971800"/>
          </a:xfrm>
          <a:prstGeom prst="rect">
            <a:avLst/>
          </a:prstGeom>
        </p:spPr>
      </p:pic>
      <p:pic>
        <p:nvPicPr>
          <p:cNvPr id="9" name="Picture 8" descr="A graph of a number of bars&#10;&#10;Description automatically generated">
            <a:extLst>
              <a:ext uri="{FF2B5EF4-FFF2-40B4-BE49-F238E27FC236}">
                <a16:creationId xmlns:a16="http://schemas.microsoft.com/office/drawing/2014/main" id="{EBFEA76F-31F6-2C90-142A-1E9A47EA6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602" y="3750148"/>
            <a:ext cx="3904911" cy="2901078"/>
          </a:xfrm>
          <a:prstGeom prst="rect">
            <a:avLst/>
          </a:prstGeom>
        </p:spPr>
      </p:pic>
      <p:pic>
        <p:nvPicPr>
          <p:cNvPr id="10" name="Picture 9" descr="A graph of energy scale&#10;&#10;Description automatically generated">
            <a:extLst>
              <a:ext uri="{FF2B5EF4-FFF2-40B4-BE49-F238E27FC236}">
                <a16:creationId xmlns:a16="http://schemas.microsoft.com/office/drawing/2014/main" id="{71515E8D-923D-687E-515C-12A49B124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9717" y="3723114"/>
            <a:ext cx="3904911" cy="3006162"/>
          </a:xfrm>
          <a:prstGeom prst="rect">
            <a:avLst/>
          </a:prstGeom>
        </p:spPr>
      </p:pic>
      <p:pic>
        <p:nvPicPr>
          <p:cNvPr id="11" name="Picture 10" descr="A diagram of a number of distribution&#10;&#10;Description automatically generated with medium confidence">
            <a:extLst>
              <a:ext uri="{FF2B5EF4-FFF2-40B4-BE49-F238E27FC236}">
                <a16:creationId xmlns:a16="http://schemas.microsoft.com/office/drawing/2014/main" id="{9CF579AA-144C-8666-094F-65421AA8C8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3828" y="751314"/>
            <a:ext cx="38608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5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4096</TotalTime>
  <Words>245</Words>
  <Application>Microsoft Macintosh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Anomaly detection in monojet searches using the New Physics Learning Machine</vt:lpstr>
      <vt:lpstr> </vt:lpstr>
      <vt:lpstr>PowerPoint Presentation</vt:lpstr>
      <vt:lpstr>What I am working on now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Giada Badaracco</dc:creator>
  <cp:lastModifiedBy>Giada Badaracco</cp:lastModifiedBy>
  <cp:revision>2</cp:revision>
  <dcterms:created xsi:type="dcterms:W3CDTF">2024-11-17T13:47:21Z</dcterms:created>
  <dcterms:modified xsi:type="dcterms:W3CDTF">2024-11-20T10:03:26Z</dcterms:modified>
</cp:coreProperties>
</file>