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  <p:sldMasterId id="2147483672" r:id="rId2"/>
    <p:sldMasterId id="2147483658" r:id="rId3"/>
    <p:sldMasterId id="2147483683" r:id="rId4"/>
    <p:sldMasterId id="2147483695" r:id="rId5"/>
    <p:sldMasterId id="2147483707" r:id="rId6"/>
  </p:sldMasterIdLst>
  <p:notesMasterIdLst>
    <p:notesMasterId r:id="rId33"/>
  </p:notesMasterIdLst>
  <p:handoutMasterIdLst>
    <p:handoutMasterId r:id="rId34"/>
  </p:handoutMasterIdLst>
  <p:sldIdLst>
    <p:sldId id="257" r:id="rId7"/>
    <p:sldId id="260" r:id="rId8"/>
    <p:sldId id="317" r:id="rId9"/>
    <p:sldId id="337" r:id="rId10"/>
    <p:sldId id="320" r:id="rId11"/>
    <p:sldId id="310" r:id="rId12"/>
    <p:sldId id="312" r:id="rId13"/>
    <p:sldId id="332" r:id="rId14"/>
    <p:sldId id="338" r:id="rId15"/>
    <p:sldId id="336" r:id="rId16"/>
    <p:sldId id="328" r:id="rId17"/>
    <p:sldId id="316" r:id="rId18"/>
    <p:sldId id="314" r:id="rId19"/>
    <p:sldId id="339" r:id="rId20"/>
    <p:sldId id="323" r:id="rId21"/>
    <p:sldId id="324" r:id="rId22"/>
    <p:sldId id="330" r:id="rId23"/>
    <p:sldId id="300" r:id="rId24"/>
    <p:sldId id="301" r:id="rId25"/>
    <p:sldId id="302" r:id="rId26"/>
    <p:sldId id="303" r:id="rId27"/>
    <p:sldId id="304" r:id="rId28"/>
    <p:sldId id="340" r:id="rId29"/>
    <p:sldId id="277" r:id="rId30"/>
    <p:sldId id="279" r:id="rId31"/>
    <p:sldId id="259" r:id="rId3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ata Beata Rozycka" initials="ABR" lastIdx="1" clrIdx="0">
    <p:extLst>
      <p:ext uri="{19B8F6BF-5375-455C-9EA6-DF929625EA0E}">
        <p15:presenceInfo xmlns:p15="http://schemas.microsoft.com/office/powerpoint/2012/main" userId="S-1-5-21-1526224874-1540688658-1361462980-23468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4" autoAdjust="0"/>
    <p:restoredTop sz="86429" autoAdjust="0"/>
  </p:normalViewPr>
  <p:slideViewPr>
    <p:cSldViewPr snapToGrid="0">
      <p:cViewPr varScale="1">
        <p:scale>
          <a:sx n="137" d="100"/>
          <a:sy n="137" d="100"/>
        </p:scale>
        <p:origin x="71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21" Type="http://schemas.openxmlformats.org/officeDocument/2006/relationships/slide" Target="slides/slide15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commentAuthors" Target="commentAuthor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AP\Groups\RPC\Team%20RPC\Agata\PL\2023\PL2024_daneH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AP\Groups\RPC\Team%20RPC\Agata\PL\2023\PL2024_daneH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AP\Groups\RPC\Team%20RPC\Agata\PL\2023\PL2024_daneHR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AP\Groups\RPC\Team%20RPC\Agata\PL\2023\PL2024_daneHR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ogolne!$V$88</c:f>
              <c:strCache>
                <c:ptCount val="1"/>
                <c:pt idx="0">
                  <c:v>STAF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3366FF"/>
              </a:solidFill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E6-484D-8EC4-BC3D9FF8659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E6-484D-8EC4-BC3D9FF8659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6E6-484D-8EC4-BC3D9FF8659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6E6-484D-8EC4-BC3D9FF8659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6E6-484D-8EC4-BC3D9FF86599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E6-484D-8EC4-BC3D9FF865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ogolne!$U$89:$U$105</c:f>
              <c:strCache>
                <c:ptCount val="17"/>
                <c:pt idx="0">
                  <c:v>ATS</c:v>
                </c:pt>
                <c:pt idx="1">
                  <c:v>BE</c:v>
                </c:pt>
                <c:pt idx="2">
                  <c:v>EN</c:v>
                </c:pt>
                <c:pt idx="3">
                  <c:v>SY</c:v>
                </c:pt>
                <c:pt idx="4">
                  <c:v>TE</c:v>
                </c:pt>
                <c:pt idx="5">
                  <c:v>RCS</c:v>
                </c:pt>
                <c:pt idx="6">
                  <c:v>EP</c:v>
                </c:pt>
                <c:pt idx="7">
                  <c:v>TH</c:v>
                </c:pt>
                <c:pt idx="8">
                  <c:v>IT</c:v>
                </c:pt>
                <c:pt idx="9">
                  <c:v>FAP</c:v>
                </c:pt>
                <c:pt idx="10">
                  <c:v>HR</c:v>
                </c:pt>
                <c:pt idx="11">
                  <c:v>IPT</c:v>
                </c:pt>
                <c:pt idx="12">
                  <c:v>SCE</c:v>
                </c:pt>
                <c:pt idx="13">
                  <c:v>DG</c:v>
                </c:pt>
                <c:pt idx="14">
                  <c:v>HSE</c:v>
                </c:pt>
                <c:pt idx="15">
                  <c:v>IR</c:v>
                </c:pt>
                <c:pt idx="16">
                  <c:v>PF</c:v>
                </c:pt>
              </c:strCache>
            </c:strRef>
          </c:cat>
          <c:val>
            <c:numRef>
              <c:f>ogolne!$V$89:$V$105</c:f>
              <c:numCache>
                <c:formatCode>General</c:formatCode>
                <c:ptCount val="17"/>
                <c:pt idx="0">
                  <c:v>1</c:v>
                </c:pt>
                <c:pt idx="1">
                  <c:v>20</c:v>
                </c:pt>
                <c:pt idx="2">
                  <c:v>9</c:v>
                </c:pt>
                <c:pt idx="3">
                  <c:v>11</c:v>
                </c:pt>
                <c:pt idx="4">
                  <c:v>11</c:v>
                </c:pt>
                <c:pt idx="5">
                  <c:v>0</c:v>
                </c:pt>
                <c:pt idx="6">
                  <c:v>20</c:v>
                </c:pt>
                <c:pt idx="7">
                  <c:v>0</c:v>
                </c:pt>
                <c:pt idx="8">
                  <c:v>17</c:v>
                </c:pt>
                <c:pt idx="9">
                  <c:v>4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6E6-484D-8EC4-BC3D9FF86599}"/>
            </c:ext>
          </c:extLst>
        </c:ser>
        <c:ser>
          <c:idx val="1"/>
          <c:order val="1"/>
          <c:tx>
            <c:strRef>
              <c:f>ogolne!$W$88</c:f>
              <c:strCache>
                <c:ptCount val="1"/>
                <c:pt idx="0">
                  <c:v>FELL</c:v>
                </c:pt>
              </c:strCache>
            </c:strRef>
          </c:tx>
          <c:spPr>
            <a:solidFill>
              <a:srgbClr val="CCECFF"/>
            </a:solidFill>
            <a:ln>
              <a:solidFill>
                <a:srgbClr val="CCECFF"/>
              </a:solidFill>
            </a:ln>
            <a:effectLst/>
          </c:spPr>
          <c:invertIfNegative val="0"/>
          <c:dLbls>
            <c:dLbl>
              <c:idx val="6"/>
              <c:layout>
                <c:manualLayout>
                  <c:x val="-3.3068778763491267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6E6-484D-8EC4-BC3D9FF8659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6E6-484D-8EC4-BC3D9FF86599}"/>
                </c:ext>
              </c:extLst>
            </c:dLbl>
            <c:dLbl>
              <c:idx val="9"/>
              <c:layout>
                <c:manualLayout>
                  <c:x val="1.6542595032974516E-3"/>
                  <c:y val="-3.60360360360361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6E6-484D-8EC4-BC3D9FF8659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6E6-484D-8EC4-BC3D9FF8659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6E6-484D-8EC4-BC3D9FF8659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6E6-484D-8EC4-BC3D9FF8659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6E6-484D-8EC4-BC3D9FF86599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6E6-484D-8EC4-BC3D9FF86599}"/>
                </c:ext>
              </c:extLst>
            </c:dLbl>
            <c:dLbl>
              <c:idx val="16"/>
              <c:layout>
                <c:manualLayout>
                  <c:x val="-1.2131096218056393E-16"/>
                  <c:y val="-3.60360360360361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6E6-484D-8EC4-BC3D9FF865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ogolne!$U$89:$U$105</c:f>
              <c:strCache>
                <c:ptCount val="17"/>
                <c:pt idx="0">
                  <c:v>ATS</c:v>
                </c:pt>
                <c:pt idx="1">
                  <c:v>BE</c:v>
                </c:pt>
                <c:pt idx="2">
                  <c:v>EN</c:v>
                </c:pt>
                <c:pt idx="3">
                  <c:v>SY</c:v>
                </c:pt>
                <c:pt idx="4">
                  <c:v>TE</c:v>
                </c:pt>
                <c:pt idx="5">
                  <c:v>RCS</c:v>
                </c:pt>
                <c:pt idx="6">
                  <c:v>EP</c:v>
                </c:pt>
                <c:pt idx="7">
                  <c:v>TH</c:v>
                </c:pt>
                <c:pt idx="8">
                  <c:v>IT</c:v>
                </c:pt>
                <c:pt idx="9">
                  <c:v>FAP</c:v>
                </c:pt>
                <c:pt idx="10">
                  <c:v>HR</c:v>
                </c:pt>
                <c:pt idx="11">
                  <c:v>IPT</c:v>
                </c:pt>
                <c:pt idx="12">
                  <c:v>SCE</c:v>
                </c:pt>
                <c:pt idx="13">
                  <c:v>DG</c:v>
                </c:pt>
                <c:pt idx="14">
                  <c:v>HSE</c:v>
                </c:pt>
                <c:pt idx="15">
                  <c:v>IR</c:v>
                </c:pt>
                <c:pt idx="16">
                  <c:v>PF</c:v>
                </c:pt>
              </c:strCache>
            </c:strRef>
          </c:cat>
          <c:val>
            <c:numRef>
              <c:f>ogolne!$W$89:$W$105</c:f>
              <c:numCache>
                <c:formatCode>General</c:formatCode>
                <c:ptCount val="17"/>
                <c:pt idx="0">
                  <c:v>2</c:v>
                </c:pt>
                <c:pt idx="1">
                  <c:v>7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8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6E6-484D-8EC4-BC3D9FF86599}"/>
            </c:ext>
          </c:extLst>
        </c:ser>
        <c:ser>
          <c:idx val="2"/>
          <c:order val="2"/>
          <c:tx>
            <c:strRef>
              <c:f>ogolne!$X$88</c:f>
              <c:strCache>
                <c:ptCount val="1"/>
                <c:pt idx="0">
                  <c:v>GRAD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6E6-484D-8EC4-BC3D9FF8659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6E6-484D-8EC4-BC3D9FF8659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6E6-484D-8EC4-BC3D9FF86599}"/>
                </c:ext>
              </c:extLst>
            </c:dLbl>
            <c:dLbl>
              <c:idx val="10"/>
              <c:layout>
                <c:manualLayout>
                  <c:x val="0"/>
                  <c:y val="-3.60360360360361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6E6-484D-8EC4-BC3D9FF8659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6E6-484D-8EC4-BC3D9FF8659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6E6-484D-8EC4-BC3D9FF8659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6E6-484D-8EC4-BC3D9FF86599}"/>
                </c:ext>
              </c:extLst>
            </c:dLbl>
            <c:dLbl>
              <c:idx val="14"/>
              <c:layout>
                <c:manualLayout>
                  <c:x val="6.6170380131899279E-3"/>
                  <c:y val="-4.204204204204204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6E6-484D-8EC4-BC3D9FF86599}"/>
                </c:ext>
              </c:extLst>
            </c:dLbl>
            <c:dLbl>
              <c:idx val="15"/>
              <c:layout>
                <c:manualLayout>
                  <c:x val="0"/>
                  <c:y val="-3.60360360360361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6E6-484D-8EC4-BC3D9FF86599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6E6-484D-8EC4-BC3D9FF865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ogolne!$U$89:$U$105</c:f>
              <c:strCache>
                <c:ptCount val="17"/>
                <c:pt idx="0">
                  <c:v>ATS</c:v>
                </c:pt>
                <c:pt idx="1">
                  <c:v>BE</c:v>
                </c:pt>
                <c:pt idx="2">
                  <c:v>EN</c:v>
                </c:pt>
                <c:pt idx="3">
                  <c:v>SY</c:v>
                </c:pt>
                <c:pt idx="4">
                  <c:v>TE</c:v>
                </c:pt>
                <c:pt idx="5">
                  <c:v>RCS</c:v>
                </c:pt>
                <c:pt idx="6">
                  <c:v>EP</c:v>
                </c:pt>
                <c:pt idx="7">
                  <c:v>TH</c:v>
                </c:pt>
                <c:pt idx="8">
                  <c:v>IT</c:v>
                </c:pt>
                <c:pt idx="9">
                  <c:v>FAP</c:v>
                </c:pt>
                <c:pt idx="10">
                  <c:v>HR</c:v>
                </c:pt>
                <c:pt idx="11">
                  <c:v>IPT</c:v>
                </c:pt>
                <c:pt idx="12">
                  <c:v>SCE</c:v>
                </c:pt>
                <c:pt idx="13">
                  <c:v>DG</c:v>
                </c:pt>
                <c:pt idx="14">
                  <c:v>HSE</c:v>
                </c:pt>
                <c:pt idx="15">
                  <c:v>IR</c:v>
                </c:pt>
                <c:pt idx="16">
                  <c:v>PF</c:v>
                </c:pt>
              </c:strCache>
            </c:strRef>
          </c:cat>
          <c:val>
            <c:numRef>
              <c:f>ogolne!$X$89:$X$105</c:f>
              <c:numCache>
                <c:formatCode>General</c:formatCode>
                <c:ptCount val="17"/>
                <c:pt idx="0">
                  <c:v>0</c:v>
                </c:pt>
                <c:pt idx="1">
                  <c:v>8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  <c:pt idx="6">
                  <c:v>15</c:v>
                </c:pt>
                <c:pt idx="7">
                  <c:v>0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56E6-484D-8EC4-BC3D9FF86599}"/>
            </c:ext>
          </c:extLst>
        </c:ser>
        <c:ser>
          <c:idx val="3"/>
          <c:order val="3"/>
          <c:tx>
            <c:strRef>
              <c:f>ogolne!$Y$88</c:f>
              <c:strCache>
                <c:ptCount val="1"/>
                <c:pt idx="0">
                  <c:v>MPA (excl. USER)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ogolne!$U$89:$U$105</c:f>
              <c:strCache>
                <c:ptCount val="17"/>
                <c:pt idx="0">
                  <c:v>ATS</c:v>
                </c:pt>
                <c:pt idx="1">
                  <c:v>BE</c:v>
                </c:pt>
                <c:pt idx="2">
                  <c:v>EN</c:v>
                </c:pt>
                <c:pt idx="3">
                  <c:v>SY</c:v>
                </c:pt>
                <c:pt idx="4">
                  <c:v>TE</c:v>
                </c:pt>
                <c:pt idx="5">
                  <c:v>RCS</c:v>
                </c:pt>
                <c:pt idx="6">
                  <c:v>EP</c:v>
                </c:pt>
                <c:pt idx="7">
                  <c:v>TH</c:v>
                </c:pt>
                <c:pt idx="8">
                  <c:v>IT</c:v>
                </c:pt>
                <c:pt idx="9">
                  <c:v>FAP</c:v>
                </c:pt>
                <c:pt idx="10">
                  <c:v>HR</c:v>
                </c:pt>
                <c:pt idx="11">
                  <c:v>IPT</c:v>
                </c:pt>
                <c:pt idx="12">
                  <c:v>SCE</c:v>
                </c:pt>
                <c:pt idx="13">
                  <c:v>DG</c:v>
                </c:pt>
                <c:pt idx="14">
                  <c:v>HSE</c:v>
                </c:pt>
                <c:pt idx="15">
                  <c:v>IR</c:v>
                </c:pt>
                <c:pt idx="16">
                  <c:v>PF</c:v>
                </c:pt>
              </c:strCache>
            </c:strRef>
          </c:cat>
          <c:val>
            <c:numRef>
              <c:f>ogolne!$Y$89:$Y$105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0</c:v>
                </c:pt>
                <c:pt idx="6">
                  <c:v>45</c:v>
                </c:pt>
                <c:pt idx="7">
                  <c:v>19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2</c:v>
                </c:pt>
                <c:pt idx="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56E6-484D-8EC4-BC3D9FF86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216936"/>
        <c:axId val="736215624"/>
      </c:barChart>
      <c:lineChart>
        <c:grouping val="stacked"/>
        <c:varyColors val="0"/>
        <c:ser>
          <c:idx val="4"/>
          <c:order val="4"/>
          <c:tx>
            <c:strRef>
              <c:f>ogolne!$Z$88</c:f>
              <c:strCache>
                <c:ptCount val="1"/>
                <c:pt idx="0">
                  <c:v>PL %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strRef>
              <c:f>ogolne!$U$89:$U$105</c:f>
              <c:strCache>
                <c:ptCount val="17"/>
                <c:pt idx="0">
                  <c:v>ATS</c:v>
                </c:pt>
                <c:pt idx="1">
                  <c:v>BE</c:v>
                </c:pt>
                <c:pt idx="2">
                  <c:v>EN</c:v>
                </c:pt>
                <c:pt idx="3">
                  <c:v>SY</c:v>
                </c:pt>
                <c:pt idx="4">
                  <c:v>TE</c:v>
                </c:pt>
                <c:pt idx="5">
                  <c:v>RCS</c:v>
                </c:pt>
                <c:pt idx="6">
                  <c:v>EP</c:v>
                </c:pt>
                <c:pt idx="7">
                  <c:v>TH</c:v>
                </c:pt>
                <c:pt idx="8">
                  <c:v>IT</c:v>
                </c:pt>
                <c:pt idx="9">
                  <c:v>FAP</c:v>
                </c:pt>
                <c:pt idx="10">
                  <c:v>HR</c:v>
                </c:pt>
                <c:pt idx="11">
                  <c:v>IPT</c:v>
                </c:pt>
                <c:pt idx="12">
                  <c:v>SCE</c:v>
                </c:pt>
                <c:pt idx="13">
                  <c:v>DG</c:v>
                </c:pt>
                <c:pt idx="14">
                  <c:v>HSE</c:v>
                </c:pt>
                <c:pt idx="15">
                  <c:v>IR</c:v>
                </c:pt>
                <c:pt idx="16">
                  <c:v>PF</c:v>
                </c:pt>
              </c:strCache>
            </c:strRef>
          </c:cat>
          <c:val>
            <c:numRef>
              <c:f>ogolne!$Z$89:$Z$105</c:f>
              <c:numCache>
                <c:formatCode>0.00%</c:formatCode>
                <c:ptCount val="17"/>
                <c:pt idx="0">
                  <c:v>4.5454545454545456E-2</c:v>
                </c:pt>
                <c:pt idx="1">
                  <c:v>0.10318949343339587</c:v>
                </c:pt>
                <c:pt idx="2">
                  <c:v>5.7291666666666664E-2</c:v>
                </c:pt>
                <c:pt idx="3">
                  <c:v>4.9484536082474224E-2</c:v>
                </c:pt>
                <c:pt idx="4">
                  <c:v>6.0606060606060608E-2</c:v>
                </c:pt>
                <c:pt idx="5">
                  <c:v>2.9411764705882353E-2</c:v>
                </c:pt>
                <c:pt idx="6">
                  <c:v>8.8531187122736416E-2</c:v>
                </c:pt>
                <c:pt idx="7">
                  <c:v>3.6679536679536683E-2</c:v>
                </c:pt>
                <c:pt idx="8">
                  <c:v>8.1850533807829182E-2</c:v>
                </c:pt>
                <c:pt idx="9">
                  <c:v>5.8823529411764705E-2</c:v>
                </c:pt>
                <c:pt idx="10">
                  <c:v>0</c:v>
                </c:pt>
                <c:pt idx="11">
                  <c:v>1.6393442622950821E-2</c:v>
                </c:pt>
                <c:pt idx="12">
                  <c:v>1.834862385321101E-2</c:v>
                </c:pt>
                <c:pt idx="13">
                  <c:v>2.0408163265306121E-2</c:v>
                </c:pt>
                <c:pt idx="14">
                  <c:v>9.7560975609756097E-3</c:v>
                </c:pt>
                <c:pt idx="15">
                  <c:v>4.7058823529411764E-2</c:v>
                </c:pt>
                <c:pt idx="16">
                  <c:v>4.3478260869565216E-2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56E6-484D-8EC4-BC3D9FF86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9224544"/>
        <c:axId val="689225200"/>
      </c:lineChart>
      <c:catAx>
        <c:axId val="736216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6215624"/>
        <c:crosses val="autoZero"/>
        <c:auto val="1"/>
        <c:lblAlgn val="ctr"/>
        <c:lblOffset val="100"/>
        <c:noMultiLvlLbl val="0"/>
      </c:catAx>
      <c:valAx>
        <c:axId val="736215624"/>
        <c:scaling>
          <c:orientation val="minMax"/>
          <c:max val="1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6216936"/>
        <c:crosses val="autoZero"/>
        <c:crossBetween val="between"/>
        <c:majorUnit val="10"/>
      </c:valAx>
      <c:valAx>
        <c:axId val="689225200"/>
        <c:scaling>
          <c:orientation val="minMax"/>
          <c:max val="0.11000000000000001"/>
          <c:min val="0"/>
        </c:scaling>
        <c:delete val="0"/>
        <c:axPos val="r"/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9224544"/>
        <c:crosses val="max"/>
        <c:crossBetween val="between"/>
        <c:majorUnit val="1.0000000000000002E-2"/>
      </c:valAx>
      <c:catAx>
        <c:axId val="689224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92252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Liczba i stosunek % kobiet w</a:t>
            </a:r>
            <a:r>
              <a:rPr lang="pl-PL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pl-PL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rodzaju kontraktu</a:t>
            </a:r>
            <a:endParaRPr lang="en-US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Diversity!$R$15</c:f>
              <c:strCache>
                <c:ptCount val="1"/>
                <c:pt idx="0">
                  <c:v>K</c:v>
                </c:pt>
              </c:strCache>
            </c:strRef>
          </c:tx>
          <c:spPr>
            <a:solidFill>
              <a:srgbClr val="FF3399"/>
            </a:solidFill>
            <a:ln>
              <a:solidFill>
                <a:srgbClr val="FF3399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Diversity!$S$14:$AC$14</c:f>
              <c:strCache>
                <c:ptCount val="11"/>
                <c:pt idx="0">
                  <c:v>STAF</c:v>
                </c:pt>
                <c:pt idx="1">
                  <c:v>FELL</c:v>
                </c:pt>
                <c:pt idx="2">
                  <c:v>GRAD</c:v>
                </c:pt>
                <c:pt idx="3">
                  <c:v>DOCT</c:v>
                </c:pt>
                <c:pt idx="4">
                  <c:v>TECH</c:v>
                </c:pt>
                <c:pt idx="5">
                  <c:v>TRNE</c:v>
                </c:pt>
                <c:pt idx="6">
                  <c:v>PJAS</c:v>
                </c:pt>
                <c:pt idx="7">
                  <c:v>COAS</c:v>
                </c:pt>
                <c:pt idx="8">
                  <c:v>EXAS</c:v>
                </c:pt>
                <c:pt idx="9">
                  <c:v>USER</c:v>
                </c:pt>
                <c:pt idx="10">
                  <c:v>VISC</c:v>
                </c:pt>
              </c:strCache>
            </c:strRef>
          </c:cat>
          <c:val>
            <c:numRef>
              <c:f>Diversity!$S$15:$AC$15</c:f>
              <c:numCache>
                <c:formatCode>General</c:formatCode>
                <c:ptCount val="11"/>
                <c:pt idx="0">
                  <c:v>20</c:v>
                </c:pt>
                <c:pt idx="1">
                  <c:v>13</c:v>
                </c:pt>
                <c:pt idx="2">
                  <c:v>12</c:v>
                </c:pt>
                <c:pt idx="3">
                  <c:v>6</c:v>
                </c:pt>
                <c:pt idx="4">
                  <c:v>6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9">
                  <c:v>98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80-4056-B1CA-2C1A3BDA2840}"/>
            </c:ext>
          </c:extLst>
        </c:ser>
        <c:ser>
          <c:idx val="1"/>
          <c:order val="1"/>
          <c:tx>
            <c:strRef>
              <c:f>Diversity!$R$16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F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Diversity!$S$14:$AC$14</c:f>
              <c:strCache>
                <c:ptCount val="11"/>
                <c:pt idx="0">
                  <c:v>STAF</c:v>
                </c:pt>
                <c:pt idx="1">
                  <c:v>FELL</c:v>
                </c:pt>
                <c:pt idx="2">
                  <c:v>GRAD</c:v>
                </c:pt>
                <c:pt idx="3">
                  <c:v>DOCT</c:v>
                </c:pt>
                <c:pt idx="4">
                  <c:v>TECH</c:v>
                </c:pt>
                <c:pt idx="5">
                  <c:v>TRNE</c:v>
                </c:pt>
                <c:pt idx="6">
                  <c:v>PJAS</c:v>
                </c:pt>
                <c:pt idx="7">
                  <c:v>COAS</c:v>
                </c:pt>
                <c:pt idx="8">
                  <c:v>EXAS</c:v>
                </c:pt>
                <c:pt idx="9">
                  <c:v>USER</c:v>
                </c:pt>
                <c:pt idx="10">
                  <c:v>VISC</c:v>
                </c:pt>
              </c:strCache>
            </c:strRef>
          </c:cat>
          <c:val>
            <c:numRef>
              <c:f>Diversity!$S$16:$AC$16</c:f>
              <c:numCache>
                <c:formatCode>General</c:formatCode>
                <c:ptCount val="11"/>
                <c:pt idx="0">
                  <c:v>77</c:v>
                </c:pt>
                <c:pt idx="1">
                  <c:v>17</c:v>
                </c:pt>
                <c:pt idx="2">
                  <c:v>26</c:v>
                </c:pt>
                <c:pt idx="3">
                  <c:v>6</c:v>
                </c:pt>
                <c:pt idx="4">
                  <c:v>9</c:v>
                </c:pt>
                <c:pt idx="5">
                  <c:v>7</c:v>
                </c:pt>
                <c:pt idx="6">
                  <c:v>6</c:v>
                </c:pt>
                <c:pt idx="7">
                  <c:v>11</c:v>
                </c:pt>
                <c:pt idx="8">
                  <c:v>1</c:v>
                </c:pt>
                <c:pt idx="9">
                  <c:v>272</c:v>
                </c:pt>
                <c:pt idx="1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80-4056-B1CA-2C1A3BDA28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100"/>
        <c:axId val="865855000"/>
        <c:axId val="86585828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Diversity!$R$17</c15:sqref>
                        </c15:formulaRef>
                      </c:ext>
                    </c:extLst>
                    <c:strCache>
                      <c:ptCount val="1"/>
                      <c:pt idx="0">
                        <c:v>Grand Total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Diversity!$S$14:$AC$14</c15:sqref>
                        </c15:formulaRef>
                      </c:ext>
                    </c:extLst>
                    <c:strCache>
                      <c:ptCount val="11"/>
                      <c:pt idx="0">
                        <c:v>STAF</c:v>
                      </c:pt>
                      <c:pt idx="1">
                        <c:v>FELL</c:v>
                      </c:pt>
                      <c:pt idx="2">
                        <c:v>GRAD</c:v>
                      </c:pt>
                      <c:pt idx="3">
                        <c:v>DOCT</c:v>
                      </c:pt>
                      <c:pt idx="4">
                        <c:v>TECH</c:v>
                      </c:pt>
                      <c:pt idx="5">
                        <c:v>TRNE</c:v>
                      </c:pt>
                      <c:pt idx="6">
                        <c:v>PJAS</c:v>
                      </c:pt>
                      <c:pt idx="7">
                        <c:v>COAS</c:v>
                      </c:pt>
                      <c:pt idx="8">
                        <c:v>EXAS</c:v>
                      </c:pt>
                      <c:pt idx="9">
                        <c:v>USER</c:v>
                      </c:pt>
                      <c:pt idx="10">
                        <c:v>VISC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Diversity!$S$17:$AC$17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97</c:v>
                      </c:pt>
                      <c:pt idx="1">
                        <c:v>30</c:v>
                      </c:pt>
                      <c:pt idx="2">
                        <c:v>38</c:v>
                      </c:pt>
                      <c:pt idx="3">
                        <c:v>12</c:v>
                      </c:pt>
                      <c:pt idx="4">
                        <c:v>15</c:v>
                      </c:pt>
                      <c:pt idx="5">
                        <c:v>8</c:v>
                      </c:pt>
                      <c:pt idx="6">
                        <c:v>7</c:v>
                      </c:pt>
                      <c:pt idx="7">
                        <c:v>13</c:v>
                      </c:pt>
                      <c:pt idx="8">
                        <c:v>1</c:v>
                      </c:pt>
                      <c:pt idx="9">
                        <c:v>370</c:v>
                      </c:pt>
                      <c:pt idx="10">
                        <c:v>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8680-4056-B1CA-2C1A3BDA2840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strRef>
              <c:f>Diversity!$R$18</c:f>
              <c:strCache>
                <c:ptCount val="1"/>
                <c:pt idx="0">
                  <c:v>CERN K%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Diversity!$S$14:$AC$14</c:f>
              <c:strCache>
                <c:ptCount val="11"/>
                <c:pt idx="0">
                  <c:v>STAF</c:v>
                </c:pt>
                <c:pt idx="1">
                  <c:v>FELL</c:v>
                </c:pt>
                <c:pt idx="2">
                  <c:v>GRAD</c:v>
                </c:pt>
                <c:pt idx="3">
                  <c:v>DOCT</c:v>
                </c:pt>
                <c:pt idx="4">
                  <c:v>TECH</c:v>
                </c:pt>
                <c:pt idx="5">
                  <c:v>TRNE</c:v>
                </c:pt>
                <c:pt idx="6">
                  <c:v>PJAS</c:v>
                </c:pt>
                <c:pt idx="7">
                  <c:v>COAS</c:v>
                </c:pt>
                <c:pt idx="8">
                  <c:v>EXAS</c:v>
                </c:pt>
                <c:pt idx="9">
                  <c:v>USER</c:v>
                </c:pt>
                <c:pt idx="10">
                  <c:v>VISC</c:v>
                </c:pt>
              </c:strCache>
            </c:strRef>
          </c:cat>
          <c:val>
            <c:numRef>
              <c:f>Diversity!$S$18:$AC$18</c:f>
              <c:numCache>
                <c:formatCode>0%</c:formatCode>
                <c:ptCount val="11"/>
                <c:pt idx="0">
                  <c:v>0.2166358595194085</c:v>
                </c:pt>
                <c:pt idx="1">
                  <c:v>0.30606060606060603</c:v>
                </c:pt>
                <c:pt idx="2">
                  <c:v>0.31058020477815701</c:v>
                </c:pt>
                <c:pt idx="3">
                  <c:v>0.35424354243542433</c:v>
                </c:pt>
                <c:pt idx="4">
                  <c:v>0.35616438356164382</c:v>
                </c:pt>
                <c:pt idx="5">
                  <c:v>0.75</c:v>
                </c:pt>
                <c:pt idx="6">
                  <c:v>0.16393442622950818</c:v>
                </c:pt>
                <c:pt idx="7">
                  <c:v>0.15740740740740741</c:v>
                </c:pt>
                <c:pt idx="8">
                  <c:v>0</c:v>
                </c:pt>
                <c:pt idx="9">
                  <c:v>0.15260323159784561</c:v>
                </c:pt>
                <c:pt idx="10">
                  <c:v>0.3165137614678899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680-4056-B1CA-2C1A3BDA28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5855000"/>
        <c:axId val="865858280"/>
      </c:lineChart>
      <c:catAx>
        <c:axId val="865855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65858280"/>
        <c:crosses val="autoZero"/>
        <c:auto val="1"/>
        <c:lblAlgn val="ctr"/>
        <c:lblOffset val="100"/>
        <c:noMultiLvlLbl val="0"/>
      </c:catAx>
      <c:valAx>
        <c:axId val="865858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65855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pl-PL">
                <a:solidFill>
                  <a:schemeClr val="tx2"/>
                </a:solidFill>
              </a:rPr>
              <a:t>Typ kontraktu STAF a płeć</a:t>
            </a:r>
            <a:endParaRPr lang="en-GB">
              <a:solidFill>
                <a:schemeClr val="tx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7987536833969394E-2"/>
          <c:y val="0.25623502712253121"/>
          <c:w val="0.79346794840828927"/>
          <c:h val="0.4254685245908773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Diversity!$H$43</c:f>
              <c:strCache>
                <c:ptCount val="1"/>
                <c:pt idx="0">
                  <c:v>K</c:v>
                </c:pt>
              </c:strCache>
            </c:strRef>
          </c:tx>
          <c:spPr>
            <a:solidFill>
              <a:srgbClr val="FF3399"/>
            </a:solidFill>
            <a:ln>
              <a:solidFill>
                <a:srgbClr val="FF3399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Diversity!$I$42:$J$42</c:f>
              <c:strCache>
                <c:ptCount val="2"/>
                <c:pt idx="0">
                  <c:v>LD</c:v>
                </c:pt>
                <c:pt idx="1">
                  <c:v>IC</c:v>
                </c:pt>
              </c:strCache>
            </c:strRef>
          </c:cat>
          <c:val>
            <c:numRef>
              <c:f>Diversity!$I$43:$J$43</c:f>
              <c:numCache>
                <c:formatCode>0</c:formatCode>
                <c:ptCount val="2"/>
                <c:pt idx="0">
                  <c:v>13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6-4372-9DBD-4A0DF91C3DD4}"/>
            </c:ext>
          </c:extLst>
        </c:ser>
        <c:ser>
          <c:idx val="1"/>
          <c:order val="1"/>
          <c:tx>
            <c:strRef>
              <c:f>Diversity!$H$44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F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Diversity!$I$42:$J$42</c:f>
              <c:strCache>
                <c:ptCount val="2"/>
                <c:pt idx="0">
                  <c:v>LD</c:v>
                </c:pt>
                <c:pt idx="1">
                  <c:v>IC</c:v>
                </c:pt>
              </c:strCache>
            </c:strRef>
          </c:cat>
          <c:val>
            <c:numRef>
              <c:f>Diversity!$I$44:$J$44</c:f>
              <c:numCache>
                <c:formatCode>0</c:formatCode>
                <c:ptCount val="2"/>
                <c:pt idx="0">
                  <c:v>35</c:v>
                </c:pt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6-4372-9DBD-4A0DF91C3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4598872"/>
        <c:axId val="734599200"/>
      </c:barChart>
      <c:lineChart>
        <c:grouping val="standard"/>
        <c:varyColors val="0"/>
        <c:ser>
          <c:idx val="2"/>
          <c:order val="2"/>
          <c:tx>
            <c:strRef>
              <c:f>Diversity!$H$45</c:f>
              <c:strCache>
                <c:ptCount val="1"/>
                <c:pt idx="0">
                  <c:v>CERN K%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3.1925379743180021E-2"/>
                  <c:y val="-6.80069246663315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C6-4372-9DBD-4A0DF91C3DD4}"/>
                </c:ext>
              </c:extLst>
            </c:dLbl>
            <c:dLbl>
              <c:idx val="1"/>
              <c:layout>
                <c:manualLayout>
                  <c:x val="-1.6064263801353038E-2"/>
                  <c:y val="-1.38169332500690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C6-4372-9DBD-4A0DF91C3D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Diversity!$I$42:$J$42</c:f>
              <c:strCache>
                <c:ptCount val="2"/>
                <c:pt idx="0">
                  <c:v>LD</c:v>
                </c:pt>
                <c:pt idx="1">
                  <c:v>IC</c:v>
                </c:pt>
              </c:strCache>
            </c:strRef>
          </c:cat>
          <c:val>
            <c:numRef>
              <c:f>Diversity!$I$45:$J$45</c:f>
              <c:numCache>
                <c:formatCode>0%</c:formatCode>
                <c:ptCount val="2"/>
                <c:pt idx="0">
                  <c:v>0.20584926884139482</c:v>
                </c:pt>
                <c:pt idx="1">
                  <c:v>0.23732470334412081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BC6-4372-9DBD-4A0DF91C3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1143544"/>
        <c:axId val="690589816"/>
      </c:lineChart>
      <c:catAx>
        <c:axId val="734598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4599200"/>
        <c:crosses val="autoZero"/>
        <c:auto val="1"/>
        <c:lblAlgn val="ctr"/>
        <c:lblOffset val="100"/>
        <c:noMultiLvlLbl val="0"/>
      </c:catAx>
      <c:valAx>
        <c:axId val="73459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4598872"/>
        <c:crosses val="autoZero"/>
        <c:crossBetween val="between"/>
      </c:valAx>
      <c:valAx>
        <c:axId val="690589816"/>
        <c:scaling>
          <c:orientation val="minMax"/>
          <c:max val="1"/>
          <c:min val="0"/>
        </c:scaling>
        <c:delete val="1"/>
        <c:axPos val="r"/>
        <c:numFmt formatCode="0%" sourceLinked="0"/>
        <c:majorTickMark val="out"/>
        <c:minorTickMark val="none"/>
        <c:tickLblPos val="nextTo"/>
        <c:crossAx val="651143544"/>
        <c:crosses val="max"/>
        <c:crossBetween val="between"/>
      </c:valAx>
      <c:catAx>
        <c:axId val="651143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905898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35993587935105"/>
          <c:y val="0.77720031942138601"/>
          <c:w val="0.63894013248343962"/>
          <c:h val="0.10000069991251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2"/>
                </a:solidFill>
              </a:rPr>
              <a:t>Z</a:t>
            </a:r>
            <a:r>
              <a:rPr lang="pl-PL">
                <a:solidFill>
                  <a:schemeClr val="tx2"/>
                </a:solidFill>
              </a:rPr>
              <a:t>aszeregowanie w strukturze</a:t>
            </a:r>
            <a:endParaRPr lang="en-US">
              <a:solidFill>
                <a:schemeClr val="tx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266105207348251"/>
          <c:y val="0.1899093481295403"/>
          <c:w val="0.80473399930157452"/>
          <c:h val="0.6349097112211442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Diversity!$H$69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Diversity!$I$69:$K$69</c:f>
              <c:numCache>
                <c:formatCode>0</c:formatCode>
                <c:ptCount val="3"/>
                <c:pt idx="1">
                  <c:v>4</c:v>
                </c:pt>
                <c:pt idx="2" formatCode="General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96-46CE-85F9-B5CB7F6E4F3A}"/>
            </c:ext>
          </c:extLst>
        </c:ser>
        <c:ser>
          <c:idx val="1"/>
          <c:order val="1"/>
          <c:tx>
            <c:strRef>
              <c:f>Diversity!$H$70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Diversity!$I$70:$K$70</c:f>
              <c:numCache>
                <c:formatCode>0</c:formatCode>
                <c:ptCount val="3"/>
                <c:pt idx="0">
                  <c:v>1</c:v>
                </c:pt>
                <c:pt idx="1">
                  <c:v>8</c:v>
                </c:pt>
                <c:pt idx="2" formatCode="General">
                  <c:v>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96-46CE-85F9-B5CB7F6E4F3A}"/>
            </c:ext>
          </c:extLst>
        </c:ser>
        <c:ser>
          <c:idx val="2"/>
          <c:order val="2"/>
          <c:tx>
            <c:strRef>
              <c:f>Diversity!$H$71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Diversity!$I$71:$K$71</c:f>
              <c:numCache>
                <c:formatCode>0</c:formatCode>
                <c:ptCount val="3"/>
                <c:pt idx="0">
                  <c:v>0</c:v>
                </c:pt>
                <c:pt idx="1">
                  <c:v>3</c:v>
                </c:pt>
                <c:pt idx="2" formatCode="General">
                  <c:v>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96-46CE-85F9-B5CB7F6E4F3A}"/>
            </c:ext>
          </c:extLst>
        </c:ser>
        <c:ser>
          <c:idx val="3"/>
          <c:order val="3"/>
          <c:tx>
            <c:strRef>
              <c:f>Diversity!$H$72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Diversity!$I$72:$K$72</c:f>
              <c:numCache>
                <c:formatCode>0</c:formatCode>
                <c:ptCount val="3"/>
                <c:pt idx="0">
                  <c:v>2</c:v>
                </c:pt>
                <c:pt idx="1">
                  <c:v>32</c:v>
                </c:pt>
                <c:pt idx="2" formatCode="General">
                  <c:v>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96-46CE-85F9-B5CB7F6E4F3A}"/>
            </c:ext>
          </c:extLst>
        </c:ser>
        <c:ser>
          <c:idx val="4"/>
          <c:order val="4"/>
          <c:tx>
            <c:strRef>
              <c:f>Diversity!$H$73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Diversity!$I$73:$K$73</c:f>
              <c:numCache>
                <c:formatCode>0</c:formatCode>
                <c:ptCount val="3"/>
                <c:pt idx="0">
                  <c:v>11</c:v>
                </c:pt>
                <c:pt idx="1">
                  <c:v>18</c:v>
                </c:pt>
                <c:pt idx="2" formatCode="General">
                  <c:v>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D96-46CE-85F9-B5CB7F6E4F3A}"/>
            </c:ext>
          </c:extLst>
        </c:ser>
        <c:ser>
          <c:idx val="5"/>
          <c:order val="5"/>
          <c:tx>
            <c:strRef>
              <c:f>Diversity!$H$74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Diversity!$I$74:$K$74</c:f>
              <c:numCache>
                <c:formatCode>0</c:formatCode>
                <c:ptCount val="3"/>
                <c:pt idx="0">
                  <c:v>4</c:v>
                </c:pt>
                <c:pt idx="1">
                  <c:v>12</c:v>
                </c:pt>
                <c:pt idx="2" formatCode="General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D96-46CE-85F9-B5CB7F6E4F3A}"/>
            </c:ext>
          </c:extLst>
        </c:ser>
        <c:ser>
          <c:idx val="6"/>
          <c:order val="6"/>
          <c:tx>
            <c:strRef>
              <c:f>Diversity!$H$75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Diversity!$I$75:$K$75</c:f>
              <c:numCache>
                <c:formatCode>0</c:formatCode>
                <c:ptCount val="3"/>
                <c:pt idx="0">
                  <c:v>1</c:v>
                </c:pt>
                <c:pt idx="1">
                  <c:v>0</c:v>
                </c:pt>
                <c:pt idx="2" formatCode="General">
                  <c:v>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96-46CE-85F9-B5CB7F6E4F3A}"/>
            </c:ext>
          </c:extLst>
        </c:ser>
        <c:ser>
          <c:idx val="7"/>
          <c:order val="7"/>
          <c:tx>
            <c:strRef>
              <c:f>Diversity!$H$76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Diversity!$I$76:$K$76</c:f>
              <c:numCache>
                <c:formatCode>0</c:formatCode>
                <c:ptCount val="3"/>
                <c:pt idx="0">
                  <c:v>1</c:v>
                </c:pt>
                <c:pt idx="1">
                  <c:v>77</c:v>
                </c:pt>
                <c:pt idx="2" formatCode="General">
                  <c:v>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D96-46CE-85F9-B5CB7F6E4F3A}"/>
            </c:ext>
          </c:extLst>
        </c:ser>
        <c:ser>
          <c:idx val="8"/>
          <c:order val="8"/>
          <c:tx>
            <c:strRef>
              <c:f>Diversity!$H$77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Diversity!$I$68:$K$68</c:f>
              <c:strCache>
                <c:ptCount val="3"/>
                <c:pt idx="0">
                  <c:v>PL K</c:v>
                </c:pt>
                <c:pt idx="1">
                  <c:v>PL M</c:v>
                </c:pt>
                <c:pt idx="2">
                  <c:v>CERN K</c:v>
                </c:pt>
              </c:strCache>
            </c:strRef>
          </c:cat>
          <c:val>
            <c:numRef>
              <c:f>Diversity!$I$77:$K$77</c:f>
              <c:numCache>
                <c:formatCode>0</c:formatCode>
                <c:ptCount val="3"/>
                <c:pt idx="1">
                  <c:v>0</c:v>
                </c:pt>
                <c:pt idx="2" formatCode="General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96-46CE-85F9-B5CB7F6E4F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73626064"/>
        <c:axId val="873627704"/>
      </c:barChart>
      <c:catAx>
        <c:axId val="87362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3627704"/>
        <c:crosses val="autoZero"/>
        <c:auto val="1"/>
        <c:lblAlgn val="ctr"/>
        <c:lblOffset val="100"/>
        <c:noMultiLvlLbl val="0"/>
      </c:catAx>
      <c:valAx>
        <c:axId val="873627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3626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E21B6-498F-4E24-AED3-486BA11DBF78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DE5BE-3958-4141-B1AF-F45532D3A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800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211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386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4E81925-CA98-455D-A45B-7A71D36D9055}" type="slidenum">
              <a:rPr lang="pl-PL" smtClean="0"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2652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4E81925-CA98-455D-A45B-7A71D36D9055}" type="slidenum">
              <a:rPr lang="pl-PL" smtClean="0"/>
              <a:t>24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17519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4E81925-CA98-455D-A45B-7A71D36D9055}" type="slidenum">
              <a:rPr lang="pl-PL" smtClean="0"/>
              <a:t>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7880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15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92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</a:t>
            </a:r>
            <a:r>
              <a:rPr lang="en-GB" dirty="0" err="1"/>
              <a:t>wszystkich</a:t>
            </a:r>
            <a:r>
              <a:rPr lang="en-GB" dirty="0"/>
              <a:t> </a:t>
            </a:r>
            <a:r>
              <a:rPr lang="en-GB" dirty="0" err="1"/>
              <a:t>statystykach</a:t>
            </a:r>
            <a:r>
              <a:rPr lang="en-GB" dirty="0"/>
              <a:t> </a:t>
            </a:r>
            <a:r>
              <a:rPr lang="en-GB" dirty="0" err="1"/>
              <a:t>osobowych</a:t>
            </a:r>
            <a:r>
              <a:rPr lang="en-GB" dirty="0"/>
              <a:t>,</a:t>
            </a:r>
            <a:r>
              <a:rPr lang="en-GB" baseline="0" dirty="0"/>
              <a:t> PL </a:t>
            </a:r>
            <a:r>
              <a:rPr lang="en-GB" baseline="0" dirty="0" err="1"/>
              <a:t>tylko</a:t>
            </a:r>
            <a:r>
              <a:rPr lang="en-GB" baseline="0" dirty="0"/>
              <a:t> </a:t>
            </a:r>
            <a:r>
              <a:rPr lang="en-GB" baseline="0" dirty="0" err="1"/>
              <a:t>jesli</a:t>
            </a:r>
            <a:r>
              <a:rPr lang="en-GB" baseline="0" dirty="0"/>
              <a:t> jest </a:t>
            </a:r>
            <a:r>
              <a:rPr lang="en-GB" baseline="0" dirty="0" err="1"/>
              <a:t>pierwszym</a:t>
            </a:r>
            <a:r>
              <a:rPr lang="en-GB" baseline="0" dirty="0"/>
              <a:t> </a:t>
            </a:r>
            <a:r>
              <a:rPr lang="en-GB" baseline="0" dirty="0" err="1"/>
              <a:t>obywatelstwem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35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</a:t>
            </a:r>
            <a:r>
              <a:rPr lang="en-GB" dirty="0" err="1"/>
              <a:t>wszystkich</a:t>
            </a:r>
            <a:r>
              <a:rPr lang="en-GB" dirty="0"/>
              <a:t> </a:t>
            </a:r>
            <a:r>
              <a:rPr lang="en-GB" dirty="0" err="1"/>
              <a:t>statystykach</a:t>
            </a:r>
            <a:r>
              <a:rPr lang="en-GB" dirty="0"/>
              <a:t> </a:t>
            </a:r>
            <a:r>
              <a:rPr lang="en-GB" dirty="0" err="1"/>
              <a:t>osobowych</a:t>
            </a:r>
            <a:r>
              <a:rPr lang="en-GB" dirty="0"/>
              <a:t>,</a:t>
            </a:r>
            <a:r>
              <a:rPr lang="en-GB" baseline="0" dirty="0"/>
              <a:t> PL </a:t>
            </a:r>
            <a:r>
              <a:rPr lang="en-GB" baseline="0" dirty="0" err="1"/>
              <a:t>tylko</a:t>
            </a:r>
            <a:r>
              <a:rPr lang="en-GB" baseline="0" dirty="0"/>
              <a:t> </a:t>
            </a:r>
            <a:r>
              <a:rPr lang="en-GB" baseline="0" dirty="0" err="1"/>
              <a:t>jesli</a:t>
            </a:r>
            <a:r>
              <a:rPr lang="en-GB" baseline="0" dirty="0"/>
              <a:t> jest </a:t>
            </a:r>
            <a:r>
              <a:rPr lang="en-GB" baseline="0" dirty="0" err="1"/>
              <a:t>pierwszym</a:t>
            </a:r>
            <a:r>
              <a:rPr lang="en-GB" baseline="0" dirty="0"/>
              <a:t> </a:t>
            </a:r>
            <a:r>
              <a:rPr lang="en-GB" baseline="0" dirty="0" err="1"/>
              <a:t>obywatelstwem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52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65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38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772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DAEF3B-8293-435C-8497-D19D15DF7E27}" type="datetime1">
              <a:rPr lang="pl-PL" smtClean="0"/>
              <a:pPr/>
              <a:t>13.12.2024</a:t>
            </a:fld>
            <a:endParaRPr lang="pl-PL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95776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88831"/>
            <a:ext cx="10515600" cy="1930644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629" y="1097383"/>
            <a:ext cx="5662247" cy="49244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1097383"/>
            <a:ext cx="5662246" cy="49244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29" y="1086441"/>
            <a:ext cx="5662247" cy="58346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629" y="1691999"/>
            <a:ext cx="5662247" cy="4321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785" y="1086441"/>
            <a:ext cx="5662246" cy="58346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785" y="1691999"/>
            <a:ext cx="5662246" cy="4321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Prostokąt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Prostokąt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Prostokąt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upa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Łącznik prosty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  <a:endParaRPr lang="pl-PL" noProof="0" dirty="0"/>
          </a:p>
        </p:txBody>
      </p:sp>
      <p:sp>
        <p:nvSpPr>
          <p:cNvPr id="20" name="Data — symbol zastępczy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21" name="Stopka — symbol zastępczy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22" name="Numer slajdu — symbol zastępczy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158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28280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rostokąt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Prostokąt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Prostokąt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Prostokąt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upa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Łącznik prosty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 rtlCol="0"/>
          <a:lstStyle>
            <a:lvl1pPr algn="l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83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999817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DAEF3B-8293-435C-8497-D19D15DF7E27}" type="datetime1">
              <a:rPr lang="pl-PL" smtClean="0"/>
              <a:pPr/>
              <a:t>13.12.2024</a:t>
            </a:fld>
            <a:endParaRPr lang="pl-PL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692720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852446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82392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Prostokąt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 rtl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 dirty="0"/>
              <a:t>Kliknij, aby edytować style wzorca tekstu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r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11" name="Numer slajdu — symbol zastępczy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Prostokąt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7356589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rostokąt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5269972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11694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54934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Prostokąt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Prostokąt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Prostokąt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upa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Łącznik prosty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  <a:endParaRPr lang="pl-PL" noProof="0" dirty="0"/>
          </a:p>
        </p:txBody>
      </p:sp>
      <p:sp>
        <p:nvSpPr>
          <p:cNvPr id="20" name="Data — symbol zastępczy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21" name="Stopka — symbol zastępczy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22" name="Numer slajdu — symbol zastępczy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93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732064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rostokąt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Prostokąt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Prostokąt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Prostokąt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upa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Łącznik prosty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 rtlCol="0"/>
          <a:lstStyle>
            <a:lvl1pPr algn="l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64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643220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DAEF3B-8293-435C-8497-D19D15DF7E27}" type="datetime1">
              <a:rPr lang="pl-PL" smtClean="0"/>
              <a:pPr/>
              <a:t>13.12.2024</a:t>
            </a:fld>
            <a:endParaRPr lang="pl-PL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858149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98389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38" y="1325563"/>
            <a:ext cx="5797062" cy="46962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5761892" cy="46962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054615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Prostokąt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 rtl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 dirty="0"/>
              <a:t>Kliknij, aby edytować style wzorca tekstu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r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11" name="Numer slajdu — symbol zastępczy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Prostokąt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37901"/>
      </p:ext>
    </p:extLst>
  </p:cSld>
  <p:clrMapOvr>
    <a:masterClrMapping/>
  </p:clrMapOvr>
  <p:hf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rostokąt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8589370"/>
      </p:ext>
    </p:extLst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571856"/>
      </p:ext>
    </p:extLst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89639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Prostokąt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Prostokąt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Prostokąt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upa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Łącznik prosty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  <a:endParaRPr lang="pl-PL" noProof="0" dirty="0"/>
          </a:p>
        </p:txBody>
      </p:sp>
      <p:sp>
        <p:nvSpPr>
          <p:cNvPr id="20" name="Data — symbol zastępczy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21" name="Stopka — symbol zastępczy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22" name="Numer slajdu — symbol zastępczy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2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17770"/>
      </p:ext>
    </p:extLst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rostokąt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Prostokąt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Prostokąt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Prostokąt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upa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Łącznik prosty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 rtlCol="0"/>
          <a:lstStyle>
            <a:lvl1pPr algn="l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347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45608"/>
      </p:ext>
    </p:extLst>
  </p:cSld>
  <p:clrMapOvr>
    <a:masterClrMapping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DAEF3B-8293-435C-8497-D19D15DF7E27}" type="datetime1">
              <a:rPr lang="pl-PL" smtClean="0"/>
              <a:pPr/>
              <a:t>13.12.2024</a:t>
            </a:fld>
            <a:endParaRPr lang="pl-PL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2854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38" y="1325563"/>
            <a:ext cx="579706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738" y="2149475"/>
            <a:ext cx="579706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576189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576189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057049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808601"/>
      </p:ext>
    </p:extLst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Prostokąt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 rtl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 dirty="0"/>
              <a:t>Kliknij, aby edytować style wzorca tekstu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r">
              <a:defRPr/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11" name="Numer slajdu — symbol zastępczy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Prostokąt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3497226"/>
      </p:ext>
    </p:extLst>
  </p:cSld>
  <p:clrMapOvr>
    <a:masterClrMapping/>
  </p:clrMapOvr>
  <p:hf hd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 rtlCol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rostokąt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2432942"/>
      </p:ext>
    </p:extLst>
  </p:cSld>
  <p:clrMapOvr>
    <a:masterClrMapping/>
  </p:clrMapOvr>
  <p:hf hd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49330"/>
      </p:ext>
    </p:extLst>
  </p:cSld>
  <p:clrMapOvr>
    <a:masterClrMapping/>
  </p:clrMapOvr>
  <p:hf hd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110638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4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462" y="1325563"/>
            <a:ext cx="11711353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82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376" y="-1"/>
            <a:ext cx="12192376" cy="846000"/>
          </a:xfrm>
          <a:prstGeom prst="rect">
            <a:avLst/>
          </a:prstGeom>
          <a:solidFill>
            <a:srgbClr val="662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30" y="1097383"/>
            <a:ext cx="11582401" cy="4913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2" descr="C:\Users\dmathies\Downloads\AIS_logo\AIS\AIS\VECTORS\AIS-LOGObig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041" y="-64892"/>
            <a:ext cx="969700" cy="97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 userDrawn="1"/>
        </p:nvGrpSpPr>
        <p:grpSpPr>
          <a:xfrm>
            <a:off x="11385548" y="306388"/>
            <a:ext cx="506413" cy="233362"/>
            <a:chOff x="11366500" y="306388"/>
            <a:chExt cx="506413" cy="233362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11366500" y="307975"/>
              <a:ext cx="144463" cy="231775"/>
            </a:xfrm>
            <a:custGeom>
              <a:avLst/>
              <a:gdLst>
                <a:gd name="T0" fmla="*/ 229 w 235"/>
                <a:gd name="T1" fmla="*/ 201 h 377"/>
                <a:gd name="T2" fmla="*/ 229 w 235"/>
                <a:gd name="T3" fmla="*/ 171 h 377"/>
                <a:gd name="T4" fmla="*/ 207 w 235"/>
                <a:gd name="T5" fmla="*/ 149 h 377"/>
                <a:gd name="T6" fmla="*/ 81 w 235"/>
                <a:gd name="T7" fmla="*/ 149 h 377"/>
                <a:gd name="T8" fmla="*/ 81 w 235"/>
                <a:gd name="T9" fmla="*/ 116 h 377"/>
                <a:gd name="T10" fmla="*/ 86 w 235"/>
                <a:gd name="T11" fmla="*/ 81 h 377"/>
                <a:gd name="T12" fmla="*/ 130 w 235"/>
                <a:gd name="T13" fmla="*/ 74 h 377"/>
                <a:gd name="T14" fmla="*/ 213 w 235"/>
                <a:gd name="T15" fmla="*/ 74 h 377"/>
                <a:gd name="T16" fmla="*/ 235 w 235"/>
                <a:gd name="T17" fmla="*/ 52 h 377"/>
                <a:gd name="T18" fmla="*/ 235 w 235"/>
                <a:gd name="T19" fmla="*/ 24 h 377"/>
                <a:gd name="T20" fmla="*/ 215 w 235"/>
                <a:gd name="T21" fmla="*/ 2 h 377"/>
                <a:gd name="T22" fmla="*/ 132 w 235"/>
                <a:gd name="T23" fmla="*/ 0 h 377"/>
                <a:gd name="T24" fmla="*/ 0 w 235"/>
                <a:gd name="T25" fmla="*/ 95 h 377"/>
                <a:gd name="T26" fmla="*/ 0 w 235"/>
                <a:gd name="T27" fmla="*/ 355 h 377"/>
                <a:gd name="T28" fmla="*/ 22 w 235"/>
                <a:gd name="T29" fmla="*/ 377 h 377"/>
                <a:gd name="T30" fmla="*/ 59 w 235"/>
                <a:gd name="T31" fmla="*/ 377 h 377"/>
                <a:gd name="T32" fmla="*/ 81 w 235"/>
                <a:gd name="T33" fmla="*/ 355 h 377"/>
                <a:gd name="T34" fmla="*/ 81 w 235"/>
                <a:gd name="T35" fmla="*/ 223 h 377"/>
                <a:gd name="T36" fmla="*/ 207 w 235"/>
                <a:gd name="T37" fmla="*/ 223 h 377"/>
                <a:gd name="T38" fmla="*/ 229 w 235"/>
                <a:gd name="T39" fmla="*/ 20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377">
                  <a:moveTo>
                    <a:pt x="229" y="201"/>
                  </a:moveTo>
                  <a:cubicBezTo>
                    <a:pt x="229" y="171"/>
                    <a:pt x="229" y="171"/>
                    <a:pt x="229" y="171"/>
                  </a:cubicBezTo>
                  <a:cubicBezTo>
                    <a:pt x="229" y="159"/>
                    <a:pt x="219" y="149"/>
                    <a:pt x="207" y="149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1" y="108"/>
                    <a:pt x="81" y="86"/>
                    <a:pt x="86" y="81"/>
                  </a:cubicBezTo>
                  <a:cubicBezTo>
                    <a:pt x="93" y="74"/>
                    <a:pt x="121" y="74"/>
                    <a:pt x="130" y="74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26" y="74"/>
                    <a:pt x="235" y="64"/>
                    <a:pt x="235" y="52"/>
                  </a:cubicBezTo>
                  <a:cubicBezTo>
                    <a:pt x="235" y="24"/>
                    <a:pt x="235" y="24"/>
                    <a:pt x="235" y="24"/>
                  </a:cubicBezTo>
                  <a:cubicBezTo>
                    <a:pt x="235" y="12"/>
                    <a:pt x="226" y="2"/>
                    <a:pt x="215" y="2"/>
                  </a:cubicBezTo>
                  <a:cubicBezTo>
                    <a:pt x="182" y="0"/>
                    <a:pt x="143" y="0"/>
                    <a:pt x="132" y="0"/>
                  </a:cubicBezTo>
                  <a:cubicBezTo>
                    <a:pt x="82" y="0"/>
                    <a:pt x="0" y="0"/>
                    <a:pt x="0" y="95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0" y="367"/>
                    <a:pt x="10" y="377"/>
                    <a:pt x="22" y="377"/>
                  </a:cubicBezTo>
                  <a:cubicBezTo>
                    <a:pt x="59" y="377"/>
                    <a:pt x="59" y="377"/>
                    <a:pt x="59" y="377"/>
                  </a:cubicBezTo>
                  <a:cubicBezTo>
                    <a:pt x="71" y="377"/>
                    <a:pt x="81" y="367"/>
                    <a:pt x="81" y="355"/>
                  </a:cubicBezTo>
                  <a:cubicBezTo>
                    <a:pt x="81" y="223"/>
                    <a:pt x="81" y="223"/>
                    <a:pt x="81" y="223"/>
                  </a:cubicBezTo>
                  <a:cubicBezTo>
                    <a:pt x="207" y="223"/>
                    <a:pt x="207" y="223"/>
                    <a:pt x="207" y="223"/>
                  </a:cubicBezTo>
                  <a:cubicBezTo>
                    <a:pt x="219" y="223"/>
                    <a:pt x="229" y="213"/>
                    <a:pt x="229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11493500" y="306388"/>
              <a:ext cx="204788" cy="233362"/>
            </a:xfrm>
            <a:custGeom>
              <a:avLst/>
              <a:gdLst>
                <a:gd name="T0" fmla="*/ 217 w 333"/>
                <a:gd name="T1" fmla="*/ 39 h 380"/>
                <a:gd name="T2" fmla="*/ 167 w 333"/>
                <a:gd name="T3" fmla="*/ 0 h 380"/>
                <a:gd name="T4" fmla="*/ 117 w 333"/>
                <a:gd name="T5" fmla="*/ 39 h 380"/>
                <a:gd name="T6" fmla="*/ 2 w 333"/>
                <a:gd name="T7" fmla="*/ 351 h 380"/>
                <a:gd name="T8" fmla="*/ 5 w 333"/>
                <a:gd name="T9" fmla="*/ 371 h 380"/>
                <a:gd name="T10" fmla="*/ 23 w 333"/>
                <a:gd name="T11" fmla="*/ 380 h 380"/>
                <a:gd name="T12" fmla="*/ 60 w 333"/>
                <a:gd name="T13" fmla="*/ 380 h 380"/>
                <a:gd name="T14" fmla="*/ 81 w 333"/>
                <a:gd name="T15" fmla="*/ 366 h 380"/>
                <a:gd name="T16" fmla="*/ 110 w 333"/>
                <a:gd name="T17" fmla="*/ 284 h 380"/>
                <a:gd name="T18" fmla="*/ 221 w 333"/>
                <a:gd name="T19" fmla="*/ 284 h 380"/>
                <a:gd name="T20" fmla="*/ 250 w 333"/>
                <a:gd name="T21" fmla="*/ 366 h 380"/>
                <a:gd name="T22" fmla="*/ 271 w 333"/>
                <a:gd name="T23" fmla="*/ 380 h 380"/>
                <a:gd name="T24" fmla="*/ 310 w 333"/>
                <a:gd name="T25" fmla="*/ 380 h 380"/>
                <a:gd name="T26" fmla="*/ 328 w 333"/>
                <a:gd name="T27" fmla="*/ 371 h 380"/>
                <a:gd name="T28" fmla="*/ 331 w 333"/>
                <a:gd name="T29" fmla="*/ 351 h 380"/>
                <a:gd name="T30" fmla="*/ 217 w 333"/>
                <a:gd name="T31" fmla="*/ 39 h 380"/>
                <a:gd name="T32" fmla="*/ 136 w 333"/>
                <a:gd name="T33" fmla="*/ 211 h 380"/>
                <a:gd name="T34" fmla="*/ 166 w 333"/>
                <a:gd name="T35" fmla="*/ 129 h 380"/>
                <a:gd name="T36" fmla="*/ 195 w 333"/>
                <a:gd name="T37" fmla="*/ 211 h 380"/>
                <a:gd name="T38" fmla="*/ 136 w 333"/>
                <a:gd name="T39" fmla="*/ 21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3" h="380">
                  <a:moveTo>
                    <a:pt x="217" y="39"/>
                  </a:moveTo>
                  <a:cubicBezTo>
                    <a:pt x="205" y="5"/>
                    <a:pt x="180" y="0"/>
                    <a:pt x="167" y="0"/>
                  </a:cubicBezTo>
                  <a:cubicBezTo>
                    <a:pt x="154" y="0"/>
                    <a:pt x="130" y="5"/>
                    <a:pt x="117" y="39"/>
                  </a:cubicBezTo>
                  <a:cubicBezTo>
                    <a:pt x="2" y="351"/>
                    <a:pt x="2" y="351"/>
                    <a:pt x="2" y="351"/>
                  </a:cubicBezTo>
                  <a:cubicBezTo>
                    <a:pt x="0" y="357"/>
                    <a:pt x="1" y="365"/>
                    <a:pt x="5" y="371"/>
                  </a:cubicBezTo>
                  <a:cubicBezTo>
                    <a:pt x="9" y="377"/>
                    <a:pt x="16" y="380"/>
                    <a:pt x="23" y="380"/>
                  </a:cubicBezTo>
                  <a:cubicBezTo>
                    <a:pt x="60" y="380"/>
                    <a:pt x="60" y="380"/>
                    <a:pt x="60" y="380"/>
                  </a:cubicBezTo>
                  <a:cubicBezTo>
                    <a:pt x="70" y="380"/>
                    <a:pt x="78" y="374"/>
                    <a:pt x="81" y="366"/>
                  </a:cubicBezTo>
                  <a:cubicBezTo>
                    <a:pt x="110" y="284"/>
                    <a:pt x="110" y="284"/>
                    <a:pt x="110" y="284"/>
                  </a:cubicBezTo>
                  <a:cubicBezTo>
                    <a:pt x="221" y="284"/>
                    <a:pt x="221" y="284"/>
                    <a:pt x="221" y="28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54" y="374"/>
                    <a:pt x="262" y="380"/>
                    <a:pt x="271" y="380"/>
                  </a:cubicBezTo>
                  <a:cubicBezTo>
                    <a:pt x="310" y="380"/>
                    <a:pt x="310" y="380"/>
                    <a:pt x="310" y="380"/>
                  </a:cubicBezTo>
                  <a:cubicBezTo>
                    <a:pt x="317" y="380"/>
                    <a:pt x="324" y="377"/>
                    <a:pt x="328" y="371"/>
                  </a:cubicBezTo>
                  <a:cubicBezTo>
                    <a:pt x="332" y="365"/>
                    <a:pt x="333" y="357"/>
                    <a:pt x="331" y="351"/>
                  </a:cubicBezTo>
                  <a:lnTo>
                    <a:pt x="217" y="39"/>
                  </a:lnTo>
                  <a:close/>
                  <a:moveTo>
                    <a:pt x="136" y="211"/>
                  </a:moveTo>
                  <a:cubicBezTo>
                    <a:pt x="166" y="129"/>
                    <a:pt x="166" y="129"/>
                    <a:pt x="166" y="129"/>
                  </a:cubicBezTo>
                  <a:cubicBezTo>
                    <a:pt x="195" y="211"/>
                    <a:pt x="195" y="211"/>
                    <a:pt x="195" y="211"/>
                  </a:cubicBezTo>
                  <a:lnTo>
                    <a:pt x="136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11703050" y="306388"/>
              <a:ext cx="169863" cy="233362"/>
            </a:xfrm>
            <a:custGeom>
              <a:avLst/>
              <a:gdLst>
                <a:gd name="T0" fmla="*/ 124 w 275"/>
                <a:gd name="T1" fmla="*/ 0 h 380"/>
                <a:gd name="T2" fmla="*/ 19 w 275"/>
                <a:gd name="T3" fmla="*/ 8 h 380"/>
                <a:gd name="T4" fmla="*/ 0 w 275"/>
                <a:gd name="T5" fmla="*/ 30 h 380"/>
                <a:gd name="T6" fmla="*/ 0 w 275"/>
                <a:gd name="T7" fmla="*/ 358 h 380"/>
                <a:gd name="T8" fmla="*/ 22 w 275"/>
                <a:gd name="T9" fmla="*/ 380 h 380"/>
                <a:gd name="T10" fmla="*/ 59 w 275"/>
                <a:gd name="T11" fmla="*/ 380 h 380"/>
                <a:gd name="T12" fmla="*/ 81 w 275"/>
                <a:gd name="T13" fmla="*/ 358 h 380"/>
                <a:gd name="T14" fmla="*/ 81 w 275"/>
                <a:gd name="T15" fmla="*/ 245 h 380"/>
                <a:gd name="T16" fmla="*/ 128 w 275"/>
                <a:gd name="T17" fmla="*/ 247 h 380"/>
                <a:gd name="T18" fmla="*/ 275 w 275"/>
                <a:gd name="T19" fmla="*/ 122 h 380"/>
                <a:gd name="T20" fmla="*/ 124 w 275"/>
                <a:gd name="T21" fmla="*/ 0 h 380"/>
                <a:gd name="T22" fmla="*/ 195 w 275"/>
                <a:gd name="T23" fmla="*/ 122 h 380"/>
                <a:gd name="T24" fmla="*/ 124 w 275"/>
                <a:gd name="T25" fmla="*/ 173 h 380"/>
                <a:gd name="T26" fmla="*/ 81 w 275"/>
                <a:gd name="T27" fmla="*/ 171 h 380"/>
                <a:gd name="T28" fmla="*/ 81 w 275"/>
                <a:gd name="T29" fmla="*/ 76 h 380"/>
                <a:gd name="T30" fmla="*/ 126 w 275"/>
                <a:gd name="T31" fmla="*/ 74 h 380"/>
                <a:gd name="T32" fmla="*/ 195 w 275"/>
                <a:gd name="T33" fmla="*/ 12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5" h="380">
                  <a:moveTo>
                    <a:pt x="124" y="0"/>
                  </a:moveTo>
                  <a:cubicBezTo>
                    <a:pt x="88" y="0"/>
                    <a:pt x="51" y="3"/>
                    <a:pt x="19" y="8"/>
                  </a:cubicBezTo>
                  <a:cubicBezTo>
                    <a:pt x="8" y="10"/>
                    <a:pt x="0" y="19"/>
                    <a:pt x="0" y="3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0"/>
                    <a:pt x="10" y="380"/>
                    <a:pt x="22" y="380"/>
                  </a:cubicBezTo>
                  <a:cubicBezTo>
                    <a:pt x="59" y="380"/>
                    <a:pt x="59" y="380"/>
                    <a:pt x="59" y="380"/>
                  </a:cubicBezTo>
                  <a:cubicBezTo>
                    <a:pt x="71" y="380"/>
                    <a:pt x="81" y="370"/>
                    <a:pt x="81" y="358"/>
                  </a:cubicBezTo>
                  <a:cubicBezTo>
                    <a:pt x="81" y="245"/>
                    <a:pt x="81" y="245"/>
                    <a:pt x="81" y="245"/>
                  </a:cubicBezTo>
                  <a:cubicBezTo>
                    <a:pt x="97" y="246"/>
                    <a:pt x="116" y="247"/>
                    <a:pt x="128" y="247"/>
                  </a:cubicBezTo>
                  <a:cubicBezTo>
                    <a:pt x="191" y="247"/>
                    <a:pt x="275" y="234"/>
                    <a:pt x="275" y="122"/>
                  </a:cubicBezTo>
                  <a:cubicBezTo>
                    <a:pt x="275" y="0"/>
                    <a:pt x="169" y="0"/>
                    <a:pt x="124" y="0"/>
                  </a:cubicBezTo>
                  <a:close/>
                  <a:moveTo>
                    <a:pt x="195" y="122"/>
                  </a:moveTo>
                  <a:cubicBezTo>
                    <a:pt x="195" y="157"/>
                    <a:pt x="185" y="173"/>
                    <a:pt x="124" y="173"/>
                  </a:cubicBezTo>
                  <a:cubicBezTo>
                    <a:pt x="109" y="173"/>
                    <a:pt x="96" y="172"/>
                    <a:pt x="81" y="1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96" y="75"/>
                    <a:pt x="112" y="74"/>
                    <a:pt x="126" y="74"/>
                  </a:cubicBezTo>
                  <a:cubicBezTo>
                    <a:pt x="190" y="74"/>
                    <a:pt x="195" y="93"/>
                    <a:pt x="195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7E8715-72DD-0AD7-F49E-C4777A4189EA}"/>
              </a:ext>
            </a:extLst>
          </p:cNvPr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57CD6B-506B-66F0-9C20-4F7B65CEAC8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3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EE43BC-96A9-09FB-229E-3CFF64690617}"/>
              </a:ext>
            </a:extLst>
          </p:cNvPr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6E0346-3B52-5E73-0339-95586D563C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13/12/2024</a:t>
            </a:r>
            <a:endParaRPr lang="en-GB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Spotkanie polskiej społeczności w CERN</a:t>
            </a:r>
            <a:endParaRPr lang="en-GB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3EC7A8-203B-C97C-4C12-045F6430A7B8}"/>
              </a:ext>
            </a:extLst>
          </p:cNvPr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73FD1C-F88C-CD79-6EE4-C036B98487A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6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8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49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hyperlink" Target="https://ec.europa.eu/info/funding-tenders/opportunities/portal/screen/support/faq/30666?topicIdentifier=horizon-eie-2023-connect-02-02&amp;topicIdentifierId=HORIZON-EIE-2023-CONNECT-02-02&amp;isQA=true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030FD1-FD1F-2256-026F-58DDAEB65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92" y="1625640"/>
            <a:ext cx="7353036" cy="1952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Polski personel etatowy (STAFF) – funkcje zarządcze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27322" y="5694744"/>
            <a:ext cx="4365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i="1" dirty="0"/>
              <a:t>CERN włączając Pension Fund</a:t>
            </a:r>
            <a:r>
              <a:rPr lang="fr-CH" sz="1400" i="1" dirty="0"/>
              <a:t>, </a:t>
            </a:r>
            <a:r>
              <a:rPr lang="fr-CH" sz="1400" i="1" dirty="0" err="1"/>
              <a:t>dane</a:t>
            </a:r>
            <a:r>
              <a:rPr lang="fr-CH" sz="1400" i="1" dirty="0"/>
              <a:t> na </a:t>
            </a:r>
            <a:r>
              <a:rPr lang="fr-CH" sz="1400" i="1" dirty="0">
                <a:solidFill>
                  <a:srgbClr val="FF0000"/>
                </a:solidFill>
              </a:rPr>
              <a:t>12/12/2024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E05691-2055-7AD8-7942-C6DD7894DC2D}"/>
              </a:ext>
            </a:extLst>
          </p:cNvPr>
          <p:cNvSpPr txBox="1"/>
          <p:nvPr/>
        </p:nvSpPr>
        <p:spPr>
          <a:xfrm>
            <a:off x="947596" y="4056776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 </a:t>
            </a:r>
            <a:r>
              <a:rPr lang="en-US" dirty="0" err="1"/>
              <a:t>funkcji</a:t>
            </a:r>
            <a:r>
              <a:rPr lang="en-US" dirty="0"/>
              <a:t> </a:t>
            </a:r>
            <a:r>
              <a:rPr lang="en-US" dirty="0" err="1"/>
              <a:t>sprawowanych</a:t>
            </a:r>
            <a:r>
              <a:rPr lang="en-US" dirty="0"/>
              <a:t> </a:t>
            </a:r>
            <a:r>
              <a:rPr lang="en-US" dirty="0" err="1"/>
              <a:t>przez</a:t>
            </a:r>
            <a:r>
              <a:rPr lang="en-US" dirty="0"/>
              <a:t> 12 </a:t>
            </a:r>
            <a:r>
              <a:rPr lang="en-US" dirty="0" err="1"/>
              <a:t>os</a:t>
            </a:r>
            <a:r>
              <a:rPr lang="pl-PL" dirty="0"/>
              <a:t>ó</a:t>
            </a:r>
            <a:r>
              <a:rPr lang="en-US" dirty="0"/>
              <a:t>b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57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Polacy w CERN (wyłączając USER) – departamenty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4009" y="5792960"/>
            <a:ext cx="9928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i="1" dirty="0"/>
              <a:t>Dane z dnia </a:t>
            </a:r>
            <a:r>
              <a:rPr lang="pl-PL" sz="1100" i="1" dirty="0">
                <a:solidFill>
                  <a:srgbClr val="FF0000"/>
                </a:solidFill>
              </a:rPr>
              <a:t>12.1</a:t>
            </a:r>
            <a:r>
              <a:rPr lang="en-GB" sz="1100" i="1" dirty="0">
                <a:solidFill>
                  <a:srgbClr val="FF0000"/>
                </a:solidFill>
              </a:rPr>
              <a:t>2</a:t>
            </a:r>
            <a:r>
              <a:rPr lang="pl-PL" sz="1100" i="1" dirty="0">
                <a:solidFill>
                  <a:srgbClr val="FF0000"/>
                </a:solidFill>
              </a:rPr>
              <a:t>.2024</a:t>
            </a:r>
            <a:r>
              <a:rPr lang="pl-PL" sz="1100" i="1" dirty="0"/>
              <a:t>, uwzględniające osoby z narodowością polską jako ‘</a:t>
            </a:r>
            <a:r>
              <a:rPr lang="en-US" sz="1100" i="1" dirty="0">
                <a:solidFill>
                  <a:srgbClr val="7030A0"/>
                </a:solidFill>
              </a:rPr>
              <a:t>primary nationality’</a:t>
            </a:r>
            <a:endParaRPr lang="en-GB" sz="1100" i="1" dirty="0">
              <a:solidFill>
                <a:srgbClr val="7030A0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81170"/>
              </p:ext>
            </p:extLst>
          </p:nvPr>
        </p:nvGraphicFramePr>
        <p:xfrm>
          <a:off x="656216" y="1183340"/>
          <a:ext cx="10789919" cy="4401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6679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B8BE8A-1D03-D43F-E106-A97E5DF2C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73" y="2124878"/>
            <a:ext cx="11151501" cy="23622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>
            <a:off x="11391932" y="3147946"/>
            <a:ext cx="172780" cy="27660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0930884" y="3193633"/>
            <a:ext cx="360920" cy="24624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000" b="1" dirty="0"/>
              <a:t>Rekrutacja – aplikacje na stanowiska etatowe (STAF)</a:t>
            </a:r>
            <a:endParaRPr lang="en-GB" sz="30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D5950E-303A-D1D0-25AE-D3A72E6EC825}"/>
              </a:ext>
            </a:extLst>
          </p:cNvPr>
          <p:cNvSpPr/>
          <p:nvPr/>
        </p:nvSpPr>
        <p:spPr>
          <a:xfrm>
            <a:off x="10930884" y="3463754"/>
            <a:ext cx="360920" cy="24624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5">
            <a:extLst>
              <a:ext uri="{FF2B5EF4-FFF2-40B4-BE49-F238E27FC236}">
                <a16:creationId xmlns:a16="http://schemas.microsoft.com/office/drawing/2014/main" id="{9030C18F-EB2B-84BB-5B6C-B7DA71EEA800}"/>
              </a:ext>
            </a:extLst>
          </p:cNvPr>
          <p:cNvSpPr/>
          <p:nvPr/>
        </p:nvSpPr>
        <p:spPr>
          <a:xfrm flipV="1">
            <a:off x="11385874" y="3436555"/>
            <a:ext cx="202021" cy="3029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4DDB16-955E-3DFF-8946-99447E810327}"/>
              </a:ext>
            </a:extLst>
          </p:cNvPr>
          <p:cNvSpPr/>
          <p:nvPr/>
        </p:nvSpPr>
        <p:spPr>
          <a:xfrm>
            <a:off x="10917914" y="3961889"/>
            <a:ext cx="360920" cy="24624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9">
            <a:extLst>
              <a:ext uri="{FF2B5EF4-FFF2-40B4-BE49-F238E27FC236}">
                <a16:creationId xmlns:a16="http://schemas.microsoft.com/office/drawing/2014/main" id="{128CAA9B-B141-D4A9-1632-EB4A77D3C33A}"/>
              </a:ext>
            </a:extLst>
          </p:cNvPr>
          <p:cNvSpPr/>
          <p:nvPr/>
        </p:nvSpPr>
        <p:spPr>
          <a:xfrm>
            <a:off x="11400494" y="3935955"/>
            <a:ext cx="172780" cy="27660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C1B5D2-3D96-08C0-5045-D78CB7030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9187" y="62051"/>
            <a:ext cx="1318374" cy="18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78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Rekrutacja – aplikacje na stanowiska nieetatowe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7E222A-D2D3-5457-1CE0-D6C8C087C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190" y="769603"/>
            <a:ext cx="9005163" cy="5104072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252FE00B-BD72-C428-0747-7DA69418A701}"/>
              </a:ext>
            </a:extLst>
          </p:cNvPr>
          <p:cNvSpPr/>
          <p:nvPr/>
        </p:nvSpPr>
        <p:spPr>
          <a:xfrm>
            <a:off x="10374294" y="4806049"/>
            <a:ext cx="130836" cy="19364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EE3C2A-6CF9-3184-60DC-10C103EA1D9F}"/>
              </a:ext>
            </a:extLst>
          </p:cNvPr>
          <p:cNvSpPr/>
          <p:nvPr/>
        </p:nvSpPr>
        <p:spPr>
          <a:xfrm>
            <a:off x="9953662" y="4820009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A86F89-3062-CB69-880D-A6A17F851917}"/>
              </a:ext>
            </a:extLst>
          </p:cNvPr>
          <p:cNvSpPr/>
          <p:nvPr/>
        </p:nvSpPr>
        <p:spPr>
          <a:xfrm>
            <a:off x="9953661" y="5054810"/>
            <a:ext cx="342063" cy="145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5">
            <a:extLst>
              <a:ext uri="{FF2B5EF4-FFF2-40B4-BE49-F238E27FC236}">
                <a16:creationId xmlns:a16="http://schemas.microsoft.com/office/drawing/2014/main" id="{41514143-1528-672A-2B38-8AA13C5A27FD}"/>
              </a:ext>
            </a:extLst>
          </p:cNvPr>
          <p:cNvSpPr/>
          <p:nvPr/>
        </p:nvSpPr>
        <p:spPr>
          <a:xfrm flipV="1">
            <a:off x="10381274" y="5040850"/>
            <a:ext cx="130836" cy="1726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9">
            <a:extLst>
              <a:ext uri="{FF2B5EF4-FFF2-40B4-BE49-F238E27FC236}">
                <a16:creationId xmlns:a16="http://schemas.microsoft.com/office/drawing/2014/main" id="{EEA0D484-F83F-D72F-4E04-C888DE420C78}"/>
              </a:ext>
            </a:extLst>
          </p:cNvPr>
          <p:cNvSpPr/>
          <p:nvPr/>
        </p:nvSpPr>
        <p:spPr>
          <a:xfrm>
            <a:off x="10387094" y="3548461"/>
            <a:ext cx="130836" cy="19364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679644-407B-D652-D9A7-A53F114AC6ED}"/>
              </a:ext>
            </a:extLst>
          </p:cNvPr>
          <p:cNvSpPr/>
          <p:nvPr/>
        </p:nvSpPr>
        <p:spPr>
          <a:xfrm>
            <a:off x="9966462" y="3562421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9">
            <a:extLst>
              <a:ext uri="{FF2B5EF4-FFF2-40B4-BE49-F238E27FC236}">
                <a16:creationId xmlns:a16="http://schemas.microsoft.com/office/drawing/2014/main" id="{63CE374C-2F6C-E8E9-B7DB-8C328E0B3504}"/>
              </a:ext>
            </a:extLst>
          </p:cNvPr>
          <p:cNvSpPr/>
          <p:nvPr/>
        </p:nvSpPr>
        <p:spPr>
          <a:xfrm>
            <a:off x="10378953" y="2919085"/>
            <a:ext cx="130836" cy="19364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ADC947-423B-8BEF-5EC2-C1A79B429223}"/>
              </a:ext>
            </a:extLst>
          </p:cNvPr>
          <p:cNvSpPr/>
          <p:nvPr/>
        </p:nvSpPr>
        <p:spPr>
          <a:xfrm>
            <a:off x="9958321" y="2933045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9">
            <a:extLst>
              <a:ext uri="{FF2B5EF4-FFF2-40B4-BE49-F238E27FC236}">
                <a16:creationId xmlns:a16="http://schemas.microsoft.com/office/drawing/2014/main" id="{5422C363-4E07-E27E-2E2C-F51B098A4593}"/>
              </a:ext>
            </a:extLst>
          </p:cNvPr>
          <p:cNvSpPr/>
          <p:nvPr/>
        </p:nvSpPr>
        <p:spPr>
          <a:xfrm>
            <a:off x="10384773" y="2289710"/>
            <a:ext cx="130836" cy="19364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17E5A9-6A02-C6B1-96CC-0362E3F3338D}"/>
              </a:ext>
            </a:extLst>
          </p:cNvPr>
          <p:cNvSpPr/>
          <p:nvPr/>
        </p:nvSpPr>
        <p:spPr>
          <a:xfrm>
            <a:off x="9964141" y="2303670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9">
            <a:extLst>
              <a:ext uri="{FF2B5EF4-FFF2-40B4-BE49-F238E27FC236}">
                <a16:creationId xmlns:a16="http://schemas.microsoft.com/office/drawing/2014/main" id="{4424B842-4ECF-33A7-7F2B-8A6D004C1F9A}"/>
              </a:ext>
            </a:extLst>
          </p:cNvPr>
          <p:cNvSpPr/>
          <p:nvPr/>
        </p:nvSpPr>
        <p:spPr>
          <a:xfrm>
            <a:off x="10383613" y="1653357"/>
            <a:ext cx="130836" cy="19364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EA108B-90A1-F450-66B7-A8242A9259BA}"/>
              </a:ext>
            </a:extLst>
          </p:cNvPr>
          <p:cNvSpPr/>
          <p:nvPr/>
        </p:nvSpPr>
        <p:spPr>
          <a:xfrm>
            <a:off x="9962981" y="1667317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33D2BA-99B3-F3EB-F292-8CBAC5B2F0A5}"/>
              </a:ext>
            </a:extLst>
          </p:cNvPr>
          <p:cNvSpPr/>
          <p:nvPr/>
        </p:nvSpPr>
        <p:spPr>
          <a:xfrm>
            <a:off x="9567430" y="3575221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DD594E-C1F7-BE6F-DBB9-F04886B44081}"/>
              </a:ext>
            </a:extLst>
          </p:cNvPr>
          <p:cNvSpPr/>
          <p:nvPr/>
        </p:nvSpPr>
        <p:spPr>
          <a:xfrm>
            <a:off x="9559289" y="2945845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2752FF-72E2-18C4-2B86-864C816A900C}"/>
              </a:ext>
            </a:extLst>
          </p:cNvPr>
          <p:cNvSpPr/>
          <p:nvPr/>
        </p:nvSpPr>
        <p:spPr>
          <a:xfrm>
            <a:off x="9565109" y="2316470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3F884A-FC7C-85F2-64E9-5F17EE1E1A6E}"/>
              </a:ext>
            </a:extLst>
          </p:cNvPr>
          <p:cNvSpPr/>
          <p:nvPr/>
        </p:nvSpPr>
        <p:spPr>
          <a:xfrm>
            <a:off x="9563949" y="1680117"/>
            <a:ext cx="342063" cy="19364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999FA3-AC75-DA4E-62D0-935C5CDDA392}"/>
              </a:ext>
            </a:extLst>
          </p:cNvPr>
          <p:cNvSpPr/>
          <p:nvPr/>
        </p:nvSpPr>
        <p:spPr>
          <a:xfrm>
            <a:off x="9548777" y="4844127"/>
            <a:ext cx="342063" cy="145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DDC3050-C2D9-E94A-7E21-2644C99BC138}"/>
              </a:ext>
            </a:extLst>
          </p:cNvPr>
          <p:cNvCxnSpPr/>
          <p:nvPr/>
        </p:nvCxnSpPr>
        <p:spPr>
          <a:xfrm>
            <a:off x="1109844" y="4167151"/>
            <a:ext cx="9527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9409C4D4-77EE-9996-E999-545A82B1C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4613" y="55071"/>
            <a:ext cx="1318374" cy="18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4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Kobiety w CERN (DIVERSITY)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4009" y="5792960"/>
            <a:ext cx="9928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i="1" dirty="0"/>
              <a:t>Dane z dnia </a:t>
            </a:r>
            <a:r>
              <a:rPr lang="pl-PL" sz="1100" i="1" dirty="0">
                <a:solidFill>
                  <a:srgbClr val="FF0000"/>
                </a:solidFill>
              </a:rPr>
              <a:t>12.1</a:t>
            </a:r>
            <a:r>
              <a:rPr lang="en-GB" sz="1100" i="1" dirty="0">
                <a:solidFill>
                  <a:srgbClr val="FF0000"/>
                </a:solidFill>
              </a:rPr>
              <a:t>2</a:t>
            </a:r>
            <a:r>
              <a:rPr lang="pl-PL" sz="1100" i="1" dirty="0">
                <a:solidFill>
                  <a:srgbClr val="FF0000"/>
                </a:solidFill>
              </a:rPr>
              <a:t>.2024</a:t>
            </a:r>
            <a:r>
              <a:rPr lang="pl-PL" sz="1100" i="1" dirty="0"/>
              <a:t>, uwzględniające osoby z narodowością polską jako ‘</a:t>
            </a:r>
            <a:r>
              <a:rPr lang="en-US" sz="1100" i="1" dirty="0">
                <a:solidFill>
                  <a:srgbClr val="7030A0"/>
                </a:solidFill>
              </a:rPr>
              <a:t>primary nationality’</a:t>
            </a:r>
            <a:endParaRPr lang="en-GB" sz="1100" i="1" dirty="0">
              <a:solidFill>
                <a:srgbClr val="7030A0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300-000006000000}"/>
              </a:ext>
            </a:extLst>
          </p:cNvPr>
          <p:cNvGraphicFramePr>
            <a:graphicFrameLocks/>
          </p:cNvGraphicFramePr>
          <p:nvPr/>
        </p:nvGraphicFramePr>
        <p:xfrm>
          <a:off x="54009" y="1502366"/>
          <a:ext cx="6783704" cy="3259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/>
        </p:nvGraphicFramePr>
        <p:xfrm>
          <a:off x="7560609" y="213853"/>
          <a:ext cx="3116580" cy="214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300-000007000000}"/>
              </a:ext>
            </a:extLst>
          </p:cNvPr>
          <p:cNvGraphicFramePr>
            <a:graphicFrameLocks/>
          </p:cNvGraphicFramePr>
          <p:nvPr/>
        </p:nvGraphicFramePr>
        <p:xfrm>
          <a:off x="7935066" y="2610772"/>
          <a:ext cx="2367666" cy="297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32192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7256" y="2118649"/>
            <a:ext cx="10515600" cy="2387600"/>
          </a:xfrm>
        </p:spPr>
        <p:txBody>
          <a:bodyPr anchor="ctr"/>
          <a:lstStyle/>
          <a:p>
            <a:r>
              <a:rPr lang="pl-PL" dirty="0"/>
              <a:t>Dziękuję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962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7256" y="2118649"/>
            <a:ext cx="10515600" cy="2387600"/>
          </a:xfrm>
        </p:spPr>
        <p:txBody>
          <a:bodyPr anchor="ctr"/>
          <a:lstStyle/>
          <a:p>
            <a:r>
              <a:rPr lang="en-GB" dirty="0" err="1"/>
              <a:t>Slajdy</a:t>
            </a:r>
            <a:r>
              <a:rPr lang="en-GB" dirty="0"/>
              <a:t> </a:t>
            </a:r>
            <a:r>
              <a:rPr lang="en-GB" dirty="0" err="1"/>
              <a:t>dodatkowe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617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55762"/>
          <a:chOff x="564356" y="600075"/>
          <a:chExt cx="8708231" cy="4955762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12192000" cy="1064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err="1"/>
              <a:t>Zakupy</a:t>
            </a:r>
            <a:r>
              <a:rPr lang="en-GB" dirty="0"/>
              <a:t> 20</a:t>
            </a:r>
            <a:r>
              <a:rPr lang="pl-PL" dirty="0"/>
              <a:t>2</a:t>
            </a:r>
            <a:r>
              <a:rPr lang="fr-CH" dirty="0"/>
              <a:t>4</a:t>
            </a:r>
            <a:r>
              <a:rPr lang="en-GB" dirty="0"/>
              <a:t> w </a:t>
            </a:r>
            <a:r>
              <a:rPr lang="en-GB" dirty="0" err="1"/>
              <a:t>podziale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departamenty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kategorie</a:t>
            </a:r>
            <a:r>
              <a:rPr lang="pl-PL" dirty="0"/>
              <a:t> produktów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808159-C4A9-9CBC-8425-69D8DF256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52" y="809490"/>
            <a:ext cx="11275872" cy="508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97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4248626"/>
          <a:chOff x="0" y="0"/>
          <a:chExt cx="8708231" cy="4248626"/>
        </a:xfrm>
      </p:grpSpPr>
      <p:sp>
        <p:nvSpPr>
          <p:cNvPr id="127" name="TextBox 126"/>
          <p:cNvSpPr txBox="1"/>
          <p:nvPr/>
        </p:nvSpPr>
        <p:spPr>
          <a:xfrm>
            <a:off x="113587" y="138073"/>
            <a:ext cx="396257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r>
              <a:rPr lang="pl-PL" dirty="0"/>
              <a:t>Najwięksi dostawcy</a:t>
            </a:r>
            <a:endParaRPr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725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0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725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8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93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8" name="Date Placeholder 1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129" name="Footer Placeholder 1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130" name="Slide Number Placeholder 1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60EF7-526A-99F4-9C0C-5C7CD37A6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29" y="600548"/>
            <a:ext cx="11551244" cy="525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26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1088" cy="3314224"/>
          <a:chOff x="0" y="0"/>
          <a:chExt cx="8701088" cy="3314224"/>
        </a:xfrm>
      </p:grpSpPr>
      <p:sp>
        <p:nvSpPr>
          <p:cNvPr id="47" name="TextBox 46"/>
          <p:cNvSpPr txBox="1"/>
          <p:nvPr/>
        </p:nvSpPr>
        <p:spPr>
          <a:xfrm>
            <a:off x="103831" y="181049"/>
            <a:ext cx="749322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r>
              <a:rPr lang="pl-PL" dirty="0"/>
              <a:t>Lista kontraktów/zamówień o najwyższej wartości w 202</a:t>
            </a:r>
            <a:r>
              <a:rPr lang="fr-CH" dirty="0"/>
              <a:t>4</a:t>
            </a:r>
            <a:endParaRPr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615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26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26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14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316521-F09F-7E2B-4D24-4B4688BA7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1" y="877274"/>
            <a:ext cx="11455989" cy="41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4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Polska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Polacy</a:t>
            </a:r>
            <a:r>
              <a:rPr lang="en-GB" dirty="0"/>
              <a:t> w CERN</a:t>
            </a:r>
            <a:br>
              <a:rPr lang="en-GB" dirty="0"/>
            </a:br>
            <a:r>
              <a:rPr lang="en-GB" sz="2800" dirty="0"/>
              <a:t>(</a:t>
            </a:r>
            <a:r>
              <a:rPr lang="en-GB" sz="2800" dirty="0" err="1"/>
              <a:t>aktualizacja</a:t>
            </a:r>
            <a:r>
              <a:rPr lang="en-GB" sz="2800" dirty="0"/>
              <a:t> </a:t>
            </a:r>
            <a:r>
              <a:rPr lang="en-GB" sz="2800" dirty="0" err="1"/>
              <a:t>na</a:t>
            </a:r>
            <a:r>
              <a:rPr lang="en-GB" sz="2800" dirty="0"/>
              <a:t> 202</a:t>
            </a:r>
            <a:r>
              <a:rPr lang="pl-PL" sz="2800" dirty="0"/>
              <a:t>4</a:t>
            </a:r>
            <a:r>
              <a:rPr lang="en-GB" sz="2800" dirty="0"/>
              <a:t> </a:t>
            </a:r>
            <a:r>
              <a:rPr lang="en-GB" sz="2800" dirty="0" err="1"/>
              <a:t>rok</a:t>
            </a:r>
            <a:r>
              <a:rPr lang="en-GB" sz="2800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Ka</a:t>
            </a:r>
            <a:r>
              <a:rPr lang="fr-CH" dirty="0" err="1"/>
              <a:t>sia</a:t>
            </a:r>
            <a:r>
              <a:rPr lang="pl-PL" dirty="0"/>
              <a:t> Pokorska</a:t>
            </a:r>
            <a:endParaRPr lang="fr-CH" dirty="0"/>
          </a:p>
          <a:p>
            <a:r>
              <a:rPr lang="pl-PL" dirty="0"/>
              <a:t>Agata Różycka</a:t>
            </a:r>
            <a:endParaRPr lang="en-GB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4607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71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69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1A8A1F-0757-69B7-0D87-2CC38BD9D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18" y="1031929"/>
            <a:ext cx="11455989" cy="313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57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71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4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45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Date Placeholder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20C0D-EBA1-3DAC-6FC3-1F0B49DE4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04" y="990840"/>
            <a:ext cx="11506791" cy="303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30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71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6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69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73F31E-B2A5-3060-976A-4028AEEAB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55" y="1127171"/>
            <a:ext cx="11348531" cy="31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14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>
          <a:xfrm>
            <a:off x="748145" y="439161"/>
            <a:ext cx="5253644" cy="1371600"/>
          </a:xfrm>
        </p:spPr>
        <p:txBody>
          <a:bodyPr>
            <a:noAutofit/>
          </a:bodyPr>
          <a:lstStyle/>
          <a:p>
            <a:r>
              <a:rPr lang="en-US" sz="2800" b="1" dirty="0"/>
              <a:t>BIG SCIENCE PARTNER &amp; INDUSTRY DAY</a:t>
            </a:r>
            <a:r>
              <a:rPr lang="pl-PL" sz="2800" b="1" dirty="0"/>
              <a:t> 12.01.2024 r</a:t>
            </a:r>
            <a:r>
              <a:rPr lang="pl-PL" sz="2400" b="1" dirty="0"/>
              <a:t>.</a:t>
            </a:r>
            <a:br>
              <a:rPr lang="pl-PL" sz="2400" dirty="0"/>
            </a:br>
            <a:endParaRPr lang="pl-PL" sz="2800" b="1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2"/>
          </p:nvPr>
        </p:nvSpPr>
        <p:spPr>
          <a:xfrm>
            <a:off x="748145" y="1500691"/>
            <a:ext cx="5105533" cy="1894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400" dirty="0"/>
              <a:t>Seminarium dla polskich firm poświęcone przedstawieniu możliwości współpracy z ośrodkami badawczymi: </a:t>
            </a:r>
            <a:r>
              <a:rPr lang="pl-PL" sz="1400" b="1" dirty="0"/>
              <a:t>CERN</a:t>
            </a:r>
            <a:r>
              <a:rPr lang="pl-PL" sz="1400" dirty="0"/>
              <a:t>, F4E, XFEL, ELI ERIC. Spotkanie umożliwiło przedsiębiorcom rozmowy z przedstawicielami ośrodków na temat interesujących ich aktualnych i przyszłych przetargów. </a:t>
            </a:r>
            <a:br>
              <a:rPr lang="pl-PL" sz="1400" dirty="0"/>
            </a:br>
            <a:r>
              <a:rPr lang="pl-PL" sz="1400" dirty="0"/>
              <a:t>Seminarium zorganizowane zostało przez zespół PNT i IFJ PAN w Krakowie. Wzięło w nim udział ok.130 uczestników.</a:t>
            </a:r>
          </a:p>
          <a:p>
            <a:pPr marL="0" indent="0">
              <a:buNone/>
            </a:pPr>
            <a:endParaRPr lang="pl-PL" sz="1400" dirty="0"/>
          </a:p>
        </p:txBody>
      </p:sp>
      <p:sp>
        <p:nvSpPr>
          <p:cNvPr id="12" name="Symbol zastępczy zawartości 11"/>
          <p:cNvSpPr>
            <a:spLocks noGrp="1"/>
          </p:cNvSpPr>
          <p:nvPr>
            <p:ph sz="quarter" idx="4"/>
          </p:nvPr>
        </p:nvSpPr>
        <p:spPr>
          <a:xfrm>
            <a:off x="6075351" y="1519163"/>
            <a:ext cx="5790827" cy="1919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400" dirty="0"/>
              <a:t>Wydarzenie poświęcone współpracy polskich przedsiębiorstw </a:t>
            </a:r>
            <a:br>
              <a:rPr lang="pl-PL" sz="1400" dirty="0"/>
            </a:br>
            <a:r>
              <a:rPr lang="pl-PL" sz="1400" dirty="0"/>
              <a:t>z sektorem Big Science - </a:t>
            </a:r>
            <a:r>
              <a:rPr lang="pl-PL" sz="1400" b="1" dirty="0"/>
              <a:t>CERN, </a:t>
            </a:r>
            <a:r>
              <a:rPr lang="pl-PL" sz="1400" dirty="0"/>
              <a:t>F4E, ESS , XFEL oraz ekspertami Centrum Doskonałości NOMATEN. Seminarium odbyło w Parku Naukowo-Technologicznym Świerk przy NCBJ w Otwocku.</a:t>
            </a:r>
            <a:br>
              <a:rPr lang="pl-PL" sz="1400" dirty="0"/>
            </a:br>
            <a:r>
              <a:rPr lang="pl-PL" sz="1400" dirty="0"/>
              <a:t>Wzięło w nim udział ok. 70 uczestników. 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6001789" y="425766"/>
            <a:ext cx="5893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BIG SCIENCE &amp;</a:t>
            </a:r>
            <a:r>
              <a:rPr lang="pl-PL" sz="2800" b="1" dirty="0"/>
              <a:t> </a:t>
            </a:r>
            <a:r>
              <a:rPr lang="pl-PL" sz="2800" b="1" dirty="0" err="1"/>
              <a:t>CoE</a:t>
            </a:r>
            <a:r>
              <a:rPr lang="pl-PL" sz="2800" b="1" dirty="0"/>
              <a:t> NOMATEN INNOVATION DAYS 19.11.2024 r.</a:t>
            </a:r>
            <a:endParaRPr lang="pl-PL" sz="2800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148" y="3420214"/>
            <a:ext cx="6039030" cy="3156400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36" y="3400519"/>
            <a:ext cx="4491973" cy="317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37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>
          <a:xfrm>
            <a:off x="282633" y="482663"/>
            <a:ext cx="6057484" cy="1371600"/>
          </a:xfrm>
        </p:spPr>
        <p:txBody>
          <a:bodyPr>
            <a:noAutofit/>
          </a:bodyPr>
          <a:lstStyle/>
          <a:p>
            <a:r>
              <a:rPr lang="en-US" sz="2800" b="1" dirty="0"/>
              <a:t>Big Science Seminary for Polish Electric</a:t>
            </a:r>
            <a:r>
              <a:rPr lang="pl-PL" sz="2800" b="1" dirty="0"/>
              <a:t> </a:t>
            </a:r>
            <a:r>
              <a:rPr lang="en-US" sz="2800" b="1" dirty="0"/>
              <a:t>Power Industry</a:t>
            </a:r>
            <a:r>
              <a:rPr lang="pl-PL" sz="2800" b="1" dirty="0"/>
              <a:t> </a:t>
            </a:r>
            <a:r>
              <a:rPr lang="en-US" sz="2800" b="1" dirty="0"/>
              <a:t>Association CERN 06-07.06.2024 r.</a:t>
            </a:r>
            <a:br>
              <a:rPr lang="pl-PL" sz="2400" dirty="0"/>
            </a:br>
            <a:endParaRPr lang="pl-PL" sz="2800" b="1" dirty="0"/>
          </a:p>
        </p:txBody>
      </p:sp>
      <p:pic>
        <p:nvPicPr>
          <p:cNvPr id="2" name="Symbol zastępczy zawartości 1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3257796"/>
            <a:ext cx="4754563" cy="2196608"/>
          </a:xfrm>
        </p:spPr>
      </p:pic>
      <p:pic>
        <p:nvPicPr>
          <p:cNvPr id="7" name="Symbol zastępczy zawartości 6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82" y="3088298"/>
            <a:ext cx="3968281" cy="2953111"/>
          </a:xfrm>
        </p:spPr>
      </p:pic>
      <p:sp>
        <p:nvSpPr>
          <p:cNvPr id="13" name="pole tekstowe 12"/>
          <p:cNvSpPr txBox="1"/>
          <p:nvPr/>
        </p:nvSpPr>
        <p:spPr>
          <a:xfrm>
            <a:off x="6514684" y="314634"/>
            <a:ext cx="61206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Big Science Business Forum</a:t>
            </a:r>
            <a:r>
              <a:rPr lang="pl-PL" sz="2800" b="1" dirty="0"/>
              <a:t> </a:t>
            </a:r>
            <a:br>
              <a:rPr lang="pl-PL" sz="2800" b="1" dirty="0"/>
            </a:br>
            <a:r>
              <a:rPr lang="pl-PL" sz="2800" b="1" dirty="0"/>
              <a:t>01-04.10.2024 r.</a:t>
            </a:r>
            <a:endParaRPr lang="pl-PL" sz="2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33515" y="1716698"/>
            <a:ext cx="5755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W ramach seminarium – wizyty studyjnej dla Polskiego Stowarzyszenia branży Elektroenergetycznej uczestnicy spotkali się z przedstawicielami działów technicznych i zamówień CERN, aby poznać wymogi przetargowe oraz zasady współpracy. </a:t>
            </a:r>
          </a:p>
          <a:p>
            <a:r>
              <a:rPr lang="pl-PL" sz="1400" dirty="0"/>
              <a:t>Dziękujemy za pomoc w organizacji wizyty wszystkim zaangażowanym osobom!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514684" y="1432972"/>
            <a:ext cx="51390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  <a:p>
            <a:r>
              <a:rPr lang="pl-PL" sz="1400" dirty="0"/>
              <a:t>W trakcie Forum Zespół PNT – NCBJ umożliwił promocję Polskich Firm i Instytucji na dedykowanym stoisku, gdzie zaprezentowano Polską ofertę dla Big Science.</a:t>
            </a:r>
          </a:p>
          <a:p>
            <a:r>
              <a:rPr lang="pl-PL" sz="1400" dirty="0"/>
              <a:t>Zainteresowani przedsiębiorcy odbyli również rozmowy B2B z przedstawicielami CERN.</a:t>
            </a:r>
          </a:p>
        </p:txBody>
      </p:sp>
      <p:sp>
        <p:nvSpPr>
          <p:cNvPr id="3" name="Prostokąt 2"/>
          <p:cNvSpPr/>
          <p:nvPr/>
        </p:nvSpPr>
        <p:spPr>
          <a:xfrm>
            <a:off x="282633" y="6161096"/>
            <a:ext cx="11220256" cy="4244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Wydarzenia zorganizowane w ramach projektu ”Wielka Nauka dla Polskiej Innowacyjności” sfinansowanego przez Ministerstwo Nauki i Szkolnictwa Wyższego</a:t>
            </a:r>
          </a:p>
        </p:txBody>
      </p:sp>
    </p:spTree>
    <p:extLst>
      <p:ext uri="{BB962C8B-B14F-4D97-AF65-F5344CB8AC3E}">
        <p14:creationId xmlns:p14="http://schemas.microsoft.com/office/powerpoint/2010/main" val="171208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>
          <a:xfrm>
            <a:off x="433516" y="472496"/>
            <a:ext cx="6118444" cy="835007"/>
          </a:xfrm>
        </p:spPr>
        <p:txBody>
          <a:bodyPr>
            <a:noAutofit/>
          </a:bodyPr>
          <a:lstStyle/>
          <a:p>
            <a:r>
              <a:rPr lang="pl-PL" sz="1600" b="1" dirty="0"/>
              <a:t>NOWE PROJEKTY na rzecz współpracy z Big Science</a:t>
            </a:r>
            <a:br>
              <a:rPr lang="pl-PL" sz="1600" b="1" dirty="0"/>
            </a:br>
            <a:br>
              <a:rPr lang="pl-PL" sz="1600" b="1" dirty="0"/>
            </a:br>
            <a:br>
              <a:rPr lang="pl-PL" sz="1600" b="1" dirty="0"/>
            </a:br>
            <a:r>
              <a:rPr lang="pl-PL" sz="1600" b="1" dirty="0"/>
              <a:t>INPROCAP – NCBJ partnerem projektu. </a:t>
            </a:r>
            <a:br>
              <a:rPr lang="pl-PL" sz="1600" b="1" dirty="0"/>
            </a:br>
            <a:r>
              <a:rPr lang="pl-PL" sz="1600" b="1" dirty="0"/>
              <a:t>Status – w realizacji: 01.06.2024 – 31.05.2027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6419274" y="798293"/>
            <a:ext cx="629522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endParaRPr lang="pl-PL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pl-PL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BINDER – NCBJ partnerem wniosku złożonego przez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pl-PL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Lidera – CERN Idea Lab.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pl-PL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Status – rozpatrywany przez Komisję Europejską.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97114" y="1777022"/>
            <a:ext cx="59675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„</a:t>
            </a:r>
            <a:r>
              <a:rPr lang="pl-PL" sz="1400" dirty="0" err="1"/>
              <a:t>Building</a:t>
            </a:r>
            <a:r>
              <a:rPr lang="pl-PL" sz="1400" dirty="0"/>
              <a:t> </a:t>
            </a:r>
            <a:r>
              <a:rPr lang="pl-PL" sz="1400" dirty="0" err="1"/>
              <a:t>innovation</a:t>
            </a:r>
            <a:r>
              <a:rPr lang="pl-PL" sz="1400" dirty="0"/>
              <a:t> </a:t>
            </a:r>
            <a:r>
              <a:rPr lang="pl-PL" sz="1400" dirty="0" err="1"/>
              <a:t>procurement</a:t>
            </a:r>
            <a:r>
              <a:rPr lang="pl-PL" sz="1400" dirty="0"/>
              <a:t> </a:t>
            </a:r>
            <a:r>
              <a:rPr lang="pl-PL" sz="1400" dirty="0" err="1"/>
              <a:t>capabilities</a:t>
            </a:r>
            <a:r>
              <a:rPr lang="pl-PL" sz="1400" dirty="0"/>
              <a:t> in Big Science”</a:t>
            </a:r>
          </a:p>
          <a:p>
            <a:r>
              <a:rPr lang="pl-PL" sz="1400" dirty="0"/>
              <a:t>Dofinansowano z programu HORIZON EUROPE: </a:t>
            </a:r>
            <a:r>
              <a:rPr lang="pl-PL" sz="1400" dirty="0">
                <a:solidFill>
                  <a:srgbClr val="FFC000"/>
                </a:solidFill>
                <a:hlinkClick r:id="rId4"/>
              </a:rPr>
              <a:t>HORIZON-EIE-2023-CONNECT-02</a:t>
            </a:r>
            <a:r>
              <a:rPr lang="pl-PL" sz="1400" dirty="0"/>
              <a:t> . Liderem projektu jest </a:t>
            </a:r>
            <a:r>
              <a:rPr lang="pl-PL" sz="1400"/>
              <a:t>Duński Instytut </a:t>
            </a:r>
            <a:r>
              <a:rPr lang="pl-PL" sz="1400" dirty="0"/>
              <a:t>Technologiczny.</a:t>
            </a:r>
          </a:p>
          <a:p>
            <a:r>
              <a:rPr lang="pl-PL" sz="1400" b="1" dirty="0"/>
              <a:t>Cele projektu:</a:t>
            </a:r>
            <a:endParaRPr lang="pl-P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Włączenie innowacyjnych zamówień do polityki zakupowej Big Science.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Łączenie małych firm i start-</a:t>
            </a:r>
            <a:r>
              <a:rPr lang="pl-PL" sz="1400" dirty="0" err="1"/>
              <a:t>upów</a:t>
            </a:r>
            <a:r>
              <a:rPr lang="pl-PL" sz="1400" dirty="0"/>
              <a:t> w konsorcja z dużymi przedsiębiorstwami.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Szkolenie dla ILO z krajów europejskich.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551960" y="1930910"/>
            <a:ext cx="523449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„</a:t>
            </a:r>
            <a:r>
              <a:rPr lang="en-US" sz="1400" dirty="0"/>
              <a:t>Bridging the </a:t>
            </a:r>
            <a:r>
              <a:rPr lang="en-US" sz="1400" dirty="0" err="1"/>
              <a:t>InNovation</a:t>
            </a:r>
            <a:r>
              <a:rPr lang="en-US" sz="1400" dirty="0"/>
              <a:t> Divide in </a:t>
            </a:r>
            <a:r>
              <a:rPr lang="en-US" sz="1400" dirty="0" err="1"/>
              <a:t>EuRope</a:t>
            </a:r>
            <a:r>
              <a:rPr lang="pl-PL" sz="1400" dirty="0"/>
              <a:t>”</a:t>
            </a:r>
            <a:r>
              <a:rPr lang="en-US" sz="1400" dirty="0"/>
              <a:t> </a:t>
            </a:r>
            <a:r>
              <a:rPr lang="pl-PL" sz="1400" dirty="0"/>
              <a:t>z programu </a:t>
            </a:r>
            <a:endParaRPr lang="pl-PL" dirty="0"/>
          </a:p>
          <a:p>
            <a:r>
              <a:rPr lang="pl-PL" sz="1400" dirty="0" err="1"/>
              <a:t>Expanding</a:t>
            </a:r>
            <a:r>
              <a:rPr lang="pl-PL" sz="1400" dirty="0"/>
              <a:t> </a:t>
            </a:r>
            <a:r>
              <a:rPr lang="pl-PL" sz="1400" dirty="0" err="1"/>
              <a:t>Academia</a:t>
            </a:r>
            <a:r>
              <a:rPr lang="pl-PL" sz="1400" dirty="0"/>
              <a:t>-Enterprise </a:t>
            </a:r>
            <a:r>
              <a:rPr lang="pl-PL" sz="1400" dirty="0" err="1"/>
              <a:t>Collaborations</a:t>
            </a:r>
            <a:r>
              <a:rPr lang="pl-PL" sz="1400" dirty="0"/>
              <a:t> </a:t>
            </a:r>
          </a:p>
          <a:p>
            <a:r>
              <a:rPr lang="pl-PL" sz="1400" dirty="0">
                <a:solidFill>
                  <a:srgbClr val="FFC000"/>
                </a:solidFill>
              </a:rPr>
              <a:t>(HORIZON-EIE-2024-CONNECT-02-01) </a:t>
            </a:r>
            <a:r>
              <a:rPr lang="pl-PL" sz="1400" dirty="0"/>
              <a:t>. Liderem wniosku jest  CERN.</a:t>
            </a:r>
            <a:endParaRPr lang="pl-PL" sz="1400" b="1" dirty="0"/>
          </a:p>
          <a:p>
            <a:endParaRPr lang="pl-PL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428" y="3808347"/>
            <a:ext cx="3842644" cy="2708801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16" y="3770757"/>
            <a:ext cx="3750557" cy="2872599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302" y="3928678"/>
            <a:ext cx="2588470" cy="258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05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Uwagi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325563"/>
            <a:ext cx="11711353" cy="4146877"/>
          </a:xfrm>
        </p:spPr>
        <p:txBody>
          <a:bodyPr/>
          <a:lstStyle/>
          <a:p>
            <a:r>
              <a:rPr lang="pl-PL" dirty="0"/>
              <a:t>Dane statystyczne w języku angielskim</a:t>
            </a:r>
          </a:p>
          <a:p>
            <a:r>
              <a:rPr lang="pl-PL" dirty="0"/>
              <a:t>Dane statystyczne z obszaru zatrudnienia są </a:t>
            </a:r>
            <a:r>
              <a:rPr lang="pl-PL" u="sng" dirty="0"/>
              <a:t>nieoficjalne</a:t>
            </a:r>
            <a:endParaRPr lang="en-GB" u="sng" dirty="0"/>
          </a:p>
          <a:p>
            <a:r>
              <a:rPr lang="pl-PL" dirty="0"/>
              <a:t>Informacje zostały przygotowane na potrzeby spotkania i nie powinny być rozpowszechniane i używane w innych celach</a:t>
            </a:r>
          </a:p>
          <a:p>
            <a:r>
              <a:rPr lang="pl-PL" dirty="0"/>
              <a:t>Statystyki odnoszą się do podstawowego obywatelstwa (primary nationality); w przypadku wielokrotnego obywatelstwa, obywatelstwa FR i CH uznaje się za podstawowe</a:t>
            </a:r>
            <a:r>
              <a:rPr lang="en-US" dirty="0"/>
              <a:t>*</a:t>
            </a:r>
            <a:endParaRPr lang="pl-P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7C6503-82EE-E9A9-8B4A-CEB7D796B962}"/>
              </a:ext>
            </a:extLst>
          </p:cNvPr>
          <p:cNvSpPr txBox="1"/>
          <p:nvPr/>
        </p:nvSpPr>
        <p:spPr>
          <a:xfrm>
            <a:off x="0" y="5723824"/>
            <a:ext cx="4755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* </a:t>
            </a:r>
            <a:r>
              <a:rPr lang="en-US" sz="1200" i="1" dirty="0"/>
              <a:t>Na 12.12.2024 </a:t>
            </a:r>
            <a:r>
              <a:rPr lang="en-US" sz="1200" i="1" dirty="0" err="1"/>
              <a:t>dotyczy</a:t>
            </a:r>
            <a:r>
              <a:rPr lang="en-US" sz="1200" i="1" dirty="0"/>
              <a:t> to 6 </a:t>
            </a:r>
            <a:r>
              <a:rPr lang="en-US" sz="1200" i="1" dirty="0" err="1"/>
              <a:t>pracownik</a:t>
            </a:r>
            <a:r>
              <a:rPr lang="pl-PL" sz="1200" i="1" dirty="0"/>
              <a:t>ów na kontrakcie STAFF</a:t>
            </a:r>
            <a:r>
              <a:rPr lang="en-US" sz="12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9437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b="1" dirty="0" err="1"/>
              <a:t>Polska</a:t>
            </a:r>
            <a:r>
              <a:rPr lang="en-GB" sz="3000" b="1" dirty="0"/>
              <a:t> </a:t>
            </a:r>
            <a:r>
              <a:rPr lang="pl-PL" sz="3000" b="1" dirty="0"/>
              <a:t>w </a:t>
            </a:r>
            <a:r>
              <a:rPr lang="en-GB" sz="3000" b="1" dirty="0"/>
              <a:t>CERN w 2024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2000" dirty="0"/>
          </a:p>
          <a:p>
            <a:r>
              <a:rPr lang="fr-CH" b="1" dirty="0">
                <a:solidFill>
                  <a:srgbClr val="00B050"/>
                </a:solidFill>
              </a:rPr>
              <a:t>3.02</a:t>
            </a:r>
            <a:r>
              <a:rPr lang="pl-PL" b="1" dirty="0">
                <a:solidFill>
                  <a:srgbClr val="00B050"/>
                </a:solidFill>
              </a:rPr>
              <a:t>%</a:t>
            </a:r>
            <a:r>
              <a:rPr lang="en-US" b="1" dirty="0"/>
              <a:t>*</a:t>
            </a:r>
            <a:r>
              <a:rPr lang="pl-PL" b="1" dirty="0">
                <a:solidFill>
                  <a:srgbClr val="00B050"/>
                </a:solidFill>
              </a:rPr>
              <a:t> </a:t>
            </a:r>
            <a:r>
              <a:rPr lang="pl-PL" dirty="0"/>
              <a:t>kontrybucji do budżetu CERN</a:t>
            </a:r>
            <a:endParaRPr lang="fr-CH" dirty="0"/>
          </a:p>
          <a:p>
            <a:pPr lvl="1"/>
            <a:r>
              <a:rPr lang="fr-CH" dirty="0" err="1"/>
              <a:t>Regularna</a:t>
            </a:r>
            <a:r>
              <a:rPr lang="fr-CH" dirty="0"/>
              <a:t> </a:t>
            </a:r>
            <a:r>
              <a:rPr lang="fr-CH" dirty="0" err="1"/>
              <a:t>sk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ł</a:t>
            </a:r>
            <a:r>
              <a:rPr lang="fr-CH" dirty="0" err="1"/>
              <a:t>adka</a:t>
            </a:r>
            <a:r>
              <a:rPr lang="fr-CH" dirty="0"/>
              <a:t> of </a:t>
            </a:r>
            <a:r>
              <a:rPr lang="pl-PL" dirty="0"/>
              <a:t>3</a:t>
            </a:r>
            <a:r>
              <a:rPr lang="fr-CH" dirty="0"/>
              <a:t>8</a:t>
            </a:r>
            <a:r>
              <a:rPr lang="pl-PL" dirty="0"/>
              <a:t>.</a:t>
            </a:r>
            <a:r>
              <a:rPr lang="en-US" dirty="0"/>
              <a:t>1</a:t>
            </a:r>
            <a:r>
              <a:rPr lang="pl-PL" dirty="0"/>
              <a:t> MCHF</a:t>
            </a:r>
            <a:endParaRPr lang="fr-CH" dirty="0"/>
          </a:p>
          <a:p>
            <a:pPr lvl="1"/>
            <a:r>
              <a:rPr lang="fr-CH" dirty="0" err="1"/>
              <a:t>Pokrycie</a:t>
            </a:r>
            <a:r>
              <a:rPr lang="fr-CH" dirty="0"/>
              <a:t> </a:t>
            </a:r>
            <a:r>
              <a:rPr lang="fr-CH" dirty="0" err="1"/>
              <a:t>kontrybucji</a:t>
            </a:r>
            <a:r>
              <a:rPr lang="fr-CH" dirty="0"/>
              <a:t> </a:t>
            </a:r>
            <a:r>
              <a:rPr lang="fr-CH" dirty="0" err="1"/>
              <a:t>Ukrainy</a:t>
            </a:r>
            <a:r>
              <a:rPr lang="fr-CH" dirty="0"/>
              <a:t>: 32.7 kCHF</a:t>
            </a:r>
            <a:endParaRPr lang="pl-PL" dirty="0"/>
          </a:p>
          <a:p>
            <a:r>
              <a:rPr lang="pl-PL" dirty="0"/>
              <a:t>Dostawa usług i produktów o wartości </a:t>
            </a:r>
            <a:r>
              <a:rPr lang="fr-CH" b="1" dirty="0">
                <a:solidFill>
                  <a:srgbClr val="00B050"/>
                </a:solidFill>
              </a:rPr>
              <a:t>16.1</a:t>
            </a:r>
            <a:r>
              <a:rPr lang="pl-PL" b="1" dirty="0">
                <a:solidFill>
                  <a:srgbClr val="00B050"/>
                </a:solidFill>
              </a:rPr>
              <a:t> MCHF</a:t>
            </a:r>
            <a:r>
              <a:rPr lang="pl-PL" dirty="0"/>
              <a:t>*</a:t>
            </a:r>
            <a:r>
              <a:rPr lang="en-US" dirty="0"/>
              <a:t>*</a:t>
            </a:r>
            <a:endParaRPr lang="pl-PL" dirty="0"/>
          </a:p>
          <a:p>
            <a:r>
              <a:rPr lang="en-US" b="1" dirty="0">
                <a:solidFill>
                  <a:srgbClr val="00B050"/>
                </a:solidFill>
              </a:rPr>
              <a:t>632</a:t>
            </a:r>
            <a:r>
              <a:rPr lang="pl-PL" b="1" dirty="0"/>
              <a:t>**</a:t>
            </a:r>
            <a:r>
              <a:rPr lang="en-US" b="1" dirty="0"/>
              <a:t>*</a:t>
            </a:r>
            <a:r>
              <a:rPr lang="pl-PL" dirty="0"/>
              <a:t> członków personelu:</a:t>
            </a:r>
          </a:p>
          <a:p>
            <a:pPr lvl="1"/>
            <a:r>
              <a:rPr lang="pl-PL" dirty="0"/>
              <a:t>1</a:t>
            </a:r>
            <a:r>
              <a:rPr lang="fr-CH" dirty="0"/>
              <a:t>71</a:t>
            </a:r>
            <a:r>
              <a:rPr lang="pl-PL" dirty="0"/>
              <a:t> osób zatrudnionych (MPE)</a:t>
            </a:r>
          </a:p>
          <a:p>
            <a:pPr lvl="1"/>
            <a:r>
              <a:rPr lang="pl-PL" dirty="0"/>
              <a:t>4</a:t>
            </a:r>
            <a:r>
              <a:rPr lang="fr-CH" dirty="0"/>
              <a:t>61</a:t>
            </a:r>
            <a:r>
              <a:rPr lang="pl-PL" dirty="0"/>
              <a:t> osoby stowarzyszone (MPA)</a:t>
            </a:r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343513"/>
            <a:ext cx="691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* </a:t>
            </a:r>
            <a:r>
              <a:rPr lang="en-US" sz="1200" i="1" dirty="0" err="1"/>
              <a:t>Kontrybucja</a:t>
            </a:r>
            <a:r>
              <a:rPr lang="en-US" sz="1200" i="1" dirty="0"/>
              <a:t> </a:t>
            </a:r>
            <a:r>
              <a:rPr lang="en-US" sz="1200" i="1" dirty="0" err="1"/>
              <a:t>znormalizowana</a:t>
            </a:r>
            <a:endParaRPr lang="en-US" sz="1200" i="1" dirty="0"/>
          </a:p>
          <a:p>
            <a:r>
              <a:rPr lang="en-US" sz="1200" i="1" dirty="0"/>
              <a:t>** </a:t>
            </a:r>
            <a:r>
              <a:rPr lang="pl-PL" sz="1200" i="1" dirty="0"/>
              <a:t>Dane wstępne, w oparciu o wartość zamówień</a:t>
            </a:r>
          </a:p>
          <a:p>
            <a:r>
              <a:rPr lang="pl-PL" sz="1200" dirty="0"/>
              <a:t>**</a:t>
            </a:r>
            <a:r>
              <a:rPr lang="en-US" sz="1200" dirty="0"/>
              <a:t>*</a:t>
            </a:r>
            <a:r>
              <a:rPr lang="pl-PL" sz="1200" dirty="0"/>
              <a:t> </a:t>
            </a:r>
            <a:r>
              <a:rPr lang="pl-PL" sz="1200" i="1" dirty="0"/>
              <a:t>Dane z dnia 1</a:t>
            </a:r>
            <a:r>
              <a:rPr lang="fr-CH" sz="1200" i="1" dirty="0"/>
              <a:t>2</a:t>
            </a:r>
            <a:r>
              <a:rPr lang="pl-PL" sz="1200" i="1" dirty="0"/>
              <a:t>.1</a:t>
            </a:r>
            <a:r>
              <a:rPr lang="en-GB" sz="1200" i="1" dirty="0"/>
              <a:t>2</a:t>
            </a:r>
            <a:r>
              <a:rPr lang="pl-PL" sz="1200" i="1" dirty="0"/>
              <a:t>.202</a:t>
            </a:r>
            <a:r>
              <a:rPr lang="fr-CH" sz="1200" i="1" dirty="0"/>
              <a:t>4</a:t>
            </a:r>
            <a:r>
              <a:rPr lang="pl-PL" sz="1200" i="1" dirty="0"/>
              <a:t>, uwzględniające osoby z narodowością polską jako ‘</a:t>
            </a:r>
            <a:r>
              <a:rPr lang="en-US" sz="1200" i="1" dirty="0">
                <a:solidFill>
                  <a:srgbClr val="7030A0"/>
                </a:solidFill>
              </a:rPr>
              <a:t>primary nationality’</a:t>
            </a:r>
            <a:endParaRPr lang="en-GB" sz="12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98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2161032" y="-5497449"/>
          <a:ext cx="9022556" cy="4902518"/>
          <a:chOff x="-2161032" y="-5497449"/>
          <a:chExt cx="9022556" cy="4902518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228061-106E-D696-D3E4-2C0B52C85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32" y="1028288"/>
            <a:ext cx="7064477" cy="3566713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20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4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2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-2881376" y="-7329932"/>
            <a:ext cx="1832233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Expenditures (Poland, kCHF)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77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-2881376" y="-7329932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-3539763" y="-7329932"/>
            <a:ext cx="658387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-3736933" y="-7329932"/>
            <a:ext cx="855557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-3517321" y="-7329932"/>
            <a:ext cx="635945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-3601125" y="-7329932"/>
            <a:ext cx="1439499" cy="22544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57659" rtlCol="0">
            <a:spAutoFit/>
          </a:bodyPr>
          <a:lstStyle/>
          <a:p>
            <a:pPr algn="ctr" fontAlgn="base"/>
            <a:r>
              <a:rPr sz="945">
                <a:solidFill>
                  <a:srgbClr val="333333"/>
                </a:solidFill>
                <a:latin typeface="Calibri"/>
              </a:rPr>
              <a:t>No data available in table</a:t>
            </a:r>
          </a:p>
        </p:txBody>
      </p:sp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2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1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27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29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5" name="TextBox 124"/>
          <p:cNvSpPr txBox="1"/>
          <p:nvPr/>
        </p:nvSpPr>
        <p:spPr>
          <a:xfrm>
            <a:off x="904875" y="6059551"/>
            <a:ext cx="2104743" cy="145424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945" dirty="0">
                <a:solidFill>
                  <a:srgbClr val="333333"/>
                </a:solidFill>
                <a:latin typeface="Calibri"/>
              </a:rPr>
              <a:t>*Provisional figure based on commitments</a:t>
            </a:r>
          </a:p>
        </p:txBody>
      </p:sp>
      <p:sp>
        <p:nvSpPr>
          <p:cNvPr id="130" name="Title 1"/>
          <p:cNvSpPr txBox="1">
            <a:spLocks/>
          </p:cNvSpPr>
          <p:nvPr/>
        </p:nvSpPr>
        <p:spPr>
          <a:xfrm>
            <a:off x="0" y="0"/>
            <a:ext cx="12192000" cy="107417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l-PL" sz="3000" b="1" dirty="0"/>
              <a:t>Zwrot przemysłowy (</a:t>
            </a:r>
            <a:r>
              <a:rPr lang="pl-PL" sz="3000" b="1" i="1" dirty="0"/>
              <a:t>industrial return</a:t>
            </a:r>
            <a:r>
              <a:rPr lang="pl-PL" sz="3000" b="1" dirty="0"/>
              <a:t>)</a:t>
            </a:r>
            <a:endParaRPr lang="en-GB" sz="30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7388941" y="810592"/>
            <a:ext cx="48030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 2024 (do 28.02.2025) </a:t>
            </a:r>
            <a:r>
              <a:rPr lang="pl-PL" dirty="0"/>
              <a:t>Polska krajem</a:t>
            </a:r>
            <a:r>
              <a:rPr lang="en-US" b="1" dirty="0"/>
              <a:t> </a:t>
            </a:r>
            <a:r>
              <a:rPr lang="pl-PL" dirty="0"/>
              <a:t>”</a:t>
            </a:r>
            <a:r>
              <a:rPr lang="en-US" b="1" dirty="0"/>
              <a:t>s</a:t>
            </a:r>
            <a:r>
              <a:rPr lang="pl-PL" b="1" dirty="0"/>
              <a:t>ł</a:t>
            </a:r>
            <a:r>
              <a:rPr lang="en-US" b="1" dirty="0"/>
              <a:t>abo</a:t>
            </a:r>
            <a:r>
              <a:rPr lang="pl-PL" b="1" dirty="0"/>
              <a:t> zbilansowanym</a:t>
            </a:r>
            <a:r>
              <a:rPr lang="pl-PL" dirty="0"/>
              <a:t>” (</a:t>
            </a:r>
            <a:r>
              <a:rPr lang="pl-PL" i="1" dirty="0"/>
              <a:t>Poorly Balanced</a:t>
            </a:r>
            <a:r>
              <a:rPr lang="pl-PL" dirty="0"/>
              <a:t>) w obszarze dostaw produktów oraz usług wykonywanych poza CERN (Supplies) oraz</a:t>
            </a:r>
            <a:r>
              <a:rPr lang="en-US" dirty="0"/>
              <a:t> </a:t>
            </a:r>
            <a:r>
              <a:rPr lang="pl-PL" dirty="0"/>
              <a:t>w obszarze usług przemysłowych (usługi wykonywane na terenie CERN, </a:t>
            </a:r>
            <a:r>
              <a:rPr lang="en-US" dirty="0"/>
              <a:t>Industrial </a:t>
            </a:r>
            <a:r>
              <a:rPr lang="pl-PL" dirty="0"/>
              <a:t>Services)</a:t>
            </a:r>
            <a:r>
              <a:rPr lang="en-US" dirty="0"/>
              <a:t>.</a:t>
            </a:r>
            <a:endParaRPr lang="pl-PL" dirty="0"/>
          </a:p>
          <a:p>
            <a:endParaRPr lang="en-GB" dirty="0"/>
          </a:p>
        </p:txBody>
      </p:sp>
      <p:sp>
        <p:nvSpPr>
          <p:cNvPr id="170" name="TextBox 169"/>
          <p:cNvSpPr txBox="1"/>
          <p:nvPr/>
        </p:nvSpPr>
        <p:spPr>
          <a:xfrm>
            <a:off x="7697081" y="3257776"/>
            <a:ext cx="454904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>
                <a:solidFill>
                  <a:srgbClr val="FF0000"/>
                </a:solidFill>
              </a:rPr>
              <a:t>Współczynnik zwrotu </a:t>
            </a:r>
            <a:r>
              <a:rPr lang="pl-PL" sz="1050" dirty="0"/>
              <a:t>(Return </a:t>
            </a:r>
            <a:r>
              <a:rPr lang="en-GB" sz="1050" dirty="0"/>
              <a:t>Coefficient</a:t>
            </a:r>
            <a:r>
              <a:rPr lang="pl-PL" sz="1050" dirty="0"/>
              <a:t>) = stosunek </a:t>
            </a:r>
            <a:r>
              <a:rPr lang="en-GB" sz="1050" dirty="0" err="1"/>
              <a:t>udzia</a:t>
            </a:r>
            <a:r>
              <a:rPr lang="pl-PL" sz="1050" dirty="0">
                <a:sym typeface="Wingdings" panose="05000000000000000000" pitchFamily="2" charset="2"/>
              </a:rPr>
              <a:t>ł</a:t>
            </a:r>
            <a:r>
              <a:rPr lang="en-GB" sz="1050" dirty="0">
                <a:sym typeface="Wingdings" panose="05000000000000000000" pitchFamily="2" charset="2"/>
              </a:rPr>
              <a:t>u </a:t>
            </a:r>
            <a:r>
              <a:rPr lang="en-GB" sz="1050" dirty="0" err="1">
                <a:sym typeface="Wingdings" panose="05000000000000000000" pitchFamily="2" charset="2"/>
              </a:rPr>
              <a:t>polskich</a:t>
            </a:r>
            <a:r>
              <a:rPr lang="en-GB" sz="1050" dirty="0">
                <a:sym typeface="Wingdings" panose="05000000000000000000" pitchFamily="2" charset="2"/>
              </a:rPr>
              <a:t> </a:t>
            </a:r>
            <a:r>
              <a:rPr lang="en-GB" sz="1050" dirty="0" err="1">
                <a:sym typeface="Wingdings" panose="05000000000000000000" pitchFamily="2" charset="2"/>
              </a:rPr>
              <a:t>produktów</a:t>
            </a:r>
            <a:r>
              <a:rPr lang="en-GB" sz="1050" dirty="0">
                <a:sym typeface="Wingdings" panose="05000000000000000000" pitchFamily="2" charset="2"/>
              </a:rPr>
              <a:t>/us</a:t>
            </a:r>
            <a:r>
              <a:rPr lang="pl-PL" sz="1050" dirty="0">
                <a:sym typeface="Wingdings" panose="05000000000000000000" pitchFamily="2" charset="2"/>
              </a:rPr>
              <a:t>ł</a:t>
            </a:r>
            <a:r>
              <a:rPr lang="en-GB" sz="1050" dirty="0" err="1">
                <a:sym typeface="Wingdings" panose="05000000000000000000" pitchFamily="2" charset="2"/>
              </a:rPr>
              <a:t>ug</a:t>
            </a:r>
            <a:r>
              <a:rPr lang="pl-PL" sz="1050" dirty="0"/>
              <a:t> w wydatkach materiałowych do % kontrybucji w budżecie</a:t>
            </a:r>
            <a:r>
              <a:rPr lang="en-GB" sz="1050" dirty="0"/>
              <a:t>. </a:t>
            </a:r>
            <a:endParaRPr lang="pl-PL" sz="1050" dirty="0"/>
          </a:p>
          <a:p>
            <a:r>
              <a:rPr lang="pl-PL" sz="1050" dirty="0"/>
              <a:t>Supplies </a:t>
            </a:r>
            <a:r>
              <a:rPr lang="pl-PL" sz="1050" dirty="0">
                <a:sym typeface="Wingdings" panose="05000000000000000000" pitchFamily="2" charset="2"/>
              </a:rPr>
              <a:t> słabo zbilansowany dla &lt;1, dobrze zblilansowany dla &gt;1</a:t>
            </a:r>
          </a:p>
          <a:p>
            <a:r>
              <a:rPr lang="pl-PL" sz="1050" dirty="0">
                <a:sym typeface="Wingdings" panose="05000000000000000000" pitchFamily="2" charset="2"/>
              </a:rPr>
              <a:t>Industrial Services  słabo zbilansowany dla współczynnika &lt;0.4, dobrze zbilansowany dla &gt;0.4</a:t>
            </a:r>
            <a:endParaRPr lang="en-GB" sz="1050" dirty="0"/>
          </a:p>
        </p:txBody>
      </p:sp>
      <p:sp>
        <p:nvSpPr>
          <p:cNvPr id="173" name="TextBox 172"/>
          <p:cNvSpPr txBox="1"/>
          <p:nvPr/>
        </p:nvSpPr>
        <p:spPr>
          <a:xfrm>
            <a:off x="548037" y="4607063"/>
            <a:ext cx="13154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solidFill>
                  <a:srgbClr val="FF0000"/>
                </a:solidFill>
              </a:rPr>
              <a:t>Współczynnik zwrotu</a:t>
            </a:r>
            <a:endParaRPr lang="en-GB" sz="800" dirty="0">
              <a:solidFill>
                <a:srgbClr val="FF0000"/>
              </a:solidFill>
            </a:endParaRPr>
          </a:p>
        </p:txBody>
      </p:sp>
      <p:cxnSp>
        <p:nvCxnSpPr>
          <p:cNvPr id="174" name="Straight Arrow Connector 173"/>
          <p:cNvCxnSpPr>
            <a:cxnSpLocks/>
          </p:cNvCxnSpPr>
          <p:nvPr/>
        </p:nvCxnSpPr>
        <p:spPr>
          <a:xfrm flipV="1">
            <a:off x="910559" y="4170348"/>
            <a:ext cx="22898" cy="431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cxnSpLocks/>
          </p:cNvCxnSpPr>
          <p:nvPr/>
        </p:nvCxnSpPr>
        <p:spPr>
          <a:xfrm flipV="1">
            <a:off x="1366985" y="4170348"/>
            <a:ext cx="446530" cy="442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/>
          </a:p>
        </p:txBody>
      </p:sp>
      <p:sp>
        <p:nvSpPr>
          <p:cNvPr id="88" name="Footer Placeholder 8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Spotkanie polskiej społeczności w CERN</a:t>
            </a:r>
            <a:endParaRPr lang="en-GB"/>
          </a:p>
        </p:txBody>
      </p:sp>
      <p:sp>
        <p:nvSpPr>
          <p:cNvPr id="89" name="Slide Number Placeholder 8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136489-A3CD-C5FC-FE29-F1533A8C0889}"/>
              </a:ext>
            </a:extLst>
          </p:cNvPr>
          <p:cNvSpPr/>
          <p:nvPr/>
        </p:nvSpPr>
        <p:spPr>
          <a:xfrm>
            <a:off x="6013613" y="2222542"/>
            <a:ext cx="30607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A22CBF-ED67-8D43-E82C-705A3902E661}"/>
              </a:ext>
            </a:extLst>
          </p:cNvPr>
          <p:cNvSpPr/>
          <p:nvPr/>
        </p:nvSpPr>
        <p:spPr>
          <a:xfrm>
            <a:off x="922008" y="3943744"/>
            <a:ext cx="30607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2A7C24-15EF-7765-BE23-D4D49AEE794C}"/>
              </a:ext>
            </a:extLst>
          </p:cNvPr>
          <p:cNvSpPr/>
          <p:nvPr/>
        </p:nvSpPr>
        <p:spPr>
          <a:xfrm>
            <a:off x="241964" y="5163653"/>
            <a:ext cx="774428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! </a:t>
            </a:r>
            <a:r>
              <a:rPr lang="en-US" dirty="0"/>
              <a:t>Na 13/12/2024 </a:t>
            </a:r>
            <a:r>
              <a:rPr lang="en-US" dirty="0" err="1"/>
              <a:t>wydatki</a:t>
            </a:r>
            <a:r>
              <a:rPr lang="en-US" dirty="0"/>
              <a:t> </a:t>
            </a:r>
            <a:r>
              <a:rPr lang="en-US" dirty="0" err="1"/>
              <a:t>materiałowe</a:t>
            </a:r>
            <a:r>
              <a:rPr lang="en-US" dirty="0"/>
              <a:t> &lt; 4 MCHF </a:t>
            </a:r>
            <a:r>
              <a:rPr lang="en-US" sz="32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791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b="1" dirty="0" err="1"/>
              <a:t>Zwrot</a:t>
            </a:r>
            <a:r>
              <a:rPr lang="en-GB" sz="3000" b="1" dirty="0"/>
              <a:t> </a:t>
            </a:r>
            <a:r>
              <a:rPr lang="en-GB" sz="3000" b="1" dirty="0" err="1"/>
              <a:t>zatrudnienia</a:t>
            </a:r>
            <a:r>
              <a:rPr lang="en-GB" sz="3000" b="1" dirty="0"/>
              <a:t> (</a:t>
            </a:r>
            <a:r>
              <a:rPr lang="en-GB" sz="3000" b="1" dirty="0" err="1"/>
              <a:t>wszystkie</a:t>
            </a:r>
            <a:r>
              <a:rPr lang="en-GB" sz="3000" b="1" dirty="0"/>
              <a:t> </a:t>
            </a:r>
            <a:r>
              <a:rPr lang="en-GB" sz="3000" b="1" dirty="0" err="1"/>
              <a:t>kraje</a:t>
            </a:r>
            <a:r>
              <a:rPr lang="en-GB" sz="3000" b="1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062" y="1782679"/>
            <a:ext cx="828675" cy="22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062" y="2076198"/>
            <a:ext cx="1371600" cy="2190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062" y="2402170"/>
            <a:ext cx="1295400" cy="238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0062" y="2719113"/>
            <a:ext cx="1295400" cy="2762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3862" y="1411021"/>
            <a:ext cx="1133475" cy="3524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0062" y="3114901"/>
            <a:ext cx="3042988" cy="15985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043862" y="3353837"/>
            <a:ext cx="31191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This report displays "live" data, i.e. the historic figures (e.g. evolution of situation over x years) that reflect retroactive changes. The data is as of 01.11.2024</a:t>
            </a:r>
            <a:r>
              <a:rPr lang="en-GB" sz="1000" dirty="0"/>
              <a:t> </a:t>
            </a:r>
          </a:p>
          <a:p>
            <a:pPr marL="228600" indent="-228600">
              <a:buAutoNum type="arabicParenR"/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The contribution is termed 'normalised' in that the table includes Associate Member States' contributions in addition to the total contributions of the Member States. Therefore if the contribution of a given Member State X is, for example 15% of the total Member States' contributions and the Associate Member States add 10% to the total contributions, therefore the normalised contribution of Member State X is 15 /(100+10) = 13.6%.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34DAAD-AFC2-98B0-AF7C-DFACB8D9AE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8122" y="740978"/>
            <a:ext cx="4438878" cy="50675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4F54B0-4A20-DAA0-A321-D97C81C5EE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8122" y="5803674"/>
            <a:ext cx="4445228" cy="1778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04493" y="4455382"/>
            <a:ext cx="4478857" cy="13607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172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57F174-2B86-CD36-15DE-6A494CB4A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20917"/>
            <a:ext cx="9566021" cy="4563102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Polski personel etatowy (STAF) – kategorie zawodowe i typy kontraktów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0964469" y="4881368"/>
            <a:ext cx="1011299" cy="668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rgbClr val="000000"/>
                </a:solidFill>
              </a:rPr>
              <a:t>202</a:t>
            </a:r>
            <a:r>
              <a:rPr lang="fr-CH" sz="1200" dirty="0">
                <a:solidFill>
                  <a:srgbClr val="000000"/>
                </a:solidFill>
              </a:rPr>
              <a:t>4</a:t>
            </a:r>
            <a:r>
              <a:rPr lang="pl-PL" sz="1200" dirty="0">
                <a:solidFill>
                  <a:srgbClr val="000000"/>
                </a:solidFill>
              </a:rPr>
              <a:t> IC%</a:t>
            </a:r>
          </a:p>
          <a:p>
            <a:r>
              <a:rPr lang="pl-PL" sz="1200" dirty="0">
                <a:solidFill>
                  <a:srgbClr val="000000"/>
                </a:solidFill>
              </a:rPr>
              <a:t>PL: </a:t>
            </a:r>
            <a:r>
              <a:rPr lang="en-US" sz="1200" b="1" dirty="0">
                <a:solidFill>
                  <a:srgbClr val="000000"/>
                </a:solidFill>
              </a:rPr>
              <a:t>51</a:t>
            </a:r>
            <a:r>
              <a:rPr lang="pl-PL" sz="1200" b="1" dirty="0">
                <a:solidFill>
                  <a:srgbClr val="000000"/>
                </a:solidFill>
              </a:rPr>
              <a:t>%</a:t>
            </a:r>
          </a:p>
          <a:p>
            <a:r>
              <a:rPr lang="pl-PL" sz="1200" dirty="0">
                <a:solidFill>
                  <a:srgbClr val="000000"/>
                </a:solidFill>
              </a:rPr>
              <a:t>CERN: </a:t>
            </a:r>
            <a:r>
              <a:rPr lang="pl-PL" sz="1200" b="1" dirty="0">
                <a:solidFill>
                  <a:srgbClr val="000000"/>
                </a:solidFill>
              </a:rPr>
              <a:t>6</a:t>
            </a:r>
            <a:r>
              <a:rPr lang="en-US" sz="1200" b="1" dirty="0">
                <a:solidFill>
                  <a:srgbClr val="000000"/>
                </a:solidFill>
              </a:rPr>
              <a:t>6</a:t>
            </a:r>
            <a:r>
              <a:rPr lang="pl-PL" sz="1200" b="1" dirty="0">
                <a:solidFill>
                  <a:srgbClr val="000000"/>
                </a:solidFill>
              </a:rPr>
              <a:t>%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DD0339-6AAB-27F0-16B1-B90880D922E6}"/>
              </a:ext>
            </a:extLst>
          </p:cNvPr>
          <p:cNvSpPr/>
          <p:nvPr/>
        </p:nvSpPr>
        <p:spPr>
          <a:xfrm>
            <a:off x="10007059" y="2443053"/>
            <a:ext cx="330547" cy="6770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055FD-7BEB-E62B-A85D-A789A19ACA68}"/>
              </a:ext>
            </a:extLst>
          </p:cNvPr>
          <p:cNvSpPr/>
          <p:nvPr/>
        </p:nvSpPr>
        <p:spPr>
          <a:xfrm>
            <a:off x="10007058" y="2042622"/>
            <a:ext cx="330547" cy="1756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15">
            <a:extLst>
              <a:ext uri="{FF2B5EF4-FFF2-40B4-BE49-F238E27FC236}">
                <a16:creationId xmlns:a16="http://schemas.microsoft.com/office/drawing/2014/main" id="{CA656A9D-4368-9D20-F335-766B677F0470}"/>
              </a:ext>
            </a:extLst>
          </p:cNvPr>
          <p:cNvSpPr/>
          <p:nvPr/>
        </p:nvSpPr>
        <p:spPr>
          <a:xfrm flipV="1">
            <a:off x="10404221" y="2045686"/>
            <a:ext cx="130836" cy="1726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7C5F40-25C8-76BF-99B8-C6504925610C}"/>
              </a:ext>
            </a:extLst>
          </p:cNvPr>
          <p:cNvSpPr/>
          <p:nvPr/>
        </p:nvSpPr>
        <p:spPr>
          <a:xfrm>
            <a:off x="10007058" y="3798411"/>
            <a:ext cx="330547" cy="62700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D40D90-A8C6-5F40-9C5E-02B0DFF26782}"/>
              </a:ext>
            </a:extLst>
          </p:cNvPr>
          <p:cNvSpPr/>
          <p:nvPr/>
        </p:nvSpPr>
        <p:spPr>
          <a:xfrm>
            <a:off x="10003871" y="3168752"/>
            <a:ext cx="330547" cy="17566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D48A3F-0FBA-9332-B732-63183419F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0931" y="697245"/>
            <a:ext cx="1318374" cy="188230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089A95-BF2D-5CF3-77F0-CEE4893AD712}"/>
              </a:ext>
            </a:extLst>
          </p:cNvPr>
          <p:cNvSpPr/>
          <p:nvPr/>
        </p:nvSpPr>
        <p:spPr>
          <a:xfrm>
            <a:off x="9583750" y="4646973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02883B-96A0-FE09-EC2C-15DFB6CA2919}"/>
              </a:ext>
            </a:extLst>
          </p:cNvPr>
          <p:cNvSpPr/>
          <p:nvPr/>
        </p:nvSpPr>
        <p:spPr>
          <a:xfrm>
            <a:off x="8272834" y="4646973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022ADD-8947-DA72-C345-7AF44839BB2D}"/>
              </a:ext>
            </a:extLst>
          </p:cNvPr>
          <p:cNvSpPr/>
          <p:nvPr/>
        </p:nvSpPr>
        <p:spPr>
          <a:xfrm>
            <a:off x="6874270" y="4646972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572D21-BC49-9883-9531-3B61A9FFB734}"/>
              </a:ext>
            </a:extLst>
          </p:cNvPr>
          <p:cNvSpPr/>
          <p:nvPr/>
        </p:nvSpPr>
        <p:spPr>
          <a:xfrm>
            <a:off x="5563354" y="4646971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412753-6C20-DB3C-3B9F-686A270FB818}"/>
              </a:ext>
            </a:extLst>
          </p:cNvPr>
          <p:cNvSpPr/>
          <p:nvPr/>
        </p:nvSpPr>
        <p:spPr>
          <a:xfrm>
            <a:off x="4180183" y="4646971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9C82C7-64FB-F5F3-F2CA-7D2A28E9C395}"/>
              </a:ext>
            </a:extLst>
          </p:cNvPr>
          <p:cNvSpPr/>
          <p:nvPr/>
        </p:nvSpPr>
        <p:spPr>
          <a:xfrm>
            <a:off x="2825443" y="4646971"/>
            <a:ext cx="750668" cy="23243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38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079A94E-0248-5C0D-447C-CE59E2397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6671" y="1688869"/>
            <a:ext cx="1318374" cy="18823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Polski personel nieetatowy (inny niz kontrakt STAFF) - typy kontraktów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5742322"/>
            <a:ext cx="11526253" cy="24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This report displays "live" data, i.e. the historic figures (e.g. evolution of situation over x years) that reflect retroactive changes. The data is as of 11.12.20</a:t>
            </a:r>
            <a:r>
              <a:rPr lang="pl-PL" sz="10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4</a:t>
            </a:r>
            <a:r>
              <a:rPr lang="en-GB" sz="10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B3F744-1927-5371-4049-BFFCE2021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142" y="1097664"/>
            <a:ext cx="7106904" cy="40299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6C252-7614-D70C-0C36-68518743B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3531" y="5127632"/>
            <a:ext cx="7017999" cy="59278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98E6720-EB26-50ED-90BD-16F71A26310F}"/>
              </a:ext>
            </a:extLst>
          </p:cNvPr>
          <p:cNvSpPr/>
          <p:nvPr/>
        </p:nvSpPr>
        <p:spPr>
          <a:xfrm>
            <a:off x="7946611" y="5485013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995E1F-D97F-4897-1258-446D7FBF3385}"/>
              </a:ext>
            </a:extLst>
          </p:cNvPr>
          <p:cNvSpPr/>
          <p:nvPr/>
        </p:nvSpPr>
        <p:spPr>
          <a:xfrm>
            <a:off x="7946612" y="3129815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3F60F6-BD20-BB62-7A40-6DFB669F4EE7}"/>
              </a:ext>
            </a:extLst>
          </p:cNvPr>
          <p:cNvSpPr/>
          <p:nvPr/>
        </p:nvSpPr>
        <p:spPr>
          <a:xfrm>
            <a:off x="7946611" y="2141024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37BC314-B0B2-B1A2-93DF-6B10D1D7F49C}"/>
              </a:ext>
            </a:extLst>
          </p:cNvPr>
          <p:cNvSpPr/>
          <p:nvPr/>
        </p:nvSpPr>
        <p:spPr>
          <a:xfrm>
            <a:off x="6919365" y="5485013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EEEFAF0-31CF-4FBD-3292-87F76F09F3AF}"/>
              </a:ext>
            </a:extLst>
          </p:cNvPr>
          <p:cNvSpPr/>
          <p:nvPr/>
        </p:nvSpPr>
        <p:spPr>
          <a:xfrm>
            <a:off x="6919366" y="3122604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456028-C6A5-FF8E-1605-82E03519D143}"/>
              </a:ext>
            </a:extLst>
          </p:cNvPr>
          <p:cNvSpPr/>
          <p:nvPr/>
        </p:nvSpPr>
        <p:spPr>
          <a:xfrm>
            <a:off x="6919365" y="2133813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D3B9C-37FE-AED6-87AF-199D86390EBB}"/>
              </a:ext>
            </a:extLst>
          </p:cNvPr>
          <p:cNvSpPr/>
          <p:nvPr/>
        </p:nvSpPr>
        <p:spPr>
          <a:xfrm>
            <a:off x="5892120" y="3122604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568E03-1758-A57C-73FB-7E2A7002089E}"/>
              </a:ext>
            </a:extLst>
          </p:cNvPr>
          <p:cNvSpPr/>
          <p:nvPr/>
        </p:nvSpPr>
        <p:spPr>
          <a:xfrm>
            <a:off x="5892119" y="2133813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5FAAD8E-5773-1AFE-2939-22763EB03BCA}"/>
              </a:ext>
            </a:extLst>
          </p:cNvPr>
          <p:cNvSpPr/>
          <p:nvPr/>
        </p:nvSpPr>
        <p:spPr>
          <a:xfrm>
            <a:off x="4914899" y="3134234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66AE83A-096E-BC62-786F-C093A19893BD}"/>
              </a:ext>
            </a:extLst>
          </p:cNvPr>
          <p:cNvSpPr/>
          <p:nvPr/>
        </p:nvSpPr>
        <p:spPr>
          <a:xfrm>
            <a:off x="4914898" y="2145443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5BA82D1-2177-C947-1A85-49C7AB87988D}"/>
              </a:ext>
            </a:extLst>
          </p:cNvPr>
          <p:cNvSpPr/>
          <p:nvPr/>
        </p:nvSpPr>
        <p:spPr>
          <a:xfrm>
            <a:off x="3887653" y="3137942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446BF8E-A587-6210-56E6-D3AE7B547460}"/>
              </a:ext>
            </a:extLst>
          </p:cNvPr>
          <p:cNvSpPr/>
          <p:nvPr/>
        </p:nvSpPr>
        <p:spPr>
          <a:xfrm>
            <a:off x="3887652" y="2149151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BD4E849-A413-5988-07E7-41D65F3D4C53}"/>
              </a:ext>
            </a:extLst>
          </p:cNvPr>
          <p:cNvSpPr/>
          <p:nvPr/>
        </p:nvSpPr>
        <p:spPr>
          <a:xfrm>
            <a:off x="2885417" y="3129815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E238D1B-5325-07D9-BC4A-87C01C05930E}"/>
              </a:ext>
            </a:extLst>
          </p:cNvPr>
          <p:cNvSpPr/>
          <p:nvPr/>
        </p:nvSpPr>
        <p:spPr>
          <a:xfrm>
            <a:off x="2885416" y="2141024"/>
            <a:ext cx="284915" cy="1614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28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 dirty="0"/>
              <a:t>Polski personel etatowy (STAFF) - zaszeregowanie w strukturze organizacyjnej</a:t>
            </a:r>
            <a:endParaRPr lang="en-GB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13/12/2024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Spotkanie polskiej społeczności w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5742322"/>
            <a:ext cx="11526253" cy="24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This report displays "live" data, i.e. the historic figures (e.g. evolution of situation over x years) that reflect retroactive changes. The data is as of 11.12.20</a:t>
            </a:r>
            <a:r>
              <a:rPr lang="pl-PL" sz="10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4</a:t>
            </a:r>
            <a:endParaRPr lang="en-GB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798A67-6C11-488C-AE46-8313D314D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02" y="1150073"/>
            <a:ext cx="9907080" cy="35759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C4F1DA-B61E-18CD-BFF0-6B07242E1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9906" y="1055762"/>
            <a:ext cx="1318374" cy="188230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AB280C7-E57D-E512-B4C3-2F68300FE7D7}"/>
              </a:ext>
            </a:extLst>
          </p:cNvPr>
          <p:cNvSpPr/>
          <p:nvPr/>
        </p:nvSpPr>
        <p:spPr>
          <a:xfrm>
            <a:off x="9621280" y="3038877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060CF4-5D8D-C44B-449E-E242B9FA9487}"/>
              </a:ext>
            </a:extLst>
          </p:cNvPr>
          <p:cNvSpPr/>
          <p:nvPr/>
        </p:nvSpPr>
        <p:spPr>
          <a:xfrm>
            <a:off x="9598313" y="4216811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F0687A-2756-25DD-184B-61A04C566846}"/>
              </a:ext>
            </a:extLst>
          </p:cNvPr>
          <p:cNvSpPr/>
          <p:nvPr/>
        </p:nvSpPr>
        <p:spPr>
          <a:xfrm>
            <a:off x="8149276" y="3030729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034ADD-E1CA-6D46-C7A4-72A588B5C1C2}"/>
              </a:ext>
            </a:extLst>
          </p:cNvPr>
          <p:cNvSpPr/>
          <p:nvPr/>
        </p:nvSpPr>
        <p:spPr>
          <a:xfrm>
            <a:off x="8126309" y="4208663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D53DFC8-D0D9-E0DD-4B56-BC10404111A5}"/>
              </a:ext>
            </a:extLst>
          </p:cNvPr>
          <p:cNvSpPr/>
          <p:nvPr/>
        </p:nvSpPr>
        <p:spPr>
          <a:xfrm>
            <a:off x="6700239" y="3030729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B9824F-9A71-9E2C-24A8-96873E112A0D}"/>
              </a:ext>
            </a:extLst>
          </p:cNvPr>
          <p:cNvSpPr/>
          <p:nvPr/>
        </p:nvSpPr>
        <p:spPr>
          <a:xfrm>
            <a:off x="6677272" y="4208663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379D19-D8A7-8BC6-F77A-B1714DDA00BE}"/>
              </a:ext>
            </a:extLst>
          </p:cNvPr>
          <p:cNvSpPr/>
          <p:nvPr/>
        </p:nvSpPr>
        <p:spPr>
          <a:xfrm>
            <a:off x="5237542" y="3038877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9DB61B3-01AC-EF4D-1E86-24044ACE5802}"/>
              </a:ext>
            </a:extLst>
          </p:cNvPr>
          <p:cNvSpPr/>
          <p:nvPr/>
        </p:nvSpPr>
        <p:spPr>
          <a:xfrm>
            <a:off x="5214575" y="4216811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1419195-15CB-83C3-8F32-9DC4453AB8AA}"/>
              </a:ext>
            </a:extLst>
          </p:cNvPr>
          <p:cNvSpPr/>
          <p:nvPr/>
        </p:nvSpPr>
        <p:spPr>
          <a:xfrm>
            <a:off x="3788505" y="3030729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3AA3EB-F3C6-4E77-09B4-0A65AF3D1F68}"/>
              </a:ext>
            </a:extLst>
          </p:cNvPr>
          <p:cNvSpPr/>
          <p:nvPr/>
        </p:nvSpPr>
        <p:spPr>
          <a:xfrm>
            <a:off x="3765538" y="4208663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EF45BF-6488-89AA-B68C-BD37A4E3C385}"/>
              </a:ext>
            </a:extLst>
          </p:cNvPr>
          <p:cNvSpPr/>
          <p:nvPr/>
        </p:nvSpPr>
        <p:spPr>
          <a:xfrm>
            <a:off x="2339468" y="3030729"/>
            <a:ext cx="554002" cy="7047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D4D6071-D21F-8C3B-D348-394CB28C199F}"/>
              </a:ext>
            </a:extLst>
          </p:cNvPr>
          <p:cNvSpPr/>
          <p:nvPr/>
        </p:nvSpPr>
        <p:spPr>
          <a:xfrm>
            <a:off x="2316501" y="4208663"/>
            <a:ext cx="554002" cy="2494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5326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16-9b.pptx" id="{4DC7DA82-2F9E-4440-988E-B7D2B4725486}" vid="{98F98955-8953-4DCC-AB0F-ABA7F52BE4EF}"/>
    </a:ext>
  </a:extLst>
</a:theme>
</file>

<file path=ppt/theme/theme2.xml><?xml version="1.0" encoding="utf-8"?>
<a:theme xmlns:a="http://schemas.openxmlformats.org/drawingml/2006/main" name="AIS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16-9b.pptx" id="{4DC7DA82-2F9E-4440-988E-B7D2B4725486}" vid="{2846FC78-F160-4870-8A94-798BCAC81608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16-9b.pptx" id="{4DC7DA82-2F9E-4440-988E-B7D2B4725486}" vid="{2EFD2FD1-5E37-47DB-A657-2BD93AD1BBB6}"/>
    </a:ext>
  </a:extLst>
</a:theme>
</file>

<file path=ppt/theme/theme4.xml><?xml version="1.0" encoding="utf-8"?>
<a:theme xmlns:a="http://schemas.openxmlformats.org/drawingml/2006/main" name="Mydło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257_TF78757031.potx" id="{7EF40EE2-602C-483E-9362-2E7DD86130FE}" vid="{30AF5DB0-EC8E-4633-B598-B94BACF6148F}"/>
    </a:ext>
  </a:extLst>
</a:theme>
</file>

<file path=ppt/theme/theme5.xml><?xml version="1.0" encoding="utf-8"?>
<a:theme xmlns:a="http://schemas.openxmlformats.org/drawingml/2006/main" name="1_Mydło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257_TF78757031.potx" id="{7EF40EE2-602C-483E-9362-2E7DD86130FE}" vid="{30AF5DB0-EC8E-4633-B598-B94BACF6148F}"/>
    </a:ext>
  </a:extLst>
</a:theme>
</file>

<file path=ppt/theme/theme6.xml><?xml version="1.0" encoding="utf-8"?>
<a:theme xmlns:a="http://schemas.openxmlformats.org/drawingml/2006/main" name="2_Mydło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257_TF78757031.potx" id="{7EF40EE2-602C-483E-9362-2E7DD86130FE}" vid="{30AF5DB0-EC8E-4633-B598-B94BACF6148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avon">
    <a:dk1>
      <a:sysClr val="windowText" lastClr="000000"/>
    </a:dk1>
    <a:lt1>
      <a:sysClr val="window" lastClr="FFFFFF"/>
    </a:lt1>
    <a:dk2>
      <a:srgbClr val="1485A4"/>
    </a:dk2>
    <a:lt2>
      <a:srgbClr val="E3DED1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F49100"/>
    </a:hlink>
    <a:folHlink>
      <a:srgbClr val="739D9B"/>
    </a:folHlink>
  </a:clrScheme>
</a:themeOverride>
</file>

<file path=ppt/theme/themeOverride2.xml><?xml version="1.0" encoding="utf-8"?>
<a:themeOverride xmlns:a="http://schemas.openxmlformats.org/drawingml/2006/main">
  <a:clrScheme name="Savon">
    <a:dk1>
      <a:sysClr val="windowText" lastClr="000000"/>
    </a:dk1>
    <a:lt1>
      <a:sysClr val="window" lastClr="FFFFFF"/>
    </a:lt1>
    <a:dk2>
      <a:srgbClr val="1485A4"/>
    </a:dk2>
    <a:lt2>
      <a:srgbClr val="E3DED1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F49100"/>
    </a:hlink>
    <a:folHlink>
      <a:srgbClr val="739D9B"/>
    </a:folHlink>
  </a:clrScheme>
</a:themeOverride>
</file>

<file path=ppt/theme/themeOverride3.xml><?xml version="1.0" encoding="utf-8"?>
<a:themeOverride xmlns:a="http://schemas.openxmlformats.org/drawingml/2006/main">
  <a:clrScheme name="Savon">
    <a:dk1>
      <a:sysClr val="windowText" lastClr="000000"/>
    </a:dk1>
    <a:lt1>
      <a:sysClr val="window" lastClr="FFFFFF"/>
    </a:lt1>
    <a:dk2>
      <a:srgbClr val="1485A4"/>
    </a:dk2>
    <a:lt2>
      <a:srgbClr val="E3DED1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F49100"/>
    </a:hlink>
    <a:folHlink>
      <a:srgbClr val="739D9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18303</TotalTime>
  <Words>1227</Words>
  <Application>Microsoft Office PowerPoint</Application>
  <PresentationFormat>Widescreen</PresentationFormat>
  <Paragraphs>170</Paragraphs>
  <Slides>26</Slides>
  <Notes>13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Century Gothic</vt:lpstr>
      <vt:lpstr>Garamond</vt:lpstr>
      <vt:lpstr>Wingdings</vt:lpstr>
      <vt:lpstr>1_CERNCorporate16-9</vt:lpstr>
      <vt:lpstr>AIS_CERNCorporate16-9</vt:lpstr>
      <vt:lpstr>End Slides</vt:lpstr>
      <vt:lpstr>Mydło</vt:lpstr>
      <vt:lpstr>1_Mydło</vt:lpstr>
      <vt:lpstr>2_Mydło</vt:lpstr>
      <vt:lpstr>PowerPoint Presentation</vt:lpstr>
      <vt:lpstr>Polska i Polacy w CERN (aktualizacja na 2024 rok)</vt:lpstr>
      <vt:lpstr>Uwagi</vt:lpstr>
      <vt:lpstr>Polska w CERN w 2024</vt:lpstr>
      <vt:lpstr>PowerPoint Presentation</vt:lpstr>
      <vt:lpstr>Zwrot zatrudnienia (wszystkie kraje)</vt:lpstr>
      <vt:lpstr>Polski personel etatowy (STAF) – kategorie zawodowe i typy kontraktów</vt:lpstr>
      <vt:lpstr>Polski personel nieetatowy (inny niz kontrakt STAFF) - typy kontraktów</vt:lpstr>
      <vt:lpstr>Polski personel etatowy (STAFF) - zaszeregowanie w strukturze organizacyjnej</vt:lpstr>
      <vt:lpstr>Polski personel etatowy (STAFF) – funkcje zarządcze</vt:lpstr>
      <vt:lpstr>Polacy w CERN (wyłączając USER) – departamenty</vt:lpstr>
      <vt:lpstr>Rekrutacja – aplikacje na stanowiska etatowe (STAF)</vt:lpstr>
      <vt:lpstr>Rekrutacja – aplikacje na stanowiska nieetatowe</vt:lpstr>
      <vt:lpstr>Kobiety w CERN (DIVERSITY)</vt:lpstr>
      <vt:lpstr>Dziękuję</vt:lpstr>
      <vt:lpstr>Slajdy dodatkowe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BIG SCIENCE PARTNER &amp; INDUSTRY DAY 12.01.2024 r. </vt:lpstr>
      <vt:lpstr>Big Science Seminary for Polish Electric Power Industry Association CERN 06-07.06.2024 r. </vt:lpstr>
      <vt:lpstr>NOWE PROJEKTY na rzecz współpracy z Big Science   INPROCAP – NCBJ partnerem projektu.  Status – w realizacji: 01.06.2024 – 31.05.2027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Agata Beata Rozycka</dc:creator>
  <cp:lastModifiedBy>Agata Beata Rozycka</cp:lastModifiedBy>
  <cp:revision>368</cp:revision>
  <cp:lastPrinted>2019-12-11T13:16:14Z</cp:lastPrinted>
  <dcterms:created xsi:type="dcterms:W3CDTF">2018-12-11T12:51:51Z</dcterms:created>
  <dcterms:modified xsi:type="dcterms:W3CDTF">2024-12-13T14:59:36Z</dcterms:modified>
</cp:coreProperties>
</file>