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690" r:id="rId3"/>
    <p:sldId id="691" r:id="rId4"/>
    <p:sldId id="687" r:id="rId5"/>
    <p:sldId id="695" r:id="rId6"/>
    <p:sldId id="693" r:id="rId7"/>
    <p:sldId id="694" r:id="rId8"/>
    <p:sldId id="692" r:id="rId9"/>
    <p:sldId id="696" r:id="rId10"/>
    <p:sldId id="688" r:id="rId11"/>
    <p:sldId id="697" r:id="rId12"/>
    <p:sldId id="278" r:id="rId13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5E32"/>
    <a:srgbClr val="2F2F2F"/>
    <a:srgbClr val="0033A0"/>
    <a:srgbClr val="AABBDF"/>
    <a:srgbClr val="001F60"/>
    <a:srgbClr val="6E2466"/>
    <a:srgbClr val="2D7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04" autoAdjust="0"/>
    <p:restoredTop sz="80376" autoAdjust="0"/>
  </p:normalViewPr>
  <p:slideViewPr>
    <p:cSldViewPr>
      <p:cViewPr varScale="1">
        <p:scale>
          <a:sx n="86" d="100"/>
          <a:sy n="86" d="100"/>
        </p:scale>
        <p:origin x="1542" y="10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11-22T09:17:25.863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7 210,'173'32,"1"-8,330 0,67-25,-418-12,-25 0,-53 11,96-7,68-4,-81 9,-126 0,58-14,8-3,28 10,-65 7,81-17,-10 2,-31 6,-38-2,-51 11,1 1,-1 0,1 0,0 1,0 1,0 0,0 1,-1 1,18 2,19 10,58 24,-64-20,0-3,53 11,37-7,142 1,136-19,-168-3,862 3,-1070-2,0-3,-1-1,0-1,0-3,38-15,22-5,-20 14,0 3,1 3,112 1,-137 7,-24-1,0 0,33-10,27-3,376-1,-98 10,301-9,-497 3,-117 6,98 1,-144 7,-1-1,1 1,0 0,-1 0,1 1,-1-1,0 1,1 0,-1 1,6 3,-9-5,0 0,0-1,0 1,0 0,0 0,0 0,0 0,-1 0,1 0,0 0,-1 1,1-1,-1 0,1 0,-1 0,1 1,-1-1,0 0,0 1,0-1,0 0,0 1,0-1,0 0,0 0,0 1,0-1,-1 0,1 1,0-1,-1 0,1 0,-1 0,1 1,-1-1,0 0,0 0,1 0,-1 0,0 0,0 0,0 0,-2 1,-6 6,0 0,-1-1,0 0,0 0,-1-1,-14 6,-74 26,95-37,-38 12,-47 7,-8 2,-29 3,81-17,-52 15,-58 15,104-15,6-1,-349 105,354-113,-54 29,1-1,76-36,-1-2,0 0,-1 0,-29 0,32-4,0 2,0 0,1 0,-1 2,1 0,-1 1,-16 8,14-5,-1 0,0-1,0-1,0-1,0 0,-40 2,-125-7,88-2,-155 17,-44-6,78-7,73 10,-68 2,-974-15,1124-1,-113-19,-58-29,95 19,19 3,-111-19,-55 15,256 29,0-1,1-2,0-1,-49-19,-99-60,142 68,-1 2,-1 1,0 2,-1 2,-1 1,1 2,-47-4,37 9,0 3,0 1,0 3,1 1,-70 19,18 4,61-16,0-1,0-2,-1-2,-56 3,-720-10,314-2,478 4,-1 1,1 0,0 2,0 1,-42 17,60-22,0 1,0 0,1 0,-1 0,0 0,1 1,-1-1,1 1,0 0,0 0,0 0,0 1,0-1,1 1,-3 5,5-9,0 1,0 0,0-1,0 1,0 0,0-1,1 1,-1 0,0-1,0 1,1-1,-1 1,0 0,1-1,-1 1,1-1,-1 1,1-1,-1 0,1 1,-1-1,1 1,-1-1,1 0,-1 1,1-1,0 0,-1 0,1 1,-1-1,1 0,0 0,-1 0,1 0,0 0,-1 0,1 0,0 0,-1 0,2-1,32-2,52-15,163-13,-88 18,53-1,559 15,-723 2,1 2,-1 2,73 21,-76-16,23 0,0-3,1-4,121-6,-82-1,-4-5,-69 3,61 2,75 22,-96-9,79 0,-125-12,-4 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11-22T09:21:06.657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1 402,'17'1,"0"1,-1 0,19 6,29 4,16-6,1-3,-1-3,150-21,-210 18,219-44,-140 21,1 5,0 5,119-5,64-11,-3 1,203 29,153-9,-100-33,-397 37,149-12,74-36,-157 20,-147 26,188-23,-205 30,0 1,0 2,0 2,41 8,55 20,-85-17,1-2,1-3,99 5,449-17,-554 1,63-12,30-1,-92 13,337 4,-303 14,-63-11,1-1,36 3,-16-9,29 2,-66 0,-1 0,1 0,0 1,0 0,0 0,-1 0,1 0,-1 0,1 1,-1 0,1 0,-1 0,5 3,-8-4,1-1,-1 1,1-1,-1 1,1 0,-1-1,0 1,1 0,-1 0,0-1,1 1,-1 0,0 0,0 0,0-1,0 1,0 0,0 0,0-1,0 1,0 0,0 0,0 0,0-1,-1 1,1 0,0 0,-1-1,1 1,0 0,-1-1,1 1,-1 0,1-1,-1 1,1 0,-1-1,0 1,1-1,-1 1,0-1,1 0,-1 1,0-1,-1 1,-40 19,37-18,-86 28,-159 30,-24 7,237-58,-1-1,-75 4,14-2,-28 1,-218-8,173-5,74 0,-111 5,117 11,60-8,-58 4,-733-8,401-5,231 19,30-1,-72-13,219 0,0 1,1 0,-1 0,-18 9,-32 7,-112 19,68-14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3AC6-E0BD-BE48-A614-F0E7C08BAB76}" type="datetimeFigureOut">
              <a:rPr lang="en-US" smtClean="0"/>
              <a:t>21-Nov-24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58446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964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823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8512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6507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6220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4745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1314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27649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0617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3768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091E57-63A1-3442-B86A-6695F2409FE9}" type="datetime1">
              <a:rPr lang="en-US" smtClean="0"/>
              <a:t>21-Nov-24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6068B66-AC6D-6940-9367-EDC4B154B8F9}" type="datetime1">
              <a:rPr lang="en-US" smtClean="0"/>
              <a:t>21-Nov-24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B05A767D-07B9-9144-8C31-3A39702D4D06}" type="datetime1">
              <a:rPr lang="en-US" smtClean="0"/>
              <a:t>21-Nov-24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2F9913ED-B1D4-5A4C-8CD8-2E74EB25BED8}" type="datetime1">
              <a:rPr lang="en-US" smtClean="0"/>
              <a:t>21-Nov-24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CD972BCD-5811-B64E-BDB0-AE8779383E83}" type="datetime1">
              <a:rPr lang="en-US" smtClean="0"/>
              <a:t>21-Nov-24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C50A8CA0-D217-2348-BC43-8F09744CBBC2}" type="datetime1">
              <a:rPr lang="en-US" smtClean="0"/>
              <a:t>21-Nov-24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4998574-4EFE-F64F-9FFB-8AA532A9073D}" type="datetime1">
              <a:rPr lang="en-US" smtClean="0"/>
              <a:t>21-Nov-24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53E94D-4168-8048-A22B-A04504165998}" type="datetime1">
              <a:rPr lang="en-US" smtClean="0"/>
              <a:t>21-Nov-24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9889552" y="6407999"/>
            <a:ext cx="867862" cy="365125"/>
          </a:xfrm>
        </p:spPr>
        <p:txBody>
          <a:bodyPr/>
          <a:lstStyle/>
          <a:p>
            <a:pPr>
              <a:defRPr/>
            </a:pPr>
            <a:fld id="{5A2D8E4C-A0BF-5444-9C74-A3C2242D2F23}" type="datetime1">
              <a:rPr lang="en-US" smtClean="0"/>
              <a:t>21-Nov-24</a:t>
            </a:fld>
            <a:endParaRPr lang="en-US" dirty="0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76BCD8F1-CB24-407E-9EAE-75ADFF8FF370}"/>
              </a:ext>
            </a:extLst>
          </p:cNvPr>
          <p:cNvSpPr txBox="1">
            <a:spLocks/>
          </p:cNvSpPr>
          <p:nvPr userDrawn="1"/>
        </p:nvSpPr>
        <p:spPr bwMode="auto">
          <a:xfrm>
            <a:off x="1055440" y="6381328"/>
            <a:ext cx="1338035" cy="401638"/>
          </a:xfrm>
          <a:prstGeom prst="rect">
            <a:avLst/>
          </a:prstGeom>
          <a:solidFill>
            <a:srgbClr val="0033A0"/>
          </a:solidFill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>
              <a:defRPr sz="10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defRPr/>
            </a:pPr>
            <a:r>
              <a:rPr lang="en-GB" noProof="0" dirty="0">
                <a:solidFill>
                  <a:srgbClr val="AABBDF"/>
                </a:solidFill>
              </a:rPr>
              <a:t>SCE</a:t>
            </a:r>
          </a:p>
          <a:p>
            <a:pPr algn="l">
              <a:defRPr/>
            </a:pPr>
            <a:r>
              <a:rPr lang="en-GB" sz="900" noProof="0" dirty="0">
                <a:solidFill>
                  <a:srgbClr val="AABBDF"/>
                </a:solidFill>
              </a:rPr>
              <a:t>Site and Civil Engineering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A06EBC2-F68D-D648-AF1D-B832BA185A4D}" type="datetime1">
              <a:rPr lang="en-US" smtClean="0"/>
              <a:t>21-Nov-24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7505A68-9FCB-BC42-AC2B-E47DE4FC1101}" type="datetime1">
              <a:rPr lang="en-US" smtClean="0"/>
              <a:t>21-Nov-24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F8663E3-BB79-624E-926B-8F195825897F}" type="datetime1">
              <a:rPr lang="en-US" smtClean="0"/>
              <a:t>21-Nov-24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1EA7BFB-1EE4-5945-B805-E0B5FC822139}" type="datetime1">
              <a:rPr lang="en-US" smtClean="0"/>
              <a:t>21-Nov-24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591609-E732-F641-A3F1-7047CC4ED180}" type="datetime1">
              <a:rPr lang="en-US" smtClean="0"/>
              <a:t>21-Nov-24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DFCAA7F-8EAD-4141-9B8C-828B1EDAAAE8}" type="datetime1">
              <a:rPr lang="en-US" smtClean="0"/>
              <a:t>21-Nov-24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83AEFFD-199A-E44B-B48E-3B77BC7EFFB5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0" y="6323862"/>
            <a:ext cx="12192000" cy="533400"/>
          </a:xfrm>
          <a:prstGeom prst="rect">
            <a:avLst/>
          </a:prstGeom>
        </p:spPr>
      </p:pic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DDD1933-E90B-7840-9B80-3952FF1C8C56}" type="datetime1">
              <a:rPr lang="en-US" smtClean="0"/>
              <a:t>21-Nov-24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4" r:id="rId14"/>
    <p:sldLayoutId id="2147483666" r:id="rId15"/>
    <p:sldLayoutId id="2147483668" r:id="rId16"/>
    <p:sldLayoutId id="2147483669" r:id="rId17"/>
  </p:sldLayoutIdLst>
  <p:hf hdr="0" ft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hyperlink" Target="https://confluence.cern.ch/pages/viewpage.action?pageId=437372231" TargetMode="Externa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.png"/><Relationship Id="rId5" Type="http://schemas.openxmlformats.org/officeDocument/2006/relationships/hyperlink" Target="https://confluence.cern.ch/display/ISINT/Rubbish+club" TargetMode="External"/><Relationship Id="rId10" Type="http://schemas.openxmlformats.org/officeDocument/2006/relationships/image" Target="../media/image8.png"/><Relationship Id="rId4" Type="http://schemas.openxmlformats.org/officeDocument/2006/relationships/hyperlink" Target="https://confluence.cern.ch/display/ISINT/2050Today+Waste" TargetMode="External"/><Relationship Id="rId9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3.png"/><Relationship Id="rId18" Type="http://schemas.openxmlformats.org/officeDocument/2006/relationships/image" Target="../media/image28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12" Type="http://schemas.openxmlformats.org/officeDocument/2006/relationships/customXml" Target="../ink/ink2.xml"/><Relationship Id="rId17" Type="http://schemas.openxmlformats.org/officeDocument/2006/relationships/image" Target="../media/image27.pn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2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.png"/><Relationship Id="rId11" Type="http://schemas.openxmlformats.org/officeDocument/2006/relationships/image" Target="../media/image22.png"/><Relationship Id="rId5" Type="http://schemas.openxmlformats.org/officeDocument/2006/relationships/image" Target="../media/image17.png"/><Relationship Id="rId15" Type="http://schemas.openxmlformats.org/officeDocument/2006/relationships/image" Target="../media/image25.png"/><Relationship Id="rId10" Type="http://schemas.openxmlformats.org/officeDocument/2006/relationships/image" Target="../media/image21.png"/><Relationship Id="rId4" Type="http://schemas.openxmlformats.org/officeDocument/2006/relationships/image" Target="../media/image16.png"/><Relationship Id="rId9" Type="http://schemas.openxmlformats.org/officeDocument/2006/relationships/customXml" Target="../ink/ink1.xml"/><Relationship Id="rId14" Type="http://schemas.openxmlformats.org/officeDocument/2006/relationships/image" Target="../media/image2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10" Type="http://schemas.openxmlformats.org/officeDocument/2006/relationships/image" Target="../media/image39.png"/><Relationship Id="rId4" Type="http://schemas.openxmlformats.org/officeDocument/2006/relationships/image" Target="../media/image33.png"/><Relationship Id="rId9" Type="http://schemas.openxmlformats.org/officeDocument/2006/relationships/image" Target="../media/image3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Relationship Id="rId9" Type="http://schemas.openxmlformats.org/officeDocument/2006/relationships/image" Target="../media/image4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confluence.cern.ch/display/ISINT/Sustainability+@hotel+Meyrin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263352" y="3140968"/>
            <a:ext cx="11664677" cy="936104"/>
          </a:xfrm>
        </p:spPr>
        <p:txBody>
          <a:bodyPr/>
          <a:lstStyle/>
          <a:p>
            <a:pPr algn="ctr">
              <a:defRPr/>
            </a:pPr>
            <a:r>
              <a:rPr lang="en-GB" dirty="0"/>
              <a:t>Sustainable Procurement Workshop</a:t>
            </a:r>
            <a:br>
              <a:rPr lang="en-GB" dirty="0"/>
            </a:br>
            <a:r>
              <a:rPr lang="en-GB" dirty="0"/>
              <a:t> </a:t>
            </a:r>
            <a:r>
              <a:rPr lang="en-GB" dirty="0" err="1"/>
              <a:t>Environment@SSC</a:t>
            </a:r>
            <a:br>
              <a:rPr lang="en-GB" dirty="0"/>
            </a:br>
            <a:br>
              <a:rPr lang="en-GB" dirty="0"/>
            </a:br>
            <a:r>
              <a:rPr lang="en-GB" sz="3000" dirty="0"/>
              <a:t>Cédric Garino (SCE-SSC), Lisa Bellini Devictor (SCE-SSC-SC), Gilles Bollinger (SCE-SSC-CS)</a:t>
            </a:r>
            <a:endParaRPr lang="en-GB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677" y="5805264"/>
            <a:ext cx="11376026" cy="803787"/>
          </a:xfrm>
        </p:spPr>
        <p:txBody>
          <a:bodyPr/>
          <a:lstStyle/>
          <a:p>
            <a:pPr algn="l">
              <a:defRPr/>
            </a:pPr>
            <a:endParaRPr dirty="0"/>
          </a:p>
          <a:p>
            <a:pPr algn="l">
              <a:defRPr/>
            </a:pPr>
            <a:r>
              <a:rPr lang="en-US" sz="1800" dirty="0"/>
              <a:t>28.11.2024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24149EE-C902-C847-947D-52711964D9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1384" y="91513"/>
            <a:ext cx="11376025" cy="751151"/>
          </a:xfrm>
        </p:spPr>
        <p:txBody>
          <a:bodyPr anchor="t">
            <a:normAutofit/>
          </a:bodyPr>
          <a:lstStyle/>
          <a:p>
            <a:r>
              <a:rPr lang="en-GB" sz="3200" dirty="0"/>
              <a:t>Group - SSC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6063F3-2CAE-A944-B8FA-A45FAC8ABF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GB" smtClean="0"/>
              <a:pPr>
                <a:spcAft>
                  <a:spcPts val="600"/>
                </a:spcAft>
                <a:defRPr/>
              </a:pPr>
              <a:t>10</a:t>
            </a:fld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BB4BEC5-1A40-E1D7-47EB-E387FF506F34}"/>
              </a:ext>
            </a:extLst>
          </p:cNvPr>
          <p:cNvSpPr txBox="1"/>
          <p:nvPr/>
        </p:nvSpPr>
        <p:spPr bwMode="auto">
          <a:xfrm>
            <a:off x="407368" y="980728"/>
            <a:ext cx="118893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/>
              <a:t>This workshop !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1033D6C-BB5D-2171-BC7E-68AB39C71D93}"/>
              </a:ext>
            </a:extLst>
          </p:cNvPr>
          <p:cNvSpPr txBox="1"/>
          <p:nvPr/>
        </p:nvSpPr>
        <p:spPr bwMode="auto">
          <a:xfrm>
            <a:off x="38083" y="550421"/>
            <a:ext cx="118893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u="sng" dirty="0"/>
              <a:t>Supply Chain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54" name="Picture 53">
            <a:extLst>
              <a:ext uri="{FF2B5EF4-FFF2-40B4-BE49-F238E27FC236}">
                <a16:creationId xmlns:a16="http://schemas.microsoft.com/office/drawing/2014/main" id="{07A2EBB3-CC57-74DF-F923-7E7E44A118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4865" y="1484784"/>
            <a:ext cx="5994531" cy="4653136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id="{DCD97C4C-DBF6-C386-AC71-EDCE179710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28048" y="548680"/>
            <a:ext cx="5434356" cy="1273416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id="{C941574E-81F5-475F-D213-32E5518FD48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28048" y="2060848"/>
            <a:ext cx="4068021" cy="1831653"/>
          </a:xfrm>
          <a:prstGeom prst="rect">
            <a:avLst/>
          </a:pr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id="{ED9CC055-C06C-496E-F12D-5212407DAF5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28048" y="4149080"/>
            <a:ext cx="5587635" cy="2025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48822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24149EE-C902-C847-947D-52711964D9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1384" y="91513"/>
            <a:ext cx="11376025" cy="751151"/>
          </a:xfrm>
        </p:spPr>
        <p:txBody>
          <a:bodyPr anchor="t">
            <a:normAutofit/>
          </a:bodyPr>
          <a:lstStyle/>
          <a:p>
            <a:r>
              <a:rPr lang="en-GB" sz="3200" dirty="0"/>
              <a:t>Group - SSC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6063F3-2CAE-A944-B8FA-A45FAC8ABF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GB" smtClean="0"/>
              <a:pPr>
                <a:spcAft>
                  <a:spcPts val="600"/>
                </a:spcAft>
                <a:defRPr/>
              </a:pPr>
              <a:t>11</a:t>
            </a:fld>
            <a:endParaRPr lang="en-GB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1033D6C-BB5D-2171-BC7E-68AB39C71D93}"/>
              </a:ext>
            </a:extLst>
          </p:cNvPr>
          <p:cNvSpPr txBox="1"/>
          <p:nvPr/>
        </p:nvSpPr>
        <p:spPr bwMode="auto">
          <a:xfrm>
            <a:off x="479376" y="842664"/>
            <a:ext cx="10873208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3600" u="sng" dirty="0"/>
              <a:t>Coming challenges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800" dirty="0"/>
              <a:t>Service roadmaps release and execution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800" dirty="0"/>
              <a:t>Objective alignment with key service contracts (workshop to come next year)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800" dirty="0"/>
              <a:t>CO2eq accounting, standards and metrics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sz="2800" dirty="0"/>
              <a:t>Toward a net-zero Campus (in collaboration with SCE-SAM &amp; SCE-PPM)</a:t>
            </a:r>
          </a:p>
        </p:txBody>
      </p:sp>
    </p:spTree>
    <p:extLst>
      <p:ext uri="{BB962C8B-B14F-4D97-AF65-F5344CB8AC3E}">
        <p14:creationId xmlns:p14="http://schemas.microsoft.com/office/powerpoint/2010/main" val="20727070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24149EE-C902-C847-947D-52711964D9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1384" y="91513"/>
            <a:ext cx="11376025" cy="751151"/>
          </a:xfrm>
        </p:spPr>
        <p:txBody>
          <a:bodyPr anchor="t">
            <a:normAutofit/>
          </a:bodyPr>
          <a:lstStyle/>
          <a:p>
            <a:r>
              <a:rPr lang="en-GB" sz="3200" dirty="0"/>
              <a:t>Group - SSC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6063F3-2CAE-A944-B8FA-A45FAC8ABF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GB" smtClean="0"/>
              <a:pPr>
                <a:spcAft>
                  <a:spcPts val="600"/>
                </a:spcAft>
                <a:defRPr/>
              </a:pPr>
              <a:t>2</a:t>
            </a:fld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BB4BEC5-1A40-E1D7-47EB-E387FF506F34}"/>
              </a:ext>
            </a:extLst>
          </p:cNvPr>
          <p:cNvSpPr txBox="1"/>
          <p:nvPr/>
        </p:nvSpPr>
        <p:spPr bwMode="auto">
          <a:xfrm>
            <a:off x="38084" y="677059"/>
            <a:ext cx="11889325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b="1" u="sng" dirty="0"/>
              <a:t>Collaborations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/>
              <a:t>2050Today – </a:t>
            </a:r>
            <a:r>
              <a:rPr lang="en-GB" dirty="0">
                <a:hlinkClick r:id="rId3"/>
              </a:rPr>
              <a:t>Food</a:t>
            </a:r>
            <a:r>
              <a:rPr lang="en-GB" dirty="0"/>
              <a:t> + </a:t>
            </a:r>
            <a:r>
              <a:rPr lang="en-GB" dirty="0">
                <a:hlinkClick r:id="rId4"/>
              </a:rPr>
              <a:t>Waste</a:t>
            </a:r>
            <a:endParaRPr lang="en-GB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>
                <a:hlinkClick r:id="rId5"/>
              </a:rPr>
              <a:t>Rubbish Club</a:t>
            </a:r>
            <a:endParaRPr lang="en-GB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/>
              <a:t>HSE-ENV</a:t>
            </a:r>
          </a:p>
          <a:p>
            <a:pPr algn="just"/>
            <a:endParaRPr lang="en-GB" dirty="0"/>
          </a:p>
          <a:p>
            <a:pPr algn="just"/>
            <a:endParaRPr lang="en-GB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dirty="0"/>
          </a:p>
          <a:p>
            <a:pPr algn="just"/>
            <a:endParaRPr lang="en-GB" u="sng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/>
              <a:t>Green village : Biodiversity project + collaboration agreement + project agreement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</a:rPr>
              <a:t>“</a:t>
            </a:r>
            <a:r>
              <a:rPr lang="en-US" dirty="0" err="1">
                <a:latin typeface="Arial" panose="020B0604020202020204" pitchFamily="34" charset="0"/>
              </a:rPr>
              <a:t>Responsabilité</a:t>
            </a:r>
            <a:r>
              <a:rPr lang="en-US" dirty="0">
                <a:latin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</a:rPr>
              <a:t>Sociétale</a:t>
            </a:r>
            <a:r>
              <a:rPr lang="en-US" dirty="0">
                <a:latin typeface="Arial" panose="020B0604020202020204" pitchFamily="34" charset="0"/>
              </a:rPr>
              <a:t> des </a:t>
            </a:r>
            <a:r>
              <a:rPr lang="en-US" dirty="0" err="1">
                <a:latin typeface="Arial" panose="020B0604020202020204" pitchFamily="34" charset="0"/>
              </a:rPr>
              <a:t>Entreprises</a:t>
            </a:r>
            <a:r>
              <a:rPr lang="en-US" dirty="0">
                <a:latin typeface="Arial" panose="020B0604020202020204" pitchFamily="34" charset="0"/>
              </a:rPr>
              <a:t>” </a:t>
            </a:r>
            <a:r>
              <a:rPr lang="en-GB" dirty="0"/>
              <a:t>policies of contractors: 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GB" dirty="0"/>
              <a:t>Helvetia, Novae, Serco, … </a:t>
            </a:r>
          </a:p>
          <a:p>
            <a:pPr algn="just"/>
            <a:endParaRPr lang="en-GB" dirty="0"/>
          </a:p>
          <a:p>
            <a:pPr algn="just"/>
            <a:endParaRPr lang="en-GB" u="sng" dirty="0"/>
          </a:p>
          <a:p>
            <a:pPr algn="just"/>
            <a:endParaRPr lang="en-GB" u="sng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4DF74FD-A590-6242-EBD8-3C7ED74B87F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27848" y="2029008"/>
            <a:ext cx="3072376" cy="170162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DF717F5-4038-51DB-C5B0-7D2C8C24903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3294" y="2029008"/>
            <a:ext cx="3856522" cy="183204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640F736-5EA8-9C75-1AC6-0D24C929A4F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972594" y="2029008"/>
            <a:ext cx="2812038" cy="1767024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C0004AAF-1B42-F42F-6F9B-CF3A7B07AB0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319174" y="67479"/>
            <a:ext cx="7465458" cy="1701624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CCE96204-FCB3-88B0-02D7-F16CDD2034E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407103" y="3878432"/>
            <a:ext cx="2449537" cy="2302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22244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24149EE-C902-C847-947D-52711964D9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1384" y="91513"/>
            <a:ext cx="11376025" cy="751151"/>
          </a:xfrm>
        </p:spPr>
        <p:txBody>
          <a:bodyPr anchor="t">
            <a:normAutofit/>
          </a:bodyPr>
          <a:lstStyle/>
          <a:p>
            <a:r>
              <a:rPr lang="en-GB" sz="3200" dirty="0"/>
              <a:t>Group - SSC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6063F3-2CAE-A944-B8FA-A45FAC8ABF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23458" y="640800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GB" smtClean="0"/>
              <a:pPr>
                <a:spcAft>
                  <a:spcPts val="600"/>
                </a:spcAft>
                <a:defRPr/>
              </a:pPr>
              <a:t>3</a:t>
            </a:fld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BB4BEC5-1A40-E1D7-47EB-E387FF506F34}"/>
              </a:ext>
            </a:extLst>
          </p:cNvPr>
          <p:cNvSpPr txBox="1"/>
          <p:nvPr/>
        </p:nvSpPr>
        <p:spPr bwMode="auto">
          <a:xfrm>
            <a:off x="39323" y="404664"/>
            <a:ext cx="1188932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en-GB" dirty="0"/>
          </a:p>
          <a:p>
            <a:pPr algn="just"/>
            <a:r>
              <a:rPr lang="en-GB" u="sng" dirty="0"/>
              <a:t>Integration in roadmaps</a:t>
            </a:r>
            <a:endParaRPr lang="en-GB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1AF73D8-BBFC-7D9A-7FB5-58C35D62EB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94684" y="654261"/>
            <a:ext cx="4977980" cy="133457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FF740AF-3D80-97A6-5077-D0FD59CC4F2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26581"/>
          <a:stretch/>
        </p:blipFill>
        <p:spPr>
          <a:xfrm>
            <a:off x="139422" y="1403709"/>
            <a:ext cx="6748666" cy="78943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1400196-B945-BC7D-D28B-21A3B0DE42F2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16243"/>
          <a:stretch/>
        </p:blipFill>
        <p:spPr>
          <a:xfrm>
            <a:off x="116202" y="2823909"/>
            <a:ext cx="5545804" cy="109115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B22CDC9-C01B-17A7-8805-45D5DC4AEBB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76120" y="2490166"/>
            <a:ext cx="4868517" cy="1226866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4CF7A86F-8184-4FC3-E475-4D5A21B120E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858" y="4563865"/>
            <a:ext cx="5508078" cy="1673447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92BB6B8E-57A6-6587-5D09-CA85842518C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48128" y="4332457"/>
            <a:ext cx="4207324" cy="197324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C53EFDE-F714-23C7-A9EE-F0F78A3D5753}"/>
              </a:ext>
            </a:extLst>
          </p:cNvPr>
          <p:cNvSpPr txBox="1"/>
          <p:nvPr/>
        </p:nvSpPr>
        <p:spPr bwMode="auto">
          <a:xfrm>
            <a:off x="7032104" y="332656"/>
            <a:ext cx="38164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Waste Management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B386E57-87C9-9D84-9BB5-DC6E35B1D081}"/>
              </a:ext>
            </a:extLst>
          </p:cNvPr>
          <p:cNvSpPr txBox="1"/>
          <p:nvPr/>
        </p:nvSpPr>
        <p:spPr bwMode="auto">
          <a:xfrm>
            <a:off x="92182" y="1124744"/>
            <a:ext cx="624468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CERN Mobility Plan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48EEB09-CABE-9644-A20B-78284AB2BBE0}"/>
              </a:ext>
            </a:extLst>
          </p:cNvPr>
          <p:cNvSpPr txBox="1"/>
          <p:nvPr/>
        </p:nvSpPr>
        <p:spPr bwMode="auto">
          <a:xfrm>
            <a:off x="47328" y="2492896"/>
            <a:ext cx="624468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Storage Management</a:t>
            </a:r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81E9A07-8CE4-33AB-8C6F-BD4EAC6D77DA}"/>
              </a:ext>
            </a:extLst>
          </p:cNvPr>
          <p:cNvSpPr txBox="1"/>
          <p:nvPr/>
        </p:nvSpPr>
        <p:spPr bwMode="auto">
          <a:xfrm>
            <a:off x="67342" y="4202385"/>
            <a:ext cx="624468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Catering</a:t>
            </a:r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AF027BC-4256-E865-168F-E58E29AD365F}"/>
              </a:ext>
            </a:extLst>
          </p:cNvPr>
          <p:cNvSpPr txBox="1"/>
          <p:nvPr/>
        </p:nvSpPr>
        <p:spPr bwMode="auto">
          <a:xfrm>
            <a:off x="7129382" y="2132856"/>
            <a:ext cx="249501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Stores</a:t>
            </a:r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6DB684C-953F-6AC9-2418-5728F5817366}"/>
              </a:ext>
            </a:extLst>
          </p:cNvPr>
          <p:cNvSpPr txBox="1"/>
          <p:nvPr/>
        </p:nvSpPr>
        <p:spPr bwMode="auto">
          <a:xfrm>
            <a:off x="7124126" y="4039731"/>
            <a:ext cx="458849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Housing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85642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24149EE-C902-C847-947D-52711964D9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1384" y="91513"/>
            <a:ext cx="11376025" cy="751151"/>
          </a:xfrm>
        </p:spPr>
        <p:txBody>
          <a:bodyPr anchor="t">
            <a:normAutofit/>
          </a:bodyPr>
          <a:lstStyle/>
          <a:p>
            <a:r>
              <a:rPr lang="en-GB" sz="3200" dirty="0"/>
              <a:t>Group – SSC-CS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6063F3-2CAE-A944-B8FA-A45FAC8ABF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GB" smtClean="0"/>
              <a:pPr>
                <a:spcAft>
                  <a:spcPts val="600"/>
                </a:spcAft>
                <a:defRPr/>
              </a:pPr>
              <a:t>4</a:t>
            </a:fld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BB4BEC5-1A40-E1D7-47EB-E387FF506F34}"/>
              </a:ext>
            </a:extLst>
          </p:cNvPr>
          <p:cNvSpPr txBox="1"/>
          <p:nvPr/>
        </p:nvSpPr>
        <p:spPr bwMode="auto">
          <a:xfrm>
            <a:off x="38083" y="610810"/>
            <a:ext cx="11889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u="sng" dirty="0"/>
              <a:t>Mobility</a:t>
            </a:r>
            <a:r>
              <a:rPr lang="en-GB" dirty="0"/>
              <a:t>	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51B41C3-1434-0E9C-DCA3-430ECC98AF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9066" y="2975554"/>
            <a:ext cx="1095528" cy="328658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B5C4F09-8B4B-C436-0890-14F3F39073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8833" y="3009007"/>
            <a:ext cx="1133633" cy="337232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ED253CA-B264-1D02-9111-E1B8AFE5F87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37100" y="2993276"/>
            <a:ext cx="1028845" cy="332469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3F71843C-974C-BCCE-B1BA-1EA4CC941CF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4426" y="2996186"/>
            <a:ext cx="962159" cy="3343742"/>
          </a:xfrm>
          <a:prstGeom prst="rect">
            <a:avLst/>
          </a:prstGeom>
        </p:spPr>
      </p:pic>
      <p:grpSp>
        <p:nvGrpSpPr>
          <p:cNvPr id="41" name="Group 40">
            <a:extLst>
              <a:ext uri="{FF2B5EF4-FFF2-40B4-BE49-F238E27FC236}">
                <a16:creationId xmlns:a16="http://schemas.microsoft.com/office/drawing/2014/main" id="{BA64E641-2248-86C3-30A1-32AB9DCB9006}"/>
              </a:ext>
            </a:extLst>
          </p:cNvPr>
          <p:cNvGrpSpPr/>
          <p:nvPr/>
        </p:nvGrpSpPr>
        <p:grpSpPr>
          <a:xfrm>
            <a:off x="5951984" y="3113321"/>
            <a:ext cx="5316430" cy="3051983"/>
            <a:chOff x="5678261" y="1990625"/>
            <a:chExt cx="6540379" cy="3603057"/>
          </a:xfrm>
        </p:grpSpPr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9FD6FF64-0BD5-CAEB-5680-2260E2DE62C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rcRect b="19902"/>
            <a:stretch/>
          </p:blipFill>
          <p:spPr>
            <a:xfrm>
              <a:off x="5678261" y="2558742"/>
              <a:ext cx="6540379" cy="3034940"/>
            </a:xfrm>
            <a:prstGeom prst="rect">
              <a:avLst/>
            </a:prstGeom>
          </p:spPr>
        </p:pic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F109720B-7C55-EF3E-8E32-29963FC2347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528048" y="1990625"/>
              <a:ext cx="5215612" cy="853183"/>
            </a:xfrm>
            <a:prstGeom prst="rect">
              <a:avLst/>
            </a:prstGeom>
          </p:spPr>
        </p:pic>
        <mc:AlternateContent xmlns:mc="http://schemas.openxmlformats.org/markup-compatibility/2006">
          <mc:Choice xmlns:p14="http://schemas.microsoft.com/office/powerpoint/2010/main" Requires="p14">
            <p:contentPart p14:bwMode="auto" r:id="rId9">
              <p14:nvContentPartPr>
                <p14:cNvPr id="40" name="Ink 39">
                  <a:extLst>
                    <a:ext uri="{FF2B5EF4-FFF2-40B4-BE49-F238E27FC236}">
                      <a16:creationId xmlns:a16="http://schemas.microsoft.com/office/drawing/2014/main" id="{4385C2B7-A7E2-D45A-8E15-4068216AD37A}"/>
                    </a:ext>
                  </a:extLst>
                </p14:cNvPr>
                <p14:cNvContentPartPr/>
                <p14:nvPr/>
              </p14:nvContentPartPr>
              <p14:xfrm>
                <a:off x="6096697" y="3445709"/>
                <a:ext cx="3884040" cy="312840"/>
              </p14:xfrm>
            </p:contentPart>
          </mc:Choice>
          <mc:Fallback>
            <p:pic>
              <p:nvPicPr>
                <p:cNvPr id="40" name="Ink 39">
                  <a:extLst>
                    <a:ext uri="{FF2B5EF4-FFF2-40B4-BE49-F238E27FC236}">
                      <a16:creationId xmlns:a16="http://schemas.microsoft.com/office/drawing/2014/main" id="{4385C2B7-A7E2-D45A-8E15-4068216AD37A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6030708" y="3318193"/>
                  <a:ext cx="4016461" cy="567448"/>
                </a:xfrm>
                <a:prstGeom prst="rect">
                  <a:avLst/>
                </a:prstGeom>
              </p:spPr>
            </p:pic>
          </mc:Fallback>
        </mc:AlternateContent>
      </p:grpSp>
      <p:pic>
        <p:nvPicPr>
          <p:cNvPr id="43" name="Picture 42">
            <a:extLst>
              <a:ext uri="{FF2B5EF4-FFF2-40B4-BE49-F238E27FC236}">
                <a16:creationId xmlns:a16="http://schemas.microsoft.com/office/drawing/2014/main" id="{A75BF488-946A-5C97-50FF-40A1C18BDA0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688288" y="17622"/>
            <a:ext cx="3384376" cy="3123346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12">
            <p14:nvContentPartPr>
              <p14:cNvPr id="46" name="Ink 45">
                <a:extLst>
                  <a:ext uri="{FF2B5EF4-FFF2-40B4-BE49-F238E27FC236}">
                    <a16:creationId xmlns:a16="http://schemas.microsoft.com/office/drawing/2014/main" id="{F0D70FA9-2728-4997-6245-886B53CC36A8}"/>
                  </a:ext>
                </a:extLst>
              </p14:cNvPr>
              <p14:cNvContentPartPr/>
              <p14:nvPr/>
            </p14:nvContentPartPr>
            <p14:xfrm>
              <a:off x="9336825" y="2174549"/>
              <a:ext cx="2627640" cy="194040"/>
            </p14:xfrm>
          </p:contentPart>
        </mc:Choice>
        <mc:Fallback>
          <p:pic>
            <p:nvPicPr>
              <p:cNvPr id="46" name="Ink 45">
                <a:extLst>
                  <a:ext uri="{FF2B5EF4-FFF2-40B4-BE49-F238E27FC236}">
                    <a16:creationId xmlns:a16="http://schemas.microsoft.com/office/drawing/2014/main" id="{F0D70FA9-2728-4997-6245-886B53CC36A8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9283185" y="2066909"/>
                <a:ext cx="2735280" cy="409680"/>
              </a:xfrm>
              <a:prstGeom prst="rect">
                <a:avLst/>
              </a:prstGeom>
            </p:spPr>
          </p:pic>
        </mc:Fallback>
      </mc:AlternateContent>
      <p:pic>
        <p:nvPicPr>
          <p:cNvPr id="47" name="Picture 46">
            <a:extLst>
              <a:ext uri="{FF2B5EF4-FFF2-40B4-BE49-F238E27FC236}">
                <a16:creationId xmlns:a16="http://schemas.microsoft.com/office/drawing/2014/main" id="{6CC06F5D-A4E0-8941-B22D-379DC767203E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19336" y="944252"/>
            <a:ext cx="3493081" cy="893579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5386CA1D-7A45-B80B-9AEE-04336F754A70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295800" y="2096342"/>
            <a:ext cx="4295161" cy="815712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0C4015FC-CC4D-8F76-3CFA-0D3BE6030133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223792" y="908720"/>
            <a:ext cx="4239576" cy="801728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0185542C-F484-8E84-BA52-4391A0A7D4D8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67358" y="2091241"/>
            <a:ext cx="4033563" cy="801728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E576C357-0FDC-8768-FEBC-68103D3B6AD6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4537943" y="2996951"/>
            <a:ext cx="1126009" cy="3225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78629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24149EE-C902-C847-947D-52711964D9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1384" y="91513"/>
            <a:ext cx="11376025" cy="751151"/>
          </a:xfrm>
        </p:spPr>
        <p:txBody>
          <a:bodyPr anchor="t">
            <a:normAutofit/>
          </a:bodyPr>
          <a:lstStyle/>
          <a:p>
            <a:r>
              <a:rPr lang="en-GB" sz="3200" dirty="0"/>
              <a:t>Group – SSC-CS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6063F3-2CAE-A944-B8FA-A45FAC8ABF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GB" smtClean="0"/>
              <a:pPr>
                <a:spcAft>
                  <a:spcPts val="600"/>
                </a:spcAft>
                <a:defRPr/>
              </a:pPr>
              <a:t>5</a:t>
            </a:fld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BB4BEC5-1A40-E1D7-47EB-E387FF506F34}"/>
              </a:ext>
            </a:extLst>
          </p:cNvPr>
          <p:cNvSpPr txBox="1"/>
          <p:nvPr/>
        </p:nvSpPr>
        <p:spPr bwMode="auto">
          <a:xfrm>
            <a:off x="54209" y="683404"/>
            <a:ext cx="11889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u="sng" dirty="0"/>
              <a:t>Cleanliness: Waste roadmap (CEPS Nov. 24)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8952F85-CE5B-B1DF-AB40-944A1D75A7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136" y="1728192"/>
            <a:ext cx="5574848" cy="306896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3A30225-97BD-1CB1-AB1B-D58025CF4A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00711" y="83973"/>
            <a:ext cx="5455929" cy="306896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5E7E9AA-F3D1-28D1-37B9-BE3587F4DD7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84032" y="3212976"/>
            <a:ext cx="5574848" cy="3088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45574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24149EE-C902-C847-947D-52711964D9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1384" y="91513"/>
            <a:ext cx="11376025" cy="751151"/>
          </a:xfrm>
        </p:spPr>
        <p:txBody>
          <a:bodyPr anchor="t">
            <a:normAutofit/>
          </a:bodyPr>
          <a:lstStyle/>
          <a:p>
            <a:r>
              <a:rPr lang="en-GB" sz="3200" dirty="0"/>
              <a:t>Group – SSC-CS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6063F3-2CAE-A944-B8FA-A45FAC8ABF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GB" smtClean="0"/>
              <a:pPr>
                <a:spcAft>
                  <a:spcPts val="600"/>
                </a:spcAft>
                <a:defRPr/>
              </a:pPr>
              <a:t>6</a:t>
            </a:fld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BB4BEC5-1A40-E1D7-47EB-E387FF506F34}"/>
              </a:ext>
            </a:extLst>
          </p:cNvPr>
          <p:cNvSpPr txBox="1"/>
          <p:nvPr/>
        </p:nvSpPr>
        <p:spPr bwMode="auto">
          <a:xfrm>
            <a:off x="54209" y="563730"/>
            <a:ext cx="11889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u="sng" dirty="0"/>
              <a:t>Cleanliness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6AC32B60-8541-4CAB-E213-D2744A65E0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328" y="908720"/>
            <a:ext cx="1743318" cy="3343742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EF46D84C-22AB-DF61-81F8-C0EA2D3F60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37227" y="975119"/>
            <a:ext cx="1867161" cy="3258005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B0F6DE45-98CF-DA8F-E0A5-4120A4B02A6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33262" y="979966"/>
            <a:ext cx="1743318" cy="3172268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172591E9-7B7C-464E-0FA9-83F36E81D78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29809" y="4365104"/>
            <a:ext cx="5415726" cy="965897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426ACE87-53A6-3A6F-0B8D-AE60EB8A90E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103665" y="527474"/>
            <a:ext cx="2903304" cy="3343743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7F654849-678A-902A-97D2-29BDE1B5478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98871" y="417244"/>
            <a:ext cx="2850345" cy="32153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250CC1E-768A-E4EA-BAD4-17780A2ECBF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315149" y="4077072"/>
            <a:ext cx="2397475" cy="214150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C24FEA1-1C4E-E226-58DF-2FD13BDB699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929809" y="5360883"/>
            <a:ext cx="5123852" cy="930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51672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24149EE-C902-C847-947D-52711964D9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1384" y="91513"/>
            <a:ext cx="11376025" cy="751151"/>
          </a:xfrm>
        </p:spPr>
        <p:txBody>
          <a:bodyPr anchor="t">
            <a:normAutofit/>
          </a:bodyPr>
          <a:lstStyle/>
          <a:p>
            <a:r>
              <a:rPr lang="en-GB" sz="3200" dirty="0"/>
              <a:t>Group – SSC-CS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6063F3-2CAE-A944-B8FA-A45FAC8ABF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GB" smtClean="0"/>
              <a:pPr>
                <a:spcAft>
                  <a:spcPts val="600"/>
                </a:spcAft>
                <a:defRPr/>
              </a:pPr>
              <a:t>7</a:t>
            </a:fld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BB4BEC5-1A40-E1D7-47EB-E387FF506F34}"/>
              </a:ext>
            </a:extLst>
          </p:cNvPr>
          <p:cNvSpPr txBox="1"/>
          <p:nvPr/>
        </p:nvSpPr>
        <p:spPr bwMode="auto">
          <a:xfrm>
            <a:off x="54209" y="563730"/>
            <a:ext cx="11889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u="sng" dirty="0"/>
              <a:t>Cleanliness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5DBDE42B-E9E4-BABB-1B36-6F1BDDBB43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3145" y="908720"/>
            <a:ext cx="1725885" cy="3128743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AD442558-11D7-7CF7-1EE8-062981E7E9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16911" y="924560"/>
            <a:ext cx="1371791" cy="3096057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AB4CBF8F-A33D-14FD-F71B-A35C329288D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11624" y="950932"/>
            <a:ext cx="1390844" cy="3086531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60F84F38-970C-0E5B-CFE2-AC7E0606A07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9931" y="5157192"/>
            <a:ext cx="5632053" cy="108012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4CCDEEA3-7BE3-46F9-51BA-699ECFC7044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11633" y="5139764"/>
            <a:ext cx="5300991" cy="95353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C9F5F45-AD49-670F-022A-6AADF11BFE0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472264" y="836712"/>
            <a:ext cx="3239121" cy="357768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65AF6FF-48F2-5A04-8F09-EACC5DFC083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49754" y="4138146"/>
            <a:ext cx="3828029" cy="1117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65991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24149EE-C902-C847-947D-52711964D9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1384" y="91513"/>
            <a:ext cx="11376025" cy="751151"/>
          </a:xfrm>
        </p:spPr>
        <p:txBody>
          <a:bodyPr anchor="t">
            <a:normAutofit/>
          </a:bodyPr>
          <a:lstStyle/>
          <a:p>
            <a:r>
              <a:rPr lang="en-GB" sz="3200" dirty="0"/>
              <a:t>Group – SSC-CS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6063F3-2CAE-A944-B8FA-A45FAC8ABF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GB" smtClean="0"/>
              <a:pPr>
                <a:spcAft>
                  <a:spcPts val="600"/>
                </a:spcAft>
                <a:defRPr/>
              </a:pPr>
              <a:t>8</a:t>
            </a:fld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BB4BEC5-1A40-E1D7-47EB-E387FF506F34}"/>
              </a:ext>
            </a:extLst>
          </p:cNvPr>
          <p:cNvSpPr txBox="1"/>
          <p:nvPr/>
        </p:nvSpPr>
        <p:spPr bwMode="auto">
          <a:xfrm>
            <a:off x="38083" y="620688"/>
            <a:ext cx="118893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u="sng" dirty="0"/>
              <a:t>Housing &amp; Catering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dirty="0"/>
              <a:t>Hotel eco-label: </a:t>
            </a:r>
            <a:r>
              <a:rPr lang="en-GB" dirty="0">
                <a:hlinkClick r:id="rId3"/>
              </a:rPr>
              <a:t>https://confluence.cern.ch/display/ISINT/Sustainability+@hotel+Meyrin</a:t>
            </a:r>
            <a:endParaRPr lang="en-GB" dirty="0"/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8FF1C0DA-DC83-CF2F-3547-3998F1E61F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87488" y="1418975"/>
            <a:ext cx="3661086" cy="453030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CB32B5C-FEA5-27FB-5679-3A9FF996D0F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21928" y="1412776"/>
            <a:ext cx="5574671" cy="4762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7999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24149EE-C902-C847-947D-52711964D9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1384" y="91513"/>
            <a:ext cx="11376025" cy="751151"/>
          </a:xfrm>
        </p:spPr>
        <p:txBody>
          <a:bodyPr anchor="t">
            <a:normAutofit/>
          </a:bodyPr>
          <a:lstStyle/>
          <a:p>
            <a:r>
              <a:rPr lang="en-GB" sz="3200" dirty="0"/>
              <a:t>Group – SSC-SC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6063F3-2CAE-A944-B8FA-A45FAC8ABF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GB" smtClean="0"/>
              <a:pPr>
                <a:spcAft>
                  <a:spcPts val="600"/>
                </a:spcAft>
                <a:defRPr/>
              </a:pPr>
              <a:t>9</a:t>
            </a:fld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BB4BEC5-1A40-E1D7-47EB-E387FF506F34}"/>
              </a:ext>
            </a:extLst>
          </p:cNvPr>
          <p:cNvSpPr txBox="1"/>
          <p:nvPr/>
        </p:nvSpPr>
        <p:spPr bwMode="auto">
          <a:xfrm>
            <a:off x="38083" y="620688"/>
            <a:ext cx="118893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u="sng" dirty="0"/>
              <a:t>Supply Chain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69CFF281-EC7A-8035-0940-DC81548A62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384" y="1520421"/>
            <a:ext cx="1625105" cy="396044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7D250EB-BC54-88D7-D752-56492C3E86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74528" y="596856"/>
            <a:ext cx="3778056" cy="374040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1C3F86E-E363-31B6-38B1-2174F302BEF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34983" y="4767420"/>
            <a:ext cx="7529440" cy="1426885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F229772A-75B0-417A-B8FB-7F16BE9D32A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93933" y="755368"/>
            <a:ext cx="3905770" cy="3581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29226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5" id="{89A0F839-4CEA-9849-9520-54DF1AE8A422}" vid="{89DD7773-1F13-3B40-9461-8FDA22A5E9D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SCE_template PPT</Template>
  <TotalTime>125291</TotalTime>
  <Words>210</Words>
  <Application>Microsoft Office PowerPoint</Application>
  <DocSecurity>0</DocSecurity>
  <PresentationFormat>Widescreen</PresentationFormat>
  <Paragraphs>79</Paragraphs>
  <Slides>12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Calibri</vt:lpstr>
      <vt:lpstr>Office Theme</vt:lpstr>
      <vt:lpstr>Sustainable Procurement Workshop  Environment@SSC  Cédric Garino (SCE-SSC), Lisa Bellini Devictor (SCE-SSC-SC), Gilles Bollinger (SCE-SSC-CS)</vt:lpstr>
      <vt:lpstr>Group - SSC</vt:lpstr>
      <vt:lpstr>Group - SSC</vt:lpstr>
      <vt:lpstr>Group – SSC-CS</vt:lpstr>
      <vt:lpstr>Group – SSC-CS</vt:lpstr>
      <vt:lpstr>Group – SSC-CS</vt:lpstr>
      <vt:lpstr>Group – SSC-CS</vt:lpstr>
      <vt:lpstr>Group – SSC-CS</vt:lpstr>
      <vt:lpstr>Group – SSC-SC</vt:lpstr>
      <vt:lpstr>Group - SSC</vt:lpstr>
      <vt:lpstr>Group - SSC</vt:lpstr>
      <vt:lpstr>PowerPoint Presentation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subject/>
  <dc:creator>Veronique Sogno</dc:creator>
  <cp:keywords/>
  <dc:description/>
  <cp:lastModifiedBy>Cedric Garino</cp:lastModifiedBy>
  <cp:revision>1583</cp:revision>
  <dcterms:created xsi:type="dcterms:W3CDTF">2020-12-15T09:32:24Z</dcterms:created>
  <dcterms:modified xsi:type="dcterms:W3CDTF">2024-11-22T10:14:47Z</dcterms:modified>
  <cp:category/>
  <dc:identifier/>
  <cp:contentStatus/>
  <dc:language/>
  <cp:version/>
</cp:coreProperties>
</file>