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013" r:id="rId2"/>
    <p:sldId id="2015" r:id="rId3"/>
    <p:sldId id="2016" r:id="rId4"/>
    <p:sldId id="2017" r:id="rId5"/>
    <p:sldId id="2014" r:id="rId6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0FF"/>
    <a:srgbClr val="EFFFD2"/>
    <a:srgbClr val="FFFF99"/>
    <a:srgbClr val="DE1611"/>
    <a:srgbClr val="FFFFCC"/>
    <a:srgbClr val="EFFFAE"/>
    <a:srgbClr val="EFFFF4"/>
    <a:srgbClr val="EFFF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/>
    <p:restoredTop sz="94286"/>
  </p:normalViewPr>
  <p:slideViewPr>
    <p:cSldViewPr>
      <p:cViewPr varScale="1">
        <p:scale>
          <a:sx n="104" d="100"/>
          <a:sy n="104" d="100"/>
        </p:scale>
        <p:origin x="216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6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26,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26,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26,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26,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b="1" dirty="0"/>
              <a:t>News and Updates – 1 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626" y="540411"/>
            <a:ext cx="8724901" cy="5638800"/>
          </a:xfrm>
        </p:spPr>
        <p:txBody>
          <a:bodyPr/>
          <a:lstStyle/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Week of Nov. 11 </a:t>
            </a:r>
          </a:p>
          <a:p>
            <a:pPr lvl="1">
              <a:spcBef>
                <a:spcPts val="72"/>
              </a:spcBef>
            </a:pPr>
            <a:r>
              <a:rPr lang="en-US" sz="2400" dirty="0" err="1">
                <a:sym typeface="Wingdings" pitchFamily="2" charset="2"/>
              </a:rPr>
              <a:t>ISMa</a:t>
            </a:r>
            <a:r>
              <a:rPr lang="en-US" sz="2400" dirty="0">
                <a:sym typeface="Wingdings" pitchFamily="2" charset="2"/>
              </a:rPr>
              <a:t> tested the quality and are ready to ship 20 1x1x12cm</a:t>
            </a:r>
            <a:r>
              <a:rPr lang="en-US" sz="2400" baseline="30000" dirty="0">
                <a:sym typeface="Wingdings" pitchFamily="2" charset="2"/>
              </a:rPr>
              <a:t>3</a:t>
            </a:r>
            <a:r>
              <a:rPr lang="en-US" sz="2400" dirty="0">
                <a:sym typeface="Wingdings" pitchFamily="2" charset="2"/>
              </a:rPr>
              <a:t> crystals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Documentation completed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We have sent a DHL shipping label yesterday  they have received and will ship this week</a:t>
            </a:r>
          </a:p>
          <a:p>
            <a:pPr lvl="2">
              <a:spcBef>
                <a:spcPts val="72"/>
              </a:spcBef>
            </a:pPr>
            <a:r>
              <a:rPr lang="en-US" sz="2000" dirty="0">
                <a:sym typeface="Wingdings" pitchFamily="2" charset="2"/>
              </a:rPr>
              <a:t>Wah from UC plan on testing some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They produced 30 more crystals and will ship them to Paul </a:t>
            </a:r>
            <a:r>
              <a:rPr lang="en-US" sz="2400" dirty="0" err="1">
                <a:sym typeface="Wingdings" pitchFamily="2" charset="2"/>
              </a:rPr>
              <a:t>Rubinov</a:t>
            </a:r>
            <a:r>
              <a:rPr lang="en-US" sz="2400" dirty="0">
                <a:sym typeface="Wingdings" pitchFamily="2" charset="2"/>
              </a:rPr>
              <a:t> mid Dec.  Working on getting the shipping label for the remaining 30 crystals to them ahead of time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New FOA for DOE IF comparative program for FY25 release  we will submit a DAMSA proposal to the open call</a:t>
            </a:r>
            <a:endParaRPr lang="en-US" sz="2400" dirty="0">
              <a:sym typeface="Wingdings" pitchFamily="2" charset="2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DD5C2-F429-22E6-8AA3-10B6AE8C9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n-US" sz="3600" dirty="0" err="1"/>
              <a:t>ISMa</a:t>
            </a:r>
            <a:r>
              <a:rPr lang="en-US" sz="3600" dirty="0"/>
              <a:t> Crystal Quality Testing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9F1B4-17BA-4043-DE7C-90B26122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4C4C7-6554-3D37-83CF-88B1504F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766F6-3BC9-6849-ED00-61F63B67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22E9E6-4E46-9197-1D9D-B9B828C493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6" r="-6" b="-6"/>
          <a:stretch>
            <a:fillRect/>
          </a:stretch>
        </p:blipFill>
        <p:spPr bwMode="auto">
          <a:xfrm>
            <a:off x="152399" y="669207"/>
            <a:ext cx="5620274" cy="353831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79BBC0-AF1C-AF5C-1CC7-DD5AF2B01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" t="-163" r="-32" b="-163"/>
          <a:stretch>
            <a:fillRect/>
          </a:stretch>
        </p:blipFill>
        <p:spPr bwMode="auto">
          <a:xfrm>
            <a:off x="1466016" y="4419635"/>
            <a:ext cx="6499973" cy="124973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02D1F5B-B6C6-8A19-DF7C-B552277B8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9601" y="2057400"/>
            <a:ext cx="4572000" cy="2150122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10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0.1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x10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0.1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x120</a:t>
            </a:r>
            <a:r>
              <a:rPr lang="en-US" sz="2400" kern="100" dirty="0">
                <a:latin typeface="Segoe UI" panose="020B0502040204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±</a:t>
            </a:r>
            <a:r>
              <a:rPr lang="uk-UA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0.2 </a:t>
            </a:r>
            <a:r>
              <a:rPr lang="en-US" sz="2400" kern="100" dirty="0"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mm</a:t>
            </a:r>
            <a:endParaRPr lang="en-US" sz="2400" kern="100" dirty="0">
              <a:latin typeface="Liberation Serif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Reflector: PTFE film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PMT:R2059  HV=1500V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Collimator d=4mm.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Source: Cs137(</a:t>
            </a:r>
            <a:r>
              <a:rPr lang="en-US" sz="2400" kern="100" dirty="0" err="1">
                <a:latin typeface="Liberation Serif"/>
                <a:ea typeface="SimSun" panose="02010600030101010101" pitchFamily="2" charset="-122"/>
                <a:cs typeface="Liberation Serif"/>
              </a:rPr>
              <a:t>γ</a:t>
            </a:r>
            <a:r>
              <a:rPr lang="en-US" sz="2400" kern="100" dirty="0">
                <a:latin typeface="Liberation Serif"/>
                <a:ea typeface="SimSun" panose="02010600030101010101" pitchFamily="2" charset="-122"/>
                <a:cs typeface="Mangal" panose="02040503050203030202" pitchFamily="18" charset="0"/>
              </a:rPr>
              <a:t> 662keV)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90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9F1B4-17BA-4043-DE7C-90B26122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4C4C7-6554-3D37-83CF-88B1504F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766F6-3BC9-6849-ED00-61F63B67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22E9E6-4E46-9197-1D9D-B9B828C49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6" r="-6" b="-6"/>
          <a:stretch>
            <a:fillRect/>
          </a:stretch>
        </p:blipFill>
        <p:spPr bwMode="auto">
          <a:xfrm>
            <a:off x="228600" y="6116"/>
            <a:ext cx="4673266" cy="468392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C361F3D-A6AF-C53D-91F3-522A4C530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522324"/>
              </p:ext>
            </p:extLst>
          </p:nvPr>
        </p:nvGraphicFramePr>
        <p:xfrm>
          <a:off x="3814884" y="1051770"/>
          <a:ext cx="5100516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7366">
                  <a:extLst>
                    <a:ext uri="{9D8B030D-6E8A-4147-A177-3AD203B41FA5}">
                      <a16:colId xmlns:a16="http://schemas.microsoft.com/office/drawing/2014/main" val="2242313339"/>
                    </a:ext>
                  </a:extLst>
                </a:gridCol>
                <a:gridCol w="637366">
                  <a:extLst>
                    <a:ext uri="{9D8B030D-6E8A-4147-A177-3AD203B41FA5}">
                      <a16:colId xmlns:a16="http://schemas.microsoft.com/office/drawing/2014/main" val="2776331739"/>
                    </a:ext>
                  </a:extLst>
                </a:gridCol>
                <a:gridCol w="637366">
                  <a:extLst>
                    <a:ext uri="{9D8B030D-6E8A-4147-A177-3AD203B41FA5}">
                      <a16:colId xmlns:a16="http://schemas.microsoft.com/office/drawing/2014/main" val="1020477130"/>
                    </a:ext>
                  </a:extLst>
                </a:gridCol>
                <a:gridCol w="637366">
                  <a:extLst>
                    <a:ext uri="{9D8B030D-6E8A-4147-A177-3AD203B41FA5}">
                      <a16:colId xmlns:a16="http://schemas.microsoft.com/office/drawing/2014/main" val="3583016300"/>
                    </a:ext>
                  </a:extLst>
                </a:gridCol>
                <a:gridCol w="636838">
                  <a:extLst>
                    <a:ext uri="{9D8B030D-6E8A-4147-A177-3AD203B41FA5}">
                      <a16:colId xmlns:a16="http://schemas.microsoft.com/office/drawing/2014/main" val="2286715595"/>
                    </a:ext>
                  </a:extLst>
                </a:gridCol>
                <a:gridCol w="637366">
                  <a:extLst>
                    <a:ext uri="{9D8B030D-6E8A-4147-A177-3AD203B41FA5}">
                      <a16:colId xmlns:a16="http://schemas.microsoft.com/office/drawing/2014/main" val="2318665661"/>
                    </a:ext>
                  </a:extLst>
                </a:gridCol>
                <a:gridCol w="638424">
                  <a:extLst>
                    <a:ext uri="{9D8B030D-6E8A-4147-A177-3AD203B41FA5}">
                      <a16:colId xmlns:a16="http://schemas.microsoft.com/office/drawing/2014/main" val="1290787189"/>
                    </a:ext>
                  </a:extLst>
                </a:gridCol>
                <a:gridCol w="638424">
                  <a:extLst>
                    <a:ext uri="{9D8B030D-6E8A-4147-A177-3AD203B41FA5}">
                      <a16:colId xmlns:a16="http://schemas.microsoft.com/office/drawing/2014/main" val="27936145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312987885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1.2.1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7843020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0,58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0,57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9158817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0,73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609969230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5B6DEEF-2768-00E7-4066-E4238E506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307584"/>
              </p:ext>
            </p:extLst>
          </p:nvPr>
        </p:nvGraphicFramePr>
        <p:xfrm>
          <a:off x="3814884" y="2074203"/>
          <a:ext cx="5100516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9381">
                  <a:extLst>
                    <a:ext uri="{9D8B030D-6E8A-4147-A177-3AD203B41FA5}">
                      <a16:colId xmlns:a16="http://schemas.microsoft.com/office/drawing/2014/main" val="2353563276"/>
                    </a:ext>
                  </a:extLst>
                </a:gridCol>
                <a:gridCol w="849910">
                  <a:extLst>
                    <a:ext uri="{9D8B030D-6E8A-4147-A177-3AD203B41FA5}">
                      <a16:colId xmlns:a16="http://schemas.microsoft.com/office/drawing/2014/main" val="2622144138"/>
                    </a:ext>
                  </a:extLst>
                </a:gridCol>
                <a:gridCol w="849910">
                  <a:extLst>
                    <a:ext uri="{9D8B030D-6E8A-4147-A177-3AD203B41FA5}">
                      <a16:colId xmlns:a16="http://schemas.microsoft.com/office/drawing/2014/main" val="481333775"/>
                    </a:ext>
                  </a:extLst>
                </a:gridCol>
                <a:gridCol w="849381">
                  <a:extLst>
                    <a:ext uri="{9D8B030D-6E8A-4147-A177-3AD203B41FA5}">
                      <a16:colId xmlns:a16="http://schemas.microsoft.com/office/drawing/2014/main" val="2287086196"/>
                    </a:ext>
                  </a:extLst>
                </a:gridCol>
                <a:gridCol w="850967">
                  <a:extLst>
                    <a:ext uri="{9D8B030D-6E8A-4147-A177-3AD203B41FA5}">
                      <a16:colId xmlns:a16="http://schemas.microsoft.com/office/drawing/2014/main" val="1026935432"/>
                    </a:ext>
                  </a:extLst>
                </a:gridCol>
                <a:gridCol w="850967">
                  <a:extLst>
                    <a:ext uri="{9D8B030D-6E8A-4147-A177-3AD203B41FA5}">
                      <a16:colId xmlns:a16="http://schemas.microsoft.com/office/drawing/2014/main" val="23752447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69202432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1.1.2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1.2.2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4193483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0,60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7309682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0,74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81931314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30DD5C2-F429-22E6-8AA3-10B6AE8C9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7680"/>
            <a:ext cx="7772400" cy="533400"/>
          </a:xfrm>
        </p:spPr>
        <p:txBody>
          <a:bodyPr/>
          <a:lstStyle/>
          <a:p>
            <a:r>
              <a:rPr lang="en-US" sz="3600" dirty="0" err="1"/>
              <a:t>ISMa</a:t>
            </a:r>
            <a:r>
              <a:rPr lang="en-US" sz="3600" dirty="0"/>
              <a:t> Crystal Quality Testing Setup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9E9682A-A9A1-0E87-0669-F5E8C4E294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767526"/>
              </p:ext>
            </p:extLst>
          </p:nvPr>
        </p:nvGraphicFramePr>
        <p:xfrm>
          <a:off x="3814884" y="3069677"/>
          <a:ext cx="5100516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9381">
                  <a:extLst>
                    <a:ext uri="{9D8B030D-6E8A-4147-A177-3AD203B41FA5}">
                      <a16:colId xmlns:a16="http://schemas.microsoft.com/office/drawing/2014/main" val="2733395505"/>
                    </a:ext>
                  </a:extLst>
                </a:gridCol>
                <a:gridCol w="849910">
                  <a:extLst>
                    <a:ext uri="{9D8B030D-6E8A-4147-A177-3AD203B41FA5}">
                      <a16:colId xmlns:a16="http://schemas.microsoft.com/office/drawing/2014/main" val="2675636398"/>
                    </a:ext>
                  </a:extLst>
                </a:gridCol>
                <a:gridCol w="849910">
                  <a:extLst>
                    <a:ext uri="{9D8B030D-6E8A-4147-A177-3AD203B41FA5}">
                      <a16:colId xmlns:a16="http://schemas.microsoft.com/office/drawing/2014/main" val="3288169477"/>
                    </a:ext>
                  </a:extLst>
                </a:gridCol>
                <a:gridCol w="849381">
                  <a:extLst>
                    <a:ext uri="{9D8B030D-6E8A-4147-A177-3AD203B41FA5}">
                      <a16:colId xmlns:a16="http://schemas.microsoft.com/office/drawing/2014/main" val="756431126"/>
                    </a:ext>
                  </a:extLst>
                </a:gridCol>
                <a:gridCol w="850967">
                  <a:extLst>
                    <a:ext uri="{9D8B030D-6E8A-4147-A177-3AD203B41FA5}">
                      <a16:colId xmlns:a16="http://schemas.microsoft.com/office/drawing/2014/main" val="810951807"/>
                    </a:ext>
                  </a:extLst>
                </a:gridCol>
                <a:gridCol w="850967">
                  <a:extLst>
                    <a:ext uri="{9D8B030D-6E8A-4147-A177-3AD203B41FA5}">
                      <a16:colId xmlns:a16="http://schemas.microsoft.com/office/drawing/2014/main" val="6318271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96430624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1.1.3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1.2.3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0,48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1448509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8934592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0,69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0,72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84306438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3D3F8D7-364D-36D2-9615-48E9E857D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05480"/>
              </p:ext>
            </p:extLst>
          </p:nvPr>
        </p:nvGraphicFramePr>
        <p:xfrm>
          <a:off x="3790170" y="5161280"/>
          <a:ext cx="5044123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0058">
                  <a:extLst>
                    <a:ext uri="{9D8B030D-6E8A-4147-A177-3AD203B41FA5}">
                      <a16:colId xmlns:a16="http://schemas.microsoft.com/office/drawing/2014/main" val="3322443824"/>
                    </a:ext>
                  </a:extLst>
                </a:gridCol>
                <a:gridCol w="630058">
                  <a:extLst>
                    <a:ext uri="{9D8B030D-6E8A-4147-A177-3AD203B41FA5}">
                      <a16:colId xmlns:a16="http://schemas.microsoft.com/office/drawing/2014/main" val="4023629337"/>
                    </a:ext>
                  </a:extLst>
                </a:gridCol>
                <a:gridCol w="630058">
                  <a:extLst>
                    <a:ext uri="{9D8B030D-6E8A-4147-A177-3AD203B41FA5}">
                      <a16:colId xmlns:a16="http://schemas.microsoft.com/office/drawing/2014/main" val="1657377771"/>
                    </a:ext>
                  </a:extLst>
                </a:gridCol>
                <a:gridCol w="630058">
                  <a:extLst>
                    <a:ext uri="{9D8B030D-6E8A-4147-A177-3AD203B41FA5}">
                      <a16:colId xmlns:a16="http://schemas.microsoft.com/office/drawing/2014/main" val="2152663173"/>
                    </a:ext>
                  </a:extLst>
                </a:gridCol>
                <a:gridCol w="629535">
                  <a:extLst>
                    <a:ext uri="{9D8B030D-6E8A-4147-A177-3AD203B41FA5}">
                      <a16:colId xmlns:a16="http://schemas.microsoft.com/office/drawing/2014/main" val="1116810742"/>
                    </a:ext>
                  </a:extLst>
                </a:gridCol>
                <a:gridCol w="630058">
                  <a:extLst>
                    <a:ext uri="{9D8B030D-6E8A-4147-A177-3AD203B41FA5}">
                      <a16:colId xmlns:a16="http://schemas.microsoft.com/office/drawing/2014/main" val="3845730808"/>
                    </a:ext>
                  </a:extLst>
                </a:gridCol>
                <a:gridCol w="632149">
                  <a:extLst>
                    <a:ext uri="{9D8B030D-6E8A-4147-A177-3AD203B41FA5}">
                      <a16:colId xmlns:a16="http://schemas.microsoft.com/office/drawing/2014/main" val="2024955424"/>
                    </a:ext>
                  </a:extLst>
                </a:gridCol>
                <a:gridCol w="632149">
                  <a:extLst>
                    <a:ext uri="{9D8B030D-6E8A-4147-A177-3AD203B41FA5}">
                      <a16:colId xmlns:a16="http://schemas.microsoft.com/office/drawing/2014/main" val="77574888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711524718"/>
                  </a:ext>
                </a:extLst>
              </a:tr>
              <a:tr h="2286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kern="100">
                          <a:effectLst/>
                        </a:rPr>
                        <a:t>2</a:t>
                      </a:r>
                      <a:r>
                        <a:rPr lang="en-US" sz="1200" kern="100">
                          <a:effectLst/>
                        </a:rPr>
                        <a:t>.1.1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kern="100">
                          <a:effectLst/>
                        </a:rPr>
                        <a:t>0</a:t>
                      </a:r>
                      <a:r>
                        <a:rPr lang="en-US" sz="1200" kern="100">
                          <a:effectLst/>
                        </a:rPr>
                        <a:t>,75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kern="100" dirty="0">
                          <a:effectLst/>
                        </a:rPr>
                        <a:t>2.1.2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2141027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0,79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0,79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86225801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0,79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0,80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8315226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B2ED2C36-ACF2-BF89-6102-1360879AF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73055"/>
              </p:ext>
            </p:extLst>
          </p:nvPr>
        </p:nvGraphicFramePr>
        <p:xfrm>
          <a:off x="3814884" y="4018280"/>
          <a:ext cx="5106694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410">
                  <a:extLst>
                    <a:ext uri="{9D8B030D-6E8A-4147-A177-3AD203B41FA5}">
                      <a16:colId xmlns:a16="http://schemas.microsoft.com/office/drawing/2014/main" val="506754664"/>
                    </a:ext>
                  </a:extLst>
                </a:gridCol>
                <a:gridCol w="850939">
                  <a:extLst>
                    <a:ext uri="{9D8B030D-6E8A-4147-A177-3AD203B41FA5}">
                      <a16:colId xmlns:a16="http://schemas.microsoft.com/office/drawing/2014/main" val="704697201"/>
                    </a:ext>
                  </a:extLst>
                </a:gridCol>
                <a:gridCol w="850939">
                  <a:extLst>
                    <a:ext uri="{9D8B030D-6E8A-4147-A177-3AD203B41FA5}">
                      <a16:colId xmlns:a16="http://schemas.microsoft.com/office/drawing/2014/main" val="362609383"/>
                    </a:ext>
                  </a:extLst>
                </a:gridCol>
                <a:gridCol w="850410">
                  <a:extLst>
                    <a:ext uri="{9D8B030D-6E8A-4147-A177-3AD203B41FA5}">
                      <a16:colId xmlns:a16="http://schemas.microsoft.com/office/drawing/2014/main" val="1324250938"/>
                    </a:ext>
                  </a:extLst>
                </a:gridCol>
                <a:gridCol w="851998">
                  <a:extLst>
                    <a:ext uri="{9D8B030D-6E8A-4147-A177-3AD203B41FA5}">
                      <a16:colId xmlns:a16="http://schemas.microsoft.com/office/drawing/2014/main" val="2169377694"/>
                    </a:ext>
                  </a:extLst>
                </a:gridCol>
                <a:gridCol w="851998">
                  <a:extLst>
                    <a:ext uri="{9D8B030D-6E8A-4147-A177-3AD203B41FA5}">
                      <a16:colId xmlns:a16="http://schemas.microsoft.com/office/drawing/2014/main" val="23378354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68612025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1.3.1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0,50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1.3.2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0,51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4968812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0,63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6827320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0,72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038706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76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DD27F-AC45-FF9C-AC64-E89EED5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6199" y="3581400"/>
            <a:ext cx="3733800" cy="2438400"/>
          </a:xfrm>
        </p:spPr>
        <p:txBody>
          <a:bodyPr/>
          <a:lstStyle/>
          <a:p>
            <a:r>
              <a:rPr lang="en-US" sz="2400" dirty="0"/>
              <a:t>Crystals QE improves from ~0.45 and flattens at ~0.85</a:t>
            </a:r>
          </a:p>
          <a:p>
            <a:pPr lvl="1"/>
            <a:r>
              <a:rPr lang="en-US" sz="2000" dirty="0"/>
              <a:t>Most of them over ~80%</a:t>
            </a:r>
          </a:p>
          <a:p>
            <a:pPr lvl="1"/>
            <a:r>
              <a:rPr lang="en-US" sz="2000" dirty="0" err="1"/>
              <a:t>ISMa</a:t>
            </a:r>
            <a:r>
              <a:rPr lang="en-US" sz="2000" dirty="0"/>
              <a:t> explanation is the process which the crystals are grown makes the quality at the start of the crystal be different than latter ones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9F1B4-17BA-4043-DE7C-90B261229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22E9E6-4E46-9197-1D9D-B9B828C49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6" r="-6" b="-6"/>
          <a:stretch>
            <a:fillRect/>
          </a:stretch>
        </p:blipFill>
        <p:spPr bwMode="auto">
          <a:xfrm>
            <a:off x="127334" y="-30300"/>
            <a:ext cx="3530266" cy="353831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F32A13C-01A7-F084-F227-2CA0831C75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847952"/>
              </p:ext>
            </p:extLst>
          </p:nvPr>
        </p:nvGraphicFramePr>
        <p:xfrm>
          <a:off x="3734118" y="516924"/>
          <a:ext cx="5347335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8209">
                  <a:extLst>
                    <a:ext uri="{9D8B030D-6E8A-4147-A177-3AD203B41FA5}">
                      <a16:colId xmlns:a16="http://schemas.microsoft.com/office/drawing/2014/main" val="1321902277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4139366069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1349137201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3668527213"/>
                    </a:ext>
                  </a:extLst>
                </a:gridCol>
                <a:gridCol w="667654">
                  <a:extLst>
                    <a:ext uri="{9D8B030D-6E8A-4147-A177-3AD203B41FA5}">
                      <a16:colId xmlns:a16="http://schemas.microsoft.com/office/drawing/2014/main" val="759174502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51714264"/>
                    </a:ext>
                  </a:extLst>
                </a:gridCol>
                <a:gridCol w="669318">
                  <a:extLst>
                    <a:ext uri="{9D8B030D-6E8A-4147-A177-3AD203B41FA5}">
                      <a16:colId xmlns:a16="http://schemas.microsoft.com/office/drawing/2014/main" val="2827577589"/>
                    </a:ext>
                  </a:extLst>
                </a:gridCol>
                <a:gridCol w="669318">
                  <a:extLst>
                    <a:ext uri="{9D8B030D-6E8A-4147-A177-3AD203B41FA5}">
                      <a16:colId xmlns:a16="http://schemas.microsoft.com/office/drawing/2014/main" val="3268665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109540932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3.3.1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3.4.1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0100436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4636282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0,85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0,85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415854536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AF3D84B-386D-078B-0DC7-25B43EE781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118284"/>
              </p:ext>
            </p:extLst>
          </p:nvPr>
        </p:nvGraphicFramePr>
        <p:xfrm>
          <a:off x="3733562" y="1527844"/>
          <a:ext cx="5347888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0575">
                  <a:extLst>
                    <a:ext uri="{9D8B030D-6E8A-4147-A177-3AD203B41FA5}">
                      <a16:colId xmlns:a16="http://schemas.microsoft.com/office/drawing/2014/main" val="446881716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729107207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3864096625"/>
                    </a:ext>
                  </a:extLst>
                </a:gridCol>
                <a:gridCol w="890575">
                  <a:extLst>
                    <a:ext uri="{9D8B030D-6E8A-4147-A177-3AD203B41FA5}">
                      <a16:colId xmlns:a16="http://schemas.microsoft.com/office/drawing/2014/main" val="694196154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247004403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36916977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95515586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0,80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3.2.2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3863199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0188855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0,85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17845862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A975DD0-E400-4DBF-3337-9C6597E06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52275"/>
              </p:ext>
            </p:extLst>
          </p:nvPr>
        </p:nvGraphicFramePr>
        <p:xfrm>
          <a:off x="3733562" y="2521464"/>
          <a:ext cx="5347888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0575">
                  <a:extLst>
                    <a:ext uri="{9D8B030D-6E8A-4147-A177-3AD203B41FA5}">
                      <a16:colId xmlns:a16="http://schemas.microsoft.com/office/drawing/2014/main" val="391777926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1297684377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856456071"/>
                    </a:ext>
                  </a:extLst>
                </a:gridCol>
                <a:gridCol w="890575">
                  <a:extLst>
                    <a:ext uri="{9D8B030D-6E8A-4147-A177-3AD203B41FA5}">
                      <a16:colId xmlns:a16="http://schemas.microsoft.com/office/drawing/2014/main" val="1938879494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1905146307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11828643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4416743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3.2.3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0,79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3.2.4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0,78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8732754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5331163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0,84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0,84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89019296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A6F6966-FCA8-5D48-A794-7B3ED29D3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672765"/>
              </p:ext>
            </p:extLst>
          </p:nvPr>
        </p:nvGraphicFramePr>
        <p:xfrm>
          <a:off x="3733800" y="3664052"/>
          <a:ext cx="5347335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8209">
                  <a:extLst>
                    <a:ext uri="{9D8B030D-6E8A-4147-A177-3AD203B41FA5}">
                      <a16:colId xmlns:a16="http://schemas.microsoft.com/office/drawing/2014/main" val="1727086664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3707327925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4099796176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61360515"/>
                    </a:ext>
                  </a:extLst>
                </a:gridCol>
                <a:gridCol w="667654">
                  <a:extLst>
                    <a:ext uri="{9D8B030D-6E8A-4147-A177-3AD203B41FA5}">
                      <a16:colId xmlns:a16="http://schemas.microsoft.com/office/drawing/2014/main" val="2263703814"/>
                    </a:ext>
                  </a:extLst>
                </a:gridCol>
                <a:gridCol w="668209">
                  <a:extLst>
                    <a:ext uri="{9D8B030D-6E8A-4147-A177-3AD203B41FA5}">
                      <a16:colId xmlns:a16="http://schemas.microsoft.com/office/drawing/2014/main" val="3896770812"/>
                    </a:ext>
                  </a:extLst>
                </a:gridCol>
                <a:gridCol w="669318">
                  <a:extLst>
                    <a:ext uri="{9D8B030D-6E8A-4147-A177-3AD203B41FA5}">
                      <a16:colId xmlns:a16="http://schemas.microsoft.com/office/drawing/2014/main" val="1739777194"/>
                    </a:ext>
                  </a:extLst>
                </a:gridCol>
                <a:gridCol w="669318">
                  <a:extLst>
                    <a:ext uri="{9D8B030D-6E8A-4147-A177-3AD203B41FA5}">
                      <a16:colId xmlns:a16="http://schemas.microsoft.com/office/drawing/2014/main" val="7427773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PMT2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416920069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4.1.1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4.4.1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40731004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0,88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7063160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0,87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1219577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DCE09B8-172B-937B-4157-07DB884B5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109715"/>
              </p:ext>
            </p:extLst>
          </p:nvPr>
        </p:nvGraphicFramePr>
        <p:xfrm>
          <a:off x="3733244" y="4633303"/>
          <a:ext cx="5347888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0575">
                  <a:extLst>
                    <a:ext uri="{9D8B030D-6E8A-4147-A177-3AD203B41FA5}">
                      <a16:colId xmlns:a16="http://schemas.microsoft.com/office/drawing/2014/main" val="4230119072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2834515145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3047625483"/>
                    </a:ext>
                  </a:extLst>
                </a:gridCol>
                <a:gridCol w="890575">
                  <a:extLst>
                    <a:ext uri="{9D8B030D-6E8A-4147-A177-3AD203B41FA5}">
                      <a16:colId xmlns:a16="http://schemas.microsoft.com/office/drawing/2014/main" val="3886061293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534944383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8211856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position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30310045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4.4.3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4.2.3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15817789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8022576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0,88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0432911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F200855-E673-E0AF-91AE-B4FD0E47B6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194943"/>
              </p:ext>
            </p:extLst>
          </p:nvPr>
        </p:nvGraphicFramePr>
        <p:xfrm>
          <a:off x="3733244" y="5652804"/>
          <a:ext cx="5347888" cy="1010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0575">
                  <a:extLst>
                    <a:ext uri="{9D8B030D-6E8A-4147-A177-3AD203B41FA5}">
                      <a16:colId xmlns:a16="http://schemas.microsoft.com/office/drawing/2014/main" val="327105532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3796898211"/>
                    </a:ext>
                  </a:extLst>
                </a:gridCol>
                <a:gridCol w="891130">
                  <a:extLst>
                    <a:ext uri="{9D8B030D-6E8A-4147-A177-3AD203B41FA5}">
                      <a16:colId xmlns:a16="http://schemas.microsoft.com/office/drawing/2014/main" val="3645570711"/>
                    </a:ext>
                  </a:extLst>
                </a:gridCol>
                <a:gridCol w="890575">
                  <a:extLst>
                    <a:ext uri="{9D8B030D-6E8A-4147-A177-3AD203B41FA5}">
                      <a16:colId xmlns:a16="http://schemas.microsoft.com/office/drawing/2014/main" val="1617457975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146279323"/>
                    </a:ext>
                  </a:extLst>
                </a:gridCol>
                <a:gridCol w="892239">
                  <a:extLst>
                    <a:ext uri="{9D8B030D-6E8A-4147-A177-3AD203B41FA5}">
                      <a16:colId xmlns:a16="http://schemas.microsoft.com/office/drawing/2014/main" val="14608187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Sample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position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F/T PMT1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139486932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4.3.1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4.3.2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0412739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0,86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2586742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0,87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en-US" sz="1200" kern="10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0,87</a:t>
                      </a:r>
                      <a:endParaRPr lang="en-US" sz="1200" kern="100" dirty="0">
                        <a:effectLst/>
                        <a:latin typeface="Liberation Serif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5354984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30DD5C2-F429-22E6-8AA3-10B6AE8C9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n-US" sz="3600" dirty="0" err="1"/>
              <a:t>ISMa</a:t>
            </a:r>
            <a:r>
              <a:rPr lang="en-US" sz="3600" dirty="0"/>
              <a:t> Crystal Quality Testing Setup</a:t>
            </a:r>
          </a:p>
        </p:txBody>
      </p:sp>
    </p:spTree>
    <p:extLst>
      <p:ext uri="{BB962C8B-B14F-4D97-AF65-F5344CB8AC3E}">
        <p14:creationId xmlns:p14="http://schemas.microsoft.com/office/powerpoint/2010/main" val="26834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DAMSA Collaboration Meeting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8" y="533400"/>
            <a:ext cx="8915402" cy="5638800"/>
          </a:xfrm>
        </p:spPr>
        <p:txBody>
          <a:bodyPr/>
          <a:lstStyle/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Date : Wed. Jan. 15 – half day Sat. Jan. 18, 2025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Wed. Jan. 15 designated analysis workshop led by </a:t>
            </a:r>
            <a:r>
              <a:rPr lang="en-US" sz="2400" dirty="0" err="1">
                <a:sym typeface="Wingdings" pitchFamily="2" charset="2"/>
              </a:rPr>
              <a:t>Wooyoung</a:t>
            </a:r>
            <a:r>
              <a:rPr lang="en-US" sz="2400" dirty="0">
                <a:sym typeface="Wingdings" pitchFamily="2" charset="2"/>
              </a:rPr>
              <a:t> Jang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Secured some funding to support junior member travel at ~$300 each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Location : University of Texas at Arlington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An indico page will be produced and will be shared with you next week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Goals of the meeting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Organize the collaboration with responsibility assignments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Current status of various aspects of the experiment, including the world-wide competition and the Fermilab beam status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Strategic plan for the experiment with the goal of data taking at FAST as soon as possible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Funding possibilities and strategy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Nov. 26,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3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70710</TotalTime>
  <Words>683</Words>
  <Application>Microsoft Macintosh PowerPoint</Application>
  <PresentationFormat>On-screen Show (4:3)</PresentationFormat>
  <Paragraphs>296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Liberation Serif</vt:lpstr>
      <vt:lpstr>Arial</vt:lpstr>
      <vt:lpstr>Arial Narrow</vt:lpstr>
      <vt:lpstr>Segoe UI</vt:lpstr>
      <vt:lpstr>Times New Roman</vt:lpstr>
      <vt:lpstr>phys1443-spring02</vt:lpstr>
      <vt:lpstr>News and Updates – 1  </vt:lpstr>
      <vt:lpstr>ISMa Crystal Quality Testing Report</vt:lpstr>
      <vt:lpstr>ISMa Crystal Quality Testing Setup</vt:lpstr>
      <vt:lpstr>ISMa Crystal Quality Testing Setup</vt:lpstr>
      <vt:lpstr>DAMSA Collaboration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2049</cp:revision>
  <cp:lastPrinted>2023-06-27T05:28:33Z</cp:lastPrinted>
  <dcterms:created xsi:type="dcterms:W3CDTF">2012-01-19T04:21:20Z</dcterms:created>
  <dcterms:modified xsi:type="dcterms:W3CDTF">2024-11-26T21:36:18Z</dcterms:modified>
</cp:coreProperties>
</file>