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1"/>
  </p:notesMasterIdLst>
  <p:sldIdLst>
    <p:sldId id="938" r:id="rId5"/>
    <p:sldId id="939" r:id="rId6"/>
    <p:sldId id="983" r:id="rId7"/>
    <p:sldId id="1083" r:id="rId8"/>
    <p:sldId id="994" r:id="rId9"/>
    <p:sldId id="1084" r:id="rId10"/>
    <p:sldId id="1045" r:id="rId11"/>
    <p:sldId id="1085" r:id="rId12"/>
    <p:sldId id="1053" r:id="rId13"/>
    <p:sldId id="1054" r:id="rId14"/>
    <p:sldId id="996" r:id="rId15"/>
    <p:sldId id="998" r:id="rId16"/>
    <p:sldId id="1086" r:id="rId17"/>
    <p:sldId id="1046" r:id="rId18"/>
    <p:sldId id="1091" r:id="rId19"/>
    <p:sldId id="1087" r:id="rId20"/>
    <p:sldId id="1022" r:id="rId21"/>
    <p:sldId id="1088" r:id="rId22"/>
    <p:sldId id="1070" r:id="rId23"/>
    <p:sldId id="1071" r:id="rId24"/>
    <p:sldId id="1072" r:id="rId25"/>
    <p:sldId id="1073" r:id="rId26"/>
    <p:sldId id="1074" r:id="rId27"/>
    <p:sldId id="1075" r:id="rId28"/>
    <p:sldId id="1089" r:id="rId29"/>
    <p:sldId id="1090" r:id="rId3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utline" id="{A24FBD72-B6A9-4213-920C-9A264D843B6B}">
          <p14:sldIdLst>
            <p14:sldId id="938"/>
            <p14:sldId id="939"/>
            <p14:sldId id="983"/>
            <p14:sldId id="1083"/>
            <p14:sldId id="994"/>
            <p14:sldId id="1084"/>
            <p14:sldId id="1045"/>
            <p14:sldId id="1085"/>
            <p14:sldId id="1053"/>
            <p14:sldId id="1054"/>
            <p14:sldId id="996"/>
            <p14:sldId id="998"/>
            <p14:sldId id="1086"/>
            <p14:sldId id="1046"/>
            <p14:sldId id="1091"/>
            <p14:sldId id="1087"/>
            <p14:sldId id="1022"/>
            <p14:sldId id="1088"/>
            <p14:sldId id="1070"/>
            <p14:sldId id="1071"/>
            <p14:sldId id="1072"/>
            <p14:sldId id="1073"/>
            <p14:sldId id="1074"/>
            <p14:sldId id="1075"/>
            <p14:sldId id="1089"/>
            <p14:sldId id="10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  <p:cmAuthor id="2" name="Carla Martins" initials="CM" lastIdx="1" clrIdx="1">
    <p:extLst>
      <p:ext uri="{19B8F6BF-5375-455C-9EA6-DF929625EA0E}">
        <p15:presenceInfo xmlns:p15="http://schemas.microsoft.com/office/powerpoint/2012/main" userId="Carla Martin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04D4A"/>
    <a:srgbClr val="1F497D"/>
    <a:srgbClr val="49739B"/>
    <a:srgbClr val="528BD4"/>
    <a:srgbClr val="DB9390"/>
    <a:srgbClr val="6695E8"/>
    <a:srgbClr val="F09E18"/>
    <a:srgbClr val="0016A0"/>
    <a:srgbClr val="8E0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81" autoAdjust="0"/>
    <p:restoredTop sz="97156" autoAdjust="0"/>
  </p:normalViewPr>
  <p:slideViewPr>
    <p:cSldViewPr snapToGrid="0" snapToObjects="1">
      <p:cViewPr varScale="1">
        <p:scale>
          <a:sx n="110" d="100"/>
          <a:sy n="110" d="100"/>
        </p:scale>
        <p:origin x="114" y="20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39C8A7C-D643-41D5-83FD-85BB4E2DBA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58" r="28248"/>
          <a:stretch/>
        </p:blipFill>
        <p:spPr>
          <a:xfrm>
            <a:off x="0" y="-162000"/>
            <a:ext cx="12192001" cy="7020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000500" y="1946681"/>
            <a:ext cx="419100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9th Common Coil Joint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9th Common Coil Joint Meeting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9th Common Coil Joint Meeting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9th Common Coil Joint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9th Common Coil Joint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9th Common Coil Joint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9th Common Coil Joint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tretch/>
        </p:blipFill>
        <p:spPr bwMode="auto">
          <a:xfrm>
            <a:off x="42048" y="6263877"/>
            <a:ext cx="501172" cy="57600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6017"/>
          <a:stretch/>
        </p:blipFill>
        <p:spPr bwMode="auto">
          <a:xfrm>
            <a:off x="685914" y="6378616"/>
            <a:ext cx="921740" cy="360000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579725" y="6256904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Excel_Worksheet1.xls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Excel_Worksheet2.xlsx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7" Type="http://schemas.openxmlformats.org/officeDocument/2006/relationships/image" Target="../media/image32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package" Target="../embeddings/Microsoft_Excel_Worksheet4.xlsx"/><Relationship Id="rId5" Type="http://schemas.openxmlformats.org/officeDocument/2006/relationships/image" Target="../media/image33.png"/><Relationship Id="rId4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Worksheet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1338962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Design with (vertical) preload (34mm aperture)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EC0A207B-08CA-461D-8F23-7903F27A9525}"/>
              </a:ext>
            </a:extLst>
          </p:cNvPr>
          <p:cNvSpPr/>
          <p:nvPr/>
        </p:nvSpPr>
        <p:spPr>
          <a:xfrm>
            <a:off x="289413" y="736619"/>
            <a:ext cx="10969139" cy="5622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kern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Slot between Yoke parts for a vertical bladder to allow the assembly at room temperature (RT)</a:t>
            </a: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kern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Yoke slots for additional bladder and/or keys:</a:t>
            </a:r>
            <a:endParaRPr lang="es-ES" kern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kern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Between Pad and Yoke: it can allow a bladder or a key</a:t>
            </a:r>
            <a:endParaRPr lang="es-ES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kern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Between Yoke parts: the one on the right for a key</a:t>
            </a: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Gap between Pad and Yoke @RT: 0.15mm</a:t>
            </a: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GB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Initial assembly interference @RT: 0.2mm (96.2MPa preload)</a:t>
            </a: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endParaRPr lang="en-GB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endParaRPr lang="en-GB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endParaRPr lang="en-GB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endParaRPr lang="en-GB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endParaRPr lang="en-GB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endParaRPr lang="en-US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Only compression vertical stress </a:t>
            </a:r>
            <a:r>
              <a:rPr lang="en-US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(no tension)</a:t>
            </a: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Maximum shear stress reduced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(</a:t>
            </a:r>
            <a:r>
              <a:rPr lang="en-US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below 45MPa)</a:t>
            </a: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Horizontal</a:t>
            </a:r>
            <a:r>
              <a:rPr lang="en-US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tension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stress</a:t>
            </a:r>
            <a:r>
              <a:rPr lang="en-US" kern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reduced</a:t>
            </a:r>
            <a:r>
              <a:rPr lang="en-US" kern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98MPa to 56MPa</a:t>
            </a: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r>
              <a:rPr lang="en-US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VM equivalent stress </a:t>
            </a:r>
            <a:r>
              <a:rPr lang="en-US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133MPa (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below</a:t>
            </a:r>
            <a:r>
              <a:rPr lang="en-US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limit of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150MPa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endParaRPr lang="en-US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Symbol" panose="05050102010706020507" pitchFamily="18" charset="2"/>
              <a:buChar char=""/>
            </a:pPr>
            <a:endParaRPr lang="es-ES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E47DFF24-2DBB-4C2F-8F95-F108EDFA5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829" y="1129304"/>
            <a:ext cx="4302492" cy="4275300"/>
          </a:xfrm>
          <a:prstGeom prst="rect">
            <a:avLst/>
          </a:prstGeom>
        </p:spPr>
      </p:pic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DA701C54-29D6-49D4-A876-FB1A690149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238261"/>
              </p:ext>
            </p:extLst>
          </p:nvPr>
        </p:nvGraphicFramePr>
        <p:xfrm>
          <a:off x="684182" y="2884064"/>
          <a:ext cx="5768044" cy="14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name="Worksheet" r:id="rId4" imgW="4552914" imgH="1136667" progId="Excel.Sheet.12">
                  <p:embed/>
                </p:oleObj>
              </mc:Choice>
              <mc:Fallback>
                <p:oleObj name="Worksheet" r:id="rId4" imgW="4552914" imgH="113666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4182" y="2884064"/>
                        <a:ext cx="5768044" cy="14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00E1FD04-2D07-4D24-90FA-66FD97102475}"/>
              </a:ext>
            </a:extLst>
          </p:cNvPr>
          <p:cNvSpPr/>
          <p:nvPr/>
        </p:nvSpPr>
        <p:spPr>
          <a:xfrm>
            <a:off x="8331060" y="5588090"/>
            <a:ext cx="38002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algn="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6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Detailed information about Maxwell and Ansys results in two next slides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1618654-1A78-44EF-8FA7-3F5188AC9D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3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Maxwell 2D - 34mm aperture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B9E3093-D20F-4679-8570-DDBDB4F38668}"/>
              </a:ext>
            </a:extLst>
          </p:cNvPr>
          <p:cNvSpPr/>
          <p:nvPr/>
        </p:nvSpPr>
        <p:spPr>
          <a:xfrm>
            <a:off x="192288" y="714978"/>
            <a:ext cx="30480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Intrabeam</a:t>
            </a: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149.6 mm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Current: 19340 A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 Field: 14.74 T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63814DA-499E-4D37-B532-FA08BA2FAFC9}"/>
              </a:ext>
            </a:extLst>
          </p:cNvPr>
          <p:cNvSpPr/>
          <p:nvPr/>
        </p:nvSpPr>
        <p:spPr>
          <a:xfrm>
            <a:off x="3608301" y="714978"/>
            <a:ext cx="383887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 Field: 13.99 T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Middle Yoke height (Q1): 57.3 mm (0.5mm to aperture)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1C512373-8A36-4A14-A753-330E3A15F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59" y="2048042"/>
            <a:ext cx="5108806" cy="396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0BB75C7-6FA0-4B5A-B397-1E1E7087F8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1035" y="3100733"/>
            <a:ext cx="2267701" cy="290730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BEE3A4C-2A4D-46CF-8FFD-470CAB475D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9657" y="205634"/>
            <a:ext cx="4561974" cy="2976145"/>
          </a:xfrm>
          <a:prstGeom prst="rect">
            <a:avLst/>
          </a:prstGeom>
        </p:spPr>
      </p:pic>
      <p:graphicFrame>
        <p:nvGraphicFramePr>
          <p:cNvPr id="10" name="Objeto 9">
            <a:extLst>
              <a:ext uri="{FF2B5EF4-FFF2-40B4-BE49-F238E27FC236}">
                <a16:creationId xmlns:a16="http://schemas.microsoft.com/office/drawing/2014/main" id="{C9F13325-AD1F-4AA5-A2F8-D340ED4A69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4544856"/>
              </p:ext>
            </p:extLst>
          </p:nvPr>
        </p:nvGraphicFramePr>
        <p:xfrm>
          <a:off x="8859408" y="3676222"/>
          <a:ext cx="2799310" cy="2101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name="Worksheet" r:id="rId6" imgW="2241523" imgH="1682759" progId="Excel.Sheet.12">
                  <p:embed/>
                </p:oleObj>
              </mc:Choice>
              <mc:Fallback>
                <p:oleObj name="Worksheet" r:id="rId6" imgW="2241523" imgH="168275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859408" y="3676222"/>
                        <a:ext cx="2799310" cy="21014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68397FE-6584-41DC-B1BB-BB3E05F2D9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50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Coil Stress (with vertical preload)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08AB19-ABB7-4FBF-8456-AA877820275D}"/>
              </a:ext>
            </a:extLst>
          </p:cNvPr>
          <p:cNvSpPr txBox="1"/>
          <p:nvPr/>
        </p:nvSpPr>
        <p:spPr>
          <a:xfrm>
            <a:off x="314359" y="686455"/>
            <a:ext cx="819932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Max. Horizontal Coil Displacement (X) due to EMF: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0.23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Stress @ Coil (Cooling + EMF):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X Stress @ Coil: 56.2 MPa (-98.2 MPa)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Y Stress @ Coil: -1.7 MPa (-136.3 MPa)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Shear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Stress @ Coil: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43.3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 (located @ Pole – Coil transition)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VM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Stress @ Coil: </a:t>
            </a:r>
            <a:r>
              <a:rPr lang="en-GB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132.7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MPa</a:t>
            </a:r>
          </a:p>
          <a:p>
            <a:pPr marL="514350" lvl="1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D532901-C509-470A-8507-EF965FB636E0}"/>
              </a:ext>
            </a:extLst>
          </p:cNvPr>
          <p:cNvSpPr txBox="1"/>
          <p:nvPr/>
        </p:nvSpPr>
        <p:spPr>
          <a:xfrm>
            <a:off x="9021402" y="2631578"/>
            <a:ext cx="309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Displacement due to EMF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89C810F-41ED-4BA7-A78D-1E64D43C7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0517" y="111578"/>
            <a:ext cx="2630698" cy="2520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AC4D4B0-9634-46FB-8CC1-B5ABB8E03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82" y="3319450"/>
            <a:ext cx="2706261" cy="2880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46D0A8B-59CD-43FF-A1BE-822747A2DE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2602" y="3319450"/>
            <a:ext cx="2591333" cy="2880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57726B2C-F8E8-4F01-8581-EDDC2C35C8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1780" y="3319450"/>
            <a:ext cx="2669435" cy="2880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555807CE-4828-4198-B68A-26568D97AE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2394" y="3319450"/>
            <a:ext cx="2680926" cy="2880000"/>
          </a:xfrm>
          <a:prstGeom prst="rect">
            <a:avLst/>
          </a:prstGeom>
        </p:spPr>
      </p:pic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91BC2D9-D089-422C-9A1A-F15A169744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64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ISAAC goals &amp; constraints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baselines and configurations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Update</a:t>
            </a:r>
          </a:p>
          <a:p>
            <a:r>
              <a:rPr lang="en-GB" dirty="0"/>
              <a:t>3D Design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Magnetic – Maxwell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Mechanical – Ansys</a:t>
            </a:r>
          </a:p>
          <a:p>
            <a:pPr marL="493776" lvl="3" indent="-457200">
              <a:buSzPct val="80000"/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641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A080AE64-BE92-49EE-A19F-F658A53AD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585275" y="2155754"/>
            <a:ext cx="3976827" cy="3960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3D Design – 34mm aperture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08AB19-ABB7-4FBF-8456-AA877820275D}"/>
              </a:ext>
            </a:extLst>
          </p:cNvPr>
          <p:cNvSpPr txBox="1"/>
          <p:nvPr/>
        </p:nvSpPr>
        <p:spPr>
          <a:xfrm>
            <a:off x="314359" y="629893"/>
            <a:ext cx="1156328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Geometry and thermal/magnetic conditions as in 2D design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 entirely made of Iron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Spacer made of Iron in 3</a:t>
            </a:r>
            <a:r>
              <a:rPr lang="en-US" sz="2000" b="1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cable block straight section </a:t>
            </a:r>
            <a:r>
              <a:rPr lang="en-U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(SS+S1), </a:t>
            </a:r>
            <a:r>
              <a:rPr lang="en-US" sz="2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ASC2024-1LPo1G-08 </a:t>
            </a:r>
            <a:r>
              <a:rPr lang="en-US" sz="2000" i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000" i="1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DA6813A0-07D2-4FAE-BDDE-389956955783}"/>
              </a:ext>
            </a:extLst>
          </p:cNvPr>
          <p:cNvGrpSpPr/>
          <p:nvPr/>
        </p:nvGrpSpPr>
        <p:grpSpPr>
          <a:xfrm>
            <a:off x="543680" y="2233066"/>
            <a:ext cx="3605685" cy="3736688"/>
            <a:chOff x="543680" y="2215310"/>
            <a:chExt cx="3605685" cy="3736688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6CCB5F5B-895B-4828-B85C-D3C5B70A80B1}"/>
                </a:ext>
              </a:extLst>
            </p:cNvPr>
            <p:cNvSpPr txBox="1"/>
            <p:nvPr/>
          </p:nvSpPr>
          <p:spPr>
            <a:xfrm>
              <a:off x="3300953" y="4034996"/>
              <a:ext cx="848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Yoke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71D60425-F50B-4F36-9667-0020692DACDE}"/>
                </a:ext>
              </a:extLst>
            </p:cNvPr>
            <p:cNvSpPr txBox="1"/>
            <p:nvPr/>
          </p:nvSpPr>
          <p:spPr>
            <a:xfrm>
              <a:off x="1585275" y="2215310"/>
              <a:ext cx="848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Shell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233569AB-D6FE-4BB5-800B-3835463BC8BF}"/>
                </a:ext>
              </a:extLst>
            </p:cNvPr>
            <p:cNvSpPr txBox="1"/>
            <p:nvPr/>
          </p:nvSpPr>
          <p:spPr>
            <a:xfrm>
              <a:off x="2433687" y="4821238"/>
              <a:ext cx="848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Pad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36AA1B9F-D40F-44EA-9A66-39867DE6994D}"/>
                </a:ext>
              </a:extLst>
            </p:cNvPr>
            <p:cNvSpPr txBox="1"/>
            <p:nvPr/>
          </p:nvSpPr>
          <p:spPr>
            <a:xfrm>
              <a:off x="543680" y="5582666"/>
              <a:ext cx="1031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rgbClr val="000000"/>
                  </a:solidFill>
                </a:rPr>
                <a:t>Spacer</a:t>
              </a:r>
            </a:p>
          </p:txBody>
        </p: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D95C257B-9339-44A7-B186-0A47A8B0A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928" y="2155754"/>
            <a:ext cx="5349934" cy="3960000"/>
          </a:xfrm>
          <a:prstGeom prst="rect">
            <a:avLst/>
          </a:prstGeom>
        </p:spPr>
      </p:pic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5EA6D0F-CDF7-479D-9CA6-9BB0EF802B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046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Iron length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08AB19-ABB7-4FBF-8456-AA877820275D}"/>
              </a:ext>
            </a:extLst>
          </p:cNvPr>
          <p:cNvSpPr txBox="1"/>
          <p:nvPr/>
        </p:nvSpPr>
        <p:spPr>
          <a:xfrm>
            <a:off x="368588" y="867664"/>
            <a:ext cx="57274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spacer and the pad can be made in iron.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the spacer is made in iron, it should not be longer than the pad. When the peak field is at the straight section, the margin on load line increases.</a:t>
            </a:r>
            <a:r>
              <a:rPr lang="en-US" sz="2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i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stored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decreases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more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iron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volumen.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made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completely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iron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provides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outwards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horizontal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electromagnetic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forces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best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balanced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design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option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Case #6.</a:t>
            </a:r>
            <a:endParaRPr lang="en-GB" sz="20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5EA6D0F-CDF7-479D-9CA6-9BB0EF802B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33DD123-625D-4011-A9CD-242CAF6EC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86484"/>
            <a:ext cx="12192000" cy="1387272"/>
          </a:xfrm>
          <a:prstGeom prst="rect">
            <a:avLst/>
          </a:prstGeom>
        </p:spPr>
      </p:pic>
      <p:sp>
        <p:nvSpPr>
          <p:cNvPr id="392" name="Rectángulo: esquinas redondeadas 391">
            <a:extLst>
              <a:ext uri="{FF2B5EF4-FFF2-40B4-BE49-F238E27FC236}">
                <a16:creationId xmlns:a16="http://schemas.microsoft.com/office/drawing/2014/main" id="{32C34409-92FF-446A-BEC4-42BC79D2B7C8}"/>
              </a:ext>
            </a:extLst>
          </p:cNvPr>
          <p:cNvSpPr/>
          <p:nvPr/>
        </p:nvSpPr>
        <p:spPr>
          <a:xfrm>
            <a:off x="3605349" y="4838994"/>
            <a:ext cx="696685" cy="1389112"/>
          </a:xfrm>
          <a:prstGeom prst="roundRect">
            <a:avLst>
              <a:gd name="adj" fmla="val 11207"/>
            </a:avLst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4" name="Imagen 393">
            <a:extLst>
              <a:ext uri="{FF2B5EF4-FFF2-40B4-BE49-F238E27FC236}">
                <a16:creationId xmlns:a16="http://schemas.microsoft.com/office/drawing/2014/main" id="{97B03C15-444A-4194-A64B-A0B7218CB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6796" y="2029093"/>
            <a:ext cx="4967300" cy="2783816"/>
          </a:xfrm>
          <a:prstGeom prst="rect">
            <a:avLst/>
          </a:prstGeom>
        </p:spPr>
      </p:pic>
      <p:pic>
        <p:nvPicPr>
          <p:cNvPr id="395" name="Imagen 394">
            <a:extLst>
              <a:ext uri="{FF2B5EF4-FFF2-40B4-BE49-F238E27FC236}">
                <a16:creationId xmlns:a16="http://schemas.microsoft.com/office/drawing/2014/main" id="{58D3082A-2DAA-4E35-8160-1A798641A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6785" y="326534"/>
            <a:ext cx="5313759" cy="164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714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ISAAC goals &amp; constraints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baselines and configurations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Update</a:t>
            </a:r>
          </a:p>
          <a:p>
            <a:r>
              <a:rPr lang="en-GB" dirty="0"/>
              <a:t>3D Design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/>
              <a:t>Magnetic – Maxwell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Mechanical – Ansys</a:t>
            </a:r>
          </a:p>
          <a:p>
            <a:pPr marL="493776" lvl="3" indent="-457200">
              <a:buSzPct val="80000"/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68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3D Magnetic Design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08AB19-ABB7-4FBF-8456-AA877820275D}"/>
              </a:ext>
            </a:extLst>
          </p:cNvPr>
          <p:cNvSpPr txBox="1"/>
          <p:nvPr/>
        </p:nvSpPr>
        <p:spPr>
          <a:xfrm>
            <a:off x="314359" y="629893"/>
            <a:ext cx="39088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current: 19340 A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 Field: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14.069 T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FFC0828A-6BB8-4668-94E7-3400002F1E91}"/>
              </a:ext>
            </a:extLst>
          </p:cNvPr>
          <p:cNvGrpSpPr/>
          <p:nvPr/>
        </p:nvGrpSpPr>
        <p:grpSpPr>
          <a:xfrm>
            <a:off x="367353" y="1700104"/>
            <a:ext cx="11517037" cy="4279135"/>
            <a:chOff x="367353" y="1700104"/>
            <a:chExt cx="11517037" cy="4279135"/>
          </a:xfrm>
        </p:grpSpPr>
        <p:grpSp>
          <p:nvGrpSpPr>
            <p:cNvPr id="21" name="Grupo 20">
              <a:extLst>
                <a:ext uri="{FF2B5EF4-FFF2-40B4-BE49-F238E27FC236}">
                  <a16:creationId xmlns:a16="http://schemas.microsoft.com/office/drawing/2014/main" id="{F8359C49-B487-4482-B9CB-EF764293244A}"/>
                </a:ext>
              </a:extLst>
            </p:cNvPr>
            <p:cNvGrpSpPr/>
            <p:nvPr/>
          </p:nvGrpSpPr>
          <p:grpSpPr>
            <a:xfrm>
              <a:off x="663097" y="1700104"/>
              <a:ext cx="11221293" cy="372002"/>
              <a:chOff x="-1266973" y="1724737"/>
              <a:chExt cx="11221293" cy="372002"/>
            </a:xfrm>
          </p:grpSpPr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55D96EF3-CB19-46F4-9C5D-C87771CE120F}"/>
                  </a:ext>
                </a:extLst>
              </p:cNvPr>
              <p:cNvSpPr txBox="1"/>
              <p:nvPr/>
            </p:nvSpPr>
            <p:spPr>
              <a:xfrm>
                <a:off x="-1266973" y="1727407"/>
                <a:ext cx="30972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XZ</a:t>
                </a:r>
              </a:p>
            </p:txBody>
          </p:sp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4921E9AA-C530-4BDF-8615-B083EB0979B9}"/>
                  </a:ext>
                </a:extLst>
              </p:cNvPr>
              <p:cNvSpPr txBox="1"/>
              <p:nvPr/>
            </p:nvSpPr>
            <p:spPr>
              <a:xfrm>
                <a:off x="2703497" y="1724737"/>
                <a:ext cx="30972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XY</a:t>
                </a:r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48F614B7-F977-445B-AE91-1CDC530C6520}"/>
                  </a:ext>
                </a:extLst>
              </p:cNvPr>
              <p:cNvSpPr txBox="1"/>
              <p:nvPr/>
            </p:nvSpPr>
            <p:spPr>
              <a:xfrm>
                <a:off x="6857084" y="1724737"/>
                <a:ext cx="30972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YZ</a:t>
                </a:r>
              </a:p>
            </p:txBody>
          </p:sp>
        </p:grp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9BD9C3C1-6B69-4522-895D-C8F5C3C9D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91173" y="2019239"/>
              <a:ext cx="3772421" cy="3960000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ECA8AE9D-6338-4F84-AC4D-675163E30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7353" y="2019239"/>
              <a:ext cx="3333237" cy="3960000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4DA92ADC-9590-4859-8112-3AEB49BE3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54177" y="2019239"/>
              <a:ext cx="4030213" cy="3960000"/>
            </a:xfrm>
            <a:prstGeom prst="rect">
              <a:avLst/>
            </a:prstGeom>
          </p:spPr>
        </p:pic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383FA081-43DC-4DD4-AEFD-56D1F8B6B8CD}"/>
              </a:ext>
            </a:extLst>
          </p:cNvPr>
          <p:cNvGrpSpPr/>
          <p:nvPr/>
        </p:nvGrpSpPr>
        <p:grpSpPr>
          <a:xfrm>
            <a:off x="3959113" y="687644"/>
            <a:ext cx="7797652" cy="755650"/>
            <a:chOff x="3959113" y="687644"/>
            <a:chExt cx="7797652" cy="755650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66D0A47E-A106-4636-98FA-254153C7C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59113" y="687644"/>
              <a:ext cx="2406650" cy="755650"/>
            </a:xfrm>
            <a:prstGeom prst="rect">
              <a:avLst/>
            </a:prstGeom>
          </p:spPr>
        </p:pic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CBF624C3-FAA0-46A1-9CCB-F679CE58B0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54614" y="687644"/>
              <a:ext cx="2406650" cy="755650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FBB8F87B-6015-46E5-AA9C-25ADF2BC4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350115" y="687644"/>
              <a:ext cx="2406650" cy="755650"/>
            </a:xfrm>
            <a:prstGeom prst="rect">
              <a:avLst/>
            </a:prstGeom>
          </p:spPr>
        </p:pic>
      </p:grp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221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ISAAC goals &amp; constraints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baselines and configurations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Update</a:t>
            </a:r>
          </a:p>
          <a:p>
            <a:r>
              <a:rPr lang="en-GB" dirty="0"/>
              <a:t>3D Design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Magnetic – Maxwell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/>
              <a:t>Mechanical – Ansys</a:t>
            </a:r>
          </a:p>
          <a:p>
            <a:pPr marL="493776" lvl="3" indent="-457200">
              <a:buSzPct val="80000"/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77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28" y="-1417"/>
            <a:ext cx="12088571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3D Mechanical Design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9FB5605-4FEA-45E5-9CE4-D539E073244E}"/>
              </a:ext>
            </a:extLst>
          </p:cNvPr>
          <p:cNvSpPr txBox="1"/>
          <p:nvPr/>
        </p:nvSpPr>
        <p:spPr>
          <a:xfrm>
            <a:off x="5373278" y="687644"/>
            <a:ext cx="660571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algn="just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EMF(z): 29.64 </a:t>
            </a:r>
            <a:r>
              <a:rPr lang="en-GB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</a:t>
            </a: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" algn="just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Shoe Area: 114.84 x 38.5 mm</a:t>
            </a:r>
            <a:r>
              <a:rPr lang="en-GB" sz="2000" baseline="30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 marL="57150" algn="just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EMF(z) pressure: 67 MPa</a:t>
            </a:r>
          </a:p>
          <a:p>
            <a:pPr marL="57150" algn="just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Rod Area: 754.77 mm</a:t>
            </a:r>
            <a:r>
              <a:rPr lang="en-GB" sz="2000" baseline="30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 </a:t>
            </a:r>
          </a:p>
          <a:p>
            <a:pPr marL="57150" algn="just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 </a:t>
            </a:r>
            <a:r>
              <a:rPr lang="en-GB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pretension over Rod applied at RT (half EMF(z) </a:t>
            </a:r>
            <a:r>
              <a:rPr lang="en-GB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approx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F247DDE-5CD3-4DFE-A382-12DD2B423299}"/>
              </a:ext>
            </a:extLst>
          </p:cNvPr>
          <p:cNvSpPr txBox="1"/>
          <p:nvPr/>
        </p:nvSpPr>
        <p:spPr>
          <a:xfrm>
            <a:off x="7114356" y="5211226"/>
            <a:ext cx="4133761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algn="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Limits @ RT: -120 MPa &lt;-&gt; 20 MPa</a:t>
            </a:r>
          </a:p>
          <a:p>
            <a:pPr marL="57150" algn="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Limits @ Cold: -150 MPa &lt;-&gt; 20 MPa</a:t>
            </a: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9F46CB32-D92E-45D1-8D49-9C99DFA76D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84656"/>
              </p:ext>
            </p:extLst>
          </p:nvPr>
        </p:nvGraphicFramePr>
        <p:xfrm>
          <a:off x="820010" y="4967819"/>
          <a:ext cx="4026527" cy="1144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8" name="Worksheet" r:id="rId3" imgW="2679695" imgH="762026" progId="Excel.Sheet.12">
                  <p:embed/>
                </p:oleObj>
              </mc:Choice>
              <mc:Fallback>
                <p:oleObj name="Worksheet" r:id="rId3" imgW="2679695" imgH="762026" progId="Excel.Sheet.12">
                  <p:embed/>
                  <p:pic>
                    <p:nvPicPr>
                      <p:cNvPr id="3" name="Objeto 2">
                        <a:extLst>
                          <a:ext uri="{FF2B5EF4-FFF2-40B4-BE49-F238E27FC236}">
                            <a16:creationId xmlns:a16="http://schemas.microsoft.com/office/drawing/2014/main" id="{9F46CB32-D92E-45D1-8D49-9C99DFA76D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0010" y="4967819"/>
                        <a:ext cx="4026527" cy="11449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Imagen 9">
            <a:extLst>
              <a:ext uri="{FF2B5EF4-FFF2-40B4-BE49-F238E27FC236}">
                <a16:creationId xmlns:a16="http://schemas.microsoft.com/office/drawing/2014/main" id="{2A16BDF1-F3BE-4F88-A35C-F49D9FDAB7A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05" y="2349588"/>
            <a:ext cx="4894537" cy="2493444"/>
          </a:xfrm>
          <a:prstGeom prst="rect">
            <a:avLst/>
          </a:prstGeom>
        </p:spPr>
      </p:pic>
      <p:graphicFrame>
        <p:nvGraphicFramePr>
          <p:cNvPr id="12" name="Objeto 11">
            <a:extLst>
              <a:ext uri="{FF2B5EF4-FFF2-40B4-BE49-F238E27FC236}">
                <a16:creationId xmlns:a16="http://schemas.microsoft.com/office/drawing/2014/main" id="{0CD046A4-63B4-4F88-9F53-7A641B53ADB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98453" y="2680187"/>
          <a:ext cx="5700499" cy="2493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9" name="Worksheet" r:id="rId6" imgW="4311619" imgH="1885950" progId="Excel.Sheet.12">
                  <p:embed/>
                </p:oleObj>
              </mc:Choice>
              <mc:Fallback>
                <p:oleObj name="Worksheet" r:id="rId6" imgW="4311619" imgH="1885950" progId="Excel.Sheet.12">
                  <p:embed/>
                  <p:pic>
                    <p:nvPicPr>
                      <p:cNvPr id="12" name="Objeto 11">
                        <a:extLst>
                          <a:ext uri="{FF2B5EF4-FFF2-40B4-BE49-F238E27FC236}">
                            <a16:creationId xmlns:a16="http://schemas.microsoft.com/office/drawing/2014/main" id="{0CD046A4-63B4-4F88-9F53-7A641B53AD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98453" y="2680187"/>
                        <a:ext cx="5700499" cy="24934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EF62F0F-DEDE-46C3-8487-637F923125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E3C190E-D11B-41C4-8E99-D2A190AEF486}"/>
              </a:ext>
            </a:extLst>
          </p:cNvPr>
          <p:cNvSpPr txBox="1"/>
          <p:nvPr/>
        </p:nvSpPr>
        <p:spPr>
          <a:xfrm>
            <a:off x="213005" y="745197"/>
            <a:ext cx="51602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preload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 Coil: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 mm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interference with Yoke @RT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Aluminium Rods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25kN pretension over Rod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57150" algn="just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81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8735" y="1333144"/>
            <a:ext cx="8554529" cy="3161944"/>
          </a:xfrm>
        </p:spPr>
        <p:txBody>
          <a:bodyPr>
            <a:normAutofit/>
          </a:bodyPr>
          <a:lstStyle/>
          <a:p>
            <a:pPr algn="ctr"/>
            <a:r>
              <a:rPr lang="es-ES" dirty="0" err="1"/>
              <a:t>Update</a:t>
            </a:r>
            <a:r>
              <a:rPr lang="es-ES" dirty="0"/>
              <a:t> of ISAAC </a:t>
            </a:r>
            <a:r>
              <a:rPr lang="es-ES" dirty="0" err="1"/>
              <a:t>mechanical</a:t>
            </a:r>
            <a:r>
              <a:rPr lang="es-ES" dirty="0"/>
              <a:t> design</a:t>
            </a:r>
            <a:br>
              <a:rPr lang="en-GB" dirty="0"/>
            </a:b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3667449" y="4657591"/>
            <a:ext cx="4934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J. García Matos, C. Martins, </a:t>
            </a:r>
            <a:r>
              <a:rPr lang="es-ES" u="sng" dirty="0"/>
              <a:t>F. Toral </a:t>
            </a:r>
            <a:r>
              <a:rPr lang="es-ES" dirty="0"/>
              <a:t>(CIEMAT)</a:t>
            </a:r>
          </a:p>
          <a:p>
            <a:r>
              <a:rPr lang="es-ES" dirty="0"/>
              <a:t>J.C. Pérez (CERN)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1A340C-B8CC-44C5-8578-FD9957B48F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79BE6DE-F574-4E5D-93DD-76EAF72268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B8BDD243-AEBB-4F9E-85C2-B364E0737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640" y="3429000"/>
            <a:ext cx="4133760" cy="255119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17"/>
            <a:ext cx="12191999" cy="689061"/>
          </a:xfrm>
        </p:spPr>
        <p:txBody>
          <a:bodyPr>
            <a:noAutofit/>
          </a:bodyPr>
          <a:lstStyle/>
          <a:p>
            <a:r>
              <a:rPr lang="en-US" sz="4100" b="1" dirty="0"/>
              <a:t> 3D. Coil VM equivalent Stress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F1AF0E3-4AAD-46BA-A6A8-6CF7C452C55B}"/>
              </a:ext>
            </a:extLst>
          </p:cNvPr>
          <p:cNvSpPr txBox="1"/>
          <p:nvPr/>
        </p:nvSpPr>
        <p:spPr>
          <a:xfrm>
            <a:off x="103428" y="5501798"/>
            <a:ext cx="413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Limits @ Cold: -150 MPa &lt;-&gt; 20 MPa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E28FDB2-E305-47D4-A78A-FC1A84811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80" y="764406"/>
            <a:ext cx="4372048" cy="324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8E402E6-3B81-4779-AC15-A8DB7B2239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9423" y="764406"/>
            <a:ext cx="3485326" cy="3240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C264FA8-FB34-4B3A-A173-EE955444FE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7754" y="764406"/>
            <a:ext cx="2924646" cy="2533825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5A43B1E-29F5-406D-A3CD-1C3907A7A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0691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17"/>
            <a:ext cx="12191999" cy="689061"/>
          </a:xfrm>
        </p:spPr>
        <p:txBody>
          <a:bodyPr>
            <a:noAutofit/>
          </a:bodyPr>
          <a:lstStyle/>
          <a:p>
            <a:r>
              <a:rPr lang="en-US" sz="4100" b="1" dirty="0"/>
              <a:t>3D. Coil X Stress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F1AF0E3-4AAD-46BA-A6A8-6CF7C452C55B}"/>
              </a:ext>
            </a:extLst>
          </p:cNvPr>
          <p:cNvSpPr txBox="1"/>
          <p:nvPr/>
        </p:nvSpPr>
        <p:spPr>
          <a:xfrm>
            <a:off x="103428" y="5501798"/>
            <a:ext cx="413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Limits @ Cold: -150 MPa &lt;-&gt; 20 MPa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2626B99-03DA-48A7-9EE6-43476D7DF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2177" y="742019"/>
            <a:ext cx="5428267" cy="506638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C7E5F54-D779-4034-AA85-AD1D9D9CC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" y="742020"/>
            <a:ext cx="5618307" cy="3960000"/>
          </a:xfrm>
          <a:prstGeom prst="rect">
            <a:avLst/>
          </a:prstGeom>
        </p:spPr>
      </p:pic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6E706F6-8AE1-416A-BFA8-2E9162B84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725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17"/>
            <a:ext cx="12191999" cy="689061"/>
          </a:xfrm>
        </p:spPr>
        <p:txBody>
          <a:bodyPr>
            <a:normAutofit fontScale="90000"/>
          </a:bodyPr>
          <a:lstStyle/>
          <a:p>
            <a:r>
              <a:rPr lang="en-US" sz="4800" b="1" dirty="0"/>
              <a:t>3D. Coil </a:t>
            </a:r>
            <a:r>
              <a:rPr lang="en-US" b="1" dirty="0"/>
              <a:t>Y Stress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F1AF0E3-4AAD-46BA-A6A8-6CF7C452C55B}"/>
              </a:ext>
            </a:extLst>
          </p:cNvPr>
          <p:cNvSpPr txBox="1"/>
          <p:nvPr/>
        </p:nvSpPr>
        <p:spPr>
          <a:xfrm>
            <a:off x="103428" y="5501798"/>
            <a:ext cx="413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Limits @ Cold: -150 MPa &lt;-&gt; 20 MPa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C2789B2-FE33-40E8-A16B-F56B171A2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28" y="800443"/>
            <a:ext cx="5450512" cy="396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9C0176D-A8BA-42A9-BC1F-B29DDA3ED2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6521" y="800443"/>
            <a:ext cx="5874300" cy="4997042"/>
          </a:xfrm>
          <a:prstGeom prst="rect">
            <a:avLst/>
          </a:prstGeom>
        </p:spPr>
      </p:pic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DB9C4D5-7ECB-4BB3-A2ED-BBB1D9DB26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110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17"/>
            <a:ext cx="12191999" cy="689061"/>
          </a:xfrm>
        </p:spPr>
        <p:txBody>
          <a:bodyPr>
            <a:normAutofit fontScale="90000"/>
          </a:bodyPr>
          <a:lstStyle/>
          <a:p>
            <a:r>
              <a:rPr lang="en-US" sz="4800" b="1" dirty="0"/>
              <a:t>3D. Coil </a:t>
            </a:r>
            <a:r>
              <a:rPr lang="en-US" b="1" dirty="0"/>
              <a:t>Z Stress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F1AF0E3-4AAD-46BA-A6A8-6CF7C452C55B}"/>
              </a:ext>
            </a:extLst>
          </p:cNvPr>
          <p:cNvSpPr txBox="1"/>
          <p:nvPr/>
        </p:nvSpPr>
        <p:spPr>
          <a:xfrm>
            <a:off x="103428" y="5501798"/>
            <a:ext cx="413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Limits @ Cold: -150 MPa &lt;-&gt; 20 MPa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CF0FC13-E98D-4508-9B93-B5FD17982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631" y="838739"/>
            <a:ext cx="5655789" cy="500749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1068EFC-79F0-47CA-ACB0-8A8A669126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" y="838740"/>
            <a:ext cx="5582059" cy="3960000"/>
          </a:xfrm>
          <a:prstGeom prst="rect">
            <a:avLst/>
          </a:prstGeom>
        </p:spPr>
      </p:pic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ED12AFB-40A4-4C58-AC80-AB0C471C21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0354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28" y="-1417"/>
            <a:ext cx="12088571" cy="689061"/>
          </a:xfrm>
        </p:spPr>
        <p:txBody>
          <a:bodyPr>
            <a:normAutofit fontScale="90000"/>
          </a:bodyPr>
          <a:lstStyle/>
          <a:p>
            <a:r>
              <a:rPr lang="en-US" sz="4800" b="1" dirty="0"/>
              <a:t>3D. Coil Shear Stress</a:t>
            </a:r>
            <a:endParaRPr lang="en-US" sz="3300" b="1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8D71C2-C638-4D74-827C-C1AB4F00F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F1AF0E3-4AAD-46BA-A6A8-6CF7C452C55B}"/>
              </a:ext>
            </a:extLst>
          </p:cNvPr>
          <p:cNvSpPr txBox="1"/>
          <p:nvPr/>
        </p:nvSpPr>
        <p:spPr>
          <a:xfrm>
            <a:off x="103428" y="5845563"/>
            <a:ext cx="413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Limits @ Cold: -45 MPa &lt;-&gt; 45 MPa</a:t>
            </a:r>
          </a:p>
        </p:txBody>
      </p:sp>
      <p:graphicFrame>
        <p:nvGraphicFramePr>
          <p:cNvPr id="3" name="Objeto 2">
            <a:extLst>
              <a:ext uri="{FF2B5EF4-FFF2-40B4-BE49-F238E27FC236}">
                <a16:creationId xmlns:a16="http://schemas.microsoft.com/office/drawing/2014/main" id="{F6FBBBDD-9188-4764-B5AF-A40EBD05DBA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0137" y="682348"/>
          <a:ext cx="8531726" cy="2321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2" name="Worksheet" r:id="rId3" imgW="7632608" imgH="2076399" progId="Excel.Sheet.12">
                  <p:embed/>
                </p:oleObj>
              </mc:Choice>
              <mc:Fallback>
                <p:oleObj name="Worksheet" r:id="rId3" imgW="7632608" imgH="2076399" progId="Excel.Sheet.12">
                  <p:embed/>
                  <p:pic>
                    <p:nvPicPr>
                      <p:cNvPr id="3" name="Objeto 2">
                        <a:extLst>
                          <a:ext uri="{FF2B5EF4-FFF2-40B4-BE49-F238E27FC236}">
                            <a16:creationId xmlns:a16="http://schemas.microsoft.com/office/drawing/2014/main" id="{F6FBBBDD-9188-4764-B5AF-A40EBD05DB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0137" y="682348"/>
                        <a:ext cx="8531726" cy="23210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E489FE5F-9259-4934-876A-9A49433F3C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6061" y="3110074"/>
            <a:ext cx="3218993" cy="270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3A6FA9A-D97C-4125-8D33-08C72ECB7D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6544" y="3110074"/>
            <a:ext cx="2693878" cy="2700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4526B22-BB00-4504-A9B2-7C38A88D0E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5050" y="3110074"/>
            <a:ext cx="2527397" cy="2700000"/>
          </a:xfrm>
          <a:prstGeom prst="rect">
            <a:avLst/>
          </a:prstGeom>
        </p:spPr>
      </p:pic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1D496EC-D22D-48EC-81EA-D26F9B18D5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601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ISAAC goals &amp; constraints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baselines and configurations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Update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3D Design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Magnetic – Maxwell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Mechanical – Ansys</a:t>
            </a:r>
          </a:p>
          <a:p>
            <a:pPr marL="493776" lvl="3" indent="-457200">
              <a:buSzPct val="80000"/>
              <a:buFont typeface="Arial" panose="020B0604020202020204" pitchFamily="34" charset="0"/>
              <a:buChar char="•"/>
            </a:pPr>
            <a:r>
              <a:rPr lang="en-GB" sz="3000" dirty="0"/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7391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Conclusions</a:t>
            </a:r>
            <a:endParaRPr lang="it-IT" b="1" dirty="0"/>
          </a:p>
        </p:txBody>
      </p:sp>
      <p:sp>
        <p:nvSpPr>
          <p:cNvPr id="14" name="3 Marcador de contenido">
            <a:extLst>
              <a:ext uri="{FF2B5EF4-FFF2-40B4-BE49-F238E27FC236}">
                <a16:creationId xmlns:a16="http://schemas.microsoft.com/office/drawing/2014/main" id="{00AEA1A1-3034-480A-9BAA-51F5EA996800}"/>
              </a:ext>
            </a:extLst>
          </p:cNvPr>
          <p:cNvSpPr txBox="1">
            <a:spLocks/>
          </p:cNvSpPr>
          <p:nvPr/>
        </p:nvSpPr>
        <p:spPr>
          <a:xfrm>
            <a:off x="457200" y="823567"/>
            <a:ext cx="11125199" cy="519557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cross-section design: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vertical preload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(0.2mm interference with yoke) to reduce vertical and shear stress (avoid cable detaching from pole).</a:t>
            </a:r>
          </a:p>
          <a:p>
            <a:pPr>
              <a:buClr>
                <a:srgbClr val="FB963C"/>
              </a:buClr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support with </a:t>
            </a:r>
            <a:r>
              <a:rPr lang="en-US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aluminium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rods preloaded at 25kN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B963C"/>
              </a:buClr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 and 3D magnetic and mechanical analysis done, coherent results. Cable stress over limits in some located areas (bonding with </a:t>
            </a: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components)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B963C"/>
              </a:buClr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Detailed manufacturing design ongoing.</a:t>
            </a:r>
          </a:p>
          <a:p>
            <a:pPr indent="-214313">
              <a:buClr>
                <a:srgbClr val="FB963C"/>
              </a:buClr>
              <a:defRPr/>
            </a:pPr>
            <a:endParaRPr lang="en-US" sz="18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00075" lvl="1" indent="-257175">
              <a:buClr>
                <a:srgbClr val="FB963C"/>
              </a:buClr>
              <a:buFont typeface="+mj-lt"/>
              <a:buAutoNum type="arabicPeriod"/>
              <a:defRPr/>
            </a:pPr>
            <a:endParaRPr lang="en-US" sz="18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15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15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126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/>
              <a:t>ISAAC goals &amp; constraints (reminder)</a:t>
            </a:r>
          </a:p>
          <a:p>
            <a:r>
              <a:rPr lang="en-GB" dirty="0"/>
              <a:t>2D Design baselines and configurations (reminder)</a:t>
            </a:r>
          </a:p>
          <a:p>
            <a:r>
              <a:rPr lang="en-GB" dirty="0"/>
              <a:t>2D Design Update</a:t>
            </a:r>
          </a:p>
          <a:p>
            <a:r>
              <a:rPr lang="en-GB" dirty="0"/>
              <a:t>3D Design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/>
              <a:t>Magnetic – Maxwell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/>
              <a:t>Mechanical – Ansys</a:t>
            </a:r>
          </a:p>
          <a:p>
            <a:pPr marL="493776" lvl="3" indent="-457200">
              <a:buSzPct val="80000"/>
              <a:buFont typeface="Arial" panose="020B0604020202020204" pitchFamily="34" charset="0"/>
              <a:buChar char="•"/>
            </a:pPr>
            <a:r>
              <a:rPr lang="en-GB" sz="3000" dirty="0"/>
              <a:t>Conclusions</a:t>
            </a:r>
          </a:p>
          <a:p>
            <a:pPr marL="630936" lvl="3" indent="0">
              <a:buSzPct val="80000"/>
              <a:buNone/>
            </a:pPr>
            <a:endParaRPr lang="en-GB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69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/>
              <a:t>ISAAC goals &amp; constraints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baselines and configurations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Update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3D Design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Magnetic – Maxwell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Mechanical – Ansys</a:t>
            </a:r>
          </a:p>
          <a:p>
            <a:pPr marL="493776" lvl="3" indent="-457200">
              <a:buSzPct val="80000"/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Conclusions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479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ISAAC goals &amp; constraints (reminder)</a:t>
            </a:r>
            <a:endParaRPr lang="it-IT" b="1" dirty="0"/>
          </a:p>
        </p:txBody>
      </p:sp>
      <p:sp>
        <p:nvSpPr>
          <p:cNvPr id="14" name="3 Marcador de contenido">
            <a:extLst>
              <a:ext uri="{FF2B5EF4-FFF2-40B4-BE49-F238E27FC236}">
                <a16:creationId xmlns:a16="http://schemas.microsoft.com/office/drawing/2014/main" id="{00AEA1A1-3034-480A-9BAA-51F5EA996800}"/>
              </a:ext>
            </a:extLst>
          </p:cNvPr>
          <p:cNvSpPr txBox="1">
            <a:spLocks/>
          </p:cNvSpPr>
          <p:nvPr/>
        </p:nvSpPr>
        <p:spPr>
          <a:xfrm>
            <a:off x="457200" y="823567"/>
            <a:ext cx="11125199" cy="519557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ISAAC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nvestigating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uperconducting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ssembly to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ddress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ommon coil mechanics </a:t>
            </a:r>
          </a:p>
          <a:p>
            <a:pPr lvl="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goal: learn for the 14 T model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 coils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mostly on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mechanics</a:t>
            </a:r>
          </a:p>
          <a:p>
            <a:pPr lvl="1">
              <a:buClr>
                <a:srgbClr val="FB963C"/>
              </a:buClr>
              <a:defRPr/>
            </a:pP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RMC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coils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made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CERN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MQXF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strand</a:t>
            </a:r>
            <a:r>
              <a:rPr lang="es-E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es-E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selected</a:t>
            </a:r>
            <a:endParaRPr lang="en-US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Mechanics &amp; assembly as simple as possible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 ≈14 T in the aperture (100% load)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Decrease vertical Lorentz force </a:t>
            </a:r>
            <a:r>
              <a:rPr lang="en-US" sz="2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000" baseline="-250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achieve low vertical preload: free horizontal movement when coils are energized, without friction</a:t>
            </a:r>
          </a:p>
          <a:p>
            <a:pPr indent="-214313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bladder and keys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preload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just to keep contact between parts</a:t>
            </a:r>
          </a:p>
          <a:p>
            <a:pPr indent="-214313">
              <a:buClr>
                <a:srgbClr val="FB963C"/>
              </a:buClr>
              <a:defRPr/>
            </a:pP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Aluminium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shell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contributes to hold the forces</a:t>
            </a:r>
          </a:p>
          <a:p>
            <a:pPr indent="-214313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Goal: To have a horizontal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displacement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the EMF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below 0.5 mm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to: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 the impact on field quality (0.5 mm -&gt; 1% less field in the aperture)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 the possibility of sudden coil movements (to avoid quenches)</a:t>
            </a:r>
          </a:p>
          <a:p>
            <a:pPr marL="457200" lvl="1" indent="0">
              <a:buClr>
                <a:srgbClr val="FB963C"/>
              </a:buClr>
              <a:buNone/>
              <a:defRPr/>
            </a:pPr>
            <a:endParaRPr lang="en-US" sz="1800" dirty="0">
              <a:solidFill>
                <a:sysClr val="windowText" lastClr="000000"/>
              </a:solidFill>
            </a:endParaRPr>
          </a:p>
          <a:p>
            <a:pPr indent="-214313">
              <a:buClr>
                <a:srgbClr val="FB963C"/>
              </a:buClr>
              <a:defRPr/>
            </a:pPr>
            <a:endParaRPr lang="en-US" sz="1800" dirty="0">
              <a:solidFill>
                <a:sysClr val="windowText" lastClr="000000"/>
              </a:solidFill>
            </a:endParaRPr>
          </a:p>
          <a:p>
            <a:pPr marL="600075" lvl="1" indent="-257175">
              <a:buClr>
                <a:srgbClr val="FB963C"/>
              </a:buClr>
              <a:buFont typeface="+mj-lt"/>
              <a:buAutoNum type="arabicPeriod"/>
              <a:defRPr/>
            </a:pPr>
            <a:endParaRPr lang="en-US" sz="18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15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15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86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ISAAC goals &amp; constraints (reminder)</a:t>
            </a:r>
          </a:p>
          <a:p>
            <a:r>
              <a:rPr lang="en-GB" dirty="0"/>
              <a:t>2D Design baselines and configurations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Update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3D Design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Magnetic – Maxwell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Mechanical – Ansys</a:t>
            </a:r>
          </a:p>
          <a:p>
            <a:pPr marL="493776" lvl="3" indent="-457200">
              <a:buSzPct val="80000"/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845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1393732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Design baselines and configurations (reminder)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08AB19-ABB7-4FBF-8456-AA877820275D}"/>
              </a:ext>
            </a:extLst>
          </p:cNvPr>
          <p:cNvSpPr txBox="1"/>
          <p:nvPr/>
        </p:nvSpPr>
        <p:spPr>
          <a:xfrm>
            <a:off x="314359" y="629893"/>
            <a:ext cx="1156328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Ø30 mm Rod per quadrant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 width: 30 mm @ both sides of the rod with 50 mm aperture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Fixed Yoke and Shell for different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apertures (34 mm &amp; 50 mm): Only Pad and Spacer change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Shell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dimensions: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 Outer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650 mm</a:t>
            </a:r>
            <a:r>
              <a:rPr lang="en-GB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Thickness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30 mm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(Ø Inner: 590 mm)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Iron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components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EMF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taken into consideration (Spacer &amp; Pad)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B5E1818-22BB-4B8B-86B5-1587D1B80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573" y="2536439"/>
            <a:ext cx="8779001" cy="3779848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B5727B-ED93-41A0-BC2C-70ACD2CC12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790BEDC-9557-4745-9FE2-0417963CD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7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ISAAC goals &amp; constraints (reminder)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2D Design baselines and configurations (reminder)</a:t>
            </a:r>
          </a:p>
          <a:p>
            <a:r>
              <a:rPr lang="en-GB" dirty="0"/>
              <a:t>2D Design Update</a:t>
            </a:r>
          </a:p>
          <a:p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3D Design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Magnetic – Maxwell</a:t>
            </a:r>
          </a:p>
          <a:p>
            <a:pPr marL="973836" lvl="3">
              <a:buSzPct val="80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Mechanical – Ansys</a:t>
            </a:r>
          </a:p>
          <a:p>
            <a:pPr marL="493776" lvl="3" indent="-457200">
              <a:buSzPct val="80000"/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283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2D Design without preload (34mm aperture)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21th November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C1352A4-8E89-43D7-A877-3427F79EEB50}"/>
              </a:ext>
            </a:extLst>
          </p:cNvPr>
          <p:cNvSpPr txBox="1"/>
          <p:nvPr/>
        </p:nvSpPr>
        <p:spPr>
          <a:xfrm>
            <a:off x="314359" y="629893"/>
            <a:ext cx="115632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components in contact without preload at room temperature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concern: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Cable detaching from pole due to Vertical (Y) and Shear Stress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A7364C7E-1D8E-427A-9ACC-B44709F117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02"/>
          <a:stretch/>
        </p:blipFill>
        <p:spPr>
          <a:xfrm>
            <a:off x="1860271" y="3094952"/>
            <a:ext cx="3521242" cy="3039077"/>
          </a:xfrm>
          <a:prstGeom prst="rect">
            <a:avLst/>
          </a:prstGeom>
        </p:spPr>
      </p:pic>
      <p:graphicFrame>
        <p:nvGraphicFramePr>
          <p:cNvPr id="16" name="Objeto 15">
            <a:extLst>
              <a:ext uri="{FF2B5EF4-FFF2-40B4-BE49-F238E27FC236}">
                <a16:creationId xmlns:a16="http://schemas.microsoft.com/office/drawing/2014/main" id="{5941CFEF-DA9E-46DD-9D45-CA95BEAFEA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7657681"/>
              </p:ext>
            </p:extLst>
          </p:nvPr>
        </p:nvGraphicFramePr>
        <p:xfrm>
          <a:off x="3028476" y="1483309"/>
          <a:ext cx="5540904" cy="1383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Worksheet" r:id="rId4" imgW="4552914" imgH="1136667" progId="Excel.Sheet.12">
                  <p:embed/>
                </p:oleObj>
              </mc:Choice>
              <mc:Fallback>
                <p:oleObj name="Worksheet" r:id="rId4" imgW="4552914" imgH="113666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28476" y="1483309"/>
                        <a:ext cx="5540904" cy="13832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Imagen 16">
            <a:extLst>
              <a:ext uri="{FF2B5EF4-FFF2-40B4-BE49-F238E27FC236}">
                <a16:creationId xmlns:a16="http://schemas.microsoft.com/office/drawing/2014/main" id="{D77AAD2D-15D3-43DC-BC6D-DBEA1F1313C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202"/>
          <a:stretch/>
        </p:blipFill>
        <p:spPr>
          <a:xfrm>
            <a:off x="6096000" y="3094952"/>
            <a:ext cx="3844785" cy="3039078"/>
          </a:xfrm>
          <a:prstGeom prst="rect">
            <a:avLst/>
          </a:prstGeom>
        </p:spPr>
      </p:pic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649BFE76-4BB6-4125-BCAA-44680BFF16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9th Common Coil Joint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410035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www.w3.org/XML/1998/namespace"/>
    <ds:schemaRef ds:uri="http://purl.org/dc/terms/"/>
    <ds:schemaRef ds:uri="http://purl.org/dc/elements/1.1/"/>
    <ds:schemaRef ds:uri="http://purl.org/dc/dcmitype/"/>
    <ds:schemaRef ds:uri="a6163950-ed7b-45ff-a88b-85d0d03db3bc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e24f2763-0e71-4812-94ad-3b15b8174d77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69097</TotalTime>
  <Words>1365</Words>
  <Application>Microsoft Office PowerPoint</Application>
  <PresentationFormat>Panorámica</PresentationFormat>
  <Paragraphs>247</Paragraphs>
  <Slides>26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3" baseType="lpstr">
      <vt:lpstr>Arial</vt:lpstr>
      <vt:lpstr>Calibri</vt:lpstr>
      <vt:lpstr>Symbol</vt:lpstr>
      <vt:lpstr>Times New Roman</vt:lpstr>
      <vt:lpstr>Wingdings</vt:lpstr>
      <vt:lpstr>HFM(4-3)</vt:lpstr>
      <vt:lpstr>Worksheet</vt:lpstr>
      <vt:lpstr>Presentación de PowerPoint</vt:lpstr>
      <vt:lpstr>Update of ISAAC mechanical design </vt:lpstr>
      <vt:lpstr>Outline</vt:lpstr>
      <vt:lpstr>Outline</vt:lpstr>
      <vt:lpstr>ISAAC goals &amp; constraints (reminder)</vt:lpstr>
      <vt:lpstr>Outline</vt:lpstr>
      <vt:lpstr>2D Design baselines and configurations (reminder)</vt:lpstr>
      <vt:lpstr>Outline</vt:lpstr>
      <vt:lpstr>2D Design without preload (34mm aperture)</vt:lpstr>
      <vt:lpstr>2D Design with (vertical) preload (34mm aperture)</vt:lpstr>
      <vt:lpstr>Maxwell 2D - 34mm aperture</vt:lpstr>
      <vt:lpstr>Coil Stress (with vertical preload)</vt:lpstr>
      <vt:lpstr>Outline</vt:lpstr>
      <vt:lpstr>3D Design – 34mm aperture</vt:lpstr>
      <vt:lpstr>Iron length</vt:lpstr>
      <vt:lpstr>Outline</vt:lpstr>
      <vt:lpstr>3D Magnetic Design</vt:lpstr>
      <vt:lpstr>Outline</vt:lpstr>
      <vt:lpstr>3D Mechanical Design</vt:lpstr>
      <vt:lpstr> 3D. Coil VM equivalent Stress</vt:lpstr>
      <vt:lpstr>3D. Coil X Stress</vt:lpstr>
      <vt:lpstr>3D. Coil Y Stress</vt:lpstr>
      <vt:lpstr>3D. Coil Z Stress</vt:lpstr>
      <vt:lpstr>3D. Coil Shear Stress</vt:lpstr>
      <vt:lpstr>Outline</vt:lpstr>
      <vt:lpstr>Conclusions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Carla Martins Jardim</dc:creator>
  <cp:keywords/>
  <dc:description/>
  <cp:lastModifiedBy>Administrator</cp:lastModifiedBy>
  <cp:revision>1426</cp:revision>
  <cp:lastPrinted>2022-04-29T08:24:36Z</cp:lastPrinted>
  <dcterms:created xsi:type="dcterms:W3CDTF">2012-11-30T11:04:26Z</dcterms:created>
  <dcterms:modified xsi:type="dcterms:W3CDTF">2024-11-21T12:03:40Z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