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71" r:id="rId5"/>
    <p:sldId id="272" r:id="rId6"/>
    <p:sldId id="268" r:id="rId7"/>
    <p:sldId id="273" r:id="rId8"/>
    <p:sldId id="259" r:id="rId9"/>
    <p:sldId id="274" r:id="rId10"/>
    <p:sldId id="260" r:id="rId11"/>
    <p:sldId id="261" r:id="rId12"/>
    <p:sldId id="262" r:id="rId13"/>
    <p:sldId id="263" r:id="rId14"/>
    <p:sldId id="264" r:id="rId15"/>
    <p:sldId id="275" r:id="rId16"/>
    <p:sldId id="276" r:id="rId17"/>
    <p:sldId id="265" r:id="rId18"/>
    <p:sldId id="278" r:id="rId19"/>
    <p:sldId id="267" r:id="rId20"/>
    <p:sldId id="266" r:id="rId2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8"/>
  </p:normalViewPr>
  <p:slideViewPr>
    <p:cSldViewPr snapToGrid="0">
      <p:cViewPr>
        <p:scale>
          <a:sx n="120" d="100"/>
          <a:sy n="12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A7BE2-1995-0407-C5CD-5CC6E8F894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7AB7F2-0387-9D37-9E83-C39771723D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08F7F-E400-F457-DECE-B008F2684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F72BBA-6E90-7F1D-A4F8-10DD824BB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A0DD5-F48E-B99D-6814-A10EAB0DD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0684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8952EA-8697-F220-8565-DF961FBF8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6DA040-67C8-598A-B510-A0AB45C951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888DF-0AC9-AA80-8B92-A7DE72E09C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5B510-D699-C61A-A5B4-5F7CCB404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28C69-269C-B527-AC33-A5390A184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17250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DE1382-0A63-62BA-B137-402FB6E12B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0D2826-8264-B202-FE11-9E35F17118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154A56-E255-31E0-1B97-3766140CF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A73A84-C9DB-B394-67C2-CC6D7A1E3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6BF22-A3C3-0F81-2547-869FF3CA2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24299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DE5E8-9AEA-3BC8-212C-3F48378FA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48369-1A42-E574-178E-059477BED9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F0AD3-20FB-CF63-30D1-04E3C53BC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CDDAA-BBFB-6B4B-4927-7D660C847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A4039-3579-7D3C-375C-8F8DB1265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90171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971FA-D7A0-9585-F57C-EF3B9B2DF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796F12-8FE1-D5D8-E9BE-6DE365EC50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5E9AEC-812D-EFB0-D232-3EA4AD027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B75367-C897-00F9-54EF-70C63C1E9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EB4A5-D986-BCD0-BECE-9FA09CEBD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02513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79AE6-B349-00DB-3304-D5BE4FC41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002FA6-D87B-73E1-9A02-099E229E66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C55B4B-C31A-A989-44C6-92CDF0BF3A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AEB0E-5305-BC1E-4EDA-A4039F82B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B3D8B-BAF0-1265-67DD-3A9C68B0B4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92223F-C0E1-09D4-4E19-1EED9AE25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41289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1EDA6-D5FE-28AA-06FB-83E59EB86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BD1146-1091-0F08-2485-261E36C2A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CDF32C-9364-6F6D-E1ED-2A09B13BA0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5983C7-FDDC-80BE-5BC5-96E00F3C2D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01FA34-330A-9DA3-1E31-FF05CBFA5E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A1D56E-FE23-7181-6D24-50BBDDB8A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25FB4D-428A-11B5-9D56-2F71CE8E2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0C1691-A4A4-2A71-897B-BE663B301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33401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6BF26-9D1A-49CA-229C-F6BF39A12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0A62EE-0D6C-97C1-29C6-14FCD922F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C04539-C7DD-20D7-1A39-74CF262A9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F5E94C-4F15-6436-418D-8E051B123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57588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734331-A0CE-7B58-AADB-17407A477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E60973-B347-5314-5A43-5752550B3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B0F09-6D04-9F36-641F-63578C9AF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5115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2FD3B-48BE-2A49-66A3-8B5EDA1F1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83564-65E3-6CC1-487E-619771FA9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F2E417-1307-F5D9-1617-9A46AD49B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3F7BF3-F6AF-D752-ED6D-054E021B4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1611B9-FDB7-FD2D-D64B-CB6EE47E8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3B7975-99B2-BBBE-CD4A-D77FECC04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3847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26D7F-980F-F652-47C5-88958F17E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D2D6EC-0100-FBB3-8A96-2F143D4920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D5B2DC-BE02-2464-E74A-C17254FE70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8DCDFC-DFE3-82D4-637F-89FBF7288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2C46B3-61E9-FFA9-1E61-E7CD57D711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E08A5D-25E4-0172-F5FF-673B0D692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2928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21CB86-2E7A-D156-8099-6784F6FB3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0BF28C-88ED-A7D3-7F57-378109C796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752E4-3AB6-8718-6C15-19DFACBB4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33C3CEE-2B4F-274A-A769-554FDDCDE54E}" type="datetimeFigureOut">
              <a:rPr lang="en-CH" smtClean="0"/>
              <a:t>22.11.2024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B13AEA-DE09-F303-4157-EE56B2DF23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660D4-287F-D796-6B3F-1549E1F02C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2020FB-CAD7-FE4F-B438-457F9CF739B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9925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D659D-E42A-E18F-8B7E-90EE39E2347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Coronagraph at the 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43553F-8955-C53A-3179-3D1754CAC26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Jan Pucek</a:t>
            </a:r>
          </a:p>
          <a:p>
            <a:r>
              <a:rPr lang="en-CH" dirty="0"/>
              <a:t>Presentation made for the Students and R&amp;D meeting</a:t>
            </a:r>
          </a:p>
          <a:p>
            <a:r>
              <a:rPr lang="en-CH" dirty="0"/>
              <a:t>22.11.2024</a:t>
            </a:r>
          </a:p>
        </p:txBody>
      </p:sp>
    </p:spTree>
    <p:extLst>
      <p:ext uri="{BB962C8B-B14F-4D97-AF65-F5344CB8AC3E}">
        <p14:creationId xmlns:p14="http://schemas.microsoft.com/office/powerpoint/2010/main" val="21373202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FDAA8-9C37-89A8-F517-4906B3606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Instrument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0D393-3EB8-4498-C05F-98CA04136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independent calibration procedures:</a:t>
            </a:r>
          </a:p>
          <a:p>
            <a:pPr lvl="1"/>
            <a:r>
              <a:rPr lang="en-US" dirty="0"/>
              <a:t>Calibration of the BSRH magnification (M) and point spread function (PSF)</a:t>
            </a:r>
          </a:p>
          <a:p>
            <a:pPr lvl="2"/>
            <a:r>
              <a:rPr lang="en-US" dirty="0"/>
              <a:t>Only assumption – the PSF is Gaussian (not valid in H-plane)</a:t>
            </a:r>
          </a:p>
          <a:p>
            <a:pPr lvl="2"/>
            <a:r>
              <a:rPr lang="en-GB" dirty="0"/>
              <a:t>For the calibration used 6 different bunches (3 different emittances)</a:t>
            </a:r>
          </a:p>
          <a:p>
            <a:pPr lvl="2"/>
            <a:r>
              <a:rPr lang="en-GB" dirty="0"/>
              <a:t>Two parameters optimized – M(BSRH) and </a:t>
            </a:r>
            <a:r>
              <a:rPr lang="el-GR" dirty="0"/>
              <a:t>σ</a:t>
            </a:r>
            <a:r>
              <a:rPr lang="en-US" baseline="-25000" dirty="0"/>
              <a:t>PSF(BSRH)</a:t>
            </a:r>
            <a:endParaRPr lang="en-GB" dirty="0"/>
          </a:p>
          <a:p>
            <a:pPr lvl="2"/>
            <a:endParaRPr lang="en-US" dirty="0"/>
          </a:p>
          <a:p>
            <a:pPr lvl="1"/>
            <a:r>
              <a:rPr lang="en-US" dirty="0"/>
              <a:t>Calibration of the charge scaling on the BSRH (meaning protons/counts on camera)</a:t>
            </a:r>
          </a:p>
          <a:p>
            <a:pPr lvl="2"/>
            <a:r>
              <a:rPr lang="en-US" dirty="0"/>
              <a:t>No assumptions at the moment</a:t>
            </a:r>
            <a:endParaRPr lang="en-GB" dirty="0"/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75113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FA327-BB5B-19EB-6C07-557D769B6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974"/>
            <a:ext cx="10515600" cy="1325563"/>
          </a:xfrm>
        </p:spPr>
        <p:txBody>
          <a:bodyPr/>
          <a:lstStyle/>
          <a:p>
            <a:r>
              <a:rPr lang="en-CH" dirty="0"/>
              <a:t>Magnification and point-spread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EB457-4E98-6813-1EFC-9F9FD061D5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572" y="1038816"/>
            <a:ext cx="10515600" cy="4351338"/>
          </a:xfrm>
        </p:spPr>
        <p:txBody>
          <a:bodyPr/>
          <a:lstStyle/>
          <a:p>
            <a:r>
              <a:rPr lang="en-CH" dirty="0"/>
              <a:t>Comparison between “true” bunch profile and BSRH profile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F1D90C-A957-5CE0-7C16-08A91DC0C8FE}"/>
              </a:ext>
            </a:extLst>
          </p:cNvPr>
          <p:cNvSpPr txBox="1"/>
          <p:nvPr/>
        </p:nvSpPr>
        <p:spPr>
          <a:xfrm>
            <a:off x="10698172" y="45522"/>
            <a:ext cx="1311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Preliminary</a:t>
            </a:r>
          </a:p>
        </p:txBody>
      </p:sp>
      <p:pic>
        <p:nvPicPr>
          <p:cNvPr id="9" name="Picture 8" descr="A group of graphs showing different sizes of lines&#10;&#10;Description automatically generated with medium confidence">
            <a:extLst>
              <a:ext uri="{FF2B5EF4-FFF2-40B4-BE49-F238E27FC236}">
                <a16:creationId xmlns:a16="http://schemas.microsoft.com/office/drawing/2014/main" id="{354F814E-3995-1076-372B-975E514ED9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170" y="1387929"/>
            <a:ext cx="2700000" cy="540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DDB5619-6794-F3A4-70C1-233522AD63D4}"/>
              </a:ext>
            </a:extLst>
          </p:cNvPr>
          <p:cNvSpPr txBox="1"/>
          <p:nvPr/>
        </p:nvSpPr>
        <p:spPr>
          <a:xfrm>
            <a:off x="106326" y="1963499"/>
            <a:ext cx="22522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Vertical profiles</a:t>
            </a:r>
          </a:p>
          <a:p>
            <a:r>
              <a:rPr lang="en-CH" dirty="0"/>
              <a:t>Orange = BWS ⊗PSF</a:t>
            </a:r>
          </a:p>
          <a:p>
            <a:r>
              <a:rPr lang="en-CH" dirty="0"/>
              <a:t>Blue = BSRH profile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55FB7D-A84F-A77D-05C4-CB9116C04F1F}"/>
              </a:ext>
            </a:extLst>
          </p:cNvPr>
          <p:cNvSpPr txBox="1"/>
          <p:nvPr/>
        </p:nvSpPr>
        <p:spPr>
          <a:xfrm>
            <a:off x="0" y="3159087"/>
            <a:ext cx="34060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 V: </a:t>
            </a:r>
            <a:r>
              <a:rPr lang="el-GR" b="1" dirty="0"/>
              <a:t>σ</a:t>
            </a:r>
            <a:r>
              <a:rPr lang="en-US" b="1" dirty="0"/>
              <a:t> = (277 ± 8)</a:t>
            </a:r>
            <a:r>
              <a:rPr lang="el-GR" b="1" dirty="0"/>
              <a:t>μ</a:t>
            </a:r>
            <a:r>
              <a:rPr lang="en-US" b="1" dirty="0"/>
              <a:t>m</a:t>
            </a:r>
          </a:p>
          <a:p>
            <a:r>
              <a:rPr lang="en-US" b="1" dirty="0"/>
              <a:t>	 m = (0.64 ± 0.006)</a:t>
            </a:r>
          </a:p>
          <a:p>
            <a:r>
              <a:rPr lang="en-US" b="1" dirty="0"/>
              <a:t>    	</a:t>
            </a:r>
            <a:r>
              <a:rPr lang="en-US" b="1" dirty="0" err="1"/>
              <a:t>ps</a:t>
            </a:r>
            <a:r>
              <a:rPr lang="en-US" b="1" dirty="0"/>
              <a:t> = (18.3 ± 0.2)</a:t>
            </a:r>
            <a:r>
              <a:rPr lang="el-GR" b="1" dirty="0"/>
              <a:t> μ</a:t>
            </a:r>
            <a:r>
              <a:rPr lang="en-US" b="1" dirty="0"/>
              <a:t>m</a:t>
            </a:r>
            <a:r>
              <a:rPr lang="en-GB" b="1" dirty="0"/>
              <a:t>/</a:t>
            </a:r>
            <a:r>
              <a:rPr lang="en-GB" b="1" dirty="0" err="1"/>
              <a:t>px</a:t>
            </a:r>
            <a:endParaRPr lang="en-US" b="1" dirty="0"/>
          </a:p>
        </p:txBody>
      </p:sp>
      <p:pic>
        <p:nvPicPr>
          <p:cNvPr id="12" name="Picture 11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3D65B151-DF1F-D1B3-812B-23C3F424E0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638" y="1403878"/>
            <a:ext cx="4136663" cy="5400000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8B461FF-F3F8-64D0-2E9F-C629485C789B}"/>
              </a:ext>
            </a:extLst>
          </p:cNvPr>
          <p:cNvCxnSpPr/>
          <p:nvPr/>
        </p:nvCxnSpPr>
        <p:spPr>
          <a:xfrm flipH="1">
            <a:off x="8484777" y="1233377"/>
            <a:ext cx="1254642" cy="8718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7923B77-B751-04DD-C6C0-CF6405751BA7}"/>
              </a:ext>
            </a:extLst>
          </p:cNvPr>
          <p:cNvSpPr txBox="1"/>
          <p:nvPr/>
        </p:nvSpPr>
        <p:spPr>
          <a:xfrm>
            <a:off x="9738961" y="1048711"/>
            <a:ext cx="1755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Problematic tail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7DA936A-524C-D026-FF81-B6A69F882F63}"/>
              </a:ext>
            </a:extLst>
          </p:cNvPr>
          <p:cNvSpPr txBox="1"/>
          <p:nvPr/>
        </p:nvSpPr>
        <p:spPr>
          <a:xfrm>
            <a:off x="9930351" y="1870815"/>
            <a:ext cx="22616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Horizontal profiles</a:t>
            </a:r>
          </a:p>
          <a:p>
            <a:r>
              <a:rPr lang="en-CH" dirty="0"/>
              <a:t>Orange = BWS ⊗PSF</a:t>
            </a:r>
          </a:p>
          <a:p>
            <a:r>
              <a:rPr lang="en-CH" dirty="0"/>
              <a:t>Blue = BSRH profile</a:t>
            </a:r>
          </a:p>
          <a:p>
            <a:r>
              <a:rPr lang="en-CH" dirty="0"/>
              <a:t>Used a subset of the profile – left of the blue line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7E4846A-D57C-A4D7-FEA2-C3A683D53E9E}"/>
              </a:ext>
            </a:extLst>
          </p:cNvPr>
          <p:cNvCxnSpPr>
            <a:cxnSpLocks/>
          </p:cNvCxnSpPr>
          <p:nvPr/>
        </p:nvCxnSpPr>
        <p:spPr>
          <a:xfrm flipV="1">
            <a:off x="8057425" y="1467846"/>
            <a:ext cx="0" cy="51954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BD03E3F-9CD6-123E-430D-3169E64A1D20}"/>
              </a:ext>
            </a:extLst>
          </p:cNvPr>
          <p:cNvSpPr txBox="1"/>
          <p:nvPr/>
        </p:nvSpPr>
        <p:spPr>
          <a:xfrm>
            <a:off x="8484777" y="5798480"/>
            <a:ext cx="38209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Results H </a:t>
            </a:r>
            <a:r>
              <a:rPr lang="en-US" sz="1400" dirty="0"/>
              <a:t>(L-BFGS-B)</a:t>
            </a:r>
            <a:r>
              <a:rPr lang="en-US" dirty="0"/>
              <a:t>: </a:t>
            </a:r>
            <a:r>
              <a:rPr lang="el-GR" b="1" dirty="0"/>
              <a:t>σ</a:t>
            </a:r>
            <a:r>
              <a:rPr lang="en-US" b="1" dirty="0"/>
              <a:t> = (320 ± 30)</a:t>
            </a:r>
            <a:r>
              <a:rPr lang="el-GR" b="1" dirty="0"/>
              <a:t>μ</a:t>
            </a:r>
            <a:r>
              <a:rPr lang="en-US" b="1" dirty="0"/>
              <a:t>m</a:t>
            </a:r>
          </a:p>
          <a:p>
            <a:r>
              <a:rPr lang="en-US" b="1" dirty="0"/>
              <a:t>		 m = (0.68 ± 0.03)</a:t>
            </a:r>
          </a:p>
          <a:p>
            <a:r>
              <a:rPr lang="en-US" b="1" dirty="0"/>
              <a:t>    	         </a:t>
            </a:r>
            <a:r>
              <a:rPr lang="en-US" b="1" dirty="0" err="1"/>
              <a:t>ps</a:t>
            </a:r>
            <a:r>
              <a:rPr lang="en-US" b="1" dirty="0"/>
              <a:t> = (17.0 ± 0.8)</a:t>
            </a:r>
            <a:r>
              <a:rPr lang="el-GR" b="1" dirty="0"/>
              <a:t> μ</a:t>
            </a:r>
            <a:r>
              <a:rPr lang="en-US" b="1" dirty="0"/>
              <a:t>m</a:t>
            </a:r>
            <a:r>
              <a:rPr lang="en-GB" b="1" dirty="0"/>
              <a:t>/</a:t>
            </a:r>
            <a:r>
              <a:rPr lang="en-GB" b="1" dirty="0" err="1"/>
              <a:t>px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19949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F00ED-4EE3-4F1B-1827-EBDF03569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Charge scaling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73C727-D9D2-AECD-EFC6-3131C8176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Simple:</a:t>
            </a:r>
          </a:p>
          <a:p>
            <a:pPr marL="0" indent="0">
              <a:buNone/>
            </a:pPr>
            <a:r>
              <a:rPr lang="en-CH" dirty="0"/>
              <a:t>total sum of camera counts * calibration factor = FBCT population</a:t>
            </a:r>
          </a:p>
          <a:p>
            <a:r>
              <a:rPr lang="en-CH" dirty="0"/>
              <a:t>Take into account the exposure time!</a:t>
            </a:r>
          </a:p>
          <a:p>
            <a:pPr marL="0" indent="0">
              <a:buNone/>
            </a:pPr>
            <a:r>
              <a:rPr lang="en-CH" dirty="0"/>
              <a:t>cam_counts * c_factor*max_exposure/exposure = population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17A81D4-E24D-818F-05CD-B65D8829BD97}"/>
              </a:ext>
            </a:extLst>
          </p:cNvPr>
          <p:cNvCxnSpPr>
            <a:cxnSpLocks/>
          </p:cNvCxnSpPr>
          <p:nvPr/>
        </p:nvCxnSpPr>
        <p:spPr>
          <a:xfrm flipH="1" flipV="1">
            <a:off x="3795823" y="3753293"/>
            <a:ext cx="159489" cy="8399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09FF25C-BC57-9E7A-179A-EFF2E8A9D2A9}"/>
              </a:ext>
            </a:extLst>
          </p:cNvPr>
          <p:cNvSpPr txBox="1"/>
          <p:nvPr/>
        </p:nvSpPr>
        <p:spPr>
          <a:xfrm>
            <a:off x="3560011" y="4543536"/>
            <a:ext cx="790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= 44.5</a:t>
            </a:r>
          </a:p>
        </p:txBody>
      </p:sp>
    </p:spTree>
    <p:extLst>
      <p:ext uri="{BB962C8B-B14F-4D97-AF65-F5344CB8AC3E}">
        <p14:creationId xmlns:p14="http://schemas.microsoft.com/office/powerpoint/2010/main" val="2745840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74EFA-9A12-2E02-D42E-953916344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Machine development session -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005F53-FF04-799E-1FC4-9EE39D504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How to asses the performance of the instrument?</a:t>
            </a:r>
          </a:p>
          <a:p>
            <a:r>
              <a:rPr lang="en-CH" dirty="0"/>
              <a:t>Scrape the beam to known size </a:t>
            </a:r>
            <a:r>
              <a:rPr lang="en-CH" dirty="0">
                <a:sym typeface="Wingdings" pitchFamily="2" charset="2"/>
              </a:rPr>
              <a:t> beam halo = 0</a:t>
            </a:r>
          </a:p>
          <a:p>
            <a:r>
              <a:rPr lang="en-CH" dirty="0">
                <a:sym typeface="Wingdings" pitchFamily="2" charset="2"/>
              </a:rPr>
              <a:t>Blow up a bunch (ADT) to populate the halo region</a:t>
            </a:r>
          </a:p>
          <a:p>
            <a:r>
              <a:rPr lang="en-CH" dirty="0">
                <a:sym typeface="Wingdings" pitchFamily="2" charset="2"/>
              </a:rPr>
              <a:t>Measure charge in halo by two instruments (BWS, BSRH)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85874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9393C-E603-3F4F-6AAE-FE9CF4BC1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MD results -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6377BE-3682-3110-C049-BB5B2DB39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Analysis of the BWS – straight forward</a:t>
            </a:r>
          </a:p>
        </p:txBody>
      </p:sp>
      <p:pic>
        <p:nvPicPr>
          <p:cNvPr id="4" name="Picture 3" descr="A graph of a graph&#10;&#10;Description automatically generated">
            <a:extLst>
              <a:ext uri="{FF2B5EF4-FFF2-40B4-BE49-F238E27FC236}">
                <a16:creationId xmlns:a16="http://schemas.microsoft.com/office/drawing/2014/main" id="{FC187D8D-344A-5612-0CA7-94A1662559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729" y="3429001"/>
            <a:ext cx="3391512" cy="2218332"/>
          </a:xfrm>
          <a:prstGeom prst="rect">
            <a:avLst/>
          </a:prstGeom>
        </p:spPr>
      </p:pic>
      <p:pic>
        <p:nvPicPr>
          <p:cNvPr id="5" name="Content Placeholder 4" descr="A blue and orange graph&#10;&#10;Description automatically generated">
            <a:extLst>
              <a:ext uri="{FF2B5EF4-FFF2-40B4-BE49-F238E27FC236}">
                <a16:creationId xmlns:a16="http://schemas.microsoft.com/office/drawing/2014/main" id="{D798F5CC-C56F-3300-7DD2-B089E19B1A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6" y="2999242"/>
            <a:ext cx="4652439" cy="3190162"/>
          </a:xfrm>
          <a:prstGeom prst="rect">
            <a:avLst/>
          </a:prstGeom>
        </p:spPr>
      </p:pic>
      <p:pic>
        <p:nvPicPr>
          <p:cNvPr id="6" name="Picture 5" descr="A graph of a graph&#10;&#10;Description automatically generated">
            <a:extLst>
              <a:ext uri="{FF2B5EF4-FFF2-40B4-BE49-F238E27FC236}">
                <a16:creationId xmlns:a16="http://schemas.microsoft.com/office/drawing/2014/main" id="{F85C3F0D-DFE6-61D3-9338-4422F751FD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824" y="3219895"/>
            <a:ext cx="4225813" cy="26835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385025-33DF-086B-4B9A-4E206E58C940}"/>
              </a:ext>
            </a:extLst>
          </p:cNvPr>
          <p:cNvSpPr txBox="1"/>
          <p:nvPr/>
        </p:nvSpPr>
        <p:spPr>
          <a:xfrm>
            <a:off x="2058412" y="2999242"/>
            <a:ext cx="1110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Raw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AE5BABD-ECA7-84B5-8DA1-B4249E68F7DB}"/>
              </a:ext>
            </a:extLst>
          </p:cNvPr>
          <p:cNvSpPr txBox="1"/>
          <p:nvPr/>
        </p:nvSpPr>
        <p:spPr>
          <a:xfrm>
            <a:off x="5805883" y="2999242"/>
            <a:ext cx="197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Getting the center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2F1F743-1EAE-02C0-86C7-34684063360A}"/>
              </a:ext>
            </a:extLst>
          </p:cNvPr>
          <p:cNvSpPr txBox="1"/>
          <p:nvPr/>
        </p:nvSpPr>
        <p:spPr>
          <a:xfrm>
            <a:off x="8977314" y="2999242"/>
            <a:ext cx="292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Calculate integration region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E359E9-6150-D2FB-28A2-C32B0B61E44F}"/>
              </a:ext>
            </a:extLst>
          </p:cNvPr>
          <p:cNvSpPr txBox="1"/>
          <p:nvPr/>
        </p:nvSpPr>
        <p:spPr>
          <a:xfrm>
            <a:off x="8065334" y="6072446"/>
            <a:ext cx="3839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Counts*c_factor = population in halo</a:t>
            </a:r>
          </a:p>
        </p:txBody>
      </p:sp>
    </p:spTree>
    <p:extLst>
      <p:ext uri="{BB962C8B-B14F-4D97-AF65-F5344CB8AC3E}">
        <p14:creationId xmlns:p14="http://schemas.microsoft.com/office/powerpoint/2010/main" val="1348062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76CE7-8858-408E-DD48-C9C99662D8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MD results - BSRH</a:t>
            </a:r>
          </a:p>
        </p:txBody>
      </p:sp>
      <p:pic>
        <p:nvPicPr>
          <p:cNvPr id="4" name="Content Placeholder 9">
            <a:extLst>
              <a:ext uri="{FF2B5EF4-FFF2-40B4-BE49-F238E27FC236}">
                <a16:creationId xmlns:a16="http://schemas.microsoft.com/office/drawing/2014/main" id="{A0ED61D3-06F4-0FF3-66F7-20641F4FB5E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050" t="14992" r="7255" b="10781"/>
          <a:stretch/>
        </p:blipFill>
        <p:spPr>
          <a:xfrm>
            <a:off x="2773608" y="1825625"/>
            <a:ext cx="6644784" cy="42668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BBC9E4-0584-761F-14E1-84BF35284EAE}"/>
              </a:ext>
            </a:extLst>
          </p:cNvPr>
          <p:cNvSpPr txBox="1"/>
          <p:nvPr/>
        </p:nvSpPr>
        <p:spPr>
          <a:xfrm>
            <a:off x="8750598" y="2990"/>
            <a:ext cx="3448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20 times faster than real-life acq.</a:t>
            </a:r>
          </a:p>
        </p:txBody>
      </p:sp>
    </p:spTree>
    <p:extLst>
      <p:ext uri="{BB962C8B-B14F-4D97-AF65-F5344CB8AC3E}">
        <p14:creationId xmlns:p14="http://schemas.microsoft.com/office/powerpoint/2010/main" val="3645252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B7E44-94FB-515E-D40B-16196132B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MD results– BSRH analysis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40A996-0D4F-35C3-E94D-2706A0409D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67513"/>
            <a:ext cx="3515384" cy="264099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922B45-745B-7A56-B17A-8CC0F07CB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1572" y="2034226"/>
            <a:ext cx="4088856" cy="23075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6AB031D-FFA7-A0D3-67B0-1D828852B87B}"/>
              </a:ext>
            </a:extLst>
          </p:cNvPr>
          <p:cNvSpPr txBox="1"/>
          <p:nvPr/>
        </p:nvSpPr>
        <p:spPr>
          <a:xfrm>
            <a:off x="1961231" y="1640959"/>
            <a:ext cx="1269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Raw image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FA1D9D-D336-C893-1692-4734B37AF3B1}"/>
              </a:ext>
            </a:extLst>
          </p:cNvPr>
          <p:cNvSpPr txBox="1"/>
          <p:nvPr/>
        </p:nvSpPr>
        <p:spPr>
          <a:xfrm>
            <a:off x="4992117" y="1690688"/>
            <a:ext cx="2903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Projection + fit to get center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B711C1E6-7C0A-B825-9417-726E2BAFD970}"/>
              </a:ext>
            </a:extLst>
          </p:cNvPr>
          <p:cNvSpPr/>
          <p:nvPr/>
        </p:nvSpPr>
        <p:spPr>
          <a:xfrm>
            <a:off x="8144536" y="3009014"/>
            <a:ext cx="893135" cy="29771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8FADF0-1336-2337-7382-550AF233DD81}"/>
              </a:ext>
            </a:extLst>
          </p:cNvPr>
          <p:cNvSpPr txBox="1"/>
          <p:nvPr/>
        </p:nvSpPr>
        <p:spPr>
          <a:xfrm>
            <a:off x="8963240" y="2835834"/>
            <a:ext cx="33597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Calculate integration region,</a:t>
            </a:r>
          </a:p>
          <a:p>
            <a:r>
              <a:rPr lang="en-CH" dirty="0"/>
              <a:t>Calculate the population in halo</a:t>
            </a:r>
          </a:p>
        </p:txBody>
      </p:sp>
    </p:spTree>
    <p:extLst>
      <p:ext uri="{BB962C8B-B14F-4D97-AF65-F5344CB8AC3E}">
        <p14:creationId xmlns:p14="http://schemas.microsoft.com/office/powerpoint/2010/main" val="3573549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3A88D-18ED-1EBF-FFE2-12D5452C3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311"/>
            <a:ext cx="10515600" cy="1325563"/>
          </a:xfrm>
        </p:spPr>
        <p:txBody>
          <a:bodyPr/>
          <a:lstStyle/>
          <a:p>
            <a:r>
              <a:rPr lang="en-CH" dirty="0"/>
              <a:t>MD results - figures</a:t>
            </a:r>
          </a:p>
        </p:txBody>
      </p:sp>
      <p:pic>
        <p:nvPicPr>
          <p:cNvPr id="7" name="Content Placeholder 6" descr="A graph with orange and blue lines&#10;&#10;Description automatically generated">
            <a:extLst>
              <a:ext uri="{FF2B5EF4-FFF2-40B4-BE49-F238E27FC236}">
                <a16:creationId xmlns:a16="http://schemas.microsoft.com/office/drawing/2014/main" id="{F379AD66-E468-CBE9-8EEE-8672FAD391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77153" y="2085041"/>
            <a:ext cx="8414847" cy="4772959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51CE6D-D5E8-52F4-5AD8-35F5F934DC35}"/>
              </a:ext>
            </a:extLst>
          </p:cNvPr>
          <p:cNvSpPr txBox="1"/>
          <p:nvPr/>
        </p:nvSpPr>
        <p:spPr>
          <a:xfrm>
            <a:off x="10880744" y="0"/>
            <a:ext cx="1311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CECC79D-8027-5952-2BD4-DBEF994F863D}"/>
              </a:ext>
            </a:extLst>
          </p:cNvPr>
          <p:cNvSpPr txBox="1"/>
          <p:nvPr/>
        </p:nvSpPr>
        <p:spPr>
          <a:xfrm>
            <a:off x="370368" y="1201019"/>
            <a:ext cx="78918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V-plane results (3.5𝜎 to ∞):</a:t>
            </a:r>
          </a:p>
          <a:p>
            <a:r>
              <a:rPr lang="en-CH" dirty="0"/>
              <a:t>BSRH data – moving average over 40 seconds (loss of exact timing information)</a:t>
            </a:r>
          </a:p>
          <a:p>
            <a:r>
              <a:rPr lang="en-CH" dirty="0"/>
              <a:t>(gating on 10 pilot bunches while blowing up only one </a:t>
            </a:r>
            <a:r>
              <a:rPr lang="en-CH" dirty="0">
                <a:sym typeface="Wingdings" pitchFamily="2" charset="2"/>
              </a:rPr>
              <a:t> contrast of 0.1%</a:t>
            </a:r>
            <a:r>
              <a:rPr lang="en-CH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41695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21A62C-86A0-6645-ABA1-D27280661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51407-C1E7-2724-8928-AB5746997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9311"/>
            <a:ext cx="10515600" cy="1325563"/>
          </a:xfrm>
        </p:spPr>
        <p:txBody>
          <a:bodyPr/>
          <a:lstStyle/>
          <a:p>
            <a:r>
              <a:rPr lang="en-CH" dirty="0"/>
              <a:t>MD results - figures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7A186A-AAEF-E44D-14AD-4750A04379A3}"/>
              </a:ext>
            </a:extLst>
          </p:cNvPr>
          <p:cNvSpPr txBox="1"/>
          <p:nvPr/>
        </p:nvSpPr>
        <p:spPr>
          <a:xfrm>
            <a:off x="10880744" y="0"/>
            <a:ext cx="1311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67E923-4A48-6497-E2C4-EDC24C7D5FE1}"/>
              </a:ext>
            </a:extLst>
          </p:cNvPr>
          <p:cNvSpPr txBox="1"/>
          <p:nvPr/>
        </p:nvSpPr>
        <p:spPr>
          <a:xfrm>
            <a:off x="370368" y="1201019"/>
            <a:ext cx="4603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H-plane results (3.5𝜎 to ∞):</a:t>
            </a:r>
          </a:p>
          <a:p>
            <a:r>
              <a:rPr lang="en-CH" dirty="0"/>
              <a:t>BSRH data – moving average over 2 seconds</a:t>
            </a:r>
          </a:p>
          <a:p>
            <a:r>
              <a:rPr lang="en-CH" dirty="0"/>
              <a:t>(gating on 1 pilot bunch)</a:t>
            </a:r>
          </a:p>
        </p:txBody>
      </p:sp>
      <p:pic>
        <p:nvPicPr>
          <p:cNvPr id="9" name="Content Placeholder 8" descr="A graph with blue lines&#10;&#10;Description automatically generated">
            <a:extLst>
              <a:ext uri="{FF2B5EF4-FFF2-40B4-BE49-F238E27FC236}">
                <a16:creationId xmlns:a16="http://schemas.microsoft.com/office/drawing/2014/main" id="{A70CE4F2-A59D-A0B3-B742-73F6A91A35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71272" y="1969708"/>
            <a:ext cx="8720728" cy="4820503"/>
          </a:xfrm>
        </p:spPr>
      </p:pic>
    </p:spTree>
    <p:extLst>
      <p:ext uri="{BB962C8B-B14F-4D97-AF65-F5344CB8AC3E}">
        <p14:creationId xmlns:p14="http://schemas.microsoft.com/office/powerpoint/2010/main" val="7975375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40310-8262-5582-B0EB-E460FBF0C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MD results -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E563D-563B-A2D7-762A-9FA581812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Pretty good agreement, no?</a:t>
            </a:r>
          </a:p>
          <a:p>
            <a:endParaRPr lang="en-CH" dirty="0"/>
          </a:p>
          <a:p>
            <a:r>
              <a:rPr lang="en-CH" dirty="0"/>
              <a:t>Problems with the camera intensifier (minimized by moving average)</a:t>
            </a:r>
          </a:p>
          <a:p>
            <a:r>
              <a:rPr lang="en-CH" dirty="0"/>
              <a:t>Additional data to be analysed</a:t>
            </a:r>
          </a:p>
          <a:p>
            <a:r>
              <a:rPr lang="en-CH" dirty="0"/>
              <a:t>These results will be presented in December during a BHM review</a:t>
            </a:r>
          </a:p>
        </p:txBody>
      </p:sp>
    </p:spTree>
    <p:extLst>
      <p:ext uri="{BB962C8B-B14F-4D97-AF65-F5344CB8AC3E}">
        <p14:creationId xmlns:p14="http://schemas.microsoft.com/office/powerpoint/2010/main" val="2801246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75024-9CD0-6562-D258-876BF8571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– what is a coronagraph?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BF298C7-36DA-E38F-272C-DF4B92F385C4}"/>
              </a:ext>
            </a:extLst>
          </p:cNvPr>
          <p:cNvGrpSpPr/>
          <p:nvPr/>
        </p:nvGrpSpPr>
        <p:grpSpPr>
          <a:xfrm>
            <a:off x="3014394" y="2152358"/>
            <a:ext cx="163073" cy="878314"/>
            <a:chOff x="5443081" y="4863276"/>
            <a:chExt cx="236560" cy="1213020"/>
          </a:xfrm>
        </p:grpSpPr>
        <p:sp>
          <p:nvSpPr>
            <p:cNvPr id="5" name="Figura a mano libera: forma 19">
              <a:extLst>
                <a:ext uri="{FF2B5EF4-FFF2-40B4-BE49-F238E27FC236}">
                  <a16:creationId xmlns:a16="http://schemas.microsoft.com/office/drawing/2014/main" id="{912AF6D3-E501-EDB8-C6A7-BFA97B16CA09}"/>
                </a:ext>
              </a:extLst>
            </p:cNvPr>
            <p:cNvSpPr/>
            <p:nvPr/>
          </p:nvSpPr>
          <p:spPr>
            <a:xfrm>
              <a:off x="544308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/>
            </a:p>
          </p:txBody>
        </p:sp>
        <p:sp>
          <p:nvSpPr>
            <p:cNvPr id="6" name="Figura a mano libera: forma 20">
              <a:extLst>
                <a:ext uri="{FF2B5EF4-FFF2-40B4-BE49-F238E27FC236}">
                  <a16:creationId xmlns:a16="http://schemas.microsoft.com/office/drawing/2014/main" id="{26BC6C8F-AC04-8E1D-18E1-B9C26AD6F4CF}"/>
                </a:ext>
              </a:extLst>
            </p:cNvPr>
            <p:cNvSpPr/>
            <p:nvPr/>
          </p:nvSpPr>
          <p:spPr>
            <a:xfrm rot="10800000">
              <a:off x="556136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/>
            </a:p>
          </p:txBody>
        </p:sp>
      </p:grpSp>
      <p:cxnSp>
        <p:nvCxnSpPr>
          <p:cNvPr id="7" name="Connettore diritto 23">
            <a:extLst>
              <a:ext uri="{FF2B5EF4-FFF2-40B4-BE49-F238E27FC236}">
                <a16:creationId xmlns:a16="http://schemas.microsoft.com/office/drawing/2014/main" id="{50883A77-E240-6A9B-A921-C89FFAB6C1ED}"/>
              </a:ext>
            </a:extLst>
          </p:cNvPr>
          <p:cNvCxnSpPr>
            <a:cxnSpLocks/>
          </p:cNvCxnSpPr>
          <p:nvPr/>
        </p:nvCxnSpPr>
        <p:spPr>
          <a:xfrm>
            <a:off x="742949" y="2590641"/>
            <a:ext cx="4179234" cy="875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CA8594E-1F9B-D9C1-79F4-5144D083FD79}"/>
              </a:ext>
            </a:extLst>
          </p:cNvPr>
          <p:cNvSpPr/>
          <p:nvPr/>
        </p:nvSpPr>
        <p:spPr>
          <a:xfrm>
            <a:off x="850730" y="2558776"/>
            <a:ext cx="69564" cy="63731"/>
          </a:xfrm>
          <a:prstGeom prst="ellipse">
            <a:avLst/>
          </a:prstGeom>
          <a:solidFill>
            <a:srgbClr val="3585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193FFB-C58C-E865-7BD9-DE53E3D3D0DB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V="1">
            <a:off x="885513" y="2152358"/>
            <a:ext cx="2210418" cy="406417"/>
          </a:xfrm>
          <a:prstGeom prst="line">
            <a:avLst/>
          </a:prstGeom>
          <a:ln w="9525">
            <a:solidFill>
              <a:srgbClr val="3585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603C79C-F9AF-7EB4-5824-EB1D4AA66C9E}"/>
              </a:ext>
            </a:extLst>
          </p:cNvPr>
          <p:cNvCxnSpPr>
            <a:cxnSpLocks/>
            <a:stCxn id="8" idx="4"/>
            <a:endCxn id="6" idx="2"/>
          </p:cNvCxnSpPr>
          <p:nvPr/>
        </p:nvCxnSpPr>
        <p:spPr>
          <a:xfrm>
            <a:off x="885513" y="2622507"/>
            <a:ext cx="2210418" cy="408166"/>
          </a:xfrm>
          <a:prstGeom prst="line">
            <a:avLst/>
          </a:prstGeom>
          <a:ln w="9525">
            <a:solidFill>
              <a:srgbClr val="3585B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279481A-436A-F644-FA6D-62AA732B950C}"/>
              </a:ext>
            </a:extLst>
          </p:cNvPr>
          <p:cNvCxnSpPr>
            <a:cxnSpLocks/>
          </p:cNvCxnSpPr>
          <p:nvPr/>
        </p:nvCxnSpPr>
        <p:spPr>
          <a:xfrm flipV="1">
            <a:off x="3095930" y="1961164"/>
            <a:ext cx="0" cy="19119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58A69E4-D6BF-1C77-89D4-F9C6A2C890F5}"/>
              </a:ext>
            </a:extLst>
          </p:cNvPr>
          <p:cNvCxnSpPr/>
          <p:nvPr/>
        </p:nvCxnSpPr>
        <p:spPr>
          <a:xfrm flipV="1">
            <a:off x="3095929" y="3030674"/>
            <a:ext cx="0" cy="19119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84C7F6F-9CD0-97DE-CC37-C3070559479C}"/>
              </a:ext>
            </a:extLst>
          </p:cNvPr>
          <p:cNvGrpSpPr/>
          <p:nvPr/>
        </p:nvGrpSpPr>
        <p:grpSpPr>
          <a:xfrm>
            <a:off x="3095931" y="2140001"/>
            <a:ext cx="1663299" cy="878314"/>
            <a:chOff x="3095931" y="1560491"/>
            <a:chExt cx="1663299" cy="87831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970FBD3-3AF3-B567-FAE3-E8CB56146870}"/>
                </a:ext>
              </a:extLst>
            </p:cNvPr>
            <p:cNvSpPr/>
            <p:nvPr/>
          </p:nvSpPr>
          <p:spPr>
            <a:xfrm>
              <a:off x="4689666" y="1980623"/>
              <a:ext cx="69564" cy="63731"/>
            </a:xfrm>
            <a:prstGeom prst="ellipse">
              <a:avLst/>
            </a:prstGeom>
            <a:solidFill>
              <a:srgbClr val="3585BF"/>
            </a:solidFill>
            <a:ln>
              <a:noFill/>
            </a:ln>
            <a:effectLst>
              <a:glow rad="101600">
                <a:srgbClr val="0070C0">
                  <a:alpha val="40000"/>
                </a:srgb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75F7BEB-5591-1E3D-2146-35DF74004ECF}"/>
                </a:ext>
              </a:extLst>
            </p:cNvPr>
            <p:cNvCxnSpPr>
              <a:cxnSpLocks/>
              <a:stCxn id="5" idx="0"/>
              <a:endCxn id="18" idx="4"/>
            </p:cNvCxnSpPr>
            <p:nvPr/>
          </p:nvCxnSpPr>
          <p:spPr>
            <a:xfrm flipV="1">
              <a:off x="3095931" y="2044354"/>
              <a:ext cx="1628517" cy="394451"/>
            </a:xfrm>
            <a:prstGeom prst="line">
              <a:avLst/>
            </a:prstGeom>
            <a:ln w="9525">
              <a:solidFill>
                <a:srgbClr val="3585B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99466FB-5D13-707B-DDB7-AE344CBAD377}"/>
                </a:ext>
              </a:extLst>
            </p:cNvPr>
            <p:cNvCxnSpPr>
              <a:cxnSpLocks/>
              <a:stCxn id="6" idx="0"/>
              <a:endCxn id="18" idx="0"/>
            </p:cNvCxnSpPr>
            <p:nvPr/>
          </p:nvCxnSpPr>
          <p:spPr>
            <a:xfrm>
              <a:off x="3095931" y="1560491"/>
              <a:ext cx="1628517" cy="420132"/>
            </a:xfrm>
            <a:prstGeom prst="line">
              <a:avLst/>
            </a:prstGeom>
            <a:ln w="9525">
              <a:solidFill>
                <a:srgbClr val="3585B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Freeform 77">
            <a:extLst>
              <a:ext uri="{FF2B5EF4-FFF2-40B4-BE49-F238E27FC236}">
                <a16:creationId xmlns:a16="http://schemas.microsoft.com/office/drawing/2014/main" id="{B2C2344A-BE8F-97A6-80A2-F26DD37E97BB}"/>
              </a:ext>
            </a:extLst>
          </p:cNvPr>
          <p:cNvSpPr/>
          <p:nvPr/>
        </p:nvSpPr>
        <p:spPr>
          <a:xfrm>
            <a:off x="1808405" y="2376729"/>
            <a:ext cx="55376" cy="214787"/>
          </a:xfrm>
          <a:custGeom>
            <a:avLst/>
            <a:gdLst>
              <a:gd name="connsiteX0" fmla="*/ 0 w 520472"/>
              <a:gd name="connsiteY0" fmla="*/ 0 h 608353"/>
              <a:gd name="connsiteX1" fmla="*/ 461107 w 520472"/>
              <a:gd name="connsiteY1" fmla="*/ 531446 h 608353"/>
              <a:gd name="connsiteX2" fmla="*/ 500184 w 520472"/>
              <a:gd name="connsiteY2" fmla="*/ 593969 h 608353"/>
              <a:gd name="connsiteX0" fmla="*/ 0 w 559597"/>
              <a:gd name="connsiteY0" fmla="*/ 0 h 594578"/>
              <a:gd name="connsiteX1" fmla="*/ 523630 w 559597"/>
              <a:gd name="connsiteY1" fmla="*/ 117231 h 594578"/>
              <a:gd name="connsiteX2" fmla="*/ 500184 w 559597"/>
              <a:gd name="connsiteY2" fmla="*/ 593969 h 594578"/>
              <a:gd name="connsiteX0" fmla="*/ 0 w 500184"/>
              <a:gd name="connsiteY0" fmla="*/ 0 h 593969"/>
              <a:gd name="connsiteX1" fmla="*/ 500184 w 500184"/>
              <a:gd name="connsiteY1" fmla="*/ 593969 h 593969"/>
              <a:gd name="connsiteX0" fmla="*/ 0 w 518081"/>
              <a:gd name="connsiteY0" fmla="*/ 0 h 593969"/>
              <a:gd name="connsiteX1" fmla="*/ 518081 w 518081"/>
              <a:gd name="connsiteY1" fmla="*/ 186823 h 593969"/>
              <a:gd name="connsiteX2" fmla="*/ 500184 w 518081"/>
              <a:gd name="connsiteY2" fmla="*/ 593969 h 593969"/>
              <a:gd name="connsiteX0" fmla="*/ 0 w 500184"/>
              <a:gd name="connsiteY0" fmla="*/ 0 h 593969"/>
              <a:gd name="connsiteX1" fmla="*/ 500184 w 500184"/>
              <a:gd name="connsiteY1" fmla="*/ 593969 h 593969"/>
              <a:gd name="connsiteX0" fmla="*/ 0 w 62522"/>
              <a:gd name="connsiteY0" fmla="*/ 0 h 211015"/>
              <a:gd name="connsiteX1" fmla="*/ 62522 w 62522"/>
              <a:gd name="connsiteY1" fmla="*/ 211015 h 211015"/>
              <a:gd name="connsiteX0" fmla="*/ 0 w 62632"/>
              <a:gd name="connsiteY0" fmla="*/ 0 h 211015"/>
              <a:gd name="connsiteX1" fmla="*/ 62522 w 62632"/>
              <a:gd name="connsiteY1" fmla="*/ 211015 h 211015"/>
              <a:gd name="connsiteX0" fmla="*/ 0 w 63041"/>
              <a:gd name="connsiteY0" fmla="*/ 0 h 211015"/>
              <a:gd name="connsiteX1" fmla="*/ 62522 w 63041"/>
              <a:gd name="connsiteY1" fmla="*/ 211015 h 211015"/>
              <a:gd name="connsiteX0" fmla="*/ 0 w 62730"/>
              <a:gd name="connsiteY0" fmla="*/ 0 h 211015"/>
              <a:gd name="connsiteX1" fmla="*/ 62522 w 62730"/>
              <a:gd name="connsiteY1" fmla="*/ 211015 h 211015"/>
              <a:gd name="connsiteX0" fmla="*/ 0 w 58028"/>
              <a:gd name="connsiteY0" fmla="*/ 0 h 211015"/>
              <a:gd name="connsiteX1" fmla="*/ 57772 w 58028"/>
              <a:gd name="connsiteY1" fmla="*/ 211015 h 211015"/>
              <a:gd name="connsiteX0" fmla="*/ 0 w 58079"/>
              <a:gd name="connsiteY0" fmla="*/ 0 h 211015"/>
              <a:gd name="connsiteX1" fmla="*/ 57772 w 58079"/>
              <a:gd name="connsiteY1" fmla="*/ 211015 h 211015"/>
              <a:gd name="connsiteX0" fmla="*/ 0 w 57879"/>
              <a:gd name="connsiteY0" fmla="*/ 0 h 211015"/>
              <a:gd name="connsiteX1" fmla="*/ 57772 w 57879"/>
              <a:gd name="connsiteY1" fmla="*/ 211015 h 211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7879" h="211015">
                <a:moveTo>
                  <a:pt x="0" y="0"/>
                </a:moveTo>
                <a:cubicBezTo>
                  <a:pt x="46855" y="39913"/>
                  <a:pt x="59191" y="126370"/>
                  <a:pt x="57772" y="211015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5B73A2A-FF38-996A-6E3E-BD7F53138C83}"/>
                  </a:ext>
                </a:extLst>
              </p:cNvPr>
              <p:cNvSpPr/>
              <p:nvPr/>
            </p:nvSpPr>
            <p:spPr>
              <a:xfrm>
                <a:off x="1779042" y="2278009"/>
                <a:ext cx="574516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75B73A2A-FF38-996A-6E3E-BD7F53138C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9042" y="2278009"/>
                <a:ext cx="574516" cy="369332"/>
              </a:xfrm>
              <a:prstGeom prst="rect">
                <a:avLst/>
              </a:prstGeom>
              <a:blipFill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96D63AA3-67A7-38C1-598B-AB51121FD10E}"/>
              </a:ext>
            </a:extLst>
          </p:cNvPr>
          <p:cNvSpPr/>
          <p:nvPr/>
        </p:nvSpPr>
        <p:spPr>
          <a:xfrm>
            <a:off x="427694" y="1966712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anose="02040503050406030204" pitchFamily="18" charset="0"/>
              </a:rPr>
              <a:t>Source</a:t>
            </a:r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0A2AFB-290F-0458-1B8D-00642988BA9B}"/>
              </a:ext>
            </a:extLst>
          </p:cNvPr>
          <p:cNvSpPr/>
          <p:nvPr/>
        </p:nvSpPr>
        <p:spPr>
          <a:xfrm>
            <a:off x="4308561" y="1962300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Cambria Math" panose="02040503050406030204" pitchFamily="18" charset="0"/>
              </a:rPr>
              <a:t>Image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59BE534-F1A1-024F-C0FE-199666990783}"/>
              </a:ext>
            </a:extLst>
          </p:cNvPr>
          <p:cNvSpPr txBox="1"/>
          <p:nvPr/>
        </p:nvSpPr>
        <p:spPr>
          <a:xfrm>
            <a:off x="9197163" y="384898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D351C21-1BF5-E3E5-B02A-DBD592D24754}"/>
              </a:ext>
            </a:extLst>
          </p:cNvPr>
          <p:cNvSpPr txBox="1"/>
          <p:nvPr/>
        </p:nvSpPr>
        <p:spPr>
          <a:xfrm>
            <a:off x="1821619" y="1496235"/>
            <a:ext cx="2599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/>
              <a:t>Simple imaging system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39B97DA-443B-9177-D6FE-58F1738FEA12}"/>
              </a:ext>
            </a:extLst>
          </p:cNvPr>
          <p:cNvCxnSpPr/>
          <p:nvPr/>
        </p:nvCxnSpPr>
        <p:spPr>
          <a:xfrm flipH="1" flipV="1">
            <a:off x="3121334" y="3126271"/>
            <a:ext cx="956396" cy="7227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07530E39-951A-8F3C-7E33-38979BACBE86}"/>
              </a:ext>
            </a:extLst>
          </p:cNvPr>
          <p:cNvSpPr txBox="1"/>
          <p:nvPr/>
        </p:nvSpPr>
        <p:spPr>
          <a:xfrm>
            <a:off x="4077730" y="3664320"/>
            <a:ext cx="104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Aperture</a:t>
            </a:r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2795A8B1-2D9A-ED1F-B8E4-64E9DA4BE683}"/>
              </a:ext>
            </a:extLst>
          </p:cNvPr>
          <p:cNvSpPr/>
          <p:nvPr/>
        </p:nvSpPr>
        <p:spPr>
          <a:xfrm>
            <a:off x="5721178" y="2412439"/>
            <a:ext cx="778476" cy="39580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98BA09F-9E4B-0B5E-348A-DF956860CAAB}"/>
              </a:ext>
            </a:extLst>
          </p:cNvPr>
          <p:cNvSpPr txBox="1"/>
          <p:nvPr/>
        </p:nvSpPr>
        <p:spPr>
          <a:xfrm>
            <a:off x="6870357" y="2216675"/>
            <a:ext cx="39642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Point source imaged as a distribution</a:t>
            </a:r>
          </a:p>
          <a:p>
            <a:r>
              <a:rPr lang="en-CH" dirty="0"/>
              <a:t>+ potential diffraction on the aperture (dependent on 𝜃)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EC5807E-A49F-D322-DE42-B0706AFC9B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357" y="3487628"/>
            <a:ext cx="3811693" cy="276343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E82DE150-CC3E-A245-EF3B-96CC47C1F137}"/>
              </a:ext>
            </a:extLst>
          </p:cNvPr>
          <p:cNvSpPr txBox="1"/>
          <p:nvPr/>
        </p:nvSpPr>
        <p:spPr>
          <a:xfrm>
            <a:off x="7878725" y="6134176"/>
            <a:ext cx="221157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dirty="0"/>
              <a:t>Position at detector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E62CE3E-9908-E5D0-7FC9-D05AE1ED0DA0}"/>
              </a:ext>
            </a:extLst>
          </p:cNvPr>
          <p:cNvSpPr txBox="1"/>
          <p:nvPr/>
        </p:nvSpPr>
        <p:spPr>
          <a:xfrm rot="16200000">
            <a:off x="5832797" y="4517214"/>
            <a:ext cx="207512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/>
              <a:t>Measured intensity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ECFDF9C-CA9E-0598-8DE9-451B59D719B8}"/>
              </a:ext>
            </a:extLst>
          </p:cNvPr>
          <p:cNvSpPr txBox="1"/>
          <p:nvPr/>
        </p:nvSpPr>
        <p:spPr>
          <a:xfrm>
            <a:off x="0" y="6488668"/>
            <a:ext cx="2200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Figures from D. Butti</a:t>
            </a:r>
          </a:p>
        </p:txBody>
      </p:sp>
    </p:spTree>
    <p:extLst>
      <p:ext uri="{BB962C8B-B14F-4D97-AF65-F5344CB8AC3E}">
        <p14:creationId xmlns:p14="http://schemas.microsoft.com/office/powerpoint/2010/main" val="494517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996D2-5103-B430-5000-52970A9B0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Outlook +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65E809-C38B-25DD-67B4-51C7AB656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Hardware during YETS:</a:t>
            </a:r>
          </a:p>
          <a:p>
            <a:pPr lvl="1"/>
            <a:r>
              <a:rPr lang="en-CH" dirty="0"/>
              <a:t>Exchange the image intensifier (+ maybe trigger cable)</a:t>
            </a:r>
          </a:p>
          <a:p>
            <a:pPr lvl="1"/>
            <a:r>
              <a:rPr lang="en-CH" dirty="0"/>
              <a:t>Make the BSRH parasitic to the BSRT (currently it is possible to send light to only one of the two instruments)</a:t>
            </a:r>
          </a:p>
          <a:p>
            <a:r>
              <a:rPr lang="en-CH" dirty="0"/>
              <a:t>Software:</a:t>
            </a:r>
          </a:p>
          <a:p>
            <a:pPr lvl="1"/>
            <a:r>
              <a:rPr lang="en-CH" dirty="0"/>
              <a:t>Compare profiles from BWS and BSRH (using the “known” PSF)</a:t>
            </a:r>
          </a:p>
        </p:txBody>
      </p:sp>
    </p:spTree>
    <p:extLst>
      <p:ext uri="{BB962C8B-B14F-4D97-AF65-F5344CB8AC3E}">
        <p14:creationId xmlns:p14="http://schemas.microsoft.com/office/powerpoint/2010/main" val="1251927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07F136-538A-62BB-63C6-8E1B9731E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9238E-460A-D036-AFA0-20F05AAF3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– what is a coronagraph?</a:t>
            </a:r>
          </a:p>
        </p:txBody>
      </p:sp>
      <p:cxnSp>
        <p:nvCxnSpPr>
          <p:cNvPr id="3" name="Connettore diritto 23">
            <a:extLst>
              <a:ext uri="{FF2B5EF4-FFF2-40B4-BE49-F238E27FC236}">
                <a16:creationId xmlns:a16="http://schemas.microsoft.com/office/drawing/2014/main" id="{44E5C710-8A1A-64A1-98BB-2312A0CB34DC}"/>
              </a:ext>
            </a:extLst>
          </p:cNvPr>
          <p:cNvCxnSpPr>
            <a:cxnSpLocks/>
          </p:cNvCxnSpPr>
          <p:nvPr/>
        </p:nvCxnSpPr>
        <p:spPr>
          <a:xfrm>
            <a:off x="742949" y="2424542"/>
            <a:ext cx="4179234" cy="875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un 12">
            <a:extLst>
              <a:ext uri="{FF2B5EF4-FFF2-40B4-BE49-F238E27FC236}">
                <a16:creationId xmlns:a16="http://schemas.microsoft.com/office/drawing/2014/main" id="{6DC50123-0A16-AD89-CF02-AFF39C073913}"/>
              </a:ext>
            </a:extLst>
          </p:cNvPr>
          <p:cNvSpPr/>
          <p:nvPr/>
        </p:nvSpPr>
        <p:spPr>
          <a:xfrm>
            <a:off x="730316" y="2190542"/>
            <a:ext cx="468000" cy="468000"/>
          </a:xfrm>
          <a:prstGeom prst="sun">
            <a:avLst/>
          </a:prstGeom>
          <a:solidFill>
            <a:srgbClr val="FF9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2A1E2A5-494C-9FE8-B37E-9747A1D8BEEB}"/>
              </a:ext>
            </a:extLst>
          </p:cNvPr>
          <p:cNvGrpSpPr/>
          <p:nvPr/>
        </p:nvGrpSpPr>
        <p:grpSpPr>
          <a:xfrm>
            <a:off x="3014394" y="1986259"/>
            <a:ext cx="163073" cy="878314"/>
            <a:chOff x="5443081" y="4863276"/>
            <a:chExt cx="236560" cy="1213020"/>
          </a:xfrm>
        </p:grpSpPr>
        <p:sp>
          <p:nvSpPr>
            <p:cNvPr id="15" name="Figura a mano libera: forma 19">
              <a:extLst>
                <a:ext uri="{FF2B5EF4-FFF2-40B4-BE49-F238E27FC236}">
                  <a16:creationId xmlns:a16="http://schemas.microsoft.com/office/drawing/2014/main" id="{782FAB24-3942-F6BA-4182-32F6F98B1093}"/>
                </a:ext>
              </a:extLst>
            </p:cNvPr>
            <p:cNvSpPr/>
            <p:nvPr/>
          </p:nvSpPr>
          <p:spPr>
            <a:xfrm>
              <a:off x="544308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/>
            </a:p>
          </p:txBody>
        </p:sp>
        <p:sp>
          <p:nvSpPr>
            <p:cNvPr id="17" name="Figura a mano libera: forma 20">
              <a:extLst>
                <a:ext uri="{FF2B5EF4-FFF2-40B4-BE49-F238E27FC236}">
                  <a16:creationId xmlns:a16="http://schemas.microsoft.com/office/drawing/2014/main" id="{3D88A470-94B3-4774-FE95-A717782297F8}"/>
                </a:ext>
              </a:extLst>
            </p:cNvPr>
            <p:cNvSpPr/>
            <p:nvPr/>
          </p:nvSpPr>
          <p:spPr>
            <a:xfrm rot="10800000">
              <a:off x="556136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/>
            </a:p>
          </p:txBody>
        </p:sp>
      </p:grp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6E4A5B2-14F8-2533-4E87-11D805F5435C}"/>
              </a:ext>
            </a:extLst>
          </p:cNvPr>
          <p:cNvCxnSpPr>
            <a:cxnSpLocks/>
            <a:endCxn id="15" idx="2"/>
          </p:cNvCxnSpPr>
          <p:nvPr/>
        </p:nvCxnSpPr>
        <p:spPr>
          <a:xfrm flipV="1">
            <a:off x="964316" y="1986259"/>
            <a:ext cx="2131615" cy="323019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4E9B1AC-712F-D01D-7F37-A510E3269005}"/>
              </a:ext>
            </a:extLst>
          </p:cNvPr>
          <p:cNvCxnSpPr>
            <a:cxnSpLocks/>
            <a:endCxn id="17" idx="2"/>
          </p:cNvCxnSpPr>
          <p:nvPr/>
        </p:nvCxnSpPr>
        <p:spPr>
          <a:xfrm>
            <a:off x="964316" y="2537579"/>
            <a:ext cx="2131615" cy="326994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7742CE73-4829-D213-8613-BC51BFB2B10B}"/>
              </a:ext>
            </a:extLst>
          </p:cNvPr>
          <p:cNvSpPr/>
          <p:nvPr/>
        </p:nvSpPr>
        <p:spPr>
          <a:xfrm>
            <a:off x="4671865" y="2306786"/>
            <a:ext cx="216000" cy="216000"/>
          </a:xfrm>
          <a:prstGeom prst="ellipse">
            <a:avLst/>
          </a:prstGeom>
          <a:solidFill>
            <a:srgbClr val="FF942B"/>
          </a:solidFill>
          <a:ln>
            <a:solidFill>
              <a:srgbClr val="FF942B"/>
            </a:solidFill>
          </a:ln>
          <a:effectLst>
            <a:glow rad="254000">
              <a:srgbClr val="FF942B">
                <a:alpha val="8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834D2D0F-0FCC-3D40-0F5A-A28EAC7A28E2}"/>
              </a:ext>
            </a:extLst>
          </p:cNvPr>
          <p:cNvCxnSpPr>
            <a:cxnSpLocks/>
            <a:stCxn id="15" idx="0"/>
            <a:endCxn id="29" idx="4"/>
          </p:cNvCxnSpPr>
          <p:nvPr/>
        </p:nvCxnSpPr>
        <p:spPr>
          <a:xfrm flipV="1">
            <a:off x="3095931" y="2522786"/>
            <a:ext cx="1683934" cy="341787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4E63AFA-1A9E-A1E7-63FF-D66CF7131E11}"/>
              </a:ext>
            </a:extLst>
          </p:cNvPr>
          <p:cNvCxnSpPr>
            <a:cxnSpLocks/>
            <a:stCxn id="17" idx="0"/>
            <a:endCxn id="29" idx="0"/>
          </p:cNvCxnSpPr>
          <p:nvPr/>
        </p:nvCxnSpPr>
        <p:spPr>
          <a:xfrm>
            <a:off x="3095931" y="1986259"/>
            <a:ext cx="1683934" cy="320527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C9AF93A-C7EF-B7D7-8E16-529484E5273D}"/>
              </a:ext>
            </a:extLst>
          </p:cNvPr>
          <p:cNvCxnSpPr>
            <a:cxnSpLocks/>
          </p:cNvCxnSpPr>
          <p:nvPr/>
        </p:nvCxnSpPr>
        <p:spPr>
          <a:xfrm flipV="1">
            <a:off x="3095930" y="1795065"/>
            <a:ext cx="0" cy="19119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3E56839-353C-E0C9-4C8E-D4EA659AF17D}"/>
              </a:ext>
            </a:extLst>
          </p:cNvPr>
          <p:cNvCxnSpPr/>
          <p:nvPr/>
        </p:nvCxnSpPr>
        <p:spPr>
          <a:xfrm flipV="1">
            <a:off x="3095929" y="2864575"/>
            <a:ext cx="0" cy="19119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5450721-9BD3-60B2-4F4D-7DBC8D387F18}"/>
                  </a:ext>
                </a:extLst>
              </p:cNvPr>
              <p:cNvSpPr txBox="1"/>
              <p:nvPr/>
            </p:nvSpPr>
            <p:spPr>
              <a:xfrm>
                <a:off x="135235" y="2117640"/>
                <a:ext cx="794763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𝑠𝑢𝑛</m:t>
                          </m:r>
                        </m:sub>
                      </m:sSub>
                    </m:oMath>
                  </m:oMathPara>
                </a14:m>
                <a:endParaRPr lang="it-IT" dirty="0"/>
              </a:p>
            </p:txBody>
          </p:sp>
        </mc:Choice>
        <mc:Fallback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45450721-9BD3-60B2-4F4D-7DBC8D387F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235" y="2117640"/>
                <a:ext cx="794763" cy="30777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A7DD66D-3D5E-8CEC-0B85-48CA9388E070}"/>
              </a:ext>
            </a:extLst>
          </p:cNvPr>
          <p:cNvCxnSpPr>
            <a:cxnSpLocks/>
          </p:cNvCxnSpPr>
          <p:nvPr/>
        </p:nvCxnSpPr>
        <p:spPr>
          <a:xfrm flipV="1">
            <a:off x="964316" y="2298542"/>
            <a:ext cx="0" cy="126000"/>
          </a:xfrm>
          <a:prstGeom prst="straightConnector1">
            <a:avLst/>
          </a:prstGeom>
          <a:ln w="12700">
            <a:headEnd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B49DACF-8001-14F7-8230-3807CF7E6524}"/>
              </a:ext>
            </a:extLst>
          </p:cNvPr>
          <p:cNvGrpSpPr/>
          <p:nvPr/>
        </p:nvGrpSpPr>
        <p:grpSpPr>
          <a:xfrm>
            <a:off x="6758711" y="3037834"/>
            <a:ext cx="4674722" cy="3455041"/>
            <a:chOff x="407987" y="2821063"/>
            <a:chExt cx="4674722" cy="3455041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968A52C7-0D1D-9F42-31EB-D46350E88B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987" y="2874477"/>
              <a:ext cx="4674722" cy="3401627"/>
            </a:xfrm>
            <a:prstGeom prst="rect">
              <a:avLst/>
            </a:prstGeom>
          </p:spPr>
        </p:pic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7AAE2A07-22A7-7485-34DD-1FA873C398E3}"/>
                </a:ext>
              </a:extLst>
            </p:cNvPr>
            <p:cNvCxnSpPr>
              <a:cxnSpLocks/>
            </p:cNvCxnSpPr>
            <p:nvPr/>
          </p:nvCxnSpPr>
          <p:spPr>
            <a:xfrm>
              <a:off x="964316" y="5004896"/>
              <a:ext cx="135177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CF444BFA-7409-AEDB-096F-82DD8A828072}"/>
                </a:ext>
              </a:extLst>
            </p:cNvPr>
            <p:cNvCxnSpPr>
              <a:cxnSpLocks/>
            </p:cNvCxnSpPr>
            <p:nvPr/>
          </p:nvCxnSpPr>
          <p:spPr>
            <a:xfrm>
              <a:off x="3653297" y="5000500"/>
              <a:ext cx="135177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205569D-E297-7823-A4A5-6AB04D39253D}"/>
                </a:ext>
              </a:extLst>
            </p:cNvPr>
            <p:cNvSpPr txBox="1"/>
            <p:nvPr/>
          </p:nvSpPr>
          <p:spPr>
            <a:xfrm>
              <a:off x="2254410" y="2821063"/>
              <a:ext cx="145842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a typeface="Cambria Math" panose="02040503050406030204" pitchFamily="18" charset="0"/>
                </a:rPr>
                <a:t>photosphere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9363F71-691A-33B5-0A61-5E43EC4B56BA}"/>
                </a:ext>
              </a:extLst>
            </p:cNvPr>
            <p:cNvSpPr txBox="1"/>
            <p:nvPr/>
          </p:nvSpPr>
          <p:spPr>
            <a:xfrm>
              <a:off x="3599970" y="4917082"/>
              <a:ext cx="145842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a typeface="Cambria Math" panose="02040503050406030204" pitchFamily="18" charset="0"/>
                </a:rPr>
                <a:t>corona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1459AA38-FE25-0857-201F-F82640FE4DFC}"/>
                    </a:ext>
                  </a:extLst>
                </p:cNvPr>
                <p:cNvSpPr txBox="1"/>
                <p:nvPr/>
              </p:nvSpPr>
              <p:spPr>
                <a:xfrm>
                  <a:off x="964316" y="4956511"/>
                  <a:ext cx="64671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A3ED2DD0-C05C-4FBA-931C-1B318DC146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316" y="4956511"/>
                  <a:ext cx="646715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72141A8-1D7B-D8DB-3221-04F6253BFC79}"/>
                </a:ext>
              </a:extLst>
            </p:cNvPr>
            <p:cNvSpPr txBox="1"/>
            <p:nvPr/>
          </p:nvSpPr>
          <p:spPr>
            <a:xfrm rot="1109085">
              <a:off x="3774976" y="4164464"/>
              <a:ext cx="113876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a typeface="Cambria Math" panose="02040503050406030204" pitchFamily="18" charset="0"/>
                </a:rPr>
                <a:t>diff. tails</a:t>
              </a:r>
              <a:endParaRPr lang="it-IT" dirty="0">
                <a:solidFill>
                  <a:srgbClr val="FF0000"/>
                </a:solidFill>
              </a:endParaRPr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8D991125-3560-B0E1-E610-762FACE84D8B}"/>
              </a:ext>
            </a:extLst>
          </p:cNvPr>
          <p:cNvSpPr txBox="1"/>
          <p:nvPr/>
        </p:nvSpPr>
        <p:spPr>
          <a:xfrm>
            <a:off x="0" y="6488668"/>
            <a:ext cx="2200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Figures from D. Butti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42D2DE8-84E5-F2C4-351D-4B2583B9EE7C}"/>
              </a:ext>
            </a:extLst>
          </p:cNvPr>
          <p:cNvSpPr txBox="1"/>
          <p:nvPr/>
        </p:nvSpPr>
        <p:spPr>
          <a:xfrm>
            <a:off x="692944" y="3965883"/>
            <a:ext cx="4787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The PSF is small compared to the Sun’s radius,</a:t>
            </a:r>
          </a:p>
          <a:p>
            <a:r>
              <a:rPr lang="en-CH" dirty="0"/>
              <a:t>only the diffraction tails visible</a:t>
            </a:r>
          </a:p>
        </p:txBody>
      </p:sp>
    </p:spTree>
    <p:extLst>
      <p:ext uri="{BB962C8B-B14F-4D97-AF65-F5344CB8AC3E}">
        <p14:creationId xmlns:p14="http://schemas.microsoft.com/office/powerpoint/2010/main" val="45624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5E1E1-9B36-C599-F547-11F9B7D431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C0D3C-AC2D-D2EA-6C8E-8615BE8F7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– what is a coronagraph?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B0237F1-4E60-F132-E540-30C9F4855C17}"/>
              </a:ext>
            </a:extLst>
          </p:cNvPr>
          <p:cNvSpPr txBox="1"/>
          <p:nvPr/>
        </p:nvSpPr>
        <p:spPr>
          <a:xfrm>
            <a:off x="0" y="6488668"/>
            <a:ext cx="2200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Figures from D. Butti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F1C8536-44CF-5113-CE4E-552C6276B2EF}"/>
              </a:ext>
            </a:extLst>
          </p:cNvPr>
          <p:cNvSpPr/>
          <p:nvPr/>
        </p:nvSpPr>
        <p:spPr>
          <a:xfrm>
            <a:off x="8047592" y="1892113"/>
            <a:ext cx="216000" cy="216000"/>
          </a:xfrm>
          <a:prstGeom prst="ellipse">
            <a:avLst/>
          </a:prstGeom>
          <a:solidFill>
            <a:srgbClr val="FF942B"/>
          </a:solidFill>
          <a:ln>
            <a:solidFill>
              <a:srgbClr val="FF942B"/>
            </a:solidFill>
          </a:ln>
          <a:effectLst>
            <a:glow rad="254000">
              <a:srgbClr val="FF942B">
                <a:alpha val="8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5" name="Connettore diritto 23">
            <a:extLst>
              <a:ext uri="{FF2B5EF4-FFF2-40B4-BE49-F238E27FC236}">
                <a16:creationId xmlns:a16="http://schemas.microsoft.com/office/drawing/2014/main" id="{23F95273-4633-FAD2-4E58-858265B6B45D}"/>
              </a:ext>
            </a:extLst>
          </p:cNvPr>
          <p:cNvCxnSpPr>
            <a:cxnSpLocks/>
          </p:cNvCxnSpPr>
          <p:nvPr/>
        </p:nvCxnSpPr>
        <p:spPr>
          <a:xfrm flipV="1">
            <a:off x="742949" y="2002659"/>
            <a:ext cx="7732836" cy="721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n 5">
            <a:extLst>
              <a:ext uri="{FF2B5EF4-FFF2-40B4-BE49-F238E27FC236}">
                <a16:creationId xmlns:a16="http://schemas.microsoft.com/office/drawing/2014/main" id="{87F79351-C932-1003-A2B8-9143F953F41E}"/>
              </a:ext>
            </a:extLst>
          </p:cNvPr>
          <p:cNvSpPr/>
          <p:nvPr/>
        </p:nvSpPr>
        <p:spPr>
          <a:xfrm>
            <a:off x="730316" y="1775869"/>
            <a:ext cx="468000" cy="468000"/>
          </a:xfrm>
          <a:prstGeom prst="sun">
            <a:avLst/>
          </a:prstGeom>
          <a:solidFill>
            <a:srgbClr val="FF9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D29CBAA-9379-A4E7-DBCC-B947C809B1E0}"/>
              </a:ext>
            </a:extLst>
          </p:cNvPr>
          <p:cNvGrpSpPr/>
          <p:nvPr/>
        </p:nvGrpSpPr>
        <p:grpSpPr>
          <a:xfrm>
            <a:off x="3014394" y="1571586"/>
            <a:ext cx="163073" cy="878314"/>
            <a:chOff x="5443081" y="4863276"/>
            <a:chExt cx="236560" cy="1213020"/>
          </a:xfrm>
        </p:grpSpPr>
        <p:sp>
          <p:nvSpPr>
            <p:cNvPr id="8" name="Figura a mano libera: forma 19">
              <a:extLst>
                <a:ext uri="{FF2B5EF4-FFF2-40B4-BE49-F238E27FC236}">
                  <a16:creationId xmlns:a16="http://schemas.microsoft.com/office/drawing/2014/main" id="{38C5141C-69BF-2767-677C-C5E765922281}"/>
                </a:ext>
              </a:extLst>
            </p:cNvPr>
            <p:cNvSpPr/>
            <p:nvPr/>
          </p:nvSpPr>
          <p:spPr>
            <a:xfrm>
              <a:off x="544308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/>
            </a:p>
          </p:txBody>
        </p:sp>
        <p:sp>
          <p:nvSpPr>
            <p:cNvPr id="9" name="Figura a mano libera: forma 20">
              <a:extLst>
                <a:ext uri="{FF2B5EF4-FFF2-40B4-BE49-F238E27FC236}">
                  <a16:creationId xmlns:a16="http://schemas.microsoft.com/office/drawing/2014/main" id="{3C1D3353-A975-B66A-5D83-67698B1264A3}"/>
                </a:ext>
              </a:extLst>
            </p:cNvPr>
            <p:cNvSpPr/>
            <p:nvPr/>
          </p:nvSpPr>
          <p:spPr>
            <a:xfrm rot="10800000">
              <a:off x="556136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/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D1DAA66-16BA-C1CC-13F4-673259B266F9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964316" y="1571586"/>
            <a:ext cx="2131615" cy="323019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989BC9F-D62B-331A-DA7A-975FD87716C1}"/>
              </a:ext>
            </a:extLst>
          </p:cNvPr>
          <p:cNvCxnSpPr>
            <a:cxnSpLocks/>
            <a:endCxn id="9" idx="2"/>
          </p:cNvCxnSpPr>
          <p:nvPr/>
        </p:nvCxnSpPr>
        <p:spPr>
          <a:xfrm>
            <a:off x="964316" y="2122906"/>
            <a:ext cx="2131615" cy="326994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931961A9-B0EB-12A4-4903-0D30A3549879}"/>
              </a:ext>
            </a:extLst>
          </p:cNvPr>
          <p:cNvSpPr/>
          <p:nvPr/>
        </p:nvSpPr>
        <p:spPr>
          <a:xfrm>
            <a:off x="4671865" y="1892113"/>
            <a:ext cx="216000" cy="216000"/>
          </a:xfrm>
          <a:prstGeom prst="ellipse">
            <a:avLst/>
          </a:prstGeom>
          <a:solidFill>
            <a:srgbClr val="FF942B"/>
          </a:solidFill>
          <a:ln>
            <a:solidFill>
              <a:srgbClr val="FF942B"/>
            </a:solidFill>
          </a:ln>
          <a:effectLst>
            <a:glow rad="254000">
              <a:srgbClr val="FF942B">
                <a:alpha val="8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00E9F07-6B6A-B604-5E8D-379979EEC7EC}"/>
              </a:ext>
            </a:extLst>
          </p:cNvPr>
          <p:cNvCxnSpPr>
            <a:cxnSpLocks/>
            <a:stCxn id="8" idx="0"/>
            <a:endCxn id="12" idx="4"/>
          </p:cNvCxnSpPr>
          <p:nvPr/>
        </p:nvCxnSpPr>
        <p:spPr>
          <a:xfrm flipV="1">
            <a:off x="3095931" y="2108113"/>
            <a:ext cx="1683934" cy="341787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C768226-ADFB-2D34-0795-2EA93961E7CE}"/>
              </a:ext>
            </a:extLst>
          </p:cNvPr>
          <p:cNvCxnSpPr>
            <a:cxnSpLocks/>
            <a:stCxn id="9" idx="0"/>
            <a:endCxn id="12" idx="0"/>
          </p:cNvCxnSpPr>
          <p:nvPr/>
        </p:nvCxnSpPr>
        <p:spPr>
          <a:xfrm>
            <a:off x="3095931" y="1571586"/>
            <a:ext cx="1683934" cy="320527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5F2636C-3541-8974-144F-383DF3644614}"/>
              </a:ext>
            </a:extLst>
          </p:cNvPr>
          <p:cNvCxnSpPr>
            <a:cxnSpLocks/>
          </p:cNvCxnSpPr>
          <p:nvPr/>
        </p:nvCxnSpPr>
        <p:spPr>
          <a:xfrm flipV="1">
            <a:off x="3095930" y="1380392"/>
            <a:ext cx="0" cy="19119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8CC37AA-E3FB-9C24-797A-7E6499A8C8E8}"/>
              </a:ext>
            </a:extLst>
          </p:cNvPr>
          <p:cNvCxnSpPr/>
          <p:nvPr/>
        </p:nvCxnSpPr>
        <p:spPr>
          <a:xfrm flipV="1">
            <a:off x="3095929" y="2449902"/>
            <a:ext cx="0" cy="19119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7F352AB-D82C-0EAF-49C2-6E828794EB17}"/>
              </a:ext>
            </a:extLst>
          </p:cNvPr>
          <p:cNvGrpSpPr/>
          <p:nvPr/>
        </p:nvGrpSpPr>
        <p:grpSpPr>
          <a:xfrm rot="10800000">
            <a:off x="4778484" y="1560465"/>
            <a:ext cx="1776327" cy="878314"/>
            <a:chOff x="6189309" y="1586379"/>
            <a:chExt cx="1776327" cy="87831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C4FE490-B78A-BC7B-E264-14B0F978270E}"/>
                </a:ext>
              </a:extLst>
            </p:cNvPr>
            <p:cNvGrpSpPr/>
            <p:nvPr/>
          </p:nvGrpSpPr>
          <p:grpSpPr>
            <a:xfrm>
              <a:off x="6189309" y="1586379"/>
              <a:ext cx="163073" cy="878314"/>
              <a:chOff x="5443081" y="4863276"/>
              <a:chExt cx="236560" cy="1213020"/>
            </a:xfrm>
          </p:grpSpPr>
          <p:sp>
            <p:nvSpPr>
              <p:cNvPr id="25" name="Figura a mano libera: forma 19">
                <a:extLst>
                  <a:ext uri="{FF2B5EF4-FFF2-40B4-BE49-F238E27FC236}">
                    <a16:creationId xmlns:a16="http://schemas.microsoft.com/office/drawing/2014/main" id="{5B5E353F-89B2-9994-E888-C3B0E9606316}"/>
                  </a:ext>
                </a:extLst>
              </p:cNvPr>
              <p:cNvSpPr/>
              <p:nvPr/>
            </p:nvSpPr>
            <p:spPr>
              <a:xfrm>
                <a:off x="5443081" y="4863276"/>
                <a:ext cx="118280" cy="1213020"/>
              </a:xfrm>
              <a:custGeom>
                <a:avLst/>
                <a:gdLst>
                  <a:gd name="connsiteX0" fmla="*/ 195209 w 467474"/>
                  <a:gd name="connsiteY0" fmla="*/ 1715785 h 1715785"/>
                  <a:gd name="connsiteX1" fmla="*/ 0 w 467474"/>
                  <a:gd name="connsiteY1" fmla="*/ 981182 h 1715785"/>
                  <a:gd name="connsiteX2" fmla="*/ 195209 w 467474"/>
                  <a:gd name="connsiteY2" fmla="*/ 226032 h 1715785"/>
                  <a:gd name="connsiteX3" fmla="*/ 467474 w 467474"/>
                  <a:gd name="connsiteY3" fmla="*/ 0 h 1715785"/>
                  <a:gd name="connsiteX0" fmla="*/ 195209 w 195209"/>
                  <a:gd name="connsiteY0" fmla="*/ 1489753 h 1489753"/>
                  <a:gd name="connsiteX1" fmla="*/ 0 w 195209"/>
                  <a:gd name="connsiteY1" fmla="*/ 755150 h 1489753"/>
                  <a:gd name="connsiteX2" fmla="*/ 195209 w 195209"/>
                  <a:gd name="connsiteY2" fmla="*/ 0 h 148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209" h="1489753">
                    <a:moveTo>
                      <a:pt x="195209" y="1489753"/>
                    </a:moveTo>
                    <a:cubicBezTo>
                      <a:pt x="97604" y="1246597"/>
                      <a:pt x="0" y="1003442"/>
                      <a:pt x="0" y="755150"/>
                    </a:cubicBezTo>
                    <a:cubicBezTo>
                      <a:pt x="0" y="506858"/>
                      <a:pt x="117297" y="163530"/>
                      <a:pt x="195209" y="0"/>
                    </a:cubicBezTo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/>
              </a:p>
            </p:txBody>
          </p:sp>
          <p:sp>
            <p:nvSpPr>
              <p:cNvPr id="28" name="Figura a mano libera: forma 20">
                <a:extLst>
                  <a:ext uri="{FF2B5EF4-FFF2-40B4-BE49-F238E27FC236}">
                    <a16:creationId xmlns:a16="http://schemas.microsoft.com/office/drawing/2014/main" id="{7BC5BD61-DB5B-9718-D0C5-64662561F1A6}"/>
                  </a:ext>
                </a:extLst>
              </p:cNvPr>
              <p:cNvSpPr/>
              <p:nvPr/>
            </p:nvSpPr>
            <p:spPr>
              <a:xfrm rot="10800000">
                <a:off x="5561361" y="4863276"/>
                <a:ext cx="118280" cy="1213020"/>
              </a:xfrm>
              <a:custGeom>
                <a:avLst/>
                <a:gdLst>
                  <a:gd name="connsiteX0" fmla="*/ 195209 w 467474"/>
                  <a:gd name="connsiteY0" fmla="*/ 1715785 h 1715785"/>
                  <a:gd name="connsiteX1" fmla="*/ 0 w 467474"/>
                  <a:gd name="connsiteY1" fmla="*/ 981182 h 1715785"/>
                  <a:gd name="connsiteX2" fmla="*/ 195209 w 467474"/>
                  <a:gd name="connsiteY2" fmla="*/ 226032 h 1715785"/>
                  <a:gd name="connsiteX3" fmla="*/ 467474 w 467474"/>
                  <a:gd name="connsiteY3" fmla="*/ 0 h 1715785"/>
                  <a:gd name="connsiteX0" fmla="*/ 195209 w 195209"/>
                  <a:gd name="connsiteY0" fmla="*/ 1489753 h 1489753"/>
                  <a:gd name="connsiteX1" fmla="*/ 0 w 195209"/>
                  <a:gd name="connsiteY1" fmla="*/ 755150 h 1489753"/>
                  <a:gd name="connsiteX2" fmla="*/ 195209 w 195209"/>
                  <a:gd name="connsiteY2" fmla="*/ 0 h 1489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5209" h="1489753">
                    <a:moveTo>
                      <a:pt x="195209" y="1489753"/>
                    </a:moveTo>
                    <a:cubicBezTo>
                      <a:pt x="97604" y="1246597"/>
                      <a:pt x="0" y="1003442"/>
                      <a:pt x="0" y="755150"/>
                    </a:cubicBezTo>
                    <a:cubicBezTo>
                      <a:pt x="0" y="506858"/>
                      <a:pt x="117297" y="163530"/>
                      <a:pt x="195209" y="0"/>
                    </a:cubicBezTo>
                  </a:path>
                </a:pathLst>
              </a:custGeom>
              <a:solidFill>
                <a:schemeClr val="accent6">
                  <a:lumMod val="40000"/>
                  <a:lumOff val="60000"/>
                </a:schemeClr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it-IT" dirty="0"/>
              </a:p>
            </p:txBody>
          </p: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C142DA9-2D93-6F48-82BF-C72EA7DE49CD}"/>
                </a:ext>
              </a:extLst>
            </p:cNvPr>
            <p:cNvCxnSpPr>
              <a:cxnSpLocks/>
              <a:stCxn id="25" idx="0"/>
              <a:endCxn id="30" idx="0"/>
            </p:cNvCxnSpPr>
            <p:nvPr/>
          </p:nvCxnSpPr>
          <p:spPr>
            <a:xfrm rot="10800000" flipH="1">
              <a:off x="6270845" y="2154252"/>
              <a:ext cx="1694791" cy="310441"/>
            </a:xfrm>
            <a:prstGeom prst="line">
              <a:avLst/>
            </a:prstGeom>
            <a:solidFill>
              <a:srgbClr val="FF942B"/>
            </a:solidFill>
            <a:ln w="9525">
              <a:solidFill>
                <a:srgbClr val="FF942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F2F648B-ABAA-4EBB-1509-7A9B6376D1A2}"/>
                </a:ext>
              </a:extLst>
            </p:cNvPr>
            <p:cNvCxnSpPr>
              <a:cxnSpLocks/>
              <a:stCxn id="28" idx="0"/>
              <a:endCxn id="30" idx="4"/>
            </p:cNvCxnSpPr>
            <p:nvPr/>
          </p:nvCxnSpPr>
          <p:spPr>
            <a:xfrm rot="10800000" flipH="1" flipV="1">
              <a:off x="6270845" y="1586379"/>
              <a:ext cx="1694791" cy="315873"/>
            </a:xfrm>
            <a:prstGeom prst="line">
              <a:avLst/>
            </a:prstGeom>
            <a:solidFill>
              <a:srgbClr val="FF942B"/>
            </a:solidFill>
            <a:ln w="9525">
              <a:solidFill>
                <a:srgbClr val="FF942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A270E963-F603-9FB8-88FF-26AB3334D922}"/>
              </a:ext>
            </a:extLst>
          </p:cNvPr>
          <p:cNvSpPr/>
          <p:nvPr/>
        </p:nvSpPr>
        <p:spPr>
          <a:xfrm>
            <a:off x="4652484" y="1870906"/>
            <a:ext cx="252000" cy="252000"/>
          </a:xfrm>
          <a:prstGeom prst="ellipse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4797DEE-50AC-A012-BC64-37A6AC7D2003}"/>
              </a:ext>
            </a:extLst>
          </p:cNvPr>
          <p:cNvCxnSpPr>
            <a:cxnSpLocks/>
          </p:cNvCxnSpPr>
          <p:nvPr/>
        </p:nvCxnSpPr>
        <p:spPr>
          <a:xfrm flipV="1">
            <a:off x="6463055" y="2099723"/>
            <a:ext cx="1683934" cy="341787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E4ED58D-F527-326F-2025-6A93DAB82607}"/>
              </a:ext>
            </a:extLst>
          </p:cNvPr>
          <p:cNvCxnSpPr>
            <a:cxnSpLocks/>
          </p:cNvCxnSpPr>
          <p:nvPr/>
        </p:nvCxnSpPr>
        <p:spPr>
          <a:xfrm>
            <a:off x="6463055" y="1563196"/>
            <a:ext cx="1683934" cy="320527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8DB15849-E550-F746-5E91-34BBA7A95CE5}"/>
              </a:ext>
            </a:extLst>
          </p:cNvPr>
          <p:cNvSpPr/>
          <p:nvPr/>
        </p:nvSpPr>
        <p:spPr>
          <a:xfrm>
            <a:off x="8025385" y="1870906"/>
            <a:ext cx="252000" cy="252000"/>
          </a:xfrm>
          <a:prstGeom prst="ellipse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2130D78-65AE-F906-A6EB-F9548EBCCBBE}"/>
              </a:ext>
            </a:extLst>
          </p:cNvPr>
          <p:cNvCxnSpPr/>
          <p:nvPr/>
        </p:nvCxnSpPr>
        <p:spPr>
          <a:xfrm flipV="1">
            <a:off x="4778484" y="2243869"/>
            <a:ext cx="0" cy="82894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F61A1CBF-B68C-0CF6-A6BA-DE07F5ADC50B}"/>
              </a:ext>
            </a:extLst>
          </p:cNvPr>
          <p:cNvSpPr txBox="1"/>
          <p:nvPr/>
        </p:nvSpPr>
        <p:spPr>
          <a:xfrm>
            <a:off x="3177468" y="3066246"/>
            <a:ext cx="3785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Occulter – blocks ”core” component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F62B8BE-9BA7-0BDC-30EB-679E7908DF9E}"/>
              </a:ext>
            </a:extLst>
          </p:cNvPr>
          <p:cNvGrpSpPr/>
          <p:nvPr/>
        </p:nvGrpSpPr>
        <p:grpSpPr>
          <a:xfrm>
            <a:off x="7305022" y="3228152"/>
            <a:ext cx="4650406" cy="3445182"/>
            <a:chOff x="407989" y="2821063"/>
            <a:chExt cx="4650406" cy="344518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2010943-72B9-EF68-ECC0-357E2B393F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989" y="2885599"/>
              <a:ext cx="4650406" cy="3380646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6305212-86E1-2ADA-8D6B-0223FB194DD8}"/>
                </a:ext>
              </a:extLst>
            </p:cNvPr>
            <p:cNvSpPr/>
            <p:nvPr/>
          </p:nvSpPr>
          <p:spPr>
            <a:xfrm>
              <a:off x="2180492" y="5649058"/>
              <a:ext cx="1584000" cy="250542"/>
            </a:xfrm>
            <a:prstGeom prst="rect">
              <a:avLst/>
            </a:prstGeom>
            <a:solidFill>
              <a:srgbClr val="3030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occulter</a:t>
              </a:r>
              <a:endParaRPr lang="it-IT" dirty="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E54596-AFB2-9759-70E7-ACB73BA484E4}"/>
                </a:ext>
              </a:extLst>
            </p:cNvPr>
            <p:cNvCxnSpPr>
              <a:cxnSpLocks/>
            </p:cNvCxnSpPr>
            <p:nvPr/>
          </p:nvCxnSpPr>
          <p:spPr>
            <a:xfrm>
              <a:off x="964316" y="5004896"/>
              <a:ext cx="135177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DD86530-5C8A-B49C-3214-3B6F71FFCCDE}"/>
                </a:ext>
              </a:extLst>
            </p:cNvPr>
            <p:cNvCxnSpPr>
              <a:cxnSpLocks/>
            </p:cNvCxnSpPr>
            <p:nvPr/>
          </p:nvCxnSpPr>
          <p:spPr>
            <a:xfrm>
              <a:off x="3653297" y="5000500"/>
              <a:ext cx="135177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5AA5779-3BAD-CE78-5E05-53683BA781E9}"/>
                </a:ext>
              </a:extLst>
            </p:cNvPr>
            <p:cNvSpPr txBox="1"/>
            <p:nvPr/>
          </p:nvSpPr>
          <p:spPr>
            <a:xfrm>
              <a:off x="2254410" y="2821063"/>
              <a:ext cx="145842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a typeface="Cambria Math" panose="02040503050406030204" pitchFamily="18" charset="0"/>
                </a:rPr>
                <a:t>photosphere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6AE5392-1CAF-9D8F-66F9-398BBBF2C23D}"/>
                </a:ext>
              </a:extLst>
            </p:cNvPr>
            <p:cNvSpPr txBox="1"/>
            <p:nvPr/>
          </p:nvSpPr>
          <p:spPr>
            <a:xfrm>
              <a:off x="3599970" y="4917082"/>
              <a:ext cx="145842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a typeface="Cambria Math" panose="02040503050406030204" pitchFamily="18" charset="0"/>
                </a:rPr>
                <a:t>corona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D5EDAA90-CC01-F89D-ADCB-5A12473906E8}"/>
                    </a:ext>
                  </a:extLst>
                </p:cNvPr>
                <p:cNvSpPr txBox="1"/>
                <p:nvPr/>
              </p:nvSpPr>
              <p:spPr>
                <a:xfrm>
                  <a:off x="964316" y="4956511"/>
                  <a:ext cx="64671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0E4E8EA1-7536-4355-9698-F75E9B4F01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64316" y="4956511"/>
                  <a:ext cx="646715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02214F2-646F-C511-A4D9-AA3B6C60328A}"/>
                </a:ext>
              </a:extLst>
            </p:cNvPr>
            <p:cNvSpPr txBox="1"/>
            <p:nvPr/>
          </p:nvSpPr>
          <p:spPr>
            <a:xfrm rot="1109085">
              <a:off x="3774976" y="4164464"/>
              <a:ext cx="113876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a typeface="Cambria Math" panose="02040503050406030204" pitchFamily="18" charset="0"/>
                </a:rPr>
                <a:t>diff. tails</a:t>
              </a:r>
              <a:endParaRPr lang="it-IT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231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C8AD2-A17B-D77A-E3D1-F0A80B4C94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8CADE1-3BC8-680B-36D9-F037D9D0D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– what is a coronagraph?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81D733E-8EB2-48F8-3ABD-4AF0D08A7237}"/>
              </a:ext>
            </a:extLst>
          </p:cNvPr>
          <p:cNvSpPr txBox="1"/>
          <p:nvPr/>
        </p:nvSpPr>
        <p:spPr>
          <a:xfrm>
            <a:off x="0" y="6488668"/>
            <a:ext cx="2200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Figures from D. Butti</a:t>
            </a:r>
          </a:p>
        </p:txBody>
      </p:sp>
      <p:sp>
        <p:nvSpPr>
          <p:cNvPr id="36" name="Isosceles Triangle 136">
            <a:extLst>
              <a:ext uri="{FF2B5EF4-FFF2-40B4-BE49-F238E27FC236}">
                <a16:creationId xmlns:a16="http://schemas.microsoft.com/office/drawing/2014/main" id="{E5F2BFDE-5B97-877E-F54B-EA9CEDFC921B}"/>
              </a:ext>
            </a:extLst>
          </p:cNvPr>
          <p:cNvSpPr/>
          <p:nvPr/>
        </p:nvSpPr>
        <p:spPr>
          <a:xfrm rot="15669278">
            <a:off x="3930871" y="1312873"/>
            <a:ext cx="180000" cy="1980000"/>
          </a:xfrm>
          <a:prstGeom prst="triangle">
            <a:avLst/>
          </a:prstGeom>
          <a:solidFill>
            <a:srgbClr val="FF942B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7" name="Connettore diritto 23">
            <a:extLst>
              <a:ext uri="{FF2B5EF4-FFF2-40B4-BE49-F238E27FC236}">
                <a16:creationId xmlns:a16="http://schemas.microsoft.com/office/drawing/2014/main" id="{8CF5FCCA-3D0F-17F4-5D5F-1C4AFF9616C7}"/>
              </a:ext>
            </a:extLst>
          </p:cNvPr>
          <p:cNvCxnSpPr>
            <a:cxnSpLocks/>
          </p:cNvCxnSpPr>
          <p:nvPr/>
        </p:nvCxnSpPr>
        <p:spPr>
          <a:xfrm flipV="1">
            <a:off x="742949" y="2002659"/>
            <a:ext cx="7732836" cy="721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Isosceles Triangle 140">
            <a:extLst>
              <a:ext uri="{FF2B5EF4-FFF2-40B4-BE49-F238E27FC236}">
                <a16:creationId xmlns:a16="http://schemas.microsoft.com/office/drawing/2014/main" id="{B2019A69-F423-3D54-E726-EDCA84A345F3}"/>
              </a:ext>
            </a:extLst>
          </p:cNvPr>
          <p:cNvSpPr/>
          <p:nvPr/>
        </p:nvSpPr>
        <p:spPr>
          <a:xfrm rot="4800000">
            <a:off x="5686056" y="933929"/>
            <a:ext cx="144000" cy="1512000"/>
          </a:xfrm>
          <a:prstGeom prst="triangle">
            <a:avLst/>
          </a:prstGeom>
          <a:solidFill>
            <a:srgbClr val="FF942B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Isosceles Triangle 141">
            <a:extLst>
              <a:ext uri="{FF2B5EF4-FFF2-40B4-BE49-F238E27FC236}">
                <a16:creationId xmlns:a16="http://schemas.microsoft.com/office/drawing/2014/main" id="{EAF5F6EF-92D1-3C40-19C2-E3E3B09564D3}"/>
              </a:ext>
            </a:extLst>
          </p:cNvPr>
          <p:cNvSpPr/>
          <p:nvPr/>
        </p:nvSpPr>
        <p:spPr>
          <a:xfrm rot="5977432">
            <a:off x="5679812" y="1558125"/>
            <a:ext cx="144000" cy="1512000"/>
          </a:xfrm>
          <a:prstGeom prst="triangle">
            <a:avLst/>
          </a:prstGeom>
          <a:solidFill>
            <a:srgbClr val="FF942B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Sun 39">
            <a:extLst>
              <a:ext uri="{FF2B5EF4-FFF2-40B4-BE49-F238E27FC236}">
                <a16:creationId xmlns:a16="http://schemas.microsoft.com/office/drawing/2014/main" id="{D4BDEE8A-8E46-0BE4-ADB3-2A46D488840D}"/>
              </a:ext>
            </a:extLst>
          </p:cNvPr>
          <p:cNvSpPr/>
          <p:nvPr/>
        </p:nvSpPr>
        <p:spPr>
          <a:xfrm>
            <a:off x="730316" y="1775869"/>
            <a:ext cx="468000" cy="468000"/>
          </a:xfrm>
          <a:prstGeom prst="sun">
            <a:avLst/>
          </a:prstGeom>
          <a:solidFill>
            <a:srgbClr val="FF9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ED63CA6-4F3D-AFA2-D156-8608EBE67A52}"/>
              </a:ext>
            </a:extLst>
          </p:cNvPr>
          <p:cNvGrpSpPr/>
          <p:nvPr/>
        </p:nvGrpSpPr>
        <p:grpSpPr>
          <a:xfrm>
            <a:off x="3014394" y="1571586"/>
            <a:ext cx="163073" cy="878314"/>
            <a:chOff x="5443081" y="4863276"/>
            <a:chExt cx="236560" cy="1213020"/>
          </a:xfrm>
        </p:grpSpPr>
        <p:sp>
          <p:nvSpPr>
            <p:cNvPr id="69" name="Figura a mano libera: forma 19">
              <a:extLst>
                <a:ext uri="{FF2B5EF4-FFF2-40B4-BE49-F238E27FC236}">
                  <a16:creationId xmlns:a16="http://schemas.microsoft.com/office/drawing/2014/main" id="{37860BC3-0E48-9A4B-BB58-D624467BC379}"/>
                </a:ext>
              </a:extLst>
            </p:cNvPr>
            <p:cNvSpPr/>
            <p:nvPr/>
          </p:nvSpPr>
          <p:spPr>
            <a:xfrm>
              <a:off x="544308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/>
            </a:p>
          </p:txBody>
        </p:sp>
        <p:sp>
          <p:nvSpPr>
            <p:cNvPr id="70" name="Figura a mano libera: forma 20">
              <a:extLst>
                <a:ext uri="{FF2B5EF4-FFF2-40B4-BE49-F238E27FC236}">
                  <a16:creationId xmlns:a16="http://schemas.microsoft.com/office/drawing/2014/main" id="{2483D4A4-5276-9E93-E946-B7F4392452F8}"/>
                </a:ext>
              </a:extLst>
            </p:cNvPr>
            <p:cNvSpPr/>
            <p:nvPr/>
          </p:nvSpPr>
          <p:spPr>
            <a:xfrm rot="10800000">
              <a:off x="556136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/>
            </a:p>
          </p:txBody>
        </p: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36F6960-BE71-92C7-5E80-82A63E0C4B3D}"/>
              </a:ext>
            </a:extLst>
          </p:cNvPr>
          <p:cNvCxnSpPr>
            <a:cxnSpLocks/>
            <a:endCxn id="69" idx="2"/>
          </p:cNvCxnSpPr>
          <p:nvPr/>
        </p:nvCxnSpPr>
        <p:spPr>
          <a:xfrm flipV="1">
            <a:off x="964316" y="1571586"/>
            <a:ext cx="2131615" cy="323019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933BD23-D0C2-8690-8DF7-930A7017E467}"/>
              </a:ext>
            </a:extLst>
          </p:cNvPr>
          <p:cNvCxnSpPr>
            <a:cxnSpLocks/>
            <a:endCxn id="70" idx="2"/>
          </p:cNvCxnSpPr>
          <p:nvPr/>
        </p:nvCxnSpPr>
        <p:spPr>
          <a:xfrm>
            <a:off x="964316" y="2122906"/>
            <a:ext cx="2131615" cy="326994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Oval 45">
            <a:extLst>
              <a:ext uri="{FF2B5EF4-FFF2-40B4-BE49-F238E27FC236}">
                <a16:creationId xmlns:a16="http://schemas.microsoft.com/office/drawing/2014/main" id="{49D542D6-CBAF-F0EC-CFD2-4BA3D708C739}"/>
              </a:ext>
            </a:extLst>
          </p:cNvPr>
          <p:cNvSpPr/>
          <p:nvPr/>
        </p:nvSpPr>
        <p:spPr>
          <a:xfrm>
            <a:off x="4671865" y="1892113"/>
            <a:ext cx="216000" cy="216000"/>
          </a:xfrm>
          <a:prstGeom prst="ellipse">
            <a:avLst/>
          </a:prstGeom>
          <a:solidFill>
            <a:srgbClr val="FF942B"/>
          </a:solidFill>
          <a:ln>
            <a:solidFill>
              <a:srgbClr val="FF942B"/>
            </a:solidFill>
          </a:ln>
          <a:effectLst>
            <a:glow rad="254000">
              <a:srgbClr val="FF942B">
                <a:alpha val="8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F760244-7FD3-FD23-A07B-5E0A1D161784}"/>
              </a:ext>
            </a:extLst>
          </p:cNvPr>
          <p:cNvCxnSpPr>
            <a:cxnSpLocks/>
            <a:stCxn id="69" idx="0"/>
            <a:endCxn id="46" idx="4"/>
          </p:cNvCxnSpPr>
          <p:nvPr/>
        </p:nvCxnSpPr>
        <p:spPr>
          <a:xfrm flipV="1">
            <a:off x="3095931" y="2108113"/>
            <a:ext cx="1683934" cy="341787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4202DCC-7815-AD79-B850-1C85D414DF9E}"/>
              </a:ext>
            </a:extLst>
          </p:cNvPr>
          <p:cNvCxnSpPr>
            <a:cxnSpLocks/>
            <a:stCxn id="70" idx="0"/>
            <a:endCxn id="46" idx="0"/>
          </p:cNvCxnSpPr>
          <p:nvPr/>
        </p:nvCxnSpPr>
        <p:spPr>
          <a:xfrm>
            <a:off x="3095931" y="1571586"/>
            <a:ext cx="1683934" cy="320527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17DB680-B930-DF76-208F-B18D470816EB}"/>
              </a:ext>
            </a:extLst>
          </p:cNvPr>
          <p:cNvCxnSpPr>
            <a:cxnSpLocks/>
          </p:cNvCxnSpPr>
          <p:nvPr/>
        </p:nvCxnSpPr>
        <p:spPr>
          <a:xfrm flipV="1">
            <a:off x="3095930" y="1380392"/>
            <a:ext cx="0" cy="19119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D91B308-5240-7472-FCAF-14B2F5419C55}"/>
              </a:ext>
            </a:extLst>
          </p:cNvPr>
          <p:cNvCxnSpPr/>
          <p:nvPr/>
        </p:nvCxnSpPr>
        <p:spPr>
          <a:xfrm flipV="1">
            <a:off x="3095929" y="2449902"/>
            <a:ext cx="0" cy="19119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44B986C3-1DAB-4C1E-E50E-1E493F4075B5}"/>
              </a:ext>
            </a:extLst>
          </p:cNvPr>
          <p:cNvGrpSpPr/>
          <p:nvPr/>
        </p:nvGrpSpPr>
        <p:grpSpPr>
          <a:xfrm rot="10800000">
            <a:off x="6391738" y="1560465"/>
            <a:ext cx="163073" cy="878314"/>
            <a:chOff x="5443081" y="4863276"/>
            <a:chExt cx="236560" cy="1213020"/>
          </a:xfrm>
        </p:grpSpPr>
        <p:sp>
          <p:nvSpPr>
            <p:cNvPr id="67" name="Figura a mano libera: forma 19">
              <a:extLst>
                <a:ext uri="{FF2B5EF4-FFF2-40B4-BE49-F238E27FC236}">
                  <a16:creationId xmlns:a16="http://schemas.microsoft.com/office/drawing/2014/main" id="{9F1CD491-BB31-A024-07A2-C47A05DE2DC5}"/>
                </a:ext>
              </a:extLst>
            </p:cNvPr>
            <p:cNvSpPr/>
            <p:nvPr/>
          </p:nvSpPr>
          <p:spPr>
            <a:xfrm>
              <a:off x="544308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/>
            </a:p>
          </p:txBody>
        </p:sp>
        <p:sp>
          <p:nvSpPr>
            <p:cNvPr id="68" name="Figura a mano libera: forma 20">
              <a:extLst>
                <a:ext uri="{FF2B5EF4-FFF2-40B4-BE49-F238E27FC236}">
                  <a16:creationId xmlns:a16="http://schemas.microsoft.com/office/drawing/2014/main" id="{3F5BF5B9-B188-9DC7-FADA-09AD17602CC3}"/>
                </a:ext>
              </a:extLst>
            </p:cNvPr>
            <p:cNvSpPr/>
            <p:nvPr/>
          </p:nvSpPr>
          <p:spPr>
            <a:xfrm rot="10800000">
              <a:off x="556136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/>
            </a:p>
          </p:txBody>
        </p:sp>
      </p:grp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4DE16CF7-D8CF-F3FA-966C-3FBCDD75B6B6}"/>
              </a:ext>
            </a:extLst>
          </p:cNvPr>
          <p:cNvCxnSpPr>
            <a:cxnSpLocks/>
            <a:stCxn id="67" idx="0"/>
            <a:endCxn id="57" idx="0"/>
          </p:cNvCxnSpPr>
          <p:nvPr/>
        </p:nvCxnSpPr>
        <p:spPr>
          <a:xfrm flipH="1">
            <a:off x="4778484" y="1560465"/>
            <a:ext cx="1694791" cy="310441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427A316-A3DD-38D7-FA7F-712F97369DCA}"/>
              </a:ext>
            </a:extLst>
          </p:cNvPr>
          <p:cNvCxnSpPr>
            <a:cxnSpLocks/>
            <a:stCxn id="68" idx="0"/>
            <a:endCxn id="57" idx="4"/>
          </p:cNvCxnSpPr>
          <p:nvPr/>
        </p:nvCxnSpPr>
        <p:spPr>
          <a:xfrm flipH="1" flipV="1">
            <a:off x="4778484" y="2122906"/>
            <a:ext cx="1694791" cy="315873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Isosceles Triangle 154">
            <a:extLst>
              <a:ext uri="{FF2B5EF4-FFF2-40B4-BE49-F238E27FC236}">
                <a16:creationId xmlns:a16="http://schemas.microsoft.com/office/drawing/2014/main" id="{EFED8F81-943B-760A-D2E9-BC1101D62BF4}"/>
              </a:ext>
            </a:extLst>
          </p:cNvPr>
          <p:cNvSpPr/>
          <p:nvPr/>
        </p:nvSpPr>
        <p:spPr>
          <a:xfrm rot="16680000">
            <a:off x="3966324" y="720791"/>
            <a:ext cx="180000" cy="1980000"/>
          </a:xfrm>
          <a:prstGeom prst="triangle">
            <a:avLst/>
          </a:prstGeom>
          <a:solidFill>
            <a:srgbClr val="FF942B">
              <a:alpha val="5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45E14DA-74AB-6329-F9B6-86F0B63282CF}"/>
              </a:ext>
            </a:extLst>
          </p:cNvPr>
          <p:cNvGrpSpPr/>
          <p:nvPr/>
        </p:nvGrpSpPr>
        <p:grpSpPr>
          <a:xfrm rot="10800000">
            <a:off x="4927932" y="1563502"/>
            <a:ext cx="163073" cy="878314"/>
            <a:chOff x="5443081" y="4863276"/>
            <a:chExt cx="236560" cy="1213020"/>
          </a:xfrm>
        </p:grpSpPr>
        <p:sp>
          <p:nvSpPr>
            <p:cNvPr id="65" name="Figura a mano libera: forma 19">
              <a:extLst>
                <a:ext uri="{FF2B5EF4-FFF2-40B4-BE49-F238E27FC236}">
                  <a16:creationId xmlns:a16="http://schemas.microsoft.com/office/drawing/2014/main" id="{FD03CA28-5C3D-F1A1-94C0-68C7EA4D1E20}"/>
                </a:ext>
              </a:extLst>
            </p:cNvPr>
            <p:cNvSpPr/>
            <p:nvPr/>
          </p:nvSpPr>
          <p:spPr>
            <a:xfrm>
              <a:off x="544308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/>
            </a:p>
          </p:txBody>
        </p:sp>
        <p:sp>
          <p:nvSpPr>
            <p:cNvPr id="66" name="Figura a mano libera: forma 20">
              <a:extLst>
                <a:ext uri="{FF2B5EF4-FFF2-40B4-BE49-F238E27FC236}">
                  <a16:creationId xmlns:a16="http://schemas.microsoft.com/office/drawing/2014/main" id="{76BDD294-937A-BA09-B7BD-AC33B5F98F6A}"/>
                </a:ext>
              </a:extLst>
            </p:cNvPr>
            <p:cNvSpPr/>
            <p:nvPr/>
          </p:nvSpPr>
          <p:spPr>
            <a:xfrm rot="10800000">
              <a:off x="5561361" y="4863276"/>
              <a:ext cx="118280" cy="1213020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/>
            </a:p>
          </p:txBody>
        </p:sp>
      </p:grpSp>
      <p:sp>
        <p:nvSpPr>
          <p:cNvPr id="57" name="Oval 56">
            <a:extLst>
              <a:ext uri="{FF2B5EF4-FFF2-40B4-BE49-F238E27FC236}">
                <a16:creationId xmlns:a16="http://schemas.microsoft.com/office/drawing/2014/main" id="{F4B8EB92-B085-C1B1-719F-59FC4CE42471}"/>
              </a:ext>
            </a:extLst>
          </p:cNvPr>
          <p:cNvSpPr/>
          <p:nvPr/>
        </p:nvSpPr>
        <p:spPr>
          <a:xfrm>
            <a:off x="4652484" y="1870906"/>
            <a:ext cx="252000" cy="252000"/>
          </a:xfrm>
          <a:prstGeom prst="ellipse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BE15EC2A-9153-3F87-9627-4E63D565B778}"/>
              </a:ext>
            </a:extLst>
          </p:cNvPr>
          <p:cNvCxnSpPr>
            <a:cxnSpLocks/>
          </p:cNvCxnSpPr>
          <p:nvPr/>
        </p:nvCxnSpPr>
        <p:spPr>
          <a:xfrm flipV="1">
            <a:off x="6463055" y="2099723"/>
            <a:ext cx="1683934" cy="341787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FC63349D-B4D0-4F4F-272E-A58CDE5611DA}"/>
              </a:ext>
            </a:extLst>
          </p:cNvPr>
          <p:cNvCxnSpPr>
            <a:cxnSpLocks/>
          </p:cNvCxnSpPr>
          <p:nvPr/>
        </p:nvCxnSpPr>
        <p:spPr>
          <a:xfrm>
            <a:off x="6465004" y="1560465"/>
            <a:ext cx="1683934" cy="320527"/>
          </a:xfrm>
          <a:prstGeom prst="line">
            <a:avLst/>
          </a:prstGeom>
          <a:solidFill>
            <a:srgbClr val="FF942B"/>
          </a:solidFill>
          <a:ln w="9525">
            <a:solidFill>
              <a:srgbClr val="FF942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6C06F12-E3B5-49BF-830A-C9A873E96D81}"/>
              </a:ext>
            </a:extLst>
          </p:cNvPr>
          <p:cNvCxnSpPr>
            <a:cxnSpLocks/>
          </p:cNvCxnSpPr>
          <p:nvPr/>
        </p:nvCxnSpPr>
        <p:spPr>
          <a:xfrm flipV="1">
            <a:off x="6406834" y="1457057"/>
            <a:ext cx="0" cy="19119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2E69534-C6E4-9B0B-1E9F-D0BB10DC1869}"/>
              </a:ext>
            </a:extLst>
          </p:cNvPr>
          <p:cNvCxnSpPr>
            <a:cxnSpLocks/>
          </p:cNvCxnSpPr>
          <p:nvPr/>
        </p:nvCxnSpPr>
        <p:spPr>
          <a:xfrm flipV="1">
            <a:off x="6406834" y="2342519"/>
            <a:ext cx="0" cy="19119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E8C9171-6383-F1F4-7FBC-34938CA6C7A2}"/>
              </a:ext>
            </a:extLst>
          </p:cNvPr>
          <p:cNvSpPr txBox="1"/>
          <p:nvPr/>
        </p:nvSpPr>
        <p:spPr>
          <a:xfrm>
            <a:off x="5790120" y="3407793"/>
            <a:ext cx="1284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ea typeface="Cambria Math" panose="02040503050406030204" pitchFamily="18" charset="0"/>
              </a:rPr>
              <a:t>Lyot’s</a:t>
            </a:r>
            <a:r>
              <a:rPr lang="en-US" dirty="0">
                <a:ea typeface="Cambria Math" panose="02040503050406030204" pitchFamily="18" charset="0"/>
              </a:rPr>
              <a:t> stop</a:t>
            </a:r>
            <a:endParaRPr lang="it-IT" dirty="0"/>
          </a:p>
        </p:txBody>
      </p:sp>
      <p:sp>
        <p:nvSpPr>
          <p:cNvPr id="63" name="Sun 62">
            <a:extLst>
              <a:ext uri="{FF2B5EF4-FFF2-40B4-BE49-F238E27FC236}">
                <a16:creationId xmlns:a16="http://schemas.microsoft.com/office/drawing/2014/main" id="{6829DE11-2A29-3A1A-5624-54DA748A82A6}"/>
              </a:ext>
            </a:extLst>
          </p:cNvPr>
          <p:cNvSpPr/>
          <p:nvPr/>
        </p:nvSpPr>
        <p:spPr>
          <a:xfrm>
            <a:off x="7912724" y="1762906"/>
            <a:ext cx="468000" cy="468000"/>
          </a:xfrm>
          <a:prstGeom prst="sun">
            <a:avLst/>
          </a:prstGeom>
          <a:solidFill>
            <a:srgbClr val="FF94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19B44697-FE73-4A02-9ADF-18FBDD12F486}"/>
              </a:ext>
            </a:extLst>
          </p:cNvPr>
          <p:cNvSpPr/>
          <p:nvPr/>
        </p:nvSpPr>
        <p:spPr>
          <a:xfrm>
            <a:off x="8020408" y="1871896"/>
            <a:ext cx="252000" cy="252000"/>
          </a:xfrm>
          <a:prstGeom prst="ellipse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2EE17574-9B54-2794-7346-21E8E50675C9}"/>
              </a:ext>
            </a:extLst>
          </p:cNvPr>
          <p:cNvGrpSpPr/>
          <p:nvPr/>
        </p:nvGrpSpPr>
        <p:grpSpPr>
          <a:xfrm>
            <a:off x="7046267" y="3197381"/>
            <a:ext cx="4730521" cy="3475953"/>
            <a:chOff x="360485" y="2790291"/>
            <a:chExt cx="4730521" cy="3475953"/>
          </a:xfrm>
        </p:grpSpPr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88EB352B-C6DA-831F-BD8F-CE03914EAE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485" y="2882562"/>
              <a:ext cx="4730521" cy="3383682"/>
            </a:xfrm>
            <a:prstGeom prst="rect">
              <a:avLst/>
            </a:prstGeom>
          </p:spPr>
        </p:pic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94ACAD6-0CAA-7948-EDB4-DA2EB4189EFE}"/>
                </a:ext>
              </a:extLst>
            </p:cNvPr>
            <p:cNvCxnSpPr>
              <a:cxnSpLocks/>
            </p:cNvCxnSpPr>
            <p:nvPr/>
          </p:nvCxnSpPr>
          <p:spPr>
            <a:xfrm>
              <a:off x="3687719" y="4492217"/>
              <a:ext cx="135177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5BA7B588-61E5-9C7A-4250-4486940A4462}"/>
                </a:ext>
              </a:extLst>
            </p:cNvPr>
            <p:cNvCxnSpPr>
              <a:cxnSpLocks/>
            </p:cNvCxnSpPr>
            <p:nvPr/>
          </p:nvCxnSpPr>
          <p:spPr>
            <a:xfrm>
              <a:off x="935146" y="4486150"/>
              <a:ext cx="135177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DDE4A49-570D-D649-1D78-78B7071F2C27}"/>
                </a:ext>
              </a:extLst>
            </p:cNvPr>
            <p:cNvSpPr txBox="1"/>
            <p:nvPr/>
          </p:nvSpPr>
          <p:spPr>
            <a:xfrm>
              <a:off x="2254410" y="2790291"/>
              <a:ext cx="145842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a typeface="Cambria Math" panose="02040503050406030204" pitchFamily="18" charset="0"/>
                </a:rPr>
                <a:t>photosphere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D8FBEA8-28AF-91E0-3457-13AD6E150FCE}"/>
                </a:ext>
              </a:extLst>
            </p:cNvPr>
            <p:cNvSpPr txBox="1"/>
            <p:nvPr/>
          </p:nvSpPr>
          <p:spPr>
            <a:xfrm>
              <a:off x="3875334" y="4439529"/>
              <a:ext cx="92881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  <a:ea typeface="Cambria Math" panose="02040503050406030204" pitchFamily="18" charset="0"/>
                </a:rPr>
                <a:t>corona</a:t>
              </a:r>
              <a:endParaRPr lang="it-IT" dirty="0">
                <a:solidFill>
                  <a:srgbClr val="FF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1DA5BFDA-583B-DA42-322F-BF754B704DAA}"/>
                    </a:ext>
                  </a:extLst>
                </p:cNvPr>
                <p:cNvSpPr txBox="1"/>
                <p:nvPr/>
              </p:nvSpPr>
              <p:spPr>
                <a:xfrm>
                  <a:off x="1041472" y="4475062"/>
                  <a:ext cx="64671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A3ED2DD0-C05C-4FBA-931C-1B318DC1460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1472" y="4475062"/>
                  <a:ext cx="646715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81708C2A-0B28-9268-D6B3-5B8B8BE6C29B}"/>
                </a:ext>
              </a:extLst>
            </p:cNvPr>
            <p:cNvSpPr/>
            <p:nvPr/>
          </p:nvSpPr>
          <p:spPr>
            <a:xfrm>
              <a:off x="2180492" y="5649058"/>
              <a:ext cx="1584000" cy="250542"/>
            </a:xfrm>
            <a:prstGeom prst="rect">
              <a:avLst/>
            </a:prstGeom>
            <a:solidFill>
              <a:srgbClr val="3030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occulter</a:t>
              </a:r>
              <a:endParaRPr lang="it-IT" dirty="0"/>
            </a:p>
          </p:txBody>
        </p:sp>
      </p:grp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069EAEF7-CF60-A451-DDF7-47CC92FD7B10}"/>
              </a:ext>
            </a:extLst>
          </p:cNvPr>
          <p:cNvCxnSpPr/>
          <p:nvPr/>
        </p:nvCxnSpPr>
        <p:spPr>
          <a:xfrm flipV="1">
            <a:off x="6406834" y="2721526"/>
            <a:ext cx="0" cy="5681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71406945-2A3D-E6F9-2E38-9D7BD5FAA05E}"/>
              </a:ext>
            </a:extLst>
          </p:cNvPr>
          <p:cNvSpPr txBox="1"/>
          <p:nvPr/>
        </p:nvSpPr>
        <p:spPr>
          <a:xfrm>
            <a:off x="4383323" y="3223452"/>
            <a:ext cx="12847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ea typeface="Cambria Math" panose="02040503050406030204" pitchFamily="18" charset="0"/>
              </a:rPr>
              <a:t>Field lens</a:t>
            </a:r>
            <a:endParaRPr lang="it-IT" dirty="0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C553A2A6-C1E4-A8BF-A111-C2E78695A929}"/>
              </a:ext>
            </a:extLst>
          </p:cNvPr>
          <p:cNvCxnSpPr/>
          <p:nvPr/>
        </p:nvCxnSpPr>
        <p:spPr>
          <a:xfrm flipV="1">
            <a:off x="5000037" y="2537185"/>
            <a:ext cx="0" cy="5681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61EE74C1-53BF-3383-20EC-F2526ECD5C28}"/>
              </a:ext>
            </a:extLst>
          </p:cNvPr>
          <p:cNvSpPr txBox="1"/>
          <p:nvPr/>
        </p:nvSpPr>
        <p:spPr>
          <a:xfrm>
            <a:off x="574158" y="3923414"/>
            <a:ext cx="60711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Field lens images the entrance aperture onto the Lyot’s stop that stops the diffracted portion of the light.</a:t>
            </a:r>
          </a:p>
          <a:p>
            <a:endParaRPr lang="en-CH" dirty="0"/>
          </a:p>
          <a:p>
            <a:r>
              <a:rPr lang="en-CH" dirty="0"/>
              <a:t>A telescope using a field lens + Lyot’s stop = Coronagraph</a:t>
            </a:r>
          </a:p>
        </p:txBody>
      </p:sp>
    </p:spTree>
    <p:extLst>
      <p:ext uri="{BB962C8B-B14F-4D97-AF65-F5344CB8AC3E}">
        <p14:creationId xmlns:p14="http://schemas.microsoft.com/office/powerpoint/2010/main" val="56433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E9B41-80E5-1090-2551-FE8D997DD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– the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FB4BEA-C161-19B8-0E52-4E8E4B4A14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Distance between D3 and BSRTM (extraction mirror) ≈ 21m</a:t>
            </a:r>
          </a:p>
          <a:p>
            <a:r>
              <a:rPr lang="en-CH" dirty="0"/>
              <a:t>Synchrotron radiation emitted in a narrow cone (due to Lorenz transformation) ≈ 140 µrad</a:t>
            </a:r>
          </a:p>
          <a:p>
            <a:endParaRPr lang="en-CH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408D7B-98C5-BDB2-29C9-F0984D5259A2}"/>
              </a:ext>
            </a:extLst>
          </p:cNvPr>
          <p:cNvSpPr/>
          <p:nvPr/>
        </p:nvSpPr>
        <p:spPr>
          <a:xfrm>
            <a:off x="3838353" y="2307265"/>
            <a:ext cx="1041991" cy="2870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D3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B7B064-C695-032A-14CF-FD08788E697D}"/>
              </a:ext>
            </a:extLst>
          </p:cNvPr>
          <p:cNvGrpSpPr/>
          <p:nvPr/>
        </p:nvGrpSpPr>
        <p:grpSpPr>
          <a:xfrm>
            <a:off x="5295016" y="2169042"/>
            <a:ext cx="1217428" cy="499730"/>
            <a:chOff x="5295016" y="2169042"/>
            <a:chExt cx="1217428" cy="49973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227793A-790D-300C-6A97-BA68D9BFDF33}"/>
                </a:ext>
              </a:extLst>
            </p:cNvPr>
            <p:cNvSpPr/>
            <p:nvPr/>
          </p:nvSpPr>
          <p:spPr>
            <a:xfrm>
              <a:off x="529501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F50639B-CAB1-30DA-EEB8-1665195F11D2}"/>
                </a:ext>
              </a:extLst>
            </p:cNvPr>
            <p:cNvSpPr/>
            <p:nvPr/>
          </p:nvSpPr>
          <p:spPr>
            <a:xfrm>
              <a:off x="5512982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5EE75923-B646-9E62-E649-2E085CB432AE}"/>
                </a:ext>
              </a:extLst>
            </p:cNvPr>
            <p:cNvSpPr/>
            <p:nvPr/>
          </p:nvSpPr>
          <p:spPr>
            <a:xfrm>
              <a:off x="573626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5081304-C51F-B4DA-CDF8-399899441C2B}"/>
                </a:ext>
              </a:extLst>
            </p:cNvPr>
            <p:cNvSpPr/>
            <p:nvPr/>
          </p:nvSpPr>
          <p:spPr>
            <a:xfrm>
              <a:off x="5970183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792237C-1EE4-0191-2F0E-EC58BF9301F4}"/>
              </a:ext>
            </a:extLst>
          </p:cNvPr>
          <p:cNvGrpSpPr/>
          <p:nvPr/>
        </p:nvGrpSpPr>
        <p:grpSpPr>
          <a:xfrm>
            <a:off x="6640035" y="2169042"/>
            <a:ext cx="1217428" cy="499730"/>
            <a:chOff x="5295016" y="2169042"/>
            <a:chExt cx="1217428" cy="499730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ADD0406-51C0-B3C3-A791-E0D73ABDB58F}"/>
                </a:ext>
              </a:extLst>
            </p:cNvPr>
            <p:cNvSpPr/>
            <p:nvPr/>
          </p:nvSpPr>
          <p:spPr>
            <a:xfrm>
              <a:off x="529501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E15D126-E19B-2507-D17C-50023D438FDB}"/>
                </a:ext>
              </a:extLst>
            </p:cNvPr>
            <p:cNvSpPr/>
            <p:nvPr/>
          </p:nvSpPr>
          <p:spPr>
            <a:xfrm>
              <a:off x="5512982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69EE050-9D0D-A2EA-C480-2701B2421C7A}"/>
                </a:ext>
              </a:extLst>
            </p:cNvPr>
            <p:cNvSpPr/>
            <p:nvPr/>
          </p:nvSpPr>
          <p:spPr>
            <a:xfrm>
              <a:off x="573626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F54435E-782B-4F9D-0481-A02F9FA7B2F7}"/>
                </a:ext>
              </a:extLst>
            </p:cNvPr>
            <p:cNvSpPr/>
            <p:nvPr/>
          </p:nvSpPr>
          <p:spPr>
            <a:xfrm>
              <a:off x="5970183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24793786-5BDE-19CB-65D5-EEA6C15FAB43}"/>
              </a:ext>
            </a:extLst>
          </p:cNvPr>
          <p:cNvSpPr/>
          <p:nvPr/>
        </p:nvSpPr>
        <p:spPr>
          <a:xfrm>
            <a:off x="8279222" y="2275367"/>
            <a:ext cx="1041991" cy="2870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D3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9B1E55D-6741-5D58-7A59-DBCB27BC9F43}"/>
              </a:ext>
            </a:extLst>
          </p:cNvPr>
          <p:cNvSpPr/>
          <p:nvPr/>
        </p:nvSpPr>
        <p:spPr>
          <a:xfrm>
            <a:off x="3852527" y="3012560"/>
            <a:ext cx="1041991" cy="2870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D3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B629926-B073-D39E-CB46-8EF7A605B211}"/>
              </a:ext>
            </a:extLst>
          </p:cNvPr>
          <p:cNvGrpSpPr/>
          <p:nvPr/>
        </p:nvGrpSpPr>
        <p:grpSpPr>
          <a:xfrm>
            <a:off x="5309190" y="2874337"/>
            <a:ext cx="1217428" cy="499730"/>
            <a:chOff x="5295016" y="2169042"/>
            <a:chExt cx="1217428" cy="49973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8C831C3-28C1-37F8-1AC2-F57EFA9FCEDC}"/>
                </a:ext>
              </a:extLst>
            </p:cNvPr>
            <p:cNvSpPr/>
            <p:nvPr/>
          </p:nvSpPr>
          <p:spPr>
            <a:xfrm>
              <a:off x="529501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F98D28-73D4-AE2F-48E3-9C6B72C324DD}"/>
                </a:ext>
              </a:extLst>
            </p:cNvPr>
            <p:cNvSpPr/>
            <p:nvPr/>
          </p:nvSpPr>
          <p:spPr>
            <a:xfrm>
              <a:off x="5512982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EFC8D82-881F-B1F3-610F-5CC0EC06ACCA}"/>
                </a:ext>
              </a:extLst>
            </p:cNvPr>
            <p:cNvSpPr/>
            <p:nvPr/>
          </p:nvSpPr>
          <p:spPr>
            <a:xfrm>
              <a:off x="573626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408F942-343B-4128-5DB2-784D91224540}"/>
                </a:ext>
              </a:extLst>
            </p:cNvPr>
            <p:cNvSpPr/>
            <p:nvPr/>
          </p:nvSpPr>
          <p:spPr>
            <a:xfrm>
              <a:off x="5970183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7F29BA1-63D2-24AF-2590-B83709C104DA}"/>
              </a:ext>
            </a:extLst>
          </p:cNvPr>
          <p:cNvGrpSpPr/>
          <p:nvPr/>
        </p:nvGrpSpPr>
        <p:grpSpPr>
          <a:xfrm>
            <a:off x="6654209" y="2874337"/>
            <a:ext cx="1217428" cy="499730"/>
            <a:chOff x="5295016" y="2169042"/>
            <a:chExt cx="1217428" cy="499730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73AB681-8A9D-D2E8-DF99-3BE9D8151F96}"/>
                </a:ext>
              </a:extLst>
            </p:cNvPr>
            <p:cNvSpPr/>
            <p:nvPr/>
          </p:nvSpPr>
          <p:spPr>
            <a:xfrm>
              <a:off x="529501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0B74AA09-1B21-65E0-C54C-3E0C647178BA}"/>
                </a:ext>
              </a:extLst>
            </p:cNvPr>
            <p:cNvSpPr/>
            <p:nvPr/>
          </p:nvSpPr>
          <p:spPr>
            <a:xfrm>
              <a:off x="5512982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0D0D0C0-9A46-69EF-B3CC-250B3400D219}"/>
                </a:ext>
              </a:extLst>
            </p:cNvPr>
            <p:cNvSpPr/>
            <p:nvPr/>
          </p:nvSpPr>
          <p:spPr>
            <a:xfrm>
              <a:off x="5736266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D428B0C-C8EE-6579-BB10-AC2F5F2A2920}"/>
                </a:ext>
              </a:extLst>
            </p:cNvPr>
            <p:cNvSpPr/>
            <p:nvPr/>
          </p:nvSpPr>
          <p:spPr>
            <a:xfrm>
              <a:off x="5970183" y="2169042"/>
              <a:ext cx="542261" cy="499730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6879BB5-6539-47EC-4EC3-81ECB8B8224D}"/>
              </a:ext>
            </a:extLst>
          </p:cNvPr>
          <p:cNvSpPr/>
          <p:nvPr/>
        </p:nvSpPr>
        <p:spPr>
          <a:xfrm>
            <a:off x="8293396" y="2980662"/>
            <a:ext cx="1041991" cy="28707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D3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5F2CC47-47B8-C7FB-4398-0FBC4766A0F4}"/>
              </a:ext>
            </a:extLst>
          </p:cNvPr>
          <p:cNvCxnSpPr/>
          <p:nvPr/>
        </p:nvCxnSpPr>
        <p:spPr>
          <a:xfrm>
            <a:off x="754912" y="2874337"/>
            <a:ext cx="144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79BA276-A527-2E77-B4CE-662001F829DB}"/>
              </a:ext>
            </a:extLst>
          </p:cNvPr>
          <p:cNvSpPr txBox="1"/>
          <p:nvPr/>
        </p:nvSpPr>
        <p:spPr>
          <a:xfrm>
            <a:off x="898449" y="2980662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Beam 1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BDB23D5-EF35-6527-03EE-C6E714AD4F1A}"/>
              </a:ext>
            </a:extLst>
          </p:cNvPr>
          <p:cNvCxnSpPr>
            <a:cxnSpLocks/>
          </p:cNvCxnSpPr>
          <p:nvPr/>
        </p:nvCxnSpPr>
        <p:spPr>
          <a:xfrm flipH="1">
            <a:off x="10418139" y="2690299"/>
            <a:ext cx="1440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3AC487E-D8FD-6AF2-E93A-8720D5F9DE7B}"/>
              </a:ext>
            </a:extLst>
          </p:cNvPr>
          <p:cNvSpPr txBox="1"/>
          <p:nvPr/>
        </p:nvSpPr>
        <p:spPr>
          <a:xfrm>
            <a:off x="10699100" y="2225012"/>
            <a:ext cx="936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Beam 2</a:t>
            </a:r>
          </a:p>
        </p:txBody>
      </p:sp>
      <p:sp>
        <p:nvSpPr>
          <p:cNvPr id="33" name="Right Brace 32">
            <a:extLst>
              <a:ext uri="{FF2B5EF4-FFF2-40B4-BE49-F238E27FC236}">
                <a16:creationId xmlns:a16="http://schemas.microsoft.com/office/drawing/2014/main" id="{CA09E543-6ECF-F278-61C3-C4E9A5B452B7}"/>
              </a:ext>
            </a:extLst>
          </p:cNvPr>
          <p:cNvSpPr/>
          <p:nvPr/>
        </p:nvSpPr>
        <p:spPr>
          <a:xfrm rot="16200000">
            <a:off x="6964328" y="1275906"/>
            <a:ext cx="542261" cy="124401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98C2A92-DD22-9C5D-81A6-ADB18DFC7113}"/>
              </a:ext>
            </a:extLst>
          </p:cNvPr>
          <p:cNvSpPr txBox="1"/>
          <p:nvPr/>
        </p:nvSpPr>
        <p:spPr>
          <a:xfrm>
            <a:off x="6581064" y="1288312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RF cavities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97CE906E-078E-D077-3877-B68F1E917570}"/>
              </a:ext>
            </a:extLst>
          </p:cNvPr>
          <p:cNvCxnSpPr>
            <a:cxnSpLocks/>
          </p:cNvCxnSpPr>
          <p:nvPr/>
        </p:nvCxnSpPr>
        <p:spPr>
          <a:xfrm flipH="1">
            <a:off x="754911" y="2690299"/>
            <a:ext cx="1440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D7FAF0A-94F3-E62A-8840-8253DC815A4D}"/>
              </a:ext>
            </a:extLst>
          </p:cNvPr>
          <p:cNvCxnSpPr/>
          <p:nvPr/>
        </p:nvCxnSpPr>
        <p:spPr>
          <a:xfrm>
            <a:off x="10418139" y="2895604"/>
            <a:ext cx="144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8EB36752-0BEF-749E-290F-9577AA15DA60}"/>
              </a:ext>
            </a:extLst>
          </p:cNvPr>
          <p:cNvSpPr/>
          <p:nvPr/>
        </p:nvSpPr>
        <p:spPr>
          <a:xfrm>
            <a:off x="9728798" y="2520178"/>
            <a:ext cx="636185" cy="5617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D4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2C14D1A-4BF2-DD00-5B05-0837D3167C88}"/>
              </a:ext>
            </a:extLst>
          </p:cNvPr>
          <p:cNvCxnSpPr>
            <a:cxnSpLocks/>
          </p:cNvCxnSpPr>
          <p:nvPr/>
        </p:nvCxnSpPr>
        <p:spPr>
          <a:xfrm flipH="1" flipV="1">
            <a:off x="9321213" y="2406397"/>
            <a:ext cx="407585" cy="18794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B4F01413-8E3C-1456-30AD-FD66031EC67E}"/>
              </a:ext>
            </a:extLst>
          </p:cNvPr>
          <p:cNvCxnSpPr>
            <a:cxnSpLocks/>
          </p:cNvCxnSpPr>
          <p:nvPr/>
        </p:nvCxnSpPr>
        <p:spPr>
          <a:xfrm flipV="1">
            <a:off x="9326890" y="2980662"/>
            <a:ext cx="401908" cy="143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B02B3200-A153-175E-E89D-96903A8AB552}"/>
              </a:ext>
            </a:extLst>
          </p:cNvPr>
          <p:cNvSpPr/>
          <p:nvPr/>
        </p:nvSpPr>
        <p:spPr>
          <a:xfrm>
            <a:off x="2302354" y="2520178"/>
            <a:ext cx="636185" cy="561755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/>
              <a:t>D4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B82B3F2-5C18-ECD2-60B7-745C46F5D34C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4880344" y="2450804"/>
            <a:ext cx="3360954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72F8CF1-9BAD-2834-6198-45C147878558}"/>
              </a:ext>
            </a:extLst>
          </p:cNvPr>
          <p:cNvCxnSpPr>
            <a:cxnSpLocks/>
            <a:endCxn id="27" idx="1"/>
          </p:cNvCxnSpPr>
          <p:nvPr/>
        </p:nvCxnSpPr>
        <p:spPr>
          <a:xfrm flipV="1">
            <a:off x="4894518" y="3124202"/>
            <a:ext cx="3398878" cy="41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2758A1CB-5EA2-FF73-CF16-0DEF90332382}"/>
              </a:ext>
            </a:extLst>
          </p:cNvPr>
          <p:cNvCxnSpPr>
            <a:cxnSpLocks/>
          </p:cNvCxnSpPr>
          <p:nvPr/>
        </p:nvCxnSpPr>
        <p:spPr>
          <a:xfrm flipH="1">
            <a:off x="2938539" y="2450804"/>
            <a:ext cx="899814" cy="217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A208F26-2E2E-F186-040E-6B6964F1F68F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2922538" y="2944594"/>
            <a:ext cx="929989" cy="211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A06B2578-B557-9DC7-E2D7-F90A74C827C5}"/>
              </a:ext>
            </a:extLst>
          </p:cNvPr>
          <p:cNvCxnSpPr>
            <a:stCxn id="4" idx="1"/>
          </p:cNvCxnSpPr>
          <p:nvPr/>
        </p:nvCxnSpPr>
        <p:spPr>
          <a:xfrm flipH="1" flipV="1">
            <a:off x="2938539" y="2450804"/>
            <a:ext cx="899814" cy="1"/>
          </a:xfrm>
          <a:prstGeom prst="straightConnector1">
            <a:avLst/>
          </a:prstGeom>
          <a:ln>
            <a:solidFill>
              <a:schemeClr val="accent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C74386CF-CB9E-802F-717D-BBF8ADDA7F5F}"/>
              </a:ext>
            </a:extLst>
          </p:cNvPr>
          <p:cNvSpPr txBox="1"/>
          <p:nvPr/>
        </p:nvSpPr>
        <p:spPr>
          <a:xfrm>
            <a:off x="3161120" y="1530464"/>
            <a:ext cx="1382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SR radiation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B48F4B2B-0114-F8E6-9DDF-47506F93070A}"/>
              </a:ext>
            </a:extLst>
          </p:cNvPr>
          <p:cNvCxnSpPr/>
          <p:nvPr/>
        </p:nvCxnSpPr>
        <p:spPr>
          <a:xfrm>
            <a:off x="2938539" y="2275367"/>
            <a:ext cx="325656" cy="2844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690C672-C6A7-8FE0-84BE-0F3CC51BA7BA}"/>
              </a:ext>
            </a:extLst>
          </p:cNvPr>
          <p:cNvCxnSpPr/>
          <p:nvPr/>
        </p:nvCxnSpPr>
        <p:spPr>
          <a:xfrm flipH="1">
            <a:off x="3646967" y="1897911"/>
            <a:ext cx="191386" cy="519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AB5BE853-A91E-2E85-1100-75274FD27FB2}"/>
              </a:ext>
            </a:extLst>
          </p:cNvPr>
          <p:cNvSpPr txBox="1"/>
          <p:nvPr/>
        </p:nvSpPr>
        <p:spPr>
          <a:xfrm>
            <a:off x="1599369" y="1288312"/>
            <a:ext cx="2047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Extraction mirror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4DEF3D4-ADAB-B4A6-9472-36EEE93F59FA}"/>
              </a:ext>
            </a:extLst>
          </p:cNvPr>
          <p:cNvCxnSpPr>
            <a:cxnSpLocks/>
          </p:cNvCxnSpPr>
          <p:nvPr/>
        </p:nvCxnSpPr>
        <p:spPr>
          <a:xfrm>
            <a:off x="2837530" y="1587727"/>
            <a:ext cx="190684" cy="6868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D8FA996-F1D6-9AA3-0465-60DDF95C9B7B}"/>
              </a:ext>
            </a:extLst>
          </p:cNvPr>
          <p:cNvCxnSpPr>
            <a:cxnSpLocks/>
          </p:cNvCxnSpPr>
          <p:nvPr/>
        </p:nvCxnSpPr>
        <p:spPr>
          <a:xfrm flipV="1">
            <a:off x="9307239" y="3153701"/>
            <a:ext cx="899814" cy="1"/>
          </a:xfrm>
          <a:prstGeom prst="straightConnector1">
            <a:avLst/>
          </a:prstGeom>
          <a:ln>
            <a:solidFill>
              <a:schemeClr val="accent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B3115890-FFE0-741A-B0D3-734CA8B2A9A6}"/>
              </a:ext>
            </a:extLst>
          </p:cNvPr>
          <p:cNvCxnSpPr/>
          <p:nvPr/>
        </p:nvCxnSpPr>
        <p:spPr>
          <a:xfrm>
            <a:off x="9663634" y="3032905"/>
            <a:ext cx="325656" cy="28442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E62548B9-B232-6559-511A-2C9423FF919F}"/>
              </a:ext>
            </a:extLst>
          </p:cNvPr>
          <p:cNvSpPr txBox="1"/>
          <p:nvPr/>
        </p:nvSpPr>
        <p:spPr>
          <a:xfrm>
            <a:off x="10761544" y="0"/>
            <a:ext cx="1450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*not to scale</a:t>
            </a:r>
          </a:p>
        </p:txBody>
      </p:sp>
    </p:spTree>
    <p:extLst>
      <p:ext uri="{BB962C8B-B14F-4D97-AF65-F5344CB8AC3E}">
        <p14:creationId xmlns:p14="http://schemas.microsoft.com/office/powerpoint/2010/main" val="1761787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D7B2A-7B2F-C655-A741-79286D6C4C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 descr="Chart&#10;&#10;Description automatically generated with medium confidence">
            <a:extLst>
              <a:ext uri="{FF2B5EF4-FFF2-40B4-BE49-F238E27FC236}">
                <a16:creationId xmlns:a16="http://schemas.microsoft.com/office/drawing/2014/main" id="{30FE8C0A-6536-2F55-32B2-DF6044FD2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2959"/>
            <a:ext cx="5094321" cy="33469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9F69FAB-0861-03EB-F32E-93BD57138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– the source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A25BAA-B5F9-4EC8-44E3-8A32F1732A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4321" y="1836257"/>
            <a:ext cx="6569149" cy="4351338"/>
          </a:xfrm>
        </p:spPr>
        <p:txBody>
          <a:bodyPr/>
          <a:lstStyle/>
          <a:p>
            <a:r>
              <a:rPr lang="en-CH" dirty="0"/>
              <a:t>Sharp edge of the extraction mirror within the light spot -&gt; source of diffraction </a:t>
            </a:r>
            <a:r>
              <a:rPr lang="en-GB" dirty="0"/>
              <a:t>in horizontal plane</a:t>
            </a:r>
          </a:p>
          <a:p>
            <a:endParaRPr lang="en-CH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4C809D-959F-74EF-45E1-58378A6781D2}"/>
              </a:ext>
            </a:extLst>
          </p:cNvPr>
          <p:cNvSpPr txBox="1"/>
          <p:nvPr/>
        </p:nvSpPr>
        <p:spPr>
          <a:xfrm>
            <a:off x="0" y="6488668"/>
            <a:ext cx="4358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Simulation and figure produced by D. Butti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9BE62724-4A93-65BF-8F82-A78F37638AEA}"/>
              </a:ext>
            </a:extLst>
          </p:cNvPr>
          <p:cNvCxnSpPr/>
          <p:nvPr/>
        </p:nvCxnSpPr>
        <p:spPr>
          <a:xfrm>
            <a:off x="4582633" y="4444409"/>
            <a:ext cx="1871330" cy="9206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84B986E-8C7F-3C59-FE35-F378471E759D}"/>
              </a:ext>
            </a:extLst>
          </p:cNvPr>
          <p:cNvSpPr txBox="1"/>
          <p:nvPr/>
        </p:nvSpPr>
        <p:spPr>
          <a:xfrm>
            <a:off x="5263116" y="4369981"/>
            <a:ext cx="1548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When imaged</a:t>
            </a:r>
          </a:p>
        </p:txBody>
      </p:sp>
      <p:pic>
        <p:nvPicPr>
          <p:cNvPr id="46" name="Picture 45" descr="A bright green and yellow light&#10;&#10;Description automatically generated">
            <a:extLst>
              <a:ext uri="{FF2B5EF4-FFF2-40B4-BE49-F238E27FC236}">
                <a16:creationId xmlns:a16="http://schemas.microsoft.com/office/drawing/2014/main" id="{1C44FF5F-FC1F-383A-B50E-C7DDD59E1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873" y="4315187"/>
            <a:ext cx="3251743" cy="2438807"/>
          </a:xfrm>
          <a:prstGeom prst="rect">
            <a:avLst/>
          </a:prstGeom>
        </p:spPr>
      </p:pic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3A29B79-BFDC-602C-8600-B89B6442423C}"/>
              </a:ext>
            </a:extLst>
          </p:cNvPr>
          <p:cNvCxnSpPr/>
          <p:nvPr/>
        </p:nvCxnSpPr>
        <p:spPr>
          <a:xfrm flipH="1">
            <a:off x="9409814" y="4315187"/>
            <a:ext cx="653802" cy="9479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770EC400-8016-8C9D-05D9-67AE38585C17}"/>
              </a:ext>
            </a:extLst>
          </p:cNvPr>
          <p:cNvSpPr txBox="1"/>
          <p:nvPr/>
        </p:nvSpPr>
        <p:spPr>
          <a:xfrm>
            <a:off x="10069764" y="4130521"/>
            <a:ext cx="1593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Diffraction tail</a:t>
            </a:r>
          </a:p>
        </p:txBody>
      </p:sp>
    </p:spTree>
    <p:extLst>
      <p:ext uri="{BB962C8B-B14F-4D97-AF65-F5344CB8AC3E}">
        <p14:creationId xmlns:p14="http://schemas.microsoft.com/office/powerpoint/2010/main" val="2602152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A8381-1831-A7BA-4D19-4A07A6CA6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– the functional 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BC4E4D-DF73-EDE3-5E74-10B0A70CC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In the era of the HL-LHC the “beam halo” might contain 35MJ – danger to the collimation system</a:t>
            </a:r>
          </a:p>
          <a:p>
            <a:pPr lvl="1"/>
            <a:r>
              <a:rPr lang="en-CH" dirty="0"/>
              <a:t>online monitoring needed</a:t>
            </a:r>
          </a:p>
          <a:p>
            <a:r>
              <a:rPr lang="en-CH" dirty="0"/>
              <a:t>The BSRH should provide reliable measurement of the beam halo population (beam halo = particles outside of 4.7𝜎</a:t>
            </a:r>
            <a:r>
              <a:rPr lang="en-CH" baseline="-25000" dirty="0"/>
              <a:t>ref </a:t>
            </a:r>
            <a:r>
              <a:rPr lang="en-CH" dirty="0"/>
              <a:t>from closed orbit)</a:t>
            </a:r>
          </a:p>
        </p:txBody>
      </p:sp>
    </p:spTree>
    <p:extLst>
      <p:ext uri="{BB962C8B-B14F-4D97-AF65-F5344CB8AC3E}">
        <p14:creationId xmlns:p14="http://schemas.microsoft.com/office/powerpoint/2010/main" val="12233970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9C29A-D539-0ADE-DEEB-0CB620303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Instrument calibration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95621-3058-19F1-7ED7-5774AEAEF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From image to p</a:t>
            </a:r>
            <a:r>
              <a:rPr lang="en-CH" baseline="30000" dirty="0"/>
              <a:t>+</a:t>
            </a:r>
            <a:r>
              <a:rPr lang="en-CH" dirty="0"/>
              <a:t> population</a:t>
            </a:r>
          </a:p>
        </p:txBody>
      </p:sp>
      <p:pic>
        <p:nvPicPr>
          <p:cNvPr id="4" name="Picture 3" descr="A bright green and yellow light&#10;&#10;Description automatically generated">
            <a:extLst>
              <a:ext uri="{FF2B5EF4-FFF2-40B4-BE49-F238E27FC236}">
                <a16:creationId xmlns:a16="http://schemas.microsoft.com/office/drawing/2014/main" id="{35DD7C03-4E68-B863-C296-EF65CC1787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2015" y="1960562"/>
            <a:ext cx="5801785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8244629-2460-3337-BF3F-898EDE39C5F4}"/>
              </a:ext>
            </a:extLst>
          </p:cNvPr>
          <p:cNvSpPr txBox="1"/>
          <p:nvPr/>
        </p:nvSpPr>
        <p:spPr>
          <a:xfrm>
            <a:off x="1945758" y="5846544"/>
            <a:ext cx="2668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Physical units on the axis</a:t>
            </a:r>
          </a:p>
          <a:p>
            <a:r>
              <a:rPr lang="en-CH" dirty="0"/>
              <a:t>(alias magnification)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C0571BC-0525-337F-CF09-24D61AD91E86}"/>
              </a:ext>
            </a:extLst>
          </p:cNvPr>
          <p:cNvCxnSpPr>
            <a:stCxn id="5" idx="3"/>
          </p:cNvCxnSpPr>
          <p:nvPr/>
        </p:nvCxnSpPr>
        <p:spPr>
          <a:xfrm flipV="1">
            <a:off x="4614694" y="5741581"/>
            <a:ext cx="1126887" cy="42812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526C313-DB70-92E2-5008-422EB1CB48C3}"/>
              </a:ext>
            </a:extLst>
          </p:cNvPr>
          <p:cNvCxnSpPr/>
          <p:nvPr/>
        </p:nvCxnSpPr>
        <p:spPr>
          <a:xfrm flipH="1">
            <a:off x="9069572" y="1690688"/>
            <a:ext cx="999461" cy="13076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1FD2E62-3163-AAB8-4B24-4D0D3F11FFC2}"/>
              </a:ext>
            </a:extLst>
          </p:cNvPr>
          <p:cNvSpPr txBox="1"/>
          <p:nvPr/>
        </p:nvSpPr>
        <p:spPr>
          <a:xfrm>
            <a:off x="8672575" y="1051537"/>
            <a:ext cx="3519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Charge scaling</a:t>
            </a:r>
            <a:br>
              <a:rPr lang="en-CH" dirty="0"/>
            </a:br>
            <a:r>
              <a:rPr lang="en-CH" dirty="0"/>
              <a:t>= camera counts to p+ population</a:t>
            </a:r>
          </a:p>
        </p:txBody>
      </p:sp>
    </p:spTree>
    <p:extLst>
      <p:ext uri="{BB962C8B-B14F-4D97-AF65-F5344CB8AC3E}">
        <p14:creationId xmlns:p14="http://schemas.microsoft.com/office/powerpoint/2010/main" val="2747069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851</Words>
  <Application>Microsoft Macintosh PowerPoint</Application>
  <PresentationFormat>Widescreen</PresentationFormat>
  <Paragraphs>148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Aptos</vt:lpstr>
      <vt:lpstr>Aptos Display</vt:lpstr>
      <vt:lpstr>Arial</vt:lpstr>
      <vt:lpstr>Cambria Math</vt:lpstr>
      <vt:lpstr>Wingdings</vt:lpstr>
      <vt:lpstr>Office Theme</vt:lpstr>
      <vt:lpstr>Coronagraph at the LHC</vt:lpstr>
      <vt:lpstr>Introduction – what is a coronagraph?</vt:lpstr>
      <vt:lpstr>Introduction – what is a coronagraph?</vt:lpstr>
      <vt:lpstr>Introduction – what is a coronagraph?</vt:lpstr>
      <vt:lpstr>Introduction – what is a coronagraph?</vt:lpstr>
      <vt:lpstr>Introduction – the source</vt:lpstr>
      <vt:lpstr>Introduction – the source</vt:lpstr>
      <vt:lpstr>Introduction – the functional specifications</vt:lpstr>
      <vt:lpstr>Instrument calibration</vt:lpstr>
      <vt:lpstr>Instrument calibration</vt:lpstr>
      <vt:lpstr>Magnification and point-spread function</vt:lpstr>
      <vt:lpstr>Charge scaling calibration</vt:lpstr>
      <vt:lpstr>Machine development session - overview</vt:lpstr>
      <vt:lpstr>MD results - analysis</vt:lpstr>
      <vt:lpstr>MD results - BSRH</vt:lpstr>
      <vt:lpstr>MD results– BSRH analysis</vt:lpstr>
      <vt:lpstr>MD results - figures</vt:lpstr>
      <vt:lpstr>MD results - figures</vt:lpstr>
      <vt:lpstr>MD results - remarks</vt:lpstr>
      <vt:lpstr>Outlook + improvements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 Pucek</dc:creator>
  <cp:lastModifiedBy>Jan Pucek</cp:lastModifiedBy>
  <cp:revision>48</cp:revision>
  <dcterms:created xsi:type="dcterms:W3CDTF">2024-11-22T09:10:56Z</dcterms:created>
  <dcterms:modified xsi:type="dcterms:W3CDTF">2024-11-22T15:05:29Z</dcterms:modified>
</cp:coreProperties>
</file>