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24" r:id="rId2"/>
  </p:sldMasterIdLst>
  <p:notesMasterIdLst>
    <p:notesMasterId r:id="rId13"/>
  </p:notesMasterIdLst>
  <p:sldIdLst>
    <p:sldId id="4499" r:id="rId3"/>
    <p:sldId id="4504" r:id="rId4"/>
    <p:sldId id="4514" r:id="rId5"/>
    <p:sldId id="266" r:id="rId6"/>
    <p:sldId id="268" r:id="rId7"/>
    <p:sldId id="269" r:id="rId8"/>
    <p:sldId id="4525" r:id="rId9"/>
    <p:sldId id="4526" r:id="rId10"/>
    <p:sldId id="4527" r:id="rId11"/>
    <p:sldId id="450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27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13" autoAdjust="0"/>
    <p:restoredTop sz="95988"/>
  </p:normalViewPr>
  <p:slideViewPr>
    <p:cSldViewPr snapToGrid="0" snapToObjects="1">
      <p:cViewPr varScale="1">
        <p:scale>
          <a:sx n="135" d="100"/>
          <a:sy n="135" d="100"/>
        </p:scale>
        <p:origin x="282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0A4C1-A385-7A4B-827B-89C8C4EA0469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D74D1-F710-F34A-9B49-41C7B8E63CC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1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3120e6433d0_25_39:notes"/>
          <p:cNvSpPr txBox="1">
            <a:spLocks noGrp="1"/>
          </p:cNvSpPr>
          <p:nvPr>
            <p:ph type="body" idx="1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g3120e6433d0_25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3120e6433d0_74_38:notes"/>
          <p:cNvSpPr txBox="1">
            <a:spLocks noGrp="1"/>
          </p:cNvSpPr>
          <p:nvPr>
            <p:ph type="body" idx="1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g3120e6433d0_74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31463e647f7_26_0:notes"/>
          <p:cNvSpPr txBox="1">
            <a:spLocks noGrp="1"/>
          </p:cNvSpPr>
          <p:nvPr>
            <p:ph type="body" idx="1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g31463e647f7_2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57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subTitle" idx="1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555143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1467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body" idx="2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body" idx="4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8158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077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pic" idx="2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940952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>
            <a:spLocks noGrp="1"/>
          </p:cNvSpPr>
          <p:nvPr>
            <p:ph type="pic" idx="2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619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marL="1828800" lvl="3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21395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>
            <a:spLocks noGrp="1"/>
          </p:cNvSpPr>
          <p:nvPr>
            <p:ph type="pic" idx="2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0" name="Google Shape;60;p8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6533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marL="914400" lvl="1" indent="-381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" name="Google Shape;69;p9"/>
          <p:cNvSpPr>
            <a:spLocks noGrp="1"/>
          </p:cNvSpPr>
          <p:nvPr>
            <p:ph type="pic" idx="2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9"/>
          <p:cNvSpPr>
            <a:spLocks noGrp="1"/>
          </p:cNvSpPr>
          <p:nvPr>
            <p:ph type="pic" idx="3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189073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2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5" name="Google Shape;75;p10"/>
          <p:cNvSpPr>
            <a:spLocks noGrp="1"/>
          </p:cNvSpPr>
          <p:nvPr>
            <p:ph type="pic" idx="3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10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0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0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10"/>
          <p:cNvSpPr>
            <a:spLocks noGrp="1"/>
          </p:cNvSpPr>
          <p:nvPr>
            <p:ph type="pic" idx="4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530462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marL="914400" lvl="1" indent="-3810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1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1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1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11"/>
          <p:cNvSpPr>
            <a:spLocks noGrp="1"/>
          </p:cNvSpPr>
          <p:nvPr>
            <p:ph type="pic" idx="2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7" name="Google Shape;87;p11"/>
          <p:cNvSpPr>
            <a:spLocks noGrp="1"/>
          </p:cNvSpPr>
          <p:nvPr>
            <p:ph type="pic" idx="3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1"/>
          <p:cNvSpPr>
            <a:spLocks noGrp="1"/>
          </p:cNvSpPr>
          <p:nvPr>
            <p:ph type="pic" idx="4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1"/>
          <p:cNvSpPr>
            <a:spLocks noGrp="1"/>
          </p:cNvSpPr>
          <p:nvPr>
            <p:ph type="pic" idx="5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1383028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2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3" name="Google Shape;93;p12"/>
          <p:cNvSpPr txBox="1">
            <a:spLocks noGrp="1"/>
          </p:cNvSpPr>
          <p:nvPr>
            <p:ph type="body" idx="2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4" name="Google Shape;94;p12"/>
          <p:cNvSpPr>
            <a:spLocks noGrp="1"/>
          </p:cNvSpPr>
          <p:nvPr>
            <p:ph type="pic" idx="3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2"/>
          <p:cNvSpPr>
            <a:spLocks noGrp="1"/>
          </p:cNvSpPr>
          <p:nvPr>
            <p:ph type="pic" idx="4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6" name="Google Shape;96;p12"/>
          <p:cNvSpPr txBox="1">
            <a:spLocks noGrp="1"/>
          </p:cNvSpPr>
          <p:nvPr>
            <p:ph type="body" idx="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97" name="Google Shape;97;p12"/>
          <p:cNvSpPr>
            <a:spLocks noGrp="1"/>
          </p:cNvSpPr>
          <p:nvPr>
            <p:ph type="pic" idx="6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2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2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2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53324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3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3"/>
          <p:cNvSpPr>
            <a:spLocks noGrp="1"/>
          </p:cNvSpPr>
          <p:nvPr>
            <p:ph type="pic" idx="2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13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3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368942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Chapter Header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4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4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4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4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48067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Last slid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5"/>
          <p:cNvSpPr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40944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 Slide  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22" name="Google Shape;122;p16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16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45071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le Slide with logo">
  <p:cSld name="1_Title Slide with logo"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0257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7" name="Google Shape;127;p17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47728" y="757891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7"/>
          <p:cNvSpPr txBox="1">
            <a:spLocks noGrp="1"/>
          </p:cNvSpPr>
          <p:nvPr>
            <p:ph type="subTitle" idx="1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30" name="Google Shape;130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90132" y="216024"/>
            <a:ext cx="2996952" cy="2996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93403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8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p18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18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18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18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7412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568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image" Target="../media/image5.png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B. Bradu - QURCA-8 AMB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0" y="63324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dt" idx="10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ftr" idx="11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6" name="Google Shape;16;p1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1991544" y="6258472"/>
            <a:ext cx="681255" cy="681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86402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anoramas.cern.ch/viewer?fov=16.00&amp;id=55665551&amp;lat=-32.92&amp;lon=176.50" TargetMode="External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A976E0-C305-231E-9B33-CA0BB0ECB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Pezzetti – Indico 1473753 - </a:t>
            </a:r>
            <a:r>
              <a:rPr lang="en-GB" b="1" dirty="0" err="1"/>
              <a:t>LHCb</a:t>
            </a:r>
            <a:r>
              <a:rPr lang="en-GB" b="1" dirty="0"/>
              <a:t> upgrade #12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C7E164-BB53-E042-62E8-8CF0BF60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52010F6-10FB-1A5C-CDD0-F72ECA63B853}"/>
              </a:ext>
            </a:extLst>
          </p:cNvPr>
          <p:cNvGrpSpPr/>
          <p:nvPr/>
        </p:nvGrpSpPr>
        <p:grpSpPr>
          <a:xfrm>
            <a:off x="9002233" y="3887857"/>
            <a:ext cx="2786567" cy="2070989"/>
            <a:chOff x="55268" y="2001845"/>
            <a:chExt cx="6707841" cy="468001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FB2D97FC-A048-BD91-A909-0A9D6144A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68" y="2001845"/>
              <a:ext cx="6707841" cy="4680016"/>
            </a:xfrm>
            <a:prstGeom prst="rect">
              <a:avLst/>
            </a:prstGeom>
          </p:spPr>
        </p:pic>
        <p:sp>
          <p:nvSpPr>
            <p:cNvPr id="8" name="Star: 5 Points 7">
              <a:extLst>
                <a:ext uri="{FF2B5EF4-FFF2-40B4-BE49-F238E27FC236}">
                  <a16:creationId xmlns:a16="http://schemas.microsoft.com/office/drawing/2014/main" id="{2DE1B57C-6895-E387-0DE4-DB49F2EFED6F}"/>
                </a:ext>
              </a:extLst>
            </p:cNvPr>
            <p:cNvSpPr/>
            <p:nvPr/>
          </p:nvSpPr>
          <p:spPr>
            <a:xfrm>
              <a:off x="2689553" y="4220490"/>
              <a:ext cx="241877" cy="211347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Star: 5 Points 8">
              <a:extLst>
                <a:ext uri="{FF2B5EF4-FFF2-40B4-BE49-F238E27FC236}">
                  <a16:creationId xmlns:a16="http://schemas.microsoft.com/office/drawing/2014/main" id="{AC096A21-5F64-CC3D-6454-1EB425465634}"/>
                </a:ext>
              </a:extLst>
            </p:cNvPr>
            <p:cNvSpPr/>
            <p:nvPr/>
          </p:nvSpPr>
          <p:spPr>
            <a:xfrm>
              <a:off x="3234568" y="5129805"/>
              <a:ext cx="241877" cy="211347"/>
            </a:xfrm>
            <a:prstGeom prst="star5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8BBA84D-069F-54D3-2421-8CDA71690566}"/>
                </a:ext>
              </a:extLst>
            </p:cNvPr>
            <p:cNvSpPr txBox="1"/>
            <p:nvPr/>
          </p:nvSpPr>
          <p:spPr>
            <a:xfrm rot="954919">
              <a:off x="2337199" y="4384030"/>
              <a:ext cx="33342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200" dirty="0"/>
                <a:t>AMB</a:t>
              </a:r>
              <a:endParaRPr lang="en-GB" sz="1200" dirty="0"/>
            </a:p>
          </p:txBody>
        </p:sp>
      </p:grpSp>
      <p:sp>
        <p:nvSpPr>
          <p:cNvPr id="23" name="Title 2">
            <a:extLst>
              <a:ext uri="{FF2B5EF4-FFF2-40B4-BE49-F238E27FC236}">
                <a16:creationId xmlns:a16="http://schemas.microsoft.com/office/drawing/2014/main" id="{A35BE910-9E29-56D1-44E3-CF1B335EB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200" y="1316536"/>
            <a:ext cx="10512055" cy="3263409"/>
          </a:xfrm>
        </p:spPr>
        <p:txBody>
          <a:bodyPr/>
          <a:lstStyle/>
          <a:p>
            <a:r>
              <a:rPr lang="en-GB" dirty="0"/>
              <a:t>P8 SEU mitigation measures on </a:t>
            </a:r>
            <a:r>
              <a:rPr lang="en-GB" dirty="0" err="1"/>
              <a:t>cryo</a:t>
            </a:r>
            <a:r>
              <a:rPr lang="en-GB" dirty="0"/>
              <a:t> system for 2025 and 2026 LHC physics Run (and LS3). 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sz="2000" dirty="0"/>
              <a:t>M. Pezzetti</a:t>
            </a:r>
            <a:br>
              <a:rPr lang="en-GB" sz="2000" dirty="0"/>
            </a:br>
            <a:br>
              <a:rPr lang="en-GB" sz="2000" dirty="0"/>
            </a:br>
            <a:r>
              <a:rPr lang="en-GB" sz="2000" dirty="0"/>
              <a:t>with the material of B. </a:t>
            </a:r>
            <a:r>
              <a:rPr lang="en-GB" sz="2000" dirty="0" err="1"/>
              <a:t>Ivent</a:t>
            </a:r>
            <a:r>
              <a:rPr lang="en-GB" sz="2000" dirty="0"/>
              <a:t>, B. Bradu, F. Morant &amp; L. Delprat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6253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C7E164-BB53-E042-62E8-8CF0BF601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B2D97FC-A048-BD91-A909-0A9D6144A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68" y="2001845"/>
            <a:ext cx="6707841" cy="4680016"/>
          </a:xfrm>
          <a:prstGeom prst="rect">
            <a:avLst/>
          </a:prstGeom>
        </p:spPr>
      </p:pic>
      <p:sp>
        <p:nvSpPr>
          <p:cNvPr id="8" name="Star: 5 Points 7">
            <a:extLst>
              <a:ext uri="{FF2B5EF4-FFF2-40B4-BE49-F238E27FC236}">
                <a16:creationId xmlns:a16="http://schemas.microsoft.com/office/drawing/2014/main" id="{2DE1B57C-6895-E387-0DE4-DB49F2EFED6F}"/>
              </a:ext>
            </a:extLst>
          </p:cNvPr>
          <p:cNvSpPr/>
          <p:nvPr/>
        </p:nvSpPr>
        <p:spPr>
          <a:xfrm>
            <a:off x="2689553" y="4220490"/>
            <a:ext cx="241877" cy="211347"/>
          </a:xfrm>
          <a:prstGeom prst="star5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87CEA9-4BC1-DE5D-57F7-A9DDB4A939B3}"/>
              </a:ext>
            </a:extLst>
          </p:cNvPr>
          <p:cNvCxnSpPr>
            <a:cxnSpLocks/>
            <a:stCxn id="8" idx="4"/>
          </p:cNvCxnSpPr>
          <p:nvPr/>
        </p:nvCxnSpPr>
        <p:spPr>
          <a:xfrm>
            <a:off x="2931430" y="4301217"/>
            <a:ext cx="598579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8BBA84D-069F-54D3-2421-8CDA71690566}"/>
              </a:ext>
            </a:extLst>
          </p:cNvPr>
          <p:cNvSpPr txBox="1"/>
          <p:nvPr/>
        </p:nvSpPr>
        <p:spPr>
          <a:xfrm rot="954919">
            <a:off x="2337199" y="4384030"/>
            <a:ext cx="33342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AMB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A5E70E-B00A-6E81-157B-A8BB58FABBB9}"/>
              </a:ext>
            </a:extLst>
          </p:cNvPr>
          <p:cNvSpPr txBox="1"/>
          <p:nvPr/>
        </p:nvSpPr>
        <p:spPr>
          <a:xfrm>
            <a:off x="4278322" y="1061017"/>
            <a:ext cx="72402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Wall (of iron block) installation &amp; relocation of QURCA-8-EMC01</a:t>
            </a:r>
            <a:endParaRPr lang="en-GB" dirty="0"/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A35BE910-9E29-56D1-44E3-CF1B335EB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72997"/>
            <a:ext cx="11380813" cy="601192"/>
          </a:xfrm>
        </p:spPr>
        <p:txBody>
          <a:bodyPr/>
          <a:lstStyle/>
          <a:p>
            <a:r>
              <a:rPr lang="en-US" dirty="0"/>
              <a:t>LS3 “QURCA-8-EMC01” cabinet relocation </a:t>
            </a:r>
            <a:endParaRPr lang="en-GB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CF05724-5068-28BE-E9F2-F35A4D1E8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506816" y="6382046"/>
            <a:ext cx="6572221" cy="365125"/>
          </a:xfrm>
        </p:spPr>
        <p:txBody>
          <a:bodyPr/>
          <a:lstStyle/>
          <a:p>
            <a:r>
              <a:rPr lang="en-GB" dirty="0"/>
              <a:t>M. Pezzetti – Indico</a:t>
            </a:r>
            <a:endParaRPr lang="en-GB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0F18F69-E78B-67FE-D2EC-3B7FAF67B2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503" y="4836933"/>
            <a:ext cx="854307" cy="7388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2127BA2-0D2B-CC81-EA2E-51BA61EC24AF}"/>
              </a:ext>
            </a:extLst>
          </p:cNvPr>
          <p:cNvCxnSpPr>
            <a:cxnSpLocks/>
          </p:cNvCxnSpPr>
          <p:nvPr/>
        </p:nvCxnSpPr>
        <p:spPr>
          <a:xfrm flipH="1" flipV="1">
            <a:off x="3682409" y="4301217"/>
            <a:ext cx="719470" cy="71735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CB3EA4B-5228-47D2-97B2-A2B6AD7BFE3B}"/>
              </a:ext>
            </a:extLst>
          </p:cNvPr>
          <p:cNvSpPr txBox="1"/>
          <p:nvPr/>
        </p:nvSpPr>
        <p:spPr>
          <a:xfrm>
            <a:off x="5461434" y="5348885"/>
            <a:ext cx="2310810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Wall (of iron block) 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1618B1-34BD-E597-B14A-F404196F7ACF}"/>
              </a:ext>
            </a:extLst>
          </p:cNvPr>
          <p:cNvSpPr txBox="1"/>
          <p:nvPr/>
        </p:nvSpPr>
        <p:spPr>
          <a:xfrm>
            <a:off x="1421455" y="4593736"/>
            <a:ext cx="1456503" cy="27699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QURCA-8-EMC01</a:t>
            </a:r>
            <a:endParaRPr lang="en-GB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124481-3BE3-AA27-50A5-C48DB5FA6CC1}"/>
              </a:ext>
            </a:extLst>
          </p:cNvPr>
          <p:cNvSpPr txBox="1"/>
          <p:nvPr/>
        </p:nvSpPr>
        <p:spPr>
          <a:xfrm>
            <a:off x="6898167" y="1681338"/>
            <a:ext cx="472347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EN/EL cabling necessary (minor but essential)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362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large machine in a room&#10;&#10;Description automatically generated">
            <a:extLst>
              <a:ext uri="{FF2B5EF4-FFF2-40B4-BE49-F238E27FC236}">
                <a16:creationId xmlns:a16="http://schemas.microsoft.com/office/drawing/2014/main" id="{B883CDFD-F076-1E9A-93F7-E1659DC1F4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4866" y="1037346"/>
            <a:ext cx="6144682" cy="4608512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C17A9D-4184-2DC4-4141-ABBD3528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Bradu - QURCA-8 AMB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BB460-5CD6-D045-48E3-B1359985A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1160F7B-C229-B303-7A92-EBE3E2D9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95" y="121399"/>
            <a:ext cx="11376025" cy="1066800"/>
          </a:xfrm>
        </p:spPr>
        <p:txBody>
          <a:bodyPr/>
          <a:lstStyle/>
          <a:p>
            <a:r>
              <a:rPr lang="en-US" dirty="0"/>
              <a:t>QURCA P8 US85 / UL84 (elevator exit)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74D3F8-693A-6335-8154-A203725120A5}"/>
              </a:ext>
            </a:extLst>
          </p:cNvPr>
          <p:cNvSpPr/>
          <p:nvPr/>
        </p:nvSpPr>
        <p:spPr>
          <a:xfrm>
            <a:off x="3519237" y="3341602"/>
            <a:ext cx="1485900" cy="85140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QURCA</a:t>
            </a:r>
          </a:p>
          <a:p>
            <a:pPr algn="ctr"/>
            <a:r>
              <a:rPr lang="en-US" dirty="0"/>
              <a:t>AMB-</a:t>
            </a:r>
            <a:r>
              <a:rPr lang="en-US" dirty="0" err="1"/>
              <a:t>Mecos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151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D29E336-CACB-2822-DD98-6A7A4BED55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6507" y="2281407"/>
            <a:ext cx="8825493" cy="412847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E8EB06-4D96-045D-2B65-CF953BD09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Bradu - QURCA-8 AMB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B9464D-8470-AF67-BE96-B9ED73136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CB4362-E39F-70BE-D3D9-B4337C0271CF}"/>
              </a:ext>
            </a:extLst>
          </p:cNvPr>
          <p:cNvSpPr txBox="1"/>
          <p:nvPr/>
        </p:nvSpPr>
        <p:spPr>
          <a:xfrm>
            <a:off x="137366" y="686675"/>
            <a:ext cx="1186413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AMB MECOS (Active Magnetic Bearings of cold compressors) are located today at the UL84 right extremity (US85 side)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MECOS AMB radiation sensitivity = one failure each 10</a:t>
            </a:r>
            <a:r>
              <a:rPr lang="en-US" sz="1600" baseline="30000" dirty="0"/>
              <a:t>8</a:t>
            </a:r>
            <a:r>
              <a:rPr lang="en-US" sz="1600" dirty="0"/>
              <a:t> HEH/cm</a:t>
            </a:r>
            <a:r>
              <a:rPr lang="en-US" sz="1600" baseline="30000" dirty="0"/>
              <a:t>2 </a:t>
            </a:r>
            <a:r>
              <a:rPr lang="en-GB" sz="1600" dirty="0"/>
              <a:t>(data obtained after radiation tests in </a:t>
            </a:r>
            <a:r>
              <a:rPr lang="en-GB" sz="1600" dirty="0" err="1"/>
              <a:t>HiRadMat</a:t>
            </a:r>
            <a:r>
              <a:rPr lang="en-GB" sz="16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err="1"/>
              <a:t>Fluka</a:t>
            </a:r>
            <a:r>
              <a:rPr lang="en-GB" sz="1600" dirty="0"/>
              <a:t> simulations in 2020 were indicating a fluence of ~5.10</a:t>
            </a:r>
            <a:r>
              <a:rPr lang="en-GB" sz="1600" baseline="30000" dirty="0"/>
              <a:t>7</a:t>
            </a:r>
            <a:r>
              <a:rPr lang="en-GB" sz="1600" dirty="0"/>
              <a:t> HEH/cm</a:t>
            </a:r>
            <a:r>
              <a:rPr lang="en-GB" sz="1600" baseline="30000" dirty="0"/>
              <a:t>2 </a:t>
            </a:r>
            <a:r>
              <a:rPr lang="en-GB" sz="1600" dirty="0"/>
              <a:t>at this location for an integrated </a:t>
            </a:r>
            <a:r>
              <a:rPr lang="en-GB" sz="1600" dirty="0" err="1"/>
              <a:t>lumi</a:t>
            </a:r>
            <a:r>
              <a:rPr lang="en-GB" sz="1600" dirty="0"/>
              <a:t> in </a:t>
            </a:r>
            <a:r>
              <a:rPr lang="en-GB" sz="1600" dirty="0" err="1"/>
              <a:t>LHCb</a:t>
            </a:r>
            <a:r>
              <a:rPr lang="en-GB" sz="1600" dirty="0"/>
              <a:t> of 10 fm</a:t>
            </a:r>
            <a:r>
              <a:rPr lang="en-GB" sz="1600" baseline="30000" dirty="0"/>
              <a:t>-1</a:t>
            </a:r>
            <a:r>
              <a:rPr lang="en-GB" sz="1600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AMB4 is the most exposed electronic device (but AMB 1,2,3 are also at risk !)</a:t>
            </a:r>
            <a:endParaRPr lang="en-US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CFE5E1F-0842-566C-A6A3-82A848B06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95" y="1866901"/>
            <a:ext cx="3366507" cy="44894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5D4078E0-B75E-1C9D-3829-75473AFE770F}"/>
              </a:ext>
            </a:extLst>
          </p:cNvPr>
          <p:cNvSpPr txBox="1"/>
          <p:nvPr/>
        </p:nvSpPr>
        <p:spPr>
          <a:xfrm>
            <a:off x="673534" y="3152001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CC1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335CCB2-399E-123E-3BC1-6F7486033CD7}"/>
              </a:ext>
            </a:extLst>
          </p:cNvPr>
          <p:cNvSpPr txBox="1"/>
          <p:nvPr/>
        </p:nvSpPr>
        <p:spPr>
          <a:xfrm>
            <a:off x="1366033" y="3152001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CC2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2776B1-F1C4-C9C8-F3B5-420E3C9BDE6E}"/>
              </a:ext>
            </a:extLst>
          </p:cNvPr>
          <p:cNvSpPr txBox="1"/>
          <p:nvPr/>
        </p:nvSpPr>
        <p:spPr>
          <a:xfrm>
            <a:off x="1930752" y="3152001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CC3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10F1D90-BBA4-2FD5-5C90-0132DB862D11}"/>
              </a:ext>
            </a:extLst>
          </p:cNvPr>
          <p:cNvSpPr txBox="1"/>
          <p:nvPr/>
        </p:nvSpPr>
        <p:spPr>
          <a:xfrm>
            <a:off x="2553358" y="3149173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highlight>
                  <a:srgbClr val="FFFF00"/>
                </a:highlight>
              </a:rPr>
              <a:t>CC4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9E9560F-0D08-3D93-62EB-9A616CD33039}"/>
              </a:ext>
            </a:extLst>
          </p:cNvPr>
          <p:cNvSpPr/>
          <p:nvPr/>
        </p:nvSpPr>
        <p:spPr>
          <a:xfrm>
            <a:off x="9279364" y="4683263"/>
            <a:ext cx="546666" cy="39731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FF583F6-C7BC-F181-56A8-538582B00843}"/>
              </a:ext>
            </a:extLst>
          </p:cNvPr>
          <p:cNvCxnSpPr>
            <a:cxnSpLocks/>
          </p:cNvCxnSpPr>
          <p:nvPr/>
        </p:nvCxnSpPr>
        <p:spPr>
          <a:xfrm flipH="1">
            <a:off x="3418802" y="4884850"/>
            <a:ext cx="589607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2">
            <a:extLst>
              <a:ext uri="{FF2B5EF4-FFF2-40B4-BE49-F238E27FC236}">
                <a16:creationId xmlns:a16="http://schemas.microsoft.com/office/drawing/2014/main" id="{AE0E6AC3-3339-CA24-4D5D-239AB3563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86" y="133671"/>
            <a:ext cx="11376025" cy="471796"/>
          </a:xfrm>
        </p:spPr>
        <p:txBody>
          <a:bodyPr/>
          <a:lstStyle/>
          <a:p>
            <a:r>
              <a:rPr lang="en-US" dirty="0"/>
              <a:t>AMB location today and HEH fluence (2024)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428016-B1FA-3666-3803-A29AD1E9E9D9}"/>
              </a:ext>
            </a:extLst>
          </p:cNvPr>
          <p:cNvSpPr txBox="1"/>
          <p:nvPr/>
        </p:nvSpPr>
        <p:spPr>
          <a:xfrm>
            <a:off x="3920891" y="5364267"/>
            <a:ext cx="313685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</a:rPr>
              <a:t>Courtesy of A. </a:t>
            </a:r>
            <a:r>
              <a:rPr lang="en-GB" sz="1400" i="1" dirty="0" err="1">
                <a:solidFill>
                  <a:schemeClr val="tx2"/>
                </a:solidFill>
              </a:rPr>
              <a:t>Ciccotelli</a:t>
            </a:r>
            <a:r>
              <a:rPr lang="en-GB" sz="1400" i="1" dirty="0">
                <a:solidFill>
                  <a:schemeClr val="tx2"/>
                </a:solidFill>
              </a:rPr>
              <a:t>,</a:t>
            </a:r>
          </a:p>
          <a:p>
            <a:r>
              <a:rPr lang="en-GB" sz="1400" i="1" dirty="0">
                <a:solidFill>
                  <a:schemeClr val="tx2"/>
                </a:solidFill>
              </a:rPr>
              <a:t> F. Cerutti - EN/STI/BMI (2020)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8151D9-4547-F509-E605-E76E489A6F56}"/>
              </a:ext>
            </a:extLst>
          </p:cNvPr>
          <p:cNvSpPr txBox="1"/>
          <p:nvPr/>
        </p:nvSpPr>
        <p:spPr>
          <a:xfrm flipH="1">
            <a:off x="9294299" y="4736602"/>
            <a:ext cx="546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AMB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CA94E1-D423-FD72-71D9-656385589EBE}"/>
              </a:ext>
            </a:extLst>
          </p:cNvPr>
          <p:cNvSpPr txBox="1"/>
          <p:nvPr/>
        </p:nvSpPr>
        <p:spPr>
          <a:xfrm>
            <a:off x="4172653" y="2127490"/>
            <a:ext cx="67454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0000"/>
                </a:solidFill>
              </a:rPr>
              <a:t>High Energy Hadron (HEH) fluence for </a:t>
            </a:r>
            <a:r>
              <a:rPr lang="en-GB" sz="1400" i="1" dirty="0">
                <a:solidFill>
                  <a:srgbClr val="000000"/>
                </a:solidFill>
              </a:rPr>
              <a:t>10 fm</a:t>
            </a:r>
            <a:r>
              <a:rPr lang="en-GB" sz="1400" i="1" baseline="30000" dirty="0">
                <a:solidFill>
                  <a:srgbClr val="000000"/>
                </a:solidFill>
              </a:rPr>
              <a:t>-1</a:t>
            </a:r>
            <a:r>
              <a:rPr lang="en-US" sz="1400" i="1" dirty="0">
                <a:solidFill>
                  <a:srgbClr val="000000"/>
                </a:solidFill>
              </a:rPr>
              <a:t> accumulated in </a:t>
            </a:r>
            <a:r>
              <a:rPr lang="en-US" sz="1400" i="1" dirty="0" err="1">
                <a:solidFill>
                  <a:srgbClr val="000000"/>
                </a:solidFill>
              </a:rPr>
              <a:t>LHCb</a:t>
            </a:r>
            <a:r>
              <a:rPr lang="en-US" sz="1400" i="1" dirty="0">
                <a:solidFill>
                  <a:srgbClr val="000000"/>
                </a:solidFill>
              </a:rPr>
              <a:t> with Run3 config</a:t>
            </a:r>
            <a:endParaRPr lang="en-GB" sz="140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44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30"/>
          <p:cNvPicPr preferRelativeResize="0"/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-25" y="3716245"/>
            <a:ext cx="6488449" cy="2595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9" name="Google Shape;399;p30"/>
          <p:cNvPicPr preferRelativeResize="0"/>
          <p:nvPr/>
        </p:nvPicPr>
        <p:blipFill>
          <a:blip r:embed="rId4">
            <a:alphaModFix amt="34000"/>
          </a:blip>
          <a:stretch>
            <a:fillRect/>
          </a:stretch>
        </p:blipFill>
        <p:spPr>
          <a:xfrm>
            <a:off x="5703551" y="3716250"/>
            <a:ext cx="6488437" cy="259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5" y="1157314"/>
            <a:ext cx="6488449" cy="259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30"/>
          <p:cNvPicPr preferRelativeResize="0"/>
          <p:nvPr/>
        </p:nvPicPr>
        <p:blipFill>
          <a:blip r:embed="rId6">
            <a:alphaModFix amt="24000"/>
          </a:blip>
          <a:stretch>
            <a:fillRect/>
          </a:stretch>
        </p:blipFill>
        <p:spPr>
          <a:xfrm>
            <a:off x="5703555" y="1157327"/>
            <a:ext cx="6488449" cy="2595373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30"/>
          <p:cNvSpPr txBox="1">
            <a:spLocks noGrp="1"/>
          </p:cNvSpPr>
          <p:nvPr>
            <p:ph type="title"/>
          </p:nvPr>
        </p:nvSpPr>
        <p:spPr>
          <a:xfrm>
            <a:off x="408000" y="373597"/>
            <a:ext cx="11376000" cy="56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800"/>
              <a:t>Φ</a:t>
            </a:r>
            <a:r>
              <a:rPr lang="en-US" sz="2800" baseline="-25000"/>
              <a:t>HEH, no wall </a:t>
            </a:r>
            <a:r>
              <a:rPr lang="en-US" sz="2800"/>
              <a:t>/ Φ</a:t>
            </a:r>
            <a:r>
              <a:rPr lang="en-US" sz="2800" baseline="-25000"/>
              <a:t>HEH, wall</a:t>
            </a:r>
            <a:r>
              <a:rPr lang="en-US" sz="2800"/>
              <a:t> at Different Heights</a:t>
            </a:r>
            <a:endParaRPr sz="2400" b="0">
              <a:solidFill>
                <a:schemeClr val="accent5"/>
              </a:solidFill>
            </a:endParaRPr>
          </a:p>
        </p:txBody>
      </p:sp>
      <p:sp>
        <p:nvSpPr>
          <p:cNvPr id="403" name="Google Shape;403;p30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404" name="Google Shape;404;p30"/>
          <p:cNvSpPr txBox="1"/>
          <p:nvPr/>
        </p:nvSpPr>
        <p:spPr>
          <a:xfrm>
            <a:off x="1789125" y="1062925"/>
            <a:ext cx="2269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>
                <a:solidFill>
                  <a:schemeClr val="accent3"/>
                </a:solidFill>
              </a:rPr>
              <a:t>y</a:t>
            </a:r>
            <a:r>
              <a:rPr lang="en-US" sz="1600" b="1">
                <a:solidFill>
                  <a:schemeClr val="accent3"/>
                </a:solidFill>
              </a:rPr>
              <a:t> = 0 m </a:t>
            </a:r>
            <a:r>
              <a:rPr lang="en-US" sz="1600">
                <a:solidFill>
                  <a:schemeClr val="accent3"/>
                </a:solidFill>
              </a:rPr>
              <a:t>± 1.1 m</a:t>
            </a:r>
            <a:endParaRPr sz="100">
              <a:solidFill>
                <a:schemeClr val="accent3"/>
              </a:solidFill>
            </a:endParaRPr>
          </a:p>
        </p:txBody>
      </p:sp>
      <p:sp>
        <p:nvSpPr>
          <p:cNvPr id="405" name="Google Shape;405;p30"/>
          <p:cNvSpPr txBox="1"/>
          <p:nvPr/>
        </p:nvSpPr>
        <p:spPr>
          <a:xfrm>
            <a:off x="7373350" y="1062925"/>
            <a:ext cx="2269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>
                <a:solidFill>
                  <a:srgbClr val="F4CCCC"/>
                </a:solidFill>
              </a:rPr>
              <a:t>y</a:t>
            </a:r>
            <a:r>
              <a:rPr lang="en-US" sz="1600" b="1">
                <a:solidFill>
                  <a:srgbClr val="F4CCCC"/>
                </a:solidFill>
              </a:rPr>
              <a:t> = 7 m </a:t>
            </a:r>
            <a:r>
              <a:rPr lang="en-US" sz="1600">
                <a:solidFill>
                  <a:srgbClr val="F4CCCC"/>
                </a:solidFill>
              </a:rPr>
              <a:t>± 1.1 m</a:t>
            </a:r>
            <a:endParaRPr sz="100">
              <a:solidFill>
                <a:srgbClr val="F4CCCC"/>
              </a:solidFill>
            </a:endParaRPr>
          </a:p>
        </p:txBody>
      </p:sp>
      <p:sp>
        <p:nvSpPr>
          <p:cNvPr id="406" name="Google Shape;406;p30"/>
          <p:cNvSpPr txBox="1"/>
          <p:nvPr/>
        </p:nvSpPr>
        <p:spPr>
          <a:xfrm>
            <a:off x="1789125" y="3624550"/>
            <a:ext cx="2269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>
                <a:solidFill>
                  <a:srgbClr val="F4CCCC"/>
                </a:solidFill>
              </a:rPr>
              <a:t>y</a:t>
            </a:r>
            <a:r>
              <a:rPr lang="en-US" sz="1600" b="1">
                <a:solidFill>
                  <a:srgbClr val="F4CCCC"/>
                </a:solidFill>
              </a:rPr>
              <a:t> = 3 m </a:t>
            </a:r>
            <a:r>
              <a:rPr lang="en-US" sz="1600">
                <a:solidFill>
                  <a:srgbClr val="F4CCCC"/>
                </a:solidFill>
              </a:rPr>
              <a:t>± 1.1 m</a:t>
            </a:r>
            <a:endParaRPr sz="100">
              <a:solidFill>
                <a:srgbClr val="F4CCCC"/>
              </a:solidFill>
            </a:endParaRPr>
          </a:p>
        </p:txBody>
      </p:sp>
      <p:sp>
        <p:nvSpPr>
          <p:cNvPr id="407" name="Google Shape;407;p30"/>
          <p:cNvSpPr txBox="1"/>
          <p:nvPr/>
        </p:nvSpPr>
        <p:spPr>
          <a:xfrm>
            <a:off x="7373350" y="3624550"/>
            <a:ext cx="2269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>
                <a:solidFill>
                  <a:srgbClr val="F4CCCC"/>
                </a:solidFill>
              </a:rPr>
              <a:t>y</a:t>
            </a:r>
            <a:r>
              <a:rPr lang="en-US" sz="1600" b="1">
                <a:solidFill>
                  <a:srgbClr val="F4CCCC"/>
                </a:solidFill>
              </a:rPr>
              <a:t> = 10 m </a:t>
            </a:r>
            <a:r>
              <a:rPr lang="en-US" sz="1600">
                <a:solidFill>
                  <a:srgbClr val="F4CCCC"/>
                </a:solidFill>
              </a:rPr>
              <a:t>± 1.1 m</a:t>
            </a:r>
            <a:endParaRPr sz="100">
              <a:solidFill>
                <a:srgbClr val="F4CCCC"/>
              </a:solidFill>
            </a:endParaRPr>
          </a:p>
        </p:txBody>
      </p:sp>
      <p:pic>
        <p:nvPicPr>
          <p:cNvPr id="408" name="Google Shape;408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62475" y="1727150"/>
            <a:ext cx="4296300" cy="2681700"/>
          </a:xfrm>
          <a:prstGeom prst="roundRect">
            <a:avLst>
              <a:gd name="adj" fmla="val 39524"/>
            </a:avLst>
          </a:prstGeom>
          <a:noFill/>
          <a:ln w="19050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9" name="Google Shape;409;p30"/>
          <p:cNvSpPr/>
          <p:nvPr/>
        </p:nvSpPr>
        <p:spPr>
          <a:xfrm>
            <a:off x="1312075" y="1727150"/>
            <a:ext cx="497400" cy="286800"/>
          </a:xfrm>
          <a:prstGeom prst="rect">
            <a:avLst/>
          </a:prstGeom>
          <a:noFill/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10" name="Google Shape;410;p30"/>
          <p:cNvCxnSpPr/>
          <p:nvPr/>
        </p:nvCxnSpPr>
        <p:spPr>
          <a:xfrm rot="10800000" flipH="1">
            <a:off x="1818800" y="1718900"/>
            <a:ext cx="5049600" cy="12300"/>
          </a:xfrm>
          <a:prstGeom prst="straightConnector1">
            <a:avLst/>
          </a:prstGeom>
          <a:noFill/>
          <a:ln w="28575" cap="flat" cmpd="sng">
            <a:solidFill>
              <a:srgbClr val="FF00FF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411" name="Google Shape;411;p30"/>
          <p:cNvCxnSpPr/>
          <p:nvPr/>
        </p:nvCxnSpPr>
        <p:spPr>
          <a:xfrm>
            <a:off x="1312075" y="2026250"/>
            <a:ext cx="5287500" cy="2312100"/>
          </a:xfrm>
          <a:prstGeom prst="straightConnector1">
            <a:avLst/>
          </a:prstGeom>
          <a:noFill/>
          <a:ln w="28575" cap="flat" cmpd="sng">
            <a:solidFill>
              <a:srgbClr val="FF00FF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412" name="Google Shape;412;p30"/>
          <p:cNvSpPr txBox="1"/>
          <p:nvPr/>
        </p:nvSpPr>
        <p:spPr>
          <a:xfrm>
            <a:off x="5962425" y="4533325"/>
            <a:ext cx="4296300" cy="9975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</a:rPr>
              <a:t>Poor shielding effect exactly where one </a:t>
            </a:r>
            <a:endParaRPr sz="1600" b="1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accent1"/>
                </a:solidFill>
              </a:rPr>
              <a:t>of the most radiation exposed rack is located!</a:t>
            </a:r>
            <a:endParaRPr b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" name="Google Shape;430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0270" y="1414633"/>
            <a:ext cx="4781775" cy="344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7600" y="1170089"/>
            <a:ext cx="4132550" cy="2869825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2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33" name="Google Shape;433;p32"/>
          <p:cNvSpPr txBox="1"/>
          <p:nvPr/>
        </p:nvSpPr>
        <p:spPr>
          <a:xfrm>
            <a:off x="1789125" y="1062925"/>
            <a:ext cx="2269500" cy="4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1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</a:t>
            </a:r>
            <a:r>
              <a:rPr kumimoji="0" lang="en-US" sz="1600" b="1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= 0 m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± 1.1 m</a:t>
            </a:r>
            <a:endParaRPr kumimoji="0" sz="100" b="0" i="0" u="none" strike="noStrike" kern="0" cap="none" spc="0" normalizeH="0" baseline="0" noProof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34" name="Google Shape;434;p32"/>
          <p:cNvSpPr/>
          <p:nvPr/>
        </p:nvSpPr>
        <p:spPr>
          <a:xfrm>
            <a:off x="3013475" y="2285225"/>
            <a:ext cx="405900" cy="135300"/>
          </a:xfrm>
          <a:prstGeom prst="rect">
            <a:avLst/>
          </a:prstGeom>
          <a:noFill/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35" name="Google Shape;435;p32"/>
          <p:cNvSpPr txBox="1"/>
          <p:nvPr/>
        </p:nvSpPr>
        <p:spPr>
          <a:xfrm>
            <a:off x="3372475" y="2726800"/>
            <a:ext cx="833700" cy="4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Rack position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6" name="Google Shape;436;p32"/>
          <p:cNvCxnSpPr/>
          <p:nvPr/>
        </p:nvCxnSpPr>
        <p:spPr>
          <a:xfrm rot="10800000">
            <a:off x="3295300" y="2502150"/>
            <a:ext cx="287400" cy="2655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437" name="Google Shape;437;p32"/>
          <p:cNvCxnSpPr/>
          <p:nvPr/>
        </p:nvCxnSpPr>
        <p:spPr>
          <a:xfrm flipH="1">
            <a:off x="2646825" y="2351375"/>
            <a:ext cx="554100" cy="3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38" name="Google Shape;438;p32"/>
          <p:cNvSpPr txBox="1"/>
          <p:nvPr/>
        </p:nvSpPr>
        <p:spPr>
          <a:xfrm>
            <a:off x="6562425" y="1090525"/>
            <a:ext cx="449970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HEH fluence </a:t>
            </a:r>
            <a:r>
              <a:rPr kumimoji="0" lang="en-US" sz="1200" b="1" i="1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-profile averaged within the electronic rack </a:t>
            </a:r>
            <a:endParaRPr kumimoji="0" sz="200" b="0" i="0" u="none" strike="noStrike" kern="0" cap="none" spc="0" normalizeH="0" baseline="0" noProof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39" name="Google Shape;439;p32"/>
          <p:cNvCxnSpPr/>
          <p:nvPr/>
        </p:nvCxnSpPr>
        <p:spPr>
          <a:xfrm>
            <a:off x="10680100" y="2285225"/>
            <a:ext cx="7200" cy="22986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40" name="Google Shape;440;p32"/>
          <p:cNvSpPr txBox="1"/>
          <p:nvPr/>
        </p:nvSpPr>
        <p:spPr>
          <a:xfrm>
            <a:off x="10101850" y="4681100"/>
            <a:ext cx="11637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Current rack center position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41" name="Google Shape;441;p32"/>
          <p:cNvCxnSpPr/>
          <p:nvPr/>
        </p:nvCxnSpPr>
        <p:spPr>
          <a:xfrm flipH="1">
            <a:off x="8016775" y="4116250"/>
            <a:ext cx="2652900" cy="117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42" name="Google Shape;442;p32"/>
          <p:cNvSpPr txBox="1"/>
          <p:nvPr/>
        </p:nvSpPr>
        <p:spPr>
          <a:xfrm>
            <a:off x="8460475" y="4116250"/>
            <a:ext cx="1923600" cy="30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 meters shift towards the UL84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3" name="Google Shape;443;p32"/>
          <p:cNvSpPr txBox="1">
            <a:spLocks noGrp="1"/>
          </p:cNvSpPr>
          <p:nvPr>
            <p:ph type="body" idx="1"/>
          </p:nvPr>
        </p:nvSpPr>
        <p:spPr>
          <a:xfrm>
            <a:off x="606000" y="4125925"/>
            <a:ext cx="4540800" cy="111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/>
              <a:t>The region where the rack is located showcases a steep gradient in HEH fluence</a:t>
            </a:r>
            <a:endParaRPr sz="1200" b="0"/>
          </a:p>
          <a:p>
            <a:pPr marL="457200" lvl="0" indent="-304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➔"/>
            </a:pPr>
            <a:r>
              <a:rPr lang="en-US" sz="1200"/>
              <a:t>Moving the rack by a few meters could lead to a significant decrease in its radiation exposure!</a:t>
            </a:r>
            <a:endParaRPr sz="12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/>
          </a:p>
          <a:p>
            <a:pPr marL="9144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sp>
        <p:nvSpPr>
          <p:cNvPr id="444" name="Google Shape;444;p32"/>
          <p:cNvSpPr txBox="1"/>
          <p:nvPr/>
        </p:nvSpPr>
        <p:spPr>
          <a:xfrm>
            <a:off x="606000" y="5296575"/>
            <a:ext cx="10458600" cy="7431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HEH fluence averaged within the rack drastically decreases from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7.5 ∙ 10</a:t>
            </a:r>
            <a:r>
              <a:rPr kumimoji="0" lang="en-US" sz="1300" b="1" i="0" u="none" strike="noStrike" kern="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2.4 ∙ 10</a:t>
            </a:r>
            <a:r>
              <a:rPr kumimoji="0" lang="en-US" sz="1300" b="1" i="0" u="none" strike="noStrike" kern="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7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cm</a:t>
            </a:r>
            <a:r>
              <a:rPr kumimoji="0" lang="en-US" sz="1300" b="1" i="0" u="none" strike="noStrike" kern="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-2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/ 50 fb</a:t>
            </a:r>
            <a:r>
              <a:rPr kumimoji="0" lang="en-US" sz="1300" b="1" i="0" u="none" strike="noStrike" kern="0" cap="none" spc="0" normalizeH="0" baseline="3000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-1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shifting it towards the UL84 by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 meters</a:t>
            </a:r>
            <a:endParaRPr kumimoji="0" sz="1300" b="1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914400" marR="0" lvl="0" indent="-31115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33A0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Such a shift leads to a </a:t>
            </a:r>
            <a:r>
              <a:rPr kumimoji="0" lang="en-US" sz="1300" b="1" i="0" u="sng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factor ∼ 3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drop of the mean HEH fluence within the rack! </a:t>
            </a:r>
            <a:endParaRPr kumimoji="0" sz="1300" b="1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45" name="Google Shape;445;p32"/>
          <p:cNvSpPr txBox="1">
            <a:spLocks noGrp="1"/>
          </p:cNvSpPr>
          <p:nvPr>
            <p:ph type="title"/>
          </p:nvPr>
        </p:nvSpPr>
        <p:spPr>
          <a:xfrm>
            <a:off x="408000" y="373596"/>
            <a:ext cx="113760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/>
              <a:t>Electronic Rack at UL84 Entrance - HEH Fluence</a:t>
            </a:r>
            <a:endParaRPr sz="2800"/>
          </a:p>
        </p:txBody>
      </p:sp>
      <p:cxnSp>
        <p:nvCxnSpPr>
          <p:cNvPr id="446" name="Google Shape;446;p32"/>
          <p:cNvCxnSpPr/>
          <p:nvPr/>
        </p:nvCxnSpPr>
        <p:spPr>
          <a:xfrm>
            <a:off x="8012700" y="3850175"/>
            <a:ext cx="300" cy="7338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oogle Shape;451;p33"/>
          <p:cNvGrpSpPr/>
          <p:nvPr/>
        </p:nvGrpSpPr>
        <p:grpSpPr>
          <a:xfrm>
            <a:off x="8002675" y="1524675"/>
            <a:ext cx="3957301" cy="2853325"/>
            <a:chOff x="8002675" y="1524675"/>
            <a:chExt cx="3957301" cy="2853325"/>
          </a:xfrm>
        </p:grpSpPr>
        <p:pic>
          <p:nvPicPr>
            <p:cNvPr id="452" name="Google Shape;452;p3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8002675" y="1524675"/>
              <a:ext cx="3957301" cy="2853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3" name="Google Shape;453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9502098" y="4242700"/>
              <a:ext cx="1189251" cy="135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54" name="Google Shape;454;p33"/>
          <p:cNvGrpSpPr/>
          <p:nvPr/>
        </p:nvGrpSpPr>
        <p:grpSpPr>
          <a:xfrm>
            <a:off x="3947263" y="1524676"/>
            <a:ext cx="3804424" cy="2853325"/>
            <a:chOff x="3947263" y="1524676"/>
            <a:chExt cx="3804424" cy="2853325"/>
          </a:xfrm>
        </p:grpSpPr>
        <p:pic>
          <p:nvPicPr>
            <p:cNvPr id="455" name="Google Shape;455;p3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947263" y="1524676"/>
              <a:ext cx="3804424" cy="2853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6" name="Google Shape;456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410023" y="4242700"/>
              <a:ext cx="1189251" cy="135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57" name="Google Shape;457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4127" y="1642125"/>
            <a:ext cx="3522349" cy="2392425"/>
          </a:xfrm>
          <a:prstGeom prst="rect">
            <a:avLst/>
          </a:prstGeom>
          <a:noFill/>
          <a:ln>
            <a:noFill/>
          </a:ln>
        </p:spPr>
      </p:pic>
      <p:sp>
        <p:nvSpPr>
          <p:cNvPr id="458" name="Google Shape;458;p33"/>
          <p:cNvSpPr txBox="1">
            <a:spLocks noGrp="1"/>
          </p:cNvSpPr>
          <p:nvPr>
            <p:ph type="sldNum" idx="12"/>
          </p:nvPr>
        </p:nvSpPr>
        <p:spPr>
          <a:xfrm>
            <a:off x="11064552" y="6408000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59" name="Google Shape;459;p33"/>
          <p:cNvSpPr txBox="1"/>
          <p:nvPr/>
        </p:nvSpPr>
        <p:spPr>
          <a:xfrm>
            <a:off x="830625" y="1557150"/>
            <a:ext cx="2269500" cy="3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300" b="1" i="1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= 0 m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± 1.1 m</a:t>
            </a:r>
            <a:endParaRPr kumimoji="0" sz="100" b="0" i="0" u="none" strike="noStrike" kern="0" cap="none" spc="0" normalizeH="0" baseline="0" noProof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60" name="Google Shape;460;p33"/>
          <p:cNvSpPr/>
          <p:nvPr/>
        </p:nvSpPr>
        <p:spPr>
          <a:xfrm>
            <a:off x="2141225" y="2590875"/>
            <a:ext cx="405900" cy="135300"/>
          </a:xfrm>
          <a:prstGeom prst="rect">
            <a:avLst/>
          </a:prstGeom>
          <a:noFill/>
          <a:ln w="28575" cap="flat" cmpd="sng">
            <a:solidFill>
              <a:srgbClr val="FF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61" name="Google Shape;461;p33"/>
          <p:cNvSpPr txBox="1"/>
          <p:nvPr/>
        </p:nvSpPr>
        <p:spPr>
          <a:xfrm>
            <a:off x="2443500" y="2950775"/>
            <a:ext cx="833700" cy="48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Rack position</a:t>
            </a: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62" name="Google Shape;462;p33"/>
          <p:cNvCxnSpPr/>
          <p:nvPr/>
        </p:nvCxnSpPr>
        <p:spPr>
          <a:xfrm rot="10800000">
            <a:off x="2443500" y="2775125"/>
            <a:ext cx="190500" cy="2445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463" name="Google Shape;463;p33"/>
          <p:cNvCxnSpPr/>
          <p:nvPr/>
        </p:nvCxnSpPr>
        <p:spPr>
          <a:xfrm flipH="1">
            <a:off x="1788100" y="2657025"/>
            <a:ext cx="554100" cy="3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4" name="Google Shape;464;p33"/>
          <p:cNvSpPr txBox="1"/>
          <p:nvPr/>
        </p:nvSpPr>
        <p:spPr>
          <a:xfrm>
            <a:off x="3960775" y="1173675"/>
            <a:ext cx="395730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HEH fluence </a:t>
            </a:r>
            <a:r>
              <a:rPr kumimoji="0" lang="en-US" sz="1200" b="1" i="1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-profile averaged within the rack </a:t>
            </a:r>
            <a:endParaRPr kumimoji="0" sz="200" b="0" i="0" u="none" strike="noStrike" kern="0" cap="none" spc="0" normalizeH="0" baseline="0" noProof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65" name="Google Shape;465;p33"/>
          <p:cNvCxnSpPr/>
          <p:nvPr/>
        </p:nvCxnSpPr>
        <p:spPr>
          <a:xfrm>
            <a:off x="11535700" y="3303050"/>
            <a:ext cx="6000" cy="7938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66" name="Google Shape;466;p33"/>
          <p:cNvSpPr txBox="1"/>
          <p:nvPr/>
        </p:nvSpPr>
        <p:spPr>
          <a:xfrm>
            <a:off x="10710025" y="2219300"/>
            <a:ext cx="11637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Current rack center position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67" name="Google Shape;467;p33"/>
          <p:cNvCxnSpPr/>
          <p:nvPr/>
        </p:nvCxnSpPr>
        <p:spPr>
          <a:xfrm flipH="1">
            <a:off x="10096600" y="3850175"/>
            <a:ext cx="1439100" cy="99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8" name="Google Shape;468;p33"/>
          <p:cNvSpPr txBox="1"/>
          <p:nvPr/>
        </p:nvSpPr>
        <p:spPr>
          <a:xfrm>
            <a:off x="9908650" y="3404900"/>
            <a:ext cx="18372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50 cm shift 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towards the UL84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69" name="Google Shape;469;p33"/>
          <p:cNvSpPr txBox="1"/>
          <p:nvPr/>
        </p:nvSpPr>
        <p:spPr>
          <a:xfrm>
            <a:off x="6377500" y="4828700"/>
            <a:ext cx="5166300" cy="1203300"/>
          </a:xfrm>
          <a:prstGeom prst="rect">
            <a:avLst/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342900" marR="0" lvl="0" indent="-3111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300" b="1" i="0" u="sng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50 cm shift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towards the UL84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⟶ Factor ~ 1.6 drop 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 the mean HEH fluence within the rack</a:t>
            </a:r>
            <a:endParaRPr kumimoji="0" sz="13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marR="0" lvl="0" indent="-31115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33A0"/>
              </a:buClr>
              <a:buSzPts val="1300"/>
              <a:buFont typeface="Arial"/>
              <a:buChar char="●"/>
              <a:tabLst/>
              <a:defRPr/>
            </a:pPr>
            <a:r>
              <a:rPr kumimoji="0" lang="en-US" sz="1300" b="1" i="0" u="sng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60 cm shift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towards the UL84</a:t>
            </a:r>
            <a:r>
              <a:rPr kumimoji="0" lang="en-US" sz="1300" b="1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⟶ Factor ~ 1.8 drop</a:t>
            </a:r>
            <a:r>
              <a:rPr kumimoji="0" lang="en-US" sz="1300" b="0" i="0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in the mean HEH fluence within the rack</a:t>
            </a:r>
            <a:endParaRPr kumimoji="0" sz="1300" b="0" i="0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70" name="Google Shape;470;p33"/>
          <p:cNvSpPr txBox="1">
            <a:spLocks noGrp="1"/>
          </p:cNvSpPr>
          <p:nvPr>
            <p:ph type="title"/>
          </p:nvPr>
        </p:nvSpPr>
        <p:spPr>
          <a:xfrm>
            <a:off x="408000" y="373596"/>
            <a:ext cx="11376000" cy="4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/>
              <a:t>Electronic Rack at UL84 Entrance</a:t>
            </a:r>
            <a:r>
              <a:rPr lang="en-US" sz="2800" b="0"/>
              <a:t> - HEH Fluence -</a:t>
            </a:r>
            <a:r>
              <a:rPr lang="en-US" sz="2800"/>
              <a:t> Current Layout</a:t>
            </a:r>
            <a:endParaRPr sz="2800"/>
          </a:p>
        </p:txBody>
      </p:sp>
      <p:cxnSp>
        <p:nvCxnSpPr>
          <p:cNvPr id="471" name="Google Shape;471;p33"/>
          <p:cNvCxnSpPr/>
          <p:nvPr/>
        </p:nvCxnSpPr>
        <p:spPr>
          <a:xfrm>
            <a:off x="10096725" y="2755700"/>
            <a:ext cx="0" cy="13320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72" name="Google Shape;472;p33"/>
          <p:cNvCxnSpPr>
            <a:stCxn id="466" idx="2"/>
          </p:cNvCxnSpPr>
          <p:nvPr/>
        </p:nvCxnSpPr>
        <p:spPr>
          <a:xfrm>
            <a:off x="11291875" y="2653400"/>
            <a:ext cx="246000" cy="5643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73" name="Google Shape;473;p33"/>
          <p:cNvSpPr txBox="1"/>
          <p:nvPr/>
        </p:nvSpPr>
        <p:spPr>
          <a:xfrm>
            <a:off x="8002675" y="1173675"/>
            <a:ext cx="395730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2A1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Reduction factor </a:t>
            </a:r>
            <a:r>
              <a:rPr kumimoji="0" lang="en-US" sz="1200" b="1" i="1" u="none" strike="noStrike" kern="0" cap="none" spc="0" normalizeH="0" baseline="0" noProof="0">
                <a:ln>
                  <a:noFill/>
                </a:ln>
                <a:solidFill>
                  <a:srgbClr val="02A1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</a:t>
            </a:r>
            <a:r>
              <a:rPr kumimoji="0" lang="en-US" sz="1200" b="1" i="0" u="none" strike="noStrike" kern="0" cap="none" spc="0" normalizeH="0" baseline="0" noProof="0">
                <a:ln>
                  <a:noFill/>
                </a:ln>
                <a:solidFill>
                  <a:srgbClr val="02A1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-profile averaged within the rack </a:t>
            </a:r>
            <a:endParaRPr kumimoji="0" sz="200" b="0" i="0" u="none" strike="noStrike" kern="0" cap="none" spc="0" normalizeH="0" baseline="0" noProof="0">
              <a:ln>
                <a:noFill/>
              </a:ln>
              <a:solidFill>
                <a:srgbClr val="02A167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74" name="Google Shape;474;p33"/>
          <p:cNvSpPr txBox="1">
            <a:spLocks noGrp="1"/>
          </p:cNvSpPr>
          <p:nvPr>
            <p:ph type="body" idx="1"/>
          </p:nvPr>
        </p:nvSpPr>
        <p:spPr>
          <a:xfrm>
            <a:off x="606000" y="4828700"/>
            <a:ext cx="5017800" cy="13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/>
              <a:t>The region where the rack is exhibits an even steeper gradient in HEH fluence under the current configuration compared to conditions with a potential shielding wall in place:</a:t>
            </a:r>
            <a:endParaRPr sz="1200" b="0"/>
          </a:p>
          <a:p>
            <a:pPr marL="457200" lvl="0" indent="-304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200"/>
              <a:buChar char="➔"/>
            </a:pPr>
            <a:r>
              <a:rPr lang="en-US" sz="1200"/>
              <a:t>An even greater impact is expected by shifting the rack towards the UL84</a:t>
            </a:r>
            <a:endParaRPr sz="1200" b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/>
              <a:t>	</a:t>
            </a:r>
            <a:endParaRPr sz="1200" b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200" b="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200" b="0"/>
          </a:p>
          <a:p>
            <a:pPr marL="91440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</a:endParaRPr>
          </a:p>
          <a:p>
            <a:pPr marL="9144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/>
          </a:p>
        </p:txBody>
      </p:sp>
      <p:sp>
        <p:nvSpPr>
          <p:cNvPr id="475" name="Google Shape;475;p33"/>
          <p:cNvSpPr txBox="1"/>
          <p:nvPr/>
        </p:nvSpPr>
        <p:spPr>
          <a:xfrm>
            <a:off x="769000" y="1062825"/>
            <a:ext cx="2592300" cy="76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2024 layout - </a:t>
            </a:r>
            <a:endParaRPr kumimoji="0" sz="1400" b="1" i="1" u="none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1" u="sng" strike="noStrike" kern="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No Shielding Walls</a:t>
            </a:r>
            <a:endParaRPr kumimoji="0" sz="1400" b="1" i="1" u="sng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1" i="1" u="sng" strike="noStrike" kern="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76" name="Google Shape;476;p33"/>
          <p:cNvSpPr txBox="1"/>
          <p:nvPr/>
        </p:nvSpPr>
        <p:spPr>
          <a:xfrm>
            <a:off x="5768363" y="3404900"/>
            <a:ext cx="18372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50 cm shift </a:t>
            </a:r>
            <a:endParaRPr kumimoji="0" sz="900" b="1" i="0" u="none" strike="noStrike" kern="0" cap="none" spc="0" normalizeH="0" baseline="0" noProof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1C4D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towards the UL84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1C4D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77" name="Google Shape;477;p33"/>
          <p:cNvCxnSpPr/>
          <p:nvPr/>
        </p:nvCxnSpPr>
        <p:spPr>
          <a:xfrm>
            <a:off x="7359275" y="2006450"/>
            <a:ext cx="2400" cy="20535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478" name="Google Shape;478;p33"/>
          <p:cNvSpPr txBox="1"/>
          <p:nvPr/>
        </p:nvSpPr>
        <p:spPr>
          <a:xfrm>
            <a:off x="5768375" y="1740250"/>
            <a:ext cx="1163700" cy="4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>
                <a:ln>
                  <a:noFill/>
                </a:ln>
                <a:solidFill>
                  <a:srgbClr val="6E2466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Current rack center position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479" name="Google Shape;479;p33"/>
          <p:cNvCxnSpPr/>
          <p:nvPr/>
        </p:nvCxnSpPr>
        <p:spPr>
          <a:xfrm flipH="1">
            <a:off x="6004350" y="2794850"/>
            <a:ext cx="600" cy="1317900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480" name="Google Shape;480;p33"/>
          <p:cNvCxnSpPr/>
          <p:nvPr/>
        </p:nvCxnSpPr>
        <p:spPr>
          <a:xfrm flipH="1">
            <a:off x="5992475" y="3839000"/>
            <a:ext cx="1389000" cy="720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81" name="Google Shape;481;p33"/>
          <p:cNvCxnSpPr/>
          <p:nvPr/>
        </p:nvCxnSpPr>
        <p:spPr>
          <a:xfrm>
            <a:off x="6814275" y="1971425"/>
            <a:ext cx="459600" cy="13500"/>
          </a:xfrm>
          <a:prstGeom prst="straightConnector1">
            <a:avLst/>
          </a:prstGeom>
          <a:noFill/>
          <a:ln w="9525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ED47CDE-2960-A082-9EEE-EDC880341F44}"/>
              </a:ext>
            </a:extLst>
          </p:cNvPr>
          <p:cNvGrpSpPr/>
          <p:nvPr/>
        </p:nvGrpSpPr>
        <p:grpSpPr>
          <a:xfrm>
            <a:off x="4345172" y="308478"/>
            <a:ext cx="7846828" cy="6025718"/>
            <a:chOff x="4345172" y="74159"/>
            <a:chExt cx="7846828" cy="6025718"/>
          </a:xfrm>
        </p:grpSpPr>
        <p:pic>
          <p:nvPicPr>
            <p:cNvPr id="9" name="Picture 8" descr="A large machine in a factory&#10;&#10;Description automatically generated">
              <a:extLst>
                <a:ext uri="{FF2B5EF4-FFF2-40B4-BE49-F238E27FC236}">
                  <a16:creationId xmlns:a16="http://schemas.microsoft.com/office/drawing/2014/main" id="{1435A30A-4536-D626-A1BB-202DEDDC6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5172" y="74159"/>
              <a:ext cx="7846828" cy="602571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8989FA8-26AA-6BA2-B86D-84942E58CA03}"/>
                </a:ext>
              </a:extLst>
            </p:cNvPr>
            <p:cNvSpPr/>
            <p:nvPr/>
          </p:nvSpPr>
          <p:spPr>
            <a:xfrm>
              <a:off x="7118364" y="2748431"/>
              <a:ext cx="854015" cy="338587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AMB</a:t>
              </a:r>
              <a:endParaRPr lang="en-GB" dirty="0"/>
            </a:p>
          </p:txBody>
        </p:sp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171C8374-C05F-DAD6-EB07-F2B91BB8B746}"/>
                </a:ext>
              </a:extLst>
            </p:cNvPr>
            <p:cNvSpPr/>
            <p:nvPr/>
          </p:nvSpPr>
          <p:spPr>
            <a:xfrm rot="11265517">
              <a:off x="6541280" y="3936294"/>
              <a:ext cx="1154168" cy="378014"/>
            </a:xfrm>
            <a:prstGeom prst="rightArrow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3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E622D24-232D-E423-8B4C-80E5E76F737F}"/>
                </a:ext>
              </a:extLst>
            </p:cNvPr>
            <p:cNvSpPr txBox="1"/>
            <p:nvPr/>
          </p:nvSpPr>
          <p:spPr>
            <a:xfrm>
              <a:off x="6324020" y="4316448"/>
              <a:ext cx="2160848" cy="276999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~ 50- 60 cm moving !</a:t>
              </a:r>
              <a:endParaRPr lang="en-GB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217FA773-4391-5500-7C00-094481172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882"/>
            <a:ext cx="11376025" cy="601192"/>
          </a:xfrm>
          <a:solidFill>
            <a:schemeClr val="bg2"/>
          </a:solidFill>
        </p:spPr>
        <p:txBody>
          <a:bodyPr/>
          <a:lstStyle/>
          <a:p>
            <a:r>
              <a:rPr lang="en-US" dirty="0"/>
              <a:t>UL84 moving “Step by step”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8BD4D-6EED-B057-018E-9F392C0DE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M. Pezzetti - QURCA-8 AMB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741CB-D9F4-2F7D-8B6C-15A0410CA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EF6075-960D-5249-35D4-22BDBE175914}"/>
              </a:ext>
            </a:extLst>
          </p:cNvPr>
          <p:cNvSpPr txBox="1"/>
          <p:nvPr/>
        </p:nvSpPr>
        <p:spPr>
          <a:xfrm>
            <a:off x="125551" y="1542098"/>
            <a:ext cx="4133711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1. ECR – TE-CRG </a:t>
            </a:r>
          </a:p>
          <a:p>
            <a:pPr algn="l"/>
            <a:r>
              <a:rPr lang="en-US" sz="1400" dirty="0"/>
              <a:t>2. IMPACT – TE-CRG</a:t>
            </a:r>
          </a:p>
          <a:p>
            <a:pPr algn="l"/>
            <a:r>
              <a:rPr lang="en-US" sz="1400" dirty="0"/>
              <a:t>3. Coordination/Integration – EN-ACE</a:t>
            </a:r>
          </a:p>
          <a:p>
            <a:r>
              <a:rPr lang="en-GB" sz="1400" dirty="0"/>
              <a:t>4. Electrical Lock out </a:t>
            </a:r>
            <a:r>
              <a:rPr lang="en-US" sz="1400" dirty="0"/>
              <a:t>– TE-CRG</a:t>
            </a:r>
            <a:endParaRPr lang="en-GB" sz="1400" dirty="0"/>
          </a:p>
          <a:p>
            <a:pPr algn="l"/>
            <a:r>
              <a:rPr lang="en-GB" sz="1400" dirty="0"/>
              <a:t>5. Structure adaptation (Cutting) – EN-ACE</a:t>
            </a:r>
          </a:p>
          <a:p>
            <a:r>
              <a:rPr lang="en-GB" sz="1400" dirty="0"/>
              <a:t>6. Blocking factors : assess cables length </a:t>
            </a:r>
            <a:r>
              <a:rPr lang="en-US" sz="1400" dirty="0"/>
              <a:t>– TE-CRG</a:t>
            </a:r>
            <a:endParaRPr lang="en-GB" sz="1400" dirty="0"/>
          </a:p>
          <a:p>
            <a:pPr algn="l"/>
            <a:r>
              <a:rPr lang="en-GB" sz="1400" dirty="0"/>
              <a:t>7. Moving – Transport</a:t>
            </a:r>
          </a:p>
          <a:p>
            <a:pPr algn="l"/>
            <a:r>
              <a:rPr lang="en-GB" sz="1400" dirty="0"/>
              <a:t>8. Recommissioning </a:t>
            </a:r>
            <a:r>
              <a:rPr lang="en-US" sz="1400" dirty="0"/>
              <a:t>– TE-CRG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487F3E-98FA-F8A8-90E5-9A6835B3845B}"/>
              </a:ext>
            </a:extLst>
          </p:cNvPr>
          <p:cNvSpPr txBox="1"/>
          <p:nvPr/>
        </p:nvSpPr>
        <p:spPr>
          <a:xfrm>
            <a:off x="5758369" y="5950824"/>
            <a:ext cx="5452998" cy="2616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fr-FR" sz="11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3"/>
              </a:rPr>
              <a:t>https://panoramas.cern.ch/viewer?fov=16.00&amp;id=55665551&amp;lat=-32.92&amp;lon=176.50</a:t>
            </a:r>
            <a:endParaRPr lang="en-GB" sz="11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93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9E87A2-C7A4-1F77-0E9E-C89CB847A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 descr="A large metal cabinet with a door open&#10;&#10;Description automatically generated with medium confidence">
            <a:extLst>
              <a:ext uri="{FF2B5EF4-FFF2-40B4-BE49-F238E27FC236}">
                <a16:creationId xmlns:a16="http://schemas.microsoft.com/office/drawing/2014/main" id="{C800F74B-98F2-CB6B-A9CB-5F51EBE9E6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3794" y="1309785"/>
            <a:ext cx="5852354" cy="438926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EB53ADF-4685-9F92-3D9C-B66F9D687F4B}"/>
              </a:ext>
            </a:extLst>
          </p:cNvPr>
          <p:cNvSpPr/>
          <p:nvPr/>
        </p:nvSpPr>
        <p:spPr>
          <a:xfrm>
            <a:off x="8243977" y="3259706"/>
            <a:ext cx="1089804" cy="3385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AMB</a:t>
            </a:r>
            <a:endParaRPr lang="en-GB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AD94F28F-AA0A-2A08-12C6-5129ED0AA352}"/>
              </a:ext>
            </a:extLst>
          </p:cNvPr>
          <p:cNvSpPr txBox="1">
            <a:spLocks/>
          </p:cNvSpPr>
          <p:nvPr/>
        </p:nvSpPr>
        <p:spPr>
          <a:xfrm>
            <a:off x="407987" y="72997"/>
            <a:ext cx="11376025" cy="60119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UL84 (elevator exit)</a:t>
            </a:r>
            <a:endParaRPr lang="en-GB" dirty="0"/>
          </a:p>
        </p:txBody>
      </p:sp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20CD6EE4-DB93-3E77-A1F3-2E0F79CCFC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4" y="1309785"/>
            <a:ext cx="6237767" cy="479009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7CB8F68-2D18-8B5C-61F7-5687CFA1847C}"/>
              </a:ext>
            </a:extLst>
          </p:cNvPr>
          <p:cNvSpPr/>
          <p:nvPr/>
        </p:nvSpPr>
        <p:spPr>
          <a:xfrm>
            <a:off x="1382119" y="2824435"/>
            <a:ext cx="678892" cy="2625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AMB</a:t>
            </a:r>
            <a:endParaRPr lang="en-GB" dirty="0"/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7A08F1B6-138E-2E1A-9557-6EBD54774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M. Pezzetti - QURCA-8 AMB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086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7BB460-5CD6-D045-48E3-B1359985A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1160F7B-C229-B303-7A92-EBE3E2D98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95" y="121399"/>
            <a:ext cx="11376025" cy="1066800"/>
          </a:xfrm>
        </p:spPr>
        <p:txBody>
          <a:bodyPr/>
          <a:lstStyle/>
          <a:p>
            <a:r>
              <a:rPr lang="en-US" dirty="0"/>
              <a:t>And……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F6EE17-4EDF-1A65-4721-9A90FC20A0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0380" y="4612106"/>
            <a:ext cx="1997828" cy="1498371"/>
          </a:xfrm>
          <a:prstGeom prst="rect">
            <a:avLst/>
          </a:prstGeom>
        </p:spPr>
      </p:pic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774AE465-8570-7338-E65E-65358D34A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 dirty="0"/>
              <a:t>M. Pezzetti - QURCA-8 AMB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017267"/>
      </p:ext>
    </p:extLst>
  </p:cSld>
  <p:clrMapOvr>
    <a:masterClrMapping/>
  </p:clrMapOvr>
</p:sld>
</file>

<file path=ppt/theme/theme1.xml><?xml version="1.0" encoding="utf-8"?>
<a:theme xmlns:a="http://schemas.openxmlformats.org/drawingml/2006/main" name="CERN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" id="{EC2AF3AF-509B-CA4A-8DA3-61FFCDF6CEBC}" vid="{1AC66F42-7C68-1642-AC3E-2651A1790521}"/>
    </a:ext>
  </a:extLst>
</a:theme>
</file>

<file path=ppt/theme/theme2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</Template>
  <TotalTime>6789</TotalTime>
  <Words>693</Words>
  <Application>Microsoft Office PowerPoint</Application>
  <PresentationFormat>Widescreen</PresentationFormat>
  <Paragraphs>95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Arial</vt:lpstr>
      <vt:lpstr>Calibri</vt:lpstr>
      <vt:lpstr>CERN</vt:lpstr>
      <vt:lpstr>Office Theme</vt:lpstr>
      <vt:lpstr>P8 SEU mitigation measures on cryo system for 2025 and 2026 LHC physics Run (and LS3).     M. Pezzetti  with the material of B. Ivent, B. Bradu, F. Morant &amp; L. Delprat</vt:lpstr>
      <vt:lpstr>QURCA P8 US85 / UL84 (elevator exit)</vt:lpstr>
      <vt:lpstr>AMB location today and HEH fluence (2024)</vt:lpstr>
      <vt:lpstr>ΦHEH, no wall / ΦHEH, wall at Different Heights</vt:lpstr>
      <vt:lpstr>Electronic Rack at UL84 Entrance - HEH Fluence</vt:lpstr>
      <vt:lpstr>Electronic Rack at UL84 Entrance - HEH Fluence - Current Layout</vt:lpstr>
      <vt:lpstr>UL84 moving “Step by step” </vt:lpstr>
      <vt:lpstr>PowerPoint Presentation</vt:lpstr>
      <vt:lpstr>And……</vt:lpstr>
      <vt:lpstr>LS3 “QURCA-8-EMC01” cabinet relocation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Delprat</dc:creator>
  <cp:lastModifiedBy>Marco Pezzetti</cp:lastModifiedBy>
  <cp:revision>991</cp:revision>
  <dcterms:created xsi:type="dcterms:W3CDTF">2021-12-03T10:16:32Z</dcterms:created>
  <dcterms:modified xsi:type="dcterms:W3CDTF">2024-11-20T16:05:46Z</dcterms:modified>
</cp:coreProperties>
</file>