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69.jpg" ContentType="image/pn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2" r:id="rId1"/>
  </p:sldMasterIdLst>
  <p:notesMasterIdLst>
    <p:notesMasterId r:id="rId60"/>
  </p:notesMasterIdLst>
  <p:handoutMasterIdLst>
    <p:handoutMasterId r:id="rId61"/>
  </p:handoutMasterIdLst>
  <p:sldIdLst>
    <p:sldId id="1969" r:id="rId2"/>
    <p:sldId id="2268" r:id="rId3"/>
    <p:sldId id="2251" r:id="rId4"/>
    <p:sldId id="1451" r:id="rId5"/>
    <p:sldId id="2252" r:id="rId6"/>
    <p:sldId id="2255" r:id="rId7"/>
    <p:sldId id="2254" r:id="rId8"/>
    <p:sldId id="2256" r:id="rId9"/>
    <p:sldId id="2257" r:id="rId10"/>
    <p:sldId id="2310" r:id="rId11"/>
    <p:sldId id="2319" r:id="rId12"/>
    <p:sldId id="2322" r:id="rId13"/>
    <p:sldId id="2303" r:id="rId14"/>
    <p:sldId id="1515" r:id="rId15"/>
    <p:sldId id="2269" r:id="rId16"/>
    <p:sldId id="2271" r:id="rId17"/>
    <p:sldId id="2275" r:id="rId18"/>
    <p:sldId id="2270" r:id="rId19"/>
    <p:sldId id="2273" r:id="rId20"/>
    <p:sldId id="1100" r:id="rId21"/>
    <p:sldId id="1546" r:id="rId22"/>
    <p:sldId id="2285" r:id="rId23"/>
    <p:sldId id="2286" r:id="rId24"/>
    <p:sldId id="2287" r:id="rId25"/>
    <p:sldId id="2298" r:id="rId26"/>
    <p:sldId id="2314" r:id="rId27"/>
    <p:sldId id="2283" r:id="rId28"/>
    <p:sldId id="2299" r:id="rId29"/>
    <p:sldId id="2281" r:id="rId30"/>
    <p:sldId id="2320" r:id="rId31"/>
    <p:sldId id="2311" r:id="rId32"/>
    <p:sldId id="2274" r:id="rId33"/>
    <p:sldId id="2300" r:id="rId34"/>
    <p:sldId id="2307" r:id="rId35"/>
    <p:sldId id="2306" r:id="rId36"/>
    <p:sldId id="2304" r:id="rId37"/>
    <p:sldId id="2305" r:id="rId38"/>
    <p:sldId id="2313" r:id="rId39"/>
    <p:sldId id="2312" r:id="rId40"/>
    <p:sldId id="1908" r:id="rId41"/>
    <p:sldId id="1503" r:id="rId42"/>
    <p:sldId id="1361" r:id="rId43"/>
    <p:sldId id="2318" r:id="rId44"/>
    <p:sldId id="1993" r:id="rId45"/>
    <p:sldId id="1737" r:id="rId46"/>
    <p:sldId id="1687" r:id="rId47"/>
    <p:sldId id="1692" r:id="rId48"/>
    <p:sldId id="2294" r:id="rId49"/>
    <p:sldId id="2295" r:id="rId50"/>
    <p:sldId id="2296" r:id="rId51"/>
    <p:sldId id="2297" r:id="rId52"/>
    <p:sldId id="1338" r:id="rId53"/>
    <p:sldId id="1339" r:id="rId54"/>
    <p:sldId id="1340" r:id="rId55"/>
    <p:sldId id="1341" r:id="rId56"/>
    <p:sldId id="1342" r:id="rId57"/>
    <p:sldId id="1343" r:id="rId58"/>
    <p:sldId id="1344" r:id="rId59"/>
  </p:sldIdLst>
  <p:sldSz cx="12192000" cy="6858000"/>
  <p:notesSz cx="6858000" cy="9144000"/>
  <p:defaultTextStyle>
    <a:defPPr>
      <a:defRPr lang="en-US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333FF"/>
    <a:srgbClr val="000090"/>
    <a:srgbClr val="FF0000"/>
    <a:srgbClr val="008000"/>
    <a:srgbClr val="000000"/>
    <a:srgbClr val="00FFFF"/>
    <a:srgbClr val="FF00FF"/>
    <a:srgbClr val="FF6600"/>
    <a:srgbClr val="FFFF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9506" autoAdjust="0"/>
  </p:normalViewPr>
  <p:slideViewPr>
    <p:cSldViewPr snapToGrid="0">
      <p:cViewPr varScale="1">
        <p:scale>
          <a:sx n="93" d="100"/>
          <a:sy n="93" d="100"/>
        </p:scale>
        <p:origin x="208" y="2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7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12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6BE36-259C-234D-B013-9F40905FC444}" type="datetime1">
              <a:rPr lang="en-US" smtClean="0"/>
              <a:t>12/4/24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BECFD-E7C9-EF4B-A9A5-C5E10BAA5B1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03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7F206F-F5A3-4B42-9AC8-707DE6A3AC89}" type="datetime1">
              <a:rPr lang="en-US" smtClean="0"/>
              <a:t>12/4/24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7CF80-B537-4FC4-B720-EF94BDDFD5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85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0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1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A5AC296-D455-4E8B-A156-ACE2FCFB5ACB}" type="slidenum">
              <a:rPr lang="en-GB"/>
              <a:pPr/>
              <a:t>1</a:t>
            </a:fld>
            <a:endParaRPr lang="en-GB" dirty="0"/>
          </a:p>
        </p:txBody>
      </p:sp>
      <p:sp>
        <p:nvSpPr>
          <p:cNvPr id="228354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93738"/>
            <a:ext cx="6096000" cy="3429000"/>
          </a:xfrm>
        </p:spPr>
      </p:sp>
      <p:sp>
        <p:nvSpPr>
          <p:cNvPr id="22835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556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EBC26F-66BA-CEA6-AD68-F87F063570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20F408-F6D5-D3B6-9C60-67677C1C51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C1FF87E-C6ED-966F-AEE8-C503EFE91F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79593B-81CB-59C3-68E4-5C5523FB93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CAB02D-16E7-D44D-A890-388923AB5F5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179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00C59E-B77D-459E-BBFC-2BFA0919FC1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538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00C59E-B77D-459E-BBFC-2BFA0919FC1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723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00C59E-B77D-459E-BBFC-2BFA0919FC15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0211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particle</a:t>
            </a:r>
            <a:r>
              <a:rPr lang="en-US" baseline="0" dirty="0"/>
              <a:t> motion depends on direction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089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Lorentz violating effect in one frame is</a:t>
            </a:r>
            <a:r>
              <a:rPr lang="en-US" baseline="0" dirty="0"/>
              <a:t> conserved in other frame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27CF80-B537-4FC4-B720-EF94BDDFD5F0}" type="slidenum">
              <a:rPr lang="en-US" smtClean="0"/>
              <a:pPr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661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5" y="2906715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6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9"/>
            <a:ext cx="10972800" cy="1143000"/>
          </a:xfrm>
          <a:prstGeom prst="rect">
            <a:avLst/>
          </a:prstGeom>
        </p:spPr>
        <p:txBody>
          <a:bodyPr vert="horz" lIns="91430" tIns="45715" rIns="91430" bIns="45715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90338" y="6356352"/>
            <a:ext cx="1488837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93067" y="6356352"/>
            <a:ext cx="4690532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18170" y="6356352"/>
            <a:ext cx="764231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986EC-2F42-C94B-9728-3237A0D3C061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FB91D7-D4A2-D24B-F5FE-AA66B558E4D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3025"/>
            <a:ext cx="1223319" cy="7364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ransition>
    <p:fade/>
  </p:transition>
  <p:hf hdr="0"/>
  <p:txStyles>
    <p:titleStyle>
      <a:lvl1pPr algn="ctr" defTabSz="45715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65" indent="-342865" algn="l" defTabSz="457153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defTabSz="457153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defTabSz="457153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defTabSz="457153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defTabSz="457153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457153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45715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85.2869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s://journals.aps.org/prl/abstract/10.1103/PhysRevLett.100.04110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journals.aps.org/prl/abstract/10.1103/PhysRevLett.122.231301" TargetMode="External"/><Relationship Id="rId4" Type="http://schemas.openxmlformats.org/officeDocument/2006/relationships/hyperlink" Target="https://journals.aps.org/prl/abstract/10.1103/PhysRevLett.97.021603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l/abstract/10.1103/PhysRevLett.105.151604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hyperlink" Target="https://journals.aps.org/prd/abstract/10.1103/PhysRevD.107.092008" TargetMode="External"/><Relationship Id="rId7" Type="http://schemas.openxmlformats.org/officeDocument/2006/relationships/image" Target="../media/image3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png"/><Relationship Id="rId9" Type="http://schemas.openxmlformats.org/officeDocument/2006/relationships/image" Target="../media/image4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s://journals.aps.org/prl/abstract/10.1103/PhysRevLett.121.221801" TargetMode="External"/><Relationship Id="rId7" Type="http://schemas.openxmlformats.org/officeDocument/2006/relationships/image" Target="../media/image46.png"/><Relationship Id="rId2" Type="http://schemas.openxmlformats.org/officeDocument/2006/relationships/hyperlink" Target="https://journals.aps.org/prd/abstract/10.1103/PhysRevD.64.11200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gif"/><Relationship Id="rId5" Type="http://schemas.openxmlformats.org/officeDocument/2006/relationships/image" Target="../media/image44.png"/><Relationship Id="rId10" Type="http://schemas.openxmlformats.org/officeDocument/2006/relationships/image" Target="../media/image49.jpg"/><Relationship Id="rId4" Type="http://schemas.openxmlformats.org/officeDocument/2006/relationships/image" Target="../media/image43.jpeg"/><Relationship Id="rId9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journals.aps.org/prl/abstract/10.1103/PhysRevLett.121.221801" TargetMode="External"/><Relationship Id="rId3" Type="http://schemas.openxmlformats.org/officeDocument/2006/relationships/image" Target="../media/image51.jpeg"/><Relationship Id="rId7" Type="http://schemas.openxmlformats.org/officeDocument/2006/relationships/hyperlink" Target="https://journals.aps.org/prd/abstract/10.1103/PhysRevD.64.112007" TargetMode="External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jpg"/><Relationship Id="rId4" Type="http://schemas.openxmlformats.org/officeDocument/2006/relationships/image" Target="../media/image52.jpg"/><Relationship Id="rId9" Type="http://schemas.openxmlformats.org/officeDocument/2006/relationships/image" Target="../media/image55.tif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hyperlink" Target="https://www.sciencedirect.com/science/article/pii/S0370269312012592?via%3Dihub" TargetMode="External"/><Relationship Id="rId7" Type="http://schemas.openxmlformats.org/officeDocument/2006/relationships/image" Target="../media/image54.png"/><Relationship Id="rId12" Type="http://schemas.openxmlformats.org/officeDocument/2006/relationships/image" Target="../media/image57.png"/><Relationship Id="rId2" Type="http://schemas.openxmlformats.org/officeDocument/2006/relationships/hyperlink" Target="https://journals.aps.org/prd/abstract/10.1103/PhysRevD.72.076004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g"/><Relationship Id="rId11" Type="http://schemas.openxmlformats.org/officeDocument/2006/relationships/image" Target="../media/image55.tiff"/><Relationship Id="rId5" Type="http://schemas.openxmlformats.org/officeDocument/2006/relationships/image" Target="../media/image52.jpg"/><Relationship Id="rId10" Type="http://schemas.openxmlformats.org/officeDocument/2006/relationships/image" Target="../media/image51.jpeg"/><Relationship Id="rId4" Type="http://schemas.openxmlformats.org/officeDocument/2006/relationships/hyperlink" Target="https://www.worldscientific.com/doi/abs/10.1142/S0217732312300248" TargetMode="External"/><Relationship Id="rId9" Type="http://schemas.openxmlformats.org/officeDocument/2006/relationships/image" Target="../media/image5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0801.0287v17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gi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if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ciencedirect.com/science/article/pii/S0146641022000096?via%3Dihub" TargetMode="External"/><Relationship Id="rId3" Type="http://schemas.openxmlformats.org/officeDocument/2006/relationships/image" Target="../media/image65.jpg"/><Relationship Id="rId7" Type="http://schemas.openxmlformats.org/officeDocument/2006/relationships/image" Target="../media/image69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66.jpg"/><Relationship Id="rId9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abstract/10.1103/PhysRevD.91.045009" TargetMode="External"/><Relationship Id="rId2" Type="http://schemas.openxmlformats.org/officeDocument/2006/relationships/hyperlink" Target="https://www.nature.com/articles/31647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g"/><Relationship Id="rId5" Type="http://schemas.openxmlformats.org/officeDocument/2006/relationships/image" Target="../media/image71.png"/><Relationship Id="rId4" Type="http://schemas.openxmlformats.org/officeDocument/2006/relationships/hyperlink" Target="https://iopscience.iop.org/article/10.1088/1475-7516/2022/01/023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8.jp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opscience.iop.org/article/10.1088/1475-7516/2022/01/023" TargetMode="External"/><Relationship Id="rId4" Type="http://schemas.openxmlformats.org/officeDocument/2006/relationships/hyperlink" Target="https://www.nature.com/articles/31647" TargetMode="Externa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hyperlink" Target="https://www.nature.com/articles/s41550-023-01993-z" TargetMode="External"/><Relationship Id="rId7" Type="http://schemas.openxmlformats.org/officeDocument/2006/relationships/image" Target="../media/image75.png"/><Relationship Id="rId2" Type="http://schemas.openxmlformats.org/officeDocument/2006/relationships/hyperlink" Target="https://www.nature.com/articles/s42005-018-0061-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hyperlink" Target="https://iopscience.iop.org/article/10.1088/1475-7516/2022/01/023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nature.com/articles/s41567-022-01762-1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png"/><Relationship Id="rId4" Type="http://schemas.openxmlformats.org/officeDocument/2006/relationships/image" Target="../media/image70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g"/><Relationship Id="rId3" Type="http://schemas.openxmlformats.org/officeDocument/2006/relationships/hyperlink" Target="https://arxiv.org/abs/1805.04163" TargetMode="External"/><Relationship Id="rId7" Type="http://schemas.openxmlformats.org/officeDocument/2006/relationships/image" Target="../media/image8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0.png"/><Relationship Id="rId5" Type="http://schemas.openxmlformats.org/officeDocument/2006/relationships/image" Target="../media/image43.jpeg"/><Relationship Id="rId4" Type="http://schemas.openxmlformats.org/officeDocument/2006/relationships/image" Target="../media/image7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361-6471/abbd48" TargetMode="Externa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6.gif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6.gif"/><Relationship Id="rId4" Type="http://schemas.openxmlformats.org/officeDocument/2006/relationships/image" Target="../media/image87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hyperlink" Target="https://journals.aps.org/prl/abstract/10.1103/PhysRevLett.100.031101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0.tif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0.png"/><Relationship Id="rId5" Type="http://schemas.openxmlformats.org/officeDocument/2006/relationships/image" Target="../media/image220.png"/><Relationship Id="rId4" Type="http://schemas.openxmlformats.org/officeDocument/2006/relationships/image" Target="../media/image9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1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0.png"/><Relationship Id="rId4" Type="http://schemas.openxmlformats.org/officeDocument/2006/relationships/image" Target="../media/image2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10.png"/><Relationship Id="rId4" Type="http://schemas.openxmlformats.org/officeDocument/2006/relationships/image" Target="../media/image2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0.png"/><Relationship Id="rId5" Type="http://schemas.openxmlformats.org/officeDocument/2006/relationships/image" Target="../media/image221.png"/><Relationship Id="rId4" Type="http://schemas.openxmlformats.org/officeDocument/2006/relationships/image" Target="../media/image2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jpe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101.emf"/><Relationship Id="rId7" Type="http://schemas.openxmlformats.org/officeDocument/2006/relationships/image" Target="../media/image103.e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02.emf"/><Relationship Id="rId4" Type="http://schemas.openxmlformats.org/officeDocument/2006/relationships/oleObject" Target="../embeddings/oleObject7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8.jpeg"/><Relationship Id="rId4" Type="http://schemas.openxmlformats.org/officeDocument/2006/relationships/image" Target="../media/image104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oleObject" Target="../embeddings/oleObject10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98.jpe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emf"/><Relationship Id="rId3" Type="http://schemas.openxmlformats.org/officeDocument/2006/relationships/image" Target="../media/image105.emf"/><Relationship Id="rId7" Type="http://schemas.openxmlformats.org/officeDocument/2006/relationships/oleObject" Target="../embeddings/oleObject14.bin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107.emf"/><Relationship Id="rId4" Type="http://schemas.openxmlformats.org/officeDocument/2006/relationships/oleObject" Target="../embeddings/oleObject13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7" Type="http://schemas.openxmlformats.org/officeDocument/2006/relationships/image" Target="../media/image1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98.jpeg"/><Relationship Id="rId4" Type="http://schemas.openxmlformats.org/officeDocument/2006/relationships/image" Target="../media/image10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nature.com/articles/ncomms917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ww.nature.com/articles/ncomms917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www.nature.com/articles/ncomms917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sciencedirect.com/science/article/pii/S0146641022000096?via%3Dihu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2"/>
          <p:cNvSpPr>
            <a:spLocks noGrp="1" noChangeArrowheads="1"/>
          </p:cNvSpPr>
          <p:nvPr>
            <p:ph type="title"/>
          </p:nvPr>
        </p:nvSpPr>
        <p:spPr>
          <a:xfrm>
            <a:off x="0" y="2"/>
            <a:ext cx="12191999" cy="1043641"/>
          </a:xfrm>
          <a:noFill/>
          <a:ln/>
        </p:spPr>
        <p:txBody>
          <a:bodyPr>
            <a:noAutofit/>
          </a:bodyPr>
          <a:lstStyle/>
          <a:p>
            <a:r>
              <a:rPr lang="en-US" sz="4800" b="1" i="0" u="none" strike="noStrike" dirty="0">
                <a:solidFill>
                  <a:srgbClr val="000090"/>
                </a:solidFill>
                <a:effectLst/>
                <a:latin typeface="Helvetica" pitchFamily="2" charset="0"/>
              </a:rPr>
              <a:t>Modern Tests of Spacetime Symmetry</a:t>
            </a:r>
            <a:endParaRPr lang="en-US" sz="4800" b="1" dirty="0">
              <a:solidFill>
                <a:srgbClr val="000090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1D7F44E-ACAC-F143-C3D8-916955E23DBB}"/>
              </a:ext>
            </a:extLst>
          </p:cNvPr>
          <p:cNvGrpSpPr/>
          <p:nvPr/>
        </p:nvGrpSpPr>
        <p:grpSpPr>
          <a:xfrm>
            <a:off x="2357438" y="4880637"/>
            <a:ext cx="7162696" cy="1571738"/>
            <a:chOff x="2357438" y="5323565"/>
            <a:chExt cx="7162696" cy="1571738"/>
          </a:xfrm>
        </p:grpSpPr>
        <p:sp>
          <p:nvSpPr>
            <p:cNvPr id="53" name="Text Box 5"/>
            <p:cNvSpPr txBox="1">
              <a:spLocks noChangeArrowheads="1"/>
            </p:cNvSpPr>
            <p:nvPr/>
          </p:nvSpPr>
          <p:spPr bwMode="auto">
            <a:xfrm>
              <a:off x="2357438" y="5469656"/>
              <a:ext cx="7162696" cy="1425647"/>
            </a:xfrm>
            <a:prstGeom prst="rect">
              <a:avLst/>
            </a:prstGeom>
            <a:noFill/>
            <a:ln w="28575" cmpd="sng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 defTabSz="912624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723750" algn="l"/>
                  <a:tab pos="1447498" algn="l"/>
                  <a:tab pos="2171250" algn="l"/>
                  <a:tab pos="2895000" algn="l"/>
                  <a:tab pos="3618748" algn="l"/>
                  <a:tab pos="4342500" algn="l"/>
                  <a:tab pos="5064663" algn="l"/>
                </a:tabLst>
              </a:pPr>
              <a:r>
                <a:rPr lang="en-GB" sz="2400" dirty="0">
                  <a:solidFill>
                    <a:srgbClr val="0D2690"/>
                  </a:solidFill>
                </a:rPr>
                <a:t>Teppei Katori 	  @teppeikatori</a:t>
              </a:r>
            </a:p>
            <a:p>
              <a:pPr algn="ctr" defTabSz="912624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723750" algn="l"/>
                  <a:tab pos="1447498" algn="l"/>
                  <a:tab pos="2171250" algn="l"/>
                  <a:tab pos="2895000" algn="l"/>
                  <a:tab pos="3618748" algn="l"/>
                  <a:tab pos="4342500" algn="l"/>
                  <a:tab pos="5064663" algn="l"/>
                </a:tabLst>
              </a:pPr>
              <a:r>
                <a:rPr lang="en-GB" sz="2400" dirty="0">
                  <a:solidFill>
                    <a:srgbClr val="0D2690"/>
                  </a:solidFill>
                </a:rPr>
                <a:t>King’s College London</a:t>
              </a:r>
            </a:p>
            <a:p>
              <a:pPr algn="ctr"/>
              <a:r>
                <a:rPr lang="en-US" sz="2400" i="0" u="none" strike="noStrike" dirty="0">
                  <a:solidFill>
                    <a:srgbClr val="000090"/>
                  </a:solidFill>
                  <a:effectLst/>
                </a:rPr>
                <a:t>Ortvay colloquium</a:t>
              </a:r>
              <a:r>
                <a:rPr lang="en-US" sz="2400" dirty="0">
                  <a:solidFill>
                    <a:srgbClr val="000090"/>
                  </a:solidFill>
                </a:rPr>
                <a:t>, Eötvös Loránd University</a:t>
              </a:r>
            </a:p>
            <a:p>
              <a:pPr algn="ctr"/>
              <a:r>
                <a:rPr lang="en-GB" sz="2400" dirty="0">
                  <a:solidFill>
                    <a:srgbClr val="000090"/>
                  </a:solidFill>
                </a:rPr>
                <a:t>Budapest, Hungary, Dec 5, 2024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4730" y="5323565"/>
              <a:ext cx="761865" cy="508258"/>
            </a:xfrm>
            <a:prstGeom prst="rect">
              <a:avLst/>
            </a:prstGeom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4F0D48-AC94-F8F2-2C6F-9CB4E0188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8F9808-1ED9-198E-38F3-2BFF4BBD814B}"/>
              </a:ext>
            </a:extLst>
          </p:cNvPr>
          <p:cNvSpPr txBox="1"/>
          <p:nvPr/>
        </p:nvSpPr>
        <p:spPr>
          <a:xfrm>
            <a:off x="572277" y="1870839"/>
            <a:ext cx="4707165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Introduction 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Test of Lorentz violation</a:t>
            </a: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Lorentz violation in astrophysics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CCAB2C-D7E4-9B12-8344-503CE73D71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785" y="5611677"/>
            <a:ext cx="2295702" cy="1169509"/>
          </a:xfrm>
          <a:prstGeom prst="rect">
            <a:avLst/>
          </a:prstGeom>
        </p:spPr>
      </p:pic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C050D57A-E4E4-47C4-642E-83DE0808B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7E700DFA-5A38-562B-E8E9-8A8673AC8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pic>
        <p:nvPicPr>
          <p:cNvPr id="13" name="Picture 50" descr="sacoverbig">
            <a:extLst>
              <a:ext uri="{FF2B5EF4-FFF2-40B4-BE49-F238E27FC236}">
                <a16:creationId xmlns:a16="http://schemas.microsoft.com/office/drawing/2014/main" id="{F5CBDFF4-5EBB-AAAC-970B-A5265412B6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b="13122"/>
          <a:stretch/>
        </p:blipFill>
        <p:spPr bwMode="auto">
          <a:xfrm>
            <a:off x="7058026" y="1021162"/>
            <a:ext cx="3349725" cy="3911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4513815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F231A-293D-CC8A-885D-33FDF786D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56651D2-6F78-7329-1810-BEE0C83C89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91ED86C-C8DD-9E12-4EDA-95FE867BA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4BD8AE-B0AE-5398-9CD9-E0FF98BAB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2A89E16-48E3-3D33-31D1-259D30CE592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Quantum gravity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EE9CC864-E3A1-1DCA-E1AC-0F5A11B394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3" y="1143000"/>
            <a:ext cx="6357637" cy="446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Lorentz violation is well motivated</a:t>
            </a:r>
            <a:endParaRPr lang="en-GB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Quantum field theory and general relativity are the foundation of modern physics.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 is a basis for both quantum field theory and general relativity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formulate Lorentz violation in our theories?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 could be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spontaneously broken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if so, this doesn’t violate existing framework of modern physics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76B4B7-F920-B9A2-830B-D2928DA7C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881" y="1142999"/>
            <a:ext cx="4582742" cy="351763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B8E4C5-DD0B-8EC1-F4FE-1134BD500C40}"/>
              </a:ext>
            </a:extLst>
          </p:cNvPr>
          <p:cNvSpPr txBox="1"/>
          <p:nvPr/>
        </p:nvSpPr>
        <p:spPr>
          <a:xfrm>
            <a:off x="8871336" y="2829556"/>
            <a:ext cx="232239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3333FF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Quantum Field Theory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89A181E-CAA8-88B6-0128-820EC3C562C7}"/>
              </a:ext>
            </a:extLst>
          </p:cNvPr>
          <p:cNvSpPr txBox="1"/>
          <p:nvPr/>
        </p:nvSpPr>
        <p:spPr>
          <a:xfrm>
            <a:off x="10074325" y="2334173"/>
            <a:ext cx="1976650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General Relativity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50CEC4D-9708-A2CA-5F26-68C4BD9568C1}"/>
              </a:ext>
            </a:extLst>
          </p:cNvPr>
          <p:cNvSpPr txBox="1"/>
          <p:nvPr/>
        </p:nvSpPr>
        <p:spPr>
          <a:xfrm>
            <a:off x="7027022" y="3039614"/>
            <a:ext cx="97234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 Physics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CF3DD9-D5E8-54DF-C5DC-0A0E4AC3AA95}"/>
              </a:ext>
            </a:extLst>
          </p:cNvPr>
          <p:cNvSpPr txBox="1"/>
          <p:nvPr/>
        </p:nvSpPr>
        <p:spPr>
          <a:xfrm>
            <a:off x="8840120" y="4132571"/>
            <a:ext cx="1925786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4556099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12D390-8777-E1A6-583F-D8C1C0E91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2337B4D-F67D-2D42-1257-AB3D52D66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A7B1B04-CFBE-8956-1923-F0EE63562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EAD4E5-F46C-A863-184B-5F92DCC16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5E099927-9D38-3095-FD02-09CD838536A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Spontaneous symmetry breaking 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3C1C6635-9A3F-BC6C-D25E-A5BDF6A968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3" y="1143000"/>
            <a:ext cx="11380616" cy="10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Nature has many examples of spontaneous symmetry breaking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Condensed matter (magnetization, crystallization, etc)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Phase transition in vacuum (Higgs mechanism, </a:t>
            </a:r>
            <a:r>
              <a:rPr 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spontaneous Lorentz symmetry breaking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7C5009B3-F5EA-608E-E303-1D2CCF292436}"/>
              </a:ext>
            </a:extLst>
          </p:cNvPr>
          <p:cNvGrpSpPr/>
          <p:nvPr/>
        </p:nvGrpSpPr>
        <p:grpSpPr>
          <a:xfrm>
            <a:off x="6633849" y="2730066"/>
            <a:ext cx="3965002" cy="3227208"/>
            <a:chOff x="6501098" y="2055836"/>
            <a:chExt cx="3965002" cy="3227208"/>
          </a:xfrm>
        </p:grpSpPr>
        <p:sp>
          <p:nvSpPr>
            <p:cNvPr id="6" name="Text Box 13">
              <a:extLst>
                <a:ext uri="{FF2B5EF4-FFF2-40B4-BE49-F238E27FC236}">
                  <a16:creationId xmlns:a16="http://schemas.microsoft.com/office/drawing/2014/main" id="{1A7A63DB-37BB-BE83-0105-3626D6B9DC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4837" y="2055836"/>
              <a:ext cx="2346910" cy="343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909296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719857" algn="l"/>
                  <a:tab pos="1439716" algn="l"/>
                  <a:tab pos="2159571" algn="l"/>
                  <a:tab pos="2879434" algn="l"/>
                  <a:tab pos="3599293" algn="l"/>
                  <a:tab pos="4319155" algn="l"/>
                  <a:tab pos="5039012" algn="l"/>
                  <a:tab pos="5758871" algn="l"/>
                  <a:tab pos="6478726" algn="l"/>
                  <a:tab pos="7198586" algn="l"/>
                  <a:tab pos="7918444" algn="l"/>
                  <a:tab pos="8638301" algn="l"/>
                  <a:tab pos="9358159" algn="l"/>
                </a:tabLst>
              </a:pP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Higgs mechanism</a:t>
              </a:r>
              <a:endPara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31BC015-36D7-4A9F-D989-6A92F2CF5179}"/>
                </a:ext>
              </a:extLst>
            </p:cNvPr>
            <p:cNvGrpSpPr/>
            <p:nvPr/>
          </p:nvGrpSpPr>
          <p:grpSpPr>
            <a:xfrm>
              <a:off x="6501098" y="2730066"/>
              <a:ext cx="3965002" cy="2552978"/>
              <a:chOff x="1746250" y="2000250"/>
              <a:chExt cx="3965002" cy="2552978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CBD4CEB-6082-B862-C835-48AE5B836F2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986"/>
              <a:stretch/>
            </p:blipFill>
            <p:spPr>
              <a:xfrm>
                <a:off x="1746250" y="2000250"/>
                <a:ext cx="3965002" cy="2552978"/>
              </a:xfrm>
              <a:prstGeom prst="rect">
                <a:avLst/>
              </a:prstGeom>
            </p:spPr>
          </p:pic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C39FEE2-389B-7A93-C127-6F69E2AA07F3}"/>
                  </a:ext>
                </a:extLst>
              </p:cNvPr>
              <p:cNvSpPr/>
              <p:nvPr/>
            </p:nvSpPr>
            <p:spPr>
              <a:xfrm>
                <a:off x="1746251" y="2044562"/>
                <a:ext cx="127000" cy="13983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8B763DC3-EA0B-08D0-96CD-69E425CB4932}"/>
              </a:ext>
            </a:extLst>
          </p:cNvPr>
          <p:cNvGrpSpPr/>
          <p:nvPr/>
        </p:nvGrpSpPr>
        <p:grpSpPr>
          <a:xfrm>
            <a:off x="1096629" y="2730066"/>
            <a:ext cx="4594274" cy="2872792"/>
            <a:chOff x="466243" y="2055836"/>
            <a:chExt cx="4594274" cy="2872792"/>
          </a:xfrm>
        </p:grpSpPr>
        <p:sp>
          <p:nvSpPr>
            <p:cNvPr id="4" name="Text Box 13">
              <a:extLst>
                <a:ext uri="{FF2B5EF4-FFF2-40B4-BE49-F238E27FC236}">
                  <a16:creationId xmlns:a16="http://schemas.microsoft.com/office/drawing/2014/main" id="{CCE9F8E1-4B6A-EFD5-5D86-E5F213D95B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93363" y="2055836"/>
              <a:ext cx="1899704" cy="343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909296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719857" algn="l"/>
                  <a:tab pos="1439716" algn="l"/>
                  <a:tab pos="2159571" algn="l"/>
                  <a:tab pos="2879434" algn="l"/>
                  <a:tab pos="3599293" algn="l"/>
                  <a:tab pos="4319155" algn="l"/>
                  <a:tab pos="5039012" algn="l"/>
                  <a:tab pos="5758871" algn="l"/>
                  <a:tab pos="6478726" algn="l"/>
                  <a:tab pos="7198586" algn="l"/>
                  <a:tab pos="7918444" algn="l"/>
                  <a:tab pos="8638301" algn="l"/>
                  <a:tab pos="9358159" algn="l"/>
                </a:tabLst>
              </a:pPr>
              <a:r>
                <a: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Magnetization</a:t>
              </a:r>
              <a:endPara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923BDF3D-E921-FC70-116C-EE9FBE6C5666}"/>
                </a:ext>
              </a:extLst>
            </p:cNvPr>
            <p:cNvCxnSpPr/>
            <p:nvPr/>
          </p:nvCxnSpPr>
          <p:spPr>
            <a:xfrm>
              <a:off x="2608289" y="4015796"/>
              <a:ext cx="464695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6664ACF7-B2BC-16A7-6713-ACD478D89DEA}"/>
                </a:ext>
              </a:extLst>
            </p:cNvPr>
            <p:cNvGrpSpPr/>
            <p:nvPr/>
          </p:nvGrpSpPr>
          <p:grpSpPr>
            <a:xfrm>
              <a:off x="466243" y="3102964"/>
              <a:ext cx="1825664" cy="1825664"/>
              <a:chOff x="466243" y="3102964"/>
              <a:chExt cx="1825664" cy="1825664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0CA8B96-7533-1D49-5CE5-1918A10AE7E4}"/>
                  </a:ext>
                </a:extLst>
              </p:cNvPr>
              <p:cNvSpPr/>
              <p:nvPr/>
            </p:nvSpPr>
            <p:spPr>
              <a:xfrm>
                <a:off x="466243" y="3102964"/>
                <a:ext cx="1825664" cy="1825664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CC804607-7814-99D3-B4A8-B8F3EA3B7A55}"/>
                  </a:ext>
                </a:extLst>
              </p:cNvPr>
              <p:cNvGrpSpPr/>
              <p:nvPr/>
            </p:nvGrpSpPr>
            <p:grpSpPr>
              <a:xfrm>
                <a:off x="861414" y="3199056"/>
                <a:ext cx="266810" cy="459887"/>
                <a:chOff x="861414" y="3199056"/>
                <a:chExt cx="266810" cy="459887"/>
              </a:xfrm>
            </p:grpSpPr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59186E48-FF67-2D09-9514-16457EB4AFAB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9A9D0EDE-407C-A183-1C50-A75D714086EA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DFB3CBF-B617-A621-7EB9-7E6DE63A2975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0EDE4C1-1E7F-4FD4-82A4-9BA08EC5869A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6538C5A2-4670-21F4-A8FD-B8F47B45DF1A}"/>
                  </a:ext>
                </a:extLst>
              </p:cNvPr>
              <p:cNvGrpSpPr/>
              <p:nvPr/>
            </p:nvGrpSpPr>
            <p:grpSpPr>
              <a:xfrm rot="10800000">
                <a:off x="1149976" y="3877186"/>
                <a:ext cx="266810" cy="459887"/>
                <a:chOff x="861414" y="3199056"/>
                <a:chExt cx="266810" cy="459887"/>
              </a:xfrm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8384F05A-4603-C39F-CB7A-B3BBD89A8A87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5E1DC8C-E768-B42B-F2DC-362A7D9D14E5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B23BB84A-A75B-754F-153B-C6B8CE1ED666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0EB3140C-3921-3384-5747-37378F8C3324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B8C552D7-82E4-86DD-104F-DA85477C8F9A}"/>
                  </a:ext>
                </a:extLst>
              </p:cNvPr>
              <p:cNvGrpSpPr/>
              <p:nvPr/>
            </p:nvGrpSpPr>
            <p:grpSpPr>
              <a:xfrm rot="2680625">
                <a:off x="1853717" y="3176866"/>
                <a:ext cx="266810" cy="459887"/>
                <a:chOff x="861414" y="3199056"/>
                <a:chExt cx="266810" cy="45988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88495F28-9835-4268-BDFD-E29DFCEDD94F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87B340C8-9D85-C067-187D-CC753C14BE3F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2261C1F2-A8CA-FA0E-FFD0-3AFB389F999A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F816DAFA-62A4-EFD9-FC71-6B049DB0DB95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455ED8B3-F036-8F77-9338-042C9CBB4406}"/>
                  </a:ext>
                </a:extLst>
              </p:cNvPr>
              <p:cNvGrpSpPr/>
              <p:nvPr/>
            </p:nvGrpSpPr>
            <p:grpSpPr>
              <a:xfrm rot="13480625">
                <a:off x="772204" y="4323276"/>
                <a:ext cx="266810" cy="459887"/>
                <a:chOff x="861414" y="3199056"/>
                <a:chExt cx="266810" cy="459887"/>
              </a:xfrm>
            </p:grpSpPr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7FDDDC75-1EA8-99C1-C162-0D3EDBD2392B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3" name="Rectangle 82">
                  <a:extLst>
                    <a:ext uri="{FF2B5EF4-FFF2-40B4-BE49-F238E27FC236}">
                      <a16:creationId xmlns:a16="http://schemas.microsoft.com/office/drawing/2014/main" id="{BF84CF76-BD70-0125-51CD-7D3BAE849B9A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AC5BFDDD-4903-A289-E699-473250033322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85" name="TextBox 84">
                  <a:extLst>
                    <a:ext uri="{FF2B5EF4-FFF2-40B4-BE49-F238E27FC236}">
                      <a16:creationId xmlns:a16="http://schemas.microsoft.com/office/drawing/2014/main" id="{4A8AC5CE-FF4C-05BE-12C7-8746B37FE1A4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91" name="Group 90">
                <a:extLst>
                  <a:ext uri="{FF2B5EF4-FFF2-40B4-BE49-F238E27FC236}">
                    <a16:creationId xmlns:a16="http://schemas.microsoft.com/office/drawing/2014/main" id="{14876C6E-F05A-3E9B-923C-0B92A4B6130D}"/>
                  </a:ext>
                </a:extLst>
              </p:cNvPr>
              <p:cNvGrpSpPr/>
              <p:nvPr/>
            </p:nvGrpSpPr>
            <p:grpSpPr>
              <a:xfrm rot="18904980">
                <a:off x="1486816" y="4387566"/>
                <a:ext cx="266810" cy="459887"/>
                <a:chOff x="861414" y="3199056"/>
                <a:chExt cx="266810" cy="459887"/>
              </a:xfrm>
            </p:grpSpPr>
            <p:sp>
              <p:nvSpPr>
                <p:cNvPr id="92" name="Rectangle 91">
                  <a:extLst>
                    <a:ext uri="{FF2B5EF4-FFF2-40B4-BE49-F238E27FC236}">
                      <a16:creationId xmlns:a16="http://schemas.microsoft.com/office/drawing/2014/main" id="{D5C912D7-1135-75EC-0748-2D967AC2878E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3" name="Rectangle 92">
                  <a:extLst>
                    <a:ext uri="{FF2B5EF4-FFF2-40B4-BE49-F238E27FC236}">
                      <a16:creationId xmlns:a16="http://schemas.microsoft.com/office/drawing/2014/main" id="{9FB4BDE4-F81E-1750-789C-E58A36474758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4" name="TextBox 93">
                  <a:extLst>
                    <a:ext uri="{FF2B5EF4-FFF2-40B4-BE49-F238E27FC236}">
                      <a16:creationId xmlns:a16="http://schemas.microsoft.com/office/drawing/2014/main" id="{0336396C-4ABB-50AE-37A4-6D13291F8AB2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95" name="TextBox 94">
                  <a:extLst>
                    <a:ext uri="{FF2B5EF4-FFF2-40B4-BE49-F238E27FC236}">
                      <a16:creationId xmlns:a16="http://schemas.microsoft.com/office/drawing/2014/main" id="{0A69F913-E965-EA65-47A7-3EFB2D7CE246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4008460C-5A80-6D62-473B-EB8E75671943}"/>
                  </a:ext>
                </a:extLst>
              </p:cNvPr>
              <p:cNvGrpSpPr/>
              <p:nvPr/>
            </p:nvGrpSpPr>
            <p:grpSpPr>
              <a:xfrm rot="8104980">
                <a:off x="1452620" y="3481697"/>
                <a:ext cx="266810" cy="459887"/>
                <a:chOff x="861414" y="3199056"/>
                <a:chExt cx="266810" cy="459887"/>
              </a:xfrm>
            </p:grpSpPr>
            <p:sp>
              <p:nvSpPr>
                <p:cNvPr id="97" name="Rectangle 96">
                  <a:extLst>
                    <a:ext uri="{FF2B5EF4-FFF2-40B4-BE49-F238E27FC236}">
                      <a16:creationId xmlns:a16="http://schemas.microsoft.com/office/drawing/2014/main" id="{5F4CE960-1521-AAAB-2C7B-6F28DEA63F61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8" name="Rectangle 97">
                  <a:extLst>
                    <a:ext uri="{FF2B5EF4-FFF2-40B4-BE49-F238E27FC236}">
                      <a16:creationId xmlns:a16="http://schemas.microsoft.com/office/drawing/2014/main" id="{10A333DC-EF30-9CA6-00DA-08EB9F591356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A0EB68B1-895C-25E3-DE0A-E001FDD3900B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A077142A-D2E5-6480-CB25-028D3DFFA8AF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F9C6E3BF-EF92-1C5F-1B54-0D44E24D03D6}"/>
                  </a:ext>
                </a:extLst>
              </p:cNvPr>
              <p:cNvGrpSpPr/>
              <p:nvPr/>
            </p:nvGrpSpPr>
            <p:grpSpPr>
              <a:xfrm rot="16200000">
                <a:off x="1753623" y="3918123"/>
                <a:ext cx="266810" cy="459887"/>
                <a:chOff x="861414" y="3199056"/>
                <a:chExt cx="266810" cy="459887"/>
              </a:xfrm>
            </p:grpSpPr>
            <p:sp>
              <p:nvSpPr>
                <p:cNvPr id="102" name="Rectangle 101">
                  <a:extLst>
                    <a:ext uri="{FF2B5EF4-FFF2-40B4-BE49-F238E27FC236}">
                      <a16:creationId xmlns:a16="http://schemas.microsoft.com/office/drawing/2014/main" id="{1843B094-FB7E-DF9C-E03D-96EEFD75E154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9523FCA1-706B-2D5C-84EA-56044B759CBD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1E0058CE-5073-77F2-8118-789D278CB32A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13C940F9-B0F2-DF85-A7DE-5992E13F9BE7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06" name="Group 105">
                <a:extLst>
                  <a:ext uri="{FF2B5EF4-FFF2-40B4-BE49-F238E27FC236}">
                    <a16:creationId xmlns:a16="http://schemas.microsoft.com/office/drawing/2014/main" id="{5B88CAFC-112C-BD13-434D-7B5BF8A713A8}"/>
                  </a:ext>
                </a:extLst>
              </p:cNvPr>
              <p:cNvGrpSpPr/>
              <p:nvPr/>
            </p:nvGrpSpPr>
            <p:grpSpPr>
              <a:xfrm rot="5400000">
                <a:off x="583489" y="3698940"/>
                <a:ext cx="266810" cy="459887"/>
                <a:chOff x="861414" y="3199056"/>
                <a:chExt cx="266810" cy="459887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112E68C3-04D6-5C99-706E-39261241D051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8DD33FFF-B558-F1EE-920A-278AE08FB003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B2ECECFE-13D0-BCA4-6C89-E8E86BFD2493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A6679BFA-8C1A-8149-FD58-F6CFDAA5AA5E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</p:grpSp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9C53205C-8672-43F6-D41A-C34C8741C22C}"/>
                </a:ext>
              </a:extLst>
            </p:cNvPr>
            <p:cNvGrpSpPr/>
            <p:nvPr/>
          </p:nvGrpSpPr>
          <p:grpSpPr>
            <a:xfrm>
              <a:off x="3234853" y="3102964"/>
              <a:ext cx="1825664" cy="1825664"/>
              <a:chOff x="3234853" y="3102964"/>
              <a:chExt cx="1825664" cy="1825664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F83ECF4-BD39-F60D-3517-93CA9B975837}"/>
                  </a:ext>
                </a:extLst>
              </p:cNvPr>
              <p:cNvSpPr/>
              <p:nvPr/>
            </p:nvSpPr>
            <p:spPr>
              <a:xfrm>
                <a:off x="3234853" y="3102964"/>
                <a:ext cx="1825664" cy="1825664"/>
              </a:xfrm>
              <a:prstGeom prst="rect">
                <a:avLst/>
              </a:prstGeom>
              <a:no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11" name="Group 110">
                <a:extLst>
                  <a:ext uri="{FF2B5EF4-FFF2-40B4-BE49-F238E27FC236}">
                    <a16:creationId xmlns:a16="http://schemas.microsoft.com/office/drawing/2014/main" id="{99FB78FD-7C17-63A8-9DB7-619C51E6DD47}"/>
                  </a:ext>
                </a:extLst>
              </p:cNvPr>
              <p:cNvGrpSpPr/>
              <p:nvPr/>
            </p:nvGrpSpPr>
            <p:grpSpPr>
              <a:xfrm rot="2680625">
                <a:off x="4621211" y="3176866"/>
                <a:ext cx="266810" cy="459887"/>
                <a:chOff x="861414" y="3199056"/>
                <a:chExt cx="266810" cy="459887"/>
              </a:xfrm>
            </p:grpSpPr>
            <p:sp>
              <p:nvSpPr>
                <p:cNvPr id="112" name="Rectangle 111">
                  <a:extLst>
                    <a:ext uri="{FF2B5EF4-FFF2-40B4-BE49-F238E27FC236}">
                      <a16:creationId xmlns:a16="http://schemas.microsoft.com/office/drawing/2014/main" id="{B31BF707-7875-391B-CA08-1F7F263A6984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3" name="Rectangle 112">
                  <a:extLst>
                    <a:ext uri="{FF2B5EF4-FFF2-40B4-BE49-F238E27FC236}">
                      <a16:creationId xmlns:a16="http://schemas.microsoft.com/office/drawing/2014/main" id="{8CB9E2F2-E490-8488-7618-4C7E8C211DA9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4" name="TextBox 113">
                  <a:extLst>
                    <a:ext uri="{FF2B5EF4-FFF2-40B4-BE49-F238E27FC236}">
                      <a16:creationId xmlns:a16="http://schemas.microsoft.com/office/drawing/2014/main" id="{E665F7C8-EA3D-8D3C-03F4-4EFF5E42CB23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15" name="TextBox 114">
                  <a:extLst>
                    <a:ext uri="{FF2B5EF4-FFF2-40B4-BE49-F238E27FC236}">
                      <a16:creationId xmlns:a16="http://schemas.microsoft.com/office/drawing/2014/main" id="{7B656C06-D894-40B6-314B-1124F9D7887C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2AB7E123-0628-6EDE-C48B-AA70E330035A}"/>
                  </a:ext>
                </a:extLst>
              </p:cNvPr>
              <p:cNvGrpSpPr/>
              <p:nvPr/>
            </p:nvGrpSpPr>
            <p:grpSpPr>
              <a:xfrm rot="2680625">
                <a:off x="4075304" y="3310593"/>
                <a:ext cx="266810" cy="459887"/>
                <a:chOff x="861414" y="3199056"/>
                <a:chExt cx="266810" cy="459887"/>
              </a:xfrm>
            </p:grpSpPr>
            <p:sp>
              <p:nvSpPr>
                <p:cNvPr id="117" name="Rectangle 116">
                  <a:extLst>
                    <a:ext uri="{FF2B5EF4-FFF2-40B4-BE49-F238E27FC236}">
                      <a16:creationId xmlns:a16="http://schemas.microsoft.com/office/drawing/2014/main" id="{C54F3A24-5041-31B1-1651-5DC7848529B9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8" name="Rectangle 117">
                  <a:extLst>
                    <a:ext uri="{FF2B5EF4-FFF2-40B4-BE49-F238E27FC236}">
                      <a16:creationId xmlns:a16="http://schemas.microsoft.com/office/drawing/2014/main" id="{BC745793-2F0F-576A-746C-05793F1DF238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A468F21F-75B1-67B1-C6CC-BDF8D05C58A1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20" name="TextBox 119">
                  <a:extLst>
                    <a:ext uri="{FF2B5EF4-FFF2-40B4-BE49-F238E27FC236}">
                      <a16:creationId xmlns:a16="http://schemas.microsoft.com/office/drawing/2014/main" id="{9831E51C-2B8B-F190-B0F0-5F2E6A40B930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0C214AC2-68B8-D1ED-CC9D-FFB97FD3CFFD}"/>
                  </a:ext>
                </a:extLst>
              </p:cNvPr>
              <p:cNvGrpSpPr/>
              <p:nvPr/>
            </p:nvGrpSpPr>
            <p:grpSpPr>
              <a:xfrm rot="2680625">
                <a:off x="4262130" y="3624403"/>
                <a:ext cx="266810" cy="459887"/>
                <a:chOff x="861414" y="3199056"/>
                <a:chExt cx="266810" cy="459887"/>
              </a:xfrm>
            </p:grpSpPr>
            <p:sp>
              <p:nvSpPr>
                <p:cNvPr id="122" name="Rectangle 121">
                  <a:extLst>
                    <a:ext uri="{FF2B5EF4-FFF2-40B4-BE49-F238E27FC236}">
                      <a16:creationId xmlns:a16="http://schemas.microsoft.com/office/drawing/2014/main" id="{3AA0DCAE-C5C7-6229-7CF1-34C46FBC10C2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3" name="Rectangle 122">
                  <a:extLst>
                    <a:ext uri="{FF2B5EF4-FFF2-40B4-BE49-F238E27FC236}">
                      <a16:creationId xmlns:a16="http://schemas.microsoft.com/office/drawing/2014/main" id="{1481CD87-11E9-B8CF-6D0A-159CA38426A2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4" name="TextBox 123">
                  <a:extLst>
                    <a:ext uri="{FF2B5EF4-FFF2-40B4-BE49-F238E27FC236}">
                      <a16:creationId xmlns:a16="http://schemas.microsoft.com/office/drawing/2014/main" id="{B9A7CD4B-5783-8A27-0988-B955818F68FA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10A84B14-5D62-A340-23AC-5C9A1F0915C6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52233F9B-91D6-BF51-4738-099BE0B0A7A5}"/>
                  </a:ext>
                </a:extLst>
              </p:cNvPr>
              <p:cNvGrpSpPr/>
              <p:nvPr/>
            </p:nvGrpSpPr>
            <p:grpSpPr>
              <a:xfrm rot="2680625">
                <a:off x="4685506" y="3694301"/>
                <a:ext cx="266810" cy="459887"/>
                <a:chOff x="861414" y="3199056"/>
                <a:chExt cx="266810" cy="459887"/>
              </a:xfrm>
            </p:grpSpPr>
            <p:sp>
              <p:nvSpPr>
                <p:cNvPr id="127" name="Rectangle 126">
                  <a:extLst>
                    <a:ext uri="{FF2B5EF4-FFF2-40B4-BE49-F238E27FC236}">
                      <a16:creationId xmlns:a16="http://schemas.microsoft.com/office/drawing/2014/main" id="{FE6C004D-671A-2A6F-89BB-C253EB7C488D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8" name="Rectangle 127">
                  <a:extLst>
                    <a:ext uri="{FF2B5EF4-FFF2-40B4-BE49-F238E27FC236}">
                      <a16:creationId xmlns:a16="http://schemas.microsoft.com/office/drawing/2014/main" id="{121D3377-634D-C063-0F93-C48EA0DD6CFC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29" name="TextBox 128">
                  <a:extLst>
                    <a:ext uri="{FF2B5EF4-FFF2-40B4-BE49-F238E27FC236}">
                      <a16:creationId xmlns:a16="http://schemas.microsoft.com/office/drawing/2014/main" id="{6AD1FA8A-8D27-CBFE-165B-33805E7C042C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3843ED7E-9374-817D-BCFB-60DEDC33D87D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31" name="Group 130">
                <a:extLst>
                  <a:ext uri="{FF2B5EF4-FFF2-40B4-BE49-F238E27FC236}">
                    <a16:creationId xmlns:a16="http://schemas.microsoft.com/office/drawing/2014/main" id="{673895A8-AE09-053A-7C2B-59BBDE894100}"/>
                  </a:ext>
                </a:extLst>
              </p:cNvPr>
              <p:cNvGrpSpPr/>
              <p:nvPr/>
            </p:nvGrpSpPr>
            <p:grpSpPr>
              <a:xfrm rot="2680625">
                <a:off x="3654635" y="3178708"/>
                <a:ext cx="266810" cy="459887"/>
                <a:chOff x="861414" y="3199056"/>
                <a:chExt cx="266810" cy="459887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DED21279-79A9-D0ED-8B54-315ADDF3728D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3" name="Rectangle 132">
                  <a:extLst>
                    <a:ext uri="{FF2B5EF4-FFF2-40B4-BE49-F238E27FC236}">
                      <a16:creationId xmlns:a16="http://schemas.microsoft.com/office/drawing/2014/main" id="{79E35794-C555-1078-C94C-1548C6AF4EF6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0DA5339C-DB97-79EE-7F9B-09C586982F33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DDA37624-9E04-C827-62BD-51F8B554F6ED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AFC0E405-0D9F-6941-3BCE-7CA3E2CC5A75}"/>
                  </a:ext>
                </a:extLst>
              </p:cNvPr>
              <p:cNvGrpSpPr/>
              <p:nvPr/>
            </p:nvGrpSpPr>
            <p:grpSpPr>
              <a:xfrm rot="2680625">
                <a:off x="4550763" y="4345195"/>
                <a:ext cx="266810" cy="459887"/>
                <a:chOff x="861414" y="3199056"/>
                <a:chExt cx="266810" cy="459887"/>
              </a:xfrm>
            </p:grpSpPr>
            <p:sp>
              <p:nvSpPr>
                <p:cNvPr id="137" name="Rectangle 136">
                  <a:extLst>
                    <a:ext uri="{FF2B5EF4-FFF2-40B4-BE49-F238E27FC236}">
                      <a16:creationId xmlns:a16="http://schemas.microsoft.com/office/drawing/2014/main" id="{B6E52AB3-CE65-F9AC-8EF3-EC29226E0EBD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8" name="Rectangle 137">
                  <a:extLst>
                    <a:ext uri="{FF2B5EF4-FFF2-40B4-BE49-F238E27FC236}">
                      <a16:creationId xmlns:a16="http://schemas.microsoft.com/office/drawing/2014/main" id="{D76C5060-5B47-1412-599C-B3A7B4BBF2CA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9" name="TextBox 138">
                  <a:extLst>
                    <a:ext uri="{FF2B5EF4-FFF2-40B4-BE49-F238E27FC236}">
                      <a16:creationId xmlns:a16="http://schemas.microsoft.com/office/drawing/2014/main" id="{677A6748-BE43-72D1-1547-108324E89206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40" name="TextBox 139">
                  <a:extLst>
                    <a:ext uri="{FF2B5EF4-FFF2-40B4-BE49-F238E27FC236}">
                      <a16:creationId xmlns:a16="http://schemas.microsoft.com/office/drawing/2014/main" id="{F2D902FB-9F5B-4367-AEE4-160DC3EB725B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41" name="Group 140">
                <a:extLst>
                  <a:ext uri="{FF2B5EF4-FFF2-40B4-BE49-F238E27FC236}">
                    <a16:creationId xmlns:a16="http://schemas.microsoft.com/office/drawing/2014/main" id="{72E93ACF-759A-B46B-C205-A757C390A6EA}"/>
                  </a:ext>
                </a:extLst>
              </p:cNvPr>
              <p:cNvGrpSpPr/>
              <p:nvPr/>
            </p:nvGrpSpPr>
            <p:grpSpPr>
              <a:xfrm rot="2680625">
                <a:off x="4195097" y="4154966"/>
                <a:ext cx="266810" cy="459887"/>
                <a:chOff x="861414" y="3199056"/>
                <a:chExt cx="266810" cy="459887"/>
              </a:xfrm>
            </p:grpSpPr>
            <p:sp>
              <p:nvSpPr>
                <p:cNvPr id="142" name="Rectangle 141">
                  <a:extLst>
                    <a:ext uri="{FF2B5EF4-FFF2-40B4-BE49-F238E27FC236}">
                      <a16:creationId xmlns:a16="http://schemas.microsoft.com/office/drawing/2014/main" id="{A545C870-5F33-22D6-0DF8-C44B7940569B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3" name="Rectangle 142">
                  <a:extLst>
                    <a:ext uri="{FF2B5EF4-FFF2-40B4-BE49-F238E27FC236}">
                      <a16:creationId xmlns:a16="http://schemas.microsoft.com/office/drawing/2014/main" id="{2D5548B9-573E-6547-E8AB-5F9FF50CE65A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4" name="TextBox 143">
                  <a:extLst>
                    <a:ext uri="{FF2B5EF4-FFF2-40B4-BE49-F238E27FC236}">
                      <a16:creationId xmlns:a16="http://schemas.microsoft.com/office/drawing/2014/main" id="{610A2DDF-1C55-34D2-722A-254CF114DCC3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45" name="TextBox 144">
                  <a:extLst>
                    <a:ext uri="{FF2B5EF4-FFF2-40B4-BE49-F238E27FC236}">
                      <a16:creationId xmlns:a16="http://schemas.microsoft.com/office/drawing/2014/main" id="{9EA861ED-15E9-FFFF-D1B6-6F21ABDEEECF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4F2BABB7-F0E6-BC54-736B-6BB869774C33}"/>
                  </a:ext>
                </a:extLst>
              </p:cNvPr>
              <p:cNvGrpSpPr/>
              <p:nvPr/>
            </p:nvGrpSpPr>
            <p:grpSpPr>
              <a:xfrm rot="2680625">
                <a:off x="3725638" y="3784718"/>
                <a:ext cx="266810" cy="459887"/>
                <a:chOff x="861414" y="3199056"/>
                <a:chExt cx="266810" cy="459887"/>
              </a:xfrm>
            </p:grpSpPr>
            <p:sp>
              <p:nvSpPr>
                <p:cNvPr id="147" name="Rectangle 146">
                  <a:extLst>
                    <a:ext uri="{FF2B5EF4-FFF2-40B4-BE49-F238E27FC236}">
                      <a16:creationId xmlns:a16="http://schemas.microsoft.com/office/drawing/2014/main" id="{6565F549-EA80-E979-8789-7D440DE0B98D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875263C2-7AC5-A996-1902-E39FD7D96B0B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9" name="TextBox 148">
                  <a:extLst>
                    <a:ext uri="{FF2B5EF4-FFF2-40B4-BE49-F238E27FC236}">
                      <a16:creationId xmlns:a16="http://schemas.microsoft.com/office/drawing/2014/main" id="{7CE0D8AF-9452-7EC6-9ACB-676C058EE390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50" name="TextBox 149">
                  <a:extLst>
                    <a:ext uri="{FF2B5EF4-FFF2-40B4-BE49-F238E27FC236}">
                      <a16:creationId xmlns:a16="http://schemas.microsoft.com/office/drawing/2014/main" id="{7F5AF581-FE80-B5A3-4B1C-C19D6CFA92C3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51" name="Group 150">
                <a:extLst>
                  <a:ext uri="{FF2B5EF4-FFF2-40B4-BE49-F238E27FC236}">
                    <a16:creationId xmlns:a16="http://schemas.microsoft.com/office/drawing/2014/main" id="{61B8AE43-29D1-9C34-84B0-B3AF14D2111E}"/>
                  </a:ext>
                </a:extLst>
              </p:cNvPr>
              <p:cNvGrpSpPr/>
              <p:nvPr/>
            </p:nvGrpSpPr>
            <p:grpSpPr>
              <a:xfrm rot="2680625">
                <a:off x="3384127" y="3638898"/>
                <a:ext cx="266810" cy="459887"/>
                <a:chOff x="861414" y="3199056"/>
                <a:chExt cx="266810" cy="459887"/>
              </a:xfrm>
            </p:grpSpPr>
            <p:sp>
              <p:nvSpPr>
                <p:cNvPr id="152" name="Rectangle 151">
                  <a:extLst>
                    <a:ext uri="{FF2B5EF4-FFF2-40B4-BE49-F238E27FC236}">
                      <a16:creationId xmlns:a16="http://schemas.microsoft.com/office/drawing/2014/main" id="{BC2DEB7F-6984-907D-885F-AEF5842DE653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3" name="Rectangle 152">
                  <a:extLst>
                    <a:ext uri="{FF2B5EF4-FFF2-40B4-BE49-F238E27FC236}">
                      <a16:creationId xmlns:a16="http://schemas.microsoft.com/office/drawing/2014/main" id="{44B4F98D-671C-8918-49A8-38E788A69D6C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3C2EDB4F-9F9B-34E1-EB5C-7AEB8E83F624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55" name="TextBox 154">
                  <a:extLst>
                    <a:ext uri="{FF2B5EF4-FFF2-40B4-BE49-F238E27FC236}">
                      <a16:creationId xmlns:a16="http://schemas.microsoft.com/office/drawing/2014/main" id="{A6019794-EDA5-E02D-0E2B-921C3301E8AB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9679735C-C582-934C-0D98-AC9FE71983DF}"/>
                  </a:ext>
                </a:extLst>
              </p:cNvPr>
              <p:cNvGrpSpPr/>
              <p:nvPr/>
            </p:nvGrpSpPr>
            <p:grpSpPr>
              <a:xfrm rot="2680625">
                <a:off x="3609630" y="4380604"/>
                <a:ext cx="266810" cy="459887"/>
                <a:chOff x="861414" y="3199056"/>
                <a:chExt cx="266810" cy="459887"/>
              </a:xfrm>
            </p:grpSpPr>
            <p:sp>
              <p:nvSpPr>
                <p:cNvPr id="157" name="Rectangle 156">
                  <a:extLst>
                    <a:ext uri="{FF2B5EF4-FFF2-40B4-BE49-F238E27FC236}">
                      <a16:creationId xmlns:a16="http://schemas.microsoft.com/office/drawing/2014/main" id="{C46EB72C-57F8-BE54-F2B4-25CBCBC3ABD5}"/>
                    </a:ext>
                  </a:extLst>
                </p:cNvPr>
                <p:cNvSpPr/>
                <p:nvPr/>
              </p:nvSpPr>
              <p:spPr>
                <a:xfrm>
                  <a:off x="903379" y="3429004"/>
                  <a:ext cx="182880" cy="182880"/>
                </a:xfrm>
                <a:prstGeom prst="rect">
                  <a:avLst/>
                </a:prstGeom>
                <a:solidFill>
                  <a:srgbClr val="3333FF">
                    <a:alpha val="50000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F5FB5807-638B-DC86-3ACD-EC5D386C47A6}"/>
                    </a:ext>
                  </a:extLst>
                </p:cNvPr>
                <p:cNvSpPr/>
                <p:nvPr/>
              </p:nvSpPr>
              <p:spPr>
                <a:xfrm>
                  <a:off x="903379" y="3246116"/>
                  <a:ext cx="182880" cy="182880"/>
                </a:xfrm>
                <a:prstGeom prst="rect">
                  <a:avLst/>
                </a:prstGeom>
                <a:solidFill>
                  <a:srgbClr val="FF0000">
                    <a:alpha val="50588"/>
                  </a:srgbClr>
                </a:solidFill>
                <a:ln w="12700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9" name="TextBox 158">
                  <a:extLst>
                    <a:ext uri="{FF2B5EF4-FFF2-40B4-BE49-F238E27FC236}">
                      <a16:creationId xmlns:a16="http://schemas.microsoft.com/office/drawing/2014/main" id="{F62432F8-D302-EB29-42E0-06E3CB76C031}"/>
                    </a:ext>
                  </a:extLst>
                </p:cNvPr>
                <p:cNvSpPr txBox="1"/>
                <p:nvPr/>
              </p:nvSpPr>
              <p:spPr>
                <a:xfrm>
                  <a:off x="861414" y="3199056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N</a:t>
                  </a:r>
                  <a:endParaRPr lang="en-GB" sz="1200" dirty="0"/>
                </a:p>
              </p:txBody>
            </p:sp>
            <p:sp>
              <p:nvSpPr>
                <p:cNvPr id="160" name="TextBox 159">
                  <a:extLst>
                    <a:ext uri="{FF2B5EF4-FFF2-40B4-BE49-F238E27FC236}">
                      <a16:creationId xmlns:a16="http://schemas.microsoft.com/office/drawing/2014/main" id="{F285E768-68F7-7248-743A-A24DB97F32A6}"/>
                    </a:ext>
                  </a:extLst>
                </p:cNvPr>
                <p:cNvSpPr txBox="1"/>
                <p:nvPr/>
              </p:nvSpPr>
              <p:spPr>
                <a:xfrm>
                  <a:off x="861414" y="3381944"/>
                  <a:ext cx="266810" cy="27699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cs typeface="Times New Roman" panose="02020603050405020304" pitchFamily="18" charset="0"/>
                    </a:rPr>
                    <a:t>S</a:t>
                  </a:r>
                  <a:endParaRPr lang="en-GB" sz="1200" dirty="0"/>
                </a:p>
              </p:txBody>
            </p:sp>
          </p:grpSp>
        </p:grp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B1088C40-F73E-3AAD-5FE9-31856F3B8C53}"/>
                </a:ext>
              </a:extLst>
            </p:cNvPr>
            <p:cNvSpPr/>
            <p:nvPr/>
          </p:nvSpPr>
          <p:spPr>
            <a:xfrm>
              <a:off x="466243" y="2518652"/>
              <a:ext cx="4594274" cy="343492"/>
            </a:xfrm>
            <a:prstGeom prst="rect">
              <a:avLst/>
            </a:prstGeom>
            <a:gradFill flip="none" rotWithShape="1">
              <a:gsLst>
                <a:gs pos="8000">
                  <a:srgbClr val="3333FF"/>
                </a:gs>
                <a:gs pos="100000">
                  <a:srgbClr val="FF0000"/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0762557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9CA9C-A175-9EB4-4DCD-BB05D4A391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3AC965-2ADB-9196-6503-2FD4BB660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D50F3A35-3AB3-2C92-4DED-663AA85D2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FFEB50-9B66-9754-6BD3-95E3CDF14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F76A45E-2786-7C90-6CC8-D34B8221A53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Spontaneous symmetry breaking 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CC57B823-453B-0C17-2EAE-31385033AC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3" y="1143000"/>
            <a:ext cx="8902609" cy="206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Lorentz violation is well motivated</a:t>
            </a:r>
            <a:endParaRPr lang="en-GB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US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Math is a good approximation of nature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no perfect symmetry in nature, all somewhat broken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why space-time symmetry is so perfect?!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CC89463-62B0-C207-8B3D-37D3E8786595}"/>
              </a:ext>
            </a:extLst>
          </p:cNvPr>
          <p:cNvSpPr txBox="1"/>
          <p:nvPr/>
        </p:nvSpPr>
        <p:spPr>
          <a:xfrm>
            <a:off x="1356610" y="5837694"/>
            <a:ext cx="45645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Fibonacci number and broccoli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1AE9B0-5AA0-2761-B6AA-6D872DA95371}"/>
              </a:ext>
            </a:extLst>
          </p:cNvPr>
          <p:cNvSpPr txBox="1"/>
          <p:nvPr/>
        </p:nvSpPr>
        <p:spPr>
          <a:xfrm>
            <a:off x="6724890" y="5837694"/>
            <a:ext cx="39948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Golden ratio and seashell</a:t>
            </a:r>
            <a:endParaRPr lang="en-GB" sz="24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9E99715-5EE0-D098-F5C6-04EE0A615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270" y="3392803"/>
            <a:ext cx="2353457" cy="23361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081F455-08D8-8249-5459-49B7EE19DD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399" y="3392803"/>
            <a:ext cx="34544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62711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83682-731F-82A1-13B1-21C125C61C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1A40D9E6-78B1-9859-21C1-35EA4CA24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D84A4CD-7579-F493-0BD2-D2ED17CBB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A3D92-1286-2857-93E4-9C9A7A2E4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AB0F95-AE0C-0F98-EF60-8F9AB0EDE07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Standard-Model Extension (SME)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0FDCA2-B066-7B53-E7A7-F45A583CD7DC}"/>
              </a:ext>
            </a:extLst>
          </p:cNvPr>
          <p:cNvSpPr txBox="1"/>
          <p:nvPr/>
        </p:nvSpPr>
        <p:spPr>
          <a:xfrm>
            <a:off x="457803" y="1246637"/>
            <a:ext cx="6720913" cy="1122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Search of Lorentz violation is to find anomalous effects due to the couplings of background fields and ordinary fields (electrons, muons, neutrinos, etc)</a:t>
            </a:r>
            <a:endParaRPr lang="en-GB" sz="2400" dirty="0">
              <a:solidFill>
                <a:srgbClr val="000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2E58176-B7A0-B84D-A8ED-DE8B7633272F}"/>
              </a:ext>
            </a:extLst>
          </p:cNvPr>
          <p:cNvGrpSpPr/>
          <p:nvPr/>
        </p:nvGrpSpPr>
        <p:grpSpPr>
          <a:xfrm>
            <a:off x="7739522" y="2216133"/>
            <a:ext cx="4452478" cy="3875487"/>
            <a:chOff x="0" y="2982513"/>
            <a:chExt cx="4452478" cy="3875487"/>
          </a:xfrm>
        </p:grpSpPr>
        <p:pic>
          <p:nvPicPr>
            <p:cNvPr id="4" name="Picture 36">
              <a:extLst>
                <a:ext uri="{FF2B5EF4-FFF2-40B4-BE49-F238E27FC236}">
                  <a16:creationId xmlns:a16="http://schemas.microsoft.com/office/drawing/2014/main" id="{493FC002-020F-E01E-29B7-F8B776357F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3008568"/>
              <a:ext cx="3553798" cy="3849432"/>
            </a:xfrm>
            <a:prstGeom prst="rect">
              <a:avLst/>
            </a:prstGeom>
            <a:noFill/>
          </p:spPr>
        </p:pic>
        <p:sp>
          <p:nvSpPr>
            <p:cNvPr id="5" name="Text Box 32">
              <a:extLst>
                <a:ext uri="{FF2B5EF4-FFF2-40B4-BE49-F238E27FC236}">
                  <a16:creationId xmlns:a16="http://schemas.microsoft.com/office/drawing/2014/main" id="{0EB387DD-266A-6D48-6D30-93B713BBF1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66557" y="6198674"/>
              <a:ext cx="885921" cy="6036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400" dirty="0">
                  <a:solidFill>
                    <a:srgbClr val="000000"/>
                  </a:solidFill>
                </a:rPr>
                <a:t>PM 5:58</a:t>
              </a:r>
            </a:p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endParaRPr lang="en-GB" sz="1400" dirty="0">
                <a:solidFill>
                  <a:srgbClr val="000000"/>
                </a:solidFill>
              </a:endParaRPr>
            </a:p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1400" dirty="0">
                  <a:solidFill>
                    <a:srgbClr val="000000"/>
                  </a:solidFill>
                </a:rPr>
                <a:t>AM 6:00</a:t>
              </a:r>
            </a:p>
          </p:txBody>
        </p:sp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087FFF7E-5DC2-5976-30F6-61403E447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216" y="2982513"/>
              <a:ext cx="2882347" cy="202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</a:tabLst>
              </a:pPr>
              <a:r>
                <a:rPr lang="en-GB" sz="1400" dirty="0">
                  <a:solidFill>
                    <a:srgbClr val="008000"/>
                  </a:solidFill>
                </a:rPr>
                <a:t>Scientific American (Sept. 2004)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9905850-2AC4-44BA-AC3A-7A877D4FD560}"/>
              </a:ext>
            </a:extLst>
          </p:cNvPr>
          <p:cNvGrpSpPr/>
          <p:nvPr/>
        </p:nvGrpSpPr>
        <p:grpSpPr>
          <a:xfrm>
            <a:off x="457801" y="2607208"/>
            <a:ext cx="6989915" cy="3380990"/>
            <a:chOff x="457801" y="2416136"/>
            <a:chExt cx="6989915" cy="338099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BAB5AA7-C5B7-997B-7A0B-6E75794EF0E5}"/>
                    </a:ext>
                  </a:extLst>
                </p:cNvPr>
                <p:cNvSpPr txBox="1"/>
                <p:nvPr/>
              </p:nvSpPr>
              <p:spPr>
                <a:xfrm>
                  <a:off x="457801" y="2416136"/>
                  <a:ext cx="6618859" cy="338099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SME is an effective field theory framework to look for Lorentz violation</a:t>
                  </a:r>
                </a:p>
                <a:p>
                  <a:r>
                    <a:rPr lang="en-GB" sz="2400" dirty="0">
                      <a:solidFill>
                        <a:srgbClr val="00009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e.g.) vacuum Lagrangian for fermion</a:t>
                  </a:r>
                </a:p>
                <a:p>
                  <a14:m>
                    <m:oMath xmlns:m="http://schemas.openxmlformats.org/officeDocument/2006/math">
                      <m:r>
                        <a:rPr lang="en-GB" sz="240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ℒ</m:t>
                      </m:r>
                    </m:oMath>
                  </a14:m>
                  <a:r>
                    <a:rPr lang="en-US" sz="2400" i="1" dirty="0">
                      <a:latin typeface="Cambria Math" charset="0"/>
                      <a:ea typeface="Cambria Math" charset="0"/>
                      <a:cs typeface="Cambria Math" charset="0"/>
                    </a:rPr>
                    <a:t> </a:t>
                  </a:r>
                  <a:r>
                    <a:rPr lang="en-US" sz="2400" dirty="0">
                      <a:ea typeface="Cambria Math" charset="0"/>
                      <a:cs typeface="Cambria Math" charset="0"/>
                    </a:rPr>
                    <a:t>=</a:t>
                  </a:r>
                  <a:r>
                    <a:rPr lang="en-US" sz="2400" i="1" dirty="0">
                      <a:latin typeface="Cambria Math" charset="0"/>
                      <a:ea typeface="Cambria Math" charset="0"/>
                      <a:cs typeface="Cambria Math" charset="0"/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𝑖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𝜕</m:t>
                          </m:r>
                        </m:e>
                        <m:sup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p>
                      </m:sSup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−</m:t>
                      </m:r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</m:acc>
                      <m:r>
                        <a:rPr lang="en-GB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e>
                        <m:sup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p>
                      </m:sSup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e>
                        <m:sub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e>
                        <m:sup>
                          <m:r>
                            <a:rPr lang="en-US" sz="2400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𝜇𝜈</m:t>
                          </m:r>
                        </m:sup>
                      </m:sSup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r>
                        <a:rPr lang="en-US" sz="24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⋯</m:t>
                      </m:r>
                    </m:oMath>
                  </a14:m>
                  <a:endParaRPr lang="en-US" sz="2400" dirty="0"/>
                </a:p>
                <a:p>
                  <a:endParaRPr lang="en-US" sz="2400" dirty="0">
                    <a:solidFill>
                      <a:srgbClr val="00009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endParaRPr lang="en-US" sz="2400" dirty="0">
                    <a:solidFill>
                      <a:srgbClr val="00009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pPr defTabSz="829280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tabLst>
                      <a:tab pos="656514" algn="l"/>
                      <a:tab pos="1313025" algn="l"/>
                      <a:tab pos="1969541" algn="l"/>
                      <a:tab pos="2626055" algn="l"/>
                      <a:tab pos="3282566" algn="l"/>
                      <a:tab pos="3939082" algn="l"/>
                      <a:tab pos="4595595" algn="l"/>
                      <a:tab pos="5252108" algn="l"/>
                      <a:tab pos="5908622" algn="l"/>
                      <a:tab pos="6565136" algn="l"/>
                      <a:tab pos="7221649" algn="l"/>
                      <a:tab pos="7878163" algn="l"/>
                      <a:tab pos="8534676" algn="l"/>
                    </a:tabLst>
                  </a:pPr>
                  <a:r>
                    <a:rPr lang="en-GB" sz="2400" dirty="0">
                      <a:solidFill>
                        <a:srgbClr val="00009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Physics of Lorentz violation</a:t>
                  </a:r>
                </a:p>
                <a:p>
                  <a:pPr defTabSz="829280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tabLst>
                      <a:tab pos="656514" algn="l"/>
                      <a:tab pos="1313025" algn="l"/>
                      <a:tab pos="1969541" algn="l"/>
                      <a:tab pos="2626055" algn="l"/>
                      <a:tab pos="3282566" algn="l"/>
                      <a:tab pos="3939082" algn="l"/>
                      <a:tab pos="4595595" algn="l"/>
                      <a:tab pos="5252108" algn="l"/>
                      <a:tab pos="5908622" algn="l"/>
                      <a:tab pos="6565136" algn="l"/>
                      <a:tab pos="7221649" algn="l"/>
                      <a:tab pos="7878163" algn="l"/>
                      <a:tab pos="8534676" algn="l"/>
                    </a:tabLst>
                  </a:pPr>
                  <a:r>
                    <a:rPr lang="en-GB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- Spectrum distortion, </a:t>
                  </a:r>
                </a:p>
                <a:p>
                  <a:pPr defTabSz="829280" hangingPunct="0">
                    <a:lnSpc>
                      <a:spcPct val="93000"/>
                    </a:lnSpc>
                    <a:buClr>
                      <a:srgbClr val="000000"/>
                    </a:buClr>
                    <a:buSzPct val="45000"/>
                    <a:tabLst>
                      <a:tab pos="656514" algn="l"/>
                      <a:tab pos="1313025" algn="l"/>
                      <a:tab pos="1969541" algn="l"/>
                      <a:tab pos="2626055" algn="l"/>
                      <a:tab pos="3282566" algn="l"/>
                      <a:tab pos="3939082" algn="l"/>
                      <a:tab pos="4595595" algn="l"/>
                      <a:tab pos="5252108" algn="l"/>
                      <a:tab pos="5908622" algn="l"/>
                      <a:tab pos="6565136" algn="l"/>
                      <a:tab pos="7221649" algn="l"/>
                      <a:tab pos="7878163" algn="l"/>
                      <a:tab pos="8534676" algn="l"/>
                    </a:tabLst>
                  </a:pPr>
                  <a:r>
                    <a:rPr lang="en-GB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- </a:t>
                  </a:r>
                  <a:r>
                    <a:rPr lang="en-GB" sz="2400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Sidereal time dependence</a:t>
                  </a:r>
                  <a:r>
                    <a:rPr lang="en-GB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, etc</a:t>
                  </a:r>
                  <a:r>
                    <a:rPr lang="is-IS" sz="2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…</a:t>
                  </a:r>
                  <a:endPara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BBAB5AA7-C5B7-997B-7A0B-6E75794EF0E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801" y="2416136"/>
                  <a:ext cx="6618859" cy="3380990"/>
                </a:xfrm>
                <a:prstGeom prst="rect">
                  <a:avLst/>
                </a:prstGeom>
                <a:blipFill>
                  <a:blip r:embed="rId3"/>
                  <a:stretch>
                    <a:fillRect l="-1533" t="-1498" b="-337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693DDBC-19F9-250D-145E-94885593E681}"/>
                </a:ext>
              </a:extLst>
            </p:cNvPr>
            <p:cNvGrpSpPr/>
            <p:nvPr/>
          </p:nvGrpSpPr>
          <p:grpSpPr>
            <a:xfrm>
              <a:off x="1018608" y="3531644"/>
              <a:ext cx="6429108" cy="1093771"/>
              <a:chOff x="1018608" y="3531644"/>
              <a:chExt cx="6429108" cy="1093771"/>
            </a:xfrm>
          </p:grpSpPr>
          <p:sp>
            <p:nvSpPr>
              <p:cNvPr id="20" name="AutoShape 25">
                <a:extLst>
                  <a:ext uri="{FF2B5EF4-FFF2-40B4-BE49-F238E27FC236}">
                    <a16:creationId xmlns:a16="http://schemas.microsoft.com/office/drawing/2014/main" id="{177122E7-1785-BC09-9B14-D1B4F48733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92719" y="4326771"/>
                <a:ext cx="3754997" cy="286232"/>
              </a:xfrm>
              <a:prstGeom prst="roundRect">
                <a:avLst>
                  <a:gd name="adj" fmla="val 472"/>
                </a:avLst>
              </a:prstGeom>
              <a:noFill/>
              <a:ln w="127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defTabSz="82928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656514" algn="l"/>
                    <a:tab pos="1313025" algn="l"/>
                    <a:tab pos="1969541" algn="l"/>
                    <a:tab pos="2626055" algn="l"/>
                    <a:tab pos="3282566" algn="l"/>
                  </a:tabLst>
                </a:pPr>
                <a:r>
                  <a:rPr lang="en-GB" sz="2000" dirty="0">
                    <a:solidFill>
                      <a:srgbClr val="FF0000"/>
                    </a:solidFill>
                  </a:rPr>
                  <a:t>couplings with background fields </a:t>
                </a:r>
              </a:p>
            </p:txBody>
          </p:sp>
          <p:sp>
            <p:nvSpPr>
              <p:cNvPr id="16" name="AutoShape 25">
                <a:extLst>
                  <a:ext uri="{FF2B5EF4-FFF2-40B4-BE49-F238E27FC236}">
                    <a16:creationId xmlns:a16="http://schemas.microsoft.com/office/drawing/2014/main" id="{0A8881B6-9EC1-B497-6343-07F3BF7E73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647" y="4339183"/>
                <a:ext cx="1890225" cy="286232"/>
              </a:xfrm>
              <a:prstGeom prst="roundRect">
                <a:avLst>
                  <a:gd name="adj" fmla="val 472"/>
                </a:avLst>
              </a:prstGeom>
              <a:noFill/>
              <a:ln w="12700">
                <a:solidFill>
                  <a:srgbClr val="000090"/>
                </a:solidFill>
                <a:round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defTabSz="829280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656514" algn="l"/>
                    <a:tab pos="1313025" algn="l"/>
                    <a:tab pos="1969541" algn="l"/>
                    <a:tab pos="2626055" algn="l"/>
                    <a:tab pos="3282566" algn="l"/>
                  </a:tabLst>
                </a:pPr>
                <a:r>
                  <a:rPr lang="en-GB" sz="2000" dirty="0">
                    <a:solidFill>
                      <a:srgbClr val="000090"/>
                    </a:solidFill>
                  </a:rPr>
                  <a:t>Standard Model</a:t>
                </a:r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BB63B6F7-0BC6-ECAD-7392-3636CE05CFFD}"/>
                  </a:ext>
                </a:extLst>
              </p:cNvPr>
              <p:cNvCxnSpPr/>
              <p:nvPr/>
            </p:nvCxnSpPr>
            <p:spPr>
              <a:xfrm flipV="1">
                <a:off x="3591339" y="3531644"/>
                <a:ext cx="0" cy="857011"/>
              </a:xfrm>
              <a:prstGeom prst="line">
                <a:avLst/>
              </a:prstGeom>
              <a:ln w="28575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Left Brace 29">
                <a:extLst>
                  <a:ext uri="{FF2B5EF4-FFF2-40B4-BE49-F238E27FC236}">
                    <a16:creationId xmlns:a16="http://schemas.microsoft.com/office/drawing/2014/main" id="{99D9FAB2-356D-5182-A679-10B093191182}"/>
                  </a:ext>
                </a:extLst>
              </p:cNvPr>
              <p:cNvSpPr/>
              <p:nvPr/>
            </p:nvSpPr>
            <p:spPr>
              <a:xfrm rot="16200000">
                <a:off x="2006132" y="2999166"/>
                <a:ext cx="286231" cy="2261279"/>
              </a:xfrm>
              <a:prstGeom prst="leftBrace">
                <a:avLst/>
              </a:prstGeom>
              <a:ln w="28575">
                <a:solidFill>
                  <a:srgbClr val="000090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6C2B4661-D2EC-2CC6-D0FB-2767926BBF80}"/>
                  </a:ext>
                </a:extLst>
              </p:cNvPr>
              <p:cNvCxnSpPr/>
              <p:nvPr/>
            </p:nvCxnSpPr>
            <p:spPr>
              <a:xfrm>
                <a:off x="3591339" y="4119210"/>
                <a:ext cx="662863" cy="0"/>
              </a:xfrm>
              <a:prstGeom prst="straightConnector1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B3D7F9E3-D69D-D858-5D62-B16A3D11698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104" y="1"/>
            <a:ext cx="5127896" cy="17514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5237C32-5A48-923B-49E2-E32E855746D1}"/>
              </a:ext>
            </a:extLst>
          </p:cNvPr>
          <p:cNvSpPr txBox="1"/>
          <p:nvPr/>
        </p:nvSpPr>
        <p:spPr>
          <a:xfrm>
            <a:off x="1492085" y="5908672"/>
            <a:ext cx="328757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24h 00min 00sec: Solar day</a:t>
            </a:r>
          </a:p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23h 56min 4.1sec: Sidereal day</a:t>
            </a:r>
            <a:endParaRPr lang="en-GB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2E04584-9E7B-789A-25C9-ED8AC1EF2303}"/>
              </a:ext>
            </a:extLst>
          </p:cNvPr>
          <p:cNvGrpSpPr/>
          <p:nvPr/>
        </p:nvGrpSpPr>
        <p:grpSpPr>
          <a:xfrm>
            <a:off x="4896310" y="4219254"/>
            <a:ext cx="2066054" cy="2163663"/>
            <a:chOff x="4896310" y="4219254"/>
            <a:chExt cx="2066054" cy="216366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4AF733E-B014-B549-9E37-6B59447F9F5A}"/>
                </a:ext>
              </a:extLst>
            </p:cNvPr>
            <p:cNvGrpSpPr/>
            <p:nvPr/>
          </p:nvGrpSpPr>
          <p:grpSpPr>
            <a:xfrm>
              <a:off x="4896310" y="4219254"/>
              <a:ext cx="2066054" cy="2163663"/>
              <a:chOff x="4341673" y="4354164"/>
              <a:chExt cx="2066054" cy="2163663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636653F9-0B49-C7AD-2394-3559F4D777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81666" y="5246557"/>
                <a:ext cx="132606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5538CB95-A0E4-A986-BD86-87F09686D8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34066" y="5104565"/>
                <a:ext cx="0" cy="125178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CBC9A6AD-EEE8-9DD1-CE83-13D73F1057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62221" y="5104565"/>
                <a:ext cx="560597" cy="105778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4BB0E14A-455A-0A21-9743-5EE4B5B2CED0}"/>
                  </a:ext>
                </a:extLst>
              </p:cNvPr>
              <p:cNvSpPr/>
              <p:nvPr/>
            </p:nvSpPr>
            <p:spPr>
              <a:xfrm flipV="1">
                <a:off x="4341673" y="4354164"/>
                <a:ext cx="1784785" cy="1784785"/>
              </a:xfrm>
              <a:prstGeom prst="arc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71BE0902-7ADA-0C8F-21B1-CE85B2C89629}"/>
                  </a:ext>
                </a:extLst>
              </p:cNvPr>
              <p:cNvSpPr/>
              <p:nvPr/>
            </p:nvSpPr>
            <p:spPr>
              <a:xfrm>
                <a:off x="5146509" y="6053045"/>
                <a:ext cx="170941" cy="170941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FE750220-BE18-E4D7-C4D3-F0124320085D}"/>
                  </a:ext>
                </a:extLst>
              </p:cNvPr>
              <p:cNvSpPr/>
              <p:nvPr/>
            </p:nvSpPr>
            <p:spPr>
              <a:xfrm>
                <a:off x="5573755" y="5950424"/>
                <a:ext cx="170941" cy="170941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0CD98E3-DBBF-B85E-F2AC-EB2994804591}"/>
                  </a:ext>
                </a:extLst>
              </p:cNvPr>
              <p:cNvSpPr/>
              <p:nvPr/>
            </p:nvSpPr>
            <p:spPr>
              <a:xfrm>
                <a:off x="5146509" y="5161085"/>
                <a:ext cx="170941" cy="170941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C375E0C7-9671-554B-9AC0-C96E0FC7AAA1}"/>
                  </a:ext>
                </a:extLst>
              </p:cNvPr>
              <p:cNvSpPr/>
              <p:nvPr/>
            </p:nvSpPr>
            <p:spPr>
              <a:xfrm>
                <a:off x="5211845" y="6030908"/>
                <a:ext cx="46946" cy="469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D3A5297A-87BC-FA6C-8E3C-65913375C02F}"/>
                  </a:ext>
                </a:extLst>
              </p:cNvPr>
              <p:cNvSpPr/>
              <p:nvPr/>
            </p:nvSpPr>
            <p:spPr>
              <a:xfrm>
                <a:off x="5593157" y="5938841"/>
                <a:ext cx="46946" cy="4694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F08320FF-742A-8394-AA8A-96DB0912FABD}"/>
                  </a:ext>
                </a:extLst>
              </p:cNvPr>
              <p:cNvSpPr txBox="1"/>
              <p:nvPr/>
            </p:nvSpPr>
            <p:spPr>
              <a:xfrm>
                <a:off x="4905842" y="6148495"/>
                <a:ext cx="7058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noon</a:t>
                </a:r>
                <a:endParaRPr lang="en-GB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E40A731-36C3-D9F8-5769-7385B4CBB955}"/>
                  </a:ext>
                </a:extLst>
              </p:cNvPr>
              <p:cNvSpPr txBox="1"/>
              <p:nvPr/>
            </p:nvSpPr>
            <p:spPr>
              <a:xfrm>
                <a:off x="5609863" y="6018524"/>
                <a:ext cx="70589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noon</a:t>
                </a:r>
                <a:endParaRPr lang="en-GB" dirty="0"/>
              </a:p>
            </p:txBody>
          </p:sp>
        </p:grp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3663A983-82E6-B7C1-6600-CD60CD92BA52}"/>
                </a:ext>
              </a:extLst>
            </p:cNvPr>
            <p:cNvCxnSpPr/>
            <p:nvPr/>
          </p:nvCxnSpPr>
          <p:spPr>
            <a:xfrm flipV="1">
              <a:off x="5899897" y="6013585"/>
              <a:ext cx="247897" cy="7549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321349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pa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9" y="0"/>
            <a:ext cx="9143999" cy="6858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42A6C-C35C-714B-CD30-C8871A588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</p:spTree>
    <p:extLst>
      <p:ext uri="{BB962C8B-B14F-4D97-AF65-F5344CB8AC3E}">
        <p14:creationId xmlns:p14="http://schemas.microsoft.com/office/powerpoint/2010/main" val="403158830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CF332-EA37-B654-BB6D-7EBE1EBE9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>
            <a:extLst>
              <a:ext uri="{FF2B5EF4-FFF2-40B4-BE49-F238E27FC236}">
                <a16:creationId xmlns:a16="http://schemas.microsoft.com/office/drawing/2014/main" id="{EDB0033D-32B0-EB1C-66F2-0A620A4A1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862" y="2514600"/>
            <a:ext cx="107872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algn="ctr" defTabSz="914225"/>
            <a:r>
              <a:rPr lang="en-US" sz="6000" b="1" dirty="0">
                <a:solidFill>
                  <a:srgbClr val="000090"/>
                </a:solidFill>
              </a:rPr>
              <a:t>Tests of Lorentz violation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223432A-FA3C-FD64-9691-5DF2E206C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D563B2C-0277-B75F-2EE9-828EBA814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31254-12C4-B298-890A-C0C45FE10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356385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10EA80-776A-9A7F-7C74-6F13ED12CF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A54D1CB8-68BA-C515-1103-61425CF10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0A2EE0C-F607-F15D-F790-A56D9A1A6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FA374F-B9BE-69FC-84D6-A91DD0415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AD13D3E-9D09-974D-45A9-B5D28C7AF1B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Torsion pendulum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F533FF-5314-C54E-3B88-B97F2F081657}"/>
              </a:ext>
            </a:extLst>
          </p:cNvPr>
          <p:cNvSpPr txBox="1"/>
          <p:nvPr/>
        </p:nvSpPr>
        <p:spPr>
          <a:xfrm>
            <a:off x="457803" y="1246637"/>
            <a:ext cx="5783971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Eötvös experiment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EötWash experiment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Modern torsion balance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Newton constant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Equivalent of Principle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etc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C62A20-E5B0-688E-F03E-06428DD0B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6089988" cy="17366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006C2E4-30D0-93F3-38EC-A9DC7C35964E}"/>
              </a:ext>
            </a:extLst>
          </p:cNvPr>
          <p:cNvSpPr txBox="1"/>
          <p:nvPr/>
        </p:nvSpPr>
        <p:spPr>
          <a:xfrm>
            <a:off x="-39142" y="-1977"/>
            <a:ext cx="61291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90"/>
                </a:solidFill>
                <a:cs typeface="Times New Roman" panose="02020603050405020304" pitchFamily="18" charset="0"/>
                <a:hlinkClick r:id="rId3"/>
              </a:rPr>
              <a:t> EötWash, </a:t>
            </a:r>
            <a:r>
              <a:rPr lang="en-US" sz="1200" dirty="0">
                <a:solidFill>
                  <a:srgbClr val="000090"/>
                </a:solidFill>
                <a:hlinkClick r:id="rId3"/>
              </a:rPr>
              <a:t>PRL85(2000)2869</a:t>
            </a:r>
            <a:r>
              <a:rPr lang="en-US" sz="1200" dirty="0">
                <a:solidFill>
                  <a:srgbClr val="000090"/>
                </a:solidFill>
              </a:rPr>
              <a:t>, </a:t>
            </a:r>
            <a:r>
              <a:rPr lang="en-US" sz="1200" dirty="0">
                <a:solidFill>
                  <a:srgbClr val="000000"/>
                </a:solidFill>
                <a:effectLst/>
                <a:hlinkClick r:id="rId4"/>
              </a:rPr>
              <a:t>PRL100</a:t>
            </a:r>
            <a:r>
              <a:rPr lang="en-US" sz="1200" b="1" dirty="0">
                <a:solidFill>
                  <a:srgbClr val="000000"/>
                </a:solidFill>
                <a:effectLst/>
                <a:hlinkClick r:id="rId4"/>
              </a:rPr>
              <a:t>,</a:t>
            </a:r>
            <a:r>
              <a:rPr lang="en-US" sz="1200" dirty="0">
                <a:solidFill>
                  <a:srgbClr val="000000"/>
                </a:solidFill>
                <a:effectLst/>
                <a:hlinkClick r:id="rId4"/>
              </a:rPr>
              <a:t>(2008)041101</a:t>
            </a:r>
            <a:r>
              <a:rPr lang="en-US" sz="1200" dirty="0">
                <a:solidFill>
                  <a:srgbClr val="000090"/>
                </a:solidFill>
              </a:rPr>
              <a:t>  </a:t>
            </a:r>
            <a:r>
              <a:rPr lang="en-GB" sz="1200" dirty="0">
                <a:solidFill>
                  <a:srgbClr val="000090"/>
                </a:solidFill>
                <a:cs typeface="Times New Roman" panose="02020603050405020304" pitchFamily="18" charset="0"/>
              </a:rPr>
              <a:t> </a:t>
            </a:r>
            <a:endParaRPr lang="en-GB" sz="1200" dirty="0">
              <a:solidFill>
                <a:srgbClr val="00009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62FEC1-20B6-A09C-99DF-E51E72BC0F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287" y="2174829"/>
            <a:ext cx="3047052" cy="39543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CBD67E-B8D9-E64A-FB31-919F873DCCA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339" y="2292160"/>
            <a:ext cx="5210649" cy="3751667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DDE5371-80FC-9CFA-6D9E-C7F80BAB4B4F}"/>
              </a:ext>
            </a:extLst>
          </p:cNvPr>
          <p:cNvCxnSpPr>
            <a:cxnSpLocks/>
          </p:cNvCxnSpPr>
          <p:nvPr/>
        </p:nvCxnSpPr>
        <p:spPr>
          <a:xfrm>
            <a:off x="11105322" y="2011374"/>
            <a:ext cx="0" cy="1765496"/>
          </a:xfrm>
          <a:prstGeom prst="straightConnector1">
            <a:avLst/>
          </a:prstGeom>
          <a:ln>
            <a:solidFill>
              <a:srgbClr val="3333FF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3B51115-3BE8-08D9-FB1F-157BD3775A38}"/>
              </a:ext>
            </a:extLst>
          </p:cNvPr>
          <p:cNvSpPr txBox="1"/>
          <p:nvPr/>
        </p:nvSpPr>
        <p:spPr>
          <a:xfrm>
            <a:off x="10623581" y="1657064"/>
            <a:ext cx="9588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3333FF"/>
                </a:solidFill>
                <a:cs typeface="Times New Roman" panose="02020603050405020304" pitchFamily="18" charset="0"/>
                <a:sym typeface="Wingdings" pitchFamily="2" charset="2"/>
              </a:rPr>
              <a:t>EötWash</a:t>
            </a:r>
            <a:endParaRPr lang="en-GB" sz="1400" dirty="0">
              <a:solidFill>
                <a:srgbClr val="3333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7389F5-E557-1734-89F3-4015E8985D63}"/>
              </a:ext>
            </a:extLst>
          </p:cNvPr>
          <p:cNvSpPr txBox="1"/>
          <p:nvPr/>
        </p:nvSpPr>
        <p:spPr>
          <a:xfrm>
            <a:off x="6984744" y="1973902"/>
            <a:ext cx="391584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8000"/>
                </a:solidFill>
                <a:cs typeface="Times New Roman" panose="02020603050405020304" pitchFamily="18" charset="0"/>
                <a:sym typeface="Wingdings" pitchFamily="2" charset="2"/>
              </a:rPr>
              <a:t>History of Newton constant measurement</a:t>
            </a:r>
            <a:endParaRPr lang="en-GB" sz="16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54937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D5613-9D59-28F9-6EF8-D3A930F5DD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58A6C639-0675-9DBF-9969-BC3A6625D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6726DE-FCA2-9019-64DC-A805A946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17DE0-D443-E05D-04AB-B82F23A7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4BAB65B-32A7-EB21-0862-05CF3E83084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Torsion pendulum (electron)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F6EC6A0-F791-6F1C-5266-0A8E5D0A6D79}"/>
              </a:ext>
            </a:extLst>
          </p:cNvPr>
          <p:cNvSpPr txBox="1"/>
          <p:nvPr/>
        </p:nvSpPr>
        <p:spPr>
          <a:xfrm>
            <a:off x="457803" y="1246637"/>
            <a:ext cx="718870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spin – background field coupling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AlNiCo: all magnetic field is from electron spin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SmCo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electron orbital motion creates magnetic field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Magnetize them to cancel magnetic field, so that the pendulum has net electron spin  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Look for coupling between electron spin and background field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E6D311A-1D55-BE7F-BF69-1C85FDA7A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5531" y="571499"/>
            <a:ext cx="4114062" cy="4292935"/>
          </a:xfrm>
          <a:prstGeom prst="rect">
            <a:avLst/>
          </a:prstGeom>
        </p:spPr>
      </p:pic>
      <p:pic>
        <p:nvPicPr>
          <p:cNvPr id="4" name="Picture 3" descr="Heckel1">
            <a:extLst>
              <a:ext uri="{FF2B5EF4-FFF2-40B4-BE49-F238E27FC236}">
                <a16:creationId xmlns:a16="http://schemas.microsoft.com/office/drawing/2014/main" id="{23FCECD2-2DF1-EA80-6D3A-700B6CE6BC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l="4674" t="4198" r="3889" b="3970"/>
          <a:stretch/>
        </p:blipFill>
        <p:spPr bwMode="auto">
          <a:xfrm>
            <a:off x="3115455" y="3763617"/>
            <a:ext cx="3305382" cy="2417488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9877FC-DEB0-E4FE-9A07-4D249428DA5F}"/>
              </a:ext>
            </a:extLst>
          </p:cNvPr>
          <p:cNvSpPr txBox="1"/>
          <p:nvPr/>
        </p:nvSpPr>
        <p:spPr>
          <a:xfrm>
            <a:off x="-39142" y="-1977"/>
            <a:ext cx="61291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90"/>
                </a:solidFill>
                <a:cs typeface="Times New Roman" panose="02020603050405020304" pitchFamily="18" charset="0"/>
                <a:hlinkClick r:id="rId4"/>
              </a:rPr>
              <a:t> EötWash, </a:t>
            </a:r>
            <a:r>
              <a:rPr lang="en-US" sz="1200" dirty="0">
                <a:hlinkClick r:id="rId4"/>
              </a:rPr>
              <a:t>PRL97(2006)021603</a:t>
            </a:r>
            <a:r>
              <a:rPr lang="en-US" sz="1200" dirty="0"/>
              <a:t> , </a:t>
            </a:r>
            <a:r>
              <a:rPr lang="en-US" sz="1200" dirty="0">
                <a:hlinkClick r:id="rId5"/>
              </a:rPr>
              <a:t>PRL122(2019)231301</a:t>
            </a:r>
            <a:r>
              <a:rPr lang="en-US" sz="1200" dirty="0">
                <a:solidFill>
                  <a:srgbClr val="000090"/>
                </a:solidFill>
              </a:rPr>
              <a:t>   </a:t>
            </a:r>
            <a:r>
              <a:rPr lang="en-GB" sz="1200" dirty="0">
                <a:solidFill>
                  <a:srgbClr val="000090"/>
                </a:solidFill>
                <a:cs typeface="Times New Roman" panose="02020603050405020304" pitchFamily="18" charset="0"/>
              </a:rPr>
              <a:t> </a:t>
            </a:r>
            <a:endParaRPr lang="en-GB" sz="1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74648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BDA5C-D7B5-F252-1FBB-0314D598C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BF82C6DD-0D25-42F8-9408-E7C765F00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D2E87D3-261D-14E5-FB68-397E863E0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9CF514-E647-8BC3-FAF1-637D66882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A46A3FB-F05C-A6D8-AB27-BF0DD4DBC0C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Double gas maser (neutron)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D6EEE8-5F8F-051E-1426-1D022FA96D24}"/>
              </a:ext>
            </a:extLst>
          </p:cNvPr>
          <p:cNvSpPr txBox="1"/>
          <p:nvPr/>
        </p:nvSpPr>
        <p:spPr>
          <a:xfrm>
            <a:off x="457803" y="1246637"/>
            <a:ext cx="802579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most sensitive magnetometer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Optical pump for Rb, K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Spin transfer to noble gas (Xe, 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He), monitor 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precession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Look for coupling between neutron spin and background field</a:t>
            </a:r>
          </a:p>
        </p:txBody>
      </p:sp>
      <p:pic>
        <p:nvPicPr>
          <p:cNvPr id="4" name="Picture 18" descr="Romalis2">
            <a:extLst>
              <a:ext uri="{FF2B5EF4-FFF2-40B4-BE49-F238E27FC236}">
                <a16:creationId xmlns:a16="http://schemas.microsoft.com/office/drawing/2014/main" id="{2A579DDA-6E1C-C45F-3CA9-3408DF5C4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3741" y="3125875"/>
            <a:ext cx="3904773" cy="3109540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C90FE16-38FC-01BD-FEE4-22435B3B79A0}"/>
              </a:ext>
            </a:extLst>
          </p:cNvPr>
          <p:cNvSpPr txBox="1"/>
          <p:nvPr/>
        </p:nvSpPr>
        <p:spPr>
          <a:xfrm>
            <a:off x="4233" y="0"/>
            <a:ext cx="61341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1A1718"/>
                </a:solidFill>
                <a:effectLst/>
                <a:hlinkClick r:id="rId3"/>
              </a:rPr>
              <a:t>PRL105(2010)151604</a:t>
            </a:r>
            <a:r>
              <a:rPr lang="en-US" sz="1200" dirty="0">
                <a:solidFill>
                  <a:srgbClr val="1A1718"/>
                </a:solidFill>
                <a:effectLst/>
              </a:rPr>
              <a:t> and many others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1779-FC80-E881-3D27-E4D85CA7C1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145" y="2822067"/>
            <a:ext cx="5056256" cy="3413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83694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CB29A-BF50-AA7E-D2C7-A2B4E81555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3C34EE5-4F60-8030-4371-77F4E061E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556" y="1123312"/>
            <a:ext cx="5746821" cy="2012388"/>
          </a:xfrm>
          <a:prstGeom prst="rect">
            <a:avLst/>
          </a:prstGeom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F2E69456-A4C9-D8B4-04C5-9A52D9FAD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A7B26F-CF70-64D0-B61A-6C83C8505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25DAD2-081A-DE7F-66CA-C1BF4C296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610FF7B-35ED-0C64-4A3B-32C80613A87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Collider physics (quarks)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224414-46EE-D296-A068-B9941CA82515}"/>
              </a:ext>
            </a:extLst>
          </p:cNvPr>
          <p:cNvSpPr txBox="1"/>
          <p:nvPr/>
        </p:nvSpPr>
        <p:spPr>
          <a:xfrm>
            <a:off x="457803" y="1246637"/>
            <a:ext cx="583629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HERA p-e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collider 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ZEUS deep-inelastic scattering data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Monitor sidereal time dependence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Similar tests are possible for other data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AB0823-EC97-6D24-1198-60052C87A702}"/>
              </a:ext>
            </a:extLst>
          </p:cNvPr>
          <p:cNvSpPr txBox="1"/>
          <p:nvPr/>
        </p:nvSpPr>
        <p:spPr>
          <a:xfrm>
            <a:off x="0" y="0"/>
            <a:ext cx="342558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cs typeface="Times New Roman" panose="02020603050405020304" pitchFamily="18" charset="0"/>
                <a:hlinkClick r:id="rId3"/>
              </a:rPr>
              <a:t>ZEUS, </a:t>
            </a:r>
            <a:r>
              <a:rPr lang="en-US" sz="1200" dirty="0">
                <a:hlinkClick r:id="rId3"/>
              </a:rPr>
              <a:t>PRD107(2023)092008</a:t>
            </a:r>
            <a:r>
              <a:rPr lang="en-US" sz="1200" dirty="0"/>
              <a:t> and many others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9CC3698-056E-0641-11E7-B2515BFC22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5290" y="79389"/>
            <a:ext cx="2230036" cy="148436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E9373A-1B25-4FB0-639E-29A16C8F7B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115" y="3360746"/>
            <a:ext cx="4183175" cy="302118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A082DE4-1016-43ED-1109-99EDC91A1CBB}"/>
              </a:ext>
            </a:extLst>
          </p:cNvPr>
          <p:cNvGrpSpPr/>
          <p:nvPr/>
        </p:nvGrpSpPr>
        <p:grpSpPr>
          <a:xfrm>
            <a:off x="6444556" y="3294479"/>
            <a:ext cx="5761800" cy="3087449"/>
            <a:chOff x="6430200" y="1776066"/>
            <a:chExt cx="5761800" cy="308744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37D630D-E91E-BDB9-0C26-7F84911B8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083"/>
            <a:stretch/>
          </p:blipFill>
          <p:spPr>
            <a:xfrm>
              <a:off x="6430200" y="1776066"/>
              <a:ext cx="5761800" cy="288177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893D0EC-91C7-070F-689D-4817177E05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5510"/>
            <a:stretch/>
          </p:blipFill>
          <p:spPr>
            <a:xfrm>
              <a:off x="6430200" y="4657842"/>
              <a:ext cx="5761800" cy="205673"/>
            </a:xfrm>
            <a:prstGeom prst="rect">
              <a:avLst/>
            </a:prstGeom>
          </p:spPr>
        </p:pic>
      </p:grpSp>
      <p:pic>
        <p:nvPicPr>
          <p:cNvPr id="19" name="Graphic 18">
            <a:extLst>
              <a:ext uri="{FF2B5EF4-FFF2-40B4-BE49-F238E27FC236}">
                <a16:creationId xmlns:a16="http://schemas.microsoft.com/office/drawing/2014/main" id="{B545000A-9D4F-DFDB-741E-41A5F021AFB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35593" y="3429000"/>
            <a:ext cx="1036983" cy="10369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12ECBF0-B471-72C6-B62E-40E32F6AF7C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4462351"/>
            <a:ext cx="710817" cy="506101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09260329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E0F0A4-7FFD-256F-B6AE-DCE4C50F0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>
            <a:extLst>
              <a:ext uri="{FF2B5EF4-FFF2-40B4-BE49-F238E27FC236}">
                <a16:creationId xmlns:a16="http://schemas.microsoft.com/office/drawing/2014/main" id="{6FFA9A43-7248-0E8E-9FF7-A96B7C330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3868" y="2514600"/>
            <a:ext cx="600601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algn="ctr" defTabSz="914225"/>
            <a:r>
              <a:rPr lang="en-US" sz="6000" b="1" dirty="0">
                <a:solidFill>
                  <a:srgbClr val="000090"/>
                </a:solidFill>
              </a:rPr>
              <a:t>Introduction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0BA3A4A9-BF8C-0642-DCFA-2D82CA7EF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9065B88-4346-6EAD-B6AC-4ADC07958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2E2B3A-5A4F-E38D-B599-FAEC2B1CA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11692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365595" name="Text Box 27"/>
          <p:cNvSpPr txBox="1">
            <a:spLocks noChangeArrowheads="1"/>
          </p:cNvSpPr>
          <p:nvPr/>
        </p:nvSpPr>
        <p:spPr bwMode="auto">
          <a:xfrm>
            <a:off x="443345" y="1055903"/>
            <a:ext cx="11139056" cy="7896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Neutrinos in the standard model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standard model describes 6 quarks and 6 leptons and 3 types of force carriers.</a:t>
            </a:r>
          </a:p>
        </p:txBody>
      </p:sp>
      <p:sp>
        <p:nvSpPr>
          <p:cNvPr id="365601" name="Text Box 33"/>
          <p:cNvSpPr txBox="1">
            <a:spLocks noChangeArrowheads="1"/>
          </p:cNvSpPr>
          <p:nvPr/>
        </p:nvSpPr>
        <p:spPr bwMode="auto">
          <a:xfrm>
            <a:off x="4813139" y="2040351"/>
            <a:ext cx="6954760" cy="4069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Neutrinos are special because,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they only interact with weak nuclear force.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interaction eigenstate is not Hamiltonian eigenstate, and propagation of neutrinos changes their species (flavours), called </a:t>
            </a: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439469" y="2659427"/>
            <a:ext cx="2558351" cy="1467361"/>
            <a:chOff x="5059330" y="1793359"/>
            <a:chExt cx="2819518" cy="1618173"/>
          </a:xfrm>
        </p:grpSpPr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5513389" y="2116138"/>
              <a:ext cx="1949450" cy="1022350"/>
              <a:chOff x="3384" y="1445"/>
              <a:chExt cx="1228" cy="926"/>
            </a:xfrm>
          </p:grpSpPr>
          <p:sp>
            <p:nvSpPr>
              <p:cNvPr id="18" name="Line 27"/>
              <p:cNvSpPr>
                <a:spLocks noChangeShapeType="1"/>
              </p:cNvSpPr>
              <p:nvPr/>
            </p:nvSpPr>
            <p:spPr bwMode="auto">
              <a:xfrm>
                <a:off x="3384" y="1487"/>
                <a:ext cx="567" cy="1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9" name="Line 28"/>
              <p:cNvSpPr>
                <a:spLocks noChangeShapeType="1"/>
              </p:cNvSpPr>
              <p:nvPr/>
            </p:nvSpPr>
            <p:spPr bwMode="auto">
              <a:xfrm>
                <a:off x="3935" y="2145"/>
                <a:ext cx="677" cy="1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0" name="Line 29"/>
              <p:cNvSpPr>
                <a:spLocks noChangeShapeType="1"/>
              </p:cNvSpPr>
              <p:nvPr/>
            </p:nvSpPr>
            <p:spPr bwMode="auto">
              <a:xfrm flipV="1">
                <a:off x="3948" y="1445"/>
                <a:ext cx="504" cy="21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 flipV="1">
                <a:off x="3486" y="2143"/>
                <a:ext cx="440" cy="2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31"/>
              <p:cNvSpPr>
                <a:spLocks noChangeArrowheads="1"/>
              </p:cNvSpPr>
              <p:nvPr/>
            </p:nvSpPr>
            <p:spPr bwMode="auto">
              <a:xfrm>
                <a:off x="3917" y="1655"/>
                <a:ext cx="158" cy="494"/>
              </a:xfrm>
              <a:custGeom>
                <a:avLst/>
                <a:gdLst/>
                <a:ahLst/>
                <a:cxnLst>
                  <a:cxn ang="0">
                    <a:pos x="296" y="0"/>
                  </a:cxn>
                  <a:cxn ang="0">
                    <a:pos x="1095" y="627"/>
                  </a:cxn>
                  <a:cxn ang="0">
                    <a:pos x="729" y="1461"/>
                  </a:cxn>
                  <a:cxn ang="0">
                    <a:pos x="562" y="2364"/>
                  </a:cxn>
                  <a:cxn ang="0">
                    <a:pos x="1361" y="2955"/>
                  </a:cxn>
                  <a:cxn ang="0">
                    <a:pos x="528" y="3547"/>
                  </a:cxn>
                  <a:cxn ang="0">
                    <a:pos x="662" y="4381"/>
                  </a:cxn>
                  <a:cxn ang="0">
                    <a:pos x="1162" y="5284"/>
                  </a:cxn>
                  <a:cxn ang="0">
                    <a:pos x="162" y="5910"/>
                  </a:cxn>
                  <a:cxn ang="0">
                    <a:pos x="129" y="6050"/>
                  </a:cxn>
                </a:cxnLst>
                <a:rect l="0" t="0" r="r" b="b"/>
                <a:pathLst>
                  <a:path w="1866" h="6051">
                    <a:moveTo>
                      <a:pt x="296" y="0"/>
                    </a:moveTo>
                    <a:cubicBezTo>
                      <a:pt x="283" y="477"/>
                      <a:pt x="795" y="504"/>
                      <a:pt x="1095" y="627"/>
                    </a:cubicBezTo>
                    <a:cubicBezTo>
                      <a:pt x="1865" y="939"/>
                      <a:pt x="1014" y="1382"/>
                      <a:pt x="729" y="1461"/>
                    </a:cubicBezTo>
                    <a:cubicBezTo>
                      <a:pt x="359" y="1563"/>
                      <a:pt x="0" y="2158"/>
                      <a:pt x="562" y="2364"/>
                    </a:cubicBezTo>
                    <a:cubicBezTo>
                      <a:pt x="861" y="2474"/>
                      <a:pt x="1385" y="2449"/>
                      <a:pt x="1361" y="2955"/>
                    </a:cubicBezTo>
                    <a:cubicBezTo>
                      <a:pt x="1339" y="3447"/>
                      <a:pt x="843" y="3445"/>
                      <a:pt x="528" y="3547"/>
                    </a:cubicBezTo>
                    <a:cubicBezTo>
                      <a:pt x="75" y="3694"/>
                      <a:pt x="134" y="4361"/>
                      <a:pt x="662" y="4381"/>
                    </a:cubicBezTo>
                    <a:cubicBezTo>
                      <a:pt x="975" y="4393"/>
                      <a:pt x="1576" y="4945"/>
                      <a:pt x="1162" y="5284"/>
                    </a:cubicBezTo>
                    <a:cubicBezTo>
                      <a:pt x="856" y="5535"/>
                      <a:pt x="474" y="5667"/>
                      <a:pt x="162" y="5910"/>
                    </a:cubicBezTo>
                    <a:lnTo>
                      <a:pt x="129" y="60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5059330" y="1894959"/>
              <a:ext cx="486180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n</a:t>
              </a:r>
              <a:r>
                <a:rPr lang="en-GB" sz="2200" baseline="-250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219926" y="1793359"/>
              <a:ext cx="382665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318008" y="29363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d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502407" y="28855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u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576917" y="2339459"/>
              <a:ext cx="500313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cs typeface="Symbol" charset="2"/>
                </a:rPr>
                <a:t>W</a:t>
              </a:r>
              <a:endParaRPr lang="en-US" sz="2200" baseline="300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053068" y="2746436"/>
            <a:ext cx="2443118" cy="1375230"/>
            <a:chOff x="5275230" y="3545959"/>
            <a:chExt cx="2692518" cy="1516573"/>
          </a:xfrm>
        </p:grpSpPr>
        <p:grpSp>
          <p:nvGrpSpPr>
            <p:cNvPr id="24" name="Group 26"/>
            <p:cNvGrpSpPr>
              <a:grpSpLocks/>
            </p:cNvGrpSpPr>
            <p:nvPr/>
          </p:nvGrpSpPr>
          <p:grpSpPr bwMode="auto">
            <a:xfrm>
              <a:off x="5627689" y="3814763"/>
              <a:ext cx="1949450" cy="1022350"/>
              <a:chOff x="3384" y="1445"/>
              <a:chExt cx="1228" cy="926"/>
            </a:xfrm>
          </p:grpSpPr>
          <p:sp>
            <p:nvSpPr>
              <p:cNvPr id="30" name="Line 27"/>
              <p:cNvSpPr>
                <a:spLocks noChangeShapeType="1"/>
              </p:cNvSpPr>
              <p:nvPr/>
            </p:nvSpPr>
            <p:spPr bwMode="auto">
              <a:xfrm>
                <a:off x="3384" y="1487"/>
                <a:ext cx="567" cy="17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28"/>
              <p:cNvSpPr>
                <a:spLocks noChangeShapeType="1"/>
              </p:cNvSpPr>
              <p:nvPr/>
            </p:nvSpPr>
            <p:spPr bwMode="auto">
              <a:xfrm>
                <a:off x="3935" y="2145"/>
                <a:ext cx="677" cy="19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29"/>
              <p:cNvSpPr>
                <a:spLocks noChangeShapeType="1"/>
              </p:cNvSpPr>
              <p:nvPr/>
            </p:nvSpPr>
            <p:spPr bwMode="auto">
              <a:xfrm flipV="1">
                <a:off x="3948" y="1445"/>
                <a:ext cx="504" cy="21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3" name="Line 30"/>
              <p:cNvSpPr>
                <a:spLocks noChangeShapeType="1"/>
              </p:cNvSpPr>
              <p:nvPr/>
            </p:nvSpPr>
            <p:spPr bwMode="auto">
              <a:xfrm flipV="1">
                <a:off x="3486" y="2143"/>
                <a:ext cx="440" cy="22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4" name="Freeform 31"/>
              <p:cNvSpPr>
                <a:spLocks noChangeArrowheads="1"/>
              </p:cNvSpPr>
              <p:nvPr/>
            </p:nvSpPr>
            <p:spPr bwMode="auto">
              <a:xfrm>
                <a:off x="3917" y="1655"/>
                <a:ext cx="158" cy="494"/>
              </a:xfrm>
              <a:custGeom>
                <a:avLst/>
                <a:gdLst/>
                <a:ahLst/>
                <a:cxnLst>
                  <a:cxn ang="0">
                    <a:pos x="296" y="0"/>
                  </a:cxn>
                  <a:cxn ang="0">
                    <a:pos x="1095" y="627"/>
                  </a:cxn>
                  <a:cxn ang="0">
                    <a:pos x="729" y="1461"/>
                  </a:cxn>
                  <a:cxn ang="0">
                    <a:pos x="562" y="2364"/>
                  </a:cxn>
                  <a:cxn ang="0">
                    <a:pos x="1361" y="2955"/>
                  </a:cxn>
                  <a:cxn ang="0">
                    <a:pos x="528" y="3547"/>
                  </a:cxn>
                  <a:cxn ang="0">
                    <a:pos x="662" y="4381"/>
                  </a:cxn>
                  <a:cxn ang="0">
                    <a:pos x="1162" y="5284"/>
                  </a:cxn>
                  <a:cxn ang="0">
                    <a:pos x="162" y="5910"/>
                  </a:cxn>
                  <a:cxn ang="0">
                    <a:pos x="129" y="6050"/>
                  </a:cxn>
                </a:cxnLst>
                <a:rect l="0" t="0" r="r" b="b"/>
                <a:pathLst>
                  <a:path w="1866" h="6051">
                    <a:moveTo>
                      <a:pt x="296" y="0"/>
                    </a:moveTo>
                    <a:cubicBezTo>
                      <a:pt x="283" y="477"/>
                      <a:pt x="795" y="504"/>
                      <a:pt x="1095" y="627"/>
                    </a:cubicBezTo>
                    <a:cubicBezTo>
                      <a:pt x="1865" y="939"/>
                      <a:pt x="1014" y="1382"/>
                      <a:pt x="729" y="1461"/>
                    </a:cubicBezTo>
                    <a:cubicBezTo>
                      <a:pt x="359" y="1563"/>
                      <a:pt x="0" y="2158"/>
                      <a:pt x="562" y="2364"/>
                    </a:cubicBezTo>
                    <a:cubicBezTo>
                      <a:pt x="861" y="2474"/>
                      <a:pt x="1385" y="2449"/>
                      <a:pt x="1361" y="2955"/>
                    </a:cubicBezTo>
                    <a:cubicBezTo>
                      <a:pt x="1339" y="3447"/>
                      <a:pt x="843" y="3445"/>
                      <a:pt x="528" y="3547"/>
                    </a:cubicBezTo>
                    <a:cubicBezTo>
                      <a:pt x="75" y="3694"/>
                      <a:pt x="134" y="4361"/>
                      <a:pt x="662" y="4381"/>
                    </a:cubicBezTo>
                    <a:cubicBezTo>
                      <a:pt x="975" y="4393"/>
                      <a:pt x="1576" y="4945"/>
                      <a:pt x="1162" y="5284"/>
                    </a:cubicBezTo>
                    <a:cubicBezTo>
                      <a:pt x="856" y="5535"/>
                      <a:pt x="474" y="5667"/>
                      <a:pt x="162" y="5910"/>
                    </a:cubicBezTo>
                    <a:lnTo>
                      <a:pt x="129" y="6050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25" name="Rectangle 24"/>
            <p:cNvSpPr/>
            <p:nvPr/>
          </p:nvSpPr>
          <p:spPr>
            <a:xfrm>
              <a:off x="5275230" y="3634859"/>
              <a:ext cx="486179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n</a:t>
              </a:r>
              <a:r>
                <a:rPr lang="en-GB" sz="2200" baseline="-250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269128" y="3545959"/>
              <a:ext cx="486179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Symbol" charset="2"/>
                  <a:cs typeface="Symbol" charset="2"/>
                </a:rPr>
                <a:t>n</a:t>
              </a:r>
              <a:r>
                <a:rPr lang="en-GB" sz="2200" baseline="-25000" dirty="0">
                  <a:latin typeface="Symbol" charset="2"/>
                  <a:cs typeface="Symbol" charset="2"/>
                </a:rPr>
                <a:t>m</a:t>
              </a:r>
              <a:endParaRPr lang="en-US" sz="22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445007" y="45873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u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591307" y="4574659"/>
              <a:ext cx="376441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u</a:t>
              </a:r>
              <a:endParaRPr lang="en-US" sz="2200" dirty="0">
                <a:latin typeface="+mj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795491" y="4079359"/>
              <a:ext cx="393445" cy="4751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200" dirty="0">
                  <a:latin typeface="+mj-lt"/>
                  <a:cs typeface="Symbol" charset="2"/>
                </a:rPr>
                <a:t>Z</a:t>
              </a:r>
              <a:endParaRPr lang="en-US" sz="2200" dirty="0">
                <a:latin typeface="+mj-lt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5737658" y="3958779"/>
            <a:ext cx="2197297" cy="890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C</a:t>
            </a:r>
            <a:r>
              <a:rPr lang="en-GB" sz="1600" dirty="0"/>
              <a:t>harged </a:t>
            </a:r>
            <a:r>
              <a:rPr lang="en-GB" sz="1600" dirty="0">
                <a:solidFill>
                  <a:srgbClr val="FF0000"/>
                </a:solidFill>
              </a:rPr>
              <a:t>C</a:t>
            </a:r>
            <a:r>
              <a:rPr lang="en-GB" sz="1600" dirty="0"/>
              <a:t>urrent </a:t>
            </a:r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(</a:t>
            </a:r>
            <a:r>
              <a:rPr lang="en-GB" sz="1600" dirty="0">
                <a:solidFill>
                  <a:srgbClr val="FF0000"/>
                </a:solidFill>
              </a:rPr>
              <a:t>CC</a:t>
            </a:r>
            <a:r>
              <a:rPr lang="en-GB" sz="1600" dirty="0"/>
              <a:t>) interaction</a:t>
            </a:r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“W-boson exchange”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139392" y="3952607"/>
            <a:ext cx="2230091" cy="890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>
                <a:solidFill>
                  <a:srgbClr val="FF0000"/>
                </a:solidFill>
              </a:rPr>
              <a:t>N</a:t>
            </a:r>
            <a:r>
              <a:rPr lang="en-GB" sz="1600" dirty="0"/>
              <a:t>eutral </a:t>
            </a:r>
            <a:r>
              <a:rPr lang="en-GB" sz="1600" dirty="0">
                <a:solidFill>
                  <a:srgbClr val="FF0000"/>
                </a:solidFill>
              </a:rPr>
              <a:t>C</a:t>
            </a:r>
            <a:r>
              <a:rPr lang="en-GB" sz="1600" dirty="0"/>
              <a:t>urrent </a:t>
            </a:r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(</a:t>
            </a:r>
            <a:r>
              <a:rPr lang="en-GB" sz="1600" dirty="0">
                <a:solidFill>
                  <a:srgbClr val="FF0000"/>
                </a:solidFill>
              </a:rPr>
              <a:t>NC</a:t>
            </a:r>
            <a:r>
              <a:rPr lang="en-GB" sz="1600" dirty="0"/>
              <a:t>) interaction</a:t>
            </a:r>
          </a:p>
          <a:p>
            <a:pPr algn="ctr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1600" dirty="0"/>
              <a:t>“Z-boson exchange”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pic>
        <p:nvPicPr>
          <p:cNvPr id="3" name="Picture 2" descr="SMwithH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101" y="2407247"/>
            <a:ext cx="4109819" cy="3668334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CE855EA-B002-5675-FA40-A54146151CE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physics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824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3"/>
          <p:cNvSpPr>
            <a:spLocks noChangeArrowheads="1"/>
          </p:cNvSpPr>
          <p:nvPr/>
        </p:nvSpPr>
        <p:spPr bwMode="auto">
          <a:xfrm>
            <a:off x="3307284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 flipH="1">
            <a:off x="8422336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5898659" y="1595018"/>
            <a:ext cx="97951" cy="2038398"/>
            <a:chOff x="3037" y="1108"/>
            <a:chExt cx="68" cy="1416"/>
          </a:xfrm>
        </p:grpSpPr>
        <p:sp>
          <p:nvSpPr>
            <p:cNvPr id="16" name="AutoShape 49"/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AutoShape 50"/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AutoShape 51"/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2" name="Freeform 15"/>
          <p:cNvSpPr>
            <a:spLocks noChangeArrowheads="1"/>
          </p:cNvSpPr>
          <p:nvPr/>
        </p:nvSpPr>
        <p:spPr bwMode="auto">
          <a:xfrm rot="21441928">
            <a:off x="8373710" y="1489025"/>
            <a:ext cx="609311" cy="1892568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1095" y="627"/>
              </a:cxn>
              <a:cxn ang="0">
                <a:pos x="729" y="1461"/>
              </a:cxn>
              <a:cxn ang="0">
                <a:pos x="562" y="2364"/>
              </a:cxn>
              <a:cxn ang="0">
                <a:pos x="1361" y="2955"/>
              </a:cxn>
              <a:cxn ang="0">
                <a:pos x="528" y="3547"/>
              </a:cxn>
              <a:cxn ang="0">
                <a:pos x="662" y="4381"/>
              </a:cxn>
              <a:cxn ang="0">
                <a:pos x="1162" y="5284"/>
              </a:cxn>
              <a:cxn ang="0">
                <a:pos x="162" y="5910"/>
              </a:cxn>
              <a:cxn ang="0">
                <a:pos x="129" y="6050"/>
              </a:cxn>
            </a:cxnLst>
            <a:rect l="0" t="0" r="r" b="b"/>
            <a:pathLst>
              <a:path w="1866" h="6051">
                <a:moveTo>
                  <a:pt x="296" y="0"/>
                </a:moveTo>
                <a:cubicBezTo>
                  <a:pt x="283" y="477"/>
                  <a:pt x="795" y="504"/>
                  <a:pt x="1095" y="627"/>
                </a:cubicBezTo>
                <a:cubicBezTo>
                  <a:pt x="1865" y="939"/>
                  <a:pt x="1014" y="1382"/>
                  <a:pt x="729" y="1461"/>
                </a:cubicBezTo>
                <a:cubicBezTo>
                  <a:pt x="359" y="1563"/>
                  <a:pt x="0" y="2158"/>
                  <a:pt x="562" y="2364"/>
                </a:cubicBezTo>
                <a:cubicBezTo>
                  <a:pt x="861" y="2474"/>
                  <a:pt x="1385" y="2449"/>
                  <a:pt x="1361" y="2955"/>
                </a:cubicBezTo>
                <a:cubicBezTo>
                  <a:pt x="1339" y="3447"/>
                  <a:pt x="843" y="3445"/>
                  <a:pt x="528" y="3547"/>
                </a:cubicBezTo>
                <a:cubicBezTo>
                  <a:pt x="75" y="3694"/>
                  <a:pt x="134" y="4361"/>
                  <a:pt x="662" y="4381"/>
                </a:cubicBezTo>
                <a:cubicBezTo>
                  <a:pt x="975" y="4393"/>
                  <a:pt x="1576" y="4945"/>
                  <a:pt x="1162" y="5284"/>
                </a:cubicBezTo>
                <a:cubicBezTo>
                  <a:pt x="856" y="5535"/>
                  <a:pt x="474" y="5667"/>
                  <a:pt x="162" y="5910"/>
                </a:cubicBezTo>
                <a:lnTo>
                  <a:pt x="129" y="6050"/>
                </a:lnTo>
              </a:path>
            </a:pathLst>
          </a:custGeom>
          <a:noFill/>
          <a:ln w="36720">
            <a:solidFill>
              <a:srgbClr val="F79646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 rot="5400000">
            <a:off x="8121885" y="2556347"/>
            <a:ext cx="1924326" cy="6098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dirty="0">
                <a:solidFill>
                  <a:srgbClr val="000000"/>
                </a:solidFill>
                <a:latin typeface="Arial" pitchFamily="34" charset="0"/>
                <a:ea typeface="Symbols"/>
                <a:cs typeface="Symbols"/>
              </a:rPr>
              <a:t>interference pattern</a:t>
            </a:r>
            <a:endParaRPr lang="en-GB" dirty="0">
              <a:solidFill>
                <a:srgbClr val="000000"/>
              </a:solidFill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25" name="Text Box 18"/>
          <p:cNvSpPr txBox="1">
            <a:spLocks noChangeArrowheads="1"/>
          </p:cNvSpPr>
          <p:nvPr/>
        </p:nvSpPr>
        <p:spPr bwMode="auto">
          <a:xfrm>
            <a:off x="2604936" y="1580946"/>
            <a:ext cx="1310628" cy="2831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dirty="0">
                <a:solidFill>
                  <a:srgbClr val="000000"/>
                </a:solidFill>
                <a:ea typeface="Symbols"/>
                <a:cs typeface="Symbols"/>
              </a:rPr>
              <a:t>light source</a:t>
            </a:r>
          </a:p>
        </p:txBody>
      </p:sp>
      <p:grpSp>
        <p:nvGrpSpPr>
          <p:cNvPr id="26" name="Group 20"/>
          <p:cNvGrpSpPr>
            <a:grpSpLocks/>
          </p:cNvGrpSpPr>
          <p:nvPr/>
        </p:nvGrpSpPr>
        <p:grpSpPr bwMode="auto">
          <a:xfrm>
            <a:off x="5545750" y="1832546"/>
            <a:ext cx="344269" cy="964496"/>
            <a:chOff x="2792" y="1273"/>
            <a:chExt cx="239" cy="670"/>
          </a:xfrm>
        </p:grpSpPr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grpSp>
        <p:nvGrpSpPr>
          <p:cNvPr id="29" name="Group 8"/>
          <p:cNvGrpSpPr>
            <a:grpSpLocks/>
          </p:cNvGrpSpPr>
          <p:nvPr/>
        </p:nvGrpSpPr>
        <p:grpSpPr bwMode="auto">
          <a:xfrm>
            <a:off x="3493101" y="2261532"/>
            <a:ext cx="2447330" cy="693861"/>
            <a:chOff x="1367" y="1571"/>
            <a:chExt cx="1699" cy="482"/>
          </a:xfrm>
        </p:grpSpPr>
        <p:sp>
          <p:nvSpPr>
            <p:cNvPr id="30" name="Line 9"/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Line 10"/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32" name="Group 12"/>
          <p:cNvGrpSpPr>
            <a:grpSpLocks/>
          </p:cNvGrpSpPr>
          <p:nvPr/>
        </p:nvGrpSpPr>
        <p:grpSpPr bwMode="auto">
          <a:xfrm>
            <a:off x="5960599" y="2274487"/>
            <a:ext cx="2473259" cy="682345"/>
            <a:chOff x="3080" y="1571"/>
            <a:chExt cx="1717" cy="474"/>
          </a:xfrm>
        </p:grpSpPr>
        <p:sp>
          <p:nvSpPr>
            <p:cNvPr id="33" name="Line 13"/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Line 14"/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5" name="Text Box 18"/>
          <p:cNvSpPr txBox="1">
            <a:spLocks noChangeArrowheads="1"/>
          </p:cNvSpPr>
          <p:nvPr/>
        </p:nvSpPr>
        <p:spPr bwMode="auto">
          <a:xfrm>
            <a:off x="5266724" y="1580666"/>
            <a:ext cx="553976" cy="2831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dirty="0">
                <a:solidFill>
                  <a:srgbClr val="000000"/>
                </a:solidFill>
                <a:ea typeface="Symbols"/>
                <a:cs typeface="Symbols"/>
              </a:rPr>
              <a:t>slits</a:t>
            </a:r>
          </a:p>
        </p:txBody>
      </p:sp>
      <p:sp>
        <p:nvSpPr>
          <p:cNvPr id="36" name="Text Box 18"/>
          <p:cNvSpPr txBox="1">
            <a:spLocks noChangeArrowheads="1"/>
          </p:cNvSpPr>
          <p:nvPr/>
        </p:nvSpPr>
        <p:spPr bwMode="auto">
          <a:xfrm>
            <a:off x="7464210" y="1530697"/>
            <a:ext cx="808095" cy="28315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446" algn="l"/>
                <a:tab pos="1312888" algn="l"/>
                <a:tab pos="1969337" algn="l"/>
                <a:tab pos="2625782" algn="l"/>
                <a:tab pos="3282226" algn="l"/>
                <a:tab pos="3938674" algn="l"/>
                <a:tab pos="4595118" algn="l"/>
                <a:tab pos="5251564" algn="l"/>
                <a:tab pos="5908009" algn="l"/>
                <a:tab pos="6564455" algn="l"/>
              </a:tabLst>
            </a:pPr>
            <a:r>
              <a:rPr lang="en-GB" dirty="0">
                <a:solidFill>
                  <a:srgbClr val="000000"/>
                </a:solidFill>
                <a:ea typeface="Symbols"/>
                <a:cs typeface="Symbols"/>
              </a:rPr>
              <a:t>screen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F993D2A3-AC5F-CD96-C8C7-694042E8D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165" y="1132923"/>
            <a:ext cx="9811005" cy="3796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 is an interference experiment (cf. double slit experiment)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88FBD85-9B51-CCB1-7407-13E51148BCC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6D75451C-91C1-58D8-562F-4229A7C79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4" y="4069601"/>
            <a:ext cx="11281916" cy="11996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double slit experiment, if path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path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have different length, they have different phases and it causes interference.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7303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2DDFEA-FE17-0FDC-7129-5CAB85E19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13">
            <a:extLst>
              <a:ext uri="{FF2B5EF4-FFF2-40B4-BE49-F238E27FC236}">
                <a16:creationId xmlns:a16="http://schemas.microsoft.com/office/drawing/2014/main" id="{E06B0293-B4D9-4CE5-D41B-6FAF263D6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7284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sp>
        <p:nvSpPr>
          <p:cNvPr id="7" name="Line 17">
            <a:extLst>
              <a:ext uri="{FF2B5EF4-FFF2-40B4-BE49-F238E27FC236}">
                <a16:creationId xmlns:a16="http://schemas.microsoft.com/office/drawing/2014/main" id="{DE84A386-1219-EF46-EB01-07A166A7347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2336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8" name="Text Box 20">
            <a:extLst>
              <a:ext uri="{FF2B5EF4-FFF2-40B4-BE49-F238E27FC236}">
                <a16:creationId xmlns:a16="http://schemas.microsoft.com/office/drawing/2014/main" id="{9AD5D61C-B8CC-C571-78D6-3E77FEB64D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301" y="1855576"/>
            <a:ext cx="344268" cy="3425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9" name="Line 110">
            <a:extLst>
              <a:ext uri="{FF2B5EF4-FFF2-40B4-BE49-F238E27FC236}">
                <a16:creationId xmlns:a16="http://schemas.microsoft.com/office/drawing/2014/main" id="{667F9DBC-89C1-C353-D29D-0D62968A518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48552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10" name="Group 111">
            <a:extLst>
              <a:ext uri="{FF2B5EF4-FFF2-40B4-BE49-F238E27FC236}">
                <a16:creationId xmlns:a16="http://schemas.microsoft.com/office/drawing/2014/main" id="{5D66BF4B-F44A-5F9F-096F-045346E4DBAE}"/>
              </a:ext>
            </a:extLst>
          </p:cNvPr>
          <p:cNvGrpSpPr>
            <a:grpSpLocks/>
          </p:cNvGrpSpPr>
          <p:nvPr/>
        </p:nvGrpSpPr>
        <p:grpSpPr bwMode="auto">
          <a:xfrm>
            <a:off x="2581293" y="3095029"/>
            <a:ext cx="759120" cy="872365"/>
            <a:chOff x="734" y="2806"/>
            <a:chExt cx="527" cy="606"/>
          </a:xfrm>
        </p:grpSpPr>
        <p:sp>
          <p:nvSpPr>
            <p:cNvPr id="11" name="Text Box 112">
              <a:extLst>
                <a:ext uri="{FF2B5EF4-FFF2-40B4-BE49-F238E27FC236}">
                  <a16:creationId xmlns:a16="http://schemas.microsoft.com/office/drawing/2014/main" id="{EA13CA38-DDB4-D645-EA37-BAF26E7E66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12" name="Group 113">
              <a:extLst>
                <a:ext uri="{FF2B5EF4-FFF2-40B4-BE49-F238E27FC236}">
                  <a16:creationId xmlns:a16="http://schemas.microsoft.com/office/drawing/2014/main" id="{E9D9AA3A-5FDE-1533-0427-98E666EC8B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13" name="Freeform 114">
                <a:extLst>
                  <a:ext uri="{FF2B5EF4-FFF2-40B4-BE49-F238E27FC236}">
                    <a16:creationId xmlns:a16="http://schemas.microsoft.com/office/drawing/2014/main" id="{30515B57-A336-AEA6-0CDA-1557A2888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chemeClr val="accent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" name="Line 115">
                <a:extLst>
                  <a:ext uri="{FF2B5EF4-FFF2-40B4-BE49-F238E27FC236}">
                    <a16:creationId xmlns:a16="http://schemas.microsoft.com/office/drawing/2014/main" id="{FFA1A54D-DEC8-0D84-F3F3-436CA0A918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15" name="Group 48">
            <a:extLst>
              <a:ext uri="{FF2B5EF4-FFF2-40B4-BE49-F238E27FC236}">
                <a16:creationId xmlns:a16="http://schemas.microsoft.com/office/drawing/2014/main" id="{DAE2332D-CF5A-D0AE-8F3A-BFF9FD327028}"/>
              </a:ext>
            </a:extLst>
          </p:cNvPr>
          <p:cNvGrpSpPr>
            <a:grpSpLocks/>
          </p:cNvGrpSpPr>
          <p:nvPr/>
        </p:nvGrpSpPr>
        <p:grpSpPr bwMode="auto">
          <a:xfrm>
            <a:off x="5898659" y="1595018"/>
            <a:ext cx="97951" cy="2038398"/>
            <a:chOff x="3037" y="1108"/>
            <a:chExt cx="68" cy="1416"/>
          </a:xfrm>
        </p:grpSpPr>
        <p:sp>
          <p:nvSpPr>
            <p:cNvPr id="16" name="AutoShape 49">
              <a:extLst>
                <a:ext uri="{FF2B5EF4-FFF2-40B4-BE49-F238E27FC236}">
                  <a16:creationId xmlns:a16="http://schemas.microsoft.com/office/drawing/2014/main" id="{4EBA379E-7E5E-E625-6358-0AE646BFE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AutoShape 50">
              <a:extLst>
                <a:ext uri="{FF2B5EF4-FFF2-40B4-BE49-F238E27FC236}">
                  <a16:creationId xmlns:a16="http://schemas.microsoft.com/office/drawing/2014/main" id="{1EB8EC51-318D-FA1F-BE0C-450881F86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AutoShape 51">
              <a:extLst>
                <a:ext uri="{FF2B5EF4-FFF2-40B4-BE49-F238E27FC236}">
                  <a16:creationId xmlns:a16="http://schemas.microsoft.com/office/drawing/2014/main" id="{CA4D5B9A-4E2B-EC52-B87E-34D5E1018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123155-5F08-BB74-BECC-A66A1C8D5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37F22A-16A8-CEAA-458C-D1C06595D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B9F023-FBEF-5C89-F40B-FD6D46F23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4B4B1151-33A1-8E3C-42D8-4AB2165120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165" y="1132923"/>
            <a:ext cx="9811005" cy="3796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 is an interference experiment (cf. double slit experiment) 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BBCB10C4-033B-B583-BCE8-DD806FB904E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3" name="Text Box 3">
            <a:extLst>
              <a:ext uri="{FF2B5EF4-FFF2-40B4-BE49-F238E27FC236}">
                <a16:creationId xmlns:a16="http://schemas.microsoft.com/office/drawing/2014/main" id="{32309DE3-7960-B0CD-71DC-D9EA6D546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4" y="4069601"/>
            <a:ext cx="11281916" cy="37850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flavour eigenstates are super-position of Hamiltonian eigenstates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17038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0134F4-187E-0BCB-4F16-BCE686182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>
            <a:extLst>
              <a:ext uri="{FF2B5EF4-FFF2-40B4-BE49-F238E27FC236}">
                <a16:creationId xmlns:a16="http://schemas.microsoft.com/office/drawing/2014/main" id="{E96A60F0-6168-2CC7-BA07-554F89E82D58}"/>
              </a:ext>
            </a:extLst>
          </p:cNvPr>
          <p:cNvGrpSpPr>
            <a:grpSpLocks/>
          </p:cNvGrpSpPr>
          <p:nvPr/>
        </p:nvGrpSpPr>
        <p:grpSpPr bwMode="auto">
          <a:xfrm>
            <a:off x="3493101" y="2261532"/>
            <a:ext cx="2447330" cy="693861"/>
            <a:chOff x="1367" y="1571"/>
            <a:chExt cx="1699" cy="482"/>
          </a:xfrm>
        </p:grpSpPr>
        <p:sp>
          <p:nvSpPr>
            <p:cNvPr id="20" name="Line 9">
              <a:extLst>
                <a:ext uri="{FF2B5EF4-FFF2-40B4-BE49-F238E27FC236}">
                  <a16:creationId xmlns:a16="http://schemas.microsoft.com/office/drawing/2014/main" id="{BB36A9AD-4D2A-DD80-C274-EAA1918D839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>
              <a:extLst>
                <a:ext uri="{FF2B5EF4-FFF2-40B4-BE49-F238E27FC236}">
                  <a16:creationId xmlns:a16="http://schemas.microsoft.com/office/drawing/2014/main" id="{BE71F429-315C-8CB7-172A-8BD4C769118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>
            <a:extLst>
              <a:ext uri="{FF2B5EF4-FFF2-40B4-BE49-F238E27FC236}">
                <a16:creationId xmlns:a16="http://schemas.microsoft.com/office/drawing/2014/main" id="{C08D6C7B-84AE-B07C-D2A4-00CDD62D2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7284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5048ED89-35B8-BE29-9712-083CCD8FDFC0}"/>
              </a:ext>
            </a:extLst>
          </p:cNvPr>
          <p:cNvGrpSpPr>
            <a:grpSpLocks/>
          </p:cNvGrpSpPr>
          <p:nvPr/>
        </p:nvGrpSpPr>
        <p:grpSpPr bwMode="auto">
          <a:xfrm>
            <a:off x="5960599" y="2274487"/>
            <a:ext cx="2473259" cy="682345"/>
            <a:chOff x="3080" y="1571"/>
            <a:chExt cx="1717" cy="474"/>
          </a:xfrm>
        </p:grpSpPr>
        <p:sp>
          <p:nvSpPr>
            <p:cNvPr id="24" name="Line 13">
              <a:extLst>
                <a:ext uri="{FF2B5EF4-FFF2-40B4-BE49-F238E27FC236}">
                  <a16:creationId xmlns:a16="http://schemas.microsoft.com/office/drawing/2014/main" id="{2C2128CB-BA5D-9F65-3D1E-DE24EDE350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>
              <a:extLst>
                <a:ext uri="{FF2B5EF4-FFF2-40B4-BE49-F238E27FC236}">
                  <a16:creationId xmlns:a16="http://schemas.microsoft.com/office/drawing/2014/main" id="{D71BBEE8-B889-62F8-A0D9-4E0C00424F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Line 16">
            <a:extLst>
              <a:ext uri="{FF2B5EF4-FFF2-40B4-BE49-F238E27FC236}">
                <a16:creationId xmlns:a16="http://schemas.microsoft.com/office/drawing/2014/main" id="{2DD2EA52-EFE7-B2FB-296C-03F29C16B4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2336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7" name="Object 17">
            <a:extLst>
              <a:ext uri="{FF2B5EF4-FFF2-40B4-BE49-F238E27FC236}">
                <a16:creationId xmlns:a16="http://schemas.microsoft.com/office/drawing/2014/main" id="{90052C69-8E25-60C6-4A5E-1DAB654BF2B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23145" y="2867580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6200" imgH="355600" progId="">
                  <p:embed/>
                </p:oleObj>
              </mc:Choice>
              <mc:Fallback>
                <p:oleObj r:id="rId2" imgW="76200" imgH="355600" progId="">
                  <p:embed/>
                  <p:pic>
                    <p:nvPicPr>
                      <p:cNvPr id="27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145" y="2867580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Box 18">
            <a:extLst>
              <a:ext uri="{FF2B5EF4-FFF2-40B4-BE49-F238E27FC236}">
                <a16:creationId xmlns:a16="http://schemas.microsoft.com/office/drawing/2014/main" id="{3630FCD4-768B-1FFF-F678-CE2EA5878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301" y="1855576"/>
            <a:ext cx="344268" cy="3425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grpSp>
        <p:nvGrpSpPr>
          <p:cNvPr id="29" name="Group 20">
            <a:extLst>
              <a:ext uri="{FF2B5EF4-FFF2-40B4-BE49-F238E27FC236}">
                <a16:creationId xmlns:a16="http://schemas.microsoft.com/office/drawing/2014/main" id="{37BC4FFE-42E4-9B8A-53B7-FCAE16DEF2EC}"/>
              </a:ext>
            </a:extLst>
          </p:cNvPr>
          <p:cNvGrpSpPr>
            <a:grpSpLocks/>
          </p:cNvGrpSpPr>
          <p:nvPr/>
        </p:nvGrpSpPr>
        <p:grpSpPr bwMode="auto">
          <a:xfrm>
            <a:off x="5545750" y="1832546"/>
            <a:ext cx="344269" cy="964496"/>
            <a:chOff x="2792" y="1273"/>
            <a:chExt cx="239" cy="670"/>
          </a:xfrm>
        </p:grpSpPr>
        <p:sp>
          <p:nvSpPr>
            <p:cNvPr id="30" name="Text Box 21">
              <a:extLst>
                <a:ext uri="{FF2B5EF4-FFF2-40B4-BE49-F238E27FC236}">
                  <a16:creationId xmlns:a16="http://schemas.microsoft.com/office/drawing/2014/main" id="{07464675-D35E-A18B-968F-F4D6701AEE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1" name="Text Box 22">
              <a:extLst>
                <a:ext uri="{FF2B5EF4-FFF2-40B4-BE49-F238E27FC236}">
                  <a16:creationId xmlns:a16="http://schemas.microsoft.com/office/drawing/2014/main" id="{5CD72183-3C1A-FA47-C3AD-9579BCA94B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2" name="Text Box 23">
            <a:extLst>
              <a:ext uri="{FF2B5EF4-FFF2-40B4-BE49-F238E27FC236}">
                <a16:creationId xmlns:a16="http://schemas.microsoft.com/office/drawing/2014/main" id="{29DFE3BF-4FC4-F2EF-269D-9EB1380BBE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7841" y="1786478"/>
            <a:ext cx="550253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3" name="Text Box 24">
            <a:extLst>
              <a:ext uri="{FF2B5EF4-FFF2-40B4-BE49-F238E27FC236}">
                <a16:creationId xmlns:a16="http://schemas.microsoft.com/office/drawing/2014/main" id="{63882033-EAB5-297B-2EF9-C71966762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488" y="1900204"/>
            <a:ext cx="550253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7" name="Freeform 27">
            <a:extLst>
              <a:ext uri="{FF2B5EF4-FFF2-40B4-BE49-F238E27FC236}">
                <a16:creationId xmlns:a16="http://schemas.microsoft.com/office/drawing/2014/main" id="{9899D42C-2346-4E16-8007-98005A105F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75455" y="3462129"/>
            <a:ext cx="754799" cy="499525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145" y="207"/>
              </a:cxn>
              <a:cxn ang="0">
                <a:pos x="350" y="94"/>
              </a:cxn>
              <a:cxn ang="0">
                <a:pos x="492" y="320"/>
              </a:cxn>
              <a:cxn ang="0">
                <a:pos x="524" y="328"/>
              </a:cxn>
            </a:cxnLst>
            <a:rect l="0" t="0" r="r" b="b"/>
            <a:pathLst>
              <a:path w="524" h="347">
                <a:moveTo>
                  <a:pt x="0" y="347"/>
                </a:moveTo>
                <a:cubicBezTo>
                  <a:pt x="31" y="342"/>
                  <a:pt x="141" y="327"/>
                  <a:pt x="145" y="207"/>
                </a:cubicBezTo>
                <a:cubicBezTo>
                  <a:pt x="148" y="136"/>
                  <a:pt x="273" y="0"/>
                  <a:pt x="350" y="94"/>
                </a:cubicBezTo>
                <a:cubicBezTo>
                  <a:pt x="407" y="163"/>
                  <a:pt x="437" y="250"/>
                  <a:pt x="492" y="320"/>
                </a:cubicBezTo>
                <a:lnTo>
                  <a:pt x="524" y="328"/>
                </a:lnTo>
              </a:path>
            </a:pathLst>
          </a:custGeom>
          <a:noFill/>
          <a:ln w="3672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6" name="Text Box 29">
            <a:extLst>
              <a:ext uri="{FF2B5EF4-FFF2-40B4-BE49-F238E27FC236}">
                <a16:creationId xmlns:a16="http://schemas.microsoft.com/office/drawing/2014/main" id="{5B881C85-8BAE-51C4-8899-227A7905F3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8685" y="3132267"/>
            <a:ext cx="344269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1</a:t>
            </a:r>
            <a:endParaRPr lang="en-GB" sz="2200" dirty="0">
              <a:ea typeface="Symbols"/>
              <a:cs typeface="Symbols"/>
            </a:endParaRPr>
          </a:p>
        </p:txBody>
      </p:sp>
      <p:sp>
        <p:nvSpPr>
          <p:cNvPr id="40" name="Text Box 32">
            <a:extLst>
              <a:ext uri="{FF2B5EF4-FFF2-40B4-BE49-F238E27FC236}">
                <a16:creationId xmlns:a16="http://schemas.microsoft.com/office/drawing/2014/main" id="{F2BB6698-CA6D-0033-643E-232709578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6021" y="3109418"/>
            <a:ext cx="344269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2</a:t>
            </a:r>
            <a:endParaRPr lang="en-GB" sz="2200" dirty="0">
              <a:ea typeface="Symbols"/>
              <a:cs typeface="Symbols"/>
            </a:endParaRPr>
          </a:p>
        </p:txBody>
      </p:sp>
      <p:sp>
        <p:nvSpPr>
          <p:cNvPr id="42" name="Freeform 34">
            <a:extLst>
              <a:ext uri="{FF2B5EF4-FFF2-40B4-BE49-F238E27FC236}">
                <a16:creationId xmlns:a16="http://schemas.microsoft.com/office/drawing/2014/main" id="{0EB21BBA-15AB-222E-9E4A-ED897E307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80693" y="3454909"/>
            <a:ext cx="754799" cy="499522"/>
          </a:xfrm>
          <a:custGeom>
            <a:avLst/>
            <a:gdLst/>
            <a:ahLst/>
            <a:cxnLst>
              <a:cxn ang="0">
                <a:pos x="0" y="347"/>
              </a:cxn>
              <a:cxn ang="0">
                <a:pos x="145" y="207"/>
              </a:cxn>
              <a:cxn ang="0">
                <a:pos x="350" y="94"/>
              </a:cxn>
              <a:cxn ang="0">
                <a:pos x="492" y="320"/>
              </a:cxn>
              <a:cxn ang="0">
                <a:pos x="524" y="328"/>
              </a:cxn>
            </a:cxnLst>
            <a:rect l="0" t="0" r="r" b="b"/>
            <a:pathLst>
              <a:path w="524" h="347">
                <a:moveTo>
                  <a:pt x="0" y="347"/>
                </a:moveTo>
                <a:cubicBezTo>
                  <a:pt x="31" y="342"/>
                  <a:pt x="141" y="327"/>
                  <a:pt x="145" y="207"/>
                </a:cubicBezTo>
                <a:cubicBezTo>
                  <a:pt x="148" y="136"/>
                  <a:pt x="273" y="0"/>
                  <a:pt x="350" y="94"/>
                </a:cubicBezTo>
                <a:cubicBezTo>
                  <a:pt x="407" y="163"/>
                  <a:pt x="437" y="250"/>
                  <a:pt x="492" y="320"/>
                </a:cubicBezTo>
                <a:lnTo>
                  <a:pt x="524" y="328"/>
                </a:lnTo>
              </a:path>
            </a:pathLst>
          </a:custGeom>
          <a:noFill/>
          <a:ln w="3672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44" name="Line 36">
            <a:extLst>
              <a:ext uri="{FF2B5EF4-FFF2-40B4-BE49-F238E27FC236}">
                <a16:creationId xmlns:a16="http://schemas.microsoft.com/office/drawing/2014/main" id="{90878B94-D76C-35D0-AEAF-0938E10D18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48552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45" name="Group 37">
            <a:extLst>
              <a:ext uri="{FF2B5EF4-FFF2-40B4-BE49-F238E27FC236}">
                <a16:creationId xmlns:a16="http://schemas.microsoft.com/office/drawing/2014/main" id="{E5A8E87B-8A6A-852D-AC78-10EF62E7636A}"/>
              </a:ext>
            </a:extLst>
          </p:cNvPr>
          <p:cNvGrpSpPr>
            <a:grpSpLocks/>
          </p:cNvGrpSpPr>
          <p:nvPr/>
        </p:nvGrpSpPr>
        <p:grpSpPr bwMode="auto">
          <a:xfrm>
            <a:off x="2581293" y="3095029"/>
            <a:ext cx="759120" cy="872365"/>
            <a:chOff x="734" y="2806"/>
            <a:chExt cx="527" cy="606"/>
          </a:xfrm>
        </p:grpSpPr>
        <p:sp>
          <p:nvSpPr>
            <p:cNvPr id="46" name="Text Box 38">
              <a:extLst>
                <a:ext uri="{FF2B5EF4-FFF2-40B4-BE49-F238E27FC236}">
                  <a16:creationId xmlns:a16="http://schemas.microsoft.com/office/drawing/2014/main" id="{57BFA0B6-3171-CB44-DD9D-59F6FF5531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47" name="Group 39">
              <a:extLst>
                <a:ext uri="{FF2B5EF4-FFF2-40B4-BE49-F238E27FC236}">
                  <a16:creationId xmlns:a16="http://schemas.microsoft.com/office/drawing/2014/main" id="{30A2E73D-6B73-4063-8002-66F3D5FD4F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48" name="Freeform 40">
                <a:extLst>
                  <a:ext uri="{FF2B5EF4-FFF2-40B4-BE49-F238E27FC236}">
                    <a16:creationId xmlns:a16="http://schemas.microsoft.com/office/drawing/2014/main" id="{94B9D5FF-D378-7908-20E2-65EC4BEEB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49" name="Line 41">
                <a:extLst>
                  <a:ext uri="{FF2B5EF4-FFF2-40B4-BE49-F238E27FC236}">
                    <a16:creationId xmlns:a16="http://schemas.microsoft.com/office/drawing/2014/main" id="{FD966694-94F5-055A-F4C8-6C4F9F818B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50" name="Group 48">
            <a:extLst>
              <a:ext uri="{FF2B5EF4-FFF2-40B4-BE49-F238E27FC236}">
                <a16:creationId xmlns:a16="http://schemas.microsoft.com/office/drawing/2014/main" id="{D461DB62-DEF3-910C-CA34-70B8B645C6CD}"/>
              </a:ext>
            </a:extLst>
          </p:cNvPr>
          <p:cNvGrpSpPr>
            <a:grpSpLocks/>
          </p:cNvGrpSpPr>
          <p:nvPr/>
        </p:nvGrpSpPr>
        <p:grpSpPr bwMode="auto">
          <a:xfrm>
            <a:off x="5898659" y="1595018"/>
            <a:ext cx="97951" cy="2038398"/>
            <a:chOff x="3037" y="1108"/>
            <a:chExt cx="68" cy="1416"/>
          </a:xfrm>
        </p:grpSpPr>
        <p:sp>
          <p:nvSpPr>
            <p:cNvPr id="51" name="AutoShape 49">
              <a:extLst>
                <a:ext uri="{FF2B5EF4-FFF2-40B4-BE49-F238E27FC236}">
                  <a16:creationId xmlns:a16="http://schemas.microsoft.com/office/drawing/2014/main" id="{6EAB00E0-285C-AA4B-8749-1007076BD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2" name="AutoShape 50">
              <a:extLst>
                <a:ext uri="{FF2B5EF4-FFF2-40B4-BE49-F238E27FC236}">
                  <a16:creationId xmlns:a16="http://schemas.microsoft.com/office/drawing/2014/main" id="{ABC4C802-D702-7548-8B05-C8DC21CFB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3" name="AutoShape 51">
              <a:extLst>
                <a:ext uri="{FF2B5EF4-FFF2-40B4-BE49-F238E27FC236}">
                  <a16:creationId xmlns:a16="http://schemas.microsoft.com/office/drawing/2014/main" id="{76DA45E3-7039-906D-AF7A-BF3739B61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848A7F-026F-ABA6-4710-359B06B6D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DECE8E-1C72-6D8B-41A0-133CDB816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1634DE-0299-EF74-D69D-125631FD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4B6A0B77-6AE2-8D01-6547-B6DB3E4D8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165" y="1132923"/>
            <a:ext cx="9811005" cy="3796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 is an interference experiment (cf. double slit experiment)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256BA77-C5FD-0AB4-649A-8769CC74B01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8" name="Text Box 3">
            <a:extLst>
              <a:ext uri="{FF2B5EF4-FFF2-40B4-BE49-F238E27FC236}">
                <a16:creationId xmlns:a16="http://schemas.microsoft.com/office/drawing/2014/main" id="{667B85CB-93E5-30E0-FA8E-14463D5733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4" y="4069601"/>
            <a:ext cx="11281916" cy="78964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flavour eigenstates are super-position of Hamiltonian eigenstates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in velocities cause quantum interference </a:t>
            </a:r>
          </a:p>
        </p:txBody>
      </p:sp>
    </p:spTree>
    <p:extLst>
      <p:ext uri="{BB962C8B-B14F-4D97-AF65-F5344CB8AC3E}">
        <p14:creationId xmlns:p14="http://schemas.microsoft.com/office/powerpoint/2010/main" val="87970564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2838E-6 -1.88801E-6 L 0.12767 0.00116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75" y="4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2262E-6 -3.26238E-6 L 0.14869 -0.00092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34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7" grpId="0" animBg="1"/>
      <p:bldP spid="37" grpId="1" animBg="1"/>
      <p:bldP spid="36" grpId="0"/>
      <p:bldP spid="40" grpId="0"/>
      <p:bldP spid="42" grpId="0" animBg="1"/>
      <p:bldP spid="4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F39B2-9D5E-A056-64AC-E22B736B2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>
            <a:extLst>
              <a:ext uri="{FF2B5EF4-FFF2-40B4-BE49-F238E27FC236}">
                <a16:creationId xmlns:a16="http://schemas.microsoft.com/office/drawing/2014/main" id="{0C3B5CAB-D98D-9563-3899-28DE0FB84342}"/>
              </a:ext>
            </a:extLst>
          </p:cNvPr>
          <p:cNvGrpSpPr>
            <a:grpSpLocks/>
          </p:cNvGrpSpPr>
          <p:nvPr/>
        </p:nvGrpSpPr>
        <p:grpSpPr bwMode="auto">
          <a:xfrm>
            <a:off x="3493101" y="2261532"/>
            <a:ext cx="2447330" cy="693861"/>
            <a:chOff x="1367" y="1571"/>
            <a:chExt cx="1699" cy="482"/>
          </a:xfrm>
        </p:grpSpPr>
        <p:sp>
          <p:nvSpPr>
            <p:cNvPr id="20" name="Line 9">
              <a:extLst>
                <a:ext uri="{FF2B5EF4-FFF2-40B4-BE49-F238E27FC236}">
                  <a16:creationId xmlns:a16="http://schemas.microsoft.com/office/drawing/2014/main" id="{E0822F56-68B4-8D94-182F-7478463C43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>
              <a:extLst>
                <a:ext uri="{FF2B5EF4-FFF2-40B4-BE49-F238E27FC236}">
                  <a16:creationId xmlns:a16="http://schemas.microsoft.com/office/drawing/2014/main" id="{C602F770-A858-57F0-68FA-426089411D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>
            <a:extLst>
              <a:ext uri="{FF2B5EF4-FFF2-40B4-BE49-F238E27FC236}">
                <a16:creationId xmlns:a16="http://schemas.microsoft.com/office/drawing/2014/main" id="{8932AFB6-0580-C615-11E2-DC9F25CE1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7284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083D3C87-FDCB-3508-CBA0-88D118E82F31}"/>
              </a:ext>
            </a:extLst>
          </p:cNvPr>
          <p:cNvGrpSpPr>
            <a:grpSpLocks/>
          </p:cNvGrpSpPr>
          <p:nvPr/>
        </p:nvGrpSpPr>
        <p:grpSpPr bwMode="auto">
          <a:xfrm>
            <a:off x="5960599" y="2274487"/>
            <a:ext cx="2473259" cy="682345"/>
            <a:chOff x="3080" y="1571"/>
            <a:chExt cx="1717" cy="474"/>
          </a:xfrm>
        </p:grpSpPr>
        <p:sp>
          <p:nvSpPr>
            <p:cNvPr id="24" name="Line 13">
              <a:extLst>
                <a:ext uri="{FF2B5EF4-FFF2-40B4-BE49-F238E27FC236}">
                  <a16:creationId xmlns:a16="http://schemas.microsoft.com/office/drawing/2014/main" id="{1896E0E1-F241-3496-58E0-EDD433E5C8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>
              <a:extLst>
                <a:ext uri="{FF2B5EF4-FFF2-40B4-BE49-F238E27FC236}">
                  <a16:creationId xmlns:a16="http://schemas.microsoft.com/office/drawing/2014/main" id="{7C705B36-1F99-F785-1115-B51EB9E3BE0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Freeform 15">
            <a:extLst>
              <a:ext uri="{FF2B5EF4-FFF2-40B4-BE49-F238E27FC236}">
                <a16:creationId xmlns:a16="http://schemas.microsoft.com/office/drawing/2014/main" id="{C5367A72-ACB1-BF15-A44B-0CB90EF5DA40}"/>
              </a:ext>
            </a:extLst>
          </p:cNvPr>
          <p:cNvSpPr>
            <a:spLocks noChangeArrowheads="1"/>
          </p:cNvSpPr>
          <p:nvPr/>
        </p:nvSpPr>
        <p:spPr bwMode="auto">
          <a:xfrm rot="21441928">
            <a:off x="8373710" y="1489025"/>
            <a:ext cx="609311" cy="1892568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1095" y="627"/>
              </a:cxn>
              <a:cxn ang="0">
                <a:pos x="729" y="1461"/>
              </a:cxn>
              <a:cxn ang="0">
                <a:pos x="562" y="2364"/>
              </a:cxn>
              <a:cxn ang="0">
                <a:pos x="1361" y="2955"/>
              </a:cxn>
              <a:cxn ang="0">
                <a:pos x="528" y="3547"/>
              </a:cxn>
              <a:cxn ang="0">
                <a:pos x="662" y="4381"/>
              </a:cxn>
              <a:cxn ang="0">
                <a:pos x="1162" y="5284"/>
              </a:cxn>
              <a:cxn ang="0">
                <a:pos x="162" y="5910"/>
              </a:cxn>
              <a:cxn ang="0">
                <a:pos x="129" y="6050"/>
              </a:cxn>
            </a:cxnLst>
            <a:rect l="0" t="0" r="r" b="b"/>
            <a:pathLst>
              <a:path w="1866" h="6051">
                <a:moveTo>
                  <a:pt x="296" y="0"/>
                </a:moveTo>
                <a:cubicBezTo>
                  <a:pt x="283" y="477"/>
                  <a:pt x="795" y="504"/>
                  <a:pt x="1095" y="627"/>
                </a:cubicBezTo>
                <a:cubicBezTo>
                  <a:pt x="1865" y="939"/>
                  <a:pt x="1014" y="1382"/>
                  <a:pt x="729" y="1461"/>
                </a:cubicBezTo>
                <a:cubicBezTo>
                  <a:pt x="359" y="1563"/>
                  <a:pt x="0" y="2158"/>
                  <a:pt x="562" y="2364"/>
                </a:cubicBezTo>
                <a:cubicBezTo>
                  <a:pt x="861" y="2474"/>
                  <a:pt x="1385" y="2449"/>
                  <a:pt x="1361" y="2955"/>
                </a:cubicBezTo>
                <a:cubicBezTo>
                  <a:pt x="1339" y="3447"/>
                  <a:pt x="843" y="3445"/>
                  <a:pt x="528" y="3547"/>
                </a:cubicBezTo>
                <a:cubicBezTo>
                  <a:pt x="75" y="3694"/>
                  <a:pt x="134" y="4361"/>
                  <a:pt x="662" y="4381"/>
                </a:cubicBezTo>
                <a:cubicBezTo>
                  <a:pt x="975" y="4393"/>
                  <a:pt x="1576" y="4945"/>
                  <a:pt x="1162" y="5284"/>
                </a:cubicBezTo>
                <a:cubicBezTo>
                  <a:pt x="856" y="5535"/>
                  <a:pt x="474" y="5667"/>
                  <a:pt x="162" y="5910"/>
                </a:cubicBezTo>
                <a:lnTo>
                  <a:pt x="129" y="6050"/>
                </a:lnTo>
              </a:path>
            </a:pathLst>
          </a:custGeom>
          <a:noFill/>
          <a:ln w="36720">
            <a:solidFill>
              <a:srgbClr val="F79646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27" name="Line 16">
            <a:extLst>
              <a:ext uri="{FF2B5EF4-FFF2-40B4-BE49-F238E27FC236}">
                <a16:creationId xmlns:a16="http://schemas.microsoft.com/office/drawing/2014/main" id="{CAAA1DD6-02C2-F40D-4489-F3B613C32C8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2336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8" name="Object 17">
            <a:extLst>
              <a:ext uri="{FF2B5EF4-FFF2-40B4-BE49-F238E27FC236}">
                <a16:creationId xmlns:a16="http://schemas.microsoft.com/office/drawing/2014/main" id="{17AEB789-72AA-E164-8C4E-89A5C3CF3D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23145" y="2867580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6200" imgH="355600" progId="">
                  <p:embed/>
                </p:oleObj>
              </mc:Choice>
              <mc:Fallback>
                <p:oleObj r:id="rId2" imgW="76200" imgH="355600" progId="">
                  <p:embed/>
                  <p:pic>
                    <p:nvPicPr>
                      <p:cNvPr id="2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145" y="2867580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18">
            <a:extLst>
              <a:ext uri="{FF2B5EF4-FFF2-40B4-BE49-F238E27FC236}">
                <a16:creationId xmlns:a16="http://schemas.microsoft.com/office/drawing/2014/main" id="{F794549E-9E84-6AB6-80D6-E26060A451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301" y="1855576"/>
            <a:ext cx="344268" cy="3425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0" name="Text Box 19">
            <a:extLst>
              <a:ext uri="{FF2B5EF4-FFF2-40B4-BE49-F238E27FC236}">
                <a16:creationId xmlns:a16="http://schemas.microsoft.com/office/drawing/2014/main" id="{654DEC5C-48A9-C337-AC7A-66677C244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53" y="1538739"/>
            <a:ext cx="344269" cy="1747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baseline="-250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</a:p>
        </p:txBody>
      </p:sp>
      <p:grpSp>
        <p:nvGrpSpPr>
          <p:cNvPr id="31" name="Group 20">
            <a:extLst>
              <a:ext uri="{FF2B5EF4-FFF2-40B4-BE49-F238E27FC236}">
                <a16:creationId xmlns:a16="http://schemas.microsoft.com/office/drawing/2014/main" id="{E09573D7-0204-C254-9AFC-1965E69E73A8}"/>
              </a:ext>
            </a:extLst>
          </p:cNvPr>
          <p:cNvGrpSpPr>
            <a:grpSpLocks/>
          </p:cNvGrpSpPr>
          <p:nvPr/>
        </p:nvGrpSpPr>
        <p:grpSpPr bwMode="auto">
          <a:xfrm>
            <a:off x="5545750" y="1832546"/>
            <a:ext cx="344269" cy="964496"/>
            <a:chOff x="2792" y="1273"/>
            <a:chExt cx="239" cy="670"/>
          </a:xfrm>
        </p:grpSpPr>
        <p:sp>
          <p:nvSpPr>
            <p:cNvPr id="32" name="Text Box 21">
              <a:extLst>
                <a:ext uri="{FF2B5EF4-FFF2-40B4-BE49-F238E27FC236}">
                  <a16:creationId xmlns:a16="http://schemas.microsoft.com/office/drawing/2014/main" id="{C66AD9CB-18E6-2E99-19FA-1DB7B7C613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3" name="Text Box 22">
              <a:extLst>
                <a:ext uri="{FF2B5EF4-FFF2-40B4-BE49-F238E27FC236}">
                  <a16:creationId xmlns:a16="http://schemas.microsoft.com/office/drawing/2014/main" id="{B1575E46-A459-C14A-99FB-70F4C22F86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4" name="Text Box 23">
            <a:extLst>
              <a:ext uri="{FF2B5EF4-FFF2-40B4-BE49-F238E27FC236}">
                <a16:creationId xmlns:a16="http://schemas.microsoft.com/office/drawing/2014/main" id="{7BD9455E-0796-E189-3F8A-BC2F6152C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7841" y="1786478"/>
            <a:ext cx="550253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5" name="Text Box 24">
            <a:extLst>
              <a:ext uri="{FF2B5EF4-FFF2-40B4-BE49-F238E27FC236}">
                <a16:creationId xmlns:a16="http://schemas.microsoft.com/office/drawing/2014/main" id="{277E5275-4732-594B-FB72-B8BB4B56A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488" y="1900204"/>
            <a:ext cx="550253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6" name="Line 36">
            <a:extLst>
              <a:ext uri="{FF2B5EF4-FFF2-40B4-BE49-F238E27FC236}">
                <a16:creationId xmlns:a16="http://schemas.microsoft.com/office/drawing/2014/main" id="{9B0BD63E-58C8-9FCC-5F9B-7536599621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48552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8" name="Text Box 43">
            <a:extLst>
              <a:ext uri="{FF2B5EF4-FFF2-40B4-BE49-F238E27FC236}">
                <a16:creationId xmlns:a16="http://schemas.microsoft.com/office/drawing/2014/main" id="{83064EB6-CB96-59BD-44E4-75530D220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515" y="3089271"/>
            <a:ext cx="344268" cy="348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Arial Unicode MS" pitchFamily="34" charset="-128"/>
                <a:ea typeface="Arial Unicode MS" pitchFamily="34" charset="-128"/>
                <a:cs typeface="Symbols"/>
              </a:rPr>
              <a:t>e</a:t>
            </a:r>
            <a:endParaRPr lang="en-GB" sz="2200" dirty="0">
              <a:latin typeface="Arial Unicode MS" pitchFamily="34" charset="-128"/>
              <a:ea typeface="Arial Unicode MS" pitchFamily="34" charset="-128"/>
              <a:cs typeface="Symbols"/>
            </a:endParaRPr>
          </a:p>
        </p:txBody>
      </p:sp>
      <p:grpSp>
        <p:nvGrpSpPr>
          <p:cNvPr id="39" name="Group 44">
            <a:extLst>
              <a:ext uri="{FF2B5EF4-FFF2-40B4-BE49-F238E27FC236}">
                <a16:creationId xmlns:a16="http://schemas.microsoft.com/office/drawing/2014/main" id="{6B23E44C-13C6-2624-A9E6-E59AF7C9C239}"/>
              </a:ext>
            </a:extLst>
          </p:cNvPr>
          <p:cNvGrpSpPr>
            <a:grpSpLocks/>
          </p:cNvGrpSpPr>
          <p:nvPr/>
        </p:nvGrpSpPr>
        <p:grpSpPr bwMode="auto">
          <a:xfrm>
            <a:off x="3888628" y="3462113"/>
            <a:ext cx="759119" cy="499523"/>
            <a:chOff x="1590" y="3061"/>
            <a:chExt cx="527" cy="347"/>
          </a:xfrm>
        </p:grpSpPr>
        <p:sp>
          <p:nvSpPr>
            <p:cNvPr id="40" name="Freeform 45">
              <a:extLst>
                <a:ext uri="{FF2B5EF4-FFF2-40B4-BE49-F238E27FC236}">
                  <a16:creationId xmlns:a16="http://schemas.microsoft.com/office/drawing/2014/main" id="{B8FB54EE-0DB0-9576-9B1F-99BD6A478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3061"/>
              <a:ext cx="524" cy="347"/>
            </a:xfrm>
            <a:custGeom>
              <a:avLst/>
              <a:gdLst/>
              <a:ahLst/>
              <a:cxnLst>
                <a:cxn ang="0">
                  <a:pos x="0" y="347"/>
                </a:cxn>
                <a:cxn ang="0">
                  <a:pos x="145" y="207"/>
                </a:cxn>
                <a:cxn ang="0">
                  <a:pos x="350" y="94"/>
                </a:cxn>
                <a:cxn ang="0">
                  <a:pos x="492" y="320"/>
                </a:cxn>
                <a:cxn ang="0">
                  <a:pos x="524" y="328"/>
                </a:cxn>
              </a:cxnLst>
              <a:rect l="0" t="0" r="r" b="b"/>
              <a:pathLst>
                <a:path w="524" h="347">
                  <a:moveTo>
                    <a:pt x="0" y="347"/>
                  </a:moveTo>
                  <a:cubicBezTo>
                    <a:pt x="31" y="342"/>
                    <a:pt x="141" y="327"/>
                    <a:pt x="145" y="207"/>
                  </a:cubicBezTo>
                  <a:cubicBezTo>
                    <a:pt x="148" y="136"/>
                    <a:pt x="273" y="0"/>
                    <a:pt x="350" y="94"/>
                  </a:cubicBezTo>
                  <a:cubicBezTo>
                    <a:pt x="407" y="163"/>
                    <a:pt x="437" y="250"/>
                    <a:pt x="492" y="320"/>
                  </a:cubicBezTo>
                  <a:lnTo>
                    <a:pt x="524" y="328"/>
                  </a:lnTo>
                </a:path>
              </a:pathLst>
            </a:custGeom>
            <a:noFill/>
            <a:ln w="36720" cap="flat" cmpd="sng">
              <a:solidFill>
                <a:srgbClr val="F7964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46">
              <a:extLst>
                <a:ext uri="{FF2B5EF4-FFF2-40B4-BE49-F238E27FC236}">
                  <a16:creationId xmlns:a16="http://schemas.microsoft.com/office/drawing/2014/main" id="{33040A8F-40A7-AF92-D3DA-6536CD7E25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0" y="3117"/>
              <a:ext cx="2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oup 48">
            <a:extLst>
              <a:ext uri="{FF2B5EF4-FFF2-40B4-BE49-F238E27FC236}">
                <a16:creationId xmlns:a16="http://schemas.microsoft.com/office/drawing/2014/main" id="{2EDA1861-429C-6CD1-EB18-32AFB29F4562}"/>
              </a:ext>
            </a:extLst>
          </p:cNvPr>
          <p:cNvGrpSpPr>
            <a:grpSpLocks/>
          </p:cNvGrpSpPr>
          <p:nvPr/>
        </p:nvGrpSpPr>
        <p:grpSpPr bwMode="auto">
          <a:xfrm>
            <a:off x="5898659" y="1595018"/>
            <a:ext cx="97951" cy="2038398"/>
            <a:chOff x="3037" y="1108"/>
            <a:chExt cx="68" cy="1416"/>
          </a:xfrm>
        </p:grpSpPr>
        <p:sp>
          <p:nvSpPr>
            <p:cNvPr id="43" name="AutoShape 49">
              <a:extLst>
                <a:ext uri="{FF2B5EF4-FFF2-40B4-BE49-F238E27FC236}">
                  <a16:creationId xmlns:a16="http://schemas.microsoft.com/office/drawing/2014/main" id="{5B83B88E-60F6-77FC-F266-6FD90C8B4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AutoShape 50">
              <a:extLst>
                <a:ext uri="{FF2B5EF4-FFF2-40B4-BE49-F238E27FC236}">
                  <a16:creationId xmlns:a16="http://schemas.microsoft.com/office/drawing/2014/main" id="{E05F0005-4E74-20EC-C57B-8EA77FD85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AutoShape 51">
              <a:extLst>
                <a:ext uri="{FF2B5EF4-FFF2-40B4-BE49-F238E27FC236}">
                  <a16:creationId xmlns:a16="http://schemas.microsoft.com/office/drawing/2014/main" id="{E242A1B4-6AAA-DF45-0FED-8BABC4456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71" name="Group 37">
            <a:extLst>
              <a:ext uri="{FF2B5EF4-FFF2-40B4-BE49-F238E27FC236}">
                <a16:creationId xmlns:a16="http://schemas.microsoft.com/office/drawing/2014/main" id="{089B67E4-05D0-DF41-B299-A3FD09541C96}"/>
              </a:ext>
            </a:extLst>
          </p:cNvPr>
          <p:cNvGrpSpPr>
            <a:grpSpLocks/>
          </p:cNvGrpSpPr>
          <p:nvPr/>
        </p:nvGrpSpPr>
        <p:grpSpPr bwMode="auto">
          <a:xfrm>
            <a:off x="2581293" y="3095029"/>
            <a:ext cx="759120" cy="872365"/>
            <a:chOff x="734" y="2806"/>
            <a:chExt cx="527" cy="606"/>
          </a:xfrm>
        </p:grpSpPr>
        <p:sp>
          <p:nvSpPr>
            <p:cNvPr id="72" name="Text Box 38">
              <a:extLst>
                <a:ext uri="{FF2B5EF4-FFF2-40B4-BE49-F238E27FC236}">
                  <a16:creationId xmlns:a16="http://schemas.microsoft.com/office/drawing/2014/main" id="{EFC19BB8-D220-E826-E85B-46D56E6AF0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73" name="Group 39">
              <a:extLst>
                <a:ext uri="{FF2B5EF4-FFF2-40B4-BE49-F238E27FC236}">
                  <a16:creationId xmlns:a16="http://schemas.microsoft.com/office/drawing/2014/main" id="{445DADB0-51D4-D302-E61F-82C9395B2E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74" name="Freeform 40">
                <a:extLst>
                  <a:ext uri="{FF2B5EF4-FFF2-40B4-BE49-F238E27FC236}">
                    <a16:creationId xmlns:a16="http://schemas.microsoft.com/office/drawing/2014/main" id="{89084355-7D95-9BE9-4A02-27EA19600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Line 41">
                <a:extLst>
                  <a:ext uri="{FF2B5EF4-FFF2-40B4-BE49-F238E27FC236}">
                    <a16:creationId xmlns:a16="http://schemas.microsoft.com/office/drawing/2014/main" id="{2BA5D3C8-C39F-3B64-F93C-2E6DD69C37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0" name="Text Box 3">
            <a:extLst>
              <a:ext uri="{FF2B5EF4-FFF2-40B4-BE49-F238E27FC236}">
                <a16:creationId xmlns:a16="http://schemas.microsoft.com/office/drawing/2014/main" id="{D101D5E2-D1A7-39CE-4744-05830E83F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165" y="1132923"/>
            <a:ext cx="9811005" cy="3796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 is an interference experiment (cf. double slit experiment) </a:t>
            </a:r>
          </a:p>
        </p:txBody>
      </p:sp>
      <p:sp>
        <p:nvSpPr>
          <p:cNvPr id="51" name="Text Box 3">
            <a:extLst>
              <a:ext uri="{FF2B5EF4-FFF2-40B4-BE49-F238E27FC236}">
                <a16:creationId xmlns:a16="http://schemas.microsoft.com/office/drawing/2014/main" id="{36203DBD-49D8-82F7-BD89-33286B663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4" y="4069601"/>
            <a:ext cx="11281916" cy="11996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flavour eigenstates are super-position of Hamiltonian eigenstates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in velocities cause quantum interference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detection may be different flavour (neutrino oscillations)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57B54E-37DA-13A8-2850-60534B3C5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C1AF3B-F782-8755-0D91-B29722F88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5ADFC6-FBA2-EE71-C997-0512F3468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7D9CC78-E147-AD51-B89D-AF921A6CB3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214569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B3985-2878-8E9D-DAB1-8A6A80E6F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8">
            <a:extLst>
              <a:ext uri="{FF2B5EF4-FFF2-40B4-BE49-F238E27FC236}">
                <a16:creationId xmlns:a16="http://schemas.microsoft.com/office/drawing/2014/main" id="{BB7E7FBC-05AE-B38B-3409-25BD826E977A}"/>
              </a:ext>
            </a:extLst>
          </p:cNvPr>
          <p:cNvGrpSpPr>
            <a:grpSpLocks/>
          </p:cNvGrpSpPr>
          <p:nvPr/>
        </p:nvGrpSpPr>
        <p:grpSpPr bwMode="auto">
          <a:xfrm>
            <a:off x="3493101" y="2261532"/>
            <a:ext cx="2447330" cy="693861"/>
            <a:chOff x="1367" y="1571"/>
            <a:chExt cx="1699" cy="482"/>
          </a:xfrm>
        </p:grpSpPr>
        <p:sp>
          <p:nvSpPr>
            <p:cNvPr id="20" name="Line 9">
              <a:extLst>
                <a:ext uri="{FF2B5EF4-FFF2-40B4-BE49-F238E27FC236}">
                  <a16:creationId xmlns:a16="http://schemas.microsoft.com/office/drawing/2014/main" id="{6A110877-366F-B368-121B-7529100BE7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7" y="1571"/>
              <a:ext cx="1699" cy="1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Line 10">
              <a:extLst>
                <a:ext uri="{FF2B5EF4-FFF2-40B4-BE49-F238E27FC236}">
                  <a16:creationId xmlns:a16="http://schemas.microsoft.com/office/drawing/2014/main" id="{5D6AC5E1-6AF7-E325-CD45-EA07B42704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67" y="1571"/>
              <a:ext cx="1693" cy="482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2" name="Oval 11">
            <a:extLst>
              <a:ext uri="{FF2B5EF4-FFF2-40B4-BE49-F238E27FC236}">
                <a16:creationId xmlns:a16="http://schemas.microsoft.com/office/drawing/2014/main" id="{726CD55A-5AAE-4E6A-5964-C674A389EE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7284" y="2137727"/>
            <a:ext cx="185819" cy="204416"/>
          </a:xfrm>
          <a:prstGeom prst="ellipse">
            <a:avLst/>
          </a:prstGeom>
          <a:solidFill>
            <a:srgbClr val="CC99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23" name="Group 12">
            <a:extLst>
              <a:ext uri="{FF2B5EF4-FFF2-40B4-BE49-F238E27FC236}">
                <a16:creationId xmlns:a16="http://schemas.microsoft.com/office/drawing/2014/main" id="{E5EF151D-1E13-6A15-F236-8FE3CE39ECDE}"/>
              </a:ext>
            </a:extLst>
          </p:cNvPr>
          <p:cNvGrpSpPr>
            <a:grpSpLocks/>
          </p:cNvGrpSpPr>
          <p:nvPr/>
        </p:nvGrpSpPr>
        <p:grpSpPr bwMode="auto">
          <a:xfrm>
            <a:off x="5960599" y="2274487"/>
            <a:ext cx="2473259" cy="682345"/>
            <a:chOff x="3080" y="1571"/>
            <a:chExt cx="1717" cy="474"/>
          </a:xfrm>
        </p:grpSpPr>
        <p:sp>
          <p:nvSpPr>
            <p:cNvPr id="24" name="Line 13">
              <a:extLst>
                <a:ext uri="{FF2B5EF4-FFF2-40B4-BE49-F238E27FC236}">
                  <a16:creationId xmlns:a16="http://schemas.microsoft.com/office/drawing/2014/main" id="{F7463ED3-7B73-EB88-6C5F-5179D39619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80" y="1571"/>
              <a:ext cx="1709" cy="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5" name="Line 14">
              <a:extLst>
                <a:ext uri="{FF2B5EF4-FFF2-40B4-BE49-F238E27FC236}">
                  <a16:creationId xmlns:a16="http://schemas.microsoft.com/office/drawing/2014/main" id="{729C2EA2-D27B-3933-6682-2B7D574395A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085" y="1657"/>
              <a:ext cx="1712" cy="388"/>
            </a:xfrm>
            <a:prstGeom prst="line">
              <a:avLst/>
            </a:prstGeom>
            <a:noFill/>
            <a:ln w="3672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26" name="Freeform 15">
            <a:extLst>
              <a:ext uri="{FF2B5EF4-FFF2-40B4-BE49-F238E27FC236}">
                <a16:creationId xmlns:a16="http://schemas.microsoft.com/office/drawing/2014/main" id="{D3AE02ED-B948-84DB-43C3-B4888686A009}"/>
              </a:ext>
            </a:extLst>
          </p:cNvPr>
          <p:cNvSpPr>
            <a:spLocks noChangeArrowheads="1"/>
          </p:cNvSpPr>
          <p:nvPr/>
        </p:nvSpPr>
        <p:spPr bwMode="auto">
          <a:xfrm rot="21441928">
            <a:off x="8373710" y="1489025"/>
            <a:ext cx="609311" cy="1892568"/>
          </a:xfrm>
          <a:custGeom>
            <a:avLst/>
            <a:gdLst/>
            <a:ahLst/>
            <a:cxnLst>
              <a:cxn ang="0">
                <a:pos x="296" y="0"/>
              </a:cxn>
              <a:cxn ang="0">
                <a:pos x="1095" y="627"/>
              </a:cxn>
              <a:cxn ang="0">
                <a:pos x="729" y="1461"/>
              </a:cxn>
              <a:cxn ang="0">
                <a:pos x="562" y="2364"/>
              </a:cxn>
              <a:cxn ang="0">
                <a:pos x="1361" y="2955"/>
              </a:cxn>
              <a:cxn ang="0">
                <a:pos x="528" y="3547"/>
              </a:cxn>
              <a:cxn ang="0">
                <a:pos x="662" y="4381"/>
              </a:cxn>
              <a:cxn ang="0">
                <a:pos x="1162" y="5284"/>
              </a:cxn>
              <a:cxn ang="0">
                <a:pos x="162" y="5910"/>
              </a:cxn>
              <a:cxn ang="0">
                <a:pos x="129" y="6050"/>
              </a:cxn>
            </a:cxnLst>
            <a:rect l="0" t="0" r="r" b="b"/>
            <a:pathLst>
              <a:path w="1866" h="6051">
                <a:moveTo>
                  <a:pt x="296" y="0"/>
                </a:moveTo>
                <a:cubicBezTo>
                  <a:pt x="283" y="477"/>
                  <a:pt x="795" y="504"/>
                  <a:pt x="1095" y="627"/>
                </a:cubicBezTo>
                <a:cubicBezTo>
                  <a:pt x="1865" y="939"/>
                  <a:pt x="1014" y="1382"/>
                  <a:pt x="729" y="1461"/>
                </a:cubicBezTo>
                <a:cubicBezTo>
                  <a:pt x="359" y="1563"/>
                  <a:pt x="0" y="2158"/>
                  <a:pt x="562" y="2364"/>
                </a:cubicBezTo>
                <a:cubicBezTo>
                  <a:pt x="861" y="2474"/>
                  <a:pt x="1385" y="2449"/>
                  <a:pt x="1361" y="2955"/>
                </a:cubicBezTo>
                <a:cubicBezTo>
                  <a:pt x="1339" y="3447"/>
                  <a:pt x="843" y="3445"/>
                  <a:pt x="528" y="3547"/>
                </a:cubicBezTo>
                <a:cubicBezTo>
                  <a:pt x="75" y="3694"/>
                  <a:pt x="134" y="4361"/>
                  <a:pt x="662" y="4381"/>
                </a:cubicBezTo>
                <a:cubicBezTo>
                  <a:pt x="975" y="4393"/>
                  <a:pt x="1576" y="4945"/>
                  <a:pt x="1162" y="5284"/>
                </a:cubicBezTo>
                <a:cubicBezTo>
                  <a:pt x="856" y="5535"/>
                  <a:pt x="474" y="5667"/>
                  <a:pt x="162" y="5910"/>
                </a:cubicBezTo>
                <a:lnTo>
                  <a:pt x="129" y="6050"/>
                </a:lnTo>
              </a:path>
            </a:pathLst>
          </a:custGeom>
          <a:noFill/>
          <a:ln w="36720">
            <a:solidFill>
              <a:srgbClr val="F79646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27" name="Line 16">
            <a:extLst>
              <a:ext uri="{FF2B5EF4-FFF2-40B4-BE49-F238E27FC236}">
                <a16:creationId xmlns:a16="http://schemas.microsoft.com/office/drawing/2014/main" id="{C9812ED3-7A3F-55B8-4CFF-D04D5F63497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422336" y="1478415"/>
            <a:ext cx="10083" cy="2401164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aphicFrame>
        <p:nvGraphicFramePr>
          <p:cNvPr id="28" name="Object 17">
            <a:extLst>
              <a:ext uri="{FF2B5EF4-FFF2-40B4-BE49-F238E27FC236}">
                <a16:creationId xmlns:a16="http://schemas.microsoft.com/office/drawing/2014/main" id="{612142DA-7672-8F4F-9FBC-482614C05FF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23145" y="2867580"/>
          <a:ext cx="41774" cy="2000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76200" imgH="355600" progId="">
                  <p:embed/>
                </p:oleObj>
              </mc:Choice>
              <mc:Fallback>
                <p:oleObj r:id="rId2" imgW="76200" imgH="355600" progId="">
                  <p:embed/>
                  <p:pic>
                    <p:nvPicPr>
                      <p:cNvPr id="28" name="Object 17">
                        <a:extLst>
                          <a:ext uri="{FF2B5EF4-FFF2-40B4-BE49-F238E27FC236}">
                            <a16:creationId xmlns:a16="http://schemas.microsoft.com/office/drawing/2014/main" id="{17AEB789-72AA-E164-8C4E-89A5C3CF3D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145" y="2867580"/>
                        <a:ext cx="41774" cy="20009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 Box 18">
            <a:extLst>
              <a:ext uri="{FF2B5EF4-FFF2-40B4-BE49-F238E27FC236}">
                <a16:creationId xmlns:a16="http://schemas.microsoft.com/office/drawing/2014/main" id="{3FF8CC11-84C6-57F0-AEB5-FE0651AC6A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9301" y="1855576"/>
            <a:ext cx="344268" cy="34259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0" name="Text Box 19">
            <a:extLst>
              <a:ext uri="{FF2B5EF4-FFF2-40B4-BE49-F238E27FC236}">
                <a16:creationId xmlns:a16="http://schemas.microsoft.com/office/drawing/2014/main" id="{2B1141CB-C84C-2D64-2C81-FDFE82502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43953" y="1538739"/>
            <a:ext cx="344269" cy="174750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baseline="-250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endParaRPr lang="en-GB" sz="2200" dirty="0">
              <a:ea typeface="Symbols"/>
              <a:cs typeface="Symbols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</a:p>
        </p:txBody>
      </p:sp>
      <p:grpSp>
        <p:nvGrpSpPr>
          <p:cNvPr id="31" name="Group 20">
            <a:extLst>
              <a:ext uri="{FF2B5EF4-FFF2-40B4-BE49-F238E27FC236}">
                <a16:creationId xmlns:a16="http://schemas.microsoft.com/office/drawing/2014/main" id="{4B39AA58-4608-45E9-FD4D-E037E9D6503B}"/>
              </a:ext>
            </a:extLst>
          </p:cNvPr>
          <p:cNvGrpSpPr>
            <a:grpSpLocks/>
          </p:cNvGrpSpPr>
          <p:nvPr/>
        </p:nvGrpSpPr>
        <p:grpSpPr bwMode="auto">
          <a:xfrm>
            <a:off x="5545750" y="1832546"/>
            <a:ext cx="344269" cy="964496"/>
            <a:chOff x="2792" y="1273"/>
            <a:chExt cx="239" cy="670"/>
          </a:xfrm>
        </p:grpSpPr>
        <p:sp>
          <p:nvSpPr>
            <p:cNvPr id="32" name="Text Box 21">
              <a:extLst>
                <a:ext uri="{FF2B5EF4-FFF2-40B4-BE49-F238E27FC236}">
                  <a16:creationId xmlns:a16="http://schemas.microsoft.com/office/drawing/2014/main" id="{E241A756-6C22-DB8C-D275-00F9127AF4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" y="127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1</a:t>
              </a:r>
              <a:endParaRPr lang="en-GB" sz="2200" dirty="0">
                <a:ea typeface="Symbols"/>
                <a:cs typeface="Symbols"/>
              </a:endParaRPr>
            </a:p>
          </p:txBody>
        </p:sp>
        <p:sp>
          <p:nvSpPr>
            <p:cNvPr id="33" name="Text Box 22">
              <a:extLst>
                <a:ext uri="{FF2B5EF4-FFF2-40B4-BE49-F238E27FC236}">
                  <a16:creationId xmlns:a16="http://schemas.microsoft.com/office/drawing/2014/main" id="{9C8B414D-FB36-FA8E-1B9F-C2E5D1A1CB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92" y="1703"/>
              <a:ext cx="239" cy="24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ea typeface="Symbols"/>
                  <a:cs typeface="Symbols"/>
                </a:rPr>
                <a:t>2</a:t>
              </a:r>
              <a:endParaRPr lang="en-GB" sz="2200" dirty="0">
                <a:ea typeface="Symbols"/>
                <a:cs typeface="Symbols"/>
              </a:endParaRPr>
            </a:p>
          </p:txBody>
        </p:sp>
      </p:grpSp>
      <p:sp>
        <p:nvSpPr>
          <p:cNvPr id="34" name="Text Box 23">
            <a:extLst>
              <a:ext uri="{FF2B5EF4-FFF2-40B4-BE49-F238E27FC236}">
                <a16:creationId xmlns:a16="http://schemas.microsoft.com/office/drawing/2014/main" id="{379E35BD-BA42-F057-EFDC-7299F7AB2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7841" y="1786478"/>
            <a:ext cx="550253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m1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5" name="Text Box 24">
            <a:extLst>
              <a:ext uri="{FF2B5EF4-FFF2-40B4-BE49-F238E27FC236}">
                <a16:creationId xmlns:a16="http://schemas.microsoft.com/office/drawing/2014/main" id="{9EC40250-B727-E190-04E3-DABCDB71C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86488" y="1900204"/>
            <a:ext cx="550253" cy="34541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ea typeface="Symbols"/>
                <a:cs typeface="Symbols"/>
              </a:rPr>
              <a:t>U</a:t>
            </a:r>
            <a:r>
              <a:rPr lang="en-GB" sz="2200" baseline="-25000" dirty="0">
                <a:ea typeface="Symbols"/>
                <a:cs typeface="Symbols"/>
              </a:rPr>
              <a:t>e</a:t>
            </a:r>
            <a:r>
              <a:rPr lang="en-GB" sz="2200" baseline="-25000" dirty="0">
                <a:latin typeface="Symbol" pitchFamily="18" charset="2"/>
                <a:ea typeface="Symbols"/>
                <a:cs typeface="Symbols"/>
              </a:rPr>
              <a:t>1</a:t>
            </a:r>
            <a:r>
              <a:rPr lang="en-GB" sz="2200" baseline="30000" dirty="0">
                <a:latin typeface="Symbol" pitchFamily="18" charset="2"/>
                <a:ea typeface="Symbols"/>
                <a:cs typeface="Symbols"/>
              </a:rPr>
              <a:t>*</a:t>
            </a:r>
            <a:endParaRPr lang="en-GB" sz="2200" dirty="0">
              <a:latin typeface="Symbol" pitchFamily="18" charset="2"/>
              <a:ea typeface="Symbols"/>
              <a:cs typeface="Symbols"/>
            </a:endParaRPr>
          </a:p>
        </p:txBody>
      </p:sp>
      <p:sp>
        <p:nvSpPr>
          <p:cNvPr id="36" name="Line 36">
            <a:extLst>
              <a:ext uri="{FF2B5EF4-FFF2-40B4-BE49-F238E27FC236}">
                <a16:creationId xmlns:a16="http://schemas.microsoft.com/office/drawing/2014/main" id="{75A7DC96-13C5-E1EA-2A86-DFEC38D978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48552" y="3958753"/>
            <a:ext cx="2793039" cy="1440"/>
          </a:xfrm>
          <a:prstGeom prst="line">
            <a:avLst/>
          </a:prstGeom>
          <a:noFill/>
          <a:ln w="36720">
            <a:solidFill>
              <a:srgbClr val="009900"/>
            </a:solidFill>
            <a:round/>
            <a:headEnd/>
            <a:tailEnd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8" name="Text Box 43">
            <a:extLst>
              <a:ext uri="{FF2B5EF4-FFF2-40B4-BE49-F238E27FC236}">
                <a16:creationId xmlns:a16="http://schemas.microsoft.com/office/drawing/2014/main" id="{6C8FDA11-CB6F-B2DC-7C88-425FE6716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9515" y="3089271"/>
            <a:ext cx="344268" cy="348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200" dirty="0">
                <a:latin typeface="Symbol" pitchFamily="18" charset="2"/>
                <a:ea typeface="Symbols"/>
                <a:cs typeface="Symbols"/>
              </a:rPr>
              <a:t>n</a:t>
            </a:r>
            <a:r>
              <a:rPr lang="en-GB" sz="2200" baseline="-25000" dirty="0">
                <a:latin typeface="Arial Unicode MS" pitchFamily="34" charset="-128"/>
                <a:ea typeface="Arial Unicode MS" pitchFamily="34" charset="-128"/>
                <a:cs typeface="Symbols"/>
              </a:rPr>
              <a:t>e</a:t>
            </a:r>
            <a:endParaRPr lang="en-GB" sz="2200" dirty="0">
              <a:latin typeface="Arial Unicode MS" pitchFamily="34" charset="-128"/>
              <a:ea typeface="Arial Unicode MS" pitchFamily="34" charset="-128"/>
              <a:cs typeface="Symbols"/>
            </a:endParaRPr>
          </a:p>
        </p:txBody>
      </p:sp>
      <p:grpSp>
        <p:nvGrpSpPr>
          <p:cNvPr id="39" name="Group 44">
            <a:extLst>
              <a:ext uri="{FF2B5EF4-FFF2-40B4-BE49-F238E27FC236}">
                <a16:creationId xmlns:a16="http://schemas.microsoft.com/office/drawing/2014/main" id="{3E59BCEB-0DBB-79F6-99BA-AF01292B403C}"/>
              </a:ext>
            </a:extLst>
          </p:cNvPr>
          <p:cNvGrpSpPr>
            <a:grpSpLocks/>
          </p:cNvGrpSpPr>
          <p:nvPr/>
        </p:nvGrpSpPr>
        <p:grpSpPr bwMode="auto">
          <a:xfrm>
            <a:off x="3888628" y="3462113"/>
            <a:ext cx="759119" cy="499523"/>
            <a:chOff x="1590" y="3061"/>
            <a:chExt cx="527" cy="347"/>
          </a:xfrm>
        </p:grpSpPr>
        <p:sp>
          <p:nvSpPr>
            <p:cNvPr id="40" name="Freeform 45">
              <a:extLst>
                <a:ext uri="{FF2B5EF4-FFF2-40B4-BE49-F238E27FC236}">
                  <a16:creationId xmlns:a16="http://schemas.microsoft.com/office/drawing/2014/main" id="{0BD93BE0-1D1C-8D76-941D-A6F5D0AF1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3061"/>
              <a:ext cx="524" cy="347"/>
            </a:xfrm>
            <a:custGeom>
              <a:avLst/>
              <a:gdLst/>
              <a:ahLst/>
              <a:cxnLst>
                <a:cxn ang="0">
                  <a:pos x="0" y="347"/>
                </a:cxn>
                <a:cxn ang="0">
                  <a:pos x="145" y="207"/>
                </a:cxn>
                <a:cxn ang="0">
                  <a:pos x="350" y="94"/>
                </a:cxn>
                <a:cxn ang="0">
                  <a:pos x="492" y="320"/>
                </a:cxn>
                <a:cxn ang="0">
                  <a:pos x="524" y="328"/>
                </a:cxn>
              </a:cxnLst>
              <a:rect l="0" t="0" r="r" b="b"/>
              <a:pathLst>
                <a:path w="524" h="347">
                  <a:moveTo>
                    <a:pt x="0" y="347"/>
                  </a:moveTo>
                  <a:cubicBezTo>
                    <a:pt x="31" y="342"/>
                    <a:pt x="141" y="327"/>
                    <a:pt x="145" y="207"/>
                  </a:cubicBezTo>
                  <a:cubicBezTo>
                    <a:pt x="148" y="136"/>
                    <a:pt x="273" y="0"/>
                    <a:pt x="350" y="94"/>
                  </a:cubicBezTo>
                  <a:cubicBezTo>
                    <a:pt x="407" y="163"/>
                    <a:pt x="437" y="250"/>
                    <a:pt x="492" y="320"/>
                  </a:cubicBezTo>
                  <a:lnTo>
                    <a:pt x="524" y="328"/>
                  </a:lnTo>
                </a:path>
              </a:pathLst>
            </a:custGeom>
            <a:noFill/>
            <a:ln w="36720" cap="flat" cmpd="sng">
              <a:solidFill>
                <a:srgbClr val="F79646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Line 46">
              <a:extLst>
                <a:ext uri="{FF2B5EF4-FFF2-40B4-BE49-F238E27FC236}">
                  <a16:creationId xmlns:a16="http://schemas.microsoft.com/office/drawing/2014/main" id="{D750FEF3-10E0-5592-184E-A870FFE108B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70" y="3117"/>
              <a:ext cx="2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42" name="Group 48">
            <a:extLst>
              <a:ext uri="{FF2B5EF4-FFF2-40B4-BE49-F238E27FC236}">
                <a16:creationId xmlns:a16="http://schemas.microsoft.com/office/drawing/2014/main" id="{9169D44A-1F4C-99D3-CCF8-92E881D81BFA}"/>
              </a:ext>
            </a:extLst>
          </p:cNvPr>
          <p:cNvGrpSpPr>
            <a:grpSpLocks/>
          </p:cNvGrpSpPr>
          <p:nvPr/>
        </p:nvGrpSpPr>
        <p:grpSpPr bwMode="auto">
          <a:xfrm>
            <a:off x="5898659" y="1595018"/>
            <a:ext cx="97951" cy="2038398"/>
            <a:chOff x="3037" y="1108"/>
            <a:chExt cx="68" cy="1416"/>
          </a:xfrm>
        </p:grpSpPr>
        <p:sp>
          <p:nvSpPr>
            <p:cNvPr id="43" name="AutoShape 49">
              <a:extLst>
                <a:ext uri="{FF2B5EF4-FFF2-40B4-BE49-F238E27FC236}">
                  <a16:creationId xmlns:a16="http://schemas.microsoft.com/office/drawing/2014/main" id="{B6D9A590-F483-37E6-2150-413A43F34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108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AutoShape 50">
              <a:extLst>
                <a:ext uri="{FF2B5EF4-FFF2-40B4-BE49-F238E27FC236}">
                  <a16:creationId xmlns:a16="http://schemas.microsoft.com/office/drawing/2014/main" id="{C235AD0E-2762-1B37-123F-762C589FA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1582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5" name="AutoShape 51">
              <a:extLst>
                <a:ext uri="{FF2B5EF4-FFF2-40B4-BE49-F238E27FC236}">
                  <a16:creationId xmlns:a16="http://schemas.microsoft.com/office/drawing/2014/main" id="{1D634E3B-4EAA-E94C-58CF-ED81AEE49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7" y="2059"/>
              <a:ext cx="68" cy="465"/>
            </a:xfrm>
            <a:prstGeom prst="roundRect">
              <a:avLst>
                <a:gd name="adj" fmla="val 1468"/>
              </a:avLst>
            </a:prstGeom>
            <a:solidFill>
              <a:srgbClr val="00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71" name="Group 37">
            <a:extLst>
              <a:ext uri="{FF2B5EF4-FFF2-40B4-BE49-F238E27FC236}">
                <a16:creationId xmlns:a16="http://schemas.microsoft.com/office/drawing/2014/main" id="{8F6C757F-1301-A284-DDD3-71A3E4CDB0AF}"/>
              </a:ext>
            </a:extLst>
          </p:cNvPr>
          <p:cNvGrpSpPr>
            <a:grpSpLocks/>
          </p:cNvGrpSpPr>
          <p:nvPr/>
        </p:nvGrpSpPr>
        <p:grpSpPr bwMode="auto">
          <a:xfrm>
            <a:off x="2581293" y="3095029"/>
            <a:ext cx="759120" cy="872365"/>
            <a:chOff x="734" y="2806"/>
            <a:chExt cx="527" cy="606"/>
          </a:xfrm>
        </p:grpSpPr>
        <p:sp>
          <p:nvSpPr>
            <p:cNvPr id="72" name="Text Box 38">
              <a:extLst>
                <a:ext uri="{FF2B5EF4-FFF2-40B4-BE49-F238E27FC236}">
                  <a16:creationId xmlns:a16="http://schemas.microsoft.com/office/drawing/2014/main" id="{8AA98701-A2F0-03B0-4106-D88F361F2A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29" y="2806"/>
              <a:ext cx="239" cy="2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0" tIns="0" rIns="0" bIns="0">
              <a:spAutoFit/>
            </a:bodyPr>
            <a:lstStyle/>
            <a:p>
              <a:pPr hangingPunct="0">
                <a:lnSpc>
                  <a:spcPct val="111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</a:tabLst>
              </a:pPr>
              <a:r>
                <a:rPr lang="en-GB" sz="2200" dirty="0">
                  <a:latin typeface="Symbol" pitchFamily="18" charset="2"/>
                  <a:ea typeface="Symbols"/>
                  <a:cs typeface="Symbols"/>
                </a:rPr>
                <a:t>n</a:t>
              </a:r>
              <a:r>
                <a:rPr lang="en-GB" sz="2200" baseline="-25000" dirty="0">
                  <a:latin typeface="Symbol" pitchFamily="18" charset="2"/>
                  <a:ea typeface="Symbols"/>
                  <a:cs typeface="Symbols"/>
                </a:rPr>
                <a:t>m</a:t>
              </a:r>
              <a:endParaRPr lang="en-GB" sz="2200" dirty="0">
                <a:latin typeface="Symbol" pitchFamily="18" charset="2"/>
                <a:ea typeface="Symbols"/>
                <a:cs typeface="Symbols"/>
              </a:endParaRPr>
            </a:p>
          </p:txBody>
        </p:sp>
        <p:grpSp>
          <p:nvGrpSpPr>
            <p:cNvPr id="73" name="Group 39">
              <a:extLst>
                <a:ext uri="{FF2B5EF4-FFF2-40B4-BE49-F238E27FC236}">
                  <a16:creationId xmlns:a16="http://schemas.microsoft.com/office/drawing/2014/main" id="{BDA1B618-3C02-12E3-A7AD-A9F6532A05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" y="3065"/>
              <a:ext cx="527" cy="347"/>
              <a:chOff x="1590" y="3061"/>
              <a:chExt cx="527" cy="347"/>
            </a:xfrm>
          </p:grpSpPr>
          <p:sp>
            <p:nvSpPr>
              <p:cNvPr id="74" name="Freeform 40">
                <a:extLst>
                  <a:ext uri="{FF2B5EF4-FFF2-40B4-BE49-F238E27FC236}">
                    <a16:creationId xmlns:a16="http://schemas.microsoft.com/office/drawing/2014/main" id="{6DD14222-0DFD-7127-1141-00E8B221F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0" y="3061"/>
                <a:ext cx="524" cy="347"/>
              </a:xfrm>
              <a:custGeom>
                <a:avLst/>
                <a:gdLst/>
                <a:ahLst/>
                <a:cxnLst>
                  <a:cxn ang="0">
                    <a:pos x="0" y="347"/>
                  </a:cxn>
                  <a:cxn ang="0">
                    <a:pos x="145" y="207"/>
                  </a:cxn>
                  <a:cxn ang="0">
                    <a:pos x="350" y="94"/>
                  </a:cxn>
                  <a:cxn ang="0">
                    <a:pos x="492" y="320"/>
                  </a:cxn>
                  <a:cxn ang="0">
                    <a:pos x="524" y="328"/>
                  </a:cxn>
                </a:cxnLst>
                <a:rect l="0" t="0" r="r" b="b"/>
                <a:pathLst>
                  <a:path w="524" h="347">
                    <a:moveTo>
                      <a:pt x="0" y="347"/>
                    </a:moveTo>
                    <a:cubicBezTo>
                      <a:pt x="31" y="342"/>
                      <a:pt x="141" y="327"/>
                      <a:pt x="145" y="207"/>
                    </a:cubicBezTo>
                    <a:cubicBezTo>
                      <a:pt x="148" y="136"/>
                      <a:pt x="273" y="0"/>
                      <a:pt x="350" y="94"/>
                    </a:cubicBezTo>
                    <a:cubicBezTo>
                      <a:pt x="407" y="163"/>
                      <a:pt x="437" y="250"/>
                      <a:pt x="492" y="320"/>
                    </a:cubicBezTo>
                    <a:lnTo>
                      <a:pt x="524" y="328"/>
                    </a:lnTo>
                  </a:path>
                </a:pathLst>
              </a:custGeom>
              <a:noFill/>
              <a:ln w="36720" cap="flat" cmpd="sng">
                <a:solidFill>
                  <a:srgbClr val="F79646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75" name="Line 41">
                <a:extLst>
                  <a:ext uri="{FF2B5EF4-FFF2-40B4-BE49-F238E27FC236}">
                    <a16:creationId xmlns:a16="http://schemas.microsoft.com/office/drawing/2014/main" id="{2647EF10-50E9-9C67-AF0C-E296F21915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0" y="3117"/>
                <a:ext cx="24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sp>
        <p:nvSpPr>
          <p:cNvPr id="50" name="Text Box 3">
            <a:extLst>
              <a:ext uri="{FF2B5EF4-FFF2-40B4-BE49-F238E27FC236}">
                <a16:creationId xmlns:a16="http://schemas.microsoft.com/office/drawing/2014/main" id="{9CBDD1F4-95E7-AE70-D1D1-52B4EFDFE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7165" y="1132923"/>
            <a:ext cx="9811005" cy="3796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 is an interference experiment (cf. double slit experiment) </a:t>
            </a:r>
          </a:p>
        </p:txBody>
      </p:sp>
      <p:sp>
        <p:nvSpPr>
          <p:cNvPr id="51" name="Text Box 3">
            <a:extLst>
              <a:ext uri="{FF2B5EF4-FFF2-40B4-BE49-F238E27FC236}">
                <a16:creationId xmlns:a16="http://schemas.microsoft.com/office/drawing/2014/main" id="{441BFE14-C955-50D9-AF10-5A671F4A4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4" y="4069601"/>
            <a:ext cx="11281916" cy="201959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flavour eigenstates are super-position of Hamiltonian eigenstates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n</a:t>
            </a:r>
            <a:r>
              <a:rPr lang="en-GB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Difference in velocities cause quantum interference 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detection may be different flavour (neutrino oscillations)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propagation may be affected by background fields</a:t>
            </a: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anomalous neutrino oscillation results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B03E47-BB84-3923-B554-026F8512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996AE5-5983-6240-007C-4883ACD9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7357BBE-E30D-3178-7BA1-E1DE084D8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17F05C2-94CD-E68B-D41C-999EA63980F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64569D-6ECD-ED5F-D8EE-13FD518F9A03}"/>
              </a:ext>
            </a:extLst>
          </p:cNvPr>
          <p:cNvSpPr/>
          <p:nvPr/>
        </p:nvSpPr>
        <p:spPr>
          <a:xfrm>
            <a:off x="1989844" y="2524781"/>
            <a:ext cx="1515356" cy="52322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Background fields of universe</a:t>
            </a:r>
            <a:endParaRPr lang="en-US" sz="1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12AC79-B5D3-C9F2-4A45-A1F6AB4D29CB}"/>
              </a:ext>
            </a:extLst>
          </p:cNvPr>
          <p:cNvCxnSpPr/>
          <p:nvPr/>
        </p:nvCxnSpPr>
        <p:spPr>
          <a:xfrm>
            <a:off x="3272286" y="3048001"/>
            <a:ext cx="220815" cy="4069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FEAFD6B-867D-9316-6A09-1B9EDC34113B}"/>
              </a:ext>
            </a:extLst>
          </p:cNvPr>
          <p:cNvCxnSpPr/>
          <p:nvPr/>
        </p:nvCxnSpPr>
        <p:spPr>
          <a:xfrm flipV="1">
            <a:off x="3505200" y="2743203"/>
            <a:ext cx="994286" cy="431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9" name="Group 12">
            <a:extLst>
              <a:ext uri="{FF2B5EF4-FFF2-40B4-BE49-F238E27FC236}">
                <a16:creationId xmlns:a16="http://schemas.microsoft.com/office/drawing/2014/main" id="{5259B4F8-CD43-F6C0-C5BA-C8EA0E5EE9B5}"/>
              </a:ext>
            </a:extLst>
          </p:cNvPr>
          <p:cNvGrpSpPr>
            <a:grpSpLocks/>
          </p:cNvGrpSpPr>
          <p:nvPr/>
        </p:nvGrpSpPr>
        <p:grpSpPr bwMode="auto">
          <a:xfrm>
            <a:off x="4493638" y="2237990"/>
            <a:ext cx="911807" cy="670829"/>
            <a:chOff x="4793" y="2861"/>
            <a:chExt cx="633" cy="466"/>
          </a:xfrm>
        </p:grpSpPr>
        <p:sp>
          <p:nvSpPr>
            <p:cNvPr id="11" name="Line 14">
              <a:extLst>
                <a:ext uri="{FF2B5EF4-FFF2-40B4-BE49-F238E27FC236}">
                  <a16:creationId xmlns:a16="http://schemas.microsoft.com/office/drawing/2014/main" id="{D6BD31A5-13B7-1EE3-A848-4DC8043F7A5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2" y="2876"/>
              <a:ext cx="246" cy="193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" name="Line 15">
              <a:extLst>
                <a:ext uri="{FF2B5EF4-FFF2-40B4-BE49-F238E27FC236}">
                  <a16:creationId xmlns:a16="http://schemas.microsoft.com/office/drawing/2014/main" id="{45156C93-8DF9-861A-5C73-2A40BD66F9A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93" y="3072"/>
              <a:ext cx="246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16">
              <a:extLst>
                <a:ext uri="{FF2B5EF4-FFF2-40B4-BE49-F238E27FC236}">
                  <a16:creationId xmlns:a16="http://schemas.microsoft.com/office/drawing/2014/main" id="{CD94971E-FE8C-2AC9-A79F-565BA9CBFCA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35" y="2861"/>
              <a:ext cx="247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Line 17">
              <a:extLst>
                <a:ext uri="{FF2B5EF4-FFF2-40B4-BE49-F238E27FC236}">
                  <a16:creationId xmlns:a16="http://schemas.microsoft.com/office/drawing/2014/main" id="{0DA1E526-B664-E59F-0938-B35DBDB7449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28" y="3108"/>
              <a:ext cx="246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Line 18">
              <a:extLst>
                <a:ext uri="{FF2B5EF4-FFF2-40B4-BE49-F238E27FC236}">
                  <a16:creationId xmlns:a16="http://schemas.microsoft.com/office/drawing/2014/main" id="{92290DF6-E3EF-2C47-AC41-45778789973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79" y="2903"/>
              <a:ext cx="247" cy="193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" name="Line 19">
              <a:extLst>
                <a:ext uri="{FF2B5EF4-FFF2-40B4-BE49-F238E27FC236}">
                  <a16:creationId xmlns:a16="http://schemas.microsoft.com/office/drawing/2014/main" id="{AC81A49B-95FB-F24E-591C-07B162AE142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4" y="3135"/>
              <a:ext cx="247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7" name="Group 12">
            <a:extLst>
              <a:ext uri="{FF2B5EF4-FFF2-40B4-BE49-F238E27FC236}">
                <a16:creationId xmlns:a16="http://schemas.microsoft.com/office/drawing/2014/main" id="{36C753FE-0A9B-840B-255D-AE3B9561B255}"/>
              </a:ext>
            </a:extLst>
          </p:cNvPr>
          <p:cNvGrpSpPr>
            <a:grpSpLocks/>
          </p:cNvGrpSpPr>
          <p:nvPr/>
        </p:nvGrpSpPr>
        <p:grpSpPr bwMode="auto">
          <a:xfrm>
            <a:off x="3138604" y="3382683"/>
            <a:ext cx="950699" cy="606049"/>
            <a:chOff x="4766" y="2879"/>
            <a:chExt cx="660" cy="421"/>
          </a:xfrm>
        </p:grpSpPr>
        <p:sp>
          <p:nvSpPr>
            <p:cNvPr id="37" name="Line 15">
              <a:extLst>
                <a:ext uri="{FF2B5EF4-FFF2-40B4-BE49-F238E27FC236}">
                  <a16:creationId xmlns:a16="http://schemas.microsoft.com/office/drawing/2014/main" id="{44ECB15F-8707-90AB-D2B0-16170B5F68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766" y="3054"/>
              <a:ext cx="246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6" name="Line 16">
              <a:extLst>
                <a:ext uri="{FF2B5EF4-FFF2-40B4-BE49-F238E27FC236}">
                  <a16:creationId xmlns:a16="http://schemas.microsoft.com/office/drawing/2014/main" id="{A4FCAE60-C12E-758F-4585-B34755C446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08" y="2879"/>
              <a:ext cx="247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7" name="Line 17">
              <a:extLst>
                <a:ext uri="{FF2B5EF4-FFF2-40B4-BE49-F238E27FC236}">
                  <a16:creationId xmlns:a16="http://schemas.microsoft.com/office/drawing/2014/main" id="{12424615-DB91-DC28-3D20-585E42D2D0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928" y="3108"/>
              <a:ext cx="246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8" name="Line 18">
              <a:extLst>
                <a:ext uri="{FF2B5EF4-FFF2-40B4-BE49-F238E27FC236}">
                  <a16:creationId xmlns:a16="http://schemas.microsoft.com/office/drawing/2014/main" id="{D0C4F4BC-1DA5-18B9-D2D9-960739722C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79" y="2903"/>
              <a:ext cx="247" cy="193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9" name="Line 19">
              <a:extLst>
                <a:ext uri="{FF2B5EF4-FFF2-40B4-BE49-F238E27FC236}">
                  <a16:creationId xmlns:a16="http://schemas.microsoft.com/office/drawing/2014/main" id="{847BDB9D-B596-8909-D89F-E5C09837A3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34" y="3108"/>
              <a:ext cx="247" cy="192"/>
            </a:xfrm>
            <a:prstGeom prst="line">
              <a:avLst/>
            </a:prstGeom>
            <a:noFill/>
            <a:ln w="73080">
              <a:solidFill>
                <a:srgbClr val="A50021">
                  <a:alpha val="50000"/>
                </a:srgbClr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5967490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4F17A6-55EB-625B-5890-87372C6C1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1B348E12-0841-8E29-903A-4BF602079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F802C7-AD66-ED92-C6B7-7A222B5C6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1E949-396A-82E7-760A-25E1C2FB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654B387-9AEC-B317-146C-B42F2B13AF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973713-A428-2C57-5FDF-ADD3B49A2FE9}"/>
              </a:ext>
            </a:extLst>
          </p:cNvPr>
          <p:cNvSpPr txBox="1"/>
          <p:nvPr/>
        </p:nvSpPr>
        <p:spPr>
          <a:xfrm>
            <a:off x="457802" y="1246637"/>
            <a:ext cx="988381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physics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of anomalies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Solar and atmospheric neutrino anomalies (Nobel prizes, 2002, 2015)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350C91-E1FC-A26F-855B-593FD5E272BF}"/>
              </a:ext>
            </a:extLst>
          </p:cNvPr>
          <p:cNvSpPr txBox="1"/>
          <p:nvPr/>
        </p:nvSpPr>
        <p:spPr>
          <a:xfrm>
            <a:off x="0" y="0"/>
            <a:ext cx="44656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2"/>
              </a:rPr>
              <a:t>LSND, PRD64(2001)112007</a:t>
            </a:r>
            <a:r>
              <a:rPr lang="en-US" sz="1200" dirty="0"/>
              <a:t>, </a:t>
            </a:r>
            <a:r>
              <a:rPr lang="en-US" sz="1200" dirty="0">
                <a:hlinkClick r:id="rId3"/>
              </a:rPr>
              <a:t>MiniBooNE, PRL121(2018)22180</a:t>
            </a:r>
            <a:endParaRPr lang="en-US" sz="1200" dirty="0"/>
          </a:p>
        </p:txBody>
      </p:sp>
      <p:pic>
        <p:nvPicPr>
          <p:cNvPr id="4" name="Picture 3" descr="SK1.jpg">
            <a:extLst>
              <a:ext uri="{FF2B5EF4-FFF2-40B4-BE49-F238E27FC236}">
                <a16:creationId xmlns:a16="http://schemas.microsoft.com/office/drawing/2014/main" id="{91406161-24F8-003B-6894-0C92496F18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2448" y="2692662"/>
            <a:ext cx="2843209" cy="352557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F659F54-FCBF-7693-C007-DA5CE3C7E7AE}"/>
              </a:ext>
            </a:extLst>
          </p:cNvPr>
          <p:cNvCxnSpPr>
            <a:cxnSpLocks/>
          </p:cNvCxnSpPr>
          <p:nvPr/>
        </p:nvCxnSpPr>
        <p:spPr>
          <a:xfrm>
            <a:off x="4661765" y="2692662"/>
            <a:ext cx="0" cy="3525579"/>
          </a:xfrm>
          <a:prstGeom prst="straightConnector1">
            <a:avLst/>
          </a:prstGeom>
          <a:ln w="508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B911F678-B08E-D283-EB57-BB89B0C7E66D}"/>
              </a:ext>
            </a:extLst>
          </p:cNvPr>
          <p:cNvSpPr/>
          <p:nvPr/>
        </p:nvSpPr>
        <p:spPr>
          <a:xfrm>
            <a:off x="4661765" y="4185057"/>
            <a:ext cx="633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40m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C702DE-D5B1-5FC5-1A0E-FBB487943524}"/>
              </a:ext>
            </a:extLst>
          </p:cNvPr>
          <p:cNvSpPr txBox="1"/>
          <p:nvPr/>
        </p:nvSpPr>
        <p:spPr>
          <a:xfrm>
            <a:off x="1517702" y="2336539"/>
            <a:ext cx="3144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8000"/>
                </a:solidFill>
                <a:cs typeface="Times New Roman" panose="02020603050405020304" pitchFamily="18" charset="0"/>
              </a:rPr>
              <a:t>Super-Kamiokande detector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187CDD-1A95-C064-5777-88FA81D5524C}"/>
              </a:ext>
            </a:extLst>
          </p:cNvPr>
          <p:cNvSpPr txBox="1"/>
          <p:nvPr/>
        </p:nvSpPr>
        <p:spPr>
          <a:xfrm>
            <a:off x="6351597" y="2728361"/>
            <a:ext cx="16041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8000"/>
                </a:solidFill>
                <a:cs typeface="Times New Roman" panose="02020603050405020304" pitchFamily="18" charset="0"/>
              </a:rPr>
              <a:t>SNO detector</a:t>
            </a:r>
            <a:endParaRPr lang="en-GB" dirty="0">
              <a:solidFill>
                <a:srgbClr val="008000"/>
              </a:solidFill>
            </a:endParaRPr>
          </a:p>
        </p:txBody>
      </p:sp>
      <p:pic>
        <p:nvPicPr>
          <p:cNvPr id="25" name="Picture 24" descr="Nobelprize.png">
            <a:extLst>
              <a:ext uri="{FF2B5EF4-FFF2-40B4-BE49-F238E27FC236}">
                <a16:creationId xmlns:a16="http://schemas.microsoft.com/office/drawing/2014/main" id="{57A839EA-B9F3-A769-8332-AD6CF334D2A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774" b="16988"/>
          <a:stretch/>
        </p:blipFill>
        <p:spPr>
          <a:xfrm>
            <a:off x="9339394" y="878983"/>
            <a:ext cx="2788785" cy="2217409"/>
          </a:xfrm>
          <a:prstGeom prst="rect">
            <a:avLst/>
          </a:prstGeom>
        </p:spPr>
      </p:pic>
      <p:pic>
        <p:nvPicPr>
          <p:cNvPr id="26" name="Picture 25" descr="NobelrizeMedal.gif">
            <a:extLst>
              <a:ext uri="{FF2B5EF4-FFF2-40B4-BE49-F238E27FC236}">
                <a16:creationId xmlns:a16="http://schemas.microsoft.com/office/drawing/2014/main" id="{18F5521D-10EE-34BD-0FDD-8FAD4219E4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1379" y="1662135"/>
            <a:ext cx="750677" cy="738666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0638FD36-EED7-FE76-DADD-4A6129B87F90}"/>
              </a:ext>
            </a:extLst>
          </p:cNvPr>
          <p:cNvGrpSpPr/>
          <p:nvPr/>
        </p:nvGrpSpPr>
        <p:grpSpPr>
          <a:xfrm>
            <a:off x="10819964" y="5055098"/>
            <a:ext cx="1328750" cy="970403"/>
            <a:chOff x="3112962" y="85648"/>
            <a:chExt cx="2178179" cy="1590752"/>
          </a:xfrm>
        </p:grpSpPr>
        <p:pic>
          <p:nvPicPr>
            <p:cNvPr id="30" name="Picture 29" descr="Nobelprize1995.png">
              <a:extLst>
                <a:ext uri="{FF2B5EF4-FFF2-40B4-BE49-F238E27FC236}">
                  <a16:creationId xmlns:a16="http://schemas.microsoft.com/office/drawing/2014/main" id="{6FD9C500-A02A-15EC-1889-9061C2A4B7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12962" y="85648"/>
              <a:ext cx="2178179" cy="1590752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0F153E8-D57A-BE02-5D77-C3E0ECDC4DFC}"/>
                </a:ext>
              </a:extLst>
            </p:cNvPr>
            <p:cNvSpPr/>
            <p:nvPr/>
          </p:nvSpPr>
          <p:spPr>
            <a:xfrm>
              <a:off x="3151062" y="457200"/>
              <a:ext cx="735138" cy="1143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A7B6287F-AAC6-25B9-1A2E-E9990E0681A6}"/>
              </a:ext>
            </a:extLst>
          </p:cNvPr>
          <p:cNvGrpSpPr/>
          <p:nvPr/>
        </p:nvGrpSpPr>
        <p:grpSpPr>
          <a:xfrm>
            <a:off x="9301710" y="3180691"/>
            <a:ext cx="2535684" cy="1705810"/>
            <a:chOff x="6629400" y="46790"/>
            <a:chExt cx="2535684" cy="1705810"/>
          </a:xfrm>
        </p:grpSpPr>
        <p:pic>
          <p:nvPicPr>
            <p:cNvPr id="36" name="Picture 35" descr="Nobelprize2002.png">
              <a:extLst>
                <a:ext uri="{FF2B5EF4-FFF2-40B4-BE49-F238E27FC236}">
                  <a16:creationId xmlns:a16="http://schemas.microsoft.com/office/drawing/2014/main" id="{695F8AA6-8FB7-5A95-A20A-7AA483BAF8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29400" y="46790"/>
              <a:ext cx="2535684" cy="1705810"/>
            </a:xfrm>
            <a:prstGeom prst="rect">
              <a:avLst/>
            </a:prstGeom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BA8D6AE-A238-176F-3F33-4164D279E3A4}"/>
                </a:ext>
              </a:extLst>
            </p:cNvPr>
            <p:cNvSpPr/>
            <p:nvPr/>
          </p:nvSpPr>
          <p:spPr>
            <a:xfrm>
              <a:off x="8319231" y="457200"/>
              <a:ext cx="824768" cy="12954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5" name="Picture 34" descr="NobelrizeMedal.gif">
            <a:extLst>
              <a:ext uri="{FF2B5EF4-FFF2-40B4-BE49-F238E27FC236}">
                <a16:creationId xmlns:a16="http://schemas.microsoft.com/office/drawing/2014/main" id="{4400BDC8-2024-A9F6-0BDF-EEB2D18B4B0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9083" y="3530948"/>
            <a:ext cx="561969" cy="552978"/>
          </a:xfrm>
          <a:prstGeom prst="rect">
            <a:avLst/>
          </a:prstGeom>
        </p:spPr>
      </p:pic>
      <p:pic>
        <p:nvPicPr>
          <p:cNvPr id="39" name="Picture 38" descr="Nobelprise1988.png">
            <a:extLst>
              <a:ext uri="{FF2B5EF4-FFF2-40B4-BE49-F238E27FC236}">
                <a16:creationId xmlns:a16="http://schemas.microsoft.com/office/drawing/2014/main" id="{F3AC2B7A-72F8-1327-66B3-4A6BF345CA5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86675" y="5083702"/>
            <a:ext cx="1398955" cy="958913"/>
          </a:xfrm>
          <a:prstGeom prst="rect">
            <a:avLst/>
          </a:prstGeom>
        </p:spPr>
      </p:pic>
      <p:pic>
        <p:nvPicPr>
          <p:cNvPr id="40" name="Picture 39" descr="NobelrizeMedal.gif">
            <a:extLst>
              <a:ext uri="{FF2B5EF4-FFF2-40B4-BE49-F238E27FC236}">
                <a16:creationId xmlns:a16="http://schemas.microsoft.com/office/drawing/2014/main" id="{350FBC0F-45B2-7E92-FA9B-D14BF2CAA6A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0906" y="5174396"/>
            <a:ext cx="350085" cy="344484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86B63016-B463-4B16-B17F-23231703DD1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255" y="3160825"/>
            <a:ext cx="3510953" cy="2336539"/>
          </a:xfrm>
          <a:prstGeom prst="rect">
            <a:avLst/>
          </a:prstGeom>
        </p:spPr>
      </p:pic>
      <p:pic>
        <p:nvPicPr>
          <p:cNvPr id="43" name="Picture 42" descr="NobelrizeMedal.gif">
            <a:extLst>
              <a:ext uri="{FF2B5EF4-FFF2-40B4-BE49-F238E27FC236}">
                <a16:creationId xmlns:a16="http://schemas.microsoft.com/office/drawing/2014/main" id="{367A45B1-7714-32E3-4D24-6E6E80398B3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5325" y="5346638"/>
            <a:ext cx="350085" cy="344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37117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0596A3-418B-B75E-568B-FFFC8A70C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B77B5350-EF4F-19DE-42CB-C7B7F5C59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820F466-E1A8-92B9-50C1-9657EE23C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5C0C99-6011-240D-5887-97F82AB7D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D605F81-EA9E-811E-617B-B7A5D3B0CA1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D72F62-1144-9A30-892D-AE86F7344723}"/>
              </a:ext>
            </a:extLst>
          </p:cNvPr>
          <p:cNvSpPr txBox="1"/>
          <p:nvPr/>
        </p:nvSpPr>
        <p:spPr>
          <a:xfrm>
            <a:off x="457802" y="1246637"/>
            <a:ext cx="988381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physics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of anomalies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and atmospheric neutrino anomalies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(Nobel prizes, 2001, 2015)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 Neutrino-faster-than-Speed-of-Light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(detector problem)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LSND excess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MiniBooNE excess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D881E650-D075-ED3C-E224-EA1868E62D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5843" y="3299396"/>
            <a:ext cx="4240618" cy="3056956"/>
          </a:xfrm>
          <a:prstGeom prst="rect">
            <a:avLst/>
          </a:prstGeom>
          <a:noFill/>
        </p:spPr>
      </p:pic>
      <p:pic>
        <p:nvPicPr>
          <p:cNvPr id="13" name="Picture 12" descr="fnallogo.jpg">
            <a:extLst>
              <a:ext uri="{FF2B5EF4-FFF2-40B4-BE49-F238E27FC236}">
                <a16:creationId xmlns:a16="http://schemas.microsoft.com/office/drawing/2014/main" id="{F7A6E664-016E-5B0E-7A31-6AFD490259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84" y="3388872"/>
            <a:ext cx="2519916" cy="538632"/>
          </a:xfrm>
          <a:prstGeom prst="rect">
            <a:avLst/>
          </a:prstGeom>
        </p:spPr>
      </p:pic>
      <p:pic>
        <p:nvPicPr>
          <p:cNvPr id="3" name="Picture 2" descr="lanl.jpg">
            <a:extLst>
              <a:ext uri="{FF2B5EF4-FFF2-40B4-BE49-F238E27FC236}">
                <a16:creationId xmlns:a16="http://schemas.microsoft.com/office/drawing/2014/main" id="{93EBC876-3009-E2EE-0CE1-E82E2ACA0D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62" y="3289266"/>
            <a:ext cx="4560723" cy="3067086"/>
          </a:xfrm>
          <a:prstGeom prst="rect">
            <a:avLst/>
          </a:prstGeom>
        </p:spPr>
      </p:pic>
      <p:pic>
        <p:nvPicPr>
          <p:cNvPr id="15" name="Picture 14" descr="lanllogo.jpg">
            <a:extLst>
              <a:ext uri="{FF2B5EF4-FFF2-40B4-BE49-F238E27FC236}">
                <a16:creationId xmlns:a16="http://schemas.microsoft.com/office/drawing/2014/main" id="{F78E4663-C97C-4FBC-7EA7-D1AF3E53C8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067" y="3360893"/>
            <a:ext cx="1880144" cy="6815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EE7C618-3BB3-E825-A9F2-E41FE1A17A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5" y="3772641"/>
            <a:ext cx="2350678" cy="222202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66A0024-5EC3-32FF-5AE4-11DC3E820923}"/>
              </a:ext>
            </a:extLst>
          </p:cNvPr>
          <p:cNvSpPr txBox="1"/>
          <p:nvPr/>
        </p:nvSpPr>
        <p:spPr>
          <a:xfrm>
            <a:off x="0" y="0"/>
            <a:ext cx="44656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hlinkClick r:id="rId7"/>
              </a:rPr>
              <a:t>LSND, PRD64(2001)112007</a:t>
            </a:r>
            <a:r>
              <a:rPr lang="en-US" sz="1200" dirty="0"/>
              <a:t>, </a:t>
            </a:r>
            <a:r>
              <a:rPr lang="en-US" sz="1200" dirty="0">
                <a:hlinkClick r:id="rId8"/>
              </a:rPr>
              <a:t>MiniBooNE, PRL121(2018)22180</a:t>
            </a:r>
            <a:endParaRPr lang="en-US" sz="12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1360A46-3E9B-C6B3-B467-0F436633B8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07316" y="4016980"/>
            <a:ext cx="2763239" cy="202061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667946D-1D0F-38CC-7550-2EA8C6A2A71F}"/>
              </a:ext>
            </a:extLst>
          </p:cNvPr>
          <p:cNvSpPr/>
          <p:nvPr/>
        </p:nvSpPr>
        <p:spPr>
          <a:xfrm>
            <a:off x="806174" y="3873168"/>
            <a:ext cx="59343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3.8</a:t>
            </a:r>
            <a:r>
              <a:rPr lang="en-US" sz="16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F405E68-D099-C339-DE2F-9380F4CCF1BA}"/>
              </a:ext>
            </a:extLst>
          </p:cNvPr>
          <p:cNvSpPr/>
          <p:nvPr/>
        </p:nvSpPr>
        <p:spPr>
          <a:xfrm>
            <a:off x="9690474" y="4076981"/>
            <a:ext cx="65114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 4.7</a:t>
            </a:r>
            <a:r>
              <a:rPr lang="en-US" sz="16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54EBCA-68CF-C472-5028-D43305FEC385}"/>
              </a:ext>
            </a:extLst>
          </p:cNvPr>
          <p:cNvSpPr txBox="1"/>
          <p:nvPr/>
        </p:nvSpPr>
        <p:spPr>
          <a:xfrm>
            <a:off x="2232828" y="6000854"/>
            <a:ext cx="8725820" cy="830997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these anomalous neutrino oscillation data are due to Lorentz violation, data may show sidereal time dependence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0FC79B-72F3-1C4C-9BA2-3172D47B7669}"/>
              </a:ext>
            </a:extLst>
          </p:cNvPr>
          <p:cNvSpPr txBox="1"/>
          <p:nvPr/>
        </p:nvSpPr>
        <p:spPr>
          <a:xfrm>
            <a:off x="-33336" y="3436575"/>
            <a:ext cx="1590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cs typeface="Times New Roman" panose="02020603050405020304" pitchFamily="18" charset="0"/>
              </a:rPr>
              <a:t>LSND excess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35A1CA-7026-BE48-6EEC-D45CABC132ED}"/>
              </a:ext>
            </a:extLst>
          </p:cNvPr>
          <p:cNvSpPr txBox="1"/>
          <p:nvPr/>
        </p:nvSpPr>
        <p:spPr>
          <a:xfrm>
            <a:off x="10029832" y="6076496"/>
            <a:ext cx="2139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cs typeface="Times New Roman" panose="02020603050405020304" pitchFamily="18" charset="0"/>
              </a:rPr>
              <a:t>MiniBooNE excess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790625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5CC332-B9BF-AFBA-0DD0-6AEA5C258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0A042F0D-9205-A33C-A9A1-694A05192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752B55-9BDB-5431-2EE2-A8638DF52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43A70C-2A52-4490-5AE2-6F7BE7E7F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64E2C48-C5E9-C260-DA03-9A5BC8C623C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Neutrino oscillation experiments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32F097A-07BD-C484-4B26-30CA199A7C38}"/>
              </a:ext>
            </a:extLst>
          </p:cNvPr>
          <p:cNvSpPr txBox="1"/>
          <p:nvPr/>
        </p:nvSpPr>
        <p:spPr>
          <a:xfrm>
            <a:off x="457802" y="1246637"/>
            <a:ext cx="988381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Neutrino physics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Home of anomalies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Solar and atmospheric neutrino anomalies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(Nobel prizes, 2001, 2015)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sz="2400" strike="sng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OPERA Neutrino-faster-than-Speed-of-Light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(detector problem)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LSND excess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MiniBooNE excess</a:t>
            </a:r>
          </a:p>
        </p:txBody>
      </p:sp>
      <p:sp>
        <p:nvSpPr>
          <p:cNvPr id="4" name="Rectangle 24">
            <a:hlinkClick r:id="rId2"/>
            <a:extLst>
              <a:ext uri="{FF2B5EF4-FFF2-40B4-BE49-F238E27FC236}">
                <a16:creationId xmlns:a16="http://schemas.microsoft.com/office/drawing/2014/main" id="{7B71EFA0-435E-6161-2E86-FED080789B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0"/>
            <a:ext cx="7262192" cy="42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279" tIns="45638" rIns="91279" bIns="45638">
            <a:prstTxWarp prst="textNoShape">
              <a:avLst/>
            </a:prstTxWarp>
            <a:spAutoFit/>
          </a:bodyPr>
          <a:lstStyle/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r>
              <a:rPr lang="en-GB" sz="1200" dirty="0">
                <a:solidFill>
                  <a:srgbClr val="000090"/>
                </a:solidFill>
                <a:hlinkClick r:id="rId2"/>
              </a:rPr>
              <a:t>LSND, PRD72(2005)076004</a:t>
            </a:r>
            <a:r>
              <a:rPr lang="en-GB" sz="1200" dirty="0">
                <a:solidFill>
                  <a:srgbClr val="000090"/>
                </a:solidFill>
              </a:rPr>
              <a:t>, </a:t>
            </a:r>
            <a:r>
              <a:rPr lang="en-GB" sz="1200" dirty="0">
                <a:solidFill>
                  <a:srgbClr val="000090"/>
                </a:solidFill>
                <a:hlinkClick r:id="rId3"/>
              </a:rPr>
              <a:t>MiniBooNE, PLB718(2013)1303</a:t>
            </a:r>
            <a:r>
              <a:rPr lang="en-GB" sz="1200" dirty="0">
                <a:solidFill>
                  <a:srgbClr val="000090"/>
                </a:solidFill>
              </a:rPr>
              <a:t>, </a:t>
            </a:r>
            <a:r>
              <a:rPr lang="en-GB" sz="1200" dirty="0">
                <a:solidFill>
                  <a:srgbClr val="000090"/>
                </a:solidFill>
                <a:hlinkClick r:id="rId4"/>
              </a:rPr>
              <a:t>TK, </a:t>
            </a:r>
            <a:r>
              <a:rPr lang="en-US" sz="1200" dirty="0">
                <a:hlinkClick r:id="rId4"/>
              </a:rPr>
              <a:t>MPLA27(2012)1230024</a:t>
            </a:r>
            <a:endParaRPr lang="en-US" sz="1200" dirty="0"/>
          </a:p>
          <a:p>
            <a:pPr defTabSz="912789" hangingPunct="0">
              <a:lnSpc>
                <a:spcPct val="90000"/>
              </a:lnSpc>
              <a:buClr>
                <a:srgbClr val="000000"/>
              </a:buClr>
              <a:buSzPct val="45000"/>
            </a:pPr>
            <a:endParaRPr lang="en-GB" sz="1200" dirty="0">
              <a:solidFill>
                <a:srgbClr val="00009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15F6F59-2529-4B5C-F455-A3C62ADD46F1}"/>
              </a:ext>
            </a:extLst>
          </p:cNvPr>
          <p:cNvSpPr txBox="1"/>
          <p:nvPr/>
        </p:nvSpPr>
        <p:spPr>
          <a:xfrm>
            <a:off x="2436909" y="6383344"/>
            <a:ext cx="7952796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violation cannot explain these excesses simultaneously</a:t>
            </a:r>
          </a:p>
        </p:txBody>
      </p:sp>
      <p:pic>
        <p:nvPicPr>
          <p:cNvPr id="16" name="Picture 15" descr="lanl.jpg">
            <a:extLst>
              <a:ext uri="{FF2B5EF4-FFF2-40B4-BE49-F238E27FC236}">
                <a16:creationId xmlns:a16="http://schemas.microsoft.com/office/drawing/2014/main" id="{A34EB607-4411-DD7F-A1E3-5094A95C90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762" y="3289266"/>
            <a:ext cx="4560723" cy="3067086"/>
          </a:xfrm>
          <a:prstGeom prst="rect">
            <a:avLst/>
          </a:prstGeom>
        </p:spPr>
      </p:pic>
      <p:pic>
        <p:nvPicPr>
          <p:cNvPr id="17" name="Picture 16" descr="lanllogo.jpg">
            <a:extLst>
              <a:ext uri="{FF2B5EF4-FFF2-40B4-BE49-F238E27FC236}">
                <a16:creationId xmlns:a16="http://schemas.microsoft.com/office/drawing/2014/main" id="{3F356762-3732-F502-AB8E-C33B40E20B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067" y="3360893"/>
            <a:ext cx="1880144" cy="6815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A467582-12E1-C467-921A-EAAB292DC42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95" y="3772641"/>
            <a:ext cx="2350678" cy="22220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B7A7A5D-9BFD-83DB-5EA0-3C1606D6B5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879" y="4189246"/>
            <a:ext cx="3529332" cy="2078625"/>
          </a:xfrm>
          <a:prstGeom prst="rect">
            <a:avLst/>
          </a:prstGeom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6D25AD45-63D2-93E6-7EDE-3251DA1CD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65843" y="3299396"/>
            <a:ext cx="4240618" cy="3056956"/>
          </a:xfrm>
          <a:prstGeom prst="rect">
            <a:avLst/>
          </a:prstGeom>
          <a:noFill/>
        </p:spPr>
      </p:pic>
      <p:pic>
        <p:nvPicPr>
          <p:cNvPr id="20" name="Picture 19" descr="fnallogo.jpg">
            <a:extLst>
              <a:ext uri="{FF2B5EF4-FFF2-40B4-BE49-F238E27FC236}">
                <a16:creationId xmlns:a16="http://schemas.microsoft.com/office/drawing/2014/main" id="{13869BA2-4BA9-30F1-D394-5C7F2D27306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9684" y="3388872"/>
            <a:ext cx="2519916" cy="53863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908D370-005B-56E6-814A-48C08CD9B9F6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07316" y="4016980"/>
            <a:ext cx="2763239" cy="2020618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D9903388-E402-27A8-53E1-5E0E159E3234}"/>
              </a:ext>
            </a:extLst>
          </p:cNvPr>
          <p:cNvSpPr/>
          <p:nvPr/>
        </p:nvSpPr>
        <p:spPr>
          <a:xfrm>
            <a:off x="806174" y="3873168"/>
            <a:ext cx="59343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3.8</a:t>
            </a:r>
            <a:r>
              <a:rPr lang="en-US" sz="16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A6FA33A-21C9-1DEC-81F8-4BB18E83416C}"/>
              </a:ext>
            </a:extLst>
          </p:cNvPr>
          <p:cNvSpPr/>
          <p:nvPr/>
        </p:nvSpPr>
        <p:spPr>
          <a:xfrm>
            <a:off x="9690474" y="4076981"/>
            <a:ext cx="65114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 4.7</a:t>
            </a:r>
            <a:r>
              <a:rPr lang="en-US" sz="1600" dirty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26C9995-ECB6-EBD0-6E68-C4012A4E18E8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48139"/>
          <a:stretch/>
        </p:blipFill>
        <p:spPr>
          <a:xfrm>
            <a:off x="6043044" y="4210651"/>
            <a:ext cx="5430520" cy="193899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246929-8442-7806-A164-9D0C287D8528}"/>
              </a:ext>
            </a:extLst>
          </p:cNvPr>
          <p:cNvSpPr txBox="1"/>
          <p:nvPr/>
        </p:nvSpPr>
        <p:spPr>
          <a:xfrm>
            <a:off x="-33336" y="3436575"/>
            <a:ext cx="1590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cs typeface="Times New Roman" panose="02020603050405020304" pitchFamily="18" charset="0"/>
              </a:rPr>
              <a:t>LSND excess</a:t>
            </a:r>
            <a:endParaRPr lang="en-GB" dirty="0">
              <a:solidFill>
                <a:srgbClr val="008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0DA2FD-3E44-7A33-EF4F-A2CDD150A826}"/>
              </a:ext>
            </a:extLst>
          </p:cNvPr>
          <p:cNvSpPr txBox="1"/>
          <p:nvPr/>
        </p:nvSpPr>
        <p:spPr>
          <a:xfrm>
            <a:off x="10029832" y="6076496"/>
            <a:ext cx="21399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8000"/>
                </a:solidFill>
                <a:cs typeface="Times New Roman" panose="02020603050405020304" pitchFamily="18" charset="0"/>
              </a:rPr>
              <a:t>MiniBooNE excess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4542588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E30236-9409-68F0-C446-4B6DD7CA1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D66E80A-8E6E-4CB7-FECA-381BD279D2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289" y="1736684"/>
            <a:ext cx="4353070" cy="2069211"/>
          </a:xfrm>
          <a:prstGeom prst="rect">
            <a:avLst/>
          </a:prstGeom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E7EE5111-2623-5A31-1ABA-74862D5E9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F06E58B-22B5-0376-3502-DF578720F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8A1ADA-0FA1-B217-A9B3-FBE61A1C1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F28996-BE66-4F89-791E-CCA5F774C73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Tests of Lorentz violation – Summary 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72BAFF-8519-B049-DD5E-379777ED7D2F}"/>
              </a:ext>
            </a:extLst>
          </p:cNvPr>
          <p:cNvSpPr txBox="1"/>
          <p:nvPr/>
        </p:nvSpPr>
        <p:spPr>
          <a:xfrm>
            <a:off x="457803" y="1246637"/>
            <a:ext cx="880546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Limits of SME parameters are summarized in tables</a:t>
            </a:r>
          </a:p>
          <a:p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https://arxiv.org/abs/0801.0287</a:t>
            </a: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v17</a:t>
            </a:r>
            <a:endParaRPr lang="en-GB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far, there is no compelling evidence of Lorentz violation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5308BC8-E769-6BF8-0E38-F9E985B98A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793" y="4081953"/>
            <a:ext cx="5830955" cy="277467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069E71F-CFCA-C840-BA9A-E469DAB48C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1" y="2919443"/>
            <a:ext cx="7772400" cy="286934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CFEF698-B67E-0CCF-EC8A-A4C6B0D674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893" y="4660568"/>
            <a:ext cx="5931281" cy="219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764604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388598-3EF1-AE0E-9457-A05C91411D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EA06E2B7-400F-36C0-188B-CA468BAF7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43000"/>
          </a:xfrm>
        </p:spPr>
        <p:txBody>
          <a:bodyPr>
            <a:noAutofit/>
          </a:bodyPr>
          <a:lstStyle/>
          <a:p>
            <a:pPr algn="l"/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(I want to say) Einstein is wrong!</a:t>
            </a:r>
            <a:endParaRPr lang="en-US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A79DE0-3B77-6696-16F0-D82E19FFF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C8EA9F-56D0-794E-8D06-30A4AD19248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04B258-5BE9-DF5F-9028-F94BA6E540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171" y="3996993"/>
            <a:ext cx="3043451" cy="2271872"/>
          </a:xfrm>
          <a:prstGeom prst="rect">
            <a:avLst/>
          </a:prstGeom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3186ADAE-E333-59F4-CEA3-1D7085118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9AD85558-A727-032E-273C-472AECF9D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F9F19B8-A813-8141-69EC-4FD7912C7A1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09782"/>
            <a:ext cx="7465946" cy="31782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E97BA2C-C980-07E2-0D94-E499526E070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1375" y="3975692"/>
            <a:ext cx="3401006" cy="2296405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B768F50E-BF9B-88A5-0EBC-B205DA784286}"/>
              </a:ext>
            </a:extLst>
          </p:cNvPr>
          <p:cNvSpPr/>
          <p:nvPr/>
        </p:nvSpPr>
        <p:spPr>
          <a:xfrm>
            <a:off x="572876" y="1143000"/>
            <a:ext cx="4599625" cy="8309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disprove Einstein’s theory </a:t>
            </a:r>
            <a:r>
              <a: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scientifically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???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4CA8DBB-73F4-FFF2-73BD-E67EB8A899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2864" y="955096"/>
            <a:ext cx="5279533" cy="2849171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1CCA56E-1662-A081-AE16-B81932EA7412}"/>
              </a:ext>
            </a:extLst>
          </p:cNvPr>
          <p:cNvSpPr/>
          <p:nvPr/>
        </p:nvSpPr>
        <p:spPr>
          <a:xfrm>
            <a:off x="100526" y="4217118"/>
            <a:ext cx="4599295" cy="286643"/>
          </a:xfrm>
          <a:prstGeom prst="rect">
            <a:avLst/>
          </a:prstGeom>
          <a:solidFill>
            <a:srgbClr val="FFFF00">
              <a:alpha val="19608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2D8854E-AC7B-A322-F3C8-5D7262563930}"/>
              </a:ext>
            </a:extLst>
          </p:cNvPr>
          <p:cNvSpPr/>
          <p:nvPr/>
        </p:nvSpPr>
        <p:spPr>
          <a:xfrm>
            <a:off x="7410736" y="1562555"/>
            <a:ext cx="1990134" cy="293541"/>
          </a:xfrm>
          <a:prstGeom prst="rect">
            <a:avLst/>
          </a:prstGeom>
          <a:solidFill>
            <a:srgbClr val="FFFF00">
              <a:alpha val="19608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388025-6C14-BFDA-3349-8F799F5E3E3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809"/>
          <a:stretch/>
        </p:blipFill>
        <p:spPr>
          <a:xfrm>
            <a:off x="5331213" y="2968212"/>
            <a:ext cx="5538088" cy="100748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867750-ACF7-A653-F334-910DFBC98E77}"/>
              </a:ext>
            </a:extLst>
          </p:cNvPr>
          <p:cNvSpPr/>
          <p:nvPr/>
        </p:nvSpPr>
        <p:spPr>
          <a:xfrm>
            <a:off x="5876911" y="3285678"/>
            <a:ext cx="3523959" cy="265905"/>
          </a:xfrm>
          <a:prstGeom prst="rect">
            <a:avLst/>
          </a:prstGeom>
          <a:solidFill>
            <a:srgbClr val="FFFF00">
              <a:alpha val="19608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AB29E6-E4C8-4D17-1380-564B62A6D773}"/>
              </a:ext>
            </a:extLst>
          </p:cNvPr>
          <p:cNvSpPr/>
          <p:nvPr/>
        </p:nvSpPr>
        <p:spPr>
          <a:xfrm>
            <a:off x="8011644" y="3542056"/>
            <a:ext cx="1124829" cy="228758"/>
          </a:xfrm>
          <a:prstGeom prst="rect">
            <a:avLst/>
          </a:prstGeom>
          <a:solidFill>
            <a:srgbClr val="FFFF00">
              <a:alpha val="19608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868DF5-1B28-CCA3-9261-68965607332E}"/>
              </a:ext>
            </a:extLst>
          </p:cNvPr>
          <p:cNvGrpSpPr/>
          <p:nvPr/>
        </p:nvGrpSpPr>
        <p:grpSpPr>
          <a:xfrm>
            <a:off x="6998562" y="2016917"/>
            <a:ext cx="5132256" cy="794275"/>
            <a:chOff x="6998562" y="2016917"/>
            <a:chExt cx="5132256" cy="7942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A59E44-CAFC-4776-BEDA-068DE0C5C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8698"/>
            <a:stretch/>
          </p:blipFill>
          <p:spPr>
            <a:xfrm>
              <a:off x="6998562" y="2016917"/>
              <a:ext cx="5132256" cy="794275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51C1CAF-D59B-6E94-BD31-9A895F20C0A7}"/>
                </a:ext>
              </a:extLst>
            </p:cNvPr>
            <p:cNvSpPr/>
            <p:nvPr/>
          </p:nvSpPr>
          <p:spPr>
            <a:xfrm>
              <a:off x="7465947" y="2306546"/>
              <a:ext cx="2528488" cy="281458"/>
            </a:xfrm>
            <a:prstGeom prst="rect">
              <a:avLst/>
            </a:prstGeom>
            <a:solidFill>
              <a:srgbClr val="FFFF00">
                <a:alpha val="19608"/>
              </a:srgb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317CF34F-2C3F-D21F-5564-B047C366AC5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585" y="5603025"/>
            <a:ext cx="3810000" cy="71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266511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7733CB-387A-CCF2-F970-D64AAC2CA9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F6A77DC-1C67-5721-4EF2-0A9CD55BF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CB4E0E4-73A5-68EA-A9E2-316EBD882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C7954A-1C05-A698-9168-039716A9C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A955658-BF5C-1F7E-F9DA-74A9BB32A1C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When do we find Lorentz violation??? 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13">
                <a:extLst>
                  <a:ext uri="{FF2B5EF4-FFF2-40B4-BE49-F238E27FC236}">
                    <a16:creationId xmlns:a16="http://schemas.microsoft.com/office/drawing/2014/main" id="{C9818A54-22D2-44D3-D2B4-51FBCBAE0D8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66243" y="1143000"/>
                <a:ext cx="11116158" cy="4890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>
                <a:spAutoFit/>
              </a:bodyPr>
              <a:lstStyle/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Lorentz violation is motivated by Planck scale theories, so it is suppressed with the power of Planck mass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19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𝐺𝑒𝑉</m:t>
                    </m:r>
                  </m:oMath>
                </a14:m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𝑀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𝑃𝑙</m:t>
                              </m:r>
                            </m:sub>
                          </m:sSub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𝑀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𝑃𝑙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𝑒𝑡𝑐</m:t>
                      </m:r>
                    </m:oMath>
                  </m:oMathPara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effective field theory, </a:t>
                </a:r>
                <a:r>
                  <a:rPr lang="en-US" sz="2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non-renormalizable operators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are the signature of new physics, dimension analysis guides target sensitivity to look for Lorentz violation.</a:t>
                </a: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dimension-5 LV operator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−19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𝐺𝑒𝑉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400" b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dimension-6 LV operator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−38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𝐺𝑒𝑉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etc</a:t>
                </a: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These numbers can be used as a </a:t>
                </a:r>
              </a:p>
              <a:p>
                <a:pPr defTabSz="909296" hangingPunct="0">
                  <a:lnSpc>
                    <a:spcPct val="93000"/>
                  </a:lnSpc>
                  <a:buClr>
                    <a:srgbClr val="000000"/>
                  </a:buClr>
                  <a:buSzPct val="45000"/>
                  <a:tabLst>
                    <a:tab pos="719857" algn="l"/>
                    <a:tab pos="1439716" algn="l"/>
                    <a:tab pos="2159571" algn="l"/>
                    <a:tab pos="2879434" algn="l"/>
                    <a:tab pos="3599293" algn="l"/>
                    <a:tab pos="4319155" algn="l"/>
                    <a:tab pos="5039012" algn="l"/>
                    <a:tab pos="5758871" algn="l"/>
                    <a:tab pos="6478726" algn="l"/>
                    <a:tab pos="7198586" algn="l"/>
                    <a:tab pos="7918444" algn="l"/>
                    <a:tab pos="8638301" algn="l"/>
                    <a:tab pos="9358159" algn="l"/>
                  </a:tabLst>
                </a:pP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guidance to design new experiments  </a:t>
                </a:r>
              </a:p>
            </p:txBody>
          </p:sp>
        </mc:Choice>
        <mc:Fallback>
          <p:sp>
            <p:nvSpPr>
              <p:cNvPr id="5" name="Text Box 13">
                <a:extLst>
                  <a:ext uri="{FF2B5EF4-FFF2-40B4-BE49-F238E27FC236}">
                    <a16:creationId xmlns:a16="http://schemas.microsoft.com/office/drawing/2014/main" id="{C9818A54-22D2-44D3-D2B4-51FBCBAE0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6243" y="1143000"/>
                <a:ext cx="11116158" cy="4890826"/>
              </a:xfrm>
              <a:prstGeom prst="rect">
                <a:avLst/>
              </a:prstGeom>
              <a:blipFill>
                <a:blip r:embed="rId2"/>
                <a:stretch>
                  <a:fillRect l="-1596" t="-2591" r="-798" b="-285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EF58AE2B-C0FF-D072-415D-CB5916CBC5BF}"/>
              </a:ext>
            </a:extLst>
          </p:cNvPr>
          <p:cNvGrpSpPr/>
          <p:nvPr/>
        </p:nvGrpSpPr>
        <p:grpSpPr>
          <a:xfrm>
            <a:off x="5755393" y="3917540"/>
            <a:ext cx="6293251" cy="2277549"/>
            <a:chOff x="1542897" y="1969494"/>
            <a:chExt cx="6293251" cy="227754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CE6C8F4-37EC-B80A-2F6A-B9DE48BE32AB}"/>
                </a:ext>
              </a:extLst>
            </p:cNvPr>
            <p:cNvGrpSpPr/>
            <p:nvPr/>
          </p:nvGrpSpPr>
          <p:grpSpPr>
            <a:xfrm>
              <a:off x="1542897" y="1969494"/>
              <a:ext cx="6293251" cy="2184586"/>
              <a:chOff x="1452802" y="1401330"/>
              <a:chExt cx="6837230" cy="2373419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267B97F-89BD-51C0-10CB-E93C8C9325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52802" y="1401971"/>
                <a:ext cx="3049827" cy="2372778"/>
              </a:xfrm>
              <a:prstGeom prst="rect">
                <a:avLst/>
              </a:prstGeom>
              <a:ln w="28575">
                <a:noFill/>
              </a:ln>
            </p:spPr>
          </p:pic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0CB4DE35-A6CB-5C61-4C06-E342E7F21199}"/>
                  </a:ext>
                </a:extLst>
              </p:cNvPr>
              <p:cNvSpPr/>
              <p:nvPr/>
            </p:nvSpPr>
            <p:spPr>
              <a:xfrm>
                <a:off x="4582481" y="1401330"/>
                <a:ext cx="3707551" cy="76907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rgbClr val="000090"/>
                    </a:solidFill>
                    <a:sym typeface="Wingdings"/>
                  </a:rPr>
                  <a:t>Steven Weinberg</a:t>
                </a:r>
              </a:p>
              <a:p>
                <a:r>
                  <a:rPr lang="en-GB" sz="2000" dirty="0">
                    <a:solidFill>
                      <a:srgbClr val="000090"/>
                    </a:solidFill>
                    <a:sym typeface="Wingdings"/>
                  </a:rPr>
                  <a:t>(CERN Courier Nov. 2017)   </a:t>
                </a:r>
                <a:endParaRPr lang="en-US" sz="2000" dirty="0">
                  <a:solidFill>
                    <a:srgbClr val="000090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D8E01DF-3A96-F590-5DED-6FDB6E4E628E}"/>
                </a:ext>
              </a:extLst>
            </p:cNvPr>
            <p:cNvSpPr/>
            <p:nvPr/>
          </p:nvSpPr>
          <p:spPr>
            <a:xfrm>
              <a:off x="4393962" y="2677383"/>
              <a:ext cx="3442186" cy="156966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>
              <a:spAutoFit/>
            </a:bodyPr>
            <a:lstStyle/>
            <a:p>
              <a:r>
                <a:rPr lang="en-GB" sz="2400" i="1" dirty="0">
                  <a:latin typeface="Times New Roman" panose="02020603050405020304" pitchFamily="18" charset="0"/>
                  <a:cs typeface="Times New Roman" panose="02020603050405020304" pitchFamily="18" charset="0"/>
                  <a:sym typeface="Wingdings"/>
                </a:rPr>
                <a:t>“We don’t know anything about non-renormalizable interaction terms, but I’ll swear they are there!’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8292840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CEFFB-94FA-5CD6-B6A0-8FEDAA953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7F0AF3B9-389E-BCD7-660E-6C6BAFAA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E53DBD1-D88B-9A40-14F6-BB63BAF73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0013F-DCAF-0DA6-1A88-C7CFDBCA6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CBFEA14-FC81-E96A-7F4C-7D3D4FC094C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Tests of Lorentz violation – Astrophysics 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A16A729-FE23-912B-D7F5-34F7A1C69BB0}"/>
              </a:ext>
            </a:extLst>
          </p:cNvPr>
          <p:cNvSpPr txBox="1"/>
          <p:nvPr/>
        </p:nvSpPr>
        <p:spPr>
          <a:xfrm>
            <a:off x="457802" y="1246637"/>
            <a:ext cx="10572148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Terrestrial experiments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controlled, high-precision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various systems (optics, pendulum, gas, particle physics, etc)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So far, no compelling evidence of Lorentz violation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Astrophysical and cosmological experiments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not controlled, low-precision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extreme systems (highest energy, longest distance, etc)</a:t>
            </a: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 - </a:t>
            </a: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more sensitive to nonrenormalizable operators</a:t>
            </a:r>
          </a:p>
        </p:txBody>
      </p:sp>
    </p:spTree>
    <p:extLst>
      <p:ext uri="{BB962C8B-B14F-4D97-AF65-F5344CB8AC3E}">
        <p14:creationId xmlns:p14="http://schemas.microsoft.com/office/powerpoint/2010/main" val="4282756426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D0172D-B92D-BB13-1B03-96DBE15700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>
            <a:extLst>
              <a:ext uri="{FF2B5EF4-FFF2-40B4-BE49-F238E27FC236}">
                <a16:creationId xmlns:a16="http://schemas.microsoft.com/office/drawing/2014/main" id="{AC1AA4E5-3D90-95C0-6F25-BCDB6CFBE8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862" y="2514600"/>
            <a:ext cx="1078726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algn="ctr" defTabSz="914225"/>
            <a:r>
              <a:rPr lang="en-US" sz="6000" b="1" dirty="0">
                <a:solidFill>
                  <a:srgbClr val="000090"/>
                </a:solidFill>
              </a:rPr>
              <a:t>Tests of Lorentz violation in Astrophysics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4DA0916-37EC-9AD4-164D-73B58DC93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B13A79-2235-7103-494B-73359AD2D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29D33BA-FDF5-51A2-7394-F418F1431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837316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FF86B38-E439-6AE6-31BA-BEAEFB9EFD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EFE11312-5055-BC12-DFC1-6CD2084D0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CA35ABA-5D1E-48F6-C583-2EFC56B86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25CFAD-F47D-8C69-1872-11952E72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DA2850B-544C-D056-52B6-2E5C55B1A7C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chemeClr val="bg1"/>
                </a:solidFill>
                <a:latin typeface="Arial"/>
                <a:cs typeface="Arial"/>
              </a:rPr>
              <a:t> Lorentz violation in Astrophysics</a:t>
            </a:r>
            <a:endParaRPr lang="en-US" sz="3600" baseline="-25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C8BC42-70C5-53ED-2E59-0E7836F5E5FB}"/>
              </a:ext>
            </a:extLst>
          </p:cNvPr>
          <p:cNvSpPr txBox="1"/>
          <p:nvPr/>
        </p:nvSpPr>
        <p:spPr>
          <a:xfrm>
            <a:off x="457801" y="1246637"/>
            <a:ext cx="1100532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Highest energy particles – Ultra-high-energy cosmic rays</a:t>
            </a:r>
          </a:p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Longest propagating particles – Gravitational waves, cosmic microwave background</a:t>
            </a:r>
          </a:p>
          <a:p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High-energy and long propagation – Gamma-ray, High-energy astrophysical neutrinos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BF084A-668F-370E-E5BB-C971420B3A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972" y="4293705"/>
            <a:ext cx="7539028" cy="25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8C56B9-BDF4-E4D4-7D7F-6AA20EBEA7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69"/>
          <a:stretch/>
        </p:blipFill>
        <p:spPr>
          <a:xfrm>
            <a:off x="3161001" y="2411148"/>
            <a:ext cx="4782561" cy="2862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D0EB79-6E7C-8B87-6A9A-734CC218C46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777" r="19299" b="1"/>
          <a:stretch/>
        </p:blipFill>
        <p:spPr>
          <a:xfrm>
            <a:off x="-129091" y="2337445"/>
            <a:ext cx="3703595" cy="1629559"/>
          </a:xfrm>
          <a:prstGeom prst="rect">
            <a:avLst/>
          </a:prstGeom>
          <a:effectLst>
            <a:softEdge rad="2159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082295-1A9D-B24F-4DB4-D87C6F549A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8"/>
          <a:stretch/>
        </p:blipFill>
        <p:spPr>
          <a:xfrm>
            <a:off x="-129091" y="3766286"/>
            <a:ext cx="5039022" cy="3240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686D76A-CE3A-7B37-D200-FFE0E01B358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23"/>
          <a:stretch/>
        </p:blipFill>
        <p:spPr>
          <a:xfrm>
            <a:off x="7655893" y="2342416"/>
            <a:ext cx="4536107" cy="2874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1AC3BD-9E59-59E2-D4EC-04B9AA2178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87"/>
          <a:stretch/>
        </p:blipFill>
        <p:spPr>
          <a:xfrm>
            <a:off x="9897965" y="2337445"/>
            <a:ext cx="2294035" cy="717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AF96B7F-2713-14FD-4663-BF2F79629C08}"/>
              </a:ext>
            </a:extLst>
          </p:cNvPr>
          <p:cNvSpPr txBox="1"/>
          <p:nvPr/>
        </p:nvSpPr>
        <p:spPr>
          <a:xfrm>
            <a:off x="0" y="0"/>
            <a:ext cx="42717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/>
                <a:latin typeface="Helvetica" pitchFamily="2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Progress in Particle and Nuclear Physics 125 (2022) 103948</a:t>
            </a:r>
            <a:endParaRPr lang="en-US" sz="1200" dirty="0">
              <a:solidFill>
                <a:schemeClr val="bg1"/>
              </a:solidFill>
              <a:effectLst/>
              <a:latin typeface="Helvetica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8812B59-C3FF-8A12-F7D2-D34C40B779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362" y="142122"/>
            <a:ext cx="4271750" cy="1349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62462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0E30024-4068-B075-F73F-B6F23FC9D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C0A90F5B-084B-1136-023A-441C87E3B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A6C94A8-FA7D-62B0-DF27-4BE15BDE7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D33C2A-4EB9-33F8-AADF-8130307F7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187F5B8-3A88-4802-2244-068EF550EBD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Cut-off in high-energy cosmic ray spectrum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B05C4C-26BD-250A-CB79-C7F28E376775}"/>
              </a:ext>
            </a:extLst>
          </p:cNvPr>
          <p:cNvSpPr txBox="1"/>
          <p:nvPr/>
        </p:nvSpPr>
        <p:spPr>
          <a:xfrm>
            <a:off x="457802" y="1246637"/>
            <a:ext cx="65571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Lorentz violation = media in vacuum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Attenuate high-energy cosmic rays?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459FED-6799-4C65-DF74-98E0DDF0B4F4}"/>
              </a:ext>
            </a:extLst>
          </p:cNvPr>
          <p:cNvSpPr txBox="1"/>
          <p:nvPr/>
        </p:nvSpPr>
        <p:spPr>
          <a:xfrm>
            <a:off x="10488" y="-24257"/>
            <a:ext cx="9242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Amelino-Camelia et al, Nature 393(1998)763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Stecker, et al, PRD91(2015)045009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and many  others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781E22-EBB7-989A-7DCA-B5686B4E0C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088" y="2876722"/>
            <a:ext cx="4508500" cy="2870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4D88AA7-6F87-95E5-572C-09975C2E8FD6}"/>
              </a:ext>
            </a:extLst>
          </p:cNvPr>
          <p:cNvSpPr txBox="1"/>
          <p:nvPr/>
        </p:nvSpPr>
        <p:spPr>
          <a:xfrm>
            <a:off x="6815469" y="5732187"/>
            <a:ext cx="446509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  <a:sym typeface="Wingdings" pitchFamily="2" charset="2"/>
              </a:rPr>
              <a:t>High-energy astrophysical neutrino spectrum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DF13D672-79A9-00DF-6F5C-1D8FB0C33B6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08"/>
          <a:stretch/>
        </p:blipFill>
        <p:spPr>
          <a:xfrm>
            <a:off x="-129091" y="3766286"/>
            <a:ext cx="5039022" cy="32408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31323363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E869B0-AB7A-9200-ACD0-C6C6D80E5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36CE4B8-226A-FA3B-DB68-5AD57B994F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223"/>
          <a:stretch/>
        </p:blipFill>
        <p:spPr>
          <a:xfrm>
            <a:off x="7449911" y="727132"/>
            <a:ext cx="4536107" cy="28741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C63FAF7-AB33-E71E-0F83-5EB130F93D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34"/>
          <a:stretch/>
        </p:blipFill>
        <p:spPr>
          <a:xfrm>
            <a:off x="1234330" y="3121241"/>
            <a:ext cx="9723339" cy="3092500"/>
          </a:xfrm>
          <a:prstGeom prst="rect">
            <a:avLst/>
          </a:prstGeom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7D239394-2A7C-0021-7130-C46DFE72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583640B-431F-4458-FB64-B89461566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6B0A4E-7B0E-B96B-E2BA-A073306B5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7B52D03-8BB2-C8F7-9CBD-01B216A13FA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Cut-off in high-energy cosmic ray spectrum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80A3DD-B174-7E13-6AAB-9CA7EA00E4FD}"/>
              </a:ext>
            </a:extLst>
          </p:cNvPr>
          <p:cNvSpPr txBox="1"/>
          <p:nvPr/>
        </p:nvSpPr>
        <p:spPr>
          <a:xfrm>
            <a:off x="457802" y="1246637"/>
            <a:ext cx="65571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Lorentz violation = media in vacuum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Attenuate high-energy cosmic rays?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C92353-B6CA-DB53-798E-2B082D8CCC7D}"/>
              </a:ext>
            </a:extLst>
          </p:cNvPr>
          <p:cNvSpPr txBox="1"/>
          <p:nvPr/>
        </p:nvSpPr>
        <p:spPr>
          <a:xfrm>
            <a:off x="10488" y="-24257"/>
            <a:ext cx="9242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Amelino-Camelia et al, Nature 393(1998)763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Auger, JCAP01(2022)023,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many  others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174929-24B0-ADA8-63C9-7F5E6F49A579}"/>
              </a:ext>
            </a:extLst>
          </p:cNvPr>
          <p:cNvSpPr txBox="1"/>
          <p:nvPr/>
        </p:nvSpPr>
        <p:spPr>
          <a:xfrm>
            <a:off x="4386788" y="6200360"/>
            <a:ext cx="39212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Times New Roman" panose="02020603050405020304" pitchFamily="18" charset="0"/>
                <a:sym typeface="Wingdings" pitchFamily="2" charset="2"/>
              </a:rPr>
              <a:t>Ultra-high-energy cosmic ray spectrum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79E5BED-FAEC-EA42-BE62-0F1C2051A1BC}"/>
              </a:ext>
            </a:extLst>
          </p:cNvPr>
          <p:cNvGrpSpPr/>
          <p:nvPr/>
        </p:nvGrpSpPr>
        <p:grpSpPr>
          <a:xfrm>
            <a:off x="10199885" y="3477447"/>
            <a:ext cx="1655476" cy="1169551"/>
            <a:chOff x="4657819" y="3517225"/>
            <a:chExt cx="1655476" cy="116955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D927E85-5E11-1F70-BB9B-22A62FE0664E}"/>
                </a:ext>
              </a:extLst>
            </p:cNvPr>
            <p:cNvSpPr/>
            <p:nvPr/>
          </p:nvSpPr>
          <p:spPr>
            <a:xfrm>
              <a:off x="4657819" y="3517226"/>
              <a:ext cx="676409" cy="116955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00A7B9-782F-0ABF-75F6-A5B0D21A9873}"/>
                </a:ext>
              </a:extLst>
            </p:cNvPr>
            <p:cNvCxnSpPr/>
            <p:nvPr/>
          </p:nvCxnSpPr>
          <p:spPr>
            <a:xfrm>
              <a:off x="4840297" y="3671438"/>
              <a:ext cx="476364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375AFBD-2D9A-937F-273B-6790C6229D58}"/>
                </a:ext>
              </a:extLst>
            </p:cNvPr>
            <p:cNvCxnSpPr/>
            <p:nvPr/>
          </p:nvCxnSpPr>
          <p:spPr>
            <a:xfrm>
              <a:off x="4840297" y="3874360"/>
              <a:ext cx="476364" cy="0"/>
            </a:xfrm>
            <a:prstGeom prst="line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4C61DFC-6965-D960-E794-1F7456EA31A6}"/>
                </a:ext>
              </a:extLst>
            </p:cNvPr>
            <p:cNvCxnSpPr/>
            <p:nvPr/>
          </p:nvCxnSpPr>
          <p:spPr>
            <a:xfrm>
              <a:off x="4840297" y="4081235"/>
              <a:ext cx="476364" cy="0"/>
            </a:xfrm>
            <a:prstGeom prst="line">
              <a:avLst/>
            </a:prstGeom>
            <a:ln w="28575">
              <a:solidFill>
                <a:srgbClr val="008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AC90FF2-E694-F455-C6B6-BEE41F85BE73}"/>
                </a:ext>
              </a:extLst>
            </p:cNvPr>
            <p:cNvCxnSpPr/>
            <p:nvPr/>
          </p:nvCxnSpPr>
          <p:spPr>
            <a:xfrm>
              <a:off x="4840297" y="4312052"/>
              <a:ext cx="476364" cy="0"/>
            </a:xfrm>
            <a:prstGeom prst="line">
              <a:avLst/>
            </a:prstGeom>
            <a:ln w="28575">
              <a:solidFill>
                <a:srgbClr val="00FF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9F520F4-E11A-319B-22B3-542A4DE4D999}"/>
                </a:ext>
              </a:extLst>
            </p:cNvPr>
            <p:cNvCxnSpPr/>
            <p:nvPr/>
          </p:nvCxnSpPr>
          <p:spPr>
            <a:xfrm>
              <a:off x="4840297" y="4510790"/>
              <a:ext cx="476364" cy="0"/>
            </a:xfrm>
            <a:prstGeom prst="lin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6207BDD-7B58-CF98-522B-441BFB3E5BB4}"/>
                </a:ext>
              </a:extLst>
            </p:cNvPr>
            <p:cNvSpPr txBox="1"/>
            <p:nvPr/>
          </p:nvSpPr>
          <p:spPr>
            <a:xfrm>
              <a:off x="5334229" y="3517225"/>
              <a:ext cx="979066" cy="116955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A=1</a:t>
              </a:r>
            </a:p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2≤A≤4</a:t>
              </a:r>
            </a:p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5≤A≤22</a:t>
              </a:r>
            </a:p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23≤A≤38</a:t>
              </a:r>
            </a:p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 pitchFamily="2" charset="0"/>
                  <a:ea typeface="+mn-ea"/>
                  <a:cs typeface="+mn-cs"/>
                </a:rPr>
                <a:t>39≤ A≤ 56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E724052C-BF97-FC48-5EE0-3398EC6D9475}"/>
              </a:ext>
            </a:extLst>
          </p:cNvPr>
          <p:cNvSpPr txBox="1"/>
          <p:nvPr/>
        </p:nvSpPr>
        <p:spPr>
          <a:xfrm>
            <a:off x="6805052" y="3047376"/>
            <a:ext cx="989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With LV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944B353-9FD0-E166-8356-98259D42C3CA}"/>
              </a:ext>
            </a:extLst>
          </p:cNvPr>
          <p:cNvSpPr txBox="1"/>
          <p:nvPr/>
        </p:nvSpPr>
        <p:spPr>
          <a:xfrm>
            <a:off x="1907779" y="3045368"/>
            <a:ext cx="12721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Without LV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0577965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FAC492-78F4-CDEC-2E8C-CACB98CA8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D9E69EF7-9F66-0627-48B5-4AFF6751A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93735A3-49EF-7462-0DE2-1649B10FC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57977F-8A6B-BD45-28D9-36C944E92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14021E3-766A-8D13-1927-E01DA737D06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Time </a:t>
            </a:r>
            <a:r>
              <a:rPr lang="en-US" sz="3600" dirty="0">
                <a:solidFill>
                  <a:prstClr val="white"/>
                </a:solidFill>
                <a:latin typeface="Arial"/>
                <a:cs typeface="Arial"/>
              </a:rPr>
              <a:t>delay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of high-energy cosmic rays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9064BCE-5194-50BE-4B35-C1124EC607A1}"/>
              </a:ext>
            </a:extLst>
          </p:cNvPr>
          <p:cNvSpPr txBox="1"/>
          <p:nvPr/>
        </p:nvSpPr>
        <p:spPr>
          <a:xfrm>
            <a:off x="457802" y="1246637"/>
            <a:ext cx="65571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Lorentz violation = media in vacuum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Time difference between photons and neutrinos?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9CF1FF-552E-5D03-B22A-7C5913588537}"/>
              </a:ext>
            </a:extLst>
          </p:cNvPr>
          <p:cNvSpPr txBox="1"/>
          <p:nvPr/>
        </p:nvSpPr>
        <p:spPr>
          <a:xfrm>
            <a:off x="10488" y="-24257"/>
            <a:ext cx="92426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Huang and Ma, Communications Physics1(2018)62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, Amelino-Camelia et al, Nature Astronomy </a:t>
            </a:r>
            <a:r>
              <a:rPr lang="en-US" sz="1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7(2023)996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many  others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F8CDEC-2A7B-F6E9-51BD-0E2297A07DFD}"/>
              </a:ext>
            </a:extLst>
          </p:cNvPr>
          <p:cNvGrpSpPr/>
          <p:nvPr/>
        </p:nvGrpSpPr>
        <p:grpSpPr>
          <a:xfrm>
            <a:off x="1698300" y="4152258"/>
            <a:ext cx="4076151" cy="1522432"/>
            <a:chOff x="7124134" y="1143000"/>
            <a:chExt cx="4076151" cy="1522432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5AF7D44-643E-7989-2BE3-F7D18B206E1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3419" y="2284520"/>
              <a:ext cx="2818719" cy="0"/>
            </a:xfrm>
            <a:prstGeom prst="straightConnector1">
              <a:avLst/>
            </a:prstGeom>
            <a:ln w="508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6" descr="agn2">
              <a:extLst>
                <a:ext uri="{FF2B5EF4-FFF2-40B4-BE49-F238E27FC236}">
                  <a16:creationId xmlns:a16="http://schemas.microsoft.com/office/drawing/2014/main" id="{4584A2B8-C39E-AD86-2593-E862177A66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1900719">
              <a:off x="10543654" y="1938265"/>
              <a:ext cx="656631" cy="656631"/>
            </a:xfrm>
            <a:prstGeom prst="rect">
              <a:avLst/>
            </a:prstGeom>
            <a:noFill/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09C0CC33-846E-5FCD-86AF-4099834A67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73372" y="2118673"/>
              <a:ext cx="1210835" cy="0"/>
            </a:xfrm>
            <a:prstGeom prst="straightConnector1">
              <a:avLst/>
            </a:prstGeom>
            <a:ln w="50800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D04F89-5E69-F0C5-B3AF-F62A4187893D}"/>
                </a:ext>
              </a:extLst>
            </p:cNvPr>
            <p:cNvSpPr/>
            <p:nvPr/>
          </p:nvSpPr>
          <p:spPr>
            <a:xfrm flipH="1">
              <a:off x="9861331" y="1711937"/>
              <a:ext cx="1144759" cy="369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dirty="0">
                  <a:solidFill>
                    <a:srgbClr val="00FFFF"/>
                  </a:solidFill>
                  <a:latin typeface="Arial"/>
                  <a:cs typeface="Arial"/>
                </a:rPr>
                <a:t>neutrino</a:t>
              </a:r>
              <a:r>
                <a:rPr lang="en-US" dirty="0">
                  <a:solidFill>
                    <a:srgbClr val="3333FF"/>
                  </a:solidFill>
                  <a:latin typeface="Arial"/>
                  <a:cs typeface="Arial"/>
                </a:rPr>
                <a:t> </a:t>
              </a:r>
              <a:endParaRPr lang="en-US" dirty="0">
                <a:solidFill>
                  <a:srgbClr val="3333FF"/>
                </a:solidFill>
                <a:latin typeface="Arial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E402CC0-4D11-B722-FDFB-6D058EB0C383}"/>
                </a:ext>
              </a:extLst>
            </p:cNvPr>
            <p:cNvSpPr/>
            <p:nvPr/>
          </p:nvSpPr>
          <p:spPr>
            <a:xfrm flipH="1">
              <a:off x="8720256" y="1143000"/>
              <a:ext cx="114476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>
                <a:defRPr/>
              </a:pPr>
              <a:r>
                <a:rPr lang="en-US" dirty="0">
                  <a:solidFill>
                    <a:srgbClr val="FF00FF"/>
                  </a:solidFill>
                  <a:latin typeface="Arial"/>
                  <a:cs typeface="Arial"/>
                </a:rPr>
                <a:t>Lorentz violation</a:t>
              </a:r>
              <a:endParaRPr lang="en-US" dirty="0">
                <a:solidFill>
                  <a:srgbClr val="FF00FF"/>
                </a:solidFill>
                <a:latin typeface="Arial"/>
              </a:endParaRP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98E90DD-C0B8-CFF4-0DEA-1D4EFBBACE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76462" y="2136762"/>
              <a:ext cx="957456" cy="0"/>
            </a:xfrm>
            <a:prstGeom prst="straightConnector1">
              <a:avLst/>
            </a:prstGeom>
            <a:ln w="50800" cap="flat" cmpd="sng" algn="ctr">
              <a:solidFill>
                <a:srgbClr val="00FFFF"/>
              </a:solidFill>
              <a:prstDash val="sysDash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D8C5312-6476-3443-E3A6-C7CC28D295FF}"/>
                </a:ext>
              </a:extLst>
            </p:cNvPr>
            <p:cNvSpPr/>
            <p:nvPr/>
          </p:nvSpPr>
          <p:spPr>
            <a:xfrm flipH="1">
              <a:off x="9824126" y="2296099"/>
              <a:ext cx="1144759" cy="3693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defRPr/>
              </a:pPr>
              <a:r>
                <a:rPr lang="en-US" dirty="0">
                  <a:solidFill>
                    <a:srgbClr val="FFFF00"/>
                  </a:solidFill>
                  <a:latin typeface="Arial"/>
                  <a:cs typeface="Arial"/>
                </a:rPr>
                <a:t>photon </a:t>
              </a:r>
              <a:endParaRPr lang="en-US" dirty="0">
                <a:solidFill>
                  <a:srgbClr val="FFFF00"/>
                </a:solidFill>
                <a:latin typeface="Arial"/>
              </a:endParaRPr>
            </a:p>
          </p:txBody>
        </p:sp>
        <p:grpSp>
          <p:nvGrpSpPr>
            <p:cNvPr id="19" name="Group 12">
              <a:extLst>
                <a:ext uri="{FF2B5EF4-FFF2-40B4-BE49-F238E27FC236}">
                  <a16:creationId xmlns:a16="http://schemas.microsoft.com/office/drawing/2014/main" id="{DE9A8525-B12D-A096-0A3C-1498C3A701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56961" y="1896603"/>
              <a:ext cx="950699" cy="606049"/>
              <a:chOff x="4766" y="2879"/>
              <a:chExt cx="660" cy="421"/>
            </a:xfrm>
          </p:grpSpPr>
          <p:sp>
            <p:nvSpPr>
              <p:cNvPr id="20" name="Line 15">
                <a:extLst>
                  <a:ext uri="{FF2B5EF4-FFF2-40B4-BE49-F238E27FC236}">
                    <a16:creationId xmlns:a16="http://schemas.microsoft.com/office/drawing/2014/main" id="{B443D68C-D66F-5D35-1993-82B89E1895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766" y="3054"/>
                <a:ext cx="246" cy="192"/>
              </a:xfrm>
              <a:prstGeom prst="line">
                <a:avLst/>
              </a:prstGeom>
              <a:noFill/>
              <a:ln w="7308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1" name="Line 16">
                <a:extLst>
                  <a:ext uri="{FF2B5EF4-FFF2-40B4-BE49-F238E27FC236}">
                    <a16:creationId xmlns:a16="http://schemas.microsoft.com/office/drawing/2014/main" id="{C1AAC61B-1C08-6264-EA99-F875038680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08" y="2879"/>
                <a:ext cx="247" cy="192"/>
              </a:xfrm>
              <a:prstGeom prst="line">
                <a:avLst/>
              </a:prstGeom>
              <a:noFill/>
              <a:ln w="7308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2" name="Line 17">
                <a:extLst>
                  <a:ext uri="{FF2B5EF4-FFF2-40B4-BE49-F238E27FC236}">
                    <a16:creationId xmlns:a16="http://schemas.microsoft.com/office/drawing/2014/main" id="{D2B40B27-6546-9394-A93F-E12F75CCFA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928" y="3108"/>
                <a:ext cx="246" cy="192"/>
              </a:xfrm>
              <a:prstGeom prst="line">
                <a:avLst/>
              </a:prstGeom>
              <a:noFill/>
              <a:ln w="7308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3" name="Line 18">
                <a:extLst>
                  <a:ext uri="{FF2B5EF4-FFF2-40B4-BE49-F238E27FC236}">
                    <a16:creationId xmlns:a16="http://schemas.microsoft.com/office/drawing/2014/main" id="{12AD82EA-5327-89A1-5C50-55108087CB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79" y="2903"/>
                <a:ext cx="247" cy="193"/>
              </a:xfrm>
              <a:prstGeom prst="line">
                <a:avLst/>
              </a:prstGeom>
              <a:noFill/>
              <a:ln w="7308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4" name="Line 19">
                <a:extLst>
                  <a:ext uri="{FF2B5EF4-FFF2-40B4-BE49-F238E27FC236}">
                    <a16:creationId xmlns:a16="http://schemas.microsoft.com/office/drawing/2014/main" id="{A2866C99-3080-4F69-19C3-61AC7C902B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34" y="3108"/>
                <a:ext cx="247" cy="192"/>
              </a:xfrm>
              <a:prstGeom prst="line">
                <a:avLst/>
              </a:prstGeom>
              <a:noFill/>
              <a:ln w="73080">
                <a:solidFill>
                  <a:srgbClr val="FF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pic>
          <p:nvPicPr>
            <p:cNvPr id="26" name="Content Placeholder 6" descr="earth.jpg">
              <a:extLst>
                <a:ext uri="{FF2B5EF4-FFF2-40B4-BE49-F238E27FC236}">
                  <a16:creationId xmlns:a16="http://schemas.microsoft.com/office/drawing/2014/main" id="{90C52F7D-9DF0-0934-4A70-030BF9BA6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124134" y="2051768"/>
              <a:ext cx="494174" cy="494174"/>
            </a:xfrm>
            <a:prstGeom prst="rect">
              <a:avLst/>
            </a:prstGeom>
          </p:spPr>
        </p:pic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9AFF0432-0680-D6AB-6A6C-33BDB0A5CE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321" y="2908150"/>
            <a:ext cx="4656461" cy="347531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CFD2674-9A6F-409A-DA43-F6A6EF9EC004}"/>
              </a:ext>
            </a:extLst>
          </p:cNvPr>
          <p:cNvSpPr txBox="1"/>
          <p:nvPr/>
        </p:nvSpPr>
        <p:spPr>
          <a:xfrm>
            <a:off x="457802" y="2330116"/>
            <a:ext cx="62293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Gamma Ray Bursts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Not identified</a:t>
            </a:r>
            <a:r>
              <a:rPr lang="en-GB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point neutrino sources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Time delay or advance proportion to neutrino energy and sign may fit w</a:t>
            </a:r>
            <a:r>
              <a:rPr lang="en-GB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ith data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DB4182-3F81-8650-2C6C-A93835DB7B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198" y="1241786"/>
            <a:ext cx="4511115" cy="113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74905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5E986F-A36E-9BD7-652D-BEAD52E23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D959EA4E-9359-969E-EA42-BC1B4D14B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216A2C2-F3C0-BA46-B447-ED8FCE43F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8C11DC-2042-52F8-F644-75C5A13C6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2C08A3F-00AB-B31C-B501-CDDAADAA252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Anomalous neutrino mixings in vacuum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89136A-A6A0-911C-2FF3-6D5F8E72D7B4}"/>
              </a:ext>
            </a:extLst>
          </p:cNvPr>
          <p:cNvSpPr txBox="1"/>
          <p:nvPr/>
        </p:nvSpPr>
        <p:spPr>
          <a:xfrm>
            <a:off x="10488" y="-24257"/>
            <a:ext cx="92426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IceCube, Nature Physics 18(2022)1287</a:t>
            </a:r>
            <a:endParaRPr lang="en-US" sz="1200" dirty="0">
              <a:solidFill>
                <a:schemeClr val="bg1"/>
              </a:solidFill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0ABC06-173D-1F92-2B4D-CEF6CF506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843" y="2238233"/>
            <a:ext cx="4793587" cy="38117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D1D86-971E-366E-48B5-174CF34B3E7F}"/>
                  </a:ext>
                </a:extLst>
              </p:cNvPr>
              <p:cNvSpPr txBox="1"/>
              <p:nvPr/>
            </p:nvSpPr>
            <p:spPr>
              <a:xfrm>
                <a:off x="457802" y="1246637"/>
                <a:ext cx="6991870" cy="30469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Lorentz violation = media in vacuum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 - Neutrino oscillations are affected by media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400" dirty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If the universe is saturated with background field, they would affect flavours of astrophysical neutrinos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2400" dirty="0">
                  <a:solidFill>
                    <a:prstClr val="white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GB" sz="2400" dirty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Sensitive to the target signal region of Lorentz violation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−38</m:t>
                        </m:r>
                      </m:sup>
                    </m:sSup>
                    <m:r>
                      <a:rPr lang="en-US" sz="2400" b="0" i="1" smtClean="0">
                        <a:solidFill>
                          <a:prstClr val="white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𝐺𝑒𝑉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prstClr val="whit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sz="2400" dirty="0">
                    <a:solidFill>
                      <a:prstClr val="white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dimension-6 operators), no anomalous neutrino oscillation is discovered yet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BFD1D86-971E-366E-48B5-174CF34B3E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802" y="1246637"/>
                <a:ext cx="6991870" cy="3046988"/>
              </a:xfrm>
              <a:prstGeom prst="rect">
                <a:avLst/>
              </a:prstGeom>
              <a:blipFill>
                <a:blip r:embed="rId4"/>
                <a:stretch>
                  <a:fillRect l="-1452" t="-1667" r="-2359" b="-41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F9E3F02-C335-FCD0-95CB-BBC5C16B87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884" y="4378247"/>
            <a:ext cx="3181333" cy="2409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244111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220D565-B839-82A4-3C5C-DB36C17E81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3C8240CD-E307-DF1E-ADFA-9ADAB91A2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F5CD4F6-D743-9602-BDD1-55B0A9C07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CDBED-F105-0164-7238-0B7D891A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A182C03-1D5B-6B9A-6A9D-9BB23B41651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Neutrino astronomy – Summary 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DD043F-E4F7-DFC1-648D-CFC9471FB35F}"/>
              </a:ext>
            </a:extLst>
          </p:cNvPr>
          <p:cNvSpPr txBox="1"/>
          <p:nvPr/>
        </p:nvSpPr>
        <p:spPr>
          <a:xfrm>
            <a:off x="457802" y="1246637"/>
            <a:ext cx="1095875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Neutrino astronomy</a:t>
            </a:r>
            <a:r>
              <a:rPr lang="en-GB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has a high potential to look for Lorentz violation. But there are m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any unknowns;</a:t>
            </a:r>
          </a:p>
          <a:p>
            <a:pPr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Energy spectrum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Sources (5 known sources, Sun, SN1987, TXS0506+056, NGC1068, Galactic plane)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Flavour structure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So far, astrophysical neutrino data are low statistics and further data are needed to search Lorentz violation</a:t>
            </a:r>
          </a:p>
        </p:txBody>
      </p:sp>
    </p:spTree>
    <p:extLst>
      <p:ext uri="{BB962C8B-B14F-4D97-AF65-F5344CB8AC3E}">
        <p14:creationId xmlns:p14="http://schemas.microsoft.com/office/powerpoint/2010/main" val="3581832247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0D6C18-0BBC-31C9-81CD-C5EE660119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824980C1-C2EF-1D79-F0EB-4D8D9CD11192}"/>
              </a:ext>
            </a:extLst>
          </p:cNvPr>
          <p:cNvGrpSpPr/>
          <p:nvPr/>
        </p:nvGrpSpPr>
        <p:grpSpPr>
          <a:xfrm>
            <a:off x="2939080" y="432597"/>
            <a:ext cx="7148973" cy="5992805"/>
            <a:chOff x="1907728" y="2053820"/>
            <a:chExt cx="5085909" cy="426339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0361251-C97E-7E8D-1238-64B46B3C8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7728" y="2053820"/>
              <a:ext cx="5085909" cy="4263390"/>
            </a:xfrm>
            <a:prstGeom prst="rect">
              <a:avLst/>
            </a:prstGeom>
          </p:spPr>
        </p:pic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DEB69665-42E2-1BDE-51E4-E061F1A0D540}"/>
                </a:ext>
              </a:extLst>
            </p:cNvPr>
            <p:cNvCxnSpPr/>
            <p:nvPr/>
          </p:nvCxnSpPr>
          <p:spPr>
            <a:xfrm>
              <a:off x="5477034" y="3817620"/>
              <a:ext cx="0" cy="1549420"/>
            </a:xfrm>
            <a:prstGeom prst="straightConnector1">
              <a:avLst/>
            </a:prstGeom>
            <a:ln w="508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9CB1946-E2A8-416C-018F-D426A8DCC107}"/>
                </a:ext>
              </a:extLst>
            </p:cNvPr>
            <p:cNvSpPr/>
            <p:nvPr/>
          </p:nvSpPr>
          <p:spPr>
            <a:xfrm>
              <a:off x="5496084" y="4370181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"/>
                  <a:cs typeface="Arial"/>
                </a:rPr>
                <a:t>71 m</a:t>
              </a:r>
              <a:endParaRPr lang="en-US" dirty="0">
                <a:solidFill>
                  <a:srgbClr val="FF0000"/>
                </a:solidFill>
                <a:latin typeface="Calibri"/>
              </a:endParaRP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5BB31B83-26C9-2063-8581-EE0DABB5B322}"/>
                </a:ext>
              </a:extLst>
            </p:cNvPr>
            <p:cNvCxnSpPr/>
            <p:nvPr/>
          </p:nvCxnSpPr>
          <p:spPr>
            <a:xfrm>
              <a:off x="3603433" y="5520690"/>
              <a:ext cx="1694498" cy="10180"/>
            </a:xfrm>
            <a:prstGeom prst="straightConnector1">
              <a:avLst/>
            </a:prstGeom>
            <a:ln w="508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39B8B8F-E579-4527-4331-CCEEB0E07DBE}"/>
                </a:ext>
              </a:extLst>
            </p:cNvPr>
            <p:cNvSpPr/>
            <p:nvPr/>
          </p:nvSpPr>
          <p:spPr>
            <a:xfrm>
              <a:off x="4101868" y="5520690"/>
              <a:ext cx="69762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"/>
                  <a:cs typeface="Arial"/>
                </a:rPr>
                <a:t>68 m</a:t>
              </a:r>
              <a:endParaRPr lang="en-US" dirty="0">
                <a:solidFill>
                  <a:srgbClr val="FF0000"/>
                </a:solidFill>
                <a:latin typeface="Calibri"/>
              </a:endParaRPr>
            </a:p>
          </p:txBody>
        </p:sp>
      </p:grp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D1BD9B-07A9-3937-FC1A-C3A4DF666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64CCE7-7D05-A2FF-8A5D-983B898DE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E39B13-BE4C-C64E-10F4-7A54B5F2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C8EA9F-56D0-794E-8D06-30A4AD1924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20">
            <a:extLst>
              <a:ext uri="{FF2B5EF4-FFF2-40B4-BE49-F238E27FC236}">
                <a16:creationId xmlns:a16="http://schemas.microsoft.com/office/drawing/2014/main" id="{BDAC5BEF-588C-B3E9-50C7-A3576E221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4073"/>
            <a:ext cx="7382436" cy="26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marL="0" marR="0" lvl="0" indent="0" algn="l" defTabSz="829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Hyper-Kamiokande, ArXiv:1805.04163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2EF62D82-8CC8-C535-3E0F-F7FC5C72626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Hyper-Kamiokande and IceCube-Gen2 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E3C9509-C9EE-3210-DB90-9E653CA33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107" y="604583"/>
            <a:ext cx="3405405" cy="2361081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DCD0274B-A517-D712-31A0-5108F16719C9}"/>
              </a:ext>
            </a:extLst>
          </p:cNvPr>
          <p:cNvGrpSpPr/>
          <p:nvPr/>
        </p:nvGrpSpPr>
        <p:grpSpPr>
          <a:xfrm>
            <a:off x="10145566" y="4804639"/>
            <a:ext cx="2109438" cy="1620763"/>
            <a:chOff x="1837378" y="3322907"/>
            <a:chExt cx="3508936" cy="2696051"/>
          </a:xfrm>
        </p:grpSpPr>
        <p:pic>
          <p:nvPicPr>
            <p:cNvPr id="25" name="Picture 24" descr="SK1.jpg">
              <a:extLst>
                <a:ext uri="{FF2B5EF4-FFF2-40B4-BE49-F238E27FC236}">
                  <a16:creationId xmlns:a16="http://schemas.microsoft.com/office/drawing/2014/main" id="{B8B4A049-F7B2-B2F6-BD35-CAC2DBD5FB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837378" y="3322907"/>
              <a:ext cx="2162948" cy="2682056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D24B3D9-1AEC-7042-FA9D-D3DEDBD03617}"/>
                </a:ext>
              </a:extLst>
            </p:cNvPr>
            <p:cNvCxnSpPr>
              <a:cxnSpLocks/>
            </p:cNvCxnSpPr>
            <p:nvPr/>
          </p:nvCxnSpPr>
          <p:spPr>
            <a:xfrm>
              <a:off x="4202927" y="3322907"/>
              <a:ext cx="0" cy="2696051"/>
            </a:xfrm>
            <a:prstGeom prst="straightConnector1">
              <a:avLst/>
            </a:prstGeom>
            <a:ln w="508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1BE7F6B-8EB8-EAB6-BF07-6773452071D9}"/>
                </a:ext>
              </a:extLst>
            </p:cNvPr>
            <p:cNvSpPr/>
            <p:nvPr/>
          </p:nvSpPr>
          <p:spPr>
            <a:xfrm>
              <a:off x="4202926" y="4391045"/>
              <a:ext cx="1143388" cy="5631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40m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CC359319-7B1D-5A72-F13F-5DC7A8E609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167" y="3994265"/>
            <a:ext cx="2739852" cy="205405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197E19B-6997-B552-0E4D-C46EFADE7E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92858" y="5673683"/>
            <a:ext cx="2232689" cy="64454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E81011EB-922A-5158-3F15-D13E6FA25E46}"/>
              </a:ext>
            </a:extLst>
          </p:cNvPr>
          <p:cNvSpPr txBox="1"/>
          <p:nvPr/>
        </p:nvSpPr>
        <p:spPr>
          <a:xfrm>
            <a:off x="10040099" y="4403675"/>
            <a:ext cx="22326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Super-Kamiokande</a:t>
            </a:r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F26CBBA-455C-3A3C-CAD0-0244BEDD7B9B}"/>
              </a:ext>
            </a:extLst>
          </p:cNvPr>
          <p:cNvGrpSpPr/>
          <p:nvPr/>
        </p:nvGrpSpPr>
        <p:grpSpPr>
          <a:xfrm>
            <a:off x="303909" y="1674363"/>
            <a:ext cx="4091550" cy="2027123"/>
            <a:chOff x="303909" y="1674363"/>
            <a:chExt cx="4091550" cy="20271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D8D370E-5EC8-9932-2EB0-F32A77AA5F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83" b="11327"/>
            <a:stretch/>
          </p:blipFill>
          <p:spPr>
            <a:xfrm>
              <a:off x="303909" y="1726933"/>
              <a:ext cx="1761126" cy="1974553"/>
            </a:xfrm>
            <a:prstGeom prst="rect">
              <a:avLst/>
            </a:prstGeom>
          </p:spPr>
        </p:pic>
        <p:sp>
          <p:nvSpPr>
            <p:cNvPr id="11" name="Oval Callout 10">
              <a:extLst>
                <a:ext uri="{FF2B5EF4-FFF2-40B4-BE49-F238E27FC236}">
                  <a16:creationId xmlns:a16="http://schemas.microsoft.com/office/drawing/2014/main" id="{EF87683D-D0E1-48BF-E359-4EE9B293A946}"/>
                </a:ext>
              </a:extLst>
            </p:cNvPr>
            <p:cNvSpPr/>
            <p:nvPr/>
          </p:nvSpPr>
          <p:spPr>
            <a:xfrm>
              <a:off x="2019614" y="1674363"/>
              <a:ext cx="2375845" cy="1301106"/>
            </a:xfrm>
            <a:prstGeom prst="wedgeEllipseCallout">
              <a:avLst>
                <a:gd name="adj1" fmla="val -60302"/>
                <a:gd name="adj2" fmla="val 23990"/>
              </a:avLst>
            </a:prstGeom>
            <a:solidFill>
              <a:srgbClr val="000000">
                <a:alpha val="50196"/>
              </a:srgbClr>
            </a:solidFill>
            <a:ln w="28575" cmpd="sng">
              <a:solidFill>
                <a:srgbClr val="00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89B47A8-F61A-6C33-93E5-0B48600ED22A}"/>
                </a:ext>
              </a:extLst>
            </p:cNvPr>
            <p:cNvSpPr/>
            <p:nvPr/>
          </p:nvSpPr>
          <p:spPr>
            <a:xfrm>
              <a:off x="2247672" y="1685066"/>
              <a:ext cx="1955255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Hyper-K construction is ongoing 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71379B2C-99DE-023C-DAB4-90DE84881530}"/>
              </a:ext>
            </a:extLst>
          </p:cNvPr>
          <p:cNvSpPr/>
          <p:nvPr/>
        </p:nvSpPr>
        <p:spPr>
          <a:xfrm>
            <a:off x="303909" y="1137408"/>
            <a:ext cx="8866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/>
              </a:rPr>
              <a:t>New international neutrino astronomy projects around the world</a:t>
            </a:r>
          </a:p>
        </p:txBody>
      </p:sp>
    </p:spTree>
    <p:extLst>
      <p:ext uri="{BB962C8B-B14F-4D97-AF65-F5344CB8AC3E}">
        <p14:creationId xmlns:p14="http://schemas.microsoft.com/office/powerpoint/2010/main" val="54113478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3793067" y="1343055"/>
            <a:ext cx="7650083" cy="463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relativity is a basis of both quantum field theory and general relativity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 relativity is based on Lorentz symmetry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 is isotropy of the spacetime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universe has a special direction, space doesn’t have Lorentz symmetry and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Lorentz transformation is violated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</a:t>
            </a:r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Lorentz violation</a:t>
            </a:r>
          </a:p>
          <a:p>
            <a:pPr lvl="0"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  <a:defRPr/>
            </a:pPr>
            <a:endParaRPr lang="en-GB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hangingPunct="0">
              <a:lnSpc>
                <a:spcPct val="111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fundamental physics phenomena must be experimentally tested including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08690" y="1143000"/>
            <a:ext cx="2901034" cy="4735894"/>
            <a:chOff x="261110" y="1980518"/>
            <a:chExt cx="2901034" cy="4735894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1110" y="2380628"/>
              <a:ext cx="2901034" cy="4335784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261110" y="1980518"/>
              <a:ext cx="2901034" cy="400110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GB" sz="2000" dirty="0">
                  <a:solidFill>
                    <a:srgbClr val="000000"/>
                  </a:solidFill>
                </a:rPr>
                <a:t>Einstein and Lorentz </a:t>
              </a:r>
              <a:endParaRPr lang="en-US" sz="2000" dirty="0"/>
            </a:p>
          </p:txBody>
        </p:sp>
      </p:grp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C019BB-DE33-B911-5D00-ED6B5D574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D430DF3-9F7A-E323-37C6-D8C254D9674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Theory of Special Relativity</a:t>
            </a:r>
            <a:endParaRPr lang="en-US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6975004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CE9D7A84-0B2E-5867-8F78-A3CE69A0D9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3673" y="94389"/>
            <a:ext cx="3468105" cy="2597046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300B9C-6EC5-F940-87C6-B6D750806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prstClr val="black">
                    <a:tint val="75000"/>
                  </a:prstClr>
                </a:solidFill>
                <a:latin typeface="Arial"/>
              </a:rPr>
              <a:t>24/12/05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0A9DD-3C65-1E38-BCF4-EAB76DC05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Arial"/>
              </a:rPr>
              <a:t>tkatori@cern.ch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C8EA9F-56D0-794E-8D06-30A4AD19248C}" type="slidenum">
              <a:rPr lang="en-US">
                <a:solidFill>
                  <a:prstClr val="black">
                    <a:tint val="75000"/>
                  </a:prstClr>
                </a:solidFill>
                <a:latin typeface="Arial"/>
              </a:rPr>
              <a:pPr>
                <a:defRPr/>
              </a:pPr>
              <a:t>40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0" y="-4073"/>
            <a:ext cx="7382436" cy="26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defTabSz="829280">
              <a:defRPr/>
            </a:pPr>
            <a:r>
              <a:rPr lang="en-GB" sz="1200" dirty="0">
                <a:solidFill>
                  <a:schemeClr val="bg1"/>
                </a:solidFill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IceCube-Gen2, </a:t>
            </a:r>
            <a:r>
              <a:rPr lang="en-US" sz="1200" dirty="0">
                <a:solidFill>
                  <a:schemeClr val="bg1"/>
                </a:solidFill>
                <a:latin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J.Phys.G48(2021)060501</a:t>
            </a:r>
            <a:endParaRPr lang="en-US" sz="12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541943" y="5320657"/>
            <a:ext cx="42834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dirty="0">
                <a:solidFill>
                  <a:prstClr val="white"/>
                </a:solidFill>
                <a:latin typeface="Arial"/>
              </a:rPr>
              <a:t>The first stage of Gen2 (IceCube upgrade) is ongoing</a:t>
            </a:r>
            <a:endParaRPr lang="en-US" sz="24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19" name="Oval Callout 18"/>
          <p:cNvSpPr/>
          <p:nvPr/>
        </p:nvSpPr>
        <p:spPr>
          <a:xfrm>
            <a:off x="5214914" y="5054108"/>
            <a:ext cx="4888857" cy="1460992"/>
          </a:xfrm>
          <a:prstGeom prst="wedgeEllipseCallout">
            <a:avLst>
              <a:gd name="adj1" fmla="val 53747"/>
              <a:gd name="adj2" fmla="val 33382"/>
            </a:avLst>
          </a:prstGeom>
          <a:noFill/>
          <a:ln w="28575" cmpd="sng">
            <a:solidFill>
              <a:srgbClr val="00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sz="24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B695AD9-2F3C-9E51-3B58-A530BEE39D3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Hyper-Kamiokande and IceCube-Gen2 </a:t>
            </a:r>
            <a:endParaRPr kumimoji="0" lang="en-US" sz="3600" b="0" i="0" u="none" strike="noStrike" kern="1200" cap="none" spc="0" normalizeH="0" baseline="-2500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F7E6EB0-95B7-E41A-E05A-BFD305DDE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" y="1569057"/>
            <a:ext cx="5427140" cy="348819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1BFF215-2144-1857-6F73-CF1D44A380EB}"/>
              </a:ext>
            </a:extLst>
          </p:cNvPr>
          <p:cNvSpPr/>
          <p:nvPr/>
        </p:nvSpPr>
        <p:spPr>
          <a:xfrm>
            <a:off x="6289524" y="2610630"/>
            <a:ext cx="37122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IceCube (~1Gton)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Gen2-Optical (~8 Gton)</a:t>
            </a: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FF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DeepCore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(&gt;7 GeV)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IceCube-Upgrade (&gt;3GeV)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3B75B3A-FD91-41A3-0B26-EE522174CCD2}"/>
              </a:ext>
            </a:extLst>
          </p:cNvPr>
          <p:cNvSpPr/>
          <p:nvPr/>
        </p:nvSpPr>
        <p:spPr>
          <a:xfrm>
            <a:off x="4456100" y="3175519"/>
            <a:ext cx="1044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IceCube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DC20B35-2F5E-FC06-6E83-D34B5FB8CDB6}"/>
              </a:ext>
            </a:extLst>
          </p:cNvPr>
          <p:cNvSpPr/>
          <p:nvPr/>
        </p:nvSpPr>
        <p:spPr>
          <a:xfrm>
            <a:off x="4359902" y="3449670"/>
            <a:ext cx="12368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DeepCore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FCA2227-1EF1-8D8E-7AA5-5D62D0B66E03}"/>
              </a:ext>
            </a:extLst>
          </p:cNvPr>
          <p:cNvCxnSpPr>
            <a:cxnSpLocks/>
          </p:cNvCxnSpPr>
          <p:nvPr/>
        </p:nvCxnSpPr>
        <p:spPr>
          <a:xfrm flipH="1" flipV="1">
            <a:off x="4267202" y="3974500"/>
            <a:ext cx="2022323" cy="440338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E4078A4-6E1B-6316-322E-095B55CEA17D}"/>
              </a:ext>
            </a:extLst>
          </p:cNvPr>
          <p:cNvCxnSpPr>
            <a:cxnSpLocks/>
          </p:cNvCxnSpPr>
          <p:nvPr/>
        </p:nvCxnSpPr>
        <p:spPr>
          <a:xfrm flipH="1" flipV="1">
            <a:off x="4694087" y="2843212"/>
            <a:ext cx="1595438" cy="728663"/>
          </a:xfrm>
          <a:prstGeom prst="straightConnector1">
            <a:avLst/>
          </a:prstGeom>
          <a:ln>
            <a:solidFill>
              <a:srgbClr val="00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B9551E33-CE9F-21F6-F8F2-3B58051E4D6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454"/>
          <a:stretch/>
        </p:blipFill>
        <p:spPr>
          <a:xfrm>
            <a:off x="6114" y="5102886"/>
            <a:ext cx="4283483" cy="1755114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3082E732-20BF-B729-0F09-21BFDBDA5226}"/>
              </a:ext>
            </a:extLst>
          </p:cNvPr>
          <p:cNvSpPr/>
          <p:nvPr/>
        </p:nvSpPr>
        <p:spPr>
          <a:xfrm>
            <a:off x="303909" y="1137408"/>
            <a:ext cx="88660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/>
              </a:rPr>
              <a:t>New international neutrino astronomy projects around the world</a:t>
            </a:r>
          </a:p>
        </p:txBody>
      </p:sp>
      <p:pic>
        <p:nvPicPr>
          <p:cNvPr id="38" name="Picture 37" descr="pingu1.gif">
            <a:extLst>
              <a:ext uri="{FF2B5EF4-FFF2-40B4-BE49-F238E27FC236}">
                <a16:creationId xmlns:a16="http://schemas.microsoft.com/office/drawing/2014/main" id="{B6680E6D-91AD-7809-845A-42E42187D8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26972" y="5577370"/>
            <a:ext cx="1112548" cy="128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82383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pac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24000" y="1"/>
            <a:ext cx="9144000" cy="6858000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430083" name="Object 3"/>
          <p:cNvGraphicFramePr>
            <a:graphicFrameLocks noChangeAspect="1"/>
          </p:cNvGraphicFramePr>
          <p:nvPr/>
        </p:nvGraphicFramePr>
        <p:xfrm>
          <a:off x="5115056" y="2638690"/>
          <a:ext cx="66261" cy="259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85680" imgH="333360" progId="">
                  <p:embed/>
                </p:oleObj>
              </mc:Choice>
              <mc:Fallback>
                <p:oleObj r:id="rId3" imgW="85680" imgH="333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5056" y="2638690"/>
                        <a:ext cx="66261" cy="2591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C6E1BC-0654-BE73-A5E1-5BEBD3957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Arial"/>
              </a:rPr>
              <a:t>24/12/05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prstClr val="black">
                    <a:tint val="75000"/>
                  </a:prstClr>
                </a:solidFill>
                <a:latin typeface="Arial"/>
              </a:rPr>
              <a:t>tkatori@cern.ch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41</a:t>
            </a:fld>
            <a:endParaRPr lang="en-US" dirty="0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sp>
        <p:nvSpPr>
          <p:cNvPr id="20" name="Rectangle 7"/>
          <p:cNvSpPr txBox="1">
            <a:spLocks noChangeArrowheads="1"/>
          </p:cNvSpPr>
          <p:nvPr/>
        </p:nvSpPr>
        <p:spPr>
          <a:xfrm>
            <a:off x="1524000" y="0"/>
            <a:ext cx="9144001" cy="1143000"/>
          </a:xfrm>
          <a:prstGeom prst="rect">
            <a:avLst/>
          </a:prstGeom>
          <a:noFill/>
          <a:ln/>
        </p:spPr>
        <p:txBody>
          <a:bodyPr vert="horz" lIns="91430" tIns="45715" rIns="91430" bIns="45715" rtlCol="0" anchor="ctr">
            <a:normAutofit/>
          </a:bodyPr>
          <a:lstStyle/>
          <a:p>
            <a:pPr algn="ctr" defTabSz="457153">
              <a:spcBef>
                <a:spcPct val="0"/>
              </a:spcBef>
              <a:defRPr/>
            </a:pPr>
            <a:r>
              <a:rPr lang="en-US" sz="3600" dirty="0">
                <a:solidFill>
                  <a:schemeClr val="bg1"/>
                </a:solidFill>
                <a:latin typeface="Arial"/>
              </a:rPr>
              <a:t>Conclusion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523998" y="1469141"/>
            <a:ext cx="9144001" cy="3333167"/>
          </a:xfrm>
          <a:prstGeom prst="rect">
            <a:avLst/>
          </a:prstGeom>
          <a:noFill/>
        </p:spPr>
        <p:txBody>
          <a:bodyPr wrap="square" lIns="82816" tIns="41407" rIns="82816" bIns="41407">
            <a:spAutoFit/>
          </a:bodyPr>
          <a:lstStyle/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ea typeface="Arial Unicode MS" pitchFamily="34" charset="-128"/>
                <a:cs typeface="Times New Roman" panose="02020603050405020304" pitchFamily="18" charset="0"/>
              </a:rPr>
              <a:t>Lorentz violation is motivated from  Planck-scale theories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is a worldwide effort to look for Lorentz violation, using various state-of-the-art techniques, but so far no compelling evidence of Lorentz violation </a:t>
            </a: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endParaRPr lang="en-GB" sz="2400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829280" hangingPunct="0">
              <a:lnSpc>
                <a:spcPct val="111000"/>
              </a:lnSpc>
              <a:buClr>
                <a:srgbClr val="000000"/>
              </a:buClr>
              <a:buSzPct val="45000"/>
            </a:pPr>
            <a:r>
              <a:rPr lang="en-GB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Neutrino oscillation and neutrino astronomy are powerful tools to look for Lorentz violation</a:t>
            </a:r>
          </a:p>
        </p:txBody>
      </p:sp>
      <p:pic>
        <p:nvPicPr>
          <p:cNvPr id="11" name="Picture 10" descr="pingu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126972" y="5577370"/>
            <a:ext cx="1112548" cy="128063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7EE9FEB0-A35B-6E16-46FA-B316AE606A2D}"/>
              </a:ext>
            </a:extLst>
          </p:cNvPr>
          <p:cNvGrpSpPr/>
          <p:nvPr/>
        </p:nvGrpSpPr>
        <p:grpSpPr>
          <a:xfrm>
            <a:off x="1524000" y="5200649"/>
            <a:ext cx="9144000" cy="1280630"/>
            <a:chOff x="1524000" y="5586424"/>
            <a:chExt cx="9144000" cy="1280630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524000" y="5814606"/>
              <a:ext cx="9144000" cy="8694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1400" tIns="45702" rIns="91400" bIns="45702" anchor="ctr">
              <a:prstTxWarp prst="textNoShape">
                <a:avLst/>
              </a:prstTxWarp>
            </a:bodyPr>
            <a:lstStyle/>
            <a:p>
              <a:pPr algn="ctr" defTabSz="914130"/>
              <a:r>
                <a:rPr lang="en-US" sz="3600" b="1" dirty="0">
                  <a:solidFill>
                    <a:schemeClr val="bg1"/>
                  </a:solidFill>
                  <a:latin typeface="Arial"/>
                </a:rPr>
                <a:t>Merry Christmas!</a:t>
              </a:r>
            </a:p>
          </p:txBody>
        </p:sp>
        <p:sp>
          <p:nvSpPr>
            <p:cNvPr id="12" name="Oval Callout 11"/>
            <p:cNvSpPr/>
            <p:nvPr/>
          </p:nvSpPr>
          <p:spPr>
            <a:xfrm>
              <a:off x="2414588" y="5586424"/>
              <a:ext cx="7068079" cy="1280630"/>
            </a:xfrm>
            <a:prstGeom prst="wedgeEllipseCallout">
              <a:avLst>
                <a:gd name="adj1" fmla="val 59635"/>
                <a:gd name="adj2" fmla="val 25388"/>
              </a:avLst>
            </a:prstGeom>
            <a:noFill/>
            <a:ln w="28575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349627"/>
      </p:ext>
    </p:extLst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913868" y="2514600"/>
            <a:ext cx="600601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0" tIns="45706" rIns="91410" bIns="45706" anchor="ctr"/>
          <a:lstStyle/>
          <a:p>
            <a:pPr algn="ctr" defTabSz="914225"/>
            <a:r>
              <a:rPr lang="en-US" sz="6000" b="1" dirty="0">
                <a:solidFill>
                  <a:srgbClr val="000090"/>
                </a:solidFill>
              </a:rPr>
              <a:t>Backup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585992"/>
      </p:ext>
    </p:extLst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9BB390-23C4-1D2A-5D8A-72B6D08147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4469AF-AE06-BAA3-0483-08553064C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20FB201-C412-7F53-20F3-5F329643D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E665136-70FD-4CB8-856E-AC0BFA26A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8A4217B-05A3-AC88-2607-D0EB7933562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Gravity test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CB0A169B-6710-B77F-DC2C-724B666B0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3" y="1143000"/>
            <a:ext cx="6357637" cy="343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Matter wave interferometer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D84A1C-F678-9F87-5A15-1DC8B75CC378}"/>
              </a:ext>
            </a:extLst>
          </p:cNvPr>
          <p:cNvSpPr txBox="1"/>
          <p:nvPr/>
        </p:nvSpPr>
        <p:spPr>
          <a:xfrm>
            <a:off x="0" y="-1976"/>
            <a:ext cx="36307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effectLst/>
                <a:latin typeface="Times"/>
                <a:hlinkClick r:id="rId2"/>
              </a:rPr>
              <a:t>Müller et al., PRL100</a:t>
            </a:r>
            <a:r>
              <a:rPr lang="en-US" sz="1200" dirty="0">
                <a:solidFill>
                  <a:srgbClr val="000000"/>
                </a:solidFill>
                <a:latin typeface="Times"/>
                <a:hlinkClick r:id="rId2"/>
              </a:rPr>
              <a:t>(2008)</a:t>
            </a:r>
            <a:r>
              <a:rPr lang="en-US" sz="1200" dirty="0">
                <a:solidFill>
                  <a:srgbClr val="000000"/>
                </a:solidFill>
                <a:effectLst/>
                <a:latin typeface="Times"/>
                <a:hlinkClick r:id="rId2"/>
              </a:rPr>
              <a:t>031101</a:t>
            </a:r>
            <a:r>
              <a:rPr lang="en-US" sz="1200" dirty="0">
                <a:solidFill>
                  <a:srgbClr val="000000"/>
                </a:solidFill>
                <a:effectLst/>
                <a:latin typeface="Times"/>
              </a:rPr>
              <a:t> and others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5C7ECC-5342-9874-ACE3-036ACB9A70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8118"/>
            <a:ext cx="6165335" cy="426474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01D3D4F-17F0-6A38-BDCE-A75A551B4D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296" y="2010977"/>
            <a:ext cx="6065704" cy="394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602820"/>
      </p:ext>
    </p:extLst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652" y="6626"/>
            <a:ext cx="9149348" cy="6851374"/>
          </a:xfrm>
          <a:prstGeom prst="rect">
            <a:avLst/>
          </a:prstGeom>
        </p:spPr>
      </p:pic>
      <p:sp>
        <p:nvSpPr>
          <p:cNvPr id="63" name="Date Placeholder 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24285BB-AF56-6389-D288-30F57DFF5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223092-6B5A-4777-A048-59150616A0E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0" y="6626"/>
            <a:ext cx="3833813" cy="457200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IceCube detector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50A7E13-CB17-3B6F-06B4-EA7C99C68AF5}"/>
              </a:ext>
            </a:extLst>
          </p:cNvPr>
          <p:cNvGrpSpPr/>
          <p:nvPr/>
        </p:nvGrpSpPr>
        <p:grpSpPr>
          <a:xfrm>
            <a:off x="7654072" y="4780548"/>
            <a:ext cx="2917676" cy="2077452"/>
            <a:chOff x="4645924" y="121846"/>
            <a:chExt cx="4579576" cy="326075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AE58446-0342-79A1-95F7-E03B563C09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45924" y="742950"/>
              <a:ext cx="4205975" cy="2639655"/>
            </a:xfrm>
            <a:prstGeom prst="rect">
              <a:avLst/>
            </a:prstGeom>
          </p:spPr>
        </p:pic>
        <p:sp>
          <p:nvSpPr>
            <p:cNvPr id="6" name="Text Box 9">
              <a:extLst>
                <a:ext uri="{FF2B5EF4-FFF2-40B4-BE49-F238E27FC236}">
                  <a16:creationId xmlns:a16="http://schemas.microsoft.com/office/drawing/2014/main" id="{C79C24F3-409E-E45F-67AA-86E2A7B1FA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04311" y="121846"/>
              <a:ext cx="4021189" cy="4830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square" lIns="91420" tIns="45711" rIns="91420" bIns="4571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45644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  <a:sym typeface="Wingdings"/>
                </a:rPr>
                <a:t>digital optical module (DOM)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2676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3BDB19-CDC6-625D-D25C-2875F9BAB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6C8EA9F-56D0-794E-8D06-30A4AD19248C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918" y="1374974"/>
            <a:ext cx="8828393" cy="481916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4674" y="0"/>
            <a:ext cx="1706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Kowalski, TeVPA 2017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74808" y="907005"/>
            <a:ext cx="10527049" cy="471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210" rtl="0" eaLnBrk="1" fontAlgn="auto" latinLnBrk="0" hangingPunct="0">
              <a:lnSpc>
                <a:spcPct val="111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Tx/>
              <a:buNone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Above ~100 TeV,  neutrinos are only particles pointing to their high-energy sources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CBD1AAE-EAD6-F123-6F8E-EFB5204A2C5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High-energy astrophysical neutrinos</a:t>
            </a:r>
          </a:p>
        </p:txBody>
      </p:sp>
    </p:spTree>
    <p:extLst>
      <p:ext uri="{BB962C8B-B14F-4D97-AF65-F5344CB8AC3E}">
        <p14:creationId xmlns:p14="http://schemas.microsoft.com/office/powerpoint/2010/main" val="342931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F3725A4A-69AB-174D-86FF-EE4AAC029694}"/>
              </a:ext>
            </a:extLst>
          </p:cNvPr>
          <p:cNvGrpSpPr/>
          <p:nvPr/>
        </p:nvGrpSpPr>
        <p:grpSpPr>
          <a:xfrm>
            <a:off x="6153923" y="2028461"/>
            <a:ext cx="4441741" cy="3107677"/>
            <a:chOff x="155545" y="1959188"/>
            <a:chExt cx="5018622" cy="3511296"/>
          </a:xfrm>
        </p:grpSpPr>
        <p:grpSp>
          <p:nvGrpSpPr>
            <p:cNvPr id="21" name="Group 20"/>
            <p:cNvGrpSpPr/>
            <p:nvPr/>
          </p:nvGrpSpPr>
          <p:grpSpPr>
            <a:xfrm>
              <a:off x="155545" y="1959188"/>
              <a:ext cx="5018622" cy="3511296"/>
              <a:chOff x="3602895" y="687875"/>
              <a:chExt cx="5018622" cy="3511296"/>
            </a:xfrm>
          </p:grpSpPr>
          <p:pic>
            <p:nvPicPr>
              <p:cNvPr id="25" name="Google Shape;464;p43"/>
              <p:cNvPicPr preferRelativeResize="0"/>
              <p:nvPr/>
            </p:nvPicPr>
            <p:blipFill rotWithShape="1">
              <a:blip r:embed="rId3">
                <a:alphaModFix/>
              </a:blip>
              <a:srcRect l="7725" t="1491" r="3150" b="4799"/>
              <a:stretch/>
            </p:blipFill>
            <p:spPr>
              <a:xfrm>
                <a:off x="3831179" y="687875"/>
                <a:ext cx="4790338" cy="351129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6" name="Google Shape;470;p43"/>
              <p:cNvSpPr/>
              <p:nvPr/>
            </p:nvSpPr>
            <p:spPr>
              <a:xfrm rot="16200000">
                <a:off x="2783326" y="3118382"/>
                <a:ext cx="1910516" cy="25106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Southern Sky (down-going)</a:t>
                </a:r>
                <a:endParaRPr kumimoji="0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7" name="Google Shape;471;p43"/>
              <p:cNvSpPr/>
              <p:nvPr/>
            </p:nvSpPr>
            <p:spPr>
              <a:xfrm rot="16200000">
                <a:off x="2905493" y="1385277"/>
                <a:ext cx="1653566" cy="258762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Northern Sky (up-going)</a:t>
                </a:r>
                <a:endParaRPr kumimoji="0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22" name="Google Shape;471;p43">
              <a:extLst>
                <a:ext uri="{FF2B5EF4-FFF2-40B4-BE49-F238E27FC236}">
                  <a16:creationId xmlns:a16="http://schemas.microsoft.com/office/drawing/2014/main" id="{B846D4DA-3740-5E40-B6DE-B851C8687B75}"/>
                </a:ext>
              </a:extLst>
            </p:cNvPr>
            <p:cNvSpPr/>
            <p:nvPr/>
          </p:nvSpPr>
          <p:spPr>
            <a:xfrm>
              <a:off x="3253136" y="2596437"/>
              <a:ext cx="1639082" cy="19191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873457" y="1249281"/>
            <a:ext cx="10563367" cy="46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1" rIns="91420" bIns="45711">
            <a:prstTxWarp prst="textNoShape">
              <a:avLst/>
            </a:prstTxWarp>
            <a:spAutoFit/>
          </a:bodyPr>
          <a:lstStyle/>
          <a:p>
            <a:pPr marL="0" marR="0" lvl="0" indent="0" algn="l" defTabSz="45644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60TeV- 2PeV astrophysical neutrinos are observed by IceCube Neutrino Observatory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632185" y="3765161"/>
            <a:ext cx="91440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2. High-energy astrophysical neutrinos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29066"/>
            <a:ext cx="5526157" cy="26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marL="0" marR="0" lvl="0" indent="0" algn="l" defTabSz="829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IceCube,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PRD104(2021)022002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7611237" y="3844909"/>
            <a:ext cx="3028232" cy="2739749"/>
            <a:chOff x="4434583" y="-4177399"/>
            <a:chExt cx="5443908" cy="4925296"/>
          </a:xfrm>
        </p:grpSpPr>
        <p:sp>
          <p:nvSpPr>
            <p:cNvPr id="49" name="Rectangle 48"/>
            <p:cNvSpPr/>
            <p:nvPr/>
          </p:nvSpPr>
          <p:spPr>
            <a:xfrm>
              <a:off x="4434583" y="-469338"/>
              <a:ext cx="1905001" cy="94060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“Bert”</a:t>
              </a:r>
            </a:p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1.1 PeV </a:t>
              </a:r>
              <a:endParaRPr kumimoji="0" lang="en-US" sz="1400" b="0" i="0" u="none" strike="noStrike" kern="1200" cap="none" spc="0" normalizeH="0" baseline="5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46" name="Picture 45" descr="bigbird_nostrings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67603" y="-1766693"/>
              <a:ext cx="2278644" cy="1708981"/>
            </a:xfrm>
            <a:prstGeom prst="rect">
              <a:avLst/>
            </a:prstGeom>
          </p:spPr>
        </p:pic>
        <p:pic>
          <p:nvPicPr>
            <p:cNvPr id="47" name="Picture 46" descr="1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604543" y="-1753034"/>
              <a:ext cx="1644936" cy="1417492"/>
            </a:xfrm>
            <a:prstGeom prst="rect">
              <a:avLst/>
            </a:prstGeom>
          </p:spPr>
        </p:pic>
        <p:pic>
          <p:nvPicPr>
            <p:cNvPr id="48" name="Picture 47" descr="1040pev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29689" y="-1555111"/>
              <a:ext cx="1501769" cy="1388674"/>
            </a:xfrm>
            <a:prstGeom prst="rect">
              <a:avLst/>
            </a:prstGeom>
          </p:spPr>
        </p:pic>
        <p:cxnSp>
          <p:nvCxnSpPr>
            <p:cNvPr id="52" name="Straight Arrow Connector 51"/>
            <p:cNvCxnSpPr>
              <a:cxnSpLocks/>
            </p:cNvCxnSpPr>
            <p:nvPr/>
          </p:nvCxnSpPr>
          <p:spPr bwMode="auto">
            <a:xfrm flipH="1" flipV="1">
              <a:off x="9035172" y="-2722139"/>
              <a:ext cx="315967" cy="1115583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53" name="Straight Arrow Connector 52"/>
            <p:cNvCxnSpPr>
              <a:cxnSpLocks/>
            </p:cNvCxnSpPr>
            <p:nvPr/>
          </p:nvCxnSpPr>
          <p:spPr bwMode="auto">
            <a:xfrm flipV="1">
              <a:off x="7485568" y="-2722139"/>
              <a:ext cx="840982" cy="1229071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cxnSp>
          <p:nvCxnSpPr>
            <p:cNvPr id="54" name="Straight Arrow Connector 53"/>
            <p:cNvCxnSpPr>
              <a:cxnSpLocks/>
            </p:cNvCxnSpPr>
            <p:nvPr/>
          </p:nvCxnSpPr>
          <p:spPr bwMode="auto">
            <a:xfrm flipV="1">
              <a:off x="6259535" y="-4177399"/>
              <a:ext cx="1817926" cy="2834097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sp>
          <p:nvSpPr>
            <p:cNvPr id="50" name="Rectangle 49"/>
            <p:cNvSpPr/>
            <p:nvPr/>
          </p:nvSpPr>
          <p:spPr>
            <a:xfrm>
              <a:off x="6053820" y="-192705"/>
              <a:ext cx="1888354" cy="94060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“Ernie”</a:t>
              </a:r>
            </a:p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1.0 PeV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973490" y="-401902"/>
              <a:ext cx="1905001" cy="94060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>
              <a:spAutoFit/>
            </a:bodyPr>
            <a:lstStyle/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“Big Bird”</a:t>
              </a:r>
            </a:p>
            <a:p>
              <a:pPr marL="0" marR="0" lvl="0" indent="0" algn="ct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2.0 PeV</a:t>
              </a:r>
            </a:p>
          </p:txBody>
        </p:sp>
      </p:grp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C43775B-823A-30CF-77D5-94623078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12C3F-9664-374A-8229-4A885A534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40670E-FD35-0077-FB4B-991788D5A45D}"/>
              </a:ext>
            </a:extLst>
          </p:cNvPr>
          <p:cNvSpPr txBox="1"/>
          <p:nvPr/>
        </p:nvSpPr>
        <p:spPr>
          <a:xfrm>
            <a:off x="3715324" y="1660604"/>
            <a:ext cx="45800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high-energy starting event (HESE) sample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59AF71-75B0-6D05-EFC7-2010D209EC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612" y="2094704"/>
            <a:ext cx="4484596" cy="304143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43D877E-B8CD-ECE6-88E4-4A3CDCB41C0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45715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High-energy astrophysical neutrinos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69A136-66FC-535C-5D6B-471DE664C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</p:spTree>
    <p:extLst>
      <p:ext uri="{BB962C8B-B14F-4D97-AF65-F5344CB8AC3E}">
        <p14:creationId xmlns:p14="http://schemas.microsoft.com/office/powerpoint/2010/main" val="1098109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853159" y="1304313"/>
                <a:ext cx="2433918" cy="10454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Track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n</a:t>
                </a:r>
                <a:r>
                  <a:rPr kumimoji="0" lang="en-US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m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CC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𝜈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𝜇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𝜇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𝑋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159" y="1304313"/>
                <a:ext cx="2433918" cy="1045414"/>
              </a:xfrm>
              <a:prstGeom prst="rect">
                <a:avLst/>
              </a:prstGeom>
              <a:blipFill>
                <a:blip r:embed="rId3"/>
                <a:stretch>
                  <a:fillRect l="-1554" t="-2410" b="-36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256FD07-D923-2F4D-93D1-3ACC1F0F4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24/12/05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78AB26-800B-1C81-5A73-CE008FFA8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tkatori@cern.ch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53934DF-6CD1-F54B-A4EB-0674011E3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21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F814BD-7ADD-E242-8D30-A360B1F22A2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21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69853D5-E7DD-854C-AAB5-B46ABC123B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3202969"/>
            <a:ext cx="8382000" cy="1955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A26252-CAB8-C646-ABA0-D83883247E4F}"/>
                  </a:ext>
                </a:extLst>
              </p:cNvPr>
              <p:cNvSpPr/>
              <p:nvPr/>
            </p:nvSpPr>
            <p:spPr>
              <a:xfrm>
                <a:off x="4750028" y="1257902"/>
                <a:ext cx="2433917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Cascade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n</a:t>
                </a:r>
                <a:r>
                  <a:rPr kumimoji="0" lang="en-US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e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CC,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n</a:t>
                </a:r>
                <a:r>
                  <a:rPr kumimoji="0" lang="en-US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t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CC, NC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𝜈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𝑒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𝑒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𝑋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𝜈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𝜏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𝑋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𝜈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𝜈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𝑥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𝑋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A26252-CAB8-C646-ABA0-D83883247E4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50028" y="1257902"/>
                <a:ext cx="2433917" cy="1754326"/>
              </a:xfrm>
              <a:prstGeom prst="rect">
                <a:avLst/>
              </a:prstGeom>
              <a:blipFill>
                <a:blip r:embed="rId5"/>
                <a:stretch>
                  <a:fillRect l="-1554" t="-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07C725A-38DD-FB4C-9C8A-25466A34F1AA}"/>
                  </a:ext>
                </a:extLst>
              </p:cNvPr>
              <p:cNvSpPr/>
              <p:nvPr/>
            </p:nvSpPr>
            <p:spPr>
              <a:xfrm>
                <a:off x="7646894" y="1309073"/>
                <a:ext cx="2900082" cy="1384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Double cascade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n</a:t>
                </a:r>
                <a:r>
                  <a:rPr kumimoji="0" lang="en-US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ymbol" pitchFamily="2" charset="2"/>
                    <a:ea typeface="+mn-ea"/>
                    <a:cs typeface="Arial"/>
                  </a:rPr>
                  <a:t>t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CC (L~50m•E/PeV)</a:t>
                </a: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𝜈</m:t>
                          </m:r>
                        </m:e>
                        <m:sub>
                          <m:r>
                            <a:rPr kumimoji="0" lang="en-US" sz="24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𝜏</m:t>
                          </m:r>
                        </m:sub>
                      </m:sSub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𝑁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→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𝜏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+</m:t>
                      </m:r>
                      <m:r>
                        <a:rPr kumimoji="0" lang="en-US" sz="24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𝑋</m:t>
                      </m:r>
                    </m:oMath>
                  </m:oMathPara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91421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Cambria Math" panose="02040503050406030204" pitchFamily="18" charset="0"/>
                    <a:cs typeface="+mn-cs"/>
                  </a:rPr>
                  <a:t>		</a:t>
                </a:r>
                <a14:m>
                  <m:oMath xmlns:m="http://schemas.openxmlformats.org/officeDocument/2006/math"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𝜏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→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𝑋</m:t>
                    </m:r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′</m:t>
                    </m:r>
                  </m:oMath>
                </a14:m>
                <a:endParaRPr kumimoji="0" 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07C725A-38DD-FB4C-9C8A-25466A34F1A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6894" y="1309073"/>
                <a:ext cx="2900082" cy="1384995"/>
              </a:xfrm>
              <a:prstGeom prst="rect">
                <a:avLst/>
              </a:prstGeom>
              <a:blipFill>
                <a:blip r:embed="rId6"/>
                <a:stretch>
                  <a:fillRect l="-1304" t="-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20">
            <a:extLst>
              <a:ext uri="{FF2B5EF4-FFF2-40B4-BE49-F238E27FC236}">
                <a16:creationId xmlns:a16="http://schemas.microsoft.com/office/drawing/2014/main" id="{3F89D2A3-3967-2104-E683-39D363813D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" y="5925"/>
            <a:ext cx="3069772" cy="268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marL="0" marR="0" lvl="0" indent="0" algn="l" defTabSz="829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IceCube-Gen2,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J.Phys.G48(2021)060501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BF77782-AA56-30C5-F775-6B17FB9093E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IceCube event morphology</a:t>
            </a:r>
          </a:p>
        </p:txBody>
      </p:sp>
    </p:spTree>
    <p:extLst>
      <p:ext uri="{BB962C8B-B14F-4D97-AF65-F5344CB8AC3E}">
        <p14:creationId xmlns:p14="http://schemas.microsoft.com/office/powerpoint/2010/main" val="78158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 xmlns:p14="http://schemas.microsoft.com/office/powerpoint/2010/main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A1456A-DABD-2EC4-D905-4E1C729A7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81" name="Picture 25" descr="einstein">
            <a:extLst>
              <a:ext uri="{FF2B5EF4-FFF2-40B4-BE49-F238E27FC236}">
                <a16:creationId xmlns:a16="http://schemas.microsoft.com/office/drawing/2014/main" id="{4A21B271-9C76-ED53-432A-517FC54A7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232" y="4561927"/>
            <a:ext cx="1319456" cy="1717379"/>
          </a:xfrm>
          <a:prstGeom prst="rect">
            <a:avLst/>
          </a:prstGeom>
          <a:noFill/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816DC0CC-EFE9-E95A-174A-2CE8C2298C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F13959-F9FF-D949-CAC4-86E7F217F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830B2E-6E23-238F-42D2-3AA4B906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654F71E-64ED-F7F4-238C-DFA266EFFF0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Spontaneous symmetry breaking (SSB)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04B8926-6DDC-2FC8-54F6-1C04906B7F45}"/>
              </a:ext>
            </a:extLst>
          </p:cNvPr>
          <p:cNvGrpSpPr/>
          <p:nvPr/>
        </p:nvGrpSpPr>
        <p:grpSpPr>
          <a:xfrm>
            <a:off x="935181" y="1088867"/>
            <a:ext cx="9882989" cy="715470"/>
            <a:chOff x="935181" y="1088867"/>
            <a:chExt cx="9882989" cy="71547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787264B-3641-DD80-6E11-784579E15114}"/>
                </a:ext>
              </a:extLst>
            </p:cNvPr>
            <p:cNvSpPr/>
            <p:nvPr/>
          </p:nvSpPr>
          <p:spPr>
            <a:xfrm>
              <a:off x="935181" y="1224727"/>
              <a:ext cx="413940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29280"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2400" dirty="0">
                  <a:solidFill>
                    <a:srgbClr val="00009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vacuum Lagrangian for fermion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B52B280-4052-C9C6-D423-4323E4724E8E}"/>
                </a:ext>
              </a:extLst>
            </p:cNvPr>
            <p:cNvSpPr/>
            <p:nvPr/>
          </p:nvSpPr>
          <p:spPr>
            <a:xfrm>
              <a:off x="935181" y="1088867"/>
              <a:ext cx="9882989" cy="715470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D8EDC2-9960-7627-02AA-44F07F2F2E59}"/>
                    </a:ext>
                  </a:extLst>
                </p:cNvPr>
                <p:cNvSpPr txBox="1"/>
                <p:nvPr/>
              </p:nvSpPr>
              <p:spPr>
                <a:xfrm>
                  <a:off x="5026874" y="1195327"/>
                  <a:ext cx="2459712" cy="5486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acc>
                          <m:accPr>
                            <m:chr m:val="̅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1D8EDC2-9960-7627-02AA-44F07F2F2E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6874" y="1195327"/>
                  <a:ext cx="2459712" cy="548676"/>
                </a:xfrm>
                <a:prstGeom prst="rect">
                  <a:avLst/>
                </a:prstGeom>
                <a:blipFill>
                  <a:blip r:embed="rId3"/>
                  <a:stretch>
                    <a:fillRect l="-3093" r="-4639" b="-2272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09781" name="Group 1609780">
            <a:extLst>
              <a:ext uri="{FF2B5EF4-FFF2-40B4-BE49-F238E27FC236}">
                <a16:creationId xmlns:a16="http://schemas.microsoft.com/office/drawing/2014/main" id="{CE47190D-8BC0-F1D5-8768-E1DEFDD2BD96}"/>
              </a:ext>
            </a:extLst>
          </p:cNvPr>
          <p:cNvGrpSpPr/>
          <p:nvPr/>
        </p:nvGrpSpPr>
        <p:grpSpPr>
          <a:xfrm>
            <a:off x="6316320" y="1928048"/>
            <a:ext cx="3726529" cy="2608874"/>
            <a:chOff x="6316320" y="1928048"/>
            <a:chExt cx="3726529" cy="2608874"/>
          </a:xfrm>
        </p:grpSpPr>
        <p:sp>
          <p:nvSpPr>
            <p:cNvPr id="1609782" name="Freeform 9">
              <a:extLst>
                <a:ext uri="{FF2B5EF4-FFF2-40B4-BE49-F238E27FC236}">
                  <a16:creationId xmlns:a16="http://schemas.microsoft.com/office/drawing/2014/main" id="{6A720715-1BA4-9CD7-BE20-EA055FCCF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029" y="2374723"/>
              <a:ext cx="1395799" cy="2162199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2820" y="0"/>
                </a:cxn>
              </a:cxnLst>
              <a:rect l="0" t="0" r="r" b="b"/>
              <a:pathLst>
                <a:path w="2821" h="5255">
                  <a:moveTo>
                    <a:pt x="0" y="26"/>
                  </a:moveTo>
                  <a:cubicBezTo>
                    <a:pt x="1200" y="5254"/>
                    <a:pt x="2820" y="0"/>
                    <a:pt x="2820" y="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82927" tIns="41464" rIns="82927" bIns="41464"/>
            <a:lstStyle/>
            <a:p>
              <a:endParaRPr lang="en-US" dirty="0"/>
            </a:p>
          </p:txBody>
        </p:sp>
        <p:sp>
          <p:nvSpPr>
            <p:cNvPr id="1609783" name="Line 17">
              <a:extLst>
                <a:ext uri="{FF2B5EF4-FFF2-40B4-BE49-F238E27FC236}">
                  <a16:creationId xmlns:a16="http://schemas.microsoft.com/office/drawing/2014/main" id="{23675132-3A75-8828-993C-EE9915ABDFB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49515" y="3320643"/>
              <a:ext cx="2175085" cy="1440"/>
            </a:xfrm>
            <a:prstGeom prst="line">
              <a:avLst/>
            </a:prstGeom>
            <a:noFill/>
            <a:ln w="3672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82475" tIns="41239" rIns="82475" bIns="41239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609784" name="Line 18">
              <a:extLst>
                <a:ext uri="{FF2B5EF4-FFF2-40B4-BE49-F238E27FC236}">
                  <a16:creationId xmlns:a16="http://schemas.microsoft.com/office/drawing/2014/main" id="{450354CA-928E-0FE8-C62C-AD2F4CB1F9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60659" y="2232345"/>
              <a:ext cx="1441" cy="1538876"/>
            </a:xfrm>
            <a:prstGeom prst="line">
              <a:avLst/>
            </a:prstGeom>
            <a:noFill/>
            <a:ln w="3672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82475" tIns="41239" rIns="82475" bIns="41239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609785" name="Text Box 31">
              <a:extLst>
                <a:ext uri="{FF2B5EF4-FFF2-40B4-BE49-F238E27FC236}">
                  <a16:creationId xmlns:a16="http://schemas.microsoft.com/office/drawing/2014/main" id="{4C061C09-AB59-D5EA-24A6-1D971BECB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16320" y="1969751"/>
              <a:ext cx="780726" cy="4483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175" tIns="40591" rIns="81175" bIns="40591">
              <a:spAutoFit/>
            </a:bodyPr>
            <a:lstStyle/>
            <a:p>
              <a:pPr defTabSz="412410" hangingPunct="0">
                <a:lnSpc>
                  <a:spcPct val="119000"/>
                </a:lnSpc>
                <a:buClr>
                  <a:srgbClr val="000000"/>
                </a:buClr>
                <a:buSzPct val="45000"/>
                <a:tabLst>
                  <a:tab pos="652981" algn="l"/>
                </a:tabLst>
              </a:pPr>
              <a:r>
                <a:rPr lang="en-GB" sz="2200" dirty="0">
                  <a:solidFill>
                    <a:srgbClr val="A50021"/>
                  </a:solidFill>
                </a:rPr>
                <a:t>SSB</a:t>
              </a:r>
            </a:p>
          </p:txBody>
        </p:sp>
        <p:grpSp>
          <p:nvGrpSpPr>
            <p:cNvPr id="1609786" name="Group 32">
              <a:extLst>
                <a:ext uri="{FF2B5EF4-FFF2-40B4-BE49-F238E27FC236}">
                  <a16:creationId xmlns:a16="http://schemas.microsoft.com/office/drawing/2014/main" id="{3B3A4F15-124D-33FF-50C8-9E1DFAFC0C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43982" y="3221319"/>
              <a:ext cx="227592" cy="165547"/>
              <a:chOff x="3887" y="1891"/>
              <a:chExt cx="158" cy="115"/>
            </a:xfrm>
          </p:grpSpPr>
          <p:sp>
            <p:nvSpPr>
              <p:cNvPr id="1609789" name="Oval 33">
                <a:extLst>
                  <a:ext uri="{FF2B5EF4-FFF2-40B4-BE49-F238E27FC236}">
                    <a16:creationId xmlns:a16="http://schemas.microsoft.com/office/drawing/2014/main" id="{431F5C7C-9074-72D7-1342-90B507215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1891"/>
                <a:ext cx="159" cy="116"/>
              </a:xfrm>
              <a:prstGeom prst="ellipse">
                <a:avLst/>
              </a:prstGeom>
              <a:solidFill>
                <a:srgbClr val="00FFFF"/>
              </a:solidFill>
              <a:ln w="93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defTabSz="412410"/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609787" name="Text Box 5">
              <a:extLst>
                <a:ext uri="{FF2B5EF4-FFF2-40B4-BE49-F238E27FC236}">
                  <a16:creationId xmlns:a16="http://schemas.microsoft.com/office/drawing/2014/main" id="{21A40425-023C-6FEE-A0D5-CC7429459B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97177" y="3038519"/>
              <a:ext cx="303935" cy="44489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175" tIns="40591" rIns="81175" bIns="40591">
              <a:spAutoFit/>
            </a:bodyPr>
            <a:lstStyle/>
            <a:p>
              <a:pPr defTabSz="412410" hangingPunct="0">
                <a:lnSpc>
                  <a:spcPct val="119000"/>
                </a:lnSpc>
                <a:buClr>
                  <a:srgbClr val="000000"/>
                </a:buClr>
                <a:buSzPct val="45000"/>
              </a:pPr>
              <a:r>
                <a:rPr lang="en-GB" sz="2200" dirty="0">
                  <a:solidFill>
                    <a:srgbClr val="000000"/>
                  </a:solidFill>
                  <a:latin typeface="Symbol" pitchFamily="18" charset="2"/>
                </a:rPr>
                <a:t>f</a:t>
              </a:r>
            </a:p>
          </p:txBody>
        </p:sp>
        <p:sp>
          <p:nvSpPr>
            <p:cNvPr id="1609788" name="AutoShape 8">
              <a:extLst>
                <a:ext uri="{FF2B5EF4-FFF2-40B4-BE49-F238E27FC236}">
                  <a16:creationId xmlns:a16="http://schemas.microsoft.com/office/drawing/2014/main" id="{ED791677-4507-DE29-B642-8299FE854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3972" y="1928048"/>
              <a:ext cx="1768877" cy="819102"/>
            </a:xfrm>
            <a:prstGeom prst="roundRect">
              <a:avLst>
                <a:gd name="adj" fmla="val 241"/>
              </a:avLst>
            </a:prstGeom>
            <a:noFill/>
            <a:ln w="3672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lIns="82475" tIns="41239" rIns="82475" bIns="41239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91D3BE4C-3BAF-E8CE-45F8-79F4AE76DEE5}"/>
              </a:ext>
            </a:extLst>
          </p:cNvPr>
          <p:cNvSpPr txBox="1"/>
          <p:nvPr/>
        </p:nvSpPr>
        <p:spPr>
          <a:xfrm>
            <a:off x="270737" y="2253802"/>
            <a:ext cx="6135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Standard Model, a phase transition of a scalar field gives nonzero field value in vacuum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3DA89F3-36FF-0004-957E-48B55CBC043F}"/>
                  </a:ext>
                </a:extLst>
              </p:cNvPr>
              <p:cNvSpPr txBox="1"/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4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3DA89F3-36FF-0004-957E-48B55CBC0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blipFill>
                <a:blip r:embed="rId4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5536443"/>
      </p:ext>
    </p:extLst>
  </p:cSld>
  <p:clrMapOvr>
    <a:masterClrMapping/>
  </p:clrMapOvr>
  <p:transition>
    <p:fade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7CE27-9300-B5B5-0628-52698C2E9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81" name="Picture 25" descr="einstein">
            <a:extLst>
              <a:ext uri="{FF2B5EF4-FFF2-40B4-BE49-F238E27FC236}">
                <a16:creationId xmlns:a16="http://schemas.microsoft.com/office/drawing/2014/main" id="{209B8FA6-0B98-0E1E-BBE5-4669C6509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232" y="4561927"/>
            <a:ext cx="1319456" cy="1717379"/>
          </a:xfrm>
          <a:prstGeom prst="rect">
            <a:avLst/>
          </a:prstGeom>
          <a:noFill/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C8BC6717-7F1A-87F0-E017-16F8B4C2C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CF5359E-EB02-C95E-C95C-52E042B74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E5CA55-EDA7-9FEA-B84C-9ACDB166D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A5587A2-9198-F7BE-59B8-2AC8A2A8606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Spontaneous symmetry breaking (SSB)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0DFC29-6AD4-EE7D-D7A7-281BE6EE3CAD}"/>
              </a:ext>
            </a:extLst>
          </p:cNvPr>
          <p:cNvSpPr/>
          <p:nvPr/>
        </p:nvSpPr>
        <p:spPr>
          <a:xfrm>
            <a:off x="935181" y="1224727"/>
            <a:ext cx="41394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2400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Lagrangian for fermion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B9BBBCC-D30A-203F-2E39-DB18F5E4E916}"/>
              </a:ext>
            </a:extLst>
          </p:cNvPr>
          <p:cNvSpPr/>
          <p:nvPr/>
        </p:nvSpPr>
        <p:spPr>
          <a:xfrm>
            <a:off x="935181" y="1088867"/>
            <a:ext cx="9882989" cy="71547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B055418-EF03-AED1-50D3-C44F5576A613}"/>
                  </a:ext>
                </a:extLst>
              </p:cNvPr>
              <p:cNvSpPr txBox="1"/>
              <p:nvPr/>
            </p:nvSpPr>
            <p:spPr>
              <a:xfrm>
                <a:off x="5026874" y="1195327"/>
                <a:ext cx="2459712" cy="5486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9B055418-EF03-AED1-50D3-C44F5576A6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874" y="1195327"/>
                <a:ext cx="2459712" cy="548676"/>
              </a:xfrm>
              <a:prstGeom prst="rect">
                <a:avLst/>
              </a:prstGeom>
              <a:blipFill>
                <a:blip r:embed="rId3"/>
                <a:stretch>
                  <a:fillRect l="-3093" r="-4639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02AC82F-92DE-5F05-9E50-6FEC61889F5A}"/>
                  </a:ext>
                </a:extLst>
              </p:cNvPr>
              <p:cNvSpPr txBox="1"/>
              <p:nvPr/>
            </p:nvSpPr>
            <p:spPr>
              <a:xfrm>
                <a:off x="7446900" y="1188297"/>
                <a:ext cx="1360757" cy="4977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602AC82F-92DE-5F05-9E50-6FEC61889F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900" y="1188297"/>
                <a:ext cx="1360757" cy="497765"/>
              </a:xfrm>
              <a:prstGeom prst="rect">
                <a:avLst/>
              </a:prstGeom>
              <a:blipFill>
                <a:blip r:embed="rId4"/>
                <a:stretch>
                  <a:fillRect r="-8333"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09749" name="Line 17">
            <a:extLst>
              <a:ext uri="{FF2B5EF4-FFF2-40B4-BE49-F238E27FC236}">
                <a16:creationId xmlns:a16="http://schemas.microsoft.com/office/drawing/2014/main" id="{AC1D788B-D4F5-D5C3-AE43-728E9E4229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9515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09750" name="Line 18">
            <a:extLst>
              <a:ext uri="{FF2B5EF4-FFF2-40B4-BE49-F238E27FC236}">
                <a16:creationId xmlns:a16="http://schemas.microsoft.com/office/drawing/2014/main" id="{A6F0C221-D3DF-ACCA-EC50-628CBB365A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0659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1609751" name="Group 19">
            <a:extLst>
              <a:ext uri="{FF2B5EF4-FFF2-40B4-BE49-F238E27FC236}">
                <a16:creationId xmlns:a16="http://schemas.microsoft.com/office/drawing/2014/main" id="{16F3B1BC-7606-AC68-7618-B7A5FC058CBF}"/>
              </a:ext>
            </a:extLst>
          </p:cNvPr>
          <p:cNvGrpSpPr>
            <a:grpSpLocks/>
          </p:cNvGrpSpPr>
          <p:nvPr/>
        </p:nvGrpSpPr>
        <p:grpSpPr bwMode="auto">
          <a:xfrm>
            <a:off x="6818216" y="2875879"/>
            <a:ext cx="1322336" cy="876683"/>
            <a:chOff x="3221" y="1369"/>
            <a:chExt cx="918" cy="609"/>
          </a:xfrm>
        </p:grpSpPr>
        <p:sp>
          <p:nvSpPr>
            <p:cNvPr id="1609752" name="Freeform 20">
              <a:extLst>
                <a:ext uri="{FF2B5EF4-FFF2-40B4-BE49-F238E27FC236}">
                  <a16:creationId xmlns:a16="http://schemas.microsoft.com/office/drawing/2014/main" id="{202247AE-BC26-7D0E-C990-75CAE46F6F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609753" name="Freeform 21">
              <a:extLst>
                <a:ext uri="{FF2B5EF4-FFF2-40B4-BE49-F238E27FC236}">
                  <a16:creationId xmlns:a16="http://schemas.microsoft.com/office/drawing/2014/main" id="{3A077AED-10BA-B40A-ED88-1A8207754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609754" name="AutoShape 22">
            <a:extLst>
              <a:ext uri="{FF2B5EF4-FFF2-40B4-BE49-F238E27FC236}">
                <a16:creationId xmlns:a16="http://schemas.microsoft.com/office/drawing/2014/main" id="{56303BDA-935F-BF49-AF21-F829CC1EA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7484" y="19329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09755" name="Text Box 31">
            <a:extLst>
              <a:ext uri="{FF2B5EF4-FFF2-40B4-BE49-F238E27FC236}">
                <a16:creationId xmlns:a16="http://schemas.microsoft.com/office/drawing/2014/main" id="{4AAF5D14-BBB2-692B-86CA-0C4F5001EB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6320" y="1969751"/>
            <a:ext cx="780726" cy="4483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1609756" name="Group 32">
            <a:extLst>
              <a:ext uri="{FF2B5EF4-FFF2-40B4-BE49-F238E27FC236}">
                <a16:creationId xmlns:a16="http://schemas.microsoft.com/office/drawing/2014/main" id="{5D202D40-5668-DC59-1AF3-A59119623C46}"/>
              </a:ext>
            </a:extLst>
          </p:cNvPr>
          <p:cNvGrpSpPr>
            <a:grpSpLocks/>
          </p:cNvGrpSpPr>
          <p:nvPr/>
        </p:nvGrpSpPr>
        <p:grpSpPr bwMode="auto">
          <a:xfrm>
            <a:off x="7343982" y="3221319"/>
            <a:ext cx="227592" cy="165547"/>
            <a:chOff x="3887" y="1891"/>
            <a:chExt cx="158" cy="115"/>
          </a:xfrm>
        </p:grpSpPr>
        <p:sp>
          <p:nvSpPr>
            <p:cNvPr id="1609757" name="Oval 33">
              <a:extLst>
                <a:ext uri="{FF2B5EF4-FFF2-40B4-BE49-F238E27FC236}">
                  <a16:creationId xmlns:a16="http://schemas.microsoft.com/office/drawing/2014/main" id="{39212637-E79C-BABD-51E2-E93533550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1609758" name="Text Box 5">
            <a:extLst>
              <a:ext uri="{FF2B5EF4-FFF2-40B4-BE49-F238E27FC236}">
                <a16:creationId xmlns:a16="http://schemas.microsoft.com/office/drawing/2014/main" id="{E01CA655-19A4-A53C-B9E9-463354EE1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7177" y="3038519"/>
            <a:ext cx="303935" cy="444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1609759" name="Text Box 5">
            <a:extLst>
              <a:ext uri="{FF2B5EF4-FFF2-40B4-BE49-F238E27FC236}">
                <a16:creationId xmlns:a16="http://schemas.microsoft.com/office/drawing/2014/main" id="{645904E2-4BE6-F710-CD2F-6B19D88C5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2853" y="1808301"/>
            <a:ext cx="721183" cy="4448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1609760" name="AutoShape 8">
            <a:extLst>
              <a:ext uri="{FF2B5EF4-FFF2-40B4-BE49-F238E27FC236}">
                <a16:creationId xmlns:a16="http://schemas.microsoft.com/office/drawing/2014/main" id="{D68D11CF-1337-F881-24E7-74AC4A2F7E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972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09773" name="Rectangle 1609772">
            <a:extLst>
              <a:ext uri="{FF2B5EF4-FFF2-40B4-BE49-F238E27FC236}">
                <a16:creationId xmlns:a16="http://schemas.microsoft.com/office/drawing/2014/main" id="{5C4D9F45-39B3-E4A3-D392-BBA2BFAA18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6185" y="4508273"/>
            <a:ext cx="2039590" cy="637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475" tIns="41239" rIns="82475" bIns="41239">
            <a:spAutoFit/>
          </a:bodyPr>
          <a:lstStyle/>
          <a:p>
            <a:pPr defTabSz="824818"/>
            <a:r>
              <a:rPr lang="en-GB" dirty="0">
                <a:solidFill>
                  <a:srgbClr val="FF0000"/>
                </a:solidFill>
              </a:rPr>
              <a:t>Particle acquires mass term!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6329A0-C2F4-18EA-6B52-A904B6D17BDC}"/>
              </a:ext>
            </a:extLst>
          </p:cNvPr>
          <p:cNvSpPr txBox="1"/>
          <p:nvPr/>
        </p:nvSpPr>
        <p:spPr>
          <a:xfrm>
            <a:off x="270737" y="2253802"/>
            <a:ext cx="6135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Standard Model, a phase transition of a scalar field gives nonzero field value in vacuum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1E2108-D389-AAB0-15B9-067B5A2AB2AD}"/>
                  </a:ext>
                </a:extLst>
              </p:cNvPr>
              <p:cNvSpPr txBox="1"/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4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BE1E2108-D389-AAB0-15B9-067B5A2AB2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blipFill>
                <a:blip r:embed="rId5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72548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425E-6 -7.56303E-7 C 0.0052 0.00063 0.01056 -0.00042 0.01544 0.0021 C 0.01718 0.00294 0.01702 0.00651 0.01718 0.00903 C 0.01812 0.01954 0.01796 0.03046 0.01875 0.04097 C 0.01907 0.04412 0.01907 0.04769 0.02048 0.05021 C 0.02159 0.0521 0.02411 0.05147 0.02568 0.05252 C 0.02742 0.05378 0.02884 0.05588 0.03073 0.05693 C 0.03403 0.05882 0.04112 0.06156 0.04112 0.06156 " pathEditMode="relative" ptsTypes="fffffffA">
                                      <p:cBhvr>
                                        <p:cTn id="6" dur="1000" fill="hold"/>
                                        <p:tgtEl>
                                          <p:spTgt spid="16097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09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09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9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09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609754" grpId="0" animBg="1"/>
      <p:bldP spid="1609759" grpId="0"/>
      <p:bldP spid="16097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68CD9-C675-331A-A6A6-2937EA8E5F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CC1176-ABBE-BF04-AE18-47C54ACD6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A0DE7F0-5CD5-E7A5-10FB-D3C333BBC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BE33E2-4FB8-8A84-240C-A1F29C406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E82713A-7357-4C09-6C5B-43AB54E2CBB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Michelson-Morley experiment</a:t>
            </a:r>
            <a:endParaRPr lang="en-US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D0FB45-826C-A254-952A-DCB46C645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542" y="1043411"/>
            <a:ext cx="4041914" cy="2353244"/>
          </a:xfrm>
          <a:prstGeom prst="rect">
            <a:avLst/>
          </a:prstGeom>
          <a:ln w="28575">
            <a:noFill/>
          </a:ln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1207C40A-2E76-DD46-DF13-E744AEE0CEC5}"/>
              </a:ext>
            </a:extLst>
          </p:cNvPr>
          <p:cNvGrpSpPr/>
          <p:nvPr/>
        </p:nvGrpSpPr>
        <p:grpSpPr>
          <a:xfrm>
            <a:off x="7637116" y="3506876"/>
            <a:ext cx="4489191" cy="2854656"/>
            <a:chOff x="7637116" y="3506876"/>
            <a:chExt cx="4489191" cy="2854656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B4FEEC3-09A6-F1FC-DC54-0B5A44CC7C25}"/>
                </a:ext>
              </a:extLst>
            </p:cNvPr>
            <p:cNvSpPr/>
            <p:nvPr/>
          </p:nvSpPr>
          <p:spPr>
            <a:xfrm>
              <a:off x="10689822" y="4678844"/>
              <a:ext cx="92765" cy="70236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EE352B-AC78-BB92-77AA-CB6CCA8D9B71}"/>
                </a:ext>
              </a:extLst>
            </p:cNvPr>
            <p:cNvSpPr/>
            <p:nvPr/>
          </p:nvSpPr>
          <p:spPr>
            <a:xfrm rot="5400000">
              <a:off x="9310792" y="3370742"/>
              <a:ext cx="92765" cy="70236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9B50D4B-14DF-122F-667F-2BECFAF96CA1}"/>
                </a:ext>
              </a:extLst>
            </p:cNvPr>
            <p:cNvSpPr/>
            <p:nvPr/>
          </p:nvSpPr>
          <p:spPr>
            <a:xfrm rot="2698054">
              <a:off x="9307375" y="4664764"/>
              <a:ext cx="92765" cy="7023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D28137F-00B1-29BB-59FA-A2F1834FDF60}"/>
                </a:ext>
              </a:extLst>
            </p:cNvPr>
            <p:cNvCxnSpPr/>
            <p:nvPr/>
          </p:nvCxnSpPr>
          <p:spPr>
            <a:xfrm>
              <a:off x="7975935" y="4991673"/>
              <a:ext cx="1377822" cy="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1BA9CF-258F-9578-D0D1-4C9EF2234EBF}"/>
                </a:ext>
              </a:extLst>
            </p:cNvPr>
            <p:cNvSpPr txBox="1"/>
            <p:nvPr/>
          </p:nvSpPr>
          <p:spPr>
            <a:xfrm>
              <a:off x="7637116" y="4528841"/>
              <a:ext cx="94773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lamp</a:t>
              </a:r>
              <a:endParaRPr lang="en-GB" sz="2400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B2A86D4-FCF3-7C19-DF84-D35908F62ACF}"/>
                </a:ext>
              </a:extLst>
            </p:cNvPr>
            <p:cNvSpPr txBox="1"/>
            <p:nvPr/>
          </p:nvSpPr>
          <p:spPr>
            <a:xfrm>
              <a:off x="9700244" y="3833768"/>
              <a:ext cx="1135042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beam splitter</a:t>
              </a:r>
              <a:endParaRPr lang="en-GB" sz="2400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1212A62-AFA7-1849-1083-0ADC0229FC33}"/>
                </a:ext>
              </a:extLst>
            </p:cNvPr>
            <p:cNvSpPr txBox="1"/>
            <p:nvPr/>
          </p:nvSpPr>
          <p:spPr>
            <a:xfrm>
              <a:off x="7769636" y="3506876"/>
              <a:ext cx="137782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mirror 1</a:t>
              </a:r>
              <a:endParaRPr lang="en-GB" sz="24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D7EA50D-2203-D24C-5638-CF67A355848C}"/>
                </a:ext>
              </a:extLst>
            </p:cNvPr>
            <p:cNvSpPr txBox="1"/>
            <p:nvPr/>
          </p:nvSpPr>
          <p:spPr>
            <a:xfrm>
              <a:off x="10748485" y="4804401"/>
              <a:ext cx="137782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mirror 2</a:t>
              </a:r>
              <a:endParaRPr lang="en-GB" sz="2400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B203770-58BF-4859-2AB2-4488DBAFED69}"/>
                </a:ext>
              </a:extLst>
            </p:cNvPr>
            <p:cNvSpPr txBox="1"/>
            <p:nvPr/>
          </p:nvSpPr>
          <p:spPr>
            <a:xfrm>
              <a:off x="9488254" y="5820553"/>
              <a:ext cx="1635221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dirty="0">
                  <a:latin typeface="Arial"/>
                  <a:cs typeface="Arial"/>
                </a:rPr>
                <a:t>telescope</a:t>
              </a:r>
              <a:endParaRPr lang="en-GB" sz="2400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4459E37-F036-0CB3-1F37-8460FBC1E4C4}"/>
                </a:ext>
              </a:extLst>
            </p:cNvPr>
            <p:cNvSpPr/>
            <p:nvPr/>
          </p:nvSpPr>
          <p:spPr>
            <a:xfrm flipH="1">
              <a:off x="9287016" y="5757439"/>
              <a:ext cx="207280" cy="60409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BF8D10C0-83FB-A5D2-8F68-134FB6731F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82842" y="3768308"/>
              <a:ext cx="0" cy="1137921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AD035AE-A78D-6569-DB63-05EDBF24AA7A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10063892" y="4377908"/>
              <a:ext cx="0" cy="121486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E98AFEDE-51E6-B314-4BFB-19FDE180BA1A}"/>
                </a:ext>
              </a:extLst>
            </p:cNvPr>
            <p:cNvCxnSpPr>
              <a:cxnSpLocks/>
            </p:cNvCxnSpPr>
            <p:nvPr/>
          </p:nvCxnSpPr>
          <p:spPr>
            <a:xfrm rot="16200000" flipH="1" flipV="1">
              <a:off x="10044842" y="4492208"/>
              <a:ext cx="0" cy="1214860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0ED7EFF-D37E-BA2B-AA46-049994229A8A}"/>
                </a:ext>
              </a:extLst>
            </p:cNvPr>
            <p:cNvCxnSpPr>
              <a:cxnSpLocks/>
            </p:cNvCxnSpPr>
            <p:nvPr/>
          </p:nvCxnSpPr>
          <p:spPr>
            <a:xfrm>
              <a:off x="9391100" y="3788280"/>
              <a:ext cx="0" cy="1137921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583C1A3-5231-46E4-111A-219EFC9E5EF4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>
              <a:off x="9386573" y="5048726"/>
              <a:ext cx="4527" cy="708713"/>
            </a:xfrm>
            <a:prstGeom prst="straightConnector1">
              <a:avLst/>
            </a:prstGeom>
            <a:ln w="28575">
              <a:tailEnd type="triangle" w="lg" len="lg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8" name="Text Box 13">
            <a:extLst>
              <a:ext uri="{FF2B5EF4-FFF2-40B4-BE49-F238E27FC236}">
                <a16:creationId xmlns:a16="http://schemas.microsoft.com/office/drawing/2014/main" id="{61C3CA30-FE87-A6A3-55C3-8BF97E4BA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958" y="1139321"/>
            <a:ext cx="5853593" cy="3434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 tried to measure the motion of the Earth relative to æther.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 shows the speed of light is constant regardless the motion of the Earth.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result suggests the isotropy of the space, and Lorentz symmetry.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 is valid down to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D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c/c~10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-9</a:t>
            </a:r>
          </a:p>
        </p:txBody>
      </p:sp>
    </p:spTree>
    <p:extLst>
      <p:ext uri="{BB962C8B-B14F-4D97-AF65-F5344CB8AC3E}">
        <p14:creationId xmlns:p14="http://schemas.microsoft.com/office/powerpoint/2010/main" val="78738110"/>
      </p:ext>
    </p:extLst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9698C-27DB-3763-F65E-74FF75CF16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281" name="Picture 25" descr="einstein">
            <a:extLst>
              <a:ext uri="{FF2B5EF4-FFF2-40B4-BE49-F238E27FC236}">
                <a16:creationId xmlns:a16="http://schemas.microsoft.com/office/drawing/2014/main" id="{EF8CA4DC-5AB1-C093-74F2-761876AD2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232" y="4561927"/>
            <a:ext cx="1319456" cy="1717379"/>
          </a:xfrm>
          <a:prstGeom prst="rect">
            <a:avLst/>
          </a:prstGeom>
          <a:noFill/>
        </p:spPr>
      </p:pic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785A9833-EDCD-AE38-9554-CD80396B8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EE6515-E106-913A-0A3F-1C7926E2A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74CD6D-376A-F660-6395-2B1EAF0F5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31" name="Line 17">
            <a:extLst>
              <a:ext uri="{FF2B5EF4-FFF2-40B4-BE49-F238E27FC236}">
                <a16:creationId xmlns:a16="http://schemas.microsoft.com/office/drawing/2014/main" id="{481AB969-0EE5-A578-6437-2FA5CF6AAE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9515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Line 18">
            <a:extLst>
              <a:ext uri="{FF2B5EF4-FFF2-40B4-BE49-F238E27FC236}">
                <a16:creationId xmlns:a16="http://schemas.microsoft.com/office/drawing/2014/main" id="{16A3414B-E5B8-2E54-DA1C-64C1F29C00B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0659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2221DA7E-FDCE-371B-56ED-E0B43E10BE33}"/>
              </a:ext>
            </a:extLst>
          </p:cNvPr>
          <p:cNvGrpSpPr>
            <a:grpSpLocks/>
          </p:cNvGrpSpPr>
          <p:nvPr/>
        </p:nvGrpSpPr>
        <p:grpSpPr bwMode="auto">
          <a:xfrm>
            <a:off x="6818216" y="2875879"/>
            <a:ext cx="1322336" cy="876683"/>
            <a:chOff x="3221" y="1369"/>
            <a:chExt cx="918" cy="609"/>
          </a:xfrm>
        </p:grpSpPr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522CC1D1-DCEC-7023-AD7A-E2FF2EDC2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7F3732C7-877A-317D-5CC5-0B8D1AD3E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1" name="AutoShape 22">
            <a:extLst>
              <a:ext uri="{FF2B5EF4-FFF2-40B4-BE49-F238E27FC236}">
                <a16:creationId xmlns:a16="http://schemas.microsoft.com/office/drawing/2014/main" id="{6DD02008-692C-A480-CB6E-B6EF7DE1B5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7484" y="19329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 Box 31">
            <a:extLst>
              <a:ext uri="{FF2B5EF4-FFF2-40B4-BE49-F238E27FC236}">
                <a16:creationId xmlns:a16="http://schemas.microsoft.com/office/drawing/2014/main" id="{C2F9B35D-0584-8EEE-D3C3-295184333F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6320" y="1969751"/>
            <a:ext cx="780726" cy="4483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43" name="Group 32">
            <a:extLst>
              <a:ext uri="{FF2B5EF4-FFF2-40B4-BE49-F238E27FC236}">
                <a16:creationId xmlns:a16="http://schemas.microsoft.com/office/drawing/2014/main" id="{464063C0-E1CC-A539-8054-D879CCEF58FA}"/>
              </a:ext>
            </a:extLst>
          </p:cNvPr>
          <p:cNvGrpSpPr>
            <a:grpSpLocks/>
          </p:cNvGrpSpPr>
          <p:nvPr/>
        </p:nvGrpSpPr>
        <p:grpSpPr bwMode="auto">
          <a:xfrm>
            <a:off x="7731654" y="3635727"/>
            <a:ext cx="227592" cy="165547"/>
            <a:chOff x="3887" y="1891"/>
            <a:chExt cx="158" cy="115"/>
          </a:xfrm>
        </p:grpSpPr>
        <p:sp>
          <p:nvSpPr>
            <p:cNvPr id="44" name="Oval 33">
              <a:extLst>
                <a:ext uri="{FF2B5EF4-FFF2-40B4-BE49-F238E27FC236}">
                  <a16:creationId xmlns:a16="http://schemas.microsoft.com/office/drawing/2014/main" id="{99E5B170-EA82-C2DE-3B57-5454DE3C6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5">
            <a:extLst>
              <a:ext uri="{FF2B5EF4-FFF2-40B4-BE49-F238E27FC236}">
                <a16:creationId xmlns:a16="http://schemas.microsoft.com/office/drawing/2014/main" id="{A8580C9A-46A0-20E5-5FD3-A1F4F20987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7177" y="3038519"/>
            <a:ext cx="303935" cy="444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7" name="Text Box 5">
            <a:extLst>
              <a:ext uri="{FF2B5EF4-FFF2-40B4-BE49-F238E27FC236}">
                <a16:creationId xmlns:a16="http://schemas.microsoft.com/office/drawing/2014/main" id="{C1B3B814-9702-499C-560F-28377FC189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2854" y="1808301"/>
            <a:ext cx="303935" cy="444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8" name="AutoShape 8">
            <a:extLst>
              <a:ext uri="{FF2B5EF4-FFF2-40B4-BE49-F238E27FC236}">
                <a16:creationId xmlns:a16="http://schemas.microsoft.com/office/drawing/2014/main" id="{761CC544-794F-7F62-E7AE-45A5E6DC2C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972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28FC676-BE68-19C2-0F94-FA6DB54C7CD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Spontaneous Lorentz symmetry breaking (SLSB)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5C7EB9-EA46-8039-3BE4-B2321EFBD360}"/>
              </a:ext>
            </a:extLst>
          </p:cNvPr>
          <p:cNvGrpSpPr/>
          <p:nvPr/>
        </p:nvGrpSpPr>
        <p:grpSpPr>
          <a:xfrm>
            <a:off x="935181" y="1088867"/>
            <a:ext cx="9882989" cy="715470"/>
            <a:chOff x="935181" y="1088867"/>
            <a:chExt cx="9882989" cy="71547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D689A0C-7775-D4DD-9529-350AC1DE3919}"/>
                </a:ext>
              </a:extLst>
            </p:cNvPr>
            <p:cNvSpPr/>
            <p:nvPr/>
          </p:nvSpPr>
          <p:spPr>
            <a:xfrm>
              <a:off x="935181" y="1224727"/>
              <a:ext cx="413940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829280"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sz="2400" dirty="0">
                  <a:solidFill>
                    <a:srgbClr val="00009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vacuum Lagrangian for fermion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B1EB7DA-B080-CEA0-6560-4CB928872FA2}"/>
                </a:ext>
              </a:extLst>
            </p:cNvPr>
            <p:cNvSpPr/>
            <p:nvPr/>
          </p:nvSpPr>
          <p:spPr>
            <a:xfrm>
              <a:off x="935181" y="1088867"/>
              <a:ext cx="9882989" cy="715470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20D4FC6-47AC-E826-5E4D-6C42C3A8A097}"/>
                    </a:ext>
                  </a:extLst>
                </p:cNvPr>
                <p:cNvSpPr txBox="1"/>
                <p:nvPr/>
              </p:nvSpPr>
              <p:spPr>
                <a:xfrm>
                  <a:off x="5026874" y="1195327"/>
                  <a:ext cx="2459712" cy="54867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acc>
                          <m:accPr>
                            <m:chr m:val="̅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  <m:sSub>
                          <m:sSub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20D4FC6-47AC-E826-5E4D-6C42C3A8A0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26874" y="1195327"/>
                  <a:ext cx="2459712" cy="548676"/>
                </a:xfrm>
                <a:prstGeom prst="rect">
                  <a:avLst/>
                </a:prstGeom>
                <a:blipFill>
                  <a:blip r:embed="rId3"/>
                  <a:stretch>
                    <a:fillRect l="-3093" r="-4639" b="-2272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FC108EA-53A8-DC02-D27E-489962CAF11A}"/>
                    </a:ext>
                  </a:extLst>
                </p:cNvPr>
                <p:cNvSpPr txBox="1"/>
                <p:nvPr/>
              </p:nvSpPr>
              <p:spPr>
                <a:xfrm>
                  <a:off x="7446900" y="1188297"/>
                  <a:ext cx="1360757" cy="49776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acc>
                          <m:accPr>
                            <m:chr m:val="̅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oMath>
                    </m:oMathPara>
                  </a14:m>
                  <a:endParaRPr lang="en-GB" sz="3200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7FC108EA-53A8-DC02-D27E-489962CAF11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46900" y="1188297"/>
                  <a:ext cx="1360757" cy="497765"/>
                </a:xfrm>
                <a:prstGeom prst="rect">
                  <a:avLst/>
                </a:prstGeom>
                <a:blipFill>
                  <a:blip r:embed="rId4"/>
                  <a:stretch>
                    <a:fillRect r="-8333" b="-375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09736" name="Group 1609735">
            <a:extLst>
              <a:ext uri="{FF2B5EF4-FFF2-40B4-BE49-F238E27FC236}">
                <a16:creationId xmlns:a16="http://schemas.microsoft.com/office/drawing/2014/main" id="{BA18F5E3-DC85-A882-B579-786766D2B40A}"/>
              </a:ext>
            </a:extLst>
          </p:cNvPr>
          <p:cNvGrpSpPr/>
          <p:nvPr/>
        </p:nvGrpSpPr>
        <p:grpSpPr>
          <a:xfrm>
            <a:off x="6216316" y="3899123"/>
            <a:ext cx="3826530" cy="2709839"/>
            <a:chOff x="6216316" y="3899123"/>
            <a:chExt cx="3826530" cy="2709839"/>
          </a:xfrm>
        </p:grpSpPr>
        <p:sp>
          <p:nvSpPr>
            <p:cNvPr id="1609737" name="Freeform 9">
              <a:extLst>
                <a:ext uri="{FF2B5EF4-FFF2-40B4-BE49-F238E27FC236}">
                  <a16:creationId xmlns:a16="http://schemas.microsoft.com/office/drawing/2014/main" id="{08D33277-4A35-3362-DCBD-D012D871F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9029" y="4446763"/>
              <a:ext cx="1395799" cy="2162199"/>
            </a:xfrm>
            <a:custGeom>
              <a:avLst/>
              <a:gdLst/>
              <a:ahLst/>
              <a:cxnLst>
                <a:cxn ang="0">
                  <a:pos x="0" y="26"/>
                </a:cxn>
                <a:cxn ang="0">
                  <a:pos x="2820" y="0"/>
                </a:cxn>
              </a:cxnLst>
              <a:rect l="0" t="0" r="r" b="b"/>
              <a:pathLst>
                <a:path w="2821" h="5255">
                  <a:moveTo>
                    <a:pt x="0" y="26"/>
                  </a:moveTo>
                  <a:cubicBezTo>
                    <a:pt x="1200" y="5254"/>
                    <a:pt x="2820" y="0"/>
                    <a:pt x="2820" y="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lIns="82927" tIns="41464" rIns="82927" bIns="41464"/>
            <a:lstStyle/>
            <a:p>
              <a:endParaRPr lang="en-US" dirty="0"/>
            </a:p>
          </p:txBody>
        </p:sp>
        <p:sp>
          <p:nvSpPr>
            <p:cNvPr id="1609738" name="Text Box 5">
              <a:extLst>
                <a:ext uri="{FF2B5EF4-FFF2-40B4-BE49-F238E27FC236}">
                  <a16:creationId xmlns:a16="http://schemas.microsoft.com/office/drawing/2014/main" id="{2B09EED0-4DDF-6F90-DBB4-BFBB786FFA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83667" y="5119029"/>
              <a:ext cx="447981" cy="4488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1623" tIns="40811" rIns="81623" bIns="40811">
              <a:spAutoFit/>
            </a:bodyPr>
            <a:lstStyle/>
            <a:p>
              <a:pPr hangingPunct="0">
                <a:lnSpc>
                  <a:spcPct val="119000"/>
                </a:lnSpc>
                <a:buClr>
                  <a:srgbClr val="000000"/>
                </a:buClr>
                <a:buSzPct val="45000"/>
                <a:buFont typeface="StarSymbol" charset="0"/>
                <a:buNone/>
              </a:pPr>
              <a:r>
                <a:rPr lang="en-GB" sz="2200" dirty="0">
                  <a:solidFill>
                    <a:srgbClr val="A50021"/>
                  </a:solidFill>
                </a:rPr>
                <a:t>a</a:t>
              </a:r>
              <a:r>
                <a:rPr lang="en-GB" sz="2200" baseline="33000" dirty="0">
                  <a:solidFill>
                    <a:srgbClr val="A50021"/>
                  </a:solidFill>
                  <a:latin typeface="Symbol" pitchFamily="18" charset="2"/>
                </a:rPr>
                <a:t>m</a:t>
              </a:r>
            </a:p>
          </p:txBody>
        </p:sp>
        <p:sp>
          <p:nvSpPr>
            <p:cNvPr id="1609739" name="Line 6">
              <a:extLst>
                <a:ext uri="{FF2B5EF4-FFF2-40B4-BE49-F238E27FC236}">
                  <a16:creationId xmlns:a16="http://schemas.microsoft.com/office/drawing/2014/main" id="{04644D40-1A4B-F541-C3B6-B4F1681CD0E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5951" y="5401179"/>
              <a:ext cx="2175085" cy="1440"/>
            </a:xfrm>
            <a:prstGeom prst="line">
              <a:avLst/>
            </a:prstGeom>
            <a:noFill/>
            <a:ln w="3672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82927" tIns="41464" rIns="82927" bIns="41464"/>
            <a:lstStyle/>
            <a:p>
              <a:endParaRPr lang="en-US" dirty="0"/>
            </a:p>
          </p:txBody>
        </p:sp>
        <p:sp>
          <p:nvSpPr>
            <p:cNvPr id="1609740" name="Line 7">
              <a:extLst>
                <a:ext uri="{FF2B5EF4-FFF2-40B4-BE49-F238E27FC236}">
                  <a16:creationId xmlns:a16="http://schemas.microsoft.com/office/drawing/2014/main" id="{74B42765-08F9-B650-4C93-B681AE63DCD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447147" y="4312881"/>
              <a:ext cx="1441" cy="1538876"/>
            </a:xfrm>
            <a:prstGeom prst="line">
              <a:avLst/>
            </a:prstGeom>
            <a:noFill/>
            <a:ln w="3672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lIns="82927" tIns="41464" rIns="82927" bIns="41464"/>
            <a:lstStyle/>
            <a:p>
              <a:endParaRPr lang="en-US" dirty="0"/>
            </a:p>
          </p:txBody>
        </p:sp>
        <p:sp>
          <p:nvSpPr>
            <p:cNvPr id="1609741" name="AutoShape 11">
              <a:extLst>
                <a:ext uri="{FF2B5EF4-FFF2-40B4-BE49-F238E27FC236}">
                  <a16:creationId xmlns:a16="http://schemas.microsoft.com/office/drawing/2014/main" id="{1A73BE22-ABFB-D160-DCF0-7205E3FF9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73969" y="4013456"/>
              <a:ext cx="1768877" cy="819102"/>
            </a:xfrm>
            <a:prstGeom prst="roundRect">
              <a:avLst>
                <a:gd name="adj" fmla="val 241"/>
              </a:avLst>
            </a:prstGeom>
            <a:solidFill>
              <a:srgbClr val="D7E4BD"/>
            </a:solidFill>
            <a:ln w="36720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wrap="none" lIns="82927" tIns="41464" rIns="82927" bIns="41464" anchor="ctr"/>
            <a:lstStyle/>
            <a:p>
              <a:endParaRPr lang="en-US" dirty="0"/>
            </a:p>
          </p:txBody>
        </p:sp>
        <p:sp>
          <p:nvSpPr>
            <p:cNvPr id="1609742" name="Text Box 20">
              <a:extLst>
                <a:ext uri="{FF2B5EF4-FFF2-40B4-BE49-F238E27FC236}">
                  <a16:creationId xmlns:a16="http://schemas.microsoft.com/office/drawing/2014/main" id="{A3AB3232-F44C-C7E4-482F-BE5952D3C9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16316" y="4045322"/>
              <a:ext cx="939858" cy="44880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lIns="81623" tIns="40811" rIns="81623" bIns="40811">
              <a:spAutoFit/>
            </a:bodyPr>
            <a:lstStyle/>
            <a:p>
              <a:pPr hangingPunct="0">
                <a:lnSpc>
                  <a:spcPct val="119000"/>
                </a:lnSpc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sz="2200" dirty="0">
                  <a:solidFill>
                    <a:srgbClr val="A50021"/>
                  </a:solidFill>
                </a:rPr>
                <a:t>SLSB</a:t>
              </a:r>
            </a:p>
          </p:txBody>
        </p:sp>
        <p:grpSp>
          <p:nvGrpSpPr>
            <p:cNvPr id="1609743" name="Group 63">
              <a:extLst>
                <a:ext uri="{FF2B5EF4-FFF2-40B4-BE49-F238E27FC236}">
                  <a16:creationId xmlns:a16="http://schemas.microsoft.com/office/drawing/2014/main" id="{C7C5E5B3-9C35-F29E-45F7-AB124EBCFA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30470" y="5301854"/>
              <a:ext cx="227592" cy="165547"/>
              <a:chOff x="3887" y="1891"/>
              <a:chExt cx="158" cy="115"/>
            </a:xfrm>
          </p:grpSpPr>
          <p:sp>
            <p:nvSpPr>
              <p:cNvPr id="1609748" name="Oval 64">
                <a:extLst>
                  <a:ext uri="{FF2B5EF4-FFF2-40B4-BE49-F238E27FC236}">
                    <a16:creationId xmlns:a16="http://schemas.microsoft.com/office/drawing/2014/main" id="{CA74991C-923A-CFD6-7A5B-3964204A1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1891"/>
                <a:ext cx="159" cy="116"/>
              </a:xfrm>
              <a:prstGeom prst="ellipse">
                <a:avLst/>
              </a:prstGeom>
              <a:solidFill>
                <a:srgbClr val="00FFFF"/>
              </a:solidFill>
              <a:ln w="936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1609744" name="Text Box 5">
              <a:extLst>
                <a:ext uri="{FF2B5EF4-FFF2-40B4-BE49-F238E27FC236}">
                  <a16:creationId xmlns:a16="http://schemas.microsoft.com/office/drawing/2014/main" id="{0FB85749-DADB-E2D3-7E73-12818EEAC4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74728" y="3899123"/>
              <a:ext cx="303935" cy="44489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square" lIns="81175" tIns="40591" rIns="81175" bIns="40591">
              <a:spAutoFit/>
            </a:bodyPr>
            <a:lstStyle/>
            <a:p>
              <a:pPr defTabSz="412410" hangingPunct="0">
                <a:lnSpc>
                  <a:spcPct val="119000"/>
                </a:lnSpc>
                <a:buClr>
                  <a:srgbClr val="000000"/>
                </a:buClr>
                <a:buSzPct val="45000"/>
              </a:pPr>
              <a:r>
                <a:rPr lang="en-GB" sz="2200" dirty="0">
                  <a:solidFill>
                    <a:srgbClr val="000000"/>
                  </a:solidFill>
                  <a:latin typeface="Symbol" pitchFamily="18" charset="2"/>
                </a:rPr>
                <a:t>f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C18DDD98-A3D4-174B-19CA-CD6A0767D32C}"/>
              </a:ext>
            </a:extLst>
          </p:cNvPr>
          <p:cNvSpPr txBox="1"/>
          <p:nvPr/>
        </p:nvSpPr>
        <p:spPr>
          <a:xfrm>
            <a:off x="270737" y="2253802"/>
            <a:ext cx="61359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Standard Model, a phase transition of a scalar field gives nonzero field value in vacuum </a:t>
            </a:r>
          </a:p>
          <a:p>
            <a:endParaRPr lang="en-US" sz="2400" b="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400" b="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In S</a:t>
            </a:r>
            <a:r>
              <a:rPr lang="en-US" sz="2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tring T</a:t>
            </a:r>
            <a:r>
              <a:rPr lang="en-US" sz="2400" b="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heory, a vector field can be frozen in vacuum by spontaneous symmetry broken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B76EBA-840B-C002-E6DC-7D21F318B998}"/>
                  </a:ext>
                </a:extLst>
              </p:cNvPr>
              <p:cNvSpPr txBox="1"/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4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B76EBA-840B-C002-E6DC-7D21F318B99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blipFill>
                <a:blip r:embed="rId5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72915471"/>
      </p:ext>
    </p:extLst>
  </p:cSld>
  <p:clrMapOvr>
    <a:masterClrMapping/>
  </p:clrMapOvr>
  <p:transition>
    <p:fade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F29BC9-AA5D-DA7E-4F53-DB145FA19C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61" name="Text Box 5">
            <a:extLst>
              <a:ext uri="{FF2B5EF4-FFF2-40B4-BE49-F238E27FC236}">
                <a16:creationId xmlns:a16="http://schemas.microsoft.com/office/drawing/2014/main" id="{5A32BE5F-4F8F-61E2-8B35-087299C667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3667" y="5119029"/>
            <a:ext cx="447981" cy="4488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23" tIns="40811" rIns="81623" bIns="40811">
            <a:spAutoFit/>
          </a:bodyPr>
          <a:lstStyle/>
          <a:p>
            <a:pPr hangingPunct="0">
              <a:lnSpc>
                <a:spcPct val="119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sz="2200" dirty="0">
                <a:solidFill>
                  <a:srgbClr val="A50021"/>
                </a:solidFill>
              </a:rPr>
              <a:t>a</a:t>
            </a:r>
            <a:r>
              <a:rPr lang="en-GB" sz="2200" baseline="33000" dirty="0">
                <a:solidFill>
                  <a:srgbClr val="A50021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352262" name="Line 6">
            <a:extLst>
              <a:ext uri="{FF2B5EF4-FFF2-40B4-BE49-F238E27FC236}">
                <a16:creationId xmlns:a16="http://schemas.microsoft.com/office/drawing/2014/main" id="{F546950A-0462-2C11-6AAB-B9C42B42E462}"/>
              </a:ext>
            </a:extLst>
          </p:cNvPr>
          <p:cNvSpPr>
            <a:spLocks noChangeShapeType="1"/>
          </p:cNvSpPr>
          <p:nvPr/>
        </p:nvSpPr>
        <p:spPr bwMode="auto">
          <a:xfrm>
            <a:off x="6435951" y="5401179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3" name="Line 7">
            <a:extLst>
              <a:ext uri="{FF2B5EF4-FFF2-40B4-BE49-F238E27FC236}">
                <a16:creationId xmlns:a16="http://schemas.microsoft.com/office/drawing/2014/main" id="{8F96C85A-7AAB-2115-7C2C-E2B133F6769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47147" y="4312881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352267" name="AutoShape 11">
            <a:extLst>
              <a:ext uri="{FF2B5EF4-FFF2-40B4-BE49-F238E27FC236}">
                <a16:creationId xmlns:a16="http://schemas.microsoft.com/office/drawing/2014/main" id="{4477F70E-3DB9-C594-0701-AC9070079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969" y="4013456"/>
            <a:ext cx="1768877" cy="819102"/>
          </a:xfrm>
          <a:prstGeom prst="roundRect">
            <a:avLst>
              <a:gd name="adj" fmla="val 241"/>
            </a:avLst>
          </a:prstGeom>
          <a:solidFill>
            <a:srgbClr val="D7E4BD"/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927" tIns="41464" rIns="82927" bIns="41464" anchor="ctr"/>
          <a:lstStyle/>
          <a:p>
            <a:endParaRPr lang="en-US" dirty="0"/>
          </a:p>
        </p:txBody>
      </p:sp>
      <p:grpSp>
        <p:nvGrpSpPr>
          <p:cNvPr id="4" name="Group 12">
            <a:extLst>
              <a:ext uri="{FF2B5EF4-FFF2-40B4-BE49-F238E27FC236}">
                <a16:creationId xmlns:a16="http://schemas.microsoft.com/office/drawing/2014/main" id="{7D9705CD-8BE1-7F40-45E2-D3E598F4587C}"/>
              </a:ext>
            </a:extLst>
          </p:cNvPr>
          <p:cNvGrpSpPr>
            <a:grpSpLocks/>
          </p:cNvGrpSpPr>
          <p:nvPr/>
        </p:nvGrpSpPr>
        <p:grpSpPr bwMode="auto">
          <a:xfrm>
            <a:off x="8548003" y="3948676"/>
            <a:ext cx="1565774" cy="814784"/>
            <a:chOff x="4802" y="2743"/>
            <a:chExt cx="1087" cy="566"/>
          </a:xfrm>
        </p:grpSpPr>
        <p:sp>
          <p:nvSpPr>
            <p:cNvPr id="352269" name="Text Box 13">
              <a:extLst>
                <a:ext uri="{FF2B5EF4-FFF2-40B4-BE49-F238E27FC236}">
                  <a16:creationId xmlns:a16="http://schemas.microsoft.com/office/drawing/2014/main" id="{0DBA02D4-748E-676E-9B88-770844F38C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55" y="2743"/>
              <a:ext cx="334" cy="3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45000" rIns="90000" bIns="45000">
              <a:spAutoFit/>
            </a:bodyPr>
            <a:lstStyle/>
            <a:p>
              <a:pPr hangingPunct="0">
                <a:lnSpc>
                  <a:spcPct val="119000"/>
                </a:lnSpc>
                <a:buClr>
                  <a:srgbClr val="000000"/>
                </a:buClr>
                <a:buSzPct val="45000"/>
                <a:tabLst>
                  <a:tab pos="656514" algn="l"/>
                </a:tabLst>
              </a:pPr>
              <a:r>
                <a:rPr lang="en-GB" sz="2200" dirty="0">
                  <a:solidFill>
                    <a:srgbClr val="A50021"/>
                  </a:solidFill>
                </a:rPr>
                <a:t>a</a:t>
              </a:r>
              <a:r>
                <a:rPr lang="en-GB" sz="2200" baseline="33000" dirty="0">
                  <a:solidFill>
                    <a:srgbClr val="A50021"/>
                  </a:solidFill>
                  <a:latin typeface="Symbol" pitchFamily="18" charset="2"/>
                </a:rPr>
                <a:t>m</a:t>
              </a:r>
            </a:p>
          </p:txBody>
        </p:sp>
        <p:sp>
          <p:nvSpPr>
            <p:cNvPr id="352270" name="Line 14">
              <a:extLst>
                <a:ext uri="{FF2B5EF4-FFF2-40B4-BE49-F238E27FC236}">
                  <a16:creationId xmlns:a16="http://schemas.microsoft.com/office/drawing/2014/main" id="{CC8A7EC3-D0AC-B004-A54A-1F8D35E8A9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02" y="2876"/>
              <a:ext cx="246" cy="193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1" name="Line 15">
              <a:extLst>
                <a:ext uri="{FF2B5EF4-FFF2-40B4-BE49-F238E27FC236}">
                  <a16:creationId xmlns:a16="http://schemas.microsoft.com/office/drawing/2014/main" id="{9E68DF43-F06A-2B02-DEFD-143778CEEA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865" y="3117"/>
              <a:ext cx="246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2" name="Line 16">
              <a:extLst>
                <a:ext uri="{FF2B5EF4-FFF2-40B4-BE49-F238E27FC236}">
                  <a16:creationId xmlns:a16="http://schemas.microsoft.com/office/drawing/2014/main" id="{9E4676DE-33B7-ABEC-C462-1DC8C14B9B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98" y="2861"/>
              <a:ext cx="247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3" name="Line 17">
              <a:extLst>
                <a:ext uri="{FF2B5EF4-FFF2-40B4-BE49-F238E27FC236}">
                  <a16:creationId xmlns:a16="http://schemas.microsoft.com/office/drawing/2014/main" id="{12DF3E6C-E986-B55E-AF70-FBAB900A99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183" y="3117"/>
              <a:ext cx="246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4" name="Line 18">
              <a:extLst>
                <a:ext uri="{FF2B5EF4-FFF2-40B4-BE49-F238E27FC236}">
                  <a16:creationId xmlns:a16="http://schemas.microsoft.com/office/drawing/2014/main" id="{24E3181D-2DBA-6428-AC27-2B767A0BC7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352" y="2876"/>
              <a:ext cx="247" cy="193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275" name="Line 19">
              <a:extLst>
                <a:ext uri="{FF2B5EF4-FFF2-40B4-BE49-F238E27FC236}">
                  <a16:creationId xmlns:a16="http://schemas.microsoft.com/office/drawing/2014/main" id="{EF60E277-0F48-8403-192C-84C5E0DC0DC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500" y="3117"/>
              <a:ext cx="247" cy="192"/>
            </a:xfrm>
            <a:prstGeom prst="line">
              <a:avLst/>
            </a:prstGeom>
            <a:noFill/>
            <a:ln w="73080">
              <a:solidFill>
                <a:srgbClr val="A5002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352276" name="Text Box 20">
            <a:extLst>
              <a:ext uri="{FF2B5EF4-FFF2-40B4-BE49-F238E27FC236}">
                <a16:creationId xmlns:a16="http://schemas.microsoft.com/office/drawing/2014/main" id="{FE22C106-2B65-64AA-D44D-599D474AD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6316" y="4045322"/>
            <a:ext cx="939858" cy="4488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23" tIns="40811" rIns="81623" bIns="40811">
            <a:spAutoFit/>
          </a:bodyPr>
          <a:lstStyle/>
          <a:p>
            <a:pPr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6514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SLSB</a:t>
            </a:r>
          </a:p>
        </p:txBody>
      </p:sp>
      <p:pic>
        <p:nvPicPr>
          <p:cNvPr id="352281" name="Picture 25" descr="einstein">
            <a:extLst>
              <a:ext uri="{FF2B5EF4-FFF2-40B4-BE49-F238E27FC236}">
                <a16:creationId xmlns:a16="http://schemas.microsoft.com/office/drawing/2014/main" id="{150252D2-3912-80B0-6FB2-F83879A91B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232" y="4561927"/>
            <a:ext cx="1319456" cy="1717379"/>
          </a:xfrm>
          <a:prstGeom prst="rect">
            <a:avLst/>
          </a:prstGeom>
          <a:noFill/>
        </p:spPr>
      </p:pic>
      <p:grpSp>
        <p:nvGrpSpPr>
          <p:cNvPr id="5" name="Group 60">
            <a:extLst>
              <a:ext uri="{FF2B5EF4-FFF2-40B4-BE49-F238E27FC236}">
                <a16:creationId xmlns:a16="http://schemas.microsoft.com/office/drawing/2014/main" id="{F7E0C4C5-680A-8553-ACB9-2954C22F7419}"/>
              </a:ext>
            </a:extLst>
          </p:cNvPr>
          <p:cNvGrpSpPr>
            <a:grpSpLocks/>
          </p:cNvGrpSpPr>
          <p:nvPr/>
        </p:nvGrpSpPr>
        <p:grpSpPr bwMode="auto">
          <a:xfrm>
            <a:off x="6804704" y="4956363"/>
            <a:ext cx="1322336" cy="876683"/>
            <a:chOff x="3221" y="1369"/>
            <a:chExt cx="918" cy="609"/>
          </a:xfrm>
        </p:grpSpPr>
        <p:sp>
          <p:nvSpPr>
            <p:cNvPr id="352317" name="Freeform 61">
              <a:extLst>
                <a:ext uri="{FF2B5EF4-FFF2-40B4-BE49-F238E27FC236}">
                  <a16:creationId xmlns:a16="http://schemas.microsoft.com/office/drawing/2014/main" id="{0912E246-2D4E-FD60-8897-988E969E9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2318" name="Freeform 62">
              <a:extLst>
                <a:ext uri="{FF2B5EF4-FFF2-40B4-BE49-F238E27FC236}">
                  <a16:creationId xmlns:a16="http://schemas.microsoft.com/office/drawing/2014/main" id="{1FC5A30D-4B0D-C9F1-6051-1C9144F57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6" name="Group 63">
            <a:extLst>
              <a:ext uri="{FF2B5EF4-FFF2-40B4-BE49-F238E27FC236}">
                <a16:creationId xmlns:a16="http://schemas.microsoft.com/office/drawing/2014/main" id="{B6A8A5DD-003C-2E3D-2FAB-0548ADDCE3D3}"/>
              </a:ext>
            </a:extLst>
          </p:cNvPr>
          <p:cNvGrpSpPr>
            <a:grpSpLocks/>
          </p:cNvGrpSpPr>
          <p:nvPr/>
        </p:nvGrpSpPr>
        <p:grpSpPr bwMode="auto">
          <a:xfrm>
            <a:off x="7330470" y="5301854"/>
            <a:ext cx="227592" cy="165547"/>
            <a:chOff x="3887" y="1891"/>
            <a:chExt cx="158" cy="115"/>
          </a:xfrm>
        </p:grpSpPr>
        <p:sp>
          <p:nvSpPr>
            <p:cNvPr id="352320" name="Oval 64">
              <a:extLst>
                <a:ext uri="{FF2B5EF4-FFF2-40B4-BE49-F238E27FC236}">
                  <a16:creationId xmlns:a16="http://schemas.microsoft.com/office/drawing/2014/main" id="{1B8CE348-2007-30BD-6365-3F8AA383E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2" name="Date Placeholder 31">
            <a:extLst>
              <a:ext uri="{FF2B5EF4-FFF2-40B4-BE49-F238E27FC236}">
                <a16:creationId xmlns:a16="http://schemas.microsoft.com/office/drawing/2014/main" id="{3315AC39-83D5-F68C-30F4-574852F6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6D9DEB0-901A-5A60-B7F8-BF0C0E7D93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B55DA2-6E67-FA2F-6D51-4870D8511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31" name="Line 17">
            <a:extLst>
              <a:ext uri="{FF2B5EF4-FFF2-40B4-BE49-F238E27FC236}">
                <a16:creationId xmlns:a16="http://schemas.microsoft.com/office/drawing/2014/main" id="{02346F7E-31D4-F0BC-83A5-ECB7A6CBB9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9515" y="3320643"/>
            <a:ext cx="2175085" cy="1440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6" name="Line 18">
            <a:extLst>
              <a:ext uri="{FF2B5EF4-FFF2-40B4-BE49-F238E27FC236}">
                <a16:creationId xmlns:a16="http://schemas.microsoft.com/office/drawing/2014/main" id="{90057CEC-2E50-929F-534A-870EECEC2E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60659" y="2232345"/>
            <a:ext cx="1441" cy="1538876"/>
          </a:xfrm>
          <a:prstGeom prst="line">
            <a:avLst/>
          </a:prstGeom>
          <a:noFill/>
          <a:ln w="3672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475" tIns="41239" rIns="82475" bIns="41239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37" name="Group 19">
            <a:extLst>
              <a:ext uri="{FF2B5EF4-FFF2-40B4-BE49-F238E27FC236}">
                <a16:creationId xmlns:a16="http://schemas.microsoft.com/office/drawing/2014/main" id="{212CAB9C-45B5-A29A-384F-E63A386093D3}"/>
              </a:ext>
            </a:extLst>
          </p:cNvPr>
          <p:cNvGrpSpPr>
            <a:grpSpLocks/>
          </p:cNvGrpSpPr>
          <p:nvPr/>
        </p:nvGrpSpPr>
        <p:grpSpPr bwMode="auto">
          <a:xfrm>
            <a:off x="6818216" y="2875879"/>
            <a:ext cx="1322336" cy="876683"/>
            <a:chOff x="3221" y="1369"/>
            <a:chExt cx="918" cy="609"/>
          </a:xfrm>
        </p:grpSpPr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CB2D0B91-F4F3-6367-6A5B-092C0CE5B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1" y="1369"/>
              <a:ext cx="464" cy="83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56" y="2050"/>
                </a:cxn>
                <a:cxn ang="0">
                  <a:pos x="2043" y="1351"/>
                </a:cxn>
              </a:cxnLst>
              <a:rect l="0" t="0" r="r" b="b"/>
              <a:pathLst>
                <a:path w="2044" h="3690">
                  <a:moveTo>
                    <a:pt x="0" y="0"/>
                  </a:moveTo>
                  <a:cubicBezTo>
                    <a:pt x="0" y="3689"/>
                    <a:pt x="1456" y="2725"/>
                    <a:pt x="1456" y="2050"/>
                  </a:cubicBezTo>
                  <a:cubicBezTo>
                    <a:pt x="1456" y="1375"/>
                    <a:pt x="2043" y="1351"/>
                    <a:pt x="2043" y="1351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FF458EBA-5E14-F325-B72F-7D7F59284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6" y="1369"/>
              <a:ext cx="464" cy="837"/>
            </a:xfrm>
            <a:custGeom>
              <a:avLst/>
              <a:gdLst/>
              <a:ahLst/>
              <a:cxnLst>
                <a:cxn ang="0">
                  <a:pos x="2043" y="0"/>
                </a:cxn>
                <a:cxn ang="0">
                  <a:pos x="587" y="2049"/>
                </a:cxn>
                <a:cxn ang="0">
                  <a:pos x="0" y="1350"/>
                </a:cxn>
              </a:cxnLst>
              <a:rect l="0" t="0" r="r" b="b"/>
              <a:pathLst>
                <a:path w="2044" h="3690">
                  <a:moveTo>
                    <a:pt x="2043" y="0"/>
                  </a:moveTo>
                  <a:cubicBezTo>
                    <a:pt x="2043" y="3689"/>
                    <a:pt x="587" y="2724"/>
                    <a:pt x="587" y="2049"/>
                  </a:cubicBezTo>
                  <a:cubicBezTo>
                    <a:pt x="587" y="1374"/>
                    <a:pt x="0" y="1350"/>
                    <a:pt x="0" y="1350"/>
                  </a:cubicBezTo>
                </a:path>
              </a:pathLst>
            </a:custGeom>
            <a:noFill/>
            <a:ln w="3672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1" name="AutoShape 22">
            <a:extLst>
              <a:ext uri="{FF2B5EF4-FFF2-40B4-BE49-F238E27FC236}">
                <a16:creationId xmlns:a16="http://schemas.microsoft.com/office/drawing/2014/main" id="{F5BAADBD-5216-082B-F881-E3579E576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7484" y="1932920"/>
            <a:ext cx="1768877" cy="819102"/>
          </a:xfrm>
          <a:prstGeom prst="roundRect">
            <a:avLst>
              <a:gd name="adj" fmla="val 241"/>
            </a:avLst>
          </a:prstGeom>
          <a:solidFill>
            <a:schemeClr val="accent3">
              <a:lumMod val="40000"/>
              <a:lumOff val="60000"/>
            </a:schemeClr>
          </a:solidFill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 Box 31">
            <a:extLst>
              <a:ext uri="{FF2B5EF4-FFF2-40B4-BE49-F238E27FC236}">
                <a16:creationId xmlns:a16="http://schemas.microsoft.com/office/drawing/2014/main" id="{7E8EE9AB-A211-B74F-B570-E97B84AE7E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6320" y="1969751"/>
            <a:ext cx="780726" cy="4483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  <a:tabLst>
                <a:tab pos="652981" algn="l"/>
              </a:tabLst>
            </a:pPr>
            <a:r>
              <a:rPr lang="en-GB" sz="2200" dirty="0">
                <a:solidFill>
                  <a:srgbClr val="A50021"/>
                </a:solidFill>
              </a:rPr>
              <a:t>SSB</a:t>
            </a:r>
          </a:p>
        </p:txBody>
      </p:sp>
      <p:grpSp>
        <p:nvGrpSpPr>
          <p:cNvPr id="43" name="Group 32">
            <a:extLst>
              <a:ext uri="{FF2B5EF4-FFF2-40B4-BE49-F238E27FC236}">
                <a16:creationId xmlns:a16="http://schemas.microsoft.com/office/drawing/2014/main" id="{E59CA3DB-D657-6FE2-C352-BFDDC4DAB371}"/>
              </a:ext>
            </a:extLst>
          </p:cNvPr>
          <p:cNvGrpSpPr>
            <a:grpSpLocks/>
          </p:cNvGrpSpPr>
          <p:nvPr/>
        </p:nvGrpSpPr>
        <p:grpSpPr bwMode="auto">
          <a:xfrm>
            <a:off x="7731654" y="3635727"/>
            <a:ext cx="227592" cy="165547"/>
            <a:chOff x="3887" y="1891"/>
            <a:chExt cx="158" cy="115"/>
          </a:xfrm>
        </p:grpSpPr>
        <p:sp>
          <p:nvSpPr>
            <p:cNvPr id="44" name="Oval 33">
              <a:extLst>
                <a:ext uri="{FF2B5EF4-FFF2-40B4-BE49-F238E27FC236}">
                  <a16:creationId xmlns:a16="http://schemas.microsoft.com/office/drawing/2014/main" id="{72352CA5-A16E-633E-5BAC-E796AF328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7" y="1891"/>
              <a:ext cx="159" cy="116"/>
            </a:xfrm>
            <a:prstGeom prst="ellipse">
              <a:avLst/>
            </a:prstGeom>
            <a:solidFill>
              <a:srgbClr val="00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defTabSz="412410"/>
              <a:endParaRPr lang="en-US" dirty="0">
                <a:solidFill>
                  <a:srgbClr val="000000"/>
                </a:solidFill>
              </a:endParaRPr>
            </a:p>
          </p:txBody>
        </p:sp>
      </p:grpSp>
      <p:sp>
        <p:nvSpPr>
          <p:cNvPr id="46" name="Text Box 5">
            <a:extLst>
              <a:ext uri="{FF2B5EF4-FFF2-40B4-BE49-F238E27FC236}">
                <a16:creationId xmlns:a16="http://schemas.microsoft.com/office/drawing/2014/main" id="{F0E514E3-5677-1218-EBDF-E717520117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7177" y="3038519"/>
            <a:ext cx="303935" cy="444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7" name="Text Box 5">
            <a:extLst>
              <a:ext uri="{FF2B5EF4-FFF2-40B4-BE49-F238E27FC236}">
                <a16:creationId xmlns:a16="http://schemas.microsoft.com/office/drawing/2014/main" id="{E58C0AD9-5C55-6661-96E7-B467DD434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22854" y="1808301"/>
            <a:ext cx="303935" cy="444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48" name="AutoShape 8">
            <a:extLst>
              <a:ext uri="{FF2B5EF4-FFF2-40B4-BE49-F238E27FC236}">
                <a16:creationId xmlns:a16="http://schemas.microsoft.com/office/drawing/2014/main" id="{1DEA9E0F-FE96-255E-457B-BF457F1A4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3972" y="1928048"/>
            <a:ext cx="1768877" cy="819102"/>
          </a:xfrm>
          <a:prstGeom prst="roundRect">
            <a:avLst>
              <a:gd name="adj" fmla="val 241"/>
            </a:avLst>
          </a:prstGeom>
          <a:noFill/>
          <a:ln w="36720">
            <a:solidFill>
              <a:srgbClr val="00FFFF"/>
            </a:solidFill>
            <a:round/>
            <a:headEnd/>
            <a:tailEnd/>
          </a:ln>
          <a:effectLst/>
        </p:spPr>
        <p:txBody>
          <a:bodyPr wrap="none" lIns="82475" tIns="41239" rIns="82475" bIns="41239" anchor="ctr"/>
          <a:lstStyle/>
          <a:p>
            <a:pPr defTabSz="412410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9" name="Text Box 5">
            <a:extLst>
              <a:ext uri="{FF2B5EF4-FFF2-40B4-BE49-F238E27FC236}">
                <a16:creationId xmlns:a16="http://schemas.microsoft.com/office/drawing/2014/main" id="{FA87DDA9-088C-698A-2A09-F132CAB97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4728" y="3899123"/>
            <a:ext cx="303935" cy="44489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175" tIns="40591" rIns="81175" bIns="40591">
            <a:spAutoFit/>
          </a:bodyPr>
          <a:lstStyle/>
          <a:p>
            <a:pPr defTabSz="412410" hangingPunct="0">
              <a:lnSpc>
                <a:spcPct val="119000"/>
              </a:lnSpc>
              <a:buClr>
                <a:srgbClr val="000000"/>
              </a:buClr>
              <a:buSzPct val="45000"/>
            </a:pPr>
            <a:r>
              <a:rPr lang="en-GB" sz="2200" dirty="0">
                <a:solidFill>
                  <a:srgbClr val="000000"/>
                </a:solidFill>
                <a:latin typeface="Symbol" pitchFamily="18" charset="2"/>
              </a:rPr>
              <a:t>f</a:t>
            </a:r>
          </a:p>
        </p:txBody>
      </p:sp>
      <p:sp>
        <p:nvSpPr>
          <p:cNvPr id="51" name="Rectangle 18">
            <a:extLst>
              <a:ext uri="{FF2B5EF4-FFF2-40B4-BE49-F238E27FC236}">
                <a16:creationId xmlns:a16="http://schemas.microsoft.com/office/drawing/2014/main" id="{C06FF755-91F8-FFC3-179C-52057F9F9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8527" y="4819830"/>
            <a:ext cx="2604315" cy="119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927" tIns="41464" rIns="82927" bIns="41464">
            <a:spAutoFit/>
          </a:bodyPr>
          <a:lstStyle/>
          <a:p>
            <a:pPr defTabSz="829280"/>
            <a:r>
              <a:rPr lang="en-GB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Lorentz symmetry is spontaneously broken!</a:t>
            </a:r>
            <a:endParaRPr 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A44F56-37DD-949E-DACB-3FA14A18A33E}"/>
              </a:ext>
            </a:extLst>
          </p:cNvPr>
          <p:cNvSpPr txBox="1"/>
          <p:nvPr/>
        </p:nvSpPr>
        <p:spPr>
          <a:xfrm>
            <a:off x="270737" y="2253802"/>
            <a:ext cx="613592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Standard Model, a phase transition of a scalar field gives nonzero field value in vacuum </a:t>
            </a:r>
          </a:p>
          <a:p>
            <a:endParaRPr lang="en-US" sz="2400" b="0" dirty="0">
              <a:latin typeface="Times New Roman" panose="020206030504050203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2400" b="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In S</a:t>
            </a:r>
            <a:r>
              <a:rPr lang="en-US" sz="2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tring T</a:t>
            </a:r>
            <a:r>
              <a:rPr lang="en-US" sz="2400" b="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heory, a vector field can be frozen in vacuum by spontaneous symmetry broken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9509C72-E1F2-1E63-C9A4-C8232475AA8A}"/>
              </a:ext>
            </a:extLst>
          </p:cNvPr>
          <p:cNvSpPr/>
          <p:nvPr/>
        </p:nvSpPr>
        <p:spPr>
          <a:xfrm>
            <a:off x="935181" y="1224727"/>
            <a:ext cx="413940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29280"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2400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vacuum Lagrangian for fermion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FBB5E992-B5F9-697E-95F2-C6893CF360A8}"/>
              </a:ext>
            </a:extLst>
          </p:cNvPr>
          <p:cNvSpPr/>
          <p:nvPr/>
        </p:nvSpPr>
        <p:spPr>
          <a:xfrm>
            <a:off x="935181" y="1088867"/>
            <a:ext cx="9882989" cy="71547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CC9F726-A59A-B2C1-6184-065B0BF4068D}"/>
                  </a:ext>
                </a:extLst>
              </p:cNvPr>
              <p:cNvSpPr txBox="1"/>
              <p:nvPr/>
            </p:nvSpPr>
            <p:spPr>
              <a:xfrm>
                <a:off x="5026874" y="1195327"/>
                <a:ext cx="2459712" cy="5486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𝑖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CC9F726-A59A-B2C1-6184-065B0BF406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874" y="1195327"/>
                <a:ext cx="2459712" cy="548676"/>
              </a:xfrm>
              <a:prstGeom prst="rect">
                <a:avLst/>
              </a:prstGeom>
              <a:blipFill>
                <a:blip r:embed="rId3"/>
                <a:stretch>
                  <a:fillRect l="-3093" r="-4639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86184C-552A-6D43-F9C0-C4F585E3351A}"/>
                  </a:ext>
                </a:extLst>
              </p:cNvPr>
              <p:cNvSpPr txBox="1"/>
              <p:nvPr/>
            </p:nvSpPr>
            <p:spPr>
              <a:xfrm>
                <a:off x="7446900" y="1188297"/>
                <a:ext cx="1360757" cy="4977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𝑚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86184C-552A-6D43-F9C0-C4F585E335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900" y="1188297"/>
                <a:ext cx="1360757" cy="497765"/>
              </a:xfrm>
              <a:prstGeom prst="rect">
                <a:avLst/>
              </a:prstGeom>
              <a:blipFill>
                <a:blip r:embed="rId4"/>
                <a:stretch>
                  <a:fillRect r="-8333"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DE89615-AD61-3214-CC6F-694394FD1926}"/>
                  </a:ext>
                </a:extLst>
              </p:cNvPr>
              <p:cNvSpPr txBox="1"/>
              <p:nvPr/>
            </p:nvSpPr>
            <p:spPr>
              <a:xfrm>
                <a:off x="8825727" y="1172264"/>
                <a:ext cx="1863587" cy="5486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acc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DE89615-AD61-3214-CC6F-694394FD19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5727" y="1172264"/>
                <a:ext cx="1863587" cy="548676"/>
              </a:xfrm>
              <a:prstGeom prst="rect">
                <a:avLst/>
              </a:prstGeom>
              <a:blipFill>
                <a:blip r:embed="rId5"/>
                <a:stretch>
                  <a:fillRect l="-4082" r="-6122" b="-2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1">
            <a:extLst>
              <a:ext uri="{FF2B5EF4-FFF2-40B4-BE49-F238E27FC236}">
                <a16:creationId xmlns:a16="http://schemas.microsoft.com/office/drawing/2014/main" id="{9B89B4F6-E787-158E-EE34-BC411411CC04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Spontaneous Lorentz symmetry breaking (SLSB)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ED1CE50-DB0E-8B0B-A166-2A5602C95177}"/>
                  </a:ext>
                </a:extLst>
              </p:cNvPr>
              <p:cNvSpPr txBox="1"/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𝜙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𝜆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𝜙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US" sz="2400" b="0" dirty="0">
                  <a:latin typeface="Times New Roman" panose="020206030504050203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ED1CE50-DB0E-8B0B-A166-2A5602C951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1122" y="5613872"/>
                <a:ext cx="4568750" cy="783804"/>
              </a:xfrm>
              <a:prstGeom prst="rect">
                <a:avLst/>
              </a:prstGeom>
              <a:blipFill>
                <a:blip r:embed="rId6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01993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66425E-6 -7.56303E-7 C 0.0052 0.00063 0.01056 -0.00042 0.01544 0.0021 C 0.01718 0.00294 0.01702 0.00651 0.01718 0.00903 C 0.01812 0.01954 0.01796 0.03046 0.01875 0.04097 C 0.01907 0.04412 0.01907 0.04769 0.02048 0.05021 C 0.02159 0.0521 0.02411 0.05147 0.02568 0.05252 C 0.02742 0.05378 0.02884 0.05588 0.03073 0.05693 C 0.03403 0.05882 0.04112 0.06156 0.04112 0.06156 " pathEditMode="relative" ptsTypes="fffffffA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2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1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2740152" y="17835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62100" imgH="406400" progId="Equation.3">
                  <p:embed/>
                </p:oleObj>
              </mc:Choice>
              <mc:Fallback>
                <p:oleObj name="Equation" r:id="rId2" imgW="1562100" imgH="406400" progId="Equation.3">
                  <p:embed/>
                  <p:pic>
                    <p:nvPicPr>
                      <p:cNvPr id="3205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0152" y="17835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0518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19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0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1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2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3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4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5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6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7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8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9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0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1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0532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3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4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6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7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8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9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0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1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2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3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4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5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6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7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8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9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0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1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2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3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4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5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6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20557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67" name="Picture 46" descr="einste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grpSp>
        <p:nvGrpSpPr>
          <p:cNvPr id="54" name="Group 62"/>
          <p:cNvGrpSpPr/>
          <p:nvPr/>
        </p:nvGrpSpPr>
        <p:grpSpPr>
          <a:xfrm>
            <a:off x="3124201" y="4738019"/>
            <a:ext cx="241300" cy="685006"/>
            <a:chOff x="7416800" y="3556794"/>
            <a:chExt cx="241300" cy="685006"/>
          </a:xfrm>
        </p:grpSpPr>
        <p:cxnSp>
          <p:nvCxnSpPr>
            <p:cNvPr id="55" name="Straight Arrow Connector 54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l 57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151D7B0C-F1A8-62AA-82CC-48F7A836C68F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9312289"/>
      </p:ext>
    </p:extLst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2740152" y="17835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62100" imgH="406400" progId="Equation.3">
                  <p:embed/>
                </p:oleObj>
              </mc:Choice>
              <mc:Fallback>
                <p:oleObj name="Equation" r:id="rId2" imgW="1562100" imgH="406400" progId="Equation.3">
                  <p:embed/>
                  <p:pic>
                    <p:nvPicPr>
                      <p:cNvPr id="3205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0152" y="17835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0518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19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0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1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2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3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4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5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6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7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8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9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0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1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0532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3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4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6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7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8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9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0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1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2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3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4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5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6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7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8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9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0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1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2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3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4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5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6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20557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54" name="Line 51"/>
          <p:cNvSpPr>
            <a:spLocks noChangeShapeType="1"/>
          </p:cNvSpPr>
          <p:nvPr/>
        </p:nvSpPr>
        <p:spPr bwMode="auto">
          <a:xfrm flipH="1">
            <a:off x="3406578" y="3060701"/>
            <a:ext cx="1063822" cy="204361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55" name="Text Box 52"/>
          <p:cNvSpPr txBox="1">
            <a:spLocks noChangeArrowheads="1"/>
          </p:cNvSpPr>
          <p:nvPr/>
        </p:nvSpPr>
        <p:spPr bwMode="auto">
          <a:xfrm>
            <a:off x="3951753" y="2769080"/>
            <a:ext cx="1568510" cy="20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moving particle</a:t>
            </a:r>
          </a:p>
        </p:txBody>
      </p:sp>
      <p:sp>
        <p:nvSpPr>
          <p:cNvPr id="61" name="Line 53"/>
          <p:cNvSpPr>
            <a:spLocks noChangeShapeType="1"/>
          </p:cNvSpPr>
          <p:nvPr/>
        </p:nvSpPr>
        <p:spPr bwMode="auto">
          <a:xfrm>
            <a:off x="2184400" y="3149600"/>
            <a:ext cx="484810" cy="8512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sp>
        <p:nvSpPr>
          <p:cNvPr id="64" name="Text Box 54"/>
          <p:cNvSpPr txBox="1">
            <a:spLocks noChangeArrowheads="1"/>
          </p:cNvSpPr>
          <p:nvPr/>
        </p:nvSpPr>
        <p:spPr bwMode="auto">
          <a:xfrm>
            <a:off x="1562100" y="2710198"/>
            <a:ext cx="2041525" cy="40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hypothetical background vector field</a:t>
            </a:r>
          </a:p>
        </p:txBody>
      </p:sp>
      <p:sp>
        <p:nvSpPr>
          <p:cNvPr id="66" name="Text Box 56"/>
          <p:cNvSpPr txBox="1">
            <a:spLocks noChangeArrowheads="1"/>
          </p:cNvSpPr>
          <p:nvPr/>
        </p:nvSpPr>
        <p:spPr bwMode="auto">
          <a:xfrm>
            <a:off x="5209041" y="3269981"/>
            <a:ext cx="897402" cy="400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Einstein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400" dirty="0">
                <a:solidFill>
                  <a:srgbClr val="000000"/>
                </a:solidFill>
              </a:rPr>
              <a:t>(observer)</a:t>
            </a:r>
          </a:p>
        </p:txBody>
      </p:sp>
      <p:pic>
        <p:nvPicPr>
          <p:cNvPr id="67" name="Picture 46" descr="einste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sp>
        <p:nvSpPr>
          <p:cNvPr id="65" name="Line 55"/>
          <p:cNvSpPr>
            <a:spLocks noChangeShapeType="1"/>
          </p:cNvSpPr>
          <p:nvPr/>
        </p:nvSpPr>
        <p:spPr bwMode="auto">
          <a:xfrm>
            <a:off x="5650471" y="3713362"/>
            <a:ext cx="53296" cy="10393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lIns="82927" tIns="41464" rIns="82927" bIns="41464"/>
          <a:lstStyle/>
          <a:p>
            <a:endParaRPr lang="en-US" dirty="0"/>
          </a:p>
        </p:txBody>
      </p:sp>
      <p:grpSp>
        <p:nvGrpSpPr>
          <p:cNvPr id="60" name="Group 62"/>
          <p:cNvGrpSpPr/>
          <p:nvPr/>
        </p:nvGrpSpPr>
        <p:grpSpPr>
          <a:xfrm>
            <a:off x="3124201" y="4738019"/>
            <a:ext cx="241300" cy="685006"/>
            <a:chOff x="7416800" y="3556794"/>
            <a:chExt cx="241300" cy="685006"/>
          </a:xfrm>
        </p:grpSpPr>
        <p:cxnSp>
          <p:nvCxnSpPr>
            <p:cNvPr id="68" name="Straight Arrow Connector 67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Oval 68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itle 1">
            <a:extLst>
              <a:ext uri="{FF2B5EF4-FFF2-40B4-BE49-F238E27FC236}">
                <a16:creationId xmlns:a16="http://schemas.microsoft.com/office/drawing/2014/main" id="{8FBE68D1-8D4E-81E5-96BA-C1A6FACC847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2846259"/>
      </p:ext>
    </p:extLst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Text Box 2"/>
          <p:cNvSpPr txBox="1">
            <a:spLocks noChangeArrowheads="1"/>
          </p:cNvSpPr>
          <p:nvPr/>
        </p:nvSpPr>
        <p:spPr bwMode="auto">
          <a:xfrm>
            <a:off x="1780642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particle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graphicFrame>
        <p:nvGraphicFramePr>
          <p:cNvPr id="320515" name="Object 3"/>
          <p:cNvGraphicFramePr>
            <a:graphicFrameLocks noChangeAspect="1"/>
          </p:cNvGraphicFramePr>
          <p:nvPr/>
        </p:nvGraphicFramePr>
        <p:xfrm>
          <a:off x="2740152" y="17835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62100" imgH="406400" progId="Equation.3">
                  <p:embed/>
                </p:oleObj>
              </mc:Choice>
              <mc:Fallback>
                <p:oleObj name="Equation" r:id="rId2" imgW="1562100" imgH="406400" progId="Equation.3">
                  <p:embed/>
                  <p:pic>
                    <p:nvPicPr>
                      <p:cNvPr id="3205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0152" y="17835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20518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19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0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1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2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3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4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5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6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7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8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29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0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20531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20532" name="Line 20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3" name="Line 21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4" name="Line 22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5" name="Line 23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6" name="Line 24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7" name="Line 25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8" name="Line 26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39" name="Line 27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0" name="Line 28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1" name="Line 29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2" name="Line 30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3" name="Line 31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4" name="Line 32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5" name="Line 33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6" name="Line 34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7" name="Line 35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8" name="Line 36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49" name="Line 37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0" name="Line 38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1" name="Line 39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2" name="Line 40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3" name="Line 41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4" name="Line 42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5" name="Line 43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20556" name="Text Box 44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20557" name="Text Box 45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graphicFrame>
        <p:nvGraphicFramePr>
          <p:cNvPr id="320562" name="Object 50"/>
          <p:cNvGraphicFramePr>
            <a:graphicFrameLocks noChangeAspect="1"/>
          </p:cNvGraphicFramePr>
          <p:nvPr/>
        </p:nvGraphicFramePr>
        <p:xfrm>
          <a:off x="4177725" y="1802315"/>
          <a:ext cx="345709" cy="276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81000" imgH="304800" progId="Equation.3">
                  <p:embed/>
                </p:oleObj>
              </mc:Choice>
              <mc:Fallback>
                <p:oleObj name="Equation" r:id="rId4" imgW="381000" imgH="304800" progId="Equation.3">
                  <p:embed/>
                  <p:pic>
                    <p:nvPicPr>
                      <p:cNvPr id="320562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77725" y="1802315"/>
                        <a:ext cx="345709" cy="2763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563" name="Object 51"/>
          <p:cNvGraphicFramePr>
            <a:graphicFrameLocks noChangeAspect="1"/>
          </p:cNvGraphicFramePr>
          <p:nvPr/>
        </p:nvGraphicFramePr>
        <p:xfrm>
          <a:off x="2558655" y="1862774"/>
          <a:ext cx="172854" cy="195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0500" imgH="215900" progId="Equation.3">
                  <p:embed/>
                </p:oleObj>
              </mc:Choice>
              <mc:Fallback>
                <p:oleObj name="Equation" r:id="rId6" imgW="190500" imgH="215900" progId="Equation.3">
                  <p:embed/>
                  <p:pic>
                    <p:nvPicPr>
                      <p:cNvPr id="320563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8655" y="1862774"/>
                        <a:ext cx="172854" cy="1957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0558" name="Picture 46" descr="einstein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grpSp>
        <p:nvGrpSpPr>
          <p:cNvPr id="4" name="Group 62"/>
          <p:cNvGrpSpPr/>
          <p:nvPr/>
        </p:nvGrpSpPr>
        <p:grpSpPr>
          <a:xfrm>
            <a:off x="3124201" y="4738019"/>
            <a:ext cx="241300" cy="685006"/>
            <a:chOff x="7416800" y="3556794"/>
            <a:chExt cx="241300" cy="685006"/>
          </a:xfrm>
        </p:grpSpPr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6" name="Date Placeholder 5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E449B97-7AC8-B2BE-16EB-BA50C3C6227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8023696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0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0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20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20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mp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1990725" y="1793876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114800" imgH="889000" progId="Equation.3">
                  <p:embed/>
                </p:oleObj>
              </mc:Choice>
              <mc:Fallback>
                <p:oleObj name="Equation" r:id="rId3" imgW="4114800" imgH="889000" progId="Equation.3">
                  <p:embed/>
                  <p:pic>
                    <p:nvPicPr>
                      <p:cNvPr id="3123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0725" y="1793876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2059585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a particle is moving in the fixed coordinate space</a:t>
            </a:r>
          </a:p>
        </p:txBody>
      </p:sp>
      <p:sp>
        <p:nvSpPr>
          <p:cNvPr id="312377" name="Rectangle 57"/>
          <p:cNvSpPr>
            <a:spLocks noChangeArrowheads="1"/>
          </p:cNvSpPr>
          <p:nvPr/>
        </p:nvSpPr>
        <p:spPr bwMode="auto">
          <a:xfrm>
            <a:off x="4336750" y="4140200"/>
            <a:ext cx="1750986" cy="334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927" tIns="41464" rIns="82927" bIns="41464">
            <a:spAutoFit/>
          </a:bodyPr>
          <a:lstStyle/>
          <a:p>
            <a:pPr defTabSz="829280"/>
            <a:r>
              <a:rPr lang="en-GB" sz="1600" dirty="0">
                <a:solidFill>
                  <a:srgbClr val="FF0000"/>
                </a:solidFill>
              </a:rPr>
              <a:t>Lorentz violation!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4" name="Group 57"/>
          <p:cNvGrpSpPr/>
          <p:nvPr/>
        </p:nvGrpSpPr>
        <p:grpSpPr>
          <a:xfrm rot="5400000">
            <a:off x="2948257" y="4598194"/>
            <a:ext cx="241300" cy="685006"/>
            <a:chOff x="7416800" y="3556794"/>
            <a:chExt cx="241300" cy="685006"/>
          </a:xfrm>
        </p:grpSpPr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Oval 60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780642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particle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pic>
        <p:nvPicPr>
          <p:cNvPr id="62" name="Picture 46" descr="einste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FBCDEFD2-0F93-F9C8-345D-514B3E17F24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25624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2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0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377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1990725" y="1793876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14800" imgH="889000" progId="Equation.3">
                  <p:embed/>
                </p:oleObj>
              </mc:Choice>
              <mc:Fallback>
                <p:oleObj name="Equation" r:id="rId2" imgW="4114800" imgH="889000" progId="Equation.3">
                  <p:embed/>
                  <p:pic>
                    <p:nvPicPr>
                      <p:cNvPr id="3123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0725" y="1793876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2059585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a particle is moving in the fixed coordinate space</a:t>
            </a:r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780642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particle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pic>
        <p:nvPicPr>
          <p:cNvPr id="65" name="Picture 50" descr="einste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graphicFrame>
        <p:nvGraphicFramePr>
          <p:cNvPr id="66" name="Object 54"/>
          <p:cNvGraphicFramePr>
            <a:graphicFrameLocks noChangeAspect="1"/>
          </p:cNvGraphicFramePr>
          <p:nvPr/>
        </p:nvGraphicFramePr>
        <p:xfrm>
          <a:off x="7910564" y="18216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562100" imgH="406400" progId="Equation.3">
                  <p:embed/>
                </p:oleObj>
              </mc:Choice>
              <mc:Fallback>
                <p:oleObj name="Equation" r:id="rId5" imgW="1562100" imgH="406400" progId="Equation.3">
                  <p:embed/>
                  <p:pic>
                    <p:nvPicPr>
                      <p:cNvPr id="66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0564" y="18216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0" name="Text Box 3"/>
          <p:cNvSpPr txBox="1">
            <a:spLocks noChangeArrowheads="1"/>
          </p:cNvSpPr>
          <p:nvPr/>
        </p:nvSpPr>
        <p:spPr bwMode="auto">
          <a:xfrm>
            <a:off x="6416142" y="1258228"/>
            <a:ext cx="41248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observer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grpSp>
        <p:nvGrpSpPr>
          <p:cNvPr id="161" name="Group 158"/>
          <p:cNvGrpSpPr/>
          <p:nvPr/>
        </p:nvGrpSpPr>
        <p:grpSpPr>
          <a:xfrm>
            <a:off x="7420594" y="3860800"/>
            <a:ext cx="2648994" cy="2425700"/>
            <a:chOff x="5566394" y="2082800"/>
            <a:chExt cx="2648994" cy="2425700"/>
          </a:xfrm>
        </p:grpSpPr>
        <p:grpSp>
          <p:nvGrpSpPr>
            <p:cNvPr id="162" name="Group 5"/>
            <p:cNvGrpSpPr>
              <a:grpSpLocks/>
            </p:cNvGrpSpPr>
            <p:nvPr/>
          </p:nvGrpSpPr>
          <p:grpSpPr bwMode="auto">
            <a:xfrm>
              <a:off x="5566394" y="2083062"/>
              <a:ext cx="2648994" cy="2426830"/>
              <a:chOff x="133" y="600"/>
              <a:chExt cx="2611" cy="2590"/>
            </a:xfrm>
          </p:grpSpPr>
          <p:sp>
            <p:nvSpPr>
              <p:cNvPr id="192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3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4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5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6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7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8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99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0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1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2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3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4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05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63" name="Line 20"/>
            <p:cNvSpPr>
              <a:spLocks noChangeShapeType="1"/>
            </p:cNvSpPr>
            <p:nvPr/>
          </p:nvSpPr>
          <p:spPr bwMode="auto">
            <a:xfrm flipV="1">
              <a:off x="7695384" y="364458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4" name="Line 21"/>
            <p:cNvSpPr>
              <a:spLocks noChangeShapeType="1"/>
            </p:cNvSpPr>
            <p:nvPr/>
          </p:nvSpPr>
          <p:spPr bwMode="auto">
            <a:xfrm flipV="1">
              <a:off x="7231558" y="3641703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5" name="Line 22"/>
            <p:cNvSpPr>
              <a:spLocks noChangeShapeType="1"/>
            </p:cNvSpPr>
            <p:nvPr/>
          </p:nvSpPr>
          <p:spPr bwMode="auto">
            <a:xfrm flipV="1">
              <a:off x="6335596" y="3657538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6" name="Line 23"/>
            <p:cNvSpPr>
              <a:spLocks noChangeShapeType="1"/>
            </p:cNvSpPr>
            <p:nvPr/>
          </p:nvSpPr>
          <p:spPr bwMode="auto">
            <a:xfrm flipV="1">
              <a:off x="5870330" y="365321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7" name="Line 24"/>
            <p:cNvSpPr>
              <a:spLocks noChangeShapeType="1"/>
            </p:cNvSpPr>
            <p:nvPr/>
          </p:nvSpPr>
          <p:spPr bwMode="auto">
            <a:xfrm flipV="1">
              <a:off x="7682420" y="409659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8" name="Line 25"/>
            <p:cNvSpPr>
              <a:spLocks noChangeShapeType="1"/>
            </p:cNvSpPr>
            <p:nvPr/>
          </p:nvSpPr>
          <p:spPr bwMode="auto">
            <a:xfrm flipV="1">
              <a:off x="7218594" y="409228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69" name="Line 26"/>
            <p:cNvSpPr>
              <a:spLocks noChangeShapeType="1"/>
            </p:cNvSpPr>
            <p:nvPr/>
          </p:nvSpPr>
          <p:spPr bwMode="auto">
            <a:xfrm flipV="1">
              <a:off x="6322632" y="4108115"/>
              <a:ext cx="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0" name="Line 27"/>
            <p:cNvSpPr>
              <a:spLocks noChangeShapeType="1"/>
            </p:cNvSpPr>
            <p:nvPr/>
          </p:nvSpPr>
          <p:spPr bwMode="auto">
            <a:xfrm flipV="1">
              <a:off x="5857366" y="410667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1" name="Line 28"/>
            <p:cNvSpPr>
              <a:spLocks noChangeShapeType="1"/>
            </p:cNvSpPr>
            <p:nvPr/>
          </p:nvSpPr>
          <p:spPr bwMode="auto">
            <a:xfrm flipV="1">
              <a:off x="7695384" y="269880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2" name="Line 29"/>
            <p:cNvSpPr>
              <a:spLocks noChangeShapeType="1"/>
            </p:cNvSpPr>
            <p:nvPr/>
          </p:nvSpPr>
          <p:spPr bwMode="auto">
            <a:xfrm flipV="1">
              <a:off x="7231558" y="2697360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3" name="Line 30"/>
            <p:cNvSpPr>
              <a:spLocks noChangeShapeType="1"/>
            </p:cNvSpPr>
            <p:nvPr/>
          </p:nvSpPr>
          <p:spPr bwMode="auto">
            <a:xfrm flipV="1">
              <a:off x="6335596" y="2711756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4" name="Line 31"/>
            <p:cNvSpPr>
              <a:spLocks noChangeShapeType="1"/>
            </p:cNvSpPr>
            <p:nvPr/>
          </p:nvSpPr>
          <p:spPr bwMode="auto">
            <a:xfrm flipV="1">
              <a:off x="5870330" y="270887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5" name="Line 32"/>
            <p:cNvSpPr>
              <a:spLocks noChangeShapeType="1"/>
            </p:cNvSpPr>
            <p:nvPr/>
          </p:nvSpPr>
          <p:spPr bwMode="auto">
            <a:xfrm flipV="1">
              <a:off x="7689622" y="317529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6" name="Line 33"/>
            <p:cNvSpPr>
              <a:spLocks noChangeShapeType="1"/>
            </p:cNvSpPr>
            <p:nvPr/>
          </p:nvSpPr>
          <p:spPr bwMode="auto">
            <a:xfrm flipV="1">
              <a:off x="7225796" y="3172411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7" name="Line 34"/>
            <p:cNvSpPr>
              <a:spLocks noChangeShapeType="1"/>
            </p:cNvSpPr>
            <p:nvPr/>
          </p:nvSpPr>
          <p:spPr bwMode="auto">
            <a:xfrm flipV="1">
              <a:off x="6328394" y="318824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8" name="Line 35"/>
            <p:cNvSpPr>
              <a:spLocks noChangeShapeType="1"/>
            </p:cNvSpPr>
            <p:nvPr/>
          </p:nvSpPr>
          <p:spPr bwMode="auto">
            <a:xfrm flipV="1">
              <a:off x="5864568" y="318392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9" name="Line 36"/>
            <p:cNvSpPr>
              <a:spLocks noChangeShapeType="1"/>
            </p:cNvSpPr>
            <p:nvPr/>
          </p:nvSpPr>
          <p:spPr bwMode="auto">
            <a:xfrm flipV="1">
              <a:off x="7695384" y="226693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0" name="Line 37"/>
            <p:cNvSpPr>
              <a:spLocks noChangeShapeType="1"/>
            </p:cNvSpPr>
            <p:nvPr/>
          </p:nvSpPr>
          <p:spPr bwMode="auto">
            <a:xfrm flipV="1">
              <a:off x="7231558" y="226261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1" name="Line 38"/>
            <p:cNvSpPr>
              <a:spLocks noChangeShapeType="1"/>
            </p:cNvSpPr>
            <p:nvPr/>
          </p:nvSpPr>
          <p:spPr bwMode="auto">
            <a:xfrm flipV="1">
              <a:off x="6335596" y="227845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2" name="Line 39"/>
            <p:cNvSpPr>
              <a:spLocks noChangeShapeType="1"/>
            </p:cNvSpPr>
            <p:nvPr/>
          </p:nvSpPr>
          <p:spPr bwMode="auto">
            <a:xfrm flipV="1">
              <a:off x="5870330" y="2274134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3" name="Line 40"/>
            <p:cNvSpPr>
              <a:spLocks noChangeShapeType="1"/>
            </p:cNvSpPr>
            <p:nvPr/>
          </p:nvSpPr>
          <p:spPr bwMode="auto">
            <a:xfrm flipV="1">
              <a:off x="6786458" y="2269815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4" name="Line 41"/>
            <p:cNvSpPr>
              <a:spLocks noChangeShapeType="1"/>
            </p:cNvSpPr>
            <p:nvPr/>
          </p:nvSpPr>
          <p:spPr bwMode="auto">
            <a:xfrm flipV="1">
              <a:off x="6793660" y="4082204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5" name="Line 42"/>
            <p:cNvSpPr>
              <a:spLocks noChangeShapeType="1"/>
            </p:cNvSpPr>
            <p:nvPr/>
          </p:nvSpPr>
          <p:spPr bwMode="auto">
            <a:xfrm flipV="1">
              <a:off x="6786458" y="2690163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6" name="Line 43"/>
            <p:cNvSpPr>
              <a:spLocks noChangeShapeType="1"/>
            </p:cNvSpPr>
            <p:nvPr/>
          </p:nvSpPr>
          <p:spPr bwMode="auto">
            <a:xfrm flipV="1">
              <a:off x="6779256" y="3647461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7" name="Text Box 44"/>
            <p:cNvSpPr txBox="1">
              <a:spLocks noChangeArrowheads="1"/>
            </p:cNvSpPr>
            <p:nvPr/>
          </p:nvSpPr>
          <p:spPr bwMode="auto">
            <a:xfrm>
              <a:off x="6383131" y="2092751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188" name="Text Box 45"/>
            <p:cNvSpPr txBox="1">
              <a:spLocks noChangeArrowheads="1"/>
            </p:cNvSpPr>
            <p:nvPr/>
          </p:nvSpPr>
          <p:spPr bwMode="auto">
            <a:xfrm>
              <a:off x="7951785" y="3496308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  <p:grpSp>
          <p:nvGrpSpPr>
            <p:cNvPr id="189" name="Group 55"/>
            <p:cNvGrpSpPr/>
            <p:nvPr/>
          </p:nvGrpSpPr>
          <p:grpSpPr>
            <a:xfrm>
              <a:off x="6667500" y="3251995"/>
              <a:ext cx="241300" cy="685006"/>
              <a:chOff x="7416800" y="3556794"/>
              <a:chExt cx="241300" cy="685006"/>
            </a:xfrm>
          </p:grpSpPr>
          <p:cxnSp>
            <p:nvCxnSpPr>
              <p:cNvPr id="190" name="Straight Arrow Connector 189"/>
              <p:cNvCxnSpPr/>
              <p:nvPr/>
            </p:nvCxnSpPr>
            <p:spPr>
              <a:xfrm rot="5400000" flipH="1" flipV="1">
                <a:off x="7239000" y="3848100"/>
                <a:ext cx="584200" cy="1588"/>
              </a:xfrm>
              <a:prstGeom prst="straightConnector1">
                <a:avLst/>
              </a:prstGeom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Oval 190"/>
              <p:cNvSpPr/>
              <p:nvPr/>
            </p:nvSpPr>
            <p:spPr>
              <a:xfrm>
                <a:off x="7416800" y="4000500"/>
                <a:ext cx="241300" cy="241300"/>
              </a:xfrm>
              <a:prstGeom prst="ellipse">
                <a:avLst/>
              </a:prstGeom>
              <a:solidFill>
                <a:srgbClr val="00009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grpSp>
        <p:nvGrpSpPr>
          <p:cNvPr id="103" name="Group 57"/>
          <p:cNvGrpSpPr/>
          <p:nvPr/>
        </p:nvGrpSpPr>
        <p:grpSpPr>
          <a:xfrm rot="5400000">
            <a:off x="2948257" y="4598194"/>
            <a:ext cx="241300" cy="685006"/>
            <a:chOff x="7416800" y="3556794"/>
            <a:chExt cx="241300" cy="685006"/>
          </a:xfrm>
        </p:grpSpPr>
        <p:cxnSp>
          <p:nvCxnSpPr>
            <p:cNvPr id="104" name="Straight Arrow Connector 103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Oval 104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7" name="Title 1">
            <a:extLst>
              <a:ext uri="{FF2B5EF4-FFF2-40B4-BE49-F238E27FC236}">
                <a16:creationId xmlns:a16="http://schemas.microsoft.com/office/drawing/2014/main" id="{9F8DB3A0-728A-2E1B-50DF-54E63DDD008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88393346"/>
      </p:ext>
    </p:extLst>
  </p:cSld>
  <p:clrMapOvr>
    <a:masterClrMapping/>
  </p:clrMapOvr>
  <p:transition>
    <p:fade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1990725" y="1793876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114800" imgH="889000" progId="Equation.3">
                  <p:embed/>
                </p:oleObj>
              </mc:Choice>
              <mc:Fallback>
                <p:oleObj name="Equation" r:id="rId2" imgW="4114800" imgH="889000" progId="Equation.3">
                  <p:embed/>
                  <p:pic>
                    <p:nvPicPr>
                      <p:cNvPr id="3123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0725" y="1793876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2059585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a particle is moving in the fixed coordinate space</a:t>
            </a:r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780642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particle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graphicFrame>
        <p:nvGraphicFramePr>
          <p:cNvPr id="64" name="Object 49"/>
          <p:cNvGraphicFramePr>
            <a:graphicFrameLocks noChangeAspect="1"/>
          </p:cNvGraphicFramePr>
          <p:nvPr/>
        </p:nvGraphicFramePr>
        <p:xfrm>
          <a:off x="8130833" y="2274678"/>
          <a:ext cx="898843" cy="276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90600" imgH="304800" progId="Equation.3">
                  <p:embed/>
                </p:oleObj>
              </mc:Choice>
              <mc:Fallback>
                <p:oleObj name="Equation" r:id="rId4" imgW="990600" imgH="304800" progId="Equation.3">
                  <p:embed/>
                  <p:pic>
                    <p:nvPicPr>
                      <p:cNvPr id="64" name="Objec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0833" y="2274678"/>
                        <a:ext cx="898843" cy="27639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5" name="Picture 50" descr="einstein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graphicFrame>
        <p:nvGraphicFramePr>
          <p:cNvPr id="66" name="Object 54"/>
          <p:cNvGraphicFramePr>
            <a:graphicFrameLocks noChangeAspect="1"/>
          </p:cNvGraphicFramePr>
          <p:nvPr/>
        </p:nvGraphicFramePr>
        <p:xfrm>
          <a:off x="7910564" y="1821698"/>
          <a:ext cx="1417406" cy="368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562100" imgH="406400" progId="Equation.3">
                  <p:embed/>
                </p:oleObj>
              </mc:Choice>
              <mc:Fallback>
                <p:oleObj name="Equation" r:id="rId7" imgW="1562100" imgH="406400" progId="Equation.3">
                  <p:embed/>
                  <p:pic>
                    <p:nvPicPr>
                      <p:cNvPr id="66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0564" y="1821698"/>
                        <a:ext cx="1417406" cy="368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158"/>
          <p:cNvGrpSpPr/>
          <p:nvPr/>
        </p:nvGrpSpPr>
        <p:grpSpPr>
          <a:xfrm>
            <a:off x="7420594" y="3860800"/>
            <a:ext cx="2648994" cy="2425700"/>
            <a:chOff x="5566394" y="2082800"/>
            <a:chExt cx="2648994" cy="242570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566394" y="2082800"/>
              <a:ext cx="2648994" cy="2425700"/>
              <a:chOff x="133" y="600"/>
              <a:chExt cx="2611" cy="2590"/>
            </a:xfrm>
          </p:grpSpPr>
          <p:sp>
            <p:nvSpPr>
              <p:cNvPr id="145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6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8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9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0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1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2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3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6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7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8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9" name="Line 20"/>
            <p:cNvSpPr>
              <a:spLocks noChangeShapeType="1"/>
            </p:cNvSpPr>
            <p:nvPr/>
          </p:nvSpPr>
          <p:spPr bwMode="auto">
            <a:xfrm flipV="1">
              <a:off x="7695384" y="364458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Line 21"/>
            <p:cNvSpPr>
              <a:spLocks noChangeShapeType="1"/>
            </p:cNvSpPr>
            <p:nvPr/>
          </p:nvSpPr>
          <p:spPr bwMode="auto">
            <a:xfrm flipV="1">
              <a:off x="7231558" y="3641703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V="1">
              <a:off x="6335596" y="3657538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Line 23"/>
            <p:cNvSpPr>
              <a:spLocks noChangeShapeType="1"/>
            </p:cNvSpPr>
            <p:nvPr/>
          </p:nvSpPr>
          <p:spPr bwMode="auto">
            <a:xfrm flipV="1">
              <a:off x="5870330" y="365321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Line 24"/>
            <p:cNvSpPr>
              <a:spLocks noChangeShapeType="1"/>
            </p:cNvSpPr>
            <p:nvPr/>
          </p:nvSpPr>
          <p:spPr bwMode="auto">
            <a:xfrm flipV="1">
              <a:off x="7682420" y="409659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Line 25"/>
            <p:cNvSpPr>
              <a:spLocks noChangeShapeType="1"/>
            </p:cNvSpPr>
            <p:nvPr/>
          </p:nvSpPr>
          <p:spPr bwMode="auto">
            <a:xfrm flipV="1">
              <a:off x="7218594" y="409228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Line 26"/>
            <p:cNvSpPr>
              <a:spLocks noChangeShapeType="1"/>
            </p:cNvSpPr>
            <p:nvPr/>
          </p:nvSpPr>
          <p:spPr bwMode="auto">
            <a:xfrm flipV="1">
              <a:off x="6322632" y="4108115"/>
              <a:ext cx="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Line 27"/>
            <p:cNvSpPr>
              <a:spLocks noChangeShapeType="1"/>
            </p:cNvSpPr>
            <p:nvPr/>
          </p:nvSpPr>
          <p:spPr bwMode="auto">
            <a:xfrm flipV="1">
              <a:off x="5857366" y="410667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Line 28"/>
            <p:cNvSpPr>
              <a:spLocks noChangeShapeType="1"/>
            </p:cNvSpPr>
            <p:nvPr/>
          </p:nvSpPr>
          <p:spPr bwMode="auto">
            <a:xfrm flipV="1">
              <a:off x="7695384" y="269880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Line 29"/>
            <p:cNvSpPr>
              <a:spLocks noChangeShapeType="1"/>
            </p:cNvSpPr>
            <p:nvPr/>
          </p:nvSpPr>
          <p:spPr bwMode="auto">
            <a:xfrm flipV="1">
              <a:off x="7231558" y="2697360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Line 30"/>
            <p:cNvSpPr>
              <a:spLocks noChangeShapeType="1"/>
            </p:cNvSpPr>
            <p:nvPr/>
          </p:nvSpPr>
          <p:spPr bwMode="auto">
            <a:xfrm flipV="1">
              <a:off x="6335596" y="2711756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Line 31"/>
            <p:cNvSpPr>
              <a:spLocks noChangeShapeType="1"/>
            </p:cNvSpPr>
            <p:nvPr/>
          </p:nvSpPr>
          <p:spPr bwMode="auto">
            <a:xfrm flipV="1">
              <a:off x="5870330" y="270887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Line 32"/>
            <p:cNvSpPr>
              <a:spLocks noChangeShapeType="1"/>
            </p:cNvSpPr>
            <p:nvPr/>
          </p:nvSpPr>
          <p:spPr bwMode="auto">
            <a:xfrm flipV="1">
              <a:off x="7689622" y="317529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Line 33"/>
            <p:cNvSpPr>
              <a:spLocks noChangeShapeType="1"/>
            </p:cNvSpPr>
            <p:nvPr/>
          </p:nvSpPr>
          <p:spPr bwMode="auto">
            <a:xfrm flipV="1">
              <a:off x="7225796" y="3172411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" name="Line 34"/>
            <p:cNvSpPr>
              <a:spLocks noChangeShapeType="1"/>
            </p:cNvSpPr>
            <p:nvPr/>
          </p:nvSpPr>
          <p:spPr bwMode="auto">
            <a:xfrm flipV="1">
              <a:off x="6328394" y="318824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" name="Line 35"/>
            <p:cNvSpPr>
              <a:spLocks noChangeShapeType="1"/>
            </p:cNvSpPr>
            <p:nvPr/>
          </p:nvSpPr>
          <p:spPr bwMode="auto">
            <a:xfrm flipV="1">
              <a:off x="5864568" y="318392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" name="Line 36"/>
            <p:cNvSpPr>
              <a:spLocks noChangeShapeType="1"/>
            </p:cNvSpPr>
            <p:nvPr/>
          </p:nvSpPr>
          <p:spPr bwMode="auto">
            <a:xfrm flipV="1">
              <a:off x="7695384" y="226693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6" name="Line 37"/>
            <p:cNvSpPr>
              <a:spLocks noChangeShapeType="1"/>
            </p:cNvSpPr>
            <p:nvPr/>
          </p:nvSpPr>
          <p:spPr bwMode="auto">
            <a:xfrm flipV="1">
              <a:off x="7231558" y="226261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7" name="Line 38"/>
            <p:cNvSpPr>
              <a:spLocks noChangeShapeType="1"/>
            </p:cNvSpPr>
            <p:nvPr/>
          </p:nvSpPr>
          <p:spPr bwMode="auto">
            <a:xfrm flipV="1">
              <a:off x="6335596" y="227845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8" name="Line 39"/>
            <p:cNvSpPr>
              <a:spLocks noChangeShapeType="1"/>
            </p:cNvSpPr>
            <p:nvPr/>
          </p:nvSpPr>
          <p:spPr bwMode="auto">
            <a:xfrm flipV="1">
              <a:off x="5870330" y="2274134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9" name="Line 40"/>
            <p:cNvSpPr>
              <a:spLocks noChangeShapeType="1"/>
            </p:cNvSpPr>
            <p:nvPr/>
          </p:nvSpPr>
          <p:spPr bwMode="auto">
            <a:xfrm flipV="1">
              <a:off x="6786458" y="2269815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" name="Line 41"/>
            <p:cNvSpPr>
              <a:spLocks noChangeShapeType="1"/>
            </p:cNvSpPr>
            <p:nvPr/>
          </p:nvSpPr>
          <p:spPr bwMode="auto">
            <a:xfrm flipV="1">
              <a:off x="6793660" y="4082204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" name="Line 42"/>
            <p:cNvSpPr>
              <a:spLocks noChangeShapeType="1"/>
            </p:cNvSpPr>
            <p:nvPr/>
          </p:nvSpPr>
          <p:spPr bwMode="auto">
            <a:xfrm flipV="1">
              <a:off x="6786458" y="2690163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" name="Line 43"/>
            <p:cNvSpPr>
              <a:spLocks noChangeShapeType="1"/>
            </p:cNvSpPr>
            <p:nvPr/>
          </p:nvSpPr>
          <p:spPr bwMode="auto">
            <a:xfrm flipV="1">
              <a:off x="6779256" y="3647461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Text Box 44"/>
            <p:cNvSpPr txBox="1">
              <a:spLocks noChangeArrowheads="1"/>
            </p:cNvSpPr>
            <p:nvPr/>
          </p:nvSpPr>
          <p:spPr bwMode="auto">
            <a:xfrm>
              <a:off x="6383131" y="2092751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144" name="Text Box 45"/>
            <p:cNvSpPr txBox="1">
              <a:spLocks noChangeArrowheads="1"/>
            </p:cNvSpPr>
            <p:nvPr/>
          </p:nvSpPr>
          <p:spPr bwMode="auto">
            <a:xfrm>
              <a:off x="7951785" y="3496308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  <p:grpSp>
          <p:nvGrpSpPr>
            <p:cNvPr id="7" name="Group 55"/>
            <p:cNvGrpSpPr/>
            <p:nvPr/>
          </p:nvGrpSpPr>
          <p:grpSpPr>
            <a:xfrm>
              <a:off x="6667500" y="3251995"/>
              <a:ext cx="241300" cy="685006"/>
              <a:chOff x="7416800" y="3556794"/>
              <a:chExt cx="241300" cy="685006"/>
            </a:xfrm>
          </p:grpSpPr>
          <p:cxnSp>
            <p:nvCxnSpPr>
              <p:cNvPr id="116" name="Straight Arrow Connector 115"/>
              <p:cNvCxnSpPr/>
              <p:nvPr/>
            </p:nvCxnSpPr>
            <p:spPr>
              <a:xfrm rot="5400000" flipH="1" flipV="1">
                <a:off x="7239000" y="3848100"/>
                <a:ext cx="584200" cy="1588"/>
              </a:xfrm>
              <a:prstGeom prst="straightConnector1">
                <a:avLst/>
              </a:prstGeom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Oval 116"/>
              <p:cNvSpPr/>
              <p:nvPr/>
            </p:nvSpPr>
            <p:spPr>
              <a:xfrm>
                <a:off x="7416800" y="4000500"/>
                <a:ext cx="241300" cy="241300"/>
              </a:xfrm>
              <a:prstGeom prst="ellipse">
                <a:avLst/>
              </a:prstGeom>
              <a:solidFill>
                <a:srgbClr val="00009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60" name="Text Box 3"/>
          <p:cNvSpPr txBox="1">
            <a:spLocks noChangeArrowheads="1"/>
          </p:cNvSpPr>
          <p:nvPr/>
        </p:nvSpPr>
        <p:spPr bwMode="auto">
          <a:xfrm>
            <a:off x="6416142" y="1258228"/>
            <a:ext cx="41248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observer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grpSp>
        <p:nvGrpSpPr>
          <p:cNvPr id="104" name="Group 57"/>
          <p:cNvGrpSpPr/>
          <p:nvPr/>
        </p:nvGrpSpPr>
        <p:grpSpPr>
          <a:xfrm rot="5400000">
            <a:off x="2948257" y="4598194"/>
            <a:ext cx="241300" cy="685006"/>
            <a:chOff x="7416800" y="3556794"/>
            <a:chExt cx="241300" cy="685006"/>
          </a:xfrm>
        </p:grpSpPr>
        <p:cxnSp>
          <p:nvCxnSpPr>
            <p:cNvPr id="105" name="Straight Arrow Connector 104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Oval 105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01DA86C0-14C3-B9E8-24E9-3AA9F748DA7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59621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1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8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2323" name="Object 3"/>
          <p:cNvGraphicFramePr>
            <a:graphicFrameLocks noChangeAspect="1"/>
          </p:cNvGraphicFramePr>
          <p:nvPr/>
        </p:nvGraphicFramePr>
        <p:xfrm>
          <a:off x="1990725" y="1793876"/>
          <a:ext cx="37338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114800" imgH="889000" progId="Equation.3">
                  <p:embed/>
                </p:oleObj>
              </mc:Choice>
              <mc:Fallback>
                <p:oleObj name="Equation" r:id="rId3" imgW="4114800" imgH="889000" progId="Equation.3">
                  <p:embed/>
                  <p:pic>
                    <p:nvPicPr>
                      <p:cNvPr id="31232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90725" y="1793876"/>
                        <a:ext cx="37338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023094" y="3680253"/>
            <a:ext cx="2648994" cy="2415559"/>
            <a:chOff x="841" y="2547"/>
            <a:chExt cx="1839" cy="167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841" y="2547"/>
              <a:ext cx="1839" cy="1678"/>
              <a:chOff x="133" y="601"/>
              <a:chExt cx="2611" cy="2588"/>
            </a:xfrm>
          </p:grpSpPr>
          <p:sp>
            <p:nvSpPr>
              <p:cNvPr id="312328" name="Line 8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29" name="Line 9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0" name="Line 10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1" name="Line 11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2" name="Line 12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3" name="Line 13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4" name="Line 14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5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6" name="Line 16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7" name="Line 17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8" name="Line 18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39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0" name="Line 20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341" name="Line 21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312342" name="Line 22"/>
            <p:cNvSpPr>
              <a:spLocks noChangeShapeType="1"/>
            </p:cNvSpPr>
            <p:nvPr/>
          </p:nvSpPr>
          <p:spPr bwMode="auto">
            <a:xfrm flipV="1">
              <a:off x="2319" y="362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3" name="Line 23"/>
            <p:cNvSpPr>
              <a:spLocks noChangeShapeType="1"/>
            </p:cNvSpPr>
            <p:nvPr/>
          </p:nvSpPr>
          <p:spPr bwMode="auto">
            <a:xfrm flipV="1">
              <a:off x="1997" y="3623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4" name="Line 24"/>
            <p:cNvSpPr>
              <a:spLocks noChangeShapeType="1"/>
            </p:cNvSpPr>
            <p:nvPr/>
          </p:nvSpPr>
          <p:spPr bwMode="auto">
            <a:xfrm flipV="1">
              <a:off x="1375" y="3634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5" name="Line 25"/>
            <p:cNvSpPr>
              <a:spLocks noChangeShapeType="1"/>
            </p:cNvSpPr>
            <p:nvPr/>
          </p:nvSpPr>
          <p:spPr bwMode="auto">
            <a:xfrm flipV="1">
              <a:off x="1052" y="3631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6" name="Line 26"/>
            <p:cNvSpPr>
              <a:spLocks noChangeShapeType="1"/>
            </p:cNvSpPr>
            <p:nvPr/>
          </p:nvSpPr>
          <p:spPr bwMode="auto">
            <a:xfrm flipV="1">
              <a:off x="2310" y="393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7" name="Line 27"/>
            <p:cNvSpPr>
              <a:spLocks noChangeShapeType="1"/>
            </p:cNvSpPr>
            <p:nvPr/>
          </p:nvSpPr>
          <p:spPr bwMode="auto">
            <a:xfrm flipV="1">
              <a:off x="1988" y="393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8" name="Line 28"/>
            <p:cNvSpPr>
              <a:spLocks noChangeShapeType="1"/>
            </p:cNvSpPr>
            <p:nvPr/>
          </p:nvSpPr>
          <p:spPr bwMode="auto">
            <a:xfrm flipV="1">
              <a:off x="1366" y="3947"/>
              <a:ext cx="0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49" name="Line 29"/>
            <p:cNvSpPr>
              <a:spLocks noChangeShapeType="1"/>
            </p:cNvSpPr>
            <p:nvPr/>
          </p:nvSpPr>
          <p:spPr bwMode="auto">
            <a:xfrm flipV="1">
              <a:off x="1043" y="3946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0" name="Line 30"/>
            <p:cNvSpPr>
              <a:spLocks noChangeShapeType="1"/>
            </p:cNvSpPr>
            <p:nvPr/>
          </p:nvSpPr>
          <p:spPr bwMode="auto">
            <a:xfrm flipV="1">
              <a:off x="2319" y="2968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1" name="Line 31"/>
            <p:cNvSpPr>
              <a:spLocks noChangeShapeType="1"/>
            </p:cNvSpPr>
            <p:nvPr/>
          </p:nvSpPr>
          <p:spPr bwMode="auto">
            <a:xfrm flipV="1">
              <a:off x="1997" y="2967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2" name="Line 32"/>
            <p:cNvSpPr>
              <a:spLocks noChangeShapeType="1"/>
            </p:cNvSpPr>
            <p:nvPr/>
          </p:nvSpPr>
          <p:spPr bwMode="auto">
            <a:xfrm flipV="1">
              <a:off x="1375" y="297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3" name="Line 33"/>
            <p:cNvSpPr>
              <a:spLocks noChangeShapeType="1"/>
            </p:cNvSpPr>
            <p:nvPr/>
          </p:nvSpPr>
          <p:spPr bwMode="auto">
            <a:xfrm flipV="1">
              <a:off x="1052" y="297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4" name="Line 34"/>
            <p:cNvSpPr>
              <a:spLocks noChangeShapeType="1"/>
            </p:cNvSpPr>
            <p:nvPr/>
          </p:nvSpPr>
          <p:spPr bwMode="auto">
            <a:xfrm flipV="1">
              <a:off x="2315" y="3299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5" name="Line 35"/>
            <p:cNvSpPr>
              <a:spLocks noChangeShapeType="1"/>
            </p:cNvSpPr>
            <p:nvPr/>
          </p:nvSpPr>
          <p:spPr bwMode="auto">
            <a:xfrm flipV="1">
              <a:off x="1993" y="3297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6" name="Line 36"/>
            <p:cNvSpPr>
              <a:spLocks noChangeShapeType="1"/>
            </p:cNvSpPr>
            <p:nvPr/>
          </p:nvSpPr>
          <p:spPr bwMode="auto">
            <a:xfrm flipV="1">
              <a:off x="1370" y="330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7" name="Line 37"/>
            <p:cNvSpPr>
              <a:spLocks noChangeShapeType="1"/>
            </p:cNvSpPr>
            <p:nvPr/>
          </p:nvSpPr>
          <p:spPr bwMode="auto">
            <a:xfrm flipV="1">
              <a:off x="1048" y="330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8" name="Line 38"/>
            <p:cNvSpPr>
              <a:spLocks noChangeShapeType="1"/>
            </p:cNvSpPr>
            <p:nvPr/>
          </p:nvSpPr>
          <p:spPr bwMode="auto">
            <a:xfrm flipV="1">
              <a:off x="2319" y="2668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59" name="Line 39"/>
            <p:cNvSpPr>
              <a:spLocks noChangeShapeType="1"/>
            </p:cNvSpPr>
            <p:nvPr/>
          </p:nvSpPr>
          <p:spPr bwMode="auto">
            <a:xfrm flipV="1">
              <a:off x="1997" y="2665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0" name="Line 40"/>
            <p:cNvSpPr>
              <a:spLocks noChangeShapeType="1"/>
            </p:cNvSpPr>
            <p:nvPr/>
          </p:nvSpPr>
          <p:spPr bwMode="auto">
            <a:xfrm flipV="1">
              <a:off x="1375" y="2676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1" name="Line 41"/>
            <p:cNvSpPr>
              <a:spLocks noChangeShapeType="1"/>
            </p:cNvSpPr>
            <p:nvPr/>
          </p:nvSpPr>
          <p:spPr bwMode="auto">
            <a:xfrm flipV="1">
              <a:off x="1052" y="2673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2" name="Line 42"/>
            <p:cNvSpPr>
              <a:spLocks noChangeShapeType="1"/>
            </p:cNvSpPr>
            <p:nvPr/>
          </p:nvSpPr>
          <p:spPr bwMode="auto">
            <a:xfrm flipV="1">
              <a:off x="1688" y="2670"/>
              <a:ext cx="1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3" name="Line 43"/>
            <p:cNvSpPr>
              <a:spLocks noChangeShapeType="1"/>
            </p:cNvSpPr>
            <p:nvPr/>
          </p:nvSpPr>
          <p:spPr bwMode="auto">
            <a:xfrm flipV="1">
              <a:off x="1693" y="3929"/>
              <a:ext cx="0" cy="243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4" name="Line 44"/>
            <p:cNvSpPr>
              <a:spLocks noChangeShapeType="1"/>
            </p:cNvSpPr>
            <p:nvPr/>
          </p:nvSpPr>
          <p:spPr bwMode="auto">
            <a:xfrm flipV="1">
              <a:off x="1688" y="2962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5" name="Line 45"/>
            <p:cNvSpPr>
              <a:spLocks noChangeShapeType="1"/>
            </p:cNvSpPr>
            <p:nvPr/>
          </p:nvSpPr>
          <p:spPr bwMode="auto">
            <a:xfrm flipV="1">
              <a:off x="1683" y="3627"/>
              <a:ext cx="1" cy="244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66" name="Text Box 46"/>
            <p:cNvSpPr txBox="1">
              <a:spLocks noChangeArrowheads="1"/>
            </p:cNvSpPr>
            <p:nvPr/>
          </p:nvSpPr>
          <p:spPr bwMode="auto">
            <a:xfrm>
              <a:off x="1408" y="2547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312367" name="Text Box 47"/>
            <p:cNvSpPr txBox="1">
              <a:spLocks noChangeArrowheads="1"/>
            </p:cNvSpPr>
            <p:nvPr/>
          </p:nvSpPr>
          <p:spPr bwMode="auto">
            <a:xfrm>
              <a:off x="2497" y="3522"/>
              <a:ext cx="14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</p:grpSp>
      <p:sp>
        <p:nvSpPr>
          <p:cNvPr id="312376" name="Text Box 56"/>
          <p:cNvSpPr txBox="1">
            <a:spLocks noChangeArrowheads="1"/>
          </p:cNvSpPr>
          <p:nvPr/>
        </p:nvSpPr>
        <p:spPr bwMode="auto">
          <a:xfrm>
            <a:off x="2059585" y="2827365"/>
            <a:ext cx="3109315" cy="68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/>
              <a:t>Lorentz violation is observable when a particle is moving in the fixed coordinate space</a:t>
            </a:r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57" name="Text Box 2"/>
          <p:cNvSpPr txBox="1">
            <a:spLocks noChangeArrowheads="1"/>
          </p:cNvSpPr>
          <p:nvPr/>
        </p:nvSpPr>
        <p:spPr bwMode="auto">
          <a:xfrm>
            <a:off x="1780642" y="1258228"/>
            <a:ext cx="42772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particle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pic>
        <p:nvPicPr>
          <p:cNvPr id="65" name="Picture 50" descr="einstei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47361" y="4480560"/>
            <a:ext cx="1152363" cy="1500008"/>
          </a:xfrm>
          <a:prstGeom prst="rect">
            <a:avLst/>
          </a:prstGeom>
          <a:noFill/>
        </p:spPr>
      </p:pic>
      <p:grpSp>
        <p:nvGrpSpPr>
          <p:cNvPr id="5" name="Group 158"/>
          <p:cNvGrpSpPr/>
          <p:nvPr/>
        </p:nvGrpSpPr>
        <p:grpSpPr>
          <a:xfrm rot="5400000">
            <a:off x="7390547" y="3779953"/>
            <a:ext cx="2648994" cy="2425700"/>
            <a:chOff x="5566394" y="2082800"/>
            <a:chExt cx="2648994" cy="2425700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566394" y="2082800"/>
              <a:ext cx="2648994" cy="2425700"/>
              <a:chOff x="133" y="600"/>
              <a:chExt cx="2611" cy="2590"/>
            </a:xfrm>
          </p:grpSpPr>
          <p:sp>
            <p:nvSpPr>
              <p:cNvPr id="145" name="Line 6"/>
              <p:cNvSpPr>
                <a:spLocks noChangeShapeType="1"/>
              </p:cNvSpPr>
              <p:nvPr/>
            </p:nvSpPr>
            <p:spPr bwMode="auto">
              <a:xfrm>
                <a:off x="133" y="1948"/>
                <a:ext cx="2531" cy="1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6" name="Line 7"/>
              <p:cNvSpPr>
                <a:spLocks noChangeShapeType="1"/>
              </p:cNvSpPr>
              <p:nvPr/>
            </p:nvSpPr>
            <p:spPr bwMode="auto">
              <a:xfrm flipV="1">
                <a:off x="1337" y="600"/>
                <a:ext cx="1" cy="2509"/>
              </a:xfrm>
              <a:prstGeom prst="line">
                <a:avLst/>
              </a:prstGeom>
              <a:noFill/>
              <a:ln w="36720">
                <a:solidFill>
                  <a:srgbClr val="00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7" name="Line 8"/>
              <p:cNvSpPr>
                <a:spLocks noChangeShapeType="1"/>
              </p:cNvSpPr>
              <p:nvPr/>
            </p:nvSpPr>
            <p:spPr bwMode="auto">
              <a:xfrm>
                <a:off x="886" y="683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8" name="Line 9"/>
              <p:cNvSpPr>
                <a:spLocks noChangeShapeType="1"/>
              </p:cNvSpPr>
              <p:nvPr/>
            </p:nvSpPr>
            <p:spPr bwMode="auto">
              <a:xfrm>
                <a:off x="1773" y="651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49" name="Line 10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0" name="Line 11"/>
              <p:cNvSpPr>
                <a:spLocks noChangeShapeType="1"/>
              </p:cNvSpPr>
              <p:nvPr/>
            </p:nvSpPr>
            <p:spPr bwMode="auto">
              <a:xfrm>
                <a:off x="221" y="1432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1" name="Line 12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2" name="Line 13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3" name="Line 14"/>
              <p:cNvSpPr>
                <a:spLocks noChangeShapeType="1"/>
              </p:cNvSpPr>
              <p:nvPr/>
            </p:nvSpPr>
            <p:spPr bwMode="auto">
              <a:xfrm>
                <a:off x="437" y="664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4" name="Line 15"/>
              <p:cNvSpPr>
                <a:spLocks noChangeShapeType="1"/>
              </p:cNvSpPr>
              <p:nvPr/>
            </p:nvSpPr>
            <p:spPr bwMode="auto">
              <a:xfrm>
                <a:off x="2231" y="676"/>
                <a:ext cx="1" cy="250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5" name="Line 16"/>
              <p:cNvSpPr>
                <a:spLocks noChangeShapeType="1"/>
              </p:cNvSpPr>
              <p:nvPr/>
            </p:nvSpPr>
            <p:spPr bwMode="auto">
              <a:xfrm>
                <a:off x="137" y="289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6" name="Line 17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7" name="Line 18"/>
              <p:cNvSpPr>
                <a:spLocks noChangeShapeType="1"/>
              </p:cNvSpPr>
              <p:nvPr/>
            </p:nvSpPr>
            <p:spPr bwMode="auto">
              <a:xfrm>
                <a:off x="137" y="980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58" name="Line 19"/>
              <p:cNvSpPr>
                <a:spLocks noChangeShapeType="1"/>
              </p:cNvSpPr>
              <p:nvPr/>
            </p:nvSpPr>
            <p:spPr bwMode="auto">
              <a:xfrm>
                <a:off x="143" y="2445"/>
                <a:ext cx="2523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19" name="Line 20"/>
            <p:cNvSpPr>
              <a:spLocks noChangeShapeType="1"/>
            </p:cNvSpPr>
            <p:nvPr/>
          </p:nvSpPr>
          <p:spPr bwMode="auto">
            <a:xfrm flipV="1">
              <a:off x="7695384" y="364458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0" name="Line 21"/>
            <p:cNvSpPr>
              <a:spLocks noChangeShapeType="1"/>
            </p:cNvSpPr>
            <p:nvPr/>
          </p:nvSpPr>
          <p:spPr bwMode="auto">
            <a:xfrm flipV="1">
              <a:off x="7231558" y="3641703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1" name="Line 22"/>
            <p:cNvSpPr>
              <a:spLocks noChangeShapeType="1"/>
            </p:cNvSpPr>
            <p:nvPr/>
          </p:nvSpPr>
          <p:spPr bwMode="auto">
            <a:xfrm flipV="1">
              <a:off x="6335596" y="3657538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2" name="Line 23"/>
            <p:cNvSpPr>
              <a:spLocks noChangeShapeType="1"/>
            </p:cNvSpPr>
            <p:nvPr/>
          </p:nvSpPr>
          <p:spPr bwMode="auto">
            <a:xfrm flipV="1">
              <a:off x="5870330" y="365321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3" name="Line 24"/>
            <p:cNvSpPr>
              <a:spLocks noChangeShapeType="1"/>
            </p:cNvSpPr>
            <p:nvPr/>
          </p:nvSpPr>
          <p:spPr bwMode="auto">
            <a:xfrm flipV="1">
              <a:off x="7682420" y="4096599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4" name="Line 25"/>
            <p:cNvSpPr>
              <a:spLocks noChangeShapeType="1"/>
            </p:cNvSpPr>
            <p:nvPr/>
          </p:nvSpPr>
          <p:spPr bwMode="auto">
            <a:xfrm flipV="1">
              <a:off x="7218594" y="409228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5" name="Line 26"/>
            <p:cNvSpPr>
              <a:spLocks noChangeShapeType="1"/>
            </p:cNvSpPr>
            <p:nvPr/>
          </p:nvSpPr>
          <p:spPr bwMode="auto">
            <a:xfrm flipV="1">
              <a:off x="6322632" y="4108115"/>
              <a:ext cx="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6" name="Line 27"/>
            <p:cNvSpPr>
              <a:spLocks noChangeShapeType="1"/>
            </p:cNvSpPr>
            <p:nvPr/>
          </p:nvSpPr>
          <p:spPr bwMode="auto">
            <a:xfrm flipV="1">
              <a:off x="5857366" y="410667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7" name="Line 28"/>
            <p:cNvSpPr>
              <a:spLocks noChangeShapeType="1"/>
            </p:cNvSpPr>
            <p:nvPr/>
          </p:nvSpPr>
          <p:spPr bwMode="auto">
            <a:xfrm flipV="1">
              <a:off x="7695384" y="269880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8" name="Line 29"/>
            <p:cNvSpPr>
              <a:spLocks noChangeShapeType="1"/>
            </p:cNvSpPr>
            <p:nvPr/>
          </p:nvSpPr>
          <p:spPr bwMode="auto">
            <a:xfrm flipV="1">
              <a:off x="7231558" y="2697360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29" name="Line 30"/>
            <p:cNvSpPr>
              <a:spLocks noChangeShapeType="1"/>
            </p:cNvSpPr>
            <p:nvPr/>
          </p:nvSpPr>
          <p:spPr bwMode="auto">
            <a:xfrm flipV="1">
              <a:off x="6335596" y="2711756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0" name="Line 31"/>
            <p:cNvSpPr>
              <a:spLocks noChangeShapeType="1"/>
            </p:cNvSpPr>
            <p:nvPr/>
          </p:nvSpPr>
          <p:spPr bwMode="auto">
            <a:xfrm flipV="1">
              <a:off x="5870330" y="270887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1" name="Line 32"/>
            <p:cNvSpPr>
              <a:spLocks noChangeShapeType="1"/>
            </p:cNvSpPr>
            <p:nvPr/>
          </p:nvSpPr>
          <p:spPr bwMode="auto">
            <a:xfrm flipV="1">
              <a:off x="7689622" y="3175290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2" name="Line 33"/>
            <p:cNvSpPr>
              <a:spLocks noChangeShapeType="1"/>
            </p:cNvSpPr>
            <p:nvPr/>
          </p:nvSpPr>
          <p:spPr bwMode="auto">
            <a:xfrm flipV="1">
              <a:off x="7225796" y="3172411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3" name="Line 34"/>
            <p:cNvSpPr>
              <a:spLocks noChangeShapeType="1"/>
            </p:cNvSpPr>
            <p:nvPr/>
          </p:nvSpPr>
          <p:spPr bwMode="auto">
            <a:xfrm flipV="1">
              <a:off x="6328394" y="318824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4" name="Line 35"/>
            <p:cNvSpPr>
              <a:spLocks noChangeShapeType="1"/>
            </p:cNvSpPr>
            <p:nvPr/>
          </p:nvSpPr>
          <p:spPr bwMode="auto">
            <a:xfrm flipV="1">
              <a:off x="5864568" y="318392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5" name="Line 36"/>
            <p:cNvSpPr>
              <a:spLocks noChangeShapeType="1"/>
            </p:cNvSpPr>
            <p:nvPr/>
          </p:nvSpPr>
          <p:spPr bwMode="auto">
            <a:xfrm flipV="1">
              <a:off x="7695384" y="2266936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6" name="Line 37"/>
            <p:cNvSpPr>
              <a:spLocks noChangeShapeType="1"/>
            </p:cNvSpPr>
            <p:nvPr/>
          </p:nvSpPr>
          <p:spPr bwMode="auto">
            <a:xfrm flipV="1">
              <a:off x="7231558" y="2262617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7" name="Line 38"/>
            <p:cNvSpPr>
              <a:spLocks noChangeShapeType="1"/>
            </p:cNvSpPr>
            <p:nvPr/>
          </p:nvSpPr>
          <p:spPr bwMode="auto">
            <a:xfrm flipV="1">
              <a:off x="6335596" y="2278452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8" name="Line 39"/>
            <p:cNvSpPr>
              <a:spLocks noChangeShapeType="1"/>
            </p:cNvSpPr>
            <p:nvPr/>
          </p:nvSpPr>
          <p:spPr bwMode="auto">
            <a:xfrm flipV="1">
              <a:off x="5870330" y="2274134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9" name="Line 40"/>
            <p:cNvSpPr>
              <a:spLocks noChangeShapeType="1"/>
            </p:cNvSpPr>
            <p:nvPr/>
          </p:nvSpPr>
          <p:spPr bwMode="auto">
            <a:xfrm flipV="1">
              <a:off x="6786458" y="2269815"/>
              <a:ext cx="144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0" name="Line 41"/>
            <p:cNvSpPr>
              <a:spLocks noChangeShapeType="1"/>
            </p:cNvSpPr>
            <p:nvPr/>
          </p:nvSpPr>
          <p:spPr bwMode="auto">
            <a:xfrm flipV="1">
              <a:off x="6793660" y="4082204"/>
              <a:ext cx="0" cy="349810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1" name="Line 42"/>
            <p:cNvSpPr>
              <a:spLocks noChangeShapeType="1"/>
            </p:cNvSpPr>
            <p:nvPr/>
          </p:nvSpPr>
          <p:spPr bwMode="auto">
            <a:xfrm flipV="1">
              <a:off x="6786458" y="2690163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2" name="Line 43"/>
            <p:cNvSpPr>
              <a:spLocks noChangeShapeType="1"/>
            </p:cNvSpPr>
            <p:nvPr/>
          </p:nvSpPr>
          <p:spPr bwMode="auto">
            <a:xfrm flipV="1">
              <a:off x="6779256" y="3647461"/>
              <a:ext cx="1440" cy="351249"/>
            </a:xfrm>
            <a:prstGeom prst="line">
              <a:avLst/>
            </a:prstGeom>
            <a:noFill/>
            <a:ln w="73080">
              <a:solidFill>
                <a:srgbClr val="8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3" name="Text Box 44"/>
            <p:cNvSpPr txBox="1">
              <a:spLocks noChangeArrowheads="1"/>
            </p:cNvSpPr>
            <p:nvPr/>
          </p:nvSpPr>
          <p:spPr bwMode="auto">
            <a:xfrm>
              <a:off x="6383131" y="2092751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y</a:t>
              </a:r>
            </a:p>
          </p:txBody>
        </p:sp>
        <p:sp>
          <p:nvSpPr>
            <p:cNvPr id="144" name="Text Box 45"/>
            <p:cNvSpPr txBox="1">
              <a:spLocks noChangeArrowheads="1"/>
            </p:cNvSpPr>
            <p:nvPr/>
          </p:nvSpPr>
          <p:spPr bwMode="auto">
            <a:xfrm>
              <a:off x="7951785" y="3496308"/>
              <a:ext cx="207425" cy="260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829280" hangingPunct="0">
                <a:lnSpc>
                  <a:spcPct val="93000"/>
                </a:lnSpc>
                <a:buClr>
                  <a:srgbClr val="000000"/>
                </a:buClr>
                <a:buSzPct val="45000"/>
                <a:tabLst>
                  <a:tab pos="656514" algn="l"/>
                  <a:tab pos="1313025" algn="l"/>
                  <a:tab pos="1969541" algn="l"/>
                  <a:tab pos="2626055" algn="l"/>
                  <a:tab pos="3282566" algn="l"/>
                  <a:tab pos="3939082" algn="l"/>
                  <a:tab pos="4595595" algn="l"/>
                  <a:tab pos="5252108" algn="l"/>
                  <a:tab pos="5908622" algn="l"/>
                  <a:tab pos="6565136" algn="l"/>
                  <a:tab pos="7221649" algn="l"/>
                  <a:tab pos="7878163" algn="l"/>
                  <a:tab pos="8534676" algn="l"/>
                </a:tabLst>
              </a:pPr>
              <a:r>
                <a:rPr lang="en-GB" dirty="0">
                  <a:solidFill>
                    <a:srgbClr val="000000"/>
                  </a:solidFill>
                </a:rPr>
                <a:t>x</a:t>
              </a:r>
            </a:p>
          </p:txBody>
        </p:sp>
        <p:grpSp>
          <p:nvGrpSpPr>
            <p:cNvPr id="7" name="Group 55"/>
            <p:cNvGrpSpPr/>
            <p:nvPr/>
          </p:nvGrpSpPr>
          <p:grpSpPr>
            <a:xfrm>
              <a:off x="6667500" y="3251995"/>
              <a:ext cx="241300" cy="685006"/>
              <a:chOff x="7416800" y="3556794"/>
              <a:chExt cx="241300" cy="685006"/>
            </a:xfrm>
          </p:grpSpPr>
          <p:cxnSp>
            <p:nvCxnSpPr>
              <p:cNvPr id="116" name="Straight Arrow Connector 115"/>
              <p:cNvCxnSpPr/>
              <p:nvPr/>
            </p:nvCxnSpPr>
            <p:spPr>
              <a:xfrm rot="5400000" flipH="1" flipV="1">
                <a:off x="7239000" y="3848100"/>
                <a:ext cx="584200" cy="1588"/>
              </a:xfrm>
              <a:prstGeom prst="straightConnector1">
                <a:avLst/>
              </a:prstGeom>
              <a:ln w="57150" cap="flat" cmpd="sng" algn="ctr">
                <a:solidFill>
                  <a:srgbClr val="000090"/>
                </a:solidFill>
                <a:prstDash val="solid"/>
                <a:round/>
                <a:headEnd type="none" w="med" len="med"/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7" name="Oval 116"/>
              <p:cNvSpPr/>
              <p:nvPr/>
            </p:nvSpPr>
            <p:spPr>
              <a:xfrm>
                <a:off x="7416800" y="4000500"/>
                <a:ext cx="241300" cy="241300"/>
              </a:xfrm>
              <a:prstGeom prst="ellipse">
                <a:avLst/>
              </a:prstGeom>
              <a:solidFill>
                <a:srgbClr val="00009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160" name="Text Box 3"/>
          <p:cNvSpPr txBox="1">
            <a:spLocks noChangeArrowheads="1"/>
          </p:cNvSpPr>
          <p:nvPr/>
        </p:nvSpPr>
        <p:spPr bwMode="auto">
          <a:xfrm>
            <a:off x="6416142" y="1258228"/>
            <a:ext cx="4124859" cy="23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Under the </a:t>
            </a:r>
            <a:r>
              <a:rPr lang="en-GB" sz="1600" dirty="0">
                <a:solidFill>
                  <a:srgbClr val="FF0000"/>
                </a:solidFill>
              </a:rPr>
              <a:t>observer</a:t>
            </a:r>
            <a:r>
              <a:rPr lang="en-GB" sz="1600" dirty="0">
                <a:solidFill>
                  <a:srgbClr val="000000"/>
                </a:solidFill>
              </a:rPr>
              <a:t> Lorentz transformation:</a:t>
            </a:r>
          </a:p>
        </p:txBody>
      </p:sp>
      <p:graphicFrame>
        <p:nvGraphicFramePr>
          <p:cNvPr id="2414597" name="Object 5"/>
          <p:cNvGraphicFramePr>
            <a:graphicFrameLocks noChangeAspect="1"/>
          </p:cNvGraphicFramePr>
          <p:nvPr/>
        </p:nvGraphicFramePr>
        <p:xfrm>
          <a:off x="6237288" y="1711325"/>
          <a:ext cx="4265612" cy="414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699000" imgH="457200" progId="Equation.3">
                  <p:embed/>
                </p:oleObj>
              </mc:Choice>
              <mc:Fallback>
                <p:oleObj name="Equation" r:id="rId6" imgW="4699000" imgH="457200" progId="Equation.3">
                  <p:embed/>
                  <p:pic>
                    <p:nvPicPr>
                      <p:cNvPr id="241459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7288" y="1711325"/>
                        <a:ext cx="4265612" cy="414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9" name="Text Box 51"/>
          <p:cNvSpPr txBox="1">
            <a:spLocks noChangeArrowheads="1"/>
          </p:cNvSpPr>
          <p:nvPr/>
        </p:nvSpPr>
        <p:spPr bwMode="auto">
          <a:xfrm>
            <a:off x="6602536" y="2483284"/>
            <a:ext cx="3659064" cy="1147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Lorentz violation cannot be generated by observers motion (coordinate transformation is unbroken)</a:t>
            </a: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endParaRPr lang="en-GB" sz="1600" dirty="0">
              <a:solidFill>
                <a:srgbClr val="000000"/>
              </a:solidFill>
            </a:endParaRPr>
          </a:p>
          <a:p>
            <a:pPr defTabSz="829280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656514" algn="l"/>
                <a:tab pos="1313025" algn="l"/>
                <a:tab pos="1969541" algn="l"/>
                <a:tab pos="2626055" algn="l"/>
                <a:tab pos="3282566" algn="l"/>
                <a:tab pos="3939082" algn="l"/>
                <a:tab pos="4595595" algn="l"/>
                <a:tab pos="5252108" algn="l"/>
                <a:tab pos="5908622" algn="l"/>
                <a:tab pos="6565136" algn="l"/>
                <a:tab pos="7221649" algn="l"/>
                <a:tab pos="7878163" algn="l"/>
                <a:tab pos="8534676" algn="l"/>
              </a:tabLst>
            </a:pPr>
            <a:r>
              <a:rPr lang="en-GB" sz="1600" dirty="0">
                <a:solidFill>
                  <a:srgbClr val="000000"/>
                </a:solidFill>
              </a:rPr>
              <a:t>all observers agree for all observations</a:t>
            </a:r>
          </a:p>
        </p:txBody>
      </p:sp>
      <p:grpSp>
        <p:nvGrpSpPr>
          <p:cNvPr id="174" name="Group 81"/>
          <p:cNvGrpSpPr>
            <a:grpSpLocks/>
          </p:cNvGrpSpPr>
          <p:nvPr/>
        </p:nvGrpSpPr>
        <p:grpSpPr bwMode="auto">
          <a:xfrm>
            <a:off x="4904892" y="3774763"/>
            <a:ext cx="2464617" cy="2684754"/>
            <a:chOff x="284" y="2501"/>
            <a:chExt cx="1711" cy="1865"/>
          </a:xfrm>
        </p:grpSpPr>
        <p:sp>
          <p:nvSpPr>
            <p:cNvPr id="175" name="Freeform 57"/>
            <p:cNvSpPr>
              <a:spLocks/>
            </p:cNvSpPr>
            <p:nvPr/>
          </p:nvSpPr>
          <p:spPr bwMode="auto">
            <a:xfrm>
              <a:off x="1507" y="2501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176" name="Group 69"/>
            <p:cNvGrpSpPr>
              <a:grpSpLocks/>
            </p:cNvGrpSpPr>
            <p:nvPr/>
          </p:nvGrpSpPr>
          <p:grpSpPr bwMode="auto">
            <a:xfrm>
              <a:off x="342" y="2538"/>
              <a:ext cx="1653" cy="1828"/>
              <a:chOff x="342" y="2538"/>
              <a:chExt cx="1653" cy="1828"/>
            </a:xfrm>
          </p:grpSpPr>
          <p:sp>
            <p:nvSpPr>
              <p:cNvPr id="178" name="Line 61"/>
              <p:cNvSpPr>
                <a:spLocks noChangeShapeType="1"/>
              </p:cNvSpPr>
              <p:nvPr/>
            </p:nvSpPr>
            <p:spPr bwMode="auto">
              <a:xfrm flipH="1">
                <a:off x="342" y="3615"/>
                <a:ext cx="242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79" name="Line 62"/>
              <p:cNvSpPr>
                <a:spLocks noChangeShapeType="1"/>
              </p:cNvSpPr>
              <p:nvPr/>
            </p:nvSpPr>
            <p:spPr bwMode="auto">
              <a:xfrm flipH="1">
                <a:off x="401" y="3907"/>
                <a:ext cx="275" cy="20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0" name="Line 63"/>
              <p:cNvSpPr>
                <a:spLocks noChangeShapeType="1"/>
              </p:cNvSpPr>
              <p:nvPr/>
            </p:nvSpPr>
            <p:spPr bwMode="auto">
              <a:xfrm flipH="1">
                <a:off x="902" y="4115"/>
                <a:ext cx="8" cy="251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1" name="Line 64"/>
              <p:cNvSpPr>
                <a:spLocks noChangeShapeType="1"/>
              </p:cNvSpPr>
              <p:nvPr/>
            </p:nvSpPr>
            <p:spPr bwMode="auto">
              <a:xfrm>
                <a:off x="1578" y="4099"/>
                <a:ext cx="183" cy="25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2" name="Line 65"/>
              <p:cNvSpPr>
                <a:spLocks noChangeShapeType="1"/>
              </p:cNvSpPr>
              <p:nvPr/>
            </p:nvSpPr>
            <p:spPr bwMode="auto">
              <a:xfrm>
                <a:off x="1678" y="3606"/>
                <a:ext cx="317" cy="6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3" name="Line 66"/>
              <p:cNvSpPr>
                <a:spLocks noChangeShapeType="1"/>
              </p:cNvSpPr>
              <p:nvPr/>
            </p:nvSpPr>
            <p:spPr bwMode="auto">
              <a:xfrm flipV="1">
                <a:off x="1711" y="3114"/>
                <a:ext cx="267" cy="8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4" name="Line 67"/>
              <p:cNvSpPr>
                <a:spLocks noChangeShapeType="1"/>
              </p:cNvSpPr>
              <p:nvPr/>
            </p:nvSpPr>
            <p:spPr bwMode="auto">
              <a:xfrm flipV="1">
                <a:off x="1194" y="2538"/>
                <a:ext cx="41" cy="29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85" name="Line 68"/>
              <p:cNvSpPr>
                <a:spLocks noChangeShapeType="1"/>
              </p:cNvSpPr>
              <p:nvPr/>
            </p:nvSpPr>
            <p:spPr bwMode="auto">
              <a:xfrm flipH="1" flipV="1">
                <a:off x="701" y="2546"/>
                <a:ext cx="176" cy="309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77" name="Freeform 56"/>
            <p:cNvSpPr>
              <a:spLocks/>
            </p:cNvSpPr>
            <p:nvPr/>
          </p:nvSpPr>
          <p:spPr bwMode="auto">
            <a:xfrm>
              <a:off x="284" y="2938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</p:grpSp>
      <p:grpSp>
        <p:nvGrpSpPr>
          <p:cNvPr id="186" name="Group 82"/>
          <p:cNvGrpSpPr>
            <a:grpSpLocks/>
          </p:cNvGrpSpPr>
          <p:nvPr/>
        </p:nvGrpSpPr>
        <p:grpSpPr bwMode="auto">
          <a:xfrm rot="1086476">
            <a:off x="4922178" y="3780519"/>
            <a:ext cx="2464617" cy="2684754"/>
            <a:chOff x="284" y="2501"/>
            <a:chExt cx="1711" cy="1865"/>
          </a:xfrm>
        </p:grpSpPr>
        <p:sp>
          <p:nvSpPr>
            <p:cNvPr id="187" name="Freeform 83"/>
            <p:cNvSpPr>
              <a:spLocks/>
            </p:cNvSpPr>
            <p:nvPr/>
          </p:nvSpPr>
          <p:spPr bwMode="auto">
            <a:xfrm>
              <a:off x="1507" y="2501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solidFill>
                  <a:srgbClr val="FF6600"/>
                </a:solidFill>
              </a:endParaRPr>
            </a:p>
          </p:txBody>
        </p:sp>
        <p:grpSp>
          <p:nvGrpSpPr>
            <p:cNvPr id="188" name="Group 84"/>
            <p:cNvGrpSpPr>
              <a:grpSpLocks/>
            </p:cNvGrpSpPr>
            <p:nvPr/>
          </p:nvGrpSpPr>
          <p:grpSpPr bwMode="auto">
            <a:xfrm>
              <a:off x="342" y="2538"/>
              <a:ext cx="1653" cy="1828"/>
              <a:chOff x="342" y="2538"/>
              <a:chExt cx="1653" cy="1828"/>
            </a:xfrm>
          </p:grpSpPr>
          <p:sp>
            <p:nvSpPr>
              <p:cNvPr id="190" name="Line 85"/>
              <p:cNvSpPr>
                <a:spLocks noChangeShapeType="1"/>
              </p:cNvSpPr>
              <p:nvPr/>
            </p:nvSpPr>
            <p:spPr bwMode="auto">
              <a:xfrm flipH="1">
                <a:off x="342" y="3615"/>
                <a:ext cx="242" cy="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1" name="Line 86"/>
              <p:cNvSpPr>
                <a:spLocks noChangeShapeType="1"/>
              </p:cNvSpPr>
              <p:nvPr/>
            </p:nvSpPr>
            <p:spPr bwMode="auto">
              <a:xfrm flipH="1">
                <a:off x="401" y="3907"/>
                <a:ext cx="275" cy="20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2" name="Line 87"/>
              <p:cNvSpPr>
                <a:spLocks noChangeShapeType="1"/>
              </p:cNvSpPr>
              <p:nvPr/>
            </p:nvSpPr>
            <p:spPr bwMode="auto">
              <a:xfrm flipH="1">
                <a:off x="902" y="4115"/>
                <a:ext cx="8" cy="251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3" name="Line 88"/>
              <p:cNvSpPr>
                <a:spLocks noChangeShapeType="1"/>
              </p:cNvSpPr>
              <p:nvPr/>
            </p:nvSpPr>
            <p:spPr bwMode="auto">
              <a:xfrm>
                <a:off x="1578" y="4099"/>
                <a:ext cx="183" cy="250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4" name="Line 89"/>
              <p:cNvSpPr>
                <a:spLocks noChangeShapeType="1"/>
              </p:cNvSpPr>
              <p:nvPr/>
            </p:nvSpPr>
            <p:spPr bwMode="auto">
              <a:xfrm>
                <a:off x="1678" y="3606"/>
                <a:ext cx="317" cy="66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5" name="Line 90"/>
              <p:cNvSpPr>
                <a:spLocks noChangeShapeType="1"/>
              </p:cNvSpPr>
              <p:nvPr/>
            </p:nvSpPr>
            <p:spPr bwMode="auto">
              <a:xfrm flipV="1">
                <a:off x="1711" y="3114"/>
                <a:ext cx="267" cy="83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6" name="Line 91"/>
              <p:cNvSpPr>
                <a:spLocks noChangeShapeType="1"/>
              </p:cNvSpPr>
              <p:nvPr/>
            </p:nvSpPr>
            <p:spPr bwMode="auto">
              <a:xfrm flipV="1">
                <a:off x="1194" y="2538"/>
                <a:ext cx="41" cy="292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  <p:sp>
            <p:nvSpPr>
              <p:cNvPr id="197" name="Line 92"/>
              <p:cNvSpPr>
                <a:spLocks noChangeShapeType="1"/>
              </p:cNvSpPr>
              <p:nvPr/>
            </p:nvSpPr>
            <p:spPr bwMode="auto">
              <a:xfrm flipH="1" flipV="1">
                <a:off x="701" y="2546"/>
                <a:ext cx="176" cy="309"/>
              </a:xfrm>
              <a:prstGeom prst="line">
                <a:avLst/>
              </a:prstGeom>
              <a:noFill/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>
                  <a:solidFill>
                    <a:srgbClr val="FF6600"/>
                  </a:solidFill>
                </a:endParaRPr>
              </a:p>
            </p:txBody>
          </p:sp>
        </p:grpSp>
        <p:sp>
          <p:nvSpPr>
            <p:cNvPr id="189" name="Freeform 93"/>
            <p:cNvSpPr>
              <a:spLocks/>
            </p:cNvSpPr>
            <p:nvPr/>
          </p:nvSpPr>
          <p:spPr bwMode="auto">
            <a:xfrm>
              <a:off x="284" y="2938"/>
              <a:ext cx="260" cy="259"/>
            </a:xfrm>
            <a:custGeom>
              <a:avLst/>
              <a:gdLst/>
              <a:ahLst/>
              <a:cxnLst>
                <a:cxn ang="0">
                  <a:pos x="0" y="100"/>
                </a:cxn>
                <a:cxn ang="0">
                  <a:pos x="50" y="92"/>
                </a:cxn>
                <a:cxn ang="0">
                  <a:pos x="250" y="100"/>
                </a:cxn>
                <a:cxn ang="0">
                  <a:pos x="225" y="117"/>
                </a:cxn>
                <a:cxn ang="0">
                  <a:pos x="167" y="150"/>
                </a:cxn>
                <a:cxn ang="0">
                  <a:pos x="8" y="209"/>
                </a:cxn>
                <a:cxn ang="0">
                  <a:pos x="50" y="142"/>
                </a:cxn>
                <a:cxn ang="0">
                  <a:pos x="92" y="67"/>
                </a:cxn>
                <a:cxn ang="0">
                  <a:pos x="134" y="0"/>
                </a:cxn>
                <a:cxn ang="0">
                  <a:pos x="142" y="259"/>
                </a:cxn>
                <a:cxn ang="0">
                  <a:pos x="58" y="175"/>
                </a:cxn>
                <a:cxn ang="0">
                  <a:pos x="42" y="150"/>
                </a:cxn>
                <a:cxn ang="0">
                  <a:pos x="17" y="134"/>
                </a:cxn>
                <a:cxn ang="0">
                  <a:pos x="8" y="109"/>
                </a:cxn>
                <a:cxn ang="0">
                  <a:pos x="0" y="100"/>
                </a:cxn>
              </a:cxnLst>
              <a:rect l="0" t="0" r="r" b="b"/>
              <a:pathLst>
                <a:path w="260" h="259">
                  <a:moveTo>
                    <a:pt x="0" y="100"/>
                  </a:moveTo>
                  <a:cubicBezTo>
                    <a:pt x="17" y="97"/>
                    <a:pt x="33" y="92"/>
                    <a:pt x="50" y="92"/>
                  </a:cubicBezTo>
                  <a:cubicBezTo>
                    <a:pt x="117" y="92"/>
                    <a:pt x="184" y="91"/>
                    <a:pt x="250" y="100"/>
                  </a:cubicBezTo>
                  <a:cubicBezTo>
                    <a:pt x="260" y="101"/>
                    <a:pt x="234" y="112"/>
                    <a:pt x="225" y="117"/>
                  </a:cubicBezTo>
                  <a:cubicBezTo>
                    <a:pt x="206" y="128"/>
                    <a:pt x="187" y="140"/>
                    <a:pt x="167" y="150"/>
                  </a:cubicBezTo>
                  <a:cubicBezTo>
                    <a:pt x="116" y="175"/>
                    <a:pt x="62" y="192"/>
                    <a:pt x="8" y="209"/>
                  </a:cubicBezTo>
                  <a:cubicBezTo>
                    <a:pt x="20" y="176"/>
                    <a:pt x="20" y="163"/>
                    <a:pt x="50" y="142"/>
                  </a:cubicBezTo>
                  <a:cubicBezTo>
                    <a:pt x="67" y="117"/>
                    <a:pt x="75" y="92"/>
                    <a:pt x="92" y="67"/>
                  </a:cubicBezTo>
                  <a:cubicBezTo>
                    <a:pt x="102" y="35"/>
                    <a:pt x="123" y="32"/>
                    <a:pt x="134" y="0"/>
                  </a:cubicBezTo>
                  <a:cubicBezTo>
                    <a:pt x="171" y="116"/>
                    <a:pt x="151" y="33"/>
                    <a:pt x="142" y="259"/>
                  </a:cubicBezTo>
                  <a:cubicBezTo>
                    <a:pt x="123" y="231"/>
                    <a:pt x="86" y="194"/>
                    <a:pt x="58" y="175"/>
                  </a:cubicBezTo>
                  <a:cubicBezTo>
                    <a:pt x="53" y="167"/>
                    <a:pt x="49" y="157"/>
                    <a:pt x="42" y="150"/>
                  </a:cubicBezTo>
                  <a:cubicBezTo>
                    <a:pt x="35" y="143"/>
                    <a:pt x="23" y="142"/>
                    <a:pt x="17" y="134"/>
                  </a:cubicBezTo>
                  <a:cubicBezTo>
                    <a:pt x="11" y="127"/>
                    <a:pt x="12" y="117"/>
                    <a:pt x="8" y="109"/>
                  </a:cubicBezTo>
                  <a:cubicBezTo>
                    <a:pt x="6" y="105"/>
                    <a:pt x="3" y="103"/>
                    <a:pt x="0" y="100"/>
                  </a:cubicBezTo>
                  <a:close/>
                </a:path>
              </a:pathLst>
            </a:custGeom>
            <a:noFill/>
            <a:ln w="28575" cmpd="sng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>
                <a:solidFill>
                  <a:srgbClr val="FF6600"/>
                </a:solidFill>
              </a:endParaRPr>
            </a:p>
          </p:txBody>
        </p:sp>
      </p:grpSp>
      <p:grpSp>
        <p:nvGrpSpPr>
          <p:cNvPr id="161" name="Group 57"/>
          <p:cNvGrpSpPr/>
          <p:nvPr/>
        </p:nvGrpSpPr>
        <p:grpSpPr>
          <a:xfrm rot="5400000">
            <a:off x="2948257" y="4598194"/>
            <a:ext cx="241300" cy="685006"/>
            <a:chOff x="7416800" y="3556794"/>
            <a:chExt cx="241300" cy="685006"/>
          </a:xfrm>
        </p:grpSpPr>
        <p:cxnSp>
          <p:nvCxnSpPr>
            <p:cNvPr id="162" name="Straight Arrow Connector 161"/>
            <p:cNvCxnSpPr/>
            <p:nvPr/>
          </p:nvCxnSpPr>
          <p:spPr>
            <a:xfrm rot="5400000" flipH="1" flipV="1">
              <a:off x="7239000" y="3848100"/>
              <a:ext cx="584200" cy="1588"/>
            </a:xfrm>
            <a:prstGeom prst="straightConnector1">
              <a:avLst/>
            </a:prstGeom>
            <a:ln w="57150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Oval 162"/>
            <p:cNvSpPr/>
            <p:nvPr/>
          </p:nvSpPr>
          <p:spPr>
            <a:xfrm>
              <a:off x="7416800" y="4000500"/>
              <a:ext cx="241300" cy="241300"/>
            </a:xfrm>
            <a:prstGeom prst="ellipse">
              <a:avLst/>
            </a:prstGeom>
            <a:solidFill>
              <a:srgbClr val="00009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itle 1">
            <a:extLst>
              <a:ext uri="{FF2B5EF4-FFF2-40B4-BE49-F238E27FC236}">
                <a16:creationId xmlns:a16="http://schemas.microsoft.com/office/drawing/2014/main" id="{E98961D0-9E7E-D75F-FA47-FA7C5893FC9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Particle and Observer Lorentz transformation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76287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5555CE-AE26-1799-993B-94F1D00A97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6CF83A8-3BB5-88BD-7643-267C8920C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89D64A8-8A77-7559-9E35-9D98AA4DE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5503AA-5874-2D4C-60B5-9BF88C7B3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639075C-31E1-7BB2-7AE2-3193D5C8ABC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Michelson-Morley experiment</a:t>
            </a:r>
            <a:endParaRPr lang="en-US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C75720-C7F0-5FA9-BF20-12131FA416F1}"/>
              </a:ext>
            </a:extLst>
          </p:cNvPr>
          <p:cNvSpPr/>
          <p:nvPr/>
        </p:nvSpPr>
        <p:spPr>
          <a:xfrm>
            <a:off x="0" y="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90"/>
                </a:solidFill>
                <a:hlinkClick r:id="rId2"/>
              </a:rPr>
              <a:t>Nagel et al, Nature Comm., 6(2015)8174</a:t>
            </a:r>
            <a:endParaRPr lang="en-US" sz="1200" dirty="0">
              <a:solidFill>
                <a:srgbClr val="000090"/>
              </a:solidFill>
              <a:effectLst/>
            </a:endParaRP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56BA0C0C-10A2-23BA-1252-A1703B226A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102" y="1035051"/>
            <a:ext cx="6362700" cy="53213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250A17D-68A1-49C5-3EA4-9A8D09FE84A0}"/>
              </a:ext>
            </a:extLst>
          </p:cNvPr>
          <p:cNvGrpSpPr/>
          <p:nvPr/>
        </p:nvGrpSpPr>
        <p:grpSpPr>
          <a:xfrm>
            <a:off x="5499652" y="870543"/>
            <a:ext cx="6221839" cy="1410916"/>
            <a:chOff x="5088834" y="870543"/>
            <a:chExt cx="6221839" cy="141091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08AE52E-75E8-8D8C-6259-6CE59714E0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7294" y="870543"/>
              <a:ext cx="2423379" cy="1410916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AC35091-E911-B816-D22F-80D10FD692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8834" y="1241425"/>
              <a:ext cx="3767430" cy="33457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" name="Text Box 13">
            <a:extLst>
              <a:ext uri="{FF2B5EF4-FFF2-40B4-BE49-F238E27FC236}">
                <a16:creationId xmlns:a16="http://schemas.microsoft.com/office/drawing/2014/main" id="{AC8A1828-1536-BC26-2CEA-B579478457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4" y="1143000"/>
            <a:ext cx="3639512" cy="686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 has been improved over 100 years. </a:t>
            </a:r>
          </a:p>
        </p:txBody>
      </p:sp>
    </p:spTree>
    <p:extLst>
      <p:ext uri="{BB962C8B-B14F-4D97-AF65-F5344CB8AC3E}">
        <p14:creationId xmlns:p14="http://schemas.microsoft.com/office/powerpoint/2010/main" val="1454336068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0206E7-98D0-6F98-FF83-EFEAC221FC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308A84-FDDF-9D9A-1703-4EDC1468A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35267CEC-156E-CDB0-03B9-470ED1446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47E3BB-5B37-5C32-55C3-A12B612FC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4BD46F9-DF8E-D36C-9C78-C09BE41EF0E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Michelson-Morley experiment</a:t>
            </a:r>
            <a:endParaRPr lang="en-US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6927CD-FAEA-7F50-E0D0-BD6ED77C1980}"/>
              </a:ext>
            </a:extLst>
          </p:cNvPr>
          <p:cNvSpPr/>
          <p:nvPr/>
        </p:nvSpPr>
        <p:spPr>
          <a:xfrm>
            <a:off x="0" y="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000090"/>
                </a:solidFill>
                <a:hlinkClick r:id="rId2"/>
              </a:rPr>
              <a:t>Nagel et al, Nature Comm., 6(2015)8174</a:t>
            </a:r>
            <a:endParaRPr lang="en-US" sz="1200" dirty="0">
              <a:solidFill>
                <a:srgbClr val="000090"/>
              </a:solidFill>
              <a:effectLst/>
            </a:endParaRP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C397E3A0-9F8F-54FF-B851-37288D75B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102" y="1035051"/>
            <a:ext cx="6362700" cy="53213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6CC8B23B-C5E3-0048-5D27-BCC9020518F6}"/>
              </a:ext>
            </a:extLst>
          </p:cNvPr>
          <p:cNvGrpSpPr/>
          <p:nvPr/>
        </p:nvGrpSpPr>
        <p:grpSpPr>
          <a:xfrm>
            <a:off x="5499652" y="870543"/>
            <a:ext cx="6221839" cy="1410916"/>
            <a:chOff x="5088834" y="870543"/>
            <a:chExt cx="6221839" cy="141091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A8FCA4C-93A7-AAF2-7AB2-95DA89CA0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87294" y="870543"/>
              <a:ext cx="2423379" cy="1410916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083CFD06-1B4D-3E61-E94C-C0657ECF70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88834" y="1241425"/>
              <a:ext cx="3767430" cy="33457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5" name="Text Box 13">
            <a:extLst>
              <a:ext uri="{FF2B5EF4-FFF2-40B4-BE49-F238E27FC236}">
                <a16:creationId xmlns:a16="http://schemas.microsoft.com/office/drawing/2014/main" id="{19FEAD91-3F2D-3E2D-E4F3-140E792359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4" y="1143000"/>
            <a:ext cx="3639512" cy="2060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experiment has been improved over 100 years.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Technology shift (interferometer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 optical cavity) around 2000s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7B11672-823E-453B-0421-01C02C1C7D69}"/>
              </a:ext>
            </a:extLst>
          </p:cNvPr>
          <p:cNvGrpSpPr/>
          <p:nvPr/>
        </p:nvGrpSpPr>
        <p:grpSpPr>
          <a:xfrm>
            <a:off x="9899374" y="3316510"/>
            <a:ext cx="2026967" cy="2241550"/>
            <a:chOff x="7050156" y="4069081"/>
            <a:chExt cx="2026967" cy="224155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5343B21-B3A6-C1B7-76F5-20F5D1D75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40423" y="4069081"/>
              <a:ext cx="1536700" cy="2241550"/>
            </a:xfrm>
            <a:prstGeom prst="rect">
              <a:avLst/>
            </a:prstGeom>
            <a:ln w="28575">
              <a:solidFill>
                <a:srgbClr val="FF0000"/>
              </a:solidFill>
            </a:ln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B6007D82-9EEC-CF9B-90E8-E5BA3D22F91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50156" y="4927272"/>
              <a:ext cx="474477" cy="96714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2765472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ECFF33-2DFD-C0E2-0D84-0AC8663D8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B6BC9DF-070F-80FB-AC6E-F3A72AB25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0D20757-0381-3994-FCE6-51E5D2B2B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48216B-D35A-CB38-5BD9-C08EB1FD2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4092395-3E96-9DF8-7BE9-C506E8289ED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Optical cavity experiment</a:t>
            </a:r>
            <a:endParaRPr lang="en-US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385904-5BDC-A513-9A79-3075D833A62D}"/>
              </a:ext>
            </a:extLst>
          </p:cNvPr>
          <p:cNvSpPr/>
          <p:nvPr/>
        </p:nvSpPr>
        <p:spPr>
          <a:xfrm>
            <a:off x="0" y="0"/>
            <a:ext cx="5459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90"/>
                </a:solidFill>
                <a:hlinkClick r:id="rId2"/>
              </a:rPr>
              <a:t>Nagel et al, Nature Comm., 6(2015)8174</a:t>
            </a:r>
            <a:r>
              <a:rPr lang="en-US" sz="1200" dirty="0">
                <a:solidFill>
                  <a:srgbClr val="000090"/>
                </a:solidFill>
              </a:rPr>
              <a:t>,</a:t>
            </a:r>
            <a:endParaRPr lang="en-US" sz="1200" dirty="0">
              <a:effectLst/>
              <a:cs typeface="Times New Roman" panose="02020603050405020304" pitchFamily="18" charset="0"/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51FA0475-6797-005D-52CB-B2287F0AB1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3" y="1143000"/>
            <a:ext cx="6265861" cy="4121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Modern Michelson-Morley experiment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Saphire crystal resonator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Whispering</a:t>
            </a:r>
            <a:r>
              <a:rPr lang="en-US" sz="2400" dirty="0">
                <a:solidFill>
                  <a:srgbClr val="000000"/>
                </a:solidFill>
                <a:effectLst/>
                <a:latin typeface="Times"/>
              </a:rPr>
              <a:t> gallery mode</a:t>
            </a: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Vacuum insulation, liquid helium cooling to 4K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Turntable to actively rotate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experiment is sensitive to the anisotropy of speed of light down to </a:t>
            </a:r>
            <a:r>
              <a:rPr lang="en-GB" sz="2400" dirty="0">
                <a:latin typeface="Symbol" pitchFamily="2" charset="2"/>
                <a:cs typeface="Times New Roman" panose="02020603050405020304" pitchFamily="18" charset="0"/>
              </a:rPr>
              <a:t>D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c/c~10</a:t>
            </a:r>
            <a:r>
              <a:rPr lang="en-GB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-18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we keep testing this?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do we expect Lorentz violation?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73B9A02-317E-2B12-8C2B-70C6C3302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42425" y="230832"/>
            <a:ext cx="2897823" cy="198732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4738E17-0B10-C484-970A-59E88547EF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530" y="2264743"/>
            <a:ext cx="3866858" cy="4026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29264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833FD-964A-7A1D-24E7-A98870DAB3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1BE67E-7910-64E8-A4DA-2BCF2A023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tkatori@cern.ch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61CE1761-11FA-904B-4978-8145C5646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814BD-7ADD-E242-8D30-A360B1F22A2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70F9FE-5401-4399-ACBB-ACB6431A0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24/12/05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A63B422-2757-7D33-F5FD-F878ABA2573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11430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45715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>
                <a:solidFill>
                  <a:srgbClr val="000090"/>
                </a:solidFill>
                <a:latin typeface="Arial"/>
                <a:cs typeface="Arial"/>
              </a:rPr>
              <a:t> Quantum gravity</a:t>
            </a:r>
            <a:endParaRPr lang="en-US" sz="3600" baseline="-25000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5" name="Text Box 13">
            <a:extLst>
              <a:ext uri="{FF2B5EF4-FFF2-40B4-BE49-F238E27FC236}">
                <a16:creationId xmlns:a16="http://schemas.microsoft.com/office/drawing/2014/main" id="{603A8BDD-F691-F80D-5A4D-A565B440B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244" y="1143000"/>
            <a:ext cx="6999082" cy="4465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Searching Lorentz violation is well motivated</a:t>
            </a:r>
            <a:endParaRPr lang="en-GB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GB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Lorentz violation in Planck scale theories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string theory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noncommutative field theory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quantum loop gravity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extra dimensions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GB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Lorentz violation is seen as 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spacetime fluctuation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background field in vacuum</a:t>
            </a:r>
          </a:p>
          <a:p>
            <a:pPr defTabSz="909296" hangingPunct="0">
              <a:lnSpc>
                <a:spcPct val="93000"/>
              </a:lnSpc>
              <a:buClr>
                <a:srgbClr val="000000"/>
              </a:buClr>
              <a:buSzPct val="45000"/>
              <a:tabLst>
                <a:tab pos="719857" algn="l"/>
                <a:tab pos="1439716" algn="l"/>
                <a:tab pos="2159571" algn="l"/>
                <a:tab pos="2879434" algn="l"/>
                <a:tab pos="3599293" algn="l"/>
                <a:tab pos="4319155" algn="l"/>
                <a:tab pos="5039012" algn="l"/>
                <a:tab pos="5758871" algn="l"/>
                <a:tab pos="6478726" algn="l"/>
                <a:tab pos="7198586" algn="l"/>
                <a:tab pos="7918444" algn="l"/>
                <a:tab pos="8638301" algn="l"/>
                <a:tab pos="9358159" algn="l"/>
              </a:tabLs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9C7A8C-DB51-2A18-5DE9-0B831D92A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946" y="1740273"/>
            <a:ext cx="3906810" cy="29273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477737B-0EE8-88D3-347A-455063B84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179" y="2869765"/>
            <a:ext cx="3681367" cy="292735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CA6F23A-279F-3C84-882B-92050D1A019E}"/>
              </a:ext>
            </a:extLst>
          </p:cNvPr>
          <p:cNvSpPr/>
          <p:nvPr/>
        </p:nvSpPr>
        <p:spPr>
          <a:xfrm>
            <a:off x="7886243" y="1143000"/>
            <a:ext cx="35509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>
                <a:solidFill>
                  <a:srgbClr val="000090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  <a:sym typeface="Wingdings"/>
              </a:rPr>
              <a:t>quantum foam</a:t>
            </a:r>
          </a:p>
          <a:p>
            <a:r>
              <a:rPr lang="is-IS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  <a:sym typeface="Wingdings"/>
              </a:rPr>
              <a:t> - quantum fluctuation of space-time</a:t>
            </a:r>
            <a:endParaRPr lang="en-US" dirty="0">
              <a:latin typeface="Times New Roman" panose="02020603050405020304" pitchFamily="18" charset="0"/>
              <a:ea typeface="Arial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8E16071-E87F-B242-B4B5-AA5530225E50}"/>
              </a:ext>
            </a:extLst>
          </p:cNvPr>
          <p:cNvSpPr/>
          <p:nvPr/>
        </p:nvSpPr>
        <p:spPr>
          <a:xfrm>
            <a:off x="4621730" y="5786096"/>
            <a:ext cx="41024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>
                <a:solidFill>
                  <a:srgbClr val="000090"/>
                </a:solidFill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  <a:sym typeface="Wingdings"/>
              </a:rPr>
              <a:t>Lorentz violating field</a:t>
            </a:r>
          </a:p>
          <a:p>
            <a:r>
              <a:rPr lang="is-IS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  <a:sym typeface="Wingdings"/>
              </a:rPr>
              <a:t> - background field of the universe (æther)</a:t>
            </a:r>
            <a:endParaRPr lang="en-US" dirty="0">
              <a:latin typeface="Times New Roman" panose="02020603050405020304" pitchFamily="18" charset="0"/>
              <a:ea typeface="Arial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88E949-1011-02FE-3254-5DFDE424EEAE}"/>
              </a:ext>
            </a:extLst>
          </p:cNvPr>
          <p:cNvSpPr txBox="1"/>
          <p:nvPr/>
        </p:nvSpPr>
        <p:spPr>
          <a:xfrm>
            <a:off x="0" y="0"/>
            <a:ext cx="42717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333FF"/>
                </a:solidFill>
                <a:effectLst/>
                <a:latin typeface="Helvetica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Progress in Particle and Nuclear Physics 125 (2022) 103948</a:t>
            </a:r>
            <a:endParaRPr lang="en-US" sz="1200" dirty="0">
              <a:solidFill>
                <a:srgbClr val="3333FF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59038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98278</TotalTime>
  <Words>3207</Words>
  <Application>Microsoft Macintosh PowerPoint</Application>
  <PresentationFormat>Widescreen</PresentationFormat>
  <Paragraphs>731</Paragraphs>
  <Slides>58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1" baseType="lpstr">
      <vt:lpstr>Arial Unicode MS</vt:lpstr>
      <vt:lpstr>StarSymbol</vt:lpstr>
      <vt:lpstr>Symbols</vt:lpstr>
      <vt:lpstr>Times</vt:lpstr>
      <vt:lpstr>Arial</vt:lpstr>
      <vt:lpstr>Calibri</vt:lpstr>
      <vt:lpstr>Cambria Math</vt:lpstr>
      <vt:lpstr>Helvetica</vt:lpstr>
      <vt:lpstr>Symbol</vt:lpstr>
      <vt:lpstr>Times New Roman</vt:lpstr>
      <vt:lpstr>Wingdings</vt:lpstr>
      <vt:lpstr>Office Theme</vt:lpstr>
      <vt:lpstr>Equation</vt:lpstr>
      <vt:lpstr>Modern Tests of Spacetime Symmetry</vt:lpstr>
      <vt:lpstr>PowerPoint Presentation</vt:lpstr>
      <vt:lpstr> (I want to say) Einstein is wrong!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Teppei Katori</dc:creator>
  <cp:lastModifiedBy>Katori, Teppei</cp:lastModifiedBy>
  <cp:revision>1818</cp:revision>
  <dcterms:created xsi:type="dcterms:W3CDTF">2011-04-11T15:31:39Z</dcterms:created>
  <dcterms:modified xsi:type="dcterms:W3CDTF">2024-12-05T13:45:49Z</dcterms:modified>
</cp:coreProperties>
</file>