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handoutMasterIdLst>
    <p:handoutMasterId r:id="rId15"/>
  </p:handoutMasterIdLst>
  <p:sldIdLst>
    <p:sldId id="263" r:id="rId2"/>
    <p:sldId id="522" r:id="rId3"/>
    <p:sldId id="511" r:id="rId4"/>
    <p:sldId id="512" r:id="rId5"/>
    <p:sldId id="513" r:id="rId6"/>
    <p:sldId id="521" r:id="rId7"/>
    <p:sldId id="515" r:id="rId8"/>
    <p:sldId id="303" r:id="rId9"/>
    <p:sldId id="508" r:id="rId10"/>
    <p:sldId id="520" r:id="rId11"/>
    <p:sldId id="518" r:id="rId12"/>
    <p:sldId id="517" r:id="rId13"/>
  </p:sldIdLst>
  <p:sldSz cx="9144000" cy="6858000" type="screen4x3"/>
  <p:notesSz cx="6794500" cy="9906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16">
          <p15:clr>
            <a:srgbClr val="A4A3A4"/>
          </p15:clr>
        </p15:guide>
        <p15:guide id="2" orient="horz" pos="167">
          <p15:clr>
            <a:srgbClr val="A4A3A4"/>
          </p15:clr>
        </p15:guide>
        <p15:guide id="3" orient="horz" pos="616">
          <p15:clr>
            <a:srgbClr val="A4A3A4"/>
          </p15:clr>
        </p15:guide>
        <p15:guide id="4" orient="horz" pos="2672">
          <p15:clr>
            <a:srgbClr val="A4A3A4"/>
          </p15:clr>
        </p15:guide>
        <p15:guide id="5" orient="horz" pos="1165">
          <p15:clr>
            <a:srgbClr val="A4A3A4"/>
          </p15:clr>
        </p15:guide>
        <p15:guide id="6" pos="5551">
          <p15:clr>
            <a:srgbClr val="A4A3A4"/>
          </p15:clr>
        </p15:guide>
        <p15:guide id="7" pos="1551">
          <p15:clr>
            <a:srgbClr val="A4A3A4"/>
          </p15:clr>
        </p15:guide>
        <p15:guide id="8" pos="4178">
          <p15:clr>
            <a:srgbClr val="A4A3A4"/>
          </p15:clr>
        </p15:guide>
        <p15:guide id="9" pos="2927">
          <p15:clr>
            <a:srgbClr val="A4A3A4"/>
          </p15:clr>
        </p15:guide>
        <p15:guide id="10" pos="2809">
          <p15:clr>
            <a:srgbClr val="A4A3A4"/>
          </p15:clr>
        </p15:guide>
        <p15:guide id="11" pos="178">
          <p15:clr>
            <a:srgbClr val="A4A3A4"/>
          </p15:clr>
        </p15:guide>
        <p15:guide id="12" pos="4299">
          <p15:clr>
            <a:srgbClr val="A4A3A4"/>
          </p15:clr>
        </p15:guide>
        <p15:guide id="13" pos="143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0">
          <p15:clr>
            <a:srgbClr val="A4A3A4"/>
          </p15:clr>
        </p15:guide>
        <p15:guide id="2" pos="214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DDD"/>
    <a:srgbClr val="9C9E9F"/>
    <a:srgbClr val="FFFFFF"/>
    <a:srgbClr val="00A5EB"/>
    <a:srgbClr val="FFCC00"/>
    <a:srgbClr val="FF00FF"/>
    <a:srgbClr val="FFFF00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822" autoAdjust="0"/>
  </p:normalViewPr>
  <p:slideViewPr>
    <p:cSldViewPr snapToGrid="0">
      <p:cViewPr varScale="1">
        <p:scale>
          <a:sx n="80" d="100"/>
          <a:sy n="80" d="100"/>
        </p:scale>
        <p:origin x="418" y="53"/>
      </p:cViewPr>
      <p:guideLst>
        <p:guide orient="horz" pos="3816"/>
        <p:guide orient="horz" pos="167"/>
        <p:guide orient="horz" pos="616"/>
        <p:guide orient="horz" pos="2672"/>
        <p:guide orient="horz" pos="1165"/>
        <p:guide pos="5551"/>
        <p:guide pos="1551"/>
        <p:guide pos="4178"/>
        <p:guide pos="2927"/>
        <p:guide pos="2809"/>
        <p:guide pos="178"/>
        <p:guide pos="4299"/>
        <p:guide pos="1435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2" d="100"/>
          <a:sy n="62" d="100"/>
        </p:scale>
        <p:origin x="3240" y="67"/>
      </p:cViewPr>
      <p:guideLst>
        <p:guide orient="horz" pos="3120"/>
        <p:guide pos="214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4E14FA-F8CF-43CE-8645-C4B3BF8BF0FA}" type="datetimeFigureOut">
              <a:rPr lang="en-GB" smtClean="0"/>
              <a:t>06/12/2024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09113"/>
            <a:ext cx="294481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100" y="9409113"/>
            <a:ext cx="294481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EE2F76-05AE-4B45-AEAE-899A38DDD0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54123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GB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8100" y="0"/>
            <a:ext cx="29448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GB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2950"/>
            <a:ext cx="4953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Textmasterformate durch Klicken bearbeiten</a:t>
            </a:r>
          </a:p>
          <a:p>
            <a:pPr lvl="1"/>
            <a:r>
              <a:rPr lang="en-GB"/>
              <a:t>Zweite Ebene</a:t>
            </a:r>
          </a:p>
          <a:p>
            <a:pPr lvl="2"/>
            <a:r>
              <a:rPr lang="en-GB"/>
              <a:t>Dritte Ebene</a:t>
            </a:r>
          </a:p>
          <a:p>
            <a:pPr lvl="3"/>
            <a:r>
              <a:rPr lang="en-GB"/>
              <a:t>Vierte Ebene</a:t>
            </a:r>
          </a:p>
          <a:p>
            <a:pPr lvl="4"/>
            <a:r>
              <a:rPr lang="en-GB"/>
              <a:t>Fünfte Ebene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09113"/>
            <a:ext cx="29448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GB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4736858A-39C2-4BA9-B2EA-2EBB3C5D7C04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90343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434" name="Rectangle 2"/>
          <p:cNvSpPr>
            <a:spLocks noChangeArrowheads="1"/>
          </p:cNvSpPr>
          <p:nvPr/>
        </p:nvSpPr>
        <p:spPr bwMode="auto">
          <a:xfrm>
            <a:off x="0" y="0"/>
            <a:ext cx="9144000" cy="1254125"/>
          </a:xfrm>
          <a:prstGeom prst="rect">
            <a:avLst/>
          </a:prstGeom>
          <a:solidFill>
            <a:srgbClr val="00A6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40243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2100" y="1363663"/>
            <a:ext cx="8520113" cy="485775"/>
          </a:xfrm>
        </p:spPr>
        <p:txBody>
          <a:bodyPr/>
          <a:lstStyle>
            <a:lvl1pPr marL="0" indent="0">
              <a:buFont typeface="Arial Black" pitchFamily="34" charset="0"/>
              <a:buNone/>
              <a:defRPr b="1">
                <a:solidFill>
                  <a:srgbClr val="F28E00"/>
                </a:solidFill>
              </a:defRPr>
            </a:lvl1pPr>
          </a:lstStyle>
          <a:p>
            <a:pPr lvl="0"/>
            <a:r>
              <a:rPr lang="en-US" noProof="0"/>
              <a:t>Click to edit Master subtitle style</a:t>
            </a:r>
            <a:endParaRPr lang="en-GB" noProof="0"/>
          </a:p>
        </p:txBody>
      </p:sp>
      <p:sp>
        <p:nvSpPr>
          <p:cNvPr id="402436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282575" y="0"/>
            <a:ext cx="8520113" cy="1266825"/>
          </a:xfrm>
        </p:spPr>
        <p:txBody>
          <a:bodyPr anchor="b"/>
          <a:lstStyle>
            <a:lvl1pPr>
              <a:lnSpc>
                <a:spcPct val="80000"/>
              </a:lnSpc>
              <a:defRPr sz="4000"/>
            </a:lvl1pPr>
          </a:lstStyle>
          <a:p>
            <a:pPr lvl="0"/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402448" name="Text Box 16"/>
          <p:cNvSpPr txBox="1">
            <a:spLocks noChangeArrowheads="1"/>
          </p:cNvSpPr>
          <p:nvPr userDrawn="1"/>
        </p:nvSpPr>
        <p:spPr bwMode="auto">
          <a:xfrm>
            <a:off x="2003425" y="2481263"/>
            <a:ext cx="28559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de-DE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6564" y="6071016"/>
            <a:ext cx="691668" cy="68590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769" y="6150634"/>
            <a:ext cx="1560603" cy="5633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94094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80200" y="103188"/>
            <a:ext cx="2132013" cy="56673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82575" y="103188"/>
            <a:ext cx="6245225" cy="566737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2792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743400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2836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82575" y="977900"/>
            <a:ext cx="4183063" cy="4792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18038" y="977900"/>
            <a:ext cx="4184650" cy="4792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76223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23389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05922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01806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32764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605965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410" name="Rectangle 2"/>
          <p:cNvSpPr>
            <a:spLocks noChangeArrowheads="1"/>
          </p:cNvSpPr>
          <p:nvPr/>
        </p:nvSpPr>
        <p:spPr bwMode="auto">
          <a:xfrm>
            <a:off x="0" y="0"/>
            <a:ext cx="9144000" cy="744538"/>
          </a:xfrm>
          <a:prstGeom prst="rect">
            <a:avLst/>
          </a:prstGeom>
          <a:solidFill>
            <a:srgbClr val="00A6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4014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2575" y="977900"/>
            <a:ext cx="8520113" cy="4792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err="1"/>
              <a:t>Textmasterformate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Klicken</a:t>
            </a:r>
            <a:r>
              <a:rPr lang="en-GB" dirty="0"/>
              <a:t> </a:t>
            </a:r>
            <a:r>
              <a:rPr lang="en-GB" dirty="0" err="1"/>
              <a:t>bearbeiten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40141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292100" y="103188"/>
            <a:ext cx="8520113" cy="544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Titelmasterformat durch Klicken bearbeiten</a:t>
            </a:r>
          </a:p>
        </p:txBody>
      </p:sp>
      <p:sp>
        <p:nvSpPr>
          <p:cNvPr id="401413" name="Rectangle 5"/>
          <p:cNvSpPr>
            <a:spLocks noChangeArrowheads="1"/>
          </p:cNvSpPr>
          <p:nvPr/>
        </p:nvSpPr>
        <p:spPr bwMode="auto">
          <a:xfrm>
            <a:off x="282575" y="6385080"/>
            <a:ext cx="7421516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Ins="0" anchor="ctr"/>
          <a:lstStyle/>
          <a:p>
            <a:pPr algn="r" eaLnBrk="1" hangingPunct="1"/>
            <a:r>
              <a:rPr lang="en-GB" sz="900" b="1" dirty="0">
                <a:solidFill>
                  <a:schemeClr val="bg2"/>
                </a:solidFill>
              </a:rPr>
              <a:t>Marko Milovanovic </a:t>
            </a:r>
            <a:r>
              <a:rPr lang="en-GB" sz="900" dirty="0">
                <a:solidFill>
                  <a:schemeClr val="bg2"/>
                </a:solidFill>
              </a:rPr>
              <a:t>|  </a:t>
            </a:r>
            <a:r>
              <a:rPr lang="en-US" sz="900" dirty="0" smtClean="0">
                <a:solidFill>
                  <a:schemeClr val="bg2"/>
                </a:solidFill>
              </a:rPr>
              <a:t>ARP Technical Meeting</a:t>
            </a:r>
            <a:r>
              <a:rPr lang="en-GB" sz="900" dirty="0" smtClean="0">
                <a:solidFill>
                  <a:schemeClr val="bg2"/>
                </a:solidFill>
              </a:rPr>
              <a:t> </a:t>
            </a:r>
            <a:r>
              <a:rPr lang="en-GB" sz="900" dirty="0">
                <a:solidFill>
                  <a:schemeClr val="bg2"/>
                </a:solidFill>
              </a:rPr>
              <a:t>| </a:t>
            </a:r>
            <a:r>
              <a:rPr lang="en-GB" sz="900" dirty="0" smtClean="0">
                <a:solidFill>
                  <a:schemeClr val="bg2"/>
                </a:solidFill>
              </a:rPr>
              <a:t>14</a:t>
            </a:r>
            <a:r>
              <a:rPr lang="en-GB" sz="900" baseline="0" dirty="0" smtClean="0">
                <a:solidFill>
                  <a:schemeClr val="bg2"/>
                </a:solidFill>
              </a:rPr>
              <a:t> November </a:t>
            </a:r>
            <a:r>
              <a:rPr lang="en-GB" sz="900" dirty="0" smtClean="0">
                <a:solidFill>
                  <a:schemeClr val="bg2"/>
                </a:solidFill>
              </a:rPr>
              <a:t>2024  </a:t>
            </a:r>
            <a:r>
              <a:rPr lang="en-GB" sz="900" dirty="0">
                <a:solidFill>
                  <a:schemeClr val="bg2"/>
                </a:solidFill>
              </a:rPr>
              <a:t>|  </a:t>
            </a:r>
            <a:r>
              <a:rPr lang="en-GB" sz="900" b="1" dirty="0">
                <a:solidFill>
                  <a:schemeClr val="bg2"/>
                </a:solidFill>
              </a:rPr>
              <a:t>Page </a:t>
            </a:r>
            <a:fld id="{ABA098E9-E6EE-44BF-9612-6777A6DF1330}" type="slidenum">
              <a:rPr lang="en-GB" sz="900" b="1" smtClean="0">
                <a:solidFill>
                  <a:schemeClr val="bg2"/>
                </a:solidFill>
              </a:rPr>
              <a:pPr algn="r" eaLnBrk="1" hangingPunct="1"/>
              <a:t>‹#›</a:t>
            </a:fld>
            <a:endParaRPr lang="en-GB" sz="900" b="1" dirty="0">
              <a:solidFill>
                <a:schemeClr val="bg2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4091" y="6219645"/>
            <a:ext cx="1275341" cy="46035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9pPr>
    </p:titleStyle>
    <p:bodyStyle>
      <a:lvl1pPr marL="265113" indent="-265113" algn="l" rtl="0" eaLnBrk="1" fontAlgn="base" hangingPunct="1">
        <a:spcBef>
          <a:spcPct val="0"/>
        </a:spcBef>
        <a:spcAft>
          <a:spcPct val="50000"/>
        </a:spcAft>
        <a:buClr>
          <a:srgbClr val="F28E00"/>
        </a:buClr>
        <a:buFont typeface="Arial Black" pitchFamily="34" charset="0"/>
        <a:buChar char="&gt;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628650" indent="-184150" algn="l" rtl="0" eaLnBrk="1" fontAlgn="base" hangingPunct="1">
        <a:spcBef>
          <a:spcPct val="0"/>
        </a:spcBef>
        <a:spcAft>
          <a:spcPct val="5000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2pPr>
      <a:lvl3pPr marL="1236663" indent="-228600" algn="l" rtl="0" eaLnBrk="1" fontAlgn="base" hangingPunct="1">
        <a:spcBef>
          <a:spcPct val="0"/>
        </a:spcBef>
        <a:spcAft>
          <a:spcPct val="0"/>
        </a:spcAft>
        <a:buClr>
          <a:srgbClr val="FF9900"/>
        </a:buClr>
        <a:buFont typeface="Arial Black" pitchFamily="34" charset="0"/>
        <a:defRPr sz="1200">
          <a:solidFill>
            <a:schemeClr val="tx1"/>
          </a:solidFill>
          <a:latin typeface="+mn-lt"/>
        </a:defRPr>
      </a:lvl3pPr>
      <a:lvl4pPr marL="1644650" indent="-228600" algn="l" rtl="0" eaLnBrk="1" fontAlgn="base" hangingPunct="1">
        <a:spcBef>
          <a:spcPct val="0"/>
        </a:spcBef>
        <a:spcAft>
          <a:spcPct val="0"/>
        </a:spcAft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s://impact.cern.ch/impact/secure/?place=editActivity:240327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73" name="Rectangle 29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500" dirty="0"/>
              <a:t>ARP </a:t>
            </a:r>
            <a:r>
              <a:rPr lang="en-US" sz="3500" dirty="0" smtClean="0"/>
              <a:t>YETS 2024 activities</a:t>
            </a:r>
            <a:endParaRPr lang="de-DE" sz="3500" dirty="0"/>
          </a:p>
        </p:txBody>
      </p:sp>
      <p:sp>
        <p:nvSpPr>
          <p:cNvPr id="185374" name="Rectangle 30"/>
          <p:cNvSpPr>
            <a:spLocks noGrp="1" noChangeArrowheads="1"/>
          </p:cNvSpPr>
          <p:nvPr>
            <p:ph type="subTitle" idx="1"/>
          </p:nvPr>
        </p:nvSpPr>
        <p:spPr>
          <a:xfrm>
            <a:off x="282575" y="1363663"/>
            <a:ext cx="8529638" cy="485775"/>
          </a:xfrm>
        </p:spPr>
        <p:txBody>
          <a:bodyPr/>
          <a:lstStyle/>
          <a:p>
            <a:r>
              <a:rPr lang="en-US" dirty="0" smtClean="0"/>
              <a:t>LHC Tunnel Region Experiments Working Group (TREX)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770BBE8-9D5B-4B24-AE5D-52BC9338ED8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0164" y="168828"/>
            <a:ext cx="1799497" cy="94690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8940DAA-E581-4DC4-8C24-6142F94A25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6323" y="3178630"/>
            <a:ext cx="1569334" cy="2238102"/>
          </a:xfrm>
          <a:prstGeom prst="rect">
            <a:avLst/>
          </a:prstGeom>
        </p:spPr>
      </p:pic>
      <p:sp>
        <p:nvSpPr>
          <p:cNvPr id="10" name="Text Box 35"/>
          <p:cNvSpPr txBox="1">
            <a:spLocks noChangeArrowheads="1"/>
          </p:cNvSpPr>
          <p:nvPr/>
        </p:nvSpPr>
        <p:spPr bwMode="auto">
          <a:xfrm>
            <a:off x="5833822" y="2015546"/>
            <a:ext cx="3051835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de-DE" dirty="0">
                <a:solidFill>
                  <a:srgbClr val="00A5EB"/>
                </a:solidFill>
              </a:rPr>
              <a:t>Marko Milovanovic</a:t>
            </a:r>
          </a:p>
          <a:p>
            <a:endParaRPr lang="en-US" sz="1500" dirty="0"/>
          </a:p>
          <a:p>
            <a:r>
              <a:rPr lang="en-US" sz="1500" dirty="0" smtClean="0"/>
              <a:t>06.12.2024</a:t>
            </a:r>
            <a:r>
              <a:rPr lang="en-US" sz="1500" dirty="0" smtClean="0"/>
              <a:t>.</a:t>
            </a:r>
            <a:endParaRPr lang="en-US" sz="1500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FC7CD67-507A-4F60-A7F1-1E4476146F7C}"/>
              </a:ext>
            </a:extLst>
          </p:cNvPr>
          <p:cNvGrpSpPr/>
          <p:nvPr/>
        </p:nvGrpSpPr>
        <p:grpSpPr>
          <a:xfrm>
            <a:off x="832338" y="1842981"/>
            <a:ext cx="4606444" cy="4102047"/>
            <a:chOff x="2046661" y="1908818"/>
            <a:chExt cx="4606444" cy="4102047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B0BA1331-7EDD-4F34-827E-A644A01EB4D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46661" y="1908818"/>
              <a:ext cx="4606444" cy="2534306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914C02B6-58A9-465D-B3C3-854BA1DCD15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8226"/>
            <a:stretch/>
          </p:blipFill>
          <p:spPr>
            <a:xfrm>
              <a:off x="2046661" y="4464758"/>
              <a:ext cx="4606444" cy="1546107"/>
            </a:xfrm>
            <a:prstGeom prst="rect">
              <a:avLst/>
            </a:prstGeom>
          </p:spPr>
        </p:pic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CBBBC0A-1516-4745-AE64-386EDE2C860C}"/>
              </a:ext>
            </a:extLst>
          </p:cNvPr>
          <p:cNvGrpSpPr/>
          <p:nvPr/>
        </p:nvGrpSpPr>
        <p:grpSpPr>
          <a:xfrm>
            <a:off x="731520" y="2743200"/>
            <a:ext cx="380392" cy="1792222"/>
            <a:chOff x="621796" y="2743200"/>
            <a:chExt cx="490116" cy="1792222"/>
          </a:xfrm>
        </p:grpSpPr>
        <p:cxnSp>
          <p:nvCxnSpPr>
            <p:cNvPr id="15" name="Connector: Elbow 16">
              <a:extLst>
                <a:ext uri="{FF2B5EF4-FFF2-40B4-BE49-F238E27FC236}">
                  <a16:creationId xmlns:a16="http://schemas.microsoft.com/office/drawing/2014/main" id="{26AD30FB-CEA9-4AA5-A17A-4CF672DD9DCD}"/>
                </a:ext>
              </a:extLst>
            </p:cNvPr>
            <p:cNvCxnSpPr/>
            <p:nvPr/>
          </p:nvCxnSpPr>
          <p:spPr bwMode="auto">
            <a:xfrm rot="16200000" flipH="1">
              <a:off x="596193" y="4019704"/>
              <a:ext cx="541321" cy="490116"/>
            </a:xfrm>
            <a:prstGeom prst="bentConnector3">
              <a:avLst>
                <a:gd name="adj1" fmla="val 50000"/>
              </a:avLst>
            </a:prstGeom>
            <a:solidFill>
              <a:schemeClr val="accent1"/>
            </a:solidFill>
            <a:ln w="1270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6" name="Connector: Elbow 24">
              <a:extLst>
                <a:ext uri="{FF2B5EF4-FFF2-40B4-BE49-F238E27FC236}">
                  <a16:creationId xmlns:a16="http://schemas.microsoft.com/office/drawing/2014/main" id="{003B8F2E-A67D-4D0B-9536-2BE1E463C04B}"/>
                </a:ext>
              </a:extLst>
            </p:cNvPr>
            <p:cNvCxnSpPr/>
            <p:nvPr/>
          </p:nvCxnSpPr>
          <p:spPr bwMode="auto">
            <a:xfrm rot="5400000">
              <a:off x="168251" y="3196745"/>
              <a:ext cx="1250901" cy="343811"/>
            </a:xfrm>
            <a:prstGeom prst="bentConnector3">
              <a:avLst>
                <a:gd name="adj1" fmla="val 18421"/>
              </a:avLst>
            </a:prstGeom>
            <a:solidFill>
              <a:schemeClr val="accent1"/>
            </a:solidFill>
            <a:ln w="1270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17" name="Group 16"/>
          <p:cNvGrpSpPr/>
          <p:nvPr/>
        </p:nvGrpSpPr>
        <p:grpSpPr>
          <a:xfrm>
            <a:off x="5151121" y="2743199"/>
            <a:ext cx="388481" cy="1798321"/>
            <a:chOff x="5151121" y="2743199"/>
            <a:chExt cx="388481" cy="1798321"/>
          </a:xfrm>
        </p:grpSpPr>
        <p:cxnSp>
          <p:nvCxnSpPr>
            <p:cNvPr id="18" name="Elbow Connector 17"/>
            <p:cNvCxnSpPr/>
            <p:nvPr/>
          </p:nvCxnSpPr>
          <p:spPr bwMode="auto">
            <a:xfrm rot="16200000" flipH="1">
              <a:off x="4956543" y="3057397"/>
              <a:ext cx="897255" cy="268860"/>
            </a:xfrm>
            <a:prstGeom prst="bentConnector3">
              <a:avLst>
                <a:gd name="adj1" fmla="val 25371"/>
              </a:avLst>
            </a:prstGeom>
            <a:solidFill>
              <a:schemeClr val="accent1"/>
            </a:solidFill>
            <a:ln w="1270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9" name="Elbow Connector 18"/>
            <p:cNvCxnSpPr/>
            <p:nvPr/>
          </p:nvCxnSpPr>
          <p:spPr bwMode="auto">
            <a:xfrm rot="5400000">
              <a:off x="4894829" y="3896747"/>
              <a:ext cx="901065" cy="388481"/>
            </a:xfrm>
            <a:prstGeom prst="bentConnector3">
              <a:avLst>
                <a:gd name="adj1" fmla="val 70742"/>
              </a:avLst>
            </a:prstGeom>
            <a:solidFill>
              <a:schemeClr val="accent1"/>
            </a:solidFill>
            <a:ln w="1270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pic>
        <p:nvPicPr>
          <p:cNvPr id="20" name="Picture 1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9220" y="3028527"/>
            <a:ext cx="1527780" cy="1223856"/>
          </a:xfrm>
          <a:prstGeom prst="rect">
            <a:avLst/>
          </a:prstGeom>
        </p:spPr>
      </p:pic>
      <p:pic>
        <p:nvPicPr>
          <p:cNvPr id="21" name="Picture 2" descr="C:\Documents and Settings\Michael Rijssenbeek\My Documents\Conferences\ANIMMA2013\ALFA\ALFA_DetectorsDrawing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3134" y="4472351"/>
            <a:ext cx="1263866" cy="1751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LSS1 focus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378" y="844826"/>
            <a:ext cx="7493239" cy="5559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2591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Projected radiation levels in LSS1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60495"/>
            <a:ext cx="9144000" cy="5137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0121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Projected radiation levels in LSS1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37" y="861935"/>
            <a:ext cx="8907056" cy="5179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1356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/>
          <a:srcRect r="1872"/>
          <a:stretch/>
        </p:blipFill>
        <p:spPr>
          <a:xfrm>
            <a:off x="277110" y="6008690"/>
            <a:ext cx="3927631" cy="592638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Optics configuration for 2025/26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50264"/>
            <a:ext cx="9165977" cy="5155862"/>
          </a:xfrm>
          <a:prstGeom prst="rect">
            <a:avLst/>
          </a:prstGeom>
        </p:spPr>
      </p:pic>
      <p:cxnSp>
        <p:nvCxnSpPr>
          <p:cNvPr id="4" name="Straight Connector 3"/>
          <p:cNvCxnSpPr/>
          <p:nvPr/>
        </p:nvCxnSpPr>
        <p:spPr bwMode="auto">
          <a:xfrm>
            <a:off x="277110" y="3200400"/>
            <a:ext cx="4355275" cy="208759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" name="Straight Connector 5"/>
          <p:cNvCxnSpPr/>
          <p:nvPr/>
        </p:nvCxnSpPr>
        <p:spPr bwMode="auto">
          <a:xfrm flipV="1">
            <a:off x="103517" y="3226279"/>
            <a:ext cx="4356340" cy="207896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" name="TextBox 6"/>
          <p:cNvSpPr txBox="1"/>
          <p:nvPr/>
        </p:nvSpPr>
        <p:spPr>
          <a:xfrm>
            <a:off x="6443934" y="2987992"/>
            <a:ext cx="24545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LHC-BOC </a:t>
            </a:r>
            <a:r>
              <a:rPr lang="en-US" dirty="0" smtClean="0"/>
              <a:t>final decision: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80064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EYETS 2024/25 - Constraints</a:t>
            </a:r>
            <a:endParaRPr lang="en-GB" dirty="0"/>
          </a:p>
        </p:txBody>
      </p:sp>
      <p:sp>
        <p:nvSpPr>
          <p:cNvPr id="5" name="Content Placeholder 1"/>
          <p:cNvSpPr>
            <a:spLocks noGrp="1"/>
          </p:cNvSpPr>
          <p:nvPr>
            <p:ph idx="1"/>
          </p:nvPr>
        </p:nvSpPr>
        <p:spPr>
          <a:xfrm>
            <a:off x="290608" y="5026213"/>
            <a:ext cx="8752866" cy="1577782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sz="1500" dirty="0" smtClean="0"/>
              <a:t>Closure of LHC Experiments and start of LHC machine check-out on 02/04/2025; LHC beam operation starting on 07/04/2025.</a:t>
            </a:r>
          </a:p>
          <a:p>
            <a:pPr>
              <a:spcAft>
                <a:spcPts val="600"/>
              </a:spcAft>
            </a:pPr>
            <a:r>
              <a:rPr lang="en-US" sz="1500" dirty="0" smtClean="0"/>
              <a:t>LHC EYETS beam to beam: 19 weeks.</a:t>
            </a:r>
          </a:p>
          <a:p>
            <a:pPr>
              <a:spcAft>
                <a:spcPts val="600"/>
              </a:spcAft>
            </a:pPr>
            <a:r>
              <a:rPr lang="en-US" sz="1500" dirty="0" smtClean="0"/>
              <a:t>Controls maintenance “SYS ADMIN DAYS” from 6</a:t>
            </a:r>
            <a:r>
              <a:rPr lang="en-US" sz="1500" baseline="30000" dirty="0" smtClean="0"/>
              <a:t>th</a:t>
            </a:r>
            <a:r>
              <a:rPr lang="en-US" sz="1500" dirty="0" smtClean="0"/>
              <a:t> to 9</a:t>
            </a:r>
            <a:r>
              <a:rPr lang="en-US" sz="1500" baseline="30000" dirty="0" smtClean="0"/>
              <a:t>th</a:t>
            </a:r>
            <a:r>
              <a:rPr lang="en-US" sz="1500" dirty="0" smtClean="0"/>
              <a:t> January 2025.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608" y="939951"/>
            <a:ext cx="8668121" cy="103740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35845" y="2175861"/>
            <a:ext cx="2322884" cy="172938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0608" y="1852868"/>
            <a:ext cx="4011722" cy="3062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1284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EYETS 2024/25 - Constraints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506" y="823744"/>
            <a:ext cx="8948590" cy="4979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7793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EYETS 2024/25 </a:t>
            </a:r>
            <a:r>
              <a:rPr lang="en-CH" dirty="0" smtClean="0"/>
              <a:t>–</a:t>
            </a:r>
            <a:r>
              <a:rPr lang="en-US" dirty="0" smtClean="0"/>
              <a:t> Schedule in work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39" y="819056"/>
            <a:ext cx="8922529" cy="4982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7809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EYETS 2024/25 </a:t>
            </a:r>
            <a:r>
              <a:rPr lang="en-CH" dirty="0" smtClean="0"/>
              <a:t>–</a:t>
            </a:r>
            <a:r>
              <a:rPr lang="en-US" dirty="0" smtClean="0"/>
              <a:t> focus on LSS1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57289"/>
          <a:stretch/>
        </p:blipFill>
        <p:spPr>
          <a:xfrm>
            <a:off x="2613991" y="824947"/>
            <a:ext cx="3200400" cy="5559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5956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79785" y="4636770"/>
            <a:ext cx="8663918" cy="1959429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sz="1600" dirty="0" smtClean="0"/>
              <a:t>YETS </a:t>
            </a:r>
            <a:r>
              <a:rPr lang="en-US" sz="1600" dirty="0"/>
              <a:t>impact </a:t>
            </a:r>
            <a:r>
              <a:rPr lang="en-US" sz="1600" dirty="0" smtClean="0"/>
              <a:t>approved: </a:t>
            </a:r>
            <a:r>
              <a:rPr lang="en-US" sz="1200" dirty="0">
                <a:hlinkClick r:id="rId2"/>
              </a:rPr>
              <a:t>https://impact.cern.ch/impact/secure/?</a:t>
            </a:r>
            <a:r>
              <a:rPr lang="en-US" sz="1200" dirty="0" smtClean="0">
                <a:hlinkClick r:id="rId2"/>
              </a:rPr>
              <a:t>place=editActivity:240327</a:t>
            </a:r>
            <a:endParaRPr lang="en-US" sz="1200" dirty="0" smtClean="0"/>
          </a:p>
          <a:p>
            <a:pPr>
              <a:spcAft>
                <a:spcPts val="600"/>
              </a:spcAft>
            </a:pPr>
            <a:r>
              <a:rPr lang="en-US" sz="1600" dirty="0" smtClean="0"/>
              <a:t>Support needed </a:t>
            </a:r>
            <a:r>
              <a:rPr lang="en-US" sz="1600" dirty="0"/>
              <a:t>from </a:t>
            </a:r>
            <a:r>
              <a:rPr lang="en-US" sz="1600" dirty="0" smtClean="0"/>
              <a:t>BE-GM-ASG for survey (2x) and already arranged (W50+W9).</a:t>
            </a:r>
          </a:p>
          <a:p>
            <a:pPr>
              <a:spcAft>
                <a:spcPts val="600"/>
              </a:spcAft>
            </a:pPr>
            <a:r>
              <a:rPr lang="en-US" sz="1600" dirty="0" smtClean="0"/>
              <a:t>Will probably also need support from HSE-RP-AS to expedite radioactive transport.</a:t>
            </a:r>
          </a:p>
          <a:p>
            <a:pPr>
              <a:spcAft>
                <a:spcPts val="600"/>
              </a:spcAft>
            </a:pPr>
            <a:r>
              <a:rPr lang="en-US" sz="1600" dirty="0" smtClean="0"/>
              <a:t>Will ask EP-DT support (as every year) for metrology (CMM).</a:t>
            </a:r>
          </a:p>
          <a:p>
            <a:pPr>
              <a:spcAft>
                <a:spcPts val="600"/>
              </a:spcAft>
            </a:pPr>
            <a:r>
              <a:rPr lang="en-US" sz="1600" dirty="0" smtClean="0"/>
              <a:t>Ongoing discussion with SY-STI-BMI/R2E about improving/upgrading shielding to cope with increased radiation damage.</a:t>
            </a:r>
            <a:endParaRPr lang="en-US" sz="16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YETS 2024/25 plan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029" y="863237"/>
            <a:ext cx="8807674" cy="3716759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 bwMode="auto">
          <a:xfrm>
            <a:off x="4791075" y="863237"/>
            <a:ext cx="0" cy="3716759"/>
          </a:xfrm>
          <a:prstGeom prst="line">
            <a:avLst/>
          </a:prstGeom>
          <a:ln w="9525" cap="flat" cmpd="sng" algn="ctr">
            <a:solidFill>
              <a:srgbClr val="00B050"/>
            </a:solidFill>
            <a:prstDash val="dash"/>
            <a:round/>
            <a:headEnd type="none" w="med" len="med"/>
            <a:tailEnd type="none" w="med" len="med"/>
          </a:ln>
          <a:ex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32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346" name="Rectangle 2"/>
          <p:cNvSpPr>
            <a:spLocks noGrp="1" noChangeArrowheads="1"/>
          </p:cNvSpPr>
          <p:nvPr>
            <p:ph type="title"/>
          </p:nvPr>
        </p:nvSpPr>
        <p:spPr>
          <a:xfrm>
            <a:off x="292100" y="103188"/>
            <a:ext cx="8520113" cy="544512"/>
          </a:xfrm>
        </p:spPr>
        <p:txBody>
          <a:bodyPr/>
          <a:lstStyle/>
          <a:p>
            <a:r>
              <a:rPr lang="en-US" dirty="0"/>
              <a:t>Backup</a:t>
            </a:r>
          </a:p>
        </p:txBody>
      </p:sp>
      <p:sp>
        <p:nvSpPr>
          <p:cNvPr id="44134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14554" y="948639"/>
            <a:ext cx="8397849" cy="5203444"/>
          </a:xfrm>
        </p:spPr>
        <p:txBody>
          <a:bodyPr/>
          <a:lstStyle/>
          <a:p>
            <a:pPr marL="0" indent="0" algn="ctr">
              <a:buNone/>
            </a:pPr>
            <a:endParaRPr lang="en-US" sz="1300" dirty="0"/>
          </a:p>
          <a:p>
            <a:pPr marL="0" indent="0" algn="ctr">
              <a:buNone/>
            </a:pPr>
            <a:endParaRPr lang="en-US" sz="1300" dirty="0"/>
          </a:p>
          <a:p>
            <a:pPr marL="0" indent="0" algn="ctr">
              <a:buNone/>
            </a:pPr>
            <a:endParaRPr lang="en-US" sz="1300" dirty="0"/>
          </a:p>
          <a:p>
            <a:pPr marL="0" indent="0" algn="ctr">
              <a:buNone/>
            </a:pPr>
            <a:endParaRPr lang="en-US" sz="1300" dirty="0"/>
          </a:p>
          <a:p>
            <a:pPr marL="0" indent="0" algn="ctr">
              <a:buNone/>
            </a:pPr>
            <a:endParaRPr lang="en-US" sz="1300" dirty="0"/>
          </a:p>
          <a:p>
            <a:pPr marL="0" indent="0" algn="ctr">
              <a:buNone/>
            </a:pPr>
            <a:endParaRPr lang="en-US" sz="1300" dirty="0"/>
          </a:p>
          <a:p>
            <a:pPr marL="0" indent="0" algn="ctr">
              <a:buNone/>
            </a:pPr>
            <a:endParaRPr lang="en-US" sz="1300" dirty="0"/>
          </a:p>
          <a:p>
            <a:pPr marL="0" indent="0" algn="ctr">
              <a:buNone/>
            </a:pPr>
            <a:r>
              <a:rPr lang="en-US" sz="3200" dirty="0">
                <a:solidFill>
                  <a:schemeClr val="accent2"/>
                </a:solidFill>
              </a:rPr>
              <a:t>Backup slides.</a:t>
            </a:r>
          </a:p>
        </p:txBody>
      </p:sp>
    </p:spTree>
    <p:extLst>
      <p:ext uri="{BB962C8B-B14F-4D97-AF65-F5344CB8AC3E}">
        <p14:creationId xmlns:p14="http://schemas.microsoft.com/office/powerpoint/2010/main" val="2781875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79785" y="764802"/>
            <a:ext cx="8759712" cy="5947873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sz="1600" dirty="0" smtClean="0"/>
              <a:t>Replacing Stainless Steel ALFA blind flanges in S81 with Al ones:</a:t>
            </a:r>
          </a:p>
          <a:p>
            <a:pPr lvl="1">
              <a:spcAft>
                <a:spcPts val="600"/>
              </a:spcAft>
            </a:pPr>
            <a:r>
              <a:rPr lang="en-US" sz="1200" dirty="0" smtClean="0"/>
              <a:t>Scheduled for </a:t>
            </a:r>
            <a:r>
              <a:rPr lang="en-US" sz="1200" dirty="0" smtClean="0"/>
              <a:t>28-29/11. </a:t>
            </a:r>
            <a:r>
              <a:rPr lang="en-US" sz="1200" dirty="0" err="1" smtClean="0"/>
              <a:t>Sune</a:t>
            </a:r>
            <a:r>
              <a:rPr lang="en-US" sz="1200" dirty="0" smtClean="0"/>
              <a:t> will use his own impact.</a:t>
            </a:r>
          </a:p>
          <a:p>
            <a:pPr>
              <a:spcAft>
                <a:spcPts val="600"/>
              </a:spcAft>
            </a:pPr>
            <a:r>
              <a:rPr lang="en-US" sz="1600" dirty="0" smtClean="0"/>
              <a:t>ARP cable survey</a:t>
            </a:r>
            <a:endParaRPr lang="en-US" sz="1600" dirty="0"/>
          </a:p>
          <a:p>
            <a:pPr lvl="1">
              <a:spcAft>
                <a:spcPts val="600"/>
              </a:spcAft>
            </a:pPr>
            <a:r>
              <a:rPr lang="en-US" sz="1200" dirty="0" smtClean="0"/>
              <a:t>Scheduled for 10/12 </a:t>
            </a:r>
            <a:r>
              <a:rPr lang="en-CH" sz="1200" dirty="0" smtClean="0"/>
              <a:t>–</a:t>
            </a:r>
            <a:r>
              <a:rPr lang="en-US" sz="1200" dirty="0" smtClean="0"/>
              <a:t> Giulio, </a:t>
            </a:r>
            <a:r>
              <a:rPr lang="en-US" sz="1200" dirty="0" err="1" smtClean="0"/>
              <a:t>Elzbieta</a:t>
            </a:r>
            <a:r>
              <a:rPr lang="en-US" sz="1200" dirty="0" smtClean="0"/>
              <a:t>, Luis, </a:t>
            </a:r>
            <a:r>
              <a:rPr lang="en-US" sz="1200" dirty="0" err="1" smtClean="0"/>
              <a:t>Maciej</a:t>
            </a:r>
            <a:r>
              <a:rPr lang="en-US" sz="1200" dirty="0" smtClean="0"/>
              <a:t>, </a:t>
            </a:r>
            <a:r>
              <a:rPr lang="en-US" sz="1200" dirty="0" smtClean="0"/>
              <a:t>Marko</a:t>
            </a:r>
            <a:r>
              <a:rPr lang="en-US" sz="1200" dirty="0"/>
              <a:t>.</a:t>
            </a:r>
            <a:endParaRPr lang="en-US" sz="1200" dirty="0" smtClean="0"/>
          </a:p>
          <a:p>
            <a:pPr>
              <a:spcAft>
                <a:spcPts val="600"/>
              </a:spcAft>
            </a:pPr>
            <a:r>
              <a:rPr lang="en-US" sz="1600" dirty="0" smtClean="0"/>
              <a:t>1</a:t>
            </a:r>
            <a:r>
              <a:rPr lang="en-US" sz="1600" baseline="30000" dirty="0" smtClean="0"/>
              <a:t>st</a:t>
            </a:r>
            <a:r>
              <a:rPr lang="en-US" sz="1600" dirty="0" smtClean="0"/>
              <a:t> AFP laser survey</a:t>
            </a:r>
          </a:p>
          <a:p>
            <a:pPr lvl="1">
              <a:spcAft>
                <a:spcPts val="600"/>
              </a:spcAft>
            </a:pPr>
            <a:r>
              <a:rPr lang="en-US" sz="1200" dirty="0" smtClean="0"/>
              <a:t>Scheduled </a:t>
            </a:r>
            <a:r>
              <a:rPr lang="en-US" sz="1200" dirty="0" smtClean="0"/>
              <a:t>for W50 (ca.12-13/12).</a:t>
            </a:r>
            <a:endParaRPr lang="en-US" sz="1200" dirty="0"/>
          </a:p>
          <a:p>
            <a:pPr>
              <a:spcAft>
                <a:spcPts val="600"/>
              </a:spcAft>
            </a:pPr>
            <a:r>
              <a:rPr lang="en-US" sz="1600" dirty="0" smtClean="0"/>
              <a:t>2</a:t>
            </a:r>
            <a:r>
              <a:rPr lang="en-US" sz="1600" baseline="30000" dirty="0" smtClean="0"/>
              <a:t>nd</a:t>
            </a:r>
            <a:r>
              <a:rPr lang="en-US" sz="1600" dirty="0" smtClean="0"/>
              <a:t> AFP laser survey</a:t>
            </a:r>
          </a:p>
          <a:p>
            <a:pPr lvl="1">
              <a:spcAft>
                <a:spcPts val="600"/>
              </a:spcAft>
            </a:pPr>
            <a:r>
              <a:rPr lang="en-US" sz="1200" dirty="0"/>
              <a:t>New </a:t>
            </a:r>
            <a:r>
              <a:rPr lang="en-US" sz="1200" dirty="0" err="1"/>
              <a:t>fiducialisation</a:t>
            </a:r>
            <a:r>
              <a:rPr lang="en-US" sz="1200" dirty="0"/>
              <a:t> (if necessary) and new LVDT calibration </a:t>
            </a:r>
            <a:r>
              <a:rPr lang="en-US" sz="1200" dirty="0" smtClean="0"/>
              <a:t>(~2 days): </a:t>
            </a:r>
            <a:r>
              <a:rPr lang="en-US" sz="1200" dirty="0"/>
              <a:t>for </a:t>
            </a:r>
            <a:r>
              <a:rPr lang="en-US" sz="1200" dirty="0" smtClean="0"/>
              <a:t>these. Precise slot </a:t>
            </a:r>
            <a:r>
              <a:rPr lang="en-US" sz="1200" dirty="0" err="1" smtClean="0"/>
              <a:t>tbd</a:t>
            </a:r>
            <a:r>
              <a:rPr lang="en-US" sz="1200" dirty="0" smtClean="0"/>
              <a:t>; aiming for W9. A </a:t>
            </a:r>
            <a:r>
              <a:rPr lang="en-US" sz="1200" dirty="0"/>
              <a:t>short </a:t>
            </a:r>
            <a:r>
              <a:rPr lang="en-US" sz="1200" dirty="0" smtClean="0"/>
              <a:t>slot can be locked </a:t>
            </a:r>
            <a:r>
              <a:rPr lang="en-US" sz="1200" dirty="0"/>
              <a:t>in order to optimize </a:t>
            </a:r>
            <a:r>
              <a:rPr lang="en-US" sz="1200" dirty="0" smtClean="0"/>
              <a:t>our presence</a:t>
            </a:r>
          </a:p>
          <a:p>
            <a:pPr lvl="1">
              <a:spcAft>
                <a:spcPts val="600"/>
              </a:spcAft>
            </a:pPr>
            <a:r>
              <a:rPr lang="en-US" sz="1200" dirty="0"/>
              <a:t>Smoothing alignment: the regular LSS1 smoothing will be done between 2025-02-10 and </a:t>
            </a:r>
            <a:r>
              <a:rPr lang="en-US" sz="1200" dirty="0" smtClean="0"/>
              <a:t>2025-02-21 (no help required).</a:t>
            </a:r>
          </a:p>
          <a:p>
            <a:pPr>
              <a:spcAft>
                <a:spcPts val="600"/>
              </a:spcAft>
            </a:pPr>
            <a:r>
              <a:rPr lang="en-US" sz="1600" dirty="0" smtClean="0"/>
              <a:t>New </a:t>
            </a:r>
            <a:r>
              <a:rPr lang="en-US" sz="1600" dirty="0" err="1" smtClean="0"/>
              <a:t>SiT</a:t>
            </a:r>
            <a:r>
              <a:rPr lang="en-US" sz="1600" dirty="0" smtClean="0"/>
              <a:t> modules production at IFAE:</a:t>
            </a:r>
            <a:endParaRPr lang="en-US" sz="1500" dirty="0" smtClean="0"/>
          </a:p>
          <a:p>
            <a:pPr lvl="1">
              <a:spcAft>
                <a:spcPts val="600"/>
              </a:spcAft>
            </a:pPr>
            <a:r>
              <a:rPr lang="en-US" sz="1200" dirty="0" smtClean="0"/>
              <a:t>Bump-bonding </a:t>
            </a:r>
            <a:r>
              <a:rPr lang="en-US" sz="1200" dirty="0" smtClean="0"/>
              <a:t>machine </a:t>
            </a:r>
            <a:r>
              <a:rPr lang="en-US" sz="1200" dirty="0" smtClean="0"/>
              <a:t>broken at IFAE </a:t>
            </a:r>
            <a:r>
              <a:rPr lang="en-US" sz="1200" dirty="0" smtClean="0"/>
              <a:t>&amp; wire-bonding technician over-committed. Might send the modules to CERN for wire-bonding.</a:t>
            </a:r>
          </a:p>
          <a:p>
            <a:pPr lvl="1">
              <a:spcAft>
                <a:spcPts val="600"/>
              </a:spcAft>
            </a:pPr>
            <a:r>
              <a:rPr lang="en-US" sz="1200" dirty="0" smtClean="0"/>
              <a:t>Ideally to be ready for pick up by </a:t>
            </a:r>
            <a:r>
              <a:rPr lang="en-US" sz="1200" dirty="0" smtClean="0"/>
              <a:t>12/01 (W2) </a:t>
            </a:r>
            <a:r>
              <a:rPr lang="en-US" sz="1200" dirty="0" smtClean="0"/>
              <a:t>or deliver by </a:t>
            </a:r>
            <a:r>
              <a:rPr lang="en-US" sz="1200" dirty="0" smtClean="0"/>
              <a:t>27/01 (W5) to CERN for wire-bonding and testing.</a:t>
            </a:r>
          </a:p>
          <a:p>
            <a:pPr>
              <a:spcAft>
                <a:spcPts val="600"/>
              </a:spcAft>
            </a:pPr>
            <a:r>
              <a:rPr lang="en-US" sz="1600" dirty="0" smtClean="0"/>
              <a:t>Extraction and re-insertion of flanges w/refurbished detector packages:</a:t>
            </a:r>
          </a:p>
          <a:p>
            <a:pPr lvl="1">
              <a:spcAft>
                <a:spcPts val="600"/>
              </a:spcAft>
            </a:pPr>
            <a:r>
              <a:rPr lang="en-US" sz="1200" dirty="0" smtClean="0"/>
              <a:t>Aiming for removal of flanges in W4 (+-1 week)</a:t>
            </a:r>
          </a:p>
          <a:p>
            <a:pPr lvl="1">
              <a:spcAft>
                <a:spcPts val="600"/>
              </a:spcAft>
            </a:pPr>
            <a:r>
              <a:rPr lang="en-US" sz="1200" dirty="0" smtClean="0"/>
              <a:t>Assembly and metrology of detector packages in W6-7</a:t>
            </a:r>
          </a:p>
          <a:p>
            <a:pPr lvl="1">
              <a:spcAft>
                <a:spcPts val="600"/>
              </a:spcAft>
            </a:pPr>
            <a:r>
              <a:rPr lang="en-US" sz="1200" dirty="0" smtClean="0"/>
              <a:t>Re-installation of flanges w/refurbished packages: W7-8.</a:t>
            </a:r>
          </a:p>
          <a:p>
            <a:pPr lvl="1">
              <a:spcAft>
                <a:spcPts val="600"/>
              </a:spcAft>
            </a:pPr>
            <a:r>
              <a:rPr lang="en-US" sz="1200" dirty="0" smtClean="0"/>
              <a:t>Recommissioning, 2</a:t>
            </a:r>
            <a:r>
              <a:rPr lang="en-US" sz="1200" baseline="30000" dirty="0" smtClean="0"/>
              <a:t>nd</a:t>
            </a:r>
            <a:r>
              <a:rPr lang="en-US" sz="1200" dirty="0" smtClean="0"/>
              <a:t> survey &amp; smoothing alignment: W9</a:t>
            </a:r>
          </a:p>
          <a:p>
            <a:pPr>
              <a:spcAft>
                <a:spcPts val="600"/>
              </a:spcAft>
            </a:pPr>
            <a:r>
              <a:rPr lang="en-US" sz="1600" dirty="0" smtClean="0"/>
              <a:t>Sector 8-1 access possible only until 04/03!</a:t>
            </a:r>
          </a:p>
          <a:p>
            <a:pPr lvl="1">
              <a:spcAft>
                <a:spcPts val="600"/>
              </a:spcAft>
            </a:pPr>
            <a:r>
              <a:rPr lang="en-US" sz="1200" dirty="0" smtClean="0"/>
              <a:t>Sector 1-2: access possible until 13/03.</a:t>
            </a:r>
            <a:endParaRPr lang="en-US" sz="1200" dirty="0"/>
          </a:p>
          <a:p>
            <a:pPr>
              <a:spcAft>
                <a:spcPts val="600"/>
              </a:spcAft>
            </a:pPr>
            <a:endParaRPr lang="en-US" sz="16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Reminders, updates &amp; constraints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3346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DESY_Vortrag_3-1">
  <a:themeElements>
    <a:clrScheme name="2_DESY_Vortrag_3-1 14">
      <a:dk1>
        <a:srgbClr val="000000"/>
      </a:dk1>
      <a:lt1>
        <a:srgbClr val="FFFFFF"/>
      </a:lt1>
      <a:dk2>
        <a:srgbClr val="FFFFFF"/>
      </a:dk2>
      <a:lt2>
        <a:srgbClr val="808080"/>
      </a:lt2>
      <a:accent1>
        <a:srgbClr val="00A5EB"/>
      </a:accent1>
      <a:accent2>
        <a:srgbClr val="F28E00"/>
      </a:accent2>
      <a:accent3>
        <a:srgbClr val="FFFFFF"/>
      </a:accent3>
      <a:accent4>
        <a:srgbClr val="000000"/>
      </a:accent4>
      <a:accent5>
        <a:srgbClr val="AACFF3"/>
      </a:accent5>
      <a:accent6>
        <a:srgbClr val="DB8000"/>
      </a:accent6>
      <a:hlink>
        <a:srgbClr val="00A5EB"/>
      </a:hlink>
      <a:folHlink>
        <a:srgbClr val="808080"/>
      </a:folHlink>
    </a:clrScheme>
    <a:fontScheme name="2_DESY_Vortrag_3-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_DESY_Vortrag_3-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0A5EB"/>
        </a:accent1>
        <a:accent2>
          <a:srgbClr val="F28E00"/>
        </a:accent2>
        <a:accent3>
          <a:srgbClr val="FFFFFF"/>
        </a:accent3>
        <a:accent4>
          <a:srgbClr val="000000"/>
        </a:accent4>
        <a:accent5>
          <a:srgbClr val="AACFF3"/>
        </a:accent5>
        <a:accent6>
          <a:srgbClr val="DB8000"/>
        </a:accent6>
        <a:hlink>
          <a:srgbClr val="00A5E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14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0A5EB"/>
        </a:accent1>
        <a:accent2>
          <a:srgbClr val="F28E00"/>
        </a:accent2>
        <a:accent3>
          <a:srgbClr val="FFFFFF"/>
        </a:accent3>
        <a:accent4>
          <a:srgbClr val="000000"/>
        </a:accent4>
        <a:accent5>
          <a:srgbClr val="AACFF3"/>
        </a:accent5>
        <a:accent6>
          <a:srgbClr val="DB8000"/>
        </a:accent6>
        <a:hlink>
          <a:srgbClr val="00A5EB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PPT-Vorlage_en</Template>
  <TotalTime>18825</TotalTime>
  <Words>400</Words>
  <Application>Microsoft Office PowerPoint</Application>
  <PresentationFormat>On-screen Show (4:3)</PresentationFormat>
  <Paragraphs>52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Arial Black</vt:lpstr>
      <vt:lpstr>Wingdings</vt:lpstr>
      <vt:lpstr>2_DESY_Vortrag_3-1</vt:lpstr>
      <vt:lpstr>ARP YETS 2024 activities</vt:lpstr>
      <vt:lpstr>LHC Optics configuration for 2025/26</vt:lpstr>
      <vt:lpstr>EYETS 2024/25 - Constraints</vt:lpstr>
      <vt:lpstr>EYETS 2024/25 - Constraints</vt:lpstr>
      <vt:lpstr>EYETS 2024/25 – Schedule in work</vt:lpstr>
      <vt:lpstr>EYETS 2024/25 – focus on LSS1</vt:lpstr>
      <vt:lpstr>YETS 2024/25 plan</vt:lpstr>
      <vt:lpstr>Backup</vt:lpstr>
      <vt:lpstr>Reminders, updates &amp; constraints</vt:lpstr>
      <vt:lpstr>LSS1 focus</vt:lpstr>
      <vt:lpstr>Projected radiation levels in LSS1</vt:lpstr>
      <vt:lpstr>Projected radiation levels in LSS1</vt:lpstr>
    </vt:vector>
  </TitlesOfParts>
  <Company>DESY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&amp; plans for ALFA &amp; AFP</dc:title>
  <dc:creator>Marko Milovanovic</dc:creator>
  <cp:lastModifiedBy>Marko Milovanovic</cp:lastModifiedBy>
  <cp:revision>1373</cp:revision>
  <dcterms:created xsi:type="dcterms:W3CDTF">2018-09-24T08:24:35Z</dcterms:created>
  <dcterms:modified xsi:type="dcterms:W3CDTF">2024-12-06T13:21:25Z</dcterms:modified>
</cp:coreProperties>
</file>