
<file path=[Content_Types].xml><?xml version="1.0" encoding="utf-8"?>
<Types xmlns="http://schemas.openxmlformats.org/package/2006/content-types">
  <Default Extension="gif" ContentType="image/gif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1"/>
  </p:notesMasterIdLst>
  <p:sldIdLst>
    <p:sldId id="256" r:id="rId2"/>
    <p:sldId id="300" r:id="rId3"/>
    <p:sldId id="318" r:id="rId4"/>
    <p:sldId id="343" r:id="rId5"/>
    <p:sldId id="321" r:id="rId6"/>
    <p:sldId id="322" r:id="rId7"/>
    <p:sldId id="328" r:id="rId8"/>
    <p:sldId id="329" r:id="rId9"/>
    <p:sldId id="323" r:id="rId10"/>
    <p:sldId id="315" r:id="rId11"/>
    <p:sldId id="304" r:id="rId12"/>
    <p:sldId id="338" r:id="rId13"/>
    <p:sldId id="337" r:id="rId14"/>
    <p:sldId id="339" r:id="rId15"/>
    <p:sldId id="325" r:id="rId16"/>
    <p:sldId id="340" r:id="rId17"/>
    <p:sldId id="341" r:id="rId18"/>
    <p:sldId id="342" r:id="rId19"/>
    <p:sldId id="303" r:id="rId20"/>
    <p:sldId id="286" r:id="rId21"/>
    <p:sldId id="282" r:id="rId22"/>
    <p:sldId id="287" r:id="rId23"/>
    <p:sldId id="309" r:id="rId24"/>
    <p:sldId id="310" r:id="rId25"/>
    <p:sldId id="284" r:id="rId26"/>
    <p:sldId id="296" r:id="rId27"/>
    <p:sldId id="313" r:id="rId28"/>
    <p:sldId id="306" r:id="rId29"/>
    <p:sldId id="344" r:id="rId30"/>
  </p:sldIdLst>
  <p:sldSz cx="9144000" cy="5149850"/>
  <p:notesSz cx="9144000" cy="5149850"/>
  <p:defaultTextStyle>
    <a:defPPr>
      <a:defRPr kern="0"/>
    </a:def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775CD48-E2EE-114C-A030-3D3DF3DF52E1}" v="10" dt="2025-03-10T19:59:37.572"/>
  </p1510:revLst>
</p1510:revInfo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6865"/>
    <p:restoredTop sz="95168"/>
  </p:normalViewPr>
  <p:slideViewPr>
    <p:cSldViewPr>
      <p:cViewPr varScale="1">
        <p:scale>
          <a:sx n="168" d="100"/>
          <a:sy n="168" d="100"/>
        </p:scale>
        <p:origin x="224" y="248"/>
      </p:cViewPr>
      <p:guideLst>
        <p:guide orient="horz" pos="2880"/>
        <p:guide pos="216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  <p:sld r:id="rId2" collapse="1"/>
    </p:sldLst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microsoft.com/office/2015/10/relationships/revisionInfo" Target="revisionInfo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_rels/viewProps.xml.rels><?xml version="1.0" encoding="UTF-8" standalone="yes"?>
<Relationships xmlns="http://schemas.openxmlformats.org/package/2006/relationships"><Relationship Id="rId2" Type="http://schemas.openxmlformats.org/officeDocument/2006/relationships/slide" Target="slides/slide29.xml"/><Relationship Id="rId1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258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258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8FB62A6-BB73-D94C-B3EE-00D25C707623}" type="datetimeFigureOut">
              <a:rPr lang="en-US" smtClean="0"/>
              <a:t>6/12/25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030538" y="644525"/>
            <a:ext cx="3082925" cy="17367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2478088"/>
            <a:ext cx="7315200" cy="20288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4891088"/>
            <a:ext cx="3962400" cy="25876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4891088"/>
            <a:ext cx="3962400" cy="25876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203EBBA-7644-7B4E-A9B2-78F7F83C60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34543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203EBBA-7644-7B4E-A9B2-78F7F83C6052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35804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So far, we've trained a powerful, conditioned generative model — and we've made it efficient and differentiable using DDIM.</a:t>
            </a:r>
            <a:br>
              <a:rPr lang="en-US" dirty="0"/>
            </a:br>
            <a:r>
              <a:rPr lang="en-US" dirty="0"/>
              <a:t>But now comes a practical question: </a:t>
            </a:r>
            <a:r>
              <a:rPr lang="en-US" b="1" dirty="0"/>
              <a:t>what if the detector design changes?</a:t>
            </a:r>
            <a:br>
              <a:rPr lang="en-US" dirty="0"/>
            </a:br>
            <a:r>
              <a:rPr lang="en-US" dirty="0"/>
              <a:t>For example, what if a new experiment proposes a slightly different cell size or material?</a:t>
            </a:r>
          </a:p>
          <a:p>
            <a:r>
              <a:rPr lang="en-US" dirty="0"/>
              <a:t>Do we retrain the whole model from scratch?</a:t>
            </a:r>
            <a:br>
              <a:rPr lang="en-US" dirty="0"/>
            </a:br>
            <a:r>
              <a:rPr lang="en-US" b="1" dirty="0"/>
              <a:t>No — that’s expensive and unnecessary.</a:t>
            </a:r>
            <a:endParaRPr lang="en-US" dirty="0"/>
          </a:p>
          <a:p>
            <a:r>
              <a:rPr lang="en-US" dirty="0"/>
              <a:t>Instead, we use </a:t>
            </a:r>
            <a:r>
              <a:rPr lang="en-US" b="1" dirty="0"/>
              <a:t>post-training techniques</a:t>
            </a:r>
            <a:r>
              <a:rPr lang="en-US" dirty="0"/>
              <a:t> to quickly adapt our model to a new design configuration using </a:t>
            </a:r>
            <a:r>
              <a:rPr lang="en-US" b="1" dirty="0"/>
              <a:t>only a small amount of data and compute</a:t>
            </a:r>
            <a:r>
              <a:rPr lang="en-US" dirty="0"/>
              <a:t>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203EBBA-7644-7B4E-A9B2-78F7F83C6052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310291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393ADC1-4CC3-0D99-0C1A-C3873D5819F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B96C6D7C-CF38-9CF0-C10D-4799E6357BD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DC1C2549-294F-C770-8A54-3102D4F4C93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CF24A7B-F8E5-9784-B2A2-5A61F40560F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203EBBA-7644-7B4E-A9B2-78F7F83C6052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908364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607B56E-3364-D2F7-ECE5-93172F039A6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6CF8E3FF-286E-EFC5-6EB6-C0D959229ED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BF7D9CA0-0B8B-0032-E80E-8B351D82A35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7182356-D3F2-0634-5363-E82BC9FAC52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203EBBA-7644-7B4E-A9B2-78F7F83C6052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760806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F5ADCF0-DA73-728D-E51B-82AE09B59ED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22282A01-ED49-0C5D-9D72-C508999F946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B5C14FE6-8CB4-E3FD-A105-FB47F934DE8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EB8F6B8-CAFC-19AE-0014-E692B18D6FA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203EBBA-7644-7B4E-A9B2-78F7F83C6052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554538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203EBBA-7644-7B4E-A9B2-78F7F83C6052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450409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203EBBA-7644-7B4E-A9B2-78F7F83C6052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667280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CE80DA4-5A53-037B-9EB8-37F209C5478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47F02EAB-3F1A-6B67-4BB2-73DB761FE12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0A867A73-0783-60ED-408A-CA52712D13B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7C5E08E-B3BB-63C2-D29B-0203E99ADD4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203EBBA-7644-7B4E-A9B2-78F7F83C6052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704920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203EBBA-7644-7B4E-A9B2-78F7F83C6052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404768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AutoNum type="arabicPeriod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203EBBA-7644-7B4E-A9B2-78F7F83C6052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576129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A7FEA22-5369-7076-5BE9-1A8873C47BF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3730A46C-5CF7-118A-0B34-6AE732573B6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759E5F10-70EE-C503-9C83-B0686529931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AutoNum type="arabicPeriod"/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39864A9-3FC0-96CA-6FFC-A9BD519FA65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203EBBA-7644-7B4E-A9B2-78F7F83C6052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153155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203EBBA-7644-7B4E-A9B2-78F7F83C6052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225278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Most generative models start by modeling the </a:t>
            </a:r>
            <a:r>
              <a:rPr lang="en-US" sz="1200" b="1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probability distribution</a:t>
            </a: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of the data. One common way is to define a probability density function p</a:t>
            </a:r>
            <a:r>
              <a:rPr lang="el-GR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θ(</a:t>
            </a: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x)p</a:t>
            </a:r>
            <a:r>
              <a:rPr lang="el-GR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θ​(</a:t>
            </a: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x), which is built from an energy function f</a:t>
            </a:r>
            <a:r>
              <a:rPr lang="el-GR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θ(</a:t>
            </a: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x)f</a:t>
            </a:r>
            <a:r>
              <a:rPr lang="el-GR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θ​(</a:t>
            </a: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x). This is shown here as: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203EBBA-7644-7B4E-A9B2-78F7F83C6052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392750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350CCBC-2F2D-33F1-BF1B-75ABC8236A4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CC01ED26-ABE7-FDEF-EA61-525C946213F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B8D73779-9E10-9181-A881-9C54F3E7B9F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In standard DDPMs, generating a single takes hundreds or even </a:t>
            </a:r>
            <a:r>
              <a:rPr lang="en-US" b="1" dirty="0"/>
              <a:t>1,000 denoising steps</a:t>
            </a:r>
            <a:r>
              <a:rPr lang="en-US" dirty="0"/>
              <a:t>.</a:t>
            </a:r>
            <a:br>
              <a:rPr lang="en-US" dirty="0"/>
            </a:br>
            <a:r>
              <a:rPr lang="en-US" dirty="0"/>
              <a:t>This is slow and inefficient, especially when you want to optimize over design parameters or deploy the model in practical scenarios.</a:t>
            </a:r>
          </a:p>
          <a:p>
            <a:r>
              <a:rPr lang="en-US" b="1" dirty="0"/>
              <a:t>Denoising Diffusion Implicit Models</a:t>
            </a:r>
            <a:r>
              <a:rPr lang="en-US" dirty="0"/>
              <a:t>, or </a:t>
            </a:r>
            <a:r>
              <a:rPr lang="en-US" b="1" dirty="0"/>
              <a:t>DDIMs</a:t>
            </a:r>
            <a:r>
              <a:rPr lang="en-US" dirty="0"/>
              <a:t>, solve this.</a:t>
            </a:r>
            <a:br>
              <a:rPr lang="en-US" dirty="0"/>
            </a:br>
            <a:r>
              <a:rPr lang="en-US" dirty="0"/>
              <a:t>The key idea is to redefine the reverse process to be </a:t>
            </a:r>
            <a:r>
              <a:rPr lang="en-US" b="1" dirty="0"/>
              <a:t>deterministic and non-Markovian</a:t>
            </a:r>
            <a:r>
              <a:rPr lang="en-US" dirty="0"/>
              <a:t>, allowing us to </a:t>
            </a:r>
            <a:r>
              <a:rPr lang="en-US" b="1" dirty="0"/>
              <a:t>skip steps</a:t>
            </a:r>
            <a:r>
              <a:rPr lang="en-US" dirty="0"/>
              <a:t> in the denoising process.</a:t>
            </a:r>
          </a:p>
          <a:p>
            <a:r>
              <a:rPr lang="en-US" dirty="0"/>
              <a:t>Think of DDPMs as a strict chain: each step depends on the previous one, like dominoes falling. DDIMs break that chain and allow us to jump ahead — generating samples in, say, 25 or 50 steps instead of 1000.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47216FB-AF0E-69D5-24D9-FFBFFCE1EFE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203EBBA-7644-7B4E-A9B2-78F7F83C6052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196111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7D0EB7C-937E-AC99-3A77-B6638124B31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A276447F-E69D-941F-E053-9BAF0765221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A4143D54-F3D8-2083-3F29-731725F6729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9DCC7D2-6052-5703-5169-A4EAD2C0FE2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203EBBA-7644-7B4E-A9B2-78F7F83C6052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313542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0E162D5-4FF9-738C-E259-8E9FAB8A22F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6D622E9-AB0C-0ED2-F5A4-9061B0A9DDA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C7C82F70-43EC-C9FA-1751-6DFE5F3732F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5683883-49A1-80DB-BAF0-AA2556FB2F6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203EBBA-7644-7B4E-A9B2-78F7F83C6052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62354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0" y="3098"/>
            <a:ext cx="9131935" cy="554355"/>
          </a:xfrm>
          <a:custGeom>
            <a:avLst/>
            <a:gdLst/>
            <a:ahLst/>
            <a:cxnLst/>
            <a:rect l="l" t="t" r="r" b="b"/>
            <a:pathLst>
              <a:path w="9131935" h="554355">
                <a:moveTo>
                  <a:pt x="9131808" y="0"/>
                </a:moveTo>
                <a:lnTo>
                  <a:pt x="0" y="0"/>
                </a:lnTo>
                <a:lnTo>
                  <a:pt x="0" y="554177"/>
                </a:lnTo>
                <a:lnTo>
                  <a:pt x="9131808" y="554177"/>
                </a:lnTo>
                <a:lnTo>
                  <a:pt x="9131808" y="0"/>
                </a:lnTo>
                <a:close/>
              </a:path>
            </a:pathLst>
          </a:custGeom>
          <a:solidFill>
            <a:srgbClr val="99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g object 17"/>
          <p:cNvSpPr/>
          <p:nvPr/>
        </p:nvSpPr>
        <p:spPr>
          <a:xfrm>
            <a:off x="0" y="3098"/>
            <a:ext cx="9131935" cy="554355"/>
          </a:xfrm>
          <a:custGeom>
            <a:avLst/>
            <a:gdLst/>
            <a:ahLst/>
            <a:cxnLst/>
            <a:rect l="l" t="t" r="r" b="b"/>
            <a:pathLst>
              <a:path w="9131935" h="554355">
                <a:moveTo>
                  <a:pt x="0" y="554177"/>
                </a:moveTo>
                <a:lnTo>
                  <a:pt x="9131808" y="554177"/>
                </a:lnTo>
                <a:lnTo>
                  <a:pt x="9131808" y="0"/>
                </a:lnTo>
                <a:lnTo>
                  <a:pt x="0" y="0"/>
                </a:lnTo>
              </a:path>
            </a:pathLst>
          </a:custGeom>
          <a:ln w="36576">
            <a:solidFill>
              <a:srgbClr val="99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3353561" y="82041"/>
            <a:ext cx="1453514" cy="4064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000" b="1" i="0">
                <a:solidFill>
                  <a:schemeClr val="bg1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2883916"/>
            <a:ext cx="6400800" cy="128746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800" b="1" i="0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000" b="0" i="0">
                <a:solidFill>
                  <a:schemeClr val="bg1"/>
                </a:solidFill>
                <a:latin typeface="Times New Roman"/>
                <a:cs typeface="Times New Roman"/>
              </a:defRPr>
            </a:lvl1pPr>
          </a:lstStyle>
          <a:p>
            <a:pPr marL="12700">
              <a:lnSpc>
                <a:spcPts val="1200"/>
              </a:lnSpc>
            </a:pPr>
            <a:r>
              <a:rPr dirty="0"/>
              <a:t>Neural</a:t>
            </a:r>
            <a:r>
              <a:rPr spc="-45" dirty="0"/>
              <a:t> </a:t>
            </a:r>
            <a:r>
              <a:rPr spc="-10" dirty="0"/>
              <a:t>Connectivity:</a:t>
            </a:r>
            <a:r>
              <a:rPr spc="-90" dirty="0"/>
              <a:t> </a:t>
            </a:r>
            <a:r>
              <a:rPr dirty="0"/>
              <a:t>A</a:t>
            </a:r>
            <a:r>
              <a:rPr spc="-55" dirty="0"/>
              <a:t> </a:t>
            </a:r>
            <a:r>
              <a:rPr dirty="0"/>
              <a:t>parallel</a:t>
            </a:r>
            <a:r>
              <a:rPr spc="-35" dirty="0"/>
              <a:t> </a:t>
            </a:r>
            <a:r>
              <a:rPr dirty="0"/>
              <a:t>in</a:t>
            </a:r>
            <a:r>
              <a:rPr spc="5" dirty="0"/>
              <a:t> </a:t>
            </a:r>
            <a:r>
              <a:rPr dirty="0"/>
              <a:t>vitro</a:t>
            </a:r>
            <a:r>
              <a:rPr spc="-20" dirty="0"/>
              <a:t> </a:t>
            </a:r>
            <a:r>
              <a:rPr dirty="0"/>
              <a:t>and</a:t>
            </a:r>
            <a:r>
              <a:rPr spc="-50" dirty="0"/>
              <a:t> </a:t>
            </a:r>
            <a:r>
              <a:rPr dirty="0"/>
              <a:t>in</a:t>
            </a:r>
            <a:r>
              <a:rPr spc="-25" dirty="0"/>
              <a:t> </a:t>
            </a:r>
            <a:r>
              <a:rPr dirty="0"/>
              <a:t>silico</a:t>
            </a:r>
            <a:r>
              <a:rPr spc="-45" dirty="0"/>
              <a:t> </a:t>
            </a:r>
            <a:r>
              <a:rPr spc="-10" dirty="0"/>
              <a:t>analysis</a:t>
            </a: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>
              <a:defRPr sz="1000" b="0" i="0">
                <a:solidFill>
                  <a:schemeClr val="bg1"/>
                </a:solidFill>
                <a:latin typeface="Times New Roman"/>
                <a:cs typeface="Times New Roman"/>
              </a:defRPr>
            </a:lvl1pPr>
          </a:lstStyle>
          <a:p>
            <a:pPr marL="12700">
              <a:lnSpc>
                <a:spcPts val="1200"/>
              </a:lnSpc>
            </a:pPr>
            <a:r>
              <a:rPr spc="-10" dirty="0"/>
              <a:t>Nguyen</a:t>
            </a:r>
            <a:r>
              <a:rPr spc="-5" dirty="0"/>
              <a:t> </a:t>
            </a:r>
            <a:r>
              <a:rPr spc="-10" dirty="0"/>
              <a:t>Xuan</a:t>
            </a:r>
            <a:r>
              <a:rPr spc="-80" dirty="0"/>
              <a:t> </a:t>
            </a:r>
            <a:r>
              <a:rPr spc="-20" dirty="0"/>
              <a:t>Tung</a:t>
            </a:r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000" b="1" i="0">
                <a:solidFill>
                  <a:schemeClr val="bg1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1800" b="1" i="0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000" b="0" i="0">
                <a:solidFill>
                  <a:schemeClr val="bg1"/>
                </a:solidFill>
                <a:latin typeface="Times New Roman"/>
                <a:cs typeface="Times New Roman"/>
              </a:defRPr>
            </a:lvl1pPr>
          </a:lstStyle>
          <a:p>
            <a:pPr marL="12700">
              <a:lnSpc>
                <a:spcPts val="1200"/>
              </a:lnSpc>
            </a:pPr>
            <a:r>
              <a:rPr dirty="0"/>
              <a:t>Neural</a:t>
            </a:r>
            <a:r>
              <a:rPr spc="-45" dirty="0"/>
              <a:t> </a:t>
            </a:r>
            <a:r>
              <a:rPr spc="-10" dirty="0"/>
              <a:t>Connectivity:</a:t>
            </a:r>
            <a:r>
              <a:rPr spc="-90" dirty="0"/>
              <a:t> </a:t>
            </a:r>
            <a:r>
              <a:rPr dirty="0"/>
              <a:t>A</a:t>
            </a:r>
            <a:r>
              <a:rPr spc="-55" dirty="0"/>
              <a:t> </a:t>
            </a:r>
            <a:r>
              <a:rPr dirty="0"/>
              <a:t>parallel</a:t>
            </a:r>
            <a:r>
              <a:rPr spc="-35" dirty="0"/>
              <a:t> </a:t>
            </a:r>
            <a:r>
              <a:rPr dirty="0"/>
              <a:t>in</a:t>
            </a:r>
            <a:r>
              <a:rPr spc="5" dirty="0"/>
              <a:t> </a:t>
            </a:r>
            <a:r>
              <a:rPr dirty="0"/>
              <a:t>vitro</a:t>
            </a:r>
            <a:r>
              <a:rPr spc="-20" dirty="0"/>
              <a:t> </a:t>
            </a:r>
            <a:r>
              <a:rPr dirty="0"/>
              <a:t>and</a:t>
            </a:r>
            <a:r>
              <a:rPr spc="-50" dirty="0"/>
              <a:t> </a:t>
            </a:r>
            <a:r>
              <a:rPr dirty="0"/>
              <a:t>in</a:t>
            </a:r>
            <a:r>
              <a:rPr spc="-25" dirty="0"/>
              <a:t> </a:t>
            </a:r>
            <a:r>
              <a:rPr dirty="0"/>
              <a:t>silico</a:t>
            </a:r>
            <a:r>
              <a:rPr spc="-45" dirty="0"/>
              <a:t> </a:t>
            </a:r>
            <a:r>
              <a:rPr spc="-10" dirty="0"/>
              <a:t>analysis</a:t>
            </a: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>
              <a:defRPr sz="1000" b="0" i="0">
                <a:solidFill>
                  <a:schemeClr val="bg1"/>
                </a:solidFill>
                <a:latin typeface="Times New Roman"/>
                <a:cs typeface="Times New Roman"/>
              </a:defRPr>
            </a:lvl1pPr>
          </a:lstStyle>
          <a:p>
            <a:pPr marL="12700">
              <a:lnSpc>
                <a:spcPts val="1200"/>
              </a:lnSpc>
            </a:pPr>
            <a:r>
              <a:rPr spc="-10" dirty="0"/>
              <a:t>Nguyen</a:t>
            </a:r>
            <a:r>
              <a:rPr spc="-5" dirty="0"/>
              <a:t> </a:t>
            </a:r>
            <a:r>
              <a:rPr spc="-10" dirty="0"/>
              <a:t>Xuan</a:t>
            </a:r>
            <a:r>
              <a:rPr spc="-80" dirty="0"/>
              <a:t> </a:t>
            </a:r>
            <a:r>
              <a:rPr spc="-20" dirty="0"/>
              <a:t>Tung</a:t>
            </a:r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000" b="1" i="0">
                <a:solidFill>
                  <a:schemeClr val="bg1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184465"/>
            <a:ext cx="3977640" cy="339890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60" y="1184465"/>
            <a:ext cx="3977640" cy="339890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000" b="0" i="0">
                <a:solidFill>
                  <a:schemeClr val="bg1"/>
                </a:solidFill>
                <a:latin typeface="Times New Roman"/>
                <a:cs typeface="Times New Roman"/>
              </a:defRPr>
            </a:lvl1pPr>
          </a:lstStyle>
          <a:p>
            <a:pPr marL="12700">
              <a:lnSpc>
                <a:spcPts val="1200"/>
              </a:lnSpc>
            </a:pPr>
            <a:r>
              <a:rPr dirty="0"/>
              <a:t>Neural</a:t>
            </a:r>
            <a:r>
              <a:rPr spc="-45" dirty="0"/>
              <a:t> </a:t>
            </a:r>
            <a:r>
              <a:rPr spc="-10" dirty="0"/>
              <a:t>Connectivity:</a:t>
            </a:r>
            <a:r>
              <a:rPr spc="-90" dirty="0"/>
              <a:t> </a:t>
            </a:r>
            <a:r>
              <a:rPr dirty="0"/>
              <a:t>A</a:t>
            </a:r>
            <a:r>
              <a:rPr spc="-55" dirty="0"/>
              <a:t> </a:t>
            </a:r>
            <a:r>
              <a:rPr dirty="0"/>
              <a:t>parallel</a:t>
            </a:r>
            <a:r>
              <a:rPr spc="-35" dirty="0"/>
              <a:t> </a:t>
            </a:r>
            <a:r>
              <a:rPr dirty="0"/>
              <a:t>in</a:t>
            </a:r>
            <a:r>
              <a:rPr spc="5" dirty="0"/>
              <a:t> </a:t>
            </a:r>
            <a:r>
              <a:rPr dirty="0"/>
              <a:t>vitro</a:t>
            </a:r>
            <a:r>
              <a:rPr spc="-20" dirty="0"/>
              <a:t> </a:t>
            </a:r>
            <a:r>
              <a:rPr dirty="0"/>
              <a:t>and</a:t>
            </a:r>
            <a:r>
              <a:rPr spc="-50" dirty="0"/>
              <a:t> </a:t>
            </a:r>
            <a:r>
              <a:rPr dirty="0"/>
              <a:t>in</a:t>
            </a:r>
            <a:r>
              <a:rPr spc="-25" dirty="0"/>
              <a:t> </a:t>
            </a:r>
            <a:r>
              <a:rPr dirty="0"/>
              <a:t>silico</a:t>
            </a:r>
            <a:r>
              <a:rPr spc="-45" dirty="0"/>
              <a:t> </a:t>
            </a:r>
            <a:r>
              <a:rPr spc="-10" dirty="0"/>
              <a:t>analysis</a:t>
            </a:r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>
              <a:defRPr sz="1000" b="0" i="0">
                <a:solidFill>
                  <a:schemeClr val="bg1"/>
                </a:solidFill>
                <a:latin typeface="Times New Roman"/>
                <a:cs typeface="Times New Roman"/>
              </a:defRPr>
            </a:lvl1pPr>
          </a:lstStyle>
          <a:p>
            <a:pPr marL="12700">
              <a:lnSpc>
                <a:spcPts val="1200"/>
              </a:lnSpc>
            </a:pPr>
            <a:r>
              <a:rPr spc="-10" dirty="0"/>
              <a:t>Nguyen</a:t>
            </a:r>
            <a:r>
              <a:rPr spc="-5" dirty="0"/>
              <a:t> </a:t>
            </a:r>
            <a:r>
              <a:rPr spc="-10" dirty="0"/>
              <a:t>Xuan</a:t>
            </a:r>
            <a:r>
              <a:rPr spc="-80" dirty="0"/>
              <a:t> </a:t>
            </a:r>
            <a:r>
              <a:rPr spc="-20" dirty="0"/>
              <a:t>Tung</a:t>
            </a:r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Onl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0" y="0"/>
            <a:ext cx="9144000" cy="710565"/>
          </a:xfrm>
          <a:custGeom>
            <a:avLst/>
            <a:gdLst/>
            <a:ahLst/>
            <a:cxnLst/>
            <a:rect l="l" t="t" r="r" b="b"/>
            <a:pathLst>
              <a:path w="9144000" h="710565">
                <a:moveTo>
                  <a:pt x="9144000" y="0"/>
                </a:moveTo>
                <a:lnTo>
                  <a:pt x="0" y="0"/>
                </a:lnTo>
                <a:lnTo>
                  <a:pt x="0" y="710057"/>
                </a:lnTo>
                <a:lnTo>
                  <a:pt x="9144000" y="710057"/>
                </a:lnTo>
                <a:lnTo>
                  <a:pt x="9144000" y="0"/>
                </a:lnTo>
                <a:close/>
              </a:path>
            </a:pathLst>
          </a:custGeom>
          <a:solidFill>
            <a:srgbClr val="99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g object 17"/>
          <p:cNvSpPr/>
          <p:nvPr/>
        </p:nvSpPr>
        <p:spPr>
          <a:xfrm>
            <a:off x="0" y="0"/>
            <a:ext cx="9144000" cy="710565"/>
          </a:xfrm>
          <a:custGeom>
            <a:avLst/>
            <a:gdLst/>
            <a:ahLst/>
            <a:cxnLst/>
            <a:rect l="l" t="t" r="r" b="b"/>
            <a:pathLst>
              <a:path w="9144000" h="710565">
                <a:moveTo>
                  <a:pt x="0" y="710057"/>
                </a:moveTo>
                <a:lnTo>
                  <a:pt x="9144000" y="710057"/>
                </a:lnTo>
                <a:lnTo>
                  <a:pt x="9144000" y="0"/>
                </a:lnTo>
                <a:lnTo>
                  <a:pt x="0" y="0"/>
                </a:lnTo>
                <a:lnTo>
                  <a:pt x="0" y="710057"/>
                </a:lnTo>
                <a:close/>
              </a:path>
            </a:pathLst>
          </a:custGeom>
          <a:ln w="36576">
            <a:solidFill>
              <a:srgbClr val="99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000" b="1" i="0">
                <a:solidFill>
                  <a:schemeClr val="bg1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000" b="0" i="0">
                <a:solidFill>
                  <a:schemeClr val="bg1"/>
                </a:solidFill>
                <a:latin typeface="Times New Roman"/>
                <a:cs typeface="Times New Roman"/>
              </a:defRPr>
            </a:lvl1pPr>
          </a:lstStyle>
          <a:p>
            <a:pPr marL="12700">
              <a:lnSpc>
                <a:spcPts val="1200"/>
              </a:lnSpc>
            </a:pPr>
            <a:r>
              <a:rPr dirty="0"/>
              <a:t>Neural</a:t>
            </a:r>
            <a:r>
              <a:rPr spc="-45" dirty="0"/>
              <a:t> </a:t>
            </a:r>
            <a:r>
              <a:rPr spc="-10" dirty="0"/>
              <a:t>Connectivity:</a:t>
            </a:r>
            <a:r>
              <a:rPr spc="-90" dirty="0"/>
              <a:t> </a:t>
            </a:r>
            <a:r>
              <a:rPr dirty="0"/>
              <a:t>A</a:t>
            </a:r>
            <a:r>
              <a:rPr spc="-55" dirty="0"/>
              <a:t> </a:t>
            </a:r>
            <a:r>
              <a:rPr dirty="0"/>
              <a:t>parallel</a:t>
            </a:r>
            <a:r>
              <a:rPr spc="-35" dirty="0"/>
              <a:t> </a:t>
            </a:r>
            <a:r>
              <a:rPr dirty="0"/>
              <a:t>in</a:t>
            </a:r>
            <a:r>
              <a:rPr spc="5" dirty="0"/>
              <a:t> </a:t>
            </a:r>
            <a:r>
              <a:rPr dirty="0"/>
              <a:t>vitro</a:t>
            </a:r>
            <a:r>
              <a:rPr spc="-20" dirty="0"/>
              <a:t> </a:t>
            </a:r>
            <a:r>
              <a:rPr dirty="0"/>
              <a:t>and</a:t>
            </a:r>
            <a:r>
              <a:rPr spc="-50" dirty="0"/>
              <a:t> </a:t>
            </a:r>
            <a:r>
              <a:rPr dirty="0"/>
              <a:t>in</a:t>
            </a:r>
            <a:r>
              <a:rPr spc="-25" dirty="0"/>
              <a:t> </a:t>
            </a:r>
            <a:r>
              <a:rPr dirty="0"/>
              <a:t>silico</a:t>
            </a:r>
            <a:r>
              <a:rPr spc="-45" dirty="0"/>
              <a:t> </a:t>
            </a:r>
            <a:r>
              <a:rPr spc="-10" dirty="0"/>
              <a:t>analysis</a:t>
            </a:r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>
              <a:defRPr sz="1000" b="0" i="0">
                <a:solidFill>
                  <a:schemeClr val="bg1"/>
                </a:solidFill>
                <a:latin typeface="Times New Roman"/>
                <a:cs typeface="Times New Roman"/>
              </a:defRPr>
            </a:lvl1pPr>
          </a:lstStyle>
          <a:p>
            <a:pPr marL="12700">
              <a:lnSpc>
                <a:spcPts val="1200"/>
              </a:lnSpc>
            </a:pPr>
            <a:r>
              <a:rPr spc="-10" dirty="0"/>
              <a:t>Nguyen</a:t>
            </a:r>
            <a:r>
              <a:rPr spc="-5" dirty="0"/>
              <a:t> </a:t>
            </a:r>
            <a:r>
              <a:rPr spc="-10" dirty="0"/>
              <a:t>Xuan</a:t>
            </a:r>
            <a:r>
              <a:rPr spc="-80" dirty="0"/>
              <a:t> </a:t>
            </a:r>
            <a:r>
              <a:rPr spc="-20" dirty="0"/>
              <a:t>Tung</a:t>
            </a:r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000" b="0" i="0">
                <a:solidFill>
                  <a:schemeClr val="bg1"/>
                </a:solidFill>
                <a:latin typeface="Times New Roman"/>
                <a:cs typeface="Times New Roman"/>
              </a:defRPr>
            </a:lvl1pPr>
          </a:lstStyle>
          <a:p>
            <a:pPr marL="12700">
              <a:lnSpc>
                <a:spcPts val="1200"/>
              </a:lnSpc>
            </a:pPr>
            <a:r>
              <a:rPr dirty="0"/>
              <a:t>Neural</a:t>
            </a:r>
            <a:r>
              <a:rPr spc="-45" dirty="0"/>
              <a:t> </a:t>
            </a:r>
            <a:r>
              <a:rPr spc="-10" dirty="0"/>
              <a:t>Connectivity:</a:t>
            </a:r>
            <a:r>
              <a:rPr spc="-90" dirty="0"/>
              <a:t> </a:t>
            </a:r>
            <a:r>
              <a:rPr dirty="0"/>
              <a:t>A</a:t>
            </a:r>
            <a:r>
              <a:rPr spc="-55" dirty="0"/>
              <a:t> </a:t>
            </a:r>
            <a:r>
              <a:rPr dirty="0"/>
              <a:t>parallel</a:t>
            </a:r>
            <a:r>
              <a:rPr spc="-35" dirty="0"/>
              <a:t> </a:t>
            </a:r>
            <a:r>
              <a:rPr dirty="0"/>
              <a:t>in</a:t>
            </a:r>
            <a:r>
              <a:rPr spc="5" dirty="0"/>
              <a:t> </a:t>
            </a:r>
            <a:r>
              <a:rPr dirty="0"/>
              <a:t>vitro</a:t>
            </a:r>
            <a:r>
              <a:rPr spc="-20" dirty="0"/>
              <a:t> </a:t>
            </a:r>
            <a:r>
              <a:rPr dirty="0"/>
              <a:t>and</a:t>
            </a:r>
            <a:r>
              <a:rPr spc="-50" dirty="0"/>
              <a:t> </a:t>
            </a:r>
            <a:r>
              <a:rPr dirty="0"/>
              <a:t>in</a:t>
            </a:r>
            <a:r>
              <a:rPr spc="-25" dirty="0"/>
              <a:t> </a:t>
            </a:r>
            <a:r>
              <a:rPr dirty="0"/>
              <a:t>silico</a:t>
            </a:r>
            <a:r>
              <a:rPr spc="-45" dirty="0"/>
              <a:t> </a:t>
            </a:r>
            <a:r>
              <a:rPr spc="-10" dirty="0"/>
              <a:t>analysis</a:t>
            </a:r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>
              <a:defRPr sz="1000" b="0" i="0">
                <a:solidFill>
                  <a:schemeClr val="bg1"/>
                </a:solidFill>
                <a:latin typeface="Times New Roman"/>
                <a:cs typeface="Times New Roman"/>
              </a:defRPr>
            </a:lvl1pPr>
          </a:lstStyle>
          <a:p>
            <a:pPr marL="12700">
              <a:lnSpc>
                <a:spcPts val="1200"/>
              </a:lnSpc>
            </a:pPr>
            <a:r>
              <a:rPr spc="-10" dirty="0"/>
              <a:t>Nguyen</a:t>
            </a:r>
            <a:r>
              <a:rPr spc="-5" dirty="0"/>
              <a:t> </a:t>
            </a:r>
            <a:r>
              <a:rPr spc="-10" dirty="0"/>
              <a:t>Xuan</a:t>
            </a:r>
            <a:r>
              <a:rPr spc="-80" dirty="0"/>
              <a:t> </a:t>
            </a:r>
            <a:r>
              <a:rPr spc="-20" dirty="0"/>
              <a:t>Tung</a:t>
            </a:r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674114" y="-1066"/>
            <a:ext cx="5302630" cy="6369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000" b="1" i="0">
                <a:solidFill>
                  <a:schemeClr val="bg1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5096002" y="1280921"/>
            <a:ext cx="3691890" cy="315023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800" b="1" i="0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464007" y="4923149"/>
            <a:ext cx="3096260" cy="16763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000" b="0" i="0">
                <a:solidFill>
                  <a:schemeClr val="bg1"/>
                </a:solidFill>
                <a:latin typeface="Times New Roman"/>
                <a:cs typeface="Times New Roman"/>
              </a:defRPr>
            </a:lvl1pPr>
          </a:lstStyle>
          <a:p>
            <a:pPr marL="12700">
              <a:lnSpc>
                <a:spcPts val="1200"/>
              </a:lnSpc>
            </a:pPr>
            <a:r>
              <a:rPr dirty="0"/>
              <a:t>Neural</a:t>
            </a:r>
            <a:r>
              <a:rPr spc="-45" dirty="0"/>
              <a:t> </a:t>
            </a:r>
            <a:r>
              <a:rPr spc="-10" dirty="0"/>
              <a:t>Connectivity:</a:t>
            </a:r>
            <a:r>
              <a:rPr spc="-90" dirty="0"/>
              <a:t> </a:t>
            </a:r>
            <a:r>
              <a:rPr dirty="0"/>
              <a:t>A</a:t>
            </a:r>
            <a:r>
              <a:rPr spc="-55" dirty="0"/>
              <a:t> </a:t>
            </a:r>
            <a:r>
              <a:rPr dirty="0"/>
              <a:t>parallel</a:t>
            </a:r>
            <a:r>
              <a:rPr spc="-35" dirty="0"/>
              <a:t> </a:t>
            </a:r>
            <a:r>
              <a:rPr dirty="0"/>
              <a:t>in</a:t>
            </a:r>
            <a:r>
              <a:rPr spc="5" dirty="0"/>
              <a:t> </a:t>
            </a:r>
            <a:r>
              <a:rPr dirty="0"/>
              <a:t>vitro</a:t>
            </a:r>
            <a:r>
              <a:rPr spc="-20" dirty="0"/>
              <a:t> </a:t>
            </a:r>
            <a:r>
              <a:rPr dirty="0"/>
              <a:t>and</a:t>
            </a:r>
            <a:r>
              <a:rPr spc="-50" dirty="0"/>
              <a:t> </a:t>
            </a:r>
            <a:r>
              <a:rPr dirty="0"/>
              <a:t>in</a:t>
            </a:r>
            <a:r>
              <a:rPr spc="-25" dirty="0"/>
              <a:t> </a:t>
            </a:r>
            <a:r>
              <a:rPr dirty="0"/>
              <a:t>silico</a:t>
            </a:r>
            <a:r>
              <a:rPr spc="-45" dirty="0"/>
              <a:t> </a:t>
            </a:r>
            <a:r>
              <a:rPr spc="-10" dirty="0"/>
              <a:t>analysis</a:t>
            </a: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7718297" y="4923149"/>
            <a:ext cx="1025525" cy="16763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000" b="0" i="0">
                <a:solidFill>
                  <a:schemeClr val="bg1"/>
                </a:solidFill>
                <a:latin typeface="Times New Roman"/>
                <a:cs typeface="Times New Roman"/>
              </a:defRPr>
            </a:lvl1pPr>
          </a:lstStyle>
          <a:p>
            <a:pPr marL="12700">
              <a:lnSpc>
                <a:spcPts val="1200"/>
              </a:lnSpc>
            </a:pPr>
            <a:r>
              <a:rPr spc="-10" dirty="0"/>
              <a:t>Nguyen</a:t>
            </a:r>
            <a:r>
              <a:rPr spc="-5" dirty="0"/>
              <a:t> </a:t>
            </a:r>
            <a:r>
              <a:rPr spc="-10" dirty="0"/>
              <a:t>Xuan</a:t>
            </a:r>
            <a:r>
              <a:rPr spc="-80" dirty="0"/>
              <a:t> </a:t>
            </a:r>
            <a:r>
              <a:rPr spc="-20" dirty="0"/>
              <a:t>Tung</a:t>
            </a:r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4789360"/>
            <a:ext cx="2103120" cy="25749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18.gif"/><Relationship Id="rId7" Type="http://schemas.openxmlformats.org/officeDocument/2006/relationships/image" Target="../media/image2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11" Type="http://schemas.openxmlformats.org/officeDocument/2006/relationships/image" Target="../media/image23.png"/><Relationship Id="rId5" Type="http://schemas.openxmlformats.org/officeDocument/2006/relationships/image" Target="../media/image19.png"/><Relationship Id="rId10" Type="http://schemas.openxmlformats.org/officeDocument/2006/relationships/image" Target="../media/image24.png"/><Relationship Id="rId4" Type="http://schemas.openxmlformats.org/officeDocument/2006/relationships/hyperlink" Target="https://yang-song.net/blog/2021/score/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2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png"/><Relationship Id="rId5" Type="http://schemas.openxmlformats.org/officeDocument/2006/relationships/image" Target="../media/image31.png"/><Relationship Id="rId4" Type="http://schemas.openxmlformats.org/officeDocument/2006/relationships/image" Target="../media/image29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g"/><Relationship Id="rId2" Type="http://schemas.openxmlformats.org/officeDocument/2006/relationships/image" Target="../media/image25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9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3.png"/><Relationship Id="rId4" Type="http://schemas.openxmlformats.org/officeDocument/2006/relationships/image" Target="../media/image42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0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57200" y="2005270"/>
            <a:ext cx="8100059" cy="996427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274955" algn="ctr">
              <a:lnSpc>
                <a:spcPct val="100000"/>
              </a:lnSpc>
              <a:spcBef>
                <a:spcPts val="90"/>
              </a:spcBef>
            </a:pPr>
            <a:r>
              <a:rPr lang="en-US" sz="3200" dirty="0">
                <a:solidFill>
                  <a:srgbClr val="000000"/>
                </a:solidFill>
              </a:rPr>
              <a:t>Differentiable Modeling for Calorimeter Simulation using Diffusion Models</a:t>
            </a:r>
            <a:endParaRPr sz="3200" dirty="0"/>
          </a:p>
        </p:txBody>
      </p:sp>
      <p:pic>
        <p:nvPicPr>
          <p:cNvPr id="15" name="Picture 14" descr="A black background with a black square&#10;&#10;AI-generated content may be incorrect.">
            <a:extLst>
              <a:ext uri="{FF2B5EF4-FFF2-40B4-BE49-F238E27FC236}">
                <a16:creationId xmlns:a16="http://schemas.microsoft.com/office/drawing/2014/main" id="{BF65FBDD-8F39-DE02-878A-A70950E2FEF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9000" y="173160"/>
            <a:ext cx="1853184" cy="769071"/>
          </a:xfrm>
          <a:prstGeom prst="rect">
            <a:avLst/>
          </a:prstGeom>
        </p:spPr>
      </p:pic>
      <p:pic>
        <p:nvPicPr>
          <p:cNvPr id="17" name="Picture 16" descr="A black background with blue text&#10;&#10;AI-generated content may be incorrect.">
            <a:extLst>
              <a:ext uri="{FF2B5EF4-FFF2-40B4-BE49-F238E27FC236}">
                <a16:creationId xmlns:a16="http://schemas.microsoft.com/office/drawing/2014/main" id="{BD6ED6A7-55F6-7BFA-545C-3F024AD5C10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8400" y="126704"/>
            <a:ext cx="1678071" cy="1086401"/>
          </a:xfrm>
          <a:prstGeom prst="rect">
            <a:avLst/>
          </a:prstGeom>
        </p:spPr>
      </p:pic>
      <p:pic>
        <p:nvPicPr>
          <p:cNvPr id="19" name="Picture 18" descr="A black background with red and blue text&#10;&#10;AI-generated content may be incorrect.">
            <a:extLst>
              <a:ext uri="{FF2B5EF4-FFF2-40B4-BE49-F238E27FC236}">
                <a16:creationId xmlns:a16="http://schemas.microsoft.com/office/drawing/2014/main" id="{D41BEAD4-2DA0-EF5E-1A62-4116EA21CEA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4400" y="241103"/>
            <a:ext cx="2186932" cy="769071"/>
          </a:xfrm>
          <a:prstGeom prst="rect">
            <a:avLst/>
          </a:prstGeom>
        </p:spPr>
      </p:pic>
      <p:sp>
        <p:nvSpPr>
          <p:cNvPr id="20" name="object 9">
            <a:extLst>
              <a:ext uri="{FF2B5EF4-FFF2-40B4-BE49-F238E27FC236}">
                <a16:creationId xmlns:a16="http://schemas.microsoft.com/office/drawing/2014/main" id="{96315479-01BB-FB2F-9325-15E1D9E6DC67}"/>
              </a:ext>
            </a:extLst>
          </p:cNvPr>
          <p:cNvSpPr txBox="1"/>
          <p:nvPr/>
        </p:nvSpPr>
        <p:spPr>
          <a:xfrm>
            <a:off x="2297429" y="3411706"/>
            <a:ext cx="4419600" cy="38215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00965" marR="5080" indent="-88900" algn="ctr">
              <a:lnSpc>
                <a:spcPct val="100000"/>
              </a:lnSpc>
              <a:spcBef>
                <a:spcPts val="100"/>
              </a:spcBef>
            </a:pPr>
            <a:r>
              <a:rPr lang="en-US" sz="1200" dirty="0">
                <a:latin typeface="Times New Roman"/>
                <a:cs typeface="Times New Roman"/>
              </a:rPr>
              <a:t>Xuan Tung Nguyen</a:t>
            </a:r>
            <a:r>
              <a:rPr lang="en-US" sz="1200" baseline="30000" dirty="0">
                <a:latin typeface="Times New Roman"/>
                <a:cs typeface="Times New Roman"/>
              </a:rPr>
              <a:t>*</a:t>
            </a:r>
            <a:r>
              <a:rPr lang="en-US" sz="1200" dirty="0">
                <a:latin typeface="Times New Roman"/>
                <a:cs typeface="Times New Roman"/>
              </a:rPr>
              <a:t>, Long Chen, Tommaso Dorigo, Nicolas R. Gauger, Federico Nardi, Julien Donini</a:t>
            </a:r>
            <a:endParaRPr sz="1200" dirty="0">
              <a:highlight>
                <a:srgbClr val="FFFF00"/>
              </a:highlight>
              <a:latin typeface="Times New Roman"/>
              <a:cs typeface="Times New Roman"/>
            </a:endParaRPr>
          </a:p>
        </p:txBody>
      </p:sp>
      <p:pic>
        <p:nvPicPr>
          <p:cNvPr id="4" name="Picture 3" descr="A black background with different logos&#10;&#10;AI-generated content may be incorrect.">
            <a:extLst>
              <a:ext uri="{FF2B5EF4-FFF2-40B4-BE49-F238E27FC236}">
                <a16:creationId xmlns:a16="http://schemas.microsoft.com/office/drawing/2014/main" id="{52E3E0BD-CED5-F6DC-03FE-8C6DBF8C22D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13" y="288925"/>
            <a:ext cx="1913877" cy="829793"/>
          </a:xfrm>
          <a:prstGeom prst="rect">
            <a:avLst/>
          </a:prstGeom>
        </p:spPr>
      </p:pic>
      <p:sp>
        <p:nvSpPr>
          <p:cNvPr id="5" name="object 9">
            <a:extLst>
              <a:ext uri="{FF2B5EF4-FFF2-40B4-BE49-F238E27FC236}">
                <a16:creationId xmlns:a16="http://schemas.microsoft.com/office/drawing/2014/main" id="{28519A80-4042-076A-987A-8E8C0FB76C12}"/>
              </a:ext>
            </a:extLst>
          </p:cNvPr>
          <p:cNvSpPr txBox="1"/>
          <p:nvPr/>
        </p:nvSpPr>
        <p:spPr>
          <a:xfrm>
            <a:off x="1649729" y="4251325"/>
            <a:ext cx="5715000" cy="59247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00965" marR="5080" indent="-88900" algn="ctr">
              <a:lnSpc>
                <a:spcPct val="100000"/>
              </a:lnSpc>
              <a:spcBef>
                <a:spcPts val="100"/>
              </a:spcBef>
            </a:pPr>
            <a:r>
              <a:rPr lang="en-US" sz="1200" dirty="0">
                <a:latin typeface="Aharoni" panose="02010803020104030203" pitchFamily="2" charset="-79"/>
                <a:cs typeface="Aharoni" panose="02010803020104030203" pitchFamily="2" charset="-79"/>
              </a:rPr>
              <a:t>Fifth MODE Workshop on Differentiable Programming for Experiment Design</a:t>
            </a:r>
          </a:p>
          <a:p>
            <a:pPr marL="100965" marR="5080" indent="-88900" algn="ctr">
              <a:lnSpc>
                <a:spcPct val="100000"/>
              </a:lnSpc>
              <a:spcBef>
                <a:spcPts val="100"/>
              </a:spcBef>
            </a:pPr>
            <a:r>
              <a:rPr lang="en-US" sz="1200" dirty="0" err="1">
                <a:latin typeface="Aharoni" panose="02010803020104030203" pitchFamily="2" charset="-79"/>
                <a:cs typeface="Aharoni" panose="02010803020104030203" pitchFamily="2" charset="-79"/>
              </a:rPr>
              <a:t>Kolymbari</a:t>
            </a:r>
            <a:r>
              <a:rPr lang="en-US" sz="1200" dirty="0">
                <a:latin typeface="Aharoni" panose="02010803020104030203" pitchFamily="2" charset="-79"/>
                <a:cs typeface="Aharoni" panose="02010803020104030203" pitchFamily="2" charset="-79"/>
              </a:rPr>
              <a:t>, Crete, Greece</a:t>
            </a:r>
          </a:p>
          <a:p>
            <a:pPr marL="100965" marR="5080" indent="-88900" algn="ctr">
              <a:lnSpc>
                <a:spcPct val="100000"/>
              </a:lnSpc>
              <a:spcBef>
                <a:spcPts val="100"/>
              </a:spcBef>
            </a:pPr>
            <a:r>
              <a:rPr lang="en-US" sz="1200" dirty="0">
                <a:latin typeface="Aharoni" panose="02010803020104030203" pitchFamily="2" charset="-79"/>
                <a:cs typeface="Aharoni" panose="02010803020104030203" pitchFamily="2" charset="-79"/>
              </a:rPr>
              <a:t>June 12</a:t>
            </a:r>
            <a:r>
              <a:rPr lang="en-US" sz="1200" baseline="30000" dirty="0">
                <a:latin typeface="Aharoni" panose="02010803020104030203" pitchFamily="2" charset="-79"/>
                <a:cs typeface="Aharoni" panose="02010803020104030203" pitchFamily="2" charset="-79"/>
              </a:rPr>
              <a:t>th</a:t>
            </a:r>
            <a:r>
              <a:rPr lang="en-US" sz="1200" dirty="0">
                <a:latin typeface="Aharoni" panose="02010803020104030203" pitchFamily="2" charset="-79"/>
                <a:cs typeface="Aharoni" panose="02010803020104030203" pitchFamily="2" charset="-79"/>
              </a:rPr>
              <a:t>, 2025</a:t>
            </a:r>
            <a:endParaRPr sz="1200" dirty="0"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object 3">
            <a:extLst>
              <a:ext uri="{FF2B5EF4-FFF2-40B4-BE49-F238E27FC236}">
                <a16:creationId xmlns:a16="http://schemas.microsoft.com/office/drawing/2014/main" id="{D1EB6D3A-0EC0-C947-1E20-81B1398FABAA}"/>
              </a:ext>
            </a:extLst>
          </p:cNvPr>
          <p:cNvGrpSpPr/>
          <p:nvPr/>
        </p:nvGrpSpPr>
        <p:grpSpPr>
          <a:xfrm>
            <a:off x="-18288" y="-18237"/>
            <a:ext cx="9180830" cy="591185"/>
            <a:chOff x="-18288" y="-18237"/>
            <a:chExt cx="9180830" cy="591185"/>
          </a:xfrm>
        </p:grpSpPr>
        <p:sp>
          <p:nvSpPr>
            <p:cNvPr id="5" name="object 4">
              <a:extLst>
                <a:ext uri="{FF2B5EF4-FFF2-40B4-BE49-F238E27FC236}">
                  <a16:creationId xmlns:a16="http://schemas.microsoft.com/office/drawing/2014/main" id="{CD33206E-82C4-68BD-6B90-E9F0877973D3}"/>
                </a:ext>
              </a:extLst>
            </p:cNvPr>
            <p:cNvSpPr/>
            <p:nvPr/>
          </p:nvSpPr>
          <p:spPr>
            <a:xfrm>
              <a:off x="0" y="50"/>
              <a:ext cx="9144000" cy="554355"/>
            </a:xfrm>
            <a:custGeom>
              <a:avLst/>
              <a:gdLst/>
              <a:ahLst/>
              <a:cxnLst/>
              <a:rect l="l" t="t" r="r" b="b"/>
              <a:pathLst>
                <a:path w="9144000" h="554355">
                  <a:moveTo>
                    <a:pt x="9144000" y="0"/>
                  </a:moveTo>
                  <a:lnTo>
                    <a:pt x="0" y="0"/>
                  </a:lnTo>
                  <a:lnTo>
                    <a:pt x="0" y="554177"/>
                  </a:lnTo>
                  <a:lnTo>
                    <a:pt x="9144000" y="554177"/>
                  </a:lnTo>
                  <a:lnTo>
                    <a:pt x="9144000" y="0"/>
                  </a:lnTo>
                  <a:close/>
                </a:path>
              </a:pathLst>
            </a:custGeom>
            <a:solidFill>
              <a:srgbClr val="99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5">
              <a:extLst>
                <a:ext uri="{FF2B5EF4-FFF2-40B4-BE49-F238E27FC236}">
                  <a16:creationId xmlns:a16="http://schemas.microsoft.com/office/drawing/2014/main" id="{A5A6CBE1-2D17-1D43-8395-0959CF4D6464}"/>
                </a:ext>
              </a:extLst>
            </p:cNvPr>
            <p:cNvSpPr/>
            <p:nvPr/>
          </p:nvSpPr>
          <p:spPr>
            <a:xfrm>
              <a:off x="0" y="50"/>
              <a:ext cx="9144000" cy="554355"/>
            </a:xfrm>
            <a:custGeom>
              <a:avLst/>
              <a:gdLst/>
              <a:ahLst/>
              <a:cxnLst/>
              <a:rect l="l" t="t" r="r" b="b"/>
              <a:pathLst>
                <a:path w="9144000" h="554355">
                  <a:moveTo>
                    <a:pt x="0" y="554177"/>
                  </a:moveTo>
                  <a:lnTo>
                    <a:pt x="9144000" y="554177"/>
                  </a:lnTo>
                  <a:lnTo>
                    <a:pt x="9144000" y="0"/>
                  </a:lnTo>
                  <a:lnTo>
                    <a:pt x="0" y="0"/>
                  </a:lnTo>
                  <a:lnTo>
                    <a:pt x="0" y="554177"/>
                  </a:lnTo>
                  <a:close/>
                </a:path>
              </a:pathLst>
            </a:custGeom>
            <a:ln w="36575">
              <a:solidFill>
                <a:srgbClr val="99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7" name="object 7">
            <a:extLst>
              <a:ext uri="{FF2B5EF4-FFF2-40B4-BE49-F238E27FC236}">
                <a16:creationId xmlns:a16="http://schemas.microsoft.com/office/drawing/2014/main" id="{98DDF498-F479-7D43-4AC0-2663E76D8676}"/>
              </a:ext>
            </a:extLst>
          </p:cNvPr>
          <p:cNvGrpSpPr/>
          <p:nvPr/>
        </p:nvGrpSpPr>
        <p:grpSpPr>
          <a:xfrm>
            <a:off x="0" y="4867660"/>
            <a:ext cx="9144000" cy="277495"/>
            <a:chOff x="0" y="4867660"/>
            <a:chExt cx="9144000" cy="277495"/>
          </a:xfrm>
        </p:grpSpPr>
        <p:sp>
          <p:nvSpPr>
            <p:cNvPr id="8" name="object 8">
              <a:extLst>
                <a:ext uri="{FF2B5EF4-FFF2-40B4-BE49-F238E27FC236}">
                  <a16:creationId xmlns:a16="http://schemas.microsoft.com/office/drawing/2014/main" id="{3D51E18E-6348-924F-308C-0A2ED4C52DF6}"/>
                </a:ext>
              </a:extLst>
            </p:cNvPr>
            <p:cNvSpPr/>
            <p:nvPr/>
          </p:nvSpPr>
          <p:spPr>
            <a:xfrm>
              <a:off x="0" y="4867660"/>
              <a:ext cx="9144000" cy="277495"/>
            </a:xfrm>
            <a:custGeom>
              <a:avLst/>
              <a:gdLst/>
              <a:ahLst/>
              <a:cxnLst/>
              <a:rect l="l" t="t" r="r" b="b"/>
              <a:pathLst>
                <a:path w="9144000" h="277495">
                  <a:moveTo>
                    <a:pt x="9144000" y="0"/>
                  </a:moveTo>
                  <a:lnTo>
                    <a:pt x="0" y="0"/>
                  </a:lnTo>
                  <a:lnTo>
                    <a:pt x="0" y="277101"/>
                  </a:lnTo>
                  <a:lnTo>
                    <a:pt x="9144000" y="277101"/>
                  </a:lnTo>
                  <a:lnTo>
                    <a:pt x="9144000" y="0"/>
                  </a:lnTo>
                  <a:close/>
                </a:path>
              </a:pathLst>
            </a:custGeom>
            <a:solidFill>
              <a:srgbClr val="99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>
              <a:extLst>
                <a:ext uri="{FF2B5EF4-FFF2-40B4-BE49-F238E27FC236}">
                  <a16:creationId xmlns:a16="http://schemas.microsoft.com/office/drawing/2014/main" id="{7D64714A-5AFB-99D8-C223-3A414DC30BA0}"/>
                </a:ext>
              </a:extLst>
            </p:cNvPr>
            <p:cNvSpPr/>
            <p:nvPr/>
          </p:nvSpPr>
          <p:spPr>
            <a:xfrm>
              <a:off x="0" y="4867660"/>
              <a:ext cx="9144000" cy="277495"/>
            </a:xfrm>
            <a:custGeom>
              <a:avLst/>
              <a:gdLst/>
              <a:ahLst/>
              <a:cxnLst/>
              <a:rect l="l" t="t" r="r" b="b"/>
              <a:pathLst>
                <a:path w="9144000" h="277495">
                  <a:moveTo>
                    <a:pt x="0" y="277101"/>
                  </a:moveTo>
                  <a:lnTo>
                    <a:pt x="9144000" y="277101"/>
                  </a:lnTo>
                  <a:lnTo>
                    <a:pt x="9144000" y="0"/>
                  </a:lnTo>
                  <a:lnTo>
                    <a:pt x="0" y="0"/>
                  </a:lnTo>
                  <a:lnTo>
                    <a:pt x="0" y="277101"/>
                  </a:lnTo>
                  <a:close/>
                </a:path>
              </a:pathLst>
            </a:custGeom>
            <a:ln w="36576">
              <a:solidFill>
                <a:srgbClr val="99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0" name="object 12">
            <a:extLst>
              <a:ext uri="{FF2B5EF4-FFF2-40B4-BE49-F238E27FC236}">
                <a16:creationId xmlns:a16="http://schemas.microsoft.com/office/drawing/2014/main" id="{80C9F79D-B9D9-1EE0-75D0-D373A1A98A11}"/>
              </a:ext>
            </a:extLst>
          </p:cNvPr>
          <p:cNvSpPr txBox="1">
            <a:spLocks/>
          </p:cNvSpPr>
          <p:nvPr/>
        </p:nvSpPr>
        <p:spPr>
          <a:xfrm>
            <a:off x="2124074" y="4937070"/>
            <a:ext cx="5429251" cy="15388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defPPr>
              <a:defRPr kern="0"/>
            </a:defPPr>
            <a:lvl1pPr>
              <a:defRPr sz="1000" b="0" i="0">
                <a:solidFill>
                  <a:schemeClr val="bg1"/>
                </a:solidFill>
                <a:latin typeface="Times New Roman"/>
                <a:cs typeface="Times New Roman"/>
              </a:defRPr>
            </a:lvl1pPr>
          </a:lstStyle>
          <a:p>
            <a:pPr marL="12700">
              <a:lnSpc>
                <a:spcPts val="1200"/>
              </a:lnSpc>
            </a:pPr>
            <a:r>
              <a:rPr lang="en-US" dirty="0"/>
              <a:t>Differentiable Modeling for Calorimeter Simulation using Diffusion Models</a:t>
            </a:r>
            <a:endParaRPr lang="en-US" spc="-10" dirty="0"/>
          </a:p>
        </p:txBody>
      </p:sp>
      <p:sp>
        <p:nvSpPr>
          <p:cNvPr id="11" name="Title 20">
            <a:extLst>
              <a:ext uri="{FF2B5EF4-FFF2-40B4-BE49-F238E27FC236}">
                <a16:creationId xmlns:a16="http://schemas.microsoft.com/office/drawing/2014/main" id="{68B9BA79-88B1-2F3E-E578-0E44B6D464CE}"/>
              </a:ext>
            </a:extLst>
          </p:cNvPr>
          <p:cNvSpPr txBox="1">
            <a:spLocks/>
          </p:cNvSpPr>
          <p:nvPr/>
        </p:nvSpPr>
        <p:spPr>
          <a:xfrm>
            <a:off x="2438400" y="102547"/>
            <a:ext cx="3737293" cy="33855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000" b="1" i="0">
                <a:solidFill>
                  <a:schemeClr val="bg1"/>
                </a:solidFill>
                <a:latin typeface="Times New Roman"/>
                <a:ea typeface="+mj-ea"/>
                <a:cs typeface="Times New Roman"/>
              </a:defRPr>
            </a:lvl1pPr>
          </a:lstStyle>
          <a:p>
            <a:pPr algn="ctr"/>
            <a:r>
              <a:rPr lang="en-US" sz="2200" dirty="0"/>
              <a:t>Diffusion Model</a:t>
            </a:r>
          </a:p>
        </p:txBody>
      </p:sp>
      <p:sp>
        <p:nvSpPr>
          <p:cNvPr id="12" name="object 2">
            <a:extLst>
              <a:ext uri="{FF2B5EF4-FFF2-40B4-BE49-F238E27FC236}">
                <a16:creationId xmlns:a16="http://schemas.microsoft.com/office/drawing/2014/main" id="{9AFF6BA1-1899-9FA0-5300-DC460FAB1483}"/>
              </a:ext>
            </a:extLst>
          </p:cNvPr>
          <p:cNvSpPr txBox="1"/>
          <p:nvPr/>
        </p:nvSpPr>
        <p:spPr>
          <a:xfrm>
            <a:off x="222726" y="679515"/>
            <a:ext cx="8168640" cy="296491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ts val="2350"/>
              </a:lnSpc>
              <a:spcBef>
                <a:spcPts val="90"/>
              </a:spcBef>
              <a:tabLst>
                <a:tab pos="396875" algn="l"/>
              </a:tabLst>
            </a:pPr>
            <a:r>
              <a:rPr lang="en-US" sz="1600" b="1" i="1" dirty="0">
                <a:latin typeface="Times New Roman"/>
                <a:cs typeface="Times New Roman"/>
              </a:rPr>
              <a:t>Denoising Diffusion Probabilistic Models</a:t>
            </a:r>
            <a:endParaRPr sz="1600" b="1" i="1" dirty="0">
              <a:latin typeface="Times New Roman"/>
              <a:cs typeface="Times New Roman"/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5BF6E628-0E42-8F73-F2E9-9B9525902CF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52475" y="918301"/>
            <a:ext cx="2946636" cy="2946636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58FC09E8-0EF0-FDD7-93F6-445AF1363B89}"/>
              </a:ext>
            </a:extLst>
          </p:cNvPr>
          <p:cNvSpPr txBox="1"/>
          <p:nvPr/>
        </p:nvSpPr>
        <p:spPr>
          <a:xfrm>
            <a:off x="5715000" y="3961737"/>
            <a:ext cx="3429000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Song, Yang. “Generative Modeling by Estimating Gradients of the Data Distribution.” </a:t>
            </a:r>
            <a:r>
              <a:rPr lang="en-US" sz="5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yang‑</a:t>
            </a:r>
            <a:r>
              <a:rPr lang="en-US" sz="5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song.net</a:t>
            </a:r>
            <a:r>
              <a:rPr lang="en-US" sz="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5 May 2021, </a:t>
            </a:r>
            <a:r>
              <a:rPr lang="en-US" sz="500" dirty="0"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https://yang-song.net/blog/2021/score/</a:t>
            </a:r>
            <a:r>
              <a:rPr lang="en-US" sz="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3E9B7AD2-0AE5-C406-F04C-0D40B887964B}"/>
              </a:ext>
            </a:extLst>
          </p:cNvPr>
          <p:cNvSpPr txBox="1"/>
          <p:nvPr/>
        </p:nvSpPr>
        <p:spPr>
          <a:xfrm>
            <a:off x="9993" y="1101116"/>
            <a:ext cx="6165700" cy="35926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84150" indent="-171450">
              <a:lnSpc>
                <a:spcPts val="2350"/>
              </a:lnSpc>
              <a:spcBef>
                <a:spcPts val="90"/>
              </a:spcBef>
              <a:buFont typeface="Arial" panose="020B0604020202020204" pitchFamily="34" charset="0"/>
              <a:buChar char="•"/>
              <a:tabLst>
                <a:tab pos="396875" algn="l"/>
              </a:tabLst>
            </a:pP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General generative model is built based on </a:t>
            </a:r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probability density function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A94966D1-0D3A-E2BC-F2D8-43EB72D9D5EC}"/>
                  </a:ext>
                </a:extLst>
              </p:cNvPr>
              <p:cNvSpPr txBox="1"/>
              <p:nvPr/>
            </p:nvSpPr>
            <p:spPr>
              <a:xfrm>
                <a:off x="18738" y="2354225"/>
                <a:ext cx="4594484" cy="35926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184150" indent="-171450">
                  <a:lnSpc>
                    <a:spcPts val="2350"/>
                  </a:lnSpc>
                  <a:spcBef>
                    <a:spcPts val="90"/>
                  </a:spcBef>
                  <a:buFont typeface="Arial" panose="020B0604020202020204" pitchFamily="34" charset="0"/>
                  <a:buChar char="•"/>
                  <a:tabLst>
                    <a:tab pos="396875" algn="l"/>
                  </a:tabLst>
                </a:pPr>
                <a:r>
                  <a:rPr lang="en-US" sz="1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DDPMs use score function instead </a:t>
                </a:r>
                <a14:m>
                  <m:oMath xmlns:m="http://schemas.openxmlformats.org/officeDocument/2006/math">
                    <m:r>
                      <a:rPr lang="en-US" sz="120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/>
                      </a:rPr>
                      <m:t>→</m:t>
                    </m:r>
                  </m:oMath>
                </a14:m>
                <a:r>
                  <a:rPr lang="en-US" sz="1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2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score-based model</a:t>
                </a:r>
                <a:r>
                  <a:rPr lang="en-US" sz="1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:</a:t>
                </a:r>
                <a:r>
                  <a:rPr lang="en-US" sz="12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</a:p>
            </p:txBody>
          </p:sp>
        </mc:Choice>
        <mc:Fallback xmlns="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A94966D1-0D3A-E2BC-F2D8-43EB72D9D5E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738" y="2354225"/>
                <a:ext cx="4594484" cy="359266"/>
              </a:xfrm>
              <a:prstGeom prst="rect">
                <a:avLst/>
              </a:prstGeom>
              <a:blipFill>
                <a:blip r:embed="rId5"/>
                <a:stretch>
                  <a:fillRect b="-1379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1" name="Picture 20" descr="A black text on a white background&#10;&#10;AI-generated content may be incorrect.">
            <a:extLst>
              <a:ext uri="{FF2B5EF4-FFF2-40B4-BE49-F238E27FC236}">
                <a16:creationId xmlns:a16="http://schemas.microsoft.com/office/drawing/2014/main" id="{D9AB3DBA-A5CD-22FF-083F-F68F6719DC6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3" y="1517608"/>
            <a:ext cx="2907427" cy="889213"/>
          </a:xfrm>
          <a:prstGeom prst="rect">
            <a:avLst/>
          </a:prstGeom>
        </p:spPr>
      </p:pic>
      <p:pic>
        <p:nvPicPr>
          <p:cNvPr id="25" name="Picture 24" descr="A black text on a white background&#10;&#10;AI-generated content may be incorrect.">
            <a:extLst>
              <a:ext uri="{FF2B5EF4-FFF2-40B4-BE49-F238E27FC236}">
                <a16:creationId xmlns:a16="http://schemas.microsoft.com/office/drawing/2014/main" id="{564EE198-2E51-E8E8-D249-7705BF94D99A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4950" y="2770717"/>
            <a:ext cx="1543050" cy="587829"/>
          </a:xfrm>
          <a:prstGeom prst="rect">
            <a:avLst/>
          </a:prstGeom>
        </p:spPr>
      </p:pic>
      <p:pic>
        <p:nvPicPr>
          <p:cNvPr id="27" name="Picture 26" descr="A math equations with black text&#10;&#10;AI-generated content may be incorrect.">
            <a:extLst>
              <a:ext uri="{FF2B5EF4-FFF2-40B4-BE49-F238E27FC236}">
                <a16:creationId xmlns:a16="http://schemas.microsoft.com/office/drawing/2014/main" id="{AF642043-87B0-E7C0-ED86-9B4AEE02DA2F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7692" y="3582502"/>
            <a:ext cx="3752253" cy="648538"/>
          </a:xfrm>
          <a:prstGeom prst="rect">
            <a:avLst/>
          </a:prstGeom>
        </p:spPr>
      </p:pic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A7279846-5360-4507-6F85-BA3E45F23B3E}"/>
              </a:ext>
            </a:extLst>
          </p:cNvPr>
          <p:cNvCxnSpPr>
            <a:cxnSpLocks/>
          </p:cNvCxnSpPr>
          <p:nvPr/>
        </p:nvCxnSpPr>
        <p:spPr>
          <a:xfrm>
            <a:off x="2947900" y="2125189"/>
            <a:ext cx="726151" cy="8908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2" name="TextBox 31">
            <a:extLst>
              <a:ext uri="{FF2B5EF4-FFF2-40B4-BE49-F238E27FC236}">
                <a16:creationId xmlns:a16="http://schemas.microsoft.com/office/drawing/2014/main" id="{B9966AB2-676B-0518-2C9C-BA3608F4CBC5}"/>
              </a:ext>
            </a:extLst>
          </p:cNvPr>
          <p:cNvSpPr txBox="1"/>
          <p:nvPr/>
        </p:nvSpPr>
        <p:spPr>
          <a:xfrm>
            <a:off x="18738" y="3238575"/>
            <a:ext cx="5772462" cy="35926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84150" indent="-171450">
              <a:lnSpc>
                <a:spcPts val="2350"/>
              </a:lnSpc>
              <a:spcBef>
                <a:spcPts val="90"/>
              </a:spcBef>
              <a:buFont typeface="Arial" panose="020B0604020202020204" pitchFamily="34" charset="0"/>
              <a:buChar char="•"/>
              <a:tabLst>
                <a:tab pos="396875" algn="l"/>
              </a:tabLst>
            </a:pP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sampling process of DM is iterative:</a:t>
            </a:r>
          </a:p>
        </p:txBody>
      </p:sp>
      <p:sp>
        <p:nvSpPr>
          <p:cNvPr id="33" name="Right Arrow 32">
            <a:extLst>
              <a:ext uri="{FF2B5EF4-FFF2-40B4-BE49-F238E27FC236}">
                <a16:creationId xmlns:a16="http://schemas.microsoft.com/office/drawing/2014/main" id="{1E1F146C-E298-5EC9-F356-42609060BF68}"/>
              </a:ext>
            </a:extLst>
          </p:cNvPr>
          <p:cNvSpPr/>
          <p:nvPr/>
        </p:nvSpPr>
        <p:spPr>
          <a:xfrm>
            <a:off x="1143000" y="4470335"/>
            <a:ext cx="533400" cy="201005"/>
          </a:xfrm>
          <a:prstGeom prst="rightArrow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4" name="object 11">
                <a:extLst>
                  <a:ext uri="{FF2B5EF4-FFF2-40B4-BE49-F238E27FC236}">
                    <a16:creationId xmlns:a16="http://schemas.microsoft.com/office/drawing/2014/main" id="{680D82EE-2ED3-49BC-7921-5A5FADE71260}"/>
                  </a:ext>
                </a:extLst>
              </p:cNvPr>
              <p:cNvSpPr txBox="1"/>
              <p:nvPr/>
            </p:nvSpPr>
            <p:spPr>
              <a:xfrm>
                <a:off x="1828800" y="4392618"/>
                <a:ext cx="7176165" cy="382797"/>
              </a:xfrm>
              <a:prstGeom prst="rect">
                <a:avLst/>
              </a:prstGeom>
            </p:spPr>
            <p:txBody>
              <a:bodyPr vert="horz" wrap="square" lIns="0" tIns="13335" rIns="0" bIns="0" rtlCol="0">
                <a:spAutoFit/>
              </a:bodyPr>
              <a:lstStyle/>
              <a:p>
                <a:pPr marL="12700">
                  <a:lnSpc>
                    <a:spcPct val="100000"/>
                  </a:lnSpc>
                  <a:spcBef>
                    <a:spcPts val="105"/>
                  </a:spcBef>
                </a:pPr>
                <a:r>
                  <a:rPr lang="en-US" sz="1200" spc="-10" dirty="0">
                    <a:latin typeface="Times New Roman"/>
                    <a:cs typeface="Times New Roman"/>
                  </a:rPr>
                  <a:t>We can add an extra parameter y to the score-function to guide the model based on our design </a:t>
                </a:r>
                <a14:m>
                  <m:oMath xmlns:m="http://schemas.openxmlformats.org/officeDocument/2006/math">
                    <m:r>
                      <a:rPr lang="en-US" sz="120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/>
                      </a:rPr>
                      <m:t>→</m:t>
                    </m:r>
                  </m:oMath>
                </a14:m>
                <a:r>
                  <a:rPr lang="en-US" sz="1200" spc="-10" dirty="0">
                    <a:latin typeface="Times New Roman"/>
                    <a:cs typeface="Times New Roman"/>
                  </a:rPr>
                  <a:t> toward </a:t>
                </a:r>
                <a:r>
                  <a:rPr lang="en-US" sz="1200" b="1" spc="-10" dirty="0">
                    <a:latin typeface="Times New Roman"/>
                    <a:cs typeface="Times New Roman"/>
                  </a:rPr>
                  <a:t>conditional denoising diffusion probabilistic models</a:t>
                </a:r>
                <a:r>
                  <a:rPr lang="en-US" sz="1200" spc="-10" dirty="0">
                    <a:latin typeface="Times New Roman"/>
                    <a:cs typeface="Times New Roman"/>
                  </a:rPr>
                  <a:t>.  </a:t>
                </a:r>
                <a:endParaRPr lang="en-US" sz="1200" b="1" spc="-10" dirty="0">
                  <a:latin typeface="Times New Roman"/>
                  <a:cs typeface="Times New Roman"/>
                </a:endParaRPr>
              </a:p>
            </p:txBody>
          </p:sp>
        </mc:Choice>
        <mc:Fallback xmlns="">
          <p:sp>
            <p:nvSpPr>
              <p:cNvPr id="34" name="object 11">
                <a:extLst>
                  <a:ext uri="{FF2B5EF4-FFF2-40B4-BE49-F238E27FC236}">
                    <a16:creationId xmlns:a16="http://schemas.microsoft.com/office/drawing/2014/main" id="{680D82EE-2ED3-49BC-7921-5A5FADE7126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28800" y="4392618"/>
                <a:ext cx="7176165" cy="382797"/>
              </a:xfrm>
              <a:prstGeom prst="rect">
                <a:avLst/>
              </a:prstGeom>
              <a:blipFill>
                <a:blip r:embed="rId10"/>
                <a:stretch>
                  <a:fillRect l="-1239" t="-10000" b="-2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Picture 2" descr="A mathematical equation with a number of symbols&#10;&#10;AI-generated content may be incorrect.">
            <a:extLst>
              <a:ext uri="{FF2B5EF4-FFF2-40B4-BE49-F238E27FC236}">
                <a16:creationId xmlns:a16="http://schemas.microsoft.com/office/drawing/2014/main" id="{5DE32583-6CDC-C644-E361-9C86D027016B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42631" y="1793214"/>
            <a:ext cx="1489167" cy="5878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086217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BB3767D-DF42-657E-2AD7-A23EE9A6545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object 12">
            <a:extLst>
              <a:ext uri="{FF2B5EF4-FFF2-40B4-BE49-F238E27FC236}">
                <a16:creationId xmlns:a16="http://schemas.microsoft.com/office/drawing/2014/main" id="{ABEE58A7-62EA-7DD8-E683-80903D9A520F}"/>
              </a:ext>
            </a:extLst>
          </p:cNvPr>
          <p:cNvSpPr txBox="1">
            <a:spLocks/>
          </p:cNvSpPr>
          <p:nvPr/>
        </p:nvSpPr>
        <p:spPr>
          <a:xfrm>
            <a:off x="1981200" y="4929463"/>
            <a:ext cx="5429251" cy="15388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defPPr>
              <a:defRPr kern="0"/>
            </a:defPPr>
            <a:lvl1pPr>
              <a:defRPr sz="1000" b="0" i="0">
                <a:solidFill>
                  <a:schemeClr val="bg1"/>
                </a:solidFill>
                <a:latin typeface="Times New Roman"/>
                <a:cs typeface="Times New Roman"/>
              </a:defRPr>
            </a:lvl1pPr>
          </a:lstStyle>
          <a:p>
            <a:pPr marL="12700">
              <a:lnSpc>
                <a:spcPts val="1200"/>
              </a:lnSpc>
            </a:pPr>
            <a:r>
              <a:rPr lang="en-US" dirty="0"/>
              <a:t>Differentiable Diffusion Models as Surrogate for Homogenous Calorimeter Design Optimization</a:t>
            </a:r>
            <a:endParaRPr lang="en-US" spc="-10" dirty="0"/>
          </a:p>
        </p:txBody>
      </p:sp>
      <p:sp>
        <p:nvSpPr>
          <p:cNvPr id="14" name="object 6">
            <a:extLst>
              <a:ext uri="{FF2B5EF4-FFF2-40B4-BE49-F238E27FC236}">
                <a16:creationId xmlns:a16="http://schemas.microsoft.com/office/drawing/2014/main" id="{DCD457FE-3265-3F9D-58A7-BDF7D7AE32EB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600200" y="101565"/>
            <a:ext cx="5715000" cy="319959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2036445">
              <a:lnSpc>
                <a:spcPct val="100000"/>
              </a:lnSpc>
              <a:spcBef>
                <a:spcPts val="95"/>
              </a:spcBef>
            </a:pPr>
            <a:r>
              <a:rPr lang="en-US" sz="2000" spc="-10" dirty="0"/>
              <a:t>Methods</a:t>
            </a:r>
            <a:endParaRPr sz="2000" dirty="0"/>
          </a:p>
        </p:txBody>
      </p:sp>
      <p:sp>
        <p:nvSpPr>
          <p:cNvPr id="2" name="object 2">
            <a:extLst>
              <a:ext uri="{FF2B5EF4-FFF2-40B4-BE49-F238E27FC236}">
                <a16:creationId xmlns:a16="http://schemas.microsoft.com/office/drawing/2014/main" id="{9BF42C9F-E51D-C1EC-2F14-9B45B052A7CF}"/>
              </a:ext>
            </a:extLst>
          </p:cNvPr>
          <p:cNvSpPr txBox="1"/>
          <p:nvPr/>
        </p:nvSpPr>
        <p:spPr>
          <a:xfrm>
            <a:off x="222726" y="643267"/>
            <a:ext cx="8168640" cy="296491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ts val="2350"/>
              </a:lnSpc>
              <a:spcBef>
                <a:spcPts val="90"/>
              </a:spcBef>
              <a:tabLst>
                <a:tab pos="396875" algn="l"/>
              </a:tabLst>
            </a:pPr>
            <a:r>
              <a:rPr lang="en-US" sz="1600" b="1" i="1" dirty="0">
                <a:latin typeface="Times New Roman"/>
                <a:cs typeface="Times New Roman"/>
              </a:rPr>
              <a:t>Conditional Denoising Diffusion Probabilistic Models</a:t>
            </a:r>
            <a:endParaRPr sz="1600" b="1" i="1" dirty="0">
              <a:latin typeface="Times New Roman"/>
              <a:cs typeface="Times New Roman"/>
            </a:endParaRPr>
          </a:p>
        </p:txBody>
      </p:sp>
      <p:sp>
        <p:nvSpPr>
          <p:cNvPr id="22" name="object 12">
            <a:extLst>
              <a:ext uri="{FF2B5EF4-FFF2-40B4-BE49-F238E27FC236}">
                <a16:creationId xmlns:a16="http://schemas.microsoft.com/office/drawing/2014/main" id="{33CF88CA-E752-1065-B0CD-4B096BB148CD}"/>
              </a:ext>
            </a:extLst>
          </p:cNvPr>
          <p:cNvSpPr txBox="1">
            <a:spLocks/>
          </p:cNvSpPr>
          <p:nvPr/>
        </p:nvSpPr>
        <p:spPr>
          <a:xfrm>
            <a:off x="2124074" y="4937070"/>
            <a:ext cx="5429251" cy="15388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defPPr>
              <a:defRPr kern="0"/>
            </a:defPPr>
            <a:lvl1pPr>
              <a:defRPr sz="1000" b="0" i="0">
                <a:solidFill>
                  <a:schemeClr val="bg1"/>
                </a:solidFill>
                <a:latin typeface="Times New Roman"/>
                <a:cs typeface="Times New Roman"/>
              </a:defRPr>
            </a:lvl1pPr>
          </a:lstStyle>
          <a:p>
            <a:pPr marL="12700">
              <a:lnSpc>
                <a:spcPts val="1200"/>
              </a:lnSpc>
            </a:pPr>
            <a:r>
              <a:rPr lang="en-US" dirty="0"/>
              <a:t>Differentiable Modeling for Calorimeter Simulation using Diffusion Models</a:t>
            </a:r>
            <a:endParaRPr lang="en-US" spc="-10" dirty="0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37406AF1-6D36-A9C9-65D5-6E943E94314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0602" y="3804629"/>
            <a:ext cx="3632200" cy="619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E2B5844B-0F67-9EB7-DC50-AAAA0354F563}"/>
              </a:ext>
            </a:extLst>
          </p:cNvPr>
          <p:cNvSpPr txBox="1"/>
          <p:nvPr/>
        </p:nvSpPr>
        <p:spPr>
          <a:xfrm>
            <a:off x="128098" y="3711329"/>
            <a:ext cx="4620604" cy="6978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84150" indent="-171450">
              <a:lnSpc>
                <a:spcPts val="2350"/>
              </a:lnSpc>
              <a:spcBef>
                <a:spcPts val="90"/>
              </a:spcBef>
              <a:buFont typeface="Arial" panose="020B0604020202020204" pitchFamily="34" charset="0"/>
              <a:buChar char="•"/>
              <a:tabLst>
                <a:tab pos="396875" algn="l"/>
              </a:tabLst>
            </a:pPr>
            <a:r>
              <a:rPr lang="en-US" dirty="0">
                <a:latin typeface="Times New Roman"/>
                <a:cs typeface="Times New Roman"/>
              </a:rPr>
              <a:t>Conditioning = guide the generation process.</a:t>
            </a:r>
          </a:p>
          <a:p>
            <a:pPr marL="184150" indent="-171450">
              <a:lnSpc>
                <a:spcPts val="2350"/>
              </a:lnSpc>
              <a:spcBef>
                <a:spcPts val="90"/>
              </a:spcBef>
              <a:buFont typeface="Arial" panose="020B0604020202020204" pitchFamily="34" charset="0"/>
              <a:buChar char="•"/>
              <a:tabLst>
                <a:tab pos="396875" algn="l"/>
              </a:tabLst>
            </a:pPr>
            <a:r>
              <a:rPr lang="en-US" dirty="0">
                <a:latin typeface="Times New Roman"/>
                <a:cs typeface="Times New Roman"/>
              </a:rPr>
              <a:t>Learn the conditioned data distribution.</a:t>
            </a:r>
          </a:p>
        </p:txBody>
      </p:sp>
      <p:grpSp>
        <p:nvGrpSpPr>
          <p:cNvPr id="16" name="object 7">
            <a:extLst>
              <a:ext uri="{FF2B5EF4-FFF2-40B4-BE49-F238E27FC236}">
                <a16:creationId xmlns:a16="http://schemas.microsoft.com/office/drawing/2014/main" id="{A5CF571D-2C3B-4DFC-B366-030E32617BAF}"/>
              </a:ext>
            </a:extLst>
          </p:cNvPr>
          <p:cNvGrpSpPr/>
          <p:nvPr/>
        </p:nvGrpSpPr>
        <p:grpSpPr>
          <a:xfrm>
            <a:off x="0" y="4867660"/>
            <a:ext cx="9144000" cy="277495"/>
            <a:chOff x="0" y="4867660"/>
            <a:chExt cx="9144000" cy="277495"/>
          </a:xfrm>
        </p:grpSpPr>
        <p:sp>
          <p:nvSpPr>
            <p:cNvPr id="17" name="object 8">
              <a:extLst>
                <a:ext uri="{FF2B5EF4-FFF2-40B4-BE49-F238E27FC236}">
                  <a16:creationId xmlns:a16="http://schemas.microsoft.com/office/drawing/2014/main" id="{04E84F32-AB73-38D8-B68F-59583C918152}"/>
                </a:ext>
              </a:extLst>
            </p:cNvPr>
            <p:cNvSpPr/>
            <p:nvPr/>
          </p:nvSpPr>
          <p:spPr>
            <a:xfrm>
              <a:off x="0" y="4867660"/>
              <a:ext cx="9144000" cy="277495"/>
            </a:xfrm>
            <a:custGeom>
              <a:avLst/>
              <a:gdLst/>
              <a:ahLst/>
              <a:cxnLst/>
              <a:rect l="l" t="t" r="r" b="b"/>
              <a:pathLst>
                <a:path w="9144000" h="277495">
                  <a:moveTo>
                    <a:pt x="9144000" y="0"/>
                  </a:moveTo>
                  <a:lnTo>
                    <a:pt x="0" y="0"/>
                  </a:lnTo>
                  <a:lnTo>
                    <a:pt x="0" y="277101"/>
                  </a:lnTo>
                  <a:lnTo>
                    <a:pt x="9144000" y="277101"/>
                  </a:lnTo>
                  <a:lnTo>
                    <a:pt x="9144000" y="0"/>
                  </a:lnTo>
                  <a:close/>
                </a:path>
              </a:pathLst>
            </a:custGeom>
            <a:solidFill>
              <a:srgbClr val="99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" name="object 9">
              <a:extLst>
                <a:ext uri="{FF2B5EF4-FFF2-40B4-BE49-F238E27FC236}">
                  <a16:creationId xmlns:a16="http://schemas.microsoft.com/office/drawing/2014/main" id="{F06385B9-9672-2274-AF01-07102E059219}"/>
                </a:ext>
              </a:extLst>
            </p:cNvPr>
            <p:cNvSpPr/>
            <p:nvPr/>
          </p:nvSpPr>
          <p:spPr>
            <a:xfrm>
              <a:off x="0" y="4867660"/>
              <a:ext cx="9144000" cy="277495"/>
            </a:xfrm>
            <a:custGeom>
              <a:avLst/>
              <a:gdLst/>
              <a:ahLst/>
              <a:cxnLst/>
              <a:rect l="l" t="t" r="r" b="b"/>
              <a:pathLst>
                <a:path w="9144000" h="277495">
                  <a:moveTo>
                    <a:pt x="0" y="277101"/>
                  </a:moveTo>
                  <a:lnTo>
                    <a:pt x="9144000" y="277101"/>
                  </a:lnTo>
                  <a:lnTo>
                    <a:pt x="9144000" y="0"/>
                  </a:lnTo>
                  <a:lnTo>
                    <a:pt x="0" y="0"/>
                  </a:lnTo>
                  <a:lnTo>
                    <a:pt x="0" y="277101"/>
                  </a:lnTo>
                  <a:close/>
                </a:path>
              </a:pathLst>
            </a:custGeom>
            <a:ln w="36576">
              <a:solidFill>
                <a:srgbClr val="99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3" name="object 12">
            <a:extLst>
              <a:ext uri="{FF2B5EF4-FFF2-40B4-BE49-F238E27FC236}">
                <a16:creationId xmlns:a16="http://schemas.microsoft.com/office/drawing/2014/main" id="{7D48F3B6-B2C7-0A70-813A-9457955479B6}"/>
              </a:ext>
            </a:extLst>
          </p:cNvPr>
          <p:cNvSpPr txBox="1">
            <a:spLocks/>
          </p:cNvSpPr>
          <p:nvPr/>
        </p:nvSpPr>
        <p:spPr>
          <a:xfrm>
            <a:off x="1857247" y="4929463"/>
            <a:ext cx="5429251" cy="15388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defPPr>
              <a:defRPr kern="0"/>
            </a:defPPr>
            <a:lvl1pPr>
              <a:defRPr sz="1000" b="0" i="0">
                <a:solidFill>
                  <a:schemeClr val="bg1"/>
                </a:solidFill>
                <a:latin typeface="Times New Roman"/>
                <a:cs typeface="Times New Roman"/>
              </a:defRPr>
            </a:lvl1pPr>
          </a:lstStyle>
          <a:p>
            <a:pPr marL="12700" algn="ctr">
              <a:lnSpc>
                <a:spcPts val="1200"/>
              </a:lnSpc>
            </a:pPr>
            <a:r>
              <a:rPr lang="en-US" dirty="0"/>
              <a:t>Differentiable Modeling for Calorimeter Simulation using Diffusion Models</a:t>
            </a:r>
            <a:endParaRPr lang="en-US" spc="-10" dirty="0"/>
          </a:p>
        </p:txBody>
      </p:sp>
      <p:grpSp>
        <p:nvGrpSpPr>
          <p:cNvPr id="24" name="object 3">
            <a:extLst>
              <a:ext uri="{FF2B5EF4-FFF2-40B4-BE49-F238E27FC236}">
                <a16:creationId xmlns:a16="http://schemas.microsoft.com/office/drawing/2014/main" id="{727879CD-4A5F-75A9-71A5-39E8C01E2A69}"/>
              </a:ext>
            </a:extLst>
          </p:cNvPr>
          <p:cNvGrpSpPr/>
          <p:nvPr/>
        </p:nvGrpSpPr>
        <p:grpSpPr>
          <a:xfrm>
            <a:off x="-18288" y="-18237"/>
            <a:ext cx="9180830" cy="591185"/>
            <a:chOff x="-18288" y="-18237"/>
            <a:chExt cx="9180830" cy="591185"/>
          </a:xfrm>
        </p:grpSpPr>
        <p:sp>
          <p:nvSpPr>
            <p:cNvPr id="25" name="object 4">
              <a:extLst>
                <a:ext uri="{FF2B5EF4-FFF2-40B4-BE49-F238E27FC236}">
                  <a16:creationId xmlns:a16="http://schemas.microsoft.com/office/drawing/2014/main" id="{3B355369-E686-2560-5CF3-F38D8962899A}"/>
                </a:ext>
              </a:extLst>
            </p:cNvPr>
            <p:cNvSpPr/>
            <p:nvPr/>
          </p:nvSpPr>
          <p:spPr>
            <a:xfrm>
              <a:off x="0" y="50"/>
              <a:ext cx="9144000" cy="554355"/>
            </a:xfrm>
            <a:custGeom>
              <a:avLst/>
              <a:gdLst/>
              <a:ahLst/>
              <a:cxnLst/>
              <a:rect l="l" t="t" r="r" b="b"/>
              <a:pathLst>
                <a:path w="9144000" h="554355">
                  <a:moveTo>
                    <a:pt x="9144000" y="0"/>
                  </a:moveTo>
                  <a:lnTo>
                    <a:pt x="0" y="0"/>
                  </a:lnTo>
                  <a:lnTo>
                    <a:pt x="0" y="554177"/>
                  </a:lnTo>
                  <a:lnTo>
                    <a:pt x="9144000" y="554177"/>
                  </a:lnTo>
                  <a:lnTo>
                    <a:pt x="9144000" y="0"/>
                  </a:lnTo>
                  <a:close/>
                </a:path>
              </a:pathLst>
            </a:custGeom>
            <a:solidFill>
              <a:srgbClr val="99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" name="object 5">
              <a:extLst>
                <a:ext uri="{FF2B5EF4-FFF2-40B4-BE49-F238E27FC236}">
                  <a16:creationId xmlns:a16="http://schemas.microsoft.com/office/drawing/2014/main" id="{BE9654E6-B86C-C8D1-3620-1E18D1854F79}"/>
                </a:ext>
              </a:extLst>
            </p:cNvPr>
            <p:cNvSpPr/>
            <p:nvPr/>
          </p:nvSpPr>
          <p:spPr>
            <a:xfrm>
              <a:off x="0" y="50"/>
              <a:ext cx="9144000" cy="554355"/>
            </a:xfrm>
            <a:custGeom>
              <a:avLst/>
              <a:gdLst/>
              <a:ahLst/>
              <a:cxnLst/>
              <a:rect l="l" t="t" r="r" b="b"/>
              <a:pathLst>
                <a:path w="9144000" h="554355">
                  <a:moveTo>
                    <a:pt x="0" y="554177"/>
                  </a:moveTo>
                  <a:lnTo>
                    <a:pt x="9144000" y="554177"/>
                  </a:lnTo>
                  <a:lnTo>
                    <a:pt x="9144000" y="0"/>
                  </a:lnTo>
                  <a:lnTo>
                    <a:pt x="0" y="0"/>
                  </a:lnTo>
                  <a:lnTo>
                    <a:pt x="0" y="554177"/>
                  </a:lnTo>
                  <a:close/>
                </a:path>
              </a:pathLst>
            </a:custGeom>
            <a:ln w="36575">
              <a:solidFill>
                <a:srgbClr val="99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7" name="Title 20">
            <a:extLst>
              <a:ext uri="{FF2B5EF4-FFF2-40B4-BE49-F238E27FC236}">
                <a16:creationId xmlns:a16="http://schemas.microsoft.com/office/drawing/2014/main" id="{6B391866-4529-47C5-C9B9-53DD3C108524}"/>
              </a:ext>
            </a:extLst>
          </p:cNvPr>
          <p:cNvSpPr txBox="1">
            <a:spLocks/>
          </p:cNvSpPr>
          <p:nvPr/>
        </p:nvSpPr>
        <p:spPr>
          <a:xfrm>
            <a:off x="2438400" y="102547"/>
            <a:ext cx="3737293" cy="33855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000" b="1" i="0">
                <a:solidFill>
                  <a:schemeClr val="bg1"/>
                </a:solidFill>
                <a:latin typeface="Times New Roman"/>
                <a:ea typeface="+mj-ea"/>
                <a:cs typeface="Times New Roman"/>
              </a:defRPr>
            </a:lvl1pPr>
          </a:lstStyle>
          <a:p>
            <a:pPr algn="ctr"/>
            <a:r>
              <a:rPr lang="en-US" sz="2200" dirty="0"/>
              <a:t>Diffusion Model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D41CD28-E706-198B-1C35-67BA9741C18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04024" y="3362676"/>
            <a:ext cx="2921000" cy="292100"/>
          </a:xfrm>
          <a:prstGeom prst="rect">
            <a:avLst/>
          </a:prstGeom>
        </p:spPr>
      </p:pic>
      <p:pic>
        <p:nvPicPr>
          <p:cNvPr id="5" name="Picture 4" descr="A diagram of a block diagram&#10;&#10;AI-generated content may be incorrect.">
            <a:extLst>
              <a:ext uri="{FF2B5EF4-FFF2-40B4-BE49-F238E27FC236}">
                <a16:creationId xmlns:a16="http://schemas.microsoft.com/office/drawing/2014/main" id="{E5A5C7CC-48E5-B110-E935-4249A5BCEE4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93" y="1028620"/>
            <a:ext cx="3667307" cy="2487764"/>
          </a:xfrm>
          <a:prstGeom prst="rect">
            <a:avLst/>
          </a:prstGeom>
        </p:spPr>
      </p:pic>
      <p:pic>
        <p:nvPicPr>
          <p:cNvPr id="7" name="Picture 6" descr="A diagram of a block diagram&#10;&#10;AI-generated content may be incorrect.">
            <a:extLst>
              <a:ext uri="{FF2B5EF4-FFF2-40B4-BE49-F238E27FC236}">
                <a16:creationId xmlns:a16="http://schemas.microsoft.com/office/drawing/2014/main" id="{757DFD6C-5045-9E8E-1F44-0640A1E49E4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0265" b="6109"/>
          <a:stretch>
            <a:fillRect/>
          </a:stretch>
        </p:blipFill>
        <p:spPr>
          <a:xfrm>
            <a:off x="3721380" y="1203325"/>
            <a:ext cx="5261275" cy="1897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484349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73EB962-5379-D331-A0EA-FBED4713010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object 12">
            <a:extLst>
              <a:ext uri="{FF2B5EF4-FFF2-40B4-BE49-F238E27FC236}">
                <a16:creationId xmlns:a16="http://schemas.microsoft.com/office/drawing/2014/main" id="{502C74C4-5156-B6E6-550D-2672E3561861}"/>
              </a:ext>
            </a:extLst>
          </p:cNvPr>
          <p:cNvSpPr txBox="1">
            <a:spLocks/>
          </p:cNvSpPr>
          <p:nvPr/>
        </p:nvSpPr>
        <p:spPr>
          <a:xfrm>
            <a:off x="1981200" y="4929463"/>
            <a:ext cx="5429251" cy="15388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defPPr>
              <a:defRPr kern="0"/>
            </a:defPPr>
            <a:lvl1pPr>
              <a:defRPr sz="1000" b="0" i="0">
                <a:solidFill>
                  <a:schemeClr val="bg1"/>
                </a:solidFill>
                <a:latin typeface="Times New Roman"/>
                <a:cs typeface="Times New Roman"/>
              </a:defRPr>
            </a:lvl1pPr>
          </a:lstStyle>
          <a:p>
            <a:pPr marL="12700">
              <a:lnSpc>
                <a:spcPts val="1200"/>
              </a:lnSpc>
            </a:pPr>
            <a:r>
              <a:rPr lang="en-US" dirty="0"/>
              <a:t>Differentiable Diffusion Models as Surrogate for Homogenous Calorimeter Design Optimization</a:t>
            </a:r>
            <a:endParaRPr lang="en-US" spc="-10" dirty="0"/>
          </a:p>
        </p:txBody>
      </p:sp>
      <p:sp>
        <p:nvSpPr>
          <p:cNvPr id="14" name="object 6">
            <a:extLst>
              <a:ext uri="{FF2B5EF4-FFF2-40B4-BE49-F238E27FC236}">
                <a16:creationId xmlns:a16="http://schemas.microsoft.com/office/drawing/2014/main" id="{FD8DEC63-F823-C2C6-2C1A-4B48B65A54F1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600200" y="101565"/>
            <a:ext cx="5715000" cy="319959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2036445">
              <a:lnSpc>
                <a:spcPct val="100000"/>
              </a:lnSpc>
              <a:spcBef>
                <a:spcPts val="95"/>
              </a:spcBef>
            </a:pPr>
            <a:r>
              <a:rPr lang="en-US" sz="2000" spc="-10" dirty="0"/>
              <a:t>Methods</a:t>
            </a:r>
            <a:endParaRPr sz="2000" dirty="0"/>
          </a:p>
        </p:txBody>
      </p:sp>
      <p:sp>
        <p:nvSpPr>
          <p:cNvPr id="2" name="object 2">
            <a:extLst>
              <a:ext uri="{FF2B5EF4-FFF2-40B4-BE49-F238E27FC236}">
                <a16:creationId xmlns:a16="http://schemas.microsoft.com/office/drawing/2014/main" id="{8E6D1586-BBE9-9BCE-050E-05788619ACEB}"/>
              </a:ext>
            </a:extLst>
          </p:cNvPr>
          <p:cNvSpPr txBox="1"/>
          <p:nvPr/>
        </p:nvSpPr>
        <p:spPr>
          <a:xfrm>
            <a:off x="152400" y="683711"/>
            <a:ext cx="8168640" cy="296491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ts val="2350"/>
              </a:lnSpc>
              <a:spcBef>
                <a:spcPts val="90"/>
              </a:spcBef>
              <a:tabLst>
                <a:tab pos="396875" algn="l"/>
              </a:tabLst>
            </a:pPr>
            <a:r>
              <a:rPr lang="en-US" sz="1600" b="1" i="1" dirty="0">
                <a:latin typeface="Times New Roman"/>
                <a:cs typeface="Times New Roman"/>
              </a:rPr>
              <a:t>Efficient Sampling</a:t>
            </a:r>
            <a:endParaRPr sz="1600" b="1" i="1" dirty="0">
              <a:latin typeface="Times New Roman"/>
              <a:cs typeface="Times New Roman"/>
            </a:endParaRPr>
          </a:p>
        </p:txBody>
      </p:sp>
      <p:sp>
        <p:nvSpPr>
          <p:cNvPr id="22" name="object 12">
            <a:extLst>
              <a:ext uri="{FF2B5EF4-FFF2-40B4-BE49-F238E27FC236}">
                <a16:creationId xmlns:a16="http://schemas.microsoft.com/office/drawing/2014/main" id="{A8139A4F-C628-5C2C-B521-322715521A16}"/>
              </a:ext>
            </a:extLst>
          </p:cNvPr>
          <p:cNvSpPr txBox="1">
            <a:spLocks/>
          </p:cNvSpPr>
          <p:nvPr/>
        </p:nvSpPr>
        <p:spPr>
          <a:xfrm>
            <a:off x="2124074" y="4937070"/>
            <a:ext cx="5429251" cy="15388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defPPr>
              <a:defRPr kern="0"/>
            </a:defPPr>
            <a:lvl1pPr>
              <a:defRPr sz="1000" b="0" i="0">
                <a:solidFill>
                  <a:schemeClr val="bg1"/>
                </a:solidFill>
                <a:latin typeface="Times New Roman"/>
                <a:cs typeface="Times New Roman"/>
              </a:defRPr>
            </a:lvl1pPr>
          </a:lstStyle>
          <a:p>
            <a:pPr marL="12700">
              <a:lnSpc>
                <a:spcPts val="1200"/>
              </a:lnSpc>
            </a:pPr>
            <a:r>
              <a:rPr lang="en-US" dirty="0"/>
              <a:t>Differentiable Modeling for Calorimeter Simulation using Diffusion Models</a:t>
            </a:r>
            <a:endParaRPr lang="en-US" spc="-10" dirty="0"/>
          </a:p>
        </p:txBody>
      </p:sp>
      <p:grpSp>
        <p:nvGrpSpPr>
          <p:cNvPr id="3" name="object 7">
            <a:extLst>
              <a:ext uri="{FF2B5EF4-FFF2-40B4-BE49-F238E27FC236}">
                <a16:creationId xmlns:a16="http://schemas.microsoft.com/office/drawing/2014/main" id="{10BEDD9A-8EB8-C148-3458-84DB7E1C3680}"/>
              </a:ext>
            </a:extLst>
          </p:cNvPr>
          <p:cNvGrpSpPr/>
          <p:nvPr/>
        </p:nvGrpSpPr>
        <p:grpSpPr>
          <a:xfrm>
            <a:off x="0" y="4867660"/>
            <a:ext cx="9144000" cy="277495"/>
            <a:chOff x="0" y="4867660"/>
            <a:chExt cx="9144000" cy="277495"/>
          </a:xfrm>
        </p:grpSpPr>
        <p:sp>
          <p:nvSpPr>
            <p:cNvPr id="7" name="object 8">
              <a:extLst>
                <a:ext uri="{FF2B5EF4-FFF2-40B4-BE49-F238E27FC236}">
                  <a16:creationId xmlns:a16="http://schemas.microsoft.com/office/drawing/2014/main" id="{84A45295-EF31-E776-669A-099F0F8A7EB7}"/>
                </a:ext>
              </a:extLst>
            </p:cNvPr>
            <p:cNvSpPr/>
            <p:nvPr/>
          </p:nvSpPr>
          <p:spPr>
            <a:xfrm>
              <a:off x="0" y="4867660"/>
              <a:ext cx="9144000" cy="277495"/>
            </a:xfrm>
            <a:custGeom>
              <a:avLst/>
              <a:gdLst/>
              <a:ahLst/>
              <a:cxnLst/>
              <a:rect l="l" t="t" r="r" b="b"/>
              <a:pathLst>
                <a:path w="9144000" h="277495">
                  <a:moveTo>
                    <a:pt x="9144000" y="0"/>
                  </a:moveTo>
                  <a:lnTo>
                    <a:pt x="0" y="0"/>
                  </a:lnTo>
                  <a:lnTo>
                    <a:pt x="0" y="277101"/>
                  </a:lnTo>
                  <a:lnTo>
                    <a:pt x="9144000" y="277101"/>
                  </a:lnTo>
                  <a:lnTo>
                    <a:pt x="9144000" y="0"/>
                  </a:lnTo>
                  <a:close/>
                </a:path>
              </a:pathLst>
            </a:custGeom>
            <a:solidFill>
              <a:srgbClr val="99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9">
              <a:extLst>
                <a:ext uri="{FF2B5EF4-FFF2-40B4-BE49-F238E27FC236}">
                  <a16:creationId xmlns:a16="http://schemas.microsoft.com/office/drawing/2014/main" id="{ECE21958-E455-C05B-46CC-D93797DD6A98}"/>
                </a:ext>
              </a:extLst>
            </p:cNvPr>
            <p:cNvSpPr/>
            <p:nvPr/>
          </p:nvSpPr>
          <p:spPr>
            <a:xfrm>
              <a:off x="0" y="4867660"/>
              <a:ext cx="9144000" cy="277495"/>
            </a:xfrm>
            <a:custGeom>
              <a:avLst/>
              <a:gdLst/>
              <a:ahLst/>
              <a:cxnLst/>
              <a:rect l="l" t="t" r="r" b="b"/>
              <a:pathLst>
                <a:path w="9144000" h="277495">
                  <a:moveTo>
                    <a:pt x="0" y="277101"/>
                  </a:moveTo>
                  <a:lnTo>
                    <a:pt x="9144000" y="277101"/>
                  </a:lnTo>
                  <a:lnTo>
                    <a:pt x="9144000" y="0"/>
                  </a:lnTo>
                  <a:lnTo>
                    <a:pt x="0" y="0"/>
                  </a:lnTo>
                  <a:lnTo>
                    <a:pt x="0" y="277101"/>
                  </a:lnTo>
                  <a:close/>
                </a:path>
              </a:pathLst>
            </a:custGeom>
            <a:ln w="36576">
              <a:solidFill>
                <a:srgbClr val="99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9" name="object 12">
            <a:extLst>
              <a:ext uri="{FF2B5EF4-FFF2-40B4-BE49-F238E27FC236}">
                <a16:creationId xmlns:a16="http://schemas.microsoft.com/office/drawing/2014/main" id="{D98ACED8-C4E2-EAAF-E0EF-0C87F6BF2C34}"/>
              </a:ext>
            </a:extLst>
          </p:cNvPr>
          <p:cNvSpPr txBox="1">
            <a:spLocks/>
          </p:cNvSpPr>
          <p:nvPr/>
        </p:nvSpPr>
        <p:spPr>
          <a:xfrm>
            <a:off x="1857247" y="4929463"/>
            <a:ext cx="5429251" cy="15388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defPPr>
              <a:defRPr kern="0"/>
            </a:defPPr>
            <a:lvl1pPr>
              <a:defRPr sz="1000" b="0" i="0">
                <a:solidFill>
                  <a:schemeClr val="bg1"/>
                </a:solidFill>
                <a:latin typeface="Times New Roman"/>
                <a:cs typeface="Times New Roman"/>
              </a:defRPr>
            </a:lvl1pPr>
          </a:lstStyle>
          <a:p>
            <a:pPr marL="12700" algn="ctr">
              <a:lnSpc>
                <a:spcPts val="1200"/>
              </a:lnSpc>
            </a:pPr>
            <a:r>
              <a:rPr lang="en-US" dirty="0"/>
              <a:t>Differentiable Modeling for Calorimeter Simulation using Diffusion Models</a:t>
            </a:r>
            <a:endParaRPr lang="en-US" spc="-10" dirty="0"/>
          </a:p>
        </p:txBody>
      </p:sp>
      <p:grpSp>
        <p:nvGrpSpPr>
          <p:cNvPr id="10" name="object 3">
            <a:extLst>
              <a:ext uri="{FF2B5EF4-FFF2-40B4-BE49-F238E27FC236}">
                <a16:creationId xmlns:a16="http://schemas.microsoft.com/office/drawing/2014/main" id="{FC026783-1D52-6231-0291-8493BBE9F530}"/>
              </a:ext>
            </a:extLst>
          </p:cNvPr>
          <p:cNvGrpSpPr/>
          <p:nvPr/>
        </p:nvGrpSpPr>
        <p:grpSpPr>
          <a:xfrm>
            <a:off x="-18288" y="-18237"/>
            <a:ext cx="9180830" cy="591185"/>
            <a:chOff x="-18288" y="-18237"/>
            <a:chExt cx="9180830" cy="591185"/>
          </a:xfrm>
        </p:grpSpPr>
        <p:sp>
          <p:nvSpPr>
            <p:cNvPr id="11" name="object 4">
              <a:extLst>
                <a:ext uri="{FF2B5EF4-FFF2-40B4-BE49-F238E27FC236}">
                  <a16:creationId xmlns:a16="http://schemas.microsoft.com/office/drawing/2014/main" id="{BF5A25DC-64C7-B8D0-A8BD-7A89BABACE36}"/>
                </a:ext>
              </a:extLst>
            </p:cNvPr>
            <p:cNvSpPr/>
            <p:nvPr/>
          </p:nvSpPr>
          <p:spPr>
            <a:xfrm>
              <a:off x="0" y="50"/>
              <a:ext cx="9144000" cy="554355"/>
            </a:xfrm>
            <a:custGeom>
              <a:avLst/>
              <a:gdLst/>
              <a:ahLst/>
              <a:cxnLst/>
              <a:rect l="l" t="t" r="r" b="b"/>
              <a:pathLst>
                <a:path w="9144000" h="554355">
                  <a:moveTo>
                    <a:pt x="9144000" y="0"/>
                  </a:moveTo>
                  <a:lnTo>
                    <a:pt x="0" y="0"/>
                  </a:lnTo>
                  <a:lnTo>
                    <a:pt x="0" y="554177"/>
                  </a:lnTo>
                  <a:lnTo>
                    <a:pt x="9144000" y="554177"/>
                  </a:lnTo>
                  <a:lnTo>
                    <a:pt x="9144000" y="0"/>
                  </a:lnTo>
                  <a:close/>
                </a:path>
              </a:pathLst>
            </a:custGeom>
            <a:solidFill>
              <a:srgbClr val="99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" name="object 5">
              <a:extLst>
                <a:ext uri="{FF2B5EF4-FFF2-40B4-BE49-F238E27FC236}">
                  <a16:creationId xmlns:a16="http://schemas.microsoft.com/office/drawing/2014/main" id="{CA2BDA35-6424-61BA-BB16-73F2D4311DCA}"/>
                </a:ext>
              </a:extLst>
            </p:cNvPr>
            <p:cNvSpPr/>
            <p:nvPr/>
          </p:nvSpPr>
          <p:spPr>
            <a:xfrm>
              <a:off x="0" y="50"/>
              <a:ext cx="9144000" cy="554355"/>
            </a:xfrm>
            <a:custGeom>
              <a:avLst/>
              <a:gdLst/>
              <a:ahLst/>
              <a:cxnLst/>
              <a:rect l="l" t="t" r="r" b="b"/>
              <a:pathLst>
                <a:path w="9144000" h="554355">
                  <a:moveTo>
                    <a:pt x="0" y="554177"/>
                  </a:moveTo>
                  <a:lnTo>
                    <a:pt x="9144000" y="554177"/>
                  </a:lnTo>
                  <a:lnTo>
                    <a:pt x="9144000" y="0"/>
                  </a:lnTo>
                  <a:lnTo>
                    <a:pt x="0" y="0"/>
                  </a:lnTo>
                  <a:lnTo>
                    <a:pt x="0" y="554177"/>
                  </a:lnTo>
                  <a:close/>
                </a:path>
              </a:pathLst>
            </a:custGeom>
            <a:ln w="36575">
              <a:solidFill>
                <a:srgbClr val="99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7" name="Title 20">
            <a:extLst>
              <a:ext uri="{FF2B5EF4-FFF2-40B4-BE49-F238E27FC236}">
                <a16:creationId xmlns:a16="http://schemas.microsoft.com/office/drawing/2014/main" id="{EE3056C1-FF65-A180-A950-BA763D01F8D2}"/>
              </a:ext>
            </a:extLst>
          </p:cNvPr>
          <p:cNvSpPr txBox="1">
            <a:spLocks/>
          </p:cNvSpPr>
          <p:nvPr/>
        </p:nvSpPr>
        <p:spPr>
          <a:xfrm>
            <a:off x="2438400" y="102547"/>
            <a:ext cx="3737293" cy="33855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000" b="1" i="0">
                <a:solidFill>
                  <a:schemeClr val="bg1"/>
                </a:solidFill>
                <a:latin typeface="Times New Roman"/>
                <a:ea typeface="+mj-ea"/>
                <a:cs typeface="Times New Roman"/>
              </a:defRPr>
            </a:lvl1pPr>
          </a:lstStyle>
          <a:p>
            <a:pPr algn="ctr"/>
            <a:r>
              <a:rPr lang="en-US" sz="2200" dirty="0"/>
              <a:t>Sampling</a:t>
            </a: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05B9C35B-84EF-F6A9-24E1-9B1948309335}"/>
              </a:ext>
            </a:extLst>
          </p:cNvPr>
          <p:cNvSpPr/>
          <p:nvPr/>
        </p:nvSpPr>
        <p:spPr>
          <a:xfrm>
            <a:off x="708661" y="1547251"/>
            <a:ext cx="685800" cy="609600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X</a:t>
            </a:r>
            <a:r>
              <a:rPr lang="en-US" baseline="-25000" dirty="0"/>
              <a:t>3</a:t>
            </a:r>
            <a:endParaRPr lang="en-US" dirty="0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A098FECF-862F-2FA6-99AD-A2F00918AE30}"/>
              </a:ext>
            </a:extLst>
          </p:cNvPr>
          <p:cNvSpPr/>
          <p:nvPr/>
        </p:nvSpPr>
        <p:spPr>
          <a:xfrm>
            <a:off x="2514601" y="1547251"/>
            <a:ext cx="685800" cy="609600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X</a:t>
            </a:r>
            <a:r>
              <a:rPr lang="en-US" baseline="-25000" dirty="0"/>
              <a:t>2</a:t>
            </a:r>
            <a:endParaRPr lang="en-US" dirty="0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55ABF1BE-4B3C-0BA9-3E05-188D29EE7793}"/>
              </a:ext>
            </a:extLst>
          </p:cNvPr>
          <p:cNvSpPr/>
          <p:nvPr/>
        </p:nvSpPr>
        <p:spPr>
          <a:xfrm>
            <a:off x="4343400" y="1549984"/>
            <a:ext cx="685800" cy="609600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X</a:t>
            </a:r>
            <a:r>
              <a:rPr lang="en-US" baseline="-25000" dirty="0"/>
              <a:t>1</a:t>
            </a:r>
            <a:endParaRPr lang="en-US" dirty="0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D23A5F5C-339C-4B3C-539B-9C6170A060E3}"/>
              </a:ext>
            </a:extLst>
          </p:cNvPr>
          <p:cNvSpPr/>
          <p:nvPr/>
        </p:nvSpPr>
        <p:spPr>
          <a:xfrm>
            <a:off x="6164580" y="1557604"/>
            <a:ext cx="685800" cy="609600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X</a:t>
            </a:r>
            <a:r>
              <a:rPr lang="en-US" baseline="-25000" dirty="0"/>
              <a:t>0</a:t>
            </a:r>
            <a:endParaRPr lang="en-US" dirty="0"/>
          </a:p>
        </p:txBody>
      </p: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E4680340-9AB1-7453-DCC9-F8653D63665E}"/>
              </a:ext>
            </a:extLst>
          </p:cNvPr>
          <p:cNvCxnSpPr>
            <a:stCxn id="15" idx="6"/>
            <a:endCxn id="19" idx="2"/>
          </p:cNvCxnSpPr>
          <p:nvPr/>
        </p:nvCxnSpPr>
        <p:spPr>
          <a:xfrm>
            <a:off x="1394461" y="1852051"/>
            <a:ext cx="112014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3F11E014-3497-8742-76CD-49281559A4FE}"/>
              </a:ext>
            </a:extLst>
          </p:cNvPr>
          <p:cNvCxnSpPr>
            <a:cxnSpLocks/>
          </p:cNvCxnSpPr>
          <p:nvPr/>
        </p:nvCxnSpPr>
        <p:spPr>
          <a:xfrm>
            <a:off x="3200401" y="1852051"/>
            <a:ext cx="112014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FA2F210F-8A8F-BE3D-3DB2-A58790009493}"/>
              </a:ext>
            </a:extLst>
          </p:cNvPr>
          <p:cNvCxnSpPr>
            <a:cxnSpLocks/>
          </p:cNvCxnSpPr>
          <p:nvPr/>
        </p:nvCxnSpPr>
        <p:spPr>
          <a:xfrm>
            <a:off x="5029200" y="1852051"/>
            <a:ext cx="112014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3A1FA26B-DFEF-63EA-63CC-29A2541710AB}"/>
                  </a:ext>
                </a:extLst>
              </p:cNvPr>
              <p:cNvSpPr txBox="1"/>
              <p:nvPr/>
            </p:nvSpPr>
            <p:spPr>
              <a:xfrm>
                <a:off x="3497690" y="1377105"/>
                <a:ext cx="50270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dirty="0" smtClean="0">
                              <a:latin typeface="Cambria Math" panose="02040503050406030204" pitchFamily="18" charset="0"/>
                            </a:rPr>
                            <m:t>𝑝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l-GR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Θ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3A1FA26B-DFEF-63EA-63CC-29A2541710A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97690" y="1377105"/>
                <a:ext cx="502702" cy="369332"/>
              </a:xfrm>
              <a:prstGeom prst="rect">
                <a:avLst/>
              </a:prstGeom>
              <a:blipFill>
                <a:blip r:embed="rId3"/>
                <a:stretch>
                  <a:fillRect b="-10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" name="Curved Connector 3">
            <a:extLst>
              <a:ext uri="{FF2B5EF4-FFF2-40B4-BE49-F238E27FC236}">
                <a16:creationId xmlns:a16="http://schemas.microsoft.com/office/drawing/2014/main" id="{F413B214-EEFE-2DBE-D2C8-9378313C6C04}"/>
              </a:ext>
            </a:extLst>
          </p:cNvPr>
          <p:cNvCxnSpPr>
            <a:cxnSpLocks/>
          </p:cNvCxnSpPr>
          <p:nvPr/>
        </p:nvCxnSpPr>
        <p:spPr>
          <a:xfrm rot="5400000" flipH="1">
            <a:off x="3780059" y="1258488"/>
            <a:ext cx="2733" cy="1828799"/>
          </a:xfrm>
          <a:prstGeom prst="curvedConnector3">
            <a:avLst>
              <a:gd name="adj1" fmla="val -8364435"/>
            </a:avLst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67CB8298-A673-7EB0-9516-518C4EAA98AC}"/>
                  </a:ext>
                </a:extLst>
              </p:cNvPr>
              <p:cNvSpPr txBox="1"/>
              <p:nvPr/>
            </p:nvSpPr>
            <p:spPr>
              <a:xfrm>
                <a:off x="3155036" y="2400734"/>
                <a:ext cx="1302664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 dirty="0" smtClean="0">
                              <a:latin typeface="Cambria Math" panose="02040503050406030204" pitchFamily="18" charset="0"/>
                            </a:rPr>
                            <m:t>𝑞</m:t>
                          </m:r>
                          <m:r>
                            <a:rPr lang="en-US" b="0" i="1" dirty="0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m:rPr>
                              <m:nor/>
                            </m:rPr>
                            <a:rPr lang="en-US" dirty="0"/>
                            <m:t> </m:t>
                          </m:r>
                          <m:r>
                            <a:rPr lang="en-US" b="0" i="1" dirty="0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b="0" i="1" dirty="0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US" b="0" i="1" dirty="0" smtClean="0">
                          <a:latin typeface="Cambria Math" panose="02040503050406030204" pitchFamily="18" charset="0"/>
                        </a:rPr>
                        <m:t>|</m:t>
                      </m:r>
                      <m:sSub>
                        <m:sSubPr>
                          <m:ctrlPr>
                            <a:rPr lang="en-US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dirty="0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b="0" i="1" dirty="0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67CB8298-A673-7EB0-9516-518C4EAA98A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55036" y="2400734"/>
                <a:ext cx="1302664" cy="646331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8" name="Curved Connector 17">
            <a:extLst>
              <a:ext uri="{FF2B5EF4-FFF2-40B4-BE49-F238E27FC236}">
                <a16:creationId xmlns:a16="http://schemas.microsoft.com/office/drawing/2014/main" id="{697884D3-F397-8684-D559-197A027EABAE}"/>
              </a:ext>
            </a:extLst>
          </p:cNvPr>
          <p:cNvCxnSpPr>
            <a:cxnSpLocks/>
          </p:cNvCxnSpPr>
          <p:nvPr/>
        </p:nvCxnSpPr>
        <p:spPr>
          <a:xfrm rot="5400000" flipH="1">
            <a:off x="3780059" y="1257866"/>
            <a:ext cx="2733" cy="1828799"/>
          </a:xfrm>
          <a:prstGeom prst="curvedConnector3">
            <a:avLst>
              <a:gd name="adj1" fmla="val -8364435"/>
            </a:avLst>
          </a:prstGeom>
          <a:ln w="19050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6805255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FB17E18-B683-7C28-090C-E32B70CA48A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object 12">
            <a:extLst>
              <a:ext uri="{FF2B5EF4-FFF2-40B4-BE49-F238E27FC236}">
                <a16:creationId xmlns:a16="http://schemas.microsoft.com/office/drawing/2014/main" id="{091D7927-762C-7272-16F2-4F3E81612FDD}"/>
              </a:ext>
            </a:extLst>
          </p:cNvPr>
          <p:cNvSpPr txBox="1">
            <a:spLocks/>
          </p:cNvSpPr>
          <p:nvPr/>
        </p:nvSpPr>
        <p:spPr>
          <a:xfrm>
            <a:off x="1981200" y="4929463"/>
            <a:ext cx="5429251" cy="15388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defPPr>
              <a:defRPr kern="0"/>
            </a:defPPr>
            <a:lvl1pPr>
              <a:defRPr sz="1000" b="0" i="0">
                <a:solidFill>
                  <a:schemeClr val="bg1"/>
                </a:solidFill>
                <a:latin typeface="Times New Roman"/>
                <a:cs typeface="Times New Roman"/>
              </a:defRPr>
            </a:lvl1pPr>
          </a:lstStyle>
          <a:p>
            <a:pPr marL="12700">
              <a:lnSpc>
                <a:spcPts val="1200"/>
              </a:lnSpc>
            </a:pPr>
            <a:r>
              <a:rPr lang="en-US" dirty="0"/>
              <a:t>Differentiable Diffusion Models as Surrogate for Homogenous Calorimeter Design Optimization</a:t>
            </a:r>
            <a:endParaRPr lang="en-US" spc="-10" dirty="0"/>
          </a:p>
        </p:txBody>
      </p:sp>
      <p:sp>
        <p:nvSpPr>
          <p:cNvPr id="14" name="object 6">
            <a:extLst>
              <a:ext uri="{FF2B5EF4-FFF2-40B4-BE49-F238E27FC236}">
                <a16:creationId xmlns:a16="http://schemas.microsoft.com/office/drawing/2014/main" id="{575F9677-3542-568B-EFEC-3598148B0002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600200" y="101565"/>
            <a:ext cx="5715000" cy="319959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2036445">
              <a:lnSpc>
                <a:spcPct val="100000"/>
              </a:lnSpc>
              <a:spcBef>
                <a:spcPts val="95"/>
              </a:spcBef>
            </a:pPr>
            <a:r>
              <a:rPr lang="en-US" sz="2000" spc="-10" dirty="0"/>
              <a:t>Methods</a:t>
            </a:r>
            <a:endParaRPr sz="2000" dirty="0"/>
          </a:p>
        </p:txBody>
      </p:sp>
      <p:sp>
        <p:nvSpPr>
          <p:cNvPr id="2" name="object 2">
            <a:extLst>
              <a:ext uri="{FF2B5EF4-FFF2-40B4-BE49-F238E27FC236}">
                <a16:creationId xmlns:a16="http://schemas.microsoft.com/office/drawing/2014/main" id="{44F85E5C-EFD9-9C80-3765-AE5457F1B139}"/>
              </a:ext>
            </a:extLst>
          </p:cNvPr>
          <p:cNvSpPr txBox="1"/>
          <p:nvPr/>
        </p:nvSpPr>
        <p:spPr>
          <a:xfrm>
            <a:off x="152400" y="683711"/>
            <a:ext cx="8168640" cy="296491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ts val="2350"/>
              </a:lnSpc>
              <a:spcBef>
                <a:spcPts val="90"/>
              </a:spcBef>
              <a:tabLst>
                <a:tab pos="396875" algn="l"/>
              </a:tabLst>
            </a:pPr>
            <a:r>
              <a:rPr lang="en-US" sz="1600" b="1" i="1" dirty="0">
                <a:latin typeface="Times New Roman"/>
                <a:cs typeface="Times New Roman"/>
              </a:rPr>
              <a:t>Efficient Sampling</a:t>
            </a:r>
            <a:endParaRPr sz="1600" b="1" i="1" dirty="0">
              <a:latin typeface="Times New Roman"/>
              <a:cs typeface="Times New Roman"/>
            </a:endParaRPr>
          </a:p>
        </p:txBody>
      </p:sp>
      <p:sp>
        <p:nvSpPr>
          <p:cNvPr id="22" name="object 12">
            <a:extLst>
              <a:ext uri="{FF2B5EF4-FFF2-40B4-BE49-F238E27FC236}">
                <a16:creationId xmlns:a16="http://schemas.microsoft.com/office/drawing/2014/main" id="{EB89014B-D2DB-B487-B72C-F4AB16CD6730}"/>
              </a:ext>
            </a:extLst>
          </p:cNvPr>
          <p:cNvSpPr txBox="1">
            <a:spLocks/>
          </p:cNvSpPr>
          <p:nvPr/>
        </p:nvSpPr>
        <p:spPr>
          <a:xfrm>
            <a:off x="2124074" y="4937070"/>
            <a:ext cx="5429251" cy="15388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defPPr>
              <a:defRPr kern="0"/>
            </a:defPPr>
            <a:lvl1pPr>
              <a:defRPr sz="1000" b="0" i="0">
                <a:solidFill>
                  <a:schemeClr val="bg1"/>
                </a:solidFill>
                <a:latin typeface="Times New Roman"/>
                <a:cs typeface="Times New Roman"/>
              </a:defRPr>
            </a:lvl1pPr>
          </a:lstStyle>
          <a:p>
            <a:pPr marL="12700">
              <a:lnSpc>
                <a:spcPts val="1200"/>
              </a:lnSpc>
            </a:pPr>
            <a:r>
              <a:rPr lang="en-US" dirty="0"/>
              <a:t>Differentiable Modeling for Calorimeter Simulation using Diffusion Models</a:t>
            </a:r>
            <a:endParaRPr lang="en-US" spc="-10" dirty="0"/>
          </a:p>
        </p:txBody>
      </p:sp>
      <p:grpSp>
        <p:nvGrpSpPr>
          <p:cNvPr id="3" name="object 7">
            <a:extLst>
              <a:ext uri="{FF2B5EF4-FFF2-40B4-BE49-F238E27FC236}">
                <a16:creationId xmlns:a16="http://schemas.microsoft.com/office/drawing/2014/main" id="{2C7C4E36-5E0B-F376-7695-8A1C1FAECA38}"/>
              </a:ext>
            </a:extLst>
          </p:cNvPr>
          <p:cNvGrpSpPr/>
          <p:nvPr/>
        </p:nvGrpSpPr>
        <p:grpSpPr>
          <a:xfrm>
            <a:off x="0" y="4867660"/>
            <a:ext cx="9144000" cy="277495"/>
            <a:chOff x="0" y="4867660"/>
            <a:chExt cx="9144000" cy="277495"/>
          </a:xfrm>
        </p:grpSpPr>
        <p:sp>
          <p:nvSpPr>
            <p:cNvPr id="7" name="object 8">
              <a:extLst>
                <a:ext uri="{FF2B5EF4-FFF2-40B4-BE49-F238E27FC236}">
                  <a16:creationId xmlns:a16="http://schemas.microsoft.com/office/drawing/2014/main" id="{EEB3697D-FD17-7C42-B0E7-17540D94DD4B}"/>
                </a:ext>
              </a:extLst>
            </p:cNvPr>
            <p:cNvSpPr/>
            <p:nvPr/>
          </p:nvSpPr>
          <p:spPr>
            <a:xfrm>
              <a:off x="0" y="4867660"/>
              <a:ext cx="9144000" cy="277495"/>
            </a:xfrm>
            <a:custGeom>
              <a:avLst/>
              <a:gdLst/>
              <a:ahLst/>
              <a:cxnLst/>
              <a:rect l="l" t="t" r="r" b="b"/>
              <a:pathLst>
                <a:path w="9144000" h="277495">
                  <a:moveTo>
                    <a:pt x="9144000" y="0"/>
                  </a:moveTo>
                  <a:lnTo>
                    <a:pt x="0" y="0"/>
                  </a:lnTo>
                  <a:lnTo>
                    <a:pt x="0" y="277101"/>
                  </a:lnTo>
                  <a:lnTo>
                    <a:pt x="9144000" y="277101"/>
                  </a:lnTo>
                  <a:lnTo>
                    <a:pt x="9144000" y="0"/>
                  </a:lnTo>
                  <a:close/>
                </a:path>
              </a:pathLst>
            </a:custGeom>
            <a:solidFill>
              <a:srgbClr val="99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9">
              <a:extLst>
                <a:ext uri="{FF2B5EF4-FFF2-40B4-BE49-F238E27FC236}">
                  <a16:creationId xmlns:a16="http://schemas.microsoft.com/office/drawing/2014/main" id="{8269AE6B-4541-3D15-0EF6-A12A734FFB15}"/>
                </a:ext>
              </a:extLst>
            </p:cNvPr>
            <p:cNvSpPr/>
            <p:nvPr/>
          </p:nvSpPr>
          <p:spPr>
            <a:xfrm>
              <a:off x="0" y="4867660"/>
              <a:ext cx="9144000" cy="277495"/>
            </a:xfrm>
            <a:custGeom>
              <a:avLst/>
              <a:gdLst/>
              <a:ahLst/>
              <a:cxnLst/>
              <a:rect l="l" t="t" r="r" b="b"/>
              <a:pathLst>
                <a:path w="9144000" h="277495">
                  <a:moveTo>
                    <a:pt x="0" y="277101"/>
                  </a:moveTo>
                  <a:lnTo>
                    <a:pt x="9144000" y="277101"/>
                  </a:lnTo>
                  <a:lnTo>
                    <a:pt x="9144000" y="0"/>
                  </a:lnTo>
                  <a:lnTo>
                    <a:pt x="0" y="0"/>
                  </a:lnTo>
                  <a:lnTo>
                    <a:pt x="0" y="277101"/>
                  </a:lnTo>
                  <a:close/>
                </a:path>
              </a:pathLst>
            </a:custGeom>
            <a:ln w="36576">
              <a:solidFill>
                <a:srgbClr val="99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9" name="object 12">
            <a:extLst>
              <a:ext uri="{FF2B5EF4-FFF2-40B4-BE49-F238E27FC236}">
                <a16:creationId xmlns:a16="http://schemas.microsoft.com/office/drawing/2014/main" id="{AC73CEAC-3D3D-2DEC-2938-14E20ED92141}"/>
              </a:ext>
            </a:extLst>
          </p:cNvPr>
          <p:cNvSpPr txBox="1">
            <a:spLocks/>
          </p:cNvSpPr>
          <p:nvPr/>
        </p:nvSpPr>
        <p:spPr>
          <a:xfrm>
            <a:off x="1857247" y="4929463"/>
            <a:ext cx="5429251" cy="15388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defPPr>
              <a:defRPr kern="0"/>
            </a:defPPr>
            <a:lvl1pPr>
              <a:defRPr sz="1000" b="0" i="0">
                <a:solidFill>
                  <a:schemeClr val="bg1"/>
                </a:solidFill>
                <a:latin typeface="Times New Roman"/>
                <a:cs typeface="Times New Roman"/>
              </a:defRPr>
            </a:lvl1pPr>
          </a:lstStyle>
          <a:p>
            <a:pPr marL="12700" algn="ctr">
              <a:lnSpc>
                <a:spcPts val="1200"/>
              </a:lnSpc>
            </a:pPr>
            <a:r>
              <a:rPr lang="en-US" dirty="0"/>
              <a:t>Differentiable Modeling for Calorimeter Simulation using Diffusion Models</a:t>
            </a:r>
            <a:endParaRPr lang="en-US" spc="-10" dirty="0"/>
          </a:p>
        </p:txBody>
      </p:sp>
      <p:grpSp>
        <p:nvGrpSpPr>
          <p:cNvPr id="10" name="object 3">
            <a:extLst>
              <a:ext uri="{FF2B5EF4-FFF2-40B4-BE49-F238E27FC236}">
                <a16:creationId xmlns:a16="http://schemas.microsoft.com/office/drawing/2014/main" id="{4C225924-2C6F-AE0F-39A4-7F21A320ED45}"/>
              </a:ext>
            </a:extLst>
          </p:cNvPr>
          <p:cNvGrpSpPr/>
          <p:nvPr/>
        </p:nvGrpSpPr>
        <p:grpSpPr>
          <a:xfrm>
            <a:off x="-18288" y="-18237"/>
            <a:ext cx="9180830" cy="591185"/>
            <a:chOff x="-18288" y="-18237"/>
            <a:chExt cx="9180830" cy="591185"/>
          </a:xfrm>
        </p:grpSpPr>
        <p:sp>
          <p:nvSpPr>
            <p:cNvPr id="11" name="object 4">
              <a:extLst>
                <a:ext uri="{FF2B5EF4-FFF2-40B4-BE49-F238E27FC236}">
                  <a16:creationId xmlns:a16="http://schemas.microsoft.com/office/drawing/2014/main" id="{7606D06D-B7FF-C105-ACA2-820CAA35DFA8}"/>
                </a:ext>
              </a:extLst>
            </p:cNvPr>
            <p:cNvSpPr/>
            <p:nvPr/>
          </p:nvSpPr>
          <p:spPr>
            <a:xfrm>
              <a:off x="0" y="50"/>
              <a:ext cx="9144000" cy="554355"/>
            </a:xfrm>
            <a:custGeom>
              <a:avLst/>
              <a:gdLst/>
              <a:ahLst/>
              <a:cxnLst/>
              <a:rect l="l" t="t" r="r" b="b"/>
              <a:pathLst>
                <a:path w="9144000" h="554355">
                  <a:moveTo>
                    <a:pt x="9144000" y="0"/>
                  </a:moveTo>
                  <a:lnTo>
                    <a:pt x="0" y="0"/>
                  </a:lnTo>
                  <a:lnTo>
                    <a:pt x="0" y="554177"/>
                  </a:lnTo>
                  <a:lnTo>
                    <a:pt x="9144000" y="554177"/>
                  </a:lnTo>
                  <a:lnTo>
                    <a:pt x="9144000" y="0"/>
                  </a:lnTo>
                  <a:close/>
                </a:path>
              </a:pathLst>
            </a:custGeom>
            <a:solidFill>
              <a:srgbClr val="99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" name="object 5">
              <a:extLst>
                <a:ext uri="{FF2B5EF4-FFF2-40B4-BE49-F238E27FC236}">
                  <a16:creationId xmlns:a16="http://schemas.microsoft.com/office/drawing/2014/main" id="{88DD5685-833E-A5D4-5F2E-6755F04D632D}"/>
                </a:ext>
              </a:extLst>
            </p:cNvPr>
            <p:cNvSpPr/>
            <p:nvPr/>
          </p:nvSpPr>
          <p:spPr>
            <a:xfrm>
              <a:off x="0" y="50"/>
              <a:ext cx="9144000" cy="554355"/>
            </a:xfrm>
            <a:custGeom>
              <a:avLst/>
              <a:gdLst/>
              <a:ahLst/>
              <a:cxnLst/>
              <a:rect l="l" t="t" r="r" b="b"/>
              <a:pathLst>
                <a:path w="9144000" h="554355">
                  <a:moveTo>
                    <a:pt x="0" y="554177"/>
                  </a:moveTo>
                  <a:lnTo>
                    <a:pt x="9144000" y="554177"/>
                  </a:lnTo>
                  <a:lnTo>
                    <a:pt x="9144000" y="0"/>
                  </a:lnTo>
                  <a:lnTo>
                    <a:pt x="0" y="0"/>
                  </a:lnTo>
                  <a:lnTo>
                    <a:pt x="0" y="554177"/>
                  </a:lnTo>
                  <a:close/>
                </a:path>
              </a:pathLst>
            </a:custGeom>
            <a:ln w="36575">
              <a:solidFill>
                <a:srgbClr val="99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7" name="Title 20">
            <a:extLst>
              <a:ext uri="{FF2B5EF4-FFF2-40B4-BE49-F238E27FC236}">
                <a16:creationId xmlns:a16="http://schemas.microsoft.com/office/drawing/2014/main" id="{F96B8499-E104-723F-73A2-32D842D1FF03}"/>
              </a:ext>
            </a:extLst>
          </p:cNvPr>
          <p:cNvSpPr txBox="1">
            <a:spLocks/>
          </p:cNvSpPr>
          <p:nvPr/>
        </p:nvSpPr>
        <p:spPr>
          <a:xfrm>
            <a:off x="2438400" y="102547"/>
            <a:ext cx="3737293" cy="33855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000" b="1" i="0">
                <a:solidFill>
                  <a:schemeClr val="bg1"/>
                </a:solidFill>
                <a:latin typeface="Times New Roman"/>
                <a:ea typeface="+mj-ea"/>
                <a:cs typeface="Times New Roman"/>
              </a:defRPr>
            </a:lvl1pPr>
          </a:lstStyle>
          <a:p>
            <a:pPr algn="ctr"/>
            <a:r>
              <a:rPr lang="en-US" sz="2200" dirty="0"/>
              <a:t>Sampling</a:t>
            </a: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32E6F24F-B846-537C-E5EF-F31F1F041679}"/>
              </a:ext>
            </a:extLst>
          </p:cNvPr>
          <p:cNvSpPr/>
          <p:nvPr/>
        </p:nvSpPr>
        <p:spPr>
          <a:xfrm>
            <a:off x="708661" y="1547251"/>
            <a:ext cx="685800" cy="609600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X</a:t>
            </a:r>
            <a:r>
              <a:rPr lang="en-US" baseline="-25000" dirty="0"/>
              <a:t>3</a:t>
            </a:r>
            <a:endParaRPr lang="en-US" dirty="0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24F73347-CBE0-C0ED-A382-EC3F6C23C881}"/>
              </a:ext>
            </a:extLst>
          </p:cNvPr>
          <p:cNvSpPr/>
          <p:nvPr/>
        </p:nvSpPr>
        <p:spPr>
          <a:xfrm>
            <a:off x="2514601" y="1547251"/>
            <a:ext cx="685800" cy="609600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X</a:t>
            </a:r>
            <a:r>
              <a:rPr lang="en-US" baseline="-25000" dirty="0"/>
              <a:t>2</a:t>
            </a:r>
            <a:endParaRPr lang="en-US" dirty="0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5EAA1DB1-09CE-E56E-BCB4-9F216ECD15ED}"/>
              </a:ext>
            </a:extLst>
          </p:cNvPr>
          <p:cNvSpPr/>
          <p:nvPr/>
        </p:nvSpPr>
        <p:spPr>
          <a:xfrm>
            <a:off x="4343400" y="1549984"/>
            <a:ext cx="685800" cy="609600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X</a:t>
            </a:r>
            <a:r>
              <a:rPr lang="en-US" baseline="-25000" dirty="0"/>
              <a:t>1</a:t>
            </a:r>
            <a:endParaRPr lang="en-US" dirty="0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09B781AC-C639-E170-7C2A-75824C9180CC}"/>
              </a:ext>
            </a:extLst>
          </p:cNvPr>
          <p:cNvSpPr/>
          <p:nvPr/>
        </p:nvSpPr>
        <p:spPr>
          <a:xfrm>
            <a:off x="6164580" y="1557604"/>
            <a:ext cx="685800" cy="609600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X</a:t>
            </a:r>
            <a:r>
              <a:rPr lang="en-US" baseline="-25000" dirty="0"/>
              <a:t>0</a:t>
            </a:r>
            <a:endParaRPr lang="en-US" dirty="0"/>
          </a:p>
        </p:txBody>
      </p: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894AFEA3-7F0F-0720-C90B-E9F16D4ADBED}"/>
              </a:ext>
            </a:extLst>
          </p:cNvPr>
          <p:cNvCxnSpPr>
            <a:stCxn id="15" idx="6"/>
            <a:endCxn id="19" idx="2"/>
          </p:cNvCxnSpPr>
          <p:nvPr/>
        </p:nvCxnSpPr>
        <p:spPr>
          <a:xfrm>
            <a:off x="1394461" y="1852051"/>
            <a:ext cx="112014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48A9D4AA-F8D0-854F-50F4-FE0FEF174A68}"/>
              </a:ext>
            </a:extLst>
          </p:cNvPr>
          <p:cNvCxnSpPr/>
          <p:nvPr/>
        </p:nvCxnSpPr>
        <p:spPr>
          <a:xfrm>
            <a:off x="3200401" y="1852051"/>
            <a:ext cx="112014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588AA2EF-4AF3-EDAD-E6D0-D5BC78C83335}"/>
              </a:ext>
            </a:extLst>
          </p:cNvPr>
          <p:cNvCxnSpPr/>
          <p:nvPr/>
        </p:nvCxnSpPr>
        <p:spPr>
          <a:xfrm>
            <a:off x="5029200" y="1852051"/>
            <a:ext cx="112014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1D0206FC-0AC3-C1F5-C71F-07628C99B391}"/>
                  </a:ext>
                </a:extLst>
              </p:cNvPr>
              <p:cNvSpPr txBox="1"/>
              <p:nvPr/>
            </p:nvSpPr>
            <p:spPr>
              <a:xfrm>
                <a:off x="3497690" y="1377105"/>
                <a:ext cx="50270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dirty="0" smtClean="0">
                              <a:latin typeface="Cambria Math" panose="02040503050406030204" pitchFamily="18" charset="0"/>
                            </a:rPr>
                            <m:t>𝑝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l-GR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Θ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1D0206FC-0AC3-C1F5-C71F-07628C99B39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97690" y="1377105"/>
                <a:ext cx="502702" cy="369332"/>
              </a:xfrm>
              <a:prstGeom prst="rect">
                <a:avLst/>
              </a:prstGeom>
              <a:blipFill>
                <a:blip r:embed="rId3"/>
                <a:stretch>
                  <a:fillRect b="-10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EE22AF85-D7A8-4CB9-3616-614FB8AE6452}"/>
              </a:ext>
            </a:extLst>
          </p:cNvPr>
          <p:cNvCxnSpPr/>
          <p:nvPr/>
        </p:nvCxnSpPr>
        <p:spPr>
          <a:xfrm flipH="1">
            <a:off x="3177542" y="2003816"/>
            <a:ext cx="1142999" cy="0"/>
          </a:xfrm>
          <a:prstGeom prst="straightConnector1">
            <a:avLst/>
          </a:prstGeom>
          <a:ln w="19050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84B94ACE-8E81-4C47-7D75-6D183B1A7F85}"/>
              </a:ext>
            </a:extLst>
          </p:cNvPr>
          <p:cNvCxnSpPr/>
          <p:nvPr/>
        </p:nvCxnSpPr>
        <p:spPr>
          <a:xfrm flipH="1">
            <a:off x="1371602" y="2003816"/>
            <a:ext cx="1142999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2293D7F7-A41A-F2DE-1C39-F944220F34F5}"/>
              </a:ext>
            </a:extLst>
          </p:cNvPr>
          <p:cNvCxnSpPr/>
          <p:nvPr/>
        </p:nvCxnSpPr>
        <p:spPr>
          <a:xfrm flipH="1">
            <a:off x="1394461" y="2003816"/>
            <a:ext cx="1142999" cy="0"/>
          </a:xfrm>
          <a:prstGeom prst="straightConnector1">
            <a:avLst/>
          </a:prstGeom>
          <a:ln w="19050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AFF75615-DFF7-A1EC-FB8E-8565D0E8CBF8}"/>
              </a:ext>
            </a:extLst>
          </p:cNvPr>
          <p:cNvCxnSpPr/>
          <p:nvPr/>
        </p:nvCxnSpPr>
        <p:spPr>
          <a:xfrm flipH="1">
            <a:off x="3177542" y="2003816"/>
            <a:ext cx="1142999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2" name="Elbow Connector 31">
            <a:extLst>
              <a:ext uri="{FF2B5EF4-FFF2-40B4-BE49-F238E27FC236}">
                <a16:creationId xmlns:a16="http://schemas.microsoft.com/office/drawing/2014/main" id="{915C120D-10CA-517E-655A-A2DAD8104921}"/>
              </a:ext>
            </a:extLst>
          </p:cNvPr>
          <p:cNvCxnSpPr>
            <a:stCxn id="21" idx="4"/>
            <a:endCxn id="15" idx="4"/>
          </p:cNvCxnSpPr>
          <p:nvPr/>
        </p:nvCxnSpPr>
        <p:spPr>
          <a:xfrm rot="5400000" flipH="1">
            <a:off x="3774344" y="-565931"/>
            <a:ext cx="10353" cy="5455919"/>
          </a:xfrm>
          <a:prstGeom prst="bentConnector3">
            <a:avLst>
              <a:gd name="adj1" fmla="val -7212982"/>
            </a:avLst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4" name="Elbow Connector 33">
            <a:extLst>
              <a:ext uri="{FF2B5EF4-FFF2-40B4-BE49-F238E27FC236}">
                <a16:creationId xmlns:a16="http://schemas.microsoft.com/office/drawing/2014/main" id="{6D421D3A-2DDA-400A-EBFF-C05CE7252FE4}"/>
              </a:ext>
            </a:extLst>
          </p:cNvPr>
          <p:cNvCxnSpPr/>
          <p:nvPr/>
        </p:nvCxnSpPr>
        <p:spPr>
          <a:xfrm rot="5400000" flipH="1">
            <a:off x="3774344" y="-565932"/>
            <a:ext cx="10353" cy="5455919"/>
          </a:xfrm>
          <a:prstGeom prst="bentConnector3">
            <a:avLst>
              <a:gd name="adj1" fmla="val -7212982"/>
            </a:avLst>
          </a:prstGeom>
          <a:ln w="19050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22025DC7-6C9D-1A74-F124-B18C09E9AFEB}"/>
                  </a:ext>
                </a:extLst>
              </p:cNvPr>
              <p:cNvSpPr txBox="1"/>
              <p:nvPr/>
            </p:nvSpPr>
            <p:spPr>
              <a:xfrm>
                <a:off x="1229523" y="2003816"/>
                <a:ext cx="1522404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 dirty="0" smtClean="0">
                              <a:latin typeface="Cambria Math" panose="02040503050406030204" pitchFamily="18" charset="0"/>
                            </a:rPr>
                            <m:t>𝑞</m:t>
                          </m:r>
                          <m:r>
                            <a:rPr lang="en-US" b="0" i="1" dirty="0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m:rPr>
                              <m:nor/>
                            </m:rPr>
                            <a:rPr lang="en-US" dirty="0"/>
                            <m:t> </m:t>
                          </m:r>
                          <m:r>
                            <a:rPr lang="en-US" b="0" i="1" dirty="0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b="0" i="1" dirty="0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r>
                        <a:rPr lang="en-US" b="0" i="1" dirty="0" smtClean="0">
                          <a:latin typeface="Cambria Math" panose="02040503050406030204" pitchFamily="18" charset="0"/>
                        </a:rPr>
                        <m:t>|</m:t>
                      </m:r>
                      <m:sSub>
                        <m:sSubPr>
                          <m:ctrlPr>
                            <a:rPr lang="en-US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dirty="0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b="0" i="1" dirty="0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,</m:t>
                      </m:r>
                      <m:sSub>
                        <m:sSubPr>
                          <m:ctrlPr>
                            <a:rPr lang="en-US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dirty="0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b="0" i="1" dirty="0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22025DC7-6C9D-1A74-F124-B18C09E9AFE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29523" y="2003816"/>
                <a:ext cx="1522404" cy="646331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9" name="Elbow Connector 38">
            <a:extLst>
              <a:ext uri="{FF2B5EF4-FFF2-40B4-BE49-F238E27FC236}">
                <a16:creationId xmlns:a16="http://schemas.microsoft.com/office/drawing/2014/main" id="{E746D8BB-FDE1-8065-ED7F-D2FD715B7357}"/>
              </a:ext>
            </a:extLst>
          </p:cNvPr>
          <p:cNvCxnSpPr>
            <a:endCxn id="19" idx="4"/>
          </p:cNvCxnSpPr>
          <p:nvPr/>
        </p:nvCxnSpPr>
        <p:spPr>
          <a:xfrm rot="10800000">
            <a:off x="2857502" y="2156851"/>
            <a:ext cx="3649979" cy="381000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1" name="Elbow Connector 40">
            <a:extLst>
              <a:ext uri="{FF2B5EF4-FFF2-40B4-BE49-F238E27FC236}">
                <a16:creationId xmlns:a16="http://schemas.microsoft.com/office/drawing/2014/main" id="{55338126-5096-A115-1CBF-56EC413C8B70}"/>
              </a:ext>
            </a:extLst>
          </p:cNvPr>
          <p:cNvCxnSpPr/>
          <p:nvPr/>
        </p:nvCxnSpPr>
        <p:spPr>
          <a:xfrm rot="10800000">
            <a:off x="2849881" y="2156852"/>
            <a:ext cx="3649979" cy="381000"/>
          </a:xfrm>
          <a:prstGeom prst="bentConnector2">
            <a:avLst/>
          </a:prstGeom>
          <a:ln w="19050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id="{FE12C6B1-77C0-4C9D-66C4-3D692C39E0DC}"/>
                  </a:ext>
                </a:extLst>
              </p:cNvPr>
              <p:cNvSpPr txBox="1"/>
              <p:nvPr/>
            </p:nvSpPr>
            <p:spPr>
              <a:xfrm>
                <a:off x="3022544" y="1968754"/>
                <a:ext cx="1541640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 dirty="0" smtClean="0">
                              <a:latin typeface="Cambria Math" panose="02040503050406030204" pitchFamily="18" charset="0"/>
                            </a:rPr>
                            <m:t>𝑞</m:t>
                          </m:r>
                          <m:r>
                            <a:rPr lang="en-US" b="0" i="1" dirty="0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m:rPr>
                              <m:nor/>
                            </m:rPr>
                            <a:rPr lang="en-US" dirty="0"/>
                            <m:t> </m:t>
                          </m:r>
                          <m:r>
                            <a:rPr lang="en-US" b="0" i="1" dirty="0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b="0" i="1" dirty="0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US" b="0" i="1" dirty="0" smtClean="0">
                          <a:latin typeface="Cambria Math" panose="02040503050406030204" pitchFamily="18" charset="0"/>
                        </a:rPr>
                        <m:t>|</m:t>
                      </m:r>
                      <m:sSub>
                        <m:sSubPr>
                          <m:ctrlPr>
                            <a:rPr lang="en-US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dirty="0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b="0" i="1" dirty="0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,</m:t>
                      </m:r>
                      <m:sSub>
                        <m:sSubPr>
                          <m:ctrlPr>
                            <a:rPr lang="en-US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dirty="0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b="0" i="1" dirty="0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id="{FE12C6B1-77C0-4C9D-66C4-3D692C39E0D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22544" y="1968754"/>
                <a:ext cx="1541640" cy="646331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9" name="TextBox 28">
            <a:extLst>
              <a:ext uri="{FF2B5EF4-FFF2-40B4-BE49-F238E27FC236}">
                <a16:creationId xmlns:a16="http://schemas.microsoft.com/office/drawing/2014/main" id="{8B442078-C856-068A-3770-ACE825012CF4}"/>
              </a:ext>
            </a:extLst>
          </p:cNvPr>
          <p:cNvSpPr txBox="1"/>
          <p:nvPr/>
        </p:nvSpPr>
        <p:spPr>
          <a:xfrm>
            <a:off x="2286000" y="3734312"/>
            <a:ext cx="3761431" cy="100046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84150" indent="-171450">
              <a:lnSpc>
                <a:spcPts val="2350"/>
              </a:lnSpc>
              <a:spcBef>
                <a:spcPts val="90"/>
              </a:spcBef>
              <a:buFont typeface="Arial" panose="020B0604020202020204" pitchFamily="34" charset="0"/>
              <a:buChar char="•"/>
              <a:tabLst>
                <a:tab pos="396875" algn="l"/>
              </a:tabLst>
            </a:pP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Efficient sampling.</a:t>
            </a:r>
          </a:p>
          <a:p>
            <a:pPr marL="184150" indent="-171450">
              <a:lnSpc>
                <a:spcPts val="2350"/>
              </a:lnSpc>
              <a:spcBef>
                <a:spcPts val="90"/>
              </a:spcBef>
              <a:buFont typeface="Arial" panose="020B0604020202020204" pitchFamily="34" charset="0"/>
              <a:buChar char="•"/>
              <a:tabLst>
                <a:tab pos="396875" algn="l"/>
              </a:tabLst>
            </a:pP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Requires </a:t>
            </a:r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fewer steps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184150" indent="-171450">
              <a:lnSpc>
                <a:spcPts val="2350"/>
              </a:lnSpc>
              <a:spcBef>
                <a:spcPts val="90"/>
              </a:spcBef>
              <a:buFont typeface="Arial" panose="020B0604020202020204" pitchFamily="34" charset="0"/>
              <a:buChar char="•"/>
              <a:tabLst>
                <a:tab pos="396875" algn="l"/>
              </a:tabLst>
            </a:pPr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Deterministic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can be differentiated.</a:t>
            </a:r>
          </a:p>
        </p:txBody>
      </p:sp>
      <p:pic>
        <p:nvPicPr>
          <p:cNvPr id="30" name="Picture 29">
            <a:extLst>
              <a:ext uri="{FF2B5EF4-FFF2-40B4-BE49-F238E27FC236}">
                <a16:creationId xmlns:a16="http://schemas.microsoft.com/office/drawing/2014/main" id="{297B6779-146B-C1A8-A4E3-33BB003F3D8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672700" y="3021094"/>
            <a:ext cx="3649979" cy="7909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456038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4F6359E-410C-9A33-C308-26B169BD07C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object 12">
            <a:extLst>
              <a:ext uri="{FF2B5EF4-FFF2-40B4-BE49-F238E27FC236}">
                <a16:creationId xmlns:a16="http://schemas.microsoft.com/office/drawing/2014/main" id="{2B2330F4-B1D2-6324-61A8-4B52A0D7FBD2}"/>
              </a:ext>
            </a:extLst>
          </p:cNvPr>
          <p:cNvSpPr txBox="1">
            <a:spLocks/>
          </p:cNvSpPr>
          <p:nvPr/>
        </p:nvSpPr>
        <p:spPr>
          <a:xfrm>
            <a:off x="1981200" y="4929463"/>
            <a:ext cx="5429251" cy="15388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defPPr>
              <a:defRPr kern="0"/>
            </a:defPPr>
            <a:lvl1pPr>
              <a:defRPr sz="1000" b="0" i="0">
                <a:solidFill>
                  <a:schemeClr val="bg1"/>
                </a:solidFill>
                <a:latin typeface="Times New Roman"/>
                <a:cs typeface="Times New Roman"/>
              </a:defRPr>
            </a:lvl1pPr>
          </a:lstStyle>
          <a:p>
            <a:pPr marL="12700">
              <a:lnSpc>
                <a:spcPts val="1200"/>
              </a:lnSpc>
            </a:pPr>
            <a:r>
              <a:rPr lang="en-US" dirty="0"/>
              <a:t>Differentiable Diffusion Models as Surrogate for Homogenous Calorimeter Design Optimization</a:t>
            </a:r>
            <a:endParaRPr lang="en-US" spc="-10" dirty="0"/>
          </a:p>
        </p:txBody>
      </p:sp>
      <p:sp>
        <p:nvSpPr>
          <p:cNvPr id="14" name="object 6">
            <a:extLst>
              <a:ext uri="{FF2B5EF4-FFF2-40B4-BE49-F238E27FC236}">
                <a16:creationId xmlns:a16="http://schemas.microsoft.com/office/drawing/2014/main" id="{3ACEB60A-47E3-55A8-F2E1-077161734FA3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600200" y="101565"/>
            <a:ext cx="5715000" cy="319959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2036445">
              <a:lnSpc>
                <a:spcPct val="100000"/>
              </a:lnSpc>
              <a:spcBef>
                <a:spcPts val="95"/>
              </a:spcBef>
            </a:pPr>
            <a:r>
              <a:rPr lang="en-US" sz="2000" spc="-10" dirty="0"/>
              <a:t>Methods</a:t>
            </a:r>
            <a:endParaRPr sz="2000" dirty="0"/>
          </a:p>
        </p:txBody>
      </p:sp>
      <p:sp>
        <p:nvSpPr>
          <p:cNvPr id="2" name="object 2">
            <a:extLst>
              <a:ext uri="{FF2B5EF4-FFF2-40B4-BE49-F238E27FC236}">
                <a16:creationId xmlns:a16="http://schemas.microsoft.com/office/drawing/2014/main" id="{FFF3A742-7CCA-8787-4BBE-BA8F0A7A58E6}"/>
              </a:ext>
            </a:extLst>
          </p:cNvPr>
          <p:cNvSpPr txBox="1"/>
          <p:nvPr/>
        </p:nvSpPr>
        <p:spPr>
          <a:xfrm>
            <a:off x="152400" y="683711"/>
            <a:ext cx="8168640" cy="296491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ts val="2350"/>
              </a:lnSpc>
              <a:spcBef>
                <a:spcPts val="90"/>
              </a:spcBef>
              <a:tabLst>
                <a:tab pos="396875" algn="l"/>
              </a:tabLst>
            </a:pPr>
            <a:r>
              <a:rPr lang="en-US" sz="1600" b="1" i="1" dirty="0">
                <a:latin typeface="Times New Roman"/>
                <a:cs typeface="Times New Roman"/>
              </a:rPr>
              <a:t>Efficient Sampling</a:t>
            </a:r>
            <a:endParaRPr sz="1600" b="1" i="1" dirty="0">
              <a:latin typeface="Times New Roman"/>
              <a:cs typeface="Times New Roman"/>
            </a:endParaRPr>
          </a:p>
        </p:txBody>
      </p:sp>
      <p:sp>
        <p:nvSpPr>
          <p:cNvPr id="22" name="object 12">
            <a:extLst>
              <a:ext uri="{FF2B5EF4-FFF2-40B4-BE49-F238E27FC236}">
                <a16:creationId xmlns:a16="http://schemas.microsoft.com/office/drawing/2014/main" id="{7FD1D5C8-7293-573C-E5EF-A1B56C1B1908}"/>
              </a:ext>
            </a:extLst>
          </p:cNvPr>
          <p:cNvSpPr txBox="1">
            <a:spLocks/>
          </p:cNvSpPr>
          <p:nvPr/>
        </p:nvSpPr>
        <p:spPr>
          <a:xfrm>
            <a:off x="2124074" y="4937070"/>
            <a:ext cx="5429251" cy="15388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defPPr>
              <a:defRPr kern="0"/>
            </a:defPPr>
            <a:lvl1pPr>
              <a:defRPr sz="1000" b="0" i="0">
                <a:solidFill>
                  <a:schemeClr val="bg1"/>
                </a:solidFill>
                <a:latin typeface="Times New Roman"/>
                <a:cs typeface="Times New Roman"/>
              </a:defRPr>
            </a:lvl1pPr>
          </a:lstStyle>
          <a:p>
            <a:pPr marL="12700">
              <a:lnSpc>
                <a:spcPts val="1200"/>
              </a:lnSpc>
            </a:pPr>
            <a:r>
              <a:rPr lang="en-US" dirty="0"/>
              <a:t>Differentiable Modeling for Calorimeter Simulation using Diffusion Models</a:t>
            </a:r>
            <a:endParaRPr lang="en-US" spc="-10" dirty="0"/>
          </a:p>
        </p:txBody>
      </p:sp>
      <p:grpSp>
        <p:nvGrpSpPr>
          <p:cNvPr id="3" name="object 7">
            <a:extLst>
              <a:ext uri="{FF2B5EF4-FFF2-40B4-BE49-F238E27FC236}">
                <a16:creationId xmlns:a16="http://schemas.microsoft.com/office/drawing/2014/main" id="{E0A789EF-7D60-C665-B7BF-A025702B3FEA}"/>
              </a:ext>
            </a:extLst>
          </p:cNvPr>
          <p:cNvGrpSpPr/>
          <p:nvPr/>
        </p:nvGrpSpPr>
        <p:grpSpPr>
          <a:xfrm>
            <a:off x="0" y="4867660"/>
            <a:ext cx="9144000" cy="277495"/>
            <a:chOff x="0" y="4867660"/>
            <a:chExt cx="9144000" cy="277495"/>
          </a:xfrm>
        </p:grpSpPr>
        <p:sp>
          <p:nvSpPr>
            <p:cNvPr id="7" name="object 8">
              <a:extLst>
                <a:ext uri="{FF2B5EF4-FFF2-40B4-BE49-F238E27FC236}">
                  <a16:creationId xmlns:a16="http://schemas.microsoft.com/office/drawing/2014/main" id="{97785C27-469E-16BB-F5B6-70013B1F7C8B}"/>
                </a:ext>
              </a:extLst>
            </p:cNvPr>
            <p:cNvSpPr/>
            <p:nvPr/>
          </p:nvSpPr>
          <p:spPr>
            <a:xfrm>
              <a:off x="0" y="4867660"/>
              <a:ext cx="9144000" cy="277495"/>
            </a:xfrm>
            <a:custGeom>
              <a:avLst/>
              <a:gdLst/>
              <a:ahLst/>
              <a:cxnLst/>
              <a:rect l="l" t="t" r="r" b="b"/>
              <a:pathLst>
                <a:path w="9144000" h="277495">
                  <a:moveTo>
                    <a:pt x="9144000" y="0"/>
                  </a:moveTo>
                  <a:lnTo>
                    <a:pt x="0" y="0"/>
                  </a:lnTo>
                  <a:lnTo>
                    <a:pt x="0" y="277101"/>
                  </a:lnTo>
                  <a:lnTo>
                    <a:pt x="9144000" y="277101"/>
                  </a:lnTo>
                  <a:lnTo>
                    <a:pt x="9144000" y="0"/>
                  </a:lnTo>
                  <a:close/>
                </a:path>
              </a:pathLst>
            </a:custGeom>
            <a:solidFill>
              <a:srgbClr val="99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9">
              <a:extLst>
                <a:ext uri="{FF2B5EF4-FFF2-40B4-BE49-F238E27FC236}">
                  <a16:creationId xmlns:a16="http://schemas.microsoft.com/office/drawing/2014/main" id="{4173FE30-B5DC-F096-A3FA-F2F701696AFF}"/>
                </a:ext>
              </a:extLst>
            </p:cNvPr>
            <p:cNvSpPr/>
            <p:nvPr/>
          </p:nvSpPr>
          <p:spPr>
            <a:xfrm>
              <a:off x="0" y="4867660"/>
              <a:ext cx="9144000" cy="277495"/>
            </a:xfrm>
            <a:custGeom>
              <a:avLst/>
              <a:gdLst/>
              <a:ahLst/>
              <a:cxnLst/>
              <a:rect l="l" t="t" r="r" b="b"/>
              <a:pathLst>
                <a:path w="9144000" h="277495">
                  <a:moveTo>
                    <a:pt x="0" y="277101"/>
                  </a:moveTo>
                  <a:lnTo>
                    <a:pt x="9144000" y="277101"/>
                  </a:lnTo>
                  <a:lnTo>
                    <a:pt x="9144000" y="0"/>
                  </a:lnTo>
                  <a:lnTo>
                    <a:pt x="0" y="0"/>
                  </a:lnTo>
                  <a:lnTo>
                    <a:pt x="0" y="277101"/>
                  </a:lnTo>
                  <a:close/>
                </a:path>
              </a:pathLst>
            </a:custGeom>
            <a:ln w="36576">
              <a:solidFill>
                <a:srgbClr val="99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9" name="object 12">
            <a:extLst>
              <a:ext uri="{FF2B5EF4-FFF2-40B4-BE49-F238E27FC236}">
                <a16:creationId xmlns:a16="http://schemas.microsoft.com/office/drawing/2014/main" id="{27D1A2F7-836F-78B6-FE7D-11D82C5B91D7}"/>
              </a:ext>
            </a:extLst>
          </p:cNvPr>
          <p:cNvSpPr txBox="1">
            <a:spLocks/>
          </p:cNvSpPr>
          <p:nvPr/>
        </p:nvSpPr>
        <p:spPr>
          <a:xfrm>
            <a:off x="1857247" y="4929463"/>
            <a:ext cx="5429251" cy="15388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defPPr>
              <a:defRPr kern="0"/>
            </a:defPPr>
            <a:lvl1pPr>
              <a:defRPr sz="1000" b="0" i="0">
                <a:solidFill>
                  <a:schemeClr val="bg1"/>
                </a:solidFill>
                <a:latin typeface="Times New Roman"/>
                <a:cs typeface="Times New Roman"/>
              </a:defRPr>
            </a:lvl1pPr>
          </a:lstStyle>
          <a:p>
            <a:pPr marL="12700" algn="ctr">
              <a:lnSpc>
                <a:spcPts val="1200"/>
              </a:lnSpc>
            </a:pPr>
            <a:r>
              <a:rPr lang="en-US" dirty="0"/>
              <a:t>Differentiable Modeling for Calorimeter Simulation using Diffusion Models</a:t>
            </a:r>
            <a:endParaRPr lang="en-US" spc="-10" dirty="0"/>
          </a:p>
        </p:txBody>
      </p:sp>
      <p:grpSp>
        <p:nvGrpSpPr>
          <p:cNvPr id="10" name="object 3">
            <a:extLst>
              <a:ext uri="{FF2B5EF4-FFF2-40B4-BE49-F238E27FC236}">
                <a16:creationId xmlns:a16="http://schemas.microsoft.com/office/drawing/2014/main" id="{9F2E7AEC-D0AD-536C-EFDF-F9CF4262DBCE}"/>
              </a:ext>
            </a:extLst>
          </p:cNvPr>
          <p:cNvGrpSpPr/>
          <p:nvPr/>
        </p:nvGrpSpPr>
        <p:grpSpPr>
          <a:xfrm>
            <a:off x="-18288" y="-18237"/>
            <a:ext cx="9180830" cy="591185"/>
            <a:chOff x="-18288" y="-18237"/>
            <a:chExt cx="9180830" cy="591185"/>
          </a:xfrm>
        </p:grpSpPr>
        <p:sp>
          <p:nvSpPr>
            <p:cNvPr id="11" name="object 4">
              <a:extLst>
                <a:ext uri="{FF2B5EF4-FFF2-40B4-BE49-F238E27FC236}">
                  <a16:creationId xmlns:a16="http://schemas.microsoft.com/office/drawing/2014/main" id="{A49E992C-9F55-0841-48EE-81D688AFD90E}"/>
                </a:ext>
              </a:extLst>
            </p:cNvPr>
            <p:cNvSpPr/>
            <p:nvPr/>
          </p:nvSpPr>
          <p:spPr>
            <a:xfrm>
              <a:off x="0" y="50"/>
              <a:ext cx="9144000" cy="554355"/>
            </a:xfrm>
            <a:custGeom>
              <a:avLst/>
              <a:gdLst/>
              <a:ahLst/>
              <a:cxnLst/>
              <a:rect l="l" t="t" r="r" b="b"/>
              <a:pathLst>
                <a:path w="9144000" h="554355">
                  <a:moveTo>
                    <a:pt x="9144000" y="0"/>
                  </a:moveTo>
                  <a:lnTo>
                    <a:pt x="0" y="0"/>
                  </a:lnTo>
                  <a:lnTo>
                    <a:pt x="0" y="554177"/>
                  </a:lnTo>
                  <a:lnTo>
                    <a:pt x="9144000" y="554177"/>
                  </a:lnTo>
                  <a:lnTo>
                    <a:pt x="9144000" y="0"/>
                  </a:lnTo>
                  <a:close/>
                </a:path>
              </a:pathLst>
            </a:custGeom>
            <a:solidFill>
              <a:srgbClr val="99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" name="object 5">
              <a:extLst>
                <a:ext uri="{FF2B5EF4-FFF2-40B4-BE49-F238E27FC236}">
                  <a16:creationId xmlns:a16="http://schemas.microsoft.com/office/drawing/2014/main" id="{454EDE3E-D967-CC09-6F58-92A54A229B15}"/>
                </a:ext>
              </a:extLst>
            </p:cNvPr>
            <p:cNvSpPr/>
            <p:nvPr/>
          </p:nvSpPr>
          <p:spPr>
            <a:xfrm>
              <a:off x="0" y="50"/>
              <a:ext cx="9144000" cy="554355"/>
            </a:xfrm>
            <a:custGeom>
              <a:avLst/>
              <a:gdLst/>
              <a:ahLst/>
              <a:cxnLst/>
              <a:rect l="l" t="t" r="r" b="b"/>
              <a:pathLst>
                <a:path w="9144000" h="554355">
                  <a:moveTo>
                    <a:pt x="0" y="554177"/>
                  </a:moveTo>
                  <a:lnTo>
                    <a:pt x="9144000" y="554177"/>
                  </a:lnTo>
                  <a:lnTo>
                    <a:pt x="9144000" y="0"/>
                  </a:lnTo>
                  <a:lnTo>
                    <a:pt x="0" y="0"/>
                  </a:lnTo>
                  <a:lnTo>
                    <a:pt x="0" y="554177"/>
                  </a:lnTo>
                  <a:close/>
                </a:path>
              </a:pathLst>
            </a:custGeom>
            <a:ln w="36575">
              <a:solidFill>
                <a:srgbClr val="99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7" name="Title 20">
            <a:extLst>
              <a:ext uri="{FF2B5EF4-FFF2-40B4-BE49-F238E27FC236}">
                <a16:creationId xmlns:a16="http://schemas.microsoft.com/office/drawing/2014/main" id="{5FFCCE2C-C1CF-6002-072E-2B1985F15A6B}"/>
              </a:ext>
            </a:extLst>
          </p:cNvPr>
          <p:cNvSpPr txBox="1">
            <a:spLocks/>
          </p:cNvSpPr>
          <p:nvPr/>
        </p:nvSpPr>
        <p:spPr>
          <a:xfrm>
            <a:off x="2438400" y="102547"/>
            <a:ext cx="3737293" cy="33855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000" b="1" i="0">
                <a:solidFill>
                  <a:schemeClr val="bg1"/>
                </a:solidFill>
                <a:latin typeface="Times New Roman"/>
                <a:ea typeface="+mj-ea"/>
                <a:cs typeface="Times New Roman"/>
              </a:defRPr>
            </a:lvl1pPr>
          </a:lstStyle>
          <a:p>
            <a:pPr algn="ctr"/>
            <a:r>
              <a:rPr lang="en-US" sz="2200" dirty="0"/>
              <a:t>Sampling</a:t>
            </a: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C77B341A-443F-E12D-38A5-87029B93D361}"/>
              </a:ext>
            </a:extLst>
          </p:cNvPr>
          <p:cNvSpPr/>
          <p:nvPr/>
        </p:nvSpPr>
        <p:spPr>
          <a:xfrm>
            <a:off x="708661" y="1547251"/>
            <a:ext cx="685800" cy="609600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X</a:t>
            </a:r>
            <a:r>
              <a:rPr lang="en-US" baseline="-25000" dirty="0"/>
              <a:t>3</a:t>
            </a:r>
            <a:endParaRPr lang="en-US" dirty="0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B6860C66-1571-7D25-C454-CA968FF0C140}"/>
              </a:ext>
            </a:extLst>
          </p:cNvPr>
          <p:cNvSpPr/>
          <p:nvPr/>
        </p:nvSpPr>
        <p:spPr>
          <a:xfrm>
            <a:off x="4343400" y="1549984"/>
            <a:ext cx="685800" cy="609600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X</a:t>
            </a:r>
            <a:r>
              <a:rPr lang="en-US" baseline="-25000" dirty="0"/>
              <a:t>1</a:t>
            </a:r>
            <a:endParaRPr lang="en-US" dirty="0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3093826A-C927-30CB-C3CB-CDB82BA0505F}"/>
              </a:ext>
            </a:extLst>
          </p:cNvPr>
          <p:cNvSpPr/>
          <p:nvPr/>
        </p:nvSpPr>
        <p:spPr>
          <a:xfrm>
            <a:off x="6164580" y="1557604"/>
            <a:ext cx="685800" cy="609600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X</a:t>
            </a:r>
            <a:r>
              <a:rPr lang="en-US" baseline="-25000" dirty="0"/>
              <a:t>0</a:t>
            </a:r>
            <a:endParaRPr lang="en-US" dirty="0"/>
          </a:p>
        </p:txBody>
      </p: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48590937-87EB-CD8F-26BA-CA7FE96656AC}"/>
              </a:ext>
            </a:extLst>
          </p:cNvPr>
          <p:cNvCxnSpPr/>
          <p:nvPr/>
        </p:nvCxnSpPr>
        <p:spPr>
          <a:xfrm>
            <a:off x="5029200" y="1852051"/>
            <a:ext cx="112014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0705EFAF-5370-FBB4-1E8E-4789D43F408F}"/>
                  </a:ext>
                </a:extLst>
              </p:cNvPr>
              <p:cNvSpPr txBox="1"/>
              <p:nvPr/>
            </p:nvSpPr>
            <p:spPr>
              <a:xfrm>
                <a:off x="2617578" y="918963"/>
                <a:ext cx="50270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dirty="0" smtClean="0">
                              <a:latin typeface="Cambria Math" panose="02040503050406030204" pitchFamily="18" charset="0"/>
                            </a:rPr>
                            <m:t>𝑝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l-GR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Θ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0705EFAF-5370-FBB4-1E8E-4789D43F408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17578" y="918963"/>
                <a:ext cx="502702" cy="369332"/>
              </a:xfrm>
              <a:prstGeom prst="rect">
                <a:avLst/>
              </a:prstGeom>
              <a:blipFill>
                <a:blip r:embed="rId3"/>
                <a:stretch>
                  <a:fillRect b="-10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2" name="Elbow Connector 31">
            <a:extLst>
              <a:ext uri="{FF2B5EF4-FFF2-40B4-BE49-F238E27FC236}">
                <a16:creationId xmlns:a16="http://schemas.microsoft.com/office/drawing/2014/main" id="{81087D53-8FA9-DAE7-F1CC-642D2F588C38}"/>
              </a:ext>
            </a:extLst>
          </p:cNvPr>
          <p:cNvCxnSpPr>
            <a:stCxn id="21" idx="4"/>
            <a:endCxn id="15" idx="4"/>
          </p:cNvCxnSpPr>
          <p:nvPr/>
        </p:nvCxnSpPr>
        <p:spPr>
          <a:xfrm rot="5400000" flipH="1">
            <a:off x="3774344" y="-565931"/>
            <a:ext cx="10353" cy="5455919"/>
          </a:xfrm>
          <a:prstGeom prst="bentConnector3">
            <a:avLst>
              <a:gd name="adj1" fmla="val -7212982"/>
            </a:avLst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4" name="Elbow Connector 33">
            <a:extLst>
              <a:ext uri="{FF2B5EF4-FFF2-40B4-BE49-F238E27FC236}">
                <a16:creationId xmlns:a16="http://schemas.microsoft.com/office/drawing/2014/main" id="{C885805C-84C5-B747-9AB3-449474D5F25B}"/>
              </a:ext>
            </a:extLst>
          </p:cNvPr>
          <p:cNvCxnSpPr/>
          <p:nvPr/>
        </p:nvCxnSpPr>
        <p:spPr>
          <a:xfrm rot="5400000" flipH="1">
            <a:off x="3774344" y="-565932"/>
            <a:ext cx="10353" cy="5455919"/>
          </a:xfrm>
          <a:prstGeom prst="bentConnector3">
            <a:avLst>
              <a:gd name="adj1" fmla="val -7212982"/>
            </a:avLst>
          </a:prstGeom>
          <a:ln w="19050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144C9D24-65E9-2062-2D8B-8D6F4C2019BB}"/>
                  </a:ext>
                </a:extLst>
              </p:cNvPr>
              <p:cNvSpPr txBox="1"/>
              <p:nvPr/>
            </p:nvSpPr>
            <p:spPr>
              <a:xfrm>
                <a:off x="1229523" y="2003816"/>
                <a:ext cx="1522404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 dirty="0" smtClean="0">
                              <a:latin typeface="Cambria Math" panose="02040503050406030204" pitchFamily="18" charset="0"/>
                            </a:rPr>
                            <m:t>𝑞</m:t>
                          </m:r>
                          <m:r>
                            <a:rPr lang="en-US" b="0" i="1" dirty="0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m:rPr>
                              <m:nor/>
                            </m:rPr>
                            <a:rPr lang="en-US" dirty="0"/>
                            <m:t> </m:t>
                          </m:r>
                          <m:r>
                            <a:rPr lang="en-US" b="0" i="1" dirty="0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b="0" i="1" dirty="0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r>
                        <a:rPr lang="en-US" b="0" i="1" dirty="0" smtClean="0">
                          <a:latin typeface="Cambria Math" panose="02040503050406030204" pitchFamily="18" charset="0"/>
                        </a:rPr>
                        <m:t>|</m:t>
                      </m:r>
                      <m:sSub>
                        <m:sSubPr>
                          <m:ctrlPr>
                            <a:rPr lang="en-US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dirty="0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b="0" i="1" dirty="0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,</m:t>
                      </m:r>
                      <m:sSub>
                        <m:sSubPr>
                          <m:ctrlPr>
                            <a:rPr lang="en-US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dirty="0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b="0" i="1" dirty="0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144C9D24-65E9-2062-2D8B-8D6F4C2019B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29523" y="2003816"/>
                <a:ext cx="1522404" cy="646331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3" name="Curved Connector 32">
            <a:extLst>
              <a:ext uri="{FF2B5EF4-FFF2-40B4-BE49-F238E27FC236}">
                <a16:creationId xmlns:a16="http://schemas.microsoft.com/office/drawing/2014/main" id="{C5C69A8D-AB7B-00E9-0D59-187ED3873C45}"/>
              </a:ext>
            </a:extLst>
          </p:cNvPr>
          <p:cNvCxnSpPr>
            <a:cxnSpLocks/>
            <a:stCxn id="15" idx="7"/>
            <a:endCxn id="20" idx="1"/>
          </p:cNvCxnSpPr>
          <p:nvPr/>
        </p:nvCxnSpPr>
        <p:spPr>
          <a:xfrm rot="16200000" flipH="1">
            <a:off x="2867563" y="62989"/>
            <a:ext cx="2733" cy="3149805"/>
          </a:xfrm>
          <a:prstGeom prst="curvedConnector3">
            <a:avLst>
              <a:gd name="adj1" fmla="val -11630955"/>
            </a:avLst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0" name="TextBox 39">
            <a:extLst>
              <a:ext uri="{FF2B5EF4-FFF2-40B4-BE49-F238E27FC236}">
                <a16:creationId xmlns:a16="http://schemas.microsoft.com/office/drawing/2014/main" id="{68480536-9BFA-05F7-B44A-A6D918B2BD8D}"/>
              </a:ext>
            </a:extLst>
          </p:cNvPr>
          <p:cNvSpPr txBox="1"/>
          <p:nvPr/>
        </p:nvSpPr>
        <p:spPr>
          <a:xfrm>
            <a:off x="2286000" y="3734312"/>
            <a:ext cx="3761431" cy="100046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84150" indent="-171450">
              <a:lnSpc>
                <a:spcPts val="2350"/>
              </a:lnSpc>
              <a:spcBef>
                <a:spcPts val="90"/>
              </a:spcBef>
              <a:buFont typeface="Arial" panose="020B0604020202020204" pitchFamily="34" charset="0"/>
              <a:buChar char="•"/>
              <a:tabLst>
                <a:tab pos="396875" algn="l"/>
              </a:tabLst>
            </a:pP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Efficient sampling.</a:t>
            </a:r>
          </a:p>
          <a:p>
            <a:pPr marL="184150" indent="-171450">
              <a:lnSpc>
                <a:spcPts val="2350"/>
              </a:lnSpc>
              <a:spcBef>
                <a:spcPts val="90"/>
              </a:spcBef>
              <a:buFont typeface="Arial" panose="020B0604020202020204" pitchFamily="34" charset="0"/>
              <a:buChar char="•"/>
              <a:tabLst>
                <a:tab pos="396875" algn="l"/>
              </a:tabLst>
            </a:pP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Requires </a:t>
            </a:r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fewer steps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184150" indent="-171450">
              <a:lnSpc>
                <a:spcPts val="2350"/>
              </a:lnSpc>
              <a:spcBef>
                <a:spcPts val="90"/>
              </a:spcBef>
              <a:buFont typeface="Arial" panose="020B0604020202020204" pitchFamily="34" charset="0"/>
              <a:buChar char="•"/>
              <a:tabLst>
                <a:tab pos="396875" algn="l"/>
              </a:tabLst>
            </a:pPr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Deterministic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can be differentiated.</a:t>
            </a:r>
          </a:p>
        </p:txBody>
      </p:sp>
      <p:pic>
        <p:nvPicPr>
          <p:cNvPr id="43" name="Picture 42">
            <a:extLst>
              <a:ext uri="{FF2B5EF4-FFF2-40B4-BE49-F238E27FC236}">
                <a16:creationId xmlns:a16="http://schemas.microsoft.com/office/drawing/2014/main" id="{2F02590C-E39D-FEDE-9BAF-2B95CE8A2CD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672700" y="3021094"/>
            <a:ext cx="3649979" cy="790987"/>
          </a:xfrm>
          <a:prstGeom prst="rect">
            <a:avLst/>
          </a:prstGeom>
        </p:spPr>
      </p:pic>
      <p:sp>
        <p:nvSpPr>
          <p:cNvPr id="44" name="Oval 43">
            <a:extLst>
              <a:ext uri="{FF2B5EF4-FFF2-40B4-BE49-F238E27FC236}">
                <a16:creationId xmlns:a16="http://schemas.microsoft.com/office/drawing/2014/main" id="{9784AA2D-7DB7-C8AD-194B-72197FA18011}"/>
              </a:ext>
            </a:extLst>
          </p:cNvPr>
          <p:cNvSpPr/>
          <p:nvPr/>
        </p:nvSpPr>
        <p:spPr>
          <a:xfrm>
            <a:off x="2514601" y="1547251"/>
            <a:ext cx="685800" cy="609600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X</a:t>
            </a:r>
            <a:r>
              <a:rPr lang="en-US" baseline="-25000" dirty="0"/>
              <a:t>2</a:t>
            </a:r>
            <a:endParaRPr lang="en-US" dirty="0"/>
          </a:p>
        </p:txBody>
      </p:sp>
      <p:cxnSp>
        <p:nvCxnSpPr>
          <p:cNvPr id="45" name="Elbow Connector 44">
            <a:extLst>
              <a:ext uri="{FF2B5EF4-FFF2-40B4-BE49-F238E27FC236}">
                <a16:creationId xmlns:a16="http://schemas.microsoft.com/office/drawing/2014/main" id="{47198BCB-DCDE-66E8-C561-A600AB8EFD8C}"/>
              </a:ext>
            </a:extLst>
          </p:cNvPr>
          <p:cNvCxnSpPr/>
          <p:nvPr/>
        </p:nvCxnSpPr>
        <p:spPr>
          <a:xfrm rot="10800000">
            <a:off x="2857500" y="2149244"/>
            <a:ext cx="3649979" cy="381000"/>
          </a:xfrm>
          <a:prstGeom prst="bentConnector2">
            <a:avLst/>
          </a:prstGeom>
          <a:ln w="19050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46" name="TextBox 45">
                <a:extLst>
                  <a:ext uri="{FF2B5EF4-FFF2-40B4-BE49-F238E27FC236}">
                    <a16:creationId xmlns:a16="http://schemas.microsoft.com/office/drawing/2014/main" id="{51A0CE85-188F-60A6-5CF4-8078187971DF}"/>
                  </a:ext>
                </a:extLst>
              </p:cNvPr>
              <p:cNvSpPr txBox="1"/>
              <p:nvPr/>
            </p:nvSpPr>
            <p:spPr>
              <a:xfrm>
                <a:off x="3022544" y="1968754"/>
                <a:ext cx="1541640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 dirty="0" smtClean="0">
                              <a:latin typeface="Cambria Math" panose="02040503050406030204" pitchFamily="18" charset="0"/>
                            </a:rPr>
                            <m:t>𝑞</m:t>
                          </m:r>
                          <m:r>
                            <a:rPr lang="en-US" b="0" i="1" dirty="0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m:rPr>
                              <m:nor/>
                            </m:rPr>
                            <a:rPr lang="en-US" dirty="0"/>
                            <m:t> </m:t>
                          </m:r>
                          <m:r>
                            <a:rPr lang="en-US" b="0" i="1" dirty="0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b="0" i="1" dirty="0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US" b="0" i="1" dirty="0" smtClean="0">
                          <a:latin typeface="Cambria Math" panose="02040503050406030204" pitchFamily="18" charset="0"/>
                        </a:rPr>
                        <m:t>|</m:t>
                      </m:r>
                      <m:sSub>
                        <m:sSubPr>
                          <m:ctrlPr>
                            <a:rPr lang="en-US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dirty="0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b="0" i="1" dirty="0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,</m:t>
                      </m:r>
                      <m:sSub>
                        <m:sSubPr>
                          <m:ctrlPr>
                            <a:rPr lang="en-US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dirty="0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b="0" i="1" dirty="0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46" name="TextBox 45">
                <a:extLst>
                  <a:ext uri="{FF2B5EF4-FFF2-40B4-BE49-F238E27FC236}">
                    <a16:creationId xmlns:a16="http://schemas.microsoft.com/office/drawing/2014/main" id="{51A0CE85-188F-60A6-5CF4-8078187971D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22544" y="1968754"/>
                <a:ext cx="1541640" cy="646331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7" name="Elbow Connector 46">
            <a:extLst>
              <a:ext uri="{FF2B5EF4-FFF2-40B4-BE49-F238E27FC236}">
                <a16:creationId xmlns:a16="http://schemas.microsoft.com/office/drawing/2014/main" id="{202B62FD-151D-340D-D266-5E3FD049A31F}"/>
              </a:ext>
            </a:extLst>
          </p:cNvPr>
          <p:cNvCxnSpPr/>
          <p:nvPr/>
        </p:nvCxnSpPr>
        <p:spPr>
          <a:xfrm rot="10800000">
            <a:off x="2857502" y="2156851"/>
            <a:ext cx="3649979" cy="381000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840800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A3DDDD8-94C7-162F-6470-1AEAA5FA747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object 12">
            <a:extLst>
              <a:ext uri="{FF2B5EF4-FFF2-40B4-BE49-F238E27FC236}">
                <a16:creationId xmlns:a16="http://schemas.microsoft.com/office/drawing/2014/main" id="{4A494796-FDE0-08F7-422B-412ABA9E2496}"/>
              </a:ext>
            </a:extLst>
          </p:cNvPr>
          <p:cNvSpPr txBox="1">
            <a:spLocks/>
          </p:cNvSpPr>
          <p:nvPr/>
        </p:nvSpPr>
        <p:spPr>
          <a:xfrm>
            <a:off x="1981200" y="4929463"/>
            <a:ext cx="5429251" cy="15388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defPPr>
              <a:defRPr kern="0"/>
            </a:defPPr>
            <a:lvl1pPr>
              <a:defRPr sz="1000" b="0" i="0">
                <a:solidFill>
                  <a:schemeClr val="bg1"/>
                </a:solidFill>
                <a:latin typeface="Times New Roman"/>
                <a:cs typeface="Times New Roman"/>
              </a:defRPr>
            </a:lvl1pPr>
          </a:lstStyle>
          <a:p>
            <a:pPr marL="12700">
              <a:lnSpc>
                <a:spcPts val="1200"/>
              </a:lnSpc>
            </a:pPr>
            <a:r>
              <a:rPr lang="en-US" dirty="0"/>
              <a:t>Differentiable Diffusion Models as Surrogate for Homogenous Calorimeter Design Optimization</a:t>
            </a:r>
            <a:endParaRPr lang="en-US" spc="-10" dirty="0"/>
          </a:p>
        </p:txBody>
      </p:sp>
      <p:sp>
        <p:nvSpPr>
          <p:cNvPr id="10" name="object 2">
            <a:extLst>
              <a:ext uri="{FF2B5EF4-FFF2-40B4-BE49-F238E27FC236}">
                <a16:creationId xmlns:a16="http://schemas.microsoft.com/office/drawing/2014/main" id="{6F98BEC0-E87B-3080-9EC1-FEC44619826B}"/>
              </a:ext>
            </a:extLst>
          </p:cNvPr>
          <p:cNvSpPr txBox="1"/>
          <p:nvPr/>
        </p:nvSpPr>
        <p:spPr>
          <a:xfrm>
            <a:off x="152400" y="720425"/>
            <a:ext cx="8168640" cy="296491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ts val="2350"/>
              </a:lnSpc>
              <a:spcBef>
                <a:spcPts val="90"/>
              </a:spcBef>
              <a:tabLst>
                <a:tab pos="396875" algn="l"/>
              </a:tabLst>
            </a:pPr>
            <a:r>
              <a:rPr lang="en-US" sz="1600" b="1" i="1" dirty="0">
                <a:latin typeface="Times New Roman"/>
                <a:cs typeface="Times New Roman"/>
              </a:rPr>
              <a:t>Post-train model: Adapter</a:t>
            </a:r>
            <a:endParaRPr sz="1600" b="1" i="1" dirty="0">
              <a:latin typeface="Times New Roman"/>
              <a:cs typeface="Times New Roman"/>
            </a:endParaRPr>
          </a:p>
        </p:txBody>
      </p:sp>
      <p:sp>
        <p:nvSpPr>
          <p:cNvPr id="26" name="object 12">
            <a:extLst>
              <a:ext uri="{FF2B5EF4-FFF2-40B4-BE49-F238E27FC236}">
                <a16:creationId xmlns:a16="http://schemas.microsoft.com/office/drawing/2014/main" id="{A29C3DCC-358E-1954-54F2-EA43A250B1E3}"/>
              </a:ext>
            </a:extLst>
          </p:cNvPr>
          <p:cNvSpPr txBox="1">
            <a:spLocks/>
          </p:cNvSpPr>
          <p:nvPr/>
        </p:nvSpPr>
        <p:spPr>
          <a:xfrm>
            <a:off x="2124074" y="4937070"/>
            <a:ext cx="5429251" cy="15388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defPPr>
              <a:defRPr kern="0"/>
            </a:defPPr>
            <a:lvl1pPr>
              <a:defRPr sz="1000" b="0" i="0">
                <a:solidFill>
                  <a:schemeClr val="bg1"/>
                </a:solidFill>
                <a:latin typeface="Times New Roman"/>
                <a:cs typeface="Times New Roman"/>
              </a:defRPr>
            </a:lvl1pPr>
          </a:lstStyle>
          <a:p>
            <a:pPr marL="12700">
              <a:lnSpc>
                <a:spcPts val="1200"/>
              </a:lnSpc>
            </a:pPr>
            <a:r>
              <a:rPr lang="en-US" dirty="0"/>
              <a:t>Differentiable Modeling for Calorimeter Simulation using Diffusion Models</a:t>
            </a:r>
            <a:endParaRPr lang="en-US" spc="-10" dirty="0"/>
          </a:p>
        </p:txBody>
      </p:sp>
      <p:sp>
        <p:nvSpPr>
          <p:cNvPr id="15" name="object 6">
            <a:extLst>
              <a:ext uri="{FF2B5EF4-FFF2-40B4-BE49-F238E27FC236}">
                <a16:creationId xmlns:a16="http://schemas.microsoft.com/office/drawing/2014/main" id="{4E23F87D-1AB4-8C30-E4E1-D08FA1A1D474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600200" y="101565"/>
            <a:ext cx="5715000" cy="319959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2036445">
              <a:lnSpc>
                <a:spcPct val="100000"/>
              </a:lnSpc>
              <a:spcBef>
                <a:spcPts val="95"/>
              </a:spcBef>
            </a:pPr>
            <a:r>
              <a:rPr lang="en-US" sz="2000" spc="-10" dirty="0"/>
              <a:t>Methods</a:t>
            </a:r>
            <a:endParaRPr sz="2000" dirty="0"/>
          </a:p>
        </p:txBody>
      </p:sp>
      <p:grpSp>
        <p:nvGrpSpPr>
          <p:cNvPr id="16" name="object 7">
            <a:extLst>
              <a:ext uri="{FF2B5EF4-FFF2-40B4-BE49-F238E27FC236}">
                <a16:creationId xmlns:a16="http://schemas.microsoft.com/office/drawing/2014/main" id="{55E4905A-58E6-6BEA-8379-A0A32E81BCB3}"/>
              </a:ext>
            </a:extLst>
          </p:cNvPr>
          <p:cNvGrpSpPr/>
          <p:nvPr/>
        </p:nvGrpSpPr>
        <p:grpSpPr>
          <a:xfrm>
            <a:off x="0" y="4867660"/>
            <a:ext cx="9144000" cy="277495"/>
            <a:chOff x="0" y="4867660"/>
            <a:chExt cx="9144000" cy="277495"/>
          </a:xfrm>
        </p:grpSpPr>
        <p:sp>
          <p:nvSpPr>
            <p:cNvPr id="17" name="object 8">
              <a:extLst>
                <a:ext uri="{FF2B5EF4-FFF2-40B4-BE49-F238E27FC236}">
                  <a16:creationId xmlns:a16="http://schemas.microsoft.com/office/drawing/2014/main" id="{F78736F1-FAD4-8D40-260D-29C72D48D949}"/>
                </a:ext>
              </a:extLst>
            </p:cNvPr>
            <p:cNvSpPr/>
            <p:nvPr/>
          </p:nvSpPr>
          <p:spPr>
            <a:xfrm>
              <a:off x="0" y="4867660"/>
              <a:ext cx="9144000" cy="277495"/>
            </a:xfrm>
            <a:custGeom>
              <a:avLst/>
              <a:gdLst/>
              <a:ahLst/>
              <a:cxnLst/>
              <a:rect l="l" t="t" r="r" b="b"/>
              <a:pathLst>
                <a:path w="9144000" h="277495">
                  <a:moveTo>
                    <a:pt x="9144000" y="0"/>
                  </a:moveTo>
                  <a:lnTo>
                    <a:pt x="0" y="0"/>
                  </a:lnTo>
                  <a:lnTo>
                    <a:pt x="0" y="277101"/>
                  </a:lnTo>
                  <a:lnTo>
                    <a:pt x="9144000" y="277101"/>
                  </a:lnTo>
                  <a:lnTo>
                    <a:pt x="9144000" y="0"/>
                  </a:lnTo>
                  <a:close/>
                </a:path>
              </a:pathLst>
            </a:custGeom>
            <a:solidFill>
              <a:srgbClr val="99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" name="object 9">
              <a:extLst>
                <a:ext uri="{FF2B5EF4-FFF2-40B4-BE49-F238E27FC236}">
                  <a16:creationId xmlns:a16="http://schemas.microsoft.com/office/drawing/2014/main" id="{FAD1F7CF-F0D0-7581-07EE-327D3A16A494}"/>
                </a:ext>
              </a:extLst>
            </p:cNvPr>
            <p:cNvSpPr/>
            <p:nvPr/>
          </p:nvSpPr>
          <p:spPr>
            <a:xfrm>
              <a:off x="0" y="4867660"/>
              <a:ext cx="9144000" cy="277495"/>
            </a:xfrm>
            <a:custGeom>
              <a:avLst/>
              <a:gdLst/>
              <a:ahLst/>
              <a:cxnLst/>
              <a:rect l="l" t="t" r="r" b="b"/>
              <a:pathLst>
                <a:path w="9144000" h="277495">
                  <a:moveTo>
                    <a:pt x="0" y="277101"/>
                  </a:moveTo>
                  <a:lnTo>
                    <a:pt x="9144000" y="277101"/>
                  </a:lnTo>
                  <a:lnTo>
                    <a:pt x="9144000" y="0"/>
                  </a:lnTo>
                  <a:lnTo>
                    <a:pt x="0" y="0"/>
                  </a:lnTo>
                  <a:lnTo>
                    <a:pt x="0" y="277101"/>
                  </a:lnTo>
                  <a:close/>
                </a:path>
              </a:pathLst>
            </a:custGeom>
            <a:ln w="36576">
              <a:solidFill>
                <a:srgbClr val="99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0" name="object 12">
            <a:extLst>
              <a:ext uri="{FF2B5EF4-FFF2-40B4-BE49-F238E27FC236}">
                <a16:creationId xmlns:a16="http://schemas.microsoft.com/office/drawing/2014/main" id="{00A27EE3-A761-8872-BBF0-48F13D576B07}"/>
              </a:ext>
            </a:extLst>
          </p:cNvPr>
          <p:cNvSpPr txBox="1">
            <a:spLocks/>
          </p:cNvSpPr>
          <p:nvPr/>
        </p:nvSpPr>
        <p:spPr>
          <a:xfrm>
            <a:off x="1857247" y="4929463"/>
            <a:ext cx="5429251" cy="15388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defPPr>
              <a:defRPr kern="0"/>
            </a:defPPr>
            <a:lvl1pPr>
              <a:defRPr sz="1000" b="0" i="0">
                <a:solidFill>
                  <a:schemeClr val="bg1"/>
                </a:solidFill>
                <a:latin typeface="Times New Roman"/>
                <a:cs typeface="Times New Roman"/>
              </a:defRPr>
            </a:lvl1pPr>
          </a:lstStyle>
          <a:p>
            <a:pPr marL="12700" algn="ctr">
              <a:lnSpc>
                <a:spcPts val="1200"/>
              </a:lnSpc>
            </a:pPr>
            <a:r>
              <a:rPr lang="en-US" dirty="0"/>
              <a:t>Differentiable Modeling for Calorimeter Simulation using Diffusion Models</a:t>
            </a:r>
            <a:endParaRPr lang="en-US" spc="-10" dirty="0"/>
          </a:p>
        </p:txBody>
      </p:sp>
      <p:grpSp>
        <p:nvGrpSpPr>
          <p:cNvPr id="22" name="object 3">
            <a:extLst>
              <a:ext uri="{FF2B5EF4-FFF2-40B4-BE49-F238E27FC236}">
                <a16:creationId xmlns:a16="http://schemas.microsoft.com/office/drawing/2014/main" id="{8AB5F21F-CEA9-9D05-DF2A-FDC2A741F567}"/>
              </a:ext>
            </a:extLst>
          </p:cNvPr>
          <p:cNvGrpSpPr/>
          <p:nvPr/>
        </p:nvGrpSpPr>
        <p:grpSpPr>
          <a:xfrm>
            <a:off x="-18288" y="-18237"/>
            <a:ext cx="9180830" cy="591185"/>
            <a:chOff x="-18288" y="-18237"/>
            <a:chExt cx="9180830" cy="591185"/>
          </a:xfrm>
        </p:grpSpPr>
        <p:sp>
          <p:nvSpPr>
            <p:cNvPr id="23" name="object 4">
              <a:extLst>
                <a:ext uri="{FF2B5EF4-FFF2-40B4-BE49-F238E27FC236}">
                  <a16:creationId xmlns:a16="http://schemas.microsoft.com/office/drawing/2014/main" id="{62715A60-8BB9-FD34-31FD-E797601828B1}"/>
                </a:ext>
              </a:extLst>
            </p:cNvPr>
            <p:cNvSpPr/>
            <p:nvPr/>
          </p:nvSpPr>
          <p:spPr>
            <a:xfrm>
              <a:off x="0" y="50"/>
              <a:ext cx="9144000" cy="554355"/>
            </a:xfrm>
            <a:custGeom>
              <a:avLst/>
              <a:gdLst/>
              <a:ahLst/>
              <a:cxnLst/>
              <a:rect l="l" t="t" r="r" b="b"/>
              <a:pathLst>
                <a:path w="9144000" h="554355">
                  <a:moveTo>
                    <a:pt x="9144000" y="0"/>
                  </a:moveTo>
                  <a:lnTo>
                    <a:pt x="0" y="0"/>
                  </a:lnTo>
                  <a:lnTo>
                    <a:pt x="0" y="554177"/>
                  </a:lnTo>
                  <a:lnTo>
                    <a:pt x="9144000" y="554177"/>
                  </a:lnTo>
                  <a:lnTo>
                    <a:pt x="9144000" y="0"/>
                  </a:lnTo>
                  <a:close/>
                </a:path>
              </a:pathLst>
            </a:custGeom>
            <a:solidFill>
              <a:srgbClr val="99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" name="object 5">
              <a:extLst>
                <a:ext uri="{FF2B5EF4-FFF2-40B4-BE49-F238E27FC236}">
                  <a16:creationId xmlns:a16="http://schemas.microsoft.com/office/drawing/2014/main" id="{51787305-2570-A889-D41C-B4B0115D2E40}"/>
                </a:ext>
              </a:extLst>
            </p:cNvPr>
            <p:cNvSpPr/>
            <p:nvPr/>
          </p:nvSpPr>
          <p:spPr>
            <a:xfrm>
              <a:off x="0" y="50"/>
              <a:ext cx="9144000" cy="554355"/>
            </a:xfrm>
            <a:custGeom>
              <a:avLst/>
              <a:gdLst/>
              <a:ahLst/>
              <a:cxnLst/>
              <a:rect l="l" t="t" r="r" b="b"/>
              <a:pathLst>
                <a:path w="9144000" h="554355">
                  <a:moveTo>
                    <a:pt x="0" y="554177"/>
                  </a:moveTo>
                  <a:lnTo>
                    <a:pt x="9144000" y="554177"/>
                  </a:lnTo>
                  <a:lnTo>
                    <a:pt x="9144000" y="0"/>
                  </a:lnTo>
                  <a:lnTo>
                    <a:pt x="0" y="0"/>
                  </a:lnTo>
                  <a:lnTo>
                    <a:pt x="0" y="554177"/>
                  </a:lnTo>
                  <a:close/>
                </a:path>
              </a:pathLst>
            </a:custGeom>
            <a:ln w="36575">
              <a:solidFill>
                <a:srgbClr val="99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5" name="Title 20">
            <a:extLst>
              <a:ext uri="{FF2B5EF4-FFF2-40B4-BE49-F238E27FC236}">
                <a16:creationId xmlns:a16="http://schemas.microsoft.com/office/drawing/2014/main" id="{DD75141A-0266-692E-E6D8-3EA8B9CB231F}"/>
              </a:ext>
            </a:extLst>
          </p:cNvPr>
          <p:cNvSpPr txBox="1">
            <a:spLocks/>
          </p:cNvSpPr>
          <p:nvPr/>
        </p:nvSpPr>
        <p:spPr>
          <a:xfrm>
            <a:off x="2438400" y="102547"/>
            <a:ext cx="3737293" cy="33855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000" b="1" i="0">
                <a:solidFill>
                  <a:schemeClr val="bg1"/>
                </a:solidFill>
                <a:latin typeface="Times New Roman"/>
                <a:ea typeface="+mj-ea"/>
                <a:cs typeface="Times New Roman"/>
              </a:defRPr>
            </a:lvl1pPr>
          </a:lstStyle>
          <a:p>
            <a:pPr algn="ctr"/>
            <a:r>
              <a:rPr lang="en-US" sz="2200" dirty="0"/>
              <a:t>Post-training: Adapter</a:t>
            </a:r>
          </a:p>
        </p:txBody>
      </p:sp>
      <p:pic>
        <p:nvPicPr>
          <p:cNvPr id="21" name="Picture 20" descr="A diagram of a diagram of a diagram&#10;&#10;AI-generated content may be incorrect.">
            <a:extLst>
              <a:ext uri="{FF2B5EF4-FFF2-40B4-BE49-F238E27FC236}">
                <a16:creationId xmlns:a16="http://schemas.microsoft.com/office/drawing/2014/main" id="{A364A4EE-BEB5-4393-2BE3-81156974601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063" t="18097" r="47331" b="5931"/>
          <a:stretch>
            <a:fillRect/>
          </a:stretch>
        </p:blipFill>
        <p:spPr>
          <a:xfrm>
            <a:off x="2743200" y="1024523"/>
            <a:ext cx="3352800" cy="381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050694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C6FC8FE-E3D7-673C-A35A-779FF8C5A02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object 12">
            <a:extLst>
              <a:ext uri="{FF2B5EF4-FFF2-40B4-BE49-F238E27FC236}">
                <a16:creationId xmlns:a16="http://schemas.microsoft.com/office/drawing/2014/main" id="{DE9668BF-73DF-C9F2-1E01-588275E9400D}"/>
              </a:ext>
            </a:extLst>
          </p:cNvPr>
          <p:cNvSpPr txBox="1">
            <a:spLocks/>
          </p:cNvSpPr>
          <p:nvPr/>
        </p:nvSpPr>
        <p:spPr>
          <a:xfrm>
            <a:off x="1981200" y="4929463"/>
            <a:ext cx="5429251" cy="15388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defPPr>
              <a:defRPr kern="0"/>
            </a:defPPr>
            <a:lvl1pPr>
              <a:defRPr sz="1000" b="0" i="0">
                <a:solidFill>
                  <a:schemeClr val="bg1"/>
                </a:solidFill>
                <a:latin typeface="Times New Roman"/>
                <a:cs typeface="Times New Roman"/>
              </a:defRPr>
            </a:lvl1pPr>
          </a:lstStyle>
          <a:p>
            <a:pPr marL="12700">
              <a:lnSpc>
                <a:spcPts val="1200"/>
              </a:lnSpc>
            </a:pPr>
            <a:r>
              <a:rPr lang="en-US" dirty="0"/>
              <a:t>Differentiable Diffusion Models as Surrogate for Homogenous Calorimeter Design Optimization</a:t>
            </a:r>
            <a:endParaRPr lang="en-US" spc="-10" dirty="0"/>
          </a:p>
        </p:txBody>
      </p:sp>
      <p:sp>
        <p:nvSpPr>
          <p:cNvPr id="10" name="object 2">
            <a:extLst>
              <a:ext uri="{FF2B5EF4-FFF2-40B4-BE49-F238E27FC236}">
                <a16:creationId xmlns:a16="http://schemas.microsoft.com/office/drawing/2014/main" id="{80E2AE56-4757-0A67-7C87-6F96A4090614}"/>
              </a:ext>
            </a:extLst>
          </p:cNvPr>
          <p:cNvSpPr txBox="1"/>
          <p:nvPr/>
        </p:nvSpPr>
        <p:spPr>
          <a:xfrm>
            <a:off x="152400" y="720425"/>
            <a:ext cx="8168640" cy="296491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ts val="2350"/>
              </a:lnSpc>
              <a:spcBef>
                <a:spcPts val="90"/>
              </a:spcBef>
              <a:tabLst>
                <a:tab pos="396875" algn="l"/>
              </a:tabLst>
            </a:pPr>
            <a:r>
              <a:rPr lang="en-US" sz="1600" b="1" i="1" dirty="0">
                <a:latin typeface="Times New Roman"/>
                <a:cs typeface="Times New Roman"/>
              </a:rPr>
              <a:t>Post-train model: Low-rank Adaptation (</a:t>
            </a:r>
            <a:r>
              <a:rPr lang="en-US" sz="1600" b="1" i="1" dirty="0" err="1">
                <a:latin typeface="Times New Roman"/>
                <a:cs typeface="Times New Roman"/>
              </a:rPr>
              <a:t>LoRA</a:t>
            </a:r>
            <a:r>
              <a:rPr lang="en-US" sz="1600" b="1" i="1" dirty="0">
                <a:latin typeface="Times New Roman"/>
                <a:cs typeface="Times New Roman"/>
              </a:rPr>
              <a:t>)</a:t>
            </a:r>
            <a:endParaRPr sz="1600" b="1" i="1" dirty="0">
              <a:latin typeface="Times New Roman"/>
              <a:cs typeface="Times New Roman"/>
            </a:endParaRPr>
          </a:p>
        </p:txBody>
      </p:sp>
      <p:sp>
        <p:nvSpPr>
          <p:cNvPr id="26" name="object 12">
            <a:extLst>
              <a:ext uri="{FF2B5EF4-FFF2-40B4-BE49-F238E27FC236}">
                <a16:creationId xmlns:a16="http://schemas.microsoft.com/office/drawing/2014/main" id="{54F1F823-42CF-1B4F-7667-BAD429C16E00}"/>
              </a:ext>
            </a:extLst>
          </p:cNvPr>
          <p:cNvSpPr txBox="1">
            <a:spLocks/>
          </p:cNvSpPr>
          <p:nvPr/>
        </p:nvSpPr>
        <p:spPr>
          <a:xfrm>
            <a:off x="2124074" y="4937070"/>
            <a:ext cx="5429251" cy="15388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defPPr>
              <a:defRPr kern="0"/>
            </a:defPPr>
            <a:lvl1pPr>
              <a:defRPr sz="1000" b="0" i="0">
                <a:solidFill>
                  <a:schemeClr val="bg1"/>
                </a:solidFill>
                <a:latin typeface="Times New Roman"/>
                <a:cs typeface="Times New Roman"/>
              </a:defRPr>
            </a:lvl1pPr>
          </a:lstStyle>
          <a:p>
            <a:pPr marL="12700">
              <a:lnSpc>
                <a:spcPts val="1200"/>
              </a:lnSpc>
            </a:pPr>
            <a:r>
              <a:rPr lang="en-US" dirty="0"/>
              <a:t>Differentiable Modeling for Calorimeter Simulation using Diffusion Models</a:t>
            </a:r>
            <a:endParaRPr lang="en-US" spc="-10" dirty="0"/>
          </a:p>
        </p:txBody>
      </p:sp>
      <p:sp>
        <p:nvSpPr>
          <p:cNvPr id="15" name="object 6">
            <a:extLst>
              <a:ext uri="{FF2B5EF4-FFF2-40B4-BE49-F238E27FC236}">
                <a16:creationId xmlns:a16="http://schemas.microsoft.com/office/drawing/2014/main" id="{53FD1327-3F76-6C1B-26B3-5B2C37F0583C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600200" y="101565"/>
            <a:ext cx="5715000" cy="319959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2036445">
              <a:lnSpc>
                <a:spcPct val="100000"/>
              </a:lnSpc>
              <a:spcBef>
                <a:spcPts val="95"/>
              </a:spcBef>
            </a:pPr>
            <a:r>
              <a:rPr lang="en-US" sz="2000" spc="-10" dirty="0"/>
              <a:t>Methods</a:t>
            </a:r>
            <a:endParaRPr sz="2000" dirty="0"/>
          </a:p>
        </p:txBody>
      </p:sp>
      <p:grpSp>
        <p:nvGrpSpPr>
          <p:cNvPr id="16" name="object 7">
            <a:extLst>
              <a:ext uri="{FF2B5EF4-FFF2-40B4-BE49-F238E27FC236}">
                <a16:creationId xmlns:a16="http://schemas.microsoft.com/office/drawing/2014/main" id="{2CC630A0-C532-3C7D-9A4E-14641164583D}"/>
              </a:ext>
            </a:extLst>
          </p:cNvPr>
          <p:cNvGrpSpPr/>
          <p:nvPr/>
        </p:nvGrpSpPr>
        <p:grpSpPr>
          <a:xfrm>
            <a:off x="0" y="4867660"/>
            <a:ext cx="9144000" cy="277495"/>
            <a:chOff x="0" y="4867660"/>
            <a:chExt cx="9144000" cy="277495"/>
          </a:xfrm>
        </p:grpSpPr>
        <p:sp>
          <p:nvSpPr>
            <p:cNvPr id="17" name="object 8">
              <a:extLst>
                <a:ext uri="{FF2B5EF4-FFF2-40B4-BE49-F238E27FC236}">
                  <a16:creationId xmlns:a16="http://schemas.microsoft.com/office/drawing/2014/main" id="{9D6EC55F-49F5-B07D-9B4B-5E5C1EB61E8B}"/>
                </a:ext>
              </a:extLst>
            </p:cNvPr>
            <p:cNvSpPr/>
            <p:nvPr/>
          </p:nvSpPr>
          <p:spPr>
            <a:xfrm>
              <a:off x="0" y="4867660"/>
              <a:ext cx="9144000" cy="277495"/>
            </a:xfrm>
            <a:custGeom>
              <a:avLst/>
              <a:gdLst/>
              <a:ahLst/>
              <a:cxnLst/>
              <a:rect l="l" t="t" r="r" b="b"/>
              <a:pathLst>
                <a:path w="9144000" h="277495">
                  <a:moveTo>
                    <a:pt x="9144000" y="0"/>
                  </a:moveTo>
                  <a:lnTo>
                    <a:pt x="0" y="0"/>
                  </a:lnTo>
                  <a:lnTo>
                    <a:pt x="0" y="277101"/>
                  </a:lnTo>
                  <a:lnTo>
                    <a:pt x="9144000" y="277101"/>
                  </a:lnTo>
                  <a:lnTo>
                    <a:pt x="9144000" y="0"/>
                  </a:lnTo>
                  <a:close/>
                </a:path>
              </a:pathLst>
            </a:custGeom>
            <a:solidFill>
              <a:srgbClr val="99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" name="object 9">
              <a:extLst>
                <a:ext uri="{FF2B5EF4-FFF2-40B4-BE49-F238E27FC236}">
                  <a16:creationId xmlns:a16="http://schemas.microsoft.com/office/drawing/2014/main" id="{50805CF8-EFA9-E218-B56C-D7761537E28D}"/>
                </a:ext>
              </a:extLst>
            </p:cNvPr>
            <p:cNvSpPr/>
            <p:nvPr/>
          </p:nvSpPr>
          <p:spPr>
            <a:xfrm>
              <a:off x="0" y="4867660"/>
              <a:ext cx="9144000" cy="277495"/>
            </a:xfrm>
            <a:custGeom>
              <a:avLst/>
              <a:gdLst/>
              <a:ahLst/>
              <a:cxnLst/>
              <a:rect l="l" t="t" r="r" b="b"/>
              <a:pathLst>
                <a:path w="9144000" h="277495">
                  <a:moveTo>
                    <a:pt x="0" y="277101"/>
                  </a:moveTo>
                  <a:lnTo>
                    <a:pt x="9144000" y="277101"/>
                  </a:lnTo>
                  <a:lnTo>
                    <a:pt x="9144000" y="0"/>
                  </a:lnTo>
                  <a:lnTo>
                    <a:pt x="0" y="0"/>
                  </a:lnTo>
                  <a:lnTo>
                    <a:pt x="0" y="277101"/>
                  </a:lnTo>
                  <a:close/>
                </a:path>
              </a:pathLst>
            </a:custGeom>
            <a:ln w="36576">
              <a:solidFill>
                <a:srgbClr val="99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0" name="object 12">
            <a:extLst>
              <a:ext uri="{FF2B5EF4-FFF2-40B4-BE49-F238E27FC236}">
                <a16:creationId xmlns:a16="http://schemas.microsoft.com/office/drawing/2014/main" id="{6017E564-7805-4E77-54EC-3A1ED9DBC030}"/>
              </a:ext>
            </a:extLst>
          </p:cNvPr>
          <p:cNvSpPr txBox="1">
            <a:spLocks/>
          </p:cNvSpPr>
          <p:nvPr/>
        </p:nvSpPr>
        <p:spPr>
          <a:xfrm>
            <a:off x="1857247" y="4929463"/>
            <a:ext cx="5429251" cy="15388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defPPr>
              <a:defRPr kern="0"/>
            </a:defPPr>
            <a:lvl1pPr>
              <a:defRPr sz="1000" b="0" i="0">
                <a:solidFill>
                  <a:schemeClr val="bg1"/>
                </a:solidFill>
                <a:latin typeface="Times New Roman"/>
                <a:cs typeface="Times New Roman"/>
              </a:defRPr>
            </a:lvl1pPr>
          </a:lstStyle>
          <a:p>
            <a:pPr marL="12700" algn="ctr">
              <a:lnSpc>
                <a:spcPts val="1200"/>
              </a:lnSpc>
            </a:pPr>
            <a:r>
              <a:rPr lang="en-US" dirty="0"/>
              <a:t>Differentiable Modeling for Calorimeter Simulation using Diffusion Models</a:t>
            </a:r>
            <a:endParaRPr lang="en-US" spc="-10" dirty="0"/>
          </a:p>
        </p:txBody>
      </p:sp>
      <p:grpSp>
        <p:nvGrpSpPr>
          <p:cNvPr id="22" name="object 3">
            <a:extLst>
              <a:ext uri="{FF2B5EF4-FFF2-40B4-BE49-F238E27FC236}">
                <a16:creationId xmlns:a16="http://schemas.microsoft.com/office/drawing/2014/main" id="{5E006D01-30F1-DDD3-F22D-F3823D60CBEA}"/>
              </a:ext>
            </a:extLst>
          </p:cNvPr>
          <p:cNvGrpSpPr/>
          <p:nvPr/>
        </p:nvGrpSpPr>
        <p:grpSpPr>
          <a:xfrm>
            <a:off x="-18288" y="-18237"/>
            <a:ext cx="9180830" cy="591185"/>
            <a:chOff x="-18288" y="-18237"/>
            <a:chExt cx="9180830" cy="591185"/>
          </a:xfrm>
        </p:grpSpPr>
        <p:sp>
          <p:nvSpPr>
            <p:cNvPr id="23" name="object 4">
              <a:extLst>
                <a:ext uri="{FF2B5EF4-FFF2-40B4-BE49-F238E27FC236}">
                  <a16:creationId xmlns:a16="http://schemas.microsoft.com/office/drawing/2014/main" id="{1536CD2B-9A60-969B-0026-D417BEE2C370}"/>
                </a:ext>
              </a:extLst>
            </p:cNvPr>
            <p:cNvSpPr/>
            <p:nvPr/>
          </p:nvSpPr>
          <p:spPr>
            <a:xfrm>
              <a:off x="0" y="50"/>
              <a:ext cx="9144000" cy="554355"/>
            </a:xfrm>
            <a:custGeom>
              <a:avLst/>
              <a:gdLst/>
              <a:ahLst/>
              <a:cxnLst/>
              <a:rect l="l" t="t" r="r" b="b"/>
              <a:pathLst>
                <a:path w="9144000" h="554355">
                  <a:moveTo>
                    <a:pt x="9144000" y="0"/>
                  </a:moveTo>
                  <a:lnTo>
                    <a:pt x="0" y="0"/>
                  </a:lnTo>
                  <a:lnTo>
                    <a:pt x="0" y="554177"/>
                  </a:lnTo>
                  <a:lnTo>
                    <a:pt x="9144000" y="554177"/>
                  </a:lnTo>
                  <a:lnTo>
                    <a:pt x="9144000" y="0"/>
                  </a:lnTo>
                  <a:close/>
                </a:path>
              </a:pathLst>
            </a:custGeom>
            <a:solidFill>
              <a:srgbClr val="99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" name="object 5">
              <a:extLst>
                <a:ext uri="{FF2B5EF4-FFF2-40B4-BE49-F238E27FC236}">
                  <a16:creationId xmlns:a16="http://schemas.microsoft.com/office/drawing/2014/main" id="{88614BBB-F6C2-143E-8921-8580E1864190}"/>
                </a:ext>
              </a:extLst>
            </p:cNvPr>
            <p:cNvSpPr/>
            <p:nvPr/>
          </p:nvSpPr>
          <p:spPr>
            <a:xfrm>
              <a:off x="0" y="50"/>
              <a:ext cx="9144000" cy="554355"/>
            </a:xfrm>
            <a:custGeom>
              <a:avLst/>
              <a:gdLst/>
              <a:ahLst/>
              <a:cxnLst/>
              <a:rect l="l" t="t" r="r" b="b"/>
              <a:pathLst>
                <a:path w="9144000" h="554355">
                  <a:moveTo>
                    <a:pt x="0" y="554177"/>
                  </a:moveTo>
                  <a:lnTo>
                    <a:pt x="9144000" y="554177"/>
                  </a:lnTo>
                  <a:lnTo>
                    <a:pt x="9144000" y="0"/>
                  </a:lnTo>
                  <a:lnTo>
                    <a:pt x="0" y="0"/>
                  </a:lnTo>
                  <a:lnTo>
                    <a:pt x="0" y="554177"/>
                  </a:lnTo>
                  <a:close/>
                </a:path>
              </a:pathLst>
            </a:custGeom>
            <a:ln w="36575">
              <a:solidFill>
                <a:srgbClr val="99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5" name="Title 20">
            <a:extLst>
              <a:ext uri="{FF2B5EF4-FFF2-40B4-BE49-F238E27FC236}">
                <a16:creationId xmlns:a16="http://schemas.microsoft.com/office/drawing/2014/main" id="{1DB8178F-6F96-E5F9-ABC5-99349F700A6B}"/>
              </a:ext>
            </a:extLst>
          </p:cNvPr>
          <p:cNvSpPr txBox="1">
            <a:spLocks/>
          </p:cNvSpPr>
          <p:nvPr/>
        </p:nvSpPr>
        <p:spPr>
          <a:xfrm>
            <a:off x="2438400" y="102547"/>
            <a:ext cx="3737293" cy="33855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000" b="1" i="0">
                <a:solidFill>
                  <a:schemeClr val="bg1"/>
                </a:solidFill>
                <a:latin typeface="Times New Roman"/>
                <a:ea typeface="+mj-ea"/>
                <a:cs typeface="Times New Roman"/>
              </a:defRPr>
            </a:lvl1pPr>
          </a:lstStyle>
          <a:p>
            <a:pPr algn="ctr"/>
            <a:r>
              <a:rPr lang="en-US" sz="2200" dirty="0"/>
              <a:t>Post-training: Adapter</a:t>
            </a:r>
          </a:p>
        </p:txBody>
      </p:sp>
      <p:pic>
        <p:nvPicPr>
          <p:cNvPr id="3" name="Picture 2" descr="A diagram of a diagram of a diagram&#10;&#10;AI-generated content may be incorrect.">
            <a:extLst>
              <a:ext uri="{FF2B5EF4-FFF2-40B4-BE49-F238E27FC236}">
                <a16:creationId xmlns:a16="http://schemas.microsoft.com/office/drawing/2014/main" id="{EE1C32F6-AE60-0B33-ADBB-378BC551ED5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992" t="18082" r="9402" b="5946"/>
          <a:stretch>
            <a:fillRect/>
          </a:stretch>
        </p:blipFill>
        <p:spPr>
          <a:xfrm>
            <a:off x="2895472" y="1037726"/>
            <a:ext cx="3352800" cy="381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954236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36D16CC-5561-B822-131D-BA9700B50F9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object 12">
            <a:extLst>
              <a:ext uri="{FF2B5EF4-FFF2-40B4-BE49-F238E27FC236}">
                <a16:creationId xmlns:a16="http://schemas.microsoft.com/office/drawing/2014/main" id="{CF1475AD-5726-FC64-1AAD-FA11A69B753C}"/>
              </a:ext>
            </a:extLst>
          </p:cNvPr>
          <p:cNvSpPr txBox="1">
            <a:spLocks/>
          </p:cNvSpPr>
          <p:nvPr/>
        </p:nvSpPr>
        <p:spPr>
          <a:xfrm>
            <a:off x="1981200" y="4929463"/>
            <a:ext cx="5429251" cy="15388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defPPr>
              <a:defRPr kern="0"/>
            </a:defPPr>
            <a:lvl1pPr>
              <a:defRPr sz="1000" b="0" i="0">
                <a:solidFill>
                  <a:schemeClr val="bg1"/>
                </a:solidFill>
                <a:latin typeface="Times New Roman"/>
                <a:cs typeface="Times New Roman"/>
              </a:defRPr>
            </a:lvl1pPr>
          </a:lstStyle>
          <a:p>
            <a:pPr marL="12700">
              <a:lnSpc>
                <a:spcPts val="1200"/>
              </a:lnSpc>
            </a:pPr>
            <a:r>
              <a:rPr lang="en-US" dirty="0"/>
              <a:t>Differentiable Diffusion Models as Surrogate for Homogenous Calorimeter Design Optimization</a:t>
            </a:r>
            <a:endParaRPr lang="en-US" spc="-10" dirty="0"/>
          </a:p>
        </p:txBody>
      </p:sp>
      <p:sp>
        <p:nvSpPr>
          <p:cNvPr id="10" name="object 2">
            <a:extLst>
              <a:ext uri="{FF2B5EF4-FFF2-40B4-BE49-F238E27FC236}">
                <a16:creationId xmlns:a16="http://schemas.microsoft.com/office/drawing/2014/main" id="{E356919C-FEB6-00FB-0F8D-FE8C0FA9B39A}"/>
              </a:ext>
            </a:extLst>
          </p:cNvPr>
          <p:cNvSpPr txBox="1"/>
          <p:nvPr/>
        </p:nvSpPr>
        <p:spPr>
          <a:xfrm>
            <a:off x="152400" y="720425"/>
            <a:ext cx="8168640" cy="296491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ts val="2350"/>
              </a:lnSpc>
              <a:spcBef>
                <a:spcPts val="90"/>
              </a:spcBef>
              <a:tabLst>
                <a:tab pos="396875" algn="l"/>
              </a:tabLst>
            </a:pPr>
            <a:r>
              <a:rPr lang="en-US" sz="1600" b="1" i="1" dirty="0">
                <a:latin typeface="Times New Roman"/>
                <a:cs typeface="Times New Roman"/>
              </a:rPr>
              <a:t>Post-train model: Low-rank Adaptation (</a:t>
            </a:r>
            <a:r>
              <a:rPr lang="en-US" sz="1600" b="1" i="1" dirty="0" err="1">
                <a:latin typeface="Times New Roman"/>
                <a:cs typeface="Times New Roman"/>
              </a:rPr>
              <a:t>LoRA</a:t>
            </a:r>
            <a:r>
              <a:rPr lang="en-US" sz="1600" b="1" i="1" dirty="0">
                <a:latin typeface="Times New Roman"/>
                <a:cs typeface="Times New Roman"/>
              </a:rPr>
              <a:t>)</a:t>
            </a:r>
            <a:endParaRPr sz="1600" b="1" i="1" dirty="0">
              <a:latin typeface="Times New Roman"/>
              <a:cs typeface="Times New Roman"/>
            </a:endParaRPr>
          </a:p>
        </p:txBody>
      </p:sp>
      <p:sp>
        <p:nvSpPr>
          <p:cNvPr id="26" name="object 12">
            <a:extLst>
              <a:ext uri="{FF2B5EF4-FFF2-40B4-BE49-F238E27FC236}">
                <a16:creationId xmlns:a16="http://schemas.microsoft.com/office/drawing/2014/main" id="{43146B32-9F17-4EF8-C0C4-3720558ECC21}"/>
              </a:ext>
            </a:extLst>
          </p:cNvPr>
          <p:cNvSpPr txBox="1">
            <a:spLocks/>
          </p:cNvSpPr>
          <p:nvPr/>
        </p:nvSpPr>
        <p:spPr>
          <a:xfrm>
            <a:off x="2124074" y="4937070"/>
            <a:ext cx="5429251" cy="15388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defPPr>
              <a:defRPr kern="0"/>
            </a:defPPr>
            <a:lvl1pPr>
              <a:defRPr sz="1000" b="0" i="0">
                <a:solidFill>
                  <a:schemeClr val="bg1"/>
                </a:solidFill>
                <a:latin typeface="Times New Roman"/>
                <a:cs typeface="Times New Roman"/>
              </a:defRPr>
            </a:lvl1pPr>
          </a:lstStyle>
          <a:p>
            <a:pPr marL="12700">
              <a:lnSpc>
                <a:spcPts val="1200"/>
              </a:lnSpc>
            </a:pPr>
            <a:r>
              <a:rPr lang="en-US" dirty="0"/>
              <a:t>Differentiable Modeling for Calorimeter Simulation using Diffusion Models</a:t>
            </a:r>
            <a:endParaRPr lang="en-US" spc="-10" dirty="0"/>
          </a:p>
        </p:txBody>
      </p:sp>
      <p:sp>
        <p:nvSpPr>
          <p:cNvPr id="15" name="object 6">
            <a:extLst>
              <a:ext uri="{FF2B5EF4-FFF2-40B4-BE49-F238E27FC236}">
                <a16:creationId xmlns:a16="http://schemas.microsoft.com/office/drawing/2014/main" id="{30E03DA4-E0B7-53BE-F2C7-2F953C9D75A4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600200" y="101565"/>
            <a:ext cx="5715000" cy="319959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2036445">
              <a:lnSpc>
                <a:spcPct val="100000"/>
              </a:lnSpc>
              <a:spcBef>
                <a:spcPts val="95"/>
              </a:spcBef>
            </a:pPr>
            <a:r>
              <a:rPr lang="en-US" sz="2000" spc="-10" dirty="0"/>
              <a:t>Methods</a:t>
            </a:r>
            <a:endParaRPr sz="2000" dirty="0"/>
          </a:p>
        </p:txBody>
      </p:sp>
      <p:grpSp>
        <p:nvGrpSpPr>
          <p:cNvPr id="16" name="object 7">
            <a:extLst>
              <a:ext uri="{FF2B5EF4-FFF2-40B4-BE49-F238E27FC236}">
                <a16:creationId xmlns:a16="http://schemas.microsoft.com/office/drawing/2014/main" id="{37749D53-D2AD-E54A-80ED-F9BA397E488F}"/>
              </a:ext>
            </a:extLst>
          </p:cNvPr>
          <p:cNvGrpSpPr/>
          <p:nvPr/>
        </p:nvGrpSpPr>
        <p:grpSpPr>
          <a:xfrm>
            <a:off x="0" y="4867660"/>
            <a:ext cx="9144000" cy="277495"/>
            <a:chOff x="0" y="4867660"/>
            <a:chExt cx="9144000" cy="277495"/>
          </a:xfrm>
        </p:grpSpPr>
        <p:sp>
          <p:nvSpPr>
            <p:cNvPr id="17" name="object 8">
              <a:extLst>
                <a:ext uri="{FF2B5EF4-FFF2-40B4-BE49-F238E27FC236}">
                  <a16:creationId xmlns:a16="http://schemas.microsoft.com/office/drawing/2014/main" id="{873831BB-EFFB-B698-262A-BC89722B3E0E}"/>
                </a:ext>
              </a:extLst>
            </p:cNvPr>
            <p:cNvSpPr/>
            <p:nvPr/>
          </p:nvSpPr>
          <p:spPr>
            <a:xfrm>
              <a:off x="0" y="4867660"/>
              <a:ext cx="9144000" cy="277495"/>
            </a:xfrm>
            <a:custGeom>
              <a:avLst/>
              <a:gdLst/>
              <a:ahLst/>
              <a:cxnLst/>
              <a:rect l="l" t="t" r="r" b="b"/>
              <a:pathLst>
                <a:path w="9144000" h="277495">
                  <a:moveTo>
                    <a:pt x="9144000" y="0"/>
                  </a:moveTo>
                  <a:lnTo>
                    <a:pt x="0" y="0"/>
                  </a:lnTo>
                  <a:lnTo>
                    <a:pt x="0" y="277101"/>
                  </a:lnTo>
                  <a:lnTo>
                    <a:pt x="9144000" y="277101"/>
                  </a:lnTo>
                  <a:lnTo>
                    <a:pt x="9144000" y="0"/>
                  </a:lnTo>
                  <a:close/>
                </a:path>
              </a:pathLst>
            </a:custGeom>
            <a:solidFill>
              <a:srgbClr val="99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" name="object 9">
              <a:extLst>
                <a:ext uri="{FF2B5EF4-FFF2-40B4-BE49-F238E27FC236}">
                  <a16:creationId xmlns:a16="http://schemas.microsoft.com/office/drawing/2014/main" id="{9B22B46B-6AE5-A1C5-1901-3FE755ED45B5}"/>
                </a:ext>
              </a:extLst>
            </p:cNvPr>
            <p:cNvSpPr/>
            <p:nvPr/>
          </p:nvSpPr>
          <p:spPr>
            <a:xfrm>
              <a:off x="0" y="4867660"/>
              <a:ext cx="9144000" cy="277495"/>
            </a:xfrm>
            <a:custGeom>
              <a:avLst/>
              <a:gdLst/>
              <a:ahLst/>
              <a:cxnLst/>
              <a:rect l="l" t="t" r="r" b="b"/>
              <a:pathLst>
                <a:path w="9144000" h="277495">
                  <a:moveTo>
                    <a:pt x="0" y="277101"/>
                  </a:moveTo>
                  <a:lnTo>
                    <a:pt x="9144000" y="277101"/>
                  </a:lnTo>
                  <a:lnTo>
                    <a:pt x="9144000" y="0"/>
                  </a:lnTo>
                  <a:lnTo>
                    <a:pt x="0" y="0"/>
                  </a:lnTo>
                  <a:lnTo>
                    <a:pt x="0" y="277101"/>
                  </a:lnTo>
                  <a:close/>
                </a:path>
              </a:pathLst>
            </a:custGeom>
            <a:ln w="36576">
              <a:solidFill>
                <a:srgbClr val="99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0" name="object 12">
            <a:extLst>
              <a:ext uri="{FF2B5EF4-FFF2-40B4-BE49-F238E27FC236}">
                <a16:creationId xmlns:a16="http://schemas.microsoft.com/office/drawing/2014/main" id="{85886E89-2546-FF2A-21BF-70BF757AC9F4}"/>
              </a:ext>
            </a:extLst>
          </p:cNvPr>
          <p:cNvSpPr txBox="1">
            <a:spLocks/>
          </p:cNvSpPr>
          <p:nvPr/>
        </p:nvSpPr>
        <p:spPr>
          <a:xfrm>
            <a:off x="1857247" y="4929463"/>
            <a:ext cx="5429251" cy="15388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defPPr>
              <a:defRPr kern="0"/>
            </a:defPPr>
            <a:lvl1pPr>
              <a:defRPr sz="1000" b="0" i="0">
                <a:solidFill>
                  <a:schemeClr val="bg1"/>
                </a:solidFill>
                <a:latin typeface="Times New Roman"/>
                <a:cs typeface="Times New Roman"/>
              </a:defRPr>
            </a:lvl1pPr>
          </a:lstStyle>
          <a:p>
            <a:pPr marL="12700" algn="ctr">
              <a:lnSpc>
                <a:spcPts val="1200"/>
              </a:lnSpc>
            </a:pPr>
            <a:r>
              <a:rPr lang="en-US" dirty="0"/>
              <a:t>Differentiable Modeling for Calorimeter Simulation using Diffusion Models</a:t>
            </a:r>
            <a:endParaRPr lang="en-US" spc="-10" dirty="0"/>
          </a:p>
        </p:txBody>
      </p:sp>
      <p:grpSp>
        <p:nvGrpSpPr>
          <p:cNvPr id="22" name="object 3">
            <a:extLst>
              <a:ext uri="{FF2B5EF4-FFF2-40B4-BE49-F238E27FC236}">
                <a16:creationId xmlns:a16="http://schemas.microsoft.com/office/drawing/2014/main" id="{98279B16-187F-85EB-2179-F657AB40BE15}"/>
              </a:ext>
            </a:extLst>
          </p:cNvPr>
          <p:cNvGrpSpPr/>
          <p:nvPr/>
        </p:nvGrpSpPr>
        <p:grpSpPr>
          <a:xfrm>
            <a:off x="-18288" y="-18237"/>
            <a:ext cx="9180830" cy="591185"/>
            <a:chOff x="-18288" y="-18237"/>
            <a:chExt cx="9180830" cy="591185"/>
          </a:xfrm>
        </p:grpSpPr>
        <p:sp>
          <p:nvSpPr>
            <p:cNvPr id="23" name="object 4">
              <a:extLst>
                <a:ext uri="{FF2B5EF4-FFF2-40B4-BE49-F238E27FC236}">
                  <a16:creationId xmlns:a16="http://schemas.microsoft.com/office/drawing/2014/main" id="{7E0CC7F0-E648-D76B-2DE5-25F9D2685745}"/>
                </a:ext>
              </a:extLst>
            </p:cNvPr>
            <p:cNvSpPr/>
            <p:nvPr/>
          </p:nvSpPr>
          <p:spPr>
            <a:xfrm>
              <a:off x="0" y="50"/>
              <a:ext cx="9144000" cy="554355"/>
            </a:xfrm>
            <a:custGeom>
              <a:avLst/>
              <a:gdLst/>
              <a:ahLst/>
              <a:cxnLst/>
              <a:rect l="l" t="t" r="r" b="b"/>
              <a:pathLst>
                <a:path w="9144000" h="554355">
                  <a:moveTo>
                    <a:pt x="9144000" y="0"/>
                  </a:moveTo>
                  <a:lnTo>
                    <a:pt x="0" y="0"/>
                  </a:lnTo>
                  <a:lnTo>
                    <a:pt x="0" y="554177"/>
                  </a:lnTo>
                  <a:lnTo>
                    <a:pt x="9144000" y="554177"/>
                  </a:lnTo>
                  <a:lnTo>
                    <a:pt x="9144000" y="0"/>
                  </a:lnTo>
                  <a:close/>
                </a:path>
              </a:pathLst>
            </a:custGeom>
            <a:solidFill>
              <a:srgbClr val="99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" name="object 5">
              <a:extLst>
                <a:ext uri="{FF2B5EF4-FFF2-40B4-BE49-F238E27FC236}">
                  <a16:creationId xmlns:a16="http://schemas.microsoft.com/office/drawing/2014/main" id="{D72A86BE-3494-C264-09B3-A8416ABF19C6}"/>
                </a:ext>
              </a:extLst>
            </p:cNvPr>
            <p:cNvSpPr/>
            <p:nvPr/>
          </p:nvSpPr>
          <p:spPr>
            <a:xfrm>
              <a:off x="0" y="50"/>
              <a:ext cx="9144000" cy="554355"/>
            </a:xfrm>
            <a:custGeom>
              <a:avLst/>
              <a:gdLst/>
              <a:ahLst/>
              <a:cxnLst/>
              <a:rect l="l" t="t" r="r" b="b"/>
              <a:pathLst>
                <a:path w="9144000" h="554355">
                  <a:moveTo>
                    <a:pt x="0" y="554177"/>
                  </a:moveTo>
                  <a:lnTo>
                    <a:pt x="9144000" y="554177"/>
                  </a:lnTo>
                  <a:lnTo>
                    <a:pt x="9144000" y="0"/>
                  </a:lnTo>
                  <a:lnTo>
                    <a:pt x="0" y="0"/>
                  </a:lnTo>
                  <a:lnTo>
                    <a:pt x="0" y="554177"/>
                  </a:lnTo>
                  <a:close/>
                </a:path>
              </a:pathLst>
            </a:custGeom>
            <a:ln w="36575">
              <a:solidFill>
                <a:srgbClr val="99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5" name="Title 20">
            <a:extLst>
              <a:ext uri="{FF2B5EF4-FFF2-40B4-BE49-F238E27FC236}">
                <a16:creationId xmlns:a16="http://schemas.microsoft.com/office/drawing/2014/main" id="{1EAD6CF9-9587-594E-DB92-BF421217D331}"/>
              </a:ext>
            </a:extLst>
          </p:cNvPr>
          <p:cNvSpPr txBox="1">
            <a:spLocks/>
          </p:cNvSpPr>
          <p:nvPr/>
        </p:nvSpPr>
        <p:spPr>
          <a:xfrm>
            <a:off x="2438400" y="102547"/>
            <a:ext cx="3737293" cy="33855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000" b="1" i="0">
                <a:solidFill>
                  <a:schemeClr val="bg1"/>
                </a:solidFill>
                <a:latin typeface="Times New Roman"/>
                <a:ea typeface="+mj-ea"/>
                <a:cs typeface="Times New Roman"/>
              </a:defRPr>
            </a:lvl1pPr>
          </a:lstStyle>
          <a:p>
            <a:pPr algn="ctr"/>
            <a:r>
              <a:rPr lang="en-US" sz="2200" dirty="0"/>
              <a:t>Post-training: Adapter</a:t>
            </a:r>
          </a:p>
        </p:txBody>
      </p:sp>
      <p:pic>
        <p:nvPicPr>
          <p:cNvPr id="3" name="Picture 2" descr="A diagram of a diagram of a diagram&#10;&#10;AI-generated content may be incorrect.">
            <a:extLst>
              <a:ext uri="{FF2B5EF4-FFF2-40B4-BE49-F238E27FC236}">
                <a16:creationId xmlns:a16="http://schemas.microsoft.com/office/drawing/2014/main" id="{B1F5F184-8D09-52B3-DAAA-461AE51067F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992" t="18082" r="9402" b="5946"/>
          <a:stretch>
            <a:fillRect/>
          </a:stretch>
        </p:blipFill>
        <p:spPr>
          <a:xfrm>
            <a:off x="2895472" y="1037726"/>
            <a:ext cx="3352800" cy="381000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1086D32E-0F81-F0CE-D9D9-5F061D7EB505}"/>
              </a:ext>
            </a:extLst>
          </p:cNvPr>
          <p:cNvSpPr txBox="1"/>
          <p:nvPr/>
        </p:nvSpPr>
        <p:spPr>
          <a:xfrm>
            <a:off x="255206" y="2022316"/>
            <a:ext cx="2689988" cy="136191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2700">
              <a:lnSpc>
                <a:spcPts val="2350"/>
              </a:lnSpc>
              <a:spcBef>
                <a:spcPts val="90"/>
              </a:spcBef>
              <a:tabLst>
                <a:tab pos="396875" algn="l"/>
              </a:tabLst>
            </a:pPr>
            <a:r>
              <a:rPr lang="en-US" sz="1400" dirty="0" err="1">
                <a:latin typeface="Times New Roman"/>
                <a:cs typeface="Times New Roman"/>
              </a:rPr>
              <a:t>Output</a:t>
            </a:r>
            <a:r>
              <a:rPr lang="en-US" sz="1400" baseline="-25000" dirty="0" err="1">
                <a:latin typeface="Times New Roman"/>
                <a:cs typeface="Times New Roman"/>
              </a:rPr>
              <a:t>pretrain</a:t>
            </a:r>
            <a:r>
              <a:rPr lang="en-US" sz="1400" dirty="0">
                <a:latin typeface="Times New Roman"/>
                <a:cs typeface="Times New Roman"/>
              </a:rPr>
              <a:t> = W * X</a:t>
            </a:r>
          </a:p>
          <a:p>
            <a:pPr marL="12700">
              <a:lnSpc>
                <a:spcPts val="2350"/>
              </a:lnSpc>
              <a:spcBef>
                <a:spcPts val="90"/>
              </a:spcBef>
              <a:tabLst>
                <a:tab pos="396875" algn="l"/>
              </a:tabLst>
            </a:pPr>
            <a:r>
              <a:rPr lang="en-US" sz="1400" dirty="0" err="1">
                <a:latin typeface="Times New Roman"/>
                <a:cs typeface="Times New Roman"/>
              </a:rPr>
              <a:t>W</a:t>
            </a:r>
            <a:r>
              <a:rPr lang="en-US" sz="1400" baseline="-25000" dirty="0" err="1">
                <a:latin typeface="Times New Roman"/>
                <a:cs typeface="Times New Roman"/>
              </a:rPr>
              <a:t>LoRA</a:t>
            </a:r>
            <a:r>
              <a:rPr lang="en-US" sz="1400" dirty="0">
                <a:latin typeface="Times New Roman"/>
                <a:cs typeface="Times New Roman"/>
              </a:rPr>
              <a:t> = W + r</a:t>
            </a:r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2700">
              <a:lnSpc>
                <a:spcPts val="2350"/>
              </a:lnSpc>
              <a:spcBef>
                <a:spcPts val="90"/>
              </a:spcBef>
              <a:tabLst>
                <a:tab pos="396875" algn="l"/>
              </a:tabLst>
            </a:pP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Where r</a:t>
            </a:r>
            <a:r>
              <a:rPr lang="en-US" sz="1400" dirty="0">
                <a:latin typeface="Times New Roman"/>
                <a:cs typeface="Times New Roman"/>
              </a:rPr>
              <a:t> is low-rank update</a:t>
            </a:r>
          </a:p>
          <a:p>
            <a:pPr marL="12700">
              <a:lnSpc>
                <a:spcPts val="2350"/>
              </a:lnSpc>
              <a:spcBef>
                <a:spcPts val="90"/>
              </a:spcBef>
              <a:tabLst>
                <a:tab pos="396875" algn="l"/>
              </a:tabLst>
            </a:pP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 = W</a:t>
            </a:r>
            <a:r>
              <a:rPr lang="en-US" sz="14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* W</a:t>
            </a:r>
            <a:r>
              <a:rPr lang="en-US" sz="14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</a:p>
        </p:txBody>
      </p:sp>
    </p:spTree>
    <p:extLst>
      <p:ext uri="{BB962C8B-B14F-4D97-AF65-F5344CB8AC3E}">
        <p14:creationId xmlns:p14="http://schemas.microsoft.com/office/powerpoint/2010/main" val="46070105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AF9542F-B835-9BE2-FF03-392098BCC8C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object 12">
            <a:extLst>
              <a:ext uri="{FF2B5EF4-FFF2-40B4-BE49-F238E27FC236}">
                <a16:creationId xmlns:a16="http://schemas.microsoft.com/office/drawing/2014/main" id="{A667E109-6BB6-EE89-176A-48D971B69181}"/>
              </a:ext>
            </a:extLst>
          </p:cNvPr>
          <p:cNvSpPr txBox="1">
            <a:spLocks/>
          </p:cNvSpPr>
          <p:nvPr/>
        </p:nvSpPr>
        <p:spPr>
          <a:xfrm>
            <a:off x="1981200" y="4929463"/>
            <a:ext cx="5429251" cy="15388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defPPr>
              <a:defRPr kern="0"/>
            </a:defPPr>
            <a:lvl1pPr>
              <a:defRPr sz="1000" b="0" i="0">
                <a:solidFill>
                  <a:schemeClr val="bg1"/>
                </a:solidFill>
                <a:latin typeface="Times New Roman"/>
                <a:cs typeface="Times New Roman"/>
              </a:defRPr>
            </a:lvl1pPr>
          </a:lstStyle>
          <a:p>
            <a:pPr marL="12700">
              <a:lnSpc>
                <a:spcPts val="1200"/>
              </a:lnSpc>
            </a:pPr>
            <a:r>
              <a:rPr lang="en-US" dirty="0"/>
              <a:t>Differentiable Diffusion Models as Surrogate for Homogenous Calorimeter Design Optimization</a:t>
            </a:r>
            <a:endParaRPr lang="en-US" spc="-10" dirty="0"/>
          </a:p>
        </p:txBody>
      </p:sp>
      <p:sp>
        <p:nvSpPr>
          <p:cNvPr id="10" name="object 2">
            <a:extLst>
              <a:ext uri="{FF2B5EF4-FFF2-40B4-BE49-F238E27FC236}">
                <a16:creationId xmlns:a16="http://schemas.microsoft.com/office/drawing/2014/main" id="{DFFD6323-9F33-F498-387A-AB641678FDF7}"/>
              </a:ext>
            </a:extLst>
          </p:cNvPr>
          <p:cNvSpPr txBox="1"/>
          <p:nvPr/>
        </p:nvSpPr>
        <p:spPr>
          <a:xfrm>
            <a:off x="152400" y="720425"/>
            <a:ext cx="8168640" cy="296491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ts val="2350"/>
              </a:lnSpc>
              <a:spcBef>
                <a:spcPts val="90"/>
              </a:spcBef>
              <a:tabLst>
                <a:tab pos="396875" algn="l"/>
              </a:tabLst>
            </a:pPr>
            <a:r>
              <a:rPr lang="en-US" sz="1600" b="1" i="1" dirty="0">
                <a:latin typeface="Times New Roman"/>
                <a:cs typeface="Times New Roman"/>
              </a:rPr>
              <a:t>Post-train model: Low-rank update (</a:t>
            </a:r>
            <a:r>
              <a:rPr lang="en-US" sz="1600" b="1" i="1" dirty="0" err="1">
                <a:latin typeface="Times New Roman"/>
                <a:cs typeface="Times New Roman"/>
              </a:rPr>
              <a:t>LoRA</a:t>
            </a:r>
            <a:r>
              <a:rPr lang="en-US" sz="1600" b="1" i="1" dirty="0">
                <a:latin typeface="Times New Roman"/>
                <a:cs typeface="Times New Roman"/>
              </a:rPr>
              <a:t>)</a:t>
            </a:r>
            <a:endParaRPr sz="1600" b="1" i="1" dirty="0">
              <a:latin typeface="Times New Roman"/>
              <a:cs typeface="Times New Roman"/>
            </a:endParaRPr>
          </a:p>
        </p:txBody>
      </p:sp>
      <p:sp>
        <p:nvSpPr>
          <p:cNvPr id="26" name="object 12">
            <a:extLst>
              <a:ext uri="{FF2B5EF4-FFF2-40B4-BE49-F238E27FC236}">
                <a16:creationId xmlns:a16="http://schemas.microsoft.com/office/drawing/2014/main" id="{85100240-68B2-B4E0-D3D1-83674A23BB54}"/>
              </a:ext>
            </a:extLst>
          </p:cNvPr>
          <p:cNvSpPr txBox="1">
            <a:spLocks/>
          </p:cNvSpPr>
          <p:nvPr/>
        </p:nvSpPr>
        <p:spPr>
          <a:xfrm>
            <a:off x="2124074" y="4937070"/>
            <a:ext cx="5429251" cy="15388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defPPr>
              <a:defRPr kern="0"/>
            </a:defPPr>
            <a:lvl1pPr>
              <a:defRPr sz="1000" b="0" i="0">
                <a:solidFill>
                  <a:schemeClr val="bg1"/>
                </a:solidFill>
                <a:latin typeface="Times New Roman"/>
                <a:cs typeface="Times New Roman"/>
              </a:defRPr>
            </a:lvl1pPr>
          </a:lstStyle>
          <a:p>
            <a:pPr marL="12700">
              <a:lnSpc>
                <a:spcPts val="1200"/>
              </a:lnSpc>
            </a:pPr>
            <a:r>
              <a:rPr lang="en-US" dirty="0"/>
              <a:t>Differentiable Modeling for Calorimeter Simulation using Diffusion Models</a:t>
            </a:r>
            <a:endParaRPr lang="en-US" spc="-10" dirty="0"/>
          </a:p>
        </p:txBody>
      </p:sp>
      <p:sp>
        <p:nvSpPr>
          <p:cNvPr id="15" name="object 6">
            <a:extLst>
              <a:ext uri="{FF2B5EF4-FFF2-40B4-BE49-F238E27FC236}">
                <a16:creationId xmlns:a16="http://schemas.microsoft.com/office/drawing/2014/main" id="{32E9F2E9-94EF-4351-7236-B1780B7E5A15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600200" y="101565"/>
            <a:ext cx="5715000" cy="319959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2036445">
              <a:lnSpc>
                <a:spcPct val="100000"/>
              </a:lnSpc>
              <a:spcBef>
                <a:spcPts val="95"/>
              </a:spcBef>
            </a:pPr>
            <a:r>
              <a:rPr lang="en-US" sz="2000" spc="-10" dirty="0"/>
              <a:t>Methods</a:t>
            </a:r>
            <a:endParaRPr sz="2000" dirty="0"/>
          </a:p>
        </p:txBody>
      </p:sp>
      <p:grpSp>
        <p:nvGrpSpPr>
          <p:cNvPr id="16" name="object 7">
            <a:extLst>
              <a:ext uri="{FF2B5EF4-FFF2-40B4-BE49-F238E27FC236}">
                <a16:creationId xmlns:a16="http://schemas.microsoft.com/office/drawing/2014/main" id="{C91FCE0E-6B38-1A5F-DD91-DDDD284BBC54}"/>
              </a:ext>
            </a:extLst>
          </p:cNvPr>
          <p:cNvGrpSpPr/>
          <p:nvPr/>
        </p:nvGrpSpPr>
        <p:grpSpPr>
          <a:xfrm>
            <a:off x="0" y="4867660"/>
            <a:ext cx="9144000" cy="277495"/>
            <a:chOff x="0" y="4867660"/>
            <a:chExt cx="9144000" cy="277495"/>
          </a:xfrm>
        </p:grpSpPr>
        <p:sp>
          <p:nvSpPr>
            <p:cNvPr id="17" name="object 8">
              <a:extLst>
                <a:ext uri="{FF2B5EF4-FFF2-40B4-BE49-F238E27FC236}">
                  <a16:creationId xmlns:a16="http://schemas.microsoft.com/office/drawing/2014/main" id="{0948D402-B064-2F8D-25CB-76C7964A2E6B}"/>
                </a:ext>
              </a:extLst>
            </p:cNvPr>
            <p:cNvSpPr/>
            <p:nvPr/>
          </p:nvSpPr>
          <p:spPr>
            <a:xfrm>
              <a:off x="0" y="4867660"/>
              <a:ext cx="9144000" cy="277495"/>
            </a:xfrm>
            <a:custGeom>
              <a:avLst/>
              <a:gdLst/>
              <a:ahLst/>
              <a:cxnLst/>
              <a:rect l="l" t="t" r="r" b="b"/>
              <a:pathLst>
                <a:path w="9144000" h="277495">
                  <a:moveTo>
                    <a:pt x="9144000" y="0"/>
                  </a:moveTo>
                  <a:lnTo>
                    <a:pt x="0" y="0"/>
                  </a:lnTo>
                  <a:lnTo>
                    <a:pt x="0" y="277101"/>
                  </a:lnTo>
                  <a:lnTo>
                    <a:pt x="9144000" y="277101"/>
                  </a:lnTo>
                  <a:lnTo>
                    <a:pt x="9144000" y="0"/>
                  </a:lnTo>
                  <a:close/>
                </a:path>
              </a:pathLst>
            </a:custGeom>
            <a:solidFill>
              <a:srgbClr val="99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" name="object 9">
              <a:extLst>
                <a:ext uri="{FF2B5EF4-FFF2-40B4-BE49-F238E27FC236}">
                  <a16:creationId xmlns:a16="http://schemas.microsoft.com/office/drawing/2014/main" id="{0518C225-6636-FCF4-6CB6-59ECE8800B55}"/>
                </a:ext>
              </a:extLst>
            </p:cNvPr>
            <p:cNvSpPr/>
            <p:nvPr/>
          </p:nvSpPr>
          <p:spPr>
            <a:xfrm>
              <a:off x="0" y="4867660"/>
              <a:ext cx="9144000" cy="277495"/>
            </a:xfrm>
            <a:custGeom>
              <a:avLst/>
              <a:gdLst/>
              <a:ahLst/>
              <a:cxnLst/>
              <a:rect l="l" t="t" r="r" b="b"/>
              <a:pathLst>
                <a:path w="9144000" h="277495">
                  <a:moveTo>
                    <a:pt x="0" y="277101"/>
                  </a:moveTo>
                  <a:lnTo>
                    <a:pt x="9144000" y="277101"/>
                  </a:lnTo>
                  <a:lnTo>
                    <a:pt x="9144000" y="0"/>
                  </a:lnTo>
                  <a:lnTo>
                    <a:pt x="0" y="0"/>
                  </a:lnTo>
                  <a:lnTo>
                    <a:pt x="0" y="277101"/>
                  </a:lnTo>
                  <a:close/>
                </a:path>
              </a:pathLst>
            </a:custGeom>
            <a:ln w="36576">
              <a:solidFill>
                <a:srgbClr val="99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0" name="object 12">
            <a:extLst>
              <a:ext uri="{FF2B5EF4-FFF2-40B4-BE49-F238E27FC236}">
                <a16:creationId xmlns:a16="http://schemas.microsoft.com/office/drawing/2014/main" id="{E8CF33C5-FCD7-547C-E978-D82881B387D0}"/>
              </a:ext>
            </a:extLst>
          </p:cNvPr>
          <p:cNvSpPr txBox="1">
            <a:spLocks/>
          </p:cNvSpPr>
          <p:nvPr/>
        </p:nvSpPr>
        <p:spPr>
          <a:xfrm>
            <a:off x="1857247" y="4929463"/>
            <a:ext cx="5429251" cy="15388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defPPr>
              <a:defRPr kern="0"/>
            </a:defPPr>
            <a:lvl1pPr>
              <a:defRPr sz="1000" b="0" i="0">
                <a:solidFill>
                  <a:schemeClr val="bg1"/>
                </a:solidFill>
                <a:latin typeface="Times New Roman"/>
                <a:cs typeface="Times New Roman"/>
              </a:defRPr>
            </a:lvl1pPr>
          </a:lstStyle>
          <a:p>
            <a:pPr marL="12700" algn="ctr">
              <a:lnSpc>
                <a:spcPts val="1200"/>
              </a:lnSpc>
            </a:pPr>
            <a:r>
              <a:rPr lang="en-US" dirty="0"/>
              <a:t>Differentiable Modeling for Calorimeter Simulation using Diffusion Models</a:t>
            </a:r>
            <a:endParaRPr lang="en-US" spc="-10" dirty="0"/>
          </a:p>
        </p:txBody>
      </p:sp>
      <p:grpSp>
        <p:nvGrpSpPr>
          <p:cNvPr id="22" name="object 3">
            <a:extLst>
              <a:ext uri="{FF2B5EF4-FFF2-40B4-BE49-F238E27FC236}">
                <a16:creationId xmlns:a16="http://schemas.microsoft.com/office/drawing/2014/main" id="{41696808-A353-FDFC-F10B-3062FBD4710E}"/>
              </a:ext>
            </a:extLst>
          </p:cNvPr>
          <p:cNvGrpSpPr/>
          <p:nvPr/>
        </p:nvGrpSpPr>
        <p:grpSpPr>
          <a:xfrm>
            <a:off x="-18288" y="-18237"/>
            <a:ext cx="9180830" cy="591185"/>
            <a:chOff x="-18288" y="-18237"/>
            <a:chExt cx="9180830" cy="591185"/>
          </a:xfrm>
        </p:grpSpPr>
        <p:sp>
          <p:nvSpPr>
            <p:cNvPr id="23" name="object 4">
              <a:extLst>
                <a:ext uri="{FF2B5EF4-FFF2-40B4-BE49-F238E27FC236}">
                  <a16:creationId xmlns:a16="http://schemas.microsoft.com/office/drawing/2014/main" id="{E13B8540-8CBF-BE82-1151-94B758959A19}"/>
                </a:ext>
              </a:extLst>
            </p:cNvPr>
            <p:cNvSpPr/>
            <p:nvPr/>
          </p:nvSpPr>
          <p:spPr>
            <a:xfrm>
              <a:off x="0" y="50"/>
              <a:ext cx="9144000" cy="554355"/>
            </a:xfrm>
            <a:custGeom>
              <a:avLst/>
              <a:gdLst/>
              <a:ahLst/>
              <a:cxnLst/>
              <a:rect l="l" t="t" r="r" b="b"/>
              <a:pathLst>
                <a:path w="9144000" h="554355">
                  <a:moveTo>
                    <a:pt x="9144000" y="0"/>
                  </a:moveTo>
                  <a:lnTo>
                    <a:pt x="0" y="0"/>
                  </a:lnTo>
                  <a:lnTo>
                    <a:pt x="0" y="554177"/>
                  </a:lnTo>
                  <a:lnTo>
                    <a:pt x="9144000" y="554177"/>
                  </a:lnTo>
                  <a:lnTo>
                    <a:pt x="9144000" y="0"/>
                  </a:lnTo>
                  <a:close/>
                </a:path>
              </a:pathLst>
            </a:custGeom>
            <a:solidFill>
              <a:srgbClr val="99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" name="object 5">
              <a:extLst>
                <a:ext uri="{FF2B5EF4-FFF2-40B4-BE49-F238E27FC236}">
                  <a16:creationId xmlns:a16="http://schemas.microsoft.com/office/drawing/2014/main" id="{4BB2F68B-20A3-D694-3375-2375651C6E29}"/>
                </a:ext>
              </a:extLst>
            </p:cNvPr>
            <p:cNvSpPr/>
            <p:nvPr/>
          </p:nvSpPr>
          <p:spPr>
            <a:xfrm>
              <a:off x="0" y="50"/>
              <a:ext cx="9144000" cy="554355"/>
            </a:xfrm>
            <a:custGeom>
              <a:avLst/>
              <a:gdLst/>
              <a:ahLst/>
              <a:cxnLst/>
              <a:rect l="l" t="t" r="r" b="b"/>
              <a:pathLst>
                <a:path w="9144000" h="554355">
                  <a:moveTo>
                    <a:pt x="0" y="554177"/>
                  </a:moveTo>
                  <a:lnTo>
                    <a:pt x="9144000" y="554177"/>
                  </a:lnTo>
                  <a:lnTo>
                    <a:pt x="9144000" y="0"/>
                  </a:lnTo>
                  <a:lnTo>
                    <a:pt x="0" y="0"/>
                  </a:lnTo>
                  <a:lnTo>
                    <a:pt x="0" y="554177"/>
                  </a:lnTo>
                  <a:close/>
                </a:path>
              </a:pathLst>
            </a:custGeom>
            <a:ln w="36575">
              <a:solidFill>
                <a:srgbClr val="99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5" name="Title 20">
            <a:extLst>
              <a:ext uri="{FF2B5EF4-FFF2-40B4-BE49-F238E27FC236}">
                <a16:creationId xmlns:a16="http://schemas.microsoft.com/office/drawing/2014/main" id="{8BB81424-D88A-C1A6-A2CE-80417D76F377}"/>
              </a:ext>
            </a:extLst>
          </p:cNvPr>
          <p:cNvSpPr txBox="1">
            <a:spLocks/>
          </p:cNvSpPr>
          <p:nvPr/>
        </p:nvSpPr>
        <p:spPr>
          <a:xfrm>
            <a:off x="2438400" y="102547"/>
            <a:ext cx="3737293" cy="33855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000" b="1" i="0">
                <a:solidFill>
                  <a:schemeClr val="bg1"/>
                </a:solidFill>
                <a:latin typeface="Times New Roman"/>
                <a:ea typeface="+mj-ea"/>
                <a:cs typeface="Times New Roman"/>
              </a:defRPr>
            </a:lvl1pPr>
          </a:lstStyle>
          <a:p>
            <a:pPr algn="ctr"/>
            <a:r>
              <a:rPr lang="en-US" sz="2200" dirty="0"/>
              <a:t>Post-training: Adapter</a:t>
            </a:r>
          </a:p>
        </p:txBody>
      </p:sp>
      <p:pic>
        <p:nvPicPr>
          <p:cNvPr id="3" name="Picture 2" descr="A diagram of a diagram of a diagram&#10;&#10;AI-generated content may be incorrect.">
            <a:extLst>
              <a:ext uri="{FF2B5EF4-FFF2-40B4-BE49-F238E27FC236}">
                <a16:creationId xmlns:a16="http://schemas.microsoft.com/office/drawing/2014/main" id="{C3532516-6D30-17B2-3641-DBEC3217BD7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992" t="18082" r="9402" b="5946"/>
          <a:stretch>
            <a:fillRect/>
          </a:stretch>
        </p:blipFill>
        <p:spPr>
          <a:xfrm>
            <a:off x="2895472" y="1037726"/>
            <a:ext cx="3352800" cy="3810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831F9B6B-C66F-4DB4-9CE0-834BA29C1D90}"/>
              </a:ext>
            </a:extLst>
          </p:cNvPr>
          <p:cNvSpPr txBox="1"/>
          <p:nvPr/>
        </p:nvSpPr>
        <p:spPr>
          <a:xfrm>
            <a:off x="255206" y="2022316"/>
            <a:ext cx="2689988" cy="136191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2700">
              <a:lnSpc>
                <a:spcPts val="2350"/>
              </a:lnSpc>
              <a:spcBef>
                <a:spcPts val="90"/>
              </a:spcBef>
              <a:tabLst>
                <a:tab pos="396875" algn="l"/>
              </a:tabLst>
            </a:pPr>
            <a:r>
              <a:rPr lang="en-US" sz="1400" dirty="0" err="1">
                <a:latin typeface="Times New Roman"/>
                <a:cs typeface="Times New Roman"/>
              </a:rPr>
              <a:t>Output</a:t>
            </a:r>
            <a:r>
              <a:rPr lang="en-US" sz="1400" baseline="-25000" dirty="0" err="1">
                <a:latin typeface="Times New Roman"/>
                <a:cs typeface="Times New Roman"/>
              </a:rPr>
              <a:t>pretrain</a:t>
            </a:r>
            <a:r>
              <a:rPr lang="en-US" sz="1400" dirty="0">
                <a:latin typeface="Times New Roman"/>
                <a:cs typeface="Times New Roman"/>
              </a:rPr>
              <a:t> = W * X</a:t>
            </a:r>
          </a:p>
          <a:p>
            <a:pPr marL="12700">
              <a:lnSpc>
                <a:spcPts val="2350"/>
              </a:lnSpc>
              <a:spcBef>
                <a:spcPts val="90"/>
              </a:spcBef>
              <a:tabLst>
                <a:tab pos="396875" algn="l"/>
              </a:tabLst>
            </a:pPr>
            <a:r>
              <a:rPr lang="en-US" sz="1400" dirty="0" err="1">
                <a:latin typeface="Times New Roman"/>
                <a:cs typeface="Times New Roman"/>
              </a:rPr>
              <a:t>W</a:t>
            </a:r>
            <a:r>
              <a:rPr lang="en-US" sz="1400" baseline="-25000" dirty="0" err="1">
                <a:latin typeface="Times New Roman"/>
                <a:cs typeface="Times New Roman"/>
              </a:rPr>
              <a:t>LoRA</a:t>
            </a:r>
            <a:r>
              <a:rPr lang="en-US" sz="1400" dirty="0">
                <a:latin typeface="Times New Roman"/>
                <a:cs typeface="Times New Roman"/>
              </a:rPr>
              <a:t> = W + r</a:t>
            </a:r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2700">
              <a:lnSpc>
                <a:spcPts val="2350"/>
              </a:lnSpc>
              <a:spcBef>
                <a:spcPts val="90"/>
              </a:spcBef>
              <a:tabLst>
                <a:tab pos="396875" algn="l"/>
              </a:tabLst>
            </a:pP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Where r</a:t>
            </a:r>
            <a:r>
              <a:rPr lang="en-US" sz="1400" dirty="0">
                <a:latin typeface="Times New Roman"/>
                <a:cs typeface="Times New Roman"/>
              </a:rPr>
              <a:t> is low-rank update</a:t>
            </a:r>
          </a:p>
          <a:p>
            <a:pPr marL="12700">
              <a:lnSpc>
                <a:spcPts val="2350"/>
              </a:lnSpc>
              <a:spcBef>
                <a:spcPts val="90"/>
              </a:spcBef>
              <a:tabLst>
                <a:tab pos="396875" algn="l"/>
              </a:tabLst>
            </a:pP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 = W</a:t>
            </a:r>
            <a:r>
              <a:rPr lang="en-US" sz="14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* W</a:t>
            </a:r>
            <a:r>
              <a:rPr lang="en-US" sz="14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</a:p>
        </p:txBody>
      </p:sp>
      <p:sp>
        <p:nvSpPr>
          <p:cNvPr id="2" name="Right Arrow 1">
            <a:extLst>
              <a:ext uri="{FF2B5EF4-FFF2-40B4-BE49-F238E27FC236}">
                <a16:creationId xmlns:a16="http://schemas.microsoft.com/office/drawing/2014/main" id="{6CDBAE0D-409B-8C16-8B7F-2B9297E0F247}"/>
              </a:ext>
            </a:extLst>
          </p:cNvPr>
          <p:cNvSpPr/>
          <p:nvPr/>
        </p:nvSpPr>
        <p:spPr>
          <a:xfrm>
            <a:off x="6387273" y="2563945"/>
            <a:ext cx="304800" cy="201005"/>
          </a:xfrm>
          <a:prstGeom prst="rightArrow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object 11">
            <a:extLst>
              <a:ext uri="{FF2B5EF4-FFF2-40B4-BE49-F238E27FC236}">
                <a16:creationId xmlns:a16="http://schemas.microsoft.com/office/drawing/2014/main" id="{B33906DC-47EB-F03B-5E4B-D81B2674B3AF}"/>
              </a:ext>
            </a:extLst>
          </p:cNvPr>
          <p:cNvSpPr txBox="1"/>
          <p:nvPr/>
        </p:nvSpPr>
        <p:spPr>
          <a:xfrm>
            <a:off x="6831138" y="2150302"/>
            <a:ext cx="2057400" cy="1121461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lang="en-US" sz="1200" spc="-10" dirty="0">
                <a:latin typeface="Times New Roman"/>
                <a:cs typeface="Times New Roman"/>
              </a:rPr>
              <a:t>We can adapt our model with different configuration (</a:t>
            </a:r>
            <a:r>
              <a:rPr lang="en-US" sz="1200" spc="-10" dirty="0" err="1">
                <a:latin typeface="Times New Roman"/>
                <a:cs typeface="Times New Roman"/>
              </a:rPr>
              <a:t>eg.</a:t>
            </a:r>
            <a:r>
              <a:rPr lang="en-US" sz="1200" spc="-10" dirty="0">
                <a:latin typeface="Times New Roman"/>
                <a:cs typeface="Times New Roman"/>
              </a:rPr>
              <a:t> CRILIN, PANDA, etc.) using </a:t>
            </a:r>
            <a:r>
              <a:rPr lang="en-US" sz="1200" spc="-10" dirty="0" err="1">
                <a:latin typeface="Times New Roman"/>
                <a:cs typeface="Times New Roman"/>
              </a:rPr>
              <a:t>LoRA</a:t>
            </a:r>
            <a:r>
              <a:rPr lang="en-US" sz="1200" spc="-10" dirty="0">
                <a:latin typeface="Times New Roman"/>
                <a:cs typeface="Times New Roman"/>
              </a:rPr>
              <a:t> post-training, require only </a:t>
            </a:r>
            <a:r>
              <a:rPr lang="en-US" sz="1200" b="1" spc="-10" dirty="0">
                <a:latin typeface="Times New Roman"/>
                <a:cs typeface="Times New Roman"/>
              </a:rPr>
              <a:t>small amount of data </a:t>
            </a:r>
            <a:r>
              <a:rPr lang="en-US" sz="1200" spc="-10" dirty="0">
                <a:latin typeface="Times New Roman"/>
                <a:cs typeface="Times New Roman"/>
              </a:rPr>
              <a:t>and</a:t>
            </a:r>
            <a:r>
              <a:rPr lang="en-US" sz="1200" b="1" spc="-10" dirty="0">
                <a:latin typeface="Times New Roman"/>
                <a:cs typeface="Times New Roman"/>
              </a:rPr>
              <a:t> training time  </a:t>
            </a:r>
          </a:p>
        </p:txBody>
      </p:sp>
    </p:spTree>
    <p:extLst>
      <p:ext uri="{BB962C8B-B14F-4D97-AF65-F5344CB8AC3E}">
        <p14:creationId xmlns:p14="http://schemas.microsoft.com/office/powerpoint/2010/main" val="81858556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6916B59-9CE6-9DE4-14B5-BA3BC44A886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object 3">
            <a:extLst>
              <a:ext uri="{FF2B5EF4-FFF2-40B4-BE49-F238E27FC236}">
                <a16:creationId xmlns:a16="http://schemas.microsoft.com/office/drawing/2014/main" id="{952D03EF-5C47-5980-D55E-B12FC4DCB2A4}"/>
              </a:ext>
            </a:extLst>
          </p:cNvPr>
          <p:cNvGrpSpPr/>
          <p:nvPr/>
        </p:nvGrpSpPr>
        <p:grpSpPr>
          <a:xfrm>
            <a:off x="-18288" y="-18237"/>
            <a:ext cx="9180830" cy="591185"/>
            <a:chOff x="-18288" y="-18237"/>
            <a:chExt cx="9180830" cy="591185"/>
          </a:xfrm>
        </p:grpSpPr>
        <p:sp>
          <p:nvSpPr>
            <p:cNvPr id="5" name="object 4">
              <a:extLst>
                <a:ext uri="{FF2B5EF4-FFF2-40B4-BE49-F238E27FC236}">
                  <a16:creationId xmlns:a16="http://schemas.microsoft.com/office/drawing/2014/main" id="{3229DD8A-86D2-1729-C17D-45B3F8A9D47E}"/>
                </a:ext>
              </a:extLst>
            </p:cNvPr>
            <p:cNvSpPr/>
            <p:nvPr/>
          </p:nvSpPr>
          <p:spPr>
            <a:xfrm>
              <a:off x="0" y="50"/>
              <a:ext cx="9144000" cy="554355"/>
            </a:xfrm>
            <a:custGeom>
              <a:avLst/>
              <a:gdLst/>
              <a:ahLst/>
              <a:cxnLst/>
              <a:rect l="l" t="t" r="r" b="b"/>
              <a:pathLst>
                <a:path w="9144000" h="554355">
                  <a:moveTo>
                    <a:pt x="9144000" y="0"/>
                  </a:moveTo>
                  <a:lnTo>
                    <a:pt x="0" y="0"/>
                  </a:lnTo>
                  <a:lnTo>
                    <a:pt x="0" y="554177"/>
                  </a:lnTo>
                  <a:lnTo>
                    <a:pt x="9144000" y="554177"/>
                  </a:lnTo>
                  <a:lnTo>
                    <a:pt x="9144000" y="0"/>
                  </a:lnTo>
                  <a:close/>
                </a:path>
              </a:pathLst>
            </a:custGeom>
            <a:solidFill>
              <a:srgbClr val="99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5">
              <a:extLst>
                <a:ext uri="{FF2B5EF4-FFF2-40B4-BE49-F238E27FC236}">
                  <a16:creationId xmlns:a16="http://schemas.microsoft.com/office/drawing/2014/main" id="{353F410D-818B-9424-F720-72917D5C7612}"/>
                </a:ext>
              </a:extLst>
            </p:cNvPr>
            <p:cNvSpPr/>
            <p:nvPr/>
          </p:nvSpPr>
          <p:spPr>
            <a:xfrm>
              <a:off x="0" y="50"/>
              <a:ext cx="9144000" cy="554355"/>
            </a:xfrm>
            <a:custGeom>
              <a:avLst/>
              <a:gdLst/>
              <a:ahLst/>
              <a:cxnLst/>
              <a:rect l="l" t="t" r="r" b="b"/>
              <a:pathLst>
                <a:path w="9144000" h="554355">
                  <a:moveTo>
                    <a:pt x="0" y="554177"/>
                  </a:moveTo>
                  <a:lnTo>
                    <a:pt x="9144000" y="554177"/>
                  </a:lnTo>
                  <a:lnTo>
                    <a:pt x="9144000" y="0"/>
                  </a:lnTo>
                  <a:lnTo>
                    <a:pt x="0" y="0"/>
                  </a:lnTo>
                  <a:lnTo>
                    <a:pt x="0" y="554177"/>
                  </a:lnTo>
                  <a:close/>
                </a:path>
              </a:pathLst>
            </a:custGeom>
            <a:ln w="36575">
              <a:solidFill>
                <a:srgbClr val="99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3" name="object 12">
            <a:extLst>
              <a:ext uri="{FF2B5EF4-FFF2-40B4-BE49-F238E27FC236}">
                <a16:creationId xmlns:a16="http://schemas.microsoft.com/office/drawing/2014/main" id="{342640C7-17EC-8D0D-266B-AB0C530333D7}"/>
              </a:ext>
            </a:extLst>
          </p:cNvPr>
          <p:cNvSpPr txBox="1">
            <a:spLocks/>
          </p:cNvSpPr>
          <p:nvPr/>
        </p:nvSpPr>
        <p:spPr>
          <a:xfrm>
            <a:off x="1981200" y="4929463"/>
            <a:ext cx="5429251" cy="15388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defPPr>
              <a:defRPr kern="0"/>
            </a:defPPr>
            <a:lvl1pPr>
              <a:defRPr sz="1000" b="0" i="0">
                <a:solidFill>
                  <a:schemeClr val="bg1"/>
                </a:solidFill>
                <a:latin typeface="Times New Roman"/>
                <a:cs typeface="Times New Roman"/>
              </a:defRPr>
            </a:lvl1pPr>
          </a:lstStyle>
          <a:p>
            <a:pPr marL="12700">
              <a:lnSpc>
                <a:spcPts val="1200"/>
              </a:lnSpc>
            </a:pPr>
            <a:r>
              <a:rPr lang="en-US" dirty="0"/>
              <a:t>Differentiable Diffusion Models as Surrogate for Homogenous Calorimeter Design Optimization</a:t>
            </a:r>
            <a:endParaRPr lang="en-US" spc="-10" dirty="0"/>
          </a:p>
        </p:txBody>
      </p:sp>
      <p:sp>
        <p:nvSpPr>
          <p:cNvPr id="26" name="object 12">
            <a:extLst>
              <a:ext uri="{FF2B5EF4-FFF2-40B4-BE49-F238E27FC236}">
                <a16:creationId xmlns:a16="http://schemas.microsoft.com/office/drawing/2014/main" id="{F7B5EFBF-D447-C81D-001E-A4494C82FD21}"/>
              </a:ext>
            </a:extLst>
          </p:cNvPr>
          <p:cNvSpPr txBox="1">
            <a:spLocks/>
          </p:cNvSpPr>
          <p:nvPr/>
        </p:nvSpPr>
        <p:spPr>
          <a:xfrm>
            <a:off x="2124074" y="4937070"/>
            <a:ext cx="5429251" cy="15388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defPPr>
              <a:defRPr kern="0"/>
            </a:defPPr>
            <a:lvl1pPr>
              <a:defRPr sz="1000" b="0" i="0">
                <a:solidFill>
                  <a:schemeClr val="bg1"/>
                </a:solidFill>
                <a:latin typeface="Times New Roman"/>
                <a:cs typeface="Times New Roman"/>
              </a:defRPr>
            </a:lvl1pPr>
          </a:lstStyle>
          <a:p>
            <a:pPr marL="12700">
              <a:lnSpc>
                <a:spcPts val="1200"/>
              </a:lnSpc>
            </a:pPr>
            <a:r>
              <a:rPr lang="en-US" dirty="0"/>
              <a:t>Differentiable Modeling for Calorimeter Simulation using Diffusion Models</a:t>
            </a:r>
            <a:endParaRPr lang="en-US" spc="-10" dirty="0"/>
          </a:p>
        </p:txBody>
      </p:sp>
      <p:sp>
        <p:nvSpPr>
          <p:cNvPr id="7" name="object 11">
            <a:extLst>
              <a:ext uri="{FF2B5EF4-FFF2-40B4-BE49-F238E27FC236}">
                <a16:creationId xmlns:a16="http://schemas.microsoft.com/office/drawing/2014/main" id="{31A01DB7-3C7B-9C82-D028-5083E5034D60}"/>
              </a:ext>
            </a:extLst>
          </p:cNvPr>
          <p:cNvSpPr txBox="1"/>
          <p:nvPr/>
        </p:nvSpPr>
        <p:spPr>
          <a:xfrm>
            <a:off x="150718" y="1792425"/>
            <a:ext cx="1442796" cy="259686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lang="en-US" sz="1600" b="1" i="1" spc="-10" dirty="0">
                <a:latin typeface="Times New Roman"/>
                <a:cs typeface="Times New Roman"/>
              </a:rPr>
              <a:t>Muon Collider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ACB41A1D-8F27-07E5-3332-219F9FA03F94}"/>
                  </a:ext>
                </a:extLst>
              </p:cNvPr>
              <p:cNvSpPr txBox="1"/>
              <p:nvPr/>
            </p:nvSpPr>
            <p:spPr>
              <a:xfrm>
                <a:off x="228600" y="2041525"/>
                <a:ext cx="5257927" cy="132106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184150" indent="-171450">
                  <a:lnSpc>
                    <a:spcPts val="2350"/>
                  </a:lnSpc>
                  <a:spcBef>
                    <a:spcPts val="90"/>
                  </a:spcBef>
                  <a:buFont typeface="Arial" panose="020B0604020202020204" pitchFamily="34" charset="0"/>
                  <a:buChar char="•"/>
                  <a:tabLst>
                    <a:tab pos="396875" algn="l"/>
                  </a:tabLst>
                </a:pPr>
                <a:r>
                  <a:rPr lang="en-US" sz="1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CRILIN project: Optimization of FbF</a:t>
                </a:r>
                <a:r>
                  <a:rPr lang="en-US" sz="1200" baseline="-25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:r>
                  <a:rPr lang="en-US" sz="1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calorimeter (ECAL).</a:t>
                </a:r>
              </a:p>
              <a:p>
                <a:pPr marL="184150" indent="-171450">
                  <a:lnSpc>
                    <a:spcPts val="2350"/>
                  </a:lnSpc>
                  <a:spcBef>
                    <a:spcPts val="90"/>
                  </a:spcBef>
                  <a:buFont typeface="Arial" panose="020B0604020202020204" pitchFamily="34" charset="0"/>
                  <a:buChar char="•"/>
                  <a:tabLst>
                    <a:tab pos="396875" algn="l"/>
                  </a:tabLst>
                </a:pPr>
                <a:r>
                  <a:rPr lang="en-US" sz="1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Pre-train on 5x5x5 Geant4 datasets with diverse cell sizes, materials, energies.</a:t>
                </a:r>
              </a:p>
              <a:p>
                <a:pPr marL="184150" indent="-171450">
                  <a:lnSpc>
                    <a:spcPts val="2350"/>
                  </a:lnSpc>
                  <a:spcBef>
                    <a:spcPts val="90"/>
                  </a:spcBef>
                  <a:buFont typeface="Arial" panose="020B0604020202020204" pitchFamily="34" charset="0"/>
                  <a:buChar char="•"/>
                  <a:tabLst>
                    <a:tab pos="396875" algn="l"/>
                  </a:tabLst>
                </a:pPr>
                <a:r>
                  <a:rPr lang="en-US" sz="1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Post-train on 1x1x4cm</a:t>
                </a:r>
                <a:r>
                  <a:rPr lang="en-US" sz="1200" baseline="30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</a:t>
                </a:r>
                <a:r>
                  <a:rPr lang="en-US" sz="1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cells (CRILIN baseline).</a:t>
                </a:r>
              </a:p>
              <a:p>
                <a:pPr marL="184150" indent="-171450">
                  <a:lnSpc>
                    <a:spcPts val="2350"/>
                  </a:lnSpc>
                  <a:spcBef>
                    <a:spcPts val="90"/>
                  </a:spcBef>
                  <a:buFont typeface="Arial" panose="020B0604020202020204" pitchFamily="34" charset="0"/>
                  <a:buChar char="•"/>
                  <a:tabLst>
                    <a:tab pos="396875" algn="l"/>
                  </a:tabLst>
                </a:pPr>
                <a:r>
                  <a:rPr lang="en-US" sz="1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Used in loop: update design </a:t>
                </a:r>
                <a14:m>
                  <m:oMath xmlns:m="http://schemas.openxmlformats.org/officeDocument/2006/math">
                    <m:r>
                      <a:rPr lang="en-US" sz="120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/>
                      </a:rPr>
                      <m:t>→</m:t>
                    </m:r>
                  </m:oMath>
                </a14:m>
                <a:r>
                  <a:rPr lang="en-US" sz="1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post-train </a:t>
                </a:r>
                <a14:m>
                  <m:oMath xmlns:m="http://schemas.openxmlformats.org/officeDocument/2006/math">
                    <m:r>
                      <a:rPr lang="en-US" sz="120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/>
                      </a:rPr>
                      <m:t>→</m:t>
                    </m:r>
                  </m:oMath>
                </a14:m>
                <a:r>
                  <a:rPr lang="en-US" sz="1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compute gradient </a:t>
                </a:r>
                <a14:m>
                  <m:oMath xmlns:m="http://schemas.openxmlformats.org/officeDocument/2006/math">
                    <m:r>
                      <a:rPr lang="en-US" sz="120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/>
                      </a:rPr>
                      <m:t>→</m:t>
                    </m:r>
                  </m:oMath>
                </a14:m>
                <a:r>
                  <a:rPr lang="en-US" sz="1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next iteration.</a:t>
                </a:r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ACB41A1D-8F27-07E5-3332-219F9FA03F9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8600" y="2041525"/>
                <a:ext cx="5257927" cy="1321067"/>
              </a:xfrm>
              <a:prstGeom prst="rect">
                <a:avLst/>
              </a:prstGeom>
              <a:blipFill>
                <a:blip r:embed="rId2"/>
                <a:stretch>
                  <a:fillRect b="-285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1" name="Picture 10" descr="A diagram of a wire mesh structure&#10;&#10;AI-generated content may be incorrect.">
            <a:extLst>
              <a:ext uri="{FF2B5EF4-FFF2-40B4-BE49-F238E27FC236}">
                <a16:creationId xmlns:a16="http://schemas.microsoft.com/office/drawing/2014/main" id="{7331F722-B778-0BC9-C3FC-5A68AAC670F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1327" y="623815"/>
            <a:ext cx="3124073" cy="2458761"/>
          </a:xfrm>
          <a:prstGeom prst="rect">
            <a:avLst/>
          </a:prstGeom>
        </p:spPr>
      </p:pic>
      <p:pic>
        <p:nvPicPr>
          <p:cNvPr id="15" name="Picture 14" descr="A green and blue circular object&#10;&#10;AI-generated content may be incorrect.">
            <a:extLst>
              <a:ext uri="{FF2B5EF4-FFF2-40B4-BE49-F238E27FC236}">
                <a16:creationId xmlns:a16="http://schemas.microsoft.com/office/drawing/2014/main" id="{120B586A-3B3F-6B4E-E294-F951AA781CF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1327" y="3134321"/>
            <a:ext cx="3173010" cy="1645538"/>
          </a:xfrm>
          <a:prstGeom prst="rect">
            <a:avLst/>
          </a:prstGeom>
        </p:spPr>
      </p:pic>
      <p:grpSp>
        <p:nvGrpSpPr>
          <p:cNvPr id="16" name="object 7">
            <a:extLst>
              <a:ext uri="{FF2B5EF4-FFF2-40B4-BE49-F238E27FC236}">
                <a16:creationId xmlns:a16="http://schemas.microsoft.com/office/drawing/2014/main" id="{FA203D72-3C65-6CF0-D80B-F6EF5C7A6A46}"/>
              </a:ext>
            </a:extLst>
          </p:cNvPr>
          <p:cNvGrpSpPr/>
          <p:nvPr/>
        </p:nvGrpSpPr>
        <p:grpSpPr>
          <a:xfrm>
            <a:off x="0" y="4867660"/>
            <a:ext cx="9144000" cy="277495"/>
            <a:chOff x="0" y="4867660"/>
            <a:chExt cx="9144000" cy="277495"/>
          </a:xfrm>
        </p:grpSpPr>
        <p:sp>
          <p:nvSpPr>
            <p:cNvPr id="17" name="object 8">
              <a:extLst>
                <a:ext uri="{FF2B5EF4-FFF2-40B4-BE49-F238E27FC236}">
                  <a16:creationId xmlns:a16="http://schemas.microsoft.com/office/drawing/2014/main" id="{7D9CCFE4-F0FC-B8AA-AF91-3C01058EEAD2}"/>
                </a:ext>
              </a:extLst>
            </p:cNvPr>
            <p:cNvSpPr/>
            <p:nvPr/>
          </p:nvSpPr>
          <p:spPr>
            <a:xfrm>
              <a:off x="0" y="4867660"/>
              <a:ext cx="9144000" cy="277495"/>
            </a:xfrm>
            <a:custGeom>
              <a:avLst/>
              <a:gdLst/>
              <a:ahLst/>
              <a:cxnLst/>
              <a:rect l="l" t="t" r="r" b="b"/>
              <a:pathLst>
                <a:path w="9144000" h="277495">
                  <a:moveTo>
                    <a:pt x="9144000" y="0"/>
                  </a:moveTo>
                  <a:lnTo>
                    <a:pt x="0" y="0"/>
                  </a:lnTo>
                  <a:lnTo>
                    <a:pt x="0" y="277101"/>
                  </a:lnTo>
                  <a:lnTo>
                    <a:pt x="9144000" y="277101"/>
                  </a:lnTo>
                  <a:lnTo>
                    <a:pt x="9144000" y="0"/>
                  </a:lnTo>
                  <a:close/>
                </a:path>
              </a:pathLst>
            </a:custGeom>
            <a:solidFill>
              <a:srgbClr val="99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" name="object 9">
              <a:extLst>
                <a:ext uri="{FF2B5EF4-FFF2-40B4-BE49-F238E27FC236}">
                  <a16:creationId xmlns:a16="http://schemas.microsoft.com/office/drawing/2014/main" id="{4F6CAE98-0933-F3EC-BB75-4E3715EBB7FF}"/>
                </a:ext>
              </a:extLst>
            </p:cNvPr>
            <p:cNvSpPr/>
            <p:nvPr/>
          </p:nvSpPr>
          <p:spPr>
            <a:xfrm>
              <a:off x="0" y="4867660"/>
              <a:ext cx="9144000" cy="277495"/>
            </a:xfrm>
            <a:custGeom>
              <a:avLst/>
              <a:gdLst/>
              <a:ahLst/>
              <a:cxnLst/>
              <a:rect l="l" t="t" r="r" b="b"/>
              <a:pathLst>
                <a:path w="9144000" h="277495">
                  <a:moveTo>
                    <a:pt x="0" y="277101"/>
                  </a:moveTo>
                  <a:lnTo>
                    <a:pt x="9144000" y="277101"/>
                  </a:lnTo>
                  <a:lnTo>
                    <a:pt x="9144000" y="0"/>
                  </a:lnTo>
                  <a:lnTo>
                    <a:pt x="0" y="0"/>
                  </a:lnTo>
                  <a:lnTo>
                    <a:pt x="0" y="277101"/>
                  </a:lnTo>
                  <a:close/>
                </a:path>
              </a:pathLst>
            </a:custGeom>
            <a:ln w="36576">
              <a:solidFill>
                <a:srgbClr val="99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0" name="object 12">
            <a:extLst>
              <a:ext uri="{FF2B5EF4-FFF2-40B4-BE49-F238E27FC236}">
                <a16:creationId xmlns:a16="http://schemas.microsoft.com/office/drawing/2014/main" id="{74E9A465-9B36-7F0E-64F5-30F471468AA2}"/>
              </a:ext>
            </a:extLst>
          </p:cNvPr>
          <p:cNvSpPr txBox="1">
            <a:spLocks/>
          </p:cNvSpPr>
          <p:nvPr/>
        </p:nvSpPr>
        <p:spPr>
          <a:xfrm>
            <a:off x="1857247" y="4929463"/>
            <a:ext cx="5429251" cy="15388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defPPr>
              <a:defRPr kern="0"/>
            </a:defPPr>
            <a:lvl1pPr>
              <a:defRPr sz="1000" b="0" i="0">
                <a:solidFill>
                  <a:schemeClr val="bg1"/>
                </a:solidFill>
                <a:latin typeface="Times New Roman"/>
                <a:cs typeface="Times New Roman"/>
              </a:defRPr>
            </a:lvl1pPr>
          </a:lstStyle>
          <a:p>
            <a:pPr marL="12700" algn="ctr">
              <a:lnSpc>
                <a:spcPts val="1200"/>
              </a:lnSpc>
            </a:pPr>
            <a:r>
              <a:rPr lang="en-US" dirty="0"/>
              <a:t>Differentiable Modeling for Calorimeter Simulation using Diffusion Models</a:t>
            </a:r>
            <a:endParaRPr lang="en-US" spc="-10" dirty="0"/>
          </a:p>
        </p:txBody>
      </p:sp>
      <p:sp>
        <p:nvSpPr>
          <p:cNvPr id="24" name="Title 20">
            <a:extLst>
              <a:ext uri="{FF2B5EF4-FFF2-40B4-BE49-F238E27FC236}">
                <a16:creationId xmlns:a16="http://schemas.microsoft.com/office/drawing/2014/main" id="{BEC4690F-4C15-27C1-BDE3-F671757206FE}"/>
              </a:ext>
            </a:extLst>
          </p:cNvPr>
          <p:cNvSpPr txBox="1">
            <a:spLocks/>
          </p:cNvSpPr>
          <p:nvPr/>
        </p:nvSpPr>
        <p:spPr>
          <a:xfrm>
            <a:off x="2514600" y="107950"/>
            <a:ext cx="3737293" cy="33855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000" b="1" i="0">
                <a:solidFill>
                  <a:schemeClr val="bg1"/>
                </a:solidFill>
                <a:latin typeface="Times New Roman"/>
                <a:ea typeface="+mj-ea"/>
                <a:cs typeface="Times New Roman"/>
              </a:defRPr>
            </a:lvl1pPr>
          </a:lstStyle>
          <a:p>
            <a:pPr algn="ctr"/>
            <a:r>
              <a:rPr lang="en-US" sz="2200" dirty="0"/>
              <a:t>A Case Study</a:t>
            </a:r>
          </a:p>
        </p:txBody>
      </p:sp>
    </p:spTree>
    <p:extLst>
      <p:ext uri="{BB962C8B-B14F-4D97-AF65-F5344CB8AC3E}">
        <p14:creationId xmlns:p14="http://schemas.microsoft.com/office/powerpoint/2010/main" val="12613539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3794206-17EF-41A3-7FC5-00D4F147694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object 3">
            <a:extLst>
              <a:ext uri="{FF2B5EF4-FFF2-40B4-BE49-F238E27FC236}">
                <a16:creationId xmlns:a16="http://schemas.microsoft.com/office/drawing/2014/main" id="{6E04F88B-5ADF-AF1B-FDA2-7D231143E98A}"/>
              </a:ext>
            </a:extLst>
          </p:cNvPr>
          <p:cNvGrpSpPr/>
          <p:nvPr/>
        </p:nvGrpSpPr>
        <p:grpSpPr>
          <a:xfrm>
            <a:off x="-18415" y="-9011"/>
            <a:ext cx="9180830" cy="591185"/>
            <a:chOff x="-18288" y="-18237"/>
            <a:chExt cx="9180830" cy="591185"/>
          </a:xfrm>
        </p:grpSpPr>
        <p:sp>
          <p:nvSpPr>
            <p:cNvPr id="5" name="object 4">
              <a:extLst>
                <a:ext uri="{FF2B5EF4-FFF2-40B4-BE49-F238E27FC236}">
                  <a16:creationId xmlns:a16="http://schemas.microsoft.com/office/drawing/2014/main" id="{3D4FEBF1-3518-8B56-A469-00692EAD3DAA}"/>
                </a:ext>
              </a:extLst>
            </p:cNvPr>
            <p:cNvSpPr/>
            <p:nvPr/>
          </p:nvSpPr>
          <p:spPr>
            <a:xfrm>
              <a:off x="0" y="50"/>
              <a:ext cx="9144000" cy="554355"/>
            </a:xfrm>
            <a:custGeom>
              <a:avLst/>
              <a:gdLst/>
              <a:ahLst/>
              <a:cxnLst/>
              <a:rect l="l" t="t" r="r" b="b"/>
              <a:pathLst>
                <a:path w="9144000" h="554355">
                  <a:moveTo>
                    <a:pt x="9144000" y="0"/>
                  </a:moveTo>
                  <a:lnTo>
                    <a:pt x="0" y="0"/>
                  </a:lnTo>
                  <a:lnTo>
                    <a:pt x="0" y="554177"/>
                  </a:lnTo>
                  <a:lnTo>
                    <a:pt x="9144000" y="554177"/>
                  </a:lnTo>
                  <a:lnTo>
                    <a:pt x="9144000" y="0"/>
                  </a:lnTo>
                  <a:close/>
                </a:path>
              </a:pathLst>
            </a:custGeom>
            <a:solidFill>
              <a:srgbClr val="99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5">
              <a:extLst>
                <a:ext uri="{FF2B5EF4-FFF2-40B4-BE49-F238E27FC236}">
                  <a16:creationId xmlns:a16="http://schemas.microsoft.com/office/drawing/2014/main" id="{D152DB5C-C6ED-FF19-876F-7FA596DC1880}"/>
                </a:ext>
              </a:extLst>
            </p:cNvPr>
            <p:cNvSpPr/>
            <p:nvPr/>
          </p:nvSpPr>
          <p:spPr>
            <a:xfrm>
              <a:off x="0" y="50"/>
              <a:ext cx="9144000" cy="554355"/>
            </a:xfrm>
            <a:custGeom>
              <a:avLst/>
              <a:gdLst/>
              <a:ahLst/>
              <a:cxnLst/>
              <a:rect l="l" t="t" r="r" b="b"/>
              <a:pathLst>
                <a:path w="9144000" h="554355">
                  <a:moveTo>
                    <a:pt x="0" y="554177"/>
                  </a:moveTo>
                  <a:lnTo>
                    <a:pt x="9144000" y="554177"/>
                  </a:lnTo>
                  <a:lnTo>
                    <a:pt x="9144000" y="0"/>
                  </a:lnTo>
                  <a:lnTo>
                    <a:pt x="0" y="0"/>
                  </a:lnTo>
                  <a:lnTo>
                    <a:pt x="0" y="554177"/>
                  </a:lnTo>
                  <a:close/>
                </a:path>
              </a:pathLst>
            </a:custGeom>
            <a:ln w="36575">
              <a:solidFill>
                <a:srgbClr val="99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7" name="object 7">
            <a:extLst>
              <a:ext uri="{FF2B5EF4-FFF2-40B4-BE49-F238E27FC236}">
                <a16:creationId xmlns:a16="http://schemas.microsoft.com/office/drawing/2014/main" id="{7C7A52FD-3D1C-AF63-C620-5769E17C6F11}"/>
              </a:ext>
            </a:extLst>
          </p:cNvPr>
          <p:cNvGrpSpPr/>
          <p:nvPr/>
        </p:nvGrpSpPr>
        <p:grpSpPr>
          <a:xfrm>
            <a:off x="0" y="4867660"/>
            <a:ext cx="9144000" cy="277495"/>
            <a:chOff x="0" y="4867660"/>
            <a:chExt cx="9144000" cy="277495"/>
          </a:xfrm>
        </p:grpSpPr>
        <p:sp>
          <p:nvSpPr>
            <p:cNvPr id="8" name="object 8">
              <a:extLst>
                <a:ext uri="{FF2B5EF4-FFF2-40B4-BE49-F238E27FC236}">
                  <a16:creationId xmlns:a16="http://schemas.microsoft.com/office/drawing/2014/main" id="{9B31B771-7880-C6B4-C7C6-6F229474E319}"/>
                </a:ext>
              </a:extLst>
            </p:cNvPr>
            <p:cNvSpPr/>
            <p:nvPr/>
          </p:nvSpPr>
          <p:spPr>
            <a:xfrm>
              <a:off x="0" y="4867660"/>
              <a:ext cx="9144000" cy="277495"/>
            </a:xfrm>
            <a:custGeom>
              <a:avLst/>
              <a:gdLst/>
              <a:ahLst/>
              <a:cxnLst/>
              <a:rect l="l" t="t" r="r" b="b"/>
              <a:pathLst>
                <a:path w="9144000" h="277495">
                  <a:moveTo>
                    <a:pt x="9144000" y="0"/>
                  </a:moveTo>
                  <a:lnTo>
                    <a:pt x="0" y="0"/>
                  </a:lnTo>
                  <a:lnTo>
                    <a:pt x="0" y="277101"/>
                  </a:lnTo>
                  <a:lnTo>
                    <a:pt x="9144000" y="277101"/>
                  </a:lnTo>
                  <a:lnTo>
                    <a:pt x="9144000" y="0"/>
                  </a:lnTo>
                  <a:close/>
                </a:path>
              </a:pathLst>
            </a:custGeom>
            <a:solidFill>
              <a:srgbClr val="99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>
              <a:extLst>
                <a:ext uri="{FF2B5EF4-FFF2-40B4-BE49-F238E27FC236}">
                  <a16:creationId xmlns:a16="http://schemas.microsoft.com/office/drawing/2014/main" id="{D76BEB93-1BF5-EC4F-7AD8-0DF5769D4DFC}"/>
                </a:ext>
              </a:extLst>
            </p:cNvPr>
            <p:cNvSpPr/>
            <p:nvPr/>
          </p:nvSpPr>
          <p:spPr>
            <a:xfrm>
              <a:off x="0" y="4867660"/>
              <a:ext cx="9144000" cy="277495"/>
            </a:xfrm>
            <a:custGeom>
              <a:avLst/>
              <a:gdLst/>
              <a:ahLst/>
              <a:cxnLst/>
              <a:rect l="l" t="t" r="r" b="b"/>
              <a:pathLst>
                <a:path w="9144000" h="277495">
                  <a:moveTo>
                    <a:pt x="0" y="277101"/>
                  </a:moveTo>
                  <a:lnTo>
                    <a:pt x="9144000" y="277101"/>
                  </a:lnTo>
                  <a:lnTo>
                    <a:pt x="9144000" y="0"/>
                  </a:lnTo>
                  <a:lnTo>
                    <a:pt x="0" y="0"/>
                  </a:lnTo>
                  <a:lnTo>
                    <a:pt x="0" y="277101"/>
                  </a:lnTo>
                  <a:close/>
                </a:path>
              </a:pathLst>
            </a:custGeom>
            <a:ln w="36576">
              <a:solidFill>
                <a:srgbClr val="99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3" name="object 12">
            <a:extLst>
              <a:ext uri="{FF2B5EF4-FFF2-40B4-BE49-F238E27FC236}">
                <a16:creationId xmlns:a16="http://schemas.microsoft.com/office/drawing/2014/main" id="{BAAFB965-E0BB-93F5-BC90-828C220D8B9D}"/>
              </a:ext>
            </a:extLst>
          </p:cNvPr>
          <p:cNvSpPr txBox="1">
            <a:spLocks/>
          </p:cNvSpPr>
          <p:nvPr/>
        </p:nvSpPr>
        <p:spPr>
          <a:xfrm>
            <a:off x="1857247" y="4929463"/>
            <a:ext cx="5429251" cy="15388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defPPr>
              <a:defRPr kern="0"/>
            </a:defPPr>
            <a:lvl1pPr>
              <a:defRPr sz="1000" b="0" i="0">
                <a:solidFill>
                  <a:schemeClr val="bg1"/>
                </a:solidFill>
                <a:latin typeface="Times New Roman"/>
                <a:cs typeface="Times New Roman"/>
              </a:defRPr>
            </a:lvl1pPr>
          </a:lstStyle>
          <a:p>
            <a:pPr marL="12700" algn="ctr">
              <a:lnSpc>
                <a:spcPts val="1200"/>
              </a:lnSpc>
            </a:pPr>
            <a:r>
              <a:rPr lang="en-US" dirty="0"/>
              <a:t>Differentiable Modeling for Calorimeter Simulation using Diffusion Models</a:t>
            </a:r>
            <a:endParaRPr lang="en-US" spc="-10" dirty="0"/>
          </a:p>
        </p:txBody>
      </p:sp>
      <p:sp>
        <p:nvSpPr>
          <p:cNvPr id="16" name="object 11">
            <a:extLst>
              <a:ext uri="{FF2B5EF4-FFF2-40B4-BE49-F238E27FC236}">
                <a16:creationId xmlns:a16="http://schemas.microsoft.com/office/drawing/2014/main" id="{6EC74641-2CE5-7491-97E8-7ABE13EBA958}"/>
              </a:ext>
            </a:extLst>
          </p:cNvPr>
          <p:cNvSpPr txBox="1"/>
          <p:nvPr/>
        </p:nvSpPr>
        <p:spPr>
          <a:xfrm>
            <a:off x="228600" y="1074940"/>
            <a:ext cx="4719396" cy="259686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lang="en-US" sz="1600" b="1" i="1" spc="-10" dirty="0">
                <a:latin typeface="Times New Roman"/>
                <a:cs typeface="Times New Roman"/>
              </a:rPr>
              <a:t>Surrogates for Calorimeter Optimization?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F89CCA44-E09B-E1BA-FFF3-894F6D2138B5}"/>
                  </a:ext>
                </a:extLst>
              </p:cNvPr>
              <p:cNvSpPr txBox="1"/>
              <p:nvPr/>
            </p:nvSpPr>
            <p:spPr>
              <a:xfrm>
                <a:off x="228600" y="1641533"/>
                <a:ext cx="4876927" cy="260347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184150" indent="-171450">
                  <a:lnSpc>
                    <a:spcPts val="2350"/>
                  </a:lnSpc>
                  <a:spcBef>
                    <a:spcPts val="90"/>
                  </a:spcBef>
                  <a:buFont typeface="Arial" panose="020B0604020202020204" pitchFamily="34" charset="0"/>
                  <a:buChar char="•"/>
                  <a:tabLst>
                    <a:tab pos="396875" algn="l"/>
                  </a:tabLst>
                </a:pPr>
                <a:r>
                  <a:rPr lang="en-US" sz="12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Goal</a:t>
                </a:r>
                <a:r>
                  <a:rPr lang="en-US" sz="1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: Gradient-based optimization of calorimeter designs.</a:t>
                </a:r>
              </a:p>
              <a:p>
                <a:pPr marL="184150" indent="-171450">
                  <a:lnSpc>
                    <a:spcPts val="2350"/>
                  </a:lnSpc>
                  <a:spcBef>
                    <a:spcPts val="90"/>
                  </a:spcBef>
                  <a:buFont typeface="Arial" panose="020B0604020202020204" pitchFamily="34" charset="0"/>
                  <a:buChar char="•"/>
                  <a:tabLst>
                    <a:tab pos="396875" algn="l"/>
                  </a:tabLst>
                </a:pPr>
                <a:r>
                  <a:rPr lang="en-US" sz="12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Challenge</a:t>
                </a:r>
                <a:r>
                  <a:rPr lang="en-US" sz="1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: GEANT4 is not natively differentiable </a:t>
                </a:r>
                <a14:m>
                  <m:oMath xmlns:m="http://schemas.openxmlformats.org/officeDocument/2006/math">
                    <m:r>
                      <a:rPr lang="en-US" sz="120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/>
                      </a:rPr>
                      <m:t>→</m:t>
                    </m:r>
                  </m:oMath>
                </a14:m>
                <a:r>
                  <a:rPr lang="en-US" sz="1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ongoing efforts.</a:t>
                </a:r>
                <a:endParaRPr lang="en-US" sz="1200" dirty="0">
                  <a:highlight>
                    <a:srgbClr val="FFFF00"/>
                  </a:highlight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184150" indent="-171450">
                  <a:lnSpc>
                    <a:spcPts val="2350"/>
                  </a:lnSpc>
                  <a:spcBef>
                    <a:spcPts val="90"/>
                  </a:spcBef>
                  <a:buFont typeface="Arial" panose="020B0604020202020204" pitchFamily="34" charset="0"/>
                  <a:buChar char="•"/>
                  <a:tabLst>
                    <a:tab pos="396875" algn="l"/>
                  </a:tabLst>
                </a:pPr>
                <a:r>
                  <a:rPr lang="en-US" sz="12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Proposal</a:t>
                </a:r>
                <a:r>
                  <a:rPr lang="en-US" sz="1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: Develop a high-fidelity, differentiable </a:t>
                </a:r>
                <a:r>
                  <a:rPr lang="en-US" sz="12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surrogate model</a:t>
                </a:r>
                <a:r>
                  <a:rPr lang="en-US" sz="1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</a:p>
              <a:p>
                <a:pPr marL="184150" indent="-171450">
                  <a:lnSpc>
                    <a:spcPts val="2350"/>
                  </a:lnSpc>
                  <a:spcBef>
                    <a:spcPts val="90"/>
                  </a:spcBef>
                  <a:buFont typeface="Arial" panose="020B0604020202020204" pitchFamily="34" charset="0"/>
                  <a:buChar char="•"/>
                  <a:tabLst>
                    <a:tab pos="396875" algn="l"/>
                  </a:tabLst>
                </a:pPr>
                <a:r>
                  <a:rPr lang="en-US" sz="12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Candidate</a:t>
                </a:r>
                <a:r>
                  <a:rPr lang="en-US" sz="1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: State-of-the-art generative model</a:t>
                </a:r>
              </a:p>
              <a:p>
                <a:pPr marL="12700">
                  <a:lnSpc>
                    <a:spcPts val="2350"/>
                  </a:lnSpc>
                  <a:spcBef>
                    <a:spcPts val="90"/>
                  </a:spcBef>
                  <a:tabLst>
                    <a:tab pos="396875" algn="l"/>
                  </a:tabLst>
                </a:pPr>
                <a:r>
                  <a:rPr lang="en-US" sz="1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	Diffusion Models (DMs)</a:t>
                </a:r>
                <a:br>
                  <a:rPr lang="en-US" sz="1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</a:br>
                <a:r>
                  <a:rPr lang="en-US" sz="1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	Strong conditioning capabilities</a:t>
                </a:r>
              </a:p>
              <a:p>
                <a:pPr marL="12700" lvl="2">
                  <a:lnSpc>
                    <a:spcPts val="2350"/>
                  </a:lnSpc>
                  <a:spcBef>
                    <a:spcPts val="90"/>
                  </a:spcBef>
                  <a:tabLst>
                    <a:tab pos="396875" algn="l"/>
                  </a:tabLst>
                </a:pPr>
                <a:r>
                  <a:rPr lang="en-US" sz="1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	Fully differentiable via backpropagation</a:t>
                </a:r>
              </a:p>
              <a:p>
                <a:pPr marL="396875" lvl="3" indent="-384175">
                  <a:lnSpc>
                    <a:spcPts val="2350"/>
                  </a:lnSpc>
                  <a:spcBef>
                    <a:spcPts val="90"/>
                  </a:spcBef>
                  <a:buFont typeface="Courier New" panose="02070309020205020404" pitchFamily="49" charset="0"/>
                  <a:buChar char="o"/>
                  <a:tabLst>
                    <a:tab pos="396875" algn="l"/>
                  </a:tabLst>
                </a:pPr>
                <a:endParaRPr lang="en-US" sz="12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F89CCA44-E09B-E1BA-FFF3-894F6D2138B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8600" y="1641533"/>
                <a:ext cx="4876927" cy="260347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5" name="Picture 14" descr="A diagram of a sensor&#10;&#10;AI-generated content may be incorrect.">
            <a:extLst>
              <a:ext uri="{FF2B5EF4-FFF2-40B4-BE49-F238E27FC236}">
                <a16:creationId xmlns:a16="http://schemas.microsoft.com/office/drawing/2014/main" id="{B767E7A1-D896-DA17-D3BA-73BE7F91917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7260" y="1238299"/>
            <a:ext cx="4403919" cy="2479626"/>
          </a:xfrm>
          <a:prstGeom prst="rect">
            <a:avLst/>
          </a:prstGeom>
        </p:spPr>
      </p:pic>
      <p:sp>
        <p:nvSpPr>
          <p:cNvPr id="21" name="Title 20">
            <a:extLst>
              <a:ext uri="{FF2B5EF4-FFF2-40B4-BE49-F238E27FC236}">
                <a16:creationId xmlns:a16="http://schemas.microsoft.com/office/drawing/2014/main" id="{BD0BB8C4-0235-78C6-B410-804C33D963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82707" y="104278"/>
            <a:ext cx="1375093" cy="368777"/>
          </a:xfrm>
        </p:spPr>
        <p:txBody>
          <a:bodyPr/>
          <a:lstStyle/>
          <a:p>
            <a:pPr algn="ctr"/>
            <a:r>
              <a:rPr lang="en-US" sz="2200" dirty="0"/>
              <a:t>Objectives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04E6B4A-219B-8CAC-85AC-F7480444ACFE}"/>
              </a:ext>
            </a:extLst>
          </p:cNvPr>
          <p:cNvSpPr txBox="1"/>
          <p:nvPr/>
        </p:nvSpPr>
        <p:spPr>
          <a:xfrm>
            <a:off x="5130588" y="3410444"/>
            <a:ext cx="3907646" cy="3381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2700">
              <a:lnSpc>
                <a:spcPts val="2350"/>
              </a:lnSpc>
              <a:spcBef>
                <a:spcPts val="90"/>
              </a:spcBef>
              <a:tabLst>
                <a:tab pos="396875" algn="l"/>
              </a:tabLst>
            </a:pPr>
            <a:r>
              <a:rPr lang="en-US" sz="5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T.Dorigo</a:t>
            </a:r>
            <a:r>
              <a:rPr lang="en-US" sz="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et al., “</a:t>
            </a:r>
            <a:r>
              <a:rPr lang="en-US" sz="5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Toward the End-to-End Optimization of Particle Physics Instruments with Differentiable Programming”</a:t>
            </a:r>
            <a:r>
              <a:rPr lang="en-US" sz="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arXiv:2203.13818.</a:t>
            </a:r>
          </a:p>
        </p:txBody>
      </p:sp>
    </p:spTree>
    <p:extLst>
      <p:ext uri="{BB962C8B-B14F-4D97-AF65-F5344CB8AC3E}">
        <p14:creationId xmlns:p14="http://schemas.microsoft.com/office/powerpoint/2010/main" val="212244896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885620E-3DB8-8DAE-832C-6F19253C42F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object 3">
            <a:extLst>
              <a:ext uri="{FF2B5EF4-FFF2-40B4-BE49-F238E27FC236}">
                <a16:creationId xmlns:a16="http://schemas.microsoft.com/office/drawing/2014/main" id="{105A8348-450A-CB02-94B8-1763A52D326D}"/>
              </a:ext>
            </a:extLst>
          </p:cNvPr>
          <p:cNvGrpSpPr/>
          <p:nvPr/>
        </p:nvGrpSpPr>
        <p:grpSpPr>
          <a:xfrm>
            <a:off x="-18288" y="-18237"/>
            <a:ext cx="9180830" cy="591185"/>
            <a:chOff x="-18288" y="-18237"/>
            <a:chExt cx="9180830" cy="591185"/>
          </a:xfrm>
        </p:grpSpPr>
        <p:sp>
          <p:nvSpPr>
            <p:cNvPr id="5" name="object 4">
              <a:extLst>
                <a:ext uri="{FF2B5EF4-FFF2-40B4-BE49-F238E27FC236}">
                  <a16:creationId xmlns:a16="http://schemas.microsoft.com/office/drawing/2014/main" id="{83309F82-ECF0-E889-34D3-209DCFDDD1A1}"/>
                </a:ext>
              </a:extLst>
            </p:cNvPr>
            <p:cNvSpPr/>
            <p:nvPr/>
          </p:nvSpPr>
          <p:spPr>
            <a:xfrm>
              <a:off x="0" y="50"/>
              <a:ext cx="9144000" cy="554355"/>
            </a:xfrm>
            <a:custGeom>
              <a:avLst/>
              <a:gdLst/>
              <a:ahLst/>
              <a:cxnLst/>
              <a:rect l="l" t="t" r="r" b="b"/>
              <a:pathLst>
                <a:path w="9144000" h="554355">
                  <a:moveTo>
                    <a:pt x="9144000" y="0"/>
                  </a:moveTo>
                  <a:lnTo>
                    <a:pt x="0" y="0"/>
                  </a:lnTo>
                  <a:lnTo>
                    <a:pt x="0" y="554177"/>
                  </a:lnTo>
                  <a:lnTo>
                    <a:pt x="9144000" y="554177"/>
                  </a:lnTo>
                  <a:lnTo>
                    <a:pt x="9144000" y="0"/>
                  </a:lnTo>
                  <a:close/>
                </a:path>
              </a:pathLst>
            </a:custGeom>
            <a:solidFill>
              <a:srgbClr val="99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5">
              <a:extLst>
                <a:ext uri="{FF2B5EF4-FFF2-40B4-BE49-F238E27FC236}">
                  <a16:creationId xmlns:a16="http://schemas.microsoft.com/office/drawing/2014/main" id="{0834B013-2330-313A-ECD7-35A4948F014F}"/>
                </a:ext>
              </a:extLst>
            </p:cNvPr>
            <p:cNvSpPr/>
            <p:nvPr/>
          </p:nvSpPr>
          <p:spPr>
            <a:xfrm>
              <a:off x="0" y="50"/>
              <a:ext cx="9144000" cy="554355"/>
            </a:xfrm>
            <a:custGeom>
              <a:avLst/>
              <a:gdLst/>
              <a:ahLst/>
              <a:cxnLst/>
              <a:rect l="l" t="t" r="r" b="b"/>
              <a:pathLst>
                <a:path w="9144000" h="554355">
                  <a:moveTo>
                    <a:pt x="0" y="554177"/>
                  </a:moveTo>
                  <a:lnTo>
                    <a:pt x="9144000" y="554177"/>
                  </a:lnTo>
                  <a:lnTo>
                    <a:pt x="9144000" y="0"/>
                  </a:lnTo>
                  <a:lnTo>
                    <a:pt x="0" y="0"/>
                  </a:lnTo>
                  <a:lnTo>
                    <a:pt x="0" y="554177"/>
                  </a:lnTo>
                  <a:close/>
                </a:path>
              </a:pathLst>
            </a:custGeom>
            <a:ln w="36575">
              <a:solidFill>
                <a:srgbClr val="99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3" name="object 12">
            <a:extLst>
              <a:ext uri="{FF2B5EF4-FFF2-40B4-BE49-F238E27FC236}">
                <a16:creationId xmlns:a16="http://schemas.microsoft.com/office/drawing/2014/main" id="{DD57A963-959B-14BB-315A-A82A56E36C8F}"/>
              </a:ext>
            </a:extLst>
          </p:cNvPr>
          <p:cNvSpPr txBox="1">
            <a:spLocks/>
          </p:cNvSpPr>
          <p:nvPr/>
        </p:nvSpPr>
        <p:spPr>
          <a:xfrm>
            <a:off x="1981200" y="4929463"/>
            <a:ext cx="5429251" cy="15388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defPPr>
              <a:defRPr kern="0"/>
            </a:defPPr>
            <a:lvl1pPr>
              <a:defRPr sz="1000" b="0" i="0">
                <a:solidFill>
                  <a:schemeClr val="bg1"/>
                </a:solidFill>
                <a:latin typeface="Times New Roman"/>
                <a:cs typeface="Times New Roman"/>
              </a:defRPr>
            </a:lvl1pPr>
          </a:lstStyle>
          <a:p>
            <a:pPr marL="12700">
              <a:lnSpc>
                <a:spcPts val="1200"/>
              </a:lnSpc>
            </a:pPr>
            <a:r>
              <a:rPr lang="en-US" dirty="0"/>
              <a:t>Differentiable Diffusion Models as Surrogate for Homogenous Calorimeter Design Optimization</a:t>
            </a:r>
            <a:endParaRPr lang="en-US" spc="-10" dirty="0"/>
          </a:p>
        </p:txBody>
      </p:sp>
      <p:pic>
        <p:nvPicPr>
          <p:cNvPr id="4098" name="Picture 2">
            <a:extLst>
              <a:ext uri="{FF2B5EF4-FFF2-40B4-BE49-F238E27FC236}">
                <a16:creationId xmlns:a16="http://schemas.microsoft.com/office/drawing/2014/main" id="{33B09E27-283F-5B4C-C1B5-4565F005F08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9600" y="1430429"/>
            <a:ext cx="4454431" cy="2288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object 11">
            <a:extLst>
              <a:ext uri="{FF2B5EF4-FFF2-40B4-BE49-F238E27FC236}">
                <a16:creationId xmlns:a16="http://schemas.microsoft.com/office/drawing/2014/main" id="{AAADEF46-5EB3-C630-DA37-B04B00A82B3B}"/>
              </a:ext>
            </a:extLst>
          </p:cNvPr>
          <p:cNvSpPr txBox="1"/>
          <p:nvPr/>
        </p:nvSpPr>
        <p:spPr>
          <a:xfrm>
            <a:off x="228600" y="974725"/>
            <a:ext cx="3799991" cy="259686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lang="en-US" sz="1600" b="1" i="1" spc="-10" dirty="0">
                <a:latin typeface="Times New Roman"/>
                <a:cs typeface="Times New Roman"/>
              </a:rPr>
              <a:t>Training Data: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3CA03850-746C-15E8-2E98-3737D40FC216}"/>
              </a:ext>
            </a:extLst>
          </p:cNvPr>
          <p:cNvSpPr txBox="1"/>
          <p:nvPr/>
        </p:nvSpPr>
        <p:spPr>
          <a:xfrm>
            <a:off x="342507" y="1242018"/>
            <a:ext cx="4229365" cy="228280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84150" indent="-171450">
              <a:lnSpc>
                <a:spcPts val="2350"/>
              </a:lnSpc>
              <a:spcBef>
                <a:spcPts val="90"/>
              </a:spcBef>
              <a:buFont typeface="Arial" panose="020B0604020202020204" pitchFamily="34" charset="0"/>
              <a:buChar char="•"/>
              <a:tabLst>
                <a:tab pos="396875" algn="l"/>
              </a:tabLst>
            </a:pPr>
            <a:r>
              <a:rPr lang="en-US" sz="1200" b="1" dirty="0">
                <a:latin typeface="Times New Roman"/>
                <a:cs typeface="Times New Roman"/>
              </a:rPr>
              <a:t>Simulation</a:t>
            </a:r>
            <a:r>
              <a:rPr lang="en-US" sz="1200" dirty="0">
                <a:latin typeface="Times New Roman"/>
                <a:cs typeface="Times New Roman"/>
              </a:rPr>
              <a:t>: Generated using GEANT4.</a:t>
            </a:r>
          </a:p>
          <a:p>
            <a:pPr marL="184150" indent="-171450">
              <a:lnSpc>
                <a:spcPts val="2350"/>
              </a:lnSpc>
              <a:spcBef>
                <a:spcPts val="90"/>
              </a:spcBef>
              <a:buFont typeface="Arial" panose="020B0604020202020204" pitchFamily="34" charset="0"/>
              <a:buChar char="•"/>
              <a:tabLst>
                <a:tab pos="396875" algn="l"/>
              </a:tabLst>
            </a:pPr>
            <a:r>
              <a:rPr lang="en-US" sz="1200" b="1" dirty="0">
                <a:latin typeface="Times New Roman"/>
                <a:cs typeface="Times New Roman"/>
              </a:rPr>
              <a:t>Dataset Size</a:t>
            </a:r>
            <a:r>
              <a:rPr lang="en-US" sz="1200" dirty="0">
                <a:latin typeface="Times New Roman"/>
                <a:cs typeface="Times New Roman"/>
              </a:rPr>
              <a:t>: 100,000 calorimeter shower images. </a:t>
            </a:r>
          </a:p>
          <a:p>
            <a:pPr marL="184150" indent="-171450">
              <a:lnSpc>
                <a:spcPts val="2350"/>
              </a:lnSpc>
              <a:spcBef>
                <a:spcPts val="90"/>
              </a:spcBef>
              <a:buFont typeface="Arial" panose="020B0604020202020204" pitchFamily="34" charset="0"/>
              <a:buChar char="•"/>
              <a:tabLst>
                <a:tab pos="396875" algn="l"/>
              </a:tabLst>
            </a:pPr>
            <a:r>
              <a:rPr lang="en-US" sz="1200" b="1" dirty="0">
                <a:latin typeface="Times New Roman"/>
                <a:cs typeface="Times New Roman"/>
              </a:rPr>
              <a:t>Energy levels</a:t>
            </a:r>
            <a:r>
              <a:rPr lang="en-US" sz="1200" dirty="0">
                <a:latin typeface="Times New Roman"/>
                <a:cs typeface="Times New Roman"/>
              </a:rPr>
              <a:t>: 1, 10, 50, 100, 200 GeV.</a:t>
            </a:r>
          </a:p>
          <a:p>
            <a:pPr marL="184150" indent="-171450">
              <a:lnSpc>
                <a:spcPts val="2350"/>
              </a:lnSpc>
              <a:spcBef>
                <a:spcPts val="90"/>
              </a:spcBef>
              <a:buFont typeface="Arial" panose="020B0604020202020204" pitchFamily="34" charset="0"/>
              <a:buChar char="•"/>
              <a:tabLst>
                <a:tab pos="396875" algn="l"/>
              </a:tabLst>
            </a:pPr>
            <a:r>
              <a:rPr lang="en-US" sz="1200" b="1" dirty="0">
                <a:latin typeface="Times New Roman"/>
                <a:cs typeface="Times New Roman"/>
              </a:rPr>
              <a:t>Granularity</a:t>
            </a:r>
            <a:r>
              <a:rPr lang="en-US" sz="1200" dirty="0">
                <a:latin typeface="Times New Roman"/>
                <a:cs typeface="Times New Roman"/>
              </a:rPr>
              <a:t>: 5 x 5 x 5 cells.</a:t>
            </a:r>
          </a:p>
          <a:p>
            <a:pPr marL="184150" indent="-171450">
              <a:lnSpc>
                <a:spcPts val="2350"/>
              </a:lnSpc>
              <a:spcBef>
                <a:spcPts val="90"/>
              </a:spcBef>
              <a:buFont typeface="Arial" panose="020B0604020202020204" pitchFamily="34" charset="0"/>
              <a:buChar char="•"/>
              <a:tabLst>
                <a:tab pos="396875" algn="l"/>
              </a:tabLst>
            </a:pPr>
            <a:r>
              <a:rPr lang="en-US" sz="1200" b="1" dirty="0">
                <a:latin typeface="Times New Roman"/>
                <a:cs typeface="Times New Roman"/>
              </a:rPr>
              <a:t>Material</a:t>
            </a:r>
            <a:r>
              <a:rPr lang="en-US" sz="1200" dirty="0">
                <a:latin typeface="Times New Roman"/>
                <a:cs typeface="Times New Roman"/>
              </a:rPr>
              <a:t>: Lead fluoride (PbF</a:t>
            </a:r>
            <a:r>
              <a:rPr lang="en-US" sz="1200" baseline="-25000" dirty="0">
                <a:latin typeface="Times New Roman"/>
                <a:cs typeface="Times New Roman"/>
              </a:rPr>
              <a:t>2 </a:t>
            </a:r>
            <a:r>
              <a:rPr lang="en-US" sz="1200" dirty="0">
                <a:latin typeface="Times New Roman"/>
                <a:cs typeface="Times New Roman"/>
              </a:rPr>
              <a:t>),  Lead Tungstate (PbWO</a:t>
            </a:r>
            <a:r>
              <a:rPr lang="en-US" sz="1200" baseline="-25000" dirty="0">
                <a:latin typeface="Times New Roman"/>
                <a:cs typeface="Times New Roman"/>
              </a:rPr>
              <a:t>4 </a:t>
            </a:r>
            <a:r>
              <a:rPr lang="en-US" sz="1200" dirty="0">
                <a:latin typeface="Times New Roman"/>
                <a:cs typeface="Times New Roman"/>
              </a:rPr>
              <a:t>).</a:t>
            </a:r>
          </a:p>
          <a:p>
            <a:pPr marL="184150" indent="-171450">
              <a:lnSpc>
                <a:spcPts val="2350"/>
              </a:lnSpc>
              <a:spcBef>
                <a:spcPts val="90"/>
              </a:spcBef>
              <a:buFont typeface="Arial" panose="020B0604020202020204" pitchFamily="34" charset="0"/>
              <a:buChar char="•"/>
              <a:tabLst>
                <a:tab pos="396875" algn="l"/>
              </a:tabLst>
            </a:pPr>
            <a:r>
              <a:rPr lang="en-US" sz="1200" b="1" dirty="0">
                <a:latin typeface="Times New Roman"/>
                <a:cs typeface="Times New Roman"/>
              </a:rPr>
              <a:t>Addition labels</a:t>
            </a:r>
            <a:r>
              <a:rPr lang="en-US" sz="1200" dirty="0">
                <a:latin typeface="Times New Roman"/>
                <a:cs typeface="Times New Roman"/>
              </a:rPr>
              <a:t>: 5 different cell size configurations:</a:t>
            </a:r>
          </a:p>
          <a:p>
            <a:pPr marL="184150" indent="-171450">
              <a:lnSpc>
                <a:spcPts val="2350"/>
              </a:lnSpc>
              <a:spcBef>
                <a:spcPts val="90"/>
              </a:spcBef>
              <a:buFont typeface="Arial" panose="020B0604020202020204" pitchFamily="34" charset="0"/>
              <a:buChar char="•"/>
              <a:tabLst>
                <a:tab pos="396875" algn="l"/>
              </a:tabLst>
            </a:pPr>
            <a:endParaRPr lang="en-US" sz="1200" dirty="0">
              <a:latin typeface="Times New Roman"/>
              <a:cs typeface="Times New Roman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9AD7A02-7E74-1FAB-60CF-8D2AB32A64E9}"/>
              </a:ext>
            </a:extLst>
          </p:cNvPr>
          <p:cNvSpPr txBox="1"/>
          <p:nvPr/>
        </p:nvSpPr>
        <p:spPr>
          <a:xfrm>
            <a:off x="6858000" y="3998010"/>
            <a:ext cx="1809883" cy="2955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96875" indent="-384175">
              <a:lnSpc>
                <a:spcPct val="150000"/>
              </a:lnSpc>
              <a:spcBef>
                <a:spcPts val="90"/>
              </a:spcBef>
              <a:buFont typeface="Microsoft Sans Serif"/>
              <a:buChar char="●"/>
              <a:tabLst>
                <a:tab pos="396875" algn="l"/>
              </a:tabLst>
            </a:pPr>
            <a:endParaRPr lang="en-US" sz="1000" dirty="0">
              <a:latin typeface="Times New Roman"/>
              <a:cs typeface="Times New Roman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D4638F5F-1883-9024-5CDF-10F6FE68C9D9}"/>
              </a:ext>
            </a:extLst>
          </p:cNvPr>
          <p:cNvSpPr txBox="1"/>
          <p:nvPr/>
        </p:nvSpPr>
        <p:spPr>
          <a:xfrm>
            <a:off x="838200" y="3177275"/>
            <a:ext cx="1905000" cy="15824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4150" lvl="8" indent="-171450">
              <a:lnSpc>
                <a:spcPct val="150000"/>
              </a:lnSpc>
              <a:spcBef>
                <a:spcPts val="90"/>
              </a:spcBef>
              <a:buFont typeface="Wingdings" pitchFamily="2" charset="2"/>
              <a:buChar char="§"/>
              <a:tabLst>
                <a:tab pos="396875" algn="l"/>
              </a:tabLst>
            </a:pPr>
            <a:r>
              <a:rPr lang="en-US" sz="1100" dirty="0">
                <a:latin typeface="Times New Roman"/>
                <a:cs typeface="Times New Roman"/>
              </a:rPr>
              <a:t>2 x 2 x 6 cm</a:t>
            </a:r>
            <a:r>
              <a:rPr lang="en-US" sz="1100" baseline="30000" dirty="0">
                <a:latin typeface="Times New Roman"/>
                <a:cs typeface="Times New Roman"/>
              </a:rPr>
              <a:t>3</a:t>
            </a:r>
            <a:endParaRPr lang="en-US" sz="1100" dirty="0">
              <a:latin typeface="Times New Roman"/>
              <a:cs typeface="Times New Roman"/>
            </a:endParaRPr>
          </a:p>
          <a:p>
            <a:pPr marL="184150" lvl="8" indent="-171450">
              <a:lnSpc>
                <a:spcPct val="150000"/>
              </a:lnSpc>
              <a:spcBef>
                <a:spcPts val="90"/>
              </a:spcBef>
              <a:buFont typeface="Wingdings" pitchFamily="2" charset="2"/>
              <a:buChar char="§"/>
              <a:tabLst>
                <a:tab pos="396875" algn="l"/>
              </a:tabLst>
            </a:pPr>
            <a:r>
              <a:rPr lang="en-US" sz="1100" dirty="0">
                <a:latin typeface="Times New Roman"/>
                <a:cs typeface="Times New Roman"/>
              </a:rPr>
              <a:t>3 x 3 x 8 cm</a:t>
            </a:r>
            <a:r>
              <a:rPr lang="en-US" sz="1100" baseline="30000" dirty="0">
                <a:latin typeface="Times New Roman"/>
                <a:cs typeface="Times New Roman"/>
              </a:rPr>
              <a:t>3</a:t>
            </a:r>
            <a:endParaRPr lang="en-US" sz="1100" dirty="0">
              <a:latin typeface="Times New Roman"/>
              <a:cs typeface="Times New Roman"/>
            </a:endParaRPr>
          </a:p>
          <a:p>
            <a:pPr marL="184150" lvl="8" indent="-171450">
              <a:lnSpc>
                <a:spcPct val="150000"/>
              </a:lnSpc>
              <a:spcBef>
                <a:spcPts val="90"/>
              </a:spcBef>
              <a:buFont typeface="Wingdings" pitchFamily="2" charset="2"/>
              <a:buChar char="§"/>
              <a:tabLst>
                <a:tab pos="396875" algn="l"/>
              </a:tabLst>
            </a:pPr>
            <a:r>
              <a:rPr lang="en-US" sz="1100" dirty="0">
                <a:latin typeface="Times New Roman"/>
                <a:cs typeface="Times New Roman"/>
              </a:rPr>
              <a:t>4 x 4 x 10 cm</a:t>
            </a:r>
            <a:r>
              <a:rPr lang="en-US" sz="1100" baseline="30000" dirty="0">
                <a:latin typeface="Times New Roman"/>
                <a:cs typeface="Times New Roman"/>
              </a:rPr>
              <a:t>3</a:t>
            </a:r>
            <a:endParaRPr lang="en-US" sz="1100" dirty="0">
              <a:latin typeface="Times New Roman"/>
              <a:cs typeface="Times New Roman"/>
            </a:endParaRPr>
          </a:p>
          <a:p>
            <a:pPr marL="184150" lvl="8" indent="-171450">
              <a:lnSpc>
                <a:spcPct val="150000"/>
              </a:lnSpc>
              <a:spcBef>
                <a:spcPts val="90"/>
              </a:spcBef>
              <a:buFont typeface="Wingdings" pitchFamily="2" charset="2"/>
              <a:buChar char="§"/>
              <a:tabLst>
                <a:tab pos="396875" algn="l"/>
              </a:tabLst>
            </a:pPr>
            <a:r>
              <a:rPr lang="en-US" sz="1100" dirty="0">
                <a:latin typeface="Times New Roman"/>
                <a:cs typeface="Times New Roman"/>
              </a:rPr>
              <a:t>5 x 5 x 15 cm</a:t>
            </a:r>
            <a:r>
              <a:rPr lang="en-US" sz="1100" baseline="30000" dirty="0">
                <a:latin typeface="Times New Roman"/>
                <a:cs typeface="Times New Roman"/>
              </a:rPr>
              <a:t>3</a:t>
            </a:r>
            <a:endParaRPr lang="en-US" sz="1100" dirty="0">
              <a:latin typeface="Times New Roman"/>
              <a:cs typeface="Times New Roman"/>
            </a:endParaRPr>
          </a:p>
          <a:p>
            <a:pPr marL="184150" lvl="8" indent="-171450">
              <a:lnSpc>
                <a:spcPct val="150000"/>
              </a:lnSpc>
              <a:spcBef>
                <a:spcPts val="90"/>
              </a:spcBef>
              <a:buFont typeface="Wingdings" pitchFamily="2" charset="2"/>
              <a:buChar char="§"/>
              <a:tabLst>
                <a:tab pos="396875" algn="l"/>
              </a:tabLst>
            </a:pPr>
            <a:r>
              <a:rPr lang="en-US" sz="1100" dirty="0">
                <a:latin typeface="Times New Roman"/>
                <a:cs typeface="Times New Roman"/>
              </a:rPr>
              <a:t>6 x 6 x 20 cm</a:t>
            </a:r>
            <a:r>
              <a:rPr lang="en-US" sz="1100" baseline="30000" dirty="0">
                <a:latin typeface="Times New Roman"/>
                <a:cs typeface="Times New Roman"/>
              </a:rPr>
              <a:t>3</a:t>
            </a:r>
            <a:endParaRPr lang="en-US" sz="1100" dirty="0">
              <a:latin typeface="Times New Roman"/>
              <a:cs typeface="Times New Roman"/>
            </a:endParaRPr>
          </a:p>
          <a:p>
            <a:pPr marL="171450" indent="-171450">
              <a:buFont typeface="Wingdings" pitchFamily="2" charset="2"/>
              <a:buChar char="§"/>
            </a:pPr>
            <a:endParaRPr lang="en-US" sz="1100" dirty="0">
              <a:highlight>
                <a:srgbClr val="FFFF00"/>
              </a:highlight>
            </a:endParaRPr>
          </a:p>
        </p:txBody>
      </p:sp>
      <p:sp>
        <p:nvSpPr>
          <p:cNvPr id="11" name="object 12">
            <a:extLst>
              <a:ext uri="{FF2B5EF4-FFF2-40B4-BE49-F238E27FC236}">
                <a16:creationId xmlns:a16="http://schemas.microsoft.com/office/drawing/2014/main" id="{72CF3DFC-AE44-A328-25FB-2AB451A62923}"/>
              </a:ext>
            </a:extLst>
          </p:cNvPr>
          <p:cNvSpPr txBox="1">
            <a:spLocks/>
          </p:cNvSpPr>
          <p:nvPr/>
        </p:nvSpPr>
        <p:spPr>
          <a:xfrm>
            <a:off x="2124074" y="4937070"/>
            <a:ext cx="5429251" cy="15388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defPPr>
              <a:defRPr kern="0"/>
            </a:defPPr>
            <a:lvl1pPr>
              <a:defRPr sz="1000" b="0" i="0">
                <a:solidFill>
                  <a:schemeClr val="bg1"/>
                </a:solidFill>
                <a:latin typeface="Times New Roman"/>
                <a:cs typeface="Times New Roman"/>
              </a:defRPr>
            </a:lvl1pPr>
          </a:lstStyle>
          <a:p>
            <a:pPr marL="12700">
              <a:lnSpc>
                <a:spcPts val="1200"/>
              </a:lnSpc>
            </a:pPr>
            <a:r>
              <a:rPr lang="en-US" dirty="0"/>
              <a:t>Differentiable Modeling for Calorimeter Simulation using Diffusion Models</a:t>
            </a:r>
            <a:endParaRPr lang="en-US" spc="-10" dirty="0"/>
          </a:p>
        </p:txBody>
      </p:sp>
      <p:grpSp>
        <p:nvGrpSpPr>
          <p:cNvPr id="7" name="object 7">
            <a:extLst>
              <a:ext uri="{FF2B5EF4-FFF2-40B4-BE49-F238E27FC236}">
                <a16:creationId xmlns:a16="http://schemas.microsoft.com/office/drawing/2014/main" id="{E1C8D42A-243B-1D2C-8DEF-84A19F61E82A}"/>
              </a:ext>
            </a:extLst>
          </p:cNvPr>
          <p:cNvGrpSpPr/>
          <p:nvPr/>
        </p:nvGrpSpPr>
        <p:grpSpPr>
          <a:xfrm>
            <a:off x="0" y="4867660"/>
            <a:ext cx="9144000" cy="277495"/>
            <a:chOff x="0" y="4867660"/>
            <a:chExt cx="9144000" cy="277495"/>
          </a:xfrm>
        </p:grpSpPr>
        <p:sp>
          <p:nvSpPr>
            <p:cNvPr id="8" name="object 8">
              <a:extLst>
                <a:ext uri="{FF2B5EF4-FFF2-40B4-BE49-F238E27FC236}">
                  <a16:creationId xmlns:a16="http://schemas.microsoft.com/office/drawing/2014/main" id="{985A40F1-AB1F-2E00-F638-2E71FDF0CECA}"/>
                </a:ext>
              </a:extLst>
            </p:cNvPr>
            <p:cNvSpPr/>
            <p:nvPr/>
          </p:nvSpPr>
          <p:spPr>
            <a:xfrm>
              <a:off x="0" y="4867660"/>
              <a:ext cx="9144000" cy="277495"/>
            </a:xfrm>
            <a:custGeom>
              <a:avLst/>
              <a:gdLst/>
              <a:ahLst/>
              <a:cxnLst/>
              <a:rect l="l" t="t" r="r" b="b"/>
              <a:pathLst>
                <a:path w="9144000" h="277495">
                  <a:moveTo>
                    <a:pt x="9144000" y="0"/>
                  </a:moveTo>
                  <a:lnTo>
                    <a:pt x="0" y="0"/>
                  </a:lnTo>
                  <a:lnTo>
                    <a:pt x="0" y="277101"/>
                  </a:lnTo>
                  <a:lnTo>
                    <a:pt x="9144000" y="277101"/>
                  </a:lnTo>
                  <a:lnTo>
                    <a:pt x="9144000" y="0"/>
                  </a:lnTo>
                  <a:close/>
                </a:path>
              </a:pathLst>
            </a:custGeom>
            <a:solidFill>
              <a:srgbClr val="99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>
              <a:extLst>
                <a:ext uri="{FF2B5EF4-FFF2-40B4-BE49-F238E27FC236}">
                  <a16:creationId xmlns:a16="http://schemas.microsoft.com/office/drawing/2014/main" id="{DEFDDD5A-E0C2-D863-5B7D-B64FB8BDC7B4}"/>
                </a:ext>
              </a:extLst>
            </p:cNvPr>
            <p:cNvSpPr/>
            <p:nvPr/>
          </p:nvSpPr>
          <p:spPr>
            <a:xfrm>
              <a:off x="0" y="4867660"/>
              <a:ext cx="9144000" cy="277495"/>
            </a:xfrm>
            <a:custGeom>
              <a:avLst/>
              <a:gdLst/>
              <a:ahLst/>
              <a:cxnLst/>
              <a:rect l="l" t="t" r="r" b="b"/>
              <a:pathLst>
                <a:path w="9144000" h="277495">
                  <a:moveTo>
                    <a:pt x="0" y="277101"/>
                  </a:moveTo>
                  <a:lnTo>
                    <a:pt x="9144000" y="277101"/>
                  </a:lnTo>
                  <a:lnTo>
                    <a:pt x="9144000" y="0"/>
                  </a:lnTo>
                  <a:lnTo>
                    <a:pt x="0" y="0"/>
                  </a:lnTo>
                  <a:lnTo>
                    <a:pt x="0" y="277101"/>
                  </a:lnTo>
                  <a:close/>
                </a:path>
              </a:pathLst>
            </a:custGeom>
            <a:ln w="36576">
              <a:solidFill>
                <a:srgbClr val="99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7" name="object 12">
            <a:extLst>
              <a:ext uri="{FF2B5EF4-FFF2-40B4-BE49-F238E27FC236}">
                <a16:creationId xmlns:a16="http://schemas.microsoft.com/office/drawing/2014/main" id="{DB058582-DFEB-A16B-8F69-93CB52DC5B69}"/>
              </a:ext>
            </a:extLst>
          </p:cNvPr>
          <p:cNvSpPr txBox="1">
            <a:spLocks/>
          </p:cNvSpPr>
          <p:nvPr/>
        </p:nvSpPr>
        <p:spPr>
          <a:xfrm>
            <a:off x="1857247" y="4929463"/>
            <a:ext cx="5429251" cy="15388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defPPr>
              <a:defRPr kern="0"/>
            </a:defPPr>
            <a:lvl1pPr>
              <a:defRPr sz="1000" b="0" i="0">
                <a:solidFill>
                  <a:schemeClr val="bg1"/>
                </a:solidFill>
                <a:latin typeface="Times New Roman"/>
                <a:cs typeface="Times New Roman"/>
              </a:defRPr>
            </a:lvl1pPr>
          </a:lstStyle>
          <a:p>
            <a:pPr marL="12700" algn="ctr">
              <a:lnSpc>
                <a:spcPts val="1200"/>
              </a:lnSpc>
            </a:pPr>
            <a:r>
              <a:rPr lang="en-US" dirty="0"/>
              <a:t>Differentiable Modeling for Calorimeter Simulation using Diffusion Models</a:t>
            </a:r>
            <a:endParaRPr lang="en-US" spc="-10" dirty="0"/>
          </a:p>
        </p:txBody>
      </p:sp>
      <p:sp>
        <p:nvSpPr>
          <p:cNvPr id="21" name="Title 20">
            <a:extLst>
              <a:ext uri="{FF2B5EF4-FFF2-40B4-BE49-F238E27FC236}">
                <a16:creationId xmlns:a16="http://schemas.microsoft.com/office/drawing/2014/main" id="{64BB101E-397E-217C-336E-07837147240F}"/>
              </a:ext>
            </a:extLst>
          </p:cNvPr>
          <p:cNvSpPr txBox="1">
            <a:spLocks/>
          </p:cNvSpPr>
          <p:nvPr/>
        </p:nvSpPr>
        <p:spPr>
          <a:xfrm>
            <a:off x="2436918" y="107950"/>
            <a:ext cx="3737293" cy="33855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000" b="1" i="0">
                <a:solidFill>
                  <a:schemeClr val="bg1"/>
                </a:solidFill>
                <a:latin typeface="Times New Roman"/>
                <a:ea typeface="+mj-ea"/>
                <a:cs typeface="Times New Roman"/>
              </a:defRPr>
            </a:lvl1pPr>
          </a:lstStyle>
          <a:p>
            <a:pPr algn="ctr"/>
            <a:r>
              <a:rPr lang="en-US" sz="2200" dirty="0"/>
              <a:t>Training Setup</a:t>
            </a:r>
          </a:p>
        </p:txBody>
      </p:sp>
    </p:spTree>
    <p:extLst>
      <p:ext uri="{BB962C8B-B14F-4D97-AF65-F5344CB8AC3E}">
        <p14:creationId xmlns:p14="http://schemas.microsoft.com/office/powerpoint/2010/main" val="114034818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B3FE383-AA8E-35FC-787C-8DC2D7CA141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object 12">
            <a:extLst>
              <a:ext uri="{FF2B5EF4-FFF2-40B4-BE49-F238E27FC236}">
                <a16:creationId xmlns:a16="http://schemas.microsoft.com/office/drawing/2014/main" id="{5003D993-5DBE-A83C-A6C1-6216C423BDF9}"/>
              </a:ext>
            </a:extLst>
          </p:cNvPr>
          <p:cNvSpPr txBox="1">
            <a:spLocks/>
          </p:cNvSpPr>
          <p:nvPr/>
        </p:nvSpPr>
        <p:spPr>
          <a:xfrm>
            <a:off x="1981200" y="4929463"/>
            <a:ext cx="5429251" cy="15388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defPPr>
              <a:defRPr kern="0"/>
            </a:defPPr>
            <a:lvl1pPr>
              <a:defRPr sz="1000" b="0" i="0">
                <a:solidFill>
                  <a:schemeClr val="bg1"/>
                </a:solidFill>
                <a:latin typeface="Times New Roman"/>
                <a:cs typeface="Times New Roman"/>
              </a:defRPr>
            </a:lvl1pPr>
          </a:lstStyle>
          <a:p>
            <a:pPr marL="12700">
              <a:lnSpc>
                <a:spcPts val="1200"/>
              </a:lnSpc>
            </a:pPr>
            <a:r>
              <a:rPr lang="en-US" dirty="0"/>
              <a:t>Differentiable Diffusion Models as Surrogate for Homogenous Calorimeter Design Optimization</a:t>
            </a:r>
            <a:endParaRPr lang="en-US" spc="-10" dirty="0"/>
          </a:p>
        </p:txBody>
      </p:sp>
      <p:sp>
        <p:nvSpPr>
          <p:cNvPr id="14" name="object 6">
            <a:extLst>
              <a:ext uri="{FF2B5EF4-FFF2-40B4-BE49-F238E27FC236}">
                <a16:creationId xmlns:a16="http://schemas.microsoft.com/office/drawing/2014/main" id="{2A9612BF-1963-A353-A892-A636936E40DE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2133600" y="105369"/>
            <a:ext cx="4876800" cy="319959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2036445">
              <a:lnSpc>
                <a:spcPct val="100000"/>
              </a:lnSpc>
              <a:spcBef>
                <a:spcPts val="95"/>
              </a:spcBef>
            </a:pPr>
            <a:r>
              <a:rPr lang="en-US" sz="2000" spc="-10" dirty="0"/>
              <a:t>Results</a:t>
            </a:r>
            <a:endParaRPr sz="2000" dirty="0"/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6DCC46BD-123D-9D45-FF34-4294371B3E0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5600" y="1341104"/>
            <a:ext cx="2972740" cy="2954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>
            <a:extLst>
              <a:ext uri="{FF2B5EF4-FFF2-40B4-BE49-F238E27FC236}">
                <a16:creationId xmlns:a16="http://schemas.microsoft.com/office/drawing/2014/main" id="{28DEB785-C476-2953-8AE6-0FA96F39792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9800" y="1341104"/>
            <a:ext cx="2954524" cy="29545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8811682C-47E5-7FE9-1F9D-D03B717B872C}"/>
              </a:ext>
            </a:extLst>
          </p:cNvPr>
          <p:cNvSpPr txBox="1"/>
          <p:nvPr/>
        </p:nvSpPr>
        <p:spPr>
          <a:xfrm>
            <a:off x="3352800" y="1079921"/>
            <a:ext cx="1905000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rtl="0"/>
            <a:r>
              <a:rPr lang="en-US" sz="1200" b="0" i="0" u="none" strike="noStrike" dirty="0"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GEANT4 Ground-truth</a:t>
            </a:r>
            <a:endParaRPr lang="en-US" sz="1200" b="0" i="0" u="none" strike="noStrike" dirty="0">
              <a:solidFill>
                <a:schemeClr val="tx1"/>
              </a:solidFill>
              <a:effectLst/>
            </a:endParaRPr>
          </a:p>
          <a:p>
            <a:br>
              <a:rPr lang="en-US" sz="1200" dirty="0">
                <a:solidFill>
                  <a:schemeClr val="tx1"/>
                </a:solidFill>
              </a:rPr>
            </a:br>
            <a:br>
              <a:rPr lang="en-US" sz="1200" dirty="0">
                <a:solidFill>
                  <a:schemeClr val="tx1"/>
                </a:solidFill>
              </a:rPr>
            </a:b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09C9DF3-4B27-A177-6043-83013A960719}"/>
              </a:ext>
            </a:extLst>
          </p:cNvPr>
          <p:cNvSpPr txBox="1"/>
          <p:nvPr/>
        </p:nvSpPr>
        <p:spPr>
          <a:xfrm>
            <a:off x="6181452" y="1079921"/>
            <a:ext cx="2871108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rtl="0"/>
            <a:r>
              <a:rPr lang="en-US" sz="1200" b="0" i="0" u="none" strike="noStrike" dirty="0"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CDDPMs Generated (at 300 epochs)</a:t>
            </a:r>
            <a:endParaRPr lang="en-US" sz="1200" b="0" i="0" u="none" strike="noStrike" dirty="0">
              <a:solidFill>
                <a:schemeClr val="tx1"/>
              </a:solidFill>
              <a:effectLst/>
            </a:endParaRPr>
          </a:p>
          <a:p>
            <a:br>
              <a:rPr lang="en-US" sz="1200" dirty="0">
                <a:solidFill>
                  <a:schemeClr val="tx1"/>
                </a:solidFill>
              </a:rPr>
            </a:br>
            <a:br>
              <a:rPr lang="en-US" sz="1200" dirty="0">
                <a:solidFill>
                  <a:schemeClr val="tx1"/>
                </a:solidFill>
              </a:rPr>
            </a:b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12" name="object 11">
            <a:extLst>
              <a:ext uri="{FF2B5EF4-FFF2-40B4-BE49-F238E27FC236}">
                <a16:creationId xmlns:a16="http://schemas.microsoft.com/office/drawing/2014/main" id="{3DAF46DA-D507-7838-1ABC-15E8FCB06878}"/>
              </a:ext>
            </a:extLst>
          </p:cNvPr>
          <p:cNvSpPr txBox="1"/>
          <p:nvPr/>
        </p:nvSpPr>
        <p:spPr>
          <a:xfrm>
            <a:off x="227660" y="1266738"/>
            <a:ext cx="2514600" cy="382797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lang="en-US" sz="1200" spc="-10" dirty="0">
                <a:latin typeface="Times New Roman"/>
                <a:cs typeface="Times New Roman"/>
              </a:rPr>
              <a:t>Comparison of GEANT4 and DDPM-generated showers: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B4919ED-F5DD-BF9D-AC2D-5CD131289B4A}"/>
              </a:ext>
            </a:extLst>
          </p:cNvPr>
          <p:cNvSpPr txBox="1"/>
          <p:nvPr/>
        </p:nvSpPr>
        <p:spPr>
          <a:xfrm>
            <a:off x="227660" y="1752520"/>
            <a:ext cx="2647688" cy="223150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84150" indent="-171450">
              <a:lnSpc>
                <a:spcPts val="2350"/>
              </a:lnSpc>
              <a:spcBef>
                <a:spcPts val="90"/>
              </a:spcBef>
              <a:buFont typeface="Arial" panose="020B0604020202020204" pitchFamily="34" charset="0"/>
              <a:buChar char="•"/>
              <a:tabLst>
                <a:tab pos="396875" algn="l"/>
              </a:tabLst>
            </a:pPr>
            <a:r>
              <a:rPr lang="en-US" sz="1200" dirty="0">
                <a:latin typeface="Times New Roman"/>
                <a:cs typeface="Times New Roman"/>
              </a:rPr>
              <a:t>DDPMs accurately reproduces GEANT4-generated showers.</a:t>
            </a:r>
          </a:p>
          <a:p>
            <a:pPr marL="184150" indent="-171450">
              <a:lnSpc>
                <a:spcPts val="2350"/>
              </a:lnSpc>
              <a:spcBef>
                <a:spcPts val="90"/>
              </a:spcBef>
              <a:buFont typeface="Arial" panose="020B0604020202020204" pitchFamily="34" charset="0"/>
              <a:buChar char="•"/>
              <a:tabLst>
                <a:tab pos="396875" algn="l"/>
              </a:tabLst>
            </a:pPr>
            <a:r>
              <a:rPr lang="en-US" sz="1200" dirty="0">
                <a:latin typeface="Times New Roman"/>
                <a:cs typeface="Times New Roman"/>
              </a:rPr>
              <a:t>No significant visual differences across energy levels.</a:t>
            </a:r>
          </a:p>
          <a:p>
            <a:pPr marL="184150" indent="-171450">
              <a:lnSpc>
                <a:spcPts val="2350"/>
              </a:lnSpc>
              <a:spcBef>
                <a:spcPts val="90"/>
              </a:spcBef>
              <a:buFont typeface="Arial" panose="020B0604020202020204" pitchFamily="34" charset="0"/>
              <a:buChar char="•"/>
              <a:tabLst>
                <a:tab pos="396875" algn="l"/>
              </a:tabLst>
            </a:pPr>
            <a:r>
              <a:rPr lang="en-US" sz="1200" dirty="0">
                <a:latin typeface="Times New Roman"/>
                <a:cs typeface="Times New Roman"/>
              </a:rPr>
              <a:t>Shows that  our diffusion model effectively learns that shower distributions. </a:t>
            </a:r>
          </a:p>
        </p:txBody>
      </p:sp>
      <p:sp>
        <p:nvSpPr>
          <p:cNvPr id="17" name="object 12">
            <a:extLst>
              <a:ext uri="{FF2B5EF4-FFF2-40B4-BE49-F238E27FC236}">
                <a16:creationId xmlns:a16="http://schemas.microsoft.com/office/drawing/2014/main" id="{4CE5D2CB-5DE7-34F1-B02F-354F06FFAAC1}"/>
              </a:ext>
            </a:extLst>
          </p:cNvPr>
          <p:cNvSpPr txBox="1">
            <a:spLocks/>
          </p:cNvSpPr>
          <p:nvPr/>
        </p:nvSpPr>
        <p:spPr>
          <a:xfrm>
            <a:off x="2124074" y="4937070"/>
            <a:ext cx="5429251" cy="15388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defPPr>
              <a:defRPr kern="0"/>
            </a:defPPr>
            <a:lvl1pPr>
              <a:defRPr sz="1000" b="0" i="0">
                <a:solidFill>
                  <a:schemeClr val="bg1"/>
                </a:solidFill>
                <a:latin typeface="Times New Roman"/>
                <a:cs typeface="Times New Roman"/>
              </a:defRPr>
            </a:lvl1pPr>
          </a:lstStyle>
          <a:p>
            <a:pPr marL="12700">
              <a:lnSpc>
                <a:spcPts val="1200"/>
              </a:lnSpc>
            </a:pPr>
            <a:r>
              <a:rPr lang="en-US" dirty="0"/>
              <a:t>Differentiable Modeling for Calorimeter Simulation using Diffusion Models</a:t>
            </a:r>
            <a:endParaRPr lang="en-US" spc="-10" dirty="0"/>
          </a:p>
        </p:txBody>
      </p:sp>
      <p:grpSp>
        <p:nvGrpSpPr>
          <p:cNvPr id="7" name="object 7">
            <a:extLst>
              <a:ext uri="{FF2B5EF4-FFF2-40B4-BE49-F238E27FC236}">
                <a16:creationId xmlns:a16="http://schemas.microsoft.com/office/drawing/2014/main" id="{6A8C10F5-6AFE-535A-16E9-5C33BACE8E03}"/>
              </a:ext>
            </a:extLst>
          </p:cNvPr>
          <p:cNvGrpSpPr/>
          <p:nvPr/>
        </p:nvGrpSpPr>
        <p:grpSpPr>
          <a:xfrm>
            <a:off x="0" y="4867660"/>
            <a:ext cx="9144000" cy="277495"/>
            <a:chOff x="0" y="4867660"/>
            <a:chExt cx="9144000" cy="277495"/>
          </a:xfrm>
        </p:grpSpPr>
        <p:sp>
          <p:nvSpPr>
            <p:cNvPr id="8" name="object 8">
              <a:extLst>
                <a:ext uri="{FF2B5EF4-FFF2-40B4-BE49-F238E27FC236}">
                  <a16:creationId xmlns:a16="http://schemas.microsoft.com/office/drawing/2014/main" id="{C70216F6-A9C1-4270-2E0D-A894A1A8E00B}"/>
                </a:ext>
              </a:extLst>
            </p:cNvPr>
            <p:cNvSpPr/>
            <p:nvPr/>
          </p:nvSpPr>
          <p:spPr>
            <a:xfrm>
              <a:off x="0" y="4867660"/>
              <a:ext cx="9144000" cy="277495"/>
            </a:xfrm>
            <a:custGeom>
              <a:avLst/>
              <a:gdLst/>
              <a:ahLst/>
              <a:cxnLst/>
              <a:rect l="l" t="t" r="r" b="b"/>
              <a:pathLst>
                <a:path w="9144000" h="277495">
                  <a:moveTo>
                    <a:pt x="9144000" y="0"/>
                  </a:moveTo>
                  <a:lnTo>
                    <a:pt x="0" y="0"/>
                  </a:lnTo>
                  <a:lnTo>
                    <a:pt x="0" y="277101"/>
                  </a:lnTo>
                  <a:lnTo>
                    <a:pt x="9144000" y="277101"/>
                  </a:lnTo>
                  <a:lnTo>
                    <a:pt x="9144000" y="0"/>
                  </a:lnTo>
                  <a:close/>
                </a:path>
              </a:pathLst>
            </a:custGeom>
            <a:solidFill>
              <a:srgbClr val="99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>
              <a:extLst>
                <a:ext uri="{FF2B5EF4-FFF2-40B4-BE49-F238E27FC236}">
                  <a16:creationId xmlns:a16="http://schemas.microsoft.com/office/drawing/2014/main" id="{FCF23C86-CF94-BDFA-2D76-80C0EF8D2287}"/>
                </a:ext>
              </a:extLst>
            </p:cNvPr>
            <p:cNvSpPr/>
            <p:nvPr/>
          </p:nvSpPr>
          <p:spPr>
            <a:xfrm>
              <a:off x="0" y="4867660"/>
              <a:ext cx="9144000" cy="277495"/>
            </a:xfrm>
            <a:custGeom>
              <a:avLst/>
              <a:gdLst/>
              <a:ahLst/>
              <a:cxnLst/>
              <a:rect l="l" t="t" r="r" b="b"/>
              <a:pathLst>
                <a:path w="9144000" h="277495">
                  <a:moveTo>
                    <a:pt x="0" y="277101"/>
                  </a:moveTo>
                  <a:lnTo>
                    <a:pt x="9144000" y="277101"/>
                  </a:lnTo>
                  <a:lnTo>
                    <a:pt x="9144000" y="0"/>
                  </a:lnTo>
                  <a:lnTo>
                    <a:pt x="0" y="0"/>
                  </a:lnTo>
                  <a:lnTo>
                    <a:pt x="0" y="277101"/>
                  </a:lnTo>
                  <a:close/>
                </a:path>
              </a:pathLst>
            </a:custGeom>
            <a:ln w="36576">
              <a:solidFill>
                <a:srgbClr val="99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8" name="object 12">
            <a:extLst>
              <a:ext uri="{FF2B5EF4-FFF2-40B4-BE49-F238E27FC236}">
                <a16:creationId xmlns:a16="http://schemas.microsoft.com/office/drawing/2014/main" id="{FDF3AD86-7A50-55AB-944D-197A810840E3}"/>
              </a:ext>
            </a:extLst>
          </p:cNvPr>
          <p:cNvSpPr txBox="1">
            <a:spLocks/>
          </p:cNvSpPr>
          <p:nvPr/>
        </p:nvSpPr>
        <p:spPr>
          <a:xfrm>
            <a:off x="1857247" y="4929463"/>
            <a:ext cx="5429251" cy="15388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defPPr>
              <a:defRPr kern="0"/>
            </a:defPPr>
            <a:lvl1pPr>
              <a:defRPr sz="1000" b="0" i="0">
                <a:solidFill>
                  <a:schemeClr val="bg1"/>
                </a:solidFill>
                <a:latin typeface="Times New Roman"/>
                <a:cs typeface="Times New Roman"/>
              </a:defRPr>
            </a:lvl1pPr>
          </a:lstStyle>
          <a:p>
            <a:pPr marL="12700" algn="ctr">
              <a:lnSpc>
                <a:spcPts val="1200"/>
              </a:lnSpc>
            </a:pPr>
            <a:r>
              <a:rPr lang="en-US" dirty="0"/>
              <a:t>Differentiable Modeling for Calorimeter Simulation using Diffusion Models</a:t>
            </a:r>
            <a:endParaRPr lang="en-US" spc="-10" dirty="0"/>
          </a:p>
        </p:txBody>
      </p:sp>
      <p:grpSp>
        <p:nvGrpSpPr>
          <p:cNvPr id="19" name="object 3">
            <a:extLst>
              <a:ext uri="{FF2B5EF4-FFF2-40B4-BE49-F238E27FC236}">
                <a16:creationId xmlns:a16="http://schemas.microsoft.com/office/drawing/2014/main" id="{1F567684-4CEE-9024-F90D-32790CE85D81}"/>
              </a:ext>
            </a:extLst>
          </p:cNvPr>
          <p:cNvGrpSpPr/>
          <p:nvPr/>
        </p:nvGrpSpPr>
        <p:grpSpPr>
          <a:xfrm>
            <a:off x="-18288" y="-18237"/>
            <a:ext cx="9180830" cy="591185"/>
            <a:chOff x="-18288" y="-18237"/>
            <a:chExt cx="9180830" cy="591185"/>
          </a:xfrm>
        </p:grpSpPr>
        <p:sp>
          <p:nvSpPr>
            <p:cNvPr id="20" name="object 4">
              <a:extLst>
                <a:ext uri="{FF2B5EF4-FFF2-40B4-BE49-F238E27FC236}">
                  <a16:creationId xmlns:a16="http://schemas.microsoft.com/office/drawing/2014/main" id="{1129A4BA-D4CA-A145-B223-D2D284429DA6}"/>
                </a:ext>
              </a:extLst>
            </p:cNvPr>
            <p:cNvSpPr/>
            <p:nvPr/>
          </p:nvSpPr>
          <p:spPr>
            <a:xfrm>
              <a:off x="0" y="50"/>
              <a:ext cx="9144000" cy="554355"/>
            </a:xfrm>
            <a:custGeom>
              <a:avLst/>
              <a:gdLst/>
              <a:ahLst/>
              <a:cxnLst/>
              <a:rect l="l" t="t" r="r" b="b"/>
              <a:pathLst>
                <a:path w="9144000" h="554355">
                  <a:moveTo>
                    <a:pt x="9144000" y="0"/>
                  </a:moveTo>
                  <a:lnTo>
                    <a:pt x="0" y="0"/>
                  </a:lnTo>
                  <a:lnTo>
                    <a:pt x="0" y="554177"/>
                  </a:lnTo>
                  <a:lnTo>
                    <a:pt x="9144000" y="554177"/>
                  </a:lnTo>
                  <a:lnTo>
                    <a:pt x="9144000" y="0"/>
                  </a:lnTo>
                  <a:close/>
                </a:path>
              </a:pathLst>
            </a:custGeom>
            <a:solidFill>
              <a:srgbClr val="99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" name="object 5">
              <a:extLst>
                <a:ext uri="{FF2B5EF4-FFF2-40B4-BE49-F238E27FC236}">
                  <a16:creationId xmlns:a16="http://schemas.microsoft.com/office/drawing/2014/main" id="{B031D86F-7607-49FF-8C0F-23C9C86FEA83}"/>
                </a:ext>
              </a:extLst>
            </p:cNvPr>
            <p:cNvSpPr/>
            <p:nvPr/>
          </p:nvSpPr>
          <p:spPr>
            <a:xfrm>
              <a:off x="0" y="50"/>
              <a:ext cx="9144000" cy="554355"/>
            </a:xfrm>
            <a:custGeom>
              <a:avLst/>
              <a:gdLst/>
              <a:ahLst/>
              <a:cxnLst/>
              <a:rect l="l" t="t" r="r" b="b"/>
              <a:pathLst>
                <a:path w="9144000" h="554355">
                  <a:moveTo>
                    <a:pt x="0" y="554177"/>
                  </a:moveTo>
                  <a:lnTo>
                    <a:pt x="9144000" y="554177"/>
                  </a:lnTo>
                  <a:lnTo>
                    <a:pt x="9144000" y="0"/>
                  </a:lnTo>
                  <a:lnTo>
                    <a:pt x="0" y="0"/>
                  </a:lnTo>
                  <a:lnTo>
                    <a:pt x="0" y="554177"/>
                  </a:lnTo>
                  <a:close/>
                </a:path>
              </a:pathLst>
            </a:custGeom>
            <a:ln w="36575">
              <a:solidFill>
                <a:srgbClr val="99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2" name="Title 20">
            <a:extLst>
              <a:ext uri="{FF2B5EF4-FFF2-40B4-BE49-F238E27FC236}">
                <a16:creationId xmlns:a16="http://schemas.microsoft.com/office/drawing/2014/main" id="{D9A6CE7F-F321-2072-9D1B-21C052FC33E3}"/>
              </a:ext>
            </a:extLst>
          </p:cNvPr>
          <p:cNvSpPr txBox="1">
            <a:spLocks/>
          </p:cNvSpPr>
          <p:nvPr/>
        </p:nvSpPr>
        <p:spPr>
          <a:xfrm>
            <a:off x="2513323" y="107950"/>
            <a:ext cx="3737293" cy="33855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000" b="1" i="0">
                <a:solidFill>
                  <a:schemeClr val="bg1"/>
                </a:solidFill>
                <a:latin typeface="Times New Roman"/>
                <a:ea typeface="+mj-ea"/>
                <a:cs typeface="Times New Roman"/>
              </a:defRPr>
            </a:lvl1pPr>
          </a:lstStyle>
          <a:p>
            <a:pPr algn="ctr"/>
            <a:r>
              <a:rPr lang="en-US" sz="2200" dirty="0"/>
              <a:t>Pre-training Results</a:t>
            </a:r>
          </a:p>
        </p:txBody>
      </p:sp>
    </p:spTree>
    <p:extLst>
      <p:ext uri="{BB962C8B-B14F-4D97-AF65-F5344CB8AC3E}">
        <p14:creationId xmlns:p14="http://schemas.microsoft.com/office/powerpoint/2010/main" val="25961490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8275D7E-319A-A7F5-5ECA-FED3184D7F1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object 12">
            <a:extLst>
              <a:ext uri="{FF2B5EF4-FFF2-40B4-BE49-F238E27FC236}">
                <a16:creationId xmlns:a16="http://schemas.microsoft.com/office/drawing/2014/main" id="{719228EC-9AA4-9CFC-7389-CE3B4D12B89B}"/>
              </a:ext>
            </a:extLst>
          </p:cNvPr>
          <p:cNvSpPr txBox="1">
            <a:spLocks/>
          </p:cNvSpPr>
          <p:nvPr/>
        </p:nvSpPr>
        <p:spPr>
          <a:xfrm>
            <a:off x="1981200" y="4929463"/>
            <a:ext cx="5429251" cy="15388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defPPr>
              <a:defRPr kern="0"/>
            </a:defPPr>
            <a:lvl1pPr>
              <a:defRPr sz="1000" b="0" i="0">
                <a:solidFill>
                  <a:schemeClr val="bg1"/>
                </a:solidFill>
                <a:latin typeface="Times New Roman"/>
                <a:cs typeface="Times New Roman"/>
              </a:defRPr>
            </a:lvl1pPr>
          </a:lstStyle>
          <a:p>
            <a:pPr marL="12700">
              <a:lnSpc>
                <a:spcPts val="1200"/>
              </a:lnSpc>
            </a:pPr>
            <a:r>
              <a:rPr lang="en-US" dirty="0"/>
              <a:t>Differentiable Diffusion Models as Surrogate for Homogenous Calorimeter Design Optimization</a:t>
            </a:r>
            <a:endParaRPr lang="en-US" spc="-10" dirty="0"/>
          </a:p>
        </p:txBody>
      </p:sp>
      <p:sp>
        <p:nvSpPr>
          <p:cNvPr id="14" name="object 6">
            <a:extLst>
              <a:ext uri="{FF2B5EF4-FFF2-40B4-BE49-F238E27FC236}">
                <a16:creationId xmlns:a16="http://schemas.microsoft.com/office/drawing/2014/main" id="{0810CBAD-9C2D-E6BA-F364-28646B934340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2133600" y="105369"/>
            <a:ext cx="4876800" cy="319959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2036445">
              <a:lnSpc>
                <a:spcPct val="100000"/>
              </a:lnSpc>
              <a:spcBef>
                <a:spcPts val="95"/>
              </a:spcBef>
            </a:pPr>
            <a:r>
              <a:rPr lang="en-US" sz="2000" spc="-10" dirty="0"/>
              <a:t>Results</a:t>
            </a:r>
            <a:endParaRPr sz="2000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4BA1E97-64E9-F6C5-9211-B9396EA9F11B}"/>
              </a:ext>
            </a:extLst>
          </p:cNvPr>
          <p:cNvSpPr txBox="1"/>
          <p:nvPr/>
        </p:nvSpPr>
        <p:spPr>
          <a:xfrm>
            <a:off x="1143000" y="697520"/>
            <a:ext cx="243840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rtl="0"/>
            <a:r>
              <a:rPr lang="en-US" sz="1200" b="0" i="0" u="none" strike="noStrike" dirty="0"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Energy profile at early epoch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AEDDCFD-A3C6-EBF3-D896-8FB4E0525422}"/>
              </a:ext>
            </a:extLst>
          </p:cNvPr>
          <p:cNvSpPr txBox="1"/>
          <p:nvPr/>
        </p:nvSpPr>
        <p:spPr>
          <a:xfrm>
            <a:off x="5667374" y="681433"/>
            <a:ext cx="2790825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rtl="0"/>
            <a:r>
              <a:rPr lang="en-US" sz="1200" b="0" i="0" u="none" strike="noStrike" dirty="0"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Energy profile at later epoch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69B5D726-FBC4-7C68-A2A0-49AAD8A5FEFE}"/>
              </a:ext>
            </a:extLst>
          </p:cNvPr>
          <p:cNvSpPr txBox="1"/>
          <p:nvPr/>
        </p:nvSpPr>
        <p:spPr>
          <a:xfrm>
            <a:off x="36575" y="3229372"/>
            <a:ext cx="4381501" cy="98757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84150" indent="-171450">
              <a:lnSpc>
                <a:spcPts val="2350"/>
              </a:lnSpc>
              <a:spcBef>
                <a:spcPts val="90"/>
              </a:spcBef>
              <a:buFont typeface="Arial" panose="020B0604020202020204" pitchFamily="34" charset="0"/>
              <a:buChar char="•"/>
              <a:tabLst>
                <a:tab pos="396875" algn="l"/>
              </a:tabLst>
            </a:pPr>
            <a:r>
              <a:rPr lang="en-US" sz="1200" dirty="0">
                <a:solidFill>
                  <a:schemeClr val="tx1"/>
                </a:solidFill>
                <a:latin typeface="Times New Roman"/>
                <a:cs typeface="Times New Roman"/>
              </a:rPr>
              <a:t>Huge mismatch between generated and ground-truth profiles.</a:t>
            </a:r>
          </a:p>
          <a:p>
            <a:pPr marL="184150" indent="-171450">
              <a:lnSpc>
                <a:spcPts val="2350"/>
              </a:lnSpc>
              <a:spcBef>
                <a:spcPts val="90"/>
              </a:spcBef>
              <a:buFont typeface="Arial" panose="020B0604020202020204" pitchFamily="34" charset="0"/>
              <a:buChar char="•"/>
              <a:tabLst>
                <a:tab pos="396875" algn="l"/>
              </a:tabLst>
            </a:pPr>
            <a:r>
              <a:rPr lang="en-US" sz="1200" dirty="0">
                <a:solidFill>
                  <a:schemeClr val="tx1"/>
                </a:solidFill>
                <a:latin typeface="Times New Roman"/>
                <a:cs typeface="Times New Roman"/>
              </a:rPr>
              <a:t>Energy depositions are underestimated, and peak positions are deviate.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5DFCA9E6-9B34-B834-A741-9945D70DCE19}"/>
              </a:ext>
            </a:extLst>
          </p:cNvPr>
          <p:cNvSpPr txBox="1"/>
          <p:nvPr/>
        </p:nvSpPr>
        <p:spPr>
          <a:xfrm>
            <a:off x="4762499" y="3230986"/>
            <a:ext cx="4381501" cy="67980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84150" indent="-171450">
              <a:lnSpc>
                <a:spcPts val="2350"/>
              </a:lnSpc>
              <a:spcBef>
                <a:spcPts val="90"/>
              </a:spcBef>
              <a:buFont typeface="Arial" panose="020B0604020202020204" pitchFamily="34" charset="0"/>
              <a:buChar char="•"/>
              <a:tabLst>
                <a:tab pos="396875" algn="l"/>
              </a:tabLst>
            </a:pPr>
            <a:r>
              <a:rPr lang="en-US" sz="1200" dirty="0">
                <a:solidFill>
                  <a:schemeClr val="tx1"/>
                </a:solidFill>
                <a:latin typeface="Times New Roman"/>
                <a:cs typeface="Times New Roman"/>
              </a:rPr>
              <a:t>Two distributions closely matched across all energy levels.</a:t>
            </a:r>
          </a:p>
          <a:p>
            <a:pPr marL="184150" indent="-171450">
              <a:lnSpc>
                <a:spcPts val="2350"/>
              </a:lnSpc>
              <a:spcBef>
                <a:spcPts val="90"/>
              </a:spcBef>
              <a:buFont typeface="Arial" panose="020B0604020202020204" pitchFamily="34" charset="0"/>
              <a:buChar char="•"/>
              <a:tabLst>
                <a:tab pos="396875" algn="l"/>
              </a:tabLst>
            </a:pPr>
            <a:r>
              <a:rPr lang="en-US" sz="1200" dirty="0">
                <a:solidFill>
                  <a:schemeClr val="tx1"/>
                </a:solidFill>
                <a:latin typeface="Times New Roman"/>
                <a:cs typeface="Times New Roman"/>
              </a:rPr>
              <a:t>Improved peak alignment and energy deposition spread.</a:t>
            </a:r>
          </a:p>
        </p:txBody>
      </p:sp>
      <p:sp>
        <p:nvSpPr>
          <p:cNvPr id="20" name="Right Arrow 19">
            <a:extLst>
              <a:ext uri="{FF2B5EF4-FFF2-40B4-BE49-F238E27FC236}">
                <a16:creationId xmlns:a16="http://schemas.microsoft.com/office/drawing/2014/main" id="{B46903AE-33A0-DF8A-FD3E-95F6AD733F50}"/>
              </a:ext>
            </a:extLst>
          </p:cNvPr>
          <p:cNvSpPr/>
          <p:nvPr/>
        </p:nvSpPr>
        <p:spPr>
          <a:xfrm>
            <a:off x="1431897" y="4278754"/>
            <a:ext cx="533400" cy="201005"/>
          </a:xfrm>
          <a:prstGeom prst="rightArrow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1" name="object 11">
            <a:extLst>
              <a:ext uri="{FF2B5EF4-FFF2-40B4-BE49-F238E27FC236}">
                <a16:creationId xmlns:a16="http://schemas.microsoft.com/office/drawing/2014/main" id="{90A9FAEA-0C5B-1109-7F89-2078BD2DBEF3}"/>
              </a:ext>
            </a:extLst>
          </p:cNvPr>
          <p:cNvSpPr txBox="1"/>
          <p:nvPr/>
        </p:nvSpPr>
        <p:spPr>
          <a:xfrm>
            <a:off x="2133600" y="4187859"/>
            <a:ext cx="5699097" cy="382797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lang="en-US" sz="1200" spc="-10" dirty="0">
                <a:latin typeface="Times New Roman"/>
                <a:cs typeface="Times New Roman"/>
              </a:rPr>
              <a:t>Our model significantly enhances fidelity and successfully learns the shower calorimeter showers characteristics over time. </a:t>
            </a:r>
          </a:p>
        </p:txBody>
      </p:sp>
      <p:sp>
        <p:nvSpPr>
          <p:cNvPr id="15" name="object 12">
            <a:extLst>
              <a:ext uri="{FF2B5EF4-FFF2-40B4-BE49-F238E27FC236}">
                <a16:creationId xmlns:a16="http://schemas.microsoft.com/office/drawing/2014/main" id="{DD6E7231-54E5-2356-9500-9AA1101FE878}"/>
              </a:ext>
            </a:extLst>
          </p:cNvPr>
          <p:cNvSpPr txBox="1">
            <a:spLocks/>
          </p:cNvSpPr>
          <p:nvPr/>
        </p:nvSpPr>
        <p:spPr>
          <a:xfrm>
            <a:off x="2124074" y="4937070"/>
            <a:ext cx="5429251" cy="15388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defPPr>
              <a:defRPr kern="0"/>
            </a:defPPr>
            <a:lvl1pPr>
              <a:defRPr sz="1000" b="0" i="0">
                <a:solidFill>
                  <a:schemeClr val="bg1"/>
                </a:solidFill>
                <a:latin typeface="Times New Roman"/>
                <a:cs typeface="Times New Roman"/>
              </a:defRPr>
            </a:lvl1pPr>
          </a:lstStyle>
          <a:p>
            <a:pPr marL="12700">
              <a:lnSpc>
                <a:spcPts val="1200"/>
              </a:lnSpc>
            </a:pPr>
            <a:r>
              <a:rPr lang="en-US" dirty="0"/>
              <a:t>Differentiable Modeling for Calorimeter Simulation using Diffusion Models</a:t>
            </a:r>
            <a:endParaRPr lang="en-US" spc="-10" dirty="0"/>
          </a:p>
        </p:txBody>
      </p:sp>
      <p:pic>
        <p:nvPicPr>
          <p:cNvPr id="8" name="Picture 7" descr="A graph of a function&#10;&#10;AI-generated content may be incorrect.">
            <a:extLst>
              <a:ext uri="{FF2B5EF4-FFF2-40B4-BE49-F238E27FC236}">
                <a16:creationId xmlns:a16="http://schemas.microsoft.com/office/drawing/2014/main" id="{5D4BACAC-3971-7315-0BA4-FB5E512091E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9764"/>
          <a:stretch>
            <a:fillRect/>
          </a:stretch>
        </p:blipFill>
        <p:spPr>
          <a:xfrm>
            <a:off x="4651409" y="976398"/>
            <a:ext cx="4431346" cy="2209135"/>
          </a:xfrm>
          <a:prstGeom prst="rect">
            <a:avLst/>
          </a:prstGeom>
        </p:spPr>
      </p:pic>
      <p:pic>
        <p:nvPicPr>
          <p:cNvPr id="24" name="Picture 23" descr="A graph of a function&#10;&#10;AI-generated content may be incorrect.">
            <a:extLst>
              <a:ext uri="{FF2B5EF4-FFF2-40B4-BE49-F238E27FC236}">
                <a16:creationId xmlns:a16="http://schemas.microsoft.com/office/drawing/2014/main" id="{0DAB164F-C30D-5ADE-07FB-36CE4C32F4D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0096"/>
          <a:stretch>
            <a:fillRect/>
          </a:stretch>
        </p:blipFill>
        <p:spPr>
          <a:xfrm>
            <a:off x="36575" y="958432"/>
            <a:ext cx="4412988" cy="2209136"/>
          </a:xfrm>
          <a:prstGeom prst="rect">
            <a:avLst/>
          </a:prstGeom>
        </p:spPr>
      </p:pic>
      <p:grpSp>
        <p:nvGrpSpPr>
          <p:cNvPr id="7" name="object 7">
            <a:extLst>
              <a:ext uri="{FF2B5EF4-FFF2-40B4-BE49-F238E27FC236}">
                <a16:creationId xmlns:a16="http://schemas.microsoft.com/office/drawing/2014/main" id="{140934A5-2A72-4105-16C1-BA42C4CA23AF}"/>
              </a:ext>
            </a:extLst>
          </p:cNvPr>
          <p:cNvGrpSpPr/>
          <p:nvPr/>
        </p:nvGrpSpPr>
        <p:grpSpPr>
          <a:xfrm>
            <a:off x="0" y="4867660"/>
            <a:ext cx="9144000" cy="277495"/>
            <a:chOff x="0" y="4867660"/>
            <a:chExt cx="9144000" cy="277495"/>
          </a:xfrm>
        </p:grpSpPr>
        <p:sp>
          <p:nvSpPr>
            <p:cNvPr id="9" name="object 8">
              <a:extLst>
                <a:ext uri="{FF2B5EF4-FFF2-40B4-BE49-F238E27FC236}">
                  <a16:creationId xmlns:a16="http://schemas.microsoft.com/office/drawing/2014/main" id="{8280EA35-987A-5596-71D4-6BED0B278639}"/>
                </a:ext>
              </a:extLst>
            </p:cNvPr>
            <p:cNvSpPr/>
            <p:nvPr/>
          </p:nvSpPr>
          <p:spPr>
            <a:xfrm>
              <a:off x="0" y="4867660"/>
              <a:ext cx="9144000" cy="277495"/>
            </a:xfrm>
            <a:custGeom>
              <a:avLst/>
              <a:gdLst/>
              <a:ahLst/>
              <a:cxnLst/>
              <a:rect l="l" t="t" r="r" b="b"/>
              <a:pathLst>
                <a:path w="9144000" h="277495">
                  <a:moveTo>
                    <a:pt x="9144000" y="0"/>
                  </a:moveTo>
                  <a:lnTo>
                    <a:pt x="0" y="0"/>
                  </a:lnTo>
                  <a:lnTo>
                    <a:pt x="0" y="277101"/>
                  </a:lnTo>
                  <a:lnTo>
                    <a:pt x="9144000" y="277101"/>
                  </a:lnTo>
                  <a:lnTo>
                    <a:pt x="9144000" y="0"/>
                  </a:lnTo>
                  <a:close/>
                </a:path>
              </a:pathLst>
            </a:custGeom>
            <a:solidFill>
              <a:srgbClr val="99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" name="object 9">
              <a:extLst>
                <a:ext uri="{FF2B5EF4-FFF2-40B4-BE49-F238E27FC236}">
                  <a16:creationId xmlns:a16="http://schemas.microsoft.com/office/drawing/2014/main" id="{C79FBF84-9844-2016-2F14-00A87426433F}"/>
                </a:ext>
              </a:extLst>
            </p:cNvPr>
            <p:cNvSpPr/>
            <p:nvPr/>
          </p:nvSpPr>
          <p:spPr>
            <a:xfrm>
              <a:off x="0" y="4867660"/>
              <a:ext cx="9144000" cy="277495"/>
            </a:xfrm>
            <a:custGeom>
              <a:avLst/>
              <a:gdLst/>
              <a:ahLst/>
              <a:cxnLst/>
              <a:rect l="l" t="t" r="r" b="b"/>
              <a:pathLst>
                <a:path w="9144000" h="277495">
                  <a:moveTo>
                    <a:pt x="0" y="277101"/>
                  </a:moveTo>
                  <a:lnTo>
                    <a:pt x="9144000" y="277101"/>
                  </a:lnTo>
                  <a:lnTo>
                    <a:pt x="9144000" y="0"/>
                  </a:lnTo>
                  <a:lnTo>
                    <a:pt x="0" y="0"/>
                  </a:lnTo>
                  <a:lnTo>
                    <a:pt x="0" y="277101"/>
                  </a:lnTo>
                  <a:close/>
                </a:path>
              </a:pathLst>
            </a:custGeom>
            <a:ln w="36576">
              <a:solidFill>
                <a:srgbClr val="99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7" name="object 12">
            <a:extLst>
              <a:ext uri="{FF2B5EF4-FFF2-40B4-BE49-F238E27FC236}">
                <a16:creationId xmlns:a16="http://schemas.microsoft.com/office/drawing/2014/main" id="{B25662E3-165F-32E4-BB41-F64A63A6EC3F}"/>
              </a:ext>
            </a:extLst>
          </p:cNvPr>
          <p:cNvSpPr txBox="1">
            <a:spLocks/>
          </p:cNvSpPr>
          <p:nvPr/>
        </p:nvSpPr>
        <p:spPr>
          <a:xfrm>
            <a:off x="1857247" y="4929463"/>
            <a:ext cx="5429251" cy="15388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defPPr>
              <a:defRPr kern="0"/>
            </a:defPPr>
            <a:lvl1pPr>
              <a:defRPr sz="1000" b="0" i="0">
                <a:solidFill>
                  <a:schemeClr val="bg1"/>
                </a:solidFill>
                <a:latin typeface="Times New Roman"/>
                <a:cs typeface="Times New Roman"/>
              </a:defRPr>
            </a:lvl1pPr>
          </a:lstStyle>
          <a:p>
            <a:pPr marL="12700" algn="ctr">
              <a:lnSpc>
                <a:spcPts val="1200"/>
              </a:lnSpc>
            </a:pPr>
            <a:r>
              <a:rPr lang="en-US" dirty="0"/>
              <a:t>Differentiable Modeling for Calorimeter Simulation using Diffusion Models</a:t>
            </a:r>
            <a:endParaRPr lang="en-US" spc="-10" dirty="0"/>
          </a:p>
        </p:txBody>
      </p:sp>
      <p:sp>
        <p:nvSpPr>
          <p:cNvPr id="26" name="Title 20">
            <a:extLst>
              <a:ext uri="{FF2B5EF4-FFF2-40B4-BE49-F238E27FC236}">
                <a16:creationId xmlns:a16="http://schemas.microsoft.com/office/drawing/2014/main" id="{2E34F6D8-4789-2CDE-67F1-1AF1ABBE0DDB}"/>
              </a:ext>
            </a:extLst>
          </p:cNvPr>
          <p:cNvSpPr txBox="1">
            <a:spLocks/>
          </p:cNvSpPr>
          <p:nvPr/>
        </p:nvSpPr>
        <p:spPr>
          <a:xfrm>
            <a:off x="2436918" y="107950"/>
            <a:ext cx="3737293" cy="33855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000" b="1" i="0">
                <a:solidFill>
                  <a:schemeClr val="bg1"/>
                </a:solidFill>
                <a:latin typeface="Times New Roman"/>
                <a:ea typeface="+mj-ea"/>
                <a:cs typeface="Times New Roman"/>
              </a:defRPr>
            </a:lvl1pPr>
          </a:lstStyle>
          <a:p>
            <a:pPr algn="ctr"/>
            <a:r>
              <a:rPr lang="en-US" sz="2200" dirty="0"/>
              <a:t>Results</a:t>
            </a:r>
          </a:p>
        </p:txBody>
      </p:sp>
      <p:grpSp>
        <p:nvGrpSpPr>
          <p:cNvPr id="3" name="object 3">
            <a:extLst>
              <a:ext uri="{FF2B5EF4-FFF2-40B4-BE49-F238E27FC236}">
                <a16:creationId xmlns:a16="http://schemas.microsoft.com/office/drawing/2014/main" id="{EF0F386F-3EF9-AA49-116B-6F0C7C191353}"/>
              </a:ext>
            </a:extLst>
          </p:cNvPr>
          <p:cNvGrpSpPr/>
          <p:nvPr/>
        </p:nvGrpSpPr>
        <p:grpSpPr>
          <a:xfrm>
            <a:off x="-18288" y="-18237"/>
            <a:ext cx="9180830" cy="591185"/>
            <a:chOff x="-18288" y="-18237"/>
            <a:chExt cx="9180830" cy="591185"/>
          </a:xfrm>
        </p:grpSpPr>
        <p:sp>
          <p:nvSpPr>
            <p:cNvPr id="4" name="object 4">
              <a:extLst>
                <a:ext uri="{FF2B5EF4-FFF2-40B4-BE49-F238E27FC236}">
                  <a16:creationId xmlns:a16="http://schemas.microsoft.com/office/drawing/2014/main" id="{20702029-ACDD-3410-9F06-4FF0A8498B26}"/>
                </a:ext>
              </a:extLst>
            </p:cNvPr>
            <p:cNvSpPr/>
            <p:nvPr/>
          </p:nvSpPr>
          <p:spPr>
            <a:xfrm>
              <a:off x="0" y="50"/>
              <a:ext cx="9144000" cy="554355"/>
            </a:xfrm>
            <a:custGeom>
              <a:avLst/>
              <a:gdLst/>
              <a:ahLst/>
              <a:cxnLst/>
              <a:rect l="l" t="t" r="r" b="b"/>
              <a:pathLst>
                <a:path w="9144000" h="554355">
                  <a:moveTo>
                    <a:pt x="9144000" y="0"/>
                  </a:moveTo>
                  <a:lnTo>
                    <a:pt x="0" y="0"/>
                  </a:lnTo>
                  <a:lnTo>
                    <a:pt x="0" y="554177"/>
                  </a:lnTo>
                  <a:lnTo>
                    <a:pt x="9144000" y="554177"/>
                  </a:lnTo>
                  <a:lnTo>
                    <a:pt x="9144000" y="0"/>
                  </a:lnTo>
                  <a:close/>
                </a:path>
              </a:pathLst>
            </a:custGeom>
            <a:solidFill>
              <a:srgbClr val="99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>
              <a:extLst>
                <a:ext uri="{FF2B5EF4-FFF2-40B4-BE49-F238E27FC236}">
                  <a16:creationId xmlns:a16="http://schemas.microsoft.com/office/drawing/2014/main" id="{DDD5CF7A-5F3E-5ABA-1BC1-155F1CF05D12}"/>
                </a:ext>
              </a:extLst>
            </p:cNvPr>
            <p:cNvSpPr/>
            <p:nvPr/>
          </p:nvSpPr>
          <p:spPr>
            <a:xfrm>
              <a:off x="0" y="50"/>
              <a:ext cx="9144000" cy="554355"/>
            </a:xfrm>
            <a:custGeom>
              <a:avLst/>
              <a:gdLst/>
              <a:ahLst/>
              <a:cxnLst/>
              <a:rect l="l" t="t" r="r" b="b"/>
              <a:pathLst>
                <a:path w="9144000" h="554355">
                  <a:moveTo>
                    <a:pt x="0" y="554177"/>
                  </a:moveTo>
                  <a:lnTo>
                    <a:pt x="9144000" y="554177"/>
                  </a:lnTo>
                  <a:lnTo>
                    <a:pt x="9144000" y="0"/>
                  </a:lnTo>
                  <a:lnTo>
                    <a:pt x="0" y="0"/>
                  </a:lnTo>
                  <a:lnTo>
                    <a:pt x="0" y="554177"/>
                  </a:lnTo>
                  <a:close/>
                </a:path>
              </a:pathLst>
            </a:custGeom>
            <a:ln w="36575">
              <a:solidFill>
                <a:srgbClr val="99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6" name="Title 20">
            <a:extLst>
              <a:ext uri="{FF2B5EF4-FFF2-40B4-BE49-F238E27FC236}">
                <a16:creationId xmlns:a16="http://schemas.microsoft.com/office/drawing/2014/main" id="{A866436C-D5B7-7DDE-1E95-A873C411AB1E}"/>
              </a:ext>
            </a:extLst>
          </p:cNvPr>
          <p:cNvSpPr txBox="1">
            <a:spLocks/>
          </p:cNvSpPr>
          <p:nvPr/>
        </p:nvSpPr>
        <p:spPr>
          <a:xfrm>
            <a:off x="2513323" y="107950"/>
            <a:ext cx="3737293" cy="33855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000" b="1" i="0">
                <a:solidFill>
                  <a:schemeClr val="bg1"/>
                </a:solidFill>
                <a:latin typeface="Times New Roman"/>
                <a:ea typeface="+mj-ea"/>
                <a:cs typeface="Times New Roman"/>
              </a:defRPr>
            </a:lvl1pPr>
          </a:lstStyle>
          <a:p>
            <a:pPr algn="ctr"/>
            <a:r>
              <a:rPr lang="en-US" sz="2200" dirty="0"/>
              <a:t>Pre-training Results</a:t>
            </a:r>
          </a:p>
        </p:txBody>
      </p:sp>
    </p:spTree>
    <p:extLst>
      <p:ext uri="{BB962C8B-B14F-4D97-AF65-F5344CB8AC3E}">
        <p14:creationId xmlns:p14="http://schemas.microsoft.com/office/powerpoint/2010/main" val="150264045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light in the dark&#10;&#10;AI-generated content may be incorrect.">
            <a:extLst>
              <a:ext uri="{FF2B5EF4-FFF2-40B4-BE49-F238E27FC236}">
                <a16:creationId xmlns:a16="http://schemas.microsoft.com/office/drawing/2014/main" id="{CAE621CF-43C4-2D09-C58E-82CC811C84C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1355724"/>
            <a:ext cx="2743200" cy="2584939"/>
          </a:xfrm>
          <a:prstGeom prst="rect">
            <a:avLst/>
          </a:prstGeom>
        </p:spPr>
      </p:pic>
      <p:grpSp>
        <p:nvGrpSpPr>
          <p:cNvPr id="9" name="object 7">
            <a:extLst>
              <a:ext uri="{FF2B5EF4-FFF2-40B4-BE49-F238E27FC236}">
                <a16:creationId xmlns:a16="http://schemas.microsoft.com/office/drawing/2014/main" id="{DB6E8433-4AB9-664E-E3F2-D65A71F9F3D5}"/>
              </a:ext>
            </a:extLst>
          </p:cNvPr>
          <p:cNvGrpSpPr/>
          <p:nvPr/>
        </p:nvGrpSpPr>
        <p:grpSpPr>
          <a:xfrm>
            <a:off x="0" y="4867660"/>
            <a:ext cx="9144000" cy="277495"/>
            <a:chOff x="0" y="4867660"/>
            <a:chExt cx="9144000" cy="277495"/>
          </a:xfrm>
        </p:grpSpPr>
        <p:sp>
          <p:nvSpPr>
            <p:cNvPr id="10" name="object 8">
              <a:extLst>
                <a:ext uri="{FF2B5EF4-FFF2-40B4-BE49-F238E27FC236}">
                  <a16:creationId xmlns:a16="http://schemas.microsoft.com/office/drawing/2014/main" id="{2E2CA523-19B0-3D71-CA37-CDB9DF1AC2A9}"/>
                </a:ext>
              </a:extLst>
            </p:cNvPr>
            <p:cNvSpPr/>
            <p:nvPr/>
          </p:nvSpPr>
          <p:spPr>
            <a:xfrm>
              <a:off x="0" y="4867660"/>
              <a:ext cx="9144000" cy="277495"/>
            </a:xfrm>
            <a:custGeom>
              <a:avLst/>
              <a:gdLst/>
              <a:ahLst/>
              <a:cxnLst/>
              <a:rect l="l" t="t" r="r" b="b"/>
              <a:pathLst>
                <a:path w="9144000" h="277495">
                  <a:moveTo>
                    <a:pt x="9144000" y="0"/>
                  </a:moveTo>
                  <a:lnTo>
                    <a:pt x="0" y="0"/>
                  </a:lnTo>
                  <a:lnTo>
                    <a:pt x="0" y="277101"/>
                  </a:lnTo>
                  <a:lnTo>
                    <a:pt x="9144000" y="277101"/>
                  </a:lnTo>
                  <a:lnTo>
                    <a:pt x="9144000" y="0"/>
                  </a:lnTo>
                  <a:close/>
                </a:path>
              </a:pathLst>
            </a:custGeom>
            <a:solidFill>
              <a:srgbClr val="99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object 9">
              <a:extLst>
                <a:ext uri="{FF2B5EF4-FFF2-40B4-BE49-F238E27FC236}">
                  <a16:creationId xmlns:a16="http://schemas.microsoft.com/office/drawing/2014/main" id="{6833286E-EEC4-8BE3-9366-8E6C94FE8D79}"/>
                </a:ext>
              </a:extLst>
            </p:cNvPr>
            <p:cNvSpPr/>
            <p:nvPr/>
          </p:nvSpPr>
          <p:spPr>
            <a:xfrm>
              <a:off x="0" y="4867660"/>
              <a:ext cx="9144000" cy="277495"/>
            </a:xfrm>
            <a:custGeom>
              <a:avLst/>
              <a:gdLst/>
              <a:ahLst/>
              <a:cxnLst/>
              <a:rect l="l" t="t" r="r" b="b"/>
              <a:pathLst>
                <a:path w="9144000" h="277495">
                  <a:moveTo>
                    <a:pt x="0" y="277101"/>
                  </a:moveTo>
                  <a:lnTo>
                    <a:pt x="9144000" y="277101"/>
                  </a:lnTo>
                  <a:lnTo>
                    <a:pt x="9144000" y="0"/>
                  </a:lnTo>
                  <a:lnTo>
                    <a:pt x="0" y="0"/>
                  </a:lnTo>
                  <a:lnTo>
                    <a:pt x="0" y="277101"/>
                  </a:lnTo>
                  <a:close/>
                </a:path>
              </a:pathLst>
            </a:custGeom>
            <a:ln w="36576">
              <a:solidFill>
                <a:srgbClr val="99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2" name="object 12">
            <a:extLst>
              <a:ext uri="{FF2B5EF4-FFF2-40B4-BE49-F238E27FC236}">
                <a16:creationId xmlns:a16="http://schemas.microsoft.com/office/drawing/2014/main" id="{0ACA2A9F-D37C-95FF-FFE7-8B92D4DCCD63}"/>
              </a:ext>
            </a:extLst>
          </p:cNvPr>
          <p:cNvSpPr txBox="1">
            <a:spLocks/>
          </p:cNvSpPr>
          <p:nvPr/>
        </p:nvSpPr>
        <p:spPr>
          <a:xfrm>
            <a:off x="1857247" y="4929463"/>
            <a:ext cx="5429251" cy="15388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defPPr>
              <a:defRPr kern="0"/>
            </a:defPPr>
            <a:lvl1pPr>
              <a:defRPr sz="1000" b="0" i="0">
                <a:solidFill>
                  <a:schemeClr val="bg1"/>
                </a:solidFill>
                <a:latin typeface="Times New Roman"/>
                <a:cs typeface="Times New Roman"/>
              </a:defRPr>
            </a:lvl1pPr>
          </a:lstStyle>
          <a:p>
            <a:pPr marL="12700" algn="ctr">
              <a:lnSpc>
                <a:spcPts val="1200"/>
              </a:lnSpc>
            </a:pPr>
            <a:r>
              <a:rPr lang="en-US" dirty="0"/>
              <a:t>Differentiable Modeling for Calorimeter Simulation using Diffusion Models</a:t>
            </a:r>
            <a:endParaRPr lang="en-US" spc="-10" dirty="0"/>
          </a:p>
        </p:txBody>
      </p:sp>
      <p:grpSp>
        <p:nvGrpSpPr>
          <p:cNvPr id="13" name="object 3">
            <a:extLst>
              <a:ext uri="{FF2B5EF4-FFF2-40B4-BE49-F238E27FC236}">
                <a16:creationId xmlns:a16="http://schemas.microsoft.com/office/drawing/2014/main" id="{421333CA-F0E7-B08C-1CA3-58DEDAA7BCD0}"/>
              </a:ext>
            </a:extLst>
          </p:cNvPr>
          <p:cNvGrpSpPr/>
          <p:nvPr/>
        </p:nvGrpSpPr>
        <p:grpSpPr>
          <a:xfrm>
            <a:off x="-18288" y="-18237"/>
            <a:ext cx="9180830" cy="591185"/>
            <a:chOff x="-18288" y="-18237"/>
            <a:chExt cx="9180830" cy="591185"/>
          </a:xfrm>
        </p:grpSpPr>
        <p:sp>
          <p:nvSpPr>
            <p:cNvPr id="14" name="object 4">
              <a:extLst>
                <a:ext uri="{FF2B5EF4-FFF2-40B4-BE49-F238E27FC236}">
                  <a16:creationId xmlns:a16="http://schemas.microsoft.com/office/drawing/2014/main" id="{FE44EF3E-53E7-A877-D0C6-186051FB5324}"/>
                </a:ext>
              </a:extLst>
            </p:cNvPr>
            <p:cNvSpPr/>
            <p:nvPr/>
          </p:nvSpPr>
          <p:spPr>
            <a:xfrm>
              <a:off x="0" y="50"/>
              <a:ext cx="9144000" cy="554355"/>
            </a:xfrm>
            <a:custGeom>
              <a:avLst/>
              <a:gdLst/>
              <a:ahLst/>
              <a:cxnLst/>
              <a:rect l="l" t="t" r="r" b="b"/>
              <a:pathLst>
                <a:path w="9144000" h="554355">
                  <a:moveTo>
                    <a:pt x="9144000" y="0"/>
                  </a:moveTo>
                  <a:lnTo>
                    <a:pt x="0" y="0"/>
                  </a:lnTo>
                  <a:lnTo>
                    <a:pt x="0" y="554177"/>
                  </a:lnTo>
                  <a:lnTo>
                    <a:pt x="9144000" y="554177"/>
                  </a:lnTo>
                  <a:lnTo>
                    <a:pt x="9144000" y="0"/>
                  </a:lnTo>
                  <a:close/>
                </a:path>
              </a:pathLst>
            </a:custGeom>
            <a:solidFill>
              <a:srgbClr val="99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" name="object 5">
              <a:extLst>
                <a:ext uri="{FF2B5EF4-FFF2-40B4-BE49-F238E27FC236}">
                  <a16:creationId xmlns:a16="http://schemas.microsoft.com/office/drawing/2014/main" id="{6E8B3BB7-9922-9E40-DD18-757B2AC637F3}"/>
                </a:ext>
              </a:extLst>
            </p:cNvPr>
            <p:cNvSpPr/>
            <p:nvPr/>
          </p:nvSpPr>
          <p:spPr>
            <a:xfrm>
              <a:off x="0" y="50"/>
              <a:ext cx="9144000" cy="554355"/>
            </a:xfrm>
            <a:custGeom>
              <a:avLst/>
              <a:gdLst/>
              <a:ahLst/>
              <a:cxnLst/>
              <a:rect l="l" t="t" r="r" b="b"/>
              <a:pathLst>
                <a:path w="9144000" h="554355">
                  <a:moveTo>
                    <a:pt x="0" y="554177"/>
                  </a:moveTo>
                  <a:lnTo>
                    <a:pt x="9144000" y="554177"/>
                  </a:lnTo>
                  <a:lnTo>
                    <a:pt x="9144000" y="0"/>
                  </a:lnTo>
                  <a:lnTo>
                    <a:pt x="0" y="0"/>
                  </a:lnTo>
                  <a:lnTo>
                    <a:pt x="0" y="554177"/>
                  </a:lnTo>
                  <a:close/>
                </a:path>
              </a:pathLst>
            </a:custGeom>
            <a:ln w="36575">
              <a:solidFill>
                <a:srgbClr val="99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6" name="Title 20">
            <a:extLst>
              <a:ext uri="{FF2B5EF4-FFF2-40B4-BE49-F238E27FC236}">
                <a16:creationId xmlns:a16="http://schemas.microsoft.com/office/drawing/2014/main" id="{926B5CCE-2926-73CE-10A0-E656B2601AAA}"/>
              </a:ext>
            </a:extLst>
          </p:cNvPr>
          <p:cNvSpPr txBox="1">
            <a:spLocks/>
          </p:cNvSpPr>
          <p:nvPr/>
        </p:nvSpPr>
        <p:spPr>
          <a:xfrm>
            <a:off x="2513323" y="107950"/>
            <a:ext cx="3737293" cy="33855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000" b="1" i="0">
                <a:solidFill>
                  <a:schemeClr val="bg1"/>
                </a:solidFill>
                <a:latin typeface="Times New Roman"/>
                <a:ea typeface="+mj-ea"/>
                <a:cs typeface="Times New Roman"/>
              </a:defRPr>
            </a:lvl1pPr>
          </a:lstStyle>
          <a:p>
            <a:pPr algn="ctr"/>
            <a:r>
              <a:rPr lang="en-US" sz="2200" dirty="0"/>
              <a:t>Pre-training Results</a:t>
            </a: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D32296D7-98FA-D0EF-0392-931B75AD8887}"/>
              </a:ext>
            </a:extLst>
          </p:cNvPr>
          <p:cNvCxnSpPr/>
          <p:nvPr/>
        </p:nvCxnSpPr>
        <p:spPr>
          <a:xfrm flipV="1">
            <a:off x="239197" y="1050925"/>
            <a:ext cx="0" cy="6096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11FD3F80-4DE0-91A0-0E8C-C7FDB89A2F4F}"/>
              </a:ext>
            </a:extLst>
          </p:cNvPr>
          <p:cNvCxnSpPr>
            <a:cxnSpLocks/>
          </p:cNvCxnSpPr>
          <p:nvPr/>
        </p:nvCxnSpPr>
        <p:spPr>
          <a:xfrm>
            <a:off x="2569504" y="3932537"/>
            <a:ext cx="68580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5E5304A1-A553-251F-776D-965FC1EFF890}"/>
              </a:ext>
            </a:extLst>
          </p:cNvPr>
          <p:cNvSpPr txBox="1"/>
          <p:nvPr/>
        </p:nvSpPr>
        <p:spPr>
          <a:xfrm>
            <a:off x="2971800" y="3822833"/>
            <a:ext cx="267869" cy="35926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2700">
              <a:lnSpc>
                <a:spcPts val="2350"/>
              </a:lnSpc>
              <a:spcBef>
                <a:spcPts val="90"/>
              </a:spcBef>
              <a:tabLst>
                <a:tab pos="396875" algn="l"/>
              </a:tabLst>
            </a:pPr>
            <a:r>
              <a:rPr lang="en-US" sz="1200" dirty="0">
                <a:solidFill>
                  <a:schemeClr val="tx1"/>
                </a:solidFill>
                <a:latin typeface="Times New Roman"/>
                <a:cs typeface="Times New Roman"/>
              </a:rPr>
              <a:t>x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B59E02D-52AF-02D7-CFCB-348142307616}"/>
              </a:ext>
            </a:extLst>
          </p:cNvPr>
          <p:cNvSpPr txBox="1"/>
          <p:nvPr/>
        </p:nvSpPr>
        <p:spPr>
          <a:xfrm>
            <a:off x="11624" y="969567"/>
            <a:ext cx="267869" cy="35926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2700">
              <a:lnSpc>
                <a:spcPts val="2350"/>
              </a:lnSpc>
              <a:spcBef>
                <a:spcPts val="90"/>
              </a:spcBef>
              <a:tabLst>
                <a:tab pos="396875" algn="l"/>
              </a:tabLst>
            </a:pPr>
            <a:r>
              <a:rPr lang="en-US" sz="1200" dirty="0">
                <a:solidFill>
                  <a:schemeClr val="tx1"/>
                </a:solidFill>
                <a:latin typeface="Times New Roman"/>
                <a:cs typeface="Times New Roman"/>
              </a:rPr>
              <a:t>y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0DDDACC2-494A-37BF-F109-2221F7DE0AAC}"/>
              </a:ext>
            </a:extLst>
          </p:cNvPr>
          <p:cNvSpPr txBox="1"/>
          <p:nvPr/>
        </p:nvSpPr>
        <p:spPr>
          <a:xfrm>
            <a:off x="4314705" y="630975"/>
            <a:ext cx="5943585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Quantify the physical fidelity of the generated shower, </a:t>
            </a:r>
          </a:p>
          <a:p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we use </a:t>
            </a:r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physics-motivated metrics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pic>
        <p:nvPicPr>
          <p:cNvPr id="34" name="Picture 33" descr="A mathematical equation with a number and a symbol&#10;&#10;AI-generated content may be incorrect.">
            <a:extLst>
              <a:ext uri="{FF2B5EF4-FFF2-40B4-BE49-F238E27FC236}">
                <a16:creationId xmlns:a16="http://schemas.microsoft.com/office/drawing/2014/main" id="{7284A857-617B-EE27-84A7-FDAE2E33830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0383" y="1328833"/>
            <a:ext cx="1074411" cy="559043"/>
          </a:xfrm>
          <a:prstGeom prst="rect">
            <a:avLst/>
          </a:prstGeom>
        </p:spPr>
      </p:pic>
      <p:pic>
        <p:nvPicPr>
          <p:cNvPr id="36" name="Picture 35" descr="A black and white math equation&#10;&#10;AI-generated content may be incorrect.">
            <a:extLst>
              <a:ext uri="{FF2B5EF4-FFF2-40B4-BE49-F238E27FC236}">
                <a16:creationId xmlns:a16="http://schemas.microsoft.com/office/drawing/2014/main" id="{A7B03E59-15FB-9640-8889-342902B1CEC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0383" y="2415605"/>
            <a:ext cx="3327648" cy="649046"/>
          </a:xfrm>
          <a:prstGeom prst="rect">
            <a:avLst/>
          </a:prstGeom>
        </p:spPr>
      </p:pic>
      <p:pic>
        <p:nvPicPr>
          <p:cNvPr id="38" name="Picture 37" descr="A mathematical equation with black text&#10;&#10;AI-generated content may be incorrect.">
            <a:extLst>
              <a:ext uri="{FF2B5EF4-FFF2-40B4-BE49-F238E27FC236}">
                <a16:creationId xmlns:a16="http://schemas.microsoft.com/office/drawing/2014/main" id="{E4D69DB3-B1A5-BA36-0DF3-0B1AC2E82B0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0383" y="3753351"/>
            <a:ext cx="2209800" cy="825500"/>
          </a:xfrm>
          <a:prstGeom prst="rect">
            <a:avLst/>
          </a:prstGeom>
        </p:spPr>
      </p:pic>
      <p:sp>
        <p:nvSpPr>
          <p:cNvPr id="39" name="TextBox 38">
            <a:extLst>
              <a:ext uri="{FF2B5EF4-FFF2-40B4-BE49-F238E27FC236}">
                <a16:creationId xmlns:a16="http://schemas.microsoft.com/office/drawing/2014/main" id="{3C9417C9-D418-404E-B4FA-BA60C5FA52EB}"/>
              </a:ext>
            </a:extLst>
          </p:cNvPr>
          <p:cNvSpPr txBox="1"/>
          <p:nvPr/>
        </p:nvSpPr>
        <p:spPr>
          <a:xfrm>
            <a:off x="4314706" y="1051834"/>
            <a:ext cx="4590098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Total Energy (E):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EABFC070-07D3-485F-682A-B100227F9F16}"/>
              </a:ext>
            </a:extLst>
          </p:cNvPr>
          <p:cNvSpPr txBox="1"/>
          <p:nvPr/>
        </p:nvSpPr>
        <p:spPr>
          <a:xfrm>
            <a:off x="4376803" y="1802822"/>
            <a:ext cx="4593264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Sum of intensities (energy deposits) over the full grid.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957B76F8-377C-793A-9D9E-8E873483D22D}"/>
              </a:ext>
            </a:extLst>
          </p:cNvPr>
          <p:cNvSpPr txBox="1"/>
          <p:nvPr/>
        </p:nvSpPr>
        <p:spPr>
          <a:xfrm>
            <a:off x="4314705" y="2099416"/>
            <a:ext cx="4593264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Energy-Weighted Radius (Rₑ):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78C40090-A085-1DA0-2617-84EE66CAF5CA}"/>
              </a:ext>
            </a:extLst>
          </p:cNvPr>
          <p:cNvSpPr txBox="1"/>
          <p:nvPr/>
        </p:nvSpPr>
        <p:spPr>
          <a:xfrm>
            <a:off x="4376803" y="3061976"/>
            <a:ext cx="4593264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Describes spread of the shower around its center.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1233A641-27FE-B08B-D7E9-DE69FF0AFA53}"/>
              </a:ext>
            </a:extLst>
          </p:cNvPr>
          <p:cNvSpPr txBox="1"/>
          <p:nvPr/>
        </p:nvSpPr>
        <p:spPr>
          <a:xfrm>
            <a:off x="4311540" y="3394367"/>
            <a:ext cx="4593264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Shower Dispersion (</a:t>
            </a:r>
            <a:r>
              <a:rPr lang="el-GR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σᵧ):</a:t>
            </a:r>
            <a:endParaRPr lang="en-US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706E68B9-C09A-ADE4-D9FD-D6E85A256B8B}"/>
              </a:ext>
            </a:extLst>
          </p:cNvPr>
          <p:cNvSpPr txBox="1"/>
          <p:nvPr/>
        </p:nvSpPr>
        <p:spPr>
          <a:xfrm>
            <a:off x="4410383" y="4482760"/>
            <a:ext cx="4593264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Measures vertical spread using energy profile </a:t>
            </a:r>
            <a:r>
              <a:rPr lang="en-U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sz="1200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y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(y).</a:t>
            </a:r>
          </a:p>
        </p:txBody>
      </p:sp>
    </p:spTree>
    <p:extLst>
      <p:ext uri="{BB962C8B-B14F-4D97-AF65-F5344CB8AC3E}">
        <p14:creationId xmlns:p14="http://schemas.microsoft.com/office/powerpoint/2010/main" val="386259262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>
            <a:extLst>
              <a:ext uri="{FF2B5EF4-FFF2-40B4-BE49-F238E27FC236}">
                <a16:creationId xmlns:a16="http://schemas.microsoft.com/office/drawing/2014/main" id="{11F8D56D-7505-D295-767A-240E3E552FC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1192815"/>
            <a:ext cx="8913520" cy="24728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4" name="object 7">
            <a:extLst>
              <a:ext uri="{FF2B5EF4-FFF2-40B4-BE49-F238E27FC236}">
                <a16:creationId xmlns:a16="http://schemas.microsoft.com/office/drawing/2014/main" id="{727F3AAB-3706-9DCF-1274-757C12F94910}"/>
              </a:ext>
            </a:extLst>
          </p:cNvPr>
          <p:cNvGrpSpPr/>
          <p:nvPr/>
        </p:nvGrpSpPr>
        <p:grpSpPr>
          <a:xfrm>
            <a:off x="0" y="4867660"/>
            <a:ext cx="9144000" cy="277495"/>
            <a:chOff x="0" y="4867660"/>
            <a:chExt cx="9144000" cy="277495"/>
          </a:xfrm>
        </p:grpSpPr>
        <p:sp>
          <p:nvSpPr>
            <p:cNvPr id="5" name="object 8">
              <a:extLst>
                <a:ext uri="{FF2B5EF4-FFF2-40B4-BE49-F238E27FC236}">
                  <a16:creationId xmlns:a16="http://schemas.microsoft.com/office/drawing/2014/main" id="{89C99540-168A-CEB5-8B60-C721880C0CA5}"/>
                </a:ext>
              </a:extLst>
            </p:cNvPr>
            <p:cNvSpPr/>
            <p:nvPr/>
          </p:nvSpPr>
          <p:spPr>
            <a:xfrm>
              <a:off x="0" y="4867660"/>
              <a:ext cx="9144000" cy="277495"/>
            </a:xfrm>
            <a:custGeom>
              <a:avLst/>
              <a:gdLst/>
              <a:ahLst/>
              <a:cxnLst/>
              <a:rect l="l" t="t" r="r" b="b"/>
              <a:pathLst>
                <a:path w="9144000" h="277495">
                  <a:moveTo>
                    <a:pt x="9144000" y="0"/>
                  </a:moveTo>
                  <a:lnTo>
                    <a:pt x="0" y="0"/>
                  </a:lnTo>
                  <a:lnTo>
                    <a:pt x="0" y="277101"/>
                  </a:lnTo>
                  <a:lnTo>
                    <a:pt x="9144000" y="277101"/>
                  </a:lnTo>
                  <a:lnTo>
                    <a:pt x="9144000" y="0"/>
                  </a:lnTo>
                  <a:close/>
                </a:path>
              </a:pathLst>
            </a:custGeom>
            <a:solidFill>
              <a:srgbClr val="99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9">
              <a:extLst>
                <a:ext uri="{FF2B5EF4-FFF2-40B4-BE49-F238E27FC236}">
                  <a16:creationId xmlns:a16="http://schemas.microsoft.com/office/drawing/2014/main" id="{D52A1B17-2E80-59FB-EF1D-FC7B764BA8BF}"/>
                </a:ext>
              </a:extLst>
            </p:cNvPr>
            <p:cNvSpPr/>
            <p:nvPr/>
          </p:nvSpPr>
          <p:spPr>
            <a:xfrm>
              <a:off x="0" y="4867660"/>
              <a:ext cx="9144000" cy="277495"/>
            </a:xfrm>
            <a:custGeom>
              <a:avLst/>
              <a:gdLst/>
              <a:ahLst/>
              <a:cxnLst/>
              <a:rect l="l" t="t" r="r" b="b"/>
              <a:pathLst>
                <a:path w="9144000" h="277495">
                  <a:moveTo>
                    <a:pt x="0" y="277101"/>
                  </a:moveTo>
                  <a:lnTo>
                    <a:pt x="9144000" y="277101"/>
                  </a:lnTo>
                  <a:lnTo>
                    <a:pt x="9144000" y="0"/>
                  </a:lnTo>
                  <a:lnTo>
                    <a:pt x="0" y="0"/>
                  </a:lnTo>
                  <a:lnTo>
                    <a:pt x="0" y="277101"/>
                  </a:lnTo>
                  <a:close/>
                </a:path>
              </a:pathLst>
            </a:custGeom>
            <a:ln w="36576">
              <a:solidFill>
                <a:srgbClr val="99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7" name="object 12">
            <a:extLst>
              <a:ext uri="{FF2B5EF4-FFF2-40B4-BE49-F238E27FC236}">
                <a16:creationId xmlns:a16="http://schemas.microsoft.com/office/drawing/2014/main" id="{2EFDF84A-78C4-F495-51B1-F8509D4F05AF}"/>
              </a:ext>
            </a:extLst>
          </p:cNvPr>
          <p:cNvSpPr txBox="1">
            <a:spLocks/>
          </p:cNvSpPr>
          <p:nvPr/>
        </p:nvSpPr>
        <p:spPr>
          <a:xfrm>
            <a:off x="1857247" y="4929463"/>
            <a:ext cx="5429251" cy="15388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defPPr>
              <a:defRPr kern="0"/>
            </a:defPPr>
            <a:lvl1pPr>
              <a:defRPr sz="1000" b="0" i="0">
                <a:solidFill>
                  <a:schemeClr val="bg1"/>
                </a:solidFill>
                <a:latin typeface="Times New Roman"/>
                <a:cs typeface="Times New Roman"/>
              </a:defRPr>
            </a:lvl1pPr>
          </a:lstStyle>
          <a:p>
            <a:pPr marL="12700" algn="ctr">
              <a:lnSpc>
                <a:spcPts val="1200"/>
              </a:lnSpc>
            </a:pPr>
            <a:r>
              <a:rPr lang="en-US" dirty="0"/>
              <a:t>Differentiable Modeling for Calorimeter Simulation using Diffusion Models</a:t>
            </a:r>
            <a:endParaRPr lang="en-US" spc="-10" dirty="0"/>
          </a:p>
        </p:txBody>
      </p:sp>
      <p:grpSp>
        <p:nvGrpSpPr>
          <p:cNvPr id="8" name="object 3">
            <a:extLst>
              <a:ext uri="{FF2B5EF4-FFF2-40B4-BE49-F238E27FC236}">
                <a16:creationId xmlns:a16="http://schemas.microsoft.com/office/drawing/2014/main" id="{EB50696C-4886-62C3-3431-FB9334027FC0}"/>
              </a:ext>
            </a:extLst>
          </p:cNvPr>
          <p:cNvGrpSpPr/>
          <p:nvPr/>
        </p:nvGrpSpPr>
        <p:grpSpPr>
          <a:xfrm>
            <a:off x="-18288" y="-18237"/>
            <a:ext cx="9180830" cy="591185"/>
            <a:chOff x="-18288" y="-18237"/>
            <a:chExt cx="9180830" cy="591185"/>
          </a:xfrm>
        </p:grpSpPr>
        <p:sp>
          <p:nvSpPr>
            <p:cNvPr id="9" name="object 4">
              <a:extLst>
                <a:ext uri="{FF2B5EF4-FFF2-40B4-BE49-F238E27FC236}">
                  <a16:creationId xmlns:a16="http://schemas.microsoft.com/office/drawing/2014/main" id="{DC54F4B0-5FE9-150C-5931-444728C27640}"/>
                </a:ext>
              </a:extLst>
            </p:cNvPr>
            <p:cNvSpPr/>
            <p:nvPr/>
          </p:nvSpPr>
          <p:spPr>
            <a:xfrm>
              <a:off x="0" y="50"/>
              <a:ext cx="9144000" cy="554355"/>
            </a:xfrm>
            <a:custGeom>
              <a:avLst/>
              <a:gdLst/>
              <a:ahLst/>
              <a:cxnLst/>
              <a:rect l="l" t="t" r="r" b="b"/>
              <a:pathLst>
                <a:path w="9144000" h="554355">
                  <a:moveTo>
                    <a:pt x="9144000" y="0"/>
                  </a:moveTo>
                  <a:lnTo>
                    <a:pt x="0" y="0"/>
                  </a:lnTo>
                  <a:lnTo>
                    <a:pt x="0" y="554177"/>
                  </a:lnTo>
                  <a:lnTo>
                    <a:pt x="9144000" y="554177"/>
                  </a:lnTo>
                  <a:lnTo>
                    <a:pt x="9144000" y="0"/>
                  </a:lnTo>
                  <a:close/>
                </a:path>
              </a:pathLst>
            </a:custGeom>
            <a:solidFill>
              <a:srgbClr val="99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5">
              <a:extLst>
                <a:ext uri="{FF2B5EF4-FFF2-40B4-BE49-F238E27FC236}">
                  <a16:creationId xmlns:a16="http://schemas.microsoft.com/office/drawing/2014/main" id="{B2D26843-C14F-0DF8-5883-755A0F17B1E1}"/>
                </a:ext>
              </a:extLst>
            </p:cNvPr>
            <p:cNvSpPr/>
            <p:nvPr/>
          </p:nvSpPr>
          <p:spPr>
            <a:xfrm>
              <a:off x="0" y="50"/>
              <a:ext cx="9144000" cy="554355"/>
            </a:xfrm>
            <a:custGeom>
              <a:avLst/>
              <a:gdLst/>
              <a:ahLst/>
              <a:cxnLst/>
              <a:rect l="l" t="t" r="r" b="b"/>
              <a:pathLst>
                <a:path w="9144000" h="554355">
                  <a:moveTo>
                    <a:pt x="0" y="554177"/>
                  </a:moveTo>
                  <a:lnTo>
                    <a:pt x="9144000" y="554177"/>
                  </a:lnTo>
                  <a:lnTo>
                    <a:pt x="9144000" y="0"/>
                  </a:lnTo>
                  <a:lnTo>
                    <a:pt x="0" y="0"/>
                  </a:lnTo>
                  <a:lnTo>
                    <a:pt x="0" y="554177"/>
                  </a:lnTo>
                  <a:close/>
                </a:path>
              </a:pathLst>
            </a:custGeom>
            <a:ln w="36575">
              <a:solidFill>
                <a:srgbClr val="99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1" name="Title 20">
            <a:extLst>
              <a:ext uri="{FF2B5EF4-FFF2-40B4-BE49-F238E27FC236}">
                <a16:creationId xmlns:a16="http://schemas.microsoft.com/office/drawing/2014/main" id="{39909E2E-C0B1-6C16-DF1A-C55AD825831D}"/>
              </a:ext>
            </a:extLst>
          </p:cNvPr>
          <p:cNvSpPr txBox="1">
            <a:spLocks/>
          </p:cNvSpPr>
          <p:nvPr/>
        </p:nvSpPr>
        <p:spPr>
          <a:xfrm>
            <a:off x="2513323" y="107950"/>
            <a:ext cx="3737293" cy="33855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000" b="1" i="0">
                <a:solidFill>
                  <a:schemeClr val="bg1"/>
                </a:solidFill>
                <a:latin typeface="Times New Roman"/>
                <a:ea typeface="+mj-ea"/>
                <a:cs typeface="Times New Roman"/>
              </a:defRPr>
            </a:lvl1pPr>
          </a:lstStyle>
          <a:p>
            <a:pPr algn="ctr"/>
            <a:r>
              <a:rPr lang="en-US" sz="2200" dirty="0"/>
              <a:t>Pre-training Results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2039FAEC-6E2F-122D-9D6C-ADE86915F058}"/>
                  </a:ext>
                </a:extLst>
              </p:cNvPr>
              <p:cNvSpPr txBox="1"/>
              <p:nvPr/>
            </p:nvSpPr>
            <p:spPr>
              <a:xfrm>
                <a:off x="1295272" y="4020158"/>
                <a:ext cx="6553200" cy="46166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1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These results demonstrate that the model not only learns to generate visually plausible showers, but it generate highly accurate </a:t>
                </a:r>
                <a:r>
                  <a:rPr lang="en-US" sz="12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HEP simulation data </a:t>
                </a:r>
                <a14:m>
                  <m:oMath xmlns:m="http://schemas.openxmlformats.org/officeDocument/2006/math">
                    <m:r>
                      <a:rPr lang="en-US" sz="120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/>
                      </a:rPr>
                      <m:t>→</m:t>
                    </m:r>
                  </m:oMath>
                </a14:m>
                <a:r>
                  <a:rPr lang="en-US" sz="1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it can serve as </a:t>
                </a:r>
                <a:r>
                  <a:rPr lang="en-US" sz="12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high fidelity surrogate</a:t>
                </a:r>
                <a:r>
                  <a:rPr lang="en-US" sz="1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2039FAEC-6E2F-122D-9D6C-ADE86915F05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95272" y="4020158"/>
                <a:ext cx="6553200" cy="461665"/>
              </a:xfrm>
              <a:prstGeom prst="rect">
                <a:avLst/>
              </a:prstGeom>
              <a:blipFill>
                <a:blip r:embed="rId3"/>
                <a:stretch>
                  <a:fillRect b="-1081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Right Arrow 13">
            <a:extLst>
              <a:ext uri="{FF2B5EF4-FFF2-40B4-BE49-F238E27FC236}">
                <a16:creationId xmlns:a16="http://schemas.microsoft.com/office/drawing/2014/main" id="{8BAE4133-0CB9-7FE8-9799-E8DA6015B9CF}"/>
              </a:ext>
            </a:extLst>
          </p:cNvPr>
          <p:cNvSpPr/>
          <p:nvPr/>
        </p:nvSpPr>
        <p:spPr>
          <a:xfrm>
            <a:off x="533400" y="4150489"/>
            <a:ext cx="533400" cy="201005"/>
          </a:xfrm>
          <a:prstGeom prst="rightArrow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1C2E1CB-2D76-19B9-E9E0-FA15491B6038}"/>
              </a:ext>
            </a:extLst>
          </p:cNvPr>
          <p:cNvSpPr txBox="1"/>
          <p:nvPr/>
        </p:nvSpPr>
        <p:spPr>
          <a:xfrm>
            <a:off x="2016514" y="723061"/>
            <a:ext cx="5110716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Mean Squared Error of each metric across training epochs</a:t>
            </a:r>
          </a:p>
        </p:txBody>
      </p:sp>
    </p:spTree>
    <p:extLst>
      <p:ext uri="{BB962C8B-B14F-4D97-AF65-F5344CB8AC3E}">
        <p14:creationId xmlns:p14="http://schemas.microsoft.com/office/powerpoint/2010/main" val="170677873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CA87ABB-5A2E-9F9C-A10C-D55F609E730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object 12">
            <a:extLst>
              <a:ext uri="{FF2B5EF4-FFF2-40B4-BE49-F238E27FC236}">
                <a16:creationId xmlns:a16="http://schemas.microsoft.com/office/drawing/2014/main" id="{D4226970-59E6-6ECC-06E7-FC85FA4E3265}"/>
              </a:ext>
            </a:extLst>
          </p:cNvPr>
          <p:cNvSpPr txBox="1">
            <a:spLocks/>
          </p:cNvSpPr>
          <p:nvPr/>
        </p:nvSpPr>
        <p:spPr>
          <a:xfrm>
            <a:off x="1981200" y="4929463"/>
            <a:ext cx="5429251" cy="15388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defPPr>
              <a:defRPr kern="0"/>
            </a:defPPr>
            <a:lvl1pPr>
              <a:defRPr sz="1000" b="0" i="0">
                <a:solidFill>
                  <a:schemeClr val="bg1"/>
                </a:solidFill>
                <a:latin typeface="Times New Roman"/>
                <a:cs typeface="Times New Roman"/>
              </a:defRPr>
            </a:lvl1pPr>
          </a:lstStyle>
          <a:p>
            <a:pPr marL="12700">
              <a:lnSpc>
                <a:spcPts val="1200"/>
              </a:lnSpc>
            </a:pPr>
            <a:r>
              <a:rPr lang="en-US" dirty="0"/>
              <a:t>Differentiable Diffusion Models as Surrogate for Homogenous Calorimeter Design Optimization</a:t>
            </a:r>
            <a:endParaRPr lang="en-US" spc="-10" dirty="0"/>
          </a:p>
        </p:txBody>
      </p:sp>
      <p:sp>
        <p:nvSpPr>
          <p:cNvPr id="12" name="object 6">
            <a:extLst>
              <a:ext uri="{FF2B5EF4-FFF2-40B4-BE49-F238E27FC236}">
                <a16:creationId xmlns:a16="http://schemas.microsoft.com/office/drawing/2014/main" id="{734601C4-B29F-A58F-3345-69F7D44A80BE}"/>
              </a:ext>
            </a:extLst>
          </p:cNvPr>
          <p:cNvSpPr txBox="1">
            <a:spLocks/>
          </p:cNvSpPr>
          <p:nvPr/>
        </p:nvSpPr>
        <p:spPr>
          <a:xfrm>
            <a:off x="2133600" y="105369"/>
            <a:ext cx="4876800" cy="319959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>
            <a:lvl1pPr>
              <a:defRPr sz="4000" b="1" i="0">
                <a:solidFill>
                  <a:schemeClr val="bg1"/>
                </a:solidFill>
                <a:latin typeface="Times New Roman"/>
                <a:ea typeface="+mj-ea"/>
                <a:cs typeface="Times New Roman"/>
              </a:defRPr>
            </a:lvl1pPr>
          </a:lstStyle>
          <a:p>
            <a:pPr marL="2036445">
              <a:spcBef>
                <a:spcPts val="95"/>
              </a:spcBef>
            </a:pPr>
            <a:r>
              <a:rPr lang="en-US" sz="2000" spc="-10" dirty="0"/>
              <a:t>Results</a:t>
            </a:r>
            <a:endParaRPr lang="en-US" sz="2000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8D886CE-454F-BDAD-11A0-BADA190DBF78}"/>
              </a:ext>
            </a:extLst>
          </p:cNvPr>
          <p:cNvSpPr txBox="1"/>
          <p:nvPr/>
        </p:nvSpPr>
        <p:spPr>
          <a:xfrm>
            <a:off x="4191000" y="1017074"/>
            <a:ext cx="4324432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rtl="0"/>
            <a:r>
              <a:rPr lang="en-US" sz="1200" b="0" i="0" u="none" strike="noStrike" dirty="0"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Model performance on unseen cell size configurations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164D0267-A69D-E4A6-F4E1-260063CE41FB}"/>
              </a:ext>
            </a:extLst>
          </p:cNvPr>
          <p:cNvSpPr txBox="1"/>
          <p:nvPr/>
        </p:nvSpPr>
        <p:spPr>
          <a:xfrm>
            <a:off x="76200" y="1780252"/>
            <a:ext cx="32004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rtl="0"/>
            <a:r>
              <a:rPr lang="en-US" sz="1200" b="0" i="0" u="none" strike="noStrike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The conditional DDPMs was tested on cell size configuration that were not included in the training set to evaluate its ability to generalize. </a:t>
            </a:r>
            <a:endParaRPr lang="en-US" sz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553AF153-2B2B-C0A0-5CF4-4E75DD3D7BA5}"/>
              </a:ext>
            </a:extLst>
          </p:cNvPr>
          <p:cNvSpPr txBox="1"/>
          <p:nvPr/>
        </p:nvSpPr>
        <p:spPr>
          <a:xfrm>
            <a:off x="114010" y="2488386"/>
            <a:ext cx="3200400" cy="129535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84150" indent="-171450">
              <a:lnSpc>
                <a:spcPts val="2350"/>
              </a:lnSpc>
              <a:spcBef>
                <a:spcPts val="90"/>
              </a:spcBef>
              <a:buFont typeface="Arial" panose="020B0604020202020204" pitchFamily="34" charset="0"/>
              <a:buChar char="•"/>
              <a:tabLst>
                <a:tab pos="396875" algn="l"/>
              </a:tabLst>
            </a:pP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Model captures the overall distribution but exhibits some deviate in shape.</a:t>
            </a:r>
          </a:p>
          <a:p>
            <a:pPr marL="184150" indent="-171450">
              <a:lnSpc>
                <a:spcPts val="2350"/>
              </a:lnSpc>
              <a:spcBef>
                <a:spcPts val="90"/>
              </a:spcBef>
              <a:buFont typeface="Arial" panose="020B0604020202020204" pitchFamily="34" charset="0"/>
              <a:buChar char="•"/>
              <a:tabLst>
                <a:tab pos="396875" algn="l"/>
              </a:tabLst>
            </a:pP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transverse profiles are well-aligned with the ground-truth.</a:t>
            </a:r>
          </a:p>
        </p:txBody>
      </p:sp>
      <p:sp>
        <p:nvSpPr>
          <p:cNvPr id="11" name="object 12">
            <a:extLst>
              <a:ext uri="{FF2B5EF4-FFF2-40B4-BE49-F238E27FC236}">
                <a16:creationId xmlns:a16="http://schemas.microsoft.com/office/drawing/2014/main" id="{44D6688F-B5B3-491B-3A17-4B74BE122BC3}"/>
              </a:ext>
            </a:extLst>
          </p:cNvPr>
          <p:cNvSpPr txBox="1">
            <a:spLocks/>
          </p:cNvSpPr>
          <p:nvPr/>
        </p:nvSpPr>
        <p:spPr>
          <a:xfrm>
            <a:off x="2124074" y="4937070"/>
            <a:ext cx="5429251" cy="15388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defPPr>
              <a:defRPr kern="0"/>
            </a:defPPr>
            <a:lvl1pPr>
              <a:defRPr sz="1000" b="0" i="0">
                <a:solidFill>
                  <a:schemeClr val="bg1"/>
                </a:solidFill>
                <a:latin typeface="Times New Roman"/>
                <a:cs typeface="Times New Roman"/>
              </a:defRPr>
            </a:lvl1pPr>
          </a:lstStyle>
          <a:p>
            <a:pPr marL="12700">
              <a:lnSpc>
                <a:spcPts val="1200"/>
              </a:lnSpc>
            </a:pPr>
            <a:r>
              <a:rPr lang="en-US" dirty="0"/>
              <a:t>Differentiable Modeling for Calorimeter Simulation using Diffusion Models</a:t>
            </a:r>
            <a:endParaRPr lang="en-US" spc="-10" dirty="0"/>
          </a:p>
        </p:txBody>
      </p:sp>
      <p:pic>
        <p:nvPicPr>
          <p:cNvPr id="8" name="Picture 7" descr="A graph of a normal distribution&#10;&#10;AI-generated content may be incorrect.">
            <a:extLst>
              <a:ext uri="{FF2B5EF4-FFF2-40B4-BE49-F238E27FC236}">
                <a16:creationId xmlns:a16="http://schemas.microsoft.com/office/drawing/2014/main" id="{56C180E7-F3FD-B294-14A3-E5EE55D46E9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0258"/>
          <a:stretch>
            <a:fillRect/>
          </a:stretch>
        </p:blipFill>
        <p:spPr>
          <a:xfrm>
            <a:off x="3425642" y="1423150"/>
            <a:ext cx="5486186" cy="2751975"/>
          </a:xfrm>
          <a:prstGeom prst="rect">
            <a:avLst/>
          </a:prstGeom>
        </p:spPr>
      </p:pic>
      <p:grpSp>
        <p:nvGrpSpPr>
          <p:cNvPr id="7" name="object 7">
            <a:extLst>
              <a:ext uri="{FF2B5EF4-FFF2-40B4-BE49-F238E27FC236}">
                <a16:creationId xmlns:a16="http://schemas.microsoft.com/office/drawing/2014/main" id="{15E3900E-4681-D6F5-7C55-A510EBB7F492}"/>
              </a:ext>
            </a:extLst>
          </p:cNvPr>
          <p:cNvGrpSpPr/>
          <p:nvPr/>
        </p:nvGrpSpPr>
        <p:grpSpPr>
          <a:xfrm>
            <a:off x="0" y="4867660"/>
            <a:ext cx="9144000" cy="277495"/>
            <a:chOff x="0" y="4867660"/>
            <a:chExt cx="9144000" cy="277495"/>
          </a:xfrm>
        </p:grpSpPr>
        <p:sp>
          <p:nvSpPr>
            <p:cNvPr id="9" name="object 8">
              <a:extLst>
                <a:ext uri="{FF2B5EF4-FFF2-40B4-BE49-F238E27FC236}">
                  <a16:creationId xmlns:a16="http://schemas.microsoft.com/office/drawing/2014/main" id="{378CB640-1D1A-9DE3-5F31-D1C36C750BF6}"/>
                </a:ext>
              </a:extLst>
            </p:cNvPr>
            <p:cNvSpPr/>
            <p:nvPr/>
          </p:nvSpPr>
          <p:spPr>
            <a:xfrm>
              <a:off x="0" y="4867660"/>
              <a:ext cx="9144000" cy="277495"/>
            </a:xfrm>
            <a:custGeom>
              <a:avLst/>
              <a:gdLst/>
              <a:ahLst/>
              <a:cxnLst/>
              <a:rect l="l" t="t" r="r" b="b"/>
              <a:pathLst>
                <a:path w="9144000" h="277495">
                  <a:moveTo>
                    <a:pt x="9144000" y="0"/>
                  </a:moveTo>
                  <a:lnTo>
                    <a:pt x="0" y="0"/>
                  </a:lnTo>
                  <a:lnTo>
                    <a:pt x="0" y="277101"/>
                  </a:lnTo>
                  <a:lnTo>
                    <a:pt x="9144000" y="277101"/>
                  </a:lnTo>
                  <a:lnTo>
                    <a:pt x="9144000" y="0"/>
                  </a:lnTo>
                  <a:close/>
                </a:path>
              </a:pathLst>
            </a:custGeom>
            <a:solidFill>
              <a:srgbClr val="99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" name="object 9">
              <a:extLst>
                <a:ext uri="{FF2B5EF4-FFF2-40B4-BE49-F238E27FC236}">
                  <a16:creationId xmlns:a16="http://schemas.microsoft.com/office/drawing/2014/main" id="{DAB5BA22-D1BE-A737-4304-553081AE9FDC}"/>
                </a:ext>
              </a:extLst>
            </p:cNvPr>
            <p:cNvSpPr/>
            <p:nvPr/>
          </p:nvSpPr>
          <p:spPr>
            <a:xfrm>
              <a:off x="0" y="4867660"/>
              <a:ext cx="9144000" cy="277495"/>
            </a:xfrm>
            <a:custGeom>
              <a:avLst/>
              <a:gdLst/>
              <a:ahLst/>
              <a:cxnLst/>
              <a:rect l="l" t="t" r="r" b="b"/>
              <a:pathLst>
                <a:path w="9144000" h="277495">
                  <a:moveTo>
                    <a:pt x="0" y="277101"/>
                  </a:moveTo>
                  <a:lnTo>
                    <a:pt x="9144000" y="277101"/>
                  </a:lnTo>
                  <a:lnTo>
                    <a:pt x="9144000" y="0"/>
                  </a:lnTo>
                  <a:lnTo>
                    <a:pt x="0" y="0"/>
                  </a:lnTo>
                  <a:lnTo>
                    <a:pt x="0" y="277101"/>
                  </a:lnTo>
                  <a:close/>
                </a:path>
              </a:pathLst>
            </a:custGeom>
            <a:ln w="36576">
              <a:solidFill>
                <a:srgbClr val="99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8" name="object 12">
            <a:extLst>
              <a:ext uri="{FF2B5EF4-FFF2-40B4-BE49-F238E27FC236}">
                <a16:creationId xmlns:a16="http://schemas.microsoft.com/office/drawing/2014/main" id="{E335D195-77C2-ACDB-4ECB-B0B2F1A58D99}"/>
              </a:ext>
            </a:extLst>
          </p:cNvPr>
          <p:cNvSpPr txBox="1">
            <a:spLocks/>
          </p:cNvSpPr>
          <p:nvPr/>
        </p:nvSpPr>
        <p:spPr>
          <a:xfrm>
            <a:off x="1857247" y="4929463"/>
            <a:ext cx="5429251" cy="15388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defPPr>
              <a:defRPr kern="0"/>
            </a:defPPr>
            <a:lvl1pPr>
              <a:defRPr sz="1000" b="0" i="0">
                <a:solidFill>
                  <a:schemeClr val="bg1"/>
                </a:solidFill>
                <a:latin typeface="Times New Roman"/>
                <a:cs typeface="Times New Roman"/>
              </a:defRPr>
            </a:lvl1pPr>
          </a:lstStyle>
          <a:p>
            <a:pPr marL="12700" algn="ctr">
              <a:lnSpc>
                <a:spcPts val="1200"/>
              </a:lnSpc>
            </a:pPr>
            <a:r>
              <a:rPr lang="en-US" dirty="0"/>
              <a:t>Differentiable Modeling for Calorimeter Simulation using Diffusion Models</a:t>
            </a:r>
            <a:endParaRPr lang="en-US" spc="-10" dirty="0"/>
          </a:p>
        </p:txBody>
      </p:sp>
      <p:sp>
        <p:nvSpPr>
          <p:cNvPr id="22" name="Title 20">
            <a:extLst>
              <a:ext uri="{FF2B5EF4-FFF2-40B4-BE49-F238E27FC236}">
                <a16:creationId xmlns:a16="http://schemas.microsoft.com/office/drawing/2014/main" id="{3E1B209F-EFEA-368E-1A45-75533BD29BDB}"/>
              </a:ext>
            </a:extLst>
          </p:cNvPr>
          <p:cNvSpPr txBox="1">
            <a:spLocks/>
          </p:cNvSpPr>
          <p:nvPr/>
        </p:nvSpPr>
        <p:spPr>
          <a:xfrm>
            <a:off x="2436918" y="107950"/>
            <a:ext cx="3737293" cy="33855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000" b="1" i="0">
                <a:solidFill>
                  <a:schemeClr val="bg1"/>
                </a:solidFill>
                <a:latin typeface="Times New Roman"/>
                <a:ea typeface="+mj-ea"/>
                <a:cs typeface="Times New Roman"/>
              </a:defRPr>
            </a:lvl1pPr>
          </a:lstStyle>
          <a:p>
            <a:pPr algn="ctr"/>
            <a:r>
              <a:rPr lang="en-US" sz="2200" dirty="0"/>
              <a:t>Results</a:t>
            </a:r>
          </a:p>
        </p:txBody>
      </p:sp>
      <p:grpSp>
        <p:nvGrpSpPr>
          <p:cNvPr id="2" name="object 3">
            <a:extLst>
              <a:ext uri="{FF2B5EF4-FFF2-40B4-BE49-F238E27FC236}">
                <a16:creationId xmlns:a16="http://schemas.microsoft.com/office/drawing/2014/main" id="{5A10F0D4-B422-AD18-780B-C08DECE5741A}"/>
              </a:ext>
            </a:extLst>
          </p:cNvPr>
          <p:cNvGrpSpPr/>
          <p:nvPr/>
        </p:nvGrpSpPr>
        <p:grpSpPr>
          <a:xfrm>
            <a:off x="-18288" y="-18237"/>
            <a:ext cx="9180830" cy="591185"/>
            <a:chOff x="-18288" y="-18237"/>
            <a:chExt cx="9180830" cy="591185"/>
          </a:xfrm>
        </p:grpSpPr>
        <p:sp>
          <p:nvSpPr>
            <p:cNvPr id="3" name="object 4">
              <a:extLst>
                <a:ext uri="{FF2B5EF4-FFF2-40B4-BE49-F238E27FC236}">
                  <a16:creationId xmlns:a16="http://schemas.microsoft.com/office/drawing/2014/main" id="{6054B9D1-621B-4869-6C21-EA663D96F5B5}"/>
                </a:ext>
              </a:extLst>
            </p:cNvPr>
            <p:cNvSpPr/>
            <p:nvPr/>
          </p:nvSpPr>
          <p:spPr>
            <a:xfrm>
              <a:off x="0" y="50"/>
              <a:ext cx="9144000" cy="554355"/>
            </a:xfrm>
            <a:custGeom>
              <a:avLst/>
              <a:gdLst/>
              <a:ahLst/>
              <a:cxnLst/>
              <a:rect l="l" t="t" r="r" b="b"/>
              <a:pathLst>
                <a:path w="9144000" h="554355">
                  <a:moveTo>
                    <a:pt x="9144000" y="0"/>
                  </a:moveTo>
                  <a:lnTo>
                    <a:pt x="0" y="0"/>
                  </a:lnTo>
                  <a:lnTo>
                    <a:pt x="0" y="554177"/>
                  </a:lnTo>
                  <a:lnTo>
                    <a:pt x="9144000" y="554177"/>
                  </a:lnTo>
                  <a:lnTo>
                    <a:pt x="9144000" y="0"/>
                  </a:lnTo>
                  <a:close/>
                </a:path>
              </a:pathLst>
            </a:custGeom>
            <a:solidFill>
              <a:srgbClr val="99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5">
              <a:extLst>
                <a:ext uri="{FF2B5EF4-FFF2-40B4-BE49-F238E27FC236}">
                  <a16:creationId xmlns:a16="http://schemas.microsoft.com/office/drawing/2014/main" id="{C58DB2DD-0B84-97F7-83EB-0AECEEAC78F0}"/>
                </a:ext>
              </a:extLst>
            </p:cNvPr>
            <p:cNvSpPr/>
            <p:nvPr/>
          </p:nvSpPr>
          <p:spPr>
            <a:xfrm>
              <a:off x="0" y="50"/>
              <a:ext cx="9144000" cy="554355"/>
            </a:xfrm>
            <a:custGeom>
              <a:avLst/>
              <a:gdLst/>
              <a:ahLst/>
              <a:cxnLst/>
              <a:rect l="l" t="t" r="r" b="b"/>
              <a:pathLst>
                <a:path w="9144000" h="554355">
                  <a:moveTo>
                    <a:pt x="0" y="554177"/>
                  </a:moveTo>
                  <a:lnTo>
                    <a:pt x="9144000" y="554177"/>
                  </a:lnTo>
                  <a:lnTo>
                    <a:pt x="9144000" y="0"/>
                  </a:lnTo>
                  <a:lnTo>
                    <a:pt x="0" y="0"/>
                  </a:lnTo>
                  <a:lnTo>
                    <a:pt x="0" y="554177"/>
                  </a:lnTo>
                  <a:close/>
                </a:path>
              </a:pathLst>
            </a:custGeom>
            <a:ln w="36575">
              <a:solidFill>
                <a:srgbClr val="99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5" name="Title 20">
            <a:extLst>
              <a:ext uri="{FF2B5EF4-FFF2-40B4-BE49-F238E27FC236}">
                <a16:creationId xmlns:a16="http://schemas.microsoft.com/office/drawing/2014/main" id="{7563DDF9-F0E9-DCC8-CE26-DE1F1DF138E5}"/>
              </a:ext>
            </a:extLst>
          </p:cNvPr>
          <p:cNvSpPr txBox="1">
            <a:spLocks/>
          </p:cNvSpPr>
          <p:nvPr/>
        </p:nvSpPr>
        <p:spPr>
          <a:xfrm>
            <a:off x="2513323" y="107950"/>
            <a:ext cx="3737293" cy="33855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000" b="1" i="0">
                <a:solidFill>
                  <a:schemeClr val="bg1"/>
                </a:solidFill>
                <a:latin typeface="Times New Roman"/>
                <a:ea typeface="+mj-ea"/>
                <a:cs typeface="Times New Roman"/>
              </a:defRPr>
            </a:lvl1pPr>
          </a:lstStyle>
          <a:p>
            <a:pPr algn="ctr"/>
            <a:r>
              <a:rPr lang="en-US" sz="2200" dirty="0"/>
              <a:t>Pre-training Results</a:t>
            </a:r>
          </a:p>
        </p:txBody>
      </p:sp>
    </p:spTree>
    <p:extLst>
      <p:ext uri="{BB962C8B-B14F-4D97-AF65-F5344CB8AC3E}">
        <p14:creationId xmlns:p14="http://schemas.microsoft.com/office/powerpoint/2010/main" val="121255736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4EE0975-E44C-5658-ED30-8D2ECAA9DE5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object 12">
            <a:extLst>
              <a:ext uri="{FF2B5EF4-FFF2-40B4-BE49-F238E27FC236}">
                <a16:creationId xmlns:a16="http://schemas.microsoft.com/office/drawing/2014/main" id="{86D893A9-6AC3-6418-33E4-3A88C91F0177}"/>
              </a:ext>
            </a:extLst>
          </p:cNvPr>
          <p:cNvSpPr txBox="1">
            <a:spLocks/>
          </p:cNvSpPr>
          <p:nvPr/>
        </p:nvSpPr>
        <p:spPr>
          <a:xfrm>
            <a:off x="1981200" y="4929463"/>
            <a:ext cx="5429251" cy="15388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defPPr>
              <a:defRPr kern="0"/>
            </a:defPPr>
            <a:lvl1pPr>
              <a:defRPr sz="1000" b="0" i="0">
                <a:solidFill>
                  <a:schemeClr val="bg1"/>
                </a:solidFill>
                <a:latin typeface="Times New Roman"/>
                <a:cs typeface="Times New Roman"/>
              </a:defRPr>
            </a:lvl1pPr>
          </a:lstStyle>
          <a:p>
            <a:pPr marL="12700">
              <a:lnSpc>
                <a:spcPts val="1200"/>
              </a:lnSpc>
            </a:pPr>
            <a:r>
              <a:rPr lang="en-US" dirty="0"/>
              <a:t>Differentiable Diffusion Models as Surrogate for Homogenous Calorimeter Design Optimization</a:t>
            </a:r>
            <a:endParaRPr lang="en-US" spc="-10" dirty="0"/>
          </a:p>
        </p:txBody>
      </p:sp>
      <p:sp>
        <p:nvSpPr>
          <p:cNvPr id="14" name="object 6">
            <a:extLst>
              <a:ext uri="{FF2B5EF4-FFF2-40B4-BE49-F238E27FC236}">
                <a16:creationId xmlns:a16="http://schemas.microsoft.com/office/drawing/2014/main" id="{96A5403E-1673-9961-7B5A-57FA83095F73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2133600" y="105369"/>
            <a:ext cx="4876800" cy="319959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2036445">
              <a:lnSpc>
                <a:spcPct val="100000"/>
              </a:lnSpc>
              <a:spcBef>
                <a:spcPts val="95"/>
              </a:spcBef>
            </a:pPr>
            <a:r>
              <a:rPr lang="en-US" sz="2000" spc="-10" dirty="0"/>
              <a:t>Results</a:t>
            </a:r>
            <a:endParaRPr sz="2000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6C76341-5373-DB87-95B6-4AF26006FED0}"/>
              </a:ext>
            </a:extLst>
          </p:cNvPr>
          <p:cNvSpPr txBox="1"/>
          <p:nvPr/>
        </p:nvSpPr>
        <p:spPr>
          <a:xfrm>
            <a:off x="1143000" y="697520"/>
            <a:ext cx="281940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rtl="0"/>
            <a:r>
              <a:rPr lang="en-US" sz="1200" b="0" i="0" u="none" strike="noStrike" dirty="0"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Pre-trained Energy profile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9D557CB-B4B3-5A10-4702-4DF9EB5B2E72}"/>
              </a:ext>
            </a:extLst>
          </p:cNvPr>
          <p:cNvSpPr txBox="1"/>
          <p:nvPr/>
        </p:nvSpPr>
        <p:spPr>
          <a:xfrm>
            <a:off x="5667374" y="681433"/>
            <a:ext cx="3095625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rtl="0"/>
            <a:r>
              <a:rPr lang="en-US" sz="1200" b="0" i="0" u="none" strike="noStrike" dirty="0" err="1"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LoRA</a:t>
            </a:r>
            <a:r>
              <a:rPr lang="en-US" sz="1200" b="0" i="0" u="none" strike="noStrike" dirty="0"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post-trained Energy profile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C9EC92EA-882F-F4D2-BB8B-7538ED433646}"/>
              </a:ext>
            </a:extLst>
          </p:cNvPr>
          <p:cNvSpPr txBox="1"/>
          <p:nvPr/>
        </p:nvSpPr>
        <p:spPr>
          <a:xfrm>
            <a:off x="63022" y="3697379"/>
            <a:ext cx="4381501" cy="35926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84150" indent="-171450">
              <a:lnSpc>
                <a:spcPts val="2350"/>
              </a:lnSpc>
              <a:spcBef>
                <a:spcPts val="90"/>
              </a:spcBef>
              <a:buFont typeface="Arial" panose="020B0604020202020204" pitchFamily="34" charset="0"/>
              <a:buChar char="•"/>
              <a:tabLst>
                <a:tab pos="396875" algn="l"/>
              </a:tabLst>
            </a:pPr>
            <a:r>
              <a:rPr lang="en-US" sz="1200" dirty="0">
                <a:solidFill>
                  <a:schemeClr val="tx1"/>
                </a:solidFill>
                <a:latin typeface="Times New Roman"/>
                <a:cs typeface="Times New Roman"/>
              </a:rPr>
              <a:t>Generated energy deposition tends to overshoot the ground truth.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2927DFFB-BF23-A600-E2B7-F060D57F4C24}"/>
              </a:ext>
            </a:extLst>
          </p:cNvPr>
          <p:cNvSpPr txBox="1"/>
          <p:nvPr/>
        </p:nvSpPr>
        <p:spPr>
          <a:xfrm>
            <a:off x="4762498" y="3384065"/>
            <a:ext cx="4381501" cy="98757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84150" indent="-171450">
              <a:lnSpc>
                <a:spcPts val="2350"/>
              </a:lnSpc>
              <a:spcBef>
                <a:spcPts val="90"/>
              </a:spcBef>
              <a:buFont typeface="Arial" panose="020B0604020202020204" pitchFamily="34" charset="0"/>
              <a:buChar char="•"/>
              <a:tabLst>
                <a:tab pos="396875" algn="l"/>
              </a:tabLst>
            </a:pPr>
            <a:r>
              <a:rPr lang="en-US" sz="1200" dirty="0" err="1">
                <a:solidFill>
                  <a:schemeClr val="tx1"/>
                </a:solidFill>
                <a:latin typeface="Times New Roman"/>
                <a:cs typeface="Times New Roman"/>
              </a:rPr>
              <a:t>LoRA</a:t>
            </a:r>
            <a:r>
              <a:rPr lang="en-US" sz="1200" dirty="0">
                <a:solidFill>
                  <a:schemeClr val="tx1"/>
                </a:solidFill>
                <a:latin typeface="Times New Roman"/>
                <a:cs typeface="Times New Roman"/>
              </a:rPr>
              <a:t> fine-tuning align closely with the ground truth across all energy levels.</a:t>
            </a:r>
          </a:p>
          <a:p>
            <a:pPr marL="184150" indent="-171450">
              <a:lnSpc>
                <a:spcPts val="2350"/>
              </a:lnSpc>
              <a:spcBef>
                <a:spcPts val="90"/>
              </a:spcBef>
              <a:buFont typeface="Arial" panose="020B0604020202020204" pitchFamily="34" charset="0"/>
              <a:buChar char="•"/>
              <a:tabLst>
                <a:tab pos="396875" algn="l"/>
              </a:tabLst>
            </a:pPr>
            <a:r>
              <a:rPr lang="en-US" sz="1200" dirty="0">
                <a:solidFill>
                  <a:schemeClr val="tx1"/>
                </a:solidFill>
                <a:latin typeface="Times New Roman"/>
                <a:cs typeface="Times New Roman"/>
              </a:rPr>
              <a:t>Post-training reduces discrepancies with little training time.</a:t>
            </a:r>
          </a:p>
        </p:txBody>
      </p:sp>
      <p:sp>
        <p:nvSpPr>
          <p:cNvPr id="15" name="object 12">
            <a:extLst>
              <a:ext uri="{FF2B5EF4-FFF2-40B4-BE49-F238E27FC236}">
                <a16:creationId xmlns:a16="http://schemas.microsoft.com/office/drawing/2014/main" id="{404F5F90-D677-6A40-39D9-647E1EE632AD}"/>
              </a:ext>
            </a:extLst>
          </p:cNvPr>
          <p:cNvSpPr txBox="1">
            <a:spLocks/>
          </p:cNvSpPr>
          <p:nvPr/>
        </p:nvSpPr>
        <p:spPr>
          <a:xfrm>
            <a:off x="2124074" y="4937070"/>
            <a:ext cx="5429251" cy="15388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defPPr>
              <a:defRPr kern="0"/>
            </a:defPPr>
            <a:lvl1pPr>
              <a:defRPr sz="1000" b="0" i="0">
                <a:solidFill>
                  <a:schemeClr val="bg1"/>
                </a:solidFill>
                <a:latin typeface="Times New Roman"/>
                <a:cs typeface="Times New Roman"/>
              </a:defRPr>
            </a:lvl1pPr>
          </a:lstStyle>
          <a:p>
            <a:pPr marL="12700">
              <a:lnSpc>
                <a:spcPts val="1200"/>
              </a:lnSpc>
            </a:pPr>
            <a:r>
              <a:rPr lang="en-US" dirty="0"/>
              <a:t>Differentiable Modeling for Calorimeter Simulation using Diffusion Models</a:t>
            </a:r>
            <a:endParaRPr lang="en-US" spc="-10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FB2F038-2E0C-44EE-9BD5-2F5AD43B2D9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9764"/>
          <a:stretch>
            <a:fillRect/>
          </a:stretch>
        </p:blipFill>
        <p:spPr>
          <a:xfrm>
            <a:off x="4665724" y="958432"/>
            <a:ext cx="4309986" cy="2148634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A1334A84-80BB-3EE0-1FC2-AC1F2681F5E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0445"/>
          <a:stretch>
            <a:fillRect/>
          </a:stretch>
        </p:blipFill>
        <p:spPr>
          <a:xfrm>
            <a:off x="36575" y="958431"/>
            <a:ext cx="4273385" cy="2148635"/>
          </a:xfrm>
          <a:prstGeom prst="rect">
            <a:avLst/>
          </a:prstGeom>
        </p:spPr>
      </p:pic>
      <p:grpSp>
        <p:nvGrpSpPr>
          <p:cNvPr id="7" name="object 7">
            <a:extLst>
              <a:ext uri="{FF2B5EF4-FFF2-40B4-BE49-F238E27FC236}">
                <a16:creationId xmlns:a16="http://schemas.microsoft.com/office/drawing/2014/main" id="{03B1C0A2-6236-725B-B183-81051BDD6F31}"/>
              </a:ext>
            </a:extLst>
          </p:cNvPr>
          <p:cNvGrpSpPr/>
          <p:nvPr/>
        </p:nvGrpSpPr>
        <p:grpSpPr>
          <a:xfrm>
            <a:off x="0" y="4867660"/>
            <a:ext cx="9144000" cy="277495"/>
            <a:chOff x="0" y="4867660"/>
            <a:chExt cx="9144000" cy="277495"/>
          </a:xfrm>
        </p:grpSpPr>
        <p:sp>
          <p:nvSpPr>
            <p:cNvPr id="9" name="object 8">
              <a:extLst>
                <a:ext uri="{FF2B5EF4-FFF2-40B4-BE49-F238E27FC236}">
                  <a16:creationId xmlns:a16="http://schemas.microsoft.com/office/drawing/2014/main" id="{CEF1CEEF-180A-DF51-14FA-5BDFFFCC656E}"/>
                </a:ext>
              </a:extLst>
            </p:cNvPr>
            <p:cNvSpPr/>
            <p:nvPr/>
          </p:nvSpPr>
          <p:spPr>
            <a:xfrm>
              <a:off x="0" y="4867660"/>
              <a:ext cx="9144000" cy="277495"/>
            </a:xfrm>
            <a:custGeom>
              <a:avLst/>
              <a:gdLst/>
              <a:ahLst/>
              <a:cxnLst/>
              <a:rect l="l" t="t" r="r" b="b"/>
              <a:pathLst>
                <a:path w="9144000" h="277495">
                  <a:moveTo>
                    <a:pt x="9144000" y="0"/>
                  </a:moveTo>
                  <a:lnTo>
                    <a:pt x="0" y="0"/>
                  </a:lnTo>
                  <a:lnTo>
                    <a:pt x="0" y="277101"/>
                  </a:lnTo>
                  <a:lnTo>
                    <a:pt x="9144000" y="277101"/>
                  </a:lnTo>
                  <a:lnTo>
                    <a:pt x="9144000" y="0"/>
                  </a:lnTo>
                  <a:close/>
                </a:path>
              </a:pathLst>
            </a:custGeom>
            <a:solidFill>
              <a:srgbClr val="99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" name="object 9">
              <a:extLst>
                <a:ext uri="{FF2B5EF4-FFF2-40B4-BE49-F238E27FC236}">
                  <a16:creationId xmlns:a16="http://schemas.microsoft.com/office/drawing/2014/main" id="{FB9B2844-3C4D-4166-D390-59BD3F60CE5A}"/>
                </a:ext>
              </a:extLst>
            </p:cNvPr>
            <p:cNvSpPr/>
            <p:nvPr/>
          </p:nvSpPr>
          <p:spPr>
            <a:xfrm>
              <a:off x="0" y="4867660"/>
              <a:ext cx="9144000" cy="277495"/>
            </a:xfrm>
            <a:custGeom>
              <a:avLst/>
              <a:gdLst/>
              <a:ahLst/>
              <a:cxnLst/>
              <a:rect l="l" t="t" r="r" b="b"/>
              <a:pathLst>
                <a:path w="9144000" h="277495">
                  <a:moveTo>
                    <a:pt x="0" y="277101"/>
                  </a:moveTo>
                  <a:lnTo>
                    <a:pt x="9144000" y="277101"/>
                  </a:lnTo>
                  <a:lnTo>
                    <a:pt x="9144000" y="0"/>
                  </a:lnTo>
                  <a:lnTo>
                    <a:pt x="0" y="0"/>
                  </a:lnTo>
                  <a:lnTo>
                    <a:pt x="0" y="277101"/>
                  </a:lnTo>
                  <a:close/>
                </a:path>
              </a:pathLst>
            </a:custGeom>
            <a:ln w="36576">
              <a:solidFill>
                <a:srgbClr val="99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7" name="object 12">
            <a:extLst>
              <a:ext uri="{FF2B5EF4-FFF2-40B4-BE49-F238E27FC236}">
                <a16:creationId xmlns:a16="http://schemas.microsoft.com/office/drawing/2014/main" id="{16ED884A-7141-2739-FE9C-EB796D4D77E8}"/>
              </a:ext>
            </a:extLst>
          </p:cNvPr>
          <p:cNvSpPr txBox="1">
            <a:spLocks/>
          </p:cNvSpPr>
          <p:nvPr/>
        </p:nvSpPr>
        <p:spPr>
          <a:xfrm>
            <a:off x="1857247" y="4929463"/>
            <a:ext cx="5429251" cy="15388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defPPr>
              <a:defRPr kern="0"/>
            </a:defPPr>
            <a:lvl1pPr>
              <a:defRPr sz="1000" b="0" i="0">
                <a:solidFill>
                  <a:schemeClr val="bg1"/>
                </a:solidFill>
                <a:latin typeface="Times New Roman"/>
                <a:cs typeface="Times New Roman"/>
              </a:defRPr>
            </a:lvl1pPr>
          </a:lstStyle>
          <a:p>
            <a:pPr marL="12700" algn="ctr">
              <a:lnSpc>
                <a:spcPts val="1200"/>
              </a:lnSpc>
            </a:pPr>
            <a:r>
              <a:rPr lang="en-US" dirty="0"/>
              <a:t>Differentiable Modeling for Calorimeter Simulation using Diffusion Models</a:t>
            </a:r>
            <a:endParaRPr lang="en-US" spc="-10" dirty="0"/>
          </a:p>
        </p:txBody>
      </p:sp>
      <p:sp>
        <p:nvSpPr>
          <p:cNvPr id="23" name="Title 20">
            <a:extLst>
              <a:ext uri="{FF2B5EF4-FFF2-40B4-BE49-F238E27FC236}">
                <a16:creationId xmlns:a16="http://schemas.microsoft.com/office/drawing/2014/main" id="{22947376-4478-4BBE-E0DF-AF6BBEE00679}"/>
              </a:ext>
            </a:extLst>
          </p:cNvPr>
          <p:cNvSpPr txBox="1">
            <a:spLocks/>
          </p:cNvSpPr>
          <p:nvPr/>
        </p:nvSpPr>
        <p:spPr>
          <a:xfrm>
            <a:off x="2436918" y="107950"/>
            <a:ext cx="3737293" cy="33855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000" b="1" i="0">
                <a:solidFill>
                  <a:schemeClr val="bg1"/>
                </a:solidFill>
                <a:latin typeface="Times New Roman"/>
                <a:ea typeface="+mj-ea"/>
                <a:cs typeface="Times New Roman"/>
              </a:defRPr>
            </a:lvl1pPr>
          </a:lstStyle>
          <a:p>
            <a:pPr algn="ctr"/>
            <a:r>
              <a:rPr lang="en-US" sz="2200" dirty="0" err="1"/>
              <a:t>Posttraining</a:t>
            </a:r>
            <a:r>
              <a:rPr lang="en-US" sz="2200" dirty="0"/>
              <a:t> Results</a:t>
            </a:r>
          </a:p>
        </p:txBody>
      </p:sp>
      <p:grpSp>
        <p:nvGrpSpPr>
          <p:cNvPr id="3" name="object 3">
            <a:extLst>
              <a:ext uri="{FF2B5EF4-FFF2-40B4-BE49-F238E27FC236}">
                <a16:creationId xmlns:a16="http://schemas.microsoft.com/office/drawing/2014/main" id="{8E901254-38F1-B1A7-C797-7BD4BEF15B51}"/>
              </a:ext>
            </a:extLst>
          </p:cNvPr>
          <p:cNvGrpSpPr/>
          <p:nvPr/>
        </p:nvGrpSpPr>
        <p:grpSpPr>
          <a:xfrm>
            <a:off x="-18288" y="-18237"/>
            <a:ext cx="9180830" cy="591185"/>
            <a:chOff x="-18288" y="-18237"/>
            <a:chExt cx="9180830" cy="591185"/>
          </a:xfrm>
        </p:grpSpPr>
        <p:sp>
          <p:nvSpPr>
            <p:cNvPr id="4" name="object 4">
              <a:extLst>
                <a:ext uri="{FF2B5EF4-FFF2-40B4-BE49-F238E27FC236}">
                  <a16:creationId xmlns:a16="http://schemas.microsoft.com/office/drawing/2014/main" id="{7319F0E8-5AEB-4977-1BBB-45D00ED78E07}"/>
                </a:ext>
              </a:extLst>
            </p:cNvPr>
            <p:cNvSpPr/>
            <p:nvPr/>
          </p:nvSpPr>
          <p:spPr>
            <a:xfrm>
              <a:off x="0" y="50"/>
              <a:ext cx="9144000" cy="554355"/>
            </a:xfrm>
            <a:custGeom>
              <a:avLst/>
              <a:gdLst/>
              <a:ahLst/>
              <a:cxnLst/>
              <a:rect l="l" t="t" r="r" b="b"/>
              <a:pathLst>
                <a:path w="9144000" h="554355">
                  <a:moveTo>
                    <a:pt x="9144000" y="0"/>
                  </a:moveTo>
                  <a:lnTo>
                    <a:pt x="0" y="0"/>
                  </a:lnTo>
                  <a:lnTo>
                    <a:pt x="0" y="554177"/>
                  </a:lnTo>
                  <a:lnTo>
                    <a:pt x="9144000" y="554177"/>
                  </a:lnTo>
                  <a:lnTo>
                    <a:pt x="9144000" y="0"/>
                  </a:lnTo>
                  <a:close/>
                </a:path>
              </a:pathLst>
            </a:custGeom>
            <a:solidFill>
              <a:srgbClr val="99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>
              <a:extLst>
                <a:ext uri="{FF2B5EF4-FFF2-40B4-BE49-F238E27FC236}">
                  <a16:creationId xmlns:a16="http://schemas.microsoft.com/office/drawing/2014/main" id="{81D24846-6B75-D27C-A89F-779C585A96BB}"/>
                </a:ext>
              </a:extLst>
            </p:cNvPr>
            <p:cNvSpPr/>
            <p:nvPr/>
          </p:nvSpPr>
          <p:spPr>
            <a:xfrm>
              <a:off x="0" y="50"/>
              <a:ext cx="9144000" cy="554355"/>
            </a:xfrm>
            <a:custGeom>
              <a:avLst/>
              <a:gdLst/>
              <a:ahLst/>
              <a:cxnLst/>
              <a:rect l="l" t="t" r="r" b="b"/>
              <a:pathLst>
                <a:path w="9144000" h="554355">
                  <a:moveTo>
                    <a:pt x="0" y="554177"/>
                  </a:moveTo>
                  <a:lnTo>
                    <a:pt x="9144000" y="554177"/>
                  </a:lnTo>
                  <a:lnTo>
                    <a:pt x="9144000" y="0"/>
                  </a:lnTo>
                  <a:lnTo>
                    <a:pt x="0" y="0"/>
                  </a:lnTo>
                  <a:lnTo>
                    <a:pt x="0" y="554177"/>
                  </a:lnTo>
                  <a:close/>
                </a:path>
              </a:pathLst>
            </a:custGeom>
            <a:ln w="36575">
              <a:solidFill>
                <a:srgbClr val="99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6" name="Title 20">
            <a:extLst>
              <a:ext uri="{FF2B5EF4-FFF2-40B4-BE49-F238E27FC236}">
                <a16:creationId xmlns:a16="http://schemas.microsoft.com/office/drawing/2014/main" id="{9485E459-11D5-5BBC-2BE3-5A902C558976}"/>
              </a:ext>
            </a:extLst>
          </p:cNvPr>
          <p:cNvSpPr txBox="1">
            <a:spLocks/>
          </p:cNvSpPr>
          <p:nvPr/>
        </p:nvSpPr>
        <p:spPr>
          <a:xfrm>
            <a:off x="2375911" y="99764"/>
            <a:ext cx="4773175" cy="33855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000" b="1" i="0">
                <a:solidFill>
                  <a:schemeClr val="bg1"/>
                </a:solidFill>
                <a:latin typeface="Times New Roman"/>
                <a:ea typeface="+mj-ea"/>
                <a:cs typeface="Times New Roman"/>
              </a:defRPr>
            </a:lvl1pPr>
          </a:lstStyle>
          <a:p>
            <a:pPr algn="ctr"/>
            <a:r>
              <a:rPr lang="en-US" sz="2200" dirty="0"/>
              <a:t>Results on Unseen Data post-train</a:t>
            </a:r>
          </a:p>
        </p:txBody>
      </p:sp>
    </p:spTree>
    <p:extLst>
      <p:ext uri="{BB962C8B-B14F-4D97-AF65-F5344CB8AC3E}">
        <p14:creationId xmlns:p14="http://schemas.microsoft.com/office/powerpoint/2010/main" val="355170703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object 7">
            <a:extLst>
              <a:ext uri="{FF2B5EF4-FFF2-40B4-BE49-F238E27FC236}">
                <a16:creationId xmlns:a16="http://schemas.microsoft.com/office/drawing/2014/main" id="{A3675129-51BA-DCC7-8C43-442E2E8FB245}"/>
              </a:ext>
            </a:extLst>
          </p:cNvPr>
          <p:cNvGrpSpPr/>
          <p:nvPr/>
        </p:nvGrpSpPr>
        <p:grpSpPr>
          <a:xfrm>
            <a:off x="0" y="4867660"/>
            <a:ext cx="9144000" cy="277495"/>
            <a:chOff x="0" y="4867660"/>
            <a:chExt cx="9144000" cy="277495"/>
          </a:xfrm>
        </p:grpSpPr>
        <p:sp>
          <p:nvSpPr>
            <p:cNvPr id="5" name="object 8">
              <a:extLst>
                <a:ext uri="{FF2B5EF4-FFF2-40B4-BE49-F238E27FC236}">
                  <a16:creationId xmlns:a16="http://schemas.microsoft.com/office/drawing/2014/main" id="{FA3CC449-9653-3311-0C7F-D24E04E59EEE}"/>
                </a:ext>
              </a:extLst>
            </p:cNvPr>
            <p:cNvSpPr/>
            <p:nvPr/>
          </p:nvSpPr>
          <p:spPr>
            <a:xfrm>
              <a:off x="0" y="4867660"/>
              <a:ext cx="9144000" cy="277495"/>
            </a:xfrm>
            <a:custGeom>
              <a:avLst/>
              <a:gdLst/>
              <a:ahLst/>
              <a:cxnLst/>
              <a:rect l="l" t="t" r="r" b="b"/>
              <a:pathLst>
                <a:path w="9144000" h="277495">
                  <a:moveTo>
                    <a:pt x="9144000" y="0"/>
                  </a:moveTo>
                  <a:lnTo>
                    <a:pt x="0" y="0"/>
                  </a:lnTo>
                  <a:lnTo>
                    <a:pt x="0" y="277101"/>
                  </a:lnTo>
                  <a:lnTo>
                    <a:pt x="9144000" y="277101"/>
                  </a:lnTo>
                  <a:lnTo>
                    <a:pt x="9144000" y="0"/>
                  </a:lnTo>
                  <a:close/>
                </a:path>
              </a:pathLst>
            </a:custGeom>
            <a:solidFill>
              <a:srgbClr val="99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9">
              <a:extLst>
                <a:ext uri="{FF2B5EF4-FFF2-40B4-BE49-F238E27FC236}">
                  <a16:creationId xmlns:a16="http://schemas.microsoft.com/office/drawing/2014/main" id="{83726C68-3ADE-188E-CFFA-3EE43857B8AA}"/>
                </a:ext>
              </a:extLst>
            </p:cNvPr>
            <p:cNvSpPr/>
            <p:nvPr/>
          </p:nvSpPr>
          <p:spPr>
            <a:xfrm>
              <a:off x="0" y="4867660"/>
              <a:ext cx="9144000" cy="277495"/>
            </a:xfrm>
            <a:custGeom>
              <a:avLst/>
              <a:gdLst/>
              <a:ahLst/>
              <a:cxnLst/>
              <a:rect l="l" t="t" r="r" b="b"/>
              <a:pathLst>
                <a:path w="9144000" h="277495">
                  <a:moveTo>
                    <a:pt x="0" y="277101"/>
                  </a:moveTo>
                  <a:lnTo>
                    <a:pt x="9144000" y="277101"/>
                  </a:lnTo>
                  <a:lnTo>
                    <a:pt x="9144000" y="0"/>
                  </a:lnTo>
                  <a:lnTo>
                    <a:pt x="0" y="0"/>
                  </a:lnTo>
                  <a:lnTo>
                    <a:pt x="0" y="277101"/>
                  </a:lnTo>
                  <a:close/>
                </a:path>
              </a:pathLst>
            </a:custGeom>
            <a:ln w="36576">
              <a:solidFill>
                <a:srgbClr val="99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7" name="object 12">
            <a:extLst>
              <a:ext uri="{FF2B5EF4-FFF2-40B4-BE49-F238E27FC236}">
                <a16:creationId xmlns:a16="http://schemas.microsoft.com/office/drawing/2014/main" id="{A8038533-A620-A3D8-F684-EE44F6AA85E6}"/>
              </a:ext>
            </a:extLst>
          </p:cNvPr>
          <p:cNvSpPr txBox="1">
            <a:spLocks/>
          </p:cNvSpPr>
          <p:nvPr/>
        </p:nvSpPr>
        <p:spPr>
          <a:xfrm>
            <a:off x="1857247" y="4929463"/>
            <a:ext cx="5429251" cy="15388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defPPr>
              <a:defRPr kern="0"/>
            </a:defPPr>
            <a:lvl1pPr>
              <a:defRPr sz="1000" b="0" i="0">
                <a:solidFill>
                  <a:schemeClr val="bg1"/>
                </a:solidFill>
                <a:latin typeface="Times New Roman"/>
                <a:cs typeface="Times New Roman"/>
              </a:defRPr>
            </a:lvl1pPr>
          </a:lstStyle>
          <a:p>
            <a:pPr marL="12700" algn="ctr">
              <a:lnSpc>
                <a:spcPts val="1200"/>
              </a:lnSpc>
            </a:pPr>
            <a:r>
              <a:rPr lang="en-US" dirty="0"/>
              <a:t>Differentiable Modeling for Calorimeter Simulation using Diffusion Models</a:t>
            </a:r>
            <a:endParaRPr lang="en-US" spc="-10" dirty="0"/>
          </a:p>
        </p:txBody>
      </p:sp>
      <p:grpSp>
        <p:nvGrpSpPr>
          <p:cNvPr id="8" name="object 3">
            <a:extLst>
              <a:ext uri="{FF2B5EF4-FFF2-40B4-BE49-F238E27FC236}">
                <a16:creationId xmlns:a16="http://schemas.microsoft.com/office/drawing/2014/main" id="{61B65102-08CF-CD79-877A-D0A9E69BB582}"/>
              </a:ext>
            </a:extLst>
          </p:cNvPr>
          <p:cNvGrpSpPr/>
          <p:nvPr/>
        </p:nvGrpSpPr>
        <p:grpSpPr>
          <a:xfrm>
            <a:off x="-18288" y="-18237"/>
            <a:ext cx="9180830" cy="591185"/>
            <a:chOff x="-18288" y="-18237"/>
            <a:chExt cx="9180830" cy="591185"/>
          </a:xfrm>
        </p:grpSpPr>
        <p:sp>
          <p:nvSpPr>
            <p:cNvPr id="9" name="object 4">
              <a:extLst>
                <a:ext uri="{FF2B5EF4-FFF2-40B4-BE49-F238E27FC236}">
                  <a16:creationId xmlns:a16="http://schemas.microsoft.com/office/drawing/2014/main" id="{2C960F63-DE56-AC5C-56E1-69BFB3BC1E13}"/>
                </a:ext>
              </a:extLst>
            </p:cNvPr>
            <p:cNvSpPr/>
            <p:nvPr/>
          </p:nvSpPr>
          <p:spPr>
            <a:xfrm>
              <a:off x="0" y="50"/>
              <a:ext cx="9144000" cy="554355"/>
            </a:xfrm>
            <a:custGeom>
              <a:avLst/>
              <a:gdLst/>
              <a:ahLst/>
              <a:cxnLst/>
              <a:rect l="l" t="t" r="r" b="b"/>
              <a:pathLst>
                <a:path w="9144000" h="554355">
                  <a:moveTo>
                    <a:pt x="9144000" y="0"/>
                  </a:moveTo>
                  <a:lnTo>
                    <a:pt x="0" y="0"/>
                  </a:lnTo>
                  <a:lnTo>
                    <a:pt x="0" y="554177"/>
                  </a:lnTo>
                  <a:lnTo>
                    <a:pt x="9144000" y="554177"/>
                  </a:lnTo>
                  <a:lnTo>
                    <a:pt x="9144000" y="0"/>
                  </a:lnTo>
                  <a:close/>
                </a:path>
              </a:pathLst>
            </a:custGeom>
            <a:solidFill>
              <a:srgbClr val="99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5">
              <a:extLst>
                <a:ext uri="{FF2B5EF4-FFF2-40B4-BE49-F238E27FC236}">
                  <a16:creationId xmlns:a16="http://schemas.microsoft.com/office/drawing/2014/main" id="{BC24BADF-24C2-7EF0-AAB4-5CA8188DB2F8}"/>
                </a:ext>
              </a:extLst>
            </p:cNvPr>
            <p:cNvSpPr/>
            <p:nvPr/>
          </p:nvSpPr>
          <p:spPr>
            <a:xfrm>
              <a:off x="0" y="50"/>
              <a:ext cx="9144000" cy="554355"/>
            </a:xfrm>
            <a:custGeom>
              <a:avLst/>
              <a:gdLst/>
              <a:ahLst/>
              <a:cxnLst/>
              <a:rect l="l" t="t" r="r" b="b"/>
              <a:pathLst>
                <a:path w="9144000" h="554355">
                  <a:moveTo>
                    <a:pt x="0" y="554177"/>
                  </a:moveTo>
                  <a:lnTo>
                    <a:pt x="9144000" y="554177"/>
                  </a:lnTo>
                  <a:lnTo>
                    <a:pt x="9144000" y="0"/>
                  </a:lnTo>
                  <a:lnTo>
                    <a:pt x="0" y="0"/>
                  </a:lnTo>
                  <a:lnTo>
                    <a:pt x="0" y="554177"/>
                  </a:lnTo>
                  <a:close/>
                </a:path>
              </a:pathLst>
            </a:custGeom>
            <a:ln w="36575">
              <a:solidFill>
                <a:srgbClr val="99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1" name="Title 20">
            <a:extLst>
              <a:ext uri="{FF2B5EF4-FFF2-40B4-BE49-F238E27FC236}">
                <a16:creationId xmlns:a16="http://schemas.microsoft.com/office/drawing/2014/main" id="{B8734915-BA7D-D888-03E4-B74CBFD21E2A}"/>
              </a:ext>
            </a:extLst>
          </p:cNvPr>
          <p:cNvSpPr txBox="1">
            <a:spLocks/>
          </p:cNvSpPr>
          <p:nvPr/>
        </p:nvSpPr>
        <p:spPr>
          <a:xfrm>
            <a:off x="1524000" y="110634"/>
            <a:ext cx="5945082" cy="33855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000" b="1" i="0">
                <a:solidFill>
                  <a:schemeClr val="bg1"/>
                </a:solidFill>
                <a:latin typeface="Times New Roman"/>
                <a:ea typeface="+mj-ea"/>
                <a:cs typeface="Times New Roman"/>
              </a:defRPr>
            </a:lvl1pPr>
          </a:lstStyle>
          <a:p>
            <a:pPr algn="ctr"/>
            <a:r>
              <a:rPr lang="en-US" sz="2200" dirty="0"/>
              <a:t>Conclusion of working progress</a:t>
            </a:r>
          </a:p>
        </p:txBody>
      </p:sp>
      <p:pic>
        <p:nvPicPr>
          <p:cNvPr id="14" name="Picture 13" descr="A colorful grid with black lines&#10;&#10;AI-generated content may be incorrect.">
            <a:extLst>
              <a:ext uri="{FF2B5EF4-FFF2-40B4-BE49-F238E27FC236}">
                <a16:creationId xmlns:a16="http://schemas.microsoft.com/office/drawing/2014/main" id="{4292727F-697C-3C4A-173A-691881FFE36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70210" y="2674167"/>
            <a:ext cx="3378199" cy="1889253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045DC619-2A76-D2BC-860B-CAAB73F3DF89}"/>
              </a:ext>
            </a:extLst>
          </p:cNvPr>
          <p:cNvSpPr txBox="1"/>
          <p:nvPr/>
        </p:nvSpPr>
        <p:spPr>
          <a:xfrm>
            <a:off x="152400" y="746125"/>
            <a:ext cx="7728133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Advantages of the Pre-train + Post-train Approach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Achieves </a:t>
            </a:r>
            <a:r>
              <a:rPr lang="en-US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high fidelity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across a wide design space.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Requires only </a:t>
            </a:r>
            <a:r>
              <a:rPr lang="en-US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limited data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for local adaptation.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7636198-43D1-A6CA-E130-4AB6ECE69272}"/>
              </a:ext>
            </a:extLst>
          </p:cNvPr>
          <p:cNvSpPr txBox="1"/>
          <p:nvPr/>
        </p:nvSpPr>
        <p:spPr>
          <a:xfrm>
            <a:off x="152400" y="1846708"/>
            <a:ext cx="8229600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Speed Benefit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For </a:t>
            </a:r>
            <a:r>
              <a:rPr lang="en-US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simple designs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(e.g., homogeneous calorimeters), the speed gain is modest.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For </a:t>
            </a:r>
            <a:r>
              <a:rPr lang="en-US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complex or hybrid geometries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surrogate-based sampling will be </a:t>
            </a:r>
            <a:r>
              <a:rPr lang="en-US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significantly faster.</a:t>
            </a:r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1F91B61E-2953-A6B0-1F89-080D0B8BDEB6}"/>
              </a:ext>
            </a:extLst>
          </p:cNvPr>
          <p:cNvSpPr txBox="1"/>
          <p:nvPr/>
        </p:nvSpPr>
        <p:spPr>
          <a:xfrm>
            <a:off x="152400" y="3249462"/>
            <a:ext cx="4591878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Next Steps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Evaluate the </a:t>
            </a:r>
            <a:r>
              <a:rPr lang="en-US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quality of gradients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from the surrogate.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Apply </a:t>
            </a:r>
            <a:r>
              <a:rPr lang="en-US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gradient-based optimization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to real design tasks.</a:t>
            </a:r>
          </a:p>
        </p:txBody>
      </p:sp>
    </p:spTree>
    <p:extLst>
      <p:ext uri="{BB962C8B-B14F-4D97-AF65-F5344CB8AC3E}">
        <p14:creationId xmlns:p14="http://schemas.microsoft.com/office/powerpoint/2010/main" val="46583139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E78014A-B6BE-5EF2-7878-75DB0C00EB8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object 12">
            <a:extLst>
              <a:ext uri="{FF2B5EF4-FFF2-40B4-BE49-F238E27FC236}">
                <a16:creationId xmlns:a16="http://schemas.microsoft.com/office/drawing/2014/main" id="{3CCA367D-EF04-DB1C-FF20-B6D76C740E61}"/>
              </a:ext>
            </a:extLst>
          </p:cNvPr>
          <p:cNvSpPr txBox="1">
            <a:spLocks/>
          </p:cNvSpPr>
          <p:nvPr/>
        </p:nvSpPr>
        <p:spPr>
          <a:xfrm>
            <a:off x="1981200" y="4929463"/>
            <a:ext cx="5429251" cy="15388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defPPr>
              <a:defRPr kern="0"/>
            </a:defPPr>
            <a:lvl1pPr>
              <a:defRPr sz="1000" b="0" i="0">
                <a:solidFill>
                  <a:schemeClr val="bg1"/>
                </a:solidFill>
                <a:latin typeface="Times New Roman"/>
                <a:cs typeface="Times New Roman"/>
              </a:defRPr>
            </a:lvl1pPr>
          </a:lstStyle>
          <a:p>
            <a:pPr marL="12700">
              <a:lnSpc>
                <a:spcPts val="1200"/>
              </a:lnSpc>
            </a:pPr>
            <a:r>
              <a:rPr lang="en-US" dirty="0"/>
              <a:t>Differentiable Diffusion Models as Surrogate for Homogenous Calorimeter Design Optimization</a:t>
            </a:r>
            <a:endParaRPr lang="en-US" spc="-10" dirty="0"/>
          </a:p>
        </p:txBody>
      </p:sp>
      <p:sp>
        <p:nvSpPr>
          <p:cNvPr id="12" name="object 6">
            <a:extLst>
              <a:ext uri="{FF2B5EF4-FFF2-40B4-BE49-F238E27FC236}">
                <a16:creationId xmlns:a16="http://schemas.microsoft.com/office/drawing/2014/main" id="{A9C2BA91-DCA0-9C00-8008-99A41F18C2AD}"/>
              </a:ext>
            </a:extLst>
          </p:cNvPr>
          <p:cNvSpPr txBox="1">
            <a:spLocks/>
          </p:cNvSpPr>
          <p:nvPr/>
        </p:nvSpPr>
        <p:spPr>
          <a:xfrm>
            <a:off x="1637430" y="68483"/>
            <a:ext cx="3276600" cy="319959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>
            <a:lvl1pPr>
              <a:defRPr sz="4000" b="1" i="0">
                <a:solidFill>
                  <a:schemeClr val="bg1"/>
                </a:solidFill>
                <a:latin typeface="Times New Roman"/>
                <a:ea typeface="+mj-ea"/>
                <a:cs typeface="Times New Roman"/>
              </a:defRPr>
            </a:lvl1pPr>
          </a:lstStyle>
          <a:p>
            <a:pPr marL="2036445">
              <a:spcBef>
                <a:spcPts val="95"/>
              </a:spcBef>
            </a:pPr>
            <a:r>
              <a:rPr lang="en-US" sz="2000" spc="-10" dirty="0"/>
              <a:t>Summary</a:t>
            </a:r>
            <a:endParaRPr lang="en-US" sz="2000" dirty="0"/>
          </a:p>
        </p:txBody>
      </p:sp>
      <p:sp>
        <p:nvSpPr>
          <p:cNvPr id="18" name="object 12">
            <a:extLst>
              <a:ext uri="{FF2B5EF4-FFF2-40B4-BE49-F238E27FC236}">
                <a16:creationId xmlns:a16="http://schemas.microsoft.com/office/drawing/2014/main" id="{2C93B269-AF5B-3C9D-881C-3F11DFB8C165}"/>
              </a:ext>
            </a:extLst>
          </p:cNvPr>
          <p:cNvSpPr txBox="1">
            <a:spLocks/>
          </p:cNvSpPr>
          <p:nvPr/>
        </p:nvSpPr>
        <p:spPr>
          <a:xfrm>
            <a:off x="2124074" y="4937070"/>
            <a:ext cx="5429251" cy="15388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defPPr>
              <a:defRPr kern="0"/>
            </a:defPPr>
            <a:lvl1pPr>
              <a:defRPr sz="1000" b="0" i="0">
                <a:solidFill>
                  <a:schemeClr val="bg1"/>
                </a:solidFill>
                <a:latin typeface="Times New Roman"/>
                <a:cs typeface="Times New Roman"/>
              </a:defRPr>
            </a:lvl1pPr>
          </a:lstStyle>
          <a:p>
            <a:pPr marL="12700">
              <a:lnSpc>
                <a:spcPts val="1200"/>
              </a:lnSpc>
            </a:pPr>
            <a:r>
              <a:rPr lang="en-US" dirty="0"/>
              <a:t>Differentiable Modeling for Calorimeter Simulation using Diffusion Models</a:t>
            </a:r>
            <a:endParaRPr lang="en-US" spc="-1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0CA1392-01FF-8FC3-A06A-39C7BB2EDD63}"/>
              </a:ext>
            </a:extLst>
          </p:cNvPr>
          <p:cNvSpPr txBox="1"/>
          <p:nvPr/>
        </p:nvSpPr>
        <p:spPr>
          <a:xfrm>
            <a:off x="114300" y="1627550"/>
            <a:ext cx="8915400" cy="226408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diffusion model surrogate can generate high-fidelity calorimeter showers, conditioned on design.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Pre-train + post-train to account for the large design space.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DDIM sampling makes inference fast and differentiable.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Gradients can be obtained through backpropagated through diffusion model to the conditioning parameters.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Optimization with surrogate gradients is ongoing.</a:t>
            </a:r>
          </a:p>
        </p:txBody>
      </p:sp>
      <p:grpSp>
        <p:nvGrpSpPr>
          <p:cNvPr id="20" name="object 7">
            <a:extLst>
              <a:ext uri="{FF2B5EF4-FFF2-40B4-BE49-F238E27FC236}">
                <a16:creationId xmlns:a16="http://schemas.microsoft.com/office/drawing/2014/main" id="{5674F372-0589-DA9B-1F8E-C9CBA1187463}"/>
              </a:ext>
            </a:extLst>
          </p:cNvPr>
          <p:cNvGrpSpPr/>
          <p:nvPr/>
        </p:nvGrpSpPr>
        <p:grpSpPr>
          <a:xfrm>
            <a:off x="0" y="4867660"/>
            <a:ext cx="9144000" cy="277495"/>
            <a:chOff x="0" y="4867660"/>
            <a:chExt cx="9144000" cy="277495"/>
          </a:xfrm>
        </p:grpSpPr>
        <p:sp>
          <p:nvSpPr>
            <p:cNvPr id="21" name="object 8">
              <a:extLst>
                <a:ext uri="{FF2B5EF4-FFF2-40B4-BE49-F238E27FC236}">
                  <a16:creationId xmlns:a16="http://schemas.microsoft.com/office/drawing/2014/main" id="{AF075FA4-8361-CB02-3CCC-6F19C377CCAD}"/>
                </a:ext>
              </a:extLst>
            </p:cNvPr>
            <p:cNvSpPr/>
            <p:nvPr/>
          </p:nvSpPr>
          <p:spPr>
            <a:xfrm>
              <a:off x="0" y="4867660"/>
              <a:ext cx="9144000" cy="277495"/>
            </a:xfrm>
            <a:custGeom>
              <a:avLst/>
              <a:gdLst/>
              <a:ahLst/>
              <a:cxnLst/>
              <a:rect l="l" t="t" r="r" b="b"/>
              <a:pathLst>
                <a:path w="9144000" h="277495">
                  <a:moveTo>
                    <a:pt x="9144000" y="0"/>
                  </a:moveTo>
                  <a:lnTo>
                    <a:pt x="0" y="0"/>
                  </a:lnTo>
                  <a:lnTo>
                    <a:pt x="0" y="277101"/>
                  </a:lnTo>
                  <a:lnTo>
                    <a:pt x="9144000" y="277101"/>
                  </a:lnTo>
                  <a:lnTo>
                    <a:pt x="9144000" y="0"/>
                  </a:lnTo>
                  <a:close/>
                </a:path>
              </a:pathLst>
            </a:custGeom>
            <a:solidFill>
              <a:srgbClr val="99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" name="object 9">
              <a:extLst>
                <a:ext uri="{FF2B5EF4-FFF2-40B4-BE49-F238E27FC236}">
                  <a16:creationId xmlns:a16="http://schemas.microsoft.com/office/drawing/2014/main" id="{F2BD47E0-8915-6FB2-9DC0-7071A3D2CB8A}"/>
                </a:ext>
              </a:extLst>
            </p:cNvPr>
            <p:cNvSpPr/>
            <p:nvPr/>
          </p:nvSpPr>
          <p:spPr>
            <a:xfrm>
              <a:off x="0" y="4867660"/>
              <a:ext cx="9144000" cy="277495"/>
            </a:xfrm>
            <a:custGeom>
              <a:avLst/>
              <a:gdLst/>
              <a:ahLst/>
              <a:cxnLst/>
              <a:rect l="l" t="t" r="r" b="b"/>
              <a:pathLst>
                <a:path w="9144000" h="277495">
                  <a:moveTo>
                    <a:pt x="0" y="277101"/>
                  </a:moveTo>
                  <a:lnTo>
                    <a:pt x="9144000" y="277101"/>
                  </a:lnTo>
                  <a:lnTo>
                    <a:pt x="9144000" y="0"/>
                  </a:lnTo>
                  <a:lnTo>
                    <a:pt x="0" y="0"/>
                  </a:lnTo>
                  <a:lnTo>
                    <a:pt x="0" y="277101"/>
                  </a:lnTo>
                  <a:close/>
                </a:path>
              </a:pathLst>
            </a:custGeom>
            <a:ln w="36576">
              <a:solidFill>
                <a:srgbClr val="99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3" name="object 12">
            <a:extLst>
              <a:ext uri="{FF2B5EF4-FFF2-40B4-BE49-F238E27FC236}">
                <a16:creationId xmlns:a16="http://schemas.microsoft.com/office/drawing/2014/main" id="{8C14DD7B-48A1-AF52-B279-226B4AE227AC}"/>
              </a:ext>
            </a:extLst>
          </p:cNvPr>
          <p:cNvSpPr txBox="1">
            <a:spLocks/>
          </p:cNvSpPr>
          <p:nvPr/>
        </p:nvSpPr>
        <p:spPr>
          <a:xfrm>
            <a:off x="1857247" y="4929463"/>
            <a:ext cx="5429251" cy="15388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defPPr>
              <a:defRPr kern="0"/>
            </a:defPPr>
            <a:lvl1pPr>
              <a:defRPr sz="1000" b="0" i="0">
                <a:solidFill>
                  <a:schemeClr val="bg1"/>
                </a:solidFill>
                <a:latin typeface="Times New Roman"/>
                <a:cs typeface="Times New Roman"/>
              </a:defRPr>
            </a:lvl1pPr>
          </a:lstStyle>
          <a:p>
            <a:pPr marL="12700" algn="ctr">
              <a:lnSpc>
                <a:spcPts val="1200"/>
              </a:lnSpc>
            </a:pPr>
            <a:r>
              <a:rPr lang="en-US" dirty="0"/>
              <a:t>Differentiable Modeling for Calorimeter Simulation using Diffusion Models</a:t>
            </a:r>
            <a:endParaRPr lang="en-US" spc="-10" dirty="0"/>
          </a:p>
        </p:txBody>
      </p:sp>
      <p:grpSp>
        <p:nvGrpSpPr>
          <p:cNvPr id="24" name="object 3">
            <a:extLst>
              <a:ext uri="{FF2B5EF4-FFF2-40B4-BE49-F238E27FC236}">
                <a16:creationId xmlns:a16="http://schemas.microsoft.com/office/drawing/2014/main" id="{DC2FB3D8-78C1-3C4F-A961-A41E83787B5C}"/>
              </a:ext>
            </a:extLst>
          </p:cNvPr>
          <p:cNvGrpSpPr/>
          <p:nvPr/>
        </p:nvGrpSpPr>
        <p:grpSpPr>
          <a:xfrm>
            <a:off x="-18288" y="-18237"/>
            <a:ext cx="9180830" cy="591185"/>
            <a:chOff x="-18288" y="-18237"/>
            <a:chExt cx="9180830" cy="591185"/>
          </a:xfrm>
        </p:grpSpPr>
        <p:sp>
          <p:nvSpPr>
            <p:cNvPr id="25" name="object 4">
              <a:extLst>
                <a:ext uri="{FF2B5EF4-FFF2-40B4-BE49-F238E27FC236}">
                  <a16:creationId xmlns:a16="http://schemas.microsoft.com/office/drawing/2014/main" id="{DEB0F7EA-1902-E506-1C72-CCD0E942857D}"/>
                </a:ext>
              </a:extLst>
            </p:cNvPr>
            <p:cNvSpPr/>
            <p:nvPr/>
          </p:nvSpPr>
          <p:spPr>
            <a:xfrm>
              <a:off x="0" y="50"/>
              <a:ext cx="9144000" cy="554355"/>
            </a:xfrm>
            <a:custGeom>
              <a:avLst/>
              <a:gdLst/>
              <a:ahLst/>
              <a:cxnLst/>
              <a:rect l="l" t="t" r="r" b="b"/>
              <a:pathLst>
                <a:path w="9144000" h="554355">
                  <a:moveTo>
                    <a:pt x="9144000" y="0"/>
                  </a:moveTo>
                  <a:lnTo>
                    <a:pt x="0" y="0"/>
                  </a:lnTo>
                  <a:lnTo>
                    <a:pt x="0" y="554177"/>
                  </a:lnTo>
                  <a:lnTo>
                    <a:pt x="9144000" y="554177"/>
                  </a:lnTo>
                  <a:lnTo>
                    <a:pt x="9144000" y="0"/>
                  </a:lnTo>
                  <a:close/>
                </a:path>
              </a:pathLst>
            </a:custGeom>
            <a:solidFill>
              <a:srgbClr val="99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" name="object 5">
              <a:extLst>
                <a:ext uri="{FF2B5EF4-FFF2-40B4-BE49-F238E27FC236}">
                  <a16:creationId xmlns:a16="http://schemas.microsoft.com/office/drawing/2014/main" id="{22604453-7B3F-EF53-BC54-A158E906FD0D}"/>
                </a:ext>
              </a:extLst>
            </p:cNvPr>
            <p:cNvSpPr/>
            <p:nvPr/>
          </p:nvSpPr>
          <p:spPr>
            <a:xfrm>
              <a:off x="0" y="50"/>
              <a:ext cx="9144000" cy="554355"/>
            </a:xfrm>
            <a:custGeom>
              <a:avLst/>
              <a:gdLst/>
              <a:ahLst/>
              <a:cxnLst/>
              <a:rect l="l" t="t" r="r" b="b"/>
              <a:pathLst>
                <a:path w="9144000" h="554355">
                  <a:moveTo>
                    <a:pt x="0" y="554177"/>
                  </a:moveTo>
                  <a:lnTo>
                    <a:pt x="9144000" y="554177"/>
                  </a:lnTo>
                  <a:lnTo>
                    <a:pt x="9144000" y="0"/>
                  </a:lnTo>
                  <a:lnTo>
                    <a:pt x="0" y="0"/>
                  </a:lnTo>
                  <a:lnTo>
                    <a:pt x="0" y="554177"/>
                  </a:lnTo>
                  <a:close/>
                </a:path>
              </a:pathLst>
            </a:custGeom>
            <a:ln w="36575">
              <a:solidFill>
                <a:srgbClr val="99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7" name="Title 20">
            <a:extLst>
              <a:ext uri="{FF2B5EF4-FFF2-40B4-BE49-F238E27FC236}">
                <a16:creationId xmlns:a16="http://schemas.microsoft.com/office/drawing/2014/main" id="{990A46A3-4202-A76E-2AD7-D5A8C373C681}"/>
              </a:ext>
            </a:extLst>
          </p:cNvPr>
          <p:cNvSpPr txBox="1">
            <a:spLocks/>
          </p:cNvSpPr>
          <p:nvPr/>
        </p:nvSpPr>
        <p:spPr>
          <a:xfrm>
            <a:off x="2438400" y="114277"/>
            <a:ext cx="3737293" cy="33855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000" b="1" i="0">
                <a:solidFill>
                  <a:schemeClr val="bg1"/>
                </a:solidFill>
                <a:latin typeface="Times New Roman"/>
                <a:ea typeface="+mj-ea"/>
                <a:cs typeface="Times New Roman"/>
              </a:defRPr>
            </a:lvl1pPr>
          </a:lstStyle>
          <a:p>
            <a:pPr algn="ctr"/>
            <a:r>
              <a:rPr lang="en-US" sz="2200" dirty="0"/>
              <a:t>Summary</a:t>
            </a:r>
          </a:p>
        </p:txBody>
      </p:sp>
    </p:spTree>
    <p:extLst>
      <p:ext uri="{BB962C8B-B14F-4D97-AF65-F5344CB8AC3E}">
        <p14:creationId xmlns:p14="http://schemas.microsoft.com/office/powerpoint/2010/main" val="427445681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F7E5D20-4129-63EA-2EAA-9F46BA9942D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>
            <a:extLst>
              <a:ext uri="{FF2B5EF4-FFF2-40B4-BE49-F238E27FC236}">
                <a16:creationId xmlns:a16="http://schemas.microsoft.com/office/drawing/2014/main" id="{8CE12320-9710-E8C0-23F0-56A3FE0671EC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381000" y="2270125"/>
            <a:ext cx="8100059" cy="1488869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274955" algn="ctr">
              <a:lnSpc>
                <a:spcPct val="100000"/>
              </a:lnSpc>
              <a:spcBef>
                <a:spcPts val="90"/>
              </a:spcBef>
            </a:pPr>
            <a:r>
              <a:rPr lang="en-US" sz="4800" dirty="0">
                <a:solidFill>
                  <a:srgbClr val="000000"/>
                </a:solidFill>
              </a:rPr>
              <a:t>Thank you for your attention!</a:t>
            </a:r>
            <a:endParaRPr sz="4800" dirty="0"/>
          </a:p>
        </p:txBody>
      </p:sp>
      <p:pic>
        <p:nvPicPr>
          <p:cNvPr id="15" name="Picture 14" descr="A black background with a black square&#10;&#10;AI-generated content may be incorrect.">
            <a:extLst>
              <a:ext uri="{FF2B5EF4-FFF2-40B4-BE49-F238E27FC236}">
                <a16:creationId xmlns:a16="http://schemas.microsoft.com/office/drawing/2014/main" id="{2F1EACE8-1B5B-7394-B4C4-8466E4DD7BF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9000" y="173160"/>
            <a:ext cx="1853184" cy="769071"/>
          </a:xfrm>
          <a:prstGeom prst="rect">
            <a:avLst/>
          </a:prstGeom>
        </p:spPr>
      </p:pic>
      <p:pic>
        <p:nvPicPr>
          <p:cNvPr id="17" name="Picture 16" descr="A black background with blue text&#10;&#10;AI-generated content may be incorrect.">
            <a:extLst>
              <a:ext uri="{FF2B5EF4-FFF2-40B4-BE49-F238E27FC236}">
                <a16:creationId xmlns:a16="http://schemas.microsoft.com/office/drawing/2014/main" id="{105F9BFA-2410-5D82-9730-C3650F3F70F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8400" y="126704"/>
            <a:ext cx="1678071" cy="1086401"/>
          </a:xfrm>
          <a:prstGeom prst="rect">
            <a:avLst/>
          </a:prstGeom>
        </p:spPr>
      </p:pic>
      <p:pic>
        <p:nvPicPr>
          <p:cNvPr id="19" name="Picture 18" descr="A black background with red and blue text&#10;&#10;AI-generated content may be incorrect.">
            <a:extLst>
              <a:ext uri="{FF2B5EF4-FFF2-40B4-BE49-F238E27FC236}">
                <a16:creationId xmlns:a16="http://schemas.microsoft.com/office/drawing/2014/main" id="{EFA35A62-C23F-5168-25B8-3D1395348A5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4400" y="241103"/>
            <a:ext cx="2186932" cy="769071"/>
          </a:xfrm>
          <a:prstGeom prst="rect">
            <a:avLst/>
          </a:prstGeom>
        </p:spPr>
      </p:pic>
      <p:pic>
        <p:nvPicPr>
          <p:cNvPr id="4" name="Picture 3" descr="A black background with different logos&#10;&#10;AI-generated content may be incorrect.">
            <a:extLst>
              <a:ext uri="{FF2B5EF4-FFF2-40B4-BE49-F238E27FC236}">
                <a16:creationId xmlns:a16="http://schemas.microsoft.com/office/drawing/2014/main" id="{B0A8BB7C-2DCA-244F-5C2C-33615595166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13" y="288925"/>
            <a:ext cx="1913877" cy="8297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91945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5EB1D5A-B8FF-8E32-8C56-091483A398F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object 3">
            <a:extLst>
              <a:ext uri="{FF2B5EF4-FFF2-40B4-BE49-F238E27FC236}">
                <a16:creationId xmlns:a16="http://schemas.microsoft.com/office/drawing/2014/main" id="{45C3686A-D68C-849F-D501-0A6A5E30028C}"/>
              </a:ext>
            </a:extLst>
          </p:cNvPr>
          <p:cNvGrpSpPr/>
          <p:nvPr/>
        </p:nvGrpSpPr>
        <p:grpSpPr>
          <a:xfrm>
            <a:off x="-17383" y="-17647"/>
            <a:ext cx="9180830" cy="591185"/>
            <a:chOff x="-18288" y="-18237"/>
            <a:chExt cx="9180830" cy="591185"/>
          </a:xfrm>
        </p:grpSpPr>
        <p:sp>
          <p:nvSpPr>
            <p:cNvPr id="5" name="object 4">
              <a:extLst>
                <a:ext uri="{FF2B5EF4-FFF2-40B4-BE49-F238E27FC236}">
                  <a16:creationId xmlns:a16="http://schemas.microsoft.com/office/drawing/2014/main" id="{3BCB2CD5-8F48-42FA-616B-BDF02D04A68E}"/>
                </a:ext>
              </a:extLst>
            </p:cNvPr>
            <p:cNvSpPr/>
            <p:nvPr/>
          </p:nvSpPr>
          <p:spPr>
            <a:xfrm>
              <a:off x="0" y="50"/>
              <a:ext cx="9144000" cy="554355"/>
            </a:xfrm>
            <a:custGeom>
              <a:avLst/>
              <a:gdLst/>
              <a:ahLst/>
              <a:cxnLst/>
              <a:rect l="l" t="t" r="r" b="b"/>
              <a:pathLst>
                <a:path w="9144000" h="554355">
                  <a:moveTo>
                    <a:pt x="9144000" y="0"/>
                  </a:moveTo>
                  <a:lnTo>
                    <a:pt x="0" y="0"/>
                  </a:lnTo>
                  <a:lnTo>
                    <a:pt x="0" y="554177"/>
                  </a:lnTo>
                  <a:lnTo>
                    <a:pt x="9144000" y="554177"/>
                  </a:lnTo>
                  <a:lnTo>
                    <a:pt x="9144000" y="0"/>
                  </a:lnTo>
                  <a:close/>
                </a:path>
              </a:pathLst>
            </a:custGeom>
            <a:solidFill>
              <a:srgbClr val="99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5">
              <a:extLst>
                <a:ext uri="{FF2B5EF4-FFF2-40B4-BE49-F238E27FC236}">
                  <a16:creationId xmlns:a16="http://schemas.microsoft.com/office/drawing/2014/main" id="{DB891B8D-4112-CC8F-8D7E-5A26E115422F}"/>
                </a:ext>
              </a:extLst>
            </p:cNvPr>
            <p:cNvSpPr/>
            <p:nvPr/>
          </p:nvSpPr>
          <p:spPr>
            <a:xfrm>
              <a:off x="0" y="50"/>
              <a:ext cx="9144000" cy="554355"/>
            </a:xfrm>
            <a:custGeom>
              <a:avLst/>
              <a:gdLst/>
              <a:ahLst/>
              <a:cxnLst/>
              <a:rect l="l" t="t" r="r" b="b"/>
              <a:pathLst>
                <a:path w="9144000" h="554355">
                  <a:moveTo>
                    <a:pt x="0" y="554177"/>
                  </a:moveTo>
                  <a:lnTo>
                    <a:pt x="9144000" y="554177"/>
                  </a:lnTo>
                  <a:lnTo>
                    <a:pt x="9144000" y="0"/>
                  </a:lnTo>
                  <a:lnTo>
                    <a:pt x="0" y="0"/>
                  </a:lnTo>
                  <a:lnTo>
                    <a:pt x="0" y="554177"/>
                  </a:lnTo>
                  <a:close/>
                </a:path>
              </a:pathLst>
            </a:custGeom>
            <a:ln w="36575">
              <a:solidFill>
                <a:srgbClr val="99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7" name="object 7">
            <a:extLst>
              <a:ext uri="{FF2B5EF4-FFF2-40B4-BE49-F238E27FC236}">
                <a16:creationId xmlns:a16="http://schemas.microsoft.com/office/drawing/2014/main" id="{FF9C27DF-38FD-2501-8EB9-9A2811DAFB83}"/>
              </a:ext>
            </a:extLst>
          </p:cNvPr>
          <p:cNvGrpSpPr/>
          <p:nvPr/>
        </p:nvGrpSpPr>
        <p:grpSpPr>
          <a:xfrm>
            <a:off x="0" y="4867660"/>
            <a:ext cx="9144000" cy="277495"/>
            <a:chOff x="0" y="4867660"/>
            <a:chExt cx="9144000" cy="277495"/>
          </a:xfrm>
        </p:grpSpPr>
        <p:sp>
          <p:nvSpPr>
            <p:cNvPr id="8" name="object 8">
              <a:extLst>
                <a:ext uri="{FF2B5EF4-FFF2-40B4-BE49-F238E27FC236}">
                  <a16:creationId xmlns:a16="http://schemas.microsoft.com/office/drawing/2014/main" id="{D59DEAA7-E2DC-ED79-835D-C1924DDD79B5}"/>
                </a:ext>
              </a:extLst>
            </p:cNvPr>
            <p:cNvSpPr/>
            <p:nvPr/>
          </p:nvSpPr>
          <p:spPr>
            <a:xfrm>
              <a:off x="0" y="4867660"/>
              <a:ext cx="9144000" cy="277495"/>
            </a:xfrm>
            <a:custGeom>
              <a:avLst/>
              <a:gdLst/>
              <a:ahLst/>
              <a:cxnLst/>
              <a:rect l="l" t="t" r="r" b="b"/>
              <a:pathLst>
                <a:path w="9144000" h="277495">
                  <a:moveTo>
                    <a:pt x="9144000" y="0"/>
                  </a:moveTo>
                  <a:lnTo>
                    <a:pt x="0" y="0"/>
                  </a:lnTo>
                  <a:lnTo>
                    <a:pt x="0" y="277101"/>
                  </a:lnTo>
                  <a:lnTo>
                    <a:pt x="9144000" y="277101"/>
                  </a:lnTo>
                  <a:lnTo>
                    <a:pt x="9144000" y="0"/>
                  </a:lnTo>
                  <a:close/>
                </a:path>
              </a:pathLst>
            </a:custGeom>
            <a:solidFill>
              <a:srgbClr val="99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>
              <a:extLst>
                <a:ext uri="{FF2B5EF4-FFF2-40B4-BE49-F238E27FC236}">
                  <a16:creationId xmlns:a16="http://schemas.microsoft.com/office/drawing/2014/main" id="{CDC74CC7-F3F1-ACBD-5EF6-A1B9C6956F3E}"/>
                </a:ext>
              </a:extLst>
            </p:cNvPr>
            <p:cNvSpPr/>
            <p:nvPr/>
          </p:nvSpPr>
          <p:spPr>
            <a:xfrm>
              <a:off x="0" y="4867660"/>
              <a:ext cx="9144000" cy="277495"/>
            </a:xfrm>
            <a:custGeom>
              <a:avLst/>
              <a:gdLst/>
              <a:ahLst/>
              <a:cxnLst/>
              <a:rect l="l" t="t" r="r" b="b"/>
              <a:pathLst>
                <a:path w="9144000" h="277495">
                  <a:moveTo>
                    <a:pt x="0" y="277101"/>
                  </a:moveTo>
                  <a:lnTo>
                    <a:pt x="9144000" y="277101"/>
                  </a:lnTo>
                  <a:lnTo>
                    <a:pt x="9144000" y="0"/>
                  </a:lnTo>
                  <a:lnTo>
                    <a:pt x="0" y="0"/>
                  </a:lnTo>
                  <a:lnTo>
                    <a:pt x="0" y="277101"/>
                  </a:lnTo>
                  <a:close/>
                </a:path>
              </a:pathLst>
            </a:custGeom>
            <a:ln w="36576">
              <a:solidFill>
                <a:srgbClr val="99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0" name="object 12">
            <a:extLst>
              <a:ext uri="{FF2B5EF4-FFF2-40B4-BE49-F238E27FC236}">
                <a16:creationId xmlns:a16="http://schemas.microsoft.com/office/drawing/2014/main" id="{E140F90C-1235-979D-429C-522918D600A8}"/>
              </a:ext>
            </a:extLst>
          </p:cNvPr>
          <p:cNvSpPr txBox="1">
            <a:spLocks/>
          </p:cNvSpPr>
          <p:nvPr/>
        </p:nvSpPr>
        <p:spPr>
          <a:xfrm>
            <a:off x="1857247" y="4929463"/>
            <a:ext cx="5429251" cy="15388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defPPr>
              <a:defRPr kern="0"/>
            </a:defPPr>
            <a:lvl1pPr>
              <a:defRPr sz="1000" b="0" i="0">
                <a:solidFill>
                  <a:schemeClr val="bg1"/>
                </a:solidFill>
                <a:latin typeface="Times New Roman"/>
                <a:cs typeface="Times New Roman"/>
              </a:defRPr>
            </a:lvl1pPr>
          </a:lstStyle>
          <a:p>
            <a:pPr marL="12700" algn="ctr">
              <a:lnSpc>
                <a:spcPts val="1200"/>
              </a:lnSpc>
            </a:pPr>
            <a:r>
              <a:rPr lang="en-US" dirty="0"/>
              <a:t>Differentiable Modeling for Calorimeter Simulation using Diffusion Models</a:t>
            </a:r>
            <a:endParaRPr lang="en-US" spc="-10" dirty="0"/>
          </a:p>
        </p:txBody>
      </p:sp>
      <p:sp>
        <p:nvSpPr>
          <p:cNvPr id="11" name="Title 20">
            <a:extLst>
              <a:ext uri="{FF2B5EF4-FFF2-40B4-BE49-F238E27FC236}">
                <a16:creationId xmlns:a16="http://schemas.microsoft.com/office/drawing/2014/main" id="{80FC4BD1-8407-1111-F1C7-EAA948D008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66625" y="73786"/>
            <a:ext cx="4976561" cy="338554"/>
          </a:xfrm>
        </p:spPr>
        <p:txBody>
          <a:bodyPr/>
          <a:lstStyle/>
          <a:p>
            <a:pPr algn="ctr"/>
            <a:r>
              <a:rPr lang="en-US" sz="2200" dirty="0"/>
              <a:t>Diffusion model for the surrogate</a:t>
            </a:r>
          </a:p>
        </p:txBody>
      </p:sp>
      <p:sp>
        <p:nvSpPr>
          <p:cNvPr id="22" name="Rounded Rectangle 21">
            <a:extLst>
              <a:ext uri="{FF2B5EF4-FFF2-40B4-BE49-F238E27FC236}">
                <a16:creationId xmlns:a16="http://schemas.microsoft.com/office/drawing/2014/main" id="{4F18ED1A-2232-E194-2786-014BD30E5407}"/>
              </a:ext>
            </a:extLst>
          </p:cNvPr>
          <p:cNvSpPr/>
          <p:nvPr/>
        </p:nvSpPr>
        <p:spPr>
          <a:xfrm>
            <a:off x="2376423" y="668263"/>
            <a:ext cx="3581400" cy="838200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Prompt: “a physicist developing machine learning application for future detector collider”</a:t>
            </a:r>
          </a:p>
        </p:txBody>
      </p:sp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C3A9F8E5-F4F2-8108-95E9-CCEA765A5EFA}"/>
              </a:ext>
            </a:extLst>
          </p:cNvPr>
          <p:cNvSpPr/>
          <p:nvPr/>
        </p:nvSpPr>
        <p:spPr>
          <a:xfrm>
            <a:off x="6986652" y="2261812"/>
            <a:ext cx="1171447" cy="838200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Decoder</a:t>
            </a:r>
          </a:p>
        </p:txBody>
      </p:sp>
      <p:sp>
        <p:nvSpPr>
          <p:cNvPr id="27" name="Rounded Rectangle 26">
            <a:extLst>
              <a:ext uri="{FF2B5EF4-FFF2-40B4-BE49-F238E27FC236}">
                <a16:creationId xmlns:a16="http://schemas.microsoft.com/office/drawing/2014/main" id="{65967718-53BD-DB89-CF04-0BAB8DB0906F}"/>
              </a:ext>
            </a:extLst>
          </p:cNvPr>
          <p:cNvSpPr/>
          <p:nvPr/>
        </p:nvSpPr>
        <p:spPr>
          <a:xfrm>
            <a:off x="3581400" y="2261812"/>
            <a:ext cx="1171447" cy="838200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Diffusion model</a:t>
            </a:r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18560B3C-AAC8-CB01-D07B-FE6EFD61CE41}"/>
              </a:ext>
            </a:extLst>
          </p:cNvPr>
          <p:cNvSpPr/>
          <p:nvPr/>
        </p:nvSpPr>
        <p:spPr>
          <a:xfrm>
            <a:off x="281052" y="2261812"/>
            <a:ext cx="1171447" cy="838200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Text Encoder</a:t>
            </a:r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8F7DD92D-F5E4-C32E-0A6B-12FACBA79FB0}"/>
              </a:ext>
            </a:extLst>
          </p:cNvPr>
          <p:cNvSpPr/>
          <p:nvPr/>
        </p:nvSpPr>
        <p:spPr>
          <a:xfrm>
            <a:off x="2643252" y="2604712"/>
            <a:ext cx="152400" cy="152400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B8CF57AD-45C7-D096-AD9F-DD61192670E5}"/>
              </a:ext>
            </a:extLst>
          </p:cNvPr>
          <p:cNvCxnSpPr>
            <a:stCxn id="28" idx="3"/>
            <a:endCxn id="29" idx="2"/>
          </p:cNvCxnSpPr>
          <p:nvPr/>
        </p:nvCxnSpPr>
        <p:spPr>
          <a:xfrm>
            <a:off x="1452499" y="2680912"/>
            <a:ext cx="1190753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61059B2B-7CEB-48FB-520C-9D7907D5A57B}"/>
              </a:ext>
            </a:extLst>
          </p:cNvPr>
          <p:cNvCxnSpPr>
            <a:stCxn id="29" idx="6"/>
            <a:endCxn id="27" idx="1"/>
          </p:cNvCxnSpPr>
          <p:nvPr/>
        </p:nvCxnSpPr>
        <p:spPr>
          <a:xfrm>
            <a:off x="2795652" y="2680912"/>
            <a:ext cx="785748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7" name="Rounded Rectangle 36">
            <a:extLst>
              <a:ext uri="{FF2B5EF4-FFF2-40B4-BE49-F238E27FC236}">
                <a16:creationId xmlns:a16="http://schemas.microsoft.com/office/drawing/2014/main" id="{2DA08AD9-6875-B98D-3EC0-18B0177896C3}"/>
              </a:ext>
            </a:extLst>
          </p:cNvPr>
          <p:cNvSpPr/>
          <p:nvPr/>
        </p:nvSpPr>
        <p:spPr>
          <a:xfrm>
            <a:off x="2326578" y="3508321"/>
            <a:ext cx="785748" cy="277491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RNG</a:t>
            </a:r>
          </a:p>
        </p:txBody>
      </p: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2836D76D-6EC7-40F7-89AC-345A3DA0F44F}"/>
              </a:ext>
            </a:extLst>
          </p:cNvPr>
          <p:cNvCxnSpPr>
            <a:stCxn id="37" idx="0"/>
            <a:endCxn id="29" idx="4"/>
          </p:cNvCxnSpPr>
          <p:nvPr/>
        </p:nvCxnSpPr>
        <p:spPr>
          <a:xfrm flipV="1">
            <a:off x="2719452" y="2757112"/>
            <a:ext cx="0" cy="75120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0" name="TextBox 39">
            <a:extLst>
              <a:ext uri="{FF2B5EF4-FFF2-40B4-BE49-F238E27FC236}">
                <a16:creationId xmlns:a16="http://schemas.microsoft.com/office/drawing/2014/main" id="{C814BF9D-B3E5-B3D9-5674-3EBDB9A88808}"/>
              </a:ext>
            </a:extLst>
          </p:cNvPr>
          <p:cNvSpPr txBox="1"/>
          <p:nvPr/>
        </p:nvSpPr>
        <p:spPr>
          <a:xfrm>
            <a:off x="1513715" y="2457932"/>
            <a:ext cx="103377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/>
              <a:t>Encoded text</a:t>
            </a:r>
          </a:p>
        </p:txBody>
      </p:sp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E96D5B00-7734-997C-F36A-2742E12073C3}"/>
              </a:ext>
            </a:extLst>
          </p:cNvPr>
          <p:cNvCxnSpPr>
            <a:stCxn id="27" idx="3"/>
            <a:endCxn id="24" idx="1"/>
          </p:cNvCxnSpPr>
          <p:nvPr/>
        </p:nvCxnSpPr>
        <p:spPr>
          <a:xfrm>
            <a:off x="4752847" y="2680912"/>
            <a:ext cx="2233805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5" name="Elbow Connector 44">
            <a:extLst>
              <a:ext uri="{FF2B5EF4-FFF2-40B4-BE49-F238E27FC236}">
                <a16:creationId xmlns:a16="http://schemas.microsoft.com/office/drawing/2014/main" id="{90B6ED3D-D5EA-53C0-2A93-3208450531A1}"/>
              </a:ext>
            </a:extLst>
          </p:cNvPr>
          <p:cNvCxnSpPr/>
          <p:nvPr/>
        </p:nvCxnSpPr>
        <p:spPr>
          <a:xfrm rot="10800000" flipV="1">
            <a:off x="5021837" y="2680912"/>
            <a:ext cx="1397697" cy="1181100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7" name="Elbow Connector 46">
            <a:extLst>
              <a:ext uri="{FF2B5EF4-FFF2-40B4-BE49-F238E27FC236}">
                <a16:creationId xmlns:a16="http://schemas.microsoft.com/office/drawing/2014/main" id="{950E1CC9-B18D-8888-0E76-77122CF68360}"/>
              </a:ext>
            </a:extLst>
          </p:cNvPr>
          <p:cNvCxnSpPr>
            <a:cxnSpLocks/>
            <a:endCxn id="27" idx="2"/>
          </p:cNvCxnSpPr>
          <p:nvPr/>
        </p:nvCxnSpPr>
        <p:spPr>
          <a:xfrm rot="10800000">
            <a:off x="4167124" y="3100012"/>
            <a:ext cx="926462" cy="762000"/>
          </a:xfrm>
          <a:prstGeom prst="bentConnector2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8" name="TextBox 47">
            <a:extLst>
              <a:ext uri="{FF2B5EF4-FFF2-40B4-BE49-F238E27FC236}">
                <a16:creationId xmlns:a16="http://schemas.microsoft.com/office/drawing/2014/main" id="{00407004-0CE1-1B0C-B4AD-EFB35C79E0DC}"/>
              </a:ext>
            </a:extLst>
          </p:cNvPr>
          <p:cNvSpPr txBox="1"/>
          <p:nvPr/>
        </p:nvSpPr>
        <p:spPr>
          <a:xfrm>
            <a:off x="5362575" y="3417902"/>
            <a:ext cx="45719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/>
              <a:t>loop</a:t>
            </a:r>
          </a:p>
        </p:txBody>
      </p:sp>
      <p:cxnSp>
        <p:nvCxnSpPr>
          <p:cNvPr id="53" name="Elbow Connector 52">
            <a:extLst>
              <a:ext uri="{FF2B5EF4-FFF2-40B4-BE49-F238E27FC236}">
                <a16:creationId xmlns:a16="http://schemas.microsoft.com/office/drawing/2014/main" id="{123938ED-F30B-BA74-455A-576007D9EE34}"/>
              </a:ext>
            </a:extLst>
          </p:cNvPr>
          <p:cNvCxnSpPr>
            <a:stCxn id="22" idx="1"/>
            <a:endCxn id="28" idx="0"/>
          </p:cNvCxnSpPr>
          <p:nvPr/>
        </p:nvCxnSpPr>
        <p:spPr>
          <a:xfrm rot="10800000" flipV="1">
            <a:off x="866777" y="1087362"/>
            <a:ext cx="1509647" cy="1174449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417855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80BD531-43C0-00B6-97E0-AA5A3852D7D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object 3">
            <a:extLst>
              <a:ext uri="{FF2B5EF4-FFF2-40B4-BE49-F238E27FC236}">
                <a16:creationId xmlns:a16="http://schemas.microsoft.com/office/drawing/2014/main" id="{79BDDC8F-8065-FA54-FF02-D82B49410FCF}"/>
              </a:ext>
            </a:extLst>
          </p:cNvPr>
          <p:cNvGrpSpPr/>
          <p:nvPr/>
        </p:nvGrpSpPr>
        <p:grpSpPr>
          <a:xfrm>
            <a:off x="-17383" y="-17647"/>
            <a:ext cx="9180830" cy="591185"/>
            <a:chOff x="-18288" y="-18237"/>
            <a:chExt cx="9180830" cy="591185"/>
          </a:xfrm>
        </p:grpSpPr>
        <p:sp>
          <p:nvSpPr>
            <p:cNvPr id="5" name="object 4">
              <a:extLst>
                <a:ext uri="{FF2B5EF4-FFF2-40B4-BE49-F238E27FC236}">
                  <a16:creationId xmlns:a16="http://schemas.microsoft.com/office/drawing/2014/main" id="{1B61D92A-5F50-05DA-43F6-3BD04318FBDE}"/>
                </a:ext>
              </a:extLst>
            </p:cNvPr>
            <p:cNvSpPr/>
            <p:nvPr/>
          </p:nvSpPr>
          <p:spPr>
            <a:xfrm>
              <a:off x="0" y="50"/>
              <a:ext cx="9144000" cy="554355"/>
            </a:xfrm>
            <a:custGeom>
              <a:avLst/>
              <a:gdLst/>
              <a:ahLst/>
              <a:cxnLst/>
              <a:rect l="l" t="t" r="r" b="b"/>
              <a:pathLst>
                <a:path w="9144000" h="554355">
                  <a:moveTo>
                    <a:pt x="9144000" y="0"/>
                  </a:moveTo>
                  <a:lnTo>
                    <a:pt x="0" y="0"/>
                  </a:lnTo>
                  <a:lnTo>
                    <a:pt x="0" y="554177"/>
                  </a:lnTo>
                  <a:lnTo>
                    <a:pt x="9144000" y="554177"/>
                  </a:lnTo>
                  <a:lnTo>
                    <a:pt x="9144000" y="0"/>
                  </a:lnTo>
                  <a:close/>
                </a:path>
              </a:pathLst>
            </a:custGeom>
            <a:solidFill>
              <a:srgbClr val="99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5">
              <a:extLst>
                <a:ext uri="{FF2B5EF4-FFF2-40B4-BE49-F238E27FC236}">
                  <a16:creationId xmlns:a16="http://schemas.microsoft.com/office/drawing/2014/main" id="{492DF7EA-E37F-5E05-7F06-010658B9A0C9}"/>
                </a:ext>
              </a:extLst>
            </p:cNvPr>
            <p:cNvSpPr/>
            <p:nvPr/>
          </p:nvSpPr>
          <p:spPr>
            <a:xfrm>
              <a:off x="0" y="50"/>
              <a:ext cx="9144000" cy="554355"/>
            </a:xfrm>
            <a:custGeom>
              <a:avLst/>
              <a:gdLst/>
              <a:ahLst/>
              <a:cxnLst/>
              <a:rect l="l" t="t" r="r" b="b"/>
              <a:pathLst>
                <a:path w="9144000" h="554355">
                  <a:moveTo>
                    <a:pt x="0" y="554177"/>
                  </a:moveTo>
                  <a:lnTo>
                    <a:pt x="9144000" y="554177"/>
                  </a:lnTo>
                  <a:lnTo>
                    <a:pt x="9144000" y="0"/>
                  </a:lnTo>
                  <a:lnTo>
                    <a:pt x="0" y="0"/>
                  </a:lnTo>
                  <a:lnTo>
                    <a:pt x="0" y="554177"/>
                  </a:lnTo>
                  <a:close/>
                </a:path>
              </a:pathLst>
            </a:custGeom>
            <a:ln w="36575">
              <a:solidFill>
                <a:srgbClr val="99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7" name="object 7">
            <a:extLst>
              <a:ext uri="{FF2B5EF4-FFF2-40B4-BE49-F238E27FC236}">
                <a16:creationId xmlns:a16="http://schemas.microsoft.com/office/drawing/2014/main" id="{753505EA-1433-A473-0E8F-B735034FB0AE}"/>
              </a:ext>
            </a:extLst>
          </p:cNvPr>
          <p:cNvGrpSpPr/>
          <p:nvPr/>
        </p:nvGrpSpPr>
        <p:grpSpPr>
          <a:xfrm>
            <a:off x="0" y="4867660"/>
            <a:ext cx="9144000" cy="277495"/>
            <a:chOff x="0" y="4867660"/>
            <a:chExt cx="9144000" cy="277495"/>
          </a:xfrm>
        </p:grpSpPr>
        <p:sp>
          <p:nvSpPr>
            <p:cNvPr id="8" name="object 8">
              <a:extLst>
                <a:ext uri="{FF2B5EF4-FFF2-40B4-BE49-F238E27FC236}">
                  <a16:creationId xmlns:a16="http://schemas.microsoft.com/office/drawing/2014/main" id="{5221FFBB-B0A9-B8D8-55D7-03731384D336}"/>
                </a:ext>
              </a:extLst>
            </p:cNvPr>
            <p:cNvSpPr/>
            <p:nvPr/>
          </p:nvSpPr>
          <p:spPr>
            <a:xfrm>
              <a:off x="0" y="4867660"/>
              <a:ext cx="9144000" cy="277495"/>
            </a:xfrm>
            <a:custGeom>
              <a:avLst/>
              <a:gdLst/>
              <a:ahLst/>
              <a:cxnLst/>
              <a:rect l="l" t="t" r="r" b="b"/>
              <a:pathLst>
                <a:path w="9144000" h="277495">
                  <a:moveTo>
                    <a:pt x="9144000" y="0"/>
                  </a:moveTo>
                  <a:lnTo>
                    <a:pt x="0" y="0"/>
                  </a:lnTo>
                  <a:lnTo>
                    <a:pt x="0" y="277101"/>
                  </a:lnTo>
                  <a:lnTo>
                    <a:pt x="9144000" y="277101"/>
                  </a:lnTo>
                  <a:lnTo>
                    <a:pt x="9144000" y="0"/>
                  </a:lnTo>
                  <a:close/>
                </a:path>
              </a:pathLst>
            </a:custGeom>
            <a:solidFill>
              <a:srgbClr val="99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>
              <a:extLst>
                <a:ext uri="{FF2B5EF4-FFF2-40B4-BE49-F238E27FC236}">
                  <a16:creationId xmlns:a16="http://schemas.microsoft.com/office/drawing/2014/main" id="{38E88DBC-24A0-9730-671A-06ABE54DC347}"/>
                </a:ext>
              </a:extLst>
            </p:cNvPr>
            <p:cNvSpPr/>
            <p:nvPr/>
          </p:nvSpPr>
          <p:spPr>
            <a:xfrm>
              <a:off x="0" y="4867660"/>
              <a:ext cx="9144000" cy="277495"/>
            </a:xfrm>
            <a:custGeom>
              <a:avLst/>
              <a:gdLst/>
              <a:ahLst/>
              <a:cxnLst/>
              <a:rect l="l" t="t" r="r" b="b"/>
              <a:pathLst>
                <a:path w="9144000" h="277495">
                  <a:moveTo>
                    <a:pt x="0" y="277101"/>
                  </a:moveTo>
                  <a:lnTo>
                    <a:pt x="9144000" y="277101"/>
                  </a:lnTo>
                  <a:lnTo>
                    <a:pt x="9144000" y="0"/>
                  </a:lnTo>
                  <a:lnTo>
                    <a:pt x="0" y="0"/>
                  </a:lnTo>
                  <a:lnTo>
                    <a:pt x="0" y="277101"/>
                  </a:lnTo>
                  <a:close/>
                </a:path>
              </a:pathLst>
            </a:custGeom>
            <a:ln w="36576">
              <a:solidFill>
                <a:srgbClr val="99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0" name="object 12">
            <a:extLst>
              <a:ext uri="{FF2B5EF4-FFF2-40B4-BE49-F238E27FC236}">
                <a16:creationId xmlns:a16="http://schemas.microsoft.com/office/drawing/2014/main" id="{000EEE98-7D2D-A3A0-A345-5092590862D7}"/>
              </a:ext>
            </a:extLst>
          </p:cNvPr>
          <p:cNvSpPr txBox="1">
            <a:spLocks/>
          </p:cNvSpPr>
          <p:nvPr/>
        </p:nvSpPr>
        <p:spPr>
          <a:xfrm>
            <a:off x="1857247" y="4929463"/>
            <a:ext cx="5429251" cy="15388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defPPr>
              <a:defRPr kern="0"/>
            </a:defPPr>
            <a:lvl1pPr>
              <a:defRPr sz="1000" b="0" i="0">
                <a:solidFill>
                  <a:schemeClr val="bg1"/>
                </a:solidFill>
                <a:latin typeface="Times New Roman"/>
                <a:cs typeface="Times New Roman"/>
              </a:defRPr>
            </a:lvl1pPr>
          </a:lstStyle>
          <a:p>
            <a:pPr marL="12700" algn="ctr">
              <a:lnSpc>
                <a:spcPts val="1200"/>
              </a:lnSpc>
            </a:pPr>
            <a:r>
              <a:rPr lang="en-US" dirty="0"/>
              <a:t>Differentiable Modeling for Calorimeter Simulation using Diffusion Models</a:t>
            </a:r>
            <a:endParaRPr lang="en-US" spc="-10" dirty="0"/>
          </a:p>
        </p:txBody>
      </p:sp>
      <p:sp>
        <p:nvSpPr>
          <p:cNvPr id="11" name="Title 20">
            <a:extLst>
              <a:ext uri="{FF2B5EF4-FFF2-40B4-BE49-F238E27FC236}">
                <a16:creationId xmlns:a16="http://schemas.microsoft.com/office/drawing/2014/main" id="{BFA5B614-DD5F-04F4-2D0E-AEDB2BEBEC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66625" y="73786"/>
            <a:ext cx="4976561" cy="338554"/>
          </a:xfrm>
        </p:spPr>
        <p:txBody>
          <a:bodyPr/>
          <a:lstStyle/>
          <a:p>
            <a:pPr algn="ctr"/>
            <a:r>
              <a:rPr lang="en-US" sz="2200" dirty="0"/>
              <a:t>Diffusion model for the surrogate</a:t>
            </a:r>
          </a:p>
        </p:txBody>
      </p:sp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ECB2D410-6E9C-C498-FD76-381BAFEB1BB8}"/>
              </a:ext>
            </a:extLst>
          </p:cNvPr>
          <p:cNvSpPr/>
          <p:nvPr/>
        </p:nvSpPr>
        <p:spPr>
          <a:xfrm>
            <a:off x="6986652" y="2261812"/>
            <a:ext cx="1171447" cy="838200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Decoder</a:t>
            </a:r>
          </a:p>
        </p:txBody>
      </p:sp>
      <p:sp>
        <p:nvSpPr>
          <p:cNvPr id="27" name="Rounded Rectangle 26">
            <a:extLst>
              <a:ext uri="{FF2B5EF4-FFF2-40B4-BE49-F238E27FC236}">
                <a16:creationId xmlns:a16="http://schemas.microsoft.com/office/drawing/2014/main" id="{485A9CAC-86F5-C6A2-2370-7379149BD2AA}"/>
              </a:ext>
            </a:extLst>
          </p:cNvPr>
          <p:cNvSpPr/>
          <p:nvPr/>
        </p:nvSpPr>
        <p:spPr>
          <a:xfrm>
            <a:off x="3581400" y="2261812"/>
            <a:ext cx="1171447" cy="838200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Diffusion model</a:t>
            </a:r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F317A2B2-02E8-97D2-F711-3A7AF215009E}"/>
              </a:ext>
            </a:extLst>
          </p:cNvPr>
          <p:cNvSpPr/>
          <p:nvPr/>
        </p:nvSpPr>
        <p:spPr>
          <a:xfrm>
            <a:off x="281052" y="2261812"/>
            <a:ext cx="1171447" cy="838200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Text Encoder</a:t>
            </a:r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C701A2FE-F753-A224-594A-9A896FB6B40E}"/>
              </a:ext>
            </a:extLst>
          </p:cNvPr>
          <p:cNvSpPr/>
          <p:nvPr/>
        </p:nvSpPr>
        <p:spPr>
          <a:xfrm>
            <a:off x="2643252" y="2604712"/>
            <a:ext cx="152400" cy="152400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F561B70E-D08D-93FB-CECB-D9FD6B889C47}"/>
              </a:ext>
            </a:extLst>
          </p:cNvPr>
          <p:cNvCxnSpPr>
            <a:stCxn id="28" idx="3"/>
            <a:endCxn id="29" idx="2"/>
          </p:cNvCxnSpPr>
          <p:nvPr/>
        </p:nvCxnSpPr>
        <p:spPr>
          <a:xfrm>
            <a:off x="1452499" y="2680912"/>
            <a:ext cx="1190753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40B475F7-A93C-3B1E-ACDC-BC38FCA83106}"/>
              </a:ext>
            </a:extLst>
          </p:cNvPr>
          <p:cNvCxnSpPr>
            <a:stCxn id="29" idx="6"/>
            <a:endCxn id="27" idx="1"/>
          </p:cNvCxnSpPr>
          <p:nvPr/>
        </p:nvCxnSpPr>
        <p:spPr>
          <a:xfrm>
            <a:off x="2795652" y="2680912"/>
            <a:ext cx="785748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7" name="Rounded Rectangle 36">
            <a:extLst>
              <a:ext uri="{FF2B5EF4-FFF2-40B4-BE49-F238E27FC236}">
                <a16:creationId xmlns:a16="http://schemas.microsoft.com/office/drawing/2014/main" id="{EB40BE04-CD5F-5EA1-A69C-BB4AEEF9C677}"/>
              </a:ext>
            </a:extLst>
          </p:cNvPr>
          <p:cNvSpPr/>
          <p:nvPr/>
        </p:nvSpPr>
        <p:spPr>
          <a:xfrm>
            <a:off x="2326578" y="3508321"/>
            <a:ext cx="785748" cy="277491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RNG</a:t>
            </a:r>
          </a:p>
        </p:txBody>
      </p: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EF194D18-CE29-8305-9F8A-400BBA6A60F3}"/>
              </a:ext>
            </a:extLst>
          </p:cNvPr>
          <p:cNvCxnSpPr>
            <a:stCxn id="37" idx="0"/>
            <a:endCxn id="29" idx="4"/>
          </p:cNvCxnSpPr>
          <p:nvPr/>
        </p:nvCxnSpPr>
        <p:spPr>
          <a:xfrm flipV="1">
            <a:off x="2719452" y="2757112"/>
            <a:ext cx="0" cy="75120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0" name="TextBox 39">
            <a:extLst>
              <a:ext uri="{FF2B5EF4-FFF2-40B4-BE49-F238E27FC236}">
                <a16:creationId xmlns:a16="http://schemas.microsoft.com/office/drawing/2014/main" id="{D36426AE-BE45-1ECB-AA3C-E2D5B586C3F1}"/>
              </a:ext>
            </a:extLst>
          </p:cNvPr>
          <p:cNvSpPr txBox="1"/>
          <p:nvPr/>
        </p:nvSpPr>
        <p:spPr>
          <a:xfrm>
            <a:off x="1513715" y="2457932"/>
            <a:ext cx="103377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/>
              <a:t>Encoded text</a:t>
            </a:r>
          </a:p>
        </p:txBody>
      </p:sp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B0D477F4-DD12-0088-6AB9-091DECBB6826}"/>
              </a:ext>
            </a:extLst>
          </p:cNvPr>
          <p:cNvCxnSpPr>
            <a:stCxn id="27" idx="3"/>
            <a:endCxn id="24" idx="1"/>
          </p:cNvCxnSpPr>
          <p:nvPr/>
        </p:nvCxnSpPr>
        <p:spPr>
          <a:xfrm>
            <a:off x="4752847" y="2680912"/>
            <a:ext cx="2233805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5" name="Elbow Connector 44">
            <a:extLst>
              <a:ext uri="{FF2B5EF4-FFF2-40B4-BE49-F238E27FC236}">
                <a16:creationId xmlns:a16="http://schemas.microsoft.com/office/drawing/2014/main" id="{B9605176-1097-AD39-8C10-0B8E272F86B9}"/>
              </a:ext>
            </a:extLst>
          </p:cNvPr>
          <p:cNvCxnSpPr/>
          <p:nvPr/>
        </p:nvCxnSpPr>
        <p:spPr>
          <a:xfrm rot="10800000" flipV="1">
            <a:off x="5021837" y="2680912"/>
            <a:ext cx="1397697" cy="1181100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7" name="Elbow Connector 46">
            <a:extLst>
              <a:ext uri="{FF2B5EF4-FFF2-40B4-BE49-F238E27FC236}">
                <a16:creationId xmlns:a16="http://schemas.microsoft.com/office/drawing/2014/main" id="{8B2D5114-BD3F-B688-ED45-3048DFEF3A2B}"/>
              </a:ext>
            </a:extLst>
          </p:cNvPr>
          <p:cNvCxnSpPr>
            <a:cxnSpLocks/>
            <a:endCxn id="27" idx="2"/>
          </p:cNvCxnSpPr>
          <p:nvPr/>
        </p:nvCxnSpPr>
        <p:spPr>
          <a:xfrm rot="10800000">
            <a:off x="4167124" y="3100012"/>
            <a:ext cx="926462" cy="762000"/>
          </a:xfrm>
          <a:prstGeom prst="bentConnector2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8" name="TextBox 47">
            <a:extLst>
              <a:ext uri="{FF2B5EF4-FFF2-40B4-BE49-F238E27FC236}">
                <a16:creationId xmlns:a16="http://schemas.microsoft.com/office/drawing/2014/main" id="{1AA119C3-196D-6682-2EA2-39DE9155E135}"/>
              </a:ext>
            </a:extLst>
          </p:cNvPr>
          <p:cNvSpPr txBox="1"/>
          <p:nvPr/>
        </p:nvSpPr>
        <p:spPr>
          <a:xfrm>
            <a:off x="5362575" y="3417902"/>
            <a:ext cx="45719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/>
              <a:t>loop</a:t>
            </a:r>
          </a:p>
        </p:txBody>
      </p:sp>
      <p:pic>
        <p:nvPicPr>
          <p:cNvPr id="3" name="Picture 2" descr="A person standing in front of a circular object&#10;&#10;AI-generated content may be incorrect.">
            <a:extLst>
              <a:ext uri="{FF2B5EF4-FFF2-40B4-BE49-F238E27FC236}">
                <a16:creationId xmlns:a16="http://schemas.microsoft.com/office/drawing/2014/main" id="{6BC2E975-5DC4-13EE-B0AF-FFF38B82708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66385" y="605683"/>
            <a:ext cx="2662889" cy="1433863"/>
          </a:xfrm>
          <a:prstGeom prst="rect">
            <a:avLst/>
          </a:prstGeom>
        </p:spPr>
      </p:pic>
      <p:cxnSp>
        <p:nvCxnSpPr>
          <p:cNvPr id="13" name="Elbow Connector 12">
            <a:extLst>
              <a:ext uri="{FF2B5EF4-FFF2-40B4-BE49-F238E27FC236}">
                <a16:creationId xmlns:a16="http://schemas.microsoft.com/office/drawing/2014/main" id="{229ADFA4-4BB8-B504-5E11-077D69630781}"/>
              </a:ext>
            </a:extLst>
          </p:cNvPr>
          <p:cNvCxnSpPr>
            <a:stCxn id="24" idx="0"/>
            <a:endCxn id="3" idx="3"/>
          </p:cNvCxnSpPr>
          <p:nvPr/>
        </p:nvCxnSpPr>
        <p:spPr>
          <a:xfrm rot="16200000" flipV="1">
            <a:off x="6131227" y="820663"/>
            <a:ext cx="939197" cy="1943102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221091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AAAA5A2-12C7-F55D-55BD-27158706B7E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object 3">
            <a:extLst>
              <a:ext uri="{FF2B5EF4-FFF2-40B4-BE49-F238E27FC236}">
                <a16:creationId xmlns:a16="http://schemas.microsoft.com/office/drawing/2014/main" id="{1F044EB7-AAA4-4E83-40ED-3B0AD3D1AFBC}"/>
              </a:ext>
            </a:extLst>
          </p:cNvPr>
          <p:cNvGrpSpPr/>
          <p:nvPr/>
        </p:nvGrpSpPr>
        <p:grpSpPr>
          <a:xfrm>
            <a:off x="-17383" y="-17647"/>
            <a:ext cx="9180830" cy="591185"/>
            <a:chOff x="-18288" y="-18237"/>
            <a:chExt cx="9180830" cy="591185"/>
          </a:xfrm>
        </p:grpSpPr>
        <p:sp>
          <p:nvSpPr>
            <p:cNvPr id="5" name="object 4">
              <a:extLst>
                <a:ext uri="{FF2B5EF4-FFF2-40B4-BE49-F238E27FC236}">
                  <a16:creationId xmlns:a16="http://schemas.microsoft.com/office/drawing/2014/main" id="{B45F5781-1A45-88E8-2AAD-A05ABE62BB9A}"/>
                </a:ext>
              </a:extLst>
            </p:cNvPr>
            <p:cNvSpPr/>
            <p:nvPr/>
          </p:nvSpPr>
          <p:spPr>
            <a:xfrm>
              <a:off x="0" y="50"/>
              <a:ext cx="9144000" cy="554355"/>
            </a:xfrm>
            <a:custGeom>
              <a:avLst/>
              <a:gdLst/>
              <a:ahLst/>
              <a:cxnLst/>
              <a:rect l="l" t="t" r="r" b="b"/>
              <a:pathLst>
                <a:path w="9144000" h="554355">
                  <a:moveTo>
                    <a:pt x="9144000" y="0"/>
                  </a:moveTo>
                  <a:lnTo>
                    <a:pt x="0" y="0"/>
                  </a:lnTo>
                  <a:lnTo>
                    <a:pt x="0" y="554177"/>
                  </a:lnTo>
                  <a:lnTo>
                    <a:pt x="9144000" y="554177"/>
                  </a:lnTo>
                  <a:lnTo>
                    <a:pt x="9144000" y="0"/>
                  </a:lnTo>
                  <a:close/>
                </a:path>
              </a:pathLst>
            </a:custGeom>
            <a:solidFill>
              <a:srgbClr val="99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5">
              <a:extLst>
                <a:ext uri="{FF2B5EF4-FFF2-40B4-BE49-F238E27FC236}">
                  <a16:creationId xmlns:a16="http://schemas.microsoft.com/office/drawing/2014/main" id="{B2C2E3D0-E5A3-376F-7002-693CB2A84131}"/>
                </a:ext>
              </a:extLst>
            </p:cNvPr>
            <p:cNvSpPr/>
            <p:nvPr/>
          </p:nvSpPr>
          <p:spPr>
            <a:xfrm>
              <a:off x="0" y="50"/>
              <a:ext cx="9144000" cy="554355"/>
            </a:xfrm>
            <a:custGeom>
              <a:avLst/>
              <a:gdLst/>
              <a:ahLst/>
              <a:cxnLst/>
              <a:rect l="l" t="t" r="r" b="b"/>
              <a:pathLst>
                <a:path w="9144000" h="554355">
                  <a:moveTo>
                    <a:pt x="0" y="554177"/>
                  </a:moveTo>
                  <a:lnTo>
                    <a:pt x="9144000" y="554177"/>
                  </a:lnTo>
                  <a:lnTo>
                    <a:pt x="9144000" y="0"/>
                  </a:lnTo>
                  <a:lnTo>
                    <a:pt x="0" y="0"/>
                  </a:lnTo>
                  <a:lnTo>
                    <a:pt x="0" y="554177"/>
                  </a:lnTo>
                  <a:close/>
                </a:path>
              </a:pathLst>
            </a:custGeom>
            <a:ln w="36575">
              <a:solidFill>
                <a:srgbClr val="99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7" name="object 7">
            <a:extLst>
              <a:ext uri="{FF2B5EF4-FFF2-40B4-BE49-F238E27FC236}">
                <a16:creationId xmlns:a16="http://schemas.microsoft.com/office/drawing/2014/main" id="{9A3A8ED6-4722-93B5-82DB-708C105989AC}"/>
              </a:ext>
            </a:extLst>
          </p:cNvPr>
          <p:cNvGrpSpPr/>
          <p:nvPr/>
        </p:nvGrpSpPr>
        <p:grpSpPr>
          <a:xfrm>
            <a:off x="0" y="4867660"/>
            <a:ext cx="9144000" cy="277495"/>
            <a:chOff x="0" y="4867660"/>
            <a:chExt cx="9144000" cy="277495"/>
          </a:xfrm>
        </p:grpSpPr>
        <p:sp>
          <p:nvSpPr>
            <p:cNvPr id="8" name="object 8">
              <a:extLst>
                <a:ext uri="{FF2B5EF4-FFF2-40B4-BE49-F238E27FC236}">
                  <a16:creationId xmlns:a16="http://schemas.microsoft.com/office/drawing/2014/main" id="{23D62986-1931-22BA-8BD2-8EAC3966138E}"/>
                </a:ext>
              </a:extLst>
            </p:cNvPr>
            <p:cNvSpPr/>
            <p:nvPr/>
          </p:nvSpPr>
          <p:spPr>
            <a:xfrm>
              <a:off x="0" y="4867660"/>
              <a:ext cx="9144000" cy="277495"/>
            </a:xfrm>
            <a:custGeom>
              <a:avLst/>
              <a:gdLst/>
              <a:ahLst/>
              <a:cxnLst/>
              <a:rect l="l" t="t" r="r" b="b"/>
              <a:pathLst>
                <a:path w="9144000" h="277495">
                  <a:moveTo>
                    <a:pt x="9144000" y="0"/>
                  </a:moveTo>
                  <a:lnTo>
                    <a:pt x="0" y="0"/>
                  </a:lnTo>
                  <a:lnTo>
                    <a:pt x="0" y="277101"/>
                  </a:lnTo>
                  <a:lnTo>
                    <a:pt x="9144000" y="277101"/>
                  </a:lnTo>
                  <a:lnTo>
                    <a:pt x="9144000" y="0"/>
                  </a:lnTo>
                  <a:close/>
                </a:path>
              </a:pathLst>
            </a:custGeom>
            <a:solidFill>
              <a:srgbClr val="99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>
              <a:extLst>
                <a:ext uri="{FF2B5EF4-FFF2-40B4-BE49-F238E27FC236}">
                  <a16:creationId xmlns:a16="http://schemas.microsoft.com/office/drawing/2014/main" id="{37D31BFD-E463-CFE5-28F1-59987847E7F7}"/>
                </a:ext>
              </a:extLst>
            </p:cNvPr>
            <p:cNvSpPr/>
            <p:nvPr/>
          </p:nvSpPr>
          <p:spPr>
            <a:xfrm>
              <a:off x="0" y="4867660"/>
              <a:ext cx="9144000" cy="277495"/>
            </a:xfrm>
            <a:custGeom>
              <a:avLst/>
              <a:gdLst/>
              <a:ahLst/>
              <a:cxnLst/>
              <a:rect l="l" t="t" r="r" b="b"/>
              <a:pathLst>
                <a:path w="9144000" h="277495">
                  <a:moveTo>
                    <a:pt x="0" y="277101"/>
                  </a:moveTo>
                  <a:lnTo>
                    <a:pt x="9144000" y="277101"/>
                  </a:lnTo>
                  <a:lnTo>
                    <a:pt x="9144000" y="0"/>
                  </a:lnTo>
                  <a:lnTo>
                    <a:pt x="0" y="0"/>
                  </a:lnTo>
                  <a:lnTo>
                    <a:pt x="0" y="277101"/>
                  </a:lnTo>
                  <a:close/>
                </a:path>
              </a:pathLst>
            </a:custGeom>
            <a:ln w="36576">
              <a:solidFill>
                <a:srgbClr val="99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0" name="object 12">
            <a:extLst>
              <a:ext uri="{FF2B5EF4-FFF2-40B4-BE49-F238E27FC236}">
                <a16:creationId xmlns:a16="http://schemas.microsoft.com/office/drawing/2014/main" id="{EFD8F922-9A9A-C7ED-469E-7947D664874F}"/>
              </a:ext>
            </a:extLst>
          </p:cNvPr>
          <p:cNvSpPr txBox="1">
            <a:spLocks/>
          </p:cNvSpPr>
          <p:nvPr/>
        </p:nvSpPr>
        <p:spPr>
          <a:xfrm>
            <a:off x="1857247" y="4929463"/>
            <a:ext cx="5429251" cy="15388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defPPr>
              <a:defRPr kern="0"/>
            </a:defPPr>
            <a:lvl1pPr>
              <a:defRPr sz="1000" b="0" i="0">
                <a:solidFill>
                  <a:schemeClr val="bg1"/>
                </a:solidFill>
                <a:latin typeface="Times New Roman"/>
                <a:cs typeface="Times New Roman"/>
              </a:defRPr>
            </a:lvl1pPr>
          </a:lstStyle>
          <a:p>
            <a:pPr marL="12700" algn="ctr">
              <a:lnSpc>
                <a:spcPts val="1200"/>
              </a:lnSpc>
            </a:pPr>
            <a:r>
              <a:rPr lang="en-US" dirty="0"/>
              <a:t>Differentiable Modeling for Calorimeter Simulation using Diffusion Models</a:t>
            </a:r>
            <a:endParaRPr lang="en-US" spc="-10" dirty="0"/>
          </a:p>
        </p:txBody>
      </p:sp>
      <p:sp>
        <p:nvSpPr>
          <p:cNvPr id="11" name="Title 20">
            <a:extLst>
              <a:ext uri="{FF2B5EF4-FFF2-40B4-BE49-F238E27FC236}">
                <a16:creationId xmlns:a16="http://schemas.microsoft.com/office/drawing/2014/main" id="{E580814B-36D2-2F8E-4F9B-AAF609B9FF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072" y="111477"/>
            <a:ext cx="8229600" cy="338554"/>
          </a:xfrm>
        </p:spPr>
        <p:txBody>
          <a:bodyPr/>
          <a:lstStyle/>
          <a:p>
            <a:pPr algn="ctr"/>
            <a:r>
              <a:rPr lang="en-US" sz="2200" dirty="0"/>
              <a:t>Challenge with Surrogate for Design Optimization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BD5B5A44-E3C8-86F9-9C83-30F083DCC16D}"/>
                  </a:ext>
                </a:extLst>
              </p:cNvPr>
              <p:cNvSpPr txBox="1"/>
              <p:nvPr/>
            </p:nvSpPr>
            <p:spPr>
              <a:xfrm>
                <a:off x="100012" y="1372320"/>
                <a:ext cx="3886200" cy="199817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sz="12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Challenge: </a:t>
                </a:r>
                <a:r>
                  <a:rPr lang="en-US" sz="1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Surrogate model training in design optimization ideally requires exponentially many samples as the design-space increases. </a:t>
                </a:r>
              </a:p>
              <a:p>
                <a:pPr marL="171450" indent="-1714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US" sz="1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Need to model </a:t>
                </a:r>
                <a:r>
                  <a:rPr lang="en-US" sz="12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entire design space accurately </a:t>
                </a:r>
                <a:r>
                  <a:rPr lang="en-US" sz="1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(Inputs are multi-dimensional </a:t>
                </a:r>
                <a14:m>
                  <m:oMath xmlns:m="http://schemas.openxmlformats.org/officeDocument/2006/math">
                    <m:r>
                      <a:rPr lang="en-US" sz="120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/>
                      </a:rPr>
                      <m:t>→</m:t>
                    </m:r>
                  </m:oMath>
                </a14:m>
                <a:r>
                  <a:rPr lang="en-US" sz="1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DM must learn over this space).</a:t>
                </a:r>
              </a:p>
              <a:p>
                <a:pPr marL="171450" indent="-1714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US" sz="1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Full simulation for whole design space is </a:t>
                </a:r>
                <a:r>
                  <a:rPr lang="en-US" sz="12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intractable </a:t>
                </a:r>
                <a:r>
                  <a:rPr lang="en-US" sz="1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(Can't cover all configurations with data alone).</a:t>
                </a:r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BD5B5A44-E3C8-86F9-9C83-30F083DCC16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0012" y="1372320"/>
                <a:ext cx="3886200" cy="1998176"/>
              </a:xfrm>
              <a:prstGeom prst="rect">
                <a:avLst/>
              </a:prstGeom>
              <a:blipFill>
                <a:blip r:embed="rId3"/>
                <a:stretch>
                  <a:fillRect r="-326" b="-126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9" name="Picture 18" descr="A diagram of a graph&#10;&#10;AI-generated content may be incorrect.">
            <a:extLst>
              <a:ext uri="{FF2B5EF4-FFF2-40B4-BE49-F238E27FC236}">
                <a16:creationId xmlns:a16="http://schemas.microsoft.com/office/drawing/2014/main" id="{AA9AE8B6-C14B-DD88-1E49-478391900C34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t="23366" b="18927"/>
          <a:stretch>
            <a:fillRect/>
          </a:stretch>
        </p:blipFill>
        <p:spPr>
          <a:xfrm>
            <a:off x="3886465" y="585896"/>
            <a:ext cx="5157788" cy="1984254"/>
          </a:xfrm>
          <a:prstGeom prst="rect">
            <a:avLst/>
          </a:prstGeom>
        </p:spPr>
      </p:pic>
      <p:pic>
        <p:nvPicPr>
          <p:cNvPr id="24" name="Picture 23" descr="A diagram of a graph&#10;&#10;AI-generated content may be incorrect.">
            <a:extLst>
              <a:ext uri="{FF2B5EF4-FFF2-40B4-BE49-F238E27FC236}">
                <a16:creationId xmlns:a16="http://schemas.microsoft.com/office/drawing/2014/main" id="{20505704-2764-9FE2-0778-D22E443F0F15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46029" t="17751" b="12297"/>
          <a:stretch>
            <a:fillRect/>
          </a:stretch>
        </p:blipFill>
        <p:spPr>
          <a:xfrm>
            <a:off x="5124452" y="2579701"/>
            <a:ext cx="2645618" cy="22261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495653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BF2343E-1211-CA86-EB4C-0F479BEEC39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object 3">
            <a:extLst>
              <a:ext uri="{FF2B5EF4-FFF2-40B4-BE49-F238E27FC236}">
                <a16:creationId xmlns:a16="http://schemas.microsoft.com/office/drawing/2014/main" id="{9D5DF68F-E6CE-E55B-C962-1024AFA6920F}"/>
              </a:ext>
            </a:extLst>
          </p:cNvPr>
          <p:cNvGrpSpPr/>
          <p:nvPr/>
        </p:nvGrpSpPr>
        <p:grpSpPr>
          <a:xfrm>
            <a:off x="-17383" y="-17647"/>
            <a:ext cx="9180830" cy="591185"/>
            <a:chOff x="-18288" y="-18237"/>
            <a:chExt cx="9180830" cy="591185"/>
          </a:xfrm>
        </p:grpSpPr>
        <p:sp>
          <p:nvSpPr>
            <p:cNvPr id="5" name="object 4">
              <a:extLst>
                <a:ext uri="{FF2B5EF4-FFF2-40B4-BE49-F238E27FC236}">
                  <a16:creationId xmlns:a16="http://schemas.microsoft.com/office/drawing/2014/main" id="{B34701FF-395E-46F8-0A30-F077A48B3B44}"/>
                </a:ext>
              </a:extLst>
            </p:cNvPr>
            <p:cNvSpPr/>
            <p:nvPr/>
          </p:nvSpPr>
          <p:spPr>
            <a:xfrm>
              <a:off x="0" y="50"/>
              <a:ext cx="9144000" cy="554355"/>
            </a:xfrm>
            <a:custGeom>
              <a:avLst/>
              <a:gdLst/>
              <a:ahLst/>
              <a:cxnLst/>
              <a:rect l="l" t="t" r="r" b="b"/>
              <a:pathLst>
                <a:path w="9144000" h="554355">
                  <a:moveTo>
                    <a:pt x="9144000" y="0"/>
                  </a:moveTo>
                  <a:lnTo>
                    <a:pt x="0" y="0"/>
                  </a:lnTo>
                  <a:lnTo>
                    <a:pt x="0" y="554177"/>
                  </a:lnTo>
                  <a:lnTo>
                    <a:pt x="9144000" y="554177"/>
                  </a:lnTo>
                  <a:lnTo>
                    <a:pt x="9144000" y="0"/>
                  </a:lnTo>
                  <a:close/>
                </a:path>
              </a:pathLst>
            </a:custGeom>
            <a:solidFill>
              <a:srgbClr val="99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5">
              <a:extLst>
                <a:ext uri="{FF2B5EF4-FFF2-40B4-BE49-F238E27FC236}">
                  <a16:creationId xmlns:a16="http://schemas.microsoft.com/office/drawing/2014/main" id="{34315655-721A-2E2E-CD9D-D0CDB9320A3B}"/>
                </a:ext>
              </a:extLst>
            </p:cNvPr>
            <p:cNvSpPr/>
            <p:nvPr/>
          </p:nvSpPr>
          <p:spPr>
            <a:xfrm>
              <a:off x="0" y="50"/>
              <a:ext cx="9144000" cy="554355"/>
            </a:xfrm>
            <a:custGeom>
              <a:avLst/>
              <a:gdLst/>
              <a:ahLst/>
              <a:cxnLst/>
              <a:rect l="l" t="t" r="r" b="b"/>
              <a:pathLst>
                <a:path w="9144000" h="554355">
                  <a:moveTo>
                    <a:pt x="0" y="554177"/>
                  </a:moveTo>
                  <a:lnTo>
                    <a:pt x="9144000" y="554177"/>
                  </a:lnTo>
                  <a:lnTo>
                    <a:pt x="9144000" y="0"/>
                  </a:lnTo>
                  <a:lnTo>
                    <a:pt x="0" y="0"/>
                  </a:lnTo>
                  <a:lnTo>
                    <a:pt x="0" y="554177"/>
                  </a:lnTo>
                  <a:close/>
                </a:path>
              </a:pathLst>
            </a:custGeom>
            <a:ln w="36575">
              <a:solidFill>
                <a:srgbClr val="99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7" name="object 7">
            <a:extLst>
              <a:ext uri="{FF2B5EF4-FFF2-40B4-BE49-F238E27FC236}">
                <a16:creationId xmlns:a16="http://schemas.microsoft.com/office/drawing/2014/main" id="{4661F073-B9BF-6212-EA72-F1CF1C07F26B}"/>
              </a:ext>
            </a:extLst>
          </p:cNvPr>
          <p:cNvGrpSpPr/>
          <p:nvPr/>
        </p:nvGrpSpPr>
        <p:grpSpPr>
          <a:xfrm>
            <a:off x="0" y="4867660"/>
            <a:ext cx="9144000" cy="277495"/>
            <a:chOff x="0" y="4867660"/>
            <a:chExt cx="9144000" cy="277495"/>
          </a:xfrm>
        </p:grpSpPr>
        <p:sp>
          <p:nvSpPr>
            <p:cNvPr id="8" name="object 8">
              <a:extLst>
                <a:ext uri="{FF2B5EF4-FFF2-40B4-BE49-F238E27FC236}">
                  <a16:creationId xmlns:a16="http://schemas.microsoft.com/office/drawing/2014/main" id="{E65EE0E0-BF50-DDAC-DA2B-A77F2D298C7A}"/>
                </a:ext>
              </a:extLst>
            </p:cNvPr>
            <p:cNvSpPr/>
            <p:nvPr/>
          </p:nvSpPr>
          <p:spPr>
            <a:xfrm>
              <a:off x="0" y="4867660"/>
              <a:ext cx="9144000" cy="277495"/>
            </a:xfrm>
            <a:custGeom>
              <a:avLst/>
              <a:gdLst/>
              <a:ahLst/>
              <a:cxnLst/>
              <a:rect l="l" t="t" r="r" b="b"/>
              <a:pathLst>
                <a:path w="9144000" h="277495">
                  <a:moveTo>
                    <a:pt x="9144000" y="0"/>
                  </a:moveTo>
                  <a:lnTo>
                    <a:pt x="0" y="0"/>
                  </a:lnTo>
                  <a:lnTo>
                    <a:pt x="0" y="277101"/>
                  </a:lnTo>
                  <a:lnTo>
                    <a:pt x="9144000" y="277101"/>
                  </a:lnTo>
                  <a:lnTo>
                    <a:pt x="9144000" y="0"/>
                  </a:lnTo>
                  <a:close/>
                </a:path>
              </a:pathLst>
            </a:custGeom>
            <a:solidFill>
              <a:srgbClr val="99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>
              <a:extLst>
                <a:ext uri="{FF2B5EF4-FFF2-40B4-BE49-F238E27FC236}">
                  <a16:creationId xmlns:a16="http://schemas.microsoft.com/office/drawing/2014/main" id="{047EB8B2-4DEB-52E1-249E-39EA5798D141}"/>
                </a:ext>
              </a:extLst>
            </p:cNvPr>
            <p:cNvSpPr/>
            <p:nvPr/>
          </p:nvSpPr>
          <p:spPr>
            <a:xfrm>
              <a:off x="0" y="4867660"/>
              <a:ext cx="9144000" cy="277495"/>
            </a:xfrm>
            <a:custGeom>
              <a:avLst/>
              <a:gdLst/>
              <a:ahLst/>
              <a:cxnLst/>
              <a:rect l="l" t="t" r="r" b="b"/>
              <a:pathLst>
                <a:path w="9144000" h="277495">
                  <a:moveTo>
                    <a:pt x="0" y="277101"/>
                  </a:moveTo>
                  <a:lnTo>
                    <a:pt x="9144000" y="277101"/>
                  </a:lnTo>
                  <a:lnTo>
                    <a:pt x="9144000" y="0"/>
                  </a:lnTo>
                  <a:lnTo>
                    <a:pt x="0" y="0"/>
                  </a:lnTo>
                  <a:lnTo>
                    <a:pt x="0" y="277101"/>
                  </a:lnTo>
                  <a:close/>
                </a:path>
              </a:pathLst>
            </a:custGeom>
            <a:ln w="36576">
              <a:solidFill>
                <a:srgbClr val="99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0" name="object 12">
            <a:extLst>
              <a:ext uri="{FF2B5EF4-FFF2-40B4-BE49-F238E27FC236}">
                <a16:creationId xmlns:a16="http://schemas.microsoft.com/office/drawing/2014/main" id="{73AE2B2A-61E5-8F14-C7D8-7270B7AD7ADF}"/>
              </a:ext>
            </a:extLst>
          </p:cNvPr>
          <p:cNvSpPr txBox="1">
            <a:spLocks/>
          </p:cNvSpPr>
          <p:nvPr/>
        </p:nvSpPr>
        <p:spPr>
          <a:xfrm>
            <a:off x="1857247" y="4929463"/>
            <a:ext cx="5429251" cy="15388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defPPr>
              <a:defRPr kern="0"/>
            </a:defPPr>
            <a:lvl1pPr>
              <a:defRPr sz="1000" b="0" i="0">
                <a:solidFill>
                  <a:schemeClr val="bg1"/>
                </a:solidFill>
                <a:latin typeface="Times New Roman"/>
                <a:cs typeface="Times New Roman"/>
              </a:defRPr>
            </a:lvl1pPr>
          </a:lstStyle>
          <a:p>
            <a:pPr marL="12700" algn="ctr">
              <a:lnSpc>
                <a:spcPts val="1200"/>
              </a:lnSpc>
            </a:pPr>
            <a:r>
              <a:rPr lang="en-US" dirty="0"/>
              <a:t>Differentiable Modeling for Calorimeter Simulation using Diffusion Models</a:t>
            </a:r>
            <a:endParaRPr lang="en-US" spc="-10" dirty="0"/>
          </a:p>
        </p:txBody>
      </p:sp>
      <p:sp>
        <p:nvSpPr>
          <p:cNvPr id="11" name="Title 20">
            <a:extLst>
              <a:ext uri="{FF2B5EF4-FFF2-40B4-BE49-F238E27FC236}">
                <a16:creationId xmlns:a16="http://schemas.microsoft.com/office/drawing/2014/main" id="{41C79F30-B41A-2817-3C02-73F757F4F8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12853" y="107950"/>
            <a:ext cx="3737293" cy="338554"/>
          </a:xfrm>
        </p:spPr>
        <p:txBody>
          <a:bodyPr/>
          <a:lstStyle/>
          <a:p>
            <a:pPr algn="ctr"/>
            <a:r>
              <a:rPr lang="en-US" sz="2200" dirty="0"/>
              <a:t>Pre-training + Post-training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86DF4DFE-BB1B-E2CD-0971-D04E8CB4D561}"/>
              </a:ext>
            </a:extLst>
          </p:cNvPr>
          <p:cNvSpPr txBox="1"/>
          <p:nvPr/>
        </p:nvSpPr>
        <p:spPr>
          <a:xfrm>
            <a:off x="266572" y="912895"/>
            <a:ext cx="8610600" cy="45807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Pre-train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 foundation model → learns global landscape approximately.</a:t>
            </a:r>
          </a:p>
        </p:txBody>
      </p:sp>
      <p:sp>
        <p:nvSpPr>
          <p:cNvPr id="26" name="Rounded Rectangle 25">
            <a:extLst>
              <a:ext uri="{FF2B5EF4-FFF2-40B4-BE49-F238E27FC236}">
                <a16:creationId xmlns:a16="http://schemas.microsoft.com/office/drawing/2014/main" id="{AA22A468-2D73-2F51-78FB-6C012477A032}"/>
              </a:ext>
            </a:extLst>
          </p:cNvPr>
          <p:cNvSpPr/>
          <p:nvPr/>
        </p:nvSpPr>
        <p:spPr>
          <a:xfrm>
            <a:off x="1263078" y="2727325"/>
            <a:ext cx="988853" cy="457200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Pre-train model</a:t>
            </a:r>
          </a:p>
        </p:txBody>
      </p:sp>
      <p:pic>
        <p:nvPicPr>
          <p:cNvPr id="52" name="Picture 51" descr="A diagram of a design space&#10;&#10;AI-generated content may be incorrect.">
            <a:extLst>
              <a:ext uri="{FF2B5EF4-FFF2-40B4-BE49-F238E27FC236}">
                <a16:creationId xmlns:a16="http://schemas.microsoft.com/office/drawing/2014/main" id="{4A7E0004-B28B-F7CA-8353-75FF4C2DB3F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6670" y="3374076"/>
            <a:ext cx="1493704" cy="14054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08378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5F5F667-9650-91C4-32DB-F59C754A4C2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object 3">
            <a:extLst>
              <a:ext uri="{FF2B5EF4-FFF2-40B4-BE49-F238E27FC236}">
                <a16:creationId xmlns:a16="http://schemas.microsoft.com/office/drawing/2014/main" id="{72E9CCCB-0DC4-512B-081A-17D694D89386}"/>
              </a:ext>
            </a:extLst>
          </p:cNvPr>
          <p:cNvGrpSpPr/>
          <p:nvPr/>
        </p:nvGrpSpPr>
        <p:grpSpPr>
          <a:xfrm>
            <a:off x="-17383" y="-17647"/>
            <a:ext cx="9180830" cy="591185"/>
            <a:chOff x="-18288" y="-18237"/>
            <a:chExt cx="9180830" cy="591185"/>
          </a:xfrm>
        </p:grpSpPr>
        <p:sp>
          <p:nvSpPr>
            <p:cNvPr id="5" name="object 4">
              <a:extLst>
                <a:ext uri="{FF2B5EF4-FFF2-40B4-BE49-F238E27FC236}">
                  <a16:creationId xmlns:a16="http://schemas.microsoft.com/office/drawing/2014/main" id="{B6F45166-12F1-3DF9-5C97-1710EA03DAB6}"/>
                </a:ext>
              </a:extLst>
            </p:cNvPr>
            <p:cNvSpPr/>
            <p:nvPr/>
          </p:nvSpPr>
          <p:spPr>
            <a:xfrm>
              <a:off x="0" y="50"/>
              <a:ext cx="9144000" cy="554355"/>
            </a:xfrm>
            <a:custGeom>
              <a:avLst/>
              <a:gdLst/>
              <a:ahLst/>
              <a:cxnLst/>
              <a:rect l="l" t="t" r="r" b="b"/>
              <a:pathLst>
                <a:path w="9144000" h="554355">
                  <a:moveTo>
                    <a:pt x="9144000" y="0"/>
                  </a:moveTo>
                  <a:lnTo>
                    <a:pt x="0" y="0"/>
                  </a:lnTo>
                  <a:lnTo>
                    <a:pt x="0" y="554177"/>
                  </a:lnTo>
                  <a:lnTo>
                    <a:pt x="9144000" y="554177"/>
                  </a:lnTo>
                  <a:lnTo>
                    <a:pt x="9144000" y="0"/>
                  </a:lnTo>
                  <a:close/>
                </a:path>
              </a:pathLst>
            </a:custGeom>
            <a:solidFill>
              <a:srgbClr val="99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5">
              <a:extLst>
                <a:ext uri="{FF2B5EF4-FFF2-40B4-BE49-F238E27FC236}">
                  <a16:creationId xmlns:a16="http://schemas.microsoft.com/office/drawing/2014/main" id="{907C6199-F992-9931-B994-EB51AD21FF1E}"/>
                </a:ext>
              </a:extLst>
            </p:cNvPr>
            <p:cNvSpPr/>
            <p:nvPr/>
          </p:nvSpPr>
          <p:spPr>
            <a:xfrm>
              <a:off x="0" y="50"/>
              <a:ext cx="9144000" cy="554355"/>
            </a:xfrm>
            <a:custGeom>
              <a:avLst/>
              <a:gdLst/>
              <a:ahLst/>
              <a:cxnLst/>
              <a:rect l="l" t="t" r="r" b="b"/>
              <a:pathLst>
                <a:path w="9144000" h="554355">
                  <a:moveTo>
                    <a:pt x="0" y="554177"/>
                  </a:moveTo>
                  <a:lnTo>
                    <a:pt x="9144000" y="554177"/>
                  </a:lnTo>
                  <a:lnTo>
                    <a:pt x="9144000" y="0"/>
                  </a:lnTo>
                  <a:lnTo>
                    <a:pt x="0" y="0"/>
                  </a:lnTo>
                  <a:lnTo>
                    <a:pt x="0" y="554177"/>
                  </a:lnTo>
                  <a:close/>
                </a:path>
              </a:pathLst>
            </a:custGeom>
            <a:ln w="36575">
              <a:solidFill>
                <a:srgbClr val="99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7" name="object 7">
            <a:extLst>
              <a:ext uri="{FF2B5EF4-FFF2-40B4-BE49-F238E27FC236}">
                <a16:creationId xmlns:a16="http://schemas.microsoft.com/office/drawing/2014/main" id="{31A772D2-0FAE-CD1B-1ECC-3A35A453C52D}"/>
              </a:ext>
            </a:extLst>
          </p:cNvPr>
          <p:cNvGrpSpPr/>
          <p:nvPr/>
        </p:nvGrpSpPr>
        <p:grpSpPr>
          <a:xfrm>
            <a:off x="0" y="4867660"/>
            <a:ext cx="9144000" cy="277495"/>
            <a:chOff x="0" y="4867660"/>
            <a:chExt cx="9144000" cy="277495"/>
          </a:xfrm>
        </p:grpSpPr>
        <p:sp>
          <p:nvSpPr>
            <p:cNvPr id="8" name="object 8">
              <a:extLst>
                <a:ext uri="{FF2B5EF4-FFF2-40B4-BE49-F238E27FC236}">
                  <a16:creationId xmlns:a16="http://schemas.microsoft.com/office/drawing/2014/main" id="{B4576200-C16B-8E09-9BB0-7217E140F2AD}"/>
                </a:ext>
              </a:extLst>
            </p:cNvPr>
            <p:cNvSpPr/>
            <p:nvPr/>
          </p:nvSpPr>
          <p:spPr>
            <a:xfrm>
              <a:off x="0" y="4867660"/>
              <a:ext cx="9144000" cy="277495"/>
            </a:xfrm>
            <a:custGeom>
              <a:avLst/>
              <a:gdLst/>
              <a:ahLst/>
              <a:cxnLst/>
              <a:rect l="l" t="t" r="r" b="b"/>
              <a:pathLst>
                <a:path w="9144000" h="277495">
                  <a:moveTo>
                    <a:pt x="9144000" y="0"/>
                  </a:moveTo>
                  <a:lnTo>
                    <a:pt x="0" y="0"/>
                  </a:lnTo>
                  <a:lnTo>
                    <a:pt x="0" y="277101"/>
                  </a:lnTo>
                  <a:lnTo>
                    <a:pt x="9144000" y="277101"/>
                  </a:lnTo>
                  <a:lnTo>
                    <a:pt x="9144000" y="0"/>
                  </a:lnTo>
                  <a:close/>
                </a:path>
              </a:pathLst>
            </a:custGeom>
            <a:solidFill>
              <a:srgbClr val="99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>
              <a:extLst>
                <a:ext uri="{FF2B5EF4-FFF2-40B4-BE49-F238E27FC236}">
                  <a16:creationId xmlns:a16="http://schemas.microsoft.com/office/drawing/2014/main" id="{C2BD316C-5DB2-BC98-D336-D30314340F7E}"/>
                </a:ext>
              </a:extLst>
            </p:cNvPr>
            <p:cNvSpPr/>
            <p:nvPr/>
          </p:nvSpPr>
          <p:spPr>
            <a:xfrm>
              <a:off x="0" y="4867660"/>
              <a:ext cx="9144000" cy="277495"/>
            </a:xfrm>
            <a:custGeom>
              <a:avLst/>
              <a:gdLst/>
              <a:ahLst/>
              <a:cxnLst/>
              <a:rect l="l" t="t" r="r" b="b"/>
              <a:pathLst>
                <a:path w="9144000" h="277495">
                  <a:moveTo>
                    <a:pt x="0" y="277101"/>
                  </a:moveTo>
                  <a:lnTo>
                    <a:pt x="9144000" y="277101"/>
                  </a:lnTo>
                  <a:lnTo>
                    <a:pt x="9144000" y="0"/>
                  </a:lnTo>
                  <a:lnTo>
                    <a:pt x="0" y="0"/>
                  </a:lnTo>
                  <a:lnTo>
                    <a:pt x="0" y="277101"/>
                  </a:lnTo>
                  <a:close/>
                </a:path>
              </a:pathLst>
            </a:custGeom>
            <a:ln w="36576">
              <a:solidFill>
                <a:srgbClr val="99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0" name="object 12">
            <a:extLst>
              <a:ext uri="{FF2B5EF4-FFF2-40B4-BE49-F238E27FC236}">
                <a16:creationId xmlns:a16="http://schemas.microsoft.com/office/drawing/2014/main" id="{3C3095F7-2FBB-5A28-6773-AE82A5FCFC4C}"/>
              </a:ext>
            </a:extLst>
          </p:cNvPr>
          <p:cNvSpPr txBox="1">
            <a:spLocks/>
          </p:cNvSpPr>
          <p:nvPr/>
        </p:nvSpPr>
        <p:spPr>
          <a:xfrm>
            <a:off x="1857247" y="4929463"/>
            <a:ext cx="5429251" cy="15388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defPPr>
              <a:defRPr kern="0"/>
            </a:defPPr>
            <a:lvl1pPr>
              <a:defRPr sz="1000" b="0" i="0">
                <a:solidFill>
                  <a:schemeClr val="bg1"/>
                </a:solidFill>
                <a:latin typeface="Times New Roman"/>
                <a:cs typeface="Times New Roman"/>
              </a:defRPr>
            </a:lvl1pPr>
          </a:lstStyle>
          <a:p>
            <a:pPr marL="12700" algn="ctr">
              <a:lnSpc>
                <a:spcPts val="1200"/>
              </a:lnSpc>
            </a:pPr>
            <a:r>
              <a:rPr lang="en-US" dirty="0"/>
              <a:t>Differentiable Modeling for Calorimeter Simulation using Diffusion Models</a:t>
            </a:r>
            <a:endParaRPr lang="en-US" spc="-10" dirty="0"/>
          </a:p>
        </p:txBody>
      </p:sp>
      <p:sp>
        <p:nvSpPr>
          <p:cNvPr id="11" name="Title 20">
            <a:extLst>
              <a:ext uri="{FF2B5EF4-FFF2-40B4-BE49-F238E27FC236}">
                <a16:creationId xmlns:a16="http://schemas.microsoft.com/office/drawing/2014/main" id="{AC6BD69C-0C3E-A812-9E0D-5A82CB2359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12853" y="107950"/>
            <a:ext cx="3737293" cy="338554"/>
          </a:xfrm>
        </p:spPr>
        <p:txBody>
          <a:bodyPr/>
          <a:lstStyle/>
          <a:p>
            <a:pPr algn="ctr"/>
            <a:r>
              <a:rPr lang="en-US" sz="2200" dirty="0"/>
              <a:t>Pre-training + Post-training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21D99CA1-675D-F7C5-1679-AE08FB3B80DD}"/>
              </a:ext>
            </a:extLst>
          </p:cNvPr>
          <p:cNvSpPr txBox="1"/>
          <p:nvPr/>
        </p:nvSpPr>
        <p:spPr>
          <a:xfrm>
            <a:off x="266572" y="912895"/>
            <a:ext cx="8610600" cy="87357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Pre-train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 foundation model → learns global landscape approximately.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Post-train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on current design point → learns local landscape accurately.</a:t>
            </a:r>
          </a:p>
        </p:txBody>
      </p:sp>
      <p:sp>
        <p:nvSpPr>
          <p:cNvPr id="26" name="Rounded Rectangle 25">
            <a:extLst>
              <a:ext uri="{FF2B5EF4-FFF2-40B4-BE49-F238E27FC236}">
                <a16:creationId xmlns:a16="http://schemas.microsoft.com/office/drawing/2014/main" id="{096F9051-8157-7DAF-45DF-2DDD465BD36F}"/>
              </a:ext>
            </a:extLst>
          </p:cNvPr>
          <p:cNvSpPr/>
          <p:nvPr/>
        </p:nvSpPr>
        <p:spPr>
          <a:xfrm>
            <a:off x="1263078" y="2727325"/>
            <a:ext cx="988853" cy="457200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Pre-train model</a:t>
            </a:r>
          </a:p>
        </p:txBody>
      </p:sp>
      <p:sp>
        <p:nvSpPr>
          <p:cNvPr id="27" name="Rounded Rectangle 26">
            <a:extLst>
              <a:ext uri="{FF2B5EF4-FFF2-40B4-BE49-F238E27FC236}">
                <a16:creationId xmlns:a16="http://schemas.microsoft.com/office/drawing/2014/main" id="{81EF8A89-93D9-CEC1-E471-5E158EC8A7EA}"/>
              </a:ext>
            </a:extLst>
          </p:cNvPr>
          <p:cNvSpPr/>
          <p:nvPr/>
        </p:nvSpPr>
        <p:spPr>
          <a:xfrm>
            <a:off x="3708548" y="2707369"/>
            <a:ext cx="988853" cy="457200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Post-train model</a:t>
            </a:r>
          </a:p>
        </p:txBody>
      </p:sp>
      <p:sp>
        <p:nvSpPr>
          <p:cNvPr id="48" name="Right Arrow 47">
            <a:extLst>
              <a:ext uri="{FF2B5EF4-FFF2-40B4-BE49-F238E27FC236}">
                <a16:creationId xmlns:a16="http://schemas.microsoft.com/office/drawing/2014/main" id="{A8B61A06-353B-90F1-A7AA-D32125B47ACB}"/>
              </a:ext>
            </a:extLst>
          </p:cNvPr>
          <p:cNvSpPr/>
          <p:nvPr/>
        </p:nvSpPr>
        <p:spPr>
          <a:xfrm>
            <a:off x="2344504" y="2914028"/>
            <a:ext cx="1225180" cy="60458"/>
          </a:xfrm>
          <a:prstGeom prst="rightArrow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2" name="Picture 51" descr="A diagram of a design space&#10;&#10;AI-generated content may be incorrect.">
            <a:extLst>
              <a:ext uri="{FF2B5EF4-FFF2-40B4-BE49-F238E27FC236}">
                <a16:creationId xmlns:a16="http://schemas.microsoft.com/office/drawing/2014/main" id="{73DB841B-336B-E9B3-3F01-1813E0EC834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6670" y="3374076"/>
            <a:ext cx="1493704" cy="1405493"/>
          </a:xfrm>
          <a:prstGeom prst="rect">
            <a:avLst/>
          </a:prstGeom>
        </p:spPr>
      </p:pic>
      <p:pic>
        <p:nvPicPr>
          <p:cNvPr id="54" name="Picture 53" descr="A diagram of a design&#10;&#10;AI-generated content may be incorrect.">
            <a:extLst>
              <a:ext uri="{FF2B5EF4-FFF2-40B4-BE49-F238E27FC236}">
                <a16:creationId xmlns:a16="http://schemas.microsoft.com/office/drawing/2014/main" id="{96F05A7C-9427-1BC8-BC3C-28FF431EEBB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8298" y="3336925"/>
            <a:ext cx="1561124" cy="14689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637629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2105918-F63A-3D5B-8C8E-506A3D78831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object 3">
            <a:extLst>
              <a:ext uri="{FF2B5EF4-FFF2-40B4-BE49-F238E27FC236}">
                <a16:creationId xmlns:a16="http://schemas.microsoft.com/office/drawing/2014/main" id="{F3EFF5A1-59D4-8344-4FC0-2C745F4FF65F}"/>
              </a:ext>
            </a:extLst>
          </p:cNvPr>
          <p:cNvGrpSpPr/>
          <p:nvPr/>
        </p:nvGrpSpPr>
        <p:grpSpPr>
          <a:xfrm>
            <a:off x="-17383" y="-17647"/>
            <a:ext cx="9180830" cy="591185"/>
            <a:chOff x="-18288" y="-18237"/>
            <a:chExt cx="9180830" cy="591185"/>
          </a:xfrm>
        </p:grpSpPr>
        <p:sp>
          <p:nvSpPr>
            <p:cNvPr id="5" name="object 4">
              <a:extLst>
                <a:ext uri="{FF2B5EF4-FFF2-40B4-BE49-F238E27FC236}">
                  <a16:creationId xmlns:a16="http://schemas.microsoft.com/office/drawing/2014/main" id="{C08692EE-7992-DF1A-E125-D1BA4597A657}"/>
                </a:ext>
              </a:extLst>
            </p:cNvPr>
            <p:cNvSpPr/>
            <p:nvPr/>
          </p:nvSpPr>
          <p:spPr>
            <a:xfrm>
              <a:off x="0" y="50"/>
              <a:ext cx="9144000" cy="554355"/>
            </a:xfrm>
            <a:custGeom>
              <a:avLst/>
              <a:gdLst/>
              <a:ahLst/>
              <a:cxnLst/>
              <a:rect l="l" t="t" r="r" b="b"/>
              <a:pathLst>
                <a:path w="9144000" h="554355">
                  <a:moveTo>
                    <a:pt x="9144000" y="0"/>
                  </a:moveTo>
                  <a:lnTo>
                    <a:pt x="0" y="0"/>
                  </a:lnTo>
                  <a:lnTo>
                    <a:pt x="0" y="554177"/>
                  </a:lnTo>
                  <a:lnTo>
                    <a:pt x="9144000" y="554177"/>
                  </a:lnTo>
                  <a:lnTo>
                    <a:pt x="9144000" y="0"/>
                  </a:lnTo>
                  <a:close/>
                </a:path>
              </a:pathLst>
            </a:custGeom>
            <a:solidFill>
              <a:srgbClr val="99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5">
              <a:extLst>
                <a:ext uri="{FF2B5EF4-FFF2-40B4-BE49-F238E27FC236}">
                  <a16:creationId xmlns:a16="http://schemas.microsoft.com/office/drawing/2014/main" id="{805324F4-3E3E-DED7-D58A-AB98F74138C7}"/>
                </a:ext>
              </a:extLst>
            </p:cNvPr>
            <p:cNvSpPr/>
            <p:nvPr/>
          </p:nvSpPr>
          <p:spPr>
            <a:xfrm>
              <a:off x="0" y="50"/>
              <a:ext cx="9144000" cy="554355"/>
            </a:xfrm>
            <a:custGeom>
              <a:avLst/>
              <a:gdLst/>
              <a:ahLst/>
              <a:cxnLst/>
              <a:rect l="l" t="t" r="r" b="b"/>
              <a:pathLst>
                <a:path w="9144000" h="554355">
                  <a:moveTo>
                    <a:pt x="0" y="554177"/>
                  </a:moveTo>
                  <a:lnTo>
                    <a:pt x="9144000" y="554177"/>
                  </a:lnTo>
                  <a:lnTo>
                    <a:pt x="9144000" y="0"/>
                  </a:lnTo>
                  <a:lnTo>
                    <a:pt x="0" y="0"/>
                  </a:lnTo>
                  <a:lnTo>
                    <a:pt x="0" y="554177"/>
                  </a:lnTo>
                  <a:close/>
                </a:path>
              </a:pathLst>
            </a:custGeom>
            <a:ln w="36575">
              <a:solidFill>
                <a:srgbClr val="99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7" name="object 7">
            <a:extLst>
              <a:ext uri="{FF2B5EF4-FFF2-40B4-BE49-F238E27FC236}">
                <a16:creationId xmlns:a16="http://schemas.microsoft.com/office/drawing/2014/main" id="{5D7FA024-C9B0-E2FF-1EE8-421A65D15AF5}"/>
              </a:ext>
            </a:extLst>
          </p:cNvPr>
          <p:cNvGrpSpPr/>
          <p:nvPr/>
        </p:nvGrpSpPr>
        <p:grpSpPr>
          <a:xfrm>
            <a:off x="0" y="4867660"/>
            <a:ext cx="9144000" cy="277495"/>
            <a:chOff x="0" y="4867660"/>
            <a:chExt cx="9144000" cy="277495"/>
          </a:xfrm>
        </p:grpSpPr>
        <p:sp>
          <p:nvSpPr>
            <p:cNvPr id="8" name="object 8">
              <a:extLst>
                <a:ext uri="{FF2B5EF4-FFF2-40B4-BE49-F238E27FC236}">
                  <a16:creationId xmlns:a16="http://schemas.microsoft.com/office/drawing/2014/main" id="{C439611D-730A-68B0-17B3-566CC28B2A46}"/>
                </a:ext>
              </a:extLst>
            </p:cNvPr>
            <p:cNvSpPr/>
            <p:nvPr/>
          </p:nvSpPr>
          <p:spPr>
            <a:xfrm>
              <a:off x="0" y="4867660"/>
              <a:ext cx="9144000" cy="277495"/>
            </a:xfrm>
            <a:custGeom>
              <a:avLst/>
              <a:gdLst/>
              <a:ahLst/>
              <a:cxnLst/>
              <a:rect l="l" t="t" r="r" b="b"/>
              <a:pathLst>
                <a:path w="9144000" h="277495">
                  <a:moveTo>
                    <a:pt x="9144000" y="0"/>
                  </a:moveTo>
                  <a:lnTo>
                    <a:pt x="0" y="0"/>
                  </a:lnTo>
                  <a:lnTo>
                    <a:pt x="0" y="277101"/>
                  </a:lnTo>
                  <a:lnTo>
                    <a:pt x="9144000" y="277101"/>
                  </a:lnTo>
                  <a:lnTo>
                    <a:pt x="9144000" y="0"/>
                  </a:lnTo>
                  <a:close/>
                </a:path>
              </a:pathLst>
            </a:custGeom>
            <a:solidFill>
              <a:srgbClr val="99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>
              <a:extLst>
                <a:ext uri="{FF2B5EF4-FFF2-40B4-BE49-F238E27FC236}">
                  <a16:creationId xmlns:a16="http://schemas.microsoft.com/office/drawing/2014/main" id="{25E1D00B-1994-C18B-F3E8-DA4F6507132A}"/>
                </a:ext>
              </a:extLst>
            </p:cNvPr>
            <p:cNvSpPr/>
            <p:nvPr/>
          </p:nvSpPr>
          <p:spPr>
            <a:xfrm>
              <a:off x="0" y="4867660"/>
              <a:ext cx="9144000" cy="277495"/>
            </a:xfrm>
            <a:custGeom>
              <a:avLst/>
              <a:gdLst/>
              <a:ahLst/>
              <a:cxnLst/>
              <a:rect l="l" t="t" r="r" b="b"/>
              <a:pathLst>
                <a:path w="9144000" h="277495">
                  <a:moveTo>
                    <a:pt x="0" y="277101"/>
                  </a:moveTo>
                  <a:lnTo>
                    <a:pt x="9144000" y="277101"/>
                  </a:lnTo>
                  <a:lnTo>
                    <a:pt x="9144000" y="0"/>
                  </a:lnTo>
                  <a:lnTo>
                    <a:pt x="0" y="0"/>
                  </a:lnTo>
                  <a:lnTo>
                    <a:pt x="0" y="277101"/>
                  </a:lnTo>
                  <a:close/>
                </a:path>
              </a:pathLst>
            </a:custGeom>
            <a:ln w="36576">
              <a:solidFill>
                <a:srgbClr val="99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0" name="object 12">
            <a:extLst>
              <a:ext uri="{FF2B5EF4-FFF2-40B4-BE49-F238E27FC236}">
                <a16:creationId xmlns:a16="http://schemas.microsoft.com/office/drawing/2014/main" id="{7414C343-E67E-A539-26FB-6AA73B5379EA}"/>
              </a:ext>
            </a:extLst>
          </p:cNvPr>
          <p:cNvSpPr txBox="1">
            <a:spLocks/>
          </p:cNvSpPr>
          <p:nvPr/>
        </p:nvSpPr>
        <p:spPr>
          <a:xfrm>
            <a:off x="1857247" y="4929463"/>
            <a:ext cx="5429251" cy="15388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defPPr>
              <a:defRPr kern="0"/>
            </a:defPPr>
            <a:lvl1pPr>
              <a:defRPr sz="1000" b="0" i="0">
                <a:solidFill>
                  <a:schemeClr val="bg1"/>
                </a:solidFill>
                <a:latin typeface="Times New Roman"/>
                <a:cs typeface="Times New Roman"/>
              </a:defRPr>
            </a:lvl1pPr>
          </a:lstStyle>
          <a:p>
            <a:pPr marL="12700" algn="ctr">
              <a:lnSpc>
                <a:spcPts val="1200"/>
              </a:lnSpc>
            </a:pPr>
            <a:r>
              <a:rPr lang="en-US" dirty="0"/>
              <a:t>Differentiable Modeling for Calorimeter Simulation using Diffusion Models</a:t>
            </a:r>
            <a:endParaRPr lang="en-US" spc="-10" dirty="0"/>
          </a:p>
        </p:txBody>
      </p:sp>
      <p:sp>
        <p:nvSpPr>
          <p:cNvPr id="11" name="Title 20">
            <a:extLst>
              <a:ext uri="{FF2B5EF4-FFF2-40B4-BE49-F238E27FC236}">
                <a16:creationId xmlns:a16="http://schemas.microsoft.com/office/drawing/2014/main" id="{989EE683-E0B1-2923-25F6-AD147371CE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12853" y="107950"/>
            <a:ext cx="3737293" cy="338554"/>
          </a:xfrm>
        </p:spPr>
        <p:txBody>
          <a:bodyPr/>
          <a:lstStyle/>
          <a:p>
            <a:pPr algn="ctr"/>
            <a:r>
              <a:rPr lang="en-US" sz="2200" dirty="0"/>
              <a:t>Pre-training + Post-training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05DDB56D-D1E1-7D5C-56AD-099F44B23F0A}"/>
              </a:ext>
            </a:extLst>
          </p:cNvPr>
          <p:cNvSpPr txBox="1"/>
          <p:nvPr/>
        </p:nvSpPr>
        <p:spPr>
          <a:xfrm>
            <a:off x="266572" y="912895"/>
            <a:ext cx="8610600" cy="17045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Pre-train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 foundation model → learns global landscape approximately.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Post-train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on current design point → learns local landscape accurately.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Backpropagation of diffusion model to its conditioning gives us gradient surrogate.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Enables 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gradient-based optimization.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6" name="Rounded Rectangle 25">
            <a:extLst>
              <a:ext uri="{FF2B5EF4-FFF2-40B4-BE49-F238E27FC236}">
                <a16:creationId xmlns:a16="http://schemas.microsoft.com/office/drawing/2014/main" id="{D469B470-67C2-5107-D666-6E646DF90201}"/>
              </a:ext>
            </a:extLst>
          </p:cNvPr>
          <p:cNvSpPr/>
          <p:nvPr/>
        </p:nvSpPr>
        <p:spPr>
          <a:xfrm>
            <a:off x="1263078" y="2727325"/>
            <a:ext cx="988853" cy="457200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Pre-train model</a:t>
            </a:r>
          </a:p>
        </p:txBody>
      </p:sp>
      <p:sp>
        <p:nvSpPr>
          <p:cNvPr id="27" name="Rounded Rectangle 26">
            <a:extLst>
              <a:ext uri="{FF2B5EF4-FFF2-40B4-BE49-F238E27FC236}">
                <a16:creationId xmlns:a16="http://schemas.microsoft.com/office/drawing/2014/main" id="{303EBBAE-3F31-349E-2585-E92F5E404E37}"/>
              </a:ext>
            </a:extLst>
          </p:cNvPr>
          <p:cNvSpPr/>
          <p:nvPr/>
        </p:nvSpPr>
        <p:spPr>
          <a:xfrm>
            <a:off x="3708548" y="2707369"/>
            <a:ext cx="988853" cy="457200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Post-train model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7925A62E-847D-1205-09AE-048CBBDA85BC}"/>
              </a:ext>
            </a:extLst>
          </p:cNvPr>
          <p:cNvSpPr txBox="1"/>
          <p:nvPr/>
        </p:nvSpPr>
        <p:spPr>
          <a:xfrm>
            <a:off x="6705600" y="3856804"/>
            <a:ext cx="133173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2598" algn="l" rtl="0">
              <a:buNone/>
            </a:pPr>
            <a:r>
              <a:rPr lang="en-US" sz="12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Optimization</a:t>
            </a:r>
            <a:endParaRPr 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8" name="Right Arrow 47">
            <a:extLst>
              <a:ext uri="{FF2B5EF4-FFF2-40B4-BE49-F238E27FC236}">
                <a16:creationId xmlns:a16="http://schemas.microsoft.com/office/drawing/2014/main" id="{41B5F8A3-933B-D31F-A633-C18DF1B9CC65}"/>
              </a:ext>
            </a:extLst>
          </p:cNvPr>
          <p:cNvSpPr/>
          <p:nvPr/>
        </p:nvSpPr>
        <p:spPr>
          <a:xfrm>
            <a:off x="2344504" y="2914028"/>
            <a:ext cx="1225180" cy="60458"/>
          </a:xfrm>
          <a:prstGeom prst="rightArrow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2" name="Picture 51" descr="A diagram of a design space&#10;&#10;AI-generated content may be incorrect.">
            <a:extLst>
              <a:ext uri="{FF2B5EF4-FFF2-40B4-BE49-F238E27FC236}">
                <a16:creationId xmlns:a16="http://schemas.microsoft.com/office/drawing/2014/main" id="{427901F8-8D47-1C4C-BFBF-14D51FF0878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6670" y="3374076"/>
            <a:ext cx="1493704" cy="1405493"/>
          </a:xfrm>
          <a:prstGeom prst="rect">
            <a:avLst/>
          </a:prstGeom>
        </p:spPr>
      </p:pic>
      <p:pic>
        <p:nvPicPr>
          <p:cNvPr id="54" name="Picture 53" descr="A diagram of a design&#10;&#10;AI-generated content may be incorrect.">
            <a:extLst>
              <a:ext uri="{FF2B5EF4-FFF2-40B4-BE49-F238E27FC236}">
                <a16:creationId xmlns:a16="http://schemas.microsoft.com/office/drawing/2014/main" id="{F9E93FA0-8C36-36E1-EC84-98187664B68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8298" y="3336925"/>
            <a:ext cx="1561124" cy="1468931"/>
          </a:xfrm>
          <a:prstGeom prst="rect">
            <a:avLst/>
          </a:prstGeom>
        </p:spPr>
      </p:pic>
      <p:pic>
        <p:nvPicPr>
          <p:cNvPr id="57" name="Picture 56" descr="A diagram of a design&#10;&#10;AI-generated content may be incorrect.">
            <a:extLst>
              <a:ext uri="{FF2B5EF4-FFF2-40B4-BE49-F238E27FC236}">
                <a16:creationId xmlns:a16="http://schemas.microsoft.com/office/drawing/2014/main" id="{94582ADA-C2DF-8873-FE71-818E1DD1D44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90961" y="2429234"/>
            <a:ext cx="1552702" cy="1461007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E7E29F2D-9D92-8002-2B1B-CA5B9A90DF79}"/>
              </a:ext>
            </a:extLst>
          </p:cNvPr>
          <p:cNvSpPr txBox="1"/>
          <p:nvPr/>
        </p:nvSpPr>
        <p:spPr>
          <a:xfrm>
            <a:off x="5791200" y="4429531"/>
            <a:ext cx="323885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Pezzulla</a:t>
            </a:r>
            <a:r>
              <a:rPr lang="en-US" sz="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A., et al. “Inverse Design of Mechanical Metamaterials.” </a:t>
            </a:r>
            <a:r>
              <a:rPr lang="en-US" sz="9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Nature Communications</a:t>
            </a:r>
            <a:r>
              <a:rPr lang="en-US" sz="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</a:p>
        </p:txBody>
      </p:sp>
      <p:sp>
        <p:nvSpPr>
          <p:cNvPr id="12" name="Right Arrow 11">
            <a:extLst>
              <a:ext uri="{FF2B5EF4-FFF2-40B4-BE49-F238E27FC236}">
                <a16:creationId xmlns:a16="http://schemas.microsoft.com/office/drawing/2014/main" id="{2DB94BE3-CCCF-EF4B-C547-74BA8E675B88}"/>
              </a:ext>
            </a:extLst>
          </p:cNvPr>
          <p:cNvSpPr/>
          <p:nvPr/>
        </p:nvSpPr>
        <p:spPr>
          <a:xfrm>
            <a:off x="4835785" y="2912683"/>
            <a:ext cx="1545213" cy="61803"/>
          </a:xfrm>
          <a:prstGeom prst="rightArrow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6034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FC67A75-B7ED-2C48-A993-3FA6D87A5CA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object 3">
            <a:extLst>
              <a:ext uri="{FF2B5EF4-FFF2-40B4-BE49-F238E27FC236}">
                <a16:creationId xmlns:a16="http://schemas.microsoft.com/office/drawing/2014/main" id="{FD292295-8678-0DD0-7130-102DF97DC4ED}"/>
              </a:ext>
            </a:extLst>
          </p:cNvPr>
          <p:cNvGrpSpPr/>
          <p:nvPr/>
        </p:nvGrpSpPr>
        <p:grpSpPr>
          <a:xfrm>
            <a:off x="-18288" y="-18237"/>
            <a:ext cx="9180830" cy="591185"/>
            <a:chOff x="-18288" y="-18237"/>
            <a:chExt cx="9180830" cy="591185"/>
          </a:xfrm>
        </p:grpSpPr>
        <p:sp>
          <p:nvSpPr>
            <p:cNvPr id="5" name="object 4">
              <a:extLst>
                <a:ext uri="{FF2B5EF4-FFF2-40B4-BE49-F238E27FC236}">
                  <a16:creationId xmlns:a16="http://schemas.microsoft.com/office/drawing/2014/main" id="{31D5DA47-BFB6-1F13-D153-2FEC3E411719}"/>
                </a:ext>
              </a:extLst>
            </p:cNvPr>
            <p:cNvSpPr/>
            <p:nvPr/>
          </p:nvSpPr>
          <p:spPr>
            <a:xfrm>
              <a:off x="0" y="50"/>
              <a:ext cx="9144000" cy="554355"/>
            </a:xfrm>
            <a:custGeom>
              <a:avLst/>
              <a:gdLst/>
              <a:ahLst/>
              <a:cxnLst/>
              <a:rect l="l" t="t" r="r" b="b"/>
              <a:pathLst>
                <a:path w="9144000" h="554355">
                  <a:moveTo>
                    <a:pt x="9144000" y="0"/>
                  </a:moveTo>
                  <a:lnTo>
                    <a:pt x="0" y="0"/>
                  </a:lnTo>
                  <a:lnTo>
                    <a:pt x="0" y="554177"/>
                  </a:lnTo>
                  <a:lnTo>
                    <a:pt x="9144000" y="554177"/>
                  </a:lnTo>
                  <a:lnTo>
                    <a:pt x="9144000" y="0"/>
                  </a:lnTo>
                  <a:close/>
                </a:path>
              </a:pathLst>
            </a:custGeom>
            <a:solidFill>
              <a:srgbClr val="99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5">
              <a:extLst>
                <a:ext uri="{FF2B5EF4-FFF2-40B4-BE49-F238E27FC236}">
                  <a16:creationId xmlns:a16="http://schemas.microsoft.com/office/drawing/2014/main" id="{DEA5B312-D32E-4365-C873-B909D5B7389D}"/>
                </a:ext>
              </a:extLst>
            </p:cNvPr>
            <p:cNvSpPr/>
            <p:nvPr/>
          </p:nvSpPr>
          <p:spPr>
            <a:xfrm>
              <a:off x="0" y="50"/>
              <a:ext cx="9144000" cy="554355"/>
            </a:xfrm>
            <a:custGeom>
              <a:avLst/>
              <a:gdLst/>
              <a:ahLst/>
              <a:cxnLst/>
              <a:rect l="l" t="t" r="r" b="b"/>
              <a:pathLst>
                <a:path w="9144000" h="554355">
                  <a:moveTo>
                    <a:pt x="0" y="554177"/>
                  </a:moveTo>
                  <a:lnTo>
                    <a:pt x="9144000" y="554177"/>
                  </a:lnTo>
                  <a:lnTo>
                    <a:pt x="9144000" y="0"/>
                  </a:lnTo>
                  <a:lnTo>
                    <a:pt x="0" y="0"/>
                  </a:lnTo>
                  <a:lnTo>
                    <a:pt x="0" y="554177"/>
                  </a:lnTo>
                  <a:close/>
                </a:path>
              </a:pathLst>
            </a:custGeom>
            <a:ln w="36575">
              <a:solidFill>
                <a:srgbClr val="99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3" name="object 12">
            <a:extLst>
              <a:ext uri="{FF2B5EF4-FFF2-40B4-BE49-F238E27FC236}">
                <a16:creationId xmlns:a16="http://schemas.microsoft.com/office/drawing/2014/main" id="{B47B37A7-078F-D5EF-1824-DD5DD9C29348}"/>
              </a:ext>
            </a:extLst>
          </p:cNvPr>
          <p:cNvSpPr txBox="1">
            <a:spLocks/>
          </p:cNvSpPr>
          <p:nvPr/>
        </p:nvSpPr>
        <p:spPr>
          <a:xfrm>
            <a:off x="1981200" y="4929463"/>
            <a:ext cx="5429251" cy="15388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defPPr>
              <a:defRPr kern="0"/>
            </a:defPPr>
            <a:lvl1pPr>
              <a:defRPr sz="1000" b="0" i="0">
                <a:solidFill>
                  <a:schemeClr val="bg1"/>
                </a:solidFill>
                <a:latin typeface="Times New Roman"/>
                <a:cs typeface="Times New Roman"/>
              </a:defRPr>
            </a:lvl1pPr>
          </a:lstStyle>
          <a:p>
            <a:pPr marL="12700">
              <a:lnSpc>
                <a:spcPts val="1200"/>
              </a:lnSpc>
            </a:pPr>
            <a:r>
              <a:rPr lang="en-US" dirty="0"/>
              <a:t>Differentiable Diffusion Models as Surrogate for Homogenous Calorimeter Design Optimization</a:t>
            </a:r>
            <a:endParaRPr lang="en-US" spc="-10" dirty="0"/>
          </a:p>
        </p:txBody>
      </p:sp>
      <p:sp>
        <p:nvSpPr>
          <p:cNvPr id="2" name="object 2">
            <a:extLst>
              <a:ext uri="{FF2B5EF4-FFF2-40B4-BE49-F238E27FC236}">
                <a16:creationId xmlns:a16="http://schemas.microsoft.com/office/drawing/2014/main" id="{F234FAFF-7E81-620A-6608-440599F3972A}"/>
              </a:ext>
            </a:extLst>
          </p:cNvPr>
          <p:cNvSpPr txBox="1"/>
          <p:nvPr/>
        </p:nvSpPr>
        <p:spPr>
          <a:xfrm>
            <a:off x="222726" y="679515"/>
            <a:ext cx="8168640" cy="296491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ts val="2350"/>
              </a:lnSpc>
              <a:spcBef>
                <a:spcPts val="90"/>
              </a:spcBef>
              <a:tabLst>
                <a:tab pos="396875" algn="l"/>
              </a:tabLst>
            </a:pPr>
            <a:r>
              <a:rPr lang="en-US" sz="1600" b="1" i="1" dirty="0">
                <a:latin typeface="Times New Roman"/>
                <a:cs typeface="Times New Roman"/>
              </a:rPr>
              <a:t>Denoising Diffusion Probabilistic Models</a:t>
            </a:r>
            <a:endParaRPr sz="1600" b="1" i="1" dirty="0">
              <a:latin typeface="Times New Roman"/>
              <a:cs typeface="Times New Roman"/>
            </a:endParaRPr>
          </a:p>
        </p:txBody>
      </p:sp>
      <p:grpSp>
        <p:nvGrpSpPr>
          <p:cNvPr id="18" name="object 7">
            <a:extLst>
              <a:ext uri="{FF2B5EF4-FFF2-40B4-BE49-F238E27FC236}">
                <a16:creationId xmlns:a16="http://schemas.microsoft.com/office/drawing/2014/main" id="{F28C2F32-E431-E014-7390-E84B63A967A9}"/>
              </a:ext>
            </a:extLst>
          </p:cNvPr>
          <p:cNvGrpSpPr/>
          <p:nvPr/>
        </p:nvGrpSpPr>
        <p:grpSpPr>
          <a:xfrm>
            <a:off x="0" y="4867660"/>
            <a:ext cx="9144000" cy="277495"/>
            <a:chOff x="0" y="4867660"/>
            <a:chExt cx="9144000" cy="277495"/>
          </a:xfrm>
        </p:grpSpPr>
        <p:sp>
          <p:nvSpPr>
            <p:cNvPr id="20" name="object 8">
              <a:extLst>
                <a:ext uri="{FF2B5EF4-FFF2-40B4-BE49-F238E27FC236}">
                  <a16:creationId xmlns:a16="http://schemas.microsoft.com/office/drawing/2014/main" id="{F778589D-18C7-C564-9F1F-7804CD0B38C1}"/>
                </a:ext>
              </a:extLst>
            </p:cNvPr>
            <p:cNvSpPr/>
            <p:nvPr/>
          </p:nvSpPr>
          <p:spPr>
            <a:xfrm>
              <a:off x="0" y="4867660"/>
              <a:ext cx="9144000" cy="277495"/>
            </a:xfrm>
            <a:custGeom>
              <a:avLst/>
              <a:gdLst/>
              <a:ahLst/>
              <a:cxnLst/>
              <a:rect l="l" t="t" r="r" b="b"/>
              <a:pathLst>
                <a:path w="9144000" h="277495">
                  <a:moveTo>
                    <a:pt x="9144000" y="0"/>
                  </a:moveTo>
                  <a:lnTo>
                    <a:pt x="0" y="0"/>
                  </a:lnTo>
                  <a:lnTo>
                    <a:pt x="0" y="277101"/>
                  </a:lnTo>
                  <a:lnTo>
                    <a:pt x="9144000" y="277101"/>
                  </a:lnTo>
                  <a:lnTo>
                    <a:pt x="9144000" y="0"/>
                  </a:lnTo>
                  <a:close/>
                </a:path>
              </a:pathLst>
            </a:custGeom>
            <a:solidFill>
              <a:srgbClr val="99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" name="object 9">
              <a:extLst>
                <a:ext uri="{FF2B5EF4-FFF2-40B4-BE49-F238E27FC236}">
                  <a16:creationId xmlns:a16="http://schemas.microsoft.com/office/drawing/2014/main" id="{68804479-2135-A7B6-AE7A-6EDEF4BE0AA6}"/>
                </a:ext>
              </a:extLst>
            </p:cNvPr>
            <p:cNvSpPr/>
            <p:nvPr/>
          </p:nvSpPr>
          <p:spPr>
            <a:xfrm>
              <a:off x="0" y="4867660"/>
              <a:ext cx="9144000" cy="277495"/>
            </a:xfrm>
            <a:custGeom>
              <a:avLst/>
              <a:gdLst/>
              <a:ahLst/>
              <a:cxnLst/>
              <a:rect l="l" t="t" r="r" b="b"/>
              <a:pathLst>
                <a:path w="9144000" h="277495">
                  <a:moveTo>
                    <a:pt x="0" y="277101"/>
                  </a:moveTo>
                  <a:lnTo>
                    <a:pt x="9144000" y="277101"/>
                  </a:lnTo>
                  <a:lnTo>
                    <a:pt x="9144000" y="0"/>
                  </a:lnTo>
                  <a:lnTo>
                    <a:pt x="0" y="0"/>
                  </a:lnTo>
                  <a:lnTo>
                    <a:pt x="0" y="277101"/>
                  </a:lnTo>
                  <a:close/>
                </a:path>
              </a:pathLst>
            </a:custGeom>
            <a:ln w="36576">
              <a:solidFill>
                <a:srgbClr val="990000"/>
              </a:solidFill>
            </a:ln>
          </p:spPr>
          <p:txBody>
            <a:bodyPr wrap="square" lIns="0" tIns="0" rIns="0" bIns="0" rtlCol="0"/>
            <a:lstStyle/>
            <a:p>
              <a:endParaRPr dirty="0"/>
            </a:p>
          </p:txBody>
        </p:sp>
      </p:grpSp>
      <p:sp>
        <p:nvSpPr>
          <p:cNvPr id="22" name="object 12">
            <a:extLst>
              <a:ext uri="{FF2B5EF4-FFF2-40B4-BE49-F238E27FC236}">
                <a16:creationId xmlns:a16="http://schemas.microsoft.com/office/drawing/2014/main" id="{92E450C4-ABC2-96E8-A42F-9756A396FFCD}"/>
              </a:ext>
            </a:extLst>
          </p:cNvPr>
          <p:cNvSpPr txBox="1">
            <a:spLocks/>
          </p:cNvSpPr>
          <p:nvPr/>
        </p:nvSpPr>
        <p:spPr>
          <a:xfrm>
            <a:off x="2124074" y="4937070"/>
            <a:ext cx="5429251" cy="15388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defPPr>
              <a:defRPr kern="0"/>
            </a:defPPr>
            <a:lvl1pPr>
              <a:defRPr sz="1000" b="0" i="0">
                <a:solidFill>
                  <a:schemeClr val="bg1"/>
                </a:solidFill>
                <a:latin typeface="Times New Roman"/>
                <a:cs typeface="Times New Roman"/>
              </a:defRPr>
            </a:lvl1pPr>
          </a:lstStyle>
          <a:p>
            <a:pPr marL="12700">
              <a:lnSpc>
                <a:spcPts val="1200"/>
              </a:lnSpc>
            </a:pPr>
            <a:r>
              <a:rPr lang="en-US" dirty="0"/>
              <a:t>Differentiable Modeling for Calorimeter Simulation using Diffusion Models</a:t>
            </a:r>
            <a:endParaRPr lang="en-US" spc="-1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39DDF01-4482-6CE6-B887-997EF14F91E2}"/>
              </a:ext>
            </a:extLst>
          </p:cNvPr>
          <p:cNvSpPr txBox="1"/>
          <p:nvPr/>
        </p:nvSpPr>
        <p:spPr>
          <a:xfrm>
            <a:off x="838200" y="3339794"/>
            <a:ext cx="6781800" cy="6978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84150" indent="-171450">
              <a:lnSpc>
                <a:spcPts val="2350"/>
              </a:lnSpc>
              <a:spcBef>
                <a:spcPts val="90"/>
              </a:spcBef>
              <a:buFont typeface="Arial" panose="020B0604020202020204" pitchFamily="34" charset="0"/>
              <a:buChar char="•"/>
              <a:tabLst>
                <a:tab pos="396875" algn="l"/>
              </a:tabLst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Forward process: gradually add noise. </a:t>
            </a:r>
          </a:p>
          <a:p>
            <a:pPr marL="184150" indent="-171450">
              <a:lnSpc>
                <a:spcPts val="2350"/>
              </a:lnSpc>
              <a:spcBef>
                <a:spcPts val="90"/>
              </a:spcBef>
              <a:buFont typeface="Arial" panose="020B0604020202020204" pitchFamily="34" charset="0"/>
              <a:buChar char="•"/>
              <a:tabLst>
                <a:tab pos="396875" algn="l"/>
              </a:tabLst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Reverse process: gradually remove noise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9" name="Title 20">
            <a:extLst>
              <a:ext uri="{FF2B5EF4-FFF2-40B4-BE49-F238E27FC236}">
                <a16:creationId xmlns:a16="http://schemas.microsoft.com/office/drawing/2014/main" id="{51CB8B13-6942-01E0-6062-4BEFD7ABFADD}"/>
              </a:ext>
            </a:extLst>
          </p:cNvPr>
          <p:cNvSpPr txBox="1">
            <a:spLocks/>
          </p:cNvSpPr>
          <p:nvPr/>
        </p:nvSpPr>
        <p:spPr>
          <a:xfrm>
            <a:off x="2438400" y="102547"/>
            <a:ext cx="3737293" cy="33855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000" b="1" i="0">
                <a:solidFill>
                  <a:schemeClr val="bg1"/>
                </a:solidFill>
                <a:latin typeface="Times New Roman"/>
                <a:ea typeface="+mj-ea"/>
                <a:cs typeface="Times New Roman"/>
              </a:defRPr>
            </a:lvl1pPr>
          </a:lstStyle>
          <a:p>
            <a:pPr algn="ctr"/>
            <a:r>
              <a:rPr lang="en-US" sz="2200" dirty="0"/>
              <a:t>Diffusion Model</a:t>
            </a:r>
          </a:p>
        </p:txBody>
      </p:sp>
      <p:pic>
        <p:nvPicPr>
          <p:cNvPr id="10" name="Picture 9" descr="A diagram of a block diagram&#10;&#10;AI-generated content may be incorrect.">
            <a:extLst>
              <a:ext uri="{FF2B5EF4-FFF2-40B4-BE49-F238E27FC236}">
                <a16:creationId xmlns:a16="http://schemas.microsoft.com/office/drawing/2014/main" id="{3A302BC3-151B-873F-33C7-C9738D001DE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7150"/>
          <a:stretch>
            <a:fillRect/>
          </a:stretch>
        </p:blipFill>
        <p:spPr>
          <a:xfrm>
            <a:off x="235515" y="1138900"/>
            <a:ext cx="8220192" cy="1816007"/>
          </a:xfrm>
          <a:prstGeom prst="rect">
            <a:avLst/>
          </a:prstGeom>
        </p:spPr>
      </p:pic>
      <p:pic>
        <p:nvPicPr>
          <p:cNvPr id="7" name="Picture 6" descr="A black text on a white background&#10;&#10;AI-generated content may be incorrect.">
            <a:extLst>
              <a:ext uri="{FF2B5EF4-FFF2-40B4-BE49-F238E27FC236}">
                <a16:creationId xmlns:a16="http://schemas.microsoft.com/office/drawing/2014/main" id="{3E7CBB80-B234-610C-AE6C-73028160B5D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7800" y="3075880"/>
            <a:ext cx="2921000" cy="4572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FE08970F-54C4-1C41-67B3-F28527871C6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77293" y="3602490"/>
            <a:ext cx="2921000" cy="29210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1AA81DAA-EBF7-CB6A-2605-360EC4730EE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77293" y="3964000"/>
            <a:ext cx="2921000" cy="292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982882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Atlas</Template>
  <TotalTime>10694</TotalTime>
  <Words>2061</Words>
  <Application>Microsoft Macintosh PowerPoint</Application>
  <PresentationFormat>Custom</PresentationFormat>
  <Paragraphs>289</Paragraphs>
  <Slides>29</Slides>
  <Notes>16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8" baseType="lpstr">
      <vt:lpstr>Aharoni</vt:lpstr>
      <vt:lpstr>Aptos</vt:lpstr>
      <vt:lpstr>Arial</vt:lpstr>
      <vt:lpstr>Cambria Math</vt:lpstr>
      <vt:lpstr>Courier New</vt:lpstr>
      <vt:lpstr>Microsoft Sans Serif</vt:lpstr>
      <vt:lpstr>Times New Roman</vt:lpstr>
      <vt:lpstr>Wingdings</vt:lpstr>
      <vt:lpstr>Office Theme</vt:lpstr>
      <vt:lpstr>Differentiable Modeling for Calorimeter Simulation using Diffusion Models</vt:lpstr>
      <vt:lpstr>Objectives</vt:lpstr>
      <vt:lpstr>Diffusion model for the surrogate</vt:lpstr>
      <vt:lpstr>Diffusion model for the surrogate</vt:lpstr>
      <vt:lpstr>Challenge with Surrogate for Design Optimization</vt:lpstr>
      <vt:lpstr>Pre-training + Post-training</vt:lpstr>
      <vt:lpstr>Pre-training + Post-training</vt:lpstr>
      <vt:lpstr>Pre-training + Post-training</vt:lpstr>
      <vt:lpstr>PowerPoint Presentation</vt:lpstr>
      <vt:lpstr>PowerPoint Presentation</vt:lpstr>
      <vt:lpstr>Methods</vt:lpstr>
      <vt:lpstr>Methods</vt:lpstr>
      <vt:lpstr>Methods</vt:lpstr>
      <vt:lpstr>Methods</vt:lpstr>
      <vt:lpstr>Methods</vt:lpstr>
      <vt:lpstr>Methods</vt:lpstr>
      <vt:lpstr>Methods</vt:lpstr>
      <vt:lpstr>Methods</vt:lpstr>
      <vt:lpstr>PowerPoint Presentation</vt:lpstr>
      <vt:lpstr>PowerPoint Presentation</vt:lpstr>
      <vt:lpstr>Results</vt:lpstr>
      <vt:lpstr>Results</vt:lpstr>
      <vt:lpstr>PowerPoint Presentation</vt:lpstr>
      <vt:lpstr>PowerPoint Presentation</vt:lpstr>
      <vt:lpstr>PowerPoint Presentation</vt:lpstr>
      <vt:lpstr>Results</vt:lpstr>
      <vt:lpstr>PowerPoint Presentation</vt:lpstr>
      <vt:lpstr>PowerPoint Presentation</vt:lpstr>
      <vt:lpstr>Thank you for your attention!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ModifiedBy>Xuan Tung Nguyen</cp:lastModifiedBy>
  <cp:revision>113</cp:revision>
  <dcterms:created xsi:type="dcterms:W3CDTF">2025-03-10T16:26:03Z</dcterms:created>
  <dcterms:modified xsi:type="dcterms:W3CDTF">2025-06-12T08:17:23Z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2024-05-14T00:00:00Z</vt:filetime>
  </property>
  <property fmtid="{D5CDD505-2E9C-101B-9397-08002B2CF9AE}" pid="3" name="Creator">
    <vt:lpwstr>Microsoft® PowerPoint® 2016</vt:lpwstr>
  </property>
  <property fmtid="{D5CDD505-2E9C-101B-9397-08002B2CF9AE}" pid="4" name="LastSaved">
    <vt:filetime>2025-03-10T00:00:00Z</vt:filetime>
  </property>
  <property fmtid="{D5CDD505-2E9C-101B-9397-08002B2CF9AE}" pid="5" name="Producer">
    <vt:lpwstr>www.ilovepdf.com</vt:lpwstr>
  </property>
</Properties>
</file>