
<file path=[Content_Types].xml><?xml version="1.0" encoding="utf-8"?>
<Types xmlns="http://schemas.openxmlformats.org/package/2006/content-types">
  <Default Extension="gif" ContentType="image/gif"/>
  <Default Extension="mov" ContentType="video/quicktime"/>
  <Default Extension="png" ContentType="image/png"/>
  <Default Extension="rels" ContentType="application/vnd.openxmlformats-package.relationships+xml"/>
  <Default Extension="tif" ContentType="image/ti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9" r:id="rId24"/>
    <p:sldId id="280" r:id="rId25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>
        <p:scale>
          <a:sx n="51" d="100"/>
          <a:sy n="51" d="100"/>
        </p:scale>
        <p:origin x="33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9" name="Shape 18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25" name="Shape 32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Author and Date</a:t>
            </a:r>
          </a:p>
        </p:txBody>
      </p:sp>
      <p:sp>
        <p:nvSpPr>
          <p:cNvPr id="1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10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10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Agenda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Agenda Title</a:t>
            </a:r>
          </a:p>
        </p:txBody>
      </p:sp>
      <p:sp>
        <p:nvSpPr>
          <p:cNvPr id="109" name="Agenda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Agenda Subtitle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Agenda Topics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Statement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7" name="Fact informa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Fact information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tribution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Attribution</a:t>
            </a:r>
          </a:p>
        </p:txBody>
      </p:sp>
      <p:sp>
        <p:nvSpPr>
          <p:cNvPr id="13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“Notable Quote”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Bowl of salad with fried rice, boiled eggs, and chopsticks"/>
          <p:cNvSpPr>
            <a:spLocks noGrp="1"/>
          </p:cNvSpPr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5" name="Bowl with salmon cakes, salad, and hummus "/>
          <p:cNvSpPr>
            <a:spLocks noGrp="1"/>
          </p:cNvSpPr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6" name="Bowl of pappardelle pasta with parsley butter, roasted hazelnuts, and shaved parmesan cheese"/>
          <p:cNvSpPr>
            <a:spLocks noGrp="1"/>
          </p:cNvSpPr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bowl of salad with fried rice, boiled eggs, and chopsticks"/>
          <p:cNvSpPr>
            <a:spLocks noGrp="1"/>
          </p:cNvSpPr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70000" y="3289300"/>
            <a:ext cx="21844000" cy="3879454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ct val="90000"/>
              </a:lnSpc>
              <a:defRPr sz="11600" b="0" spc="-348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Graphik-SemiboldItalic"/>
                <a:ea typeface="Graphik-SemiboldItalic"/>
                <a:cs typeface="Graphik-SemiboldItalic"/>
                <a:sym typeface="Graphik Semibold"/>
              </a:defRPr>
            </a:lvl1pPr>
          </a:lstStyle>
          <a:p>
            <a:r>
              <a:t>Presentation Title</a:t>
            </a:r>
          </a:p>
        </p:txBody>
      </p:sp>
      <p:sp>
        <p:nvSpPr>
          <p:cNvPr id="170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12160429"/>
            <a:ext cx="21844000" cy="694056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3500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Author and Date</a:t>
            </a:r>
          </a:p>
        </p:txBody>
      </p:sp>
      <p:sp>
        <p:nvSpPr>
          <p:cNvPr id="171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70000" y="6985000"/>
            <a:ext cx="21844000" cy="251235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400">
                <a:latin typeface="Graphik-Medium"/>
                <a:ea typeface="Graphik-Medium"/>
                <a:cs typeface="Graphik-Medium"/>
                <a:sym typeface="Graphik Medium"/>
              </a:defRPr>
            </a:lvl1pPr>
            <a:lvl2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400">
                <a:latin typeface="Graphik-Medium"/>
                <a:ea typeface="Graphik-Medium"/>
                <a:cs typeface="Graphik-Medium"/>
                <a:sym typeface="Graphik Medium"/>
              </a:defRPr>
            </a:lvl2pPr>
            <a:lvl3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400">
                <a:latin typeface="Graphik-Medium"/>
                <a:ea typeface="Graphik-Medium"/>
                <a:cs typeface="Graphik-Medium"/>
                <a:sym typeface="Graphik Medium"/>
              </a:defRPr>
            </a:lvl3pPr>
            <a:lvl4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400">
                <a:latin typeface="Graphik-Medium"/>
                <a:ea typeface="Graphik-Medium"/>
                <a:cs typeface="Graphik-Medium"/>
                <a:sym typeface="Graphik Medium"/>
              </a:defRPr>
            </a:lvl4pPr>
            <a:lvl5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6400">
                <a:latin typeface="Graphik-Medium"/>
                <a:ea typeface="Graphik-Medium"/>
                <a:cs typeface="Graphik-Medium"/>
                <a:sym typeface="Graphik Medium"/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813031" y="12677648"/>
            <a:ext cx="745237" cy="870459"/>
          </a:xfrm>
          <a:prstGeom prst="rect">
            <a:avLst/>
          </a:prstGeom>
        </p:spPr>
        <p:txBody>
          <a:bodyPr/>
          <a:lstStyle>
            <a:lvl1pPr defTabSz="825500">
              <a:defRPr sz="46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70000" y="812800"/>
            <a:ext cx="21844000" cy="1557437"/>
          </a:xfrm>
          <a:prstGeom prst="rect">
            <a:avLst/>
          </a:prstGeom>
        </p:spPr>
        <p:txBody>
          <a:bodyPr anchor="b"/>
          <a:lstStyle>
            <a:lvl1pPr algn="ctr" defTabSz="825500">
              <a:defRPr sz="8400" b="0" spc="-252">
                <a:latin typeface="Graphik-SemiboldItalic"/>
                <a:ea typeface="Graphik-SemiboldItalic"/>
                <a:cs typeface="Graphik-SemiboldItalic"/>
                <a:sym typeface="Graphik Semibold"/>
              </a:defRPr>
            </a:lvl1pPr>
          </a:lstStyle>
          <a:p>
            <a:r>
              <a:t>Slide Title</a:t>
            </a:r>
          </a:p>
        </p:txBody>
      </p:sp>
      <p:sp>
        <p:nvSpPr>
          <p:cNvPr id="18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21336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400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Slide Subtitle</a:t>
            </a:r>
          </a:p>
        </p:txBody>
      </p:sp>
      <p:sp>
        <p:nvSpPr>
          <p:cNvPr id="181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70000" y="4267200"/>
            <a:ext cx="21844000" cy="8432800"/>
          </a:xfrm>
          <a:prstGeom prst="rect">
            <a:avLst/>
          </a:prstGeom>
        </p:spPr>
        <p:txBody>
          <a:bodyPr/>
          <a:lstStyle>
            <a:lvl1pPr marL="558800" indent="-558800" defTabSz="2438400">
              <a:lnSpc>
                <a:spcPct val="100000"/>
              </a:lnSpc>
              <a:spcBef>
                <a:spcPts val="2400"/>
              </a:spcBef>
              <a:buClr>
                <a:srgbClr val="000000"/>
              </a:buClr>
              <a:buSzPct val="100000"/>
              <a:defRPr>
                <a:latin typeface="Graphik"/>
                <a:ea typeface="Graphik"/>
                <a:cs typeface="Graphik"/>
                <a:sym typeface="Graphik"/>
              </a:defRPr>
            </a:lvl1pPr>
            <a:lvl2pPr marL="1117600" indent="-558800" defTabSz="2438400">
              <a:lnSpc>
                <a:spcPct val="100000"/>
              </a:lnSpc>
              <a:spcBef>
                <a:spcPts val="2400"/>
              </a:spcBef>
              <a:buClr>
                <a:srgbClr val="000000"/>
              </a:buClr>
              <a:buSzPct val="100000"/>
              <a:defRPr>
                <a:latin typeface="Graphik"/>
                <a:ea typeface="Graphik"/>
                <a:cs typeface="Graphik"/>
                <a:sym typeface="Graphik"/>
              </a:defRPr>
            </a:lvl2pPr>
            <a:lvl3pPr marL="1676400" indent="-558800" defTabSz="2438400">
              <a:lnSpc>
                <a:spcPct val="100000"/>
              </a:lnSpc>
              <a:spcBef>
                <a:spcPts val="2400"/>
              </a:spcBef>
              <a:buClr>
                <a:srgbClr val="000000"/>
              </a:buClr>
              <a:buSzPct val="100000"/>
              <a:defRPr>
                <a:latin typeface="Graphik"/>
                <a:ea typeface="Graphik"/>
                <a:cs typeface="Graphik"/>
                <a:sym typeface="Graphik"/>
              </a:defRPr>
            </a:lvl3pPr>
            <a:lvl4pPr marL="2235200" indent="-558800" defTabSz="2438400">
              <a:lnSpc>
                <a:spcPct val="100000"/>
              </a:lnSpc>
              <a:spcBef>
                <a:spcPts val="2400"/>
              </a:spcBef>
              <a:buClr>
                <a:srgbClr val="000000"/>
              </a:buClr>
              <a:buSzPct val="100000"/>
              <a:defRPr>
                <a:latin typeface="Graphik"/>
                <a:ea typeface="Graphik"/>
                <a:cs typeface="Graphik"/>
                <a:sym typeface="Graphik"/>
              </a:defRPr>
            </a:lvl4pPr>
            <a:lvl5pPr marL="2794000" indent="-558800" defTabSz="2438400">
              <a:lnSpc>
                <a:spcPct val="100000"/>
              </a:lnSpc>
              <a:spcBef>
                <a:spcPts val="2400"/>
              </a:spcBef>
              <a:buClr>
                <a:srgbClr val="000000"/>
              </a:buClr>
              <a:buSzPct val="100000"/>
              <a:defRPr>
                <a:latin typeface="Graphik"/>
                <a:ea typeface="Graphik"/>
                <a:cs typeface="Graphik"/>
                <a:sym typeface="Graphik"/>
              </a:defRPr>
            </a:lvl5pPr>
          </a:lstStyle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8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557873" y="12777349"/>
            <a:ext cx="745237" cy="870459"/>
          </a:xfrm>
          <a:prstGeom prst="rect">
            <a:avLst/>
          </a:prstGeom>
        </p:spPr>
        <p:txBody>
          <a:bodyPr/>
          <a:lstStyle>
            <a:lvl1pPr defTabSz="825500">
              <a:defRPr sz="46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>
            <a:spLocks noGrp="1"/>
          </p:cNvSpPr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Presentation Title</a:t>
            </a:r>
          </a:p>
        </p:txBody>
      </p:sp>
      <p:sp>
        <p:nvSpPr>
          <p:cNvPr id="23" name="Author and Dat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Author and Date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, and hummus"/>
          <p:cNvSpPr>
            <a:spLocks noGrp="1"/>
          </p:cNvSpPr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Slide Title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Slide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Bowl of pappardelle pasta with parsley butter, roasted hazelnuts, and shaved parmesan cheese"/>
          <p:cNvSpPr>
            <a:spLocks noGrp="1"/>
          </p:cNvSpPr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Live Video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72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Live Video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Slide Subtitle</a:t>
            </a:r>
          </a:p>
        </p:txBody>
      </p:sp>
      <p:sp>
        <p:nvSpPr>
          <p:cNvPr id="82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83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8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ection Title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b="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Section Title</a:t>
            </a:r>
          </a:p>
        </p:txBody>
      </p:sp>
      <p:sp>
        <p:nvSpPr>
          <p:cNvPr id="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Title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tif"/><Relationship Id="rId5" Type="http://schemas.openxmlformats.org/officeDocument/2006/relationships/image" Target="../media/image4.tiff"/><Relationship Id="rId4" Type="http://schemas.openxmlformats.org/officeDocument/2006/relationships/image" Target="../media/image3.t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"/><Relationship Id="rId2" Type="http://schemas.openxmlformats.org/officeDocument/2006/relationships/image" Target="../media/image13.tif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"/><Relationship Id="rId2" Type="http://schemas.openxmlformats.org/officeDocument/2006/relationships/image" Target="../media/image13.tif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6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2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9.png"/><Relationship Id="rId5" Type="http://schemas.openxmlformats.org/officeDocument/2006/relationships/image" Target="../media/image16.tif"/><Relationship Id="rId4" Type="http://schemas.openxmlformats.org/officeDocument/2006/relationships/image" Target="../media/image13.t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"/><Relationship Id="rId2" Type="http://schemas.openxmlformats.org/officeDocument/2006/relationships/image" Target="../media/image13.tif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"/><Relationship Id="rId2" Type="http://schemas.openxmlformats.org/officeDocument/2006/relationships/image" Target="../media/image13.tif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"/><Relationship Id="rId2" Type="http://schemas.openxmlformats.org/officeDocument/2006/relationships/image" Target="../media/image13.tif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"/><Relationship Id="rId2" Type="http://schemas.openxmlformats.org/officeDocument/2006/relationships/image" Target="../media/image13.tif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33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12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9.png"/><Relationship Id="rId11" Type="http://schemas.openxmlformats.org/officeDocument/2006/relationships/image" Target="../media/image31.png"/><Relationship Id="rId5" Type="http://schemas.openxmlformats.org/officeDocument/2006/relationships/image" Target="../media/image38.png"/><Relationship Id="rId10" Type="http://schemas.openxmlformats.org/officeDocument/2006/relationships/image" Target="../media/image35.png"/><Relationship Id="rId4" Type="http://schemas.openxmlformats.org/officeDocument/2006/relationships/image" Target="../media/image37.png"/><Relationship Id="rId9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8.gif"/><Relationship Id="rId5" Type="http://schemas.openxmlformats.org/officeDocument/2006/relationships/image" Target="../media/image57.png"/><Relationship Id="rId4" Type="http://schemas.openxmlformats.org/officeDocument/2006/relationships/image" Target="../media/image56.gi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Relationship Id="rId4" Type="http://schemas.openxmlformats.org/officeDocument/2006/relationships/hyperlink" Target="https://arxiv.org/pdf/2405.0794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405.07944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14.png"/><Relationship Id="rId5" Type="http://schemas.openxmlformats.org/officeDocument/2006/relationships/image" Target="../media/image13.tif"/><Relationship Id="rId4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6.t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tif"/><Relationship Id="rId3" Type="http://schemas.openxmlformats.org/officeDocument/2006/relationships/hyperlink" Target="https://scicomp.rptu.de/software/codi/" TargetMode="Externa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7.png"/><Relationship Id="rId5" Type="http://schemas.openxmlformats.org/officeDocument/2006/relationships/hyperlink" Target="https://arxiv.org/abs/2407.02966" TargetMode="External"/><Relationship Id="rId4" Type="http://schemas.openxmlformats.org/officeDocument/2006/relationships/hyperlink" Target="https://arxiv.org/abs/2405.0794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16.t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2.png"/><Relationship Id="rId5" Type="http://schemas.openxmlformats.org/officeDocument/2006/relationships/image" Target="../media/image13.tif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16.tif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3.tif"/><Relationship Id="rId5" Type="http://schemas.openxmlformats.org/officeDocument/2006/relationships/hyperlink" Target="https://arxiv.org/pdf/2405.07944" TargetMode="Externa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owards differentiable GEANT with EM physics: addressing challenges with Multiple Scattering"/>
          <p:cNvSpPr txBox="1">
            <a:spLocks noGrp="1"/>
          </p:cNvSpPr>
          <p:nvPr>
            <p:ph type="title"/>
          </p:nvPr>
        </p:nvSpPr>
        <p:spPr>
          <a:xfrm>
            <a:off x="1270000" y="957377"/>
            <a:ext cx="21844000" cy="5257206"/>
          </a:xfrm>
          <a:prstGeom prst="rect">
            <a:avLst/>
          </a:prstGeom>
        </p:spPr>
        <p:txBody>
          <a:bodyPr/>
          <a:lstStyle>
            <a:lvl1pPr defTabSz="2267655">
              <a:defRPr sz="10788" spc="-323"/>
            </a:lvl1pPr>
          </a:lstStyle>
          <a:p>
            <a:r>
              <a:t>Towards differentiable GEANT with EM physics: addressing challenges with Multiple Scattering</a:t>
            </a:r>
          </a:p>
        </p:txBody>
      </p:sp>
      <p:sp>
        <p:nvSpPr>
          <p:cNvPr id="192" name="Jeff Krupa1, Max Aehle2, Yiyang Zhao3, Mihaly Novak4, Max Sagebaum2,  Long Chen2, Nicolas Gauger2, Mia Liu5, Lukas Heinrich6, Michael Kagan1…"/>
          <p:cNvSpPr txBox="1">
            <a:spLocks noGrp="1"/>
          </p:cNvSpPr>
          <p:nvPr>
            <p:ph type="body" sz="quarter" idx="1"/>
          </p:nvPr>
        </p:nvSpPr>
        <p:spPr>
          <a:xfrm>
            <a:off x="1270000" y="6982948"/>
            <a:ext cx="21844000" cy="2512353"/>
          </a:xfrm>
          <a:prstGeom prst="rect">
            <a:avLst/>
          </a:prstGeom>
        </p:spPr>
        <p:txBody>
          <a:bodyPr/>
          <a:lstStyle/>
          <a:p>
            <a:pPr defTabSz="462280">
              <a:defRPr sz="3584"/>
            </a:pPr>
            <a:r>
              <a:t>Jeff Krupa</a:t>
            </a:r>
            <a:r>
              <a:rPr baseline="31999"/>
              <a:t>1</a:t>
            </a:r>
            <a:r>
              <a:t>, Max Aehle</a:t>
            </a:r>
            <a:r>
              <a:rPr baseline="31999"/>
              <a:t>2</a:t>
            </a:r>
            <a:r>
              <a:t>, Yiyang Zhao</a:t>
            </a:r>
            <a:r>
              <a:rPr baseline="31999"/>
              <a:t>3</a:t>
            </a:r>
            <a:r>
              <a:t>, Mihaly Novak</a:t>
            </a:r>
            <a:r>
              <a:rPr baseline="31999"/>
              <a:t>4</a:t>
            </a:r>
            <a:r>
              <a:t>, Max Sagebaum</a:t>
            </a:r>
            <a:r>
              <a:rPr baseline="31999"/>
              <a:t>2</a:t>
            </a:r>
            <a:r>
              <a:t>, </a:t>
            </a:r>
            <a:br/>
            <a:r>
              <a:t>Long Chen</a:t>
            </a:r>
            <a:r>
              <a:rPr baseline="31999"/>
              <a:t>2</a:t>
            </a:r>
            <a:r>
              <a:t>, Nicolas Gauger</a:t>
            </a:r>
            <a:r>
              <a:rPr baseline="31999"/>
              <a:t>2</a:t>
            </a:r>
            <a:r>
              <a:t>, Mia Liu</a:t>
            </a:r>
            <a:r>
              <a:rPr baseline="31999"/>
              <a:t>5</a:t>
            </a:r>
            <a:r>
              <a:t>, Lukas Heinrich</a:t>
            </a:r>
            <a:r>
              <a:rPr baseline="31999"/>
              <a:t>6</a:t>
            </a:r>
            <a:r>
              <a:t>, Michael Kagan</a:t>
            </a:r>
            <a:r>
              <a:rPr baseline="31999"/>
              <a:t>1</a:t>
            </a:r>
          </a:p>
          <a:p>
            <a:pPr defTabSz="462280">
              <a:defRPr sz="3584"/>
            </a:pPr>
            <a:r>
              <a:t>5th MODE Workshop</a:t>
            </a:r>
          </a:p>
          <a:p>
            <a:pPr defTabSz="462280">
              <a:defRPr sz="3584"/>
            </a:pPr>
            <a:r>
              <a:t>June 9, 2025</a:t>
            </a:r>
          </a:p>
        </p:txBody>
      </p:sp>
      <p:pic>
        <p:nvPicPr>
          <p:cNvPr id="19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9664" y="9553824"/>
            <a:ext cx="7859695" cy="1305440"/>
          </a:xfrm>
          <a:prstGeom prst="rect">
            <a:avLst/>
          </a:prstGeom>
          <a:ln w="12700">
            <a:miter lim="400000"/>
          </a:ln>
        </p:spPr>
      </p:pic>
      <p:pic>
        <p:nvPicPr>
          <p:cNvPr id="194" name="Image" descr="Image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85017" y="10375804"/>
            <a:ext cx="2680975" cy="2680974"/>
          </a:xfrm>
          <a:prstGeom prst="rect">
            <a:avLst/>
          </a:prstGeom>
          <a:ln w="12700">
            <a:miter lim="400000"/>
          </a:ln>
        </p:spPr>
      </p:pic>
      <p:pic>
        <p:nvPicPr>
          <p:cNvPr id="195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9539" y="11580921"/>
            <a:ext cx="5286267" cy="1863409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1"/>
          <p:cNvSpPr txBox="1"/>
          <p:nvPr/>
        </p:nvSpPr>
        <p:spPr>
          <a:xfrm>
            <a:off x="565989" y="9305826"/>
            <a:ext cx="341343" cy="1172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6400" baseline="31999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pPr>
              <a:defRPr baseline="0"/>
            </a:pPr>
            <a:r>
              <a:rPr baseline="31999"/>
              <a:t>1</a:t>
            </a:r>
          </a:p>
        </p:txBody>
      </p:sp>
      <p:sp>
        <p:nvSpPr>
          <p:cNvPr id="197" name="3"/>
          <p:cNvSpPr txBox="1"/>
          <p:nvPr/>
        </p:nvSpPr>
        <p:spPr>
          <a:xfrm>
            <a:off x="9311692" y="10010923"/>
            <a:ext cx="451884" cy="1172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6400" baseline="31999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pPr>
              <a:defRPr baseline="0"/>
            </a:pPr>
            <a:r>
              <a:rPr baseline="31999"/>
              <a:t>3</a:t>
            </a:r>
          </a:p>
        </p:txBody>
      </p:sp>
      <p:sp>
        <p:nvSpPr>
          <p:cNvPr id="198" name="2"/>
          <p:cNvSpPr txBox="1"/>
          <p:nvPr/>
        </p:nvSpPr>
        <p:spPr>
          <a:xfrm>
            <a:off x="1626004" y="11367387"/>
            <a:ext cx="427500" cy="1172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6400" baseline="31999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pPr>
              <a:defRPr baseline="0"/>
            </a:pPr>
            <a:r>
              <a:rPr baseline="31999"/>
              <a:t>2</a:t>
            </a:r>
          </a:p>
        </p:txBody>
      </p:sp>
      <p:pic>
        <p:nvPicPr>
          <p:cNvPr id="199" name="Image" descr="Image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52122" y="11460559"/>
            <a:ext cx="6242200" cy="2104132"/>
          </a:xfrm>
          <a:prstGeom prst="rect">
            <a:avLst/>
          </a:prstGeom>
          <a:ln w="12700">
            <a:miter lim="400000"/>
          </a:ln>
        </p:spPr>
      </p:pic>
      <p:sp>
        <p:nvSpPr>
          <p:cNvPr id="200" name="4"/>
          <p:cNvSpPr txBox="1"/>
          <p:nvPr/>
        </p:nvSpPr>
        <p:spPr>
          <a:xfrm>
            <a:off x="12387094" y="10010923"/>
            <a:ext cx="461637" cy="1172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6400" baseline="31999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pPr>
              <a:defRPr baseline="0"/>
            </a:pPr>
            <a:r>
              <a:rPr baseline="31999"/>
              <a:t>4</a:t>
            </a:r>
          </a:p>
        </p:txBody>
      </p:sp>
      <p:pic>
        <p:nvPicPr>
          <p:cNvPr id="201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211454" y="8653049"/>
            <a:ext cx="5523536" cy="3106990"/>
          </a:xfrm>
          <a:prstGeom prst="rect">
            <a:avLst/>
          </a:prstGeom>
          <a:ln w="12700">
            <a:miter lim="400000"/>
          </a:ln>
        </p:spPr>
      </p:pic>
      <p:sp>
        <p:nvSpPr>
          <p:cNvPr id="202" name="6"/>
          <p:cNvSpPr txBox="1"/>
          <p:nvPr/>
        </p:nvSpPr>
        <p:spPr>
          <a:xfrm>
            <a:off x="16207904" y="11129805"/>
            <a:ext cx="461638" cy="1172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6400" baseline="31999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pPr>
              <a:defRPr baseline="0"/>
            </a:pPr>
            <a:r>
              <a:rPr baseline="31999"/>
              <a:t>6</a:t>
            </a:r>
          </a:p>
        </p:txBody>
      </p:sp>
      <p:pic>
        <p:nvPicPr>
          <p:cNvPr id="203" name="Image" descr="Image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2604" y="10427189"/>
            <a:ext cx="2578204" cy="2578204"/>
          </a:xfrm>
          <a:prstGeom prst="rect">
            <a:avLst/>
          </a:prstGeom>
          <a:ln w="12700">
            <a:miter lim="400000"/>
          </a:ln>
        </p:spPr>
      </p:pic>
      <p:sp>
        <p:nvSpPr>
          <p:cNvPr id="204" name="5"/>
          <p:cNvSpPr txBox="1"/>
          <p:nvPr/>
        </p:nvSpPr>
        <p:spPr>
          <a:xfrm>
            <a:off x="16666939" y="9051844"/>
            <a:ext cx="441589" cy="1172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6400" baseline="31999"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pPr>
              <a:defRPr baseline="0"/>
            </a:pPr>
            <a:r>
              <a:rPr baseline="31999"/>
              <a:t>5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Multiple Coulomb Scatter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Multiple Coulomb Scattering</a:t>
            </a:r>
          </a:p>
        </p:txBody>
      </p:sp>
      <p:sp>
        <p:nvSpPr>
          <p:cNvPr id="36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367" name="Consider a detector with two layers of Pb, boundary at X = 0…"/>
          <p:cNvSpPr txBox="1">
            <a:spLocks noGrp="1"/>
          </p:cNvSpPr>
          <p:nvPr>
            <p:ph type="body" sz="half" idx="1"/>
          </p:nvPr>
        </p:nvSpPr>
        <p:spPr>
          <a:xfrm>
            <a:off x="688981" y="2711727"/>
            <a:ext cx="23006038" cy="3306661"/>
          </a:xfrm>
          <a:prstGeom prst="rect">
            <a:avLst/>
          </a:prstGeom>
        </p:spPr>
        <p:txBody>
          <a:bodyPr/>
          <a:lstStyle/>
          <a:p>
            <a:r>
              <a:t>Consider a detector with two layers of Pb, boundary at X = 0</a:t>
            </a:r>
          </a:p>
          <a:p>
            <a:pPr lvl="1"/>
            <a:r>
              <a:t>Boundary here carries no physical meaning→but </a:t>
            </a:r>
            <a:r>
              <a:rPr b="1"/>
              <a:t>plays a key role in GEANT navigation</a:t>
            </a:r>
          </a:p>
        </p:txBody>
      </p:sp>
      <p:pic>
        <p:nvPicPr>
          <p:cNvPr id="36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2660" y="11442"/>
            <a:ext cx="4684837" cy="1560051"/>
          </a:xfrm>
          <a:prstGeom prst="rect">
            <a:avLst/>
          </a:prstGeom>
          <a:ln w="12700">
            <a:miter lim="400000"/>
          </a:ln>
        </p:spPr>
      </p:pic>
      <p:pic>
        <p:nvPicPr>
          <p:cNvPr id="369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8100" y="1524000"/>
            <a:ext cx="2514600" cy="1371600"/>
          </a:xfrm>
          <a:prstGeom prst="rect">
            <a:avLst/>
          </a:prstGeom>
          <a:ln w="12700">
            <a:miter lim="400000"/>
          </a:ln>
        </p:spPr>
      </p:pic>
      <p:sp>
        <p:nvSpPr>
          <p:cNvPr id="370" name="Rounded Rectangle"/>
          <p:cNvSpPr/>
          <p:nvPr/>
        </p:nvSpPr>
        <p:spPr>
          <a:xfrm>
            <a:off x="1949549" y="5773480"/>
            <a:ext cx="3095329" cy="2868501"/>
          </a:xfrm>
          <a:prstGeom prst="roundRect">
            <a:avLst>
              <a:gd name="adj" fmla="val 7375"/>
            </a:avLst>
          </a:prstGeom>
          <a:solidFill>
            <a:schemeClr val="accent1">
              <a:lumOff val="-13575"/>
              <a:alpha val="49614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371" name="Rounded Rectangle"/>
          <p:cNvSpPr/>
          <p:nvPr/>
        </p:nvSpPr>
        <p:spPr>
          <a:xfrm>
            <a:off x="1962249" y="8633945"/>
            <a:ext cx="3095329" cy="2868501"/>
          </a:xfrm>
          <a:prstGeom prst="roundRect">
            <a:avLst>
              <a:gd name="adj" fmla="val 7375"/>
            </a:avLst>
          </a:prstGeom>
          <a:solidFill>
            <a:srgbClr val="EF5FA7">
              <a:alpha val="49614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372" name="Line"/>
          <p:cNvSpPr/>
          <p:nvPr/>
        </p:nvSpPr>
        <p:spPr>
          <a:xfrm flipV="1">
            <a:off x="3509913" y="11598473"/>
            <a:ext cx="1" cy="1557438"/>
          </a:xfrm>
          <a:prstGeom prst="line">
            <a:avLst/>
          </a:prstGeom>
          <a:ln w="127000">
            <a:solidFill>
              <a:srgbClr val="EE220D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endParaRPr/>
          </a:p>
        </p:txBody>
      </p:sp>
      <p:sp>
        <p:nvSpPr>
          <p:cNvPr id="373" name="e-"/>
          <p:cNvSpPr txBox="1"/>
          <p:nvPr/>
        </p:nvSpPr>
        <p:spPr>
          <a:xfrm>
            <a:off x="3742654" y="12067579"/>
            <a:ext cx="664160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e-</a:t>
            </a:r>
          </a:p>
        </p:txBody>
      </p:sp>
      <p:sp>
        <p:nvSpPr>
          <p:cNvPr id="374" name="Layer 1  Pb"/>
          <p:cNvSpPr txBox="1"/>
          <p:nvPr/>
        </p:nvSpPr>
        <p:spPr>
          <a:xfrm>
            <a:off x="2402117" y="9261909"/>
            <a:ext cx="2215592" cy="1721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t>Layer 1 </a:t>
            </a:r>
            <a:br/>
            <a:r>
              <a:rPr b="1"/>
              <a:t>Pb</a:t>
            </a:r>
          </a:p>
        </p:txBody>
      </p:sp>
      <p:sp>
        <p:nvSpPr>
          <p:cNvPr id="375" name="Layer 2  Pb"/>
          <p:cNvSpPr txBox="1"/>
          <p:nvPr/>
        </p:nvSpPr>
        <p:spPr>
          <a:xfrm>
            <a:off x="2354873" y="6359878"/>
            <a:ext cx="2310080" cy="1721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t>Layer 2 </a:t>
            </a:r>
            <a:br/>
            <a:r>
              <a:rPr b="1"/>
              <a:t>Pb</a:t>
            </a:r>
          </a:p>
        </p:txBody>
      </p:sp>
      <p:pic>
        <p:nvPicPr>
          <p:cNvPr id="376" name="Screenshot 2025-06-05 at 9.41.52 AM.png" descr="Screenshot 2025-06-05 at 9.41.52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897" y="5794745"/>
            <a:ext cx="1721458" cy="579726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Rounded Rectangle"/>
          <p:cNvSpPr/>
          <p:nvPr/>
        </p:nvSpPr>
        <p:spPr>
          <a:xfrm>
            <a:off x="1949549" y="5773480"/>
            <a:ext cx="3095329" cy="2868501"/>
          </a:xfrm>
          <a:prstGeom prst="roundRect">
            <a:avLst>
              <a:gd name="adj" fmla="val 7375"/>
            </a:avLst>
          </a:prstGeom>
          <a:solidFill>
            <a:schemeClr val="accent1">
              <a:lumOff val="-13575"/>
              <a:alpha val="49614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379" name="Rounded Rectangle"/>
          <p:cNvSpPr/>
          <p:nvPr/>
        </p:nvSpPr>
        <p:spPr>
          <a:xfrm>
            <a:off x="1962249" y="8633945"/>
            <a:ext cx="3095329" cy="2868501"/>
          </a:xfrm>
          <a:prstGeom prst="roundRect">
            <a:avLst>
              <a:gd name="adj" fmla="val 7375"/>
            </a:avLst>
          </a:prstGeom>
          <a:solidFill>
            <a:srgbClr val="EF5FA7">
              <a:alpha val="49614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380" name="Multiple Coulomb Scatter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Multiple Coulomb Scattering</a:t>
            </a:r>
          </a:p>
        </p:txBody>
      </p:sp>
      <p:sp>
        <p:nvSpPr>
          <p:cNvPr id="38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40245" y="12777349"/>
            <a:ext cx="580493" cy="8704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sp>
        <p:nvSpPr>
          <p:cNvPr id="382" name="Line"/>
          <p:cNvSpPr/>
          <p:nvPr/>
        </p:nvSpPr>
        <p:spPr>
          <a:xfrm flipV="1">
            <a:off x="3509913" y="11598473"/>
            <a:ext cx="1" cy="1557438"/>
          </a:xfrm>
          <a:prstGeom prst="line">
            <a:avLst/>
          </a:prstGeom>
          <a:ln w="127000">
            <a:solidFill>
              <a:srgbClr val="EE220D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endParaRPr/>
          </a:p>
        </p:txBody>
      </p:sp>
      <p:sp>
        <p:nvSpPr>
          <p:cNvPr id="383" name="e-"/>
          <p:cNvSpPr txBox="1"/>
          <p:nvPr/>
        </p:nvSpPr>
        <p:spPr>
          <a:xfrm>
            <a:off x="3742654" y="12067579"/>
            <a:ext cx="664160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e-</a:t>
            </a:r>
          </a:p>
        </p:txBody>
      </p:sp>
      <p:sp>
        <p:nvSpPr>
          <p:cNvPr id="384" name="Layer 1  Pb"/>
          <p:cNvSpPr txBox="1"/>
          <p:nvPr/>
        </p:nvSpPr>
        <p:spPr>
          <a:xfrm>
            <a:off x="2402117" y="9261909"/>
            <a:ext cx="2215592" cy="1721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t>Layer 1 </a:t>
            </a:r>
            <a:br/>
            <a:r>
              <a:rPr b="1"/>
              <a:t>Pb</a:t>
            </a:r>
          </a:p>
        </p:txBody>
      </p:sp>
      <p:sp>
        <p:nvSpPr>
          <p:cNvPr id="385" name="Layer 2  Pb"/>
          <p:cNvSpPr txBox="1"/>
          <p:nvPr/>
        </p:nvSpPr>
        <p:spPr>
          <a:xfrm>
            <a:off x="2354873" y="6359878"/>
            <a:ext cx="2310080" cy="1721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t>Layer 2 </a:t>
            </a:r>
            <a:br/>
            <a:r>
              <a:rPr b="1"/>
              <a:t>Pb</a:t>
            </a:r>
          </a:p>
        </p:txBody>
      </p:sp>
      <p:sp>
        <p:nvSpPr>
          <p:cNvPr id="386" name="Consider a detector with two layers of Pb, boundary at X = 0…"/>
          <p:cNvSpPr txBox="1">
            <a:spLocks noGrp="1"/>
          </p:cNvSpPr>
          <p:nvPr>
            <p:ph type="body" sz="half" idx="1"/>
          </p:nvPr>
        </p:nvSpPr>
        <p:spPr>
          <a:xfrm>
            <a:off x="688981" y="2711727"/>
            <a:ext cx="23006038" cy="3306661"/>
          </a:xfrm>
          <a:prstGeom prst="rect">
            <a:avLst/>
          </a:prstGeom>
        </p:spPr>
        <p:txBody>
          <a:bodyPr/>
          <a:lstStyle/>
          <a:p>
            <a:r>
              <a:t>Consider a detector with two layers of Pb, boundary at X = 0</a:t>
            </a:r>
          </a:p>
          <a:p>
            <a:pPr lvl="1"/>
            <a:r>
              <a:t>Boundary here carries no physical meaning→but </a:t>
            </a:r>
            <a:r>
              <a:rPr b="1"/>
              <a:t>plays a key role in GEANT navigation</a:t>
            </a:r>
          </a:p>
        </p:txBody>
      </p:sp>
      <p:pic>
        <p:nvPicPr>
          <p:cNvPr id="38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2660" y="11442"/>
            <a:ext cx="4684837" cy="1560051"/>
          </a:xfrm>
          <a:prstGeom prst="rect">
            <a:avLst/>
          </a:prstGeom>
          <a:ln w="12700">
            <a:miter lim="400000"/>
          </a:ln>
        </p:spPr>
      </p:pic>
      <p:pic>
        <p:nvPicPr>
          <p:cNvPr id="388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8100" y="1524000"/>
            <a:ext cx="2514600" cy="13716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89" name="Screenshot 2025-03-18 at 10.24.18 AM.png" descr="Screenshot 2025-03-18 at 10.24.18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5290" y="5794745"/>
            <a:ext cx="8179522" cy="6159180"/>
          </a:xfrm>
          <a:prstGeom prst="rect">
            <a:avLst/>
          </a:prstGeom>
          <a:ln w="12700">
            <a:miter lim="400000"/>
          </a:ln>
        </p:spPr>
      </p:pic>
      <p:sp>
        <p:nvSpPr>
          <p:cNvPr id="390" name="Rounded Rectangle"/>
          <p:cNvSpPr/>
          <p:nvPr/>
        </p:nvSpPr>
        <p:spPr>
          <a:xfrm>
            <a:off x="7622353" y="5867561"/>
            <a:ext cx="6417051" cy="2754254"/>
          </a:xfrm>
          <a:prstGeom prst="roundRect">
            <a:avLst>
              <a:gd name="adj" fmla="val 7681"/>
            </a:avLst>
          </a:prstGeom>
          <a:solidFill>
            <a:schemeClr val="accent1">
              <a:lumOff val="-13575"/>
              <a:alpha val="49614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391" name="Track 7444"/>
          <p:cNvSpPr txBox="1"/>
          <p:nvPr/>
        </p:nvSpPr>
        <p:spPr>
          <a:xfrm>
            <a:off x="10596557" y="5827978"/>
            <a:ext cx="3454299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 b="1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Track 7444</a:t>
            </a:r>
          </a:p>
        </p:txBody>
      </p:sp>
      <p:sp>
        <p:nvSpPr>
          <p:cNvPr id="392" name="Step"/>
          <p:cNvSpPr txBox="1"/>
          <p:nvPr/>
        </p:nvSpPr>
        <p:spPr>
          <a:xfrm>
            <a:off x="12873949" y="11931586"/>
            <a:ext cx="1054330" cy="65608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 sz="34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Step</a:t>
            </a:r>
          </a:p>
        </p:txBody>
      </p:sp>
      <p:sp>
        <p:nvSpPr>
          <p:cNvPr id="393" name="Rounded Rectangle"/>
          <p:cNvSpPr/>
          <p:nvPr/>
        </p:nvSpPr>
        <p:spPr>
          <a:xfrm>
            <a:off x="7635053" y="8626478"/>
            <a:ext cx="6417051" cy="2868502"/>
          </a:xfrm>
          <a:prstGeom prst="roundRect">
            <a:avLst>
              <a:gd name="adj" fmla="val 7375"/>
            </a:avLst>
          </a:prstGeom>
          <a:solidFill>
            <a:srgbClr val="EF5FA7">
              <a:alpha val="49614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394" name="X coordinate"/>
          <p:cNvSpPr txBox="1"/>
          <p:nvPr/>
        </p:nvSpPr>
        <p:spPr>
          <a:xfrm rot="16200000">
            <a:off x="4992901" y="8183995"/>
            <a:ext cx="2706828" cy="65608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 sz="34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X coordinate</a:t>
            </a:r>
          </a:p>
        </p:txBody>
      </p:sp>
      <p:pic>
        <p:nvPicPr>
          <p:cNvPr id="395" name="Screenshot 2025-06-05 at 9.41.52 AM.png" descr="Screenshot 2025-06-05 at 9.41.52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897" y="5794745"/>
            <a:ext cx="1721458" cy="579726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7" name="Screenshot 2025-03-18 at 10.24.18 AM.png" descr="Screenshot 2025-03-18 at 10.24.18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5290" y="5794745"/>
            <a:ext cx="8179522" cy="6159180"/>
          </a:xfrm>
          <a:prstGeom prst="rect">
            <a:avLst/>
          </a:prstGeom>
          <a:ln w="12700">
            <a:miter lim="400000"/>
          </a:ln>
        </p:spPr>
      </p:pic>
      <p:sp>
        <p:nvSpPr>
          <p:cNvPr id="398" name="Rounded Rectangle"/>
          <p:cNvSpPr/>
          <p:nvPr/>
        </p:nvSpPr>
        <p:spPr>
          <a:xfrm>
            <a:off x="7622353" y="5867561"/>
            <a:ext cx="6417051" cy="2754254"/>
          </a:xfrm>
          <a:prstGeom prst="roundRect">
            <a:avLst>
              <a:gd name="adj" fmla="val 7681"/>
            </a:avLst>
          </a:prstGeom>
          <a:solidFill>
            <a:schemeClr val="accent1">
              <a:lumOff val="-13575"/>
              <a:alpha val="49614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399" name="Rounded Rectangle"/>
          <p:cNvSpPr/>
          <p:nvPr/>
        </p:nvSpPr>
        <p:spPr>
          <a:xfrm>
            <a:off x="1949549" y="5773480"/>
            <a:ext cx="3095329" cy="2868501"/>
          </a:xfrm>
          <a:prstGeom prst="roundRect">
            <a:avLst>
              <a:gd name="adj" fmla="val 7375"/>
            </a:avLst>
          </a:prstGeom>
          <a:solidFill>
            <a:schemeClr val="accent1">
              <a:lumOff val="-13575"/>
              <a:alpha val="49614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400" name="Rounded Rectangle"/>
          <p:cNvSpPr/>
          <p:nvPr/>
        </p:nvSpPr>
        <p:spPr>
          <a:xfrm>
            <a:off x="1962249" y="8633945"/>
            <a:ext cx="3095329" cy="2868501"/>
          </a:xfrm>
          <a:prstGeom prst="roundRect">
            <a:avLst>
              <a:gd name="adj" fmla="val 7375"/>
            </a:avLst>
          </a:prstGeom>
          <a:solidFill>
            <a:srgbClr val="EF5FA7">
              <a:alpha val="49614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401" name="Multiple Coulomb Scatter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Multiple Coulomb Scattering</a:t>
            </a:r>
          </a:p>
        </p:txBody>
      </p:sp>
      <p:sp>
        <p:nvSpPr>
          <p:cNvPr id="40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594969" y="12777349"/>
            <a:ext cx="671044" cy="8704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sp>
        <p:nvSpPr>
          <p:cNvPr id="403" name="Step"/>
          <p:cNvSpPr txBox="1"/>
          <p:nvPr/>
        </p:nvSpPr>
        <p:spPr>
          <a:xfrm>
            <a:off x="20718470" y="11939052"/>
            <a:ext cx="1054329" cy="65608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 sz="34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Step</a:t>
            </a:r>
          </a:p>
        </p:txBody>
      </p:sp>
      <p:pic>
        <p:nvPicPr>
          <p:cNvPr id="404" name="Screenshot 2025-03-18 at 10.25.26 AM.png" descr="Screenshot 2025-03-18 at 10.25.26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93764" y="5718150"/>
            <a:ext cx="8389791" cy="6327301"/>
          </a:xfrm>
          <a:prstGeom prst="rect">
            <a:avLst/>
          </a:prstGeom>
          <a:ln w="12700">
            <a:miter lim="400000"/>
          </a:ln>
        </p:spPr>
      </p:pic>
      <p:sp>
        <p:nvSpPr>
          <p:cNvPr id="405" name="Track 7444"/>
          <p:cNvSpPr txBox="1"/>
          <p:nvPr/>
        </p:nvSpPr>
        <p:spPr>
          <a:xfrm>
            <a:off x="10596557" y="5827978"/>
            <a:ext cx="3454299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 b="1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Track 7444</a:t>
            </a:r>
          </a:p>
        </p:txBody>
      </p:sp>
      <p:sp>
        <p:nvSpPr>
          <p:cNvPr id="406" name="Track 7444"/>
          <p:cNvSpPr txBox="1"/>
          <p:nvPr/>
        </p:nvSpPr>
        <p:spPr>
          <a:xfrm>
            <a:off x="20017350" y="5835444"/>
            <a:ext cx="3454299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 b="1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Track 7444</a:t>
            </a:r>
          </a:p>
        </p:txBody>
      </p:sp>
      <p:sp>
        <p:nvSpPr>
          <p:cNvPr id="407" name="X coordinate"/>
          <p:cNvSpPr txBox="1"/>
          <p:nvPr/>
        </p:nvSpPr>
        <p:spPr>
          <a:xfrm rot="16200000">
            <a:off x="4992901" y="8183995"/>
            <a:ext cx="2706828" cy="65608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 sz="34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X coordinate</a:t>
            </a:r>
          </a:p>
        </p:txBody>
      </p:sp>
      <p:sp>
        <p:nvSpPr>
          <p:cNvPr id="408" name="Energy deposit derivative"/>
          <p:cNvSpPr txBox="1"/>
          <p:nvPr/>
        </p:nvSpPr>
        <p:spPr>
          <a:xfrm rot="16200000">
            <a:off x="12967888" y="8090257"/>
            <a:ext cx="5247108" cy="65608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 sz="3400">
                <a:solidFill>
                  <a:srgbClr val="FFFFFF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Energy deposit derivative</a:t>
            </a:r>
          </a:p>
        </p:txBody>
      </p:sp>
      <p:sp>
        <p:nvSpPr>
          <p:cNvPr id="409" name="Step"/>
          <p:cNvSpPr txBox="1"/>
          <p:nvPr/>
        </p:nvSpPr>
        <p:spPr>
          <a:xfrm>
            <a:off x="12873949" y="11931586"/>
            <a:ext cx="1054330" cy="65608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 sz="34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Step</a:t>
            </a:r>
          </a:p>
        </p:txBody>
      </p:sp>
      <p:sp>
        <p:nvSpPr>
          <p:cNvPr id="410" name="Line"/>
          <p:cNvSpPr/>
          <p:nvPr/>
        </p:nvSpPr>
        <p:spPr>
          <a:xfrm flipV="1">
            <a:off x="3509913" y="11598473"/>
            <a:ext cx="1" cy="1557438"/>
          </a:xfrm>
          <a:prstGeom prst="line">
            <a:avLst/>
          </a:prstGeom>
          <a:ln w="127000">
            <a:solidFill>
              <a:srgbClr val="EE220D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endParaRPr/>
          </a:p>
        </p:txBody>
      </p:sp>
      <p:sp>
        <p:nvSpPr>
          <p:cNvPr id="411" name="e-"/>
          <p:cNvSpPr txBox="1"/>
          <p:nvPr/>
        </p:nvSpPr>
        <p:spPr>
          <a:xfrm>
            <a:off x="3742654" y="12067579"/>
            <a:ext cx="664160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e-</a:t>
            </a:r>
          </a:p>
        </p:txBody>
      </p:sp>
      <p:sp>
        <p:nvSpPr>
          <p:cNvPr id="412" name="Layer 1  Pb"/>
          <p:cNvSpPr txBox="1"/>
          <p:nvPr/>
        </p:nvSpPr>
        <p:spPr>
          <a:xfrm>
            <a:off x="2402117" y="9261909"/>
            <a:ext cx="2215592" cy="1721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t>Layer 1 </a:t>
            </a:r>
            <a:br/>
            <a:r>
              <a:rPr b="1"/>
              <a:t>Pb</a:t>
            </a:r>
          </a:p>
        </p:txBody>
      </p:sp>
      <p:sp>
        <p:nvSpPr>
          <p:cNvPr id="413" name="Layer 2  Pb"/>
          <p:cNvSpPr txBox="1"/>
          <p:nvPr/>
        </p:nvSpPr>
        <p:spPr>
          <a:xfrm>
            <a:off x="2354873" y="6359878"/>
            <a:ext cx="2310080" cy="1721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t>Layer 2 </a:t>
            </a:r>
            <a:br/>
            <a:r>
              <a:rPr b="1"/>
              <a:t>Pb</a:t>
            </a:r>
          </a:p>
        </p:txBody>
      </p:sp>
      <p:sp>
        <p:nvSpPr>
          <p:cNvPr id="414" name="Consider a detector with two layers of Pb, boundary at X = 0…"/>
          <p:cNvSpPr txBox="1">
            <a:spLocks noGrp="1"/>
          </p:cNvSpPr>
          <p:nvPr>
            <p:ph type="body" sz="half" idx="1"/>
          </p:nvPr>
        </p:nvSpPr>
        <p:spPr>
          <a:xfrm>
            <a:off x="688981" y="2711727"/>
            <a:ext cx="23006038" cy="3306661"/>
          </a:xfrm>
          <a:prstGeom prst="rect">
            <a:avLst/>
          </a:prstGeom>
        </p:spPr>
        <p:txBody>
          <a:bodyPr/>
          <a:lstStyle/>
          <a:p>
            <a:r>
              <a:t>Consider a detector with two layers of Pb, boundary at X = 0</a:t>
            </a:r>
          </a:p>
          <a:p>
            <a:pPr lvl="1"/>
            <a:r>
              <a:t>Boundary here carries no physical meaning→but </a:t>
            </a:r>
            <a:r>
              <a:rPr b="1"/>
              <a:t>plays a key role in GEANT navigation</a:t>
            </a:r>
          </a:p>
        </p:txBody>
      </p:sp>
      <p:pic>
        <p:nvPicPr>
          <p:cNvPr id="415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82660" y="11442"/>
            <a:ext cx="4684837" cy="1560051"/>
          </a:xfrm>
          <a:prstGeom prst="rect">
            <a:avLst/>
          </a:prstGeom>
          <a:ln w="12700">
            <a:miter lim="400000"/>
          </a:ln>
        </p:spPr>
      </p:pic>
      <p:pic>
        <p:nvPicPr>
          <p:cNvPr id="416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28100" y="1524000"/>
            <a:ext cx="2514600" cy="1371600"/>
          </a:xfrm>
          <a:prstGeom prst="rect">
            <a:avLst/>
          </a:prstGeom>
          <a:ln w="12700">
            <a:miter lim="400000"/>
          </a:ln>
        </p:spPr>
      </p:pic>
      <p:sp>
        <p:nvSpPr>
          <p:cNvPr id="417" name="Rounded Rectangle"/>
          <p:cNvSpPr/>
          <p:nvPr/>
        </p:nvSpPr>
        <p:spPr>
          <a:xfrm>
            <a:off x="7635053" y="8626478"/>
            <a:ext cx="6417051" cy="2868502"/>
          </a:xfrm>
          <a:prstGeom prst="roundRect">
            <a:avLst>
              <a:gd name="adj" fmla="val 7375"/>
            </a:avLst>
          </a:prstGeom>
          <a:solidFill>
            <a:srgbClr val="EF5FA7">
              <a:alpha val="49614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8" name="Equation"/>
              <p:cNvSpPr txBox="1"/>
              <p:nvPr/>
            </p:nvSpPr>
            <p:spPr>
              <a:xfrm rot="16200000">
                <a:off x="13718322" y="8184082"/>
                <a:ext cx="3810112" cy="474727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b>
                        <m:sSub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deposit</m:t>
                          </m:r>
                        </m:sub>
                      </m:sSub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b>
                        <m:sSub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incoming</m:t>
                          </m:r>
                        </m:sub>
                      </m:sSub>
                    </m:oMath>
                  </m:oMathPara>
                </a14:m>
                <a:endParaRPr sz="3000"/>
              </a:p>
            </p:txBody>
          </p:sp>
        </mc:Choice>
        <mc:Fallback xmlns="">
          <p:sp>
            <p:nvSpPr>
              <p:cNvPr id="418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3718322" y="8184082"/>
                <a:ext cx="3810112" cy="474727"/>
              </a:xfrm>
              <a:prstGeom prst="rect">
                <a:avLst/>
              </a:prstGeom>
              <a:blipFill>
                <a:blip r:embed="rId6"/>
                <a:stretch>
                  <a:fillRect t="-5980" r="-57895" b="-3322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9" name="Early observation: pathological tracks where derivatives become unstable"/>
          <p:cNvSpPr txBox="1"/>
          <p:nvPr/>
        </p:nvSpPr>
        <p:spPr>
          <a:xfrm>
            <a:off x="12254696" y="12246139"/>
            <a:ext cx="11640874" cy="14852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 i="1"/>
            </a:lvl1pPr>
          </a:lstStyle>
          <a:p>
            <a:r>
              <a:t>Early observation: pathological tracks where derivatives become unstable </a:t>
            </a:r>
          </a:p>
        </p:txBody>
      </p:sp>
      <p:pic>
        <p:nvPicPr>
          <p:cNvPr id="420" name="Screenshot 2025-06-05 at 9.41.52 AM.png" descr="Screenshot 2025-06-05 at 9.41.52 A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9897" y="5794745"/>
            <a:ext cx="1721458" cy="579726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eometry and Stepping in GEA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Geometry and Stepping in GEANT</a:t>
            </a:r>
          </a:p>
        </p:txBody>
      </p:sp>
      <p:sp>
        <p:nvSpPr>
          <p:cNvPr id="4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580364" y="12777349"/>
            <a:ext cx="700254" cy="8704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pic>
        <p:nvPicPr>
          <p:cNvPr id="42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2660" y="11442"/>
            <a:ext cx="4684837" cy="1560051"/>
          </a:xfrm>
          <a:prstGeom prst="rect">
            <a:avLst/>
          </a:prstGeom>
          <a:ln w="12700">
            <a:miter lim="400000"/>
          </a:ln>
        </p:spPr>
      </p:pic>
      <p:pic>
        <p:nvPicPr>
          <p:cNvPr id="425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8100" y="1524000"/>
            <a:ext cx="2514600" cy="1371600"/>
          </a:xfrm>
          <a:prstGeom prst="rect">
            <a:avLst/>
          </a:prstGeom>
          <a:ln w="12700">
            <a:miter lim="400000"/>
          </a:ln>
        </p:spPr>
      </p:pic>
      <p:sp>
        <p:nvSpPr>
          <p:cNvPr id="426" name="Step length cannot exceed the distance to boundary…"/>
          <p:cNvSpPr txBox="1">
            <a:spLocks noGrp="1"/>
          </p:cNvSpPr>
          <p:nvPr>
            <p:ph type="body" sz="half" idx="1"/>
          </p:nvPr>
        </p:nvSpPr>
        <p:spPr>
          <a:xfrm>
            <a:off x="386483" y="2524993"/>
            <a:ext cx="23611034" cy="2913055"/>
          </a:xfrm>
          <a:prstGeom prst="rect">
            <a:avLst/>
          </a:prstGeom>
        </p:spPr>
        <p:txBody>
          <a:bodyPr/>
          <a:lstStyle/>
          <a:p>
            <a:pPr marL="558800" indent="-558800">
              <a:defRPr sz="5500"/>
            </a:pPr>
            <a:r>
              <a:t>Step length cannot exceed the distance to boundary</a:t>
            </a:r>
          </a:p>
          <a:p>
            <a:pPr lvl="1">
              <a:defRPr sz="5500"/>
            </a:pPr>
            <a:r>
              <a:t>This folds </a:t>
            </a:r>
            <a:r>
              <a:rPr b="1"/>
              <a:t>navigation into derivative calculation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eometry and Stepping in GEA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Geometry and Stepping in GEANT</a:t>
            </a:r>
          </a:p>
        </p:txBody>
      </p:sp>
      <p:sp>
        <p:nvSpPr>
          <p:cNvPr id="4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582409" y="12777349"/>
            <a:ext cx="696164" cy="8704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pic>
        <p:nvPicPr>
          <p:cNvPr id="43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2660" y="11442"/>
            <a:ext cx="4684837" cy="1560051"/>
          </a:xfrm>
          <a:prstGeom prst="rect">
            <a:avLst/>
          </a:prstGeom>
          <a:ln w="12700">
            <a:miter lim="400000"/>
          </a:ln>
        </p:spPr>
      </p:pic>
      <p:sp>
        <p:nvSpPr>
          <p:cNvPr id="431" name="Rounded Rectangle"/>
          <p:cNvSpPr/>
          <p:nvPr/>
        </p:nvSpPr>
        <p:spPr>
          <a:xfrm>
            <a:off x="4650751" y="5329964"/>
            <a:ext cx="7716159" cy="8294049"/>
          </a:xfrm>
          <a:prstGeom prst="roundRect">
            <a:avLst>
              <a:gd name="adj" fmla="val 6994"/>
            </a:avLst>
          </a:prstGeom>
          <a:solidFill>
            <a:srgbClr val="EF5FA7">
              <a:alpha val="49614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432" name="Rounded Rectangle"/>
          <p:cNvSpPr/>
          <p:nvPr/>
        </p:nvSpPr>
        <p:spPr>
          <a:xfrm>
            <a:off x="12384902" y="5329964"/>
            <a:ext cx="7716158" cy="8294049"/>
          </a:xfrm>
          <a:prstGeom prst="roundRect">
            <a:avLst>
              <a:gd name="adj" fmla="val 6994"/>
            </a:avLst>
          </a:prstGeom>
          <a:solidFill>
            <a:schemeClr val="accent1">
              <a:lumOff val="-13575"/>
              <a:alpha val="5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433" name="Pb volume 1"/>
          <p:cNvSpPr txBox="1"/>
          <p:nvPr/>
        </p:nvSpPr>
        <p:spPr>
          <a:xfrm>
            <a:off x="5392058" y="12059107"/>
            <a:ext cx="6509386" cy="14411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9000"/>
            </a:lvl1pPr>
          </a:lstStyle>
          <a:p>
            <a:r>
              <a:t>Pb volume 1</a:t>
            </a:r>
          </a:p>
        </p:txBody>
      </p:sp>
      <p:pic>
        <p:nvPicPr>
          <p:cNvPr id="434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8100" y="1524000"/>
            <a:ext cx="2514600" cy="1371600"/>
          </a:xfrm>
          <a:prstGeom prst="rect">
            <a:avLst/>
          </a:prstGeom>
          <a:ln w="12700">
            <a:miter lim="400000"/>
          </a:ln>
        </p:spPr>
      </p:pic>
      <p:sp>
        <p:nvSpPr>
          <p:cNvPr id="435" name="Pb volume 2"/>
          <p:cNvSpPr txBox="1"/>
          <p:nvPr/>
        </p:nvSpPr>
        <p:spPr>
          <a:xfrm>
            <a:off x="12988287" y="12059107"/>
            <a:ext cx="6509386" cy="14411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9000"/>
            </a:lvl1pPr>
          </a:lstStyle>
          <a:p>
            <a:r>
              <a:t>Pb volume 2</a:t>
            </a:r>
          </a:p>
        </p:txBody>
      </p:sp>
      <p:sp>
        <p:nvSpPr>
          <p:cNvPr id="436" name="Start"/>
          <p:cNvSpPr txBox="1"/>
          <p:nvPr/>
        </p:nvSpPr>
        <p:spPr>
          <a:xfrm>
            <a:off x="5934657" y="9208932"/>
            <a:ext cx="1423722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Start</a:t>
            </a:r>
          </a:p>
        </p:txBody>
      </p:sp>
      <p:sp>
        <p:nvSpPr>
          <p:cNvPr id="437" name="Star"/>
          <p:cNvSpPr/>
          <p:nvPr/>
        </p:nvSpPr>
        <p:spPr>
          <a:xfrm>
            <a:off x="16433803" y="6884917"/>
            <a:ext cx="1328626" cy="126359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38" name="End"/>
          <p:cNvSpPr txBox="1"/>
          <p:nvPr/>
        </p:nvSpPr>
        <p:spPr>
          <a:xfrm>
            <a:off x="17841920" y="7112501"/>
            <a:ext cx="1187197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End</a:t>
            </a:r>
          </a:p>
        </p:txBody>
      </p:sp>
      <p:sp>
        <p:nvSpPr>
          <p:cNvPr id="439" name="Line"/>
          <p:cNvSpPr/>
          <p:nvPr/>
        </p:nvSpPr>
        <p:spPr>
          <a:xfrm flipV="1">
            <a:off x="7910444" y="7665576"/>
            <a:ext cx="8961186" cy="1699296"/>
          </a:xfrm>
          <a:prstGeom prst="line">
            <a:avLst/>
          </a:prstGeom>
          <a:ln w="127000">
            <a:solidFill>
              <a:schemeClr val="accent4">
                <a:hueOff val="-1247790"/>
                <a:lumOff val="-12326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40" name="Proposed step real physics"/>
          <p:cNvSpPr txBox="1"/>
          <p:nvPr/>
        </p:nvSpPr>
        <p:spPr>
          <a:xfrm>
            <a:off x="14233103" y="8262080"/>
            <a:ext cx="6095957" cy="972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>
                <a:solidFill>
                  <a:schemeClr val="accent4">
                    <a:hueOff val="-1247790"/>
                    <a:lumOff val="-12326"/>
                  </a:schemeClr>
                </a:solidFill>
              </a:defRPr>
            </a:pPr>
            <a:r>
              <a:t>Proposed step</a:t>
            </a:r>
            <a:br/>
            <a:r>
              <a:rPr b="1"/>
              <a:t>real physics</a:t>
            </a:r>
          </a:p>
        </p:txBody>
      </p:sp>
      <p:sp>
        <p:nvSpPr>
          <p:cNvPr id="441" name="Step length cannot exceed the distance to boundary…"/>
          <p:cNvSpPr txBox="1">
            <a:spLocks noGrp="1"/>
          </p:cNvSpPr>
          <p:nvPr>
            <p:ph type="body" sz="half" idx="1"/>
          </p:nvPr>
        </p:nvSpPr>
        <p:spPr>
          <a:xfrm>
            <a:off x="386483" y="2524993"/>
            <a:ext cx="23611034" cy="2913055"/>
          </a:xfrm>
          <a:prstGeom prst="rect">
            <a:avLst/>
          </a:prstGeom>
        </p:spPr>
        <p:txBody>
          <a:bodyPr/>
          <a:lstStyle/>
          <a:p>
            <a:pPr marL="558800" indent="-558800">
              <a:defRPr sz="5500"/>
            </a:pPr>
            <a:r>
              <a:t>Step length cannot exceed the distance to boundary</a:t>
            </a:r>
          </a:p>
          <a:p>
            <a:pPr lvl="1">
              <a:defRPr sz="5500"/>
            </a:pPr>
            <a:r>
              <a:t>This folds </a:t>
            </a:r>
            <a:r>
              <a:rPr b="1"/>
              <a:t>navigation into derivative calculation</a:t>
            </a:r>
          </a:p>
        </p:txBody>
      </p:sp>
      <p:sp>
        <p:nvSpPr>
          <p:cNvPr id="442" name="Star"/>
          <p:cNvSpPr/>
          <p:nvPr/>
        </p:nvSpPr>
        <p:spPr>
          <a:xfrm>
            <a:off x="7292054" y="8699263"/>
            <a:ext cx="1328627" cy="126359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eometry and Stepping in GEA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Geometry and Stepping in GEANT</a:t>
            </a:r>
          </a:p>
        </p:txBody>
      </p:sp>
      <p:sp>
        <p:nvSpPr>
          <p:cNvPr id="44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585330" y="12777349"/>
            <a:ext cx="690322" cy="8704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pic>
        <p:nvPicPr>
          <p:cNvPr id="44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2660" y="11442"/>
            <a:ext cx="4684837" cy="1560051"/>
          </a:xfrm>
          <a:prstGeom prst="rect">
            <a:avLst/>
          </a:prstGeom>
          <a:ln w="12700">
            <a:miter lim="400000"/>
          </a:ln>
        </p:spPr>
      </p:pic>
      <p:sp>
        <p:nvSpPr>
          <p:cNvPr id="447" name="Rounded Rectangle"/>
          <p:cNvSpPr/>
          <p:nvPr/>
        </p:nvSpPr>
        <p:spPr>
          <a:xfrm>
            <a:off x="4650751" y="5329964"/>
            <a:ext cx="7716159" cy="8294049"/>
          </a:xfrm>
          <a:prstGeom prst="roundRect">
            <a:avLst>
              <a:gd name="adj" fmla="val 6994"/>
            </a:avLst>
          </a:prstGeom>
          <a:solidFill>
            <a:srgbClr val="EF5FA7">
              <a:alpha val="49614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448" name="Rounded Rectangle"/>
          <p:cNvSpPr/>
          <p:nvPr/>
        </p:nvSpPr>
        <p:spPr>
          <a:xfrm>
            <a:off x="12384902" y="5329964"/>
            <a:ext cx="7716158" cy="8294049"/>
          </a:xfrm>
          <a:prstGeom prst="roundRect">
            <a:avLst>
              <a:gd name="adj" fmla="val 6994"/>
            </a:avLst>
          </a:prstGeom>
          <a:solidFill>
            <a:schemeClr val="accent1">
              <a:lumOff val="-13575"/>
              <a:alpha val="5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449" name="Pb volume 1"/>
          <p:cNvSpPr txBox="1"/>
          <p:nvPr/>
        </p:nvSpPr>
        <p:spPr>
          <a:xfrm>
            <a:off x="5392058" y="12059107"/>
            <a:ext cx="6509386" cy="14411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9000"/>
            </a:lvl1pPr>
          </a:lstStyle>
          <a:p>
            <a:r>
              <a:t>Pb volume 1</a:t>
            </a:r>
          </a:p>
        </p:txBody>
      </p:sp>
      <p:pic>
        <p:nvPicPr>
          <p:cNvPr id="450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8100" y="1524000"/>
            <a:ext cx="2514600" cy="1371600"/>
          </a:xfrm>
          <a:prstGeom prst="rect">
            <a:avLst/>
          </a:prstGeom>
          <a:ln w="12700">
            <a:miter lim="400000"/>
          </a:ln>
        </p:spPr>
      </p:pic>
      <p:sp>
        <p:nvSpPr>
          <p:cNvPr id="451" name="Pb volume 2"/>
          <p:cNvSpPr txBox="1"/>
          <p:nvPr/>
        </p:nvSpPr>
        <p:spPr>
          <a:xfrm>
            <a:off x="12988287" y="12059107"/>
            <a:ext cx="6509386" cy="14411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9000"/>
            </a:lvl1pPr>
          </a:lstStyle>
          <a:p>
            <a:r>
              <a:t>Pb volume 2</a:t>
            </a:r>
          </a:p>
        </p:txBody>
      </p:sp>
      <p:sp>
        <p:nvSpPr>
          <p:cNvPr id="452" name="Star"/>
          <p:cNvSpPr/>
          <p:nvPr/>
        </p:nvSpPr>
        <p:spPr>
          <a:xfrm>
            <a:off x="14619954" y="6021957"/>
            <a:ext cx="1328627" cy="126359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53" name="Start"/>
          <p:cNvSpPr txBox="1"/>
          <p:nvPr/>
        </p:nvSpPr>
        <p:spPr>
          <a:xfrm>
            <a:off x="5934657" y="9208932"/>
            <a:ext cx="1423722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Start</a:t>
            </a:r>
          </a:p>
        </p:txBody>
      </p:sp>
      <p:sp>
        <p:nvSpPr>
          <p:cNvPr id="454" name="End (post-MSC)"/>
          <p:cNvSpPr txBox="1"/>
          <p:nvPr/>
        </p:nvSpPr>
        <p:spPr>
          <a:xfrm>
            <a:off x="15339004" y="5592804"/>
            <a:ext cx="4483914" cy="808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End (post-MSC)</a:t>
            </a:r>
          </a:p>
        </p:txBody>
      </p:sp>
      <p:sp>
        <p:nvSpPr>
          <p:cNvPr id="455" name="Line"/>
          <p:cNvSpPr/>
          <p:nvPr/>
        </p:nvSpPr>
        <p:spPr>
          <a:xfrm flipV="1">
            <a:off x="7910444" y="7665576"/>
            <a:ext cx="8961186" cy="1699296"/>
          </a:xfrm>
          <a:prstGeom prst="line">
            <a:avLst/>
          </a:prstGeom>
          <a:ln w="127000">
            <a:solidFill>
              <a:schemeClr val="accent4">
                <a:hueOff val="-1247790"/>
                <a:lumOff val="-12326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56" name="Star"/>
          <p:cNvSpPr/>
          <p:nvPr/>
        </p:nvSpPr>
        <p:spPr>
          <a:xfrm>
            <a:off x="16433803" y="6884917"/>
            <a:ext cx="1328626" cy="126359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57" name="Line"/>
          <p:cNvSpPr/>
          <p:nvPr/>
        </p:nvSpPr>
        <p:spPr>
          <a:xfrm flipV="1">
            <a:off x="7910444" y="6865376"/>
            <a:ext cx="7058236" cy="2499496"/>
          </a:xfrm>
          <a:prstGeom prst="line">
            <a:avLst/>
          </a:prstGeom>
          <a:ln w="1270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472" name="Connection Line"/>
          <p:cNvSpPr/>
          <p:nvPr/>
        </p:nvSpPr>
        <p:spPr>
          <a:xfrm>
            <a:off x="7904029" y="8400223"/>
            <a:ext cx="712590" cy="9530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2520" y="20374"/>
                  <a:pt x="19720" y="13174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473" name="Connection Line"/>
          <p:cNvSpPr/>
          <p:nvPr/>
        </p:nvSpPr>
        <p:spPr>
          <a:xfrm>
            <a:off x="8566325" y="7414155"/>
            <a:ext cx="761493" cy="10331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823" h="18624" extrusionOk="0">
                <a:moveTo>
                  <a:pt x="1209" y="18624"/>
                </a:moveTo>
                <a:cubicBezTo>
                  <a:pt x="-2777" y="2750"/>
                  <a:pt x="3094" y="-2976"/>
                  <a:pt x="18823" y="144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474" name="Connection Line"/>
          <p:cNvSpPr/>
          <p:nvPr/>
        </p:nvSpPr>
        <p:spPr>
          <a:xfrm>
            <a:off x="9317962" y="7417561"/>
            <a:ext cx="912416" cy="1952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16" extrusionOk="0">
                <a:moveTo>
                  <a:pt x="0" y="5040"/>
                </a:moveTo>
                <a:cubicBezTo>
                  <a:pt x="7745" y="21600"/>
                  <a:pt x="14945" y="19920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475" name="Connection Line"/>
          <p:cNvSpPr/>
          <p:nvPr/>
        </p:nvSpPr>
        <p:spPr>
          <a:xfrm>
            <a:off x="10225967" y="7225000"/>
            <a:ext cx="907587" cy="444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66" extrusionOk="0">
                <a:moveTo>
                  <a:pt x="0" y="7380"/>
                </a:moveTo>
                <a:cubicBezTo>
                  <a:pt x="9406" y="-4934"/>
                  <a:pt x="16606" y="-1839"/>
                  <a:pt x="21600" y="16666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476" name="Connection Line"/>
          <p:cNvSpPr/>
          <p:nvPr/>
        </p:nvSpPr>
        <p:spPr>
          <a:xfrm>
            <a:off x="11126323" y="7655469"/>
            <a:ext cx="988104" cy="5047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173" extrusionOk="0">
                <a:moveTo>
                  <a:pt x="0" y="0"/>
                </a:moveTo>
                <a:cubicBezTo>
                  <a:pt x="2158" y="15497"/>
                  <a:pt x="9358" y="21600"/>
                  <a:pt x="21600" y="18308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477" name="Connection Line"/>
          <p:cNvSpPr/>
          <p:nvPr/>
        </p:nvSpPr>
        <p:spPr>
          <a:xfrm>
            <a:off x="12110459" y="8098776"/>
            <a:ext cx="988103" cy="5201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683" extrusionOk="0">
                <a:moveTo>
                  <a:pt x="0" y="1372"/>
                </a:moveTo>
                <a:cubicBezTo>
                  <a:pt x="8147" y="-2917"/>
                  <a:pt x="15347" y="2853"/>
                  <a:pt x="21600" y="18683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478" name="Connection Line"/>
          <p:cNvSpPr/>
          <p:nvPr/>
        </p:nvSpPr>
        <p:spPr>
          <a:xfrm>
            <a:off x="13086596" y="8395199"/>
            <a:ext cx="1165891" cy="3302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842" extrusionOk="0">
                <a:moveTo>
                  <a:pt x="0" y="10583"/>
                </a:moveTo>
                <a:cubicBezTo>
                  <a:pt x="5976" y="21600"/>
                  <a:pt x="13176" y="18072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479" name="Connection Line"/>
          <p:cNvSpPr/>
          <p:nvPr/>
        </p:nvSpPr>
        <p:spPr>
          <a:xfrm>
            <a:off x="14245364" y="6969517"/>
            <a:ext cx="479726" cy="1431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970" h="21600" extrusionOk="0">
                <a:moveTo>
                  <a:pt x="0" y="21600"/>
                </a:moveTo>
                <a:cubicBezTo>
                  <a:pt x="16440" y="14955"/>
                  <a:pt x="21600" y="7755"/>
                  <a:pt x="15479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466" name="End"/>
          <p:cNvSpPr txBox="1"/>
          <p:nvPr/>
        </p:nvSpPr>
        <p:spPr>
          <a:xfrm>
            <a:off x="17841920" y="7112501"/>
            <a:ext cx="1187197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End</a:t>
            </a:r>
          </a:p>
        </p:txBody>
      </p:sp>
      <p:sp>
        <p:nvSpPr>
          <p:cNvPr id="467" name="Proposed step real physics"/>
          <p:cNvSpPr txBox="1"/>
          <p:nvPr/>
        </p:nvSpPr>
        <p:spPr>
          <a:xfrm>
            <a:off x="14233103" y="8262080"/>
            <a:ext cx="6095957" cy="972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>
                <a:solidFill>
                  <a:schemeClr val="accent4">
                    <a:hueOff val="-1247790"/>
                    <a:lumOff val="-12326"/>
                  </a:schemeClr>
                </a:solidFill>
              </a:defRPr>
            </a:pPr>
            <a:r>
              <a:t>Proposed step</a:t>
            </a:r>
            <a:br/>
            <a:r>
              <a:rPr b="1"/>
              <a:t>real physics</a:t>
            </a:r>
          </a:p>
        </p:txBody>
      </p:sp>
      <p:sp>
        <p:nvSpPr>
          <p:cNvPr id="468" name="Real step with MSC"/>
          <p:cNvSpPr txBox="1"/>
          <p:nvPr/>
        </p:nvSpPr>
        <p:spPr>
          <a:xfrm>
            <a:off x="12579565" y="6167259"/>
            <a:ext cx="6095957" cy="972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Real step</a:t>
            </a:r>
            <a:br/>
            <a:r>
              <a:rPr b="1"/>
              <a:t>with MSC</a:t>
            </a:r>
          </a:p>
        </p:txBody>
      </p:sp>
      <p:sp>
        <p:nvSpPr>
          <p:cNvPr id="469" name="Star"/>
          <p:cNvSpPr/>
          <p:nvPr/>
        </p:nvSpPr>
        <p:spPr>
          <a:xfrm>
            <a:off x="7292054" y="8699263"/>
            <a:ext cx="1328627" cy="126359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70" name="Step length cannot exceed the distance to boundary…"/>
          <p:cNvSpPr txBox="1">
            <a:spLocks noGrp="1"/>
          </p:cNvSpPr>
          <p:nvPr>
            <p:ph type="body" sz="half" idx="1"/>
          </p:nvPr>
        </p:nvSpPr>
        <p:spPr>
          <a:xfrm>
            <a:off x="386483" y="2524993"/>
            <a:ext cx="23611034" cy="2913055"/>
          </a:xfrm>
          <a:prstGeom prst="rect">
            <a:avLst/>
          </a:prstGeom>
        </p:spPr>
        <p:txBody>
          <a:bodyPr/>
          <a:lstStyle/>
          <a:p>
            <a:pPr marL="558800" indent="-558800">
              <a:defRPr sz="5500"/>
            </a:pPr>
            <a:r>
              <a:t>Step length cannot exceed the distance to boundary</a:t>
            </a:r>
          </a:p>
          <a:p>
            <a:pPr lvl="1">
              <a:defRPr sz="5500"/>
            </a:pPr>
            <a:r>
              <a:t>This folds </a:t>
            </a:r>
            <a:r>
              <a:rPr b="1"/>
              <a:t>navigation into derivative calculation</a:t>
            </a:r>
          </a:p>
        </p:txBody>
      </p:sp>
      <p:sp>
        <p:nvSpPr>
          <p:cNvPr id="471" name="Star"/>
          <p:cNvSpPr/>
          <p:nvPr/>
        </p:nvSpPr>
        <p:spPr>
          <a:xfrm>
            <a:off x="7292054" y="8699263"/>
            <a:ext cx="1328627" cy="126359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eometry and Stepping in GEA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Geometry and Stepping in GEANT</a:t>
            </a:r>
          </a:p>
        </p:txBody>
      </p:sp>
      <p:sp>
        <p:nvSpPr>
          <p:cNvPr id="48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575983" y="12777349"/>
            <a:ext cx="709017" cy="8704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16</a:t>
            </a:fld>
            <a:endParaRPr/>
          </a:p>
        </p:txBody>
      </p:sp>
      <p:pic>
        <p:nvPicPr>
          <p:cNvPr id="48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2660" y="11442"/>
            <a:ext cx="4684837" cy="1560051"/>
          </a:xfrm>
          <a:prstGeom prst="rect">
            <a:avLst/>
          </a:prstGeom>
          <a:ln w="12700">
            <a:miter lim="400000"/>
          </a:ln>
        </p:spPr>
      </p:pic>
      <p:sp>
        <p:nvSpPr>
          <p:cNvPr id="484" name="Rounded Rectangle"/>
          <p:cNvSpPr/>
          <p:nvPr/>
        </p:nvSpPr>
        <p:spPr>
          <a:xfrm>
            <a:off x="4650751" y="5329964"/>
            <a:ext cx="7716159" cy="8294049"/>
          </a:xfrm>
          <a:prstGeom prst="roundRect">
            <a:avLst>
              <a:gd name="adj" fmla="val 6994"/>
            </a:avLst>
          </a:prstGeom>
          <a:solidFill>
            <a:srgbClr val="EF5FA7">
              <a:alpha val="49614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485" name="Rounded Rectangle"/>
          <p:cNvSpPr/>
          <p:nvPr/>
        </p:nvSpPr>
        <p:spPr>
          <a:xfrm>
            <a:off x="12384902" y="5329964"/>
            <a:ext cx="7716158" cy="8294049"/>
          </a:xfrm>
          <a:prstGeom prst="roundRect">
            <a:avLst>
              <a:gd name="adj" fmla="val 6994"/>
            </a:avLst>
          </a:prstGeom>
          <a:solidFill>
            <a:schemeClr val="accent1">
              <a:lumOff val="-13575"/>
              <a:alpha val="5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486" name="Pb volume 1"/>
          <p:cNvSpPr txBox="1"/>
          <p:nvPr/>
        </p:nvSpPr>
        <p:spPr>
          <a:xfrm>
            <a:off x="5392058" y="12059107"/>
            <a:ext cx="6509386" cy="14411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9000"/>
            </a:lvl1pPr>
          </a:lstStyle>
          <a:p>
            <a:r>
              <a:t>Pb volume 1</a:t>
            </a:r>
          </a:p>
        </p:txBody>
      </p:sp>
      <p:pic>
        <p:nvPicPr>
          <p:cNvPr id="487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8100" y="1524000"/>
            <a:ext cx="2514600" cy="1371600"/>
          </a:xfrm>
          <a:prstGeom prst="rect">
            <a:avLst/>
          </a:prstGeom>
          <a:ln w="12700">
            <a:miter lim="400000"/>
          </a:ln>
        </p:spPr>
      </p:pic>
      <p:sp>
        <p:nvSpPr>
          <p:cNvPr id="488" name="Step length cannot exceed the distance to boundary…"/>
          <p:cNvSpPr txBox="1">
            <a:spLocks noGrp="1"/>
          </p:cNvSpPr>
          <p:nvPr>
            <p:ph type="body" sz="half" idx="1"/>
          </p:nvPr>
        </p:nvSpPr>
        <p:spPr>
          <a:xfrm>
            <a:off x="386483" y="2524993"/>
            <a:ext cx="23611034" cy="2913055"/>
          </a:xfrm>
          <a:prstGeom prst="rect">
            <a:avLst/>
          </a:prstGeom>
        </p:spPr>
        <p:txBody>
          <a:bodyPr/>
          <a:lstStyle/>
          <a:p>
            <a:pPr marL="558800" indent="-558800">
              <a:defRPr sz="5500"/>
            </a:pPr>
            <a:r>
              <a:t>Step length cannot exceed the distance to boundary</a:t>
            </a:r>
          </a:p>
          <a:p>
            <a:pPr lvl="1">
              <a:defRPr sz="5500"/>
            </a:pPr>
            <a:r>
              <a:t>This folds </a:t>
            </a:r>
            <a:r>
              <a:rPr b="1"/>
              <a:t>navigation into derivative calculation</a:t>
            </a:r>
          </a:p>
        </p:txBody>
      </p:sp>
      <p:sp>
        <p:nvSpPr>
          <p:cNvPr id="489" name="Pb volume 2"/>
          <p:cNvSpPr txBox="1"/>
          <p:nvPr/>
        </p:nvSpPr>
        <p:spPr>
          <a:xfrm>
            <a:off x="12988287" y="12059107"/>
            <a:ext cx="6509386" cy="14411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9000"/>
            </a:lvl1pPr>
          </a:lstStyle>
          <a:p>
            <a:r>
              <a:t>Pb volume 2</a:t>
            </a:r>
          </a:p>
        </p:txBody>
      </p:sp>
      <p:sp>
        <p:nvSpPr>
          <p:cNvPr id="490" name="Star"/>
          <p:cNvSpPr/>
          <p:nvPr/>
        </p:nvSpPr>
        <p:spPr>
          <a:xfrm>
            <a:off x="14619954" y="6021957"/>
            <a:ext cx="1328627" cy="126359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91" name="Start"/>
          <p:cNvSpPr txBox="1"/>
          <p:nvPr/>
        </p:nvSpPr>
        <p:spPr>
          <a:xfrm>
            <a:off x="5934657" y="9208932"/>
            <a:ext cx="1423722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Start</a:t>
            </a:r>
          </a:p>
        </p:txBody>
      </p:sp>
      <p:sp>
        <p:nvSpPr>
          <p:cNvPr id="492" name="End (post-MSC)"/>
          <p:cNvSpPr txBox="1"/>
          <p:nvPr/>
        </p:nvSpPr>
        <p:spPr>
          <a:xfrm>
            <a:off x="15339004" y="5592804"/>
            <a:ext cx="4483914" cy="808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End (post-MSC)</a:t>
            </a:r>
          </a:p>
        </p:txBody>
      </p:sp>
      <p:sp>
        <p:nvSpPr>
          <p:cNvPr id="493" name="Star"/>
          <p:cNvSpPr/>
          <p:nvPr/>
        </p:nvSpPr>
        <p:spPr>
          <a:xfrm>
            <a:off x="16433803" y="6884917"/>
            <a:ext cx="1328626" cy="126359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494" name="Line"/>
          <p:cNvSpPr/>
          <p:nvPr/>
        </p:nvSpPr>
        <p:spPr>
          <a:xfrm flipV="1">
            <a:off x="7910444" y="6865376"/>
            <a:ext cx="7058236" cy="2499496"/>
          </a:xfrm>
          <a:prstGeom prst="line">
            <a:avLst/>
          </a:prstGeom>
          <a:ln w="1270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18" name="Connection Line"/>
          <p:cNvSpPr/>
          <p:nvPr/>
        </p:nvSpPr>
        <p:spPr>
          <a:xfrm>
            <a:off x="7904029" y="8400223"/>
            <a:ext cx="712590" cy="9530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2520" y="20374"/>
                  <a:pt x="19720" y="13174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519" name="Connection Line"/>
          <p:cNvSpPr/>
          <p:nvPr/>
        </p:nvSpPr>
        <p:spPr>
          <a:xfrm>
            <a:off x="8566325" y="7414155"/>
            <a:ext cx="761493" cy="10331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823" h="18624" extrusionOk="0">
                <a:moveTo>
                  <a:pt x="1209" y="18624"/>
                </a:moveTo>
                <a:cubicBezTo>
                  <a:pt x="-2777" y="2750"/>
                  <a:pt x="3094" y="-2976"/>
                  <a:pt x="18823" y="1445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520" name="Connection Line"/>
          <p:cNvSpPr/>
          <p:nvPr/>
        </p:nvSpPr>
        <p:spPr>
          <a:xfrm>
            <a:off x="9317962" y="7417561"/>
            <a:ext cx="912416" cy="1952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316" extrusionOk="0">
                <a:moveTo>
                  <a:pt x="0" y="5040"/>
                </a:moveTo>
                <a:cubicBezTo>
                  <a:pt x="7745" y="21600"/>
                  <a:pt x="14945" y="19920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521" name="Connection Line"/>
          <p:cNvSpPr/>
          <p:nvPr/>
        </p:nvSpPr>
        <p:spPr>
          <a:xfrm>
            <a:off x="10225967" y="7225000"/>
            <a:ext cx="907587" cy="444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66" extrusionOk="0">
                <a:moveTo>
                  <a:pt x="0" y="7380"/>
                </a:moveTo>
                <a:cubicBezTo>
                  <a:pt x="9406" y="-4934"/>
                  <a:pt x="16606" y="-1839"/>
                  <a:pt x="21600" y="16666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522" name="Connection Line"/>
          <p:cNvSpPr/>
          <p:nvPr/>
        </p:nvSpPr>
        <p:spPr>
          <a:xfrm>
            <a:off x="11126323" y="7655469"/>
            <a:ext cx="988104" cy="5047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173" extrusionOk="0">
                <a:moveTo>
                  <a:pt x="0" y="0"/>
                </a:moveTo>
                <a:cubicBezTo>
                  <a:pt x="2158" y="15497"/>
                  <a:pt x="9358" y="21600"/>
                  <a:pt x="21600" y="18308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523" name="Connection Line"/>
          <p:cNvSpPr/>
          <p:nvPr/>
        </p:nvSpPr>
        <p:spPr>
          <a:xfrm>
            <a:off x="12110459" y="8098776"/>
            <a:ext cx="988103" cy="5201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683" extrusionOk="0">
                <a:moveTo>
                  <a:pt x="0" y="1372"/>
                </a:moveTo>
                <a:cubicBezTo>
                  <a:pt x="8147" y="-2917"/>
                  <a:pt x="15347" y="2853"/>
                  <a:pt x="21600" y="18683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524" name="Connection Line"/>
          <p:cNvSpPr/>
          <p:nvPr/>
        </p:nvSpPr>
        <p:spPr>
          <a:xfrm>
            <a:off x="13086596" y="8395199"/>
            <a:ext cx="1165891" cy="3302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842" extrusionOk="0">
                <a:moveTo>
                  <a:pt x="0" y="10583"/>
                </a:moveTo>
                <a:cubicBezTo>
                  <a:pt x="5976" y="21600"/>
                  <a:pt x="13176" y="18072"/>
                  <a:pt x="21600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525" name="Connection Line"/>
          <p:cNvSpPr/>
          <p:nvPr/>
        </p:nvSpPr>
        <p:spPr>
          <a:xfrm>
            <a:off x="14245364" y="6969517"/>
            <a:ext cx="479726" cy="14316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970" h="21600" extrusionOk="0">
                <a:moveTo>
                  <a:pt x="0" y="21600"/>
                </a:moveTo>
                <a:cubicBezTo>
                  <a:pt x="16440" y="14955"/>
                  <a:pt x="21600" y="7755"/>
                  <a:pt x="15479" y="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503" name="End"/>
          <p:cNvSpPr txBox="1"/>
          <p:nvPr/>
        </p:nvSpPr>
        <p:spPr>
          <a:xfrm>
            <a:off x="17841920" y="7112501"/>
            <a:ext cx="1187197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End</a:t>
            </a:r>
          </a:p>
        </p:txBody>
      </p:sp>
      <p:sp>
        <p:nvSpPr>
          <p:cNvPr id="504" name="Real step with MSC"/>
          <p:cNvSpPr txBox="1"/>
          <p:nvPr/>
        </p:nvSpPr>
        <p:spPr>
          <a:xfrm>
            <a:off x="12579565" y="6167259"/>
            <a:ext cx="6095957" cy="972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Real step</a:t>
            </a:r>
            <a:br/>
            <a:r>
              <a:rPr b="1"/>
              <a:t>with MSC</a:t>
            </a:r>
          </a:p>
        </p:txBody>
      </p:sp>
      <p:sp>
        <p:nvSpPr>
          <p:cNvPr id="505" name="Star"/>
          <p:cNvSpPr/>
          <p:nvPr/>
        </p:nvSpPr>
        <p:spPr>
          <a:xfrm>
            <a:off x="7292054" y="8699263"/>
            <a:ext cx="1328627" cy="126359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06" name="Final step length geometry-limited"/>
          <p:cNvSpPr txBox="1"/>
          <p:nvPr/>
        </p:nvSpPr>
        <p:spPr>
          <a:xfrm>
            <a:off x="7726358" y="6964376"/>
            <a:ext cx="3815535" cy="11046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500"/>
            </a:pPr>
            <a:r>
              <a:t>Final step length </a:t>
            </a:r>
            <a:r>
              <a:rPr b="1"/>
              <a:t>geometry-limited</a:t>
            </a:r>
          </a:p>
        </p:txBody>
      </p:sp>
      <p:sp>
        <p:nvSpPr>
          <p:cNvPr id="507" name="Line"/>
          <p:cNvSpPr/>
          <p:nvPr/>
        </p:nvSpPr>
        <p:spPr>
          <a:xfrm flipV="1">
            <a:off x="7890013" y="7785138"/>
            <a:ext cx="4461503" cy="1585091"/>
          </a:xfrm>
          <a:prstGeom prst="line">
            <a:avLst/>
          </a:prstGeom>
          <a:ln w="127000">
            <a:solidFill>
              <a:srgbClr val="000000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26" name="Connection Line"/>
          <p:cNvSpPr/>
          <p:nvPr/>
        </p:nvSpPr>
        <p:spPr>
          <a:xfrm>
            <a:off x="7896917" y="8949591"/>
            <a:ext cx="531739" cy="5555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395" h="18460" extrusionOk="0">
                <a:moveTo>
                  <a:pt x="1759" y="18460"/>
                </a:moveTo>
                <a:cubicBezTo>
                  <a:pt x="-3205" y="2459"/>
                  <a:pt x="2340" y="-3140"/>
                  <a:pt x="18395" y="1664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527" name="Connection Line"/>
          <p:cNvSpPr/>
          <p:nvPr/>
        </p:nvSpPr>
        <p:spPr>
          <a:xfrm>
            <a:off x="8400719" y="8487879"/>
            <a:ext cx="480903" cy="5097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404" extrusionOk="0">
                <a:moveTo>
                  <a:pt x="0" y="20231"/>
                </a:moveTo>
                <a:cubicBezTo>
                  <a:pt x="12969" y="21600"/>
                  <a:pt x="20169" y="14856"/>
                  <a:pt x="21600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528" name="Connection Line"/>
          <p:cNvSpPr/>
          <p:nvPr/>
        </p:nvSpPr>
        <p:spPr>
          <a:xfrm>
            <a:off x="8879085" y="8040361"/>
            <a:ext cx="422960" cy="4873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027" extrusionOk="0">
                <a:moveTo>
                  <a:pt x="0" y="19027"/>
                </a:moveTo>
                <a:cubicBezTo>
                  <a:pt x="648" y="3436"/>
                  <a:pt x="7848" y="-2573"/>
                  <a:pt x="21600" y="999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529" name="Connection Line"/>
          <p:cNvSpPr/>
          <p:nvPr/>
        </p:nvSpPr>
        <p:spPr>
          <a:xfrm>
            <a:off x="9293952" y="8057767"/>
            <a:ext cx="903774" cy="2579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236" extrusionOk="0">
                <a:moveTo>
                  <a:pt x="0" y="0"/>
                </a:moveTo>
                <a:cubicBezTo>
                  <a:pt x="5777" y="17348"/>
                  <a:pt x="12977" y="21600"/>
                  <a:pt x="21600" y="12757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530" name="Connection Line"/>
          <p:cNvSpPr/>
          <p:nvPr/>
        </p:nvSpPr>
        <p:spPr>
          <a:xfrm>
            <a:off x="10202246" y="8191227"/>
            <a:ext cx="903774" cy="2494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354" extrusionOk="0">
                <a:moveTo>
                  <a:pt x="0" y="4069"/>
                </a:moveTo>
                <a:cubicBezTo>
                  <a:pt x="10665" y="-4246"/>
                  <a:pt x="17865" y="182"/>
                  <a:pt x="21600" y="17354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531" name="Connection Line"/>
          <p:cNvSpPr/>
          <p:nvPr/>
        </p:nvSpPr>
        <p:spPr>
          <a:xfrm>
            <a:off x="11103946" y="8440211"/>
            <a:ext cx="497109" cy="159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218" extrusionOk="0">
                <a:moveTo>
                  <a:pt x="0" y="0"/>
                </a:moveTo>
                <a:cubicBezTo>
                  <a:pt x="5398" y="17375"/>
                  <a:pt x="12598" y="21600"/>
                  <a:pt x="21600" y="12674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532" name="Connection Line"/>
          <p:cNvSpPr/>
          <p:nvPr/>
        </p:nvSpPr>
        <p:spPr>
          <a:xfrm>
            <a:off x="11565745" y="7951470"/>
            <a:ext cx="452523" cy="6159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3" h="21600" extrusionOk="0">
                <a:moveTo>
                  <a:pt x="0" y="21600"/>
                </a:moveTo>
                <a:cubicBezTo>
                  <a:pt x="14822" y="19237"/>
                  <a:pt x="21600" y="12037"/>
                  <a:pt x="20333" y="0"/>
                </a:cubicBezTo>
              </a:path>
            </a:pathLst>
          </a:custGeom>
          <a:ln w="25400">
            <a:solidFill>
              <a:srgbClr val="000000"/>
            </a:solidFill>
            <a:miter lim="400000"/>
          </a:ln>
        </p:spPr>
        <p:txBody>
          <a:bodyPr/>
          <a:lstStyle/>
          <a:p>
            <a:endParaRPr/>
          </a:p>
        </p:txBody>
      </p:sp>
      <p:sp>
        <p:nvSpPr>
          <p:cNvPr id="515" name="Line"/>
          <p:cNvSpPr/>
          <p:nvPr/>
        </p:nvSpPr>
        <p:spPr>
          <a:xfrm flipV="1">
            <a:off x="7910444" y="7665576"/>
            <a:ext cx="8961186" cy="1699296"/>
          </a:xfrm>
          <a:prstGeom prst="line">
            <a:avLst/>
          </a:prstGeom>
          <a:ln w="127000">
            <a:solidFill>
              <a:schemeClr val="accent4">
                <a:hueOff val="-1247790"/>
                <a:lumOff val="-12326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16" name="Proposed step real physics"/>
          <p:cNvSpPr txBox="1"/>
          <p:nvPr/>
        </p:nvSpPr>
        <p:spPr>
          <a:xfrm>
            <a:off x="14233103" y="8262080"/>
            <a:ext cx="6095957" cy="972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000">
                <a:solidFill>
                  <a:schemeClr val="accent4">
                    <a:hueOff val="-1247790"/>
                    <a:lumOff val="-12326"/>
                  </a:schemeClr>
                </a:solidFill>
              </a:defRPr>
            </a:pPr>
            <a:r>
              <a:t>Proposed step</a:t>
            </a:r>
            <a:br/>
            <a:r>
              <a:rPr b="1"/>
              <a:t>real physics</a:t>
            </a:r>
          </a:p>
        </p:txBody>
      </p:sp>
      <p:sp>
        <p:nvSpPr>
          <p:cNvPr id="517" name="Star"/>
          <p:cNvSpPr/>
          <p:nvPr/>
        </p:nvSpPr>
        <p:spPr>
          <a:xfrm>
            <a:off x="7292054" y="8699263"/>
            <a:ext cx="1328627" cy="1263599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000000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The Boundary in 1D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Boundary in 1D</a:t>
            </a:r>
          </a:p>
        </p:txBody>
      </p:sp>
      <p:sp>
        <p:nvSpPr>
          <p:cNvPr id="5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03440" y="12777349"/>
            <a:ext cx="654102" cy="8704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17</a:t>
            </a:fld>
            <a:endParaRPr/>
          </a:p>
        </p:txBody>
      </p:sp>
      <p:grpSp>
        <p:nvGrpSpPr>
          <p:cNvPr id="538" name="Initialize Ekin &gt; 0 and track position/direction.…"/>
          <p:cNvGrpSpPr/>
          <p:nvPr/>
        </p:nvGrpSpPr>
        <p:grpSpPr>
          <a:xfrm>
            <a:off x="24813753" y="5632849"/>
            <a:ext cx="12653294" cy="7810501"/>
            <a:chOff x="0" y="0"/>
            <a:chExt cx="12653292" cy="7810500"/>
          </a:xfrm>
        </p:grpSpPr>
        <p:sp>
          <p:nvSpPr>
            <p:cNvPr id="537" name="Initialize Ekin &gt; 0 and track position/direction.…"/>
            <p:cNvSpPr txBox="1"/>
            <p:nvPr/>
          </p:nvSpPr>
          <p:spPr>
            <a:xfrm>
              <a:off x="38100" y="38100"/>
              <a:ext cx="12577093" cy="7734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Initialize Ekin &gt; </a:t>
              </a:r>
              <a:r>
                <a:rPr>
                  <a:solidFill>
                    <a:srgbClr val="1C00CF"/>
                  </a:solidFill>
                </a:rPr>
                <a:t>0</a:t>
              </a:r>
              <a:r>
                <a:t> and track position/direction.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endParaRPr/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rPr>
                  <a:solidFill>
                    <a:srgbClr val="AA0D91"/>
                  </a:solidFill>
                </a:rPr>
                <a:t>while</a:t>
              </a:r>
              <a:r>
                <a:t> (Ekin &gt; </a:t>
              </a:r>
              <a:r>
                <a:rPr>
                  <a:solidFill>
                    <a:srgbClr val="1C00CF"/>
                  </a:solidFill>
                </a:rPr>
                <a:t>0</a:t>
              </a:r>
              <a:r>
                <a:t>) </a:t>
              </a:r>
              <a:r>
                <a:rPr>
                  <a:solidFill>
                    <a:srgbClr val="AA0D91"/>
                  </a:solidFill>
                </a:rPr>
                <a:t>do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distToPhysics  ← sample physics interaction length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distToBoundary ← distance to volume boundary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endParaRPr/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if (distToPhysics &lt; distToBoundary) then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    stepLength ← distToPhysics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</a:t>
              </a:r>
              <a:r>
                <a:rPr>
                  <a:solidFill>
                    <a:srgbClr val="AA0D91"/>
                  </a:solidFill>
                </a:rPr>
                <a:t>else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    stepLength ← distToBoundary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end </a:t>
              </a:r>
              <a:r>
                <a:rPr>
                  <a:solidFill>
                    <a:srgbClr val="AA0D91"/>
                  </a:solidFill>
                </a:rPr>
                <a:t>if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endParaRPr>
                <a:solidFill>
                  <a:srgbClr val="AA0D91"/>
                </a:solidFill>
              </a:endParaRP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…propagate track by stepLength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endParaRPr/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…do physics interactions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endParaRPr/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solidFill>
                    <a:srgbClr val="AA0D91"/>
                  </a:solidFill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rPr>
                  <a:solidFill>
                    <a:srgbClr val="000000"/>
                  </a:solidFill>
                </a:rPr>
                <a:t>end </a:t>
              </a:r>
              <a:r>
                <a:t>while</a:t>
              </a:r>
            </a:p>
          </p:txBody>
        </p:sp>
        <p:pic>
          <p:nvPicPr>
            <p:cNvPr id="536" name="Initialize Ekin &gt; 0 and track position/direction.… Initialize Ekin &gt; 0 and track position/direction.while (Ekin &gt; 0) do    distToPhysics  ← sample physics interaction length    distToBoundary ← distance to volume boundary    if (distToPhysics &lt; distToBou" descr="Initialize Ekin &gt; 0 and track position/direction.… Initialize Ekin &gt; 0 and track position/direction.while (Ekin &gt; 0) do    distToPhysics  ← sample physics interaction length    distToBoundary ← distance to volume boundary    if (distToPhysics &lt; distToBoundary) then        stepLength ← distToPhysics    else        stepLength ← distToBoundary    end if    …propagate track by stepLength    …do physics interactionsend while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2653293" cy="7810500"/>
            </a:xfrm>
            <a:prstGeom prst="rect">
              <a:avLst/>
            </a:prstGeom>
            <a:effectLst/>
          </p:spPr>
        </p:pic>
      </p:grpSp>
      <p:sp>
        <p:nvSpPr>
          <p:cNvPr id="539" name="Rounded Rectangle"/>
          <p:cNvSpPr/>
          <p:nvPr/>
        </p:nvSpPr>
        <p:spPr>
          <a:xfrm>
            <a:off x="4466845" y="3819340"/>
            <a:ext cx="7716159" cy="3796661"/>
          </a:xfrm>
          <a:prstGeom prst="roundRect">
            <a:avLst>
              <a:gd name="adj" fmla="val 14215"/>
            </a:avLst>
          </a:prstGeom>
          <a:solidFill>
            <a:srgbClr val="EF5FA7">
              <a:alpha val="49614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540" name="Rounded Rectangle"/>
          <p:cNvSpPr/>
          <p:nvPr/>
        </p:nvSpPr>
        <p:spPr>
          <a:xfrm>
            <a:off x="12200996" y="3819340"/>
            <a:ext cx="7716159" cy="3796661"/>
          </a:xfrm>
          <a:prstGeom prst="roundRect">
            <a:avLst>
              <a:gd name="adj" fmla="val 14215"/>
            </a:avLst>
          </a:prstGeom>
          <a:solidFill>
            <a:schemeClr val="accent1">
              <a:lumOff val="-13575"/>
              <a:alpha val="5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541" name="Line"/>
          <p:cNvSpPr/>
          <p:nvPr/>
        </p:nvSpPr>
        <p:spPr>
          <a:xfrm>
            <a:off x="7957984" y="5717670"/>
            <a:ext cx="8468033" cy="1"/>
          </a:xfrm>
          <a:prstGeom prst="line">
            <a:avLst/>
          </a:prstGeom>
          <a:ln w="2032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2" name="Text"/>
              <p:cNvSpPr txBox="1"/>
              <p:nvPr/>
            </p:nvSpPr>
            <p:spPr>
              <a:xfrm>
                <a:off x="15817834" y="4352251"/>
                <a:ext cx="560717" cy="110523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57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57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57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542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17834" y="4352251"/>
                <a:ext cx="560717" cy="1105238"/>
              </a:xfrm>
              <a:prstGeom prst="rect">
                <a:avLst/>
              </a:prstGeom>
              <a:blipFill>
                <a:blip r:embed="rId3"/>
                <a:stretch>
                  <a:fillRect l="-22222" r="-66667" b="-125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3" name="Text"/>
              <p:cNvSpPr txBox="1"/>
              <p:nvPr/>
            </p:nvSpPr>
            <p:spPr>
              <a:xfrm>
                <a:off x="11950759" y="4425141"/>
                <a:ext cx="482482" cy="95945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sz="57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543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50759" y="4425141"/>
                <a:ext cx="482482" cy="959458"/>
              </a:xfrm>
              <a:prstGeom prst="rect">
                <a:avLst/>
              </a:prstGeom>
              <a:blipFill>
                <a:blip r:embed="rId4"/>
                <a:stretch>
                  <a:fillRect l="-40000" r="-42500" b="-131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4" name="Text"/>
              <p:cNvSpPr txBox="1"/>
              <p:nvPr/>
            </p:nvSpPr>
            <p:spPr>
              <a:xfrm>
                <a:off x="7604506" y="4403487"/>
                <a:ext cx="560717" cy="100276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57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57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57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544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4506" y="4403487"/>
                <a:ext cx="560717" cy="1002766"/>
              </a:xfrm>
              <a:prstGeom prst="rect">
                <a:avLst/>
              </a:prstGeom>
              <a:blipFill>
                <a:blip r:embed="rId5"/>
                <a:stretch>
                  <a:fillRect l="-22222" r="-44444" b="-875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5" name="Line"/>
          <p:cNvSpPr/>
          <p:nvPr/>
        </p:nvSpPr>
        <p:spPr>
          <a:xfrm>
            <a:off x="8018357" y="5720267"/>
            <a:ext cx="4257528" cy="1"/>
          </a:xfrm>
          <a:prstGeom prst="line">
            <a:avLst/>
          </a:prstGeom>
          <a:ln w="203200">
            <a:solidFill>
              <a:srgbClr val="000000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46" name="tb"/>
          <p:cNvSpPr txBox="1"/>
          <p:nvPr/>
        </p:nvSpPr>
        <p:spPr>
          <a:xfrm>
            <a:off x="9143124" y="5868310"/>
            <a:ext cx="725985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i="1"/>
              <a:t>t</a:t>
            </a:r>
            <a:r>
              <a:rPr baseline="-5999"/>
              <a:t>b</a:t>
            </a:r>
          </a:p>
        </p:txBody>
      </p:sp>
      <p:sp>
        <p:nvSpPr>
          <p:cNvPr id="547" name="t"/>
          <p:cNvSpPr txBox="1"/>
          <p:nvPr/>
        </p:nvSpPr>
        <p:spPr>
          <a:xfrm>
            <a:off x="13875056" y="5868310"/>
            <a:ext cx="481312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Menlo Regular"/>
                <a:ea typeface="Menlo Regular"/>
                <a:cs typeface="Menlo Regular"/>
                <a:sym typeface="Menlo Regular"/>
              </a:defRPr>
            </a:lvl1pPr>
          </a:lstStyle>
          <a:p>
            <a:pPr>
              <a:defRPr i="0">
                <a:latin typeface="+mn-lt"/>
                <a:ea typeface="+mn-ea"/>
                <a:cs typeface="+mn-cs"/>
                <a:sym typeface="Helvetica Neue"/>
              </a:defRPr>
            </a:pPr>
            <a:r>
              <a:rPr i="1">
                <a:latin typeface="Menlo Regular"/>
                <a:ea typeface="Menlo Regular"/>
                <a:cs typeface="Menlo Regular"/>
                <a:sym typeface="Menlo Regular"/>
              </a:rPr>
              <a:t>t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The Boundary in 1D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Boundary in 1D</a:t>
            </a:r>
          </a:p>
        </p:txBody>
      </p:sp>
      <p:sp>
        <p:nvSpPr>
          <p:cNvPr id="5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579488" y="12777349"/>
            <a:ext cx="702006" cy="8704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18</a:t>
            </a:fld>
            <a:endParaRPr/>
          </a:p>
        </p:txBody>
      </p:sp>
      <p:grpSp>
        <p:nvGrpSpPr>
          <p:cNvPr id="553" name="Initialize Ekin &gt; 0 and track position/direction.…"/>
          <p:cNvGrpSpPr/>
          <p:nvPr/>
        </p:nvGrpSpPr>
        <p:grpSpPr>
          <a:xfrm>
            <a:off x="24813753" y="5632849"/>
            <a:ext cx="12653294" cy="7810501"/>
            <a:chOff x="0" y="0"/>
            <a:chExt cx="12653292" cy="7810500"/>
          </a:xfrm>
        </p:grpSpPr>
        <p:sp>
          <p:nvSpPr>
            <p:cNvPr id="552" name="Initialize Ekin &gt; 0 and track position/direction.…"/>
            <p:cNvSpPr txBox="1"/>
            <p:nvPr/>
          </p:nvSpPr>
          <p:spPr>
            <a:xfrm>
              <a:off x="38100" y="38100"/>
              <a:ext cx="12577093" cy="7734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Initialize Ekin &gt; </a:t>
              </a:r>
              <a:r>
                <a:rPr>
                  <a:solidFill>
                    <a:srgbClr val="1C00CF"/>
                  </a:solidFill>
                </a:rPr>
                <a:t>0</a:t>
              </a:r>
              <a:r>
                <a:t> and track position/direction.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endParaRPr/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rPr>
                  <a:solidFill>
                    <a:srgbClr val="AA0D91"/>
                  </a:solidFill>
                </a:rPr>
                <a:t>while</a:t>
              </a:r>
              <a:r>
                <a:t> (Ekin &gt; </a:t>
              </a:r>
              <a:r>
                <a:rPr>
                  <a:solidFill>
                    <a:srgbClr val="1C00CF"/>
                  </a:solidFill>
                </a:rPr>
                <a:t>0</a:t>
              </a:r>
              <a:r>
                <a:t>) </a:t>
              </a:r>
              <a:r>
                <a:rPr>
                  <a:solidFill>
                    <a:srgbClr val="AA0D91"/>
                  </a:solidFill>
                </a:rPr>
                <a:t>do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distToPhysics  ← sample physics interaction length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distToBoundary ← distance to volume boundary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endParaRPr/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if (distToPhysics &lt; distToBoundary) then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    stepLength ← distToPhysics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</a:t>
              </a:r>
              <a:r>
                <a:rPr>
                  <a:solidFill>
                    <a:srgbClr val="AA0D91"/>
                  </a:solidFill>
                </a:rPr>
                <a:t>else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    stepLength ← distToBoundary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end </a:t>
              </a:r>
              <a:r>
                <a:rPr>
                  <a:solidFill>
                    <a:srgbClr val="AA0D91"/>
                  </a:solidFill>
                </a:rPr>
                <a:t>if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endParaRPr>
                <a:solidFill>
                  <a:srgbClr val="AA0D91"/>
                </a:solidFill>
              </a:endParaRP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…propagate track by stepLength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endParaRPr/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…do physics interactions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endParaRPr/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solidFill>
                    <a:srgbClr val="AA0D91"/>
                  </a:solidFill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rPr>
                  <a:solidFill>
                    <a:srgbClr val="000000"/>
                  </a:solidFill>
                </a:rPr>
                <a:t>end </a:t>
              </a:r>
              <a:r>
                <a:t>while</a:t>
              </a:r>
            </a:p>
          </p:txBody>
        </p:sp>
        <p:pic>
          <p:nvPicPr>
            <p:cNvPr id="551" name="Initialize Ekin &gt; 0 and track position/direction.… Initialize Ekin &gt; 0 and track position/direction.while (Ekin &gt; 0) do    distToPhysics  ← sample physics interaction length    distToBoundary ← distance to volume boundary    if (distToPhysics &lt; distToBou" descr="Initialize Ekin &gt; 0 and track position/direction.… Initialize Ekin &gt; 0 and track position/direction.while (Ekin &gt; 0) do    distToPhysics  ← sample physics interaction length    distToBoundary ← distance to volume boundary    if (distToPhysics &lt; distToBoundary) then        stepLength ← distToPhysics    else        stepLength ← distToBoundary    end if    …propagate track by stepLength    …do physics interactionsend while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2653293" cy="7810500"/>
            </a:xfrm>
            <a:prstGeom prst="rect">
              <a:avLst/>
            </a:prstGeom>
            <a:effectLst/>
          </p:spPr>
        </p:pic>
      </p:grpSp>
      <p:sp>
        <p:nvSpPr>
          <p:cNvPr id="554" name="Rounded Rectangle"/>
          <p:cNvSpPr/>
          <p:nvPr/>
        </p:nvSpPr>
        <p:spPr>
          <a:xfrm>
            <a:off x="4466845" y="3819340"/>
            <a:ext cx="7716159" cy="3796661"/>
          </a:xfrm>
          <a:prstGeom prst="roundRect">
            <a:avLst>
              <a:gd name="adj" fmla="val 14215"/>
            </a:avLst>
          </a:prstGeom>
          <a:solidFill>
            <a:srgbClr val="EF5FA7">
              <a:alpha val="49614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555" name="Rounded Rectangle"/>
          <p:cNvSpPr/>
          <p:nvPr/>
        </p:nvSpPr>
        <p:spPr>
          <a:xfrm>
            <a:off x="12200996" y="3819340"/>
            <a:ext cx="7716159" cy="3796661"/>
          </a:xfrm>
          <a:prstGeom prst="roundRect">
            <a:avLst>
              <a:gd name="adj" fmla="val 14215"/>
            </a:avLst>
          </a:prstGeom>
          <a:solidFill>
            <a:schemeClr val="accent1">
              <a:lumOff val="-13575"/>
              <a:alpha val="5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556" name="Line"/>
          <p:cNvSpPr/>
          <p:nvPr/>
        </p:nvSpPr>
        <p:spPr>
          <a:xfrm>
            <a:off x="7957984" y="5717670"/>
            <a:ext cx="8468033" cy="1"/>
          </a:xfrm>
          <a:prstGeom prst="line">
            <a:avLst/>
          </a:prstGeom>
          <a:ln w="2032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7" name="Text"/>
              <p:cNvSpPr txBox="1"/>
              <p:nvPr/>
            </p:nvSpPr>
            <p:spPr>
              <a:xfrm>
                <a:off x="15817834" y="4352251"/>
                <a:ext cx="560717" cy="110523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57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57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57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557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17834" y="4352251"/>
                <a:ext cx="560717" cy="1105238"/>
              </a:xfrm>
              <a:prstGeom prst="rect">
                <a:avLst/>
              </a:prstGeom>
              <a:blipFill>
                <a:blip r:embed="rId3"/>
                <a:stretch>
                  <a:fillRect l="-22222" r="-66667" b="-125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8" name="Text"/>
              <p:cNvSpPr txBox="1"/>
              <p:nvPr/>
            </p:nvSpPr>
            <p:spPr>
              <a:xfrm>
                <a:off x="11950759" y="4425141"/>
                <a:ext cx="482482" cy="95945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sz="57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558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50759" y="4425141"/>
                <a:ext cx="482482" cy="959458"/>
              </a:xfrm>
              <a:prstGeom prst="rect">
                <a:avLst/>
              </a:prstGeom>
              <a:blipFill>
                <a:blip r:embed="rId4"/>
                <a:stretch>
                  <a:fillRect l="-40000" r="-42500" b="-131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9" name="t"/>
          <p:cNvSpPr txBox="1"/>
          <p:nvPr/>
        </p:nvSpPr>
        <p:spPr>
          <a:xfrm>
            <a:off x="13875056" y="5868310"/>
            <a:ext cx="481312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Menlo Regular"/>
                <a:ea typeface="Menlo Regular"/>
                <a:cs typeface="Menlo Regular"/>
                <a:sym typeface="Menlo Regular"/>
              </a:defRPr>
            </a:lvl1pPr>
          </a:lstStyle>
          <a:p>
            <a:pPr>
              <a:defRPr i="0">
                <a:latin typeface="+mn-lt"/>
                <a:ea typeface="+mn-ea"/>
                <a:cs typeface="+mn-cs"/>
                <a:sym typeface="Helvetica Neue"/>
              </a:defRPr>
            </a:pPr>
            <a:r>
              <a:rPr i="1">
                <a:latin typeface="Menlo Regular"/>
                <a:ea typeface="Menlo Regular"/>
                <a:cs typeface="Menlo Regular"/>
                <a:sym typeface="Menlo Regular"/>
              </a:rPr>
              <a:t>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0" name="Text"/>
              <p:cNvSpPr txBox="1"/>
              <p:nvPr/>
            </p:nvSpPr>
            <p:spPr>
              <a:xfrm>
                <a:off x="7604506" y="4403487"/>
                <a:ext cx="560717" cy="100276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57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57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57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560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4506" y="4403487"/>
                <a:ext cx="560717" cy="1002766"/>
              </a:xfrm>
              <a:prstGeom prst="rect">
                <a:avLst/>
              </a:prstGeom>
              <a:blipFill>
                <a:blip r:embed="rId5"/>
                <a:stretch>
                  <a:fillRect l="-22222" r="-44444" b="-875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1" name="Text"/>
              <p:cNvSpPr txBox="1"/>
              <p:nvPr/>
            </p:nvSpPr>
            <p:spPr>
              <a:xfrm>
                <a:off x="2627126" y="8482129"/>
                <a:ext cx="8166548" cy="132953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4100"/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4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4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sz="43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sz="43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  <m:sSub>
                        <m:sSubPr>
                          <m:ctrlPr>
                            <a:rPr sz="4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sz="4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sz="43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sz="43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sz="43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⟹</m:t>
                      </m:r>
                      <m:sSub>
                        <m:sSubPr>
                          <m:ctrlPr>
                            <a:rPr sz="4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sz="4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sz="43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4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4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sz="4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sz="43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43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sz="43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sz="4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den>
                      </m:f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561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126" y="8482129"/>
                <a:ext cx="8166548" cy="1329531"/>
              </a:xfrm>
              <a:prstGeom prst="rect">
                <a:avLst/>
              </a:prstGeom>
              <a:blipFill>
                <a:blip r:embed="rId6"/>
                <a:stretch>
                  <a:fillRect l="-930" b="-471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2" name="Equation"/>
              <p:cNvSpPr txBox="1"/>
              <p:nvPr/>
            </p:nvSpPr>
            <p:spPr>
              <a:xfrm>
                <a:off x="4374337" y="10734644"/>
                <a:ext cx="5011987" cy="69080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4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4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sz="4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4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𝑣𝑚𝑖𝑛</m:t>
                      </m:r>
                      <m:r>
                        <a:rPr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sz="4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sz="4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sz="4300"/>
              </a:p>
            </p:txBody>
          </p:sp>
        </mc:Choice>
        <mc:Fallback xmlns="">
          <p:sp>
            <p:nvSpPr>
              <p:cNvPr id="562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4337" y="10734644"/>
                <a:ext cx="5011987" cy="690801"/>
              </a:xfrm>
              <a:prstGeom prst="rect">
                <a:avLst/>
              </a:prstGeom>
              <a:blipFill>
                <a:blip r:embed="rId7"/>
                <a:stretch>
                  <a:fillRect l="-2020" r="-4293" b="-27273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3" name="Line"/>
          <p:cNvSpPr/>
          <p:nvPr/>
        </p:nvSpPr>
        <p:spPr>
          <a:xfrm>
            <a:off x="8018357" y="5720267"/>
            <a:ext cx="4257528" cy="1"/>
          </a:xfrm>
          <a:prstGeom prst="line">
            <a:avLst/>
          </a:prstGeom>
          <a:ln w="203200">
            <a:solidFill>
              <a:srgbClr val="000000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64" name="tb"/>
          <p:cNvSpPr txBox="1"/>
          <p:nvPr/>
        </p:nvSpPr>
        <p:spPr>
          <a:xfrm>
            <a:off x="9143124" y="5868310"/>
            <a:ext cx="725985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i="1"/>
              <a:t>t</a:t>
            </a:r>
            <a:r>
              <a:rPr baseline="-5999"/>
              <a:t>b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The Boundary in 1D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Boundary in 1D</a:t>
            </a:r>
          </a:p>
        </p:txBody>
      </p:sp>
      <p:sp>
        <p:nvSpPr>
          <p:cNvPr id="56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578612" y="12777349"/>
            <a:ext cx="703759" cy="8704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19</a:t>
            </a:fld>
            <a:endParaRPr/>
          </a:p>
        </p:txBody>
      </p:sp>
      <p:grpSp>
        <p:nvGrpSpPr>
          <p:cNvPr id="570" name="Initialize Ekin &gt; 0 and track position/direction.…"/>
          <p:cNvGrpSpPr/>
          <p:nvPr/>
        </p:nvGrpSpPr>
        <p:grpSpPr>
          <a:xfrm>
            <a:off x="24813753" y="5632849"/>
            <a:ext cx="12653294" cy="7810501"/>
            <a:chOff x="0" y="0"/>
            <a:chExt cx="12653292" cy="7810500"/>
          </a:xfrm>
        </p:grpSpPr>
        <p:sp>
          <p:nvSpPr>
            <p:cNvPr id="569" name="Initialize Ekin &gt; 0 and track position/direction.…"/>
            <p:cNvSpPr txBox="1"/>
            <p:nvPr/>
          </p:nvSpPr>
          <p:spPr>
            <a:xfrm>
              <a:off x="38100" y="38100"/>
              <a:ext cx="12577093" cy="7734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Initialize Ekin &gt; </a:t>
              </a:r>
              <a:r>
                <a:rPr>
                  <a:solidFill>
                    <a:srgbClr val="1C00CF"/>
                  </a:solidFill>
                </a:rPr>
                <a:t>0</a:t>
              </a:r>
              <a:r>
                <a:t> and track position/direction.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endParaRPr/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rPr>
                  <a:solidFill>
                    <a:srgbClr val="AA0D91"/>
                  </a:solidFill>
                </a:rPr>
                <a:t>while</a:t>
              </a:r>
              <a:r>
                <a:t> (Ekin &gt; </a:t>
              </a:r>
              <a:r>
                <a:rPr>
                  <a:solidFill>
                    <a:srgbClr val="1C00CF"/>
                  </a:solidFill>
                </a:rPr>
                <a:t>0</a:t>
              </a:r>
              <a:r>
                <a:t>) </a:t>
              </a:r>
              <a:r>
                <a:rPr>
                  <a:solidFill>
                    <a:srgbClr val="AA0D91"/>
                  </a:solidFill>
                </a:rPr>
                <a:t>do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distToPhysics  ← sample physics interaction length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distToBoundary ← distance to volume boundary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endParaRPr/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if (distToPhysics &lt; distToBoundary) then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    stepLength ← distToPhysics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</a:t>
              </a:r>
              <a:r>
                <a:rPr>
                  <a:solidFill>
                    <a:srgbClr val="AA0D91"/>
                  </a:solidFill>
                </a:rPr>
                <a:t>else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    stepLength ← distToBoundary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end </a:t>
              </a:r>
              <a:r>
                <a:rPr>
                  <a:solidFill>
                    <a:srgbClr val="AA0D91"/>
                  </a:solidFill>
                </a:rPr>
                <a:t>if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endParaRPr>
                <a:solidFill>
                  <a:srgbClr val="AA0D91"/>
                </a:solidFill>
              </a:endParaRP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…propagate track by stepLength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endParaRPr/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…do physics interactions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endParaRPr/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solidFill>
                    <a:srgbClr val="AA0D91"/>
                  </a:solidFill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rPr>
                  <a:solidFill>
                    <a:srgbClr val="000000"/>
                  </a:solidFill>
                </a:rPr>
                <a:t>end </a:t>
              </a:r>
              <a:r>
                <a:t>while</a:t>
              </a:r>
            </a:p>
          </p:txBody>
        </p:sp>
        <p:pic>
          <p:nvPicPr>
            <p:cNvPr id="568" name="Initialize Ekin &gt; 0 and track position/direction.… Initialize Ekin &gt; 0 and track position/direction.while (Ekin &gt; 0) do    distToPhysics  ← sample physics interaction length    distToBoundary ← distance to volume boundary    if (distToPhysics &lt; distToBou" descr="Initialize Ekin &gt; 0 and track position/direction.… Initialize Ekin &gt; 0 and track position/direction.while (Ekin &gt; 0) do    distToPhysics  ← sample physics interaction length    distToBoundary ← distance to volume boundary    if (distToPhysics &lt; distToBoundary) then        stepLength ← distToPhysics    else        stepLength ← distToBoundary    end if    …propagate track by stepLength    …do physics interactionsend while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2653293" cy="7810500"/>
            </a:xfrm>
            <a:prstGeom prst="rect">
              <a:avLst/>
            </a:prstGeom>
            <a:effectLst/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71" name="Equation"/>
              <p:cNvSpPr txBox="1"/>
              <p:nvPr/>
            </p:nvSpPr>
            <p:spPr>
              <a:xfrm>
                <a:off x="12066586" y="8975855"/>
                <a:ext cx="1553518" cy="490004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sz="4800"/>
              </a:p>
            </p:txBody>
          </p:sp>
        </mc:Choice>
        <mc:Fallback xmlns="">
          <p:sp>
            <p:nvSpPr>
              <p:cNvPr id="571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66586" y="8975855"/>
                <a:ext cx="1553518" cy="490004"/>
              </a:xfrm>
              <a:prstGeom prst="rect">
                <a:avLst/>
              </a:prstGeom>
              <a:blipFill>
                <a:blip r:embed="rId3"/>
                <a:stretch>
                  <a:fillRect l="-10484" r="-20968" b="-775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2" name="Equation"/>
              <p:cNvSpPr txBox="1"/>
              <p:nvPr/>
            </p:nvSpPr>
            <p:spPr>
              <a:xfrm>
                <a:off x="20519130" y="8317241"/>
                <a:ext cx="1907318" cy="1540327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r>
                            <a:rPr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sz="4800"/>
              </a:p>
            </p:txBody>
          </p:sp>
        </mc:Choice>
        <mc:Fallback xmlns="">
          <p:sp>
            <p:nvSpPr>
              <p:cNvPr id="572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9130" y="8317241"/>
                <a:ext cx="1907318" cy="1540327"/>
              </a:xfrm>
              <a:prstGeom prst="rect">
                <a:avLst/>
              </a:prstGeom>
              <a:blipFill>
                <a:blip r:embed="rId4"/>
                <a:stretch>
                  <a:fillRect l="-11258" t="-813" r="-18543" b="-9756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3" name="Equation"/>
              <p:cNvSpPr txBox="1"/>
              <p:nvPr/>
            </p:nvSpPr>
            <p:spPr>
              <a:xfrm>
                <a:off x="12066586" y="10546930"/>
                <a:ext cx="1553518" cy="528409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≥</m:t>
                      </m:r>
                      <m:sSub>
                        <m:sSubPr>
                          <m:ctrlPr>
                            <a:rPr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sz="4800"/>
              </a:p>
            </p:txBody>
          </p:sp>
        </mc:Choice>
        <mc:Fallback xmlns="">
          <p:sp>
            <p:nvSpPr>
              <p:cNvPr id="573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66586" y="10546930"/>
                <a:ext cx="1553518" cy="528409"/>
              </a:xfrm>
              <a:prstGeom prst="rect">
                <a:avLst/>
              </a:prstGeom>
              <a:blipFill>
                <a:blip r:embed="rId5"/>
                <a:stretch>
                  <a:fillRect l="-10484" r="-20968" b="-65116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4" name="Equation"/>
              <p:cNvSpPr txBox="1"/>
              <p:nvPr/>
            </p:nvSpPr>
            <p:spPr>
              <a:xfrm>
                <a:off x="20473747" y="10685360"/>
                <a:ext cx="1998082" cy="1572416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sz="4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4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sz="4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4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sz="4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r>
                            <a:rPr sz="4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sz="4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4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sz="4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sz="4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sz="4900"/>
              </a:p>
            </p:txBody>
          </p:sp>
        </mc:Choice>
        <mc:Fallback xmlns="">
          <p:sp>
            <p:nvSpPr>
              <p:cNvPr id="574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73747" y="10685360"/>
                <a:ext cx="1998082" cy="1572416"/>
              </a:xfrm>
              <a:prstGeom prst="rect">
                <a:avLst/>
              </a:prstGeom>
              <a:blipFill>
                <a:blip r:embed="rId6"/>
                <a:stretch>
                  <a:fillRect l="-11392" t="-2400" r="-15190" b="-96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5" name="Equation"/>
              <p:cNvSpPr txBox="1"/>
              <p:nvPr/>
            </p:nvSpPr>
            <p:spPr>
              <a:xfrm>
                <a:off x="14893016" y="8921146"/>
                <a:ext cx="3516091" cy="599422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5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5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5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sz="5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sz="5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5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5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sz="5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sz="5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𝑣𝑡</m:t>
                      </m:r>
                    </m:oMath>
                  </m:oMathPara>
                </a14:m>
                <a:endParaRPr sz="5000"/>
              </a:p>
            </p:txBody>
          </p:sp>
        </mc:Choice>
        <mc:Fallback xmlns="">
          <p:sp>
            <p:nvSpPr>
              <p:cNvPr id="575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93016" y="8921146"/>
                <a:ext cx="3516091" cy="599422"/>
              </a:xfrm>
              <a:prstGeom prst="rect">
                <a:avLst/>
              </a:prstGeom>
              <a:blipFill>
                <a:blip r:embed="rId7"/>
                <a:stretch>
                  <a:fillRect l="-1799" r="-2518" b="-70833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6" name="Equation"/>
              <p:cNvSpPr txBox="1"/>
              <p:nvPr/>
            </p:nvSpPr>
            <p:spPr>
              <a:xfrm>
                <a:off x="14713145" y="10494719"/>
                <a:ext cx="3819637" cy="974705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3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3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sz="3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3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  <m:f>
                        <m:fPr>
                          <m:ctrlPr>
                            <a:rPr sz="3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sz="3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sz="3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sz="35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sz="35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den>
                      </m:f>
                      <m:r>
                        <a:rPr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sz="35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sz="3500"/>
              </a:p>
            </p:txBody>
          </p:sp>
        </mc:Choice>
        <mc:Fallback xmlns="">
          <p:sp>
            <p:nvSpPr>
              <p:cNvPr id="576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13145" y="10494719"/>
                <a:ext cx="3819637" cy="974705"/>
              </a:xfrm>
              <a:prstGeom prst="rect">
                <a:avLst/>
              </a:prstGeom>
              <a:blipFill>
                <a:blip r:embed="rId8"/>
                <a:stretch>
                  <a:fillRect l="-2980" t="-1299" r="-14238" b="-15584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7" name="→"/>
          <p:cNvSpPr txBox="1"/>
          <p:nvPr/>
        </p:nvSpPr>
        <p:spPr>
          <a:xfrm>
            <a:off x="18949768" y="8490915"/>
            <a:ext cx="1028701" cy="1181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200" b="1"/>
            </a:lvl1pPr>
          </a:lstStyle>
          <a:p>
            <a:r>
              <a:t>→</a:t>
            </a:r>
          </a:p>
        </p:txBody>
      </p:sp>
      <p:sp>
        <p:nvSpPr>
          <p:cNvPr id="578" name="→"/>
          <p:cNvSpPr txBox="1"/>
          <p:nvPr/>
        </p:nvSpPr>
        <p:spPr>
          <a:xfrm>
            <a:off x="18988915" y="10494719"/>
            <a:ext cx="1028701" cy="1181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7200" b="1"/>
            </a:lvl1pPr>
          </a:lstStyle>
          <a:p>
            <a:r>
              <a:t>→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79" name="Text"/>
              <p:cNvSpPr txBox="1"/>
              <p:nvPr/>
            </p:nvSpPr>
            <p:spPr>
              <a:xfrm>
                <a:off x="2627126" y="8482129"/>
                <a:ext cx="8166548" cy="132953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>
                <a:lvl1pPr>
                  <a:defRPr sz="4100"/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4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4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sz="43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sz="43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  <m:sSub>
                        <m:sSubPr>
                          <m:ctrlPr>
                            <a:rPr sz="4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sz="4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sz="43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sz="43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sz="43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⟹</m:t>
                      </m:r>
                      <m:sSub>
                        <m:sSubPr>
                          <m:ctrlPr>
                            <a:rPr sz="4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sz="4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sz="43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4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4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sz="4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sz="43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43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sz="43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sz="43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den>
                      </m:f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579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126" y="8482129"/>
                <a:ext cx="8166548" cy="1329531"/>
              </a:xfrm>
              <a:prstGeom prst="rect">
                <a:avLst/>
              </a:prstGeom>
              <a:blipFill>
                <a:blip r:embed="rId9"/>
                <a:stretch>
                  <a:fillRect l="-930" b="-471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0" name="Equation"/>
              <p:cNvSpPr txBox="1"/>
              <p:nvPr/>
            </p:nvSpPr>
            <p:spPr>
              <a:xfrm>
                <a:off x="4374337" y="10734644"/>
                <a:ext cx="5011987" cy="690801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4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4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sz="4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4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𝑣𝑚𝑖𝑛</m:t>
                      </m:r>
                      <m:r>
                        <a:rPr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sz="4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sz="43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sz="43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sz="4300"/>
              </a:p>
            </p:txBody>
          </p:sp>
        </mc:Choice>
        <mc:Fallback xmlns="">
          <p:sp>
            <p:nvSpPr>
              <p:cNvPr id="580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4337" y="10734644"/>
                <a:ext cx="5011987" cy="690801"/>
              </a:xfrm>
              <a:prstGeom prst="rect">
                <a:avLst/>
              </a:prstGeom>
              <a:blipFill>
                <a:blip r:embed="rId10"/>
                <a:stretch>
                  <a:fillRect l="-2020" r="-4293" b="-27273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1" name="Rounded Rectangle"/>
          <p:cNvSpPr/>
          <p:nvPr/>
        </p:nvSpPr>
        <p:spPr>
          <a:xfrm>
            <a:off x="4466845" y="3819340"/>
            <a:ext cx="7716159" cy="3796661"/>
          </a:xfrm>
          <a:prstGeom prst="roundRect">
            <a:avLst>
              <a:gd name="adj" fmla="val 14215"/>
            </a:avLst>
          </a:prstGeom>
          <a:solidFill>
            <a:srgbClr val="EF5FA7">
              <a:alpha val="49614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582" name="Rounded Rectangle"/>
          <p:cNvSpPr/>
          <p:nvPr/>
        </p:nvSpPr>
        <p:spPr>
          <a:xfrm>
            <a:off x="12200996" y="3819340"/>
            <a:ext cx="7716159" cy="3796661"/>
          </a:xfrm>
          <a:prstGeom prst="roundRect">
            <a:avLst>
              <a:gd name="adj" fmla="val 14215"/>
            </a:avLst>
          </a:prstGeom>
          <a:solidFill>
            <a:schemeClr val="accent1">
              <a:lumOff val="-13575"/>
              <a:alpha val="5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583" name="Line"/>
          <p:cNvSpPr/>
          <p:nvPr/>
        </p:nvSpPr>
        <p:spPr>
          <a:xfrm>
            <a:off x="7957984" y="5717670"/>
            <a:ext cx="8468033" cy="1"/>
          </a:xfrm>
          <a:prstGeom prst="line">
            <a:avLst/>
          </a:prstGeom>
          <a:ln w="2032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4" name="Text"/>
              <p:cNvSpPr txBox="1"/>
              <p:nvPr/>
            </p:nvSpPr>
            <p:spPr>
              <a:xfrm>
                <a:off x="15817834" y="4352251"/>
                <a:ext cx="560717" cy="110523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57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57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57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584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17834" y="4352251"/>
                <a:ext cx="560717" cy="1105238"/>
              </a:xfrm>
              <a:prstGeom prst="rect">
                <a:avLst/>
              </a:prstGeom>
              <a:blipFill>
                <a:blip r:embed="rId11"/>
                <a:stretch>
                  <a:fillRect l="-22222" r="-66667" b="-125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5" name="Text"/>
              <p:cNvSpPr txBox="1"/>
              <p:nvPr/>
            </p:nvSpPr>
            <p:spPr>
              <a:xfrm>
                <a:off x="11950759" y="4425141"/>
                <a:ext cx="482482" cy="95945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sz="57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585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50759" y="4425141"/>
                <a:ext cx="482482" cy="959458"/>
              </a:xfrm>
              <a:prstGeom prst="rect">
                <a:avLst/>
              </a:prstGeom>
              <a:blipFill>
                <a:blip r:embed="rId12"/>
                <a:stretch>
                  <a:fillRect l="-40000" r="-42500" b="-131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6" name="Text"/>
              <p:cNvSpPr txBox="1"/>
              <p:nvPr/>
            </p:nvSpPr>
            <p:spPr>
              <a:xfrm>
                <a:off x="7604506" y="4403487"/>
                <a:ext cx="560717" cy="100276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57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57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57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586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4506" y="4403487"/>
                <a:ext cx="560717" cy="1002766"/>
              </a:xfrm>
              <a:prstGeom prst="rect">
                <a:avLst/>
              </a:prstGeom>
              <a:blipFill>
                <a:blip r:embed="rId13"/>
                <a:stretch>
                  <a:fillRect l="-22222" r="-44444" b="-875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2" name="Connection Line"/>
          <p:cNvSpPr/>
          <p:nvPr/>
        </p:nvSpPr>
        <p:spPr>
          <a:xfrm>
            <a:off x="22967108" y="9177473"/>
            <a:ext cx="553546" cy="18933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03" h="21600" extrusionOk="0">
                <a:moveTo>
                  <a:pt x="860" y="0"/>
                </a:moveTo>
                <a:cubicBezTo>
                  <a:pt x="21600" y="7327"/>
                  <a:pt x="21313" y="14527"/>
                  <a:pt x="0" y="21600"/>
                </a:cubicBezTo>
              </a:path>
            </a:pathLst>
          </a:custGeom>
          <a:ln w="889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588" name="!!!"/>
          <p:cNvSpPr txBox="1"/>
          <p:nvPr/>
        </p:nvSpPr>
        <p:spPr>
          <a:xfrm>
            <a:off x="23636512" y="9719940"/>
            <a:ext cx="587960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!!!</a:t>
            </a:r>
          </a:p>
        </p:txBody>
      </p:sp>
      <p:sp>
        <p:nvSpPr>
          <p:cNvPr id="589" name="Line"/>
          <p:cNvSpPr/>
          <p:nvPr/>
        </p:nvSpPr>
        <p:spPr>
          <a:xfrm>
            <a:off x="8018357" y="5720267"/>
            <a:ext cx="4257528" cy="1"/>
          </a:xfrm>
          <a:prstGeom prst="line">
            <a:avLst/>
          </a:prstGeom>
          <a:ln w="203200">
            <a:solidFill>
              <a:srgbClr val="000000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590" name="tb"/>
          <p:cNvSpPr txBox="1"/>
          <p:nvPr/>
        </p:nvSpPr>
        <p:spPr>
          <a:xfrm>
            <a:off x="9143124" y="5868310"/>
            <a:ext cx="725985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i="1"/>
              <a:t>t</a:t>
            </a:r>
            <a:r>
              <a:rPr baseline="-5999"/>
              <a:t>b</a:t>
            </a:r>
          </a:p>
        </p:txBody>
      </p:sp>
      <p:sp>
        <p:nvSpPr>
          <p:cNvPr id="591" name="t"/>
          <p:cNvSpPr txBox="1"/>
          <p:nvPr/>
        </p:nvSpPr>
        <p:spPr>
          <a:xfrm>
            <a:off x="13875056" y="5868310"/>
            <a:ext cx="481312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Menlo Regular"/>
                <a:ea typeface="Menlo Regular"/>
                <a:cs typeface="Menlo Regular"/>
                <a:sym typeface="Menlo Regular"/>
              </a:defRPr>
            </a:lvl1pPr>
          </a:lstStyle>
          <a:p>
            <a:pPr>
              <a:defRPr i="0">
                <a:latin typeface="+mn-lt"/>
                <a:ea typeface="+mn-ea"/>
                <a:cs typeface="+mn-cs"/>
                <a:sym typeface="Helvetica Neue"/>
              </a:defRPr>
            </a:pPr>
            <a:r>
              <a:rPr i="1">
                <a:latin typeface="Menlo Regular"/>
                <a:ea typeface="Menlo Regular"/>
                <a:cs typeface="Menlo Regular"/>
                <a:sym typeface="Menlo Regular"/>
              </a:rPr>
              <a:t>t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An efficient and powerful way to optimize high dimensional functions like those used in HEP…"/>
          <p:cNvSpPr txBox="1">
            <a:spLocks noGrp="1"/>
          </p:cNvSpPr>
          <p:nvPr>
            <p:ph type="body" sz="half" idx="1"/>
          </p:nvPr>
        </p:nvSpPr>
        <p:spPr>
          <a:xfrm>
            <a:off x="810932" y="4235073"/>
            <a:ext cx="12545877" cy="8384993"/>
          </a:xfrm>
          <a:prstGeom prst="rect">
            <a:avLst/>
          </a:prstGeom>
        </p:spPr>
        <p:txBody>
          <a:bodyPr/>
          <a:lstStyle/>
          <a:p>
            <a:pPr marL="558800" indent="-558800">
              <a:defRPr sz="5600"/>
            </a:pPr>
            <a:r>
              <a:t>An efficient and powerful way to optimize high dimensional functions like those used in HEP</a:t>
            </a:r>
          </a:p>
          <a:p>
            <a:pPr marL="558800" indent="-558800">
              <a:defRPr sz="5600"/>
            </a:pPr>
            <a:r>
              <a:t>Differentiable GEANT simulation would have far-reaching applications in topics like </a:t>
            </a:r>
            <a:r>
              <a:rPr b="1"/>
              <a:t>detector design</a:t>
            </a:r>
          </a:p>
        </p:txBody>
      </p:sp>
      <p:sp>
        <p:nvSpPr>
          <p:cNvPr id="207" name="Gradient-based optimiz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Gradient-based optimization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711517" y="12777349"/>
            <a:ext cx="437948" cy="8704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</a:t>
            </a:fld>
            <a:endParaRPr/>
          </a:p>
        </p:txBody>
      </p:sp>
      <p:pic>
        <p:nvPicPr>
          <p:cNvPr id="209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79421" y="3477198"/>
            <a:ext cx="10304426" cy="8292429"/>
          </a:xfrm>
          <a:prstGeom prst="rect">
            <a:avLst/>
          </a:prstGeom>
          <a:ln w="12700">
            <a:miter lim="400000"/>
          </a:ln>
        </p:spPr>
      </p:pic>
      <p:pic>
        <p:nvPicPr>
          <p:cNvPr id="210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61705" y="11877700"/>
            <a:ext cx="1764889" cy="1736650"/>
          </a:xfrm>
          <a:prstGeom prst="rect">
            <a:avLst/>
          </a:prstGeom>
          <a:ln w="12700">
            <a:miter lim="400000"/>
          </a:ln>
        </p:spPr>
      </p:pic>
      <p:sp>
        <p:nvSpPr>
          <p:cNvPr id="211" name="N parameters"/>
          <p:cNvSpPr txBox="1"/>
          <p:nvPr/>
        </p:nvSpPr>
        <p:spPr>
          <a:xfrm rot="16200000">
            <a:off x="13865821" y="8124674"/>
            <a:ext cx="2622805" cy="6057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 sz="30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N parameters </a:t>
            </a:r>
          </a:p>
        </p:txBody>
      </p:sp>
      <p:pic>
        <p:nvPicPr>
          <p:cNvPr id="212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06421" y="3604198"/>
            <a:ext cx="10304426" cy="829242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The Boundary in 1D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Boundary in 1D</a:t>
            </a:r>
          </a:p>
        </p:txBody>
      </p:sp>
      <p:sp>
        <p:nvSpPr>
          <p:cNvPr id="59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514058" y="12777349"/>
            <a:ext cx="832867" cy="8704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20</a:t>
            </a:fld>
            <a:endParaRPr/>
          </a:p>
        </p:txBody>
      </p:sp>
      <p:grpSp>
        <p:nvGrpSpPr>
          <p:cNvPr id="598" name="Initialize Ekin &gt; 0 and track position/direction.…"/>
          <p:cNvGrpSpPr/>
          <p:nvPr/>
        </p:nvGrpSpPr>
        <p:grpSpPr>
          <a:xfrm>
            <a:off x="24813753" y="5632849"/>
            <a:ext cx="12653294" cy="7810501"/>
            <a:chOff x="0" y="0"/>
            <a:chExt cx="12653292" cy="7810500"/>
          </a:xfrm>
        </p:grpSpPr>
        <p:sp>
          <p:nvSpPr>
            <p:cNvPr id="597" name="Initialize Ekin &gt; 0 and track position/direction.…"/>
            <p:cNvSpPr txBox="1"/>
            <p:nvPr/>
          </p:nvSpPr>
          <p:spPr>
            <a:xfrm>
              <a:off x="38100" y="38100"/>
              <a:ext cx="12577093" cy="7734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Initialize Ekin &gt; </a:t>
              </a:r>
              <a:r>
                <a:rPr>
                  <a:solidFill>
                    <a:srgbClr val="1C00CF"/>
                  </a:solidFill>
                </a:rPr>
                <a:t>0</a:t>
              </a:r>
              <a:r>
                <a:t> and track position/direction.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endParaRPr/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rPr>
                  <a:solidFill>
                    <a:srgbClr val="AA0D91"/>
                  </a:solidFill>
                </a:rPr>
                <a:t>while</a:t>
              </a:r>
              <a:r>
                <a:t> (Ekin &gt; </a:t>
              </a:r>
              <a:r>
                <a:rPr>
                  <a:solidFill>
                    <a:srgbClr val="1C00CF"/>
                  </a:solidFill>
                </a:rPr>
                <a:t>0</a:t>
              </a:r>
              <a:r>
                <a:t>) </a:t>
              </a:r>
              <a:r>
                <a:rPr>
                  <a:solidFill>
                    <a:srgbClr val="AA0D91"/>
                  </a:solidFill>
                </a:rPr>
                <a:t>do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distToPhysics  ← sample physics interaction length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distToBoundary ← distance to volume boundary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endParaRPr/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if (distToPhysics &lt; distToBoundary) then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    stepLength ← distToPhysics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</a:t>
              </a:r>
              <a:r>
                <a:rPr>
                  <a:solidFill>
                    <a:srgbClr val="AA0D91"/>
                  </a:solidFill>
                </a:rPr>
                <a:t>else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    stepLength ← distToBoundary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end </a:t>
              </a:r>
              <a:r>
                <a:rPr>
                  <a:solidFill>
                    <a:srgbClr val="AA0D91"/>
                  </a:solidFill>
                </a:rPr>
                <a:t>if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endParaRPr>
                <a:solidFill>
                  <a:srgbClr val="AA0D91"/>
                </a:solidFill>
              </a:endParaRP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…propagate track by stepLength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endParaRPr/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  …do physics interactions</a:t>
              </a:r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endParaRPr/>
            </a:p>
            <a:p>
              <a:pPr defTabSz="12700">
                <a:lnSpc>
                  <a:spcPct val="100000"/>
                </a:lnSpc>
                <a:spcBef>
                  <a:spcPts val="0"/>
                </a:spcBef>
                <a:tabLst>
                  <a:tab pos="355600" algn="l"/>
                  <a:tab pos="711200" algn="l"/>
                  <a:tab pos="1066800" algn="l"/>
                  <a:tab pos="1422400" algn="l"/>
                  <a:tab pos="1778000" algn="l"/>
                  <a:tab pos="2133600" algn="l"/>
                  <a:tab pos="2489200" algn="l"/>
                  <a:tab pos="2844800" algn="l"/>
                  <a:tab pos="3200400" algn="l"/>
                  <a:tab pos="3556000" algn="l"/>
                  <a:tab pos="3911600" algn="l"/>
                  <a:tab pos="4267200" algn="l"/>
                </a:tabLst>
                <a:defRPr sz="3000">
                  <a:solidFill>
                    <a:srgbClr val="AA0D91"/>
                  </a:solidFill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rPr>
                  <a:solidFill>
                    <a:srgbClr val="000000"/>
                  </a:solidFill>
                </a:rPr>
                <a:t>end </a:t>
              </a:r>
              <a:r>
                <a:t>while</a:t>
              </a:r>
            </a:p>
          </p:txBody>
        </p:sp>
        <p:pic>
          <p:nvPicPr>
            <p:cNvPr id="596" name="Initialize Ekin &gt; 0 and track position/direction.… Initialize Ekin &gt; 0 and track position/direction.while (Ekin &gt; 0) do    distToPhysics  ← sample physics interaction length    distToBoundary ← distance to volume boundary    if (distToPhysics &lt; distToBou" descr="Initialize Ekin &gt; 0 and track position/direction.… Initialize Ekin &gt; 0 and track position/direction.while (Ekin &gt; 0) do    distToPhysics  ← sample physics interaction length    distToBoundary ← distance to volume boundary    if (distToPhysics &lt; distToBoundary) then        stepLength ← distToPhysics    else        stepLength ← distToBoundary    end if    …propagate track by stepLength    …do physics interactionsend while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12653293" cy="7810500"/>
            </a:xfrm>
            <a:prstGeom prst="rect">
              <a:avLst/>
            </a:prstGeom>
            <a:effectLst/>
          </p:spPr>
        </p:pic>
      </p:grpSp>
      <p:sp>
        <p:nvSpPr>
          <p:cNvPr id="599" name="At a step length that transports to the boundary, there is a discontinuity in the derivative→instability in AD computations…"/>
          <p:cNvSpPr txBox="1">
            <a:spLocks noGrp="1"/>
          </p:cNvSpPr>
          <p:nvPr>
            <p:ph type="body" sz="half" idx="1"/>
          </p:nvPr>
        </p:nvSpPr>
        <p:spPr>
          <a:xfrm>
            <a:off x="1013916" y="2375785"/>
            <a:ext cx="22356168" cy="4259462"/>
          </a:xfrm>
          <a:prstGeom prst="rect">
            <a:avLst/>
          </a:prstGeom>
        </p:spPr>
        <p:txBody>
          <a:bodyPr/>
          <a:lstStyle/>
          <a:p>
            <a:pPr>
              <a:defRPr sz="4700"/>
            </a:pPr>
            <a:r>
              <a:t>At a step length that transports to the boundary, there is a discontinuity in the derivative→instability in AD computations</a:t>
            </a:r>
          </a:p>
          <a:p>
            <a:pPr>
              <a:defRPr sz="4700"/>
            </a:pPr>
            <a:r>
              <a:t>We can remediate this by </a:t>
            </a:r>
            <a:r>
              <a:rPr b="1"/>
              <a:t>pausing gradient computation</a:t>
            </a:r>
            <a:r>
              <a:t> to boundary-limited steps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0" name="Equation"/>
              <p:cNvSpPr txBox="1"/>
              <p:nvPr/>
            </p:nvSpPr>
            <p:spPr>
              <a:xfrm>
                <a:off x="10113873" y="11076849"/>
                <a:ext cx="1553518" cy="490004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sz="4800"/>
              </a:p>
            </p:txBody>
          </p:sp>
        </mc:Choice>
        <mc:Fallback xmlns="">
          <p:sp>
            <p:nvSpPr>
              <p:cNvPr id="600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13873" y="11076849"/>
                <a:ext cx="1553518" cy="490004"/>
              </a:xfrm>
              <a:prstGeom prst="rect">
                <a:avLst/>
              </a:prstGeom>
              <a:blipFill>
                <a:blip r:embed="rId3"/>
                <a:stretch>
                  <a:fillRect l="-12195" r="-21138" b="-82051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1" name="Equation"/>
              <p:cNvSpPr txBox="1"/>
              <p:nvPr/>
            </p:nvSpPr>
            <p:spPr>
              <a:xfrm>
                <a:off x="10113873" y="12667331"/>
                <a:ext cx="1553518" cy="528408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≥</m:t>
                      </m:r>
                      <m:sSub>
                        <m:sSubPr>
                          <m:ctrlPr>
                            <a:rPr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sz="4800"/>
              </a:p>
            </p:txBody>
          </p:sp>
        </mc:Choice>
        <mc:Fallback xmlns="">
          <p:sp>
            <p:nvSpPr>
              <p:cNvPr id="601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13873" y="12667331"/>
                <a:ext cx="1553518" cy="528408"/>
              </a:xfrm>
              <a:prstGeom prst="rect">
                <a:avLst/>
              </a:prstGeom>
              <a:blipFill>
                <a:blip r:embed="rId4"/>
                <a:stretch>
                  <a:fillRect l="-12195" r="-21138" b="-65116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2" name="Rounded Rectangle"/>
          <p:cNvSpPr/>
          <p:nvPr/>
        </p:nvSpPr>
        <p:spPr>
          <a:xfrm>
            <a:off x="4466845" y="6380946"/>
            <a:ext cx="7716159" cy="3796661"/>
          </a:xfrm>
          <a:prstGeom prst="roundRect">
            <a:avLst>
              <a:gd name="adj" fmla="val 14215"/>
            </a:avLst>
          </a:prstGeom>
          <a:solidFill>
            <a:srgbClr val="EF5FA7">
              <a:alpha val="49614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603" name="Rounded Rectangle"/>
          <p:cNvSpPr/>
          <p:nvPr/>
        </p:nvSpPr>
        <p:spPr>
          <a:xfrm>
            <a:off x="12200996" y="6380946"/>
            <a:ext cx="7716159" cy="3796661"/>
          </a:xfrm>
          <a:prstGeom prst="roundRect">
            <a:avLst>
              <a:gd name="adj" fmla="val 14215"/>
            </a:avLst>
          </a:prstGeom>
          <a:solidFill>
            <a:schemeClr val="accent1">
              <a:lumOff val="-13575"/>
              <a:alpha val="50000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604" name="Line"/>
          <p:cNvSpPr/>
          <p:nvPr/>
        </p:nvSpPr>
        <p:spPr>
          <a:xfrm>
            <a:off x="7957984" y="8279276"/>
            <a:ext cx="8468033" cy="1"/>
          </a:xfrm>
          <a:prstGeom prst="line">
            <a:avLst/>
          </a:prstGeom>
          <a:ln w="2032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5" name="Text"/>
              <p:cNvSpPr txBox="1"/>
              <p:nvPr/>
            </p:nvSpPr>
            <p:spPr>
              <a:xfrm>
                <a:off x="11950759" y="6986748"/>
                <a:ext cx="482482" cy="95945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sz="57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605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50759" y="6986748"/>
                <a:ext cx="482482" cy="959458"/>
              </a:xfrm>
              <a:prstGeom prst="rect">
                <a:avLst/>
              </a:prstGeom>
              <a:blipFill>
                <a:blip r:embed="rId5"/>
                <a:stretch>
                  <a:fillRect l="-40000" r="-425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6" name="Text"/>
              <p:cNvSpPr txBox="1"/>
              <p:nvPr/>
            </p:nvSpPr>
            <p:spPr>
              <a:xfrm>
                <a:off x="15817834" y="6913858"/>
                <a:ext cx="560717" cy="110523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57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57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57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606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17834" y="6913858"/>
                <a:ext cx="560717" cy="1105238"/>
              </a:xfrm>
              <a:prstGeom prst="rect">
                <a:avLst/>
              </a:prstGeom>
              <a:blipFill>
                <a:blip r:embed="rId6"/>
                <a:stretch>
                  <a:fillRect l="-22222" r="-66667" b="-125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7" name="Line"/>
          <p:cNvSpPr/>
          <p:nvPr/>
        </p:nvSpPr>
        <p:spPr>
          <a:xfrm>
            <a:off x="7957984" y="8279276"/>
            <a:ext cx="4257527" cy="1"/>
          </a:xfrm>
          <a:prstGeom prst="line">
            <a:avLst/>
          </a:prstGeom>
          <a:ln w="203200">
            <a:solidFill>
              <a:srgbClr val="000000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  <p:sp>
        <p:nvSpPr>
          <p:cNvPr id="608" name="length t"/>
          <p:cNvSpPr txBox="1"/>
          <p:nvPr/>
        </p:nvSpPr>
        <p:spPr>
          <a:xfrm>
            <a:off x="16681552" y="7868098"/>
            <a:ext cx="2333276" cy="822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pPr>
            <a:r>
              <a:t>length </a:t>
            </a:r>
            <a:r>
              <a:rPr i="1">
                <a:latin typeface="Menlo Regular"/>
                <a:ea typeface="Menlo Regular"/>
                <a:cs typeface="Menlo Regular"/>
                <a:sym typeface="Menlo Regular"/>
              </a:rPr>
              <a:t>t</a:t>
            </a:r>
          </a:p>
        </p:txBody>
      </p:sp>
      <p:sp>
        <p:nvSpPr>
          <p:cNvPr id="609" name="tb"/>
          <p:cNvSpPr txBox="1"/>
          <p:nvPr/>
        </p:nvSpPr>
        <p:spPr>
          <a:xfrm>
            <a:off x="9082751" y="8427319"/>
            <a:ext cx="72598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>
                <a:latin typeface="Menlo Regular"/>
                <a:ea typeface="Menlo Regular"/>
                <a:cs typeface="Menlo Regular"/>
                <a:sym typeface="Menlo Regular"/>
              </a:defRPr>
            </a:pPr>
            <a:r>
              <a:rPr i="1"/>
              <a:t>t</a:t>
            </a:r>
            <a:r>
              <a:rPr baseline="-5999"/>
              <a:t>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0" name="Text"/>
              <p:cNvSpPr txBox="1"/>
              <p:nvPr/>
            </p:nvSpPr>
            <p:spPr>
              <a:xfrm>
                <a:off x="7604506" y="6965094"/>
                <a:ext cx="560717" cy="100276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57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57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sz="57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/>
              </a:p>
            </p:txBody>
          </p:sp>
        </mc:Choice>
        <mc:Fallback xmlns="">
          <p:sp>
            <p:nvSpPr>
              <p:cNvPr id="610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4506" y="6965094"/>
                <a:ext cx="560717" cy="1002766"/>
              </a:xfrm>
              <a:prstGeom prst="rect">
                <a:avLst/>
              </a:prstGeom>
              <a:blipFill>
                <a:blip r:embed="rId7"/>
                <a:stretch>
                  <a:fillRect l="-22222" r="-44444" b="-750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1" name="Equation"/>
              <p:cNvSpPr txBox="1"/>
              <p:nvPr/>
            </p:nvSpPr>
            <p:spPr>
              <a:xfrm>
                <a:off x="12082132" y="10603418"/>
                <a:ext cx="1549696" cy="1251515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sz="3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sz="3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r>
                            <a:rPr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sz="3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sz="3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sz="3900"/>
              </a:p>
            </p:txBody>
          </p:sp>
        </mc:Choice>
        <mc:Fallback xmlns="">
          <p:sp>
            <p:nvSpPr>
              <p:cNvPr id="611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82132" y="10603418"/>
                <a:ext cx="1549696" cy="1251515"/>
              </a:xfrm>
              <a:prstGeom prst="rect">
                <a:avLst/>
              </a:prstGeom>
              <a:blipFill>
                <a:blip r:embed="rId8"/>
                <a:stretch>
                  <a:fillRect l="-12195" t="-2000" r="-17886" b="-100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2" name="Equation"/>
              <p:cNvSpPr txBox="1"/>
              <p:nvPr/>
            </p:nvSpPr>
            <p:spPr>
              <a:xfrm>
                <a:off x="12055178" y="12280744"/>
                <a:ext cx="1590311" cy="1251516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sz="3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sz="3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r>
                            <a:rPr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sz="3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3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sz="3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sz="3900"/>
              </a:p>
            </p:txBody>
          </p:sp>
        </mc:Choice>
        <mc:Fallback xmlns="">
          <p:sp>
            <p:nvSpPr>
              <p:cNvPr id="612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55178" y="12280744"/>
                <a:ext cx="1590311" cy="1251516"/>
              </a:xfrm>
              <a:prstGeom prst="rect">
                <a:avLst/>
              </a:prstGeom>
              <a:blipFill>
                <a:blip r:embed="rId9"/>
                <a:stretch>
                  <a:fillRect l="-11111" t="-3030" r="-15079" b="-10101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3" name="t"/>
          <p:cNvSpPr txBox="1"/>
          <p:nvPr/>
        </p:nvSpPr>
        <p:spPr>
          <a:xfrm>
            <a:off x="13875056" y="8427319"/>
            <a:ext cx="481312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  <a:latin typeface="Menlo Regular"/>
                <a:ea typeface="Menlo Regular"/>
                <a:cs typeface="Menlo Regular"/>
                <a:sym typeface="Menlo Regular"/>
              </a:defRPr>
            </a:lvl1pPr>
          </a:lstStyle>
          <a:p>
            <a:pPr>
              <a:defRPr i="0">
                <a:latin typeface="+mn-lt"/>
                <a:ea typeface="+mn-ea"/>
                <a:cs typeface="+mn-cs"/>
                <a:sym typeface="Helvetica Neue"/>
              </a:defRPr>
            </a:pPr>
            <a:r>
              <a:rPr i="1">
                <a:latin typeface="Menlo Regular"/>
                <a:ea typeface="Menlo Regular"/>
                <a:cs typeface="Menlo Regular"/>
                <a:sym typeface="Menlo Regular"/>
              </a:rPr>
              <a:t>t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Derivativ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Derivatives</a:t>
            </a:r>
          </a:p>
        </p:txBody>
      </p:sp>
      <p:sp>
        <p:nvSpPr>
          <p:cNvPr id="616" name="After controlling gradient through navigation computations, noise in derivatives decreases substantially…"/>
          <p:cNvSpPr txBox="1">
            <a:spLocks noGrp="1"/>
          </p:cNvSpPr>
          <p:nvPr>
            <p:ph type="body" idx="1"/>
          </p:nvPr>
        </p:nvSpPr>
        <p:spPr>
          <a:xfrm>
            <a:off x="1270000" y="2125911"/>
            <a:ext cx="21844000" cy="8432801"/>
          </a:xfrm>
          <a:prstGeom prst="rect">
            <a:avLst/>
          </a:prstGeom>
        </p:spPr>
        <p:txBody>
          <a:bodyPr/>
          <a:lstStyle/>
          <a:p>
            <a:r>
              <a:t>After controlling gradient through navigation computations, </a:t>
            </a:r>
            <a:r>
              <a:rPr b="1"/>
              <a:t>noise in derivatives decreases substantially</a:t>
            </a:r>
          </a:p>
          <a:p>
            <a:pPr lvl="1"/>
            <a:r>
              <a:t>No change to primal (physics energy deposits remains unchanged)</a:t>
            </a:r>
          </a:p>
        </p:txBody>
      </p:sp>
      <p:sp>
        <p:nvSpPr>
          <p:cNvPr id="6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594969" y="12777349"/>
            <a:ext cx="671044" cy="8704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21</a:t>
            </a:fld>
            <a:endParaRPr/>
          </a:p>
        </p:txBody>
      </p:sp>
      <p:pic>
        <p:nvPicPr>
          <p:cNvPr id="618" name="Screenshot 2025-06-03 at 2.54.22 PM.png" descr="Screenshot 2025-06-03 at 2.54.22 PM.pn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76476" y="5236054"/>
            <a:ext cx="8609946" cy="8376806"/>
          </a:xfrm>
          <a:prstGeom prst="rect">
            <a:avLst/>
          </a:prstGeom>
          <a:ln w="12700">
            <a:miter lim="400000"/>
          </a:ln>
        </p:spPr>
      </p:pic>
      <p:pic>
        <p:nvPicPr>
          <p:cNvPr id="620" name="pasted-movie.png" descr="pasted-movie.png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635098" y="5174539"/>
            <a:ext cx="8609855" cy="8499752"/>
          </a:xfrm>
          <a:prstGeom prst="rect">
            <a:avLst/>
          </a:prstGeom>
          <a:ln w="12700">
            <a:miter lim="400000"/>
          </a:ln>
        </p:spPr>
      </p:pic>
      <p:pic>
        <p:nvPicPr>
          <p:cNvPr id="621" name="pasted-movie.png" descr="pasted-movie.png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688608" y="4961020"/>
            <a:ext cx="9080195" cy="8927051"/>
          </a:xfrm>
          <a:prstGeom prst="rect">
            <a:avLst/>
          </a:prstGeom>
          <a:ln w="12700">
            <a:miter lim="400000"/>
          </a:ln>
        </p:spPr>
      </p:pic>
      <p:pic>
        <p:nvPicPr>
          <p:cNvPr id="622" name="mean_primal_derivative.pdf" descr="mean_primal_derivative.pdf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893265" y="5149932"/>
            <a:ext cx="8550708" cy="8549123"/>
          </a:xfrm>
          <a:prstGeom prst="rect">
            <a:avLst/>
          </a:prstGeom>
          <a:ln w="12700">
            <a:miter lim="400000"/>
          </a:ln>
        </p:spPr>
      </p:pic>
      <p:sp>
        <p:nvSpPr>
          <p:cNvPr id="623" name="Rectangle"/>
          <p:cNvSpPr/>
          <p:nvPr/>
        </p:nvSpPr>
        <p:spPr>
          <a:xfrm>
            <a:off x="1083733" y="5359400"/>
            <a:ext cx="1244535" cy="495386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4" name="Equation"/>
              <p:cNvSpPr txBox="1"/>
              <p:nvPr/>
            </p:nvSpPr>
            <p:spPr>
              <a:xfrm rot="16200000">
                <a:off x="188589" y="7185015"/>
                <a:ext cx="3810111" cy="474727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b>
                        <m:sSub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deposit</m:t>
                          </m:r>
                        </m:sub>
                      </m:sSub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b>
                        <m:sSub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incoming</m:t>
                          </m:r>
                        </m:sub>
                      </m:sSub>
                    </m:oMath>
                  </m:oMathPara>
                </a14:m>
                <a:endParaRPr sz="3000"/>
              </a:p>
            </p:txBody>
          </p:sp>
        </mc:Choice>
        <mc:Fallback xmlns="">
          <p:sp>
            <p:nvSpPr>
              <p:cNvPr id="624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88589" y="7185015"/>
                <a:ext cx="3810111" cy="474727"/>
              </a:xfrm>
              <a:prstGeom prst="rect">
                <a:avLst/>
              </a:prstGeom>
              <a:blipFill>
                <a:blip r:embed="rId6"/>
                <a:stretch>
                  <a:fillRect t="-5980" r="-55263" b="-3322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5" name="Rectangle"/>
          <p:cNvSpPr/>
          <p:nvPr/>
        </p:nvSpPr>
        <p:spPr>
          <a:xfrm>
            <a:off x="14012333" y="5486400"/>
            <a:ext cx="1244535" cy="495386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6" name="Equation"/>
              <p:cNvSpPr txBox="1"/>
              <p:nvPr/>
            </p:nvSpPr>
            <p:spPr>
              <a:xfrm rot="16200000">
                <a:off x="13117188" y="7312015"/>
                <a:ext cx="3810112" cy="474727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b>
                        <m:sSub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deposit</m:t>
                          </m:r>
                        </m:sub>
                      </m:sSub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sz="30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sSub>
                        <m:sSubPr>
                          <m:ctrl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nor/>
                            </m:rPr>
                            <a:rPr sz="3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incoming</m:t>
                          </m:r>
                        </m:sub>
                      </m:sSub>
                    </m:oMath>
                  </m:oMathPara>
                </a14:m>
                <a:endParaRPr sz="3000"/>
              </a:p>
            </p:txBody>
          </p:sp>
        </mc:Choice>
        <mc:Fallback xmlns="">
          <p:sp>
            <p:nvSpPr>
              <p:cNvPr id="626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3117188" y="7312015"/>
                <a:ext cx="3810112" cy="474727"/>
              </a:xfrm>
              <a:prstGeom prst="rect">
                <a:avLst/>
              </a:prstGeom>
              <a:blipFill>
                <a:blip r:embed="rId7"/>
                <a:stretch>
                  <a:fillRect t="-5980" r="-55263" b="-3654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7" name="Line"/>
          <p:cNvSpPr/>
          <p:nvPr/>
        </p:nvSpPr>
        <p:spPr>
          <a:xfrm>
            <a:off x="10470188" y="9128088"/>
            <a:ext cx="4216277" cy="1"/>
          </a:xfrm>
          <a:prstGeom prst="line">
            <a:avLst/>
          </a:prstGeom>
          <a:ln w="1651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Simple Optimiz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Simple Optimization</a:t>
            </a:r>
          </a:p>
        </p:txBody>
      </p:sp>
      <p:sp>
        <p:nvSpPr>
          <p:cNvPr id="644" name="Slide Subtitle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45" name="Define a target shower shape…"/>
          <p:cNvSpPr txBox="1">
            <a:spLocks noGrp="1"/>
          </p:cNvSpPr>
          <p:nvPr>
            <p:ph type="body" sz="half" idx="1"/>
          </p:nvPr>
        </p:nvSpPr>
        <p:spPr>
          <a:xfrm>
            <a:off x="1246647" y="2469271"/>
            <a:ext cx="21916106" cy="3478128"/>
          </a:xfrm>
          <a:prstGeom prst="rect">
            <a:avLst/>
          </a:prstGeom>
        </p:spPr>
        <p:txBody>
          <a:bodyPr/>
          <a:lstStyle/>
          <a:p>
            <a:pPr marL="497332" indent="-497332" defTabSz="2170176">
              <a:spcBef>
                <a:spcPts val="2100"/>
              </a:spcBef>
              <a:defRPr sz="4183"/>
            </a:pPr>
            <a:r>
              <a:t>Define a target shower shape</a:t>
            </a:r>
          </a:p>
          <a:p>
            <a:pPr marL="497332" indent="-497332" defTabSz="2170176">
              <a:spcBef>
                <a:spcPts val="2100"/>
              </a:spcBef>
              <a:defRPr sz="4183"/>
            </a:pPr>
            <a:r>
              <a:t>Update primary energy to minimize loss </a:t>
            </a:r>
          </a:p>
          <a:p>
            <a:pPr marL="497332" indent="-497332" defTabSz="2170176">
              <a:spcBef>
                <a:spcPts val="2100"/>
              </a:spcBef>
              <a:defRPr sz="4183"/>
            </a:pPr>
            <a:r>
              <a:t>Optimization now using full EM physics processes in GEANT including multiple scattering</a:t>
            </a:r>
          </a:p>
        </p:txBody>
      </p:sp>
      <p:sp>
        <p:nvSpPr>
          <p:cNvPr id="64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549694" y="12777349"/>
            <a:ext cx="761595" cy="8704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22</a:t>
            </a:fld>
            <a:endParaRPr/>
          </a:p>
        </p:txBody>
      </p:sp>
      <p:pic>
        <p:nvPicPr>
          <p:cNvPr id="647" name="Screenshot 2025-06-06 at 4.22.59 PM.png" descr="Screenshot 2025-06-06 at 4.22.5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94678" y="47492"/>
            <a:ext cx="6678170" cy="2222970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48" name="Equation"/>
              <p:cNvSpPr txBox="1"/>
              <p:nvPr/>
            </p:nvSpPr>
            <p:spPr>
              <a:xfrm>
                <a:off x="12636565" y="8774346"/>
                <a:ext cx="8403776" cy="1593363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limUpp>
                        <m:limUppPr>
                          <m:ctrlPr>
                            <a:rPr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limLow>
                            <m:limLowPr>
                              <m:ctrlPr>
                                <a:rPr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a:rPr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∑</m:t>
                              </m:r>
                            </m:e>
                            <m:lim>
                              <m:r>
                                <a:rPr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lim>
                          </m:limLow>
                        </m:e>
                        <m:lim>
                          <m:r>
                            <a:rPr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49</m:t>
                          </m:r>
                        </m:lim>
                      </m:limUpp>
                      <m:r>
                        <a:rPr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bar>
                            <m:barPr>
                              <m:pos m:val="top"/>
                              <m:ctrlPr>
                                <a:rPr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m:rPr>
                                  <m:sty m:val="p"/>
                                </m:rPr>
                                <a:rPr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edep</m:t>
                              </m:r>
                            </m:e>
                          </m:bar>
                        </m:e>
                        <m:sub>
                          <m:r>
                            <a:rPr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)−</m:t>
                      </m:r>
                      <m:sSub>
                        <m:sSubPr>
                          <m:ctrlPr>
                            <a:rPr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bar>
                            <m:barPr>
                              <m:pos m:val="top"/>
                              <m:ctrlPr>
                                <a:rPr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m:rPr>
                                  <m:sty m:val="p"/>
                                </m:rPr>
                                <a:rPr sz="4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edep</m:t>
                              </m:r>
                            </m:e>
                          </m:bar>
                        </m:e>
                        <m:sub>
                          <m:r>
                            <a:rPr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sz="4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sz="4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sz="4400"/>
              </a:p>
            </p:txBody>
          </p:sp>
        </mc:Choice>
        <mc:Fallback xmlns="">
          <p:sp>
            <p:nvSpPr>
              <p:cNvPr id="648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36565" y="8774346"/>
                <a:ext cx="8403776" cy="1593363"/>
              </a:xfrm>
              <a:prstGeom prst="rect">
                <a:avLst/>
              </a:prstGeom>
              <a:blipFill>
                <a:blip r:embed="rId3"/>
                <a:stretch>
                  <a:fillRect l="-1662" r="-755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9" name="Rectangle"/>
          <p:cNvSpPr/>
          <p:nvPr/>
        </p:nvSpPr>
        <p:spPr>
          <a:xfrm>
            <a:off x="6632080" y="6646620"/>
            <a:ext cx="4025140" cy="6611793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650" name="Rectangle"/>
          <p:cNvSpPr/>
          <p:nvPr/>
        </p:nvSpPr>
        <p:spPr>
          <a:xfrm>
            <a:off x="6705159" y="6694299"/>
            <a:ext cx="303193" cy="6516435"/>
          </a:xfrm>
          <a:prstGeom prst="rect">
            <a:avLst/>
          </a:prstGeom>
          <a:solidFill>
            <a:srgbClr val="18E7C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651" name="Rectangle"/>
          <p:cNvSpPr/>
          <p:nvPr/>
        </p:nvSpPr>
        <p:spPr>
          <a:xfrm>
            <a:off x="7051079" y="6694299"/>
            <a:ext cx="605639" cy="6516435"/>
          </a:xfrm>
          <a:prstGeom prst="rect">
            <a:avLst/>
          </a:prstGeom>
          <a:solidFill>
            <a:schemeClr val="accent4">
              <a:hueOff val="222477"/>
              <a:satOff val="-433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652" name="Pb"/>
          <p:cNvSpPr txBox="1"/>
          <p:nvPr/>
        </p:nvSpPr>
        <p:spPr>
          <a:xfrm>
            <a:off x="6558405" y="11718691"/>
            <a:ext cx="850698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Pb</a:t>
            </a:r>
          </a:p>
        </p:txBody>
      </p:sp>
      <p:sp>
        <p:nvSpPr>
          <p:cNvPr id="653" name="Rectangle"/>
          <p:cNvSpPr/>
          <p:nvPr/>
        </p:nvSpPr>
        <p:spPr>
          <a:xfrm>
            <a:off x="7699446" y="6694299"/>
            <a:ext cx="303193" cy="6516435"/>
          </a:xfrm>
          <a:prstGeom prst="rect">
            <a:avLst/>
          </a:prstGeom>
          <a:solidFill>
            <a:srgbClr val="18E7C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654" name="Rectangle"/>
          <p:cNvSpPr/>
          <p:nvPr/>
        </p:nvSpPr>
        <p:spPr>
          <a:xfrm>
            <a:off x="8045366" y="6694299"/>
            <a:ext cx="605638" cy="6516435"/>
          </a:xfrm>
          <a:prstGeom prst="rect">
            <a:avLst/>
          </a:prstGeom>
          <a:solidFill>
            <a:schemeClr val="accent4">
              <a:hueOff val="222477"/>
              <a:satOff val="-433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655" name="Rectangle"/>
          <p:cNvSpPr/>
          <p:nvPr/>
        </p:nvSpPr>
        <p:spPr>
          <a:xfrm>
            <a:off x="9688019" y="6694299"/>
            <a:ext cx="303193" cy="6516435"/>
          </a:xfrm>
          <a:prstGeom prst="rect">
            <a:avLst/>
          </a:prstGeom>
          <a:solidFill>
            <a:srgbClr val="18E7C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656" name="Rectangle"/>
          <p:cNvSpPr/>
          <p:nvPr/>
        </p:nvSpPr>
        <p:spPr>
          <a:xfrm>
            <a:off x="10033941" y="6694299"/>
            <a:ext cx="605638" cy="6516435"/>
          </a:xfrm>
          <a:prstGeom prst="rect">
            <a:avLst/>
          </a:prstGeom>
          <a:solidFill>
            <a:schemeClr val="accent4">
              <a:hueOff val="222477"/>
              <a:satOff val="-433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657" name="LAr"/>
          <p:cNvSpPr txBox="1"/>
          <p:nvPr/>
        </p:nvSpPr>
        <p:spPr>
          <a:xfrm>
            <a:off x="6813639" y="12351738"/>
            <a:ext cx="1080517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LAr</a:t>
            </a:r>
          </a:p>
        </p:txBody>
      </p:sp>
      <p:sp>
        <p:nvSpPr>
          <p:cNvPr id="658" name="Line"/>
          <p:cNvSpPr/>
          <p:nvPr/>
        </p:nvSpPr>
        <p:spPr>
          <a:xfrm>
            <a:off x="4269601" y="9952517"/>
            <a:ext cx="2201555" cy="1"/>
          </a:xfrm>
          <a:prstGeom prst="line">
            <a:avLst/>
          </a:prstGeom>
          <a:ln w="127000">
            <a:solidFill>
              <a:schemeClr val="accent3">
                <a:hueOff val="362282"/>
                <a:satOff val="31803"/>
                <a:lumOff val="-18242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endParaRPr/>
          </a:p>
        </p:txBody>
      </p:sp>
      <p:sp>
        <p:nvSpPr>
          <p:cNvPr id="659" name="Ebeam"/>
          <p:cNvSpPr txBox="1"/>
          <p:nvPr/>
        </p:nvSpPr>
        <p:spPr>
          <a:xfrm>
            <a:off x="4600403" y="8837965"/>
            <a:ext cx="1539952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rPr i="1"/>
              <a:t>E</a:t>
            </a:r>
            <a:r>
              <a:rPr baseline="-5999"/>
              <a:t>beam</a:t>
            </a:r>
          </a:p>
        </p:txBody>
      </p:sp>
      <p:sp>
        <p:nvSpPr>
          <p:cNvPr id="660" name="Line"/>
          <p:cNvSpPr/>
          <p:nvPr/>
        </p:nvSpPr>
        <p:spPr>
          <a:xfrm>
            <a:off x="6680936" y="6543490"/>
            <a:ext cx="351640" cy="1"/>
          </a:xfrm>
          <a:prstGeom prst="line">
            <a:avLst/>
          </a:prstGeom>
          <a:ln w="76200">
            <a:solidFill>
              <a:srgbClr val="000000"/>
            </a:solidFill>
            <a:miter lim="400000"/>
            <a:headEnd type="triangle" len="sm"/>
            <a:tailEnd type="triangle" len="sm"/>
          </a:ln>
        </p:spPr>
        <p:txBody>
          <a:bodyPr lIns="50800" tIns="50800" rIns="50800" bIns="50800" anchor="ctr"/>
          <a:lstStyle/>
          <a:p>
            <a: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endParaRPr/>
          </a:p>
        </p:txBody>
      </p:sp>
      <p:sp>
        <p:nvSpPr>
          <p:cNvPr id="661" name="⍺"/>
          <p:cNvSpPr txBox="1"/>
          <p:nvPr/>
        </p:nvSpPr>
        <p:spPr>
          <a:xfrm>
            <a:off x="6616100" y="5715892"/>
            <a:ext cx="481311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⍺</a:t>
            </a:r>
          </a:p>
        </p:txBody>
      </p:sp>
      <p:sp>
        <p:nvSpPr>
          <p:cNvPr id="662" name="e-"/>
          <p:cNvSpPr txBox="1"/>
          <p:nvPr/>
        </p:nvSpPr>
        <p:spPr>
          <a:xfrm>
            <a:off x="5038299" y="9726965"/>
            <a:ext cx="664160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e-</a:t>
            </a:r>
          </a:p>
        </p:txBody>
      </p:sp>
      <p:sp>
        <p:nvSpPr>
          <p:cNvPr id="663" name="Line"/>
          <p:cNvSpPr/>
          <p:nvPr/>
        </p:nvSpPr>
        <p:spPr>
          <a:xfrm>
            <a:off x="7687922" y="6548979"/>
            <a:ext cx="351640" cy="1"/>
          </a:xfrm>
          <a:prstGeom prst="line">
            <a:avLst/>
          </a:prstGeom>
          <a:ln w="76200">
            <a:solidFill>
              <a:srgbClr val="000000"/>
            </a:solidFill>
            <a:miter lim="400000"/>
            <a:headEnd type="triangle" len="sm"/>
            <a:tailEnd type="triangle" len="sm"/>
          </a:ln>
        </p:spPr>
        <p:txBody>
          <a:bodyPr lIns="50800" tIns="50800" rIns="50800" bIns="50800" anchor="ctr"/>
          <a:lstStyle/>
          <a:p>
            <a: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endParaRPr/>
          </a:p>
        </p:txBody>
      </p:sp>
      <p:sp>
        <p:nvSpPr>
          <p:cNvPr id="664" name="⍺"/>
          <p:cNvSpPr txBox="1"/>
          <p:nvPr/>
        </p:nvSpPr>
        <p:spPr>
          <a:xfrm>
            <a:off x="7623086" y="5721381"/>
            <a:ext cx="481311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⍺</a:t>
            </a:r>
          </a:p>
        </p:txBody>
      </p:sp>
      <p:sp>
        <p:nvSpPr>
          <p:cNvPr id="665" name="Line"/>
          <p:cNvSpPr/>
          <p:nvPr/>
        </p:nvSpPr>
        <p:spPr>
          <a:xfrm>
            <a:off x="9663796" y="6548791"/>
            <a:ext cx="351639" cy="1"/>
          </a:xfrm>
          <a:prstGeom prst="line">
            <a:avLst/>
          </a:prstGeom>
          <a:ln w="76200">
            <a:solidFill>
              <a:srgbClr val="000000"/>
            </a:solidFill>
            <a:miter lim="400000"/>
            <a:headEnd type="triangle" len="sm"/>
            <a:tailEnd type="triangle" len="sm"/>
          </a:ln>
        </p:spPr>
        <p:txBody>
          <a:bodyPr lIns="50800" tIns="50800" rIns="50800" bIns="50800" anchor="ctr"/>
          <a:lstStyle/>
          <a:p>
            <a: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endParaRPr/>
          </a:p>
        </p:txBody>
      </p:sp>
      <p:sp>
        <p:nvSpPr>
          <p:cNvPr id="666" name="⍺"/>
          <p:cNvSpPr txBox="1"/>
          <p:nvPr/>
        </p:nvSpPr>
        <p:spPr>
          <a:xfrm>
            <a:off x="9598959" y="5721194"/>
            <a:ext cx="481311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⍺</a:t>
            </a:r>
          </a:p>
        </p:txBody>
      </p:sp>
      <p:sp>
        <p:nvSpPr>
          <p:cNvPr id="667" name="…"/>
          <p:cNvSpPr txBox="1"/>
          <p:nvPr/>
        </p:nvSpPr>
        <p:spPr>
          <a:xfrm>
            <a:off x="8866692" y="9354975"/>
            <a:ext cx="605639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…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Simple Optimiza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Simple Optimization</a:t>
            </a:r>
          </a:p>
        </p:txBody>
      </p:sp>
      <p:sp>
        <p:nvSpPr>
          <p:cNvPr id="670" name="Slide Subtitle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535089" y="12777349"/>
            <a:ext cx="790805" cy="8704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23</a:t>
            </a:fld>
            <a:endParaRPr/>
          </a:p>
        </p:txBody>
      </p:sp>
      <p:pic>
        <p:nvPicPr>
          <p:cNvPr id="672" name="Screenshot 2025-06-06 at 4.22.59 PM.png" descr="Screenshot 2025-06-06 at 4.22.5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94678" y="47492"/>
            <a:ext cx="6678170" cy="2222970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73" name="Equation"/>
              <p:cNvSpPr txBox="1"/>
              <p:nvPr/>
            </p:nvSpPr>
            <p:spPr>
              <a:xfrm>
                <a:off x="17721040" y="2498896"/>
                <a:ext cx="5925323" cy="1122597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limUpp>
                        <m:limUppPr>
                          <m:ctrlPr>
                            <a:rPr sz="3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limLow>
                            <m:limLowPr>
                              <m:ctrlPr>
                                <a:rPr sz="3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a:rPr sz="3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∑</m:t>
                              </m:r>
                            </m:e>
                            <m:lim>
                              <m:r>
                                <a:rPr sz="3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sz="3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lim>
                          </m:limLow>
                        </m:e>
                        <m:lim>
                          <m:r>
                            <a:rPr sz="3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49</m:t>
                          </m:r>
                        </m:lim>
                      </m:limUpp>
                      <m:r>
                        <a:rPr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sz="3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bar>
                            <m:barPr>
                              <m:pos m:val="top"/>
                              <m:ctrlPr>
                                <a:rPr sz="3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m:rPr>
                                  <m:sty m:val="p"/>
                                </m:rPr>
                                <a:rPr sz="3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edep</m:t>
                              </m:r>
                            </m:e>
                          </m:bar>
                        </m:e>
                        <m:sub>
                          <m:r>
                            <a:rPr sz="3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)−</m:t>
                      </m:r>
                      <m:sSub>
                        <m:sSubPr>
                          <m:ctrlPr>
                            <a:rPr sz="3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bar>
                            <m:barPr>
                              <m:pos m:val="top"/>
                              <m:ctrlPr>
                                <a:rPr sz="3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r>
                                <m:rPr>
                                  <m:sty m:val="p"/>
                                </m:rPr>
                                <a:rPr sz="31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edep</m:t>
                              </m:r>
                            </m:e>
                          </m:bar>
                        </m:e>
                        <m:sub>
                          <m:r>
                            <a:rPr sz="3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sz="3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sz="3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sz="31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sSup>
                        <m:sSupPr>
                          <m:ctrlPr>
                            <a:rPr sz="3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3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sz="31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sz="3100"/>
              </a:p>
            </p:txBody>
          </p:sp>
        </mc:Choice>
        <mc:Fallback xmlns="">
          <p:sp>
            <p:nvSpPr>
              <p:cNvPr id="673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21040" y="2498896"/>
                <a:ext cx="5925323" cy="1122597"/>
              </a:xfrm>
              <a:prstGeom prst="rect">
                <a:avLst/>
              </a:prstGeom>
              <a:blipFill>
                <a:blip r:embed="rId3"/>
                <a:stretch>
                  <a:fillRect l="-1713" r="-642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74" name="loss_convergence.gif" descr="loss_convergence.gif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2131917" y="3961010"/>
            <a:ext cx="9053514" cy="9053514"/>
          </a:xfrm>
          <a:prstGeom prst="rect">
            <a:avLst/>
          </a:prstGeom>
          <a:ln w="12700">
            <a:miter lim="400000"/>
          </a:ln>
        </p:spPr>
      </p:pic>
      <p:pic>
        <p:nvPicPr>
          <p:cNvPr id="675" name="Screenshot 2025-06-07 at 1.50.49 PM.png" descr="Screenshot 2025-06-07 at 1.50.49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573" y="47492"/>
            <a:ext cx="2620922" cy="2802931"/>
          </a:xfrm>
          <a:prstGeom prst="rect">
            <a:avLst/>
          </a:prstGeom>
          <a:ln w="12700">
            <a:miter lim="400000"/>
          </a:ln>
        </p:spPr>
      </p:pic>
      <p:pic>
        <p:nvPicPr>
          <p:cNvPr id="676" name="edeps_convergence.gif" descr="edeps_convergence.gif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3198569" y="4022483"/>
            <a:ext cx="8930569" cy="893056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Conclus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Conclusion</a:t>
            </a:r>
          </a:p>
        </p:txBody>
      </p:sp>
      <p:sp>
        <p:nvSpPr>
          <p:cNvPr id="679" name="Slide Subtitle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80" name="Presented latest results on differentiable GEANT with full EM physics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4700"/>
            </a:pPr>
            <a:r>
              <a:t>Presented latest results on differentiable GEANT with full EM physics</a:t>
            </a:r>
          </a:p>
          <a:p>
            <a:pPr>
              <a:defRPr sz="4700"/>
            </a:pPr>
            <a:r>
              <a:t>Developed a solution for high-variance derivatives related to multiple scattering</a:t>
            </a:r>
          </a:p>
          <a:p>
            <a:pPr lvl="1">
              <a:defRPr sz="4700"/>
            </a:pPr>
            <a:r>
              <a:t>Understood these results in the context of a detector optimization </a:t>
            </a:r>
          </a:p>
          <a:p>
            <a:pPr lvl="1">
              <a:defRPr sz="4700"/>
            </a:pPr>
            <a:r>
              <a:t>Still studying the effects of derivatives w.r.t. geometry </a:t>
            </a:r>
          </a:p>
          <a:p>
            <a:pPr>
              <a:defRPr sz="4700"/>
            </a:pPr>
            <a:r>
              <a:t>Paper forthcoming</a:t>
            </a:r>
          </a:p>
        </p:txBody>
      </p:sp>
      <p:sp>
        <p:nvSpPr>
          <p:cNvPr id="68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541515" y="12777349"/>
            <a:ext cx="777952" cy="8704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24</a:t>
            </a:fld>
            <a:endParaRPr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Detector optimization examp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Detector optimization example</a:t>
            </a:r>
          </a:p>
        </p:txBody>
      </p:sp>
      <p:sp>
        <p:nvSpPr>
          <p:cNvPr id="2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96912" y="12777349"/>
            <a:ext cx="467158" cy="8704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3</a:t>
            </a:fld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6" name="As an example, consider an e- beam with energy Ebeam incident on a sampling calorimeter with 2 parameters:…"/>
              <p:cNvSpPr txBox="1"/>
              <p:nvPr/>
            </p:nvSpPr>
            <p:spPr>
              <a:xfrm>
                <a:off x="1132778" y="2879927"/>
                <a:ext cx="12451214" cy="1056337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50800" tIns="50800" rIns="50800" bIns="50800" anchor="ctr">
                <a:spAutoFit/>
              </a:bodyPr>
              <a:lstStyle/>
              <a:p>
                <a:pPr marL="558800" indent="-558800" defTabSz="2438400">
                  <a:lnSpc>
                    <a:spcPct val="100000"/>
                  </a:lnSpc>
                  <a:spcBef>
                    <a:spcPts val="2400"/>
                  </a:spcBef>
                  <a:buClr>
                    <a:srgbClr val="000000"/>
                  </a:buClr>
                  <a:buSzPct val="100000"/>
                  <a:buChar char="•"/>
                  <a:defRPr sz="6200">
                    <a:latin typeface="Graphik"/>
                    <a:ea typeface="Graphik"/>
                    <a:cs typeface="Graphik"/>
                    <a:sym typeface="Graphik"/>
                  </a:defRPr>
                </a:pPr>
                <a:r>
                  <a:t>As an example, consider an e- beam with energy </a:t>
                </a:r>
                <a:r>
                  <a:rPr i="1"/>
                  <a:t>E</a:t>
                </a:r>
                <a:r>
                  <a:rPr baseline="-5999"/>
                  <a:t>beam</a:t>
                </a:r>
                <a:r>
                  <a:t> incident on a sampling calorimeter with 2 parameters: </a:t>
                </a:r>
                <a14:m>
                  <m:oMath xmlns:m="http://schemas.openxmlformats.org/officeDocument/2006/math">
                    <m:r>
                      <a:rPr sz="75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𝜃</m:t>
                    </m:r>
                    <m:r>
                      <a:rPr sz="75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ctrlPr>
                          <a:rPr sz="75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sz="75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75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sz="75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beam</m:t>
                            </m:r>
                          </m:sub>
                        </m:sSub>
                        <m:r>
                          <a:rPr sz="75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sz="75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</m:d>
                  </m:oMath>
                </a14:m>
                <a:endParaRPr/>
              </a:p>
              <a:p>
                <a:pPr marL="558800" indent="-558800" defTabSz="2438400">
                  <a:lnSpc>
                    <a:spcPct val="100000"/>
                  </a:lnSpc>
                  <a:spcBef>
                    <a:spcPts val="2400"/>
                  </a:spcBef>
                  <a:buClr>
                    <a:srgbClr val="000000"/>
                  </a:buClr>
                  <a:buSzPct val="100000"/>
                  <a:buChar char="•"/>
                  <a:defRPr sz="6200">
                    <a:latin typeface="Graphik"/>
                    <a:ea typeface="Graphik"/>
                    <a:cs typeface="Graphik"/>
                    <a:sym typeface="Graphik"/>
                  </a:defRPr>
                </a:pPr>
                <a:r>
                  <a:t>Can we tune θ to optimize </a:t>
                </a:r>
                <a:br/>
                <a:r>
                  <a:t>an energy deposition profile?</a:t>
                </a:r>
              </a:p>
              <a:p>
                <a:pPr marL="1117600" lvl="1" indent="-558800" defTabSz="2438400">
                  <a:lnSpc>
                    <a:spcPct val="100000"/>
                  </a:lnSpc>
                  <a:spcBef>
                    <a:spcPts val="2400"/>
                  </a:spcBef>
                  <a:buClr>
                    <a:srgbClr val="000000"/>
                  </a:buClr>
                  <a:buSzPct val="100000"/>
                  <a:buChar char="•"/>
                  <a:defRPr sz="6200">
                    <a:latin typeface="Graphik"/>
                    <a:ea typeface="Graphik"/>
                    <a:cs typeface="Graphik"/>
                    <a:sym typeface="Graphik"/>
                  </a:defRPr>
                </a:pPr>
                <a:r>
                  <a:t>Eg to target a specific average shower depth</a:t>
                </a:r>
              </a:p>
            </p:txBody>
          </p:sp>
        </mc:Choice>
        <mc:Fallback xmlns="">
          <p:sp>
            <p:nvSpPr>
              <p:cNvPr id="216" name="As an example, consider an e- beam with energy Ebeam incident on a sampling calorimeter with 2 parameters: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2778" y="2879927"/>
                <a:ext cx="12451214" cy="10563370"/>
              </a:xfrm>
              <a:prstGeom prst="rect">
                <a:avLst/>
              </a:prstGeom>
              <a:blipFill>
                <a:blip r:embed="rId2"/>
                <a:stretch>
                  <a:fillRect l="-3772" r="-499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7" name="Equation"/>
              <p:cNvSpPr txBox="1"/>
              <p:nvPr/>
            </p:nvSpPr>
            <p:spPr>
              <a:xfrm>
                <a:off x="20593552" y="-1192193"/>
                <a:ext cx="3397269" cy="749809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spcBef>
                    <a:spcPts val="0"/>
                  </a:spcBef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∈</m:t>
                      </m:r>
                      <m:d>
                        <m:dPr>
                          <m:ctrlPr>
                            <a:rPr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sz="48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beam</m:t>
                              </m:r>
                            </m:sub>
                          </m:sSub>
                          <m:r>
                            <a:rPr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sz="4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</m:d>
                    </m:oMath>
                  </m:oMathPara>
                </a14:m>
                <a:endParaRPr sz="4800"/>
              </a:p>
            </p:txBody>
          </p:sp>
        </mc:Choice>
        <mc:Fallback xmlns="">
          <p:sp>
            <p:nvSpPr>
              <p:cNvPr id="217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93552" y="-1192193"/>
                <a:ext cx="3397269" cy="749809"/>
              </a:xfrm>
              <a:prstGeom prst="rect">
                <a:avLst/>
              </a:prstGeom>
              <a:blipFill>
                <a:blip r:embed="rId3"/>
                <a:stretch>
                  <a:fillRect l="-6320" r="-8550" b="-20000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8" name="Rectangle"/>
          <p:cNvSpPr/>
          <p:nvPr/>
        </p:nvSpPr>
        <p:spPr>
          <a:xfrm>
            <a:off x="17520680" y="4855715"/>
            <a:ext cx="4025141" cy="6611793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19" name="Rectangle"/>
          <p:cNvSpPr/>
          <p:nvPr/>
        </p:nvSpPr>
        <p:spPr>
          <a:xfrm>
            <a:off x="17593760" y="4903394"/>
            <a:ext cx="303192" cy="6516435"/>
          </a:xfrm>
          <a:prstGeom prst="rect">
            <a:avLst/>
          </a:prstGeom>
          <a:solidFill>
            <a:srgbClr val="18E7C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20" name="Rectangle"/>
          <p:cNvSpPr/>
          <p:nvPr/>
        </p:nvSpPr>
        <p:spPr>
          <a:xfrm>
            <a:off x="17939680" y="4903394"/>
            <a:ext cx="605638" cy="6516435"/>
          </a:xfrm>
          <a:prstGeom prst="rect">
            <a:avLst/>
          </a:prstGeom>
          <a:solidFill>
            <a:schemeClr val="accent4">
              <a:hueOff val="222477"/>
              <a:satOff val="-433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21" name="Pb"/>
          <p:cNvSpPr txBox="1"/>
          <p:nvPr/>
        </p:nvSpPr>
        <p:spPr>
          <a:xfrm>
            <a:off x="17447006" y="9927786"/>
            <a:ext cx="850698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Pb</a:t>
            </a:r>
          </a:p>
        </p:txBody>
      </p:sp>
      <p:sp>
        <p:nvSpPr>
          <p:cNvPr id="222" name="Rectangle"/>
          <p:cNvSpPr/>
          <p:nvPr/>
        </p:nvSpPr>
        <p:spPr>
          <a:xfrm>
            <a:off x="18588046" y="4903394"/>
            <a:ext cx="303193" cy="6516435"/>
          </a:xfrm>
          <a:prstGeom prst="rect">
            <a:avLst/>
          </a:prstGeom>
          <a:solidFill>
            <a:srgbClr val="18E7C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23" name="Rectangle"/>
          <p:cNvSpPr/>
          <p:nvPr/>
        </p:nvSpPr>
        <p:spPr>
          <a:xfrm>
            <a:off x="18933966" y="4903394"/>
            <a:ext cx="605639" cy="6516435"/>
          </a:xfrm>
          <a:prstGeom prst="rect">
            <a:avLst/>
          </a:prstGeom>
          <a:solidFill>
            <a:schemeClr val="accent4">
              <a:hueOff val="222477"/>
              <a:satOff val="-433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24" name="Rectangle"/>
          <p:cNvSpPr/>
          <p:nvPr/>
        </p:nvSpPr>
        <p:spPr>
          <a:xfrm>
            <a:off x="20576619" y="4903394"/>
            <a:ext cx="303193" cy="6516435"/>
          </a:xfrm>
          <a:prstGeom prst="rect">
            <a:avLst/>
          </a:prstGeom>
          <a:solidFill>
            <a:srgbClr val="18E7C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25" name="Rectangle"/>
          <p:cNvSpPr/>
          <p:nvPr/>
        </p:nvSpPr>
        <p:spPr>
          <a:xfrm>
            <a:off x="20922541" y="4903394"/>
            <a:ext cx="605639" cy="6516435"/>
          </a:xfrm>
          <a:prstGeom prst="rect">
            <a:avLst/>
          </a:prstGeom>
          <a:solidFill>
            <a:schemeClr val="accent4">
              <a:hueOff val="222477"/>
              <a:satOff val="-433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26" name="LAr"/>
          <p:cNvSpPr txBox="1"/>
          <p:nvPr/>
        </p:nvSpPr>
        <p:spPr>
          <a:xfrm>
            <a:off x="17702240" y="10560833"/>
            <a:ext cx="1080517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LAr</a:t>
            </a:r>
          </a:p>
        </p:txBody>
      </p:sp>
      <p:sp>
        <p:nvSpPr>
          <p:cNvPr id="227" name="Line"/>
          <p:cNvSpPr/>
          <p:nvPr/>
        </p:nvSpPr>
        <p:spPr>
          <a:xfrm>
            <a:off x="15158201" y="8161611"/>
            <a:ext cx="2201555" cy="1"/>
          </a:xfrm>
          <a:prstGeom prst="line">
            <a:avLst/>
          </a:prstGeom>
          <a:ln w="127000">
            <a:solidFill>
              <a:schemeClr val="accent3">
                <a:hueOff val="362282"/>
                <a:satOff val="31803"/>
                <a:lumOff val="-18242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endParaRPr/>
          </a:p>
        </p:txBody>
      </p:sp>
      <p:sp>
        <p:nvSpPr>
          <p:cNvPr id="228" name="Ebeam"/>
          <p:cNvSpPr txBox="1"/>
          <p:nvPr/>
        </p:nvSpPr>
        <p:spPr>
          <a:xfrm>
            <a:off x="15489003" y="7047059"/>
            <a:ext cx="1539952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rPr i="1"/>
              <a:t>E</a:t>
            </a:r>
            <a:r>
              <a:rPr baseline="-5999"/>
              <a:t>beam</a:t>
            </a:r>
          </a:p>
        </p:txBody>
      </p:sp>
      <p:sp>
        <p:nvSpPr>
          <p:cNvPr id="229" name="Line"/>
          <p:cNvSpPr/>
          <p:nvPr/>
        </p:nvSpPr>
        <p:spPr>
          <a:xfrm>
            <a:off x="17569536" y="4752585"/>
            <a:ext cx="351640" cy="1"/>
          </a:xfrm>
          <a:prstGeom prst="line">
            <a:avLst/>
          </a:prstGeom>
          <a:ln w="76200">
            <a:solidFill>
              <a:srgbClr val="000000"/>
            </a:solidFill>
            <a:miter lim="400000"/>
            <a:headEnd type="triangle" len="sm"/>
            <a:tailEnd type="triangle" len="sm"/>
          </a:ln>
        </p:spPr>
        <p:txBody>
          <a:bodyPr lIns="50800" tIns="50800" rIns="50800" bIns="50800" anchor="ctr"/>
          <a:lstStyle/>
          <a:p>
            <a: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endParaRPr/>
          </a:p>
        </p:txBody>
      </p:sp>
      <p:sp>
        <p:nvSpPr>
          <p:cNvPr id="230" name="⍺"/>
          <p:cNvSpPr txBox="1"/>
          <p:nvPr/>
        </p:nvSpPr>
        <p:spPr>
          <a:xfrm>
            <a:off x="17504700" y="3924987"/>
            <a:ext cx="481311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⍺</a:t>
            </a:r>
          </a:p>
        </p:txBody>
      </p:sp>
      <p:sp>
        <p:nvSpPr>
          <p:cNvPr id="231" name="e-"/>
          <p:cNvSpPr txBox="1"/>
          <p:nvPr/>
        </p:nvSpPr>
        <p:spPr>
          <a:xfrm>
            <a:off x="15926899" y="7936059"/>
            <a:ext cx="664160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e-</a:t>
            </a:r>
          </a:p>
        </p:txBody>
      </p:sp>
      <p:sp>
        <p:nvSpPr>
          <p:cNvPr id="232" name="Line"/>
          <p:cNvSpPr/>
          <p:nvPr/>
        </p:nvSpPr>
        <p:spPr>
          <a:xfrm>
            <a:off x="18576523" y="4758074"/>
            <a:ext cx="351640" cy="1"/>
          </a:xfrm>
          <a:prstGeom prst="line">
            <a:avLst/>
          </a:prstGeom>
          <a:ln w="76200">
            <a:solidFill>
              <a:srgbClr val="000000"/>
            </a:solidFill>
            <a:miter lim="400000"/>
            <a:headEnd type="triangle" len="sm"/>
            <a:tailEnd type="triangle" len="sm"/>
          </a:ln>
        </p:spPr>
        <p:txBody>
          <a:bodyPr lIns="50800" tIns="50800" rIns="50800" bIns="50800" anchor="ctr"/>
          <a:lstStyle/>
          <a:p>
            <a: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endParaRPr/>
          </a:p>
        </p:txBody>
      </p:sp>
      <p:sp>
        <p:nvSpPr>
          <p:cNvPr id="233" name="⍺"/>
          <p:cNvSpPr txBox="1"/>
          <p:nvPr/>
        </p:nvSpPr>
        <p:spPr>
          <a:xfrm>
            <a:off x="18511687" y="3930476"/>
            <a:ext cx="481311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⍺</a:t>
            </a:r>
          </a:p>
        </p:txBody>
      </p:sp>
      <p:sp>
        <p:nvSpPr>
          <p:cNvPr id="234" name="Line"/>
          <p:cNvSpPr/>
          <p:nvPr/>
        </p:nvSpPr>
        <p:spPr>
          <a:xfrm>
            <a:off x="20552396" y="4757886"/>
            <a:ext cx="351640" cy="1"/>
          </a:xfrm>
          <a:prstGeom prst="line">
            <a:avLst/>
          </a:prstGeom>
          <a:ln w="76200">
            <a:solidFill>
              <a:srgbClr val="000000"/>
            </a:solidFill>
            <a:miter lim="400000"/>
            <a:headEnd type="triangle" len="sm"/>
            <a:tailEnd type="triangle" len="sm"/>
          </a:ln>
        </p:spPr>
        <p:txBody>
          <a:bodyPr lIns="50800" tIns="50800" rIns="50800" bIns="50800" anchor="ctr"/>
          <a:lstStyle/>
          <a:p>
            <a: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endParaRPr/>
          </a:p>
        </p:txBody>
      </p:sp>
      <p:sp>
        <p:nvSpPr>
          <p:cNvPr id="235" name="⍺"/>
          <p:cNvSpPr txBox="1"/>
          <p:nvPr/>
        </p:nvSpPr>
        <p:spPr>
          <a:xfrm>
            <a:off x="20487560" y="3930289"/>
            <a:ext cx="481311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⍺</a:t>
            </a:r>
          </a:p>
        </p:txBody>
      </p:sp>
      <p:sp>
        <p:nvSpPr>
          <p:cNvPr id="236" name="…"/>
          <p:cNvSpPr txBox="1"/>
          <p:nvPr/>
        </p:nvSpPr>
        <p:spPr>
          <a:xfrm>
            <a:off x="19755293" y="7564070"/>
            <a:ext cx="605638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…</a:t>
            </a:r>
          </a:p>
        </p:txBody>
      </p:sp>
      <p:sp>
        <p:nvSpPr>
          <p:cNvPr id="237" name="2405.07944"/>
          <p:cNvSpPr txBox="1"/>
          <p:nvPr/>
        </p:nvSpPr>
        <p:spPr>
          <a:xfrm>
            <a:off x="20323641" y="137564"/>
            <a:ext cx="3937090" cy="9208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 sz="4900" b="1" u="sng">
                <a:latin typeface="Graphik"/>
                <a:ea typeface="Graphik"/>
                <a:cs typeface="Graphik"/>
                <a:sym typeface="Graphik"/>
                <a:hlinkClick r:id="rId4"/>
              </a:defRPr>
            </a:lvl1pPr>
          </a:lstStyle>
          <a:p>
            <a:pPr>
              <a:defRPr u="none"/>
            </a:pPr>
            <a:r>
              <a:rPr u="sng">
                <a:hlinkClick r:id="rId4"/>
              </a:rPr>
              <a:t>2405.07944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93115" y="12777349"/>
            <a:ext cx="474752" cy="8704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4</a:t>
            </a:fld>
            <a:endParaRPr/>
          </a:p>
        </p:txBody>
      </p:sp>
      <p:pic>
        <p:nvPicPr>
          <p:cNvPr id="241" name="Screenshot 2025-03-18 at 7.41.12 PM.png" descr="Screenshot 2025-03-18 at 7.41.1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857" y="3948146"/>
            <a:ext cx="17939187" cy="7504442"/>
          </a:xfrm>
          <a:prstGeom prst="rect">
            <a:avLst/>
          </a:prstGeom>
          <a:ln w="12700">
            <a:miter lim="400000"/>
          </a:ln>
        </p:spPr>
      </p:pic>
      <p:sp>
        <p:nvSpPr>
          <p:cNvPr id="242" name="2D example of gradient descent in a realistic calorimeter"/>
          <p:cNvSpPr txBox="1"/>
          <p:nvPr/>
        </p:nvSpPr>
        <p:spPr>
          <a:xfrm>
            <a:off x="8239952" y="3374072"/>
            <a:ext cx="15676496" cy="6940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 sz="3500" b="1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2D example of gradient descent in a realistic calorimeter</a:t>
            </a:r>
          </a:p>
        </p:txBody>
      </p:sp>
      <p:sp>
        <p:nvSpPr>
          <p:cNvPr id="243" name="Loss surface"/>
          <p:cNvSpPr txBox="1"/>
          <p:nvPr/>
        </p:nvSpPr>
        <p:spPr>
          <a:xfrm>
            <a:off x="13965699" y="9299032"/>
            <a:ext cx="4447643" cy="10469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 sz="56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Loss surface </a:t>
            </a:r>
          </a:p>
        </p:txBody>
      </p:sp>
      <p:sp>
        <p:nvSpPr>
          <p:cNvPr id="244" name="Gradients"/>
          <p:cNvSpPr txBox="1"/>
          <p:nvPr/>
        </p:nvSpPr>
        <p:spPr>
          <a:xfrm>
            <a:off x="19841298" y="7577674"/>
            <a:ext cx="2894687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Gradients</a:t>
            </a:r>
          </a:p>
        </p:txBody>
      </p:sp>
      <p:sp>
        <p:nvSpPr>
          <p:cNvPr id="245" name="Line"/>
          <p:cNvSpPr/>
          <p:nvPr/>
        </p:nvSpPr>
        <p:spPr>
          <a:xfrm flipH="1" flipV="1">
            <a:off x="20485358" y="9191585"/>
            <a:ext cx="144871" cy="192249"/>
          </a:xfrm>
          <a:prstGeom prst="line">
            <a:avLst/>
          </a:prstGeom>
          <a:ln w="25400">
            <a:solidFill>
              <a:srgbClr val="EE220D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endParaRPr/>
          </a:p>
        </p:txBody>
      </p:sp>
      <p:sp>
        <p:nvSpPr>
          <p:cNvPr id="246" name="START"/>
          <p:cNvSpPr txBox="1"/>
          <p:nvPr/>
        </p:nvSpPr>
        <p:spPr>
          <a:xfrm>
            <a:off x="20255267" y="9444002"/>
            <a:ext cx="1711148" cy="7570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 sz="3900" b="1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START</a:t>
            </a:r>
          </a:p>
        </p:txBody>
      </p:sp>
      <p:sp>
        <p:nvSpPr>
          <p:cNvPr id="247" name="END"/>
          <p:cNvSpPr txBox="1"/>
          <p:nvPr/>
        </p:nvSpPr>
        <p:spPr>
          <a:xfrm>
            <a:off x="10674967" y="7559385"/>
            <a:ext cx="1170280" cy="7570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 sz="3900" b="1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END</a:t>
            </a:r>
          </a:p>
        </p:txBody>
      </p:sp>
      <p:sp>
        <p:nvSpPr>
          <p:cNvPr id="248" name="Line"/>
          <p:cNvSpPr/>
          <p:nvPr/>
        </p:nvSpPr>
        <p:spPr>
          <a:xfrm flipH="1" flipV="1">
            <a:off x="20353963" y="8997027"/>
            <a:ext cx="144870" cy="192249"/>
          </a:xfrm>
          <a:prstGeom prst="line">
            <a:avLst/>
          </a:prstGeom>
          <a:ln w="25400">
            <a:solidFill>
              <a:srgbClr val="EE220D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endParaRPr/>
          </a:p>
        </p:txBody>
      </p:sp>
      <p:sp>
        <p:nvSpPr>
          <p:cNvPr id="249" name="Line"/>
          <p:cNvSpPr/>
          <p:nvPr/>
        </p:nvSpPr>
        <p:spPr>
          <a:xfrm flipH="1" flipV="1">
            <a:off x="20205343" y="8802470"/>
            <a:ext cx="144870" cy="192249"/>
          </a:xfrm>
          <a:prstGeom prst="line">
            <a:avLst/>
          </a:prstGeom>
          <a:ln w="25400">
            <a:solidFill>
              <a:srgbClr val="EE220D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endParaRPr/>
          </a:p>
        </p:txBody>
      </p:sp>
      <p:sp>
        <p:nvSpPr>
          <p:cNvPr id="250" name="Line"/>
          <p:cNvSpPr/>
          <p:nvPr/>
        </p:nvSpPr>
        <p:spPr>
          <a:xfrm flipH="1" flipV="1">
            <a:off x="20062465" y="8608893"/>
            <a:ext cx="144870" cy="192249"/>
          </a:xfrm>
          <a:prstGeom prst="line">
            <a:avLst/>
          </a:prstGeom>
          <a:ln w="25400">
            <a:solidFill>
              <a:srgbClr val="EE220D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endParaRPr/>
          </a:p>
        </p:txBody>
      </p:sp>
      <p:sp>
        <p:nvSpPr>
          <p:cNvPr id="251" name="Line"/>
          <p:cNvSpPr/>
          <p:nvPr/>
        </p:nvSpPr>
        <p:spPr>
          <a:xfrm flipH="1" flipV="1">
            <a:off x="19926999" y="8400521"/>
            <a:ext cx="144870" cy="192249"/>
          </a:xfrm>
          <a:prstGeom prst="line">
            <a:avLst/>
          </a:prstGeom>
          <a:ln w="25400">
            <a:solidFill>
              <a:srgbClr val="EE220D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endParaRPr/>
          </a:p>
        </p:txBody>
      </p:sp>
      <p:sp>
        <p:nvSpPr>
          <p:cNvPr id="252" name="Line"/>
          <p:cNvSpPr/>
          <p:nvPr/>
        </p:nvSpPr>
        <p:spPr>
          <a:xfrm flipH="1" flipV="1">
            <a:off x="19783676" y="8258011"/>
            <a:ext cx="140026" cy="140026"/>
          </a:xfrm>
          <a:prstGeom prst="line">
            <a:avLst/>
          </a:prstGeom>
          <a:ln w="25400">
            <a:solidFill>
              <a:srgbClr val="EE220D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endParaRPr/>
          </a:p>
        </p:txBody>
      </p:sp>
      <p:sp>
        <p:nvSpPr>
          <p:cNvPr id="253" name="2405.07944"/>
          <p:cNvSpPr txBox="1"/>
          <p:nvPr/>
        </p:nvSpPr>
        <p:spPr>
          <a:xfrm>
            <a:off x="20323641" y="137564"/>
            <a:ext cx="3937090" cy="9208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 sz="4900" b="1" u="sng">
                <a:latin typeface="Graphik"/>
                <a:ea typeface="Graphik"/>
                <a:cs typeface="Graphik"/>
                <a:sym typeface="Graphik"/>
                <a:hlinkClick r:id="rId3"/>
              </a:defRPr>
            </a:lvl1pPr>
          </a:lstStyle>
          <a:p>
            <a:pPr>
              <a:defRPr u="none"/>
            </a:pPr>
            <a:r>
              <a:rPr u="sng">
                <a:hlinkClick r:id="rId3"/>
              </a:rPr>
              <a:t>2405.07944</a:t>
            </a:r>
          </a:p>
        </p:txBody>
      </p:sp>
      <p:sp>
        <p:nvSpPr>
          <p:cNvPr id="254" name="Rectangle"/>
          <p:cNvSpPr/>
          <p:nvPr/>
        </p:nvSpPr>
        <p:spPr>
          <a:xfrm>
            <a:off x="2424488" y="4505184"/>
            <a:ext cx="4025141" cy="6611793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55" name="Rectangle"/>
          <p:cNvSpPr/>
          <p:nvPr/>
        </p:nvSpPr>
        <p:spPr>
          <a:xfrm>
            <a:off x="2497568" y="4552863"/>
            <a:ext cx="303192" cy="6516435"/>
          </a:xfrm>
          <a:prstGeom prst="rect">
            <a:avLst/>
          </a:prstGeom>
          <a:solidFill>
            <a:srgbClr val="18E7C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56" name="Rectangle"/>
          <p:cNvSpPr/>
          <p:nvPr/>
        </p:nvSpPr>
        <p:spPr>
          <a:xfrm>
            <a:off x="2843488" y="4552863"/>
            <a:ext cx="605638" cy="6516435"/>
          </a:xfrm>
          <a:prstGeom prst="rect">
            <a:avLst/>
          </a:prstGeom>
          <a:solidFill>
            <a:schemeClr val="accent4">
              <a:hueOff val="222477"/>
              <a:satOff val="-433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57" name="Pb"/>
          <p:cNvSpPr txBox="1"/>
          <p:nvPr/>
        </p:nvSpPr>
        <p:spPr>
          <a:xfrm>
            <a:off x="2350814" y="9577255"/>
            <a:ext cx="850698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Pb</a:t>
            </a:r>
          </a:p>
        </p:txBody>
      </p:sp>
      <p:sp>
        <p:nvSpPr>
          <p:cNvPr id="258" name="Rectangle"/>
          <p:cNvSpPr/>
          <p:nvPr/>
        </p:nvSpPr>
        <p:spPr>
          <a:xfrm>
            <a:off x="3491854" y="4552863"/>
            <a:ext cx="303193" cy="6516435"/>
          </a:xfrm>
          <a:prstGeom prst="rect">
            <a:avLst/>
          </a:prstGeom>
          <a:solidFill>
            <a:srgbClr val="18E7C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59" name="Rectangle"/>
          <p:cNvSpPr/>
          <p:nvPr/>
        </p:nvSpPr>
        <p:spPr>
          <a:xfrm>
            <a:off x="3837774" y="4552863"/>
            <a:ext cx="605639" cy="6516435"/>
          </a:xfrm>
          <a:prstGeom prst="rect">
            <a:avLst/>
          </a:prstGeom>
          <a:solidFill>
            <a:schemeClr val="accent4">
              <a:hueOff val="222477"/>
              <a:satOff val="-433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60" name="Rectangle"/>
          <p:cNvSpPr/>
          <p:nvPr/>
        </p:nvSpPr>
        <p:spPr>
          <a:xfrm>
            <a:off x="5480427" y="4552863"/>
            <a:ext cx="303193" cy="6516435"/>
          </a:xfrm>
          <a:prstGeom prst="rect">
            <a:avLst/>
          </a:prstGeom>
          <a:solidFill>
            <a:srgbClr val="18E7C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61" name="Rectangle"/>
          <p:cNvSpPr/>
          <p:nvPr/>
        </p:nvSpPr>
        <p:spPr>
          <a:xfrm>
            <a:off x="5826349" y="4552863"/>
            <a:ext cx="605639" cy="6516435"/>
          </a:xfrm>
          <a:prstGeom prst="rect">
            <a:avLst/>
          </a:prstGeom>
          <a:solidFill>
            <a:schemeClr val="accent4">
              <a:hueOff val="222477"/>
              <a:satOff val="-433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62" name="LAr"/>
          <p:cNvSpPr txBox="1"/>
          <p:nvPr/>
        </p:nvSpPr>
        <p:spPr>
          <a:xfrm>
            <a:off x="2606048" y="10210302"/>
            <a:ext cx="1080517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LAr</a:t>
            </a:r>
          </a:p>
        </p:txBody>
      </p:sp>
      <p:sp>
        <p:nvSpPr>
          <p:cNvPr id="263" name="Line"/>
          <p:cNvSpPr/>
          <p:nvPr/>
        </p:nvSpPr>
        <p:spPr>
          <a:xfrm>
            <a:off x="62009" y="7811081"/>
            <a:ext cx="2201555" cy="1"/>
          </a:xfrm>
          <a:prstGeom prst="line">
            <a:avLst/>
          </a:prstGeom>
          <a:ln w="127000">
            <a:solidFill>
              <a:schemeClr val="accent3">
                <a:hueOff val="362282"/>
                <a:satOff val="31803"/>
                <a:lumOff val="-18242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endParaRPr/>
          </a:p>
        </p:txBody>
      </p:sp>
      <p:sp>
        <p:nvSpPr>
          <p:cNvPr id="264" name="Ebeam"/>
          <p:cNvSpPr txBox="1"/>
          <p:nvPr/>
        </p:nvSpPr>
        <p:spPr>
          <a:xfrm>
            <a:off x="392811" y="6696529"/>
            <a:ext cx="1539952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rPr i="1"/>
              <a:t>E</a:t>
            </a:r>
            <a:r>
              <a:rPr baseline="-5999"/>
              <a:t>beam</a:t>
            </a:r>
          </a:p>
        </p:txBody>
      </p:sp>
      <p:sp>
        <p:nvSpPr>
          <p:cNvPr id="265" name="Line"/>
          <p:cNvSpPr/>
          <p:nvPr/>
        </p:nvSpPr>
        <p:spPr>
          <a:xfrm>
            <a:off x="2473344" y="4402054"/>
            <a:ext cx="351640" cy="1"/>
          </a:xfrm>
          <a:prstGeom prst="line">
            <a:avLst/>
          </a:prstGeom>
          <a:ln w="76200">
            <a:solidFill>
              <a:srgbClr val="000000"/>
            </a:solidFill>
            <a:miter lim="400000"/>
            <a:headEnd type="triangle" len="sm"/>
            <a:tailEnd type="triangle" len="sm"/>
          </a:ln>
        </p:spPr>
        <p:txBody>
          <a:bodyPr lIns="50800" tIns="50800" rIns="50800" bIns="50800" anchor="ctr"/>
          <a:lstStyle/>
          <a:p>
            <a: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endParaRPr/>
          </a:p>
        </p:txBody>
      </p:sp>
      <p:sp>
        <p:nvSpPr>
          <p:cNvPr id="266" name="⍺"/>
          <p:cNvSpPr txBox="1"/>
          <p:nvPr/>
        </p:nvSpPr>
        <p:spPr>
          <a:xfrm>
            <a:off x="2408508" y="3574457"/>
            <a:ext cx="481311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⍺</a:t>
            </a:r>
          </a:p>
        </p:txBody>
      </p:sp>
      <p:sp>
        <p:nvSpPr>
          <p:cNvPr id="267" name="e-"/>
          <p:cNvSpPr txBox="1"/>
          <p:nvPr/>
        </p:nvSpPr>
        <p:spPr>
          <a:xfrm>
            <a:off x="830707" y="7585529"/>
            <a:ext cx="664160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e-</a:t>
            </a:r>
          </a:p>
        </p:txBody>
      </p:sp>
      <p:sp>
        <p:nvSpPr>
          <p:cNvPr id="268" name="Line"/>
          <p:cNvSpPr/>
          <p:nvPr/>
        </p:nvSpPr>
        <p:spPr>
          <a:xfrm>
            <a:off x="3480331" y="4407543"/>
            <a:ext cx="351639" cy="1"/>
          </a:xfrm>
          <a:prstGeom prst="line">
            <a:avLst/>
          </a:prstGeom>
          <a:ln w="76200">
            <a:solidFill>
              <a:srgbClr val="000000"/>
            </a:solidFill>
            <a:miter lim="400000"/>
            <a:headEnd type="triangle" len="sm"/>
            <a:tailEnd type="triangle" len="sm"/>
          </a:ln>
        </p:spPr>
        <p:txBody>
          <a:bodyPr lIns="50800" tIns="50800" rIns="50800" bIns="50800" anchor="ctr"/>
          <a:lstStyle/>
          <a:p>
            <a: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endParaRPr/>
          </a:p>
        </p:txBody>
      </p:sp>
      <p:sp>
        <p:nvSpPr>
          <p:cNvPr id="269" name="⍺"/>
          <p:cNvSpPr txBox="1"/>
          <p:nvPr/>
        </p:nvSpPr>
        <p:spPr>
          <a:xfrm>
            <a:off x="3415495" y="3579945"/>
            <a:ext cx="481311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⍺</a:t>
            </a:r>
          </a:p>
        </p:txBody>
      </p:sp>
      <p:sp>
        <p:nvSpPr>
          <p:cNvPr id="270" name="Line"/>
          <p:cNvSpPr/>
          <p:nvPr/>
        </p:nvSpPr>
        <p:spPr>
          <a:xfrm>
            <a:off x="5456204" y="4407355"/>
            <a:ext cx="351640" cy="1"/>
          </a:xfrm>
          <a:prstGeom prst="line">
            <a:avLst/>
          </a:prstGeom>
          <a:ln w="76200">
            <a:solidFill>
              <a:srgbClr val="000000"/>
            </a:solidFill>
            <a:miter lim="400000"/>
            <a:headEnd type="triangle" len="sm"/>
            <a:tailEnd type="triangle" len="sm"/>
          </a:ln>
        </p:spPr>
        <p:txBody>
          <a:bodyPr lIns="50800" tIns="50800" rIns="50800" bIns="50800" anchor="ctr"/>
          <a:lstStyle/>
          <a:p>
            <a: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endParaRPr/>
          </a:p>
        </p:txBody>
      </p:sp>
      <p:sp>
        <p:nvSpPr>
          <p:cNvPr id="271" name="⍺"/>
          <p:cNvSpPr txBox="1"/>
          <p:nvPr/>
        </p:nvSpPr>
        <p:spPr>
          <a:xfrm>
            <a:off x="5391368" y="3579758"/>
            <a:ext cx="481311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⍺</a:t>
            </a:r>
          </a:p>
        </p:txBody>
      </p:sp>
      <p:sp>
        <p:nvSpPr>
          <p:cNvPr id="272" name="…"/>
          <p:cNvSpPr txBox="1"/>
          <p:nvPr/>
        </p:nvSpPr>
        <p:spPr>
          <a:xfrm>
            <a:off x="4659101" y="7213539"/>
            <a:ext cx="605638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…</a:t>
            </a:r>
          </a:p>
        </p:txBody>
      </p:sp>
      <p:sp>
        <p:nvSpPr>
          <p:cNvPr id="5" name="Detector optimization example">
            <a:extLst>
              <a:ext uri="{FF2B5EF4-FFF2-40B4-BE49-F238E27FC236}">
                <a16:creationId xmlns:a16="http://schemas.microsoft.com/office/drawing/2014/main" id="{6986B09D-E41A-2E44-6A12-D37F54500BF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Detector optimization example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" name="display.gif" descr="display.gif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1936775" y="14096356"/>
            <a:ext cx="14806861" cy="8576325"/>
          </a:xfrm>
          <a:prstGeom prst="rect">
            <a:avLst/>
          </a:prstGeom>
          <a:ln w="12700">
            <a:miter lim="400000"/>
          </a:ln>
        </p:spPr>
      </p:pic>
      <p:sp>
        <p:nvSpPr>
          <p:cNvPr id="275" name="GEA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GEANT</a:t>
            </a:r>
          </a:p>
        </p:txBody>
      </p:sp>
      <p:sp>
        <p:nvSpPr>
          <p:cNvPr id="276" name="High fidelity software for simulating the passage of particles through matter, used in HEP and more!"/>
          <p:cNvSpPr txBox="1">
            <a:spLocks noGrp="1"/>
          </p:cNvSpPr>
          <p:nvPr>
            <p:ph type="body" sz="quarter" idx="1"/>
          </p:nvPr>
        </p:nvSpPr>
        <p:spPr>
          <a:xfrm>
            <a:off x="1059619" y="2388349"/>
            <a:ext cx="22264762" cy="2675483"/>
          </a:xfrm>
          <a:prstGeom prst="rect">
            <a:avLst/>
          </a:prstGeom>
        </p:spPr>
        <p:txBody>
          <a:bodyPr/>
          <a:lstStyle/>
          <a:p>
            <a:r>
              <a:t>High fidelity software for simulating the passage of particles through matter, used in HEP and more! </a:t>
            </a:r>
          </a:p>
        </p:txBody>
      </p:sp>
      <p:sp>
        <p:nvSpPr>
          <p:cNvPr id="277" name="50 layer sampling calorimeter"/>
          <p:cNvSpPr txBox="1"/>
          <p:nvPr/>
        </p:nvSpPr>
        <p:spPr>
          <a:xfrm>
            <a:off x="15866552" y="4454524"/>
            <a:ext cx="8127883" cy="6183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2438400">
              <a:lnSpc>
                <a:spcPct val="100000"/>
              </a:lnSpc>
              <a:spcBef>
                <a:spcPts val="2400"/>
              </a:spcBef>
              <a:defRPr sz="31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50 layer sampling calorimeter </a:t>
            </a:r>
          </a:p>
        </p:txBody>
      </p:sp>
      <p:pic>
        <p:nvPicPr>
          <p:cNvPr id="278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82660" y="11442"/>
            <a:ext cx="4684837" cy="1560051"/>
          </a:xfrm>
          <a:prstGeom prst="rect">
            <a:avLst/>
          </a:prstGeom>
          <a:ln w="12700">
            <a:miter lim="400000"/>
          </a:ln>
        </p:spPr>
      </p:pic>
      <p:sp>
        <p:nvSpPr>
          <p:cNvPr id="279" name="Text"/>
          <p:cNvSpPr txBox="1"/>
          <p:nvPr/>
        </p:nvSpPr>
        <p:spPr>
          <a:xfrm>
            <a:off x="23701878" y="12777349"/>
            <a:ext cx="457226" cy="8704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4600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fld id="{86CB4B4D-7CA3-9044-876B-883B54F8677D}" type="slidenum">
              <a:rPr/>
              <a:t>5</a:t>
            </a:fld>
            <a:endParaRPr/>
          </a:p>
        </p:txBody>
      </p:sp>
      <p:pic>
        <p:nvPicPr>
          <p:cNvPr id="280" name="display.mov" descr="display.mov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203229" y="5081944"/>
            <a:ext cx="13804284" cy="7995620"/>
          </a:xfrm>
          <a:prstGeom prst="rect">
            <a:avLst/>
          </a:prstGeom>
          <a:ln w="12700">
            <a:miter lim="400000"/>
          </a:ln>
        </p:spPr>
      </p:pic>
      <p:sp>
        <p:nvSpPr>
          <p:cNvPr id="281" name="Rectangle"/>
          <p:cNvSpPr/>
          <p:nvPr/>
        </p:nvSpPr>
        <p:spPr>
          <a:xfrm>
            <a:off x="2331013" y="5907307"/>
            <a:ext cx="4025141" cy="6611793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82" name="Rectangle"/>
          <p:cNvSpPr/>
          <p:nvPr/>
        </p:nvSpPr>
        <p:spPr>
          <a:xfrm>
            <a:off x="2404093" y="5954986"/>
            <a:ext cx="303192" cy="6516435"/>
          </a:xfrm>
          <a:prstGeom prst="rect">
            <a:avLst/>
          </a:prstGeom>
          <a:solidFill>
            <a:srgbClr val="18E7C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83" name="Rectangle"/>
          <p:cNvSpPr/>
          <p:nvPr/>
        </p:nvSpPr>
        <p:spPr>
          <a:xfrm>
            <a:off x="2750013" y="5954986"/>
            <a:ext cx="605638" cy="6516435"/>
          </a:xfrm>
          <a:prstGeom prst="rect">
            <a:avLst/>
          </a:prstGeom>
          <a:solidFill>
            <a:schemeClr val="accent4">
              <a:hueOff val="222477"/>
              <a:satOff val="-433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84" name="Pb"/>
          <p:cNvSpPr txBox="1"/>
          <p:nvPr/>
        </p:nvSpPr>
        <p:spPr>
          <a:xfrm>
            <a:off x="2257339" y="10979378"/>
            <a:ext cx="850698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Pb</a:t>
            </a:r>
          </a:p>
        </p:txBody>
      </p:sp>
      <p:sp>
        <p:nvSpPr>
          <p:cNvPr id="285" name="Rectangle"/>
          <p:cNvSpPr/>
          <p:nvPr/>
        </p:nvSpPr>
        <p:spPr>
          <a:xfrm>
            <a:off x="3398379" y="5954986"/>
            <a:ext cx="303193" cy="6516435"/>
          </a:xfrm>
          <a:prstGeom prst="rect">
            <a:avLst/>
          </a:prstGeom>
          <a:solidFill>
            <a:srgbClr val="18E7C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86" name="Rectangle"/>
          <p:cNvSpPr/>
          <p:nvPr/>
        </p:nvSpPr>
        <p:spPr>
          <a:xfrm>
            <a:off x="3744299" y="5954986"/>
            <a:ext cx="605639" cy="6516435"/>
          </a:xfrm>
          <a:prstGeom prst="rect">
            <a:avLst/>
          </a:prstGeom>
          <a:solidFill>
            <a:schemeClr val="accent4">
              <a:hueOff val="222477"/>
              <a:satOff val="-433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87" name="Rectangle"/>
          <p:cNvSpPr/>
          <p:nvPr/>
        </p:nvSpPr>
        <p:spPr>
          <a:xfrm>
            <a:off x="5386952" y="5954986"/>
            <a:ext cx="303193" cy="6516435"/>
          </a:xfrm>
          <a:prstGeom prst="rect">
            <a:avLst/>
          </a:prstGeom>
          <a:solidFill>
            <a:srgbClr val="18E7C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88" name="Rectangle"/>
          <p:cNvSpPr/>
          <p:nvPr/>
        </p:nvSpPr>
        <p:spPr>
          <a:xfrm>
            <a:off x="5732874" y="5954986"/>
            <a:ext cx="605639" cy="6516435"/>
          </a:xfrm>
          <a:prstGeom prst="rect">
            <a:avLst/>
          </a:prstGeom>
          <a:solidFill>
            <a:schemeClr val="accent4">
              <a:hueOff val="222477"/>
              <a:satOff val="-4338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289" name="LAr"/>
          <p:cNvSpPr txBox="1"/>
          <p:nvPr/>
        </p:nvSpPr>
        <p:spPr>
          <a:xfrm>
            <a:off x="2512573" y="11612425"/>
            <a:ext cx="1080517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LAr</a:t>
            </a:r>
          </a:p>
        </p:txBody>
      </p:sp>
      <p:sp>
        <p:nvSpPr>
          <p:cNvPr id="290" name="Line"/>
          <p:cNvSpPr/>
          <p:nvPr/>
        </p:nvSpPr>
        <p:spPr>
          <a:xfrm>
            <a:off x="-31466" y="9213204"/>
            <a:ext cx="2201556" cy="1"/>
          </a:xfrm>
          <a:prstGeom prst="line">
            <a:avLst/>
          </a:prstGeom>
          <a:ln w="127000">
            <a:solidFill>
              <a:schemeClr val="accent3">
                <a:hueOff val="362282"/>
                <a:satOff val="31803"/>
                <a:lumOff val="-18242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endParaRPr/>
          </a:p>
        </p:txBody>
      </p:sp>
      <p:sp>
        <p:nvSpPr>
          <p:cNvPr id="291" name="Ebeam"/>
          <p:cNvSpPr txBox="1"/>
          <p:nvPr/>
        </p:nvSpPr>
        <p:spPr>
          <a:xfrm>
            <a:off x="299336" y="8098652"/>
            <a:ext cx="1539952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r>
              <a:rPr i="1"/>
              <a:t>E</a:t>
            </a:r>
            <a:r>
              <a:rPr baseline="-5999"/>
              <a:t>beam</a:t>
            </a:r>
          </a:p>
        </p:txBody>
      </p:sp>
      <p:sp>
        <p:nvSpPr>
          <p:cNvPr id="292" name="Line"/>
          <p:cNvSpPr/>
          <p:nvPr/>
        </p:nvSpPr>
        <p:spPr>
          <a:xfrm>
            <a:off x="2379869" y="5804177"/>
            <a:ext cx="351640" cy="1"/>
          </a:xfrm>
          <a:prstGeom prst="line">
            <a:avLst/>
          </a:prstGeom>
          <a:ln w="76200">
            <a:solidFill>
              <a:srgbClr val="000000"/>
            </a:solidFill>
            <a:miter lim="400000"/>
            <a:headEnd type="triangle" len="sm"/>
            <a:tailEnd type="triangle" len="sm"/>
          </a:ln>
        </p:spPr>
        <p:txBody>
          <a:bodyPr lIns="50800" tIns="50800" rIns="50800" bIns="50800" anchor="ctr"/>
          <a:lstStyle/>
          <a:p>
            <a: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endParaRPr/>
          </a:p>
        </p:txBody>
      </p:sp>
      <p:sp>
        <p:nvSpPr>
          <p:cNvPr id="293" name="⍺"/>
          <p:cNvSpPr txBox="1"/>
          <p:nvPr/>
        </p:nvSpPr>
        <p:spPr>
          <a:xfrm>
            <a:off x="2315033" y="4976579"/>
            <a:ext cx="481311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⍺</a:t>
            </a:r>
          </a:p>
        </p:txBody>
      </p:sp>
      <p:sp>
        <p:nvSpPr>
          <p:cNvPr id="294" name="e-"/>
          <p:cNvSpPr txBox="1"/>
          <p:nvPr/>
        </p:nvSpPr>
        <p:spPr>
          <a:xfrm>
            <a:off x="737232" y="8987652"/>
            <a:ext cx="664160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e-</a:t>
            </a:r>
          </a:p>
        </p:txBody>
      </p:sp>
      <p:sp>
        <p:nvSpPr>
          <p:cNvPr id="295" name="Line"/>
          <p:cNvSpPr/>
          <p:nvPr/>
        </p:nvSpPr>
        <p:spPr>
          <a:xfrm>
            <a:off x="3386856" y="5809666"/>
            <a:ext cx="351640" cy="1"/>
          </a:xfrm>
          <a:prstGeom prst="line">
            <a:avLst/>
          </a:prstGeom>
          <a:ln w="76200">
            <a:solidFill>
              <a:srgbClr val="000000"/>
            </a:solidFill>
            <a:miter lim="400000"/>
            <a:headEnd type="triangle" len="sm"/>
            <a:tailEnd type="triangle" len="sm"/>
          </a:ln>
        </p:spPr>
        <p:txBody>
          <a:bodyPr lIns="50800" tIns="50800" rIns="50800" bIns="50800" anchor="ctr"/>
          <a:lstStyle/>
          <a:p>
            <a: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endParaRPr/>
          </a:p>
        </p:txBody>
      </p:sp>
      <p:sp>
        <p:nvSpPr>
          <p:cNvPr id="296" name="⍺"/>
          <p:cNvSpPr txBox="1"/>
          <p:nvPr/>
        </p:nvSpPr>
        <p:spPr>
          <a:xfrm>
            <a:off x="3322020" y="4982068"/>
            <a:ext cx="481311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⍺</a:t>
            </a:r>
          </a:p>
        </p:txBody>
      </p:sp>
      <p:sp>
        <p:nvSpPr>
          <p:cNvPr id="297" name="Line"/>
          <p:cNvSpPr/>
          <p:nvPr/>
        </p:nvSpPr>
        <p:spPr>
          <a:xfrm>
            <a:off x="5362729" y="5809478"/>
            <a:ext cx="351640" cy="1"/>
          </a:xfrm>
          <a:prstGeom prst="line">
            <a:avLst/>
          </a:prstGeom>
          <a:ln w="76200">
            <a:solidFill>
              <a:srgbClr val="000000"/>
            </a:solidFill>
            <a:miter lim="400000"/>
            <a:headEnd type="triangle" len="sm"/>
            <a:tailEnd type="triangle" len="sm"/>
          </a:ln>
        </p:spPr>
        <p:txBody>
          <a:bodyPr lIns="50800" tIns="50800" rIns="50800" bIns="50800" anchor="ctr"/>
          <a:lstStyle/>
          <a:p>
            <a: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endParaRPr/>
          </a:p>
        </p:txBody>
      </p:sp>
      <p:sp>
        <p:nvSpPr>
          <p:cNvPr id="298" name="⍺"/>
          <p:cNvSpPr txBox="1"/>
          <p:nvPr/>
        </p:nvSpPr>
        <p:spPr>
          <a:xfrm>
            <a:off x="5297893" y="4981881"/>
            <a:ext cx="481311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⍺</a:t>
            </a:r>
          </a:p>
        </p:txBody>
      </p:sp>
      <p:sp>
        <p:nvSpPr>
          <p:cNvPr id="299" name="…"/>
          <p:cNvSpPr txBox="1"/>
          <p:nvPr/>
        </p:nvSpPr>
        <p:spPr>
          <a:xfrm>
            <a:off x="4565626" y="8615662"/>
            <a:ext cx="605638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00" fill="hold"/>
                                        <p:tgtEl>
                                          <p:spTgt spid="2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280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kindlyresponsiblefalcon.gif" descr="kindlyresponsiblefalcon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6109877" y="4145192"/>
            <a:ext cx="12164246" cy="9123187"/>
          </a:xfrm>
          <a:prstGeom prst="rect">
            <a:avLst/>
          </a:prstGeom>
          <a:ln w="12700">
            <a:miter lim="400000"/>
          </a:ln>
        </p:spPr>
      </p:pic>
      <p:sp>
        <p:nvSpPr>
          <p:cNvPr id="302" name="GEA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GEANT</a:t>
            </a:r>
          </a:p>
        </p:txBody>
      </p:sp>
      <p:sp>
        <p:nvSpPr>
          <p:cNvPr id="303" name="DNA"/>
          <p:cNvSpPr txBox="1"/>
          <p:nvPr/>
        </p:nvSpPr>
        <p:spPr>
          <a:xfrm>
            <a:off x="7482701" y="12161891"/>
            <a:ext cx="1956919" cy="1172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 sz="6400" b="1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DNA</a:t>
            </a:r>
          </a:p>
        </p:txBody>
      </p:sp>
      <p:sp>
        <p:nvSpPr>
          <p:cNvPr id="304" name="Line"/>
          <p:cNvSpPr/>
          <p:nvPr/>
        </p:nvSpPr>
        <p:spPr>
          <a:xfrm>
            <a:off x="16857602" y="4721911"/>
            <a:ext cx="1" cy="7531712"/>
          </a:xfrm>
          <a:prstGeom prst="line">
            <a:avLst/>
          </a:prstGeom>
          <a:ln w="88900">
            <a:solidFill>
              <a:srgbClr val="000000"/>
            </a:solidFill>
            <a:miter lim="400000"/>
            <a:headEnd type="triangle" len="sm"/>
            <a:tailEnd type="triangle" len="sm"/>
          </a:ln>
        </p:spPr>
        <p:txBody>
          <a:bodyPr lIns="50800" tIns="50800" rIns="50800" bIns="50800" anchor="ctr"/>
          <a:lstStyle/>
          <a:p>
            <a: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pPr>
            <a:endParaRPr/>
          </a:p>
        </p:txBody>
      </p:sp>
      <p:sp>
        <p:nvSpPr>
          <p:cNvPr id="305" name="~100nm"/>
          <p:cNvSpPr txBox="1"/>
          <p:nvPr/>
        </p:nvSpPr>
        <p:spPr>
          <a:xfrm>
            <a:off x="17064928" y="10433649"/>
            <a:ext cx="2378356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~100nm</a:t>
            </a:r>
          </a:p>
        </p:txBody>
      </p:sp>
      <p:sp>
        <p:nvSpPr>
          <p:cNvPr id="30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92531" y="12777349"/>
            <a:ext cx="475921" cy="8704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6</a:t>
            </a:fld>
            <a:endParaRPr/>
          </a:p>
        </p:txBody>
      </p:sp>
      <p:pic>
        <p:nvPicPr>
          <p:cNvPr id="307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82660" y="11442"/>
            <a:ext cx="4684837" cy="1560051"/>
          </a:xfrm>
          <a:prstGeom prst="rect">
            <a:avLst/>
          </a:prstGeom>
          <a:ln w="12700">
            <a:miter lim="400000"/>
          </a:ln>
        </p:spPr>
      </p:pic>
      <p:sp>
        <p:nvSpPr>
          <p:cNvPr id="308" name="High fidelity software for simulating the passage of particles through matter, used in HEP and more!"/>
          <p:cNvSpPr txBox="1">
            <a:spLocks noGrp="1"/>
          </p:cNvSpPr>
          <p:nvPr>
            <p:ph type="body" sz="quarter" idx="1"/>
          </p:nvPr>
        </p:nvSpPr>
        <p:spPr>
          <a:xfrm>
            <a:off x="1059619" y="2388349"/>
            <a:ext cx="22264762" cy="2675483"/>
          </a:xfrm>
          <a:prstGeom prst="rect">
            <a:avLst/>
          </a:prstGeom>
        </p:spPr>
        <p:txBody>
          <a:bodyPr/>
          <a:lstStyle/>
          <a:p>
            <a:r>
              <a:t>High fidelity software for simulating the passage of particles through matter, used in HEP and more! </a:t>
            </a:r>
          </a:p>
        </p:txBody>
      </p:sp>
      <p:pic>
        <p:nvPicPr>
          <p:cNvPr id="309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28100" y="1524000"/>
            <a:ext cx="2514600" cy="1371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Making GEANT differentiab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Making GEANT differentiable</a:t>
            </a:r>
          </a:p>
        </p:txBody>
      </p:sp>
      <p:sp>
        <p:nvSpPr>
          <p:cNvPr id="312" name="Using AD tools built at Kaiserslautern…"/>
          <p:cNvSpPr txBox="1">
            <a:spLocks noGrp="1"/>
          </p:cNvSpPr>
          <p:nvPr>
            <p:ph type="body" sz="half" idx="1"/>
          </p:nvPr>
        </p:nvSpPr>
        <p:spPr>
          <a:xfrm>
            <a:off x="600630" y="2442182"/>
            <a:ext cx="11653720" cy="11050595"/>
          </a:xfrm>
          <a:prstGeom prst="rect">
            <a:avLst/>
          </a:prstGeom>
        </p:spPr>
        <p:txBody>
          <a:bodyPr/>
          <a:lstStyle/>
          <a:p>
            <a:pPr marL="536448" indent="-536448" defTabSz="2340863">
              <a:spcBef>
                <a:spcPts val="2300"/>
              </a:spcBef>
              <a:defRPr sz="4992"/>
            </a:pPr>
            <a:r>
              <a:t>Using AD tools built at Kaiserslautern </a:t>
            </a:r>
          </a:p>
          <a:p>
            <a:pPr marL="536448" indent="-536448" defTabSz="2340863">
              <a:spcBef>
                <a:spcPts val="2300"/>
              </a:spcBef>
              <a:defRPr sz="4992"/>
            </a:pPr>
            <a:r>
              <a:rPr u="sng">
                <a:hlinkClick r:id="rId3"/>
              </a:rPr>
              <a:t>CoDiPack</a:t>
            </a:r>
            <a:r>
              <a:t> AD: operator-overloading tool which defines derivatives of all functions and operations</a:t>
            </a:r>
          </a:p>
          <a:p>
            <a:pPr marL="1072895" lvl="1" indent="-536447" defTabSz="2340863">
              <a:spcBef>
                <a:spcPts val="2300"/>
              </a:spcBef>
              <a:defRPr sz="4992"/>
            </a:pPr>
            <a:r>
              <a:rPr>
                <a:latin typeface="Menlo Regular"/>
                <a:ea typeface="Menlo Regular"/>
                <a:cs typeface="Menlo Regular"/>
                <a:sym typeface="Menlo Regular"/>
              </a:rPr>
              <a:t>G4double</a:t>
            </a:r>
            <a:r>
              <a:t> type inherits all of these operations</a:t>
            </a:r>
          </a:p>
          <a:p>
            <a:pPr marL="536448" indent="-536448" defTabSz="2340863">
              <a:spcBef>
                <a:spcPts val="2300"/>
              </a:spcBef>
              <a:defRPr sz="4992"/>
            </a:pPr>
            <a:r>
              <a:t>First: integrate the tool</a:t>
            </a:r>
          </a:p>
          <a:p>
            <a:pPr marL="536448" indent="-536448" defTabSz="2340863">
              <a:spcBef>
                <a:spcPts val="2300"/>
              </a:spcBef>
              <a:defRPr sz="4992"/>
            </a:pPr>
            <a:r>
              <a:t>Second: dig deep into the application to understand the implementation</a:t>
            </a:r>
          </a:p>
          <a:p>
            <a:pPr marL="536448" indent="-536448" defTabSz="2340863">
              <a:spcBef>
                <a:spcPts val="2300"/>
              </a:spcBef>
              <a:defRPr sz="4992"/>
            </a:pPr>
            <a:r>
              <a:t>see </a:t>
            </a:r>
            <a:r>
              <a:rPr u="sng">
                <a:hlinkClick r:id="rId4"/>
              </a:rPr>
              <a:t>2405.07944</a:t>
            </a:r>
            <a:r>
              <a:t> </a:t>
            </a:r>
            <a:r>
              <a:rPr u="sng">
                <a:hlinkClick r:id="rId5"/>
              </a:rPr>
              <a:t>2407.02966</a:t>
            </a:r>
          </a:p>
        </p:txBody>
      </p:sp>
      <p:sp>
        <p:nvSpPr>
          <p:cNvPr id="3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719988" y="12777349"/>
            <a:ext cx="421006" cy="8704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7</a:t>
            </a:fld>
            <a:endParaRPr/>
          </a:p>
        </p:txBody>
      </p:sp>
      <p:grpSp>
        <p:nvGrpSpPr>
          <p:cNvPr id="316" name="Forward operator *(Forward a, Forward b){…"/>
          <p:cNvGrpSpPr/>
          <p:nvPr/>
        </p:nvGrpSpPr>
        <p:grpSpPr>
          <a:xfrm>
            <a:off x="13033285" y="5160673"/>
            <a:ext cx="10542985" cy="2120901"/>
            <a:chOff x="0" y="0"/>
            <a:chExt cx="10542984" cy="2120900"/>
          </a:xfrm>
        </p:grpSpPr>
        <p:sp>
          <p:nvSpPr>
            <p:cNvPr id="315" name="Forward operator *(Forward a, Forward b){…"/>
            <p:cNvSpPr txBox="1"/>
            <p:nvPr/>
          </p:nvSpPr>
          <p:spPr>
            <a:xfrm>
              <a:off x="38100" y="38100"/>
              <a:ext cx="10466785" cy="2044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defTabSz="2438400">
                <a:lnSpc>
                  <a:spcPct val="100000"/>
                </a:lnSpc>
                <a:spcBef>
                  <a:spcPts val="2400"/>
                </a:spcBef>
                <a:defRPr sz="28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Forward operator *(Forward </a:t>
              </a:r>
              <a:r>
                <a:rPr>
                  <a:solidFill>
                    <a:schemeClr val="accent1"/>
                  </a:solidFill>
                </a:rPr>
                <a:t>a</a:t>
              </a:r>
              <a:r>
                <a:t>, Forward </a:t>
              </a:r>
              <a:r>
                <a:rPr>
                  <a:solidFill>
                    <a:schemeClr val="accent5"/>
                  </a:solidFill>
                </a:rPr>
                <a:t>b</a:t>
              </a:r>
              <a:r>
                <a:t>){</a:t>
              </a:r>
            </a:p>
            <a:p>
              <a:pPr defTabSz="2438400">
                <a:lnSpc>
                  <a:spcPct val="100000"/>
                </a:lnSpc>
                <a:spcBef>
                  <a:spcPts val="2400"/>
                </a:spcBef>
                <a:defRPr sz="28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return {</a:t>
              </a:r>
              <a:r>
                <a:rPr>
                  <a:solidFill>
                    <a:schemeClr val="accent1"/>
                  </a:solidFill>
                </a:rPr>
                <a:t>a</a:t>
              </a:r>
              <a:r>
                <a:t>.val*</a:t>
              </a:r>
              <a:r>
                <a:rPr>
                  <a:solidFill>
                    <a:schemeClr val="accent5"/>
                  </a:solidFill>
                </a:rPr>
                <a:t>b</a:t>
              </a:r>
              <a:r>
                <a:t>.val, </a:t>
              </a:r>
              <a:r>
                <a:rPr>
                  <a:solidFill>
                    <a:schemeClr val="accent1"/>
                  </a:solidFill>
                </a:rPr>
                <a:t>a</a:t>
              </a:r>
              <a:r>
                <a:t>.dot*</a:t>
              </a:r>
              <a:r>
                <a:rPr>
                  <a:solidFill>
                    <a:schemeClr val="accent5"/>
                  </a:solidFill>
                </a:rPr>
                <a:t>b</a:t>
              </a:r>
              <a:r>
                <a:t>.val+</a:t>
              </a:r>
              <a:r>
                <a:rPr>
                  <a:solidFill>
                    <a:schemeClr val="accent1"/>
                  </a:solidFill>
                </a:rPr>
                <a:t>a</a:t>
              </a:r>
              <a:r>
                <a:t>.val*</a:t>
              </a:r>
              <a:r>
                <a:rPr>
                  <a:solidFill>
                    <a:schemeClr val="accent5"/>
                  </a:solidFill>
                </a:rPr>
                <a:t>b</a:t>
              </a:r>
              <a:r>
                <a:t>.dot};</a:t>
              </a:r>
            </a:p>
            <a:p>
              <a:pPr defTabSz="2438400">
                <a:lnSpc>
                  <a:spcPct val="100000"/>
                </a:lnSpc>
                <a:spcBef>
                  <a:spcPts val="2400"/>
                </a:spcBef>
                <a:defRPr sz="28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} </a:t>
              </a:r>
            </a:p>
          </p:txBody>
        </p:sp>
        <p:pic>
          <p:nvPicPr>
            <p:cNvPr id="314" name="Forward operator *(Forward a, Forward b){… Forward operator *(Forward a, Forward b){  return {a.val*b.val, a.dot*b.val+a.val*b.dot};} " descr="Forward operator *(Forward a, Forward b){… Forward operator *(Forward a, Forward b){  return {a.val*b.val, a.dot*b.val+a.val*b.dot};} 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0"/>
              <a:ext cx="10542985" cy="2120900"/>
            </a:xfrm>
            <a:prstGeom prst="rect">
              <a:avLst/>
            </a:prstGeom>
            <a:effectLst/>
          </p:spPr>
        </p:pic>
      </p:grpSp>
      <p:sp>
        <p:nvSpPr>
          <p:cNvPr id="317" name="Multiplication operation"/>
          <p:cNvSpPr txBox="1"/>
          <p:nvPr/>
        </p:nvSpPr>
        <p:spPr>
          <a:xfrm>
            <a:off x="13019980" y="4372500"/>
            <a:ext cx="5377181" cy="6940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 sz="3500" b="1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Multiplication operation</a:t>
            </a:r>
          </a:p>
        </p:txBody>
      </p:sp>
      <p:grpSp>
        <p:nvGrpSpPr>
          <p:cNvPr id="320" name="Forward cos(Forward a){…"/>
          <p:cNvGrpSpPr/>
          <p:nvPr/>
        </p:nvGrpSpPr>
        <p:grpSpPr>
          <a:xfrm>
            <a:off x="13568508" y="8181924"/>
            <a:ext cx="9472539" cy="2120901"/>
            <a:chOff x="0" y="0"/>
            <a:chExt cx="9472538" cy="2120900"/>
          </a:xfrm>
        </p:grpSpPr>
        <p:sp>
          <p:nvSpPr>
            <p:cNvPr id="319" name="Forward cos(Forward a){…"/>
            <p:cNvSpPr txBox="1"/>
            <p:nvPr/>
          </p:nvSpPr>
          <p:spPr>
            <a:xfrm>
              <a:off x="38100" y="38100"/>
              <a:ext cx="9396339" cy="2044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defTabSz="2438400">
                <a:lnSpc>
                  <a:spcPct val="100000"/>
                </a:lnSpc>
                <a:spcBef>
                  <a:spcPts val="2400"/>
                </a:spcBef>
                <a:defRPr sz="28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Forward cos(Forward </a:t>
              </a:r>
              <a:r>
                <a:rPr>
                  <a:solidFill>
                    <a:schemeClr val="accent1"/>
                  </a:solidFill>
                </a:rPr>
                <a:t>a</a:t>
              </a:r>
              <a:r>
                <a:t>){</a:t>
              </a:r>
            </a:p>
            <a:p>
              <a:pPr defTabSz="2438400">
                <a:lnSpc>
                  <a:spcPct val="100000"/>
                </a:lnSpc>
                <a:spcBef>
                  <a:spcPts val="2400"/>
                </a:spcBef>
                <a:defRPr sz="28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  return {cos(</a:t>
              </a:r>
              <a:r>
                <a:rPr>
                  <a:solidFill>
                    <a:schemeClr val="accent1"/>
                  </a:solidFill>
                </a:rPr>
                <a:t>a</a:t>
              </a:r>
              <a:r>
                <a:t>.val), -sin(</a:t>
              </a:r>
              <a:r>
                <a:rPr>
                  <a:solidFill>
                    <a:schemeClr val="accent1"/>
                  </a:solidFill>
                </a:rPr>
                <a:t>a</a:t>
              </a:r>
              <a:r>
                <a:t>.val) * </a:t>
              </a:r>
              <a:r>
                <a:rPr>
                  <a:solidFill>
                    <a:schemeClr val="accent1"/>
                  </a:solidFill>
                </a:rPr>
                <a:t>a</a:t>
              </a:r>
              <a:r>
                <a:t>.dot};</a:t>
              </a:r>
            </a:p>
            <a:p>
              <a:pPr defTabSz="2438400">
                <a:lnSpc>
                  <a:spcPct val="100000"/>
                </a:lnSpc>
                <a:spcBef>
                  <a:spcPts val="2400"/>
                </a:spcBef>
                <a:defRPr sz="2800">
                  <a:latin typeface="Menlo Regular"/>
                  <a:ea typeface="Menlo Regular"/>
                  <a:cs typeface="Menlo Regular"/>
                  <a:sym typeface="Menlo Regular"/>
                </a:defRPr>
              </a:pPr>
              <a:r>
                <a:t>}</a:t>
              </a:r>
            </a:p>
          </p:txBody>
        </p:sp>
        <p:pic>
          <p:nvPicPr>
            <p:cNvPr id="318" name="Forward cos(Forward a){… Forward cos(Forward a){  return {cos(a.val), -sin(a.val) * a.dot};}" descr="Forward cos(Forward a){… Forward cos(Forward a){  return {cos(a.val), -sin(a.val) * a.dot};}"/>
            <p:cNvPicPr>
              <a:picLocks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0"/>
              <a:ext cx="9472539" cy="2120900"/>
            </a:xfrm>
            <a:prstGeom prst="rect">
              <a:avLst/>
            </a:prstGeom>
            <a:effectLst/>
          </p:spPr>
        </p:pic>
      </p:grpSp>
      <p:sp>
        <p:nvSpPr>
          <p:cNvPr id="321" name="Cosine function"/>
          <p:cNvSpPr txBox="1"/>
          <p:nvPr/>
        </p:nvSpPr>
        <p:spPr>
          <a:xfrm>
            <a:off x="13532422" y="7384721"/>
            <a:ext cx="3564510" cy="6940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 sz="3500" b="1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Cosine function</a:t>
            </a:r>
          </a:p>
        </p:txBody>
      </p:sp>
      <p:pic>
        <p:nvPicPr>
          <p:cNvPr id="322" name="Image" descr="Image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694535" y="160485"/>
            <a:ext cx="4569592" cy="1610782"/>
          </a:xfrm>
          <a:prstGeom prst="rect">
            <a:avLst/>
          </a:prstGeom>
          <a:ln w="12700">
            <a:miter lim="400000"/>
          </a:ln>
        </p:spPr>
      </p:pic>
      <p:sp>
        <p:nvSpPr>
          <p:cNvPr id="323" name="Illustrative example"/>
          <p:cNvSpPr txBox="1"/>
          <p:nvPr/>
        </p:nvSpPr>
        <p:spPr>
          <a:xfrm>
            <a:off x="19768007" y="3790616"/>
            <a:ext cx="4422649" cy="6969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000" i="1"/>
            </a:lvl1pPr>
          </a:lstStyle>
          <a:p>
            <a:r>
              <a:t>Illustrative example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Rectangle"/>
          <p:cNvSpPr/>
          <p:nvPr/>
        </p:nvSpPr>
        <p:spPr>
          <a:xfrm>
            <a:off x="513061" y="10172585"/>
            <a:ext cx="12019548" cy="2016221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328" name="Lightning intro to EM GEA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Lightning intro to EM GEANT</a:t>
            </a:r>
          </a:p>
        </p:txBody>
      </p:sp>
      <p:pic>
        <p:nvPicPr>
          <p:cNvPr id="329" name="Line Line" descr="Line Line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17853" y="10634368"/>
            <a:ext cx="3153107" cy="165101"/>
          </a:xfrm>
          <a:prstGeom prst="rect">
            <a:avLst/>
          </a:prstGeom>
        </p:spPr>
      </p:pic>
      <p:sp>
        <p:nvSpPr>
          <p:cNvPr id="331" name="Multiple coulomb scattering"/>
          <p:cNvSpPr txBox="1"/>
          <p:nvPr/>
        </p:nvSpPr>
        <p:spPr>
          <a:xfrm>
            <a:off x="3945645" y="11183994"/>
            <a:ext cx="8152486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Multiple coulomb scattering</a:t>
            </a:r>
          </a:p>
        </p:txBody>
      </p:sp>
      <p:pic>
        <p:nvPicPr>
          <p:cNvPr id="332" name="Line Line" descr="Line Lin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093553" y="11555596"/>
            <a:ext cx="588383" cy="165101"/>
          </a:xfrm>
          <a:prstGeom prst="rect">
            <a:avLst/>
          </a:prstGeom>
        </p:spPr>
      </p:pic>
      <p:sp>
        <p:nvSpPr>
          <p:cNvPr id="334" name="Bremsstrahlung"/>
          <p:cNvSpPr txBox="1"/>
          <p:nvPr/>
        </p:nvSpPr>
        <p:spPr>
          <a:xfrm>
            <a:off x="7408625" y="10166883"/>
            <a:ext cx="4600957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Bremsstrahlung</a:t>
            </a:r>
          </a:p>
        </p:txBody>
      </p:sp>
      <p:sp>
        <p:nvSpPr>
          <p:cNvPr id="335" name="Discrete interactions for electrons*"/>
          <p:cNvSpPr txBox="1"/>
          <p:nvPr/>
        </p:nvSpPr>
        <p:spPr>
          <a:xfrm>
            <a:off x="485694" y="9388186"/>
            <a:ext cx="10956483" cy="8326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 sz="4400" b="1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Discrete interactions for electrons*</a:t>
            </a:r>
          </a:p>
        </p:txBody>
      </p:sp>
      <p:sp>
        <p:nvSpPr>
          <p:cNvPr id="336" name="Ionisation loss (Bethe-Bloch)"/>
          <p:cNvSpPr txBox="1"/>
          <p:nvPr/>
        </p:nvSpPr>
        <p:spPr>
          <a:xfrm>
            <a:off x="13374419" y="9559106"/>
            <a:ext cx="7959294" cy="8326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 sz="4400" b="1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Ionisation loss (Bethe-Bloch)</a:t>
            </a:r>
          </a:p>
        </p:txBody>
      </p:sp>
      <p:sp>
        <p:nvSpPr>
          <p:cNvPr id="337" name="Rectangle"/>
          <p:cNvSpPr/>
          <p:nvPr/>
        </p:nvSpPr>
        <p:spPr>
          <a:xfrm>
            <a:off x="13542441" y="10451376"/>
            <a:ext cx="9860830" cy="1509873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pic>
        <p:nvPicPr>
          <p:cNvPr id="338" name="Screenshot 2025-03-14 at 5.49.32 PM.png" descr="Screenshot 2025-03-14 at 5.49.32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14464" y="14299982"/>
            <a:ext cx="10865036" cy="1287709"/>
          </a:xfrm>
          <a:prstGeom prst="rect">
            <a:avLst/>
          </a:prstGeom>
          <a:ln w="12700">
            <a:miter lim="400000"/>
          </a:ln>
        </p:spPr>
      </p:pic>
      <p:sp>
        <p:nvSpPr>
          <p:cNvPr id="339" name="+"/>
          <p:cNvSpPr txBox="1"/>
          <p:nvPr/>
        </p:nvSpPr>
        <p:spPr>
          <a:xfrm>
            <a:off x="12728978" y="10752160"/>
            <a:ext cx="461773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 b="1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+</a:t>
            </a:r>
          </a:p>
        </p:txBody>
      </p:sp>
      <p:sp>
        <p:nvSpPr>
          <p:cNvPr id="3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96036" y="12777349"/>
            <a:ext cx="468910" cy="8704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8</a:t>
            </a:fld>
            <a:endParaRPr/>
          </a:p>
        </p:txBody>
      </p:sp>
      <p:sp>
        <p:nvSpPr>
          <p:cNvPr id="341" name="*positrons can also undergo annihilation *photons can also undergo photoelectric, Compton, pair production"/>
          <p:cNvSpPr txBox="1"/>
          <p:nvPr/>
        </p:nvSpPr>
        <p:spPr>
          <a:xfrm>
            <a:off x="14385430" y="12695174"/>
            <a:ext cx="8951723" cy="8354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2438400">
              <a:lnSpc>
                <a:spcPct val="100000"/>
              </a:lnSpc>
              <a:spcBef>
                <a:spcPts val="2400"/>
              </a:spcBef>
              <a:defRPr sz="2200" i="1">
                <a:latin typeface="Graphik"/>
                <a:ea typeface="Graphik"/>
                <a:cs typeface="Graphik"/>
                <a:sym typeface="Graphik"/>
              </a:defRPr>
            </a:pPr>
            <a:r>
              <a:t>*positrons can also undergo annihilation</a:t>
            </a:r>
            <a:br/>
            <a:r>
              <a:t>*photons can also undergo photoelectric, Compton, pair production</a:t>
            </a:r>
          </a:p>
        </p:txBody>
      </p:sp>
      <p:pic>
        <p:nvPicPr>
          <p:cNvPr id="342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82660" y="11442"/>
            <a:ext cx="4684837" cy="1560051"/>
          </a:xfrm>
          <a:prstGeom prst="rect">
            <a:avLst/>
          </a:prstGeom>
          <a:ln w="12700">
            <a:miter lim="400000"/>
          </a:ln>
        </p:spPr>
      </p:pic>
      <p:sp>
        <p:nvSpPr>
          <p:cNvPr id="343" name="Electron propagating through a volume = track…"/>
          <p:cNvSpPr txBox="1">
            <a:spLocks noGrp="1"/>
          </p:cNvSpPr>
          <p:nvPr>
            <p:ph type="body" idx="1"/>
          </p:nvPr>
        </p:nvSpPr>
        <p:spPr>
          <a:xfrm>
            <a:off x="386483" y="2922971"/>
            <a:ext cx="23611034" cy="5912481"/>
          </a:xfrm>
          <a:prstGeom prst="rect">
            <a:avLst/>
          </a:prstGeom>
        </p:spPr>
        <p:txBody>
          <a:bodyPr/>
          <a:lstStyle/>
          <a:p>
            <a:pPr marL="458216" indent="-458216" defTabSz="1999488">
              <a:spcBef>
                <a:spcPts val="1900"/>
              </a:spcBef>
              <a:defRPr sz="4510"/>
            </a:pPr>
            <a:r>
              <a:t>Electron propagating through a volume = </a:t>
            </a:r>
            <a:r>
              <a:rPr i="1"/>
              <a:t>track</a:t>
            </a:r>
          </a:p>
          <a:p>
            <a:pPr marL="458216" indent="-458216" defTabSz="1999488">
              <a:spcBef>
                <a:spcPts val="1900"/>
              </a:spcBef>
              <a:defRPr sz="4510"/>
            </a:pPr>
            <a:r>
              <a:t>Propagate track through </a:t>
            </a:r>
            <a:r>
              <a:rPr i="1"/>
              <a:t>steps </a:t>
            </a:r>
            <a:r>
              <a:t>with </a:t>
            </a:r>
            <a:r>
              <a:rPr b="1"/>
              <a:t>defined length</a:t>
            </a:r>
            <a:r>
              <a:t>. At each step, perform:</a:t>
            </a:r>
          </a:p>
          <a:p>
            <a:pPr marL="1564269" lvl="1" indent="-835289" defTabSz="1999488">
              <a:spcBef>
                <a:spcPts val="1900"/>
              </a:spcBef>
              <a:buClrTx/>
              <a:buAutoNum type="arabicPeriod"/>
              <a:defRPr sz="4510"/>
            </a:pPr>
            <a:r>
              <a:t>Discrete loss: sample discrete interaction probabilistically</a:t>
            </a:r>
          </a:p>
          <a:p>
            <a:pPr marL="1564269" lvl="1" indent="-835289" defTabSz="1999488">
              <a:spcBef>
                <a:spcPts val="1900"/>
              </a:spcBef>
              <a:buClrTx/>
              <a:buAutoNum type="arabicPeriod"/>
              <a:defRPr sz="4510"/>
            </a:pPr>
            <a:r>
              <a:t>Continuous loss: calculate mean energy loss over entire step length</a:t>
            </a:r>
          </a:p>
          <a:p>
            <a:pPr marL="458216" indent="-458216" defTabSz="1999488">
              <a:spcBef>
                <a:spcPts val="1900"/>
              </a:spcBef>
              <a:defRPr sz="4510"/>
            </a:pPr>
            <a:r>
              <a:rPr b="1"/>
              <a:t>Transport particle</a:t>
            </a:r>
            <a:r>
              <a:t> to next step </a:t>
            </a:r>
          </a:p>
          <a:p>
            <a:pPr marL="458216" indent="-458216" defTabSz="1999488">
              <a:spcBef>
                <a:spcPts val="1900"/>
              </a:spcBef>
              <a:defRPr sz="4510"/>
            </a:pPr>
            <a:r>
              <a:t>Continue this until energy is exhausted or track leaves volume</a:t>
            </a:r>
          </a:p>
        </p:txBody>
      </p:sp>
      <p:sp>
        <p:nvSpPr>
          <p:cNvPr id="344" name="Check if this includes brem"/>
          <p:cNvSpPr txBox="1"/>
          <p:nvPr/>
        </p:nvSpPr>
        <p:spPr>
          <a:xfrm>
            <a:off x="25016431" y="10852126"/>
            <a:ext cx="7886701" cy="9083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Check if this includes brem</a:t>
            </a:r>
          </a:p>
        </p:txBody>
      </p:sp>
      <p:pic>
        <p:nvPicPr>
          <p:cNvPr id="345" name="Screenshot 2025-03-20 at 7.02.21 PM.png" descr="Screenshot 2025-03-20 at 7.02.21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823181" y="10600527"/>
            <a:ext cx="9220201" cy="1295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46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628100" y="1524000"/>
            <a:ext cx="2514600" cy="1371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Multiple Coulomb Scatter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Multiple Coulomb Scattering</a:t>
            </a:r>
          </a:p>
        </p:txBody>
      </p:sp>
      <p:sp>
        <p:nvSpPr>
          <p:cNvPr id="349" name="Electron traveling through volume undergoes elastic scattering with very short mean free path…"/>
          <p:cNvSpPr txBox="1">
            <a:spLocks noGrp="1"/>
          </p:cNvSpPr>
          <p:nvPr>
            <p:ph type="body" sz="half" idx="1"/>
          </p:nvPr>
        </p:nvSpPr>
        <p:spPr>
          <a:xfrm>
            <a:off x="688982" y="2641600"/>
            <a:ext cx="17046870" cy="6449390"/>
          </a:xfrm>
          <a:prstGeom prst="rect">
            <a:avLst/>
          </a:prstGeom>
        </p:spPr>
        <p:txBody>
          <a:bodyPr/>
          <a:lstStyle/>
          <a:p>
            <a:pPr marL="542036" indent="-542036" defTabSz="2365248">
              <a:spcBef>
                <a:spcPts val="2300"/>
              </a:spcBef>
              <a:defRPr sz="4656"/>
            </a:pPr>
            <a:r>
              <a:t>Electron traveling through volume undergoes elastic scattering with very short mean free path</a:t>
            </a:r>
          </a:p>
          <a:p>
            <a:pPr marL="1084072" lvl="1" indent="-542036" defTabSz="2365248">
              <a:spcBef>
                <a:spcPts val="2300"/>
              </a:spcBef>
              <a:defRPr sz="4656"/>
            </a:pPr>
            <a:r>
              <a:t>Computationally infeasible to be treated discretely</a:t>
            </a:r>
          </a:p>
          <a:p>
            <a:pPr marL="542036" indent="-542036" defTabSz="2365248">
              <a:spcBef>
                <a:spcPts val="2300"/>
              </a:spcBef>
              <a:defRPr sz="4656"/>
            </a:pPr>
            <a:r>
              <a:t>Instead, an average deflection is estimated at each step</a:t>
            </a:r>
          </a:p>
          <a:p>
            <a:pPr marL="542036" indent="-542036" defTabSz="2365248">
              <a:spcBef>
                <a:spcPts val="2300"/>
              </a:spcBef>
              <a:defRPr sz="4656"/>
            </a:pPr>
            <a:r>
              <a:t>In 2405.07944 we</a:t>
            </a:r>
            <a:r>
              <a:rPr b="1"/>
              <a:t> observed large unphysical derivatives with MSC and it was turned off→</a:t>
            </a:r>
            <a:r>
              <a:t>address this challenge in this talk!</a:t>
            </a:r>
          </a:p>
        </p:txBody>
      </p:sp>
      <p:sp>
        <p:nvSpPr>
          <p:cNvPr id="3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692239" y="12777349"/>
            <a:ext cx="476505" cy="8704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9</a:t>
            </a:fld>
            <a:endParaRPr/>
          </a:p>
        </p:txBody>
      </p:sp>
      <p:pic>
        <p:nvPicPr>
          <p:cNvPr id="351" name="Image" descr="Image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631737" y="3155276"/>
            <a:ext cx="6529807" cy="3073445"/>
          </a:xfrm>
          <a:prstGeom prst="rect">
            <a:avLst/>
          </a:prstGeom>
          <a:ln w="12700">
            <a:miter lim="400000"/>
          </a:ln>
        </p:spPr>
      </p:pic>
      <p:pic>
        <p:nvPicPr>
          <p:cNvPr id="352" name="Screenshot 2025-03-18 at 10.17.06 AM.png" descr="Screenshot 2025-03-18 at 10.17.06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69899" y="9067637"/>
            <a:ext cx="8562563" cy="4681402"/>
          </a:xfrm>
          <a:prstGeom prst="rect">
            <a:avLst/>
          </a:prstGeom>
          <a:ln w="12700">
            <a:miter lim="400000"/>
          </a:ln>
        </p:spPr>
      </p:pic>
      <p:pic>
        <p:nvPicPr>
          <p:cNvPr id="353" name="Screenshot 2025-03-18 at 10.17.22 AM.png" descr="Screenshot 2025-03-18 at 10.17.22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1538" y="9115738"/>
            <a:ext cx="8050156" cy="4585202"/>
          </a:xfrm>
          <a:prstGeom prst="rect">
            <a:avLst/>
          </a:prstGeom>
          <a:ln w="12700">
            <a:miter lim="400000"/>
          </a:ln>
        </p:spPr>
      </p:pic>
      <p:sp>
        <p:nvSpPr>
          <p:cNvPr id="354" name="2405.07944"/>
          <p:cNvSpPr txBox="1"/>
          <p:nvPr/>
        </p:nvSpPr>
        <p:spPr>
          <a:xfrm>
            <a:off x="20889825" y="13013454"/>
            <a:ext cx="2670506" cy="7066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 sz="3600" u="sng">
                <a:latin typeface="Graphik"/>
                <a:ea typeface="Graphik"/>
                <a:cs typeface="Graphik"/>
                <a:sym typeface="Graphik"/>
                <a:hlinkClick r:id="rId5"/>
              </a:defRPr>
            </a:lvl1pPr>
          </a:lstStyle>
          <a:p>
            <a:pPr>
              <a:defRPr u="none"/>
            </a:pPr>
            <a:r>
              <a:rPr u="sng">
                <a:hlinkClick r:id="rId5"/>
              </a:rPr>
              <a:t>2405.07944</a:t>
            </a:r>
          </a:p>
        </p:txBody>
      </p:sp>
      <p:sp>
        <p:nvSpPr>
          <p:cNvPr id="355" name="Oval"/>
          <p:cNvSpPr/>
          <p:nvPr/>
        </p:nvSpPr>
        <p:spPr>
          <a:xfrm>
            <a:off x="14058346" y="8959226"/>
            <a:ext cx="858552" cy="806705"/>
          </a:xfrm>
          <a:prstGeom prst="ellipse">
            <a:avLst/>
          </a:prstGeom>
          <a:ln w="101600">
            <a:solidFill>
              <a:srgbClr val="EE220D"/>
            </a:solidFill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356" name="Multiple scattering OFF"/>
          <p:cNvSpPr txBox="1"/>
          <p:nvPr/>
        </p:nvSpPr>
        <p:spPr>
          <a:xfrm>
            <a:off x="6554655" y="12040468"/>
            <a:ext cx="4344227" cy="5805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 sz="2900" b="1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Multiple scattering OFF</a:t>
            </a:r>
          </a:p>
        </p:txBody>
      </p:sp>
      <p:sp>
        <p:nvSpPr>
          <p:cNvPr id="357" name="Rectangle"/>
          <p:cNvSpPr/>
          <p:nvPr/>
        </p:nvSpPr>
        <p:spPr>
          <a:xfrm>
            <a:off x="9411187" y="9613418"/>
            <a:ext cx="1421718" cy="102043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358" name="Numerical derivative  Automatic derivative"/>
          <p:cNvSpPr txBox="1"/>
          <p:nvPr/>
        </p:nvSpPr>
        <p:spPr>
          <a:xfrm>
            <a:off x="8713911" y="9638206"/>
            <a:ext cx="2238351" cy="658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2438400">
              <a:lnSpc>
                <a:spcPct val="100000"/>
              </a:lnSpc>
              <a:spcBef>
                <a:spcPts val="2400"/>
              </a:spcBef>
              <a:defRPr sz="1600" b="1">
                <a:latin typeface="Graphik"/>
                <a:ea typeface="Graphik"/>
                <a:cs typeface="Graphik"/>
                <a:sym typeface="Graphik"/>
              </a:defRPr>
            </a:pPr>
            <a:r>
              <a:t>Numerical derivative </a:t>
            </a:r>
            <a:br/>
            <a:r>
              <a:rPr>
                <a:solidFill>
                  <a:srgbClr val="265DE4"/>
                </a:solidFill>
              </a:rPr>
              <a:t>Automatic derivative</a:t>
            </a:r>
          </a:p>
        </p:txBody>
      </p:sp>
      <p:sp>
        <p:nvSpPr>
          <p:cNvPr id="359" name="Rectangle"/>
          <p:cNvSpPr/>
          <p:nvPr/>
        </p:nvSpPr>
        <p:spPr>
          <a:xfrm>
            <a:off x="19283409" y="9647676"/>
            <a:ext cx="1421718" cy="102042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4572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pPr>
            <a:endParaRPr/>
          </a:p>
        </p:txBody>
      </p:sp>
      <p:sp>
        <p:nvSpPr>
          <p:cNvPr id="360" name="Automatic derivative"/>
          <p:cNvSpPr txBox="1"/>
          <p:nvPr/>
        </p:nvSpPr>
        <p:spPr>
          <a:xfrm>
            <a:off x="18593975" y="9646683"/>
            <a:ext cx="2205635" cy="378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 sz="1600" b="1">
                <a:solidFill>
                  <a:srgbClr val="265DE4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pPr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265DE4"/>
                </a:solidFill>
              </a:rPr>
              <a:t>Automatic derivative</a:t>
            </a:r>
          </a:p>
        </p:txBody>
      </p:sp>
      <p:sp>
        <p:nvSpPr>
          <p:cNvPr id="361" name="Multiple scattering ON"/>
          <p:cNvSpPr txBox="1"/>
          <p:nvPr/>
        </p:nvSpPr>
        <p:spPr>
          <a:xfrm>
            <a:off x="16537905" y="12040468"/>
            <a:ext cx="4203904" cy="5805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2438400">
              <a:lnSpc>
                <a:spcPct val="100000"/>
              </a:lnSpc>
              <a:spcBef>
                <a:spcPts val="2400"/>
              </a:spcBef>
              <a:defRPr sz="2900" b="1"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r>
              <a:t>Multiple scattering ON</a:t>
            </a:r>
          </a:p>
        </p:txBody>
      </p:sp>
      <p:pic>
        <p:nvPicPr>
          <p:cNvPr id="362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882660" y="11442"/>
            <a:ext cx="4684837" cy="1560051"/>
          </a:xfrm>
          <a:prstGeom prst="rect">
            <a:avLst/>
          </a:prstGeom>
          <a:ln w="12700">
            <a:miter lim="400000"/>
          </a:ln>
        </p:spPr>
      </p:pic>
      <p:pic>
        <p:nvPicPr>
          <p:cNvPr id="363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628100" y="1524000"/>
            <a:ext cx="2514600" cy="1371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1382</Words>
  <Application>Microsoft Macintosh PowerPoint</Application>
  <PresentationFormat>Custom</PresentationFormat>
  <Paragraphs>320</Paragraphs>
  <Slides>24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Cambria Math</vt:lpstr>
      <vt:lpstr>Graphik</vt:lpstr>
      <vt:lpstr>Graphik-Medium</vt:lpstr>
      <vt:lpstr>Graphik-SemiboldItalic</vt:lpstr>
      <vt:lpstr>Helvetica Neue</vt:lpstr>
      <vt:lpstr>Helvetica Neue Medium</vt:lpstr>
      <vt:lpstr>Menlo Regular</vt:lpstr>
      <vt:lpstr>21_BasicWhite</vt:lpstr>
      <vt:lpstr>Towards differentiable GEANT with EM physics: addressing challenges with Multiple Scattering</vt:lpstr>
      <vt:lpstr>Gradient-based optimization</vt:lpstr>
      <vt:lpstr>Detector optimization example</vt:lpstr>
      <vt:lpstr>Detector optimization example</vt:lpstr>
      <vt:lpstr>GEANT</vt:lpstr>
      <vt:lpstr>GEANT</vt:lpstr>
      <vt:lpstr>Making GEANT differentiable</vt:lpstr>
      <vt:lpstr>Lightning intro to EM GEANT</vt:lpstr>
      <vt:lpstr>Multiple Coulomb Scattering</vt:lpstr>
      <vt:lpstr>Multiple Coulomb Scattering</vt:lpstr>
      <vt:lpstr>Multiple Coulomb Scattering</vt:lpstr>
      <vt:lpstr>Multiple Coulomb Scattering</vt:lpstr>
      <vt:lpstr>Geometry and Stepping in GEANT</vt:lpstr>
      <vt:lpstr>Geometry and Stepping in GEANT</vt:lpstr>
      <vt:lpstr>Geometry and Stepping in GEANT</vt:lpstr>
      <vt:lpstr>Geometry and Stepping in GEANT</vt:lpstr>
      <vt:lpstr>The Boundary in 1D</vt:lpstr>
      <vt:lpstr>The Boundary in 1D</vt:lpstr>
      <vt:lpstr>The Boundary in 1D</vt:lpstr>
      <vt:lpstr>The Boundary in 1D</vt:lpstr>
      <vt:lpstr>Derivatives</vt:lpstr>
      <vt:lpstr>Simple Optimization</vt:lpstr>
      <vt:lpstr>Simple Optimization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Jeffrey Krupa</cp:lastModifiedBy>
  <cp:revision>5</cp:revision>
  <dcterms:modified xsi:type="dcterms:W3CDTF">2025-06-09T07:08:52Z</dcterms:modified>
</cp:coreProperties>
</file>