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59.png" ContentType="image/png"/>
  <Override PartName="/ppt/media/image58.png" ContentType="image/png"/>
  <Override PartName="/ppt/media/image56.png" ContentType="image/png"/>
  <Override PartName="/ppt/media/image55.png" ContentType="image/png"/>
  <Override PartName="/ppt/media/image54.png" ContentType="image/png"/>
  <Override PartName="/ppt/media/image53.png" ContentType="image/png"/>
  <Override PartName="/ppt/media/image52.png" ContentType="image/png"/>
  <Override PartName="/ppt/media/image51.png" ContentType="image/png"/>
  <Override PartName="/ppt/media/image4.jpeg" ContentType="image/jpeg"/>
  <Override PartName="/ppt/media/image50.png" ContentType="image/png"/>
  <Override PartName="/ppt/media/image46.png" ContentType="image/png"/>
  <Override PartName="/ppt/media/image45.png" ContentType="image/png"/>
  <Override PartName="/ppt/media/image44.png" ContentType="image/png"/>
  <Override PartName="/ppt/media/image43.png" ContentType="image/png"/>
  <Override PartName="/ppt/media/image42.png" ContentType="image/png"/>
  <Override PartName="/ppt/media/image41.png" ContentType="image/png"/>
  <Override PartName="/ppt/media/image34.png" ContentType="image/png"/>
  <Override PartName="/ppt/media/image31.png" ContentType="image/png"/>
  <Override PartName="/ppt/media/image30.png" ContentType="image/png"/>
  <Override PartName="/ppt/media/image13.png" ContentType="image/png"/>
  <Override PartName="/ppt/media/image8.jpeg" ContentType="image/jpeg"/>
  <Override PartName="/ppt/media/image26.png" ContentType="image/png"/>
  <Override PartName="/ppt/media/image35.png" ContentType="image/png"/>
  <Override PartName="/ppt/media/image20.png" ContentType="image/png"/>
  <Override PartName="/ppt/media/image57.png" ContentType="image/png"/>
  <Override PartName="/ppt/media/image29.png" ContentType="image/png"/>
  <Override PartName="/ppt/media/image71.png" ContentType="image/png"/>
  <Override PartName="/ppt/media/image10.jpeg" ContentType="image/jpeg"/>
  <Override PartName="/ppt/media/image21.jpeg" ContentType="image/jpeg"/>
  <Override PartName="/ppt/media/image65.png" ContentType="image/png"/>
  <Override PartName="/ppt/media/image23.png" ContentType="image/png"/>
  <Override PartName="/ppt/media/image60.png" ContentType="image/png"/>
  <Override PartName="/ppt/media/image73.jpeg" ContentType="image/jpeg"/>
  <Override PartName="/ppt/media/image24.png" ContentType="image/png"/>
  <Override PartName="/ppt/media/image61.png" ContentType="image/png"/>
  <Override PartName="/ppt/media/image62.png" ContentType="image/png"/>
  <Override PartName="/ppt/media/image16.png" ContentType="image/png"/>
  <Override PartName="/ppt/media/image81.png" ContentType="image/png"/>
  <Override PartName="/ppt/media/image9.png" ContentType="image/png"/>
  <Override PartName="/ppt/media/image39.png" ContentType="image/png"/>
  <Override PartName="/ppt/media/image79.png" ContentType="image/png"/>
  <Override PartName="/ppt/media/image67.png" ContentType="image/png"/>
  <Override PartName="/ppt/media/image78.png" ContentType="image/png"/>
  <Override PartName="/ppt/media/image66.png" ContentType="image/png"/>
  <Override PartName="/ppt/media/image77.png" ContentType="image/png"/>
  <Override PartName="/ppt/media/image40.png" ContentType="image/png"/>
  <Override PartName="/ppt/media/image76.png" ContentType="image/png"/>
  <Override PartName="/ppt/media/image27.png" ContentType="image/png"/>
  <Override PartName="/ppt/media/image64.png" ContentType="image/png"/>
  <Override PartName="/ppt/media/image74.png" ContentType="image/png"/>
  <Override PartName="/ppt/media/image70.gif" ContentType="image/gif"/>
  <Override PartName="/ppt/media/image63.png" ContentType="image/png"/>
  <Override PartName="/ppt/media/image69.png" ContentType="image/png"/>
  <Override PartName="/ppt/media/image14.png" ContentType="image/png"/>
  <Override PartName="/ppt/media/image2.png" ContentType="image/png"/>
  <Override PartName="/ppt/media/image32.png" ContentType="image/png"/>
  <Override PartName="/ppt/media/image68.png" ContentType="image/png"/>
  <Override PartName="/ppt/media/image80.png" ContentType="image/png"/>
  <Override PartName="/ppt/media/image15.png" ContentType="image/png"/>
  <Override PartName="/ppt/media/image3.png" ContentType="image/png"/>
  <Override PartName="/ppt/media/image33.png" ContentType="image/png"/>
  <Override PartName="/ppt/media/image25.png" ContentType="image/png"/>
  <Override PartName="/ppt/media/image18.png" ContentType="image/png"/>
  <Override PartName="/ppt/media/image83.png" ContentType="image/png"/>
  <Override PartName="/ppt/media/image6.png" ContentType="image/png"/>
  <Override PartName="/ppt/media/image36.png" ContentType="image/png"/>
  <Override PartName="/ppt/media/image11.png" ContentType="image/png"/>
  <Override PartName="/ppt/media/image48.png" ContentType="image/png"/>
  <Override PartName="/ppt/media/image72.gif" ContentType="image/gif"/>
  <Override PartName="/ppt/media/image22.jpeg" ContentType="image/jpeg"/>
  <Override PartName="/ppt/media/image75.png" ContentType="image/png"/>
  <Override PartName="/ppt/media/image1.jpeg" ContentType="image/jpeg"/>
  <Override PartName="/ppt/media/image47.png" ContentType="image/png"/>
  <Override PartName="/ppt/media/image19.png" ContentType="image/png"/>
  <Override PartName="/ppt/media/image84.png" ContentType="image/png"/>
  <Override PartName="/ppt/media/image7.png" ContentType="image/png"/>
  <Override PartName="/ppt/media/image37.png" ContentType="image/png"/>
  <Override PartName="/ppt/media/image12.png" ContentType="image/png"/>
  <Override PartName="/ppt/media/image49.png" ContentType="image/png"/>
  <Override PartName="/ppt/media/image28.png" ContentType="image/png"/>
  <Override PartName="/ppt/media/image38.jpeg" ContentType="image/jpeg"/>
  <Override PartName="/ppt/media/image5.png" ContentType="image/png"/>
  <Override PartName="/ppt/media/image17.png" ContentType="image/png"/>
  <Override PartName="/ppt/media/image82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4.xml.rels" ContentType="application/vnd.openxmlformats-package.relationships+xml"/>
  <Override PartName="/ppt/slides/_rels/slide47.xml.rels" ContentType="application/vnd.openxmlformats-package.relationships+xml"/>
  <Override PartName="/ppt/slides/_rels/slide5.xml.rels" ContentType="application/vnd.openxmlformats-package.relationships+xml"/>
  <Override PartName="/ppt/slides/_rels/slide40.xml.rels" ContentType="application/vnd.openxmlformats-package.relationships+xml"/>
  <Override PartName="/ppt/slides/_rels/slide33.xml.rels" ContentType="application/vnd.openxmlformats-package.relationships+xml"/>
  <Override PartName="/ppt/slides/_rels/slide6.xml.rels" ContentType="application/vnd.openxmlformats-package.relationships+xml"/>
  <Override PartName="/ppt/slides/_rels/slide41.xml.rels" ContentType="application/vnd.openxmlformats-package.relationships+xml"/>
  <Override PartName="/ppt/slides/_rels/slide34.xml.rels" ContentType="application/vnd.openxmlformats-package.relationships+xml"/>
  <Override PartName="/ppt/slides/_rels/slide7.xml.rels" ContentType="application/vnd.openxmlformats-package.relationships+xml"/>
  <Override PartName="/ppt/slides/_rels/slide42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0.xml.rels" ContentType="application/vnd.openxmlformats-package.relationships+xml"/>
  <Override PartName="/ppt/slides/_rels/slide10.xml.rels" ContentType="application/vnd.openxmlformats-package.relationships+xml"/>
  <Override PartName="/ppt/slides/_rels/slide32.xml.rels" ContentType="application/vnd.openxmlformats-package.relationships+xml"/>
  <Override PartName="/ppt/slides/_rels/slide16.xml.rels" ContentType="application/vnd.openxmlformats-package.relationships+xml"/>
  <Override PartName="/ppt/slides/_rels/slide25.xml.rels" ContentType="application/vnd.openxmlformats-package.relationships+xml"/>
  <Override PartName="/ppt/slides/_rels/slide46.xml.rels" ContentType="application/vnd.openxmlformats-package.relationships+xml"/>
  <Override PartName="/ppt/slides/_rels/slide30.xml.rels" ContentType="application/vnd.openxmlformats-package.relationships+xml"/>
  <Override PartName="/ppt/slides/_rels/slide45.xml.rels" ContentType="application/vnd.openxmlformats-package.relationships+xml"/>
  <Override PartName="/ppt/slides/_rels/slide14.xml.rels" ContentType="application/vnd.openxmlformats-package.relationships+xml"/>
  <Override PartName="/ppt/slides/_rels/slide29.xml.rels" ContentType="application/vnd.openxmlformats-package.relationships+xml"/>
  <Override PartName="/ppt/slides/_rels/slide23.xml.rels" ContentType="application/vnd.openxmlformats-package.relationships+xml"/>
  <Override PartName="/ppt/slides/_rels/slide38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24.xml.rels" ContentType="application/vnd.openxmlformats-package.relationships+xml"/>
  <Override PartName="/ppt/slides/_rels/slide39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2.xml.rels" ContentType="application/vnd.openxmlformats-package.relationships+xml"/>
  <Override PartName="/ppt/slides/_rels/slide28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17.xml.rels" ContentType="application/vnd.openxmlformats-package.relationships+xml"/>
  <Override PartName="/ppt/slides/_rels/slide8.xml.rels" ContentType="application/vnd.openxmlformats-package.relationships+xml"/>
  <Override PartName="/ppt/slides/_rels/slide21.xml.rels" ContentType="application/vnd.openxmlformats-package.relationships+xml"/>
  <Override PartName="/ppt/slides/_rels/slide36.xml.rels" ContentType="application/vnd.openxmlformats-package.relationships+xml"/>
  <Override PartName="/ppt/slides/_rels/slide27.xml.rels" ContentType="application/vnd.openxmlformats-package.relationships+xml"/>
  <Override PartName="/ppt/slides/_rels/slide43.xml.rels" ContentType="application/vnd.openxmlformats-package.relationships+xml"/>
  <Override PartName="/ppt/slides/_rels/slide2.xml.rels" ContentType="application/vnd.openxmlformats-package.relationships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3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3.xml" ContentType="application/vnd.openxmlformats-officedocument.presentationml.slide+xml"/>
  <Override PartName="/ppt/slides/slide33.xml" ContentType="application/vnd.openxmlformats-officedocument.presentationml.slide+xml"/>
  <Override PartName="/ppt/slides/slide45.xml" ContentType="application/vnd.openxmlformats-officedocument.presentationml.slide+xml"/>
  <Override PartName="/ppt/slides/slide34.xml" ContentType="application/vnd.openxmlformats-officedocument.presentationml.slide+xml"/>
  <Override PartName="/ppt/slides/slide4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47.xml" ContentType="application/vnd.openxmlformats-officedocument.presentationml.slide+xml"/>
  <Override PartName="/ppt/slides/slide9.xml" ContentType="application/vnd.openxmlformats-officedocument.presentationml.slide+xml"/>
  <Override PartName="/ppt/slides/slide44.xml" ContentType="application/vnd.openxmlformats-officedocument.presentationml.slide+xml"/>
  <Override PartName="/ppt/slides/slide41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3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2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1972E8E-8948-4A5C-8EC7-B2EA05C6BA64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05D452F-7A79-42F3-A225-AA07394D914E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0847E78-C1D2-47A8-9A1A-0D707F533F04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5581A1E-0BB6-45CA-B7DD-A4096D7D8C48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E9A7DC7-9D36-4F63-B297-1A4E2E09AD77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989912E-95F8-443C-9CD8-3730C2AF8A54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7AFFC42-9830-492A-9602-E9E6B133D82E}" type="slidenum">
              <a:t>&lt;#&gt;</a:t>
            </a:fld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7F23C4D-0599-49E1-9F38-50E97DC07194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1842108-EDBD-46C5-AB4F-7CA5883F77F3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EFCE3CD-5800-472F-8E5A-770B7EFC5A1C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417EC5E-E9C9-4E9C-977B-7DBD6CEBFD6F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25D3093-B03D-4F6A-805A-586D07149CCE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Grafik 3" descr=""/>
          <p:cNvPicPr/>
          <p:nvPr/>
        </p:nvPicPr>
        <p:blipFill>
          <a:blip r:embed="rId2"/>
          <a:stretch/>
        </p:blipFill>
        <p:spPr>
          <a:xfrm>
            <a:off x="0" y="0"/>
            <a:ext cx="10074600" cy="5664600"/>
          </a:xfrm>
          <a:prstGeom prst="rect">
            <a:avLst/>
          </a:prstGeom>
          <a:ln w="0">
            <a:noFill/>
          </a:ln>
        </p:spPr>
      </p:pic>
      <p:sp>
        <p:nvSpPr>
          <p:cNvPr id="1" name="CustomShape 1"/>
          <p:cNvSpPr/>
          <p:nvPr/>
        </p:nvSpPr>
        <p:spPr>
          <a:xfrm>
            <a:off x="360" y="360"/>
            <a:ext cx="569880" cy="5664600"/>
          </a:xfrm>
          <a:prstGeom prst="rect">
            <a:avLst/>
          </a:prstGeom>
          <a:solidFill>
            <a:srgbClr val="4f81bd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2" name="Grafik 8" descr=""/>
          <p:cNvPicPr/>
          <p:nvPr/>
        </p:nvPicPr>
        <p:blipFill>
          <a:blip r:embed="rId3"/>
          <a:stretch/>
        </p:blipFill>
        <p:spPr>
          <a:xfrm>
            <a:off x="8591400" y="4354560"/>
            <a:ext cx="1262880" cy="10418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sldNum" idx="1"/>
          </p:nvPr>
        </p:nvSpPr>
        <p:spPr>
          <a:xfrm>
            <a:off x="-1776600" y="5291280"/>
            <a:ext cx="2346840" cy="38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185773E-7324-4534-90D7-BDB27AA01BF0}" type="slidenum"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360" y="360"/>
            <a:ext cx="233640" cy="5664600"/>
          </a:xfrm>
          <a:prstGeom prst="rect">
            <a:avLst/>
          </a:prstGeom>
          <a:solidFill>
            <a:srgbClr val="4f81bd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43" name="Grafik 8" descr=""/>
          <p:cNvPicPr/>
          <p:nvPr/>
        </p:nvPicPr>
        <p:blipFill>
          <a:blip r:embed="rId2"/>
          <a:stretch/>
        </p:blipFill>
        <p:spPr>
          <a:xfrm>
            <a:off x="9078120" y="248400"/>
            <a:ext cx="775800" cy="639720"/>
          </a:xfrm>
          <a:prstGeom prst="rect">
            <a:avLst/>
          </a:prstGeom>
          <a:ln w="0"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360" y="360"/>
            <a:ext cx="233640" cy="5664600"/>
          </a:xfrm>
          <a:prstGeom prst="rect">
            <a:avLst/>
          </a:prstGeom>
          <a:solidFill>
            <a:srgbClr val="4f81bd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83" name="Grafik 8" descr=""/>
          <p:cNvPicPr/>
          <p:nvPr/>
        </p:nvPicPr>
        <p:blipFill>
          <a:blip r:embed="rId2"/>
          <a:stretch/>
        </p:blipFill>
        <p:spPr>
          <a:xfrm>
            <a:off x="9078120" y="248400"/>
            <a:ext cx="775800" cy="639720"/>
          </a:xfrm>
          <a:prstGeom prst="rect">
            <a:avLst/>
          </a:prstGeom>
          <a:ln w="0">
            <a:noFill/>
          </a:ln>
        </p:spPr>
      </p:pic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360" y="360"/>
            <a:ext cx="233640" cy="5664600"/>
          </a:xfrm>
          <a:prstGeom prst="rect">
            <a:avLst/>
          </a:prstGeom>
          <a:solidFill>
            <a:srgbClr val="4f81bd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23" name="Grafik 8" descr=""/>
          <p:cNvPicPr/>
          <p:nvPr/>
        </p:nvPicPr>
        <p:blipFill>
          <a:blip r:embed="rId2"/>
          <a:stretch/>
        </p:blipFill>
        <p:spPr>
          <a:xfrm>
            <a:off x="9078120" y="248400"/>
            <a:ext cx="775800" cy="639720"/>
          </a:xfrm>
          <a:prstGeom prst="rect">
            <a:avLst/>
          </a:prstGeom>
          <a:ln w="0">
            <a:noFill/>
          </a:ln>
        </p:spPr>
      </p:pic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32.png"/><Relationship Id="rId3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35.png"/><Relationship Id="rId3" Type="http://schemas.openxmlformats.org/officeDocument/2006/relationships/image" Target="../media/image12.png"/><Relationship Id="rId4" Type="http://schemas.openxmlformats.org/officeDocument/2006/relationships/image" Target="../media/image36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3.png"/><Relationship Id="rId3" Type="http://schemas.openxmlformats.org/officeDocument/2006/relationships/image" Target="../media/image38.jpeg"/><Relationship Id="rId4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image" Target="../media/image61.png"/><Relationship Id="rId3" Type="http://schemas.openxmlformats.org/officeDocument/2006/relationships/slideLayout" Target="../slideLayouts/slideLayout2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image" Target="../media/image63.png"/><Relationship Id="rId3" Type="http://schemas.openxmlformats.org/officeDocument/2006/relationships/image" Target="../media/image64.png"/><Relationship Id="rId4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slideLayout" Target="../slideLayouts/slideLayout2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66.png"/><Relationship Id="rId2" Type="http://schemas.openxmlformats.org/officeDocument/2006/relationships/image" Target="../media/image67.png"/><Relationship Id="rId3" Type="http://schemas.openxmlformats.org/officeDocument/2006/relationships/slideLayout" Target="../slideLayouts/slideLayout2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68.png"/><Relationship Id="rId2" Type="http://schemas.openxmlformats.org/officeDocument/2006/relationships/image" Target="../media/image69.png"/><Relationship Id="rId3" Type="http://schemas.openxmlformats.org/officeDocument/2006/relationships/slideLayout" Target="../slideLayouts/slideLayout2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70.gif"/><Relationship Id="rId2" Type="http://schemas.openxmlformats.org/officeDocument/2006/relationships/image" Target="../media/image71.png"/><Relationship Id="rId3" Type="http://schemas.openxmlformats.org/officeDocument/2006/relationships/slideLayout" Target="../slideLayouts/slideLayout2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72.gif"/><Relationship Id="rId2" Type="http://schemas.openxmlformats.org/officeDocument/2006/relationships/slideLayout" Target="../slideLayouts/slideLayout2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73.jpeg"/><Relationship Id="rId2" Type="http://schemas.openxmlformats.org/officeDocument/2006/relationships/image" Target="../media/image74.png"/><Relationship Id="rId3" Type="http://schemas.openxmlformats.org/officeDocument/2006/relationships/slideLayout" Target="../slideLayouts/slideLayout2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75.png"/><Relationship Id="rId2" Type="http://schemas.openxmlformats.org/officeDocument/2006/relationships/image" Target="../media/image76.png"/><Relationship Id="rId3" Type="http://schemas.openxmlformats.org/officeDocument/2006/relationships/slideLayout" Target="../slideLayouts/slideLayout2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slideLayout" Target="../slideLayouts/slideLayout2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78.png"/><Relationship Id="rId2" Type="http://schemas.openxmlformats.org/officeDocument/2006/relationships/slideLayout" Target="../slideLayouts/slideLayout2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79.png"/><Relationship Id="rId2" Type="http://schemas.openxmlformats.org/officeDocument/2006/relationships/slideLayout" Target="../slideLayouts/slideLayout2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80.png"/><Relationship Id="rId2" Type="http://schemas.openxmlformats.org/officeDocument/2006/relationships/image" Target="../media/image81.png"/><Relationship Id="rId3" Type="http://schemas.openxmlformats.org/officeDocument/2006/relationships/slideLayout" Target="../slideLayouts/slideLayout37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82.png"/><Relationship Id="rId2" Type="http://schemas.openxmlformats.org/officeDocument/2006/relationships/slideLayout" Target="../slideLayouts/slideLayout2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83.png"/><Relationship Id="rId2" Type="http://schemas.openxmlformats.org/officeDocument/2006/relationships/slideLayout" Target="../slideLayouts/slideLayout2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84.png"/><Relationship Id="rId2" Type="http://schemas.openxmlformats.org/officeDocument/2006/relationships/slideLayout" Target="../slideLayouts/slideLayout2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png"/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574200" y="3148920"/>
            <a:ext cx="8012160" cy="939240"/>
          </a:xfrm>
          <a:prstGeom prst="rect">
            <a:avLst/>
          </a:prstGeom>
          <a:solidFill>
            <a:srgbClr val="003245">
              <a:alpha val="8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288000" rIns="432000" tIns="144000" bIns="144000" anchor="ctr">
            <a:noAutofit/>
          </a:bodyPr>
          <a:p>
            <a:pPr marL="717480">
              <a:lnSpc>
                <a:spcPct val="100000"/>
              </a:lnSpc>
              <a:spcBef>
                <a:spcPts val="1001"/>
              </a:spcBef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MODE workshop 2025, Kolymbari, 09.06.2025</a:t>
            </a:r>
            <a:endParaRPr b="0" lang="de-DE" sz="1600" spc="-1" strike="noStrike">
              <a:solidFill>
                <a:srgbClr val="ffffff"/>
              </a:solidFill>
              <a:latin typeface="Arial"/>
            </a:endParaRPr>
          </a:p>
          <a:p>
            <a:pPr marL="717480">
              <a:lnSpc>
                <a:spcPct val="100000"/>
              </a:lnSpc>
              <a:spcBef>
                <a:spcPts val="1001"/>
              </a:spcBef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Dr Sarah Barnes</a:t>
            </a:r>
            <a:endParaRPr b="0" lang="de-DE" sz="1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1189800" y="267120"/>
            <a:ext cx="7883280" cy="265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CustomShape 4"/>
          <p:cNvSpPr/>
          <p:nvPr/>
        </p:nvSpPr>
        <p:spPr>
          <a:xfrm>
            <a:off x="648000" y="792000"/>
            <a:ext cx="8425080" cy="1005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717480">
              <a:lnSpc>
                <a:spcPct val="100000"/>
              </a:lnSpc>
              <a:spcBef>
                <a:spcPts val="1001"/>
              </a:spcBef>
            </a:pPr>
            <a:r>
              <a:rPr b="1" lang="en-US" sz="3600" spc="-1" strike="noStrike">
                <a:solidFill>
                  <a:srgbClr val="000000"/>
                </a:solidFill>
                <a:latin typeface="Arial"/>
                <a:ea typeface="DejaVu Sans"/>
              </a:rPr>
              <a:t>Maritime Scene Understanding with Neural and Differentiable Computing</a:t>
            </a:r>
            <a:endParaRPr b="0" lang="de-DE" sz="3600" spc="-1" strike="noStrike">
              <a:solidFill>
                <a:srgbClr val="000000"/>
              </a:solidFill>
              <a:latin typeface="Arial"/>
            </a:endParaRPr>
          </a:p>
          <a:p>
            <a:pPr marL="717480">
              <a:lnSpc>
                <a:spcPct val="100000"/>
              </a:lnSpc>
              <a:spcBef>
                <a:spcPts val="1001"/>
              </a:spcBef>
            </a:pPr>
            <a:endParaRPr b="0" lang="de-DE" sz="4000" spc="-1" strike="noStrike">
              <a:solidFill>
                <a:srgbClr val="000000"/>
              </a:solidFill>
              <a:latin typeface="Arial"/>
            </a:endParaRPr>
          </a:p>
          <a:p>
            <a:pPr marL="717480">
              <a:lnSpc>
                <a:spcPct val="100000"/>
              </a:lnSpc>
              <a:spcBef>
                <a:spcPts val="1001"/>
              </a:spcBef>
            </a:pPr>
            <a:endParaRPr b="0" lang="de-DE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50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Cosmic-ray tomography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CustomShape 51"/>
          <p:cNvSpPr/>
          <p:nvPr/>
        </p:nvSpPr>
        <p:spPr>
          <a:xfrm>
            <a:off x="505440" y="801000"/>
            <a:ext cx="5433840" cy="475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568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003"/>
              </a:spcBef>
              <a:spcAft>
                <a:spcPts val="57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Non-destructive testing method utilising air-showers to probe closed volumes or hard to reach regions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003"/>
              </a:spcBef>
              <a:spcAft>
                <a:spcPts val="57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Muon Scattering Tomography (MST) analyses the muon path deflection in a material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287"/>
              </a:spcBef>
              <a:spcAft>
                <a:spcPts val="856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Muon transmission radiography measures differences in background muon flux due absorption effects in target material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287"/>
              </a:spcBef>
              <a:spcAft>
                <a:spcPts val="856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Term “Cosmic-ray tomography” is used to incorporate all measurement principles and novel methods such as secondary particle analysis.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1" name="" descr=""/>
          <p:cNvPicPr/>
          <p:nvPr/>
        </p:nvPicPr>
        <p:blipFill>
          <a:blip r:embed="rId1"/>
          <a:srcRect l="0" t="0" r="0" b="2658"/>
          <a:stretch/>
        </p:blipFill>
        <p:spPr>
          <a:xfrm>
            <a:off x="6120000" y="2700000"/>
            <a:ext cx="3239280" cy="2752920"/>
          </a:xfrm>
          <a:prstGeom prst="rect">
            <a:avLst/>
          </a:prstGeom>
          <a:ln w="0">
            <a:noFill/>
          </a:ln>
        </p:spPr>
      </p:pic>
      <p:sp>
        <p:nvSpPr>
          <p:cNvPr id="232" name=""/>
          <p:cNvSpPr/>
          <p:nvPr/>
        </p:nvSpPr>
        <p:spPr>
          <a:xfrm>
            <a:off x="-262440" y="5403600"/>
            <a:ext cx="7657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10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CustomShape 52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4" name="" descr=""/>
          <p:cNvPicPr/>
          <p:nvPr/>
        </p:nvPicPr>
        <p:blipFill>
          <a:blip r:embed="rId2"/>
          <a:stretch/>
        </p:blipFill>
        <p:spPr>
          <a:xfrm>
            <a:off x="6300000" y="819720"/>
            <a:ext cx="3094560" cy="1699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53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Muon radiography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"/>
          <p:cNvSpPr/>
          <p:nvPr/>
        </p:nvSpPr>
        <p:spPr>
          <a:xfrm>
            <a:off x="-262440" y="5403600"/>
            <a:ext cx="765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11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7" name="" descr=""/>
          <p:cNvPicPr/>
          <p:nvPr/>
        </p:nvPicPr>
        <p:blipFill>
          <a:blip r:embed="rId1"/>
          <a:stretch/>
        </p:blipFill>
        <p:spPr>
          <a:xfrm>
            <a:off x="6917400" y="275040"/>
            <a:ext cx="2109960" cy="2698560"/>
          </a:xfrm>
          <a:prstGeom prst="rect">
            <a:avLst/>
          </a:prstGeom>
          <a:ln w="0">
            <a:noFill/>
          </a:ln>
        </p:spPr>
      </p:pic>
      <p:pic>
        <p:nvPicPr>
          <p:cNvPr id="238" name="" descr=""/>
          <p:cNvPicPr/>
          <p:nvPr/>
        </p:nvPicPr>
        <p:blipFill>
          <a:blip r:embed="rId2"/>
          <a:stretch/>
        </p:blipFill>
        <p:spPr>
          <a:xfrm>
            <a:off x="6227280" y="2998800"/>
            <a:ext cx="3598560" cy="2619360"/>
          </a:xfrm>
          <a:prstGeom prst="rect">
            <a:avLst/>
          </a:prstGeom>
          <a:ln w="0">
            <a:noFill/>
          </a:ln>
        </p:spPr>
      </p:pic>
      <p:pic>
        <p:nvPicPr>
          <p:cNvPr id="239" name="" descr=""/>
          <p:cNvPicPr/>
          <p:nvPr/>
        </p:nvPicPr>
        <p:blipFill>
          <a:blip r:embed="rId3"/>
          <a:stretch/>
        </p:blipFill>
        <p:spPr>
          <a:xfrm>
            <a:off x="828000" y="2655000"/>
            <a:ext cx="5023440" cy="2635560"/>
          </a:xfrm>
          <a:prstGeom prst="rect">
            <a:avLst/>
          </a:prstGeom>
          <a:ln w="0">
            <a:noFill/>
          </a:ln>
        </p:spPr>
      </p:pic>
      <p:sp>
        <p:nvSpPr>
          <p:cNvPr id="240" name=""/>
          <p:cNvSpPr/>
          <p:nvPr/>
        </p:nvSpPr>
        <p:spPr>
          <a:xfrm>
            <a:off x="466200" y="907200"/>
            <a:ext cx="6084000" cy="181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Technique originated in 1955 to measure tunnel overburden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Other key </a:t>
            </a: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measurements of pyramids in 60s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 (recently repeated by ScanPyramids project finding new voids)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Other applications in industrial monitoring, vulcanology etc..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CustomShape 54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56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Muon Scattering Tomography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"/>
          <p:cNvSpPr/>
          <p:nvPr/>
        </p:nvSpPr>
        <p:spPr>
          <a:xfrm>
            <a:off x="-262440" y="5403600"/>
            <a:ext cx="585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12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4" name="" descr=""/>
          <p:cNvPicPr/>
          <p:nvPr/>
        </p:nvPicPr>
        <p:blipFill>
          <a:blip r:embed="rId1"/>
          <a:srcRect l="5809" t="0" r="4716" b="0"/>
          <a:stretch/>
        </p:blipFill>
        <p:spPr>
          <a:xfrm>
            <a:off x="5940000" y="1634760"/>
            <a:ext cx="3779280" cy="2711160"/>
          </a:xfrm>
          <a:prstGeom prst="rect">
            <a:avLst/>
          </a:prstGeom>
          <a:ln w="0">
            <a:noFill/>
          </a:ln>
        </p:spPr>
      </p:pic>
      <p:sp>
        <p:nvSpPr>
          <p:cNvPr id="245" name=""/>
          <p:cNvSpPr/>
          <p:nvPr/>
        </p:nvSpPr>
        <p:spPr>
          <a:xfrm>
            <a:off x="682200" y="1123200"/>
            <a:ext cx="5365080" cy="158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Technique first proposed by Borozdin et. al. In 2003 as an alternative to X-ray radiography.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Key Benefits :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Passive radiation source – safe to operators and observers 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3D data by default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Not greatly impacted by shielding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Low operational cost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Wide range of applications in the maritime domain : 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security screening, nuclear monitoring, infrastructure monitoring, inspection of large parts, dyke monitoring…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57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85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DLR involvement in Muon Tomography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"/>
          <p:cNvSpPr/>
          <p:nvPr/>
        </p:nvSpPr>
        <p:spPr>
          <a:xfrm>
            <a:off x="-262440" y="5403600"/>
            <a:ext cx="585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13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"/>
          <p:cNvSpPr/>
          <p:nvPr/>
        </p:nvSpPr>
        <p:spPr>
          <a:xfrm>
            <a:off x="468000" y="828000"/>
            <a:ext cx="5291640" cy="100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DLR is involved in the H2020 SilentBorder 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to develop a muon tomography based scanner for ports and borders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AI Method development and secondary particle analysis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CACTUS Projct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 alongside BGZ (German Company for Interim Nuclear storage) to obtain </a:t>
            </a: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single rod resolution in CASTOR containers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Reconstruction method development and AI based analysis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Analysis utilising </a:t>
            </a: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artificial muon sources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Data generation and reconstruction method development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CustomShape 86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1" name="" descr=""/>
          <p:cNvPicPr/>
          <p:nvPr/>
        </p:nvPicPr>
        <p:blipFill>
          <a:blip r:embed="rId1"/>
          <a:srcRect l="0" t="25585" r="0" b="14084"/>
          <a:stretch/>
        </p:blipFill>
        <p:spPr>
          <a:xfrm>
            <a:off x="7921440" y="1260000"/>
            <a:ext cx="2049840" cy="1708920"/>
          </a:xfrm>
          <a:prstGeom prst="rect">
            <a:avLst/>
          </a:prstGeom>
          <a:ln w="0">
            <a:noFill/>
          </a:ln>
        </p:spPr>
      </p:pic>
      <p:pic>
        <p:nvPicPr>
          <p:cNvPr id="252" name="" descr=""/>
          <p:cNvPicPr/>
          <p:nvPr/>
        </p:nvPicPr>
        <p:blipFill>
          <a:blip r:embed="rId2"/>
          <a:stretch/>
        </p:blipFill>
        <p:spPr>
          <a:xfrm>
            <a:off x="5460840" y="1085760"/>
            <a:ext cx="2098440" cy="1007280"/>
          </a:xfrm>
          <a:prstGeom prst="rect">
            <a:avLst/>
          </a:prstGeom>
          <a:ln w="0">
            <a:noFill/>
          </a:ln>
        </p:spPr>
      </p:pic>
      <p:pic>
        <p:nvPicPr>
          <p:cNvPr id="253" name="" descr=""/>
          <p:cNvPicPr/>
          <p:nvPr/>
        </p:nvPicPr>
        <p:blipFill>
          <a:blip r:embed="rId3"/>
          <a:stretch/>
        </p:blipFill>
        <p:spPr>
          <a:xfrm>
            <a:off x="5959080" y="3060000"/>
            <a:ext cx="2320200" cy="1619280"/>
          </a:xfrm>
          <a:prstGeom prst="rect">
            <a:avLst/>
          </a:prstGeom>
          <a:ln w="0">
            <a:noFill/>
          </a:ln>
        </p:spPr>
      </p:pic>
      <p:pic>
        <p:nvPicPr>
          <p:cNvPr id="254" name="" descr=""/>
          <p:cNvPicPr/>
          <p:nvPr/>
        </p:nvPicPr>
        <p:blipFill>
          <a:blip r:embed="rId4"/>
          <a:stretch/>
        </p:blipFill>
        <p:spPr>
          <a:xfrm>
            <a:off x="7920000" y="4140000"/>
            <a:ext cx="1936440" cy="1266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" descr=""/>
          <p:cNvPicPr/>
          <p:nvPr/>
        </p:nvPicPr>
        <p:blipFill>
          <a:blip r:embed="rId1"/>
          <a:srcRect l="6647" t="0" r="2664" b="0"/>
          <a:stretch/>
        </p:blipFill>
        <p:spPr>
          <a:xfrm>
            <a:off x="5271120" y="1085400"/>
            <a:ext cx="4556520" cy="3688200"/>
          </a:xfrm>
          <a:prstGeom prst="rect">
            <a:avLst/>
          </a:prstGeom>
          <a:ln w="0">
            <a:noFill/>
          </a:ln>
        </p:spPr>
      </p:pic>
      <p:sp>
        <p:nvSpPr>
          <p:cNvPr id="256" name="CustomShape 58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Muon Reconstruction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CustomShape 59"/>
          <p:cNvSpPr/>
          <p:nvPr/>
        </p:nvSpPr>
        <p:spPr>
          <a:xfrm>
            <a:off x="466200" y="936000"/>
            <a:ext cx="4861080" cy="518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MST reconstruction uses information from muon track to perform volumetric reconstruction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Output generally a voxelised density map,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 used for further clustering, filtering, feature extraction or material identification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Statistical methods have proven challenging to implement, memory intensive and sensitive to initialisation –</a:t>
            </a: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 although powerful they are not commonly utilised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"/>
          <p:cNvSpPr/>
          <p:nvPr/>
        </p:nvSpPr>
        <p:spPr>
          <a:xfrm>
            <a:off x="-262440" y="5403960"/>
            <a:ext cx="7657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14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9" name="" descr=""/>
          <p:cNvPicPr/>
          <p:nvPr/>
        </p:nvPicPr>
        <p:blipFill>
          <a:blip r:embed="rId2"/>
          <a:stretch/>
        </p:blipFill>
        <p:spPr>
          <a:xfrm>
            <a:off x="9007560" y="71640"/>
            <a:ext cx="998640" cy="855720"/>
          </a:xfrm>
          <a:prstGeom prst="rect">
            <a:avLst/>
          </a:prstGeom>
          <a:ln w="0">
            <a:noFill/>
          </a:ln>
        </p:spPr>
      </p:pic>
      <p:sp>
        <p:nvSpPr>
          <p:cNvPr id="260" name="CustomShape 60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" descr=""/>
          <p:cNvPicPr/>
          <p:nvPr/>
        </p:nvPicPr>
        <p:blipFill>
          <a:blip r:embed="rId1"/>
          <a:srcRect l="47659" t="25466" r="13988" b="32766"/>
          <a:stretch/>
        </p:blipFill>
        <p:spPr>
          <a:xfrm>
            <a:off x="1152000" y="389880"/>
            <a:ext cx="4012200" cy="2457360"/>
          </a:xfrm>
          <a:prstGeom prst="rect">
            <a:avLst/>
          </a:prstGeom>
          <a:ln w="0">
            <a:noFill/>
          </a:ln>
        </p:spPr>
      </p:pic>
      <p:sp>
        <p:nvSpPr>
          <p:cNvPr id="262" name="CustomShape 61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Reconstruction examples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"/>
          <p:cNvSpPr/>
          <p:nvPr/>
        </p:nvSpPr>
        <p:spPr>
          <a:xfrm>
            <a:off x="187560" y="8280"/>
            <a:ext cx="4312440" cy="40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r>
              <a:rPr b="0" lang="de-DE" sz="1000" spc="-1" strike="noStrike">
                <a:solidFill>
                  <a:srgbClr val="000000"/>
                </a:solidFill>
                <a:latin typeface="Arial"/>
                <a:ea typeface="DejaVu Sans"/>
              </a:rPr>
              <a:t>Image (Top Left) : https://doi.org/10.3390/instruments7010013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"/>
          <p:cNvSpPr/>
          <p:nvPr/>
        </p:nvSpPr>
        <p:spPr>
          <a:xfrm>
            <a:off x="5773320" y="2594160"/>
            <a:ext cx="42915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latin typeface="Arial"/>
                <a:ea typeface="DejaVu Sans"/>
              </a:rPr>
              <a:t>Statistics based reconstruction of iridium,sodium and lead cubes (1m</a:t>
            </a:r>
            <a:r>
              <a:rPr b="0" lang="de-DE" sz="12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b="0" lang="de-DE" sz="1200" spc="-1" strike="noStrike">
                <a:solidFill>
                  <a:srgbClr val="000000"/>
                </a:solidFill>
                <a:latin typeface="Arial"/>
                <a:ea typeface="DejaVu Sans"/>
              </a:rPr>
              <a:t>) 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"/>
          <p:cNvSpPr/>
          <p:nvPr/>
        </p:nvSpPr>
        <p:spPr>
          <a:xfrm>
            <a:off x="5726880" y="5358600"/>
            <a:ext cx="5477040" cy="25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latin typeface="Arial"/>
                <a:ea typeface="DejaVu Sans"/>
              </a:rPr>
              <a:t>Reconstruction concrete monkey “suzanne” using ASR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6" name="" descr=""/>
          <p:cNvPicPr/>
          <p:nvPr/>
        </p:nvPicPr>
        <p:blipFill>
          <a:blip r:embed="rId2"/>
          <a:srcRect l="25394" t="0" r="52775" b="24444"/>
          <a:stretch/>
        </p:blipFill>
        <p:spPr>
          <a:xfrm>
            <a:off x="1815840" y="3252960"/>
            <a:ext cx="3054960" cy="1966680"/>
          </a:xfrm>
          <a:prstGeom prst="rect">
            <a:avLst/>
          </a:prstGeom>
          <a:ln w="0">
            <a:noFill/>
          </a:ln>
        </p:spPr>
      </p:pic>
      <p:pic>
        <p:nvPicPr>
          <p:cNvPr id="267" name="" descr=""/>
          <p:cNvPicPr/>
          <p:nvPr/>
        </p:nvPicPr>
        <p:blipFill>
          <a:blip r:embed="rId3"/>
          <a:stretch/>
        </p:blipFill>
        <p:spPr>
          <a:xfrm rot="5400000">
            <a:off x="5691600" y="2697840"/>
            <a:ext cx="2214720" cy="3175560"/>
          </a:xfrm>
          <a:prstGeom prst="rect">
            <a:avLst/>
          </a:prstGeom>
          <a:ln w="0">
            <a:noFill/>
          </a:ln>
        </p:spPr>
      </p:pic>
      <p:sp>
        <p:nvSpPr>
          <p:cNvPr id="268" name=""/>
          <p:cNvSpPr/>
          <p:nvPr/>
        </p:nvSpPr>
        <p:spPr>
          <a:xfrm>
            <a:off x="356760" y="2689560"/>
            <a:ext cx="547704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latin typeface="Arial"/>
                <a:ea typeface="DejaVu Sans"/>
              </a:rPr>
              <a:t>10 cm lead, 5 cm uranium and 15 cm iron spheres (top to bottom) using PoCA and ASR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"/>
          <p:cNvSpPr/>
          <p:nvPr/>
        </p:nvSpPr>
        <p:spPr>
          <a:xfrm>
            <a:off x="-262440" y="5403960"/>
            <a:ext cx="9115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15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"/>
          <p:cNvSpPr/>
          <p:nvPr/>
        </p:nvSpPr>
        <p:spPr>
          <a:xfrm>
            <a:off x="8030520" y="2476080"/>
            <a:ext cx="1522800" cy="1796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1" name="CustomShape 89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2" name="" descr=""/>
          <p:cNvPicPr/>
          <p:nvPr/>
        </p:nvPicPr>
        <p:blipFill>
          <a:blip r:embed="rId4"/>
          <a:srcRect l="14683" t="39552" r="49583" b="38194"/>
          <a:stretch/>
        </p:blipFill>
        <p:spPr>
          <a:xfrm>
            <a:off x="5580000" y="900000"/>
            <a:ext cx="4113360" cy="1438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66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Muon Reconstruction and Machine Learning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CustomShape 67"/>
          <p:cNvSpPr/>
          <p:nvPr/>
        </p:nvSpPr>
        <p:spPr>
          <a:xfrm>
            <a:off x="430200" y="540000"/>
            <a:ext cx="5653080" cy="458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Faithful reconstruction is essential to obtain the best output from neural networks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Statistical approaches show promise but a </a:t>
            </a:r>
            <a:r>
              <a:rPr b="0" lang="de-DE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scalable implementation is still required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Enabling end-to-end learning would allow a more optimised and generalisable volumetric predictions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Integration into standard differntiable frameworks (e.g. Pytorch)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Reconstruction methodologies that incorporate physical contraints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Fast and scalable implementations on which run on GPU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"/>
          <p:cNvSpPr/>
          <p:nvPr/>
        </p:nvSpPr>
        <p:spPr>
          <a:xfrm>
            <a:off x="-262440" y="5403960"/>
            <a:ext cx="7657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16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6" name="" descr=""/>
          <p:cNvPicPr/>
          <p:nvPr/>
        </p:nvPicPr>
        <p:blipFill>
          <a:blip r:embed="rId1"/>
          <a:stretch/>
        </p:blipFill>
        <p:spPr>
          <a:xfrm>
            <a:off x="9007560" y="71640"/>
            <a:ext cx="998640" cy="855720"/>
          </a:xfrm>
          <a:prstGeom prst="rect">
            <a:avLst/>
          </a:prstGeom>
          <a:ln w="0">
            <a:noFill/>
          </a:ln>
        </p:spPr>
      </p:pic>
      <p:sp>
        <p:nvSpPr>
          <p:cNvPr id="277" name="CustomShape 68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8" name="" descr=""/>
          <p:cNvPicPr/>
          <p:nvPr/>
        </p:nvPicPr>
        <p:blipFill>
          <a:blip r:embed="rId2"/>
          <a:srcRect l="16734" t="33386" r="45746" b="25323"/>
          <a:stretch/>
        </p:blipFill>
        <p:spPr>
          <a:xfrm>
            <a:off x="6302520" y="1980000"/>
            <a:ext cx="3488760" cy="215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0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Reconstruction with Expectation Maximisation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CustomShape 13"/>
          <p:cNvSpPr/>
          <p:nvPr/>
        </p:nvSpPr>
        <p:spPr>
          <a:xfrm>
            <a:off x="574200" y="540000"/>
            <a:ext cx="4825080" cy="458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Methodology proposed by L.J Schultz et. al in 2007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Approach updated with optimsed hybrid CPU/GPU based inplementation utilising PyTorch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Designed to reduce memory consumption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Optimisation process completly differentiable in PyTorch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Comparitive study performed between new implemntations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13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"/>
          <p:cNvSpPr/>
          <p:nvPr/>
        </p:nvSpPr>
        <p:spPr>
          <a:xfrm>
            <a:off x="-262440" y="5403960"/>
            <a:ext cx="7657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17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2" name="" descr=""/>
          <p:cNvPicPr/>
          <p:nvPr/>
        </p:nvPicPr>
        <p:blipFill>
          <a:blip r:embed="rId1"/>
          <a:stretch/>
        </p:blipFill>
        <p:spPr>
          <a:xfrm>
            <a:off x="9007560" y="71640"/>
            <a:ext cx="998640" cy="855720"/>
          </a:xfrm>
          <a:prstGeom prst="rect">
            <a:avLst/>
          </a:prstGeom>
          <a:ln w="0">
            <a:noFill/>
          </a:ln>
        </p:spPr>
      </p:pic>
      <p:sp>
        <p:nvSpPr>
          <p:cNvPr id="283" name="CustomShape 78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"/>
          <p:cNvSpPr/>
          <p:nvPr/>
        </p:nvSpPr>
        <p:spPr>
          <a:xfrm>
            <a:off x="5940000" y="1193760"/>
            <a:ext cx="3779280" cy="4133520"/>
          </a:xfrm>
          <a:prstGeom prst="rect">
            <a:avLst/>
          </a:prstGeom>
          <a:noFill/>
          <a:ln w="38160">
            <a:solidFill>
              <a:srgbClr val="6b5e9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720" rIns="108720" tIns="63720" bIns="6372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5" name="CustomShape 87"/>
          <p:cNvSpPr/>
          <p:nvPr/>
        </p:nvSpPr>
        <p:spPr>
          <a:xfrm>
            <a:off x="6010200" y="720000"/>
            <a:ext cx="3601080" cy="458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2000"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r>
              <a:rPr b="1" lang="de-DE" sz="16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Methodology Overview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r>
              <a:rPr b="1" lang="de-DE" sz="16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Define likelihod function (L)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 – probability of observed tracks (track) given a set of assumed scattering densities per voxel (</a:t>
            </a:r>
            <a:r>
              <a:rPr b="0" lang="de-DE" sz="1600" spc="-1" strike="noStrike">
                <a:solidFill>
                  <a:srgbClr val="000000"/>
                </a:solidFill>
                <a:latin typeface="DejaVu Sans"/>
                <a:ea typeface="DejaVu Sans"/>
              </a:rPr>
              <a:t>λ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Sum over muons (M) and take log to ensure numerical stability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r>
              <a:rPr b="1" lang="de-DE" sz="16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Maximise Log(L)</a:t>
            </a: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 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- compare prediction to observed data and updating scattering densities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Iterate 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till convergence is obtained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6" name="" descr=""/>
          <p:cNvPicPr/>
          <p:nvPr/>
        </p:nvPicPr>
        <p:blipFill>
          <a:blip r:embed="rId2"/>
          <a:srcRect l="48201" t="44427" r="26778" b="46012"/>
          <a:stretch/>
        </p:blipFill>
        <p:spPr>
          <a:xfrm>
            <a:off x="6660360" y="3459240"/>
            <a:ext cx="2339280" cy="500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88"/>
          <p:cNvSpPr/>
          <p:nvPr/>
        </p:nvSpPr>
        <p:spPr>
          <a:xfrm>
            <a:off x="574200" y="59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Reconstruction with Expectation Maximisation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"/>
          <p:cNvSpPr/>
          <p:nvPr/>
        </p:nvSpPr>
        <p:spPr>
          <a:xfrm>
            <a:off x="-262440" y="5403960"/>
            <a:ext cx="7657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18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9" name="" descr=""/>
          <p:cNvPicPr/>
          <p:nvPr/>
        </p:nvPicPr>
        <p:blipFill>
          <a:blip r:embed="rId1"/>
          <a:stretch/>
        </p:blipFill>
        <p:spPr>
          <a:xfrm>
            <a:off x="9007560" y="71640"/>
            <a:ext cx="998640" cy="855720"/>
          </a:xfrm>
          <a:prstGeom prst="rect">
            <a:avLst/>
          </a:prstGeom>
          <a:ln w="0">
            <a:noFill/>
          </a:ln>
        </p:spPr>
      </p:pic>
      <p:sp>
        <p:nvSpPr>
          <p:cNvPr id="290" name="CustomShape 90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1" name="" descr=""/>
          <p:cNvPicPr/>
          <p:nvPr/>
        </p:nvPicPr>
        <p:blipFill>
          <a:blip r:embed="rId2"/>
          <a:srcRect l="18173" t="18205" r="5031" b="62716"/>
          <a:stretch/>
        </p:blipFill>
        <p:spPr>
          <a:xfrm>
            <a:off x="1440000" y="1187280"/>
            <a:ext cx="7227000" cy="1007640"/>
          </a:xfrm>
          <a:prstGeom prst="rect">
            <a:avLst/>
          </a:prstGeom>
          <a:ln w="0">
            <a:noFill/>
          </a:ln>
        </p:spPr>
      </p:pic>
      <p:pic>
        <p:nvPicPr>
          <p:cNvPr id="292" name="" descr=""/>
          <p:cNvPicPr/>
          <p:nvPr/>
        </p:nvPicPr>
        <p:blipFill>
          <a:blip r:embed="rId3"/>
          <a:srcRect l="16388" t="24556" r="5031" b="8766"/>
          <a:stretch/>
        </p:blipFill>
        <p:spPr>
          <a:xfrm>
            <a:off x="1152000" y="2215440"/>
            <a:ext cx="7703280" cy="3185640"/>
          </a:xfrm>
          <a:prstGeom prst="rect">
            <a:avLst/>
          </a:prstGeom>
          <a:ln w="0">
            <a:noFill/>
          </a:ln>
        </p:spPr>
      </p:pic>
      <p:sp>
        <p:nvSpPr>
          <p:cNvPr id="293" name=""/>
          <p:cNvSpPr/>
          <p:nvPr/>
        </p:nvSpPr>
        <p:spPr>
          <a:xfrm>
            <a:off x="1004760" y="553320"/>
            <a:ext cx="7814520" cy="54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de-DE" sz="16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Takeaway</a:t>
            </a: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 : EM implemntation is scalable and generally outperforms ASR/PoCA but stability remains a problem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CustomShape 79"/>
          <p:cNvSpPr/>
          <p:nvPr/>
        </p:nvSpPr>
        <p:spPr>
          <a:xfrm>
            <a:off x="574200" y="167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Maximisation or Minimisation?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CustomShape 80"/>
          <p:cNvSpPr/>
          <p:nvPr/>
        </p:nvSpPr>
        <p:spPr>
          <a:xfrm>
            <a:off x="394200" y="329760"/>
            <a:ext cx="5617080" cy="458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So far the method has been formulated as a maximisation problem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It is possible to redefine the task instead to a minimusation of the negative log likelihood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Allows the utilisation of AutoGrad functionality in PyTorch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"/>
          <p:cNvSpPr/>
          <p:nvPr/>
        </p:nvSpPr>
        <p:spPr>
          <a:xfrm>
            <a:off x="-262440" y="5403960"/>
            <a:ext cx="7657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19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7" name="" descr=""/>
          <p:cNvPicPr/>
          <p:nvPr/>
        </p:nvPicPr>
        <p:blipFill>
          <a:blip r:embed="rId1"/>
          <a:stretch/>
        </p:blipFill>
        <p:spPr>
          <a:xfrm>
            <a:off x="9007560" y="71640"/>
            <a:ext cx="998640" cy="855720"/>
          </a:xfrm>
          <a:prstGeom prst="rect">
            <a:avLst/>
          </a:prstGeom>
          <a:ln w="0">
            <a:noFill/>
          </a:ln>
        </p:spPr>
      </p:pic>
      <p:sp>
        <p:nvSpPr>
          <p:cNvPr id="298" name="CustomShape 81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"/>
          <p:cNvSpPr/>
          <p:nvPr/>
        </p:nvSpPr>
        <p:spPr>
          <a:xfrm>
            <a:off x="623880" y="655560"/>
            <a:ext cx="477540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de-DE" sz="15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See Talk by Jean-Marco Alameddine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0" name="" descr=""/>
          <p:cNvPicPr/>
          <p:nvPr/>
        </p:nvPicPr>
        <p:blipFill>
          <a:blip r:embed="rId2"/>
          <a:srcRect l="41492" t="55185" r="22776" b="39489"/>
          <a:stretch/>
        </p:blipFill>
        <p:spPr>
          <a:xfrm>
            <a:off x="756360" y="2268000"/>
            <a:ext cx="4321800" cy="358920"/>
          </a:xfrm>
          <a:prstGeom prst="rect">
            <a:avLst/>
          </a:prstGeom>
          <a:ln w="0">
            <a:noFill/>
          </a:ln>
        </p:spPr>
      </p:pic>
      <p:sp>
        <p:nvSpPr>
          <p:cNvPr id="301" name=""/>
          <p:cNvSpPr/>
          <p:nvPr/>
        </p:nvSpPr>
        <p:spPr>
          <a:xfrm>
            <a:off x="6120000" y="1085760"/>
            <a:ext cx="3779280" cy="4133520"/>
          </a:xfrm>
          <a:prstGeom prst="rect">
            <a:avLst/>
          </a:prstGeom>
          <a:noFill/>
          <a:ln w="38160">
            <a:solidFill>
              <a:srgbClr val="6b5e9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720" rIns="108720" tIns="63720" bIns="6372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2" name=""/>
          <p:cNvSpPr/>
          <p:nvPr/>
        </p:nvSpPr>
        <p:spPr>
          <a:xfrm>
            <a:off x="6084000" y="1085760"/>
            <a:ext cx="3779280" cy="3773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Tool generally used for neural network training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Keeps track of all steps in mathematical operations performed allowing gradients to be calculated during backpropogation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Supports automatic differentiation and GPU based operations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3" name="" descr=""/>
          <p:cNvPicPr/>
          <p:nvPr/>
        </p:nvPicPr>
        <p:blipFill>
          <a:blip r:embed="rId3"/>
          <a:stretch/>
        </p:blipFill>
        <p:spPr>
          <a:xfrm>
            <a:off x="6552000" y="1274040"/>
            <a:ext cx="2879280" cy="1101240"/>
          </a:xfrm>
          <a:prstGeom prst="rect">
            <a:avLst/>
          </a:prstGeom>
          <a:ln w="0">
            <a:noFill/>
          </a:ln>
        </p:spPr>
      </p:pic>
      <p:pic>
        <p:nvPicPr>
          <p:cNvPr id="304" name="" descr=""/>
          <p:cNvPicPr/>
          <p:nvPr/>
        </p:nvPicPr>
        <p:blipFill>
          <a:blip r:embed="rId4"/>
          <a:srcRect l="32185" t="26642" r="54837" b="45827"/>
          <a:stretch/>
        </p:blipFill>
        <p:spPr>
          <a:xfrm>
            <a:off x="360000" y="3348000"/>
            <a:ext cx="1727280" cy="2061000"/>
          </a:xfrm>
          <a:prstGeom prst="rect">
            <a:avLst/>
          </a:prstGeom>
          <a:ln w="0">
            <a:noFill/>
          </a:ln>
        </p:spPr>
      </p:pic>
      <p:pic>
        <p:nvPicPr>
          <p:cNvPr id="305" name="" descr=""/>
          <p:cNvPicPr/>
          <p:nvPr/>
        </p:nvPicPr>
        <p:blipFill>
          <a:blip r:embed="rId5"/>
          <a:srcRect l="32132" t="61876" r="54579" b="9529"/>
          <a:stretch/>
        </p:blipFill>
        <p:spPr>
          <a:xfrm>
            <a:off x="2177280" y="3240000"/>
            <a:ext cx="1782000" cy="2159280"/>
          </a:xfrm>
          <a:prstGeom prst="rect">
            <a:avLst/>
          </a:prstGeom>
          <a:ln w="0">
            <a:noFill/>
          </a:ln>
        </p:spPr>
      </p:pic>
      <p:pic>
        <p:nvPicPr>
          <p:cNvPr id="306" name="" descr=""/>
          <p:cNvPicPr/>
          <p:nvPr/>
        </p:nvPicPr>
        <p:blipFill>
          <a:blip r:embed="rId6"/>
          <a:srcRect l="66217" t="47983" r="9116" b="17071"/>
          <a:stretch/>
        </p:blipFill>
        <p:spPr>
          <a:xfrm>
            <a:off x="4042800" y="3666240"/>
            <a:ext cx="1968480" cy="1568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 descr=""/>
          <p:cNvPicPr/>
          <p:nvPr/>
        </p:nvPicPr>
        <p:blipFill>
          <a:blip r:embed="rId1"/>
          <a:stretch/>
        </p:blipFill>
        <p:spPr>
          <a:xfrm rot="16200000">
            <a:off x="5028480" y="1440"/>
            <a:ext cx="5749200" cy="5677920"/>
          </a:xfrm>
          <a:prstGeom prst="rect">
            <a:avLst/>
          </a:prstGeom>
          <a:ln w="0">
            <a:noFill/>
          </a:ln>
        </p:spPr>
      </p:pic>
      <p:sp>
        <p:nvSpPr>
          <p:cNvPr id="167" name="Rectangle 3"/>
          <p:cNvSpPr/>
          <p:nvPr/>
        </p:nvSpPr>
        <p:spPr>
          <a:xfrm>
            <a:off x="0" y="-1800"/>
            <a:ext cx="5717880" cy="5713200"/>
          </a:xfrm>
          <a:prstGeom prst="rect">
            <a:avLst/>
          </a:prstGeom>
          <a:solidFill>
            <a:srgbClr val="191970"/>
          </a:solidFill>
          <a:ln w="12600">
            <a:solidFill>
              <a:srgbClr val="004a66">
                <a:alpha val="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168" name="CustomShape 31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Overview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CustomShape 32"/>
          <p:cNvSpPr/>
          <p:nvPr/>
        </p:nvSpPr>
        <p:spPr>
          <a:xfrm>
            <a:off x="950760" y="585000"/>
            <a:ext cx="5096520" cy="428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8000"/>
          </a:bodyPr>
          <a:p>
            <a:pPr>
              <a:lnSpc>
                <a:spcPct val="100000"/>
              </a:lnSpc>
              <a:spcBef>
                <a:spcPts val="1568"/>
              </a:spcBef>
              <a:spcAft>
                <a:spcPts val="567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1680" indent="-20844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Who we are and key challenges for the Maritime domain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1680" indent="-20844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b7b3ca"/>
                </a:solidFill>
                <a:latin typeface="Arial"/>
                <a:ea typeface="DejaVu Sans"/>
              </a:rPr>
              <a:t>How „MODE“ topics are currently applicable?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423360" indent="-21168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"/>
            </a:pPr>
            <a:r>
              <a:rPr b="1" lang="en-US" sz="1600" spc="-1" strike="noStrike">
                <a:solidFill>
                  <a:srgbClr val="b7b3ca"/>
                </a:solidFill>
                <a:latin typeface="Arial"/>
                <a:ea typeface="DejaVu Sans"/>
              </a:rPr>
              <a:t>Cosmic-ray Tomography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23360" indent="-21168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"/>
            </a:pPr>
            <a:r>
              <a:rPr b="1" lang="en-US" sz="1600" spc="-1" strike="noStrike">
                <a:solidFill>
                  <a:srgbClr val="b7b3ca"/>
                </a:solidFill>
                <a:latin typeface="Arial"/>
                <a:ea typeface="DejaVu Sans"/>
              </a:rPr>
              <a:t>Optical reconstruction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23360" indent="-21168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"/>
            </a:pPr>
            <a:r>
              <a:rPr b="1" lang="en-US" sz="1600" spc="-1" strike="noStrike">
                <a:solidFill>
                  <a:srgbClr val="b7b3ca"/>
                </a:solidFill>
                <a:latin typeface="Arial"/>
                <a:ea typeface="DejaVu Sans"/>
              </a:rPr>
              <a:t>Further areas of application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1680" indent="-20844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b7b3ca"/>
                </a:solidFill>
                <a:latin typeface="Arial"/>
                <a:ea typeface="DejaVu Sans"/>
              </a:rPr>
              <a:t>Towards generalised reconstruction methodologies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1680" indent="-20844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b7b3ca"/>
                </a:solidFill>
                <a:latin typeface="Arial"/>
                <a:ea typeface="DejaVu Sans"/>
              </a:rPr>
              <a:t>Our broad vision for Maritime Situational Awareness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CustomShape 33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ffffff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-226440" y="5403240"/>
            <a:ext cx="513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2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ustomShape 82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Key application area – CACTUS project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CustomShape 83"/>
          <p:cNvSpPr/>
          <p:nvPr/>
        </p:nvSpPr>
        <p:spPr>
          <a:xfrm>
            <a:off x="576000" y="1121760"/>
            <a:ext cx="5075280" cy="432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Due to large material budget traditional reconstruction methodologies would not provide suitable imaging resolution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Statstical reconstruction most promising option – approach will be refined to </a:t>
            </a: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allow the observation of large and dense objects such as nuclear waste casks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Optimisation against shape priors included as a regularisation term is a promising approach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"/>
          <p:cNvSpPr/>
          <p:nvPr/>
        </p:nvSpPr>
        <p:spPr>
          <a:xfrm>
            <a:off x="-262440" y="5403960"/>
            <a:ext cx="7657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20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0" name="" descr=""/>
          <p:cNvPicPr/>
          <p:nvPr/>
        </p:nvPicPr>
        <p:blipFill>
          <a:blip r:embed="rId1"/>
          <a:stretch/>
        </p:blipFill>
        <p:spPr>
          <a:xfrm>
            <a:off x="9007560" y="71640"/>
            <a:ext cx="998640" cy="855720"/>
          </a:xfrm>
          <a:prstGeom prst="rect">
            <a:avLst/>
          </a:prstGeom>
          <a:ln w="0">
            <a:noFill/>
          </a:ln>
        </p:spPr>
      </p:pic>
      <p:sp>
        <p:nvSpPr>
          <p:cNvPr id="311" name="CustomShape 84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2" name="" descr=""/>
          <p:cNvPicPr/>
          <p:nvPr/>
        </p:nvPicPr>
        <p:blipFill>
          <a:blip r:embed="rId2"/>
          <a:stretch/>
        </p:blipFill>
        <p:spPr>
          <a:xfrm>
            <a:off x="6048000" y="720000"/>
            <a:ext cx="3131280" cy="2185200"/>
          </a:xfrm>
          <a:prstGeom prst="rect">
            <a:avLst/>
          </a:prstGeom>
          <a:ln w="0">
            <a:noFill/>
          </a:ln>
        </p:spPr>
      </p:pic>
      <p:pic>
        <p:nvPicPr>
          <p:cNvPr id="313" name="" descr=""/>
          <p:cNvPicPr/>
          <p:nvPr/>
        </p:nvPicPr>
        <p:blipFill>
          <a:blip r:embed="rId3"/>
          <a:stretch/>
        </p:blipFill>
        <p:spPr>
          <a:xfrm>
            <a:off x="6480000" y="3105000"/>
            <a:ext cx="3059280" cy="2114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2" descr=""/>
          <p:cNvPicPr/>
          <p:nvPr/>
        </p:nvPicPr>
        <p:blipFill>
          <a:blip r:embed="rId1"/>
          <a:stretch/>
        </p:blipFill>
        <p:spPr>
          <a:xfrm>
            <a:off x="8063280" y="827640"/>
            <a:ext cx="1405800" cy="2073960"/>
          </a:xfrm>
          <a:prstGeom prst="rect">
            <a:avLst/>
          </a:prstGeom>
          <a:ln w="0">
            <a:noFill/>
          </a:ln>
        </p:spPr>
      </p:pic>
      <p:grpSp>
        <p:nvGrpSpPr>
          <p:cNvPr id="315" name="Group 12"/>
          <p:cNvGrpSpPr/>
          <p:nvPr/>
        </p:nvGrpSpPr>
        <p:grpSpPr>
          <a:xfrm>
            <a:off x="6695280" y="2915640"/>
            <a:ext cx="3024000" cy="2483640"/>
            <a:chOff x="6695280" y="2915640"/>
            <a:chExt cx="3024000" cy="2483640"/>
          </a:xfrm>
        </p:grpSpPr>
        <p:pic>
          <p:nvPicPr>
            <p:cNvPr id="316" name="Picture 8" descr=""/>
            <p:cNvPicPr/>
            <p:nvPr/>
          </p:nvPicPr>
          <p:blipFill>
            <a:blip r:embed="rId2"/>
            <a:stretch/>
          </p:blipFill>
          <p:spPr>
            <a:xfrm>
              <a:off x="6695280" y="2915640"/>
              <a:ext cx="3023640" cy="2483640"/>
            </a:xfrm>
            <a:prstGeom prst="rect">
              <a:avLst/>
            </a:prstGeom>
            <a:ln w="38100">
              <a:solidFill>
                <a:srgbClr val="000000"/>
              </a:solidFill>
              <a:round/>
            </a:ln>
          </p:spPr>
        </p:pic>
        <p:pic>
          <p:nvPicPr>
            <p:cNvPr id="317" name="Picture 9" descr=""/>
            <p:cNvPicPr/>
            <p:nvPr/>
          </p:nvPicPr>
          <p:blipFill>
            <a:blip r:embed="rId3"/>
            <a:stretch/>
          </p:blipFill>
          <p:spPr>
            <a:xfrm>
              <a:off x="8888760" y="4635360"/>
              <a:ext cx="830520" cy="763920"/>
            </a:xfrm>
            <a:prstGeom prst="rect">
              <a:avLst/>
            </a:prstGeom>
            <a:ln w="38100">
              <a:solidFill>
                <a:srgbClr val="000000"/>
              </a:solidFill>
              <a:round/>
            </a:ln>
          </p:spPr>
        </p:pic>
      </p:grpSp>
      <p:grpSp>
        <p:nvGrpSpPr>
          <p:cNvPr id="318" name="Group 2"/>
          <p:cNvGrpSpPr/>
          <p:nvPr/>
        </p:nvGrpSpPr>
        <p:grpSpPr>
          <a:xfrm>
            <a:off x="5687280" y="719640"/>
            <a:ext cx="2302920" cy="2482560"/>
            <a:chOff x="5687280" y="719640"/>
            <a:chExt cx="2302920" cy="2482560"/>
          </a:xfrm>
        </p:grpSpPr>
        <p:pic>
          <p:nvPicPr>
            <p:cNvPr id="319" name="Picture 10" descr=""/>
            <p:cNvPicPr/>
            <p:nvPr/>
          </p:nvPicPr>
          <p:blipFill>
            <a:blip r:embed="rId4"/>
            <a:stretch/>
          </p:blipFill>
          <p:spPr>
            <a:xfrm>
              <a:off x="5687640" y="719640"/>
              <a:ext cx="2302200" cy="119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20" name="Picture 11" descr=""/>
            <p:cNvPicPr/>
            <p:nvPr/>
          </p:nvPicPr>
          <p:blipFill>
            <a:blip r:embed="rId5"/>
            <a:stretch/>
          </p:blipFill>
          <p:spPr>
            <a:xfrm>
              <a:off x="5687280" y="2008440"/>
              <a:ext cx="2302920" cy="11937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21" name="CustomShape 73"/>
          <p:cNvSpPr/>
          <p:nvPr/>
        </p:nvSpPr>
        <p:spPr>
          <a:xfrm>
            <a:off x="537120" y="32220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Data Scarcity and B2G4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"/>
          <p:cNvSpPr/>
          <p:nvPr/>
        </p:nvSpPr>
        <p:spPr>
          <a:xfrm>
            <a:off x="-262440" y="540288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21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CustomShape 74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CustomShape 75"/>
          <p:cNvSpPr/>
          <p:nvPr/>
        </p:nvSpPr>
        <p:spPr>
          <a:xfrm>
            <a:off x="323640" y="1223640"/>
            <a:ext cx="5327640" cy="422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216000" indent="-2160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700" spc="-1" strike="noStrike">
                <a:solidFill>
                  <a:srgbClr val="6b5e9b"/>
                </a:solidFill>
                <a:latin typeface="Arial"/>
                <a:ea typeface="DejaVu Sans"/>
              </a:rPr>
              <a:t>Challenge for Neural Networks: Significant datasets required for training: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lvl="2" marL="648000" indent="-216000"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No large scale public muography datasets available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2" marL="648000" indent="-216000"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Complex simulated data requires accurate 3D models and large scene variance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Wide range of materials and configurations needed for train - difficult to obtain physically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700" spc="-1" strike="noStrike">
                <a:solidFill>
                  <a:srgbClr val="6b5e9b"/>
                </a:solidFill>
                <a:latin typeface="Arial"/>
                <a:ea typeface="DejaVu Sans"/>
              </a:rPr>
              <a:t>B2G4 is a novel framework which transplants highly detailed 3D scenes from Blender into Geant4 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CustomShape 96"/>
          <p:cNvSpPr/>
          <p:nvPr/>
        </p:nvSpPr>
        <p:spPr>
          <a:xfrm>
            <a:off x="537120" y="32220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Blender to Geant4 (B2G4)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CustomShape 97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CustomShape 111"/>
          <p:cNvSpPr/>
          <p:nvPr/>
        </p:nvSpPr>
        <p:spPr>
          <a:xfrm>
            <a:off x="503640" y="431640"/>
            <a:ext cx="5255640" cy="442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4000"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3040" indent="-20304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B2G4 provides Python scripts for Blender export and a C++ library for Geant4 imports: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406080" indent="-203040">
              <a:lnSpc>
                <a:spcPct val="100000"/>
              </a:lnSpc>
              <a:spcBef>
                <a:spcPts val="717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3D scenes are created (and randomised) using Blender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06080" indent="-203040">
              <a:lnSpc>
                <a:spcPct val="100000"/>
              </a:lnSpc>
              <a:spcBef>
                <a:spcPts val="717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B2G4 translates the scene into a format readable by Geant4 for simulation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06080" indent="-203040">
              <a:lnSpc>
                <a:spcPct val="100000"/>
              </a:lnSpc>
              <a:spcBef>
                <a:spcPts val="717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New model imports do not require Geant4 code to be recompiled, allowing for fast and automated dataset creation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03040" indent="-20304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Direct integration into optimisation code (e.g. TomoOpt) would allow for end-to-end optimisation of complex muography problems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8" name="" descr=""/>
          <p:cNvPicPr/>
          <p:nvPr/>
        </p:nvPicPr>
        <p:blipFill>
          <a:blip r:embed="rId1"/>
          <a:srcRect l="67043" t="22593" r="2581" b="26677"/>
          <a:stretch/>
        </p:blipFill>
        <p:spPr>
          <a:xfrm>
            <a:off x="5855040" y="1166760"/>
            <a:ext cx="4044240" cy="3800520"/>
          </a:xfrm>
          <a:prstGeom prst="rect">
            <a:avLst/>
          </a:prstGeom>
          <a:ln w="0">
            <a:noFill/>
          </a:ln>
        </p:spPr>
      </p:pic>
      <p:sp>
        <p:nvSpPr>
          <p:cNvPr id="329" name=""/>
          <p:cNvSpPr/>
          <p:nvPr/>
        </p:nvSpPr>
        <p:spPr>
          <a:xfrm>
            <a:off x="-262440" y="540288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22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CustomShape 71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Blender to Geant4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"/>
          <p:cNvSpPr/>
          <p:nvPr/>
        </p:nvSpPr>
        <p:spPr>
          <a:xfrm>
            <a:off x="-262440" y="5403960"/>
            <a:ext cx="9115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23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"/>
          <p:cNvSpPr/>
          <p:nvPr/>
        </p:nvSpPr>
        <p:spPr>
          <a:xfrm>
            <a:off x="8030520" y="2476080"/>
            <a:ext cx="1522800" cy="1796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3" name="CustomShape 72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4" name="Group 1"/>
          <p:cNvGrpSpPr/>
          <p:nvPr/>
        </p:nvGrpSpPr>
        <p:grpSpPr>
          <a:xfrm>
            <a:off x="551880" y="1240560"/>
            <a:ext cx="6580440" cy="3546000"/>
            <a:chOff x="551880" y="1240560"/>
            <a:chExt cx="6580440" cy="3546000"/>
          </a:xfrm>
        </p:grpSpPr>
        <p:sp>
          <p:nvSpPr>
            <p:cNvPr id="335" name="TextShape 6"/>
            <p:cNvSpPr/>
            <p:nvPr/>
          </p:nvSpPr>
          <p:spPr>
            <a:xfrm>
              <a:off x="3382920" y="1240560"/>
              <a:ext cx="1232640" cy="331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Geant4</a:t>
              </a:r>
              <a:endParaRPr b="0" lang="de-DE" sz="14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de-DE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336" name="Group 4"/>
            <p:cNvGrpSpPr/>
            <p:nvPr/>
          </p:nvGrpSpPr>
          <p:grpSpPr>
            <a:xfrm>
              <a:off x="551880" y="1330560"/>
              <a:ext cx="6580440" cy="3456000"/>
              <a:chOff x="551880" y="1330560"/>
              <a:chExt cx="6580440" cy="3456000"/>
            </a:xfrm>
          </p:grpSpPr>
          <p:grpSp>
            <p:nvGrpSpPr>
              <p:cNvPr id="337" name="Group 5"/>
              <p:cNvGrpSpPr/>
              <p:nvPr/>
            </p:nvGrpSpPr>
            <p:grpSpPr>
              <a:xfrm>
                <a:off x="551880" y="1330560"/>
                <a:ext cx="6580440" cy="1696320"/>
                <a:chOff x="551880" y="1330560"/>
                <a:chExt cx="6580440" cy="1696320"/>
              </a:xfrm>
            </p:grpSpPr>
            <p:pic>
              <p:nvPicPr>
                <p:cNvPr id="338" name="Picture 15" descr=""/>
                <p:cNvPicPr/>
                <p:nvPr/>
              </p:nvPicPr>
              <p:blipFill>
                <a:blip r:embed="rId1"/>
                <a:stretch/>
              </p:blipFill>
              <p:spPr>
                <a:xfrm>
                  <a:off x="551880" y="1330560"/>
                  <a:ext cx="2637000" cy="169632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39" name="Picture 16" descr=""/>
                <p:cNvPicPr/>
                <p:nvPr/>
              </p:nvPicPr>
              <p:blipFill>
                <a:blip r:embed="rId2"/>
                <a:stretch/>
              </p:blipFill>
              <p:spPr>
                <a:xfrm>
                  <a:off x="3321720" y="1330560"/>
                  <a:ext cx="2732400" cy="169632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40" name="Picture 23" descr=""/>
                <p:cNvPicPr/>
                <p:nvPr/>
              </p:nvPicPr>
              <p:blipFill>
                <a:blip r:embed="rId3"/>
                <a:stretch/>
              </p:blipFill>
              <p:spPr>
                <a:xfrm>
                  <a:off x="5533200" y="1678680"/>
                  <a:ext cx="1599120" cy="1072440"/>
                </a:xfrm>
                <a:prstGeom prst="rect">
                  <a:avLst/>
                </a:prstGeom>
                <a:ln w="57240">
                  <a:solidFill>
                    <a:srgbClr val="7030a0"/>
                  </a:solidFill>
                  <a:round/>
                </a:ln>
              </p:spPr>
            </p:pic>
          </p:grpSp>
          <p:grpSp>
            <p:nvGrpSpPr>
              <p:cNvPr id="341" name="Group 6"/>
              <p:cNvGrpSpPr/>
              <p:nvPr/>
            </p:nvGrpSpPr>
            <p:grpSpPr>
              <a:xfrm>
                <a:off x="553320" y="3133800"/>
                <a:ext cx="6502680" cy="1652760"/>
                <a:chOff x="553320" y="3133800"/>
                <a:chExt cx="6502680" cy="1652760"/>
              </a:xfrm>
            </p:grpSpPr>
            <p:pic>
              <p:nvPicPr>
                <p:cNvPr id="342" name="Picture 24" descr="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553320" y="3133800"/>
                  <a:ext cx="2635200" cy="165276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43" name="Picture 25" descr=""/>
                <p:cNvPicPr/>
                <p:nvPr/>
              </p:nvPicPr>
              <p:blipFill>
                <a:blip r:embed="rId5"/>
                <a:stretch/>
              </p:blipFill>
              <p:spPr>
                <a:xfrm>
                  <a:off x="3310920" y="3133800"/>
                  <a:ext cx="2732040" cy="165276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44" name="Picture 26" descr=""/>
                <p:cNvPicPr/>
                <p:nvPr/>
              </p:nvPicPr>
              <p:blipFill>
                <a:blip r:embed="rId6"/>
                <a:stretch/>
              </p:blipFill>
              <p:spPr>
                <a:xfrm>
                  <a:off x="5439960" y="3507480"/>
                  <a:ext cx="1616040" cy="1013760"/>
                </a:xfrm>
                <a:prstGeom prst="rect">
                  <a:avLst/>
                </a:prstGeom>
                <a:ln w="57240">
                  <a:solidFill>
                    <a:srgbClr val="7030a0"/>
                  </a:solidFill>
                  <a:round/>
                </a:ln>
              </p:spPr>
            </p:pic>
          </p:grpSp>
        </p:grpSp>
        <p:sp>
          <p:nvSpPr>
            <p:cNvPr id="345" name="TextShape 7"/>
            <p:cNvSpPr/>
            <p:nvPr/>
          </p:nvSpPr>
          <p:spPr>
            <a:xfrm>
              <a:off x="570600" y="1358280"/>
              <a:ext cx="1232640" cy="331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Blender</a:t>
              </a:r>
              <a:endParaRPr b="0" lang="de-DE" sz="14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de-DE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6" name="TextShape 8"/>
            <p:cNvSpPr/>
            <p:nvPr/>
          </p:nvSpPr>
          <p:spPr>
            <a:xfrm>
              <a:off x="3345480" y="1341360"/>
              <a:ext cx="1232640" cy="331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Geant 4</a:t>
              </a:r>
              <a:endParaRPr b="0" lang="de-DE" sz="14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de-DE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7" name="TextShape 9"/>
            <p:cNvSpPr/>
            <p:nvPr/>
          </p:nvSpPr>
          <p:spPr>
            <a:xfrm>
              <a:off x="564120" y="3152160"/>
              <a:ext cx="1232640" cy="331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Blender</a:t>
              </a:r>
              <a:endParaRPr b="0" lang="de-DE" sz="14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de-DE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8" name="TextShape 10"/>
            <p:cNvSpPr/>
            <p:nvPr/>
          </p:nvSpPr>
          <p:spPr>
            <a:xfrm>
              <a:off x="3315960" y="3150000"/>
              <a:ext cx="1232640" cy="331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Geant 4</a:t>
              </a:r>
              <a:endParaRPr b="0" lang="de-DE" sz="14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de-DE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49" name="Rectangle 1"/>
          <p:cNvSpPr/>
          <p:nvPr/>
        </p:nvSpPr>
        <p:spPr>
          <a:xfrm>
            <a:off x="7105320" y="1587240"/>
            <a:ext cx="2979720" cy="115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 monkey head made of gold inside a structure buried in a mountain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0" name="Rectangle 9"/>
          <p:cNvSpPr/>
          <p:nvPr/>
        </p:nvSpPr>
        <p:spPr>
          <a:xfrm>
            <a:off x="7286040" y="3428640"/>
            <a:ext cx="256824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Aircraft engine. Metal bolts, propellers and cylinders from Blender are faithfully replicated in Geant4.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CustomShape 69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Applications of Machine learning – SilentBorder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"/>
          <p:cNvSpPr/>
          <p:nvPr/>
        </p:nvSpPr>
        <p:spPr>
          <a:xfrm>
            <a:off x="-262440" y="5403960"/>
            <a:ext cx="9115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24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"/>
          <p:cNvSpPr/>
          <p:nvPr/>
        </p:nvSpPr>
        <p:spPr>
          <a:xfrm>
            <a:off x="8030520" y="2476080"/>
            <a:ext cx="1522800" cy="1796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54" name="CustomShape 70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CustomShape 134"/>
          <p:cNvSpPr/>
          <p:nvPr/>
        </p:nvSpPr>
        <p:spPr>
          <a:xfrm>
            <a:off x="539640" y="359640"/>
            <a:ext cx="5580000" cy="486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0000"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94400" indent="-1944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Overall aim to detect anomalies corresponding to contraband items –</a:t>
            </a:r>
            <a:r>
              <a:rPr b="1" lang="en-US" sz="18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 relevant for many applications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94400" indent="-1944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8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Inherently challenging: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388800" indent="-194400">
              <a:lnSpc>
                <a:spcPct val="100000"/>
              </a:lnSpc>
              <a:spcBef>
                <a:spcPts val="4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Do not know container contents in advance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388800" indent="-194400">
              <a:lnSpc>
                <a:spcPct val="100000"/>
              </a:lnSpc>
              <a:spcBef>
                <a:spcPts val="4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Difficulty learning density due to reconstruction biases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388800" indent="-194400">
              <a:lnSpc>
                <a:spcPct val="100000"/>
              </a:lnSpc>
              <a:spcBef>
                <a:spcPts val="4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Detector effects significantly impact results 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94400" indent="-1944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An approach is required which learns what is „normal“ and how test data compares to underlying distribution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r>
              <a:rPr b="1" lang="en-US" sz="18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Multi-stage stage process 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388800" indent="-194400">
              <a:lnSpc>
                <a:spcPct val="100000"/>
              </a:lnSpc>
              <a:spcBef>
                <a:spcPts val="4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Volumetric reconstruction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388800" indent="-194400">
              <a:lnSpc>
                <a:spcPct val="100000"/>
              </a:lnSpc>
              <a:spcBef>
                <a:spcPts val="4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Material segmentation/classification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388800" indent="-194400">
              <a:lnSpc>
                <a:spcPct val="100000"/>
              </a:lnSpc>
              <a:spcBef>
                <a:spcPts val="4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Anomaly detection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6" name="Picture 17" descr=""/>
          <p:cNvPicPr/>
          <p:nvPr/>
        </p:nvPicPr>
        <p:blipFill>
          <a:blip r:embed="rId1"/>
          <a:srcRect l="0" t="5201" r="0" b="0"/>
          <a:stretch/>
        </p:blipFill>
        <p:spPr>
          <a:xfrm>
            <a:off x="6264000" y="864000"/>
            <a:ext cx="3707280" cy="1853280"/>
          </a:xfrm>
          <a:prstGeom prst="rect">
            <a:avLst/>
          </a:prstGeom>
          <a:ln w="0">
            <a:noFill/>
          </a:ln>
        </p:spPr>
      </p:pic>
      <p:pic>
        <p:nvPicPr>
          <p:cNvPr id="357" name="Picture 18" descr=""/>
          <p:cNvPicPr/>
          <p:nvPr/>
        </p:nvPicPr>
        <p:blipFill>
          <a:blip r:embed="rId2"/>
          <a:stretch/>
        </p:blipFill>
        <p:spPr>
          <a:xfrm>
            <a:off x="6616440" y="2880000"/>
            <a:ext cx="2922840" cy="2527200"/>
          </a:xfrm>
          <a:prstGeom prst="rect">
            <a:avLst/>
          </a:prstGeom>
          <a:ln w="19050">
            <a:solidFill>
              <a:srgbClr val="000000"/>
            </a:solidFill>
            <a:round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CustomShape 132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Approaches for Material Classification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"/>
          <p:cNvSpPr/>
          <p:nvPr/>
        </p:nvSpPr>
        <p:spPr>
          <a:xfrm>
            <a:off x="-262440" y="5403960"/>
            <a:ext cx="9115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25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"/>
          <p:cNvSpPr/>
          <p:nvPr/>
        </p:nvSpPr>
        <p:spPr>
          <a:xfrm>
            <a:off x="8030520" y="2476080"/>
            <a:ext cx="1522800" cy="1796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61" name="CustomShape 133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2" name="Picture 19" descr=""/>
          <p:cNvPicPr/>
          <p:nvPr/>
        </p:nvPicPr>
        <p:blipFill>
          <a:blip r:embed="rId1"/>
          <a:stretch/>
        </p:blipFill>
        <p:spPr>
          <a:xfrm>
            <a:off x="5940000" y="2304000"/>
            <a:ext cx="3779280" cy="1677960"/>
          </a:xfrm>
          <a:prstGeom prst="rect">
            <a:avLst/>
          </a:prstGeom>
          <a:ln w="0">
            <a:noFill/>
          </a:ln>
        </p:spPr>
      </p:pic>
      <p:pic>
        <p:nvPicPr>
          <p:cNvPr id="363" name="Picture 20" descr=""/>
          <p:cNvPicPr/>
          <p:nvPr/>
        </p:nvPicPr>
        <p:blipFill>
          <a:blip r:embed="rId2"/>
          <a:stretch/>
        </p:blipFill>
        <p:spPr>
          <a:xfrm>
            <a:off x="720000" y="2376000"/>
            <a:ext cx="4052880" cy="1799280"/>
          </a:xfrm>
          <a:prstGeom prst="rect">
            <a:avLst/>
          </a:prstGeom>
          <a:ln w="0">
            <a:noFill/>
          </a:ln>
        </p:spPr>
      </p:pic>
      <p:sp>
        <p:nvSpPr>
          <p:cNvPr id="364" name="CustomShape 135"/>
          <p:cNvSpPr/>
          <p:nvPr/>
        </p:nvSpPr>
        <p:spPr>
          <a:xfrm>
            <a:off x="504000" y="-108000"/>
            <a:ext cx="8963640" cy="226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284"/>
              </a:spcBef>
              <a:spcAft>
                <a:spcPts val="567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2D Supervised Learning: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Material segmentation and classification from 2D slices - transformer-based method for material classification (custom DinoV2)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717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3D Supervised Learning: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Material estimation and volumetric segmentation from 3D volumes (custom U-NET). Uncertainty on prediction can be utilised directly for anomaly detection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5" name="Picture 21" descr=""/>
          <p:cNvPicPr/>
          <p:nvPr/>
        </p:nvPicPr>
        <p:blipFill>
          <a:blip r:embed="rId3"/>
          <a:stretch/>
        </p:blipFill>
        <p:spPr>
          <a:xfrm>
            <a:off x="540000" y="4046760"/>
            <a:ext cx="4756320" cy="1172520"/>
          </a:xfrm>
          <a:prstGeom prst="rect">
            <a:avLst/>
          </a:prstGeom>
          <a:ln w="0">
            <a:noFill/>
          </a:ln>
        </p:spPr>
      </p:pic>
      <p:sp>
        <p:nvSpPr>
          <p:cNvPr id="366" name=""/>
          <p:cNvSpPr/>
          <p:nvPr/>
        </p:nvSpPr>
        <p:spPr>
          <a:xfrm>
            <a:off x="6022440" y="3095280"/>
            <a:ext cx="222840" cy="26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7" name="Picture 22" descr=""/>
          <p:cNvPicPr/>
          <p:nvPr/>
        </p:nvPicPr>
        <p:blipFill>
          <a:blip r:embed="rId4"/>
          <a:stretch/>
        </p:blipFill>
        <p:spPr>
          <a:xfrm>
            <a:off x="6336000" y="3982680"/>
            <a:ext cx="2771280" cy="1441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Picture 27" descr=""/>
          <p:cNvPicPr/>
          <p:nvPr/>
        </p:nvPicPr>
        <p:blipFill>
          <a:blip r:embed="rId1"/>
          <a:stretch/>
        </p:blipFill>
        <p:spPr>
          <a:xfrm>
            <a:off x="504000" y="3189600"/>
            <a:ext cx="6388560" cy="2209680"/>
          </a:xfrm>
          <a:prstGeom prst="rect">
            <a:avLst/>
          </a:prstGeom>
          <a:ln w="0">
            <a:noFill/>
          </a:ln>
        </p:spPr>
      </p:pic>
      <p:sp>
        <p:nvSpPr>
          <p:cNvPr id="369" name="CustomShape 76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Approaches for Anomaly detection (data)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"/>
          <p:cNvSpPr/>
          <p:nvPr/>
        </p:nvSpPr>
        <p:spPr>
          <a:xfrm>
            <a:off x="-262440" y="5403960"/>
            <a:ext cx="911520" cy="43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200" spc="-1" strike="noStrike">
                <a:solidFill>
                  <a:srgbClr val="ffffff"/>
                </a:solidFill>
                <a:latin typeface="Arial"/>
                <a:ea typeface="DejaVu Sans"/>
              </a:rPr>
              <a:t>26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"/>
          <p:cNvSpPr/>
          <p:nvPr/>
        </p:nvSpPr>
        <p:spPr>
          <a:xfrm>
            <a:off x="8030520" y="2476080"/>
            <a:ext cx="1522800" cy="1796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72" name="CustomShape 77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CustomShape 17"/>
          <p:cNvSpPr/>
          <p:nvPr/>
        </p:nvSpPr>
        <p:spPr>
          <a:xfrm>
            <a:off x="468000" y="131040"/>
            <a:ext cx="6443280" cy="305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83000"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79280" indent="-179280">
              <a:lnSpc>
                <a:spcPct val="100000"/>
              </a:lnSpc>
              <a:spcBef>
                <a:spcPts val="1284"/>
              </a:spcBef>
              <a:spcAft>
                <a:spcPts val="567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Significant number of synthetic scenes generated plus limited real data from SilentBorder scanner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79280" indent="-179280">
              <a:lnSpc>
                <a:spcPct val="100000"/>
              </a:lnSpc>
              <a:spcBef>
                <a:spcPts val="1284"/>
              </a:spcBef>
              <a:spcAft>
                <a:spcPts val="567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3D U-NET adapted to work with 2D data (slices)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79280" indent="-179280">
              <a:lnSpc>
                <a:spcPct val="100000"/>
              </a:lnSpc>
              <a:spcBef>
                <a:spcPts val="1284"/>
              </a:spcBef>
              <a:spcAft>
                <a:spcPts val="567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Approach learns underlying distributions within the data as well as  domain adaption between real and synthetic data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79280" indent="-179280">
              <a:lnSpc>
                <a:spcPct val="100000"/>
              </a:lnSpc>
              <a:spcBef>
                <a:spcPts val="1284"/>
              </a:spcBef>
              <a:spcAft>
                <a:spcPts val="567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Good performance obtained – even small anomalies detected in initial tests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4" name="Picture 28" descr=""/>
          <p:cNvPicPr/>
          <p:nvPr/>
        </p:nvPicPr>
        <p:blipFill>
          <a:blip r:embed="rId2"/>
          <a:stretch/>
        </p:blipFill>
        <p:spPr>
          <a:xfrm>
            <a:off x="7164000" y="1057680"/>
            <a:ext cx="2699280" cy="1786680"/>
          </a:xfrm>
          <a:prstGeom prst="rect">
            <a:avLst/>
          </a:prstGeom>
          <a:ln w="0">
            <a:noFill/>
          </a:ln>
        </p:spPr>
      </p:pic>
      <p:pic>
        <p:nvPicPr>
          <p:cNvPr id="375" name="Picture 29" descr=""/>
          <p:cNvPicPr/>
          <p:nvPr/>
        </p:nvPicPr>
        <p:blipFill>
          <a:blip r:embed="rId3"/>
          <a:stretch/>
        </p:blipFill>
        <p:spPr>
          <a:xfrm>
            <a:off x="7164000" y="2736000"/>
            <a:ext cx="2699280" cy="1911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Picture 6" descr=""/>
          <p:cNvPicPr/>
          <p:nvPr/>
        </p:nvPicPr>
        <p:blipFill>
          <a:blip r:embed="rId1"/>
          <a:stretch/>
        </p:blipFill>
        <p:spPr>
          <a:xfrm rot="16200000">
            <a:off x="5028480" y="1440"/>
            <a:ext cx="5749200" cy="5677920"/>
          </a:xfrm>
          <a:prstGeom prst="rect">
            <a:avLst/>
          </a:prstGeom>
          <a:ln w="0">
            <a:noFill/>
          </a:ln>
        </p:spPr>
      </p:pic>
      <p:sp>
        <p:nvSpPr>
          <p:cNvPr id="377" name="Rectangle 5"/>
          <p:cNvSpPr/>
          <p:nvPr/>
        </p:nvSpPr>
        <p:spPr>
          <a:xfrm>
            <a:off x="0" y="1080"/>
            <a:ext cx="5717880" cy="5713200"/>
          </a:xfrm>
          <a:prstGeom prst="rect">
            <a:avLst/>
          </a:prstGeom>
          <a:solidFill>
            <a:srgbClr val="191970"/>
          </a:solidFill>
          <a:ln w="12600">
            <a:solidFill>
              <a:srgbClr val="004a66">
                <a:alpha val="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78" name="CustomShape 38"/>
          <p:cNvSpPr/>
          <p:nvPr/>
        </p:nvSpPr>
        <p:spPr>
          <a:xfrm>
            <a:off x="690480" y="252000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Optical Reconstruction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CustomShape 41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ffffff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"/>
          <p:cNvSpPr/>
          <p:nvPr/>
        </p:nvSpPr>
        <p:spPr>
          <a:xfrm>
            <a:off x="-226440" y="540324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27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CustomShape 107"/>
          <p:cNvSpPr/>
          <p:nvPr/>
        </p:nvSpPr>
        <p:spPr>
          <a:xfrm>
            <a:off x="510480" y="30528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Maritime Situational Awareness (MSA)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"/>
          <p:cNvSpPr/>
          <p:nvPr/>
        </p:nvSpPr>
        <p:spPr>
          <a:xfrm>
            <a:off x="-226440" y="5402880"/>
            <a:ext cx="513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83" name="CustomShape 109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CustomShape 114"/>
          <p:cNvSpPr/>
          <p:nvPr/>
        </p:nvSpPr>
        <p:spPr>
          <a:xfrm>
            <a:off x="684000" y="401760"/>
            <a:ext cx="5075280" cy="432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Improvement of maritime scene understanding through real-time monitoring and data integration to improve security, safety and reliability.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5" name="" descr=""/>
          <p:cNvPicPr/>
          <p:nvPr/>
        </p:nvPicPr>
        <p:blipFill>
          <a:blip r:embed="rId1"/>
          <a:srcRect l="33837" t="46478" r="36913" b="23409"/>
          <a:stretch/>
        </p:blipFill>
        <p:spPr>
          <a:xfrm>
            <a:off x="898560" y="2340000"/>
            <a:ext cx="4500720" cy="2605320"/>
          </a:xfrm>
          <a:prstGeom prst="rect">
            <a:avLst/>
          </a:prstGeom>
          <a:ln w="0">
            <a:noFill/>
          </a:ln>
        </p:spPr>
      </p:pic>
      <p:sp>
        <p:nvSpPr>
          <p:cNvPr id="386" name=""/>
          <p:cNvSpPr/>
          <p:nvPr/>
        </p:nvSpPr>
        <p:spPr>
          <a:xfrm>
            <a:off x="5904000" y="1044000"/>
            <a:ext cx="3887280" cy="4319280"/>
          </a:xfrm>
          <a:prstGeom prst="rect">
            <a:avLst/>
          </a:prstGeom>
          <a:noFill/>
          <a:ln w="38160">
            <a:solidFill>
              <a:srgbClr val="6b5e9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720" rIns="108720" tIns="63720" bIns="6372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87" name=""/>
          <p:cNvSpPr/>
          <p:nvPr/>
        </p:nvSpPr>
        <p:spPr>
          <a:xfrm>
            <a:off x="5976000" y="1593000"/>
            <a:ext cx="3887280" cy="3897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Focus on recongnition and visualisation of dynamic objects within the scene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Aids end users to understand the maritime situation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Enables geospatial visualization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Provides input for high-level analysis and processing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3D reconstruction for enhanced semantic scene understanding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8" name="" descr=""/>
          <p:cNvPicPr/>
          <p:nvPr/>
        </p:nvPicPr>
        <p:blipFill>
          <a:blip r:embed="rId2"/>
          <a:srcRect l="72419" t="22408" r="6132" b="45816"/>
          <a:stretch/>
        </p:blipFill>
        <p:spPr>
          <a:xfrm>
            <a:off x="7236000" y="1085760"/>
            <a:ext cx="1438920" cy="898920"/>
          </a:xfrm>
          <a:prstGeom prst="rect">
            <a:avLst/>
          </a:prstGeom>
          <a:ln w="0">
            <a:noFill/>
          </a:ln>
        </p:spPr>
      </p:pic>
      <p:sp>
        <p:nvSpPr>
          <p:cNvPr id="389" name=""/>
          <p:cNvSpPr/>
          <p:nvPr/>
        </p:nvSpPr>
        <p:spPr>
          <a:xfrm>
            <a:off x="-262440" y="540288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28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15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2800" spc="-1" strike="noStrike">
                <a:solidFill>
                  <a:srgbClr val="808080"/>
                </a:solidFill>
                <a:latin typeface="Arial"/>
                <a:ea typeface="DejaVu Sans"/>
              </a:rPr>
              <a:t>DLR involvement in Optical Reconstruction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"/>
          <p:cNvSpPr/>
          <p:nvPr/>
        </p:nvSpPr>
        <p:spPr>
          <a:xfrm>
            <a:off x="-262440" y="540288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29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CustomShape 116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CustomShape 117"/>
          <p:cNvSpPr/>
          <p:nvPr/>
        </p:nvSpPr>
        <p:spPr>
          <a:xfrm>
            <a:off x="684000" y="-246240"/>
            <a:ext cx="5075280" cy="432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MareVis3D (→ LoRE)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"/>
          <p:cNvSpPr/>
          <p:nvPr/>
        </p:nvSpPr>
        <p:spPr>
          <a:xfrm>
            <a:off x="5724000" y="792000"/>
            <a:ext cx="2699280" cy="54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DigitalAtlas2.0 (→ LoRE)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"/>
          <p:cNvSpPr/>
          <p:nvPr/>
        </p:nvSpPr>
        <p:spPr>
          <a:xfrm>
            <a:off x="612000" y="1189440"/>
            <a:ext cx="4175280" cy="158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Development of Deep learning methods for vessel recognition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Development of methods for monocular 3D optical reconstruction of vessels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Focus on deployment on embedded systems 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"/>
          <p:cNvSpPr/>
          <p:nvPr/>
        </p:nvSpPr>
        <p:spPr>
          <a:xfrm>
            <a:off x="5688000" y="1189440"/>
            <a:ext cx="4175280" cy="161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Reconstruction of near-real-time 3D reconstruction of dynamic objects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Focus on optical stereoscopic images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Integration of objects within static 3D scene and treatment of semi-static objects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7" name=""/>
          <p:cNvSpPr/>
          <p:nvPr/>
        </p:nvSpPr>
        <p:spPr>
          <a:xfrm>
            <a:off x="540000" y="3039120"/>
            <a:ext cx="5108040" cy="31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→ </a:t>
            </a: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LoRE : Integration of remote sensing data 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"/>
          <p:cNvSpPr/>
          <p:nvPr/>
        </p:nvSpPr>
        <p:spPr>
          <a:xfrm>
            <a:off x="540000" y="3060000"/>
            <a:ext cx="9359280" cy="359280"/>
          </a:xfrm>
          <a:prstGeom prst="rect">
            <a:avLst/>
          </a:prstGeom>
          <a:noFill/>
          <a:ln w="38160">
            <a:solidFill>
              <a:srgbClr val="6b5e9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720" rIns="108720" tIns="63720" bIns="6372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399" name="" descr=""/>
          <p:cNvPicPr/>
          <p:nvPr/>
        </p:nvPicPr>
        <p:blipFill>
          <a:blip r:embed="rId1"/>
          <a:stretch/>
        </p:blipFill>
        <p:spPr>
          <a:xfrm>
            <a:off x="720000" y="3600000"/>
            <a:ext cx="3959280" cy="1487880"/>
          </a:xfrm>
          <a:prstGeom prst="rect">
            <a:avLst/>
          </a:prstGeom>
          <a:ln w="0">
            <a:noFill/>
          </a:ln>
        </p:spPr>
      </p:pic>
      <p:pic>
        <p:nvPicPr>
          <p:cNvPr id="400" name="" descr=""/>
          <p:cNvPicPr/>
          <p:nvPr/>
        </p:nvPicPr>
        <p:blipFill>
          <a:blip r:embed="rId2"/>
          <a:srcRect l="35980" t="28014" r="35866" b="43388"/>
          <a:stretch/>
        </p:blipFill>
        <p:spPr>
          <a:xfrm>
            <a:off x="7200360" y="3600000"/>
            <a:ext cx="2518920" cy="1438560"/>
          </a:xfrm>
          <a:prstGeom prst="rect">
            <a:avLst/>
          </a:prstGeom>
          <a:ln w="0">
            <a:noFill/>
          </a:ln>
        </p:spPr>
      </p:pic>
      <p:pic>
        <p:nvPicPr>
          <p:cNvPr id="401" name="" descr=""/>
          <p:cNvPicPr/>
          <p:nvPr/>
        </p:nvPicPr>
        <p:blipFill>
          <a:blip r:embed="rId3"/>
          <a:srcRect l="37555" t="40707" r="39211" b="17995"/>
          <a:stretch/>
        </p:blipFill>
        <p:spPr>
          <a:xfrm>
            <a:off x="5364000" y="3600000"/>
            <a:ext cx="1799280" cy="1439280"/>
          </a:xfrm>
          <a:prstGeom prst="rect">
            <a:avLst/>
          </a:prstGeom>
          <a:ln w="0">
            <a:noFill/>
          </a:ln>
        </p:spPr>
      </p:pic>
      <p:sp>
        <p:nvSpPr>
          <p:cNvPr id="402" name=""/>
          <p:cNvSpPr/>
          <p:nvPr/>
        </p:nvSpPr>
        <p:spPr>
          <a:xfrm>
            <a:off x="5923800" y="5040000"/>
            <a:ext cx="631548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100" spc="-1" strike="noStrike">
                <a:solidFill>
                  <a:srgbClr val="000000"/>
                </a:solidFill>
                <a:latin typeface="Arial"/>
                <a:ea typeface="DejaVu Sans"/>
              </a:rPr>
              <a:t>https://link.springer.com/article/10.1007/s00371-023-02802-4</a:t>
            </a:r>
            <a:endParaRPr b="0" lang="de-DE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"/>
          <p:cNvSpPr/>
          <p:nvPr/>
        </p:nvSpPr>
        <p:spPr>
          <a:xfrm>
            <a:off x="1847520" y="5088600"/>
            <a:ext cx="463176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100" spc="-1" strike="noStrike">
                <a:solidFill>
                  <a:srgbClr val="000000"/>
                </a:solidFill>
                <a:latin typeface="Arial"/>
                <a:ea typeface="DejaVu Sans"/>
              </a:rPr>
              <a:t>https://www.mdpi.com/1424-8220/22/7/2713</a:t>
            </a:r>
            <a:endParaRPr b="0" lang="de-DE" sz="1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34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Institute for the Protection of Maritime Infrastructures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CustomShape 26"/>
          <p:cNvSpPr/>
          <p:nvPr/>
        </p:nvSpPr>
        <p:spPr>
          <a:xfrm>
            <a:off x="492840" y="1335240"/>
            <a:ext cx="4545360" cy="352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85000"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83600" indent="-18000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Development of methods and technology to </a:t>
            </a: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improve the resilience, safety and security of maritime infrastructures – </a:t>
            </a:r>
            <a:r>
              <a:rPr b="1" lang="en-US" sz="18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Improve Maritime Situational Awareness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83600" indent="-18000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Work closely with stakeholders and industrial partners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to test and develop usable concepts.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83600" indent="-18000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Relatively new institute – founded in 2017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83600" indent="-18000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Around 60 scientific employees and students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183600" indent="-18000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Situated in Bremerhaven, Germany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-226440" y="5402880"/>
            <a:ext cx="513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5" name="Picture 2" descr=""/>
          <p:cNvPicPr/>
          <p:nvPr/>
        </p:nvPicPr>
        <p:blipFill>
          <a:blip r:embed="rId1"/>
          <a:srcRect l="0" t="21218" r="0" b="0"/>
          <a:stretch/>
        </p:blipFill>
        <p:spPr>
          <a:xfrm>
            <a:off x="5219280" y="1439640"/>
            <a:ext cx="4588560" cy="3058560"/>
          </a:xfrm>
          <a:prstGeom prst="rect">
            <a:avLst/>
          </a:prstGeom>
          <a:ln w="0">
            <a:noFill/>
          </a:ln>
        </p:spPr>
      </p:pic>
      <p:sp>
        <p:nvSpPr>
          <p:cNvPr id="176" name="CustomShape 27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CustomShape 112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Object Recognition (Vessels)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"/>
          <p:cNvSpPr/>
          <p:nvPr/>
        </p:nvSpPr>
        <p:spPr>
          <a:xfrm>
            <a:off x="-298440" y="540288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30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CustomShape 113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CustomShape 16"/>
          <p:cNvSpPr/>
          <p:nvPr/>
        </p:nvSpPr>
        <p:spPr>
          <a:xfrm>
            <a:off x="539640" y="1115640"/>
            <a:ext cx="4859640" cy="422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216000" indent="-2160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700" spc="-1" strike="noStrike">
                <a:solidFill>
                  <a:srgbClr val="6b5e9b"/>
                </a:solidFill>
                <a:latin typeface="Arial"/>
                <a:ea typeface="DejaVu Sans"/>
              </a:rPr>
              <a:t>Vessel recognition using Convolutional Neural Networks (CNNs)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360000" indent="-216000">
              <a:lnSpc>
                <a:spcPct val="100000"/>
              </a:lnSpc>
              <a:spcBef>
                <a:spcPts val="717"/>
              </a:spcBef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Scattering transforms use wavelets to filter images and highlight features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360000" indent="-216000">
              <a:lnSpc>
                <a:spcPct val="100000"/>
              </a:lnSpc>
              <a:spcBef>
                <a:spcPts val="717"/>
              </a:spcBef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Attention mechanisms applied to focus on spacial regions of interest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700" spc="-1" strike="noStrike">
                <a:solidFill>
                  <a:srgbClr val="6b5e9b"/>
                </a:solidFill>
                <a:latin typeface="Arial"/>
                <a:ea typeface="DejaVu Sans"/>
              </a:rPr>
              <a:t>Improve state of the art –</a:t>
            </a: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 measured via standard metrics compared with established methods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700" spc="-1" strike="noStrike">
                <a:solidFill>
                  <a:srgbClr val="6b5e9b"/>
                </a:solidFill>
                <a:latin typeface="Arial"/>
                <a:ea typeface="DejaVu Sans"/>
              </a:rPr>
              <a:t>Multi-class vessel detection dataset made available to community - ShipSG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8" name="" descr=""/>
          <p:cNvPicPr/>
          <p:nvPr/>
        </p:nvPicPr>
        <p:blipFill>
          <a:blip r:embed="rId1"/>
          <a:srcRect l="53557" t="24420" r="3571" b="15878"/>
          <a:stretch/>
        </p:blipFill>
        <p:spPr>
          <a:xfrm>
            <a:off x="5534280" y="1260000"/>
            <a:ext cx="4365000" cy="3419280"/>
          </a:xfrm>
          <a:prstGeom prst="rect">
            <a:avLst/>
          </a:prstGeom>
          <a:ln w="0">
            <a:noFill/>
          </a:ln>
        </p:spPr>
      </p:pic>
      <p:sp>
        <p:nvSpPr>
          <p:cNvPr id="409" name=""/>
          <p:cNvSpPr/>
          <p:nvPr/>
        </p:nvSpPr>
        <p:spPr>
          <a:xfrm>
            <a:off x="6840000" y="4693320"/>
            <a:ext cx="494568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100" spc="-1" strike="noStrike">
                <a:solidFill>
                  <a:srgbClr val="000000"/>
                </a:solidFill>
                <a:latin typeface="Arial"/>
                <a:ea typeface="DejaVu Sans"/>
              </a:rPr>
              <a:t>https://ieeexplore.ieee.org/document/10279352</a:t>
            </a:r>
            <a:endParaRPr b="0" lang="de-DE" sz="1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CustomShape 126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Optical 3D Reconstruction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"/>
          <p:cNvSpPr/>
          <p:nvPr/>
        </p:nvSpPr>
        <p:spPr>
          <a:xfrm>
            <a:off x="-262440" y="540288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31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2" name="CustomShape 127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CustomShape 129"/>
          <p:cNvSpPr/>
          <p:nvPr/>
        </p:nvSpPr>
        <p:spPr>
          <a:xfrm>
            <a:off x="611640" y="1115640"/>
            <a:ext cx="4895640" cy="43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216000" indent="-2160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700" spc="-1" strike="noStrike">
                <a:solidFill>
                  <a:srgbClr val="6b5e9b"/>
                </a:solidFill>
                <a:latin typeface="Arial"/>
                <a:ea typeface="DejaVu Sans"/>
              </a:rPr>
              <a:t>Implemented an end-to-end pipeline for near-real-time 3D reconstruction using stereo-cameras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434"/>
              </a:spcBef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Complexity of pipeline means results were not perfect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4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Vessel reconstruction noisy even with ideal simulated data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4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Significant optimisation possible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Treatment of semi-static objects not trivial within fixed static scene – important in security domain.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  <a:buClr>
                <a:srgbClr val="000000"/>
              </a:buClr>
              <a:buSzPct val="50000"/>
              <a:buFont typeface="Wingdings" charset="2"/>
              <a:buChar char=""/>
            </a:pPr>
            <a:r>
              <a:rPr b="1" lang="en-US" sz="1700" spc="-1" strike="noStrike">
                <a:solidFill>
                  <a:srgbClr val="6b5e9b"/>
                </a:solidFill>
                <a:latin typeface="Arial"/>
                <a:ea typeface="DejaVu Sans"/>
              </a:rPr>
              <a:t>→ </a:t>
            </a:r>
            <a:r>
              <a:rPr b="1" lang="en-US" sz="1700" spc="-1" strike="noStrike">
                <a:solidFill>
                  <a:srgbClr val="6b5e9b"/>
                </a:solidFill>
                <a:latin typeface="Arial"/>
                <a:ea typeface="DejaVu Sans"/>
              </a:rPr>
              <a:t>look to other approaches 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14" name="" descr=""/>
          <p:cNvPicPr/>
          <p:nvPr/>
        </p:nvPicPr>
        <p:blipFill>
          <a:blip r:embed="rId1"/>
          <a:stretch/>
        </p:blipFill>
        <p:spPr>
          <a:xfrm>
            <a:off x="5724000" y="900720"/>
            <a:ext cx="4046760" cy="1613520"/>
          </a:xfrm>
          <a:prstGeom prst="rect">
            <a:avLst/>
          </a:prstGeom>
          <a:ln w="0">
            <a:noFill/>
          </a:ln>
        </p:spPr>
      </p:pic>
      <p:pic>
        <p:nvPicPr>
          <p:cNvPr id="415" name="" descr=""/>
          <p:cNvPicPr/>
          <p:nvPr/>
        </p:nvPicPr>
        <p:blipFill>
          <a:blip r:embed="rId2"/>
          <a:stretch/>
        </p:blipFill>
        <p:spPr>
          <a:xfrm>
            <a:off x="5465520" y="2700000"/>
            <a:ext cx="4434120" cy="2383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CustomShape 118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Deep-learning-based Methodologies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"/>
          <p:cNvSpPr/>
          <p:nvPr/>
        </p:nvSpPr>
        <p:spPr>
          <a:xfrm>
            <a:off x="-262440" y="540288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32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CustomShape 119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"/>
          <p:cNvSpPr/>
          <p:nvPr/>
        </p:nvSpPr>
        <p:spPr>
          <a:xfrm>
            <a:off x="1078200" y="869760"/>
            <a:ext cx="3673800" cy="60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Neural Radiance Fields (NeRF)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"/>
          <p:cNvSpPr/>
          <p:nvPr/>
        </p:nvSpPr>
        <p:spPr>
          <a:xfrm>
            <a:off x="6588000" y="869760"/>
            <a:ext cx="3059280" cy="60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Gaussian Splatting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1" name="" descr=""/>
          <p:cNvPicPr/>
          <p:nvPr/>
        </p:nvPicPr>
        <p:blipFill>
          <a:blip r:embed="rId1"/>
          <a:srcRect l="15927" t="34362" r="35843" b="33869"/>
          <a:stretch/>
        </p:blipFill>
        <p:spPr>
          <a:xfrm>
            <a:off x="360000" y="2700000"/>
            <a:ext cx="5939280" cy="2339280"/>
          </a:xfrm>
          <a:prstGeom prst="rect">
            <a:avLst/>
          </a:prstGeom>
          <a:ln w="0">
            <a:noFill/>
          </a:ln>
        </p:spPr>
      </p:pic>
      <p:sp>
        <p:nvSpPr>
          <p:cNvPr id="422" name=""/>
          <p:cNvSpPr/>
          <p:nvPr/>
        </p:nvSpPr>
        <p:spPr>
          <a:xfrm>
            <a:off x="315360" y="5053320"/>
            <a:ext cx="382392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100" spc="-1" strike="noStrike">
                <a:solidFill>
                  <a:srgbClr val="000000"/>
                </a:solidFill>
                <a:latin typeface="Arial"/>
                <a:ea typeface="DejaVu Sans"/>
              </a:rPr>
              <a:t>https://www.matthewtancik.com/nerf</a:t>
            </a:r>
            <a:endParaRPr b="0" lang="de-DE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"/>
          <p:cNvSpPr/>
          <p:nvPr/>
        </p:nvSpPr>
        <p:spPr>
          <a:xfrm>
            <a:off x="504000" y="1260000"/>
            <a:ext cx="4859280" cy="137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Represents a scene as a continuous volumetric field using a neural network (MLP) 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Provides neural volume which can be queried at any point in space 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"/>
          <p:cNvSpPr/>
          <p:nvPr/>
        </p:nvSpPr>
        <p:spPr>
          <a:xfrm>
            <a:off x="5436000" y="1260000"/>
            <a:ext cx="4721400" cy="15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Represents a scene with 3D Gaussians (points with position, scale, opacity).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700" spc="-1" strike="noStrike">
                <a:solidFill>
                  <a:srgbClr val="000000"/>
                </a:solidFill>
                <a:latin typeface="Arial"/>
                <a:ea typeface="DejaVu Sans"/>
              </a:rPr>
              <a:t>Provides a discrete 3D point based representation 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"/>
          <p:cNvSpPr/>
          <p:nvPr/>
        </p:nvSpPr>
        <p:spPr>
          <a:xfrm>
            <a:off x="6480000" y="5053320"/>
            <a:ext cx="558576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100" spc="-1" strike="noStrike">
                <a:solidFill>
                  <a:srgbClr val="000000"/>
                </a:solidFill>
                <a:latin typeface="Arial"/>
                <a:ea typeface="DejaVu Sans"/>
              </a:rPr>
              <a:t>https://rmurai.co.uk/projects/GaussianSplattingSLAM/</a:t>
            </a:r>
            <a:endParaRPr b="0" lang="de-DE" sz="11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6" name="" descr=""/>
          <p:cNvPicPr/>
          <p:nvPr/>
        </p:nvPicPr>
        <p:blipFill>
          <a:blip r:embed="rId2"/>
          <a:srcRect l="39136" t="21666" r="10848" b="11479"/>
          <a:stretch/>
        </p:blipFill>
        <p:spPr>
          <a:xfrm>
            <a:off x="6372000" y="2664000"/>
            <a:ext cx="3455280" cy="243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" descr=""/>
          <p:cNvPicPr/>
          <p:nvPr/>
        </p:nvPicPr>
        <p:blipFill>
          <a:blip r:embed="rId1"/>
          <a:stretch/>
        </p:blipFill>
        <p:spPr>
          <a:xfrm>
            <a:off x="6408000" y="2592000"/>
            <a:ext cx="3059280" cy="3059280"/>
          </a:xfrm>
          <a:prstGeom prst="rect">
            <a:avLst/>
          </a:prstGeom>
          <a:ln w="0">
            <a:noFill/>
          </a:ln>
        </p:spPr>
      </p:pic>
      <p:sp>
        <p:nvSpPr>
          <p:cNvPr id="428" name="CustomShape 122"/>
          <p:cNvSpPr/>
          <p:nvPr/>
        </p:nvSpPr>
        <p:spPr>
          <a:xfrm>
            <a:off x="574200" y="275040"/>
            <a:ext cx="860508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Vessel Reconstruction with Gaussian Splatting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"/>
          <p:cNvSpPr/>
          <p:nvPr/>
        </p:nvSpPr>
        <p:spPr>
          <a:xfrm>
            <a:off x="-262440" y="540288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33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CustomShape 123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CustomShape 124"/>
          <p:cNvSpPr/>
          <p:nvPr/>
        </p:nvSpPr>
        <p:spPr>
          <a:xfrm>
            <a:off x="612000" y="833760"/>
            <a:ext cx="5327280" cy="432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Implemented generative network* to test application in maritime domain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Due to data scarcity</a:t>
            </a: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 train with synthetic data and test model generalisation with real data 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5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Result showed fairly accurate reconstruction</a:t>
            </a: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 given the input data but still low-resolution output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Point-cloud output not optimal: </a:t>
            </a:r>
            <a:endParaRPr b="0" lang="de-DE" sz="15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400" spc="-1" strike="noStrike">
                <a:solidFill>
                  <a:srgbClr val="000000"/>
                </a:solidFill>
                <a:latin typeface="Arial"/>
                <a:ea typeface="DejaVu Sans"/>
              </a:rPr>
              <a:t>Cannot extract 3D polygonal mesh</a:t>
            </a:r>
            <a:endParaRPr b="0" lang="de-DE" sz="14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400" spc="-1" strike="noStrike">
                <a:solidFill>
                  <a:srgbClr val="000000"/>
                </a:solidFill>
                <a:latin typeface="Arial"/>
                <a:ea typeface="DejaVu Sans"/>
              </a:rPr>
              <a:t>Cannot provide volumetric data</a:t>
            </a:r>
            <a:endParaRPr b="0" lang="de-DE" sz="14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400" spc="-1" strike="noStrike">
                <a:solidFill>
                  <a:srgbClr val="000000"/>
                </a:solidFill>
                <a:latin typeface="Arial"/>
                <a:ea typeface="DejaVu Sans"/>
              </a:rPr>
              <a:t>Not able to encode any material specific information</a:t>
            </a:r>
            <a:endParaRPr b="0" lang="de-DE" sz="14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2" name=""/>
          <p:cNvSpPr/>
          <p:nvPr/>
        </p:nvSpPr>
        <p:spPr>
          <a:xfrm>
            <a:off x="576000" y="720000"/>
            <a:ext cx="3195360" cy="66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000" spc="-1" strike="noStrike">
                <a:solidFill>
                  <a:srgbClr val="000000"/>
                </a:solidFill>
                <a:latin typeface="Arial"/>
                <a:ea typeface="DejaVu Sans"/>
              </a:rPr>
              <a:t>    </a:t>
            </a:r>
            <a:r>
              <a:rPr b="0" lang="de-DE" sz="1000" spc="-1" strike="noStrike">
                <a:solidFill>
                  <a:srgbClr val="000000"/>
                </a:solidFill>
                <a:latin typeface="Arial"/>
                <a:ea typeface="DejaVu Sans"/>
              </a:rPr>
              <a:t>*https://arxiv.org/abs/2312.13150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3" name="" descr=""/>
          <p:cNvPicPr/>
          <p:nvPr/>
        </p:nvPicPr>
        <p:blipFill>
          <a:blip r:embed="rId2"/>
          <a:srcRect l="0" t="9357" r="0" b="0"/>
          <a:stretch/>
        </p:blipFill>
        <p:spPr>
          <a:xfrm>
            <a:off x="6732000" y="977400"/>
            <a:ext cx="2699280" cy="1901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CustomShape 120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Neural Radiance Fields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"/>
          <p:cNvSpPr/>
          <p:nvPr/>
        </p:nvSpPr>
        <p:spPr>
          <a:xfrm>
            <a:off x="-262440" y="540288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34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CustomShape 121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CustomShape 18"/>
          <p:cNvSpPr/>
          <p:nvPr/>
        </p:nvSpPr>
        <p:spPr>
          <a:xfrm>
            <a:off x="504000" y="1013760"/>
            <a:ext cx="5327280" cy="432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First experiments ongoing with both optical and hyperspectral data 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Lab-based test objects utilised mirroring established body of research to allow benchmarking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Custom implentation and methodology utilised based on gradient descent</a:t>
            </a: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 (not MLP as standard)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Approach works well – 3D ojects faithfully reconstructed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"/>
          <p:cNvSpPr/>
          <p:nvPr/>
        </p:nvSpPr>
        <p:spPr>
          <a:xfrm>
            <a:off x="624240" y="727920"/>
            <a:ext cx="477540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de-DE" sz="15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See Talk by Felix Sattler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9" name="" descr=""/>
          <p:cNvPicPr/>
          <p:nvPr/>
        </p:nvPicPr>
        <p:blipFill>
          <a:blip r:embed="rId1"/>
          <a:stretch/>
        </p:blipFill>
        <p:spPr>
          <a:xfrm>
            <a:off x="6287760" y="1332000"/>
            <a:ext cx="3059640" cy="305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Picture 7" descr=""/>
          <p:cNvPicPr/>
          <p:nvPr/>
        </p:nvPicPr>
        <p:blipFill>
          <a:blip r:embed="rId1"/>
          <a:stretch/>
        </p:blipFill>
        <p:spPr>
          <a:xfrm rot="16200000">
            <a:off x="5028480" y="1440"/>
            <a:ext cx="5749200" cy="5677920"/>
          </a:xfrm>
          <a:prstGeom prst="rect">
            <a:avLst/>
          </a:prstGeom>
          <a:ln w="0">
            <a:noFill/>
          </a:ln>
        </p:spPr>
      </p:pic>
      <p:sp>
        <p:nvSpPr>
          <p:cNvPr id="441" name="Rectangle 6"/>
          <p:cNvSpPr/>
          <p:nvPr/>
        </p:nvSpPr>
        <p:spPr>
          <a:xfrm>
            <a:off x="0" y="1080"/>
            <a:ext cx="5717880" cy="5713200"/>
          </a:xfrm>
          <a:prstGeom prst="rect">
            <a:avLst/>
          </a:prstGeom>
          <a:solidFill>
            <a:srgbClr val="191970"/>
          </a:solidFill>
          <a:ln w="12600">
            <a:solidFill>
              <a:srgbClr val="004a66">
                <a:alpha val="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442" name="CustomShape 42"/>
          <p:cNvSpPr/>
          <p:nvPr/>
        </p:nvSpPr>
        <p:spPr>
          <a:xfrm>
            <a:off x="690480" y="252000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Further areas of Application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3" name="CustomShape 43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ffffff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"/>
          <p:cNvSpPr/>
          <p:nvPr/>
        </p:nvSpPr>
        <p:spPr>
          <a:xfrm>
            <a:off x="-226440" y="540324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35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CustomShape 136"/>
          <p:cNvSpPr/>
          <p:nvPr/>
        </p:nvSpPr>
        <p:spPr>
          <a:xfrm>
            <a:off x="574200" y="203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Underwater Acoustics and Robotics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6" name="CustomShape 137"/>
          <p:cNvSpPr/>
          <p:nvPr/>
        </p:nvSpPr>
        <p:spPr>
          <a:xfrm>
            <a:off x="574200" y="1116000"/>
            <a:ext cx="8821800" cy="313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Benefit from automatic processing using deep-learning, where possible on-board the sensors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Unmanned missions require complex path-planning and mission control methods optimized for certain parameters of interest - </a:t>
            </a: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gradient descent a useful tool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7" name=""/>
          <p:cNvSpPr/>
          <p:nvPr/>
        </p:nvSpPr>
        <p:spPr>
          <a:xfrm>
            <a:off x="-262440" y="540288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36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8" name="CustomShape 138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49" name="Grafik 12" descr=""/>
          <p:cNvPicPr/>
          <p:nvPr/>
        </p:nvPicPr>
        <p:blipFill>
          <a:blip r:embed="rId1"/>
          <a:srcRect l="2870" t="15615" r="4943" b="29302"/>
          <a:stretch/>
        </p:blipFill>
        <p:spPr>
          <a:xfrm>
            <a:off x="574200" y="3492000"/>
            <a:ext cx="6299280" cy="1728720"/>
          </a:xfrm>
          <a:prstGeom prst="rect">
            <a:avLst/>
          </a:prstGeom>
          <a:ln w="0">
            <a:noFill/>
          </a:ln>
        </p:spPr>
      </p:pic>
      <p:pic>
        <p:nvPicPr>
          <p:cNvPr id="450" name="" descr=""/>
          <p:cNvPicPr/>
          <p:nvPr/>
        </p:nvPicPr>
        <p:blipFill>
          <a:blip r:embed="rId2"/>
          <a:srcRect l="23209" t="32784" r="46612" b="35451"/>
          <a:stretch/>
        </p:blipFill>
        <p:spPr>
          <a:xfrm>
            <a:off x="7091280" y="3492000"/>
            <a:ext cx="2735640" cy="1799280"/>
          </a:xfrm>
          <a:prstGeom prst="rect">
            <a:avLst/>
          </a:prstGeom>
          <a:ln w="0">
            <a:noFill/>
          </a:ln>
        </p:spPr>
      </p:pic>
      <p:sp>
        <p:nvSpPr>
          <p:cNvPr id="451" name=""/>
          <p:cNvSpPr/>
          <p:nvPr/>
        </p:nvSpPr>
        <p:spPr>
          <a:xfrm>
            <a:off x="900720" y="792000"/>
            <a:ext cx="3959280" cy="1434960"/>
          </a:xfrm>
          <a:prstGeom prst="rect">
            <a:avLst/>
          </a:prstGeom>
          <a:noFill/>
          <a:ln w="38160">
            <a:solidFill>
              <a:srgbClr val="6b5e9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720" rIns="108720" tIns="63720" bIns="6372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52" name=""/>
          <p:cNvSpPr txBox="1"/>
          <p:nvPr/>
        </p:nvSpPr>
        <p:spPr>
          <a:xfrm>
            <a:off x="1008000" y="828000"/>
            <a:ext cx="3672000" cy="1398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Underwater acoustics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</a:pP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Sonar systems</a:t>
            </a: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Hydrophones (arrays)</a:t>
            </a: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Distributed acoustic sensing (DAS)</a:t>
            </a: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</p:txBody>
      </p:sp>
      <p:sp>
        <p:nvSpPr>
          <p:cNvPr id="453" name=""/>
          <p:cNvSpPr/>
          <p:nvPr/>
        </p:nvSpPr>
        <p:spPr>
          <a:xfrm>
            <a:off x="5256720" y="792000"/>
            <a:ext cx="3995280" cy="1434960"/>
          </a:xfrm>
          <a:prstGeom prst="rect">
            <a:avLst/>
          </a:prstGeom>
          <a:noFill/>
          <a:ln w="38160">
            <a:solidFill>
              <a:srgbClr val="6b5e9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720" rIns="108720" tIns="63720" bIns="6372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54" name=""/>
          <p:cNvSpPr txBox="1"/>
          <p:nvPr/>
        </p:nvSpPr>
        <p:spPr>
          <a:xfrm>
            <a:off x="5400000" y="864000"/>
            <a:ext cx="3852000" cy="1398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r>
              <a:rPr b="1" lang="en-US" sz="1500" spc="-1" strike="noStrike">
                <a:solidFill>
                  <a:srgbClr val="6b5e9b"/>
                </a:solidFill>
                <a:latin typeface="Arial"/>
                <a:ea typeface="Noto Sans CJK SC"/>
              </a:rPr>
              <a:t>Unmanned (cooperative) systems</a:t>
            </a:r>
            <a:endParaRPr b="0" lang="de-DE" sz="15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216000" indent="-2160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Noto Sans CJK SC"/>
              </a:rPr>
              <a:t>Unmanned Underwater vehicles (UUVs)</a:t>
            </a:r>
            <a:endParaRPr b="0" lang="de-DE" sz="15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Noto Sans CJK SC"/>
              </a:rPr>
              <a:t>Unmanned Surface vehicles (USVs)</a:t>
            </a:r>
            <a:endParaRPr b="0" lang="de-DE" sz="15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Unmanned Areal vehicles (UAVs)</a:t>
            </a:r>
            <a:endParaRPr b="0" lang="de-DE" sz="1500" spc="-1" strike="noStrike">
              <a:solidFill>
                <a:srgbClr val="000000"/>
              </a:solidFill>
              <a:latin typeface="Arial"/>
              <a:ea typeface="Noto Sans CJK S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CustomShape 44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Sonar and Deep Learning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6" name="CustomShape 45"/>
          <p:cNvSpPr/>
          <p:nvPr/>
        </p:nvSpPr>
        <p:spPr>
          <a:xfrm>
            <a:off x="574200" y="544320"/>
            <a:ext cx="6310440" cy="352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7" name=""/>
          <p:cNvSpPr/>
          <p:nvPr/>
        </p:nvSpPr>
        <p:spPr>
          <a:xfrm>
            <a:off x="-262440" y="540288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37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8" name="CustomShape 46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9" name="CustomShape 142"/>
          <p:cNvSpPr/>
          <p:nvPr/>
        </p:nvSpPr>
        <p:spPr>
          <a:xfrm>
            <a:off x="504000" y="653760"/>
            <a:ext cx="5327280" cy="432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6000"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7360" indent="-20412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Deep learning scarcely applied in this domain 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lvl="1" marL="414720" indent="-20736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Inherantly traditional relying on established classical signal processing methods for analyis 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07360" indent="-20412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Very limited data availability 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lvl="1" marL="414720" indent="-20736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Difficult to collect experimentally requiring extensive measurement campaigns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lvl="1" marL="414720" indent="-20736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Very limited public data – often restricted to the military domain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07360" indent="-20412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Focus :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3456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Methods for object recognition and synthetic data generation in the sonar domain (imaging sonars)</a:t>
            </a:r>
            <a:endParaRPr b="0" lang="de-DE" sz="15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3456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Methods for 3D reconstruction and data fustion underwater </a:t>
            </a:r>
            <a:endParaRPr b="0" lang="de-DE" sz="15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0" name="Grafik 32" descr=""/>
          <p:cNvPicPr/>
          <p:nvPr/>
        </p:nvPicPr>
        <p:blipFill>
          <a:blip r:embed="rId1"/>
          <a:stretch/>
        </p:blipFill>
        <p:spPr>
          <a:xfrm>
            <a:off x="5760000" y="1085760"/>
            <a:ext cx="4139280" cy="1521360"/>
          </a:xfrm>
          <a:prstGeom prst="rect">
            <a:avLst/>
          </a:prstGeom>
          <a:ln w="0">
            <a:noFill/>
          </a:ln>
        </p:spPr>
      </p:pic>
      <p:pic>
        <p:nvPicPr>
          <p:cNvPr id="461" name="Grafik 33" descr=""/>
          <p:cNvPicPr/>
          <p:nvPr/>
        </p:nvPicPr>
        <p:blipFill>
          <a:blip r:embed="rId2"/>
          <a:stretch/>
        </p:blipFill>
        <p:spPr>
          <a:xfrm>
            <a:off x="5760000" y="3240000"/>
            <a:ext cx="4264920" cy="197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CustomShape 139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Distributed Acoustic Sensing (DAS)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3" name=""/>
          <p:cNvSpPr/>
          <p:nvPr/>
        </p:nvSpPr>
        <p:spPr>
          <a:xfrm>
            <a:off x="-262440" y="540288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38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4" name="CustomShape 141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CustomShape 143"/>
          <p:cNvSpPr/>
          <p:nvPr/>
        </p:nvSpPr>
        <p:spPr>
          <a:xfrm>
            <a:off x="504000" y="1085760"/>
            <a:ext cx="4860000" cy="3270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2134"/>
              </a:spcBef>
              <a:spcAft>
                <a:spcPts val="1134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700" spc="-1" strike="noStrike">
                <a:solidFill>
                  <a:srgbClr val="6b5e9b"/>
                </a:solidFill>
                <a:latin typeface="Arial"/>
                <a:ea typeface="DejaVu Sans"/>
              </a:rPr>
              <a:t>Existing submarine cables for telecommunication and Internet can be repurposed as underwater acoustic sensors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700" spc="-1" strike="noStrike">
                <a:solidFill>
                  <a:srgbClr val="000000"/>
                </a:solidFill>
                <a:latin typeface="Arial"/>
                <a:ea typeface="DejaVu Sans"/>
              </a:rPr>
              <a:t>Offers excellent spatial resolution, localisation capabilities and real-time monitoring and response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700" spc="-1" strike="noStrike">
                <a:solidFill>
                  <a:srgbClr val="000000"/>
                </a:solidFill>
                <a:latin typeface="Arial"/>
                <a:ea typeface="DejaVu Sans"/>
              </a:rPr>
              <a:t>Open area of research to apply deep learning models for vessel and event recognition </a:t>
            </a:r>
            <a:endParaRPr b="0" lang="de-DE" sz="17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6" name="" descr=""/>
          <p:cNvPicPr/>
          <p:nvPr/>
        </p:nvPicPr>
        <p:blipFill>
          <a:blip r:embed="rId1"/>
          <a:srcRect l="19138" t="28014" r="37990" b="30695"/>
          <a:stretch/>
        </p:blipFill>
        <p:spPr>
          <a:xfrm>
            <a:off x="5400000" y="1692360"/>
            <a:ext cx="4500000" cy="2436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" name="Picture 13" descr=""/>
          <p:cNvPicPr/>
          <p:nvPr/>
        </p:nvPicPr>
        <p:blipFill>
          <a:blip r:embed="rId1"/>
          <a:stretch/>
        </p:blipFill>
        <p:spPr>
          <a:xfrm rot="16200000">
            <a:off x="5028480" y="1440"/>
            <a:ext cx="5749200" cy="5677920"/>
          </a:xfrm>
          <a:prstGeom prst="rect">
            <a:avLst/>
          </a:prstGeom>
          <a:ln w="0">
            <a:noFill/>
          </a:ln>
        </p:spPr>
      </p:pic>
      <p:sp>
        <p:nvSpPr>
          <p:cNvPr id="468" name="Rectangle 7"/>
          <p:cNvSpPr/>
          <p:nvPr/>
        </p:nvSpPr>
        <p:spPr>
          <a:xfrm>
            <a:off x="0" y="1080"/>
            <a:ext cx="5717880" cy="5713200"/>
          </a:xfrm>
          <a:prstGeom prst="rect">
            <a:avLst/>
          </a:prstGeom>
          <a:solidFill>
            <a:srgbClr val="191970"/>
          </a:solidFill>
          <a:ln w="12600">
            <a:solidFill>
              <a:srgbClr val="004a66">
                <a:alpha val="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469" name="CustomShape 62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Overview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0" name="CustomShape 91"/>
          <p:cNvSpPr/>
          <p:nvPr/>
        </p:nvSpPr>
        <p:spPr>
          <a:xfrm>
            <a:off x="986760" y="729000"/>
            <a:ext cx="5096520" cy="428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9000"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b7b3ca"/>
                </a:solidFill>
                <a:latin typeface="Arial"/>
                <a:ea typeface="DejaVu Sans"/>
              </a:rPr>
              <a:t>Who we are and key challenges for the Maritime domain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b7b3ca"/>
                </a:solidFill>
                <a:latin typeface="Arial"/>
                <a:ea typeface="DejaVu Sans"/>
              </a:rPr>
              <a:t>How „MODE“ topics are currently applicable?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356400" indent="-2106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b7b3ca"/>
                </a:solidFill>
                <a:latin typeface="Arial"/>
                <a:ea typeface="DejaVu Sans"/>
              </a:rPr>
              <a:t>Cosmic-ray Tomography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56400" indent="-2106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b7b3ca"/>
                </a:solidFill>
                <a:latin typeface="Arial"/>
                <a:ea typeface="DejaVu Sans"/>
              </a:rPr>
              <a:t>Optical reconstruction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56400" indent="-2106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b7b3ca"/>
                </a:solidFill>
                <a:latin typeface="Arial"/>
                <a:ea typeface="DejaVu Sans"/>
              </a:rPr>
              <a:t>Further areas of application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Towards generalised reconstruction methodologies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b7b3ca"/>
                </a:solidFill>
                <a:latin typeface="Arial"/>
                <a:ea typeface="DejaVu Sans"/>
              </a:rPr>
              <a:t>Our broad vision for Maritime Situational Awareness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1" name="CustomShape 92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ffffff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2" name=""/>
          <p:cNvSpPr/>
          <p:nvPr/>
        </p:nvSpPr>
        <p:spPr>
          <a:xfrm>
            <a:off x="-226440" y="540324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39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"/>
          <p:cNvSpPr/>
          <p:nvPr/>
        </p:nvSpPr>
        <p:spPr>
          <a:xfrm>
            <a:off x="-226440" y="5402880"/>
            <a:ext cx="513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4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8" name="Bildplatzhalter 2" descr=""/>
          <p:cNvPicPr/>
          <p:nvPr/>
        </p:nvPicPr>
        <p:blipFill>
          <a:blip r:embed="rId1"/>
          <a:stretch/>
        </p:blipFill>
        <p:spPr>
          <a:xfrm>
            <a:off x="236880" y="0"/>
            <a:ext cx="9840240" cy="5667840"/>
          </a:xfrm>
          <a:prstGeom prst="rect">
            <a:avLst/>
          </a:prstGeom>
          <a:ln w="0">
            <a:noFill/>
          </a:ln>
        </p:spPr>
      </p:pic>
      <p:sp>
        <p:nvSpPr>
          <p:cNvPr id="179" name="PlaceHolder 2"/>
          <p:cNvSpPr/>
          <p:nvPr/>
        </p:nvSpPr>
        <p:spPr>
          <a:xfrm>
            <a:off x="236880" y="4726800"/>
            <a:ext cx="6703560" cy="942480"/>
          </a:xfrm>
          <a:prstGeom prst="rect">
            <a:avLst/>
          </a:prstGeom>
          <a:solidFill>
            <a:srgbClr val="464646">
              <a:alpha val="8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96000" rIns="72000" tIns="0" bIns="0"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2800" spc="-1" strike="noStrike" cap="all">
                <a:solidFill>
                  <a:srgbClr val="ffffff"/>
                </a:solidFill>
                <a:latin typeface="Frutiger 45 Light"/>
                <a:ea typeface="DejaVu Sans"/>
              </a:rPr>
              <a:t>Maritime INFRASTRUCTURES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7091280" y="1259640"/>
            <a:ext cx="2338920" cy="1204920"/>
          </a:xfrm>
          <a:prstGeom prst="rect">
            <a:avLst/>
          </a:prstGeom>
          <a:solidFill>
            <a:srgbClr val="ffffff">
              <a:alpha val="50000"/>
            </a:srgbClr>
          </a:solidFill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4760" rIns="104760" tIns="59760" bIns="5976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1" name="Rechteck 10"/>
          <p:cNvSpPr/>
          <p:nvPr/>
        </p:nvSpPr>
        <p:spPr>
          <a:xfrm>
            <a:off x="6783480" y="1251000"/>
            <a:ext cx="2970360" cy="1213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72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Frutiger 45 Light"/>
                <a:ea typeface="DejaVu Sans"/>
              </a:rPr>
              <a:t>Energy cables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Frutiger 45 Light"/>
                <a:ea typeface="DejaVu Sans"/>
              </a:rPr>
              <a:t>Data cables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Frutiger 45 Light"/>
                <a:ea typeface="DejaVu Sans"/>
              </a:rPr>
              <a:t>Pipelines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4643640" y="27000"/>
            <a:ext cx="2518560" cy="1015560"/>
          </a:xfrm>
          <a:prstGeom prst="rect">
            <a:avLst/>
          </a:prstGeom>
          <a:solidFill>
            <a:srgbClr val="ffffff">
              <a:alpha val="50000"/>
            </a:srgbClr>
          </a:solidFill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4760" rIns="104760" tIns="59760" bIns="5976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3" name="Rechteck 11"/>
          <p:cNvSpPr/>
          <p:nvPr/>
        </p:nvSpPr>
        <p:spPr>
          <a:xfrm>
            <a:off x="4564800" y="63360"/>
            <a:ext cx="2748600" cy="8478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72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Frutiger 45 Light"/>
                <a:ea typeface="DejaVu Sans"/>
              </a:rPr>
              <a:t>Offshore-Infrastructure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2315520" y="179640"/>
            <a:ext cx="1823400" cy="1438560"/>
          </a:xfrm>
          <a:prstGeom prst="rect">
            <a:avLst/>
          </a:prstGeom>
          <a:solidFill>
            <a:srgbClr val="ffffff">
              <a:alpha val="50000"/>
            </a:srgbClr>
          </a:solidFill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4760" rIns="104760" tIns="59760" bIns="5976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5" name="Rechteck 12"/>
          <p:cNvSpPr/>
          <p:nvPr/>
        </p:nvSpPr>
        <p:spPr>
          <a:xfrm>
            <a:off x="2243520" y="255240"/>
            <a:ext cx="2081880" cy="1213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72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Frutiger 45 Light"/>
                <a:ea typeface="DejaVu Sans"/>
              </a:rPr>
              <a:t>Ships and transport routes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3239640" y="3383280"/>
            <a:ext cx="2806560" cy="934920"/>
          </a:xfrm>
          <a:prstGeom prst="rect">
            <a:avLst/>
          </a:prstGeom>
          <a:solidFill>
            <a:srgbClr val="ffffff">
              <a:alpha val="50000"/>
            </a:srgbClr>
          </a:solidFill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4760" rIns="104760" tIns="59760" bIns="5976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7" name="Rechteck 13"/>
          <p:cNvSpPr/>
          <p:nvPr/>
        </p:nvSpPr>
        <p:spPr>
          <a:xfrm>
            <a:off x="2742840" y="3378960"/>
            <a:ext cx="3884760" cy="8478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72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Frutiger 45 Light"/>
                <a:ea typeface="DejaVu Sans"/>
              </a:rPr>
              <a:t>Harbours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Frutiger 45 Light"/>
                <a:ea typeface="DejaVu Sans"/>
              </a:rPr>
              <a:t>Transport links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CustomShape 128"/>
          <p:cNvSpPr/>
          <p:nvPr/>
        </p:nvSpPr>
        <p:spPr>
          <a:xfrm>
            <a:off x="574200" y="275040"/>
            <a:ext cx="914544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Towards general reconstruction methodologies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4" name=""/>
          <p:cNvSpPr/>
          <p:nvPr/>
        </p:nvSpPr>
        <p:spPr>
          <a:xfrm>
            <a:off x="-262440" y="540288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40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5" name="CustomShape 130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6" name="" descr=""/>
          <p:cNvPicPr/>
          <p:nvPr/>
        </p:nvPicPr>
        <p:blipFill>
          <a:blip r:embed="rId1"/>
          <a:srcRect l="19045" t="37802" r="10606" b="26047"/>
          <a:stretch/>
        </p:blipFill>
        <p:spPr>
          <a:xfrm>
            <a:off x="1440000" y="3492000"/>
            <a:ext cx="7738920" cy="1874880"/>
          </a:xfrm>
          <a:prstGeom prst="rect">
            <a:avLst/>
          </a:prstGeom>
          <a:ln w="0">
            <a:noFill/>
          </a:ln>
        </p:spPr>
      </p:pic>
      <p:sp>
        <p:nvSpPr>
          <p:cNvPr id="477" name=""/>
          <p:cNvSpPr/>
          <p:nvPr/>
        </p:nvSpPr>
        <p:spPr>
          <a:xfrm>
            <a:off x="624600" y="728280"/>
            <a:ext cx="477540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de-DE" sz="15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See Talk by Felix Sattler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8" name="CustomShape 144"/>
          <p:cNvSpPr/>
          <p:nvPr/>
        </p:nvSpPr>
        <p:spPr>
          <a:xfrm>
            <a:off x="576360" y="798120"/>
            <a:ext cx="9107280" cy="258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36000">
              <a:lnSpc>
                <a:spcPct val="100000"/>
              </a:lnSpc>
              <a:spcBef>
                <a:spcPts val="2409"/>
              </a:spcBef>
              <a:spcAft>
                <a:spcPts val="1134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36000" indent="-216000">
              <a:lnSpc>
                <a:spcPct val="100000"/>
              </a:lnSpc>
              <a:spcBef>
                <a:spcPts val="709"/>
              </a:spcBef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 </a:t>
            </a:r>
            <a:r>
              <a:rPr b="1" lang="de-DE" sz="16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Many elements of the work presented have strong commonalites despite the wide range of sensor and data types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6000" indent="-216000">
              <a:lnSpc>
                <a:spcPct val="100000"/>
              </a:lnSpc>
              <a:spcBef>
                <a:spcPts val="709"/>
              </a:spcBef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 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Final scenes reconstructed volumetrically taking into account various physical processes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6000" indent="-216000">
              <a:lnSpc>
                <a:spcPct val="100000"/>
              </a:lnSpc>
              <a:spcBef>
                <a:spcPts val="709"/>
              </a:spcBef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de-DE" sz="1600" spc="-1" strike="noStrike">
                <a:solidFill>
                  <a:srgbClr val="000000"/>
                </a:solidFill>
                <a:latin typeface="Arial"/>
                <a:ea typeface="DejaVu Sans"/>
              </a:rPr>
              <a:t>Approach is fundamentally the same, differences lie only in the way rays or particles are traced and the loss which is utilised.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6000" indent="-216000">
              <a:lnSpc>
                <a:spcPct val="100000"/>
              </a:lnSpc>
              <a:spcBef>
                <a:spcPts val="709"/>
              </a:spcBef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 </a:t>
            </a:r>
            <a:r>
              <a:rPr b="1" lang="de-DE" sz="1600" spc="-1" strike="noStrike">
                <a:solidFill>
                  <a:srgbClr val="6b5e9b"/>
                </a:solidFill>
                <a:latin typeface="Arial"/>
                <a:ea typeface="DejaVu Sans"/>
              </a:rPr>
              <a:t>Can we develop a unified method for the reconstruction of volumetric sensor data?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6000" algn="just">
              <a:lnSpc>
                <a:spcPct val="100000"/>
              </a:lnSpc>
              <a:spcBef>
                <a:spcPts val="2409"/>
              </a:spcBef>
              <a:spcAft>
                <a:spcPts val="1134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00" algn="just">
              <a:lnSpc>
                <a:spcPct val="100000"/>
              </a:lnSpc>
              <a:spcBef>
                <a:spcPts val="2409"/>
              </a:spcBef>
              <a:spcAft>
                <a:spcPts val="1134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00">
              <a:lnSpc>
                <a:spcPct val="100000"/>
              </a:lnSpc>
              <a:spcBef>
                <a:spcPts val="2409"/>
              </a:spcBef>
              <a:spcAft>
                <a:spcPts val="1134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00">
              <a:lnSpc>
                <a:spcPct val="100000"/>
              </a:lnSpc>
              <a:spcBef>
                <a:spcPts val="2409"/>
              </a:spcBef>
              <a:spcAft>
                <a:spcPts val="1134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00">
              <a:lnSpc>
                <a:spcPct val="100000"/>
              </a:lnSpc>
              <a:spcBef>
                <a:spcPts val="2409"/>
              </a:spcBef>
              <a:spcAft>
                <a:spcPts val="1134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CustomShape 19"/>
          <p:cNvSpPr/>
          <p:nvPr/>
        </p:nvSpPr>
        <p:spPr>
          <a:xfrm>
            <a:off x="574200" y="383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Why is this Beneficial?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0" name=""/>
          <p:cNvSpPr/>
          <p:nvPr/>
        </p:nvSpPr>
        <p:spPr>
          <a:xfrm>
            <a:off x="-262440" y="5402880"/>
            <a:ext cx="65880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41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1" name="CustomShape 131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CustomShape 14"/>
          <p:cNvSpPr/>
          <p:nvPr/>
        </p:nvSpPr>
        <p:spPr>
          <a:xfrm>
            <a:off x="574200" y="616320"/>
            <a:ext cx="6310440" cy="352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CustomShape 15"/>
          <p:cNvSpPr/>
          <p:nvPr/>
        </p:nvSpPr>
        <p:spPr>
          <a:xfrm>
            <a:off x="432720" y="1004040"/>
            <a:ext cx="5146920" cy="504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851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276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Going back to the concept of Maritime Situational Awareness : </a:t>
            </a:r>
            <a:endParaRPr b="0" lang="de-DE" sz="15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400" spc="-1" strike="noStrike">
                <a:solidFill>
                  <a:srgbClr val="000000"/>
                </a:solidFill>
                <a:latin typeface="Arial"/>
                <a:ea typeface="DejaVu Sans"/>
              </a:rPr>
              <a:t>A range of data types are used to sense the same region in space and time </a:t>
            </a:r>
            <a:endParaRPr b="0" lang="de-DE" sz="14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400" spc="-1" strike="noStrike">
                <a:solidFill>
                  <a:srgbClr val="000000"/>
                </a:solidFill>
                <a:latin typeface="Arial"/>
                <a:ea typeface="DejaVu Sans"/>
              </a:rPr>
              <a:t>Different domains present within the same scene (e.g. under and above water)</a:t>
            </a:r>
            <a:endParaRPr b="0" lang="de-DE" sz="14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400" spc="-1" strike="noStrike">
                <a:solidFill>
                  <a:srgbClr val="000000"/>
                </a:solidFill>
                <a:latin typeface="Arial"/>
                <a:ea typeface="DejaVu Sans"/>
              </a:rPr>
              <a:t>Maximising information gain and scene understanding is key (e.g. by sensor fusion)</a:t>
            </a:r>
            <a:r>
              <a:rPr b="0" lang="de-DE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5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216000" indent="-21276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de-DE" sz="1500" spc="-1" strike="noStrike">
                <a:solidFill>
                  <a:srgbClr val="6b5e9b"/>
                </a:solidFill>
                <a:latin typeface="Arial"/>
                <a:ea typeface="DejaVu Sans"/>
              </a:rPr>
              <a:t>A unified volumetric representation can allow data to be easily fused and visualised over time, increasing scene understanding 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4" name="" descr=""/>
          <p:cNvPicPr/>
          <p:nvPr/>
        </p:nvPicPr>
        <p:blipFill>
          <a:blip r:embed="rId1"/>
          <a:stretch/>
        </p:blipFill>
        <p:spPr>
          <a:xfrm>
            <a:off x="5621040" y="1620000"/>
            <a:ext cx="4319640" cy="287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CustomShape 63"/>
          <p:cNvSpPr/>
          <p:nvPr/>
        </p:nvSpPr>
        <p:spPr>
          <a:xfrm>
            <a:off x="538200" y="203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Solving Key Challenges in the Maritime Domain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6" name="CustomShape 64"/>
          <p:cNvSpPr/>
          <p:nvPr/>
        </p:nvSpPr>
        <p:spPr>
          <a:xfrm>
            <a:off x="458280" y="1008000"/>
            <a:ext cx="5589360" cy="417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Smuggling and Trafficking</a:t>
            </a:r>
            <a:r>
              <a:rPr b="0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– </a:t>
            </a:r>
            <a:r>
              <a:rPr b="0" lang="en-US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combine anomalies in optical data with analysis from non destructive testing methodologies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Sabotage and attacks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– </a:t>
            </a:r>
            <a:r>
              <a:rPr b="0" lang="en-US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perform forensic analysis of events by back-tracing scene over time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Environmental Crimes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– </a:t>
            </a:r>
            <a:r>
              <a:rPr b="0" lang="en-US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detect anomalies in optical and remote sensing data combined with vessel data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204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Structural integrity of infrastructure  –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m</a:t>
            </a:r>
            <a:r>
              <a:rPr b="0" lang="en-US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onitor infrastructure status over time using multiple input data types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7" name="CustomShape 65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8" name="" descr=""/>
          <p:cNvPicPr/>
          <p:nvPr/>
        </p:nvPicPr>
        <p:blipFill>
          <a:blip r:embed="rId1"/>
          <a:stretch/>
        </p:blipFill>
        <p:spPr>
          <a:xfrm>
            <a:off x="6209640" y="1080000"/>
            <a:ext cx="3328560" cy="1798200"/>
          </a:xfrm>
          <a:prstGeom prst="rect">
            <a:avLst/>
          </a:prstGeom>
          <a:ln w="0">
            <a:noFill/>
          </a:ln>
        </p:spPr>
      </p:pic>
      <p:sp>
        <p:nvSpPr>
          <p:cNvPr id="489" name=""/>
          <p:cNvSpPr/>
          <p:nvPr/>
        </p:nvSpPr>
        <p:spPr>
          <a:xfrm>
            <a:off x="8475840" y="864000"/>
            <a:ext cx="5059800" cy="80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Image from BBC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0" name=""/>
          <p:cNvSpPr/>
          <p:nvPr/>
        </p:nvSpPr>
        <p:spPr>
          <a:xfrm>
            <a:off x="7610040" y="5007240"/>
            <a:ext cx="4845600" cy="23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https://www.elektormagazine.com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91" name="" descr=""/>
          <p:cNvPicPr/>
          <p:nvPr/>
        </p:nvPicPr>
        <p:blipFill>
          <a:blip r:embed="rId2"/>
          <a:stretch/>
        </p:blipFill>
        <p:spPr>
          <a:xfrm>
            <a:off x="6156000" y="3060000"/>
            <a:ext cx="3419640" cy="1946880"/>
          </a:xfrm>
          <a:prstGeom prst="rect">
            <a:avLst/>
          </a:prstGeom>
          <a:ln w="0">
            <a:noFill/>
          </a:ln>
        </p:spPr>
      </p:pic>
      <p:sp>
        <p:nvSpPr>
          <p:cNvPr id="492" name=""/>
          <p:cNvSpPr/>
          <p:nvPr/>
        </p:nvSpPr>
        <p:spPr>
          <a:xfrm>
            <a:off x="-262440" y="5402880"/>
            <a:ext cx="65880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42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Picture 14" descr=""/>
          <p:cNvPicPr/>
          <p:nvPr/>
        </p:nvPicPr>
        <p:blipFill>
          <a:blip r:embed="rId1"/>
          <a:stretch/>
        </p:blipFill>
        <p:spPr>
          <a:xfrm rot="16200000">
            <a:off x="5028480" y="1440"/>
            <a:ext cx="5749200" cy="5677920"/>
          </a:xfrm>
          <a:prstGeom prst="rect">
            <a:avLst/>
          </a:prstGeom>
          <a:ln w="0">
            <a:noFill/>
          </a:ln>
        </p:spPr>
      </p:pic>
      <p:sp>
        <p:nvSpPr>
          <p:cNvPr id="494" name="Rectangle 8"/>
          <p:cNvSpPr/>
          <p:nvPr/>
        </p:nvSpPr>
        <p:spPr>
          <a:xfrm>
            <a:off x="0" y="1080"/>
            <a:ext cx="5717880" cy="5713200"/>
          </a:xfrm>
          <a:prstGeom prst="rect">
            <a:avLst/>
          </a:prstGeom>
          <a:solidFill>
            <a:srgbClr val="191970"/>
          </a:solidFill>
          <a:ln w="12600">
            <a:solidFill>
              <a:srgbClr val="004a66">
                <a:alpha val="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495" name="CustomShape 93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Overview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6" name="CustomShape 94"/>
          <p:cNvSpPr/>
          <p:nvPr/>
        </p:nvSpPr>
        <p:spPr>
          <a:xfrm>
            <a:off x="986760" y="837000"/>
            <a:ext cx="5096520" cy="428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9000"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8e86ae"/>
                </a:solidFill>
                <a:latin typeface="Arial"/>
                <a:ea typeface="DejaVu Sans"/>
              </a:rPr>
              <a:t>Who we are and key challenges for the Maritime domain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8e86ae"/>
                </a:solidFill>
                <a:latin typeface="Arial"/>
                <a:ea typeface="DejaVu Sans"/>
              </a:rPr>
              <a:t>How „MODE“ topics are currently applicable?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356400" indent="-2106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8e86ae"/>
                </a:solidFill>
                <a:latin typeface="Arial"/>
                <a:ea typeface="DejaVu Sans"/>
              </a:rPr>
              <a:t>Cosmic-ray Tomography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56400" indent="-2106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8e86ae"/>
                </a:solidFill>
                <a:latin typeface="Arial"/>
                <a:ea typeface="DejaVu Sans"/>
              </a:rPr>
              <a:t>Optical reconstruction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56400" indent="-2106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8e86ae"/>
                </a:solidFill>
                <a:latin typeface="Arial"/>
                <a:ea typeface="DejaVu Sans"/>
              </a:rPr>
              <a:t>Further areas of application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8e86ae"/>
                </a:solidFill>
                <a:latin typeface="Arial"/>
                <a:ea typeface="DejaVu Sans"/>
              </a:rPr>
              <a:t>Moving forward – towards generalised reconstruction methodologies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Our broad vision for Maritime Situational Awareness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7" name="CustomShape 95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ffffff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8" name=""/>
          <p:cNvSpPr/>
          <p:nvPr/>
        </p:nvSpPr>
        <p:spPr>
          <a:xfrm>
            <a:off x="-226440" y="540324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43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CustomShape 47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Utilisation for Situational Awareness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0" name="CustomShape 48"/>
          <p:cNvSpPr/>
          <p:nvPr/>
        </p:nvSpPr>
        <p:spPr>
          <a:xfrm>
            <a:off x="574200" y="544320"/>
            <a:ext cx="9145440" cy="352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24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The construction of neural volumes already provides a significant increase in information compared with the input data alone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24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600" spc="-1" strike="noStrike" u="sng">
                <a:solidFill>
                  <a:srgbClr val="6b5e9b"/>
                </a:solidFill>
                <a:uFillTx/>
                <a:latin typeface="Arial"/>
                <a:ea typeface="DejaVu Sans"/>
              </a:rPr>
              <a:t>The question remains – How can we fully utilize these volumes?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240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One idea is to </a:t>
            </a: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look to reinforcement learning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, allowing us to essentially treat neural volumes or volumetric data as simulation environment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" name=""/>
          <p:cNvSpPr/>
          <p:nvPr/>
        </p:nvSpPr>
        <p:spPr>
          <a:xfrm>
            <a:off x="-262440" y="540288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44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CustomShape 49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3" name="" descr=""/>
          <p:cNvPicPr/>
          <p:nvPr/>
        </p:nvPicPr>
        <p:blipFill>
          <a:blip r:embed="rId1"/>
          <a:srcRect l="37492" t="17242" r="33927" b="41473"/>
          <a:stretch/>
        </p:blipFill>
        <p:spPr>
          <a:xfrm>
            <a:off x="3240000" y="2772360"/>
            <a:ext cx="3240000" cy="233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CustomShape 12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Reinforcement Learning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5" name="CustomShape 35"/>
          <p:cNvSpPr/>
          <p:nvPr/>
        </p:nvSpPr>
        <p:spPr>
          <a:xfrm>
            <a:off x="502200" y="792000"/>
            <a:ext cx="5437440" cy="395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3000"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0880" indent="-19728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Reinforcement Learning is a method for training agents to make sequential decisions by interacting with an environment to maximise rewards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0880" indent="-19728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Interactions are typically modeled as Markov Decision Processes : state, action, and reward over time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0880" indent="-19728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Policies can be optimised using gradient-based methods for end-to-end learning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0880" indent="-19728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Can be used to control simulations, explore parameter spaces, or find efficient strategies for solving inverse problems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6" name="CustomShape 36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7" name="" descr=""/>
          <p:cNvPicPr/>
          <p:nvPr/>
        </p:nvPicPr>
        <p:blipFill>
          <a:blip r:embed="rId1"/>
          <a:srcRect l="68557" t="36283" r="4648" b="16084"/>
          <a:stretch/>
        </p:blipFill>
        <p:spPr>
          <a:xfrm>
            <a:off x="6264360" y="1440000"/>
            <a:ext cx="3239280" cy="3239280"/>
          </a:xfrm>
          <a:prstGeom prst="rect">
            <a:avLst/>
          </a:prstGeom>
          <a:ln w="0">
            <a:noFill/>
          </a:ln>
        </p:spPr>
      </p:pic>
      <p:sp>
        <p:nvSpPr>
          <p:cNvPr id="508" name=""/>
          <p:cNvSpPr/>
          <p:nvPr/>
        </p:nvSpPr>
        <p:spPr>
          <a:xfrm>
            <a:off x="7488000" y="4765320"/>
            <a:ext cx="3326040" cy="34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100" spc="-1" strike="noStrike">
                <a:solidFill>
                  <a:srgbClr val="000000"/>
                </a:solidFill>
                <a:latin typeface="Arial"/>
              </a:rPr>
              <a:t>https://www.rdworldonline.com/</a:t>
            </a:r>
            <a:endParaRPr b="0" lang="de-DE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9" name=""/>
          <p:cNvSpPr/>
          <p:nvPr/>
        </p:nvSpPr>
        <p:spPr>
          <a:xfrm>
            <a:off x="-262440" y="540288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45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CustomShape 104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Why is this interesting?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1" name="CustomShape 105"/>
          <p:cNvSpPr/>
          <p:nvPr/>
        </p:nvSpPr>
        <p:spPr>
          <a:xfrm>
            <a:off x="574200" y="760320"/>
            <a:ext cx="5005440" cy="406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276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Proposal : Use agents to interact directly with the neural volume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360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Gain scene understanding or extract information for upstream analysis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60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Perform predictive analysis for unknown or unforeseen events </a:t>
            </a: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360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Agent-based training for autonomous missions</a:t>
            </a: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360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Risk modeling given initial conditions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de-DE" sz="18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216000" indent="-21276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400" spc="-1" strike="noStrike">
                <a:solidFill>
                  <a:srgbClr val="6b5e9b"/>
                </a:solidFill>
                <a:latin typeface="Arial"/>
                <a:ea typeface="DejaVu Sans"/>
              </a:rPr>
              <a:t>Example :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 drones flying close to water experience significant impact from chaotic weather. Agents can learn how to navigate this therefore allowing autonomous missions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2" name=""/>
          <p:cNvSpPr/>
          <p:nvPr/>
        </p:nvSpPr>
        <p:spPr>
          <a:xfrm>
            <a:off x="-262440" y="5402880"/>
            <a:ext cx="76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46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" name="CustomShape 106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4" name="" descr=""/>
          <p:cNvPicPr/>
          <p:nvPr/>
        </p:nvPicPr>
        <p:blipFill>
          <a:blip r:embed="rId1"/>
          <a:stretch/>
        </p:blipFill>
        <p:spPr>
          <a:xfrm>
            <a:off x="5639040" y="1620000"/>
            <a:ext cx="4229640" cy="2819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Picture 31" descr=""/>
          <p:cNvPicPr/>
          <p:nvPr/>
        </p:nvPicPr>
        <p:blipFill>
          <a:blip r:embed="rId1"/>
          <a:stretch/>
        </p:blipFill>
        <p:spPr>
          <a:xfrm rot="16200000">
            <a:off x="5028480" y="1440"/>
            <a:ext cx="5749200" cy="5677920"/>
          </a:xfrm>
          <a:prstGeom prst="rect">
            <a:avLst/>
          </a:prstGeom>
          <a:ln w="0">
            <a:noFill/>
          </a:ln>
        </p:spPr>
      </p:pic>
      <p:sp>
        <p:nvSpPr>
          <p:cNvPr id="516" name="Rectangle 10"/>
          <p:cNvSpPr/>
          <p:nvPr/>
        </p:nvSpPr>
        <p:spPr>
          <a:xfrm>
            <a:off x="0" y="1080"/>
            <a:ext cx="5717880" cy="5713200"/>
          </a:xfrm>
          <a:prstGeom prst="rect">
            <a:avLst/>
          </a:prstGeom>
          <a:solidFill>
            <a:srgbClr val="191970"/>
          </a:solidFill>
          <a:ln w="12600">
            <a:solidFill>
              <a:srgbClr val="004a66">
                <a:alpha val="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517" name="CustomShape 20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Summary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8" name="CustomShape 21"/>
          <p:cNvSpPr/>
          <p:nvPr/>
        </p:nvSpPr>
        <p:spPr>
          <a:xfrm>
            <a:off x="626760" y="765000"/>
            <a:ext cx="8732880" cy="428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Wide range of methodologies presented which highlight the applicability of machine learning and differential programming in the maritime domain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Despite the range of topics, clear commonalities exist :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60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Solving of inverse problems in multiple domains </a:t>
            </a: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360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3D Volumetric reconstruction</a:t>
            </a: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3600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High-level deep learning based analysis </a:t>
            </a:r>
            <a:endParaRPr b="0" lang="de-DE" sz="1600" spc="-1" strike="noStrike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216000" indent="-21312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Looking to the future presents interesting challenges in terms of method development, data representation and information utilisation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312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We welcome any suggestions and collaborations!  </a:t>
            </a:r>
            <a:r>
              <a:rPr b="1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9" name="CustomShape 22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ffffff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0" name=""/>
          <p:cNvSpPr/>
          <p:nvPr/>
        </p:nvSpPr>
        <p:spPr>
          <a:xfrm>
            <a:off x="-226440" y="5403240"/>
            <a:ext cx="58608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47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55"/>
          <p:cNvSpPr/>
          <p:nvPr/>
        </p:nvSpPr>
        <p:spPr>
          <a:xfrm>
            <a:off x="538200" y="203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Key Challenges in the Maritime Domain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CustomShape 28"/>
          <p:cNvSpPr/>
          <p:nvPr/>
        </p:nvSpPr>
        <p:spPr>
          <a:xfrm>
            <a:off x="528840" y="759240"/>
            <a:ext cx="5589360" cy="417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4000"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3040" indent="-19908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Smuggling and Trafficking</a:t>
            </a:r>
            <a:r>
              <a:rPr b="0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– illegal trade, weapons, human trafficking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3040" indent="-19908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Sabotage and attacks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– posing threats to economic stability and safety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3040" indent="-19908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Environmental Crimes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– e.g. waste dumping, oil spills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3040" indent="-19908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Structural integrity of infrastructure  –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Corrosion, wear, and insufficient maintenance can lead do failures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03040" indent="-199080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Fire and Hazardous Materials</a:t>
            </a:r>
            <a:r>
              <a:rPr b="0" lang="en-US" sz="1800" spc="-1" strike="noStrike">
                <a:solidFill>
                  <a:srgbClr val="6b5e9b"/>
                </a:solidFill>
                <a:latin typeface="Arial"/>
                <a:ea typeface="DejaVu Sans"/>
              </a:rPr>
              <a:t> –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improperly declared or handled dangerous cargo. Spills or damages to waste containers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-226440" y="5402880"/>
            <a:ext cx="513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5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6239160" y="667440"/>
            <a:ext cx="3478680" cy="34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000000"/>
                </a:solidFill>
                <a:latin typeface="Arial"/>
                <a:ea typeface="DejaVu Sans"/>
              </a:rPr>
              <a:t>https://www.wikipedia.com/</a:t>
            </a:r>
            <a:endParaRPr b="0" lang="de-DE" sz="9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2" name="" descr=""/>
          <p:cNvPicPr/>
          <p:nvPr/>
        </p:nvPicPr>
        <p:blipFill>
          <a:blip r:embed="rId1"/>
          <a:stretch/>
        </p:blipFill>
        <p:spPr>
          <a:xfrm>
            <a:off x="6316200" y="899640"/>
            <a:ext cx="3221640" cy="2213280"/>
          </a:xfrm>
          <a:prstGeom prst="rect">
            <a:avLst/>
          </a:prstGeom>
          <a:ln w="0">
            <a:noFill/>
          </a:ln>
        </p:spPr>
      </p:pic>
      <p:sp>
        <p:nvSpPr>
          <p:cNvPr id="193" name=""/>
          <p:cNvSpPr/>
          <p:nvPr/>
        </p:nvSpPr>
        <p:spPr>
          <a:xfrm>
            <a:off x="6271920" y="5183280"/>
            <a:ext cx="3286800" cy="34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000000"/>
                </a:solidFill>
                <a:latin typeface="Arial"/>
                <a:ea typeface="DejaVu Sans"/>
              </a:rPr>
              <a:t>https://www.riskintelligence.eu/</a:t>
            </a:r>
            <a:endParaRPr b="0" lang="de-DE" sz="9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4" name="" descr=""/>
          <p:cNvPicPr/>
          <p:nvPr/>
        </p:nvPicPr>
        <p:blipFill>
          <a:blip r:embed="rId2"/>
          <a:stretch/>
        </p:blipFill>
        <p:spPr>
          <a:xfrm>
            <a:off x="6360840" y="3348000"/>
            <a:ext cx="3196440" cy="1869840"/>
          </a:xfrm>
          <a:prstGeom prst="rect">
            <a:avLst/>
          </a:prstGeom>
          <a:ln w="0">
            <a:noFill/>
          </a:ln>
        </p:spPr>
      </p:pic>
      <p:sp>
        <p:nvSpPr>
          <p:cNvPr id="195" name="CustomShape 29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39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Methods and Processing Group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>
            <a:off x="-226440" y="5402880"/>
            <a:ext cx="513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6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Picture 3" descr=""/>
          <p:cNvPicPr/>
          <p:nvPr/>
        </p:nvPicPr>
        <p:blipFill>
          <a:blip r:embed="rId1"/>
          <a:srcRect l="17801" t="0" r="0" b="2574"/>
          <a:stretch/>
        </p:blipFill>
        <p:spPr>
          <a:xfrm>
            <a:off x="7241760" y="3322080"/>
            <a:ext cx="2617560" cy="1744560"/>
          </a:xfrm>
          <a:prstGeom prst="rect">
            <a:avLst/>
          </a:prstGeom>
          <a:ln w="0">
            <a:noFill/>
          </a:ln>
          <a:effectLst>
            <a:outerShdw blurRad="291960" dir="2700000" dist="138479" rotWithShape="0">
              <a:srgbClr val="333333">
                <a:alpha val="65000"/>
              </a:srgbClr>
            </a:outerShdw>
          </a:effectLst>
        </p:spPr>
      </p:pic>
      <p:pic>
        <p:nvPicPr>
          <p:cNvPr id="199" name="Grafik 5" descr=""/>
          <p:cNvPicPr/>
          <p:nvPr/>
        </p:nvPicPr>
        <p:blipFill>
          <a:blip r:embed="rId2"/>
          <a:srcRect l="4331" t="0" r="0" b="0"/>
          <a:stretch/>
        </p:blipFill>
        <p:spPr>
          <a:xfrm>
            <a:off x="4455360" y="1268280"/>
            <a:ext cx="2606040" cy="1605600"/>
          </a:xfrm>
          <a:prstGeom prst="rect">
            <a:avLst/>
          </a:prstGeom>
          <a:ln w="0">
            <a:noFill/>
          </a:ln>
          <a:effectLst>
            <a:outerShdw blurRad="291960" dir="2700000" dist="138479" rotWithShape="0">
              <a:srgbClr val="333333">
                <a:alpha val="65000"/>
              </a:srgbClr>
            </a:outerShdw>
          </a:effectLst>
        </p:spPr>
      </p:pic>
      <p:sp>
        <p:nvSpPr>
          <p:cNvPr id="200" name="Rechteck 1"/>
          <p:cNvSpPr/>
          <p:nvPr/>
        </p:nvSpPr>
        <p:spPr>
          <a:xfrm>
            <a:off x="830880" y="1268640"/>
            <a:ext cx="3066840" cy="593640"/>
          </a:xfrm>
          <a:prstGeom prst="rect">
            <a:avLst/>
          </a:prstGeom>
          <a:solidFill>
            <a:srgbClr val="ffffff"/>
          </a:solidFill>
          <a:ln w="6480">
            <a:solidFill>
              <a:srgbClr val="00658b"/>
            </a:solidFill>
            <a:miter/>
          </a:ln>
          <a:effectLst>
            <a:outerShdw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Arial"/>
                <a:ea typeface="DejaVu Sans"/>
              </a:rPr>
              <a:t>Muon Tomography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Rechteck 2"/>
          <p:cNvSpPr/>
          <p:nvPr/>
        </p:nvSpPr>
        <p:spPr>
          <a:xfrm>
            <a:off x="830880" y="2040120"/>
            <a:ext cx="3066840" cy="593640"/>
          </a:xfrm>
          <a:prstGeom prst="rect">
            <a:avLst/>
          </a:prstGeom>
          <a:solidFill>
            <a:srgbClr val="ffffff"/>
          </a:solidFill>
          <a:ln w="6480">
            <a:solidFill>
              <a:srgbClr val="00658b"/>
            </a:solidFill>
            <a:miter/>
          </a:ln>
          <a:effectLst>
            <a:outerShdw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Arial"/>
                <a:ea typeface="DejaVu Sans"/>
              </a:rPr>
              <a:t>Optical Reconstruction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Rechteck 7"/>
          <p:cNvSpPr/>
          <p:nvPr/>
        </p:nvSpPr>
        <p:spPr>
          <a:xfrm>
            <a:off x="830880" y="3642120"/>
            <a:ext cx="3066840" cy="653400"/>
          </a:xfrm>
          <a:prstGeom prst="rect">
            <a:avLst/>
          </a:prstGeom>
          <a:solidFill>
            <a:srgbClr val="ffffff"/>
          </a:solidFill>
          <a:ln w="6480">
            <a:solidFill>
              <a:srgbClr val="00658b"/>
            </a:solidFill>
            <a:miter/>
          </a:ln>
          <a:effectLst>
            <a:outerShdw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Autonomous</a:t>
            </a:r>
            <a:br>
              <a:rPr sz="2000"/>
            </a:br>
            <a:r>
              <a:rPr b="0" lang="en-US" sz="2000" spc="-1" strike="noStrike">
                <a:solidFill>
                  <a:schemeClr val="dk1"/>
                </a:solidFill>
                <a:latin typeface="Arial"/>
                <a:ea typeface="DejaVu Sans"/>
              </a:rPr>
              <a:t>Instrument platforms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Rechteck 8"/>
          <p:cNvSpPr/>
          <p:nvPr/>
        </p:nvSpPr>
        <p:spPr>
          <a:xfrm>
            <a:off x="830880" y="4473000"/>
            <a:ext cx="3066840" cy="593640"/>
          </a:xfrm>
          <a:prstGeom prst="rect">
            <a:avLst/>
          </a:prstGeom>
          <a:solidFill>
            <a:srgbClr val="b7b3ca"/>
          </a:solidFill>
          <a:ln w="6480">
            <a:solidFill>
              <a:srgbClr val="00658b"/>
            </a:solidFill>
            <a:miter/>
          </a:ln>
          <a:effectLst>
            <a:outerShdw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Arial"/>
                <a:ea typeface="DejaVu Sans"/>
              </a:rPr>
              <a:t>Machine Learning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Rechteck 9"/>
          <p:cNvSpPr/>
          <p:nvPr/>
        </p:nvSpPr>
        <p:spPr>
          <a:xfrm>
            <a:off x="830880" y="2811600"/>
            <a:ext cx="3066840" cy="653400"/>
          </a:xfrm>
          <a:prstGeom prst="rect">
            <a:avLst/>
          </a:prstGeom>
          <a:solidFill>
            <a:srgbClr val="ffffff"/>
          </a:solidFill>
          <a:ln w="6480">
            <a:solidFill>
              <a:srgbClr val="00658b"/>
            </a:solidFill>
            <a:miter/>
          </a:ln>
          <a:effectLst>
            <a:outerShdw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Arial"/>
                <a:ea typeface="DejaVu Sans"/>
              </a:rPr>
              <a:t>Acoustic Data Processing and Analysis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CustomShape 30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6" name="" descr=""/>
          <p:cNvPicPr/>
          <p:nvPr/>
        </p:nvPicPr>
        <p:blipFill>
          <a:blip r:embed="rId3"/>
          <a:srcRect l="0" t="0" r="7030" b="25545"/>
          <a:stretch/>
        </p:blipFill>
        <p:spPr>
          <a:xfrm>
            <a:off x="7200000" y="1268280"/>
            <a:ext cx="2606040" cy="1611000"/>
          </a:xfrm>
          <a:prstGeom prst="rect">
            <a:avLst/>
          </a:prstGeom>
          <a:ln w="0">
            <a:noFill/>
          </a:ln>
          <a:effectLst>
            <a:outerShdw blurRad="291960" dir="2700000" dist="143570" rotWithShape="0">
              <a:srgbClr val="666666">
                <a:alpha val="65000"/>
              </a:srgbClr>
            </a:outerShdw>
          </a:effectLst>
        </p:spPr>
      </p:pic>
      <p:pic>
        <p:nvPicPr>
          <p:cNvPr id="207" name="" descr=""/>
          <p:cNvPicPr/>
          <p:nvPr/>
        </p:nvPicPr>
        <p:blipFill>
          <a:blip r:embed="rId4"/>
          <a:stretch/>
        </p:blipFill>
        <p:spPr>
          <a:xfrm>
            <a:off x="4401720" y="3348000"/>
            <a:ext cx="2617560" cy="1744560"/>
          </a:xfrm>
          <a:prstGeom prst="rect">
            <a:avLst/>
          </a:prstGeom>
          <a:ln w="0">
            <a:noFill/>
          </a:ln>
          <a:effectLst>
            <a:outerShdw blurRad="291960" dir="2700000" dist="143570" rotWithShape="0">
              <a:srgbClr val="666666">
                <a:alpha val="65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Picture 1" descr=""/>
          <p:cNvPicPr/>
          <p:nvPr/>
        </p:nvPicPr>
        <p:blipFill>
          <a:blip r:embed="rId1"/>
          <a:stretch/>
        </p:blipFill>
        <p:spPr>
          <a:xfrm rot="16200000">
            <a:off x="5028480" y="1440"/>
            <a:ext cx="5749200" cy="5677920"/>
          </a:xfrm>
          <a:prstGeom prst="rect">
            <a:avLst/>
          </a:prstGeom>
          <a:ln w="0">
            <a:noFill/>
          </a:ln>
        </p:spPr>
      </p:pic>
      <p:sp>
        <p:nvSpPr>
          <p:cNvPr id="209" name="Rectangle 2"/>
          <p:cNvSpPr/>
          <p:nvPr/>
        </p:nvSpPr>
        <p:spPr>
          <a:xfrm>
            <a:off x="0" y="1080"/>
            <a:ext cx="5717880" cy="5713200"/>
          </a:xfrm>
          <a:prstGeom prst="rect">
            <a:avLst/>
          </a:prstGeom>
          <a:solidFill>
            <a:srgbClr val="191970"/>
          </a:solidFill>
          <a:ln w="12600">
            <a:solidFill>
              <a:srgbClr val="004a66">
                <a:alpha val="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210" name="CustomShape 5"/>
          <p:cNvSpPr/>
          <p:nvPr/>
        </p:nvSpPr>
        <p:spPr>
          <a:xfrm>
            <a:off x="574200" y="275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Overview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CustomShape 6"/>
          <p:cNvSpPr/>
          <p:nvPr/>
        </p:nvSpPr>
        <p:spPr>
          <a:xfrm>
            <a:off x="986760" y="693000"/>
            <a:ext cx="5096520" cy="428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9000"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b7b3ca"/>
                </a:solidFill>
                <a:latin typeface="Arial"/>
                <a:ea typeface="DejaVu Sans"/>
              </a:rPr>
              <a:t>Who we are and key challenges for the Maritime domain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How „MODE“ topics are currently applicable?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356400" indent="-2106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Cosmic-ray Tomography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56400" indent="-2106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Optical reconstruction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356400" indent="-210600">
              <a:lnSpc>
                <a:spcPct val="100000"/>
              </a:lnSpc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DejaVu Sans"/>
              </a:rPr>
              <a:t>Further areas of application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b7b3ca"/>
                </a:solidFill>
                <a:latin typeface="Arial"/>
                <a:ea typeface="DejaVu Sans"/>
              </a:rPr>
              <a:t>Towards generalised reconstruction methodologies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3840" indent="-210600"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  <a:buClr>
                <a:srgbClr val="eb2aa3"/>
              </a:buClr>
              <a:buSzPct val="45000"/>
              <a:buFont typeface="Wingdings" charset="2"/>
              <a:buChar char=""/>
            </a:pPr>
            <a:r>
              <a:rPr b="1" lang="en-US" sz="1800" spc="-1" strike="noStrike">
                <a:solidFill>
                  <a:srgbClr val="b7b3ca"/>
                </a:solidFill>
                <a:latin typeface="Arial"/>
                <a:ea typeface="DejaVu Sans"/>
              </a:rPr>
              <a:t>Our broad vision for Maritime Situational Awareness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CustomShape 7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ffffff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"/>
          <p:cNvSpPr/>
          <p:nvPr/>
        </p:nvSpPr>
        <p:spPr>
          <a:xfrm>
            <a:off x="-226440" y="5403240"/>
            <a:ext cx="513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7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8"/>
          <p:cNvSpPr/>
          <p:nvPr/>
        </p:nvSpPr>
        <p:spPr>
          <a:xfrm>
            <a:off x="574200" y="16704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„</a:t>
            </a:r>
            <a:r>
              <a:rPr b="1" lang="en-US" sz="2800" spc="-1" strike="noStrike">
                <a:solidFill>
                  <a:srgbClr val="808080"/>
                </a:solidFill>
                <a:latin typeface="Arial"/>
                <a:ea typeface="DejaVu Sans"/>
              </a:rPr>
              <a:t>MODE“ topics we currently apply 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CustomShape 9"/>
          <p:cNvSpPr/>
          <p:nvPr/>
        </p:nvSpPr>
        <p:spPr>
          <a:xfrm>
            <a:off x="637920" y="328320"/>
            <a:ext cx="9045360" cy="352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1284"/>
              </a:spcBef>
              <a:spcAft>
                <a:spcPts val="283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276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Machine learning (deep learning) approaches extensively utilised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Object recognition and classification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Anomaly detection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Neural or volumetric rendering 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Reinforcement learning </a:t>
            </a: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*NEW*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16000" indent="-21276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600" spc="-1" strike="noStrike">
                <a:solidFill>
                  <a:srgbClr val="6b5e9b"/>
                </a:solidFill>
                <a:latin typeface="Arial"/>
                <a:ea typeface="DejaVu Sans"/>
              </a:rPr>
              <a:t>Extending our workflows to incorporate more elements of differential programming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  <a:spcAft>
                <a:spcPts val="1134"/>
              </a:spcAf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-226440" y="5402880"/>
            <a:ext cx="513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8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CustomShape 11"/>
          <p:cNvSpPr/>
          <p:nvPr/>
        </p:nvSpPr>
        <p:spPr>
          <a:xfrm>
            <a:off x="117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8b8b8b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Rechteck 4"/>
          <p:cNvSpPr/>
          <p:nvPr/>
        </p:nvSpPr>
        <p:spPr>
          <a:xfrm>
            <a:off x="3636000" y="4500000"/>
            <a:ext cx="3066840" cy="719280"/>
          </a:xfrm>
          <a:prstGeom prst="rect">
            <a:avLst/>
          </a:prstGeom>
          <a:solidFill>
            <a:srgbClr val="b7b3ca"/>
          </a:solidFill>
          <a:ln w="6480">
            <a:solidFill>
              <a:srgbClr val="00658b"/>
            </a:solidFill>
            <a:miter/>
          </a:ln>
          <a:effectLst>
            <a:outerShdw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Gradient Based Optimisation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Rechteck 5"/>
          <p:cNvSpPr/>
          <p:nvPr/>
        </p:nvSpPr>
        <p:spPr>
          <a:xfrm>
            <a:off x="6840000" y="4500000"/>
            <a:ext cx="3066840" cy="719280"/>
          </a:xfrm>
          <a:prstGeom prst="rect">
            <a:avLst/>
          </a:prstGeom>
          <a:solidFill>
            <a:srgbClr val="b7b3ca"/>
          </a:solidFill>
          <a:ln w="6480">
            <a:solidFill>
              <a:srgbClr val="00658b"/>
            </a:solidFill>
            <a:miter/>
          </a:ln>
          <a:effectLst>
            <a:outerShdw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Automatic Differentiation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hteck 3"/>
          <p:cNvSpPr/>
          <p:nvPr/>
        </p:nvSpPr>
        <p:spPr>
          <a:xfrm>
            <a:off x="386640" y="4500000"/>
            <a:ext cx="3066840" cy="709920"/>
          </a:xfrm>
          <a:prstGeom prst="rect">
            <a:avLst/>
          </a:prstGeom>
          <a:solidFill>
            <a:srgbClr val="b7b3ca"/>
          </a:solidFill>
          <a:ln w="6480">
            <a:solidFill>
              <a:srgbClr val="00658b"/>
            </a:solidFill>
            <a:miter/>
          </a:ln>
          <a:effectLst>
            <a:outerShdw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Machine Learning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1" name="" descr=""/>
          <p:cNvPicPr/>
          <p:nvPr/>
        </p:nvPicPr>
        <p:blipFill>
          <a:blip r:embed="rId1"/>
          <a:stretch/>
        </p:blipFill>
        <p:spPr>
          <a:xfrm>
            <a:off x="6876000" y="2952000"/>
            <a:ext cx="2879280" cy="1101240"/>
          </a:xfrm>
          <a:prstGeom prst="rect">
            <a:avLst/>
          </a:prstGeom>
          <a:ln w="0">
            <a:noFill/>
          </a:ln>
        </p:spPr>
      </p:pic>
      <p:pic>
        <p:nvPicPr>
          <p:cNvPr id="222" name="" descr=""/>
          <p:cNvPicPr/>
          <p:nvPr/>
        </p:nvPicPr>
        <p:blipFill>
          <a:blip r:embed="rId2"/>
          <a:stretch/>
        </p:blipFill>
        <p:spPr>
          <a:xfrm>
            <a:off x="3960000" y="2664000"/>
            <a:ext cx="2381760" cy="1699200"/>
          </a:xfrm>
          <a:prstGeom prst="rect">
            <a:avLst/>
          </a:prstGeom>
          <a:ln w="0">
            <a:noFill/>
          </a:ln>
        </p:spPr>
      </p:pic>
      <p:pic>
        <p:nvPicPr>
          <p:cNvPr id="223" name="" descr=""/>
          <p:cNvPicPr/>
          <p:nvPr/>
        </p:nvPicPr>
        <p:blipFill>
          <a:blip r:embed="rId3"/>
          <a:stretch/>
        </p:blipFill>
        <p:spPr>
          <a:xfrm>
            <a:off x="901440" y="2792880"/>
            <a:ext cx="2157840" cy="1542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icture 5" descr=""/>
          <p:cNvPicPr/>
          <p:nvPr/>
        </p:nvPicPr>
        <p:blipFill>
          <a:blip r:embed="rId1"/>
          <a:stretch/>
        </p:blipFill>
        <p:spPr>
          <a:xfrm rot="16200000">
            <a:off x="5028480" y="1440"/>
            <a:ext cx="5749200" cy="5677920"/>
          </a:xfrm>
          <a:prstGeom prst="rect">
            <a:avLst/>
          </a:prstGeom>
          <a:ln w="0">
            <a:noFill/>
          </a:ln>
        </p:spPr>
      </p:pic>
      <p:sp>
        <p:nvSpPr>
          <p:cNvPr id="225" name="Rectangle 4"/>
          <p:cNvSpPr/>
          <p:nvPr/>
        </p:nvSpPr>
        <p:spPr>
          <a:xfrm>
            <a:off x="0" y="1080"/>
            <a:ext cx="5717880" cy="5713200"/>
          </a:xfrm>
          <a:prstGeom prst="rect">
            <a:avLst/>
          </a:prstGeom>
          <a:solidFill>
            <a:srgbClr val="191970"/>
          </a:solidFill>
          <a:ln w="12600">
            <a:solidFill>
              <a:srgbClr val="004a66">
                <a:alpha val="0"/>
              </a:srgbClr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226" name="CustomShape 37"/>
          <p:cNvSpPr/>
          <p:nvPr/>
        </p:nvSpPr>
        <p:spPr>
          <a:xfrm>
            <a:off x="690480" y="2520000"/>
            <a:ext cx="830880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Cosmic-ray Tomography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CustomShape 40"/>
          <p:cNvSpPr/>
          <p:nvPr/>
        </p:nvSpPr>
        <p:spPr>
          <a:xfrm>
            <a:off x="817920" y="5410080"/>
            <a:ext cx="5678280" cy="20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ffffff"/>
                </a:solidFill>
                <a:latin typeface="Arial"/>
                <a:ea typeface="DejaVu Sans"/>
              </a:rPr>
              <a:t>Sarah Barnes,  DLR Institute for the Protection of Maritime Infrastructures, 09.06.2025</a:t>
            </a: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"/>
          <p:cNvSpPr/>
          <p:nvPr/>
        </p:nvSpPr>
        <p:spPr>
          <a:xfrm>
            <a:off x="-226440" y="5403240"/>
            <a:ext cx="513720" cy="3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3120" algn="just"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9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17698</TotalTime>
  <Application>LibreOffice/7.4.7.2$Linux_X86_64 LibreOffice_project/40$Build-2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2025-05-27T23:04:57Z</dcterms:created>
  <dc:creator/>
  <dc:description/>
  <dc:language>de-DE</dc:language>
  <cp:lastModifiedBy/>
  <dcterms:modified xsi:type="dcterms:W3CDTF">2025-06-09T06:09:27Z</dcterms:modified>
  <cp:revision>70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