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1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A936A7-6223-4611-A856-8FEB60DFDA90}" v="26" dt="2024-11-26T11:41:58.3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16" y="6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C99E89-5B1D-F29B-8677-396238C340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E8A06BA-B03B-FE39-4488-85DB1E2EB1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99EF3FF-A820-AAC1-7ECF-05D107B91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7276146-4827-5A1F-BBDC-13E0DCCBD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8A8A1E7-A058-8D33-1DC5-C35B721D5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5414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93DC6D-CF90-6377-F5C2-0D99E64B8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7C902C8-2AF8-B81C-3DAE-E56C8A51A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AE9784C-2B79-A6E7-24F3-396E96095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E52315F-B54F-32D2-BBD5-B444014D4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45403E6-0F55-153D-12BA-3C5964C0E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642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F5827FF7-5A98-DB49-15BC-0B63C3214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41A69CD-D6D2-A4AE-10F5-B76B81C95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38F406A-A41E-BA1F-D2FE-BDC5DF606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6E9110A-AB1B-6A9C-D10B-F5B7B570F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F2C3F11-9D21-95B3-AF65-7D19A49F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707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66B998-A233-6446-5ACE-E85E0B529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872F3B5-775C-EF4D-6688-02EDE9983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BE57E06-792A-FAC0-54CB-2A10680CF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D5354FF-C457-A440-9041-869515767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67782F8-AD45-B059-E5F1-1B13FB076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10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C95266-F38F-A10B-04E6-DCAF6521F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A8AEDC3-B15C-E23F-CA9A-D264A0D6C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483A6A-9DA9-4C8F-F588-C1FAD132D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7B0B627-D2BF-5F4D-0BA7-DE9CF7C7E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0CDA31E-0220-D711-81EA-15F0D402C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771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F200F0-0931-C090-7940-3D8DD0452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C8A066D-6A76-D290-868B-F207BCA77E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DF05A7D-4842-FC95-3B1B-08C84825BD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A07672D-5E84-61E2-BDD0-BE02D7CDF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7E6D07C-17F9-5D46-7575-5E8175906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3368465-198E-1098-C63E-B1996496F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989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613659-B257-555B-D12E-B76E93CC7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FC1C6ED-12A0-EDFD-051B-9E27C5BCF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4B6FC72-C4D3-F2ED-6949-5E5945055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A365B6B-088F-B562-249F-2FF38D047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87F7156-2277-120E-C659-27284D4D9D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9B2B1AE-1F60-1583-C5A1-333D0B2CA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DFE663E-9BA0-4C3D-E998-012FE7F01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EFF1BF2F-B7AE-99C1-6F1C-F061C5621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09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51CD9C-8AC2-F44C-F14B-021BDD06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5F59DF3-3ADA-59D8-35C0-96267EFEE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7F105D5-9F6B-E2C1-F379-E5C8F7EBD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F0103E1-5E5C-6A61-A2F3-8F58A0920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732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4C398742-A751-FC01-F937-6353BEB75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C73FBB9-7F57-412B-EED6-22C9006E7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476DC8F-49C7-1F8D-1B75-DCAE868D6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61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09E92D-C700-2645-13D9-944295785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6BAFB1-5FF8-40C7-6B6A-6DC3CDDEF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31DD5AE-A997-2933-CFF4-299C71675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179DCD6-7CDE-549C-570E-FD17B6E98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3AD5F89-6D64-D68A-BDA5-8B9A3600E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8B72E49-09D7-9408-092E-CE90DAC7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395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98C082-582D-DF5E-38F2-EAB458500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69C02C29-55A4-EDBE-19A5-928D6E3485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E4FB196-7976-17FD-6CBB-2A100F41B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52C7D41-2733-5883-1DED-5F5F46C1F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34F98A9-181E-6298-30D0-50B21C4FC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21EB560-562D-29CA-51D0-19222D0F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103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9834006-C4FA-4363-2C72-876E53B9B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D626DD3-9396-EB4D-2D83-0ACFEFF91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FD9A4C7-E56A-0BD7-8C0B-09F9AB184B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5817E-A36D-4112-BD65-2EEA80E8AFB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1E670CE-EC45-98A0-C195-90BBB23CB6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D809A03-74B5-3183-EA09-5348D562BE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A9C8C-2F6A-438F-B010-611E45B57C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34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E5F6A2-1F8F-B569-9E05-9A643B80EA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AMBER --&gt; Feedback from CEDAR operation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80DE908-B238-4BA4-476B-97E16DC243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Josef Novy</a:t>
            </a:r>
          </a:p>
          <a:p>
            <a:endParaRPr lang="cs-CZ" dirty="0"/>
          </a:p>
        </p:txBody>
      </p: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09E5E954-EC5A-1776-CCDF-78F6A40E2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682" y="-47608"/>
            <a:ext cx="2799184" cy="116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9F9C564-D9A8-BAAE-C283-AA06F50AE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67" y="38831"/>
            <a:ext cx="1004596" cy="100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F9223C5-2B5D-5F81-BFD9-2E5DCAE1C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6710" cy="104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03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09E5E954-EC5A-1776-CCDF-78F6A40E2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062" y="-43857"/>
            <a:ext cx="2799184" cy="116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9F9C564-D9A8-BAAE-C283-AA06F50AE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67" y="38831"/>
            <a:ext cx="1004596" cy="100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F9223C5-2B5D-5F81-BFD9-2E5DCAE1C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6710" cy="104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09E38914-C554-69A5-0EEB-BCE6496FD2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52338" y="1458925"/>
            <a:ext cx="11737025" cy="584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Measurements done</a:t>
            </a: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Alignment runs</a:t>
            </a: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Diaphragm scan </a:t>
            </a:r>
            <a:endParaRPr lang="en-US" sz="1600" dirty="0">
              <a:solidFill>
                <a:srgbClr val="630000"/>
              </a:solidFill>
              <a:latin typeface="arial" panose="020B0604020202020204" pitchFamily="34" charset="0"/>
            </a:endParaRPr>
          </a:p>
          <a:p>
            <a:pPr marL="1257300" lvl="2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190 GeV positive, kaon and pion, 2e6, 20e6, 70e6, 160e6, 280e6, diaphragm 0.10, 0.20, 0.30, 0.35, 0.40, 0.45, 0.50, 0.55, 0.6 mm,(0.65,0.7,0.75,0.80,0.85,0.90,0.95,1 low intensity).</a:t>
            </a:r>
          </a:p>
          <a:p>
            <a:pPr marL="1257300" lvl="2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190 GeV negative, both kaon peak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en-US" sz="1600" dirty="0">
                <a:latin typeface="Calibri" panose="020F0502020204030204" pitchFamily="34" charset="0"/>
              </a:rPr>
              <a:t> 20e6, 70e6, 160e6, 300e6, diaphragm 0.10, 0.20, 0.30, 0.35, 0.40, 0.45, 0.50, 0.55, 0.6 mm,(0.65,0.7,0.75,0.80,0.85,0.90,0.95,1 low intensity).</a:t>
            </a:r>
          </a:p>
          <a:p>
            <a:pPr marL="1257300" lvl="2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160 GeV positive, kaon and pion, 70e6, 310e6, diaphragm 0.75, 0.65, 0.55, 0.45, 0.4 ,(0.35, 0.3, 0.2, 0.1 high intensity).</a:t>
            </a:r>
          </a:p>
          <a:p>
            <a:pPr marL="1257300" lvl="2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160 GeV negative, both kaon peak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en-US" sz="1600" dirty="0">
                <a:latin typeface="Calibri" panose="020F0502020204030204" pitchFamily="34" charset="0"/>
              </a:rPr>
              <a:t> 20e6, 70e6, 160e6, 350e6, diaphragm 0.75, 0.65, 0.55, 0.45, 0.4.</a:t>
            </a:r>
            <a:endParaRPr lang="en-US" dirty="0">
              <a:latin typeface="Calibri" panose="020F0502020204030204" pitchFamily="34" charset="0"/>
            </a:endParaRP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'Periscope' Test (Misalignment Test) (190 GeV negative,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2.9e8</a:t>
            </a:r>
            <a:r>
              <a:rPr lang="en-US" sz="1800" dirty="0">
                <a:latin typeface="Calibri" panose="020F0502020204030204" pitchFamily="34" charset="0"/>
              </a:rPr>
              <a:t>)</a:t>
            </a:r>
            <a:endParaRPr lang="en-US" sz="1600" dirty="0">
              <a:latin typeface="Calibri" panose="020F0502020204030204" pitchFamily="34" charset="0"/>
            </a:endParaRPr>
          </a:p>
          <a:p>
            <a:pPr marL="1257300" lvl="2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Aligned runs and misaligned runs (diaphragm 0.2mm and 0.4mm) </a:t>
            </a: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Normal Runs with Kaon Settings (190 GeV)</a:t>
            </a:r>
          </a:p>
          <a:p>
            <a:pPr marL="1257300" lvl="2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</a:rPr>
              <a:t>Smal changes of pressure around peak – problematic control</a:t>
            </a:r>
          </a:p>
          <a:p>
            <a:pPr marL="342900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Highlights &amp; Major issues faced</a:t>
            </a: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Air contamination in CEDAR 2 and later CEDAR 1 – hard to diagnose and recover</a:t>
            </a:r>
            <a:r>
              <a:rPr lang="cs-CZ" sz="1800" dirty="0">
                <a:latin typeface="Calibri" panose="020F0502020204030204" pitchFamily="34" charset="0"/>
              </a:rPr>
              <a:t> -&gt; </a:t>
            </a:r>
            <a:r>
              <a:rPr lang="en-US" sz="1800" dirty="0">
                <a:latin typeface="Calibri" panose="020F0502020204030204" pitchFamily="34" charset="0"/>
              </a:rPr>
              <a:t>~</a:t>
            </a:r>
            <a:r>
              <a:rPr lang="cs-CZ" sz="1800" dirty="0">
                <a:latin typeface="Calibri" panose="020F0502020204030204" pitchFamily="34" charset="0"/>
              </a:rPr>
              <a:t>3 </a:t>
            </a:r>
            <a:r>
              <a:rPr lang="cs-CZ" sz="1800" dirty="0" err="1">
                <a:latin typeface="Calibri" panose="020F0502020204030204" pitchFamily="34" charset="0"/>
              </a:rPr>
              <a:t>days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lost</a:t>
            </a:r>
            <a:endParaRPr lang="en-US" sz="1800" dirty="0">
              <a:latin typeface="Calibri" panose="020F0502020204030204" pitchFamily="34" charset="0"/>
            </a:endParaRP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Precise pressure control of CEDARs problematic</a:t>
            </a: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</a:rPr>
              <a:t>A lot of </a:t>
            </a:r>
            <a:r>
              <a:rPr lang="cs-CZ" sz="1800" dirty="0" err="1">
                <a:latin typeface="Calibri" panose="020F0502020204030204" pitchFamily="34" charset="0"/>
              </a:rPr>
              <a:t>different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beam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conditions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take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time</a:t>
            </a:r>
            <a:r>
              <a:rPr lang="cs-CZ" sz="1800" dirty="0">
                <a:latin typeface="Calibri" panose="020F0502020204030204" pitchFamily="34" charset="0"/>
              </a:rPr>
              <a:t> to setup (</a:t>
            </a:r>
            <a:r>
              <a:rPr lang="cs-CZ" sz="1800" dirty="0" err="1">
                <a:latin typeface="Calibri" panose="020F0502020204030204" pitchFamily="34" charset="0"/>
              </a:rPr>
              <a:t>beam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tuning</a:t>
            </a:r>
            <a:r>
              <a:rPr lang="cs-CZ" sz="1800" dirty="0">
                <a:latin typeface="Calibri" panose="020F0502020204030204" pitchFamily="34" charset="0"/>
              </a:rPr>
              <a:t>, CEDAR </a:t>
            </a:r>
            <a:r>
              <a:rPr lang="cs-CZ" sz="1800" dirty="0" err="1">
                <a:latin typeface="Calibri" panose="020F0502020204030204" pitchFamily="34" charset="0"/>
              </a:rPr>
              <a:t>aligments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etc</a:t>
            </a:r>
            <a:r>
              <a:rPr lang="cs-CZ" sz="1800" dirty="0">
                <a:latin typeface="Calibri" panose="020F0502020204030204" pitchFamily="34" charset="0"/>
              </a:rPr>
              <a:t>.) – more </a:t>
            </a:r>
            <a:r>
              <a:rPr lang="cs-CZ" sz="1800" dirty="0" err="1">
                <a:latin typeface="Calibri" panose="020F0502020204030204" pitchFamily="34" charset="0"/>
              </a:rPr>
              <a:t>time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spend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commisioning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than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measuring</a:t>
            </a:r>
            <a:endParaRPr lang="en-US" sz="1800" dirty="0">
              <a:latin typeface="Calibri" panose="020F0502020204030204" pitchFamily="34" charset="0"/>
            </a:endParaRPr>
          </a:p>
          <a:p>
            <a:pPr lvl="2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>
              <a:latin typeface="Calibri" panose="020F050202020403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1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1F2F160-BAB0-D7AB-1B5E-13C5109BCFA6}"/>
              </a:ext>
            </a:extLst>
          </p:cNvPr>
          <p:cNvSpPr txBox="1"/>
          <p:nvPr/>
        </p:nvSpPr>
        <p:spPr>
          <a:xfrm>
            <a:off x="1985959" y="956837"/>
            <a:ext cx="85336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October 2024 </a:t>
            </a:r>
            <a:r>
              <a:rPr lang="en-US" sz="3200" b="1" dirty="0" err="1"/>
              <a:t>Drell-yan</a:t>
            </a:r>
            <a:r>
              <a:rPr lang="en-US" sz="3200" b="1" dirty="0"/>
              <a:t> run</a:t>
            </a:r>
            <a:r>
              <a:rPr lang="cs-CZ" sz="3200" b="1" dirty="0"/>
              <a:t> CEDAR performance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1920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09E5E954-EC5A-1776-CCDF-78F6A40E2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062" y="-43857"/>
            <a:ext cx="2799184" cy="116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9F9C564-D9A8-BAAE-C283-AA06F50AE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67" y="38831"/>
            <a:ext cx="1004596" cy="100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F9223C5-2B5D-5F81-BFD9-2E5DCAE1C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6710" cy="104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D1F2F160-BAB0-D7AB-1B5E-13C5109BCFA6}"/>
              </a:ext>
            </a:extLst>
          </p:cNvPr>
          <p:cNvSpPr txBox="1"/>
          <p:nvPr/>
        </p:nvSpPr>
        <p:spPr>
          <a:xfrm>
            <a:off x="3053407" y="976404"/>
            <a:ext cx="85336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CEDAR operation – air contamination</a:t>
            </a:r>
          </a:p>
        </p:txBody>
      </p:sp>
      <p:pic>
        <p:nvPicPr>
          <p:cNvPr id="3" name="Picture 2" descr="A screen shot of a computer&#10;&#10;Description automatically generated">
            <a:extLst>
              <a:ext uri="{FF2B5EF4-FFF2-40B4-BE49-F238E27FC236}">
                <a16:creationId xmlns:a16="http://schemas.microsoft.com/office/drawing/2014/main" id="{5B0B0A8C-968D-0CF8-7FF2-7D5E8D9A80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" t="16703" r="25633" b="17531"/>
          <a:stretch/>
        </p:blipFill>
        <p:spPr>
          <a:xfrm>
            <a:off x="-1" y="4406342"/>
            <a:ext cx="5322347" cy="2451657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02BF244B-479C-8598-69DD-426A0F2F657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" t="16419" r="26751" b="34590"/>
          <a:stretch/>
        </p:blipFill>
        <p:spPr>
          <a:xfrm>
            <a:off x="5236282" y="4406342"/>
            <a:ext cx="6955719" cy="2451659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2C429147-9AFE-50E0-1106-F70C7F0F1A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723" y="1561181"/>
            <a:ext cx="4934277" cy="2854114"/>
          </a:xfrm>
          <a:prstGeom prst="rect">
            <a:avLst/>
          </a:prstGeom>
        </p:spPr>
      </p:pic>
      <p:sp>
        <p:nvSpPr>
          <p:cNvPr id="13" name="Rectangle 4">
            <a:extLst>
              <a:ext uri="{FF2B5EF4-FFF2-40B4-BE49-F238E27FC236}">
                <a16:creationId xmlns:a16="http://schemas.microsoft.com/office/drawing/2014/main" id="{B276A1F6-9084-3351-CE81-F68F84B810D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2788" y="1380486"/>
            <a:ext cx="7184934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Initial Issue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endParaRPr kumimoji="0" lang="cs-CZ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Peak not found during pressure scan; wider scan revealed it much lower than expected.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Peak Movement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endParaRPr kumimoji="0" lang="cs-CZ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Peak position moved towards the expected value with each scan—indicating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air contamination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Verification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endParaRPr kumimoji="0" lang="cs-CZ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Issue confirmed by </a:t>
            </a:r>
            <a:r>
              <a:rPr kumimoji="0" lang="cs-CZ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emptying</a:t>
            </a:r>
            <a:r>
              <a:rPr kumimoji="0" lang="cs-CZ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 3 bar and pressurizing back to 12 bar.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Refilling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endParaRPr kumimoji="0" lang="cs-CZ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System pumped to vacuum and refilled on Monday.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CEDAR 2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OK, but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CEDAR 1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showed similar problems.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Solution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endParaRPr kumimoji="0" lang="cs-CZ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Issue resolved by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cycling gas volume between 2 and 13 bar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for CEDAR 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Recommendation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endParaRPr kumimoji="0" lang="cs-CZ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 a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precise preparation procedure for CEDAR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7876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09E5E954-EC5A-1776-CCDF-78F6A40E2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062" y="-43857"/>
            <a:ext cx="2799184" cy="116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9F9C564-D9A8-BAAE-C283-AA06F50AE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67" y="38831"/>
            <a:ext cx="1004596" cy="100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F9223C5-2B5D-5F81-BFD9-2E5DCAE1C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6710" cy="104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09E38914-C554-69A5-0EEB-BCE6496FD2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-311255" y="2675261"/>
            <a:ext cx="1173702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1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2C7E00C-5F03-EDF6-52AC-4FF96BB42322}"/>
              </a:ext>
            </a:extLst>
          </p:cNvPr>
          <p:cNvSpPr txBox="1">
            <a:spLocks/>
          </p:cNvSpPr>
          <p:nvPr/>
        </p:nvSpPr>
        <p:spPr>
          <a:xfrm>
            <a:off x="2287306" y="1025117"/>
            <a:ext cx="9071640" cy="946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+mn-lt"/>
                <a:ea typeface="+mn-ea"/>
                <a:cs typeface="+mn-cs"/>
              </a:rPr>
              <a:t>Very good </a:t>
            </a:r>
            <a:r>
              <a:rPr lang="en-GB" sz="3200" b="1" dirty="0" err="1">
                <a:latin typeface="+mn-lt"/>
                <a:ea typeface="+mn-ea"/>
                <a:cs typeface="+mn-cs"/>
              </a:rPr>
              <a:t>centering</a:t>
            </a:r>
            <a:r>
              <a:rPr lang="en-GB" sz="3200" b="1" dirty="0">
                <a:latin typeface="+mn-lt"/>
                <a:ea typeface="+mn-ea"/>
                <a:cs typeface="+mn-cs"/>
              </a:rPr>
              <a:t> of CEDAR w.r.t beam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4464FF-EAF2-D0CE-F8E7-124090153E9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034199" y="2192597"/>
            <a:ext cx="4317120" cy="3421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C5D311-246E-F2B4-5E0A-1B705A4CF30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963319" y="2156597"/>
            <a:ext cx="4464000" cy="353772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1D24F8-16F3-DFCA-566C-B6657B436CA6}"/>
              </a:ext>
            </a:extLst>
          </p:cNvPr>
          <p:cNvSpPr txBox="1"/>
          <p:nvPr/>
        </p:nvSpPr>
        <p:spPr>
          <a:xfrm>
            <a:off x="4199319" y="5504597"/>
            <a:ext cx="700560" cy="346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mrad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AE261-0BD7-BC95-9E6C-27AF2189A8F9}"/>
              </a:ext>
            </a:extLst>
          </p:cNvPr>
          <p:cNvSpPr txBox="1"/>
          <p:nvPr/>
        </p:nvSpPr>
        <p:spPr>
          <a:xfrm>
            <a:off x="9275319" y="5576597"/>
            <a:ext cx="700560" cy="346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mrad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5900F9-368B-7055-81FD-E6AC094660EA}"/>
              </a:ext>
            </a:extLst>
          </p:cNvPr>
          <p:cNvSpPr txBox="1"/>
          <p:nvPr/>
        </p:nvSpPr>
        <p:spPr>
          <a:xfrm>
            <a:off x="1391319" y="5910317"/>
            <a:ext cx="5795280" cy="657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GB" sz="2000" b="0" i="0" u="none" strike="noStrike" kern="1200" cap="none">
                <a:ln>
                  <a:noFill/>
                </a:ln>
                <a:solidFill>
                  <a:srgbClr val="FF4000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2024 - all PMTs less than 10urad from the center,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/>
            </a:pPr>
            <a:r>
              <a:rPr lang="en-GB" sz="20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2023 - discrepancies up to 70urad seen….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474712-E08A-8ADA-E5CC-41F585042273}"/>
              </a:ext>
            </a:extLst>
          </p:cNvPr>
          <p:cNvSpPr txBox="1"/>
          <p:nvPr/>
        </p:nvSpPr>
        <p:spPr>
          <a:xfrm>
            <a:off x="3802598" y="3040397"/>
            <a:ext cx="790200" cy="346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PMT1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FB6D98-7721-7FC5-A8B3-8BDFAEAF62F1}"/>
              </a:ext>
            </a:extLst>
          </p:cNvPr>
          <p:cNvSpPr txBox="1"/>
          <p:nvPr/>
        </p:nvSpPr>
        <p:spPr>
          <a:xfrm>
            <a:off x="8951319" y="3092597"/>
            <a:ext cx="790200" cy="346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PMT3</a:t>
            </a:r>
          </a:p>
        </p:txBody>
      </p:sp>
    </p:spTree>
    <p:extLst>
      <p:ext uri="{BB962C8B-B14F-4D97-AF65-F5344CB8AC3E}">
        <p14:creationId xmlns:p14="http://schemas.microsoft.com/office/powerpoint/2010/main" val="1169832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09E5E954-EC5A-1776-CCDF-78F6A40E2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062" y="-43857"/>
            <a:ext cx="2799184" cy="116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9F9C564-D9A8-BAAE-C283-AA06F50AE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767" y="38831"/>
            <a:ext cx="1004596" cy="100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8F9223C5-2B5D-5F81-BFD9-2E5DCAE1C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6710" cy="104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09E38914-C554-69A5-0EEB-BCE6496FD2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-311255" y="1998153"/>
            <a:ext cx="1173702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Air contamination in CEDAR 2 and later CEDAR 1 – hard to diagnose and recover</a:t>
            </a:r>
            <a:r>
              <a:rPr lang="cs-CZ" sz="1800" dirty="0">
                <a:latin typeface="Calibri" panose="020F0502020204030204" pitchFamily="34" charset="0"/>
              </a:rPr>
              <a:t> -&gt; </a:t>
            </a:r>
            <a:r>
              <a:rPr lang="en-US" sz="1800" dirty="0">
                <a:latin typeface="Calibri" panose="020F0502020204030204" pitchFamily="34" charset="0"/>
              </a:rPr>
              <a:t>~</a:t>
            </a:r>
            <a:r>
              <a:rPr lang="cs-CZ" sz="1800" dirty="0">
                <a:latin typeface="Calibri" panose="020F0502020204030204" pitchFamily="34" charset="0"/>
              </a:rPr>
              <a:t>3 </a:t>
            </a:r>
            <a:r>
              <a:rPr lang="cs-CZ" sz="1800" dirty="0" err="1">
                <a:latin typeface="Calibri" panose="020F0502020204030204" pitchFamily="34" charset="0"/>
              </a:rPr>
              <a:t>days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lost</a:t>
            </a:r>
            <a:endParaRPr lang="en-US" sz="1800" dirty="0">
              <a:latin typeface="Calibri" panose="020F0502020204030204" pitchFamily="34" charset="0"/>
            </a:endParaRP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Precise pressure control of CEDARs problematic</a:t>
            </a:r>
          </a:p>
          <a:p>
            <a:pPr marL="800100" lvl="1" indent="-34290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</a:rPr>
              <a:t>A lot of </a:t>
            </a:r>
            <a:r>
              <a:rPr lang="cs-CZ" sz="1800" dirty="0" err="1">
                <a:latin typeface="Calibri" panose="020F0502020204030204" pitchFamily="34" charset="0"/>
              </a:rPr>
              <a:t>different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beam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conditions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take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time</a:t>
            </a:r>
            <a:r>
              <a:rPr lang="cs-CZ" sz="1800" dirty="0">
                <a:latin typeface="Calibri" panose="020F0502020204030204" pitchFamily="34" charset="0"/>
              </a:rPr>
              <a:t> to setup (</a:t>
            </a:r>
            <a:r>
              <a:rPr lang="cs-CZ" sz="1800" dirty="0" err="1">
                <a:latin typeface="Calibri" panose="020F0502020204030204" pitchFamily="34" charset="0"/>
              </a:rPr>
              <a:t>beam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tuning</a:t>
            </a:r>
            <a:r>
              <a:rPr lang="cs-CZ" sz="1800" dirty="0">
                <a:latin typeface="Calibri" panose="020F0502020204030204" pitchFamily="34" charset="0"/>
              </a:rPr>
              <a:t>, CEDAR </a:t>
            </a:r>
            <a:r>
              <a:rPr lang="cs-CZ" sz="1800" dirty="0" err="1">
                <a:latin typeface="Calibri" panose="020F0502020204030204" pitchFamily="34" charset="0"/>
              </a:rPr>
              <a:t>aligments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etc</a:t>
            </a:r>
            <a:r>
              <a:rPr lang="cs-CZ" sz="1800" dirty="0">
                <a:latin typeface="Calibri" panose="020F0502020204030204" pitchFamily="34" charset="0"/>
              </a:rPr>
              <a:t>.) – more </a:t>
            </a:r>
            <a:r>
              <a:rPr lang="cs-CZ" sz="1800" dirty="0" err="1">
                <a:latin typeface="Calibri" panose="020F0502020204030204" pitchFamily="34" charset="0"/>
              </a:rPr>
              <a:t>time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spend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commisioning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than</a:t>
            </a:r>
            <a:r>
              <a:rPr lang="cs-CZ" sz="1800" dirty="0">
                <a:latin typeface="Calibri" panose="020F0502020204030204" pitchFamily="34" charset="0"/>
              </a:rPr>
              <a:t> </a:t>
            </a:r>
            <a:r>
              <a:rPr lang="cs-CZ" sz="1800" dirty="0" err="1">
                <a:latin typeface="Calibri" panose="020F0502020204030204" pitchFamily="34" charset="0"/>
              </a:rPr>
              <a:t>measuring</a:t>
            </a:r>
            <a:endParaRPr lang="en-US" sz="1800" dirty="0">
              <a:latin typeface="Calibri" panose="020F0502020204030204" pitchFamily="34" charset="0"/>
            </a:endParaRPr>
          </a:p>
          <a:p>
            <a:pPr lvl="2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1600" dirty="0">
              <a:latin typeface="Calibri" panose="020F0502020204030204" pitchFamily="34" charset="0"/>
            </a:endParaRPr>
          </a:p>
          <a:p>
            <a:pPr lvl="1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1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1F2F160-BAB0-D7AB-1B5E-13C5109BCFA6}"/>
              </a:ext>
            </a:extLst>
          </p:cNvPr>
          <p:cNvSpPr txBox="1"/>
          <p:nvPr/>
        </p:nvSpPr>
        <p:spPr>
          <a:xfrm>
            <a:off x="3164138" y="1126114"/>
            <a:ext cx="85336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Highlights &amp; Major issues faced</a:t>
            </a:r>
          </a:p>
        </p:txBody>
      </p:sp>
    </p:spTree>
    <p:extLst>
      <p:ext uri="{BB962C8B-B14F-4D97-AF65-F5344CB8AC3E}">
        <p14:creationId xmlns:p14="http://schemas.microsoft.com/office/powerpoint/2010/main" val="217167235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</vt:lpstr>
      <vt:lpstr>Calibri</vt:lpstr>
      <vt:lpstr>Calibri Light</vt:lpstr>
      <vt:lpstr>Liberation Sans</vt:lpstr>
      <vt:lpstr>Motiv Office</vt:lpstr>
      <vt:lpstr>AMBER --&gt; Feedback from CEDAR operation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Novy, Josef</dc:creator>
  <cp:lastModifiedBy>Novy, Josef</cp:lastModifiedBy>
  <cp:revision>3</cp:revision>
  <dcterms:created xsi:type="dcterms:W3CDTF">2024-07-12T08:48:31Z</dcterms:created>
  <dcterms:modified xsi:type="dcterms:W3CDTF">2024-11-26T11:43:53Z</dcterms:modified>
</cp:coreProperties>
</file>