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9" r:id="rId2"/>
    <p:sldId id="351" r:id="rId3"/>
    <p:sldId id="1049" r:id="rId4"/>
    <p:sldId id="1050" r:id="rId5"/>
    <p:sldId id="1051" r:id="rId6"/>
    <p:sldId id="1052" r:id="rId7"/>
    <p:sldId id="1054" r:id="rId8"/>
    <p:sldId id="262" r:id="rId9"/>
    <p:sldId id="1057" r:id="rId10"/>
    <p:sldId id="1060" r:id="rId11"/>
    <p:sldId id="1056" r:id="rId12"/>
    <p:sldId id="1059" r:id="rId13"/>
    <p:sldId id="268" r:id="rId14"/>
    <p:sldId id="269" r:id="rId15"/>
    <p:sldId id="1055" r:id="rId16"/>
    <p:sldId id="1058" r:id="rId17"/>
    <p:sldId id="1048" r:id="rId18"/>
    <p:sldId id="1047" r:id="rId19"/>
    <p:sldId id="266" r:id="rId20"/>
    <p:sldId id="1053" r:id="rId21"/>
    <p:sldId id="31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D93DA14-D68D-422A-84E6-2245EA26BB86}">
          <p14:sldIdLst>
            <p14:sldId id="259"/>
            <p14:sldId id="351"/>
            <p14:sldId id="1049"/>
            <p14:sldId id="1050"/>
            <p14:sldId id="1051"/>
            <p14:sldId id="1052"/>
            <p14:sldId id="1054"/>
            <p14:sldId id="262"/>
            <p14:sldId id="1057"/>
            <p14:sldId id="1060"/>
            <p14:sldId id="1056"/>
            <p14:sldId id="1059"/>
            <p14:sldId id="268"/>
            <p14:sldId id="269"/>
          </p14:sldIdLst>
        </p14:section>
        <p14:section name="Back-up slides" id="{4120D113-2B4C-4F01-B763-4E3FAD543374}">
          <p14:sldIdLst>
            <p14:sldId id="1055"/>
            <p14:sldId id="1058"/>
            <p14:sldId id="1048"/>
            <p14:sldId id="1047"/>
            <p14:sldId id="266"/>
            <p14:sldId id="1053"/>
            <p14:sldId id="31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919"/>
    <a:srgbClr val="E7EE2C"/>
    <a:srgbClr val="E7A0E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327"/>
  </p:normalViewPr>
  <p:slideViewPr>
    <p:cSldViewPr snapToObjects="1">
      <p:cViewPr varScale="1">
        <p:scale>
          <a:sx n="70" d="100"/>
          <a:sy n="70" d="100"/>
        </p:scale>
        <p:origin x="420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4" d="100"/>
          <a:sy n="94" d="100"/>
        </p:scale>
        <p:origin x="375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>
            <a:extLst>
              <a:ext uri="{FF2B5EF4-FFF2-40B4-BE49-F238E27FC236}">
                <a16:creationId xmlns:a16="http://schemas.microsoft.com/office/drawing/2014/main" id="{94A0D90A-09BA-49B7-A2FE-EAE9BCA11BB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>
            <a:extLst>
              <a:ext uri="{FF2B5EF4-FFF2-40B4-BE49-F238E27FC236}">
                <a16:creationId xmlns:a16="http://schemas.microsoft.com/office/drawing/2014/main" id="{959556A8-9F06-45ED-94EC-E87A53E93C1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20484" name="Slide Number Placeholder 3">
            <a:extLst>
              <a:ext uri="{FF2B5EF4-FFF2-40B4-BE49-F238E27FC236}">
                <a16:creationId xmlns:a16="http://schemas.microsoft.com/office/drawing/2014/main" id="{32311970-5A8A-4AD2-A80C-1673FA6F89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fld id="{4BC110A9-967F-49BB-B3D0-91D840CFD1E8}" type="slidenum">
              <a:rPr lang="en-US" altLang="en-US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645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049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302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264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275ba8f76e3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Google Shape;369;g275ba8f76e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108E850-70FD-9C0F-2AE1-FE8A324B16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8" name="Picture 7" descr="A blue circle with white letters and a black background&#10;&#10;Description automatically generated">
            <a:extLst>
              <a:ext uri="{FF2B5EF4-FFF2-40B4-BE49-F238E27FC236}">
                <a16:creationId xmlns:a16="http://schemas.microsoft.com/office/drawing/2014/main" id="{038D816D-1539-CC17-1E78-03877F5614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2730" y="159548"/>
            <a:ext cx="790435" cy="74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1"/>
            <a:ext cx="11376025" cy="748464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3997" y="5543897"/>
            <a:ext cx="11376026" cy="405383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Author</a:t>
            </a: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AD5C02B0-F54F-F5BA-A387-8F76A6DB97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7" name="Picture 6" descr="A blue circle with white letters and a black background&#10;&#10;Description automatically generated">
            <a:extLst>
              <a:ext uri="{FF2B5EF4-FFF2-40B4-BE49-F238E27FC236}">
                <a16:creationId xmlns:a16="http://schemas.microsoft.com/office/drawing/2014/main" id="{51CFC7E9-D8AF-FF9F-A061-A1315D4875D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8210" y="101216"/>
            <a:ext cx="1014125" cy="960142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30CF145-E799-DAF8-45C3-44F0557E70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225" y="4437063"/>
            <a:ext cx="3171825" cy="647700"/>
          </a:xfrm>
        </p:spPr>
        <p:txBody>
          <a:bodyPr/>
          <a:lstStyle>
            <a:lvl1pPr>
              <a:defRPr sz="3600">
                <a:solidFill>
                  <a:schemeClr val="bg2">
                    <a:lumMod val="75000"/>
                  </a:schemeClr>
                </a:solidFill>
              </a:defRPr>
            </a:lvl1pPr>
            <a:lvl3pPr marL="324000" indent="0">
              <a:buNone/>
              <a:defRPr/>
            </a:lvl3pPr>
          </a:lstStyle>
          <a:p>
            <a:pPr lvl="0"/>
            <a:r>
              <a:rPr lang="en-CH" dirty="0"/>
              <a:t>Subtitle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2F3421B-E258-3161-4B1F-A2BF838D41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3225" y="6092825"/>
            <a:ext cx="11376025" cy="431800"/>
          </a:xfrm>
        </p:spPr>
        <p:txBody>
          <a:bodyPr anchor="ctr" anchorCtr="0"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Date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7989" y="1052736"/>
            <a:ext cx="11376024" cy="5148039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b="0"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19600AC-5E97-A1CE-0ACB-47F6954B3E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de-DE" dirty="0"/>
              <a:t>26.11.2024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AD1B045-4632-EFCD-5AE6-68B849D71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178th EATM Meeting – Cherenkov threshold detector beam test | J. Buesa Orgaz, M. van Dijk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05.04.2024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SPSC152 | M. Brugger, E.B. Holzer, R. Steerenberg, J. Bernhard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Title | Authors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48225B82-820E-495F-4091-5F3EFB44A957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432" y="6364599"/>
            <a:ext cx="495689" cy="3937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 | Authors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EFA109-6237-3642-9928-AE3FEB24B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30"/>
          <a:stretch/>
        </p:blipFill>
        <p:spPr>
          <a:xfrm>
            <a:off x="1424236" y="6364598"/>
            <a:ext cx="63252" cy="3937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470ED9D-78AC-1EB9-E70F-DBFF6AEA677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908" y="6389211"/>
            <a:ext cx="450914" cy="36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"/><Relationship Id="rId2" Type="http://schemas.openxmlformats.org/officeDocument/2006/relationships/image" Target="../media/image31.tif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8.pn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5" Type="http://schemas.openxmlformats.org/officeDocument/2006/relationships/image" Target="../media/image19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"/><Relationship Id="rId2" Type="http://schemas.openxmlformats.org/officeDocument/2006/relationships/image" Target="../media/image25.t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9C58C-73C2-039D-05A2-75EF1804B3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224" y="3082624"/>
            <a:ext cx="11376025" cy="748464"/>
          </a:xfrm>
        </p:spPr>
        <p:txBody>
          <a:bodyPr/>
          <a:lstStyle/>
          <a:p>
            <a:pPr algn="ctr"/>
            <a:r>
              <a:rPr lang="en-US" dirty="0"/>
              <a:t>Cherenkov Threshold Detector Prototype Beam Test in H8 North Area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718D15-EE44-0728-F68C-D3D4B202A4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J. </a:t>
            </a:r>
            <a:r>
              <a:rPr lang="en-US" dirty="0" err="1"/>
              <a:t>Buesa</a:t>
            </a:r>
            <a:r>
              <a:rPr lang="en-US" dirty="0"/>
              <a:t> </a:t>
            </a:r>
            <a:r>
              <a:rPr lang="en-US" dirty="0" err="1"/>
              <a:t>Orgaz</a:t>
            </a:r>
            <a:r>
              <a:rPr lang="en-US" dirty="0"/>
              <a:t>, M. van Dijk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B72583-3A00-6291-F178-9071EE1DEEE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26</a:t>
            </a:r>
            <a:r>
              <a:rPr lang="en-US" baseline="30000" dirty="0"/>
              <a:t>th</a:t>
            </a:r>
            <a:r>
              <a:rPr lang="en-US" dirty="0"/>
              <a:t> November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2028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F0AEEE5F-65F5-1A9C-C956-57B20B9B8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Crosschecks on PMT – Gain and Linearity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416F912-72D1-A582-EA6D-3269A1BC3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4" name="Picture 13" descr="A graph showing a line graph&#10;&#10;Description automatically generated">
            <a:extLst>
              <a:ext uri="{FF2B5EF4-FFF2-40B4-BE49-F238E27FC236}">
                <a16:creationId xmlns:a16="http://schemas.microsoft.com/office/drawing/2014/main" id="{9DE7B04A-19FE-6F91-0027-145B69C0704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265"/>
          <a:stretch/>
        </p:blipFill>
        <p:spPr>
          <a:xfrm>
            <a:off x="7176120" y="1640951"/>
            <a:ext cx="4911644" cy="3576098"/>
          </a:xfrm>
          <a:prstGeom prst="rect">
            <a:avLst/>
          </a:prstGeom>
        </p:spPr>
      </p:pic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36549CC1-D148-F12E-A186-177FBFF369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26.11.2024</a:t>
            </a:r>
            <a:endParaRPr lang="en-US" dirty="0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DDE6ED1C-E414-4B72-3A8C-EE6D75E89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178th EATM Meeting – Cherenkov threshold detector beam test | J. Buesa Orgaz, M. van Dijk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E4273EF-BB3B-307B-89CC-38E6FD7D00E7}"/>
              </a:ext>
            </a:extLst>
          </p:cNvPr>
          <p:cNvSpPr txBox="1">
            <a:spLocks/>
          </p:cNvSpPr>
          <p:nvPr/>
        </p:nvSpPr>
        <p:spPr>
          <a:xfrm>
            <a:off x="237691" y="1340768"/>
            <a:ext cx="6938429" cy="46084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2"/>
                </a:solidFill>
              </a:rPr>
              <a:t>Key requirement for signal: use regime where PMT is linear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Can cross-check using data from </a:t>
            </a:r>
            <a:r>
              <a:rPr lang="en-US" sz="1600" b="0" dirty="0" err="1">
                <a:solidFill>
                  <a:schemeClr val="tx2"/>
                </a:solidFill>
              </a:rPr>
              <a:t>beamtest</a:t>
            </a:r>
            <a:r>
              <a:rPr lang="en-US" sz="1600" b="0" dirty="0">
                <a:solidFill>
                  <a:schemeClr val="tx2"/>
                </a:solidFill>
              </a:rPr>
              <a:t>: compare different HV in same conditions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So, for example, take for identical pressure the signal at 2100V and 1950V, then make a scatter plot of all these for the high voltage, against the size of the signal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This number should be independent of the signal size for as long as the PMT is linear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Where it starts dropping off (approximately, red dotted line) is onset of non-linearity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Discard in signal analysis the points where the signal is &gt;10nVs (~1.2 10</a:t>
            </a:r>
            <a:r>
              <a:rPr lang="en-US" sz="1600" b="0" baseline="30000" dirty="0">
                <a:solidFill>
                  <a:schemeClr val="tx2"/>
                </a:solidFill>
              </a:rPr>
              <a:t>9</a:t>
            </a:r>
            <a:r>
              <a:rPr lang="en-US" sz="1600" b="0" dirty="0">
                <a:solidFill>
                  <a:schemeClr val="tx2"/>
                </a:solidFill>
              </a:rPr>
              <a:t> electrons)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b="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b="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b="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545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814E61EA-DBB0-3720-75E7-CEA57C602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New Parabolic Mirror Improves Detector Efficiency at all Pressures</a:t>
            </a:r>
          </a:p>
        </p:txBody>
      </p:sp>
      <p:pic>
        <p:nvPicPr>
          <p:cNvPr id="8" name="Content Placeholder 7" descr="A graph of a graph showing the amount of co2&#10;&#10;Description automatically generated">
            <a:extLst>
              <a:ext uri="{FF2B5EF4-FFF2-40B4-BE49-F238E27FC236}">
                <a16:creationId xmlns:a16="http://schemas.microsoft.com/office/drawing/2014/main" id="{3040FF52-A82D-D7B3-6963-94E4ED8827C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" r="5553" b="1558"/>
          <a:stretch/>
        </p:blipFill>
        <p:spPr>
          <a:xfrm>
            <a:off x="5879977" y="1556792"/>
            <a:ext cx="6120680" cy="4354030"/>
          </a:xfrm>
          <a:noFill/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6F9FCA-810F-43FC-415A-C98D2A1249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26.11.2024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B45160-B0FF-F15B-B2B6-31E80C75A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178th EATM Meeting – Cherenkov threshold detector beam test | J. Buesa Orgaz, M. van Dijk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9BCE49-94AC-6D06-0B83-D2D65462C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sp>
        <p:nvSpPr>
          <p:cNvPr id="2" name="Content Placeholder 12">
            <a:extLst>
              <a:ext uri="{FF2B5EF4-FFF2-40B4-BE49-F238E27FC236}">
                <a16:creationId xmlns:a16="http://schemas.microsoft.com/office/drawing/2014/main" id="{741097E1-5EB5-B7FC-5374-ECF65C9FCCF6}"/>
              </a:ext>
            </a:extLst>
          </p:cNvPr>
          <p:cNvSpPr txBox="1">
            <a:spLocks/>
          </p:cNvSpPr>
          <p:nvPr/>
        </p:nvSpPr>
        <p:spPr>
          <a:xfrm>
            <a:off x="407989" y="1592263"/>
            <a:ext cx="5667099" cy="46085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tx2"/>
                </a:solidFill>
              </a:rPr>
              <a:t>Parabolic mirror prototype performed better than the original parabolic mirror for all pressure points.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tx2"/>
                </a:solidFill>
              </a:rPr>
              <a:t>For the same 45-degree mirror, </a:t>
            </a:r>
            <a:r>
              <a:rPr lang="en-US" sz="2100" b="1" dirty="0">
                <a:solidFill>
                  <a:schemeClr val="tx2"/>
                </a:solidFill>
              </a:rPr>
              <a:t>parabolic mirror prototype increased photon collection from 20%- 50% </a:t>
            </a:r>
            <a:r>
              <a:rPr lang="en-US" sz="2100" dirty="0">
                <a:solidFill>
                  <a:schemeClr val="tx2"/>
                </a:solidFill>
              </a:rPr>
              <a:t>&lt; 2 bar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tx2"/>
                </a:solidFill>
              </a:rPr>
              <a:t>With UV-enhanced 45-degree mirror (flash mirror) light collection improved by another 10%-15%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00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814E61EA-DBB0-3720-75E7-CEA57C602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New Parabolic Mirror Improves Detector Efficiency at all Pressures</a:t>
            </a:r>
          </a:p>
        </p:txBody>
      </p:sp>
      <p:pic>
        <p:nvPicPr>
          <p:cNvPr id="10" name="Picture 9" descr="A graph of a graph showing the temperature of a gas station&#10;&#10;Description automatically generated with medium confidence">
            <a:extLst>
              <a:ext uri="{FF2B5EF4-FFF2-40B4-BE49-F238E27FC236}">
                <a16:creationId xmlns:a16="http://schemas.microsoft.com/office/drawing/2014/main" id="{C0966507-B606-98B9-835A-648F8E136EA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896" b="1480"/>
          <a:stretch/>
        </p:blipFill>
        <p:spPr>
          <a:xfrm>
            <a:off x="5743848" y="1772816"/>
            <a:ext cx="6328816" cy="4427959"/>
          </a:xfrm>
          <a:prstGeom prst="rect">
            <a:avLst/>
          </a:prstGeom>
          <a:noFill/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6F9FCA-810F-43FC-415A-C98D2A1249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26.11.2024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B45160-B0FF-F15B-B2B6-31E80C75A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178th EATM Meeting – Cherenkov threshold detector beam test | J. Buesa Orgaz, M. van Dijk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9BCE49-94AC-6D06-0B83-D2D65462C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1F46CA-1EAE-23DE-992E-5211744BE2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1344" y="2024375"/>
            <a:ext cx="5616575" cy="3773488"/>
          </a:xfrm>
        </p:spPr>
        <p:txBody>
          <a:bodyPr/>
          <a:lstStyle/>
          <a:p>
            <a:r>
              <a:rPr lang="en-US" sz="2100" dirty="0">
                <a:solidFill>
                  <a:schemeClr val="tx2"/>
                </a:solidFill>
              </a:rPr>
              <a:t>For the same 45-degree mirror, </a:t>
            </a:r>
            <a:r>
              <a:rPr lang="en-US" sz="2100" b="1" dirty="0">
                <a:solidFill>
                  <a:schemeClr val="tx2"/>
                </a:solidFill>
              </a:rPr>
              <a:t>parabolic mirror prototype increased photon collection an extra 50% </a:t>
            </a:r>
            <a:r>
              <a:rPr lang="en-US" sz="2100" dirty="0">
                <a:solidFill>
                  <a:schemeClr val="tx2"/>
                </a:solidFill>
              </a:rPr>
              <a:t>at 2 bar </a:t>
            </a:r>
            <a:r>
              <a:rPr lang="en-US" sz="2100" b="1" dirty="0">
                <a:solidFill>
                  <a:schemeClr val="tx2"/>
                </a:solidFill>
              </a:rPr>
              <a:t>to 320% </a:t>
            </a:r>
            <a:r>
              <a:rPr lang="en-US" sz="2100" dirty="0">
                <a:solidFill>
                  <a:schemeClr val="tx2"/>
                </a:solidFill>
              </a:rPr>
              <a:t>at 15 bar</a:t>
            </a:r>
          </a:p>
          <a:p>
            <a:r>
              <a:rPr lang="en-US" dirty="0">
                <a:solidFill>
                  <a:schemeClr val="tx2"/>
                </a:solidFill>
              </a:rPr>
              <a:t>With large Cherenkov angles, light starts touching stainless steel radiator tube, low UV reflectivity, light is absorbed (kink in curve). </a:t>
            </a:r>
          </a:p>
          <a:p>
            <a:r>
              <a:rPr lang="en-US" sz="2100" dirty="0">
                <a:solidFill>
                  <a:schemeClr val="tx2"/>
                </a:solidFill>
              </a:rPr>
              <a:t>Old parabolic mirror</a:t>
            </a:r>
            <a:r>
              <a:rPr lang="en-US" dirty="0">
                <a:solidFill>
                  <a:schemeClr val="tx2"/>
                </a:solidFill>
              </a:rPr>
              <a:t> has maximum light collection at 2 bar, old design was not intended to capture large Cherenkov angles</a:t>
            </a:r>
            <a:endParaRPr lang="en-US" sz="2100" dirty="0">
              <a:solidFill>
                <a:schemeClr val="tx2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88548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51D639-0D27-9610-A28A-F4532D8FDB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764704"/>
            <a:ext cx="11376024" cy="5472608"/>
          </a:xfrm>
        </p:spPr>
        <p:txBody>
          <a:bodyPr/>
          <a:lstStyle/>
          <a:p>
            <a:r>
              <a:rPr lang="en-GB" dirty="0"/>
              <a:t>Extremely successful beam test program performing all tests desired.</a:t>
            </a:r>
          </a:p>
          <a:p>
            <a:r>
              <a:rPr lang="en-GB" dirty="0"/>
              <a:t>With the </a:t>
            </a:r>
            <a:r>
              <a:rPr lang="en-GB" b="1" dirty="0"/>
              <a:t>new 45-degree mirror</a:t>
            </a:r>
            <a:r>
              <a:rPr lang="en-GB" dirty="0"/>
              <a:t>, </a:t>
            </a:r>
            <a:r>
              <a:rPr lang="en-GB" b="1" dirty="0"/>
              <a:t>XCET efficiency increases by 50%-80% </a:t>
            </a:r>
            <a:r>
              <a:rPr lang="en-GB" dirty="0" err="1"/>
              <a:t>wrt</a:t>
            </a:r>
            <a:r>
              <a:rPr lang="en-GB" dirty="0"/>
              <a:t> to as-</a:t>
            </a:r>
            <a:r>
              <a:rPr lang="en-GB" dirty="0" err="1"/>
              <a:t>buil</a:t>
            </a:r>
            <a:r>
              <a:rPr lang="en-GB" dirty="0"/>
              <a:t>/old mirrors.</a:t>
            </a:r>
          </a:p>
          <a:p>
            <a:r>
              <a:rPr lang="en-GB" dirty="0"/>
              <a:t>Adding the </a:t>
            </a:r>
            <a:r>
              <a:rPr lang="en-GB" b="1" dirty="0"/>
              <a:t>new parabolic mirror</a:t>
            </a:r>
            <a:r>
              <a:rPr lang="en-GB" dirty="0"/>
              <a:t>, </a:t>
            </a:r>
            <a:r>
              <a:rPr lang="en-GB" b="1" dirty="0"/>
              <a:t>photon collection increases an extra 20-50% </a:t>
            </a:r>
            <a:r>
              <a:rPr lang="en-GB" dirty="0"/>
              <a:t>below 2 bar </a:t>
            </a:r>
            <a:r>
              <a:rPr lang="en-GB" b="1" dirty="0"/>
              <a:t>and up to 320% </a:t>
            </a:r>
            <a:r>
              <a:rPr lang="en-GB" dirty="0"/>
              <a:t>at maximum pressure of 15 bar.</a:t>
            </a:r>
          </a:p>
          <a:p>
            <a:r>
              <a:rPr lang="en-GB" dirty="0"/>
              <a:t>Using the UV-enhanced 45-degree mirror </a:t>
            </a:r>
            <a:r>
              <a:rPr lang="en-GB" b="1" dirty="0"/>
              <a:t>(flash coating) adds a 10%-15%</a:t>
            </a:r>
            <a:r>
              <a:rPr lang="en-GB" dirty="0"/>
              <a:t> photon collection </a:t>
            </a:r>
            <a:r>
              <a:rPr lang="en-GB" dirty="0" err="1"/>
              <a:t>wrt</a:t>
            </a:r>
            <a:r>
              <a:rPr lang="en-GB" dirty="0"/>
              <a:t> to the EB-PVD mirror below 2 bar.</a:t>
            </a:r>
          </a:p>
          <a:p>
            <a:r>
              <a:rPr lang="en-GB" dirty="0"/>
              <a:t>Significant insights of the XCET operations were discovered leading to potential improvement for a prototype v2 if needed.</a:t>
            </a:r>
          </a:p>
          <a:p>
            <a:r>
              <a:rPr lang="en-GB" dirty="0"/>
              <a:t>Expertise in the design and manufacturing of each component has been successfully developed.</a:t>
            </a:r>
          </a:p>
          <a:p>
            <a:r>
              <a:rPr lang="en-GB" dirty="0"/>
              <a:t>Full debriefing of beam test coming tomorrow. Potential publication to be sent by end of the year.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7C1B7D6-F080-3A0B-CC33-3D9C106AA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88640"/>
            <a:ext cx="11376025" cy="535127"/>
          </a:xfrm>
        </p:spPr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B87C0AA7-D9D3-F4F0-88AF-F4F53EE02A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26.11.2024</a:t>
            </a:r>
            <a:endParaRPr lang="en-US" dirty="0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9D4B80D0-677A-D807-4756-AE1CDDAC9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178th EATM Meeting – Cherenkov threshold detector beam test | J. Buesa Orgaz, M. van Dijk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0921BB4F-FB7B-F755-0348-42C3CC463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140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oup of people in a factory&#10;&#10;Description automatically generated">
            <a:extLst>
              <a:ext uri="{FF2B5EF4-FFF2-40B4-BE49-F238E27FC236}">
                <a16:creationId xmlns:a16="http://schemas.microsoft.com/office/drawing/2014/main" id="{32A8F658-02E1-A0BD-AFA5-3D3F666D521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7267"/>
          <a:stretch/>
        </p:blipFill>
        <p:spPr>
          <a:xfrm>
            <a:off x="6105496" y="498878"/>
            <a:ext cx="5692800" cy="460414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8899B3-71D2-7E45-8157-BE30467E5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576" y="1042404"/>
            <a:ext cx="11376024" cy="5148039"/>
          </a:xfrm>
        </p:spPr>
        <p:txBody>
          <a:bodyPr/>
          <a:lstStyle/>
          <a:p>
            <a:r>
              <a:rPr lang="en-US" sz="1800" dirty="0"/>
              <a:t>All people attending the talk today! </a:t>
            </a:r>
          </a:p>
          <a:p>
            <a:r>
              <a:rPr lang="en-US" sz="1800" dirty="0"/>
              <a:t>The teams that have helped us make this happen</a:t>
            </a:r>
          </a:p>
          <a:p>
            <a:pPr lvl="1"/>
            <a:r>
              <a:rPr lang="en-US" dirty="0"/>
              <a:t>To all BE-EA teams involved! </a:t>
            </a:r>
            <a:r>
              <a:rPr lang="en-US" dirty="0">
                <a:sym typeface="Wingdings" panose="05000000000000000000" pitchFamily="2" charset="2"/>
              </a:rPr>
              <a:t></a:t>
            </a:r>
          </a:p>
          <a:p>
            <a:pPr lvl="1"/>
            <a:r>
              <a:rPr lang="en-US" dirty="0"/>
              <a:t>SY-BI 	S. Deschamps, W. Devauchelle, </a:t>
            </a:r>
          </a:p>
          <a:p>
            <a:pPr marL="366712" lvl="1" indent="0">
              <a:buNone/>
            </a:pPr>
            <a:r>
              <a:rPr lang="en-US" dirty="0"/>
              <a:t>		I. Ortega Ruiz, J. Tan, M. </a:t>
            </a:r>
            <a:r>
              <a:rPr lang="en-US" dirty="0" err="1"/>
              <a:t>Kirschbaum</a:t>
            </a:r>
            <a:endParaRPr lang="en-US" dirty="0"/>
          </a:p>
          <a:p>
            <a:pPr lvl="1"/>
            <a:r>
              <a:rPr lang="en-GB" dirty="0"/>
              <a:t>EP-DT 	T. Schneider, M. van Stenis</a:t>
            </a:r>
          </a:p>
          <a:p>
            <a:pPr lvl="1"/>
            <a:r>
              <a:rPr lang="en-GB" dirty="0"/>
              <a:t>EN-MME 	E. </a:t>
            </a:r>
            <a:r>
              <a:rPr lang="en-GB" dirty="0" err="1"/>
              <a:t>Rigutto</a:t>
            </a:r>
            <a:r>
              <a:rPr lang="en-GB" dirty="0"/>
              <a:t> team</a:t>
            </a:r>
          </a:p>
          <a:p>
            <a:pPr lvl="1"/>
            <a:r>
              <a:rPr lang="en-GB" dirty="0"/>
              <a:t>SY-STI	P. </a:t>
            </a:r>
            <a:r>
              <a:rPr lang="en-GB" dirty="0" err="1"/>
              <a:t>Broussart</a:t>
            </a:r>
            <a:r>
              <a:rPr lang="en-GB" dirty="0"/>
              <a:t> team</a:t>
            </a:r>
          </a:p>
          <a:p>
            <a:pPr lvl="1"/>
            <a:endParaRPr lang="en-GB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053DF9-1592-8708-7694-7780BA2ED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0648"/>
            <a:ext cx="11376025" cy="535127"/>
          </a:xfrm>
        </p:spPr>
        <p:txBody>
          <a:bodyPr/>
          <a:lstStyle/>
          <a:p>
            <a:r>
              <a:rPr lang="en-US" dirty="0"/>
              <a:t>Thank you!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26F6DB-AAAA-E185-9AA8-D381B5400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7E1C5F-B7C6-0FDC-1C71-8924F02D4FED}"/>
              </a:ext>
            </a:extLst>
          </p:cNvPr>
          <p:cNvSpPr txBox="1"/>
          <p:nvPr/>
        </p:nvSpPr>
        <p:spPr>
          <a:xfrm>
            <a:off x="3026570" y="5292179"/>
            <a:ext cx="6138860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7200" dirty="0"/>
              <a:t>THANK YOU!!!</a:t>
            </a:r>
            <a:endParaRPr lang="en-GB" sz="7200" dirty="0"/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A29305E3-BF58-B1A6-8DF3-D8AA3803AA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26.11.2024</a:t>
            </a:r>
            <a:endParaRPr lang="en-US" dirty="0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192E9AC2-083D-F8F9-843B-0273A25D4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178th EATM Meeting – Cherenkov threshold detector beam test | J. Buesa Orgaz, M. van Dijk</a:t>
            </a:r>
          </a:p>
        </p:txBody>
      </p:sp>
    </p:spTree>
    <p:extLst>
      <p:ext uri="{BB962C8B-B14F-4D97-AF65-F5344CB8AC3E}">
        <p14:creationId xmlns:p14="http://schemas.microsoft.com/office/powerpoint/2010/main" val="26204950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aph of a graph showing the amount of pressure&#10;&#10;Description automatically generated with medium confidence">
            <a:extLst>
              <a:ext uri="{FF2B5EF4-FFF2-40B4-BE49-F238E27FC236}">
                <a16:creationId xmlns:a16="http://schemas.microsoft.com/office/drawing/2014/main" id="{EC546460-BD55-9CF5-9D08-99FCB7ED4192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1395" r="-3" b="-3"/>
          <a:stretch/>
        </p:blipFill>
        <p:spPr>
          <a:xfrm>
            <a:off x="6456041" y="2760541"/>
            <a:ext cx="5111947" cy="3440233"/>
          </a:xfrm>
          <a:noFill/>
        </p:spPr>
      </p:pic>
      <p:pic>
        <p:nvPicPr>
          <p:cNvPr id="10" name="Picture 9" descr="A graph of a graph showing the amount of pressure&#10;&#10;Description automatically generated with medium confidence">
            <a:extLst>
              <a:ext uri="{FF2B5EF4-FFF2-40B4-BE49-F238E27FC236}">
                <a16:creationId xmlns:a16="http://schemas.microsoft.com/office/drawing/2014/main" id="{875340C3-0C47-7B1E-D51E-BFB852E4FFF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95" r="-3" b="-3"/>
          <a:stretch/>
        </p:blipFill>
        <p:spPr>
          <a:xfrm>
            <a:off x="407989" y="2760542"/>
            <a:ext cx="5111947" cy="3440233"/>
          </a:xfrm>
          <a:prstGeom prst="rect">
            <a:avLst/>
          </a:prstGeom>
          <a:noFill/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B4E8FC1D-2A47-54B6-9082-4A553FA0C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88640"/>
            <a:ext cx="11380812" cy="1084263"/>
          </a:xfrm>
        </p:spPr>
        <p:txBody>
          <a:bodyPr/>
          <a:lstStyle/>
          <a:p>
            <a:r>
              <a:rPr lang="en-US" dirty="0"/>
              <a:t>Number of photons collected with original parabolic mirror vs prototype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F06AE27-70D2-4F97-8A2A-8ADB3D19A6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56089" y="1268760"/>
            <a:ext cx="5616575" cy="16207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&gt; 2 bar (higher angles), new mirror performs better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Unexpected drop at 9 bar. New mirror’s maximum collection capacity should be higher than 15 bar.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We were definitely losing light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2D01-39C1-D50C-3E93-873EC13F9006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378349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26.11.2024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0FFE09-BAD5-8DC3-6FC2-5883D1424E6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178th EATM Meeting – Cherenkov threshold detector beam test | J. Buesa Orgaz, M. van Dijk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984038-ABD1-966B-215A-4B3F6564049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57DC0B47-B01A-D4C6-B50A-5DCF44232949}"/>
              </a:ext>
            </a:extLst>
          </p:cNvPr>
          <p:cNvSpPr txBox="1">
            <a:spLocks/>
          </p:cNvSpPr>
          <p:nvPr/>
        </p:nvSpPr>
        <p:spPr>
          <a:xfrm>
            <a:off x="560387" y="1412776"/>
            <a:ext cx="5616575" cy="162071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1</a:t>
            </a:r>
            <a:r>
              <a:rPr lang="en-US" sz="1800" b="0" baseline="30000" dirty="0">
                <a:solidFill>
                  <a:schemeClr val="tx2"/>
                </a:solidFill>
              </a:rPr>
              <a:t>st</a:t>
            </a:r>
            <a:r>
              <a:rPr lang="en-US" sz="1800" b="0" dirty="0">
                <a:solidFill>
                  <a:schemeClr val="tx2"/>
                </a:solidFill>
              </a:rPr>
              <a:t> measurement of prototype collected less light at low pressures &lt; 2 bar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Hypothesis: losing light at the PMT connection. Distance from optical window to PMT window not adequate </a:t>
            </a:r>
          </a:p>
        </p:txBody>
      </p:sp>
    </p:spTree>
    <p:extLst>
      <p:ext uri="{BB962C8B-B14F-4D97-AF65-F5344CB8AC3E}">
        <p14:creationId xmlns:p14="http://schemas.microsoft.com/office/powerpoint/2010/main" val="12930737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B429C33B-5163-9BB4-04D0-1DB57936C8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273" y="2170120"/>
            <a:ext cx="5667099" cy="251776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With available components, we could only lower PMT to partially validate theory.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Lowering 5 mm the PMT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losing even more light at low Cherenkov angles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Next step: decrease distance from optical window to PMT to see if collection improved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FD25E9E2-5213-C416-F9AB-3A2DDF8A6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Lowering PMT showed light escaping from optical window-PMT coupling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EC96D30-CD8B-118E-FE1A-F36715795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0F06F10-4206-E0C9-06A7-A1214BEAF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444188"/>
            <a:ext cx="6053157" cy="4139927"/>
          </a:xfrm>
          <a:prstGeom prst="rect">
            <a:avLst/>
          </a:prstGeom>
        </p:spPr>
      </p:pic>
      <p:sp>
        <p:nvSpPr>
          <p:cNvPr id="14" name="Date Placeholder 4">
            <a:extLst>
              <a:ext uri="{FF2B5EF4-FFF2-40B4-BE49-F238E27FC236}">
                <a16:creationId xmlns:a16="http://schemas.microsoft.com/office/drawing/2014/main" id="{E6A0F17D-74D7-F2AA-5194-6E51D34544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26.11.2024</a:t>
            </a:r>
            <a:endParaRPr lang="en-US" dirty="0"/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DFF41532-4851-1799-D87A-DA75CEFC0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178th EATM Meeting – Cherenkov threshold detector beam test | J. Buesa Orgaz, M. van Dijk</a:t>
            </a:r>
          </a:p>
        </p:txBody>
      </p:sp>
    </p:spTree>
    <p:extLst>
      <p:ext uri="{BB962C8B-B14F-4D97-AF65-F5344CB8AC3E}">
        <p14:creationId xmlns:p14="http://schemas.microsoft.com/office/powerpoint/2010/main" val="30880190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long purple tube with black text&#10;&#10;Description automatically generated">
            <a:extLst>
              <a:ext uri="{FF2B5EF4-FFF2-40B4-BE49-F238E27FC236}">
                <a16:creationId xmlns:a16="http://schemas.microsoft.com/office/drawing/2014/main" id="{71D061B7-27A9-96B8-3BB3-6AB5A8A12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9747" y="3382335"/>
            <a:ext cx="6971612" cy="287942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0C82F62-C787-3571-9FFA-100887D88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29577"/>
            <a:ext cx="11376025" cy="535127"/>
          </a:xfrm>
        </p:spPr>
        <p:txBody>
          <a:bodyPr/>
          <a:lstStyle/>
          <a:p>
            <a:r>
              <a:rPr lang="en-US" dirty="0"/>
              <a:t>XCET detector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1DDE7D-86A2-8854-F9B6-8F278F5BD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CBBD12-F846-E9C4-1904-1D7E9B718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26.11.2024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C1BC10-8BF1-A6FB-66FE-10EEDA124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178th EATM Meeting – Cherenkov threshold detector beam test | J. Buesa Orgaz, M. van Dijk</a:t>
            </a: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1BEF5D8-F10A-C09F-C30D-15CB25603396}"/>
              </a:ext>
            </a:extLst>
          </p:cNvPr>
          <p:cNvSpPr txBox="1">
            <a:spLocks/>
          </p:cNvSpPr>
          <p:nvPr/>
        </p:nvSpPr>
        <p:spPr>
          <a:xfrm>
            <a:off x="191344" y="980728"/>
            <a:ext cx="11376024" cy="51480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Cherenkov threshold detectors form one of the key pieces of instrumentation of the East and North experimental areas</a:t>
            </a:r>
          </a:p>
          <a:p>
            <a:pPr lvl="1"/>
            <a:r>
              <a:rPr lang="en-GB" dirty="0"/>
              <a:t>Cherenkov light is emitted differently depending on particle mass, pressure, and type of gas (CO</a:t>
            </a:r>
            <a:r>
              <a:rPr lang="en-GB" baseline="-25000" dirty="0"/>
              <a:t>2 </a:t>
            </a:r>
            <a:r>
              <a:rPr lang="en-GB" dirty="0"/>
              <a:t>and He for this test)</a:t>
            </a:r>
          </a:p>
          <a:p>
            <a:pPr lvl="1"/>
            <a:r>
              <a:rPr lang="en-GB" dirty="0"/>
              <a:t>Each type of particle has a “threshold” for emitting Cherenkov light in gas dependent on the pressure</a:t>
            </a:r>
          </a:p>
          <a:p>
            <a:pPr lvl="1"/>
            <a:r>
              <a:rPr lang="en-GB" dirty="0"/>
              <a:t>Below threshold: no light! Over threshold: Yes light, and quantity is linear with (P-</a:t>
            </a:r>
            <a:r>
              <a:rPr lang="en-GB" dirty="0" err="1"/>
              <a:t>P</a:t>
            </a:r>
            <a:r>
              <a:rPr lang="en-GB" baseline="-25000" dirty="0" err="1"/>
              <a:t>thr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Light is emitted under an angle that grows with (P-</a:t>
            </a:r>
            <a:r>
              <a:rPr lang="en-GB" dirty="0" err="1"/>
              <a:t>P</a:t>
            </a:r>
            <a:r>
              <a:rPr lang="en-GB" baseline="-25000" dirty="0" err="1"/>
              <a:t>thr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These characteristics dictate the design 								of the XCET parabolic mirror</a:t>
            </a:r>
          </a:p>
          <a:p>
            <a:endParaRPr lang="en-GB" dirty="0"/>
          </a:p>
          <a:p>
            <a:pPr lvl="2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55466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4C42936-A996-F902-517E-AAD65AA60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Reflectivity measurements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22BF5C-8DD2-15E2-9371-955E61B53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94F2EE-4F8A-F1EB-97E8-22B6DE13B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19.04.2023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2134CF-AA9F-22E0-2479-398034708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Production and testing of the XCET 45 degree mirror | J. Buesa Orgaz, M. van Dijk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80A74F-6A64-CA08-BFE5-1931CE8E8B7B}"/>
              </a:ext>
            </a:extLst>
          </p:cNvPr>
          <p:cNvSpPr txBox="1"/>
          <p:nvPr/>
        </p:nvSpPr>
        <p:spPr>
          <a:xfrm>
            <a:off x="7824192" y="2002750"/>
            <a:ext cx="4090424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The choice of coating technique outweighs the impact of the polymer substrate selection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No big difference among polymers was found with EB-PVD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Faster Al+MgF</a:t>
            </a:r>
            <a:r>
              <a:rPr lang="en-GB" baseline="-25000" dirty="0"/>
              <a:t>2</a:t>
            </a:r>
            <a:r>
              <a:rPr lang="en-GB" dirty="0"/>
              <a:t> evaporation </a:t>
            </a:r>
            <a:br>
              <a:rPr lang="en-GB" dirty="0"/>
            </a:br>
            <a:r>
              <a:rPr lang="en-GB" dirty="0"/>
              <a:t>reduced oxidation and enhanced </a:t>
            </a:r>
            <a:br>
              <a:rPr lang="en-GB" dirty="0"/>
            </a:br>
            <a:r>
              <a:rPr lang="en-GB" dirty="0"/>
              <a:t>UV reflectivity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C5DF50-862B-C2ED-E743-031C290465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95" t="7313" r="7207" b="2010"/>
          <a:stretch/>
        </p:blipFill>
        <p:spPr>
          <a:xfrm>
            <a:off x="98963" y="1012672"/>
            <a:ext cx="7642087" cy="519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038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45A617-A939-EAF4-BC99-C46E58196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5039939" cy="5148039"/>
          </a:xfrm>
        </p:spPr>
        <p:txBody>
          <a:bodyPr/>
          <a:lstStyle/>
          <a:p>
            <a:r>
              <a:rPr lang="en-US" dirty="0"/>
              <a:t>Compare the new to the old mirror by taking the ratio of the charge observed after and before</a:t>
            </a:r>
          </a:p>
          <a:p>
            <a:pPr lvl="1"/>
            <a:r>
              <a:rPr lang="en-US" b="1" dirty="0"/>
              <a:t>We consistently find 50-80% more light for the new mirror! </a:t>
            </a:r>
          </a:p>
          <a:p>
            <a:pPr lvl="1"/>
            <a:endParaRPr lang="en-US" dirty="0"/>
          </a:p>
          <a:p>
            <a:r>
              <a:rPr lang="en-GB" dirty="0"/>
              <a:t>Not all points agree within error bars? </a:t>
            </a:r>
          </a:p>
          <a:p>
            <a:pPr lvl="1"/>
            <a:r>
              <a:rPr lang="en-GB" dirty="0"/>
              <a:t>At low charge, fitting of overlapping gaussians can be difficult</a:t>
            </a:r>
          </a:p>
          <a:p>
            <a:pPr lvl="1"/>
            <a:r>
              <a:rPr lang="en-GB" dirty="0"/>
              <a:t>Cherenkov angles at same pressure for different particles not the same</a:t>
            </a:r>
          </a:p>
          <a:p>
            <a:pPr lvl="1"/>
            <a:r>
              <a:rPr lang="en-GB" dirty="0"/>
              <a:t>Optical behaviour of the remaining elements not fixed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992AE8-5482-E1C7-1153-F04752C0A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performance of the new mirror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FBF7FA-BD03-1635-8622-3CC5258BD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0D73AE-3A30-1243-F253-AE08E16CF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19.04.2023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F4B4A1-E293-5BB5-40B7-B4BA097CE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Production and testing of the XCET 45 degree mirror | J. Buesa Orgaz, M. van Dijk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C054EB-3BA7-591D-2AD7-7BEB16FEF5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00" t="8305" r="8004" b="2327"/>
          <a:stretch/>
        </p:blipFill>
        <p:spPr>
          <a:xfrm>
            <a:off x="5591944" y="1268761"/>
            <a:ext cx="6480720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514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5">
            <a:extLst>
              <a:ext uri="{FF2B5EF4-FFF2-40B4-BE49-F238E27FC236}">
                <a16:creationId xmlns:a16="http://schemas.microsoft.com/office/drawing/2014/main" id="{9EABF067-603B-423B-BC5B-7E0DEB5E58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" t="16664" r="78" b="5678"/>
          <a:stretch>
            <a:fillRect/>
          </a:stretch>
        </p:blipFill>
        <p:spPr bwMode="auto">
          <a:xfrm>
            <a:off x="563563" y="1065312"/>
            <a:ext cx="10972800" cy="480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0229352-8B96-4AD8-B480-F330A81783D7}"/>
              </a:ext>
            </a:extLst>
          </p:cNvPr>
          <p:cNvCxnSpPr>
            <a:cxnSpLocks/>
          </p:cNvCxnSpPr>
          <p:nvPr/>
        </p:nvCxnSpPr>
        <p:spPr>
          <a:xfrm>
            <a:off x="569913" y="1295498"/>
            <a:ext cx="11105310" cy="2266951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558" name="Group 32">
            <a:extLst>
              <a:ext uri="{FF2B5EF4-FFF2-40B4-BE49-F238E27FC236}">
                <a16:creationId xmlns:a16="http://schemas.microsoft.com/office/drawing/2014/main" id="{38478953-4DE9-4E48-9294-85FB39BA0E6E}"/>
              </a:ext>
            </a:extLst>
          </p:cNvPr>
          <p:cNvGrpSpPr>
            <a:grpSpLocks/>
          </p:cNvGrpSpPr>
          <p:nvPr/>
        </p:nvGrpSpPr>
        <p:grpSpPr bwMode="auto">
          <a:xfrm>
            <a:off x="4481513" y="2094012"/>
            <a:ext cx="2578100" cy="1752600"/>
            <a:chOff x="4527550" y="2292350"/>
            <a:chExt cx="2578100" cy="1752600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38D1811D-00CE-495A-96BF-04B866ADDF45}"/>
                </a:ext>
              </a:extLst>
            </p:cNvPr>
            <p:cNvCxnSpPr/>
            <p:nvPr/>
          </p:nvCxnSpPr>
          <p:spPr>
            <a:xfrm flipH="1">
              <a:off x="6718300" y="3400425"/>
              <a:ext cx="296863" cy="379412"/>
            </a:xfrm>
            <a:prstGeom prst="straightConnector1">
              <a:avLst/>
            </a:prstGeom>
            <a:ln w="9525">
              <a:solidFill>
                <a:schemeClr val="bg1"/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508" name="Group 30">
              <a:extLst>
                <a:ext uri="{FF2B5EF4-FFF2-40B4-BE49-F238E27FC236}">
                  <a16:creationId xmlns:a16="http://schemas.microsoft.com/office/drawing/2014/main" id="{012E3900-769A-4FF6-9D64-6BB3E9E6C1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27550" y="2292350"/>
              <a:ext cx="2578100" cy="1752600"/>
              <a:chOff x="4527550" y="2292350"/>
              <a:chExt cx="2578100" cy="1752600"/>
            </a:xfrm>
          </p:grpSpPr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90D74A80-9A78-446C-9A46-1C859B17C278}"/>
                  </a:ext>
                </a:extLst>
              </p:cNvPr>
              <p:cNvCxnSpPr/>
              <p:nvPr/>
            </p:nvCxnSpPr>
            <p:spPr>
              <a:xfrm>
                <a:off x="4527550" y="2292350"/>
                <a:ext cx="2413000" cy="381000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81F625B4-0738-4D06-9FA0-A6CD21D804EE}"/>
                  </a:ext>
                </a:extLst>
              </p:cNvPr>
              <p:cNvCxnSpPr/>
              <p:nvPr/>
            </p:nvCxnSpPr>
            <p:spPr>
              <a:xfrm>
                <a:off x="4527550" y="2292350"/>
                <a:ext cx="2578100" cy="665162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AF7DF567-BE8F-4E68-A85A-3282CDC09D6C}"/>
                  </a:ext>
                </a:extLst>
              </p:cNvPr>
              <p:cNvCxnSpPr/>
              <p:nvPr/>
            </p:nvCxnSpPr>
            <p:spPr>
              <a:xfrm>
                <a:off x="6940550" y="2673350"/>
                <a:ext cx="74613" cy="725487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EFF19241-B827-40B8-BA1E-6631DCC8946A}"/>
                  </a:ext>
                </a:extLst>
              </p:cNvPr>
              <p:cNvCxnSpPr/>
              <p:nvPr/>
            </p:nvCxnSpPr>
            <p:spPr>
              <a:xfrm>
                <a:off x="6724650" y="3773487"/>
                <a:ext cx="19050" cy="265113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F26BE271-16C8-4E76-BDA7-510CF8031500}"/>
                  </a:ext>
                </a:extLst>
              </p:cNvPr>
              <p:cNvCxnSpPr/>
              <p:nvPr/>
            </p:nvCxnSpPr>
            <p:spPr>
              <a:xfrm flipH="1">
                <a:off x="6740525" y="2957512"/>
                <a:ext cx="360363" cy="341313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24A4A547-66A4-47FF-8701-A08A63801194}"/>
                  </a:ext>
                </a:extLst>
              </p:cNvPr>
              <p:cNvCxnSpPr/>
              <p:nvPr/>
            </p:nvCxnSpPr>
            <p:spPr>
              <a:xfrm>
                <a:off x="6746875" y="3298825"/>
                <a:ext cx="173038" cy="388937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5C11D3A0-9E3A-4DA0-B432-8FDA26CB2613}"/>
                  </a:ext>
                </a:extLst>
              </p:cNvPr>
              <p:cNvCxnSpPr/>
              <p:nvPr/>
            </p:nvCxnSpPr>
            <p:spPr>
              <a:xfrm flipH="1">
                <a:off x="6746875" y="3673475"/>
                <a:ext cx="171450" cy="371475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559" name="Group 46">
            <a:extLst>
              <a:ext uri="{FF2B5EF4-FFF2-40B4-BE49-F238E27FC236}">
                <a16:creationId xmlns:a16="http://schemas.microsoft.com/office/drawing/2014/main" id="{E8D014F4-091D-4524-99B4-5B43D9030AD8}"/>
              </a:ext>
            </a:extLst>
          </p:cNvPr>
          <p:cNvGrpSpPr>
            <a:grpSpLocks/>
          </p:cNvGrpSpPr>
          <p:nvPr/>
        </p:nvGrpSpPr>
        <p:grpSpPr bwMode="auto">
          <a:xfrm>
            <a:off x="9332913" y="3083024"/>
            <a:ext cx="1677988" cy="1547813"/>
            <a:chOff x="5427837" y="2497350"/>
            <a:chExt cx="1677813" cy="1547600"/>
          </a:xfrm>
        </p:grpSpPr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BBDE1F8F-9C48-43A1-BD6E-0AD3DE56B1EA}"/>
                </a:ext>
              </a:extLst>
            </p:cNvPr>
            <p:cNvCxnSpPr/>
            <p:nvPr/>
          </p:nvCxnSpPr>
          <p:spPr>
            <a:xfrm flipH="1">
              <a:off x="6718340" y="3400514"/>
              <a:ext cx="296831" cy="379360"/>
            </a:xfrm>
            <a:prstGeom prst="straightConnector1">
              <a:avLst/>
            </a:prstGeom>
            <a:ln w="9525">
              <a:solidFill>
                <a:schemeClr val="bg1"/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499" name="Group 48">
              <a:extLst>
                <a:ext uri="{FF2B5EF4-FFF2-40B4-BE49-F238E27FC236}">
                  <a16:creationId xmlns:a16="http://schemas.microsoft.com/office/drawing/2014/main" id="{A5FF0EC4-7F56-4DE5-A8D2-5F9BB63ED2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7837" y="2497350"/>
              <a:ext cx="1677813" cy="1547600"/>
              <a:chOff x="5427837" y="2497350"/>
              <a:chExt cx="1677813" cy="1547600"/>
            </a:xfrm>
          </p:grpSpPr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C8D9F37C-7D08-42B4-9851-2109C13BFC54}"/>
                  </a:ext>
                </a:extLst>
              </p:cNvPr>
              <p:cNvCxnSpPr/>
              <p:nvPr/>
            </p:nvCxnSpPr>
            <p:spPr>
              <a:xfrm>
                <a:off x="5427837" y="2497350"/>
                <a:ext cx="1512730" cy="196823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D121C806-BBC4-42A8-AD26-E3AB17620607}"/>
                  </a:ext>
                </a:extLst>
              </p:cNvPr>
              <p:cNvCxnSpPr/>
              <p:nvPr/>
            </p:nvCxnSpPr>
            <p:spPr>
              <a:xfrm>
                <a:off x="5427837" y="2497350"/>
                <a:ext cx="1677813" cy="479359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4E2D5713-1A8E-413D-887A-202E50AED75A}"/>
                  </a:ext>
                </a:extLst>
              </p:cNvPr>
              <p:cNvCxnSpPr/>
              <p:nvPr/>
            </p:nvCxnSpPr>
            <p:spPr>
              <a:xfrm>
                <a:off x="6931043" y="2692586"/>
                <a:ext cx="74604" cy="725387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D353BC9A-3C0E-466B-89A4-A84D7D9C52DE}"/>
                  </a:ext>
                </a:extLst>
              </p:cNvPr>
              <p:cNvCxnSpPr/>
              <p:nvPr/>
            </p:nvCxnSpPr>
            <p:spPr>
              <a:xfrm>
                <a:off x="6724690" y="3773524"/>
                <a:ext cx="19048" cy="265077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0AA08718-8DC2-4551-ABFE-980932686D1C}"/>
                  </a:ext>
                </a:extLst>
              </p:cNvPr>
              <p:cNvCxnSpPr/>
              <p:nvPr/>
            </p:nvCxnSpPr>
            <p:spPr>
              <a:xfrm flipH="1">
                <a:off x="6740563" y="2957662"/>
                <a:ext cx="360324" cy="341266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5418AEBA-F907-4348-9B54-49E9924AACDC}"/>
                  </a:ext>
                </a:extLst>
              </p:cNvPr>
              <p:cNvCxnSpPr/>
              <p:nvPr/>
            </p:nvCxnSpPr>
            <p:spPr>
              <a:xfrm>
                <a:off x="6746912" y="3298928"/>
                <a:ext cx="173019" cy="388883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32170426-7E61-43ED-8A69-287910304A1B}"/>
                  </a:ext>
                </a:extLst>
              </p:cNvPr>
              <p:cNvCxnSpPr/>
              <p:nvPr/>
            </p:nvCxnSpPr>
            <p:spPr>
              <a:xfrm flipH="1">
                <a:off x="6746912" y="3673526"/>
                <a:ext cx="171432" cy="371424"/>
              </a:xfrm>
              <a:prstGeom prst="straightConnector1">
                <a:avLst/>
              </a:prstGeom>
              <a:ln w="9525">
                <a:solidFill>
                  <a:schemeClr val="bg1"/>
                </a:solidFill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31E48C8-80BC-491E-AEB8-6E7D6C1F16B2}"/>
              </a:ext>
            </a:extLst>
          </p:cNvPr>
          <p:cNvCxnSpPr>
            <a:cxnSpLocks/>
          </p:cNvCxnSpPr>
          <p:nvPr/>
        </p:nvCxnSpPr>
        <p:spPr>
          <a:xfrm flipV="1">
            <a:off x="3167064" y="2047974"/>
            <a:ext cx="55562" cy="346871"/>
          </a:xfrm>
          <a:prstGeom prst="straightConnector1">
            <a:avLst/>
          </a:prstGeom>
          <a:ln w="6350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B8BAF5E7-8ECE-4A4C-A801-E92E289A4B27}"/>
              </a:ext>
            </a:extLst>
          </p:cNvPr>
          <p:cNvCxnSpPr>
            <a:cxnSpLocks/>
          </p:cNvCxnSpPr>
          <p:nvPr/>
        </p:nvCxnSpPr>
        <p:spPr>
          <a:xfrm flipV="1">
            <a:off x="1188724" y="1678087"/>
            <a:ext cx="152400" cy="388937"/>
          </a:xfrm>
          <a:prstGeom prst="straightConnector1">
            <a:avLst/>
          </a:prstGeom>
          <a:ln w="6350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08B36D8-C351-4601-B0DB-FDB81BAAF7DA}"/>
              </a:ext>
            </a:extLst>
          </p:cNvPr>
          <p:cNvSpPr/>
          <p:nvPr/>
        </p:nvSpPr>
        <p:spPr>
          <a:xfrm rot="590261">
            <a:off x="547691" y="1279639"/>
            <a:ext cx="97025" cy="4571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DDDD4B50-CA1C-4FB3-8C9D-47A42F0A95EC}"/>
              </a:ext>
            </a:extLst>
          </p:cNvPr>
          <p:cNvCxnSpPr>
            <a:cxnSpLocks/>
            <a:stCxn id="23578" idx="3"/>
          </p:cNvCxnSpPr>
          <p:nvPr/>
        </p:nvCxnSpPr>
        <p:spPr>
          <a:xfrm flipH="1" flipV="1">
            <a:off x="3359151" y="2127349"/>
            <a:ext cx="262837" cy="400798"/>
          </a:xfrm>
          <a:prstGeom prst="straightConnector1">
            <a:avLst/>
          </a:prstGeom>
          <a:ln w="6350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52586850-6D8D-46C9-85C0-118434785F76}"/>
              </a:ext>
            </a:extLst>
          </p:cNvPr>
          <p:cNvCxnSpPr>
            <a:cxnSpLocks/>
          </p:cNvCxnSpPr>
          <p:nvPr/>
        </p:nvCxnSpPr>
        <p:spPr>
          <a:xfrm flipV="1">
            <a:off x="2770188" y="2052737"/>
            <a:ext cx="250825" cy="257969"/>
          </a:xfrm>
          <a:prstGeom prst="straightConnector1">
            <a:avLst/>
          </a:prstGeom>
          <a:ln w="6350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4A3147D1-6442-4FE9-A4DB-CA9A10F19CCF}"/>
              </a:ext>
            </a:extLst>
          </p:cNvPr>
          <p:cNvCxnSpPr>
            <a:cxnSpLocks/>
          </p:cNvCxnSpPr>
          <p:nvPr/>
        </p:nvCxnSpPr>
        <p:spPr>
          <a:xfrm flipV="1">
            <a:off x="4933950" y="2400401"/>
            <a:ext cx="100807" cy="341311"/>
          </a:xfrm>
          <a:prstGeom prst="straightConnector1">
            <a:avLst/>
          </a:prstGeom>
          <a:ln w="6350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CFB63034-FB5E-4F32-BB98-4D7A9533BE31}"/>
              </a:ext>
            </a:extLst>
          </p:cNvPr>
          <p:cNvCxnSpPr/>
          <p:nvPr/>
        </p:nvCxnSpPr>
        <p:spPr>
          <a:xfrm>
            <a:off x="6530976" y="1639987"/>
            <a:ext cx="423862" cy="901700"/>
          </a:xfrm>
          <a:prstGeom prst="straightConnector1">
            <a:avLst/>
          </a:prstGeom>
          <a:ln w="6350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A8D745A7-C9A7-4F7F-88AA-9017F840147A}"/>
              </a:ext>
            </a:extLst>
          </p:cNvPr>
          <p:cNvCxnSpPr>
            <a:cxnSpLocks/>
          </p:cNvCxnSpPr>
          <p:nvPr/>
        </p:nvCxnSpPr>
        <p:spPr>
          <a:xfrm flipH="1">
            <a:off x="6873876" y="3476724"/>
            <a:ext cx="799903" cy="12700"/>
          </a:xfrm>
          <a:prstGeom prst="straightConnector1">
            <a:avLst/>
          </a:prstGeom>
          <a:ln w="6350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6B5BED12-564D-48C7-91AA-1F8E9F2469A7}"/>
              </a:ext>
            </a:extLst>
          </p:cNvPr>
          <p:cNvCxnSpPr>
            <a:cxnSpLocks/>
          </p:cNvCxnSpPr>
          <p:nvPr/>
        </p:nvCxnSpPr>
        <p:spPr>
          <a:xfrm flipH="1">
            <a:off x="6632576" y="4148237"/>
            <a:ext cx="1041203" cy="0"/>
          </a:xfrm>
          <a:prstGeom prst="straightConnector1">
            <a:avLst/>
          </a:prstGeom>
          <a:ln w="6350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40CCA2CC-2D07-4534-87C2-190220CC2CE2}"/>
              </a:ext>
            </a:extLst>
          </p:cNvPr>
          <p:cNvCxnSpPr/>
          <p:nvPr/>
        </p:nvCxnSpPr>
        <p:spPr>
          <a:xfrm flipH="1">
            <a:off x="7327901" y="1932087"/>
            <a:ext cx="611187" cy="501650"/>
          </a:xfrm>
          <a:prstGeom prst="straightConnector1">
            <a:avLst/>
          </a:prstGeom>
          <a:ln w="6350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F1631CC9-5060-4516-94DC-CE456A66E37A}"/>
              </a:ext>
            </a:extLst>
          </p:cNvPr>
          <p:cNvCxnSpPr/>
          <p:nvPr/>
        </p:nvCxnSpPr>
        <p:spPr>
          <a:xfrm flipH="1">
            <a:off x="5237163" y="1678087"/>
            <a:ext cx="133350" cy="515937"/>
          </a:xfrm>
          <a:prstGeom prst="straightConnector1">
            <a:avLst/>
          </a:prstGeom>
          <a:ln w="6350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577" name="TextBox 86">
            <a:extLst>
              <a:ext uri="{FF2B5EF4-FFF2-40B4-BE49-F238E27FC236}">
                <a16:creationId xmlns:a16="http://schemas.microsoft.com/office/drawing/2014/main" id="{0E456FEA-6191-4443-A3C1-98C7EA098F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277" y="2079725"/>
            <a:ext cx="10048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Vacuum beam pipe</a:t>
            </a:r>
          </a:p>
        </p:txBody>
      </p:sp>
      <p:sp>
        <p:nvSpPr>
          <p:cNvPr id="23578" name="TextBox 93">
            <a:extLst>
              <a:ext uri="{FF2B5EF4-FFF2-40B4-BE49-F238E27FC236}">
                <a16:creationId xmlns:a16="http://schemas.microsoft.com/office/drawing/2014/main" id="{B4712DA1-2B09-4C1E-B249-17FB5E0EC0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8688" y="2390034"/>
            <a:ext cx="10033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</a:t>
            </a:r>
          </a:p>
        </p:txBody>
      </p:sp>
      <p:sp>
        <p:nvSpPr>
          <p:cNvPr id="23579" name="TextBox 94">
            <a:extLst>
              <a:ext uri="{FF2B5EF4-FFF2-40B4-BE49-F238E27FC236}">
                <a16:creationId xmlns:a16="http://schemas.microsoft.com/office/drawing/2014/main" id="{7D3CAB2F-E1C2-4B1E-B2A3-5F30FF906D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1675" y="2528192"/>
            <a:ext cx="10048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Entrance window</a:t>
            </a:r>
          </a:p>
        </p:txBody>
      </p:sp>
      <p:sp>
        <p:nvSpPr>
          <p:cNvPr id="23580" name="TextBox 95">
            <a:extLst>
              <a:ext uri="{FF2B5EF4-FFF2-40B4-BE49-F238E27FC236}">
                <a16:creationId xmlns:a16="http://schemas.microsoft.com/office/drawing/2014/main" id="{392C74ED-BA27-45AA-B87E-8D02F18DE1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9104" y="2722655"/>
            <a:ext cx="1190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Pressurized radiator pipe</a:t>
            </a:r>
          </a:p>
        </p:txBody>
      </p:sp>
      <p:sp>
        <p:nvSpPr>
          <p:cNvPr id="23581" name="TextBox 96">
            <a:extLst>
              <a:ext uri="{FF2B5EF4-FFF2-40B4-BE49-F238E27FC236}">
                <a16:creationId xmlns:a16="http://schemas.microsoft.com/office/drawing/2014/main" id="{BFE76AD8-A3B4-46E9-A6AA-4A6CD5C0F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0666" y="3244949"/>
            <a:ext cx="11922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Parabolic mirror</a:t>
            </a:r>
          </a:p>
        </p:txBody>
      </p:sp>
      <p:sp>
        <p:nvSpPr>
          <p:cNvPr id="23582" name="TextBox 97">
            <a:extLst>
              <a:ext uri="{FF2B5EF4-FFF2-40B4-BE49-F238E27FC236}">
                <a16:creationId xmlns:a16="http://schemas.microsoft.com/office/drawing/2014/main" id="{F79D9CB3-4CD0-4609-A3D1-A46E2EC7FE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9884" y="3997424"/>
            <a:ext cx="1190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Photomultiplier</a:t>
            </a:r>
          </a:p>
        </p:txBody>
      </p:sp>
      <p:sp>
        <p:nvSpPr>
          <p:cNvPr id="23584" name="TextBox 103">
            <a:extLst>
              <a:ext uri="{FF2B5EF4-FFF2-40B4-BE49-F238E27FC236}">
                <a16:creationId xmlns:a16="http://schemas.microsoft.com/office/drawing/2014/main" id="{55CBDF34-8EF9-4AC9-BED6-C5A5D69F8E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9813" y="1184374"/>
            <a:ext cx="1158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Cherenkov light</a:t>
            </a:r>
          </a:p>
        </p:txBody>
      </p:sp>
      <p:sp>
        <p:nvSpPr>
          <p:cNvPr id="23585" name="TextBox 104">
            <a:extLst>
              <a:ext uri="{FF2B5EF4-FFF2-40B4-BE49-F238E27FC236}">
                <a16:creationId xmlns:a16="http://schemas.microsoft.com/office/drawing/2014/main" id="{F06C36BC-14D5-4DAE-85F6-FC8B191164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7888" y="1346299"/>
            <a:ext cx="11588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Mirror 45°</a:t>
            </a:r>
          </a:p>
        </p:txBody>
      </p:sp>
      <p:sp>
        <p:nvSpPr>
          <p:cNvPr id="23586" name="TextBox 107">
            <a:extLst>
              <a:ext uri="{FF2B5EF4-FFF2-40B4-BE49-F238E27FC236}">
                <a16:creationId xmlns:a16="http://schemas.microsoft.com/office/drawing/2014/main" id="{ABD1F667-2897-423A-90F8-1775AF4B58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5426" y="1724124"/>
            <a:ext cx="11588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Exit window</a:t>
            </a:r>
          </a:p>
        </p:txBody>
      </p:sp>
      <p:sp>
        <p:nvSpPr>
          <p:cNvPr id="23587" name="TextBox 108">
            <a:extLst>
              <a:ext uri="{FF2B5EF4-FFF2-40B4-BE49-F238E27FC236}">
                <a16:creationId xmlns:a16="http://schemas.microsoft.com/office/drawing/2014/main" id="{1C7461A3-9054-4994-B6F4-FDF5B16B50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794" y="2183557"/>
            <a:ext cx="10048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Vacuum pipe beam window</a:t>
            </a:r>
          </a:p>
        </p:txBody>
      </p:sp>
      <p:sp>
        <p:nvSpPr>
          <p:cNvPr id="23593" name="TextBox 123">
            <a:extLst>
              <a:ext uri="{FF2B5EF4-FFF2-40B4-BE49-F238E27FC236}">
                <a16:creationId xmlns:a16="http://schemas.microsoft.com/office/drawing/2014/main" id="{4345EEDD-EB10-4D35-A136-5318E184595F}"/>
              </a:ext>
            </a:extLst>
          </p:cNvPr>
          <p:cNvSpPr txBox="1">
            <a:spLocks noChangeArrowheads="1"/>
          </p:cNvSpPr>
          <p:nvPr/>
        </p:nvSpPr>
        <p:spPr bwMode="auto">
          <a:xfrm rot="659807">
            <a:off x="819242" y="1269946"/>
            <a:ext cx="14097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 beam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C97E3ACE-8A4C-47DC-962B-C14884830D3F}"/>
              </a:ext>
            </a:extLst>
          </p:cNvPr>
          <p:cNvCxnSpPr>
            <a:cxnSpLocks/>
            <a:stCxn id="4" idx="4"/>
          </p:cNvCxnSpPr>
          <p:nvPr/>
        </p:nvCxnSpPr>
        <p:spPr>
          <a:xfrm flipH="1">
            <a:off x="10086976" y="2476964"/>
            <a:ext cx="139616" cy="685435"/>
          </a:xfrm>
          <a:prstGeom prst="straightConnector1">
            <a:avLst/>
          </a:prstGeom>
          <a:ln w="6350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C6ED3B1E-AF60-34ED-4884-E75FA96AE9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82573">
            <a:off x="9467220" y="896211"/>
            <a:ext cx="1833642" cy="1596435"/>
          </a:xfrm>
          <a:prstGeom prst="ellipse">
            <a:avLst/>
          </a:prstGeom>
          <a:ln>
            <a:solidFill>
              <a:schemeClr val="tx2"/>
            </a:solidFill>
          </a:ln>
        </p:spPr>
      </p:pic>
      <p:sp>
        <p:nvSpPr>
          <p:cNvPr id="5" name="TextBox 103">
            <a:extLst>
              <a:ext uri="{FF2B5EF4-FFF2-40B4-BE49-F238E27FC236}">
                <a16:creationId xmlns:a16="http://schemas.microsoft.com/office/drawing/2014/main" id="{3116542C-1083-49C3-D349-8AD33DEA38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89357" y="2520231"/>
            <a:ext cx="158586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Cherenkov angle</a:t>
            </a: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9F9BAB10-8D15-30F2-4317-BC6FCE9D3569}"/>
              </a:ext>
            </a:extLst>
          </p:cNvPr>
          <p:cNvSpPr txBox="1">
            <a:spLocks/>
          </p:cNvSpPr>
          <p:nvPr/>
        </p:nvSpPr>
        <p:spPr>
          <a:xfrm>
            <a:off x="407988" y="332656"/>
            <a:ext cx="11376025" cy="60713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Cherenkov Threshold Detector Layout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A185CD3-D423-1D75-73A2-3DC90645893A}"/>
              </a:ext>
            </a:extLst>
          </p:cNvPr>
          <p:cNvSpPr txBox="1"/>
          <p:nvPr/>
        </p:nvSpPr>
        <p:spPr>
          <a:xfrm>
            <a:off x="286594" y="3698183"/>
            <a:ext cx="6020965" cy="227754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marL="285750" indent="-28575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/>
              <a:t>Particle arrives upstream from vacuum pipe</a:t>
            </a:r>
          </a:p>
          <a:p>
            <a:pPr marL="285750" indent="-28575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/>
              <a:t>Particle enters pressure vessel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/>
              <a:t>Cherenkov light is produced with a specific angle (θ), and is reflected in the mirrors</a:t>
            </a:r>
          </a:p>
          <a:p>
            <a:pPr marL="285750" indent="-28575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/>
              <a:t>Photons arrive to the photomultiplier (PMT)</a:t>
            </a:r>
          </a:p>
          <a:p>
            <a:pPr marL="285750" indent="-28575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/>
              <a:t>Particle is detected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ADA3EC5-077C-2C89-5B03-324607D16647}"/>
              </a:ext>
            </a:extLst>
          </p:cNvPr>
          <p:cNvSpPr/>
          <p:nvPr/>
        </p:nvSpPr>
        <p:spPr>
          <a:xfrm>
            <a:off x="152195" y="3598958"/>
            <a:ext cx="5908040" cy="242233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107">
            <a:extLst>
              <a:ext uri="{FF2B5EF4-FFF2-40B4-BE49-F238E27FC236}">
                <a16:creationId xmlns:a16="http://schemas.microsoft.com/office/drawing/2014/main" id="{06848731-7AB8-AEB8-5119-79A62C4608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9884" y="3702248"/>
            <a:ext cx="125888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Optical window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D918E49-FCB2-FFFD-9720-F55363B1689E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6761459" y="3837186"/>
            <a:ext cx="878425" cy="3562"/>
          </a:xfrm>
          <a:prstGeom prst="straightConnector1">
            <a:avLst/>
          </a:prstGeom>
          <a:ln w="6350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08C95672-FCDB-8D73-B25F-C83D8C6CDD7B}"/>
              </a:ext>
            </a:extLst>
          </p:cNvPr>
          <p:cNvSpPr/>
          <p:nvPr/>
        </p:nvSpPr>
        <p:spPr>
          <a:xfrm rot="707413">
            <a:off x="11352583" y="3489095"/>
            <a:ext cx="374279" cy="9842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6BA043C0-6BE7-EE56-6994-826C468CC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6" name="Date Placeholder 4">
            <a:extLst>
              <a:ext uri="{FF2B5EF4-FFF2-40B4-BE49-F238E27FC236}">
                <a16:creationId xmlns:a16="http://schemas.microsoft.com/office/drawing/2014/main" id="{014E6F97-7863-4B9E-0DFC-FF08A08BFC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de-DE"/>
              <a:t>26.11.2024</a:t>
            </a:r>
            <a:endParaRPr lang="en-US" dirty="0"/>
          </a:p>
        </p:txBody>
      </p:sp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9DEF9186-02AF-F0D2-CEB1-BA94532C9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178th EATM Meeting – Cherenkov threshold detector beam test | J. Buesa Orgaz, M. van Dijk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8442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4.81481E-6 L 0.88633 0.32014 " pathEditMode="relative" rAng="0" ptsTypes="AA">
                                      <p:cBhvr>
                                        <p:cTn id="56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310" y="15995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5"/>
                                            </p:cond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7" grpId="0"/>
      <p:bldP spid="23578" grpId="0"/>
      <p:bldP spid="23579" grpId="0"/>
      <p:bldP spid="23580" grpId="0"/>
      <p:bldP spid="23581" grpId="0"/>
      <p:bldP spid="23582" grpId="0"/>
      <p:bldP spid="23584" grpId="0"/>
      <p:bldP spid="23585" grpId="0"/>
      <p:bldP spid="23586" grpId="0"/>
      <p:bldP spid="23587" grpId="0"/>
      <p:bldP spid="23593" grpId="0"/>
      <p:bldP spid="5" grpId="0"/>
      <p:bldP spid="9" grpId="0"/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275ba8f76e3_0_0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20</a:t>
            </a:fld>
            <a:endParaRPr/>
          </a:p>
        </p:txBody>
      </p:sp>
      <p:sp>
        <p:nvSpPr>
          <p:cNvPr id="372" name="Google Shape;372;g275ba8f76e3_0_0"/>
          <p:cNvSpPr txBox="1">
            <a:spLocks noGrp="1"/>
          </p:cNvSpPr>
          <p:nvPr>
            <p:ph type="dt" idx="10"/>
          </p:nvPr>
        </p:nvSpPr>
        <p:spPr>
          <a:xfrm>
            <a:off x="2351584" y="6383848"/>
            <a:ext cx="864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22.08.2023</a:t>
            </a:r>
            <a:endParaRPr/>
          </a:p>
        </p:txBody>
      </p:sp>
      <p:sp>
        <p:nvSpPr>
          <p:cNvPr id="373" name="Google Shape;373;g275ba8f76e3_0_0"/>
          <p:cNvSpPr txBox="1">
            <a:spLocks noGrp="1"/>
          </p:cNvSpPr>
          <p:nvPr>
            <p:ph type="ftr" idx="11"/>
          </p:nvPr>
        </p:nvSpPr>
        <p:spPr>
          <a:xfrm>
            <a:off x="3359696" y="6383848"/>
            <a:ext cx="7963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Jan Buesa Orgaz | </a:t>
            </a:r>
            <a:r>
              <a:rPr lang="en-GB" sz="1600" b="0"/>
              <a:t>New optics design of the Cherenkov threshold detectors at CERN</a:t>
            </a:r>
            <a:endParaRPr sz="1600"/>
          </a:p>
        </p:txBody>
      </p:sp>
      <p:pic>
        <p:nvPicPr>
          <p:cNvPr id="374" name="Google Shape;374;g275ba8f76e3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0352" y="2724608"/>
            <a:ext cx="3411600" cy="14088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75" name="Google Shape;375;g275ba8f76e3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4572" y="3355914"/>
            <a:ext cx="1799622" cy="715570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g275ba8f76e3_0_0"/>
          <p:cNvSpPr txBox="1">
            <a:spLocks noGrp="1"/>
          </p:cNvSpPr>
          <p:nvPr>
            <p:ph type="title"/>
          </p:nvPr>
        </p:nvSpPr>
        <p:spPr>
          <a:xfrm>
            <a:off x="408000" y="188645"/>
            <a:ext cx="11376000" cy="11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GB" dirty="0"/>
              <a:t>From Mechanical Design to Analysis: an Iterative Monte Carlo-based Optimization Process</a:t>
            </a:r>
            <a:endParaRPr dirty="0"/>
          </a:p>
        </p:txBody>
      </p:sp>
      <p:sp>
        <p:nvSpPr>
          <p:cNvPr id="377" name="Google Shape;377;g275ba8f76e3_0_0"/>
          <p:cNvSpPr/>
          <p:nvPr/>
        </p:nvSpPr>
        <p:spPr>
          <a:xfrm>
            <a:off x="4935726" y="2615575"/>
            <a:ext cx="1681500" cy="16161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g275ba8f76e3_0_0"/>
          <p:cNvSpPr/>
          <p:nvPr/>
        </p:nvSpPr>
        <p:spPr>
          <a:xfrm>
            <a:off x="7311025" y="2748901"/>
            <a:ext cx="4402500" cy="2199300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9" name="Google Shape;379;g275ba8f76e3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355159" y="2928167"/>
            <a:ext cx="4314300" cy="1295700"/>
          </a:xfrm>
          <a:prstGeom prst="roundRect">
            <a:avLst>
              <a:gd name="adj" fmla="val 10385"/>
            </a:avLst>
          </a:prstGeom>
          <a:noFill/>
          <a:ln>
            <a:noFill/>
          </a:ln>
        </p:spPr>
      </p:pic>
      <p:pic>
        <p:nvPicPr>
          <p:cNvPr id="380" name="Google Shape;380;g275ba8f76e3_0_0" descr="Geant4 Logo - Geant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85523" y="3122811"/>
            <a:ext cx="1781925" cy="6016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81" name="Google Shape;381;g275ba8f76e3_0_0"/>
          <p:cNvCxnSpPr>
            <a:stCxn id="374" idx="3"/>
            <a:endCxn id="380" idx="1"/>
          </p:cNvCxnSpPr>
          <p:nvPr/>
        </p:nvCxnSpPr>
        <p:spPr>
          <a:xfrm rot="10800000" flipH="1">
            <a:off x="4241952" y="3423608"/>
            <a:ext cx="643500" cy="54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82" name="Google Shape;382;g275ba8f76e3_0_0"/>
          <p:cNvCxnSpPr/>
          <p:nvPr/>
        </p:nvCxnSpPr>
        <p:spPr>
          <a:xfrm rot="10800000" flipH="1">
            <a:off x="6642377" y="3426308"/>
            <a:ext cx="643500" cy="54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83" name="Google Shape;383;g275ba8f76e3_0_0"/>
          <p:cNvCxnSpPr>
            <a:stCxn id="379" idx="3"/>
            <a:endCxn id="374" idx="1"/>
          </p:cNvCxnSpPr>
          <p:nvPr/>
        </p:nvCxnSpPr>
        <p:spPr>
          <a:xfrm rot="10800000">
            <a:off x="830459" y="3429017"/>
            <a:ext cx="10839000" cy="147000"/>
          </a:xfrm>
          <a:prstGeom prst="bentConnector5">
            <a:avLst>
              <a:gd name="adj1" fmla="val -2197"/>
              <a:gd name="adj2" fmla="val -1734699"/>
              <a:gd name="adj3" fmla="val 102198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384" name="Google Shape;384;g275ba8f76e3_0_0"/>
          <p:cNvSpPr/>
          <p:nvPr/>
        </p:nvSpPr>
        <p:spPr>
          <a:xfrm>
            <a:off x="844575" y="1385125"/>
            <a:ext cx="3397500" cy="11403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" name="Google Shape;385;g275ba8f76e3_0_0"/>
          <p:cNvSpPr txBox="1"/>
          <p:nvPr/>
        </p:nvSpPr>
        <p:spPr>
          <a:xfrm>
            <a:off x="899348" y="1323201"/>
            <a:ext cx="3273600" cy="11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dirty="0">
                <a:solidFill>
                  <a:schemeClr val="dk1"/>
                </a:solidFill>
              </a:rPr>
              <a:t>Simulation Parameters</a:t>
            </a:r>
            <a:endParaRPr sz="1400" b="1" dirty="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GB" sz="1400" dirty="0">
                <a:solidFill>
                  <a:schemeClr val="dk1"/>
                </a:solidFill>
              </a:rPr>
              <a:t>Particle type (</a:t>
            </a:r>
            <a:r>
              <a:rPr lang="en-GB" sz="1400" i="1" dirty="0">
                <a:solidFill>
                  <a:schemeClr val="dk1"/>
                </a:solidFill>
              </a:rPr>
              <a:t>μ, e, K, 𝝅, p</a:t>
            </a:r>
            <a:r>
              <a:rPr lang="en-GB" sz="1400" dirty="0">
                <a:solidFill>
                  <a:schemeClr val="dk1"/>
                </a:solidFill>
              </a:rPr>
              <a:t>)</a:t>
            </a:r>
            <a:endParaRPr sz="1400" dirty="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GB" sz="1400" dirty="0">
                <a:solidFill>
                  <a:schemeClr val="dk1"/>
                </a:solidFill>
              </a:rPr>
              <a:t>Radiator gas (CO2, R-218)</a:t>
            </a:r>
            <a:endParaRPr sz="1400" dirty="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GB" sz="1400" dirty="0">
                <a:solidFill>
                  <a:schemeClr val="dk1"/>
                </a:solidFill>
              </a:rPr>
              <a:t>Pressure range [0 - 16 bar]</a:t>
            </a:r>
            <a:endParaRPr sz="1400" dirty="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GB" sz="1400" dirty="0">
                <a:solidFill>
                  <a:schemeClr val="dk1"/>
                </a:solidFill>
              </a:rPr>
              <a:t>Momenta range [0.5 - 20 GeV/c]</a:t>
            </a:r>
            <a:endParaRPr sz="1400" dirty="0">
              <a:solidFill>
                <a:schemeClr val="dk1"/>
              </a:solidFill>
            </a:endParaRPr>
          </a:p>
        </p:txBody>
      </p:sp>
      <p:cxnSp>
        <p:nvCxnSpPr>
          <p:cNvPr id="386" name="Google Shape;386;g275ba8f76e3_0_0"/>
          <p:cNvCxnSpPr>
            <a:endCxn id="377" idx="0"/>
          </p:cNvCxnSpPr>
          <p:nvPr/>
        </p:nvCxnSpPr>
        <p:spPr>
          <a:xfrm>
            <a:off x="4268076" y="1948075"/>
            <a:ext cx="1508400" cy="667500"/>
          </a:xfrm>
          <a:prstGeom prst="bentConnector2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stealth" w="med" len="med"/>
          </a:ln>
        </p:spPr>
      </p:cxnSp>
      <p:graphicFrame>
        <p:nvGraphicFramePr>
          <p:cNvPr id="387" name="Google Shape;387;g275ba8f76e3_0_0"/>
          <p:cNvGraphicFramePr/>
          <p:nvPr/>
        </p:nvGraphicFramePr>
        <p:xfrm>
          <a:off x="837398" y="4332572"/>
          <a:ext cx="3818442" cy="1579005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2047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11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347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dirty="0"/>
                        <a:t>Detector Components</a:t>
                      </a:r>
                      <a:endParaRPr sz="1400" b="1" dirty="0"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dirty="0"/>
                        <a:t>Relative Efficiency</a:t>
                      </a:r>
                      <a:endParaRPr sz="1400" b="1" dirty="0"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69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Optical window</a:t>
                      </a:r>
                      <a:endParaRPr sz="1400"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Transmission</a:t>
                      </a:r>
                      <a:endParaRPr sz="1400"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725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Flat mirror, radiator tube, parabolic mirror</a:t>
                      </a:r>
                      <a:endParaRPr sz="1400"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Reflectivity</a:t>
                      </a:r>
                      <a:endParaRPr sz="1400"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347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Photomultiplier</a:t>
                      </a:r>
                      <a:endParaRPr sz="1400"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dirty="0"/>
                        <a:t>Quantum efficiency</a:t>
                      </a:r>
                      <a:endParaRPr sz="1400" dirty="0"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388" name="Google Shape;388;g275ba8f76e3_0_0"/>
          <p:cNvCxnSpPr>
            <a:cxnSpLocks/>
            <a:stCxn id="387" idx="3"/>
            <a:endCxn id="377" idx="4"/>
          </p:cNvCxnSpPr>
          <p:nvPr/>
        </p:nvCxnSpPr>
        <p:spPr>
          <a:xfrm flipV="1">
            <a:off x="4655840" y="4231675"/>
            <a:ext cx="1120636" cy="890399"/>
          </a:xfrm>
          <a:prstGeom prst="bentConnector2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389" name="Google Shape;389;g275ba8f76e3_0_0"/>
          <p:cNvSpPr txBox="1"/>
          <p:nvPr/>
        </p:nvSpPr>
        <p:spPr>
          <a:xfrm>
            <a:off x="5231904" y="5848784"/>
            <a:ext cx="32676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Feedback and guidance for future iterations</a:t>
            </a:r>
            <a:endParaRPr dirty="0"/>
          </a:p>
        </p:txBody>
      </p:sp>
      <p:sp>
        <p:nvSpPr>
          <p:cNvPr id="390" name="Google Shape;390;g275ba8f76e3_0_0"/>
          <p:cNvSpPr txBox="1"/>
          <p:nvPr/>
        </p:nvSpPr>
        <p:spPr>
          <a:xfrm>
            <a:off x="4307738" y="2615584"/>
            <a:ext cx="562200" cy="98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Mesh </a:t>
            </a:r>
          </a:p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>
                <a:solidFill>
                  <a:schemeClr val="dk1"/>
                </a:solidFill>
                <a:latin typeface="Arial"/>
                <a:cs typeface="Arial"/>
                <a:sym typeface="Arial"/>
              </a:rPr>
              <a:t>   </a:t>
            </a:r>
            <a:r>
              <a:rPr lang="en-GB" sz="1200" dirty="0">
                <a:solidFill>
                  <a:schemeClr val="dk1"/>
                </a:solidFill>
              </a:rPr>
              <a:t>+</a:t>
            </a:r>
            <a:endParaRPr sz="120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Format file</a:t>
            </a:r>
            <a:endParaRPr dirty="0"/>
          </a:p>
        </p:txBody>
      </p:sp>
      <p:sp>
        <p:nvSpPr>
          <p:cNvPr id="391" name="Google Shape;391;g275ba8f76e3_0_0"/>
          <p:cNvSpPr txBox="1"/>
          <p:nvPr/>
        </p:nvSpPr>
        <p:spPr>
          <a:xfrm>
            <a:off x="2065450" y="3179125"/>
            <a:ext cx="1079400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dirty="0">
                <a:solidFill>
                  <a:schemeClr val="dk1"/>
                </a:solidFill>
              </a:rPr>
              <a:t>Geometry</a:t>
            </a:r>
            <a:endParaRPr sz="2000" dirty="0"/>
          </a:p>
        </p:txBody>
      </p:sp>
      <p:sp>
        <p:nvSpPr>
          <p:cNvPr id="392" name="Google Shape;392;g275ba8f76e3_0_0"/>
          <p:cNvSpPr txBox="1"/>
          <p:nvPr/>
        </p:nvSpPr>
        <p:spPr>
          <a:xfrm>
            <a:off x="7838681" y="3423608"/>
            <a:ext cx="2771762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 dirty="0">
                <a:solidFill>
                  <a:schemeClr val="dk1"/>
                </a:solidFill>
              </a:rPr>
              <a:t>Optical Performance</a:t>
            </a:r>
            <a:endParaRPr sz="1600" dirty="0"/>
          </a:p>
        </p:txBody>
      </p:sp>
      <p:sp>
        <p:nvSpPr>
          <p:cNvPr id="393" name="Google Shape;393;g275ba8f76e3_0_0"/>
          <p:cNvSpPr txBox="1"/>
          <p:nvPr/>
        </p:nvSpPr>
        <p:spPr>
          <a:xfrm>
            <a:off x="7742275" y="3724450"/>
            <a:ext cx="3273600" cy="11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 sz="1600" dirty="0">
                <a:solidFill>
                  <a:schemeClr val="dk1"/>
                </a:solidFill>
              </a:rPr>
              <a:t>Photons produced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 sz="1600" dirty="0">
                <a:solidFill>
                  <a:schemeClr val="dk1"/>
                </a:solidFill>
              </a:rPr>
              <a:t>Photons reaching the PMT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 sz="1600" dirty="0">
                <a:solidFill>
                  <a:schemeClr val="dk1"/>
                </a:solidFill>
              </a:rPr>
              <a:t>Fresnel reflection 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 sz="1600" dirty="0">
                <a:solidFill>
                  <a:schemeClr val="dk1"/>
                </a:solidFill>
              </a:rPr>
              <a:t>Cherenkov angles</a:t>
            </a:r>
            <a:endParaRPr sz="16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15">
            <a:extLst>
              <a:ext uri="{FF2B5EF4-FFF2-40B4-BE49-F238E27FC236}">
                <a16:creationId xmlns:a16="http://schemas.microsoft.com/office/drawing/2014/main" id="{B43D2091-B0A0-D832-0A53-70257232D123}"/>
              </a:ext>
            </a:extLst>
          </p:cNvPr>
          <p:cNvSpPr txBox="1"/>
          <p:nvPr/>
        </p:nvSpPr>
        <p:spPr>
          <a:xfrm>
            <a:off x="2673268" y="58543"/>
            <a:ext cx="7103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/>
              <a:t>Surface roughness provided by </a:t>
            </a:r>
            <a:r>
              <a:rPr lang="en-US" sz="2000" b="1" u="sng" dirty="0" err="1"/>
              <a:t>Wielandts</a:t>
            </a:r>
            <a:r>
              <a:rPr lang="en-US" sz="2000" b="1" u="sng" dirty="0"/>
              <a:t> (6061 sample #2)</a:t>
            </a:r>
            <a:endParaRPr lang="fr-FR" sz="2000" b="1" u="sng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4AABED9-F287-BE41-CAB2-16B03C1F6566}"/>
              </a:ext>
            </a:extLst>
          </p:cNvPr>
          <p:cNvGrpSpPr/>
          <p:nvPr/>
        </p:nvGrpSpPr>
        <p:grpSpPr>
          <a:xfrm>
            <a:off x="1141379" y="790251"/>
            <a:ext cx="8391978" cy="2004830"/>
            <a:chOff x="432597" y="1095050"/>
            <a:chExt cx="11326806" cy="277424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10F1F5E-0AE7-D7F8-9939-E8777D76B1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8648"/>
            <a:stretch/>
          </p:blipFill>
          <p:spPr>
            <a:xfrm>
              <a:off x="432597" y="1939047"/>
              <a:ext cx="11326806" cy="193025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E5AF0DF-C8AE-2FE4-1384-893260417A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1919"/>
            <a:stretch/>
          </p:blipFill>
          <p:spPr>
            <a:xfrm>
              <a:off x="432597" y="1095050"/>
              <a:ext cx="11326806" cy="843997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AC244C5-2B02-F0B6-744F-8FD23545880C}"/>
              </a:ext>
            </a:extLst>
          </p:cNvPr>
          <p:cNvGrpSpPr/>
          <p:nvPr/>
        </p:nvGrpSpPr>
        <p:grpSpPr>
          <a:xfrm>
            <a:off x="1082239" y="3266870"/>
            <a:ext cx="4404161" cy="3156433"/>
            <a:chOff x="245660" y="661454"/>
            <a:chExt cx="6874459" cy="488636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8DB6B50-A03C-D89B-AF7B-D11037E7E3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370" r="26578" b="9944"/>
            <a:stretch/>
          </p:blipFill>
          <p:spPr>
            <a:xfrm>
              <a:off x="245660" y="661454"/>
              <a:ext cx="6874459" cy="4886361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462A0AF-7EE7-3902-011A-C6C1FA8B5D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0422" t="38257" b="53752"/>
            <a:stretch/>
          </p:blipFill>
          <p:spPr>
            <a:xfrm>
              <a:off x="4135272" y="2291194"/>
              <a:ext cx="1894228" cy="433582"/>
            </a:xfrm>
            <a:prstGeom prst="rect">
              <a:avLst/>
            </a:prstGeom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CD2C3B99-7A54-1115-F42D-A18B8CD3904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09" t="19992" r="13002" b="16083"/>
          <a:stretch/>
        </p:blipFill>
        <p:spPr>
          <a:xfrm rot="5400000">
            <a:off x="6676643" y="3376894"/>
            <a:ext cx="2994302" cy="2936385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B4D90E9C-5A40-4314-0508-16267549F966}"/>
              </a:ext>
            </a:extLst>
          </p:cNvPr>
          <p:cNvSpPr/>
          <p:nvPr/>
        </p:nvSpPr>
        <p:spPr>
          <a:xfrm>
            <a:off x="8553856" y="3891064"/>
            <a:ext cx="265889" cy="277238"/>
          </a:xfrm>
          <a:prstGeom prst="ellipse">
            <a:avLst/>
          </a:prstGeom>
          <a:noFill/>
          <a:ln>
            <a:solidFill>
              <a:srgbClr val="F83BE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98AA1C0-3155-0E15-EAAF-5991356E4562}"/>
              </a:ext>
            </a:extLst>
          </p:cNvPr>
          <p:cNvSpPr/>
          <p:nvPr/>
        </p:nvSpPr>
        <p:spPr>
          <a:xfrm>
            <a:off x="7500026" y="5061625"/>
            <a:ext cx="265889" cy="277238"/>
          </a:xfrm>
          <a:prstGeom prst="ellipse">
            <a:avLst/>
          </a:prstGeom>
          <a:noFill/>
          <a:ln>
            <a:solidFill>
              <a:srgbClr val="8DFA8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EF6FD853-C8B1-787E-35F7-C9872A566BCB}"/>
              </a:ext>
            </a:extLst>
          </p:cNvPr>
          <p:cNvCxnSpPr>
            <a:cxnSpLocks/>
          </p:cNvCxnSpPr>
          <p:nvPr/>
        </p:nvCxnSpPr>
        <p:spPr>
          <a:xfrm>
            <a:off x="5616102" y="3912951"/>
            <a:ext cx="1883924" cy="1223253"/>
          </a:xfrm>
          <a:prstGeom prst="curvedConnector3">
            <a:avLst>
              <a:gd name="adj1" fmla="val 50000"/>
            </a:avLst>
          </a:prstGeom>
          <a:ln>
            <a:solidFill>
              <a:srgbClr val="8DFA8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or: Curved 26">
            <a:extLst>
              <a:ext uri="{FF2B5EF4-FFF2-40B4-BE49-F238E27FC236}">
                <a16:creationId xmlns:a16="http://schemas.microsoft.com/office/drawing/2014/main" id="{56390ABF-F0D7-303F-D1F1-C19869F668E7}"/>
              </a:ext>
            </a:extLst>
          </p:cNvPr>
          <p:cNvCxnSpPr>
            <a:cxnSpLocks/>
          </p:cNvCxnSpPr>
          <p:nvPr/>
        </p:nvCxnSpPr>
        <p:spPr>
          <a:xfrm>
            <a:off x="5616102" y="3797841"/>
            <a:ext cx="2872903" cy="93223"/>
          </a:xfrm>
          <a:prstGeom prst="curvedConnector3">
            <a:avLst>
              <a:gd name="adj1" fmla="val 98307"/>
            </a:avLst>
          </a:prstGeom>
          <a:ln>
            <a:solidFill>
              <a:srgbClr val="F83BE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14FB15C6-5627-F5FB-79CC-CB54B27C8DE0}"/>
              </a:ext>
            </a:extLst>
          </p:cNvPr>
          <p:cNvSpPr txBox="1"/>
          <p:nvPr/>
        </p:nvSpPr>
        <p:spPr>
          <a:xfrm>
            <a:off x="6679661" y="3405001"/>
            <a:ext cx="28921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Reflectivity measured from different areas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2315116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2569A0F-244C-A4A9-B7E6-CEFD88BDD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Motivation For New Design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EEF4109-CA4A-5015-B22C-6D85CB3875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>
            <a:normAutofit/>
          </a:bodyPr>
          <a:lstStyle/>
          <a:p>
            <a:r>
              <a:rPr lang="en-US" dirty="0"/>
              <a:t>XCET detectors were built in 1970s</a:t>
            </a:r>
          </a:p>
          <a:p>
            <a:r>
              <a:rPr lang="en-US" dirty="0"/>
              <a:t>Current mechanical design not compliant with unfired pressure vessel safety regulations</a:t>
            </a:r>
          </a:p>
          <a:p>
            <a:pPr lvl="1"/>
            <a:r>
              <a:rPr lang="en-GB" sz="2100"/>
              <a:t>no personnel access when P &gt; 3.5 bar (g), maximum pressure of 15 bar (g) </a:t>
            </a:r>
          </a:p>
          <a:p>
            <a:r>
              <a:rPr lang="en-GB" dirty="0"/>
              <a:t>Mirror optics have degraded over time, decreasing detector’s efficiency.</a:t>
            </a:r>
          </a:p>
          <a:p>
            <a:r>
              <a:rPr lang="en-GB" dirty="0"/>
              <a:t>With a new mechanical design, opportunity to bring an improved design of the optics</a:t>
            </a:r>
          </a:p>
        </p:txBody>
      </p:sp>
      <p:pic>
        <p:nvPicPr>
          <p:cNvPr id="8" name="Picture 7" descr="A large metal pipe in a factory&#10;&#10;Description automatically generated">
            <a:extLst>
              <a:ext uri="{FF2B5EF4-FFF2-40B4-BE49-F238E27FC236}">
                <a16:creationId xmlns:a16="http://schemas.microsoft.com/office/drawing/2014/main" id="{547119CF-3D88-DDE7-DDC9-CF2634DB3F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7005" y="1850678"/>
            <a:ext cx="5611813" cy="3156644"/>
          </a:xfrm>
          <a:prstGeom prst="rect">
            <a:avLst/>
          </a:prstGeom>
          <a:noFill/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71293F-12CF-24A2-8E7A-70AC859A8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26.11.2024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45EEED-0FF8-70F1-8B06-00D59CACF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178th EATM Meeting – Cherenkov threshold detector beam test | J. Buesa Orgaz, M. van Dijk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81122B-7F61-BDA8-926A-695E5CDB1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2E3253-8E0A-A54D-B3C5-67C33855D429}"/>
              </a:ext>
            </a:extLst>
          </p:cNvPr>
          <p:cNvSpPr txBox="1"/>
          <p:nvPr/>
        </p:nvSpPr>
        <p:spPr>
          <a:xfrm>
            <a:off x="8878475" y="5067283"/>
            <a:ext cx="305532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i="1" dirty="0">
                <a:solidFill>
                  <a:srgbClr val="191919"/>
                </a:solidFill>
              </a:rPr>
              <a:t>Assembly of prototype in PPE158</a:t>
            </a:r>
            <a:endParaRPr lang="en-GB" sz="1600" i="1" dirty="0">
              <a:solidFill>
                <a:srgbClr val="19191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134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C99C1E-DEAA-DE44-B18F-AFC54C349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79088"/>
            <a:ext cx="11376024" cy="5148039"/>
          </a:xfrm>
        </p:spPr>
        <p:txBody>
          <a:bodyPr/>
          <a:lstStyle/>
          <a:p>
            <a:r>
              <a:rPr lang="en-GB" dirty="0"/>
              <a:t>The new XCET detector prototype has been designed, manufactured, inspected and tested according to the European standard EN-13445 (unfired pressure vessels) </a:t>
            </a:r>
          </a:p>
          <a:p>
            <a:r>
              <a:rPr lang="en-GB" dirty="0"/>
              <a:t>HSE has issued an SRF lifting access restrictions with new prototype</a:t>
            </a:r>
          </a:p>
          <a:p>
            <a:r>
              <a:rPr lang="en-GB" dirty="0"/>
              <a:t>Head was manufactured in EN-MME main workshop</a:t>
            </a:r>
          </a:p>
          <a:p>
            <a:r>
              <a:rPr lang="en-GB" dirty="0"/>
              <a:t>Parabolic mirror manufactured by </a:t>
            </a:r>
            <a:r>
              <a:rPr lang="en-GB" dirty="0" err="1"/>
              <a:t>Wielandts</a:t>
            </a:r>
            <a:r>
              <a:rPr lang="en-GB" dirty="0"/>
              <a:t> UPMT</a:t>
            </a:r>
          </a:p>
          <a:p>
            <a:r>
              <a:rPr lang="en-GB" dirty="0"/>
              <a:t>45-degree mirror manufactured by BE-EA and EP-DT</a:t>
            </a:r>
          </a:p>
          <a:p>
            <a:r>
              <a:rPr lang="en-GB" dirty="0"/>
              <a:t>Other machined components by SY-STI main workshop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2FD1E2-5B88-66EA-6629-2FEF0AD83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Mechanical Design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EC85CC-DECF-1ABB-BE28-DBC6DDAF9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4538B3-C76F-D8B9-F24B-5E7196A43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26.11.2024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1B6B69-6DDE-8DC8-A274-711705F61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178th EATM Meeting – Cherenkov threshold detector beam test | J. Buesa Orgaz, M. van Dijk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FFE184-E022-A467-762C-83933D495D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8328" y="1772816"/>
            <a:ext cx="2880320" cy="41200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98C874-F676-8984-42EB-501706D15A2D}"/>
              </a:ext>
            </a:extLst>
          </p:cNvPr>
          <p:cNvSpPr txBox="1"/>
          <p:nvPr/>
        </p:nvSpPr>
        <p:spPr>
          <a:xfrm>
            <a:off x="9078231" y="5966836"/>
            <a:ext cx="285655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i="1" dirty="0">
                <a:solidFill>
                  <a:srgbClr val="191919"/>
                </a:solidFill>
              </a:rPr>
              <a:t>3D cross-section of XCET prototype</a:t>
            </a:r>
            <a:endParaRPr lang="en-GB" sz="1400" i="1" dirty="0">
              <a:solidFill>
                <a:srgbClr val="19191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670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467F787-5C3F-ACED-FE05-605DD250A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3" y="1052736"/>
            <a:ext cx="5617396" cy="5148039"/>
          </a:xfrm>
        </p:spPr>
        <p:txBody>
          <a:bodyPr/>
          <a:lstStyle/>
          <a:p>
            <a:r>
              <a:rPr lang="en-US" dirty="0"/>
              <a:t>New 45-degree mirror tested in T10 beamline low pressure XCET in April 2023</a:t>
            </a:r>
          </a:p>
          <a:p>
            <a:r>
              <a:rPr lang="en-US" dirty="0"/>
              <a:t>Mirror coated with enhanced UV reflective coating (Al+MgF2)</a:t>
            </a:r>
          </a:p>
          <a:p>
            <a:r>
              <a:rPr lang="en-US" dirty="0"/>
              <a:t>Compare the new to the old mirror by taking the ratio of the charge observed before and after</a:t>
            </a:r>
          </a:p>
          <a:p>
            <a:pPr lvl="1"/>
            <a:r>
              <a:rPr lang="en-US" b="1" dirty="0"/>
              <a:t>We consistently found 50-80% more light for the new mirror! </a:t>
            </a:r>
          </a:p>
          <a:p>
            <a:r>
              <a:rPr lang="en-US" dirty="0"/>
              <a:t>Same mirrors were used during the beam test of the October 2024 in H8 North Area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98C223-EDAC-B546-E959-6170A628C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92668" cy="535127"/>
          </a:xfrm>
        </p:spPr>
        <p:txBody>
          <a:bodyPr/>
          <a:lstStyle/>
          <a:p>
            <a:r>
              <a:rPr lang="en-US" dirty="0"/>
              <a:t>New 45-degree Mirror First Tested in East Area (2023)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A50DAA-38B5-4E7D-7B26-65FC3484A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F96DE1-7B7F-9A4D-9E51-97CA4BD3C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26.11.2024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80B52D-D4E1-2EA5-1CFA-A7729A6AC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178th EATM Meeting – Cherenkov threshold detector beam test | J. Buesa Orgaz, M. van Dijk</a:t>
            </a:r>
            <a:endParaRPr lang="en-US" dirty="0"/>
          </a:p>
        </p:txBody>
      </p:sp>
      <p:pic>
        <p:nvPicPr>
          <p:cNvPr id="7" name="Picture 6" descr="A person wearing a mask and gloves holding a round object&#10;&#10;Description automatically generated">
            <a:extLst>
              <a:ext uri="{FF2B5EF4-FFF2-40B4-BE49-F238E27FC236}">
                <a16:creationId xmlns:a16="http://schemas.microsoft.com/office/drawing/2014/main" id="{0C2A6ECD-90FA-41D0-D3D3-BB133DB12AF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1344"/>
          <a:stretch/>
        </p:blipFill>
        <p:spPr>
          <a:xfrm rot="5400000">
            <a:off x="7119162" y="1262926"/>
            <a:ext cx="2580874" cy="2183325"/>
          </a:xfrm>
          <a:prstGeom prst="rect">
            <a:avLst/>
          </a:prstGeom>
        </p:spPr>
      </p:pic>
      <p:pic>
        <p:nvPicPr>
          <p:cNvPr id="9" name="Picture 8" descr="A close-up of a metal object&#10;&#10;Description automatically generated">
            <a:extLst>
              <a:ext uri="{FF2B5EF4-FFF2-40B4-BE49-F238E27FC236}">
                <a16:creationId xmlns:a16="http://schemas.microsoft.com/office/drawing/2014/main" id="{2CBD4750-D510-C468-D706-1C39576AD38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734" r="6043"/>
          <a:stretch/>
        </p:blipFill>
        <p:spPr>
          <a:xfrm rot="5400000">
            <a:off x="9541044" y="1166098"/>
            <a:ext cx="2580875" cy="2354151"/>
          </a:xfrm>
          <a:prstGeom prst="rect">
            <a:avLst/>
          </a:prstGeom>
        </p:spPr>
      </p:pic>
      <p:pic>
        <p:nvPicPr>
          <p:cNvPr id="8" name="Picture 7" descr="A person in a blue suit opening an oven&#10;&#10;Description automatically generated">
            <a:extLst>
              <a:ext uri="{FF2B5EF4-FFF2-40B4-BE49-F238E27FC236}">
                <a16:creationId xmlns:a16="http://schemas.microsoft.com/office/drawing/2014/main" id="{FFDB3D49-9995-9A36-1E82-D92200BF40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8420" y="3773613"/>
            <a:ext cx="3034326" cy="22757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C2C6E7C-78E3-3158-F0F6-3AA388A7655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00" t="8305" r="8004" b="2327"/>
          <a:stretch/>
        </p:blipFill>
        <p:spPr>
          <a:xfrm>
            <a:off x="5997373" y="1350890"/>
            <a:ext cx="6161998" cy="417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952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2A96D9-666C-FD09-84A7-ACFAA9FA1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3757" y="1052736"/>
            <a:ext cx="7200255" cy="5148039"/>
          </a:xfrm>
        </p:spPr>
        <p:txBody>
          <a:bodyPr/>
          <a:lstStyle/>
          <a:p>
            <a:r>
              <a:rPr lang="en-GB" dirty="0"/>
              <a:t>New optical design to enhance the photon collection performance using a Compound Parabolic Concentrator (CPC) while minimizing dimensions to reduce cost and allow machinability.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7FA361-0030-07C7-B097-469ADEF76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Test to Assess New Parabolic Mirror Design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A2A117-5033-F0D6-CFE2-D1AF627AA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F5FC01-6977-657A-D2B4-5496990DC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26.11.2024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76B27F-19BF-7817-5049-F4A20EC72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178th EATM Meeting – Cherenkov threshold detector beam test | J. Buesa Orgaz, M. van Dijk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D8C9A7E-A763-F50C-ABFF-86B80B09C02B}"/>
              </a:ext>
            </a:extLst>
          </p:cNvPr>
          <p:cNvGrpSpPr/>
          <p:nvPr/>
        </p:nvGrpSpPr>
        <p:grpSpPr>
          <a:xfrm>
            <a:off x="327973" y="2208438"/>
            <a:ext cx="3846650" cy="4017046"/>
            <a:chOff x="637170" y="2208438"/>
            <a:chExt cx="3846650" cy="4017046"/>
          </a:xfrm>
        </p:grpSpPr>
        <p:pic>
          <p:nvPicPr>
            <p:cNvPr id="14" name="Picture 13" descr="Shape, arrow&#10;&#10;Description automatically generated">
              <a:extLst>
                <a:ext uri="{FF2B5EF4-FFF2-40B4-BE49-F238E27FC236}">
                  <a16:creationId xmlns:a16="http://schemas.microsoft.com/office/drawing/2014/main" id="{73AD0D2F-B741-921B-D94B-AF968831DF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2689" b="97001" l="9711" r="89463">
                          <a14:foregroundMark x1="10744" y1="21200" x2="10124" y2="2689"/>
                          <a14:foregroundMark x1="10124" y1="2689" x2="10124" y2="2689"/>
                          <a14:foregroundMark x1="44008" y1="91727" x2="44008" y2="91727"/>
                          <a14:foregroundMark x1="51860" y1="97001" x2="51860" y2="9700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510"/>
            <a:stretch/>
          </p:blipFill>
          <p:spPr>
            <a:xfrm>
              <a:off x="2732789" y="2578081"/>
              <a:ext cx="1751031" cy="1540827"/>
            </a:xfrm>
            <a:prstGeom prst="rect">
              <a:avLst/>
            </a:prstGeom>
          </p:spPr>
        </p:pic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CF1917E-5C98-55C8-5489-725E7C35736B}"/>
                </a:ext>
              </a:extLst>
            </p:cNvPr>
            <p:cNvCxnSpPr>
              <a:cxnSpLocks/>
            </p:cNvCxnSpPr>
            <p:nvPr/>
          </p:nvCxnSpPr>
          <p:spPr>
            <a:xfrm>
              <a:off x="2971652" y="2477116"/>
              <a:ext cx="1228724" cy="4762"/>
            </a:xfrm>
            <a:prstGeom prst="straightConnector1">
              <a:avLst/>
            </a:prstGeom>
            <a:ln cap="rnd" cmpd="sng">
              <a:solidFill>
                <a:schemeClr val="tx1"/>
              </a:solidFill>
              <a:miter lim="800000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D6ADBFF-D747-8913-325C-ACBF4BA83C63}"/>
                </a:ext>
              </a:extLst>
            </p:cNvPr>
            <p:cNvSpPr txBox="1"/>
            <p:nvPr/>
          </p:nvSpPr>
          <p:spPr>
            <a:xfrm>
              <a:off x="3271579" y="2211485"/>
              <a:ext cx="6627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Ø245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4E55BEA-EE82-6686-4591-AFF121A27EEB}"/>
                </a:ext>
              </a:extLst>
            </p:cNvPr>
            <p:cNvSpPr txBox="1"/>
            <p:nvPr/>
          </p:nvSpPr>
          <p:spPr>
            <a:xfrm rot="16200000">
              <a:off x="2323961" y="3194605"/>
              <a:ext cx="9419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272</a:t>
              </a:r>
              <a:endParaRPr lang="en-US" sz="1400" dirty="0"/>
            </a:p>
          </p:txBody>
        </p:sp>
        <p:pic>
          <p:nvPicPr>
            <p:cNvPr id="18" name="Picture 17" descr="Background pattern&#10;&#10;Description automatically generated">
              <a:extLst>
                <a:ext uri="{FF2B5EF4-FFF2-40B4-BE49-F238E27FC236}">
                  <a16:creationId xmlns:a16="http://schemas.microsoft.com/office/drawing/2014/main" id="{A3B8EDF1-6E22-1DEF-1CCF-F1BEFA5AB9D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762" b="96051" l="9949" r="89796">
                          <a14:foregroundMark x1="30102" y1="4994" x2="30102" y2="4994"/>
                          <a14:foregroundMark x1="46939" y1="92567" x2="46939" y2="92567"/>
                          <a14:foregroundMark x1="50765" y1="96051" x2="50765" y2="9605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9735" y="2472885"/>
              <a:ext cx="1521411" cy="3394140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0C6D6FA4-74F8-B996-D123-2CA882790018}"/>
                </a:ext>
              </a:extLst>
            </p:cNvPr>
            <p:cNvCxnSpPr>
              <a:cxnSpLocks/>
            </p:cNvCxnSpPr>
            <p:nvPr/>
          </p:nvCxnSpPr>
          <p:spPr>
            <a:xfrm>
              <a:off x="1039597" y="2468474"/>
              <a:ext cx="1159574" cy="5027"/>
            </a:xfrm>
            <a:prstGeom prst="straightConnector1">
              <a:avLst/>
            </a:prstGeom>
            <a:ln cap="rnd" cmpd="sng">
              <a:solidFill>
                <a:schemeClr val="tx1"/>
              </a:solidFill>
              <a:miter lim="800000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5885A99-1A8F-24E0-6A62-56688D6373B5}"/>
                </a:ext>
              </a:extLst>
            </p:cNvPr>
            <p:cNvSpPr txBox="1"/>
            <p:nvPr/>
          </p:nvSpPr>
          <p:spPr>
            <a:xfrm>
              <a:off x="1151001" y="2208438"/>
              <a:ext cx="9525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Ø220</a:t>
              </a:r>
              <a:endParaRPr lang="en-US" sz="14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E19EF84-50B3-620F-16A1-458B2E7B96B5}"/>
                </a:ext>
              </a:extLst>
            </p:cNvPr>
            <p:cNvSpPr txBox="1"/>
            <p:nvPr/>
          </p:nvSpPr>
          <p:spPr>
            <a:xfrm rot="16200000">
              <a:off x="518113" y="3965020"/>
              <a:ext cx="5458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587</a:t>
              </a:r>
              <a:endParaRPr lang="en-US" sz="14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95E16B6-92A1-D170-4C72-65D0CDA4A3F9}"/>
                </a:ext>
              </a:extLst>
            </p:cNvPr>
            <p:cNvSpPr txBox="1"/>
            <p:nvPr/>
          </p:nvSpPr>
          <p:spPr>
            <a:xfrm>
              <a:off x="1191450" y="5917707"/>
              <a:ext cx="8726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Ø37.5</a:t>
              </a:r>
              <a:endParaRPr lang="en-US" sz="1400" dirty="0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DB652F05-F9B0-9EAC-0180-83EBB31BCBBC}"/>
                </a:ext>
              </a:extLst>
            </p:cNvPr>
            <p:cNvCxnSpPr>
              <a:cxnSpLocks/>
            </p:cNvCxnSpPr>
            <p:nvPr/>
          </p:nvCxnSpPr>
          <p:spPr>
            <a:xfrm>
              <a:off x="1483765" y="5867025"/>
              <a:ext cx="28803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BF98F24-A03D-CB91-E450-F3E0C4572C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5400" y="2581701"/>
              <a:ext cx="3477549" cy="56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F4E6806-DCEA-D5F1-A045-5FB7B7E2B1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1423" y="2578074"/>
              <a:ext cx="1" cy="3215574"/>
            </a:xfrm>
            <a:prstGeom prst="line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7457C98-4F39-6DD6-3BE4-C2B9315BF0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5400" y="5793648"/>
              <a:ext cx="108012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31B55B9-F931-6F7F-A344-7A0BD7393A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02889" y="4091349"/>
              <a:ext cx="89153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4815096-F7AE-6FEC-6FEB-EF3655EEA2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02889" y="2581701"/>
              <a:ext cx="0" cy="1509648"/>
            </a:xfrm>
            <a:prstGeom prst="line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B9143AF-5473-DC10-14B0-532632CA2866}"/>
                </a:ext>
              </a:extLst>
            </p:cNvPr>
            <p:cNvSpPr txBox="1"/>
            <p:nvPr/>
          </p:nvSpPr>
          <p:spPr>
            <a:xfrm>
              <a:off x="3363965" y="4164495"/>
              <a:ext cx="5209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Ø75</a:t>
              </a:r>
              <a:endParaRPr lang="en-US" sz="1400" dirty="0"/>
            </a:p>
          </p:txBody>
        </p:sp>
      </p:grp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B30B8D8-C518-AE98-0DDB-0CA26BBA7C16}"/>
              </a:ext>
            </a:extLst>
          </p:cNvPr>
          <p:cNvCxnSpPr>
            <a:cxnSpLocks/>
          </p:cNvCxnSpPr>
          <p:nvPr/>
        </p:nvCxnSpPr>
        <p:spPr>
          <a:xfrm>
            <a:off x="3071664" y="4164495"/>
            <a:ext cx="461141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C167688-90CC-E288-D85C-ECCFBAEE0098}"/>
              </a:ext>
            </a:extLst>
          </p:cNvPr>
          <p:cNvSpPr/>
          <p:nvPr/>
        </p:nvSpPr>
        <p:spPr>
          <a:xfrm>
            <a:off x="217633" y="1386261"/>
            <a:ext cx="1989935" cy="8565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Original parabolic mirror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100DDBE3-7B9B-9C9B-FD38-7891CF2834D3}"/>
              </a:ext>
            </a:extLst>
          </p:cNvPr>
          <p:cNvSpPr/>
          <p:nvPr/>
        </p:nvSpPr>
        <p:spPr>
          <a:xfrm>
            <a:off x="2297646" y="1386261"/>
            <a:ext cx="1986185" cy="84727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Parabolic mirror prototype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0" name="Picture 39" descr="A close-up of a metal object&#10;&#10;Description automatically generated">
            <a:extLst>
              <a:ext uri="{FF2B5EF4-FFF2-40B4-BE49-F238E27FC236}">
                <a16:creationId xmlns:a16="http://schemas.microsoft.com/office/drawing/2014/main" id="{47DB0B76-36AB-8888-1C9A-45B59F535EC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900" t="2751" r="12700" b="13711"/>
          <a:stretch/>
        </p:blipFill>
        <p:spPr>
          <a:xfrm>
            <a:off x="4859747" y="2261368"/>
            <a:ext cx="2248098" cy="3952273"/>
          </a:xfrm>
          <a:prstGeom prst="rect">
            <a:avLst/>
          </a:prstGeom>
        </p:spPr>
      </p:pic>
      <p:pic>
        <p:nvPicPr>
          <p:cNvPr id="42" name="Picture 41" descr="A metal object with a hole in the middle&#10;&#10;Description automatically generated">
            <a:extLst>
              <a:ext uri="{FF2B5EF4-FFF2-40B4-BE49-F238E27FC236}">
                <a16:creationId xmlns:a16="http://schemas.microsoft.com/office/drawing/2014/main" id="{FDB834F4-251D-EE56-AB8E-DC3ADFA8DA93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13251" b="25932"/>
          <a:stretch/>
        </p:blipFill>
        <p:spPr>
          <a:xfrm rot="16200000">
            <a:off x="7617283" y="2106491"/>
            <a:ext cx="3861054" cy="417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69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745199F-5A13-4E74-A667-ED44CB16E5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4" y="1521321"/>
            <a:ext cx="5832648" cy="5148039"/>
          </a:xfrm>
        </p:spPr>
        <p:txBody>
          <a:bodyPr/>
          <a:lstStyle/>
          <a:p>
            <a:r>
              <a:rPr lang="en-US" dirty="0"/>
              <a:t>Main users in PPE158 in H8 beamline in North Area during week 41 (October 2024)</a:t>
            </a:r>
          </a:p>
          <a:p>
            <a:r>
              <a:rPr lang="en-US" dirty="0"/>
              <a:t>Tested with CO2 and Helium from 0.05 bar to 15 bar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Tested as-built XCET version from NP02 with new 45-degree mirror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Tested prototype parabolic mirror and body with new 45-degree mirror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Tested prototype parabolic mirror and body with UV-enhanced 45-degree mirror 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A19DBA-147E-1D38-F139-BAD4CD2CA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Test Program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3C7924-3CCC-F8A3-F51C-C9C1C5866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A0FD97-4291-6093-042F-E63D0C670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26.11.2024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593ABD-3B1E-6165-0435-506954E53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178th EATM Meeting – Cherenkov threshold detector beam test | J. Buesa Orgaz, M. van Dijk</a:t>
            </a:r>
            <a:endParaRPr lang="en-US" dirty="0"/>
          </a:p>
        </p:txBody>
      </p:sp>
      <p:pic>
        <p:nvPicPr>
          <p:cNvPr id="8" name="Picture 7" descr="A large machine on a green stand&#10;&#10;Description automatically generated">
            <a:extLst>
              <a:ext uri="{FF2B5EF4-FFF2-40B4-BE49-F238E27FC236}">
                <a16:creationId xmlns:a16="http://schemas.microsoft.com/office/drawing/2014/main" id="{5CF4BF51-975A-F39A-AB27-2EA1D973BC7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565" t="30050" r="7105"/>
          <a:stretch/>
        </p:blipFill>
        <p:spPr>
          <a:xfrm>
            <a:off x="6205775" y="1247708"/>
            <a:ext cx="2750365" cy="4362584"/>
          </a:xfrm>
          <a:prstGeom prst="rect">
            <a:avLst/>
          </a:prstGeom>
        </p:spPr>
      </p:pic>
      <p:pic>
        <p:nvPicPr>
          <p:cNvPr id="10" name="Picture 9" descr="A large machine on a green stand&#10;&#10;Description automatically generated">
            <a:extLst>
              <a:ext uri="{FF2B5EF4-FFF2-40B4-BE49-F238E27FC236}">
                <a16:creationId xmlns:a16="http://schemas.microsoft.com/office/drawing/2014/main" id="{E3B19DD7-2E13-0208-84FB-8A773EFEDCB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585" b="6445"/>
          <a:stretch/>
        </p:blipFill>
        <p:spPr>
          <a:xfrm>
            <a:off x="9210766" y="1247708"/>
            <a:ext cx="2924950" cy="43625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BF5DD97-F564-037A-8033-C1464562AA0E}"/>
              </a:ext>
            </a:extLst>
          </p:cNvPr>
          <p:cNvSpPr txBox="1"/>
          <p:nvPr/>
        </p:nvSpPr>
        <p:spPr>
          <a:xfrm>
            <a:off x="7102929" y="5642493"/>
            <a:ext cx="18226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i="1" dirty="0">
                <a:solidFill>
                  <a:srgbClr val="191919"/>
                </a:solidFill>
              </a:rPr>
              <a:t>As-built XCET detector</a:t>
            </a:r>
            <a:endParaRPr lang="en-GB" sz="1400" i="1" dirty="0">
              <a:solidFill>
                <a:srgbClr val="191919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BAAB03-309E-AD35-01BD-6A0DD3416F6B}"/>
              </a:ext>
            </a:extLst>
          </p:cNvPr>
          <p:cNvSpPr txBox="1"/>
          <p:nvPr/>
        </p:nvSpPr>
        <p:spPr>
          <a:xfrm>
            <a:off x="10128448" y="5642493"/>
            <a:ext cx="199093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i="1" dirty="0">
                <a:solidFill>
                  <a:srgbClr val="191919"/>
                </a:solidFill>
              </a:rPr>
              <a:t>Prototype XCET detector</a:t>
            </a:r>
            <a:endParaRPr lang="en-GB" sz="1400" i="1" dirty="0">
              <a:solidFill>
                <a:srgbClr val="191919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865A0C-2E70-313A-D6F1-957DC61E0B7D}"/>
              </a:ext>
            </a:extLst>
          </p:cNvPr>
          <p:cNvSpPr txBox="1"/>
          <p:nvPr/>
        </p:nvSpPr>
        <p:spPr>
          <a:xfrm>
            <a:off x="7896200" y="548680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i="1" dirty="0"/>
              <a:t>Beam momenta: 180 GeV/c</a:t>
            </a:r>
          </a:p>
          <a:p>
            <a:pPr algn="l"/>
            <a:r>
              <a:rPr lang="en-US" sz="1600" i="1" dirty="0"/>
              <a:t>Beam composition: 70% protons – 30% </a:t>
            </a:r>
            <a:r>
              <a:rPr lang="en-US" sz="1600" i="1" dirty="0" err="1"/>
              <a:t>pions</a:t>
            </a:r>
            <a:endParaRPr lang="en-US" sz="1600" i="1" dirty="0"/>
          </a:p>
          <a:p>
            <a:pPr algn="l"/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35987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E00333-DADA-CD11-2623-0B48A17FE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336" y="1052736"/>
            <a:ext cx="11376024" cy="5148039"/>
          </a:xfrm>
        </p:spPr>
        <p:txBody>
          <a:bodyPr/>
          <a:lstStyle/>
          <a:p>
            <a:r>
              <a:rPr lang="en-US" dirty="0"/>
              <a:t>Basic plan for testing: take baseline measurement with old parabolic mirror, replace, repeat</a:t>
            </a:r>
          </a:p>
          <a:p>
            <a:pPr lvl="1"/>
            <a:r>
              <a:rPr lang="en-US" dirty="0"/>
              <a:t>We measure the amount of light collected by the mirrors</a:t>
            </a:r>
          </a:p>
          <a:p>
            <a:pPr lvl="1"/>
            <a:r>
              <a:rPr lang="en-US" dirty="0"/>
              <a:t>Use for this the amount of charge collected by the PMT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Main tool: Oscilloscope</a:t>
            </a:r>
          </a:p>
          <a:p>
            <a:pPr lvl="1"/>
            <a:r>
              <a:rPr lang="en-US" dirty="0"/>
              <a:t>Use signal from scintillators as trigger to</a:t>
            </a:r>
            <a:br>
              <a:rPr lang="en-US" dirty="0"/>
            </a:br>
            <a:r>
              <a:rPr lang="en-US" dirty="0"/>
              <a:t>verify particle goes all the way through (yellow)</a:t>
            </a:r>
          </a:p>
          <a:p>
            <a:pPr lvl="1"/>
            <a:r>
              <a:rPr lang="en-US" dirty="0"/>
              <a:t>Check PMT signal on scope (pink)</a:t>
            </a:r>
          </a:p>
          <a:p>
            <a:pPr lvl="1"/>
            <a:r>
              <a:rPr lang="en-US" dirty="0"/>
              <a:t>Integrate under the curve using scope (between lines)</a:t>
            </a:r>
          </a:p>
          <a:p>
            <a:pPr lvl="1"/>
            <a:r>
              <a:rPr lang="en-US" dirty="0"/>
              <a:t>Save resulting histogram, analyze offline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E30CB0-F77F-0E19-EE70-1B45E5CD2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Acquisition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138482-65BD-FC3E-9B62-08DCE8A0F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 descr="A computer screen with colorful lines&#10;&#10;Description automatically generated">
            <a:extLst>
              <a:ext uri="{FF2B5EF4-FFF2-40B4-BE49-F238E27FC236}">
                <a16:creationId xmlns:a16="http://schemas.microsoft.com/office/drawing/2014/main" id="{CD2ADA18-1A64-4273-1F27-530FE2AB66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0056" y="1952836"/>
            <a:ext cx="5436096" cy="40770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F96486-3CB9-AD28-0441-BF3335A0152C}"/>
              </a:ext>
            </a:extLst>
          </p:cNvPr>
          <p:cNvSpPr txBox="1"/>
          <p:nvPr/>
        </p:nvSpPr>
        <p:spPr>
          <a:xfrm>
            <a:off x="8460382" y="3717032"/>
            <a:ext cx="6412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E7A0E0"/>
                </a:solidFill>
              </a:rPr>
              <a:t>Signal</a:t>
            </a:r>
            <a:endParaRPr lang="en-GB" dirty="0">
              <a:solidFill>
                <a:srgbClr val="E7A0E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A5C65B-CE62-E970-DBEE-168ED79BA842}"/>
              </a:ext>
            </a:extLst>
          </p:cNvPr>
          <p:cNvSpPr txBox="1"/>
          <p:nvPr/>
        </p:nvSpPr>
        <p:spPr>
          <a:xfrm>
            <a:off x="10272464" y="3645024"/>
            <a:ext cx="7223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E7EE2C"/>
                </a:solidFill>
              </a:rPr>
              <a:t>Trigger</a:t>
            </a:r>
            <a:endParaRPr lang="en-GB" dirty="0">
              <a:solidFill>
                <a:srgbClr val="E7EE2C"/>
              </a:solidFill>
            </a:endParaRP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E3D91631-52C4-6908-7990-DA8425DE54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de-DE"/>
              <a:t>26.11.2024</a:t>
            </a:r>
            <a:endParaRPr lang="en-US" dirty="0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F2BD1F54-800A-88BC-F3F9-330081CC6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178th EATM Meeting – Cherenkov threshold detector beam test | J. Buesa Orgaz, M. van Dijk</a:t>
            </a:r>
          </a:p>
        </p:txBody>
      </p:sp>
    </p:spTree>
    <p:extLst>
      <p:ext uri="{BB962C8B-B14F-4D97-AF65-F5344CB8AC3E}">
        <p14:creationId xmlns:p14="http://schemas.microsoft.com/office/powerpoint/2010/main" val="1818520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graph of a graph showing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7AB883C8-FFB9-B580-FF75-EBAC896A78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8024" y="3573017"/>
            <a:ext cx="3913330" cy="2670740"/>
          </a:xfrm>
          <a:prstGeom prst="rect">
            <a:avLst/>
          </a:prstGeom>
        </p:spPr>
      </p:pic>
      <p:pic>
        <p:nvPicPr>
          <p:cNvPr id="15" name="Content Placeholder 14" descr="A graph with red lines&#10;&#10;Description automatically generated">
            <a:extLst>
              <a:ext uri="{FF2B5EF4-FFF2-40B4-BE49-F238E27FC236}">
                <a16:creationId xmlns:a16="http://schemas.microsoft.com/office/drawing/2014/main" id="{ED16F883-1A68-A2E4-CA3E-57A1EFD56B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440817" y="836712"/>
            <a:ext cx="4208913" cy="2872468"/>
          </a:xfr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F0AEEE5F-65F5-1A9C-C956-57B20B9B8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Crosschecks on PMT – Gain and Linearity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416F912-72D1-A582-EA6D-3269A1BC3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36549CC1-D148-F12E-A186-177FBFF369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26.11.2024</a:t>
            </a:r>
            <a:endParaRPr lang="en-US" dirty="0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DDE6ED1C-E414-4B72-3A8C-EE6D75E89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178th EATM Meeting – Cherenkov threshold detector beam test | J. Buesa Orgaz, M. van Dijk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E4273EF-BB3B-307B-89CC-38E6FD7D00E7}"/>
              </a:ext>
            </a:extLst>
          </p:cNvPr>
          <p:cNvSpPr txBox="1">
            <a:spLocks/>
          </p:cNvSpPr>
          <p:nvPr/>
        </p:nvSpPr>
        <p:spPr>
          <a:xfrm>
            <a:off x="117751" y="1875932"/>
            <a:ext cx="7880561" cy="46084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PMT gain needed to calculate number of </a:t>
            </a:r>
            <a:br>
              <a:rPr lang="en-US" b="0" dirty="0">
                <a:solidFill>
                  <a:schemeClr val="tx2"/>
                </a:solidFill>
              </a:rPr>
            </a:br>
            <a:r>
              <a:rPr lang="en-US" b="0" dirty="0">
                <a:solidFill>
                  <a:schemeClr val="tx2"/>
                </a:solidFill>
              </a:rPr>
              <a:t>observed photons from signal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Measurements done by </a:t>
            </a:r>
            <a:r>
              <a:rPr lang="en-US" sz="1800" dirty="0">
                <a:solidFill>
                  <a:schemeClr val="tx2"/>
                </a:solidFill>
              </a:rPr>
              <a:t>M. </a:t>
            </a:r>
            <a:r>
              <a:rPr lang="en-US" sz="1800" dirty="0" err="1">
                <a:solidFill>
                  <a:schemeClr val="tx2"/>
                </a:solidFill>
              </a:rPr>
              <a:t>Kirschbaum</a:t>
            </a:r>
            <a:r>
              <a:rPr lang="en-US" sz="1800" b="0" dirty="0">
                <a:solidFill>
                  <a:schemeClr val="tx2"/>
                </a:solidFill>
              </a:rPr>
              <a:t> – THANKS!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Measure PMT gain in lab using LED with around </a:t>
            </a:r>
            <a:br>
              <a:rPr lang="en-US" sz="1800" b="0" dirty="0">
                <a:solidFill>
                  <a:schemeClr val="tx2"/>
                </a:solidFill>
              </a:rPr>
            </a:br>
            <a:r>
              <a:rPr lang="en-US" sz="1800" b="0" dirty="0">
                <a:solidFill>
                  <a:schemeClr val="tx2"/>
                </a:solidFill>
              </a:rPr>
              <a:t>9% single photons (derived from fits)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Observed signal for single photons at given HV unfolded to gain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Use as key input for analysis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b="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b="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b="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152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9B8EB7A2-D107-4644-9BE2-B6C63AF6A1DA}" vid="{C8890B19-18F6-9144-82C2-3740631ADB3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EA-template</Template>
  <TotalTime>3470</TotalTime>
  <Words>1929</Words>
  <Application>Microsoft Office PowerPoint</Application>
  <PresentationFormat>Widescreen</PresentationFormat>
  <Paragraphs>240</Paragraphs>
  <Slides>21</Slides>
  <Notes>5</Notes>
  <HiddenSlides>7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Office Theme</vt:lpstr>
      <vt:lpstr>Cherenkov Threshold Detector Prototype Beam Test in H8 North Area</vt:lpstr>
      <vt:lpstr>PowerPoint Presentation</vt:lpstr>
      <vt:lpstr>Motivation For New Design</vt:lpstr>
      <vt:lpstr>New Mechanical Design </vt:lpstr>
      <vt:lpstr>New 45-degree Mirror First Tested in East Area (2023)</vt:lpstr>
      <vt:lpstr>Beam Test to Assess New Parabolic Mirror Design</vt:lpstr>
      <vt:lpstr>Beam Test Program</vt:lpstr>
      <vt:lpstr>Data Acquisition</vt:lpstr>
      <vt:lpstr>Crosschecks on PMT – Gain and Linearity</vt:lpstr>
      <vt:lpstr>Crosschecks on PMT – Gain and Linearity</vt:lpstr>
      <vt:lpstr>New Parabolic Mirror Improves Detector Efficiency at all Pressures</vt:lpstr>
      <vt:lpstr>New Parabolic Mirror Improves Detector Efficiency at all Pressures</vt:lpstr>
      <vt:lpstr>Conclusions</vt:lpstr>
      <vt:lpstr>Thank you!</vt:lpstr>
      <vt:lpstr>Number of photons collected with original parabolic mirror vs prototype</vt:lpstr>
      <vt:lpstr>Lowering PMT showed light escaping from optical window-PMT coupling</vt:lpstr>
      <vt:lpstr>XCET detector</vt:lpstr>
      <vt:lpstr>Reflectivity measurements </vt:lpstr>
      <vt:lpstr>Final performance of the new mirror</vt:lpstr>
      <vt:lpstr>From Mechanical Design to Analysis: an Iterative Monte Carlo-based Optimization Process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Van Dijk</dc:creator>
  <cp:lastModifiedBy>Jan Buesa Orgaz</cp:lastModifiedBy>
  <cp:revision>69</cp:revision>
  <cp:lastPrinted>2020-01-30T13:49:18Z</cp:lastPrinted>
  <dcterms:created xsi:type="dcterms:W3CDTF">2024-04-08T14:58:33Z</dcterms:created>
  <dcterms:modified xsi:type="dcterms:W3CDTF">2024-11-26T13:00:58Z</dcterms:modified>
</cp:coreProperties>
</file>