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7" r:id="rId2"/>
    <p:sldId id="423" r:id="rId3"/>
    <p:sldId id="418" r:id="rId4"/>
    <p:sldId id="419" r:id="rId5"/>
    <p:sldId id="420" r:id="rId6"/>
    <p:sldId id="421" r:id="rId7"/>
    <p:sldId id="41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21" d="100"/>
          <a:sy n="121" d="100"/>
        </p:scale>
        <p:origin x="149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26.11.2024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26.11.2024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26.11.2024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501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YETS EA Plannings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4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F8D5201-7DEA-5B34-59C0-7539C4F67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49053"/>
              </p:ext>
            </p:extLst>
          </p:nvPr>
        </p:nvGraphicFramePr>
        <p:xfrm>
          <a:off x="457200" y="1705608"/>
          <a:ext cx="8326437" cy="3437480"/>
        </p:xfrm>
        <a:graphic>
          <a:graphicData uri="http://schemas.openxmlformats.org/drawingml/2006/table">
            <a:tbl>
              <a:tblPr/>
              <a:tblGrid>
                <a:gridCol w="3767959">
                  <a:extLst>
                    <a:ext uri="{9D8B030D-6E8A-4147-A177-3AD203B41FA5}">
                      <a16:colId xmlns:a16="http://schemas.microsoft.com/office/drawing/2014/main" val="1169401269"/>
                    </a:ext>
                  </a:extLst>
                </a:gridCol>
                <a:gridCol w="543505">
                  <a:extLst>
                    <a:ext uri="{9D8B030D-6E8A-4147-A177-3AD203B41FA5}">
                      <a16:colId xmlns:a16="http://schemas.microsoft.com/office/drawing/2014/main" val="2971748361"/>
                    </a:ext>
                  </a:extLst>
                </a:gridCol>
                <a:gridCol w="1199142">
                  <a:extLst>
                    <a:ext uri="{9D8B030D-6E8A-4147-A177-3AD203B41FA5}">
                      <a16:colId xmlns:a16="http://schemas.microsoft.com/office/drawing/2014/main" val="1988497239"/>
                    </a:ext>
                  </a:extLst>
                </a:gridCol>
                <a:gridCol w="853068">
                  <a:extLst>
                    <a:ext uri="{9D8B030D-6E8A-4147-A177-3AD203B41FA5}">
                      <a16:colId xmlns:a16="http://schemas.microsoft.com/office/drawing/2014/main" val="229976149"/>
                    </a:ext>
                  </a:extLst>
                </a:gridCol>
                <a:gridCol w="1962763">
                  <a:extLst>
                    <a:ext uri="{9D8B030D-6E8A-4147-A177-3AD203B41FA5}">
                      <a16:colId xmlns:a16="http://schemas.microsoft.com/office/drawing/2014/main" val="1781919997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2216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fr-FR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Stop run physic 2024 (T09-T10-T11)</a:t>
                      </a:r>
                      <a:endParaRPr lang="fr-F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28257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water tower b.355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54888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Skid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41555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HVAC EA1&amp;EA2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2129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EA1&amp;EA2 from General to Restricted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43480"/>
                  </a:ext>
                </a:extLst>
              </a:tr>
              <a:tr h="116033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EA1&amp;EA2 (no access the morning)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BE-EA,BE-OP,DSO,EN-AA,EN-CV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92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EA1 &amp; EA2 Beam Permit Sign and zones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57482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secondary beam lines (no access the morning)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BE-EA,DSO,EN-AA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99606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b.352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57604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Closure for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37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ring Hardware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1665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1478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157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9652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Extraction to F6D + Targets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59433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T8 &amp; EA Beam + Instrumentations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BE-EA,BE-OP,SY-BI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77917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T11 Shutter after Beam commissioning (access EA1)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8755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Users Installation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497955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Start East Area physics 2025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428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DFDD709-6060-91EA-F614-FCD37B7AE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099336"/>
              </p:ext>
            </p:extLst>
          </p:nvPr>
        </p:nvGraphicFramePr>
        <p:xfrm>
          <a:off x="358118" y="1356815"/>
          <a:ext cx="8424611" cy="4144370"/>
        </p:xfrm>
        <a:graphic>
          <a:graphicData uri="http://schemas.openxmlformats.org/drawingml/2006/table">
            <a:tbl>
              <a:tblPr/>
              <a:tblGrid>
                <a:gridCol w="4832200">
                  <a:extLst>
                    <a:ext uri="{9D8B030D-6E8A-4147-A177-3AD203B41FA5}">
                      <a16:colId xmlns:a16="http://schemas.microsoft.com/office/drawing/2014/main" val="3437403294"/>
                    </a:ext>
                  </a:extLst>
                </a:gridCol>
                <a:gridCol w="555475">
                  <a:extLst>
                    <a:ext uri="{9D8B030D-6E8A-4147-A177-3AD203B41FA5}">
                      <a16:colId xmlns:a16="http://schemas.microsoft.com/office/drawing/2014/main" val="3203198212"/>
                    </a:ext>
                  </a:extLst>
                </a:gridCol>
                <a:gridCol w="852338">
                  <a:extLst>
                    <a:ext uri="{9D8B030D-6E8A-4147-A177-3AD203B41FA5}">
                      <a16:colId xmlns:a16="http://schemas.microsoft.com/office/drawing/2014/main" val="2928436143"/>
                    </a:ext>
                  </a:extLst>
                </a:gridCol>
                <a:gridCol w="852338">
                  <a:extLst>
                    <a:ext uri="{9D8B030D-6E8A-4147-A177-3AD203B41FA5}">
                      <a16:colId xmlns:a16="http://schemas.microsoft.com/office/drawing/2014/main" val="562691419"/>
                    </a:ext>
                  </a:extLst>
                </a:gridCol>
                <a:gridCol w="1332260">
                  <a:extLst>
                    <a:ext uri="{9D8B030D-6E8A-4147-A177-3AD203B41FA5}">
                      <a16:colId xmlns:a16="http://schemas.microsoft.com/office/drawing/2014/main" val="3203586025"/>
                    </a:ext>
                  </a:extLst>
                </a:gridCol>
              </a:tblGrid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1591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NA run 2024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164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10.04.24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29.11.24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27471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TT81, TT82, EHN1, EHN2, ECN3 239339: magnet on, restricted access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96000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TT83, TT84, TT85, TCC8: magnet on, restricted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04.12.24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05.12.24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23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Magnet leak Inspection all zones (inc TCC2 )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8429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Testing BIDs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0016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 des câble boucle pulsé + stable</a:t>
                      </a:r>
                      <a:endParaRPr lang="fr-F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47195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stations maintenance BA80, BA81 &amp; BA82 / EB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36129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 normal secours - 06h00-06h10 (No access all zones)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08.01.25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08.01.25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46362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glacee BA81 Stop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611987"/>
                  </a:ext>
                </a:extLst>
              </a:tr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Mixte BA82 Stop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59255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Area Test HV Cable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22.01.25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08710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Test AUG North Area (No access all zones)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15.01.25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17.01.25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41100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01281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58267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BA82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025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998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93382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00647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BA81 -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70172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BA80 -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50885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TCC8 - ECN3 -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79380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TCC2 + TCC8 Ventilation interlock Test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03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7254A9-6FDC-86D9-7B61-CC8A24442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546371"/>
              </p:ext>
            </p:extLst>
          </p:nvPr>
        </p:nvGraphicFramePr>
        <p:xfrm>
          <a:off x="457213" y="1266605"/>
          <a:ext cx="8226424" cy="4684940"/>
        </p:xfrm>
        <a:graphic>
          <a:graphicData uri="http://schemas.openxmlformats.org/drawingml/2006/table">
            <a:tbl>
              <a:tblPr/>
              <a:tblGrid>
                <a:gridCol w="4649718">
                  <a:extLst>
                    <a:ext uri="{9D8B030D-6E8A-4147-A177-3AD203B41FA5}">
                      <a16:colId xmlns:a16="http://schemas.microsoft.com/office/drawing/2014/main" val="1303977786"/>
                    </a:ext>
                  </a:extLst>
                </a:gridCol>
                <a:gridCol w="696517">
                  <a:extLst>
                    <a:ext uri="{9D8B030D-6E8A-4147-A177-3AD203B41FA5}">
                      <a16:colId xmlns:a16="http://schemas.microsoft.com/office/drawing/2014/main" val="1797710303"/>
                    </a:ext>
                  </a:extLst>
                </a:gridCol>
                <a:gridCol w="1035362">
                  <a:extLst>
                    <a:ext uri="{9D8B030D-6E8A-4147-A177-3AD203B41FA5}">
                      <a16:colId xmlns:a16="http://schemas.microsoft.com/office/drawing/2014/main" val="1122646968"/>
                    </a:ext>
                  </a:extLst>
                </a:gridCol>
                <a:gridCol w="1035362">
                  <a:extLst>
                    <a:ext uri="{9D8B030D-6E8A-4147-A177-3AD203B41FA5}">
                      <a16:colId xmlns:a16="http://schemas.microsoft.com/office/drawing/2014/main" val="3534088485"/>
                    </a:ext>
                  </a:extLst>
                </a:gridCol>
                <a:gridCol w="809465">
                  <a:extLst>
                    <a:ext uri="{9D8B030D-6E8A-4147-A177-3AD203B41FA5}">
                      <a16:colId xmlns:a16="http://schemas.microsoft.com/office/drawing/2014/main" val="4147683266"/>
                    </a:ext>
                  </a:extLst>
                </a:gridCol>
              </a:tblGrid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15257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03669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BA80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21276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79233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30721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North Transfert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4649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BA80 (EIS completed for 15/03)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0845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26690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26.03.25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24267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TCC2 + BA81 HWC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26559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HWC rest of NA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24622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DSO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68421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SPS + BA80 + BA81 (North Transfert)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97262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TCC8 -ECN3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034706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EHN1 + EHN2 (BA82)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27819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BA80 (TCC2/TDC2)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93300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RP Cleaning TDC2 TCC2 (BA80 closed)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86342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Resart Date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01.10.25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54154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88340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BA81 (TT81+TT82+TT83+TT84+TT85)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84282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TCC8-ECN3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47401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SPS TT20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46261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SY-BI Equipment Commissioning with beam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830816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NA setup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16.04.25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14738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EHN1 physique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114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26.09.25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9746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EHN2 + ECN3 physique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114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01.10.25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44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BC6F-EF62-C2E9-52BB-9B3621E0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18A11-6514-2731-57F6-5F11D6291D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3" y="1044575"/>
            <a:ext cx="8226425" cy="5191848"/>
          </a:xfrm>
        </p:spPr>
        <p:txBody>
          <a:bodyPr/>
          <a:lstStyle/>
          <a:p>
            <a:r>
              <a:rPr lang="en-GB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All North Area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Tests Normal Secours (6h-6h30)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08.01.25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AUG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15.01.25 and 17.01.25 (limited access on the 16.01.25)</a:t>
            </a:r>
          </a:p>
          <a:p>
            <a:r>
              <a:rPr lang="en-GB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BA80 (TCC2)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20.02.25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11.03.25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14.03.25</a:t>
            </a:r>
          </a:p>
          <a:p>
            <a:pPr lvl="1"/>
            <a:endParaRPr lang="en-GB" b="1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173038" lvl="1" indent="0">
              <a:buNone/>
            </a:pP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FB0F-16E0-AC63-483F-E5617686FD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AF814-6B45-F856-60F0-BD7E835AE5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DF2FF-2DC6-12C7-9158-5D31D5CD7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19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1E61-0CA9-B328-FC19-47AFCE48A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244A0-1329-4742-7B5B-F896C4ED61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BA81 (TT81, TT82, TT83, TT84, TT85)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19.02.25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11.03.25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28.03.25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EHN1 + EHN2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: 24.03.25 – 25.03.25  depending on the progress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	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TCC8 + ECN3</a:t>
            </a:r>
          </a:p>
          <a:p>
            <a:pPr lvl="1"/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 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21.02.25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24.03.25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BA573-3ABB-48DF-C8C3-AF72E0FD54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C3984-CA7F-CD4B-613C-E55E10DC27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8A559-E0C2-5CF2-A61B-680239F86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7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8543" y="3429000"/>
            <a:ext cx="7426914" cy="2196456"/>
          </a:xfrm>
        </p:spPr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</TotalTime>
  <Words>1085</Words>
  <Application>Microsoft Office PowerPoint</Application>
  <PresentationFormat>On-screen Show (4:3)</PresentationFormat>
  <Paragraphs>376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Calibri</vt:lpstr>
      <vt:lpstr>Corbel</vt:lpstr>
      <vt:lpstr>Source Sans Pro</vt:lpstr>
      <vt:lpstr>CERN_ENdept_Presentation_ArialFont copy</vt:lpstr>
      <vt:lpstr>YETS EA Plannings </vt:lpstr>
      <vt:lpstr>East Area</vt:lpstr>
      <vt:lpstr>North Area (1/2)</vt:lpstr>
      <vt:lpstr>North Area(2/2)</vt:lpstr>
      <vt:lpstr>No Access by Zones </vt:lpstr>
      <vt:lpstr>No Access by Zones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98</cp:revision>
  <dcterms:created xsi:type="dcterms:W3CDTF">2021-01-26T09:56:08Z</dcterms:created>
  <dcterms:modified xsi:type="dcterms:W3CDTF">2024-11-26T13:29:29Z</dcterms:modified>
</cp:coreProperties>
</file>