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8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16"/>
  </p:notesMasterIdLst>
  <p:handoutMasterIdLst>
    <p:handoutMasterId r:id="rId17"/>
  </p:handoutMasterIdLst>
  <p:sldIdLst>
    <p:sldId id="256" r:id="rId10"/>
    <p:sldId id="426" r:id="rId11"/>
    <p:sldId id="438" r:id="rId12"/>
    <p:sldId id="572" r:id="rId13"/>
    <p:sldId id="579" r:id="rId14"/>
    <p:sldId id="276" r:id="rId1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zysztof Stachon" initials="KS" lastIdx="3" clrIdx="0">
    <p:extLst>
      <p:ext uri="{19B8F6BF-5375-455C-9EA6-DF929625EA0E}">
        <p15:presenceInfo xmlns:p15="http://schemas.microsoft.com/office/powerpoint/2012/main" userId="S::krzysztof.stachon@cern.ch::1cda46e4-352b-41de-97f6-3289d6f627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07A"/>
    <a:srgbClr val="BB311B"/>
    <a:srgbClr val="FF7E0D"/>
    <a:srgbClr val="595959"/>
    <a:srgbClr val="1A74B2"/>
    <a:srgbClr val="FFF8F2"/>
    <a:srgbClr val="FF9797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6" autoAdjust="0"/>
    <p:restoredTop sz="91572" autoAdjust="0"/>
  </p:normalViewPr>
  <p:slideViewPr>
    <p:cSldViewPr snapToObjects="1">
      <p:cViewPr varScale="1">
        <p:scale>
          <a:sx n="88" d="100"/>
          <a:sy n="88" d="100"/>
        </p:scale>
        <p:origin x="1210" y="106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26.11.2024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26.11.2024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839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519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9285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5269" y="6522444"/>
            <a:ext cx="459000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26/11/2024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Krzysztof Stachon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878" y="6507088"/>
            <a:ext cx="738347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46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6">
            <a:extLst>
              <a:ext uri="{FF2B5EF4-FFF2-40B4-BE49-F238E27FC236}">
                <a16:creationId xmlns:a16="http://schemas.microsoft.com/office/drawing/2014/main" id="{33E19405-D918-4232-8200-DB0E375E4D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316" y="-36871"/>
            <a:ext cx="9144000" cy="6858000"/>
          </a:xfrm>
          <a:prstGeom prst="rect">
            <a:avLst/>
          </a:prstGeom>
        </p:spPr>
      </p:pic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2827" y="-2622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40302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9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5256112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en-US" sz="8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1" name="Picture 30" descr="A close up of a logo&#10;&#10;Description automatically generated">
            <a:extLst>
              <a:ext uri="{FF2B5EF4-FFF2-40B4-BE49-F238E27FC236}">
                <a16:creationId xmlns:a16="http://schemas.microsoft.com/office/drawing/2014/main" id="{FCB09B3A-8BFB-40FA-804F-69691FB3C88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2E6983-41E9-4AB8-A798-40A16F8D753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88" y="214122"/>
            <a:ext cx="741416" cy="328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861" r:id="rId5"/>
    <p:sldLayoutId id="2147483650" r:id="rId6"/>
    <p:sldLayoutId id="2147483652" r:id="rId7"/>
    <p:sldLayoutId id="2147483655" r:id="rId8"/>
    <p:sldLayoutId id="2147483665" r:id="rId9"/>
    <p:sldLayoutId id="2147483668" r:id="rId10"/>
    <p:sldLayoutId id="2147483862" r:id="rId11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aseline="0" dirty="0"/>
              <a:t>BTL Power Supplies Requirements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69CD1EA-C2EF-4F92-8403-C28E21E66B7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DB4569-2401-4E28-BD00-01DEE9A6D49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728" y="176887"/>
            <a:ext cx="895917" cy="39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ixabay.com/en/magnetic-magnetism-gravity-magnet-150096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12" Type="http://schemas.openxmlformats.org/officeDocument/2006/relationships/hyperlink" Target="http://pixabay.com/en/magnetic-magnetism-gravity-magnet-15009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0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2.jp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pixabay.com/en/magnetic-magnetism-gravity-magnet-150096/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krzysztof.stachon@cern.ch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le 32">
            <a:extLst>
              <a:ext uri="{FF2B5EF4-FFF2-40B4-BE49-F238E27FC236}">
                <a16:creationId xmlns:a16="http://schemas.microsoft.com/office/drawing/2014/main" id="{411F10E4-B15B-40DC-B729-79F60EB6CA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pl-PL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pl-PL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br>
              <a:rPr lang="en-US" sz="1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Krzysztof Stachon</a:t>
            </a:r>
          </a:p>
          <a:p>
            <a:pPr algn="ctr"/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26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/202</a:t>
            </a: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Krzysztof Stachon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22C5F71A-8DC8-4FCF-8D8D-57D7FA827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sz="2400" dirty="0"/>
              <a:t>LVPS – Low Voltage Power Supply for the CMS detector</a:t>
            </a:r>
            <a:br>
              <a:rPr lang="pl-PL" sz="2400" dirty="0"/>
            </a:br>
            <a:r>
              <a:rPr lang="pl-PL" sz="1200" dirty="0"/>
              <a:t>Use of magnet for environmental qalification test. </a:t>
            </a:r>
            <a:endParaRPr lang="en-CH" sz="16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29724C5-0339-F396-7BFE-4CEB43BF7CD7}"/>
              </a:ext>
            </a:extLst>
          </p:cNvPr>
          <p:cNvGrpSpPr/>
          <p:nvPr/>
        </p:nvGrpSpPr>
        <p:grpSpPr>
          <a:xfrm>
            <a:off x="3419872" y="892983"/>
            <a:ext cx="2873688" cy="2118837"/>
            <a:chOff x="26880843" y="3001104"/>
            <a:chExt cx="2873688" cy="211883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A12F280-517D-1160-ADAE-6280725FB301}"/>
                </a:ext>
              </a:extLst>
            </p:cNvPr>
            <p:cNvGrpSpPr/>
            <p:nvPr/>
          </p:nvGrpSpPr>
          <p:grpSpPr>
            <a:xfrm>
              <a:off x="26880843" y="3001104"/>
              <a:ext cx="1934471" cy="2118837"/>
              <a:chOff x="3347865" y="749631"/>
              <a:chExt cx="2259640" cy="2474996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C36A76D9-9683-77AF-D14E-E54D141C954B}"/>
                  </a:ext>
                </a:extLst>
              </p:cNvPr>
              <p:cNvSpPr/>
              <p:nvPr/>
            </p:nvSpPr>
            <p:spPr>
              <a:xfrm>
                <a:off x="3357985" y="1548310"/>
                <a:ext cx="637952" cy="144758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540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B9E3AA9F-2934-313D-CDE6-384001C8E317}"/>
                  </a:ext>
                </a:extLst>
              </p:cNvPr>
              <p:cNvGrpSpPr/>
              <p:nvPr/>
            </p:nvGrpSpPr>
            <p:grpSpPr>
              <a:xfrm>
                <a:off x="3347865" y="749631"/>
                <a:ext cx="2259640" cy="2474996"/>
                <a:chOff x="3347865" y="749631"/>
                <a:chExt cx="2259640" cy="2474996"/>
              </a:xfrm>
            </p:grpSpPr>
            <p:cxnSp>
              <p:nvCxnSpPr>
                <p:cNvPr id="45" name="Connector: Elbow 44">
                  <a:extLst>
                    <a:ext uri="{FF2B5EF4-FFF2-40B4-BE49-F238E27FC236}">
                      <a16:creationId xmlns:a16="http://schemas.microsoft.com/office/drawing/2014/main" id="{DE80D272-E6E2-E9C8-AEB1-760E10A26C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4504422" y="-86350"/>
                  <a:ext cx="267101" cy="1939064"/>
                </a:xfrm>
                <a:prstGeom prst="bentConnector2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A8E9EDB8-40AD-D030-5EEA-4FDE1B5C77B5}"/>
                    </a:ext>
                  </a:extLst>
                </p:cNvPr>
                <p:cNvCxnSpPr/>
                <p:nvPr/>
              </p:nvCxnSpPr>
              <p:spPr>
                <a:xfrm>
                  <a:off x="3668440" y="749631"/>
                  <a:ext cx="0" cy="195663"/>
                </a:xfrm>
                <a:prstGeom prst="line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Connector: Elbow 46">
                  <a:extLst>
                    <a:ext uri="{FF2B5EF4-FFF2-40B4-BE49-F238E27FC236}">
                      <a16:creationId xmlns:a16="http://schemas.microsoft.com/office/drawing/2014/main" id="{917192FB-8A96-9D2D-EF71-697F9D65DE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506135" y="2123257"/>
                  <a:ext cx="263679" cy="1939061"/>
                </a:xfrm>
                <a:prstGeom prst="bentConnector2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847910E-B6F2-BC1B-CFB9-7F21D3301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8441" y="3028964"/>
                  <a:ext cx="0" cy="195663"/>
                </a:xfrm>
                <a:prstGeom prst="line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E4B29E4F-6540-5CD8-281F-17247105AA4C}"/>
                    </a:ext>
                  </a:extLst>
                </p:cNvPr>
                <p:cNvGrpSpPr/>
                <p:nvPr/>
              </p:nvGrpSpPr>
              <p:grpSpPr>
                <a:xfrm>
                  <a:off x="3347865" y="953205"/>
                  <a:ext cx="648072" cy="2051943"/>
                  <a:chOff x="3347865" y="953205"/>
                  <a:chExt cx="648072" cy="2051943"/>
                </a:xfrm>
              </p:grpSpPr>
              <p:sp>
                <p:nvSpPr>
                  <p:cNvPr id="50" name="Lightning Bolt 49">
                    <a:extLst>
                      <a:ext uri="{FF2B5EF4-FFF2-40B4-BE49-F238E27FC236}">
                        <a16:creationId xmlns:a16="http://schemas.microsoft.com/office/drawing/2014/main" id="{333973B3-4316-0010-C6FD-675F7C919937}"/>
                      </a:ext>
                    </a:extLst>
                  </p:cNvPr>
                  <p:cNvSpPr/>
                  <p:nvPr/>
                </p:nvSpPr>
                <p:spPr>
                  <a:xfrm>
                    <a:off x="3407911" y="1737634"/>
                    <a:ext cx="504056" cy="648072"/>
                  </a:xfrm>
                  <a:prstGeom prst="lightningBol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25400" cap="rnd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C219E9B9-4A2B-570F-41E4-11560D93789B}"/>
                      </a:ext>
                    </a:extLst>
                  </p:cNvPr>
                  <p:cNvSpPr/>
                  <p:nvPr/>
                </p:nvSpPr>
                <p:spPr>
                  <a:xfrm>
                    <a:off x="3347865" y="1060932"/>
                    <a:ext cx="648072" cy="1944216"/>
                  </a:xfrm>
                  <a:prstGeom prst="roundRect">
                    <a:avLst/>
                  </a:prstGeom>
                  <a:noFill/>
                  <a:ln w="762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288A1AF8-D531-07E3-9CD1-483A5C6D0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88420" y="953205"/>
                    <a:ext cx="360040" cy="0"/>
                  </a:xfrm>
                  <a:prstGeom prst="line">
                    <a:avLst/>
                  </a:prstGeom>
                  <a:noFill/>
                  <a:ln w="76200" cap="rnd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3F99207C-4981-5492-2E7A-87642F07817D}"/>
                      </a:ext>
                    </a:extLst>
                  </p:cNvPr>
                  <p:cNvSpPr txBox="1"/>
                  <p:nvPr/>
                </p:nvSpPr>
                <p:spPr>
                  <a:xfrm>
                    <a:off x="3462458" y="978921"/>
                    <a:ext cx="36004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</a:rPr>
                      <a:t>+</a:t>
                    </a:r>
                    <a:endParaRPr kumimoji="0" lang="en-CH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FD719563-E1FC-22D0-BAF9-89A8C6B618F7}"/>
                      </a:ext>
                    </a:extLst>
                  </p:cNvPr>
                  <p:cNvSpPr txBox="1"/>
                  <p:nvPr/>
                </p:nvSpPr>
                <p:spPr>
                  <a:xfrm>
                    <a:off x="3488419" y="2524604"/>
                    <a:ext cx="36004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</a:rPr>
                      <a:t>-</a:t>
                    </a:r>
                    <a:endParaRPr kumimoji="0" lang="en-CH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pic>
          <p:nvPicPr>
            <p:cNvPr id="37" name="Picture 36" descr="A colorful design on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45870D07-DF68-F81B-47E7-30F15A892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943" r="30928"/>
            <a:stretch/>
          </p:blipFill>
          <p:spPr>
            <a:xfrm>
              <a:off x="27924314" y="3090370"/>
              <a:ext cx="1830217" cy="1922415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1515379-65C7-25DF-A219-3E24750F1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988" y="1412776"/>
            <a:ext cx="612068" cy="605991"/>
          </a:xfrm>
          <a:prstGeom prst="rect">
            <a:avLst/>
          </a:prstGeom>
        </p:spPr>
      </p:pic>
      <p:pic>
        <p:nvPicPr>
          <p:cNvPr id="7" name="Picture 6" descr="A white rectangle with black background&#10;&#10;Description automatically generated">
            <a:extLst>
              <a:ext uri="{FF2B5EF4-FFF2-40B4-BE49-F238E27FC236}">
                <a16:creationId xmlns:a16="http://schemas.microsoft.com/office/drawing/2014/main" id="{0A647615-F4BD-3A8D-4A9D-7A67C3A4E7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699792" y="2124635"/>
            <a:ext cx="663438" cy="36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3197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C1173-0330-FB3B-D210-AD807C3B2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4CDB7E-2CB8-5DD8-F5F8-AB84CE0A2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Krzysztof Stachon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91460F-5594-2527-DC3E-AA46F948B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93C85AA-67A3-65EA-EB24-E1C2ACDDC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pl-PL" dirty="0"/>
              <a:t>CMS power conversion chain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26C1CD-E874-05CC-A07E-606A27A57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68" y="1556792"/>
            <a:ext cx="8562582" cy="28803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8312E6C-D9DD-00FE-4611-A88E330981A0}"/>
              </a:ext>
            </a:extLst>
          </p:cNvPr>
          <p:cNvGrpSpPr/>
          <p:nvPr/>
        </p:nvGrpSpPr>
        <p:grpSpPr>
          <a:xfrm>
            <a:off x="209206" y="4581128"/>
            <a:ext cx="3199343" cy="2070753"/>
            <a:chOff x="-8342956" y="27029494"/>
            <a:chExt cx="14779779" cy="9566111"/>
          </a:xfrm>
        </p:grpSpPr>
        <p:pic>
          <p:nvPicPr>
            <p:cNvPr id="9" name="Picture 8" descr="A picture containing text, computer&#10;&#10;Description automatically generated">
              <a:extLst>
                <a:ext uri="{FF2B5EF4-FFF2-40B4-BE49-F238E27FC236}">
                  <a16:creationId xmlns:a16="http://schemas.microsoft.com/office/drawing/2014/main" id="{3B6E3995-4825-3873-96AA-2481B1BFB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8758" y="27029494"/>
              <a:ext cx="4851609" cy="861630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" name="Textfeld 27">
              <a:extLst>
                <a:ext uri="{FF2B5EF4-FFF2-40B4-BE49-F238E27FC236}">
                  <a16:creationId xmlns:a16="http://schemas.microsoft.com/office/drawing/2014/main" id="{21F0B3C7-1D87-20D1-AB89-2EECAF0E2EE1}"/>
                </a:ext>
              </a:extLst>
            </p:cNvPr>
            <p:cNvSpPr txBox="1"/>
            <p:nvPr/>
          </p:nvSpPr>
          <p:spPr>
            <a:xfrm>
              <a:off x="-8342956" y="33425107"/>
              <a:ext cx="6933311" cy="3170498"/>
            </a:xfrm>
            <a:prstGeom prst="rect">
              <a:avLst/>
            </a:prstGeom>
            <a:noFill/>
          </p:spPr>
          <p:txBody>
            <a:bodyPr wrap="square" lIns="0" tIns="360000" rIns="0" bIns="360000" rtlCol="0" anchor="ctr" anchorCtr="0">
              <a:noAutofit/>
            </a:bodyPr>
            <a:lstStyle/>
            <a:p>
              <a:pPr algn="just"/>
              <a:r>
                <a:rPr lang="en-US" sz="800" i="1" dirty="0"/>
                <a:t>A small scale prototype of the first conversion step. It is composed of: a </a:t>
              </a:r>
              <a:r>
                <a:rPr lang="pl-PL" sz="800" i="1" dirty="0"/>
                <a:t>a</a:t>
              </a:r>
              <a:r>
                <a:rPr lang="en-US" sz="800" i="1" dirty="0"/>
                <a:t> power cabinet (right) and a distribution cabinet (left). 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320B646-F28D-3EB0-5072-8FD4E6A55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85698" y="34692020"/>
              <a:ext cx="951125" cy="947252"/>
            </a:xfrm>
            <a:prstGeom prst="rect">
              <a:avLst/>
            </a:prstGeom>
            <a:effectLst>
              <a:glow rad="139700">
                <a:schemeClr val="bg1">
                  <a:alpha val="40000"/>
                </a:schemeClr>
              </a:glow>
            </a:effec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4130E4B4-1ED5-3C74-B118-1C91ED4ADC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960" y="4581128"/>
            <a:ext cx="2044474" cy="114463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feld 27">
            <a:extLst>
              <a:ext uri="{FF2B5EF4-FFF2-40B4-BE49-F238E27FC236}">
                <a16:creationId xmlns:a16="http://schemas.microsoft.com/office/drawing/2014/main" id="{2BD3519A-F5E1-0A2E-C93A-EE20E4A52D39}"/>
              </a:ext>
            </a:extLst>
          </p:cNvPr>
          <p:cNvSpPr txBox="1"/>
          <p:nvPr/>
        </p:nvSpPr>
        <p:spPr>
          <a:xfrm>
            <a:off x="4226543" y="5884456"/>
            <a:ext cx="2044474" cy="527612"/>
          </a:xfrm>
          <a:prstGeom prst="rect">
            <a:avLst/>
          </a:prstGeom>
          <a:noFill/>
        </p:spPr>
        <p:txBody>
          <a:bodyPr wrap="square" lIns="0" tIns="360000" rIns="0" bIns="360000" rtlCol="0" anchor="ctr" anchorCtr="0">
            <a:noAutofit/>
          </a:bodyPr>
          <a:lstStyle/>
          <a:p>
            <a:pPr algn="just"/>
            <a:r>
              <a:rPr lang="en-US" sz="800" i="1" dirty="0"/>
              <a:t>Visualization of radiation-tolerant implementation of the second conversion step. This device will be located in experimental cavern, where radiation is present.  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982A50-65BC-5BDD-01A3-4840B17F4CE0}"/>
              </a:ext>
            </a:extLst>
          </p:cNvPr>
          <p:cNvGrpSpPr/>
          <p:nvPr/>
        </p:nvGrpSpPr>
        <p:grpSpPr>
          <a:xfrm>
            <a:off x="6536629" y="4616114"/>
            <a:ext cx="1831245" cy="1575574"/>
            <a:chOff x="7178711" y="31214200"/>
            <a:chExt cx="6642847" cy="5715398"/>
          </a:xfrm>
        </p:grpSpPr>
        <p:pic>
          <p:nvPicPr>
            <p:cNvPr id="15" name="Picture 14" descr="A picture containing electronics, circuit&#10;&#10;Description automatically generated">
              <a:extLst>
                <a:ext uri="{FF2B5EF4-FFF2-40B4-BE49-F238E27FC236}">
                  <a16:creationId xmlns:a16="http://schemas.microsoft.com/office/drawing/2014/main" id="{9CE44DDD-0FFD-C192-03EA-60016EA790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013"/>
            <a:stretch/>
          </p:blipFill>
          <p:spPr>
            <a:xfrm>
              <a:off x="7450503" y="31214200"/>
              <a:ext cx="5859096" cy="402523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6" name="Textfeld 27">
              <a:extLst>
                <a:ext uri="{FF2B5EF4-FFF2-40B4-BE49-F238E27FC236}">
                  <a16:creationId xmlns:a16="http://schemas.microsoft.com/office/drawing/2014/main" id="{A337C0E0-85D6-E27C-4429-0F4505EDCEC5}"/>
                </a:ext>
              </a:extLst>
            </p:cNvPr>
            <p:cNvSpPr txBox="1"/>
            <p:nvPr/>
          </p:nvSpPr>
          <p:spPr>
            <a:xfrm>
              <a:off x="7178711" y="35663992"/>
              <a:ext cx="6642847" cy="1265606"/>
            </a:xfrm>
            <a:prstGeom prst="rect">
              <a:avLst/>
            </a:prstGeom>
            <a:noFill/>
          </p:spPr>
          <p:txBody>
            <a:bodyPr wrap="square" lIns="0" tIns="360000" rIns="0" bIns="360000" rtlCol="0" anchor="ctr" anchorCtr="0">
              <a:noAutofit/>
            </a:bodyPr>
            <a:lstStyle/>
            <a:p>
              <a:pPr algn="just"/>
              <a:r>
                <a:rPr lang="en-US" sz="800" i="1" dirty="0"/>
                <a:t>A photo of the PCB acting as the third conversions step in EB subdetector. It hosts four radiation-hard DC-DC converters called bPOL12V.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38246A-BA67-C561-CFB4-334AA27CF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307535" y="34131685"/>
              <a:ext cx="949391" cy="925148"/>
            </a:xfrm>
            <a:prstGeom prst="rect">
              <a:avLst/>
            </a:prstGeom>
            <a:effectLst>
              <a:glow rad="139700">
                <a:schemeClr val="bg1">
                  <a:alpha val="40000"/>
                </a:schemeClr>
              </a:glow>
            </a:effec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E01404-347B-FD34-F405-A8B9EDB5DE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6710" y="5399896"/>
            <a:ext cx="268167" cy="240219"/>
          </a:xfrm>
          <a:prstGeom prst="rect">
            <a:avLst/>
          </a:prstGeom>
          <a:effectLst>
            <a:glow rad="139700">
              <a:schemeClr val="bg2">
                <a:alpha val="40000"/>
              </a:schemeClr>
            </a:glow>
          </a:effec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102B79E-CCA5-366E-2D63-68AE45D1D63C}"/>
              </a:ext>
            </a:extLst>
          </p:cNvPr>
          <p:cNvCxnSpPr>
            <a:cxnSpLocks/>
          </p:cNvCxnSpPr>
          <p:nvPr/>
        </p:nvCxnSpPr>
        <p:spPr>
          <a:xfrm>
            <a:off x="5593498" y="1340768"/>
            <a:ext cx="1018056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C60D22D-D264-87E0-C3E6-E480B2AD521A}"/>
              </a:ext>
            </a:extLst>
          </p:cNvPr>
          <p:cNvCxnSpPr>
            <a:cxnSpLocks/>
          </p:cNvCxnSpPr>
          <p:nvPr/>
        </p:nvCxnSpPr>
        <p:spPr>
          <a:xfrm>
            <a:off x="3851920" y="1340768"/>
            <a:ext cx="792088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508FD0C-62A4-4BD7-4109-926CE71003AB}"/>
              </a:ext>
            </a:extLst>
          </p:cNvPr>
          <p:cNvSpPr txBox="1"/>
          <p:nvPr/>
        </p:nvSpPr>
        <p:spPr>
          <a:xfrm>
            <a:off x="5658538" y="1128764"/>
            <a:ext cx="8845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20-40 m</a:t>
            </a:r>
            <a:endParaRPr lang="en-CH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73AD07-CC9A-1299-D8E5-1CD4A04D8910}"/>
              </a:ext>
            </a:extLst>
          </p:cNvPr>
          <p:cNvSpPr txBox="1"/>
          <p:nvPr/>
        </p:nvSpPr>
        <p:spPr>
          <a:xfrm>
            <a:off x="3923928" y="1149205"/>
            <a:ext cx="6942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100 m</a:t>
            </a:r>
            <a:endParaRPr lang="en-CH" sz="105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A4AC77F-84E6-90DB-DCE2-2167C06B1DD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30716" y="4272399"/>
            <a:ext cx="183991" cy="182164"/>
          </a:xfrm>
          <a:prstGeom prst="rect">
            <a:avLst/>
          </a:prstGeom>
        </p:spPr>
      </p:pic>
      <p:pic>
        <p:nvPicPr>
          <p:cNvPr id="33" name="Picture 32" descr="A white rectangle with black background&#10;&#10;Description automatically generated">
            <a:extLst>
              <a:ext uri="{FF2B5EF4-FFF2-40B4-BE49-F238E27FC236}">
                <a16:creationId xmlns:a16="http://schemas.microsoft.com/office/drawing/2014/main" id="{7D558FBD-F760-3C8D-ADA8-DB8FA00A58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271401" y="4293723"/>
            <a:ext cx="268423" cy="14679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70B6AAA-3997-2C19-0AAB-EEAEE2DAAA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0272" y="4243363"/>
            <a:ext cx="268422" cy="265757"/>
          </a:xfrm>
          <a:prstGeom prst="rect">
            <a:avLst/>
          </a:prstGeom>
        </p:spPr>
      </p:pic>
      <p:pic>
        <p:nvPicPr>
          <p:cNvPr id="35" name="Picture 34" descr="A white rectangle with black background&#10;&#10;Description automatically generated">
            <a:extLst>
              <a:ext uri="{FF2B5EF4-FFF2-40B4-BE49-F238E27FC236}">
                <a16:creationId xmlns:a16="http://schemas.microsoft.com/office/drawing/2014/main" id="{198656D5-DC91-0A07-C00A-9D1A788033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340211" y="4266827"/>
            <a:ext cx="400141" cy="21882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24BCDE7-BE8A-A9AB-499F-9D4C11A91E61}"/>
              </a:ext>
            </a:extLst>
          </p:cNvPr>
          <p:cNvSpPr/>
          <p:nvPr/>
        </p:nvSpPr>
        <p:spPr>
          <a:xfrm>
            <a:off x="1814170" y="1484784"/>
            <a:ext cx="4486022" cy="5112567"/>
          </a:xfrm>
          <a:prstGeom prst="rect">
            <a:avLst/>
          </a:prstGeom>
          <a:solidFill>
            <a:srgbClr val="1269B0">
              <a:alpha val="7000"/>
            </a:srgb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6E4BB1-0F55-150C-C741-CD45FB59441A}"/>
              </a:ext>
            </a:extLst>
          </p:cNvPr>
          <p:cNvSpPr txBox="1"/>
          <p:nvPr/>
        </p:nvSpPr>
        <p:spPr>
          <a:xfrm>
            <a:off x="1889550" y="1228553"/>
            <a:ext cx="1916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C00000"/>
                </a:solidFill>
              </a:rPr>
              <a:t>CMS SERVICE CAVERN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70080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16743E-CE18-3497-A3BA-A2F6BA3EA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29850"/>
            <a:ext cx="8496300" cy="4210046"/>
          </a:xfrm>
        </p:spPr>
        <p:txBody>
          <a:bodyPr/>
          <a:lstStyle/>
          <a:p>
            <a:r>
              <a:rPr lang="en-US" sz="1600" dirty="0"/>
              <a:t>2-3 November 2023 – full system-level magnetic field test at Goliath magnet</a:t>
            </a:r>
            <a:r>
              <a:rPr lang="pl-PL" sz="1600" dirty="0"/>
              <a:t>. </a:t>
            </a:r>
          </a:p>
          <a:p>
            <a:pPr lvl="1"/>
            <a:r>
              <a:rPr lang="pl-PL" sz="1200" dirty="0"/>
              <a:t>Results: did not pass. More info: next slides.</a:t>
            </a:r>
          </a:p>
          <a:p>
            <a:r>
              <a:rPr lang="pl-PL" sz="1600" dirty="0"/>
              <a:t>Repetition of the test desired: preferably: 5 days within 20 January – 7 Febuary 2024 due to manpower availability these dates. </a:t>
            </a:r>
          </a:p>
          <a:p>
            <a:r>
              <a:rPr lang="pl-PL" sz="1600" dirty="0"/>
              <a:t>Requirements:</a:t>
            </a:r>
            <a:endParaRPr lang="en-US" sz="1600" dirty="0"/>
          </a:p>
          <a:p>
            <a:pPr lvl="1"/>
            <a:r>
              <a:rPr lang="pl-PL" sz="1200" dirty="0"/>
              <a:t>Up to 160 mT in 20 mT increments</a:t>
            </a:r>
          </a:p>
          <a:p>
            <a:pPr lvl="1"/>
            <a:r>
              <a:rPr lang="pl-PL" sz="1200" dirty="0"/>
              <a:t>Minimum aperture size to test in 3 orientations: 650 mm</a:t>
            </a:r>
          </a:p>
          <a:p>
            <a:pPr lvl="1"/>
            <a:r>
              <a:rPr lang="pl-PL" sz="1200" b="0" i="0" u="none" strike="noStrike" baseline="0" dirty="0"/>
              <a:t>Electrical needs:</a:t>
            </a:r>
          </a:p>
          <a:p>
            <a:pPr lvl="2"/>
            <a:r>
              <a:rPr lang="en-GB" sz="1100" b="0" i="0" u="none" strike="noStrike" baseline="0" dirty="0"/>
              <a:t>1 x 3-phase 16 A (32 A socket would also be good) with max consumption of 1 kW</a:t>
            </a:r>
            <a:endParaRPr lang="pl-PL" sz="1100" b="0" i="0" u="none" strike="noStrike" baseline="0" dirty="0"/>
          </a:p>
          <a:p>
            <a:pPr lvl="2"/>
            <a:r>
              <a:rPr lang="en-US" sz="1100" b="0" i="0" u="none" strike="noStrike" baseline="0" dirty="0"/>
              <a:t>1 x 230V standard socket, 10A</a:t>
            </a:r>
            <a:endParaRPr lang="pl-PL" sz="1100" b="0" i="0" u="none" strike="noStrike" baseline="0" dirty="0"/>
          </a:p>
          <a:p>
            <a:pPr lvl="2"/>
            <a:r>
              <a:rPr lang="en-GB" sz="1100" b="0" i="0" u="none" strike="noStrike" baseline="0" dirty="0"/>
              <a:t>One table for laboratory equipment</a:t>
            </a:r>
            <a:endParaRPr lang="pl-PL" sz="1100" b="0" i="0" u="none" strike="noStrike" baseline="0" dirty="0"/>
          </a:p>
          <a:p>
            <a:pPr lvl="1"/>
            <a:r>
              <a:rPr lang="pl-PL" sz="1200" dirty="0"/>
              <a:t>Full access to the magnet (</a:t>
            </a:r>
            <a:r>
              <a:rPr lang="en-GB" sz="1200" dirty="0"/>
              <a:t>no beampipe in the aperture)</a:t>
            </a:r>
            <a:endParaRPr lang="pl-PL" sz="1200" dirty="0"/>
          </a:p>
          <a:p>
            <a:pPr lvl="1"/>
            <a:r>
              <a:rPr lang="pl-PL" sz="1200" b="0" i="0" u="none" strike="noStrike" baseline="0" dirty="0"/>
              <a:t>Optionally: magnetic field probe to cross-check magnetic field value. </a:t>
            </a:r>
            <a:endParaRPr lang="en-US" sz="1200" b="0" i="0" u="none" strike="noStrike" baseline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8A1F7-4D48-5D23-E325-D6ABEFCDF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943A9-7E57-4FFF-AB4C-A0B81A43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DB448-B9B0-2550-F475-016B009C5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8F63B7-CC4F-9974-B8DB-8DFF6FD4C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456345"/>
          </a:xfrm>
        </p:spPr>
        <p:txBody>
          <a:bodyPr/>
          <a:lstStyle/>
          <a:p>
            <a:r>
              <a:rPr lang="pl-PL" dirty="0"/>
              <a:t>LVPS: </a:t>
            </a:r>
            <a:r>
              <a:rPr lang="en-US" dirty="0"/>
              <a:t>Magnetic field </a:t>
            </a:r>
            <a:r>
              <a:rPr lang="pl-PL" dirty="0"/>
              <a:t>tollerance testing</a:t>
            </a:r>
            <a:r>
              <a:rPr lang="en-US" dirty="0"/>
              <a:t> </a:t>
            </a:r>
            <a:endParaRPr lang="en-CH" dirty="0"/>
          </a:p>
        </p:txBody>
      </p:sp>
      <p:pic>
        <p:nvPicPr>
          <p:cNvPr id="12" name="Picture 11" descr="A group of men in a factory&#10;&#10;Description automatically generated">
            <a:extLst>
              <a:ext uri="{FF2B5EF4-FFF2-40B4-BE49-F238E27FC236}">
                <a16:creationId xmlns:a16="http://schemas.microsoft.com/office/drawing/2014/main" id="{7B8EC52F-5C54-64F0-B7D7-8CF56B2A3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838" y="4371398"/>
            <a:ext cx="3133457" cy="23500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A0E622-6DA4-A513-AEC8-C7863E225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3610" y="4371398"/>
            <a:ext cx="3208613" cy="240563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E6CC1C-63D8-1B73-C074-8459E4884095}"/>
              </a:ext>
            </a:extLst>
          </p:cNvPr>
          <p:cNvSpPr txBox="1"/>
          <p:nvPr/>
        </p:nvSpPr>
        <p:spPr>
          <a:xfrm>
            <a:off x="7091000" y="5413798"/>
            <a:ext cx="8077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92D050"/>
                </a:solidFill>
              </a:rPr>
              <a:t>B-field direction</a:t>
            </a:r>
            <a:endParaRPr lang="en-GB" sz="1100" dirty="0">
              <a:solidFill>
                <a:srgbClr val="92D05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E5059E-F93C-9119-1DC1-3CC4DAEB65E2}"/>
              </a:ext>
            </a:extLst>
          </p:cNvPr>
          <p:cNvCxnSpPr>
            <a:cxnSpLocks/>
          </p:cNvCxnSpPr>
          <p:nvPr/>
        </p:nvCxnSpPr>
        <p:spPr>
          <a:xfrm flipV="1">
            <a:off x="7183688" y="4584343"/>
            <a:ext cx="0" cy="1943561"/>
          </a:xfrm>
          <a:prstGeom prst="straightConnector1">
            <a:avLst/>
          </a:prstGeom>
          <a:ln w="31750" cap="sq">
            <a:solidFill>
              <a:srgbClr val="92D05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white rectangle with black background&#10;&#10;Description automatically generated">
            <a:extLst>
              <a:ext uri="{FF2B5EF4-FFF2-40B4-BE49-F238E27FC236}">
                <a16:creationId xmlns:a16="http://schemas.microsoft.com/office/drawing/2014/main" id="{FC33754B-4253-90CE-A925-F3884FEE3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0800000">
            <a:off x="7154047" y="784330"/>
            <a:ext cx="400141" cy="2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8938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58823F4-D74F-4A0B-A305-ED2E8C7E4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984" y="3525136"/>
            <a:ext cx="3124987" cy="215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4B9CBA-52B8-495F-A9AD-E70AFCF91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8665" y="3578478"/>
            <a:ext cx="3199837" cy="209202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2FE22A1-56F7-4FF9-8A90-D307E673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Results</a:t>
            </a:r>
            <a:endParaRPr lang="de-CH" b="1" dirty="0"/>
          </a:p>
        </p:txBody>
      </p: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id="{05E7C009-7FAB-45E7-B845-D2C9B9F9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8775" y="5749083"/>
            <a:ext cx="4050000" cy="162000"/>
          </a:xfrm>
        </p:spPr>
        <p:txBody>
          <a:bodyPr/>
          <a:lstStyle/>
          <a:p>
            <a:r>
              <a:rPr lang="de-DE" noProof="0"/>
              <a:t>Krzysztof Stachon</a:t>
            </a:r>
            <a:endParaRPr lang="de-CH" noProof="0" dirty="0"/>
          </a:p>
        </p:txBody>
      </p:sp>
      <p:sp>
        <p:nvSpPr>
          <p:cNvPr id="36" name="Datumsplatzhalter 3">
            <a:extLst>
              <a:ext uri="{FF2B5EF4-FFF2-40B4-BE49-F238E27FC236}">
                <a16:creationId xmlns:a16="http://schemas.microsoft.com/office/drawing/2014/main" id="{B1D168CA-6686-4697-8860-C864631E40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5269" y="5749083"/>
            <a:ext cx="459000" cy="162000"/>
          </a:xfrm>
        </p:spPr>
        <p:txBody>
          <a:bodyPr/>
          <a:lstStyle/>
          <a:p>
            <a:r>
              <a:rPr lang="en-US" noProof="0"/>
              <a:t>26/11/2024</a:t>
            </a:r>
            <a:endParaRPr lang="de-CH" noProof="0" dirty="0"/>
          </a:p>
        </p:txBody>
      </p:sp>
      <p:sp>
        <p:nvSpPr>
          <p:cNvPr id="37" name="Foliennummernplatzhalter 5">
            <a:extLst>
              <a:ext uri="{FF2B5EF4-FFF2-40B4-BE49-F238E27FC236}">
                <a16:creationId xmlns:a16="http://schemas.microsoft.com/office/drawing/2014/main" id="{266DD79E-BBAD-43C2-9FA3-1FC593FC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189" y="5749083"/>
            <a:ext cx="241933" cy="162000"/>
          </a:xfrm>
        </p:spPr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E5C0B5-B57F-4FAA-8A5E-DFF52B8C7FE8}"/>
              </a:ext>
            </a:extLst>
          </p:cNvPr>
          <p:cNvSpPr/>
          <p:nvPr/>
        </p:nvSpPr>
        <p:spPr>
          <a:xfrm>
            <a:off x="2979522" y="3667203"/>
            <a:ext cx="929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C00000"/>
                </a:solidFill>
              </a:rPr>
              <a:t>x - orientation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956A3D-BB2C-4C51-8BD9-C13A2F7364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4" t="3154" r="8838" b="-3154"/>
          <a:stretch/>
        </p:blipFill>
        <p:spPr>
          <a:xfrm>
            <a:off x="5621821" y="1390014"/>
            <a:ext cx="3176521" cy="22771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8E8513B-3068-41E9-8B56-C195A377F766}"/>
              </a:ext>
            </a:extLst>
          </p:cNvPr>
          <p:cNvSpPr/>
          <p:nvPr/>
        </p:nvSpPr>
        <p:spPr>
          <a:xfrm>
            <a:off x="498891" y="1551403"/>
            <a:ext cx="315488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Efficiency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Output power / Input power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Calculated from measured input and output voltages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V</a:t>
            </a:r>
            <a:r>
              <a:rPr lang="en-US" sz="1350" baseline="-25000" dirty="0"/>
              <a:t>in</a:t>
            </a:r>
            <a:r>
              <a:rPr lang="en-US" sz="1350" dirty="0"/>
              <a:t> = 380V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Correct for idle current: 0.078A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BFD36B-A786-41C8-93FE-57DB25628926}"/>
              </a:ext>
            </a:extLst>
          </p:cNvPr>
          <p:cNvSpPr/>
          <p:nvPr/>
        </p:nvSpPr>
        <p:spPr>
          <a:xfrm>
            <a:off x="6732874" y="1141443"/>
            <a:ext cx="17837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C00000"/>
                </a:solidFill>
              </a:rPr>
              <a:t>z - orientation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C6B98C-68B5-4815-B2B8-73649419ACD4}"/>
              </a:ext>
            </a:extLst>
          </p:cNvPr>
          <p:cNvSpPr/>
          <p:nvPr/>
        </p:nvSpPr>
        <p:spPr>
          <a:xfrm>
            <a:off x="6043237" y="3647162"/>
            <a:ext cx="10548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C00000"/>
                </a:solidFill>
              </a:rPr>
              <a:t>y - orientation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2514B8-B6C7-4B8C-85DA-8134047A44C3}"/>
              </a:ext>
            </a:extLst>
          </p:cNvPr>
          <p:cNvSpPr/>
          <p:nvPr/>
        </p:nvSpPr>
        <p:spPr>
          <a:xfrm>
            <a:off x="3860079" y="1579669"/>
            <a:ext cx="178374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Requirement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&gt;88% at &gt; 40% of full load = 96 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45B12C-01CB-48A0-895B-847AD5E5133C}"/>
              </a:ext>
            </a:extLst>
          </p:cNvPr>
          <p:cNvSpPr/>
          <p:nvPr/>
        </p:nvSpPr>
        <p:spPr>
          <a:xfrm>
            <a:off x="499843" y="2857693"/>
            <a:ext cx="275426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Module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M6 120W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2-channels aggregate = 1 LLC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Output power = 240W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14BFC30-3134-40EC-B5D2-465FAE83E818}"/>
              </a:ext>
            </a:extLst>
          </p:cNvPr>
          <p:cNvSpPr/>
          <p:nvPr/>
        </p:nvSpPr>
        <p:spPr>
          <a:xfrm>
            <a:off x="489810" y="3998578"/>
            <a:ext cx="2172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Results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x: </a:t>
            </a:r>
            <a:r>
              <a:rPr lang="en-US" sz="1350" dirty="0">
                <a:solidFill>
                  <a:srgbClr val="00B050"/>
                </a:solidFill>
              </a:rPr>
              <a:t>ok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y: </a:t>
            </a:r>
            <a:r>
              <a:rPr lang="en-US" sz="1350" dirty="0">
                <a:solidFill>
                  <a:srgbClr val="FF0000"/>
                </a:solidFill>
              </a:rPr>
              <a:t>not ok </a:t>
            </a:r>
            <a:r>
              <a:rPr lang="en-US" sz="1350" dirty="0"/>
              <a:t>(B &gt;~ 90mT)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z: </a:t>
            </a:r>
            <a:r>
              <a:rPr lang="en-US" sz="1350" dirty="0">
                <a:solidFill>
                  <a:srgbClr val="FF0000"/>
                </a:solidFill>
              </a:rPr>
              <a:t>not ok </a:t>
            </a:r>
            <a:r>
              <a:rPr lang="en-US" sz="1350" dirty="0"/>
              <a:t>(</a:t>
            </a:r>
            <a:r>
              <a:rPr lang="en-US" sz="1350"/>
              <a:t>B &gt;~ </a:t>
            </a:r>
            <a:r>
              <a:rPr lang="en-US" sz="1350" dirty="0"/>
              <a:t>90mT)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5E301-E8F1-425D-B680-11743E738C10}"/>
              </a:ext>
            </a:extLst>
          </p:cNvPr>
          <p:cNvGrpSpPr/>
          <p:nvPr/>
        </p:nvGrpSpPr>
        <p:grpSpPr>
          <a:xfrm>
            <a:off x="6990007" y="1609333"/>
            <a:ext cx="1419221" cy="1711570"/>
            <a:chOff x="9613441" y="1009601"/>
            <a:chExt cx="1892294" cy="228209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C570AD5-2815-4AB4-87CA-64E4208D8F6F}"/>
                </a:ext>
              </a:extLst>
            </p:cNvPr>
            <p:cNvCxnSpPr/>
            <p:nvPr/>
          </p:nvCxnSpPr>
          <p:spPr>
            <a:xfrm>
              <a:off x="9613441" y="1009601"/>
              <a:ext cx="0" cy="2282093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DA441D1-C660-4545-9DE8-4EEA3C95EC94}"/>
                </a:ext>
              </a:extLst>
            </p:cNvPr>
            <p:cNvGrpSpPr/>
            <p:nvPr/>
          </p:nvGrpSpPr>
          <p:grpSpPr>
            <a:xfrm>
              <a:off x="9621103" y="1109533"/>
              <a:ext cx="1884632" cy="338555"/>
              <a:chOff x="9394093" y="902276"/>
              <a:chExt cx="1884632" cy="338555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88A7E35-F8C8-4EE3-94CB-A5FCFCB138C5}"/>
                  </a:ext>
                </a:extLst>
              </p:cNvPr>
              <p:cNvSpPr txBox="1"/>
              <p:nvPr/>
            </p:nvSpPr>
            <p:spPr>
              <a:xfrm>
                <a:off x="9802057" y="902276"/>
                <a:ext cx="1476668" cy="338555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dirty="0"/>
                  <a:t>&gt; 40% full load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0D3C79DA-CF6D-4E90-8C83-E1F14EE814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4093" y="1048423"/>
                <a:ext cx="52363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4D0F7B7-B729-4DD1-AC08-061EFB36820E}"/>
              </a:ext>
            </a:extLst>
          </p:cNvPr>
          <p:cNvGrpSpPr/>
          <p:nvPr/>
        </p:nvGrpSpPr>
        <p:grpSpPr>
          <a:xfrm>
            <a:off x="4642540" y="2471283"/>
            <a:ext cx="773820" cy="826172"/>
            <a:chOff x="5144553" y="2426833"/>
            <a:chExt cx="632318" cy="91815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CC02FE1-3701-494D-A210-D368370B3935}"/>
                </a:ext>
              </a:extLst>
            </p:cNvPr>
            <p:cNvSpPr/>
            <p:nvPr/>
          </p:nvSpPr>
          <p:spPr>
            <a:xfrm>
              <a:off x="5146771" y="2743200"/>
              <a:ext cx="128614" cy="6017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16492C-1CBD-47BB-9D1E-FB1E6F2EA5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4553" y="2426833"/>
              <a:ext cx="499163" cy="3163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237D7C4-31E6-4C31-88CD-F03A80F850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77708" y="2428843"/>
              <a:ext cx="499163" cy="3163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39B5BDD-7509-4A0D-9B5B-4B7D79EB33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77708" y="3028618"/>
              <a:ext cx="499163" cy="3163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CB828A3-698D-4442-9DDE-0520E8BA4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74653" y="2433693"/>
              <a:ext cx="0" cy="5929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16268F2-F491-4AAB-884C-4D7B1E1A0D3C}"/>
                </a:ext>
              </a:extLst>
            </p:cNvPr>
            <p:cNvCxnSpPr>
              <a:cxnSpLocks/>
            </p:cNvCxnSpPr>
            <p:nvPr/>
          </p:nvCxnSpPr>
          <p:spPr>
            <a:xfrm>
              <a:off x="5640118" y="2431683"/>
              <a:ext cx="13453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E74B396-DE46-44F0-A19E-713179EAADC6}"/>
              </a:ext>
            </a:extLst>
          </p:cNvPr>
          <p:cNvGrpSpPr/>
          <p:nvPr/>
        </p:nvGrpSpPr>
        <p:grpSpPr>
          <a:xfrm>
            <a:off x="3994926" y="2790156"/>
            <a:ext cx="468912" cy="544011"/>
            <a:chOff x="4540808" y="2679863"/>
            <a:chExt cx="469342" cy="54451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14F16B1-2A62-49EF-8D57-7085DE8D9077}"/>
                </a:ext>
              </a:extLst>
            </p:cNvPr>
            <p:cNvGrpSpPr/>
            <p:nvPr/>
          </p:nvGrpSpPr>
          <p:grpSpPr>
            <a:xfrm>
              <a:off x="4540808" y="2679863"/>
              <a:ext cx="469342" cy="475843"/>
              <a:chOff x="4540808" y="2679863"/>
              <a:chExt cx="469342" cy="475843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A8ACB672-B9AA-4F92-9280-5F15D9A362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4735" y="3005965"/>
                <a:ext cx="325415" cy="0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0C7E9432-8809-4821-A226-135583223E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84735" y="2679863"/>
                <a:ext cx="0" cy="326102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85443CDE-F2B7-4A1E-94EB-E45DDCA9C0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40808" y="3005965"/>
                <a:ext cx="142183" cy="149741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650357E-6BBE-4347-8C86-17267F6AF50A}"/>
                </a:ext>
              </a:extLst>
            </p:cNvPr>
            <p:cNvSpPr txBox="1"/>
            <p:nvPr/>
          </p:nvSpPr>
          <p:spPr>
            <a:xfrm>
              <a:off x="4821844" y="2953833"/>
              <a:ext cx="165353" cy="207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x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C87D082-B6AD-4F79-A0E0-5460EB0B55BD}"/>
                </a:ext>
              </a:extLst>
            </p:cNvPr>
            <p:cNvSpPr txBox="1"/>
            <p:nvPr/>
          </p:nvSpPr>
          <p:spPr>
            <a:xfrm>
              <a:off x="4551977" y="2683079"/>
              <a:ext cx="206063" cy="207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1FE9820-DCC1-4D80-A995-41EF20F2021A}"/>
                </a:ext>
              </a:extLst>
            </p:cNvPr>
            <p:cNvSpPr txBox="1"/>
            <p:nvPr/>
          </p:nvSpPr>
          <p:spPr>
            <a:xfrm>
              <a:off x="4561342" y="3016434"/>
              <a:ext cx="187332" cy="207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z</a:t>
              </a: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AB713B01-F2CB-47F3-9D17-4792BAEEF8B4}"/>
              </a:ext>
            </a:extLst>
          </p:cNvPr>
          <p:cNvSpPr/>
          <p:nvPr/>
        </p:nvSpPr>
        <p:spPr>
          <a:xfrm>
            <a:off x="3856996" y="2443903"/>
            <a:ext cx="7094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C00000"/>
                </a:solidFill>
              </a:rPr>
              <a:t>B-field 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1664F6-AEAE-44C2-8A2A-14B37D6DD6ED}"/>
              </a:ext>
            </a:extLst>
          </p:cNvPr>
          <p:cNvGrpSpPr/>
          <p:nvPr/>
        </p:nvGrpSpPr>
        <p:grpSpPr>
          <a:xfrm>
            <a:off x="4007368" y="3686591"/>
            <a:ext cx="1430862" cy="1753421"/>
            <a:chOff x="9586969" y="930244"/>
            <a:chExt cx="1907816" cy="2337894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989D02B-19A8-463D-9F6C-B6FCD5053A38}"/>
                </a:ext>
              </a:extLst>
            </p:cNvPr>
            <p:cNvCxnSpPr>
              <a:cxnSpLocks/>
            </p:cNvCxnSpPr>
            <p:nvPr/>
          </p:nvCxnSpPr>
          <p:spPr>
            <a:xfrm>
              <a:off x="9586969" y="930244"/>
              <a:ext cx="0" cy="233789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AF53FF-E0A6-4861-A828-58921A8F7ED9}"/>
                </a:ext>
              </a:extLst>
            </p:cNvPr>
            <p:cNvSpPr txBox="1"/>
            <p:nvPr/>
          </p:nvSpPr>
          <p:spPr>
            <a:xfrm>
              <a:off x="10018657" y="1047741"/>
              <a:ext cx="1476128" cy="33855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/>
                <a:t>&gt; 40% full load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2BD53521-A8A2-4737-B750-5B5BD3FFC881}"/>
                </a:ext>
              </a:extLst>
            </p:cNvPr>
            <p:cNvCxnSpPr>
              <a:cxnSpLocks/>
            </p:cNvCxnSpPr>
            <p:nvPr/>
          </p:nvCxnSpPr>
          <p:spPr>
            <a:xfrm>
              <a:off x="9586969" y="1201629"/>
              <a:ext cx="5236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D27469A-07B0-4637-9BAE-D6633E89494A}"/>
              </a:ext>
            </a:extLst>
          </p:cNvPr>
          <p:cNvCxnSpPr>
            <a:cxnSpLocks/>
          </p:cNvCxnSpPr>
          <p:nvPr/>
        </p:nvCxnSpPr>
        <p:spPr>
          <a:xfrm>
            <a:off x="7144431" y="3680740"/>
            <a:ext cx="0" cy="171157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103B3AE-7E06-4342-90D1-45CCEAEEB5AB}"/>
              </a:ext>
            </a:extLst>
          </p:cNvPr>
          <p:cNvGrpSpPr/>
          <p:nvPr/>
        </p:nvGrpSpPr>
        <p:grpSpPr>
          <a:xfrm>
            <a:off x="7150177" y="3755688"/>
            <a:ext cx="1452695" cy="253916"/>
            <a:chOff x="9394093" y="902276"/>
            <a:chExt cx="1936926" cy="33855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C9309C-040A-409C-A9EB-AF52E269F8B0}"/>
                </a:ext>
              </a:extLst>
            </p:cNvPr>
            <p:cNvSpPr txBox="1"/>
            <p:nvPr/>
          </p:nvSpPr>
          <p:spPr>
            <a:xfrm>
              <a:off x="9802057" y="902276"/>
              <a:ext cx="1528962" cy="33855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/>
                <a:t>&gt; 40% full load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C336ED5B-F0A5-4C5C-9A60-E0CE511115D3}"/>
                </a:ext>
              </a:extLst>
            </p:cNvPr>
            <p:cNvCxnSpPr>
              <a:cxnSpLocks/>
            </p:cNvCxnSpPr>
            <p:nvPr/>
          </p:nvCxnSpPr>
          <p:spPr>
            <a:xfrm>
              <a:off x="9394093" y="1048423"/>
              <a:ext cx="5236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ECAE4B-A942-464B-990A-583DB3608510}"/>
              </a:ext>
            </a:extLst>
          </p:cNvPr>
          <p:cNvGrpSpPr/>
          <p:nvPr/>
        </p:nvGrpSpPr>
        <p:grpSpPr>
          <a:xfrm>
            <a:off x="7144432" y="4161122"/>
            <a:ext cx="1519382" cy="1244725"/>
            <a:chOff x="9525908" y="4405162"/>
            <a:chExt cx="2175204" cy="1684382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61E93FD-DFA9-48F2-8A3D-0FEFF468F0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25908" y="4405162"/>
              <a:ext cx="2175204" cy="2080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0947C73-E1B6-4FDA-B733-C6AB35649DE8}"/>
                </a:ext>
              </a:extLst>
            </p:cNvPr>
            <p:cNvSpPr/>
            <p:nvPr/>
          </p:nvSpPr>
          <p:spPr>
            <a:xfrm>
              <a:off x="9535426" y="4436490"/>
              <a:ext cx="2165673" cy="165305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916CA04-881C-4763-B5F4-79D7E25AA876}"/>
              </a:ext>
            </a:extLst>
          </p:cNvPr>
          <p:cNvCxnSpPr>
            <a:cxnSpLocks/>
          </p:cNvCxnSpPr>
          <p:nvPr/>
        </p:nvCxnSpPr>
        <p:spPr>
          <a:xfrm flipH="1">
            <a:off x="7132354" y="4161121"/>
            <a:ext cx="1643480" cy="1571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D592E8E-7B22-49CA-84EC-E412B06E0BDC}"/>
              </a:ext>
            </a:extLst>
          </p:cNvPr>
          <p:cNvGrpSpPr/>
          <p:nvPr/>
        </p:nvGrpSpPr>
        <p:grpSpPr>
          <a:xfrm>
            <a:off x="4015710" y="4151672"/>
            <a:ext cx="1520648" cy="1263287"/>
            <a:chOff x="9525908" y="4405162"/>
            <a:chExt cx="2175204" cy="1684382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6EC2F54-70B2-4B95-B6B0-91EF567D89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25908" y="4405162"/>
              <a:ext cx="2175204" cy="2080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6F61C85-9CA4-4B87-94D7-70793FFC393F}"/>
                </a:ext>
              </a:extLst>
            </p:cNvPr>
            <p:cNvSpPr/>
            <p:nvPr/>
          </p:nvSpPr>
          <p:spPr>
            <a:xfrm>
              <a:off x="9535426" y="4436490"/>
              <a:ext cx="2165673" cy="165305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91D520B-F0FF-46DB-B9CF-B36BB27F676B}"/>
              </a:ext>
            </a:extLst>
          </p:cNvPr>
          <p:cNvGrpSpPr/>
          <p:nvPr/>
        </p:nvGrpSpPr>
        <p:grpSpPr>
          <a:xfrm>
            <a:off x="7002752" y="2122751"/>
            <a:ext cx="1294973" cy="1209632"/>
            <a:chOff x="9535426" y="4457273"/>
            <a:chExt cx="2165674" cy="1653055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14AB132-90FA-411A-BE20-DE19E35562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48018" y="4457273"/>
              <a:ext cx="2153082" cy="1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882E597-E9CF-486D-8496-767F8ADED55E}"/>
                </a:ext>
              </a:extLst>
            </p:cNvPr>
            <p:cNvSpPr/>
            <p:nvPr/>
          </p:nvSpPr>
          <p:spPr>
            <a:xfrm>
              <a:off x="9535426" y="4457274"/>
              <a:ext cx="2165673" cy="165305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654865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E22A1-56F7-4FF9-8A90-D307E673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Study supported with computer simulations. </a:t>
            </a:r>
            <a:endParaRPr lang="de-CH" b="1" dirty="0"/>
          </a:p>
        </p:txBody>
      </p: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id="{05E7C009-7FAB-45E7-B845-D2C9B9F9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8775" y="5749083"/>
            <a:ext cx="4050000" cy="162000"/>
          </a:xfrm>
        </p:spPr>
        <p:txBody>
          <a:bodyPr/>
          <a:lstStyle/>
          <a:p>
            <a:r>
              <a:rPr lang="de-DE" noProof="0"/>
              <a:t>Krzysztof Stachon</a:t>
            </a:r>
            <a:endParaRPr lang="de-CH" noProof="0" dirty="0"/>
          </a:p>
        </p:txBody>
      </p:sp>
      <p:sp>
        <p:nvSpPr>
          <p:cNvPr id="36" name="Datumsplatzhalter 3">
            <a:extLst>
              <a:ext uri="{FF2B5EF4-FFF2-40B4-BE49-F238E27FC236}">
                <a16:creationId xmlns:a16="http://schemas.microsoft.com/office/drawing/2014/main" id="{B1D168CA-6686-4697-8860-C864631E40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5269" y="5749083"/>
            <a:ext cx="459000" cy="162000"/>
          </a:xfrm>
        </p:spPr>
        <p:txBody>
          <a:bodyPr/>
          <a:lstStyle/>
          <a:p>
            <a:r>
              <a:rPr lang="en-US" noProof="0"/>
              <a:t>26/11/2024</a:t>
            </a:r>
            <a:endParaRPr lang="de-CH" noProof="0" dirty="0"/>
          </a:p>
        </p:txBody>
      </p:sp>
      <p:sp>
        <p:nvSpPr>
          <p:cNvPr id="37" name="Foliennummernplatzhalter 5">
            <a:extLst>
              <a:ext uri="{FF2B5EF4-FFF2-40B4-BE49-F238E27FC236}">
                <a16:creationId xmlns:a16="http://schemas.microsoft.com/office/drawing/2014/main" id="{266DD79E-BBAD-43C2-9FA3-1FC593FC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189" y="5749083"/>
            <a:ext cx="241933" cy="162000"/>
          </a:xfrm>
        </p:spPr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E8513B-3068-41E9-8B56-C195A377F766}"/>
              </a:ext>
            </a:extLst>
          </p:cNvPr>
          <p:cNvSpPr/>
          <p:nvPr/>
        </p:nvSpPr>
        <p:spPr>
          <a:xfrm>
            <a:off x="498889" y="1534031"/>
            <a:ext cx="472625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COMSOL Multiphysics used for simulation</a:t>
            </a:r>
          </a:p>
        </p:txBody>
      </p:sp>
      <p:pic>
        <p:nvPicPr>
          <p:cNvPr id="20" name="Picture 19" descr="A metal box with wires&#10;&#10;Description automatically generated">
            <a:extLst>
              <a:ext uri="{FF2B5EF4-FFF2-40B4-BE49-F238E27FC236}">
                <a16:creationId xmlns:a16="http://schemas.microsoft.com/office/drawing/2014/main" id="{DA34AEA6-8362-45EE-BA9B-AC07AE8EFE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7" t="9041" r="10577" b="4463"/>
          <a:stretch/>
        </p:blipFill>
        <p:spPr>
          <a:xfrm>
            <a:off x="5051482" y="1534032"/>
            <a:ext cx="1714399" cy="12407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76A845A-4259-4076-8F20-04DAA7DFB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076" y="1557262"/>
            <a:ext cx="1353503" cy="12124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FCC4110-D598-4F02-8B2B-B8BAB13FD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080" y="1163149"/>
            <a:ext cx="1446956" cy="3941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9D07F4B-065F-450D-BC66-B2B212D5BA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721" y="2958784"/>
            <a:ext cx="4222222" cy="236386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916A997-6D4E-46F9-8CF4-B0AC61FE42B6}"/>
              </a:ext>
            </a:extLst>
          </p:cNvPr>
          <p:cNvSpPr/>
          <p:nvPr/>
        </p:nvSpPr>
        <p:spPr>
          <a:xfrm>
            <a:off x="498890" y="1880154"/>
            <a:ext cx="41629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Shield – saturation? </a:t>
            </a:r>
            <a:r>
              <a:rPr lang="en-US" sz="1350" b="1" dirty="0">
                <a:solidFill>
                  <a:srgbClr val="C00000"/>
                </a:solidFill>
                <a:sym typeface="Wingdings" panose="05000000000000000000" pitchFamily="2" charset="2"/>
              </a:rPr>
              <a:t> NO</a:t>
            </a:r>
            <a:endParaRPr lang="en-US" sz="1350" b="1" dirty="0">
              <a:solidFill>
                <a:srgbClr val="C0000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dirty="0"/>
              <a:t>5mm thick high purity iron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dirty="0"/>
              <a:t>Peak flux density ~1.8T at ~120mT external field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417B67-3211-4736-B31C-AD834FEA2578}"/>
              </a:ext>
            </a:extLst>
          </p:cNvPr>
          <p:cNvSpPr/>
          <p:nvPr/>
        </p:nvSpPr>
        <p:spPr>
          <a:xfrm>
            <a:off x="4981083" y="2984039"/>
            <a:ext cx="41629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Flux penetration into inductor core? </a:t>
            </a:r>
            <a:r>
              <a:rPr lang="en-US" sz="1350" b="1" dirty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en-US" sz="1350" b="1" dirty="0">
                <a:solidFill>
                  <a:srgbClr val="C00000"/>
                </a:solidFill>
              </a:rPr>
              <a:t>YES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dirty="0"/>
              <a:t>Core relative permeability: µ</a:t>
            </a:r>
            <a:r>
              <a:rPr lang="en-US" sz="1350" b="1" baseline="-25000" dirty="0"/>
              <a:t>r</a:t>
            </a:r>
            <a:r>
              <a:rPr lang="en-US" sz="1350" b="1" dirty="0"/>
              <a:t> ~ 3000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dirty="0"/>
              <a:t>Shield no annealing: µ</a:t>
            </a:r>
            <a:r>
              <a:rPr lang="en-US" sz="1350" b="1" baseline="-25000" dirty="0"/>
              <a:t>r</a:t>
            </a:r>
            <a:r>
              <a:rPr lang="en-US" sz="1350" b="1" dirty="0"/>
              <a:t> &lt; 2500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9647A7-8311-45D4-80EA-D7D7E73B4725}"/>
              </a:ext>
            </a:extLst>
          </p:cNvPr>
          <p:cNvSpPr/>
          <p:nvPr/>
        </p:nvSpPr>
        <p:spPr>
          <a:xfrm>
            <a:off x="4981082" y="3827336"/>
            <a:ext cx="3877169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Mitigation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pl-PL" sz="1350" dirty="0"/>
              <a:t>Thermal annealing of the shield</a:t>
            </a:r>
            <a:endParaRPr lang="en-US" sz="1350" dirty="0"/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/>
              <a:t>Extended duty-cycle range of the PWM circuitry preventing oscillations.</a:t>
            </a:r>
          </a:p>
        </p:txBody>
      </p:sp>
    </p:spTree>
    <p:extLst>
      <p:ext uri="{BB962C8B-B14F-4D97-AF65-F5344CB8AC3E}">
        <p14:creationId xmlns:p14="http://schemas.microsoft.com/office/powerpoint/2010/main" val="225186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5888DE0-2142-450F-B184-C5D6B96B0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13" y="620688"/>
            <a:ext cx="8496299" cy="720080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pPr algn="ctr"/>
            <a:r>
              <a:rPr lang="pl-PL" sz="3600" dirty="0"/>
              <a:t>Thank you for your attention</a:t>
            </a:r>
            <a:endParaRPr lang="en-CH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158A7-77E5-4411-9DD9-6C1FB69ADEB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531225" y="6308725"/>
            <a:ext cx="612775" cy="468313"/>
          </a:xfrm>
        </p:spPr>
        <p:txBody>
          <a:bodyPr/>
          <a:lstStyle/>
          <a:p>
            <a:r>
              <a:rPr lang="en-US"/>
              <a:t>26/11/2024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0DCAB-1D8B-4BC0-A996-520C7FD5EE5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935663" y="6308725"/>
            <a:ext cx="3208337" cy="468313"/>
          </a:xfrm>
        </p:spPr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A494B-12D7-448B-8A47-43A1B0B785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877300" y="6308725"/>
            <a:ext cx="266700" cy="468313"/>
          </a:xfrm>
        </p:spPr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4D4209-8E1E-4364-9E48-0E2274BBB6A2}"/>
              </a:ext>
            </a:extLst>
          </p:cNvPr>
          <p:cNvSpPr txBox="1"/>
          <p:nvPr/>
        </p:nvSpPr>
        <p:spPr>
          <a:xfrm>
            <a:off x="179512" y="5098539"/>
            <a:ext cx="3708412" cy="1138773"/>
          </a:xfrm>
          <a:prstGeom prst="rect">
            <a:avLst/>
          </a:prstGeom>
          <a:solidFill>
            <a:schemeClr val="bg1">
              <a:alpha val="73000"/>
            </a:schemeClr>
          </a:solidFill>
          <a:effectLst>
            <a:softEdge rad="12700"/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Contact</a:t>
            </a:r>
            <a:endParaRPr lang="en-US" sz="1000" b="1" dirty="0"/>
          </a:p>
          <a:p>
            <a:endParaRPr lang="en-US" sz="1000" dirty="0"/>
          </a:p>
          <a:p>
            <a:r>
              <a:rPr lang="en-US" sz="1400" b="1" dirty="0"/>
              <a:t>Krzysztof </a:t>
            </a:r>
            <a:r>
              <a:rPr lang="en-US" sz="1400" b="1" dirty="0" err="1"/>
              <a:t>Stachon</a:t>
            </a:r>
            <a:endParaRPr lang="en-US" sz="1400" b="1" dirty="0"/>
          </a:p>
          <a:p>
            <a:r>
              <a:rPr lang="en-US" sz="1000" dirty="0">
                <a:hlinkClick r:id="rId2"/>
              </a:rPr>
              <a:t>krzysztof.stachon@cern.ch</a:t>
            </a:r>
            <a:endParaRPr lang="en-US" sz="1000" dirty="0"/>
          </a:p>
          <a:p>
            <a:pPr algn="ctr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6354011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eth_praesentation_4zu3_en</Template>
  <TotalTime>37105</TotalTime>
  <Words>465</Words>
  <Application>Microsoft Office PowerPoint</Application>
  <PresentationFormat>On-screen Show (4:3)</PresentationFormat>
  <Paragraphs>91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Wingdings</vt:lpstr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LVPS – Low Voltage Power Supply for the CMS detector Use of magnet for environmental qalification test. </vt:lpstr>
      <vt:lpstr>CMS power conversion chain</vt:lpstr>
      <vt:lpstr>LVPS: Magnetic field tollerance testing </vt:lpstr>
      <vt:lpstr>Results</vt:lpstr>
      <vt:lpstr>Study supported with computer simulations. </vt:lpstr>
      <vt:lpstr>Thank you for your attention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Krzysztof Stachon</dc:creator>
  <cp:lastModifiedBy>Krzysztof Stachon</cp:lastModifiedBy>
  <cp:revision>834</cp:revision>
  <cp:lastPrinted>2013-06-08T11:22:51Z</cp:lastPrinted>
  <dcterms:created xsi:type="dcterms:W3CDTF">2020-01-15T17:24:48Z</dcterms:created>
  <dcterms:modified xsi:type="dcterms:W3CDTF">2024-11-26T13:29:01Z</dcterms:modified>
</cp:coreProperties>
</file>