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3"/>
  </p:notesMasterIdLst>
  <p:sldIdLst>
    <p:sldId id="256" r:id="rId2"/>
    <p:sldId id="3660" r:id="rId3"/>
    <p:sldId id="299" r:id="rId4"/>
    <p:sldId id="300" r:id="rId5"/>
    <p:sldId id="3666" r:id="rId6"/>
    <p:sldId id="3667" r:id="rId7"/>
    <p:sldId id="301" r:id="rId8"/>
    <p:sldId id="3664" r:id="rId9"/>
    <p:sldId id="3665" r:id="rId10"/>
    <p:sldId id="3663" r:id="rId11"/>
    <p:sldId id="367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9" autoAdjust="0"/>
    <p:restoredTop sz="94660"/>
  </p:normalViewPr>
  <p:slideViewPr>
    <p:cSldViewPr snapToGrid="0">
      <p:cViewPr varScale="1">
        <p:scale>
          <a:sx n="75" d="100"/>
          <a:sy n="75" d="100"/>
        </p:scale>
        <p:origin x="563" y="49"/>
      </p:cViewPr>
      <p:guideLst/>
    </p:cSldViewPr>
  </p:slideViewPr>
  <p:notesTextViewPr>
    <p:cViewPr>
      <p:scale>
        <a:sx n="1" d="1"/>
        <a:sy n="1" d="1"/>
      </p:scale>
      <p:origin x="0" y="0"/>
    </p:cViewPr>
  </p:notesTextViewPr>
  <p:sorterViewPr>
    <p:cViewPr>
      <p:scale>
        <a:sx n="100" d="100"/>
        <a:sy n="100" d="100"/>
      </p:scale>
      <p:origin x="0" y="-41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C5BC6F-6401-447A-BBF0-5F554950FD5A}" type="datetimeFigureOut">
              <a:rPr lang="en-GB" smtClean="0"/>
              <a:t>19/06/2025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4CE49-61D9-42D4-BC8E-7859367A17F3}" type="slidenum">
              <a:rPr lang="en-GB" smtClean="0"/>
              <a:t>‹#›</a:t>
            </a:fld>
            <a:endParaRPr lang="en-GB"/>
          </a:p>
        </p:txBody>
      </p:sp>
    </p:spTree>
    <p:extLst>
      <p:ext uri="{BB962C8B-B14F-4D97-AF65-F5344CB8AC3E}">
        <p14:creationId xmlns:p14="http://schemas.microsoft.com/office/powerpoint/2010/main" val="634671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June 20, 2025</a:t>
            </a:r>
            <a:endParaRPr lang="en-GB"/>
          </a:p>
        </p:txBody>
      </p:sp>
      <p:sp>
        <p:nvSpPr>
          <p:cNvPr id="5" name="Footer Placeholder 4"/>
          <p:cNvSpPr>
            <a:spLocks noGrp="1"/>
          </p:cNvSpPr>
          <p:nvPr>
            <p:ph type="ftr" sz="quarter" idx="11"/>
          </p:nvPr>
        </p:nvSpPr>
        <p:spPr/>
        <p:txBody>
          <a:bodyPr/>
          <a:lstStyle/>
          <a:p>
            <a:r>
              <a:rPr lang="en-GB"/>
              <a:t>2nd DRD8 Collaboration Board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1331437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June 20, 2025</a:t>
            </a:r>
            <a:endParaRPr lang="en-GB"/>
          </a:p>
        </p:txBody>
      </p:sp>
      <p:sp>
        <p:nvSpPr>
          <p:cNvPr id="5" name="Footer Placeholder 4"/>
          <p:cNvSpPr>
            <a:spLocks noGrp="1"/>
          </p:cNvSpPr>
          <p:nvPr>
            <p:ph type="ftr" sz="quarter" idx="11"/>
          </p:nvPr>
        </p:nvSpPr>
        <p:spPr/>
        <p:txBody>
          <a:bodyPr/>
          <a:lstStyle/>
          <a:p>
            <a:r>
              <a:rPr lang="en-GB"/>
              <a:t>2nd DRD8 Collaboration Board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62038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June 20, 2025</a:t>
            </a:r>
            <a:endParaRPr lang="en-GB"/>
          </a:p>
        </p:txBody>
      </p:sp>
      <p:sp>
        <p:nvSpPr>
          <p:cNvPr id="5" name="Footer Placeholder 4"/>
          <p:cNvSpPr>
            <a:spLocks noGrp="1"/>
          </p:cNvSpPr>
          <p:nvPr>
            <p:ph type="ftr" sz="quarter" idx="11"/>
          </p:nvPr>
        </p:nvSpPr>
        <p:spPr/>
        <p:txBody>
          <a:bodyPr/>
          <a:lstStyle/>
          <a:p>
            <a:r>
              <a:rPr lang="en-GB"/>
              <a:t>2nd DRD8 Collaboration Board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3671604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June 20,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2nd DRD8 Collaboration Board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55760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June 20,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2nd DRD8 Collaboration Board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34639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June 20, 2025</a:t>
            </a:r>
            <a:endParaRPr lang="en-GB"/>
          </a:p>
        </p:txBody>
      </p:sp>
      <p:sp>
        <p:nvSpPr>
          <p:cNvPr id="5" name="Footer Placeholder 4"/>
          <p:cNvSpPr>
            <a:spLocks noGrp="1"/>
          </p:cNvSpPr>
          <p:nvPr>
            <p:ph type="ftr" sz="quarter" idx="11"/>
          </p:nvPr>
        </p:nvSpPr>
        <p:spPr/>
        <p:txBody>
          <a:bodyPr/>
          <a:lstStyle/>
          <a:p>
            <a:r>
              <a:rPr lang="en-GB"/>
              <a:t>2nd DRD8 Collaboration Board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4150883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June 20, 2025</a:t>
            </a:r>
            <a:endParaRPr lang="en-GB"/>
          </a:p>
        </p:txBody>
      </p:sp>
      <p:sp>
        <p:nvSpPr>
          <p:cNvPr id="5" name="Footer Placeholder 4"/>
          <p:cNvSpPr>
            <a:spLocks noGrp="1"/>
          </p:cNvSpPr>
          <p:nvPr>
            <p:ph type="ftr" sz="quarter" idx="11"/>
          </p:nvPr>
        </p:nvSpPr>
        <p:spPr/>
        <p:txBody>
          <a:bodyPr/>
          <a:lstStyle/>
          <a:p>
            <a:r>
              <a:rPr lang="en-GB"/>
              <a:t>2nd DRD8 Collaboration Board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1845530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June 20, 2025</a:t>
            </a:r>
            <a:endParaRPr lang="en-GB"/>
          </a:p>
        </p:txBody>
      </p:sp>
      <p:sp>
        <p:nvSpPr>
          <p:cNvPr id="6" name="Footer Placeholder 5"/>
          <p:cNvSpPr>
            <a:spLocks noGrp="1"/>
          </p:cNvSpPr>
          <p:nvPr>
            <p:ph type="ftr" sz="quarter" idx="11"/>
          </p:nvPr>
        </p:nvSpPr>
        <p:spPr/>
        <p:txBody>
          <a:bodyPr/>
          <a:lstStyle/>
          <a:p>
            <a:r>
              <a:rPr lang="en-GB"/>
              <a:t>2nd DRD8 Collaboration Board meeting</a:t>
            </a:r>
          </a:p>
        </p:txBody>
      </p:sp>
      <p:sp>
        <p:nvSpPr>
          <p:cNvPr id="7" name="Slide Number Placeholder 6"/>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2639766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June 20, 2025</a:t>
            </a:r>
            <a:endParaRPr lang="en-GB"/>
          </a:p>
        </p:txBody>
      </p:sp>
      <p:sp>
        <p:nvSpPr>
          <p:cNvPr id="8" name="Footer Placeholder 7"/>
          <p:cNvSpPr>
            <a:spLocks noGrp="1"/>
          </p:cNvSpPr>
          <p:nvPr>
            <p:ph type="ftr" sz="quarter" idx="11"/>
          </p:nvPr>
        </p:nvSpPr>
        <p:spPr/>
        <p:txBody>
          <a:bodyPr/>
          <a:lstStyle/>
          <a:p>
            <a:r>
              <a:rPr lang="en-GB"/>
              <a:t>2nd DRD8 Collaboration Board meeting</a:t>
            </a:r>
          </a:p>
        </p:txBody>
      </p:sp>
      <p:sp>
        <p:nvSpPr>
          <p:cNvPr id="9" name="Slide Number Placeholder 8"/>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1006061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June 20, 2025</a:t>
            </a:r>
            <a:endParaRPr lang="en-GB"/>
          </a:p>
        </p:txBody>
      </p:sp>
      <p:sp>
        <p:nvSpPr>
          <p:cNvPr id="4" name="Footer Placeholder 3"/>
          <p:cNvSpPr>
            <a:spLocks noGrp="1"/>
          </p:cNvSpPr>
          <p:nvPr>
            <p:ph type="ftr" sz="quarter" idx="11"/>
          </p:nvPr>
        </p:nvSpPr>
        <p:spPr/>
        <p:txBody>
          <a:bodyPr/>
          <a:lstStyle/>
          <a:p>
            <a:r>
              <a:rPr lang="en-GB"/>
              <a:t>2nd DRD8 Collaboration Board meeting</a:t>
            </a:r>
          </a:p>
        </p:txBody>
      </p:sp>
      <p:sp>
        <p:nvSpPr>
          <p:cNvPr id="5" name="Slide Number Placeholder 4"/>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1061587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June 20, 2025</a:t>
            </a:r>
            <a:endParaRPr lang="en-GB"/>
          </a:p>
        </p:txBody>
      </p:sp>
      <p:sp>
        <p:nvSpPr>
          <p:cNvPr id="3" name="Footer Placeholder 2"/>
          <p:cNvSpPr>
            <a:spLocks noGrp="1"/>
          </p:cNvSpPr>
          <p:nvPr>
            <p:ph type="ftr" sz="quarter" idx="11"/>
          </p:nvPr>
        </p:nvSpPr>
        <p:spPr/>
        <p:txBody>
          <a:bodyPr/>
          <a:lstStyle/>
          <a:p>
            <a:r>
              <a:rPr lang="en-GB"/>
              <a:t>2nd DRD8 Collaboration Board meeting</a:t>
            </a:r>
          </a:p>
        </p:txBody>
      </p:sp>
      <p:sp>
        <p:nvSpPr>
          <p:cNvPr id="4" name="Slide Number Placeholder 3"/>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4215515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June 20, 2025</a:t>
            </a:r>
            <a:endParaRPr lang="en-GB"/>
          </a:p>
        </p:txBody>
      </p:sp>
      <p:sp>
        <p:nvSpPr>
          <p:cNvPr id="6" name="Footer Placeholder 5"/>
          <p:cNvSpPr>
            <a:spLocks noGrp="1"/>
          </p:cNvSpPr>
          <p:nvPr>
            <p:ph type="ftr" sz="quarter" idx="11"/>
          </p:nvPr>
        </p:nvSpPr>
        <p:spPr/>
        <p:txBody>
          <a:bodyPr/>
          <a:lstStyle/>
          <a:p>
            <a:r>
              <a:rPr lang="en-GB"/>
              <a:t>2nd DRD8 Collaboration Board meeting</a:t>
            </a:r>
          </a:p>
        </p:txBody>
      </p:sp>
      <p:sp>
        <p:nvSpPr>
          <p:cNvPr id="7" name="Slide Number Placeholder 6"/>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3245552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June 20, 2025</a:t>
            </a:r>
            <a:endParaRPr lang="en-GB"/>
          </a:p>
        </p:txBody>
      </p:sp>
      <p:sp>
        <p:nvSpPr>
          <p:cNvPr id="6" name="Footer Placeholder 5"/>
          <p:cNvSpPr>
            <a:spLocks noGrp="1"/>
          </p:cNvSpPr>
          <p:nvPr>
            <p:ph type="ftr" sz="quarter" idx="11"/>
          </p:nvPr>
        </p:nvSpPr>
        <p:spPr/>
        <p:txBody>
          <a:bodyPr/>
          <a:lstStyle/>
          <a:p>
            <a:r>
              <a:rPr lang="en-GB"/>
              <a:t>2nd DRD8 Collaboration Board meeting</a:t>
            </a:r>
          </a:p>
        </p:txBody>
      </p:sp>
      <p:sp>
        <p:nvSpPr>
          <p:cNvPr id="7" name="Slide Number Placeholder 6"/>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490375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June 20, 2025</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2nd DRD8 Collaboration Board meeting</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5EB2A-D79A-4EBC-8D41-D3E244EB970E}" type="slidenum">
              <a:rPr lang="en-GB" smtClean="0"/>
              <a:t>‹#›</a:t>
            </a:fld>
            <a:endParaRPr lang="en-GB"/>
          </a:p>
        </p:txBody>
      </p:sp>
    </p:spTree>
    <p:extLst>
      <p:ext uri="{BB962C8B-B14F-4D97-AF65-F5344CB8AC3E}">
        <p14:creationId xmlns:p14="http://schemas.microsoft.com/office/powerpoint/2010/main" val="3066707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733183"/>
            <a:ext cx="7772400" cy="2471230"/>
          </a:xfrm>
          <a:solidFill>
            <a:srgbClr val="002060"/>
          </a:solidFill>
        </p:spPr>
        <p:txBody>
          <a:bodyPr anchor="ctr">
            <a:normAutofit/>
          </a:bodyPr>
          <a:lstStyle/>
          <a:p>
            <a:r>
              <a:rPr lang="en-US" sz="4800" b="1" dirty="0">
                <a:solidFill>
                  <a:schemeClr val="bg1">
                    <a:lumMod val="95000"/>
                  </a:schemeClr>
                </a:solidFill>
              </a:rPr>
              <a:t>DRD8 Collaboration Meeting</a:t>
            </a:r>
            <a:br>
              <a:rPr lang="en-US" sz="4800" b="1" dirty="0">
                <a:solidFill>
                  <a:schemeClr val="bg1">
                    <a:lumMod val="95000"/>
                  </a:schemeClr>
                </a:solidFill>
              </a:rPr>
            </a:br>
            <a:r>
              <a:rPr lang="en-US" sz="4800" b="1" dirty="0">
                <a:solidFill>
                  <a:schemeClr val="bg1">
                    <a:lumMod val="95000"/>
                  </a:schemeClr>
                </a:solidFill>
              </a:rPr>
              <a:t>Concluding Remarks </a:t>
            </a:r>
            <a:endParaRPr lang="en-GB" b="1" dirty="0">
              <a:solidFill>
                <a:schemeClr val="bg1">
                  <a:lumMod val="95000"/>
                </a:schemeClr>
              </a:solidFill>
            </a:endParaRPr>
          </a:p>
        </p:txBody>
      </p:sp>
      <p:sp>
        <p:nvSpPr>
          <p:cNvPr id="3" name="Subtitle 2"/>
          <p:cNvSpPr>
            <a:spLocks noGrp="1"/>
          </p:cNvSpPr>
          <p:nvPr>
            <p:ph type="subTitle" idx="1"/>
          </p:nvPr>
        </p:nvSpPr>
        <p:spPr>
          <a:xfrm>
            <a:off x="2127504" y="3674180"/>
            <a:ext cx="7936992" cy="2471230"/>
          </a:xfrm>
        </p:spPr>
        <p:txBody>
          <a:bodyPr anchor="ctr">
            <a:normAutofit/>
          </a:bodyPr>
          <a:lstStyle/>
          <a:p>
            <a:r>
              <a:rPr lang="en-GB" dirty="0"/>
              <a:t>June 20, 2025</a:t>
            </a:r>
          </a:p>
          <a:p>
            <a:endParaRPr lang="en-GB" sz="2000" dirty="0"/>
          </a:p>
          <a:p>
            <a:r>
              <a:rPr lang="en-GB" sz="2000" dirty="0"/>
              <a:t>Burkhard Schmidt</a:t>
            </a:r>
          </a:p>
          <a:p>
            <a:endParaRPr lang="en-GB" dirty="0"/>
          </a:p>
        </p:txBody>
      </p:sp>
    </p:spTree>
    <p:extLst>
      <p:ext uri="{BB962C8B-B14F-4D97-AF65-F5344CB8AC3E}">
        <p14:creationId xmlns:p14="http://schemas.microsoft.com/office/powerpoint/2010/main" val="3426760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CC771-2480-777C-9949-968688B6C76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4577007-3181-C86A-B31C-8D7764FB9775}"/>
              </a:ext>
            </a:extLst>
          </p:cNvPr>
          <p:cNvSpPr>
            <a:spLocks noGrp="1"/>
          </p:cNvSpPr>
          <p:nvPr>
            <p:ph type="title"/>
          </p:nvPr>
        </p:nvSpPr>
        <p:spPr>
          <a:xfrm>
            <a:off x="259398" y="101327"/>
            <a:ext cx="11035421" cy="1369254"/>
          </a:xfrm>
          <a:solidFill>
            <a:srgbClr val="002060"/>
          </a:solidFill>
        </p:spPr>
        <p:txBody>
          <a:bodyPr>
            <a:normAutofit/>
          </a:bodyPr>
          <a:lstStyle/>
          <a:p>
            <a:pPr>
              <a:lnSpc>
                <a:spcPct val="100000"/>
              </a:lnSpc>
            </a:pPr>
            <a:r>
              <a:rPr lang="en-GB" sz="5300" dirty="0">
                <a:solidFill>
                  <a:schemeClr val="bg1">
                    <a:lumMod val="95000"/>
                  </a:schemeClr>
                </a:solidFill>
              </a:rPr>
              <a:t>  Report from the Technical Committee</a:t>
            </a:r>
            <a:endParaRPr lang="en-GB" sz="4000" dirty="0">
              <a:solidFill>
                <a:schemeClr val="bg1">
                  <a:lumMod val="95000"/>
                </a:schemeClr>
              </a:solidFill>
            </a:endParaRPr>
          </a:p>
        </p:txBody>
      </p:sp>
      <p:sp>
        <p:nvSpPr>
          <p:cNvPr id="4" name="Date Placeholder 3">
            <a:extLst>
              <a:ext uri="{FF2B5EF4-FFF2-40B4-BE49-F238E27FC236}">
                <a16:creationId xmlns:a16="http://schemas.microsoft.com/office/drawing/2014/main" id="{DEEAD895-AB2A-7E7B-A524-AEDA6467CC17}"/>
              </a:ext>
            </a:extLst>
          </p:cNvPr>
          <p:cNvSpPr>
            <a:spLocks noGrp="1"/>
          </p:cNvSpPr>
          <p:nvPr>
            <p:ph type="dt" sz="half" idx="10"/>
          </p:nvPr>
        </p:nvSpPr>
        <p:spPr/>
        <p:txBody>
          <a:bodyPr/>
          <a:lstStyle/>
          <a:p>
            <a:r>
              <a:rPr lang="en-US"/>
              <a:t>June 20, 2025</a:t>
            </a:r>
            <a:endParaRPr lang="en-US" dirty="0"/>
          </a:p>
        </p:txBody>
      </p:sp>
      <p:sp>
        <p:nvSpPr>
          <p:cNvPr id="5" name="Footer Placeholder 4">
            <a:extLst>
              <a:ext uri="{FF2B5EF4-FFF2-40B4-BE49-F238E27FC236}">
                <a16:creationId xmlns:a16="http://schemas.microsoft.com/office/drawing/2014/main" id="{B349B343-3930-AD0E-BA32-5BE0C451591E}"/>
              </a:ext>
            </a:extLst>
          </p:cNvPr>
          <p:cNvSpPr>
            <a:spLocks noGrp="1"/>
          </p:cNvSpPr>
          <p:nvPr>
            <p:ph type="ftr" sz="quarter" idx="11"/>
          </p:nvPr>
        </p:nvSpPr>
        <p:spPr/>
        <p:txBody>
          <a:bodyPr/>
          <a:lstStyle/>
          <a:p>
            <a:r>
              <a:rPr lang="en-GB"/>
              <a:t>2nd DRD8 Collaboration Board meeting</a:t>
            </a:r>
            <a:endParaRPr lang="en-US" dirty="0"/>
          </a:p>
        </p:txBody>
      </p:sp>
      <p:sp>
        <p:nvSpPr>
          <p:cNvPr id="6" name="Slide Number Placeholder 5">
            <a:extLst>
              <a:ext uri="{FF2B5EF4-FFF2-40B4-BE49-F238E27FC236}">
                <a16:creationId xmlns:a16="http://schemas.microsoft.com/office/drawing/2014/main" id="{09F757C3-F6BF-D2F4-E2E6-40CB12D18B86}"/>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3" name="TextBox 12">
            <a:extLst>
              <a:ext uri="{FF2B5EF4-FFF2-40B4-BE49-F238E27FC236}">
                <a16:creationId xmlns:a16="http://schemas.microsoft.com/office/drawing/2014/main" id="{DCA66BCF-5CEB-DDA4-9A27-8C9EA68946D5}"/>
              </a:ext>
            </a:extLst>
          </p:cNvPr>
          <p:cNvSpPr txBox="1"/>
          <p:nvPr/>
        </p:nvSpPr>
        <p:spPr>
          <a:xfrm>
            <a:off x="290784" y="1889849"/>
            <a:ext cx="11181635" cy="4893647"/>
          </a:xfrm>
          <a:prstGeom prst="rect">
            <a:avLst/>
          </a:prstGeom>
          <a:noFill/>
        </p:spPr>
        <p:txBody>
          <a:bodyPr wrap="square" lIns="0" tIns="0" rIns="0" bIns="0" rtlCol="0">
            <a:spAutoFit/>
          </a:bodyPr>
          <a:lstStyle/>
          <a:p>
            <a:pPr marL="342900" lvl="0" indent="-342900">
              <a:buFont typeface="Arial" panose="020B0604020202020204" pitchFamily="34" charset="0"/>
              <a:buChar char="•"/>
            </a:pPr>
            <a:r>
              <a:rPr lang="en-GB" sz="2400" dirty="0">
                <a:latin typeface="Aptos" panose="020B0004020202020204" pitchFamily="34" charset="0"/>
                <a:ea typeface="Times New Roman" panose="02020603050405020304" pitchFamily="18" charset="0"/>
                <a:cs typeface="Times New Roman" panose="02020603050405020304" pitchFamily="18" charset="0"/>
              </a:rPr>
              <a:t>T</a:t>
            </a:r>
            <a:r>
              <a:rPr lang="en-GB" sz="2400" dirty="0">
                <a:effectLst/>
                <a:latin typeface="Aptos" panose="020B0004020202020204" pitchFamily="34" charset="0"/>
                <a:ea typeface="Times New Roman" panose="02020603050405020304" pitchFamily="18" charset="0"/>
                <a:cs typeface="Times New Roman" panose="02020603050405020304" pitchFamily="18" charset="0"/>
              </a:rPr>
              <a:t>o advance with the various sections of Annex 6 of the MoU, we need to get confirmation from the institutes who indicated interest to contribute to a WP that they maintain their interest to contribute.</a:t>
            </a:r>
          </a:p>
          <a:p>
            <a:pPr marL="800100" lvl="1" indent="-342900">
              <a:buFont typeface="Wingdings" panose="05000000000000000000" pitchFamily="2" charset="2"/>
              <a:buChar char="Ø"/>
            </a:pPr>
            <a:r>
              <a:rPr lang="en-GB" sz="2000" b="1"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In the coming weeks the WP conveners will contact the institute leaders who expressed interest to contribute to a WP to confirm their interest.</a:t>
            </a:r>
          </a:p>
          <a:p>
            <a:pPr marL="800100" lvl="1" indent="-342900">
              <a:buFont typeface="Wingdings" panose="05000000000000000000" pitchFamily="2" charset="2"/>
              <a:buChar char="Ø"/>
            </a:pPr>
            <a:r>
              <a:rPr lang="en-GB" sz="2000" b="1"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At th</a:t>
            </a:r>
            <a:r>
              <a:rPr lang="en-GB" sz="2000" b="1"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is stage we only need the expression of interest, not indication of resources is needed</a:t>
            </a:r>
          </a:p>
          <a:p>
            <a:pPr marL="800100" lvl="1" indent="-342900">
              <a:buFont typeface="Wingdings" panose="05000000000000000000" pitchFamily="2" charset="2"/>
              <a:buChar char="Ø"/>
            </a:pPr>
            <a:r>
              <a:rPr lang="en-GB" sz="2000" b="1"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The institutes should follow-up with their FA about the intended resources</a:t>
            </a:r>
          </a:p>
          <a:p>
            <a:pPr lvl="0"/>
            <a:endParaRPr lang="en-GB" sz="2400" b="1" dirty="0">
              <a:solidFill>
                <a:srgbClr val="002060"/>
              </a:solidFill>
            </a:endParaRPr>
          </a:p>
          <a:p>
            <a:pPr marL="342900" lvl="0" indent="-342900">
              <a:buFont typeface="Arial" panose="020B0604020202020204" pitchFamily="34" charset="0"/>
              <a:buChar char="•"/>
            </a:pPr>
            <a:r>
              <a:rPr lang="en-GB" sz="2400" dirty="0">
                <a:latin typeface="Aptos" panose="020B0004020202020204" pitchFamily="34" charset="0"/>
                <a:ea typeface="Times New Roman" panose="02020603050405020304" pitchFamily="18" charset="0"/>
                <a:cs typeface="Times New Roman" panose="02020603050405020304" pitchFamily="18" charset="0"/>
              </a:rPr>
              <a:t>A</a:t>
            </a:r>
            <a:r>
              <a:rPr lang="en-GB" sz="2400" dirty="0">
                <a:effectLst/>
                <a:latin typeface="Aptos" panose="020B0004020202020204" pitchFamily="34" charset="0"/>
                <a:ea typeface="Times New Roman" panose="02020603050405020304" pitchFamily="18" charset="0"/>
                <a:cs typeface="Times New Roman" panose="02020603050405020304" pitchFamily="18" charset="0"/>
              </a:rPr>
              <a:t>djustments might be needed regarding </a:t>
            </a:r>
            <a:r>
              <a:rPr lang="en-GB" sz="2400" dirty="0">
                <a:latin typeface="Aptos" panose="020B0004020202020204" pitchFamily="34" charset="0"/>
                <a:ea typeface="Times New Roman" panose="02020603050405020304" pitchFamily="18" charset="0"/>
                <a:cs typeface="Times New Roman" panose="02020603050405020304" pitchFamily="18" charset="0"/>
              </a:rPr>
              <a:t>Milestones and Deliverables.</a:t>
            </a:r>
          </a:p>
          <a:p>
            <a:pPr marL="800100" lvl="1" indent="-342900">
              <a:buFont typeface="Wingdings" panose="05000000000000000000" pitchFamily="2" charset="2"/>
              <a:buChar char="Ø"/>
            </a:pPr>
            <a:r>
              <a:rPr lang="en-GB" sz="2000" b="1"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We should not change the goa</a:t>
            </a:r>
            <a:r>
              <a:rPr lang="en-GB" sz="2000" b="1"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ls of the intended R&amp;D but rather delay the achievement of a Milestone resp. a Deliverable where needed.</a:t>
            </a:r>
            <a:r>
              <a:rPr lang="en-GB" sz="2000" b="1"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a:t>
            </a:r>
          </a:p>
          <a:p>
            <a:pPr marL="800100" lvl="1" indent="-342900">
              <a:buFont typeface="Wingdings" panose="05000000000000000000" pitchFamily="2" charset="2"/>
              <a:buChar char="Ø"/>
            </a:pPr>
            <a:r>
              <a:rPr lang="en-GB" sz="2000" b="1"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As T</a:t>
            </a:r>
            <a:r>
              <a:rPr lang="en-GB" sz="2000" b="1" baseline="-250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0</a:t>
            </a:r>
            <a:r>
              <a:rPr lang="en-GB" sz="2000" b="1"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for a Milestone resp. a Deliverable we might take the time when the MoU is signed, i.e. this autumn, e.g. September.</a:t>
            </a:r>
          </a:p>
          <a:p>
            <a:r>
              <a:rPr lang="en-GB"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 </a:t>
            </a:r>
          </a:p>
          <a:p>
            <a:pPr algn="l"/>
            <a:endParaRPr lang="en-GB" dirty="0"/>
          </a:p>
        </p:txBody>
      </p:sp>
    </p:spTree>
    <p:extLst>
      <p:ext uri="{BB962C8B-B14F-4D97-AF65-F5344CB8AC3E}">
        <p14:creationId xmlns:p14="http://schemas.microsoft.com/office/powerpoint/2010/main" val="3372537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938CB-B07C-F235-5130-A5A997B10EE5}"/>
              </a:ext>
            </a:extLst>
          </p:cNvPr>
          <p:cNvSpPr>
            <a:spLocks noGrp="1"/>
          </p:cNvSpPr>
          <p:nvPr>
            <p:ph type="title"/>
          </p:nvPr>
        </p:nvSpPr>
        <p:spPr>
          <a:xfrm>
            <a:off x="7896112" y="129453"/>
            <a:ext cx="4114800" cy="1325563"/>
          </a:xfrm>
          <a:solidFill>
            <a:srgbClr val="002060"/>
          </a:solidFill>
        </p:spPr>
        <p:txBody>
          <a:bodyPr>
            <a:normAutofit fontScale="90000"/>
          </a:bodyPr>
          <a:lstStyle/>
          <a:p>
            <a:pPr algn="ctr"/>
            <a:r>
              <a:rPr lang="en-US" dirty="0">
                <a:solidFill>
                  <a:schemeClr val="bg1">
                    <a:lumMod val="95000"/>
                  </a:schemeClr>
                </a:solidFill>
              </a:rPr>
              <a:t>Next Collaboration Meeting</a:t>
            </a:r>
            <a:endParaRPr lang="en-GB" dirty="0">
              <a:solidFill>
                <a:schemeClr val="bg1">
                  <a:lumMod val="95000"/>
                </a:schemeClr>
              </a:solidFill>
            </a:endParaRPr>
          </a:p>
        </p:txBody>
      </p:sp>
      <p:pic>
        <p:nvPicPr>
          <p:cNvPr id="8" name="Content Placeholder 7">
            <a:extLst>
              <a:ext uri="{FF2B5EF4-FFF2-40B4-BE49-F238E27FC236}">
                <a16:creationId xmlns:a16="http://schemas.microsoft.com/office/drawing/2014/main" id="{DE43657F-53AD-F78D-730E-8AE6552FB25F}"/>
              </a:ext>
            </a:extLst>
          </p:cNvPr>
          <p:cNvPicPr>
            <a:picLocks noGrp="1" noChangeAspect="1"/>
          </p:cNvPicPr>
          <p:nvPr>
            <p:ph idx="1"/>
          </p:nvPr>
        </p:nvPicPr>
        <p:blipFill>
          <a:blip r:embed="rId2"/>
          <a:stretch>
            <a:fillRect/>
          </a:stretch>
        </p:blipFill>
        <p:spPr>
          <a:xfrm>
            <a:off x="326538" y="136525"/>
            <a:ext cx="7332480" cy="5328360"/>
          </a:xfrm>
        </p:spPr>
      </p:pic>
      <p:sp>
        <p:nvSpPr>
          <p:cNvPr id="4" name="Date Placeholder 3">
            <a:extLst>
              <a:ext uri="{FF2B5EF4-FFF2-40B4-BE49-F238E27FC236}">
                <a16:creationId xmlns:a16="http://schemas.microsoft.com/office/drawing/2014/main" id="{E76311DF-88FF-9BE3-2862-531CAB94B4FE}"/>
              </a:ext>
            </a:extLst>
          </p:cNvPr>
          <p:cNvSpPr>
            <a:spLocks noGrp="1"/>
          </p:cNvSpPr>
          <p:nvPr>
            <p:ph type="dt" sz="half" idx="10"/>
          </p:nvPr>
        </p:nvSpPr>
        <p:spPr/>
        <p:txBody>
          <a:bodyPr/>
          <a:lstStyle/>
          <a:p>
            <a:r>
              <a:rPr lang="en-US"/>
              <a:t>June 20, 2025</a:t>
            </a:r>
            <a:endParaRPr lang="en-GB"/>
          </a:p>
        </p:txBody>
      </p:sp>
      <p:sp>
        <p:nvSpPr>
          <p:cNvPr id="5" name="Footer Placeholder 4">
            <a:extLst>
              <a:ext uri="{FF2B5EF4-FFF2-40B4-BE49-F238E27FC236}">
                <a16:creationId xmlns:a16="http://schemas.microsoft.com/office/drawing/2014/main" id="{CF07D40C-EF9E-FD69-51EA-9BB42AC13AC4}"/>
              </a:ext>
            </a:extLst>
          </p:cNvPr>
          <p:cNvSpPr>
            <a:spLocks noGrp="1"/>
          </p:cNvSpPr>
          <p:nvPr>
            <p:ph type="ftr" sz="quarter" idx="11"/>
          </p:nvPr>
        </p:nvSpPr>
        <p:spPr/>
        <p:txBody>
          <a:bodyPr/>
          <a:lstStyle/>
          <a:p>
            <a:r>
              <a:rPr lang="en-GB"/>
              <a:t>2nd DRD8 Collaboration Board meeting</a:t>
            </a:r>
          </a:p>
        </p:txBody>
      </p:sp>
      <p:sp>
        <p:nvSpPr>
          <p:cNvPr id="6" name="Slide Number Placeholder 5">
            <a:extLst>
              <a:ext uri="{FF2B5EF4-FFF2-40B4-BE49-F238E27FC236}">
                <a16:creationId xmlns:a16="http://schemas.microsoft.com/office/drawing/2014/main" id="{B79ABAA0-561F-537F-F27B-2C4944167548}"/>
              </a:ext>
            </a:extLst>
          </p:cNvPr>
          <p:cNvSpPr>
            <a:spLocks noGrp="1"/>
          </p:cNvSpPr>
          <p:nvPr>
            <p:ph type="sldNum" sz="quarter" idx="12"/>
          </p:nvPr>
        </p:nvSpPr>
        <p:spPr/>
        <p:txBody>
          <a:bodyPr/>
          <a:lstStyle/>
          <a:p>
            <a:fld id="{78D5EB2A-D79A-4EBC-8D41-D3E244EB970E}" type="slidenum">
              <a:rPr lang="en-GB" smtClean="0"/>
              <a:t>11</a:t>
            </a:fld>
            <a:endParaRPr lang="en-GB"/>
          </a:p>
        </p:txBody>
      </p:sp>
      <p:pic>
        <p:nvPicPr>
          <p:cNvPr id="10" name="Picture 9">
            <a:extLst>
              <a:ext uri="{FF2B5EF4-FFF2-40B4-BE49-F238E27FC236}">
                <a16:creationId xmlns:a16="http://schemas.microsoft.com/office/drawing/2014/main" id="{62F9EF4E-A1F8-0B6B-ADD9-AEF20AB1878E}"/>
              </a:ext>
            </a:extLst>
          </p:cNvPr>
          <p:cNvPicPr>
            <a:picLocks noChangeAspect="1"/>
          </p:cNvPicPr>
          <p:nvPr/>
        </p:nvPicPr>
        <p:blipFill>
          <a:blip r:embed="rId3"/>
          <a:stretch>
            <a:fillRect/>
          </a:stretch>
        </p:blipFill>
        <p:spPr>
          <a:xfrm>
            <a:off x="326538" y="5562770"/>
            <a:ext cx="7332480" cy="731880"/>
          </a:xfrm>
          <a:prstGeom prst="rect">
            <a:avLst/>
          </a:prstGeom>
        </p:spPr>
      </p:pic>
      <p:sp>
        <p:nvSpPr>
          <p:cNvPr id="11" name="TextBox 10">
            <a:extLst>
              <a:ext uri="{FF2B5EF4-FFF2-40B4-BE49-F238E27FC236}">
                <a16:creationId xmlns:a16="http://schemas.microsoft.com/office/drawing/2014/main" id="{659A1C88-12B4-EB31-0A48-10C017D5E09F}"/>
              </a:ext>
            </a:extLst>
          </p:cNvPr>
          <p:cNvSpPr txBox="1"/>
          <p:nvPr/>
        </p:nvSpPr>
        <p:spPr>
          <a:xfrm>
            <a:off x="7739405" y="2356701"/>
            <a:ext cx="4537909" cy="2554545"/>
          </a:xfrm>
          <a:prstGeom prst="rect">
            <a:avLst/>
          </a:prstGeom>
          <a:noFill/>
        </p:spPr>
        <p:txBody>
          <a:bodyPr wrap="none" rtlCol="0">
            <a:spAutoFit/>
          </a:bodyPr>
          <a:lstStyle/>
          <a:p>
            <a:r>
              <a:rPr lang="en-US" sz="2000" dirty="0"/>
              <a:t>The Technical Committee suggest to</a:t>
            </a:r>
          </a:p>
          <a:p>
            <a:r>
              <a:rPr lang="en-US" sz="2000" dirty="0"/>
              <a:t>have the next Collaboration Meeting </a:t>
            </a:r>
          </a:p>
          <a:p>
            <a:r>
              <a:rPr lang="en-US" sz="2000" dirty="0"/>
              <a:t>around October 15, about two weeks </a:t>
            </a:r>
          </a:p>
          <a:p>
            <a:r>
              <a:rPr lang="en-US" sz="2000" dirty="0"/>
              <a:t>before the DRD Jamboree.</a:t>
            </a:r>
          </a:p>
          <a:p>
            <a:endParaRPr lang="en-US" sz="2000" dirty="0"/>
          </a:p>
          <a:p>
            <a:r>
              <a:rPr lang="en-US" sz="2000" dirty="0"/>
              <a:t>By that time the MoU should be already</a:t>
            </a:r>
          </a:p>
          <a:p>
            <a:r>
              <a:rPr lang="en-US" sz="2000" dirty="0"/>
              <a:t>in the hands of the Funding Agencies and </a:t>
            </a:r>
          </a:p>
          <a:p>
            <a:r>
              <a:rPr lang="en-US" sz="2000" dirty="0"/>
              <a:t>Hopefully signed by some.       </a:t>
            </a:r>
            <a:endParaRPr lang="en-GB" sz="2000" dirty="0"/>
          </a:p>
        </p:txBody>
      </p:sp>
    </p:spTree>
    <p:extLst>
      <p:ext uri="{BB962C8B-B14F-4D97-AF65-F5344CB8AC3E}">
        <p14:creationId xmlns:p14="http://schemas.microsoft.com/office/powerpoint/2010/main" val="2715030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FCEB5-A5D3-7A0E-8D5B-25DC44DF6587}"/>
              </a:ext>
            </a:extLst>
          </p:cNvPr>
          <p:cNvSpPr>
            <a:spLocks noGrp="1"/>
          </p:cNvSpPr>
          <p:nvPr>
            <p:ph type="title"/>
          </p:nvPr>
        </p:nvSpPr>
        <p:spPr>
          <a:xfrm>
            <a:off x="838200" y="365126"/>
            <a:ext cx="10515600" cy="1091886"/>
          </a:xfrm>
          <a:solidFill>
            <a:srgbClr val="002060"/>
          </a:solidFill>
        </p:spPr>
        <p:txBody>
          <a:bodyPr/>
          <a:lstStyle/>
          <a:p>
            <a:r>
              <a:rPr lang="en-US" dirty="0"/>
              <a:t>   </a:t>
            </a:r>
            <a:r>
              <a:rPr lang="en-US" dirty="0">
                <a:solidFill>
                  <a:schemeClr val="bg1">
                    <a:lumMod val="95000"/>
                  </a:schemeClr>
                </a:solidFill>
              </a:rPr>
              <a:t>General  remarks</a:t>
            </a:r>
            <a:endParaRPr lang="en-GB" dirty="0">
              <a:solidFill>
                <a:schemeClr val="bg1">
                  <a:lumMod val="95000"/>
                </a:schemeClr>
              </a:solidFill>
            </a:endParaRPr>
          </a:p>
        </p:txBody>
      </p:sp>
      <p:sp>
        <p:nvSpPr>
          <p:cNvPr id="3" name="Content Placeholder 2">
            <a:extLst>
              <a:ext uri="{FF2B5EF4-FFF2-40B4-BE49-F238E27FC236}">
                <a16:creationId xmlns:a16="http://schemas.microsoft.com/office/drawing/2014/main" id="{67D8F23D-3E26-7ADB-DA22-4B08990528B0}"/>
              </a:ext>
            </a:extLst>
          </p:cNvPr>
          <p:cNvSpPr>
            <a:spLocks noGrp="1"/>
          </p:cNvSpPr>
          <p:nvPr>
            <p:ph idx="1"/>
          </p:nvPr>
        </p:nvSpPr>
        <p:spPr>
          <a:xfrm>
            <a:off x="776048" y="1745240"/>
            <a:ext cx="10626129" cy="4530725"/>
          </a:xfrm>
        </p:spPr>
        <p:txBody>
          <a:bodyPr>
            <a:normAutofit/>
          </a:bodyPr>
          <a:lstStyle/>
          <a:p>
            <a:r>
              <a:rPr lang="en-US" sz="2400" dirty="0"/>
              <a:t>DRD8 has at present 40 participating Institutes and about 100 collaborators.</a:t>
            </a:r>
          </a:p>
          <a:p>
            <a:r>
              <a:rPr lang="en-US" sz="2400" dirty="0"/>
              <a:t>New Institutes are welcome, provided they indicate to which Work Package they wish to contribute and what are the resources they will provide. </a:t>
            </a:r>
          </a:p>
          <a:p>
            <a:pPr lvl="1">
              <a:buFont typeface="Wingdings" panose="05000000000000000000" pitchFamily="2" charset="2"/>
              <a:buChar char="Ø"/>
            </a:pPr>
            <a:r>
              <a:rPr lang="en-US" sz="2000" b="1" dirty="0">
                <a:solidFill>
                  <a:srgbClr val="002060"/>
                </a:solidFill>
              </a:rPr>
              <a:t>Small resources are appreciated as well!</a:t>
            </a:r>
          </a:p>
          <a:p>
            <a:pPr lvl="1">
              <a:buFont typeface="Wingdings" panose="05000000000000000000" pitchFamily="2" charset="2"/>
              <a:buChar char="Ø"/>
            </a:pPr>
            <a:r>
              <a:rPr lang="en-US" sz="2000" b="1" dirty="0">
                <a:solidFill>
                  <a:srgbClr val="002060"/>
                </a:solidFill>
              </a:rPr>
              <a:t>DRD8 has no entrance fees nor Common Fund contributions.</a:t>
            </a:r>
          </a:p>
          <a:p>
            <a:r>
              <a:rPr lang="en-US" sz="2400" dirty="0"/>
              <a:t>We are open minded to add further Work Packages related to Mechanics and Cooling for Vertex and Tracking Systems, e.g. on Gas based tracking detectors.</a:t>
            </a:r>
          </a:p>
          <a:p>
            <a:r>
              <a:rPr lang="en-US" sz="2400" dirty="0"/>
              <a:t>We are aware that R&amp;D on large area gas detectors has been revived for future </a:t>
            </a:r>
            <a:r>
              <a:rPr lang="en-US" sz="2400" dirty="0" err="1"/>
              <a:t>e</a:t>
            </a:r>
            <a:r>
              <a:rPr lang="en-US" sz="2400" baseline="30000" dirty="0" err="1"/>
              <a:t>+</a:t>
            </a:r>
            <a:r>
              <a:rPr lang="en-US" sz="2400" dirty="0" err="1"/>
              <a:t>e</a:t>
            </a:r>
            <a:r>
              <a:rPr lang="en-US" sz="2400" baseline="30000" dirty="0"/>
              <a:t>-</a:t>
            </a:r>
            <a:r>
              <a:rPr lang="en-US" sz="2400" dirty="0"/>
              <a:t> colliders (FCC-ee and </a:t>
            </a:r>
            <a:r>
              <a:rPr lang="en-US" sz="2400" dirty="0" err="1"/>
              <a:t>CepC</a:t>
            </a:r>
            <a:r>
              <a:rPr lang="en-US" sz="2400" dirty="0"/>
              <a:t>).</a:t>
            </a:r>
          </a:p>
          <a:p>
            <a:pPr lvl="1">
              <a:buFont typeface="Wingdings" panose="05000000000000000000" pitchFamily="2" charset="2"/>
              <a:buChar char="Ø"/>
            </a:pPr>
            <a:r>
              <a:rPr lang="en-US" sz="2000" b="1" dirty="0">
                <a:solidFill>
                  <a:srgbClr val="002060"/>
                </a:solidFill>
              </a:rPr>
              <a:t>Projects related to such R&amp;D should be clearly defined, together with Milestones and Deliverables. We will get a presentation later on this morning.</a:t>
            </a:r>
          </a:p>
          <a:p>
            <a:r>
              <a:rPr lang="en-US" sz="2400" dirty="0"/>
              <a:t>For a WP related to mechanics for Calorimeters it seems to be still too early   </a:t>
            </a:r>
            <a:r>
              <a:rPr lang="en-US" sz="2400" b="1" dirty="0"/>
              <a:t> </a:t>
            </a:r>
            <a:endParaRPr lang="en-GB" sz="2400" b="1" dirty="0"/>
          </a:p>
        </p:txBody>
      </p:sp>
      <p:sp>
        <p:nvSpPr>
          <p:cNvPr id="4" name="Date Placeholder 3">
            <a:extLst>
              <a:ext uri="{FF2B5EF4-FFF2-40B4-BE49-F238E27FC236}">
                <a16:creationId xmlns:a16="http://schemas.microsoft.com/office/drawing/2014/main" id="{7C1F385E-D0CB-28E5-9416-DDF392F29610}"/>
              </a:ext>
            </a:extLst>
          </p:cNvPr>
          <p:cNvSpPr>
            <a:spLocks noGrp="1"/>
          </p:cNvSpPr>
          <p:nvPr>
            <p:ph type="dt" sz="half" idx="10"/>
          </p:nvPr>
        </p:nvSpPr>
        <p:spPr/>
        <p:txBody>
          <a:bodyPr/>
          <a:lstStyle/>
          <a:p>
            <a:r>
              <a:rPr lang="en-US"/>
              <a:t>June 19&amp;20, 2025</a:t>
            </a:r>
            <a:endParaRPr lang="en-GB"/>
          </a:p>
        </p:txBody>
      </p:sp>
      <p:sp>
        <p:nvSpPr>
          <p:cNvPr id="5" name="Footer Placeholder 4">
            <a:extLst>
              <a:ext uri="{FF2B5EF4-FFF2-40B4-BE49-F238E27FC236}">
                <a16:creationId xmlns:a16="http://schemas.microsoft.com/office/drawing/2014/main" id="{E0CC8D21-6AC7-AC7C-AB7F-F243C731086F}"/>
              </a:ext>
            </a:extLst>
          </p:cNvPr>
          <p:cNvSpPr>
            <a:spLocks noGrp="1"/>
          </p:cNvSpPr>
          <p:nvPr>
            <p:ph type="ftr" sz="quarter" idx="11"/>
          </p:nvPr>
        </p:nvSpPr>
        <p:spPr/>
        <p:txBody>
          <a:bodyPr/>
          <a:lstStyle/>
          <a:p>
            <a:r>
              <a:rPr lang="en-GB"/>
              <a:t>DRD8 Collaboration Week</a:t>
            </a:r>
          </a:p>
        </p:txBody>
      </p:sp>
      <p:sp>
        <p:nvSpPr>
          <p:cNvPr id="6" name="Slide Number Placeholder 5">
            <a:extLst>
              <a:ext uri="{FF2B5EF4-FFF2-40B4-BE49-F238E27FC236}">
                <a16:creationId xmlns:a16="http://schemas.microsoft.com/office/drawing/2014/main" id="{B1D23EE6-CB85-E376-B2CB-5BED6229BDCE}"/>
              </a:ext>
            </a:extLst>
          </p:cNvPr>
          <p:cNvSpPr>
            <a:spLocks noGrp="1"/>
          </p:cNvSpPr>
          <p:nvPr>
            <p:ph type="sldNum" sz="quarter" idx="12"/>
          </p:nvPr>
        </p:nvSpPr>
        <p:spPr/>
        <p:txBody>
          <a:bodyPr/>
          <a:lstStyle/>
          <a:p>
            <a:fld id="{1536A143-AA99-4A5B-B759-AF3D92A8AFDF}" type="slidenum">
              <a:rPr lang="en-GB" smtClean="0"/>
              <a:t>2</a:t>
            </a:fld>
            <a:endParaRPr lang="en-GB"/>
          </a:p>
        </p:txBody>
      </p:sp>
    </p:spTree>
    <p:extLst>
      <p:ext uri="{BB962C8B-B14F-4D97-AF65-F5344CB8AC3E}">
        <p14:creationId xmlns:p14="http://schemas.microsoft.com/office/powerpoint/2010/main" val="4167250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83BB38E-9AAC-66C6-882A-29B0A0617373}"/>
              </a:ext>
            </a:extLst>
          </p:cNvPr>
          <p:cNvSpPr>
            <a:spLocks noGrp="1"/>
          </p:cNvSpPr>
          <p:nvPr>
            <p:ph idx="1"/>
          </p:nvPr>
        </p:nvSpPr>
        <p:spPr>
          <a:xfrm>
            <a:off x="407988" y="2430462"/>
            <a:ext cx="11376024" cy="3841245"/>
          </a:xfrm>
        </p:spPr>
        <p:txBody>
          <a:bodyPr>
            <a:normAutofit/>
          </a:bodyPr>
          <a:lstStyle/>
          <a:p>
            <a:pPr marL="342900" indent="-342900">
              <a:buFont typeface="Arial" panose="020B0604020202020204" pitchFamily="34" charset="0"/>
              <a:buChar char="•"/>
            </a:pPr>
            <a:r>
              <a:rPr lang="en-US" dirty="0"/>
              <a:t>MoU Core Part  </a:t>
            </a:r>
            <a:r>
              <a:rPr lang="en-US" dirty="0">
                <a:sym typeface="Wingdings" panose="05000000000000000000" pitchFamily="2" charset="2"/>
              </a:rPr>
              <a:t> Common to all DRDs</a:t>
            </a:r>
          </a:p>
          <a:p>
            <a:pPr lvl="1" indent="-342900"/>
            <a:r>
              <a:rPr lang="en-GB" dirty="0">
                <a:sym typeface="Wingdings" panose="05000000000000000000" pitchFamily="2" charset="2"/>
              </a:rPr>
              <a:t>This part has recently been finalized by Helge Meinhard from CERN. It takes into account most of the feedback received from the large national Funding Agencies. However, some FAs indicated that they will not sign it…  </a:t>
            </a:r>
          </a:p>
          <a:p>
            <a:pPr marL="285750" lvl="1" indent="0">
              <a:buNone/>
            </a:pPr>
            <a:endParaRPr lang="en-GB" dirty="0">
              <a:sym typeface="Wingdings" panose="05000000000000000000" pitchFamily="2" charset="2"/>
            </a:endParaRPr>
          </a:p>
          <a:p>
            <a:pPr marL="342900" indent="-342900">
              <a:buFont typeface="Arial" panose="020B0604020202020204" pitchFamily="34" charset="0"/>
              <a:buChar char="•"/>
            </a:pPr>
            <a:r>
              <a:rPr lang="en-US" dirty="0"/>
              <a:t>MoU Annexes </a:t>
            </a:r>
            <a:r>
              <a:rPr lang="en-US" dirty="0">
                <a:sym typeface="Wingdings" panose="05000000000000000000" pitchFamily="2" charset="2"/>
              </a:rPr>
              <a:t> Specific of each DRD</a:t>
            </a:r>
          </a:p>
          <a:p>
            <a:pPr lvl="1"/>
            <a:r>
              <a:rPr lang="en-GB" dirty="0"/>
              <a:t>This part is under preparation following largely the example of DRD1. We should try to make it as easy as possible to sign for the FAs. Hopefully, the approval process can be launched in the coming months.</a:t>
            </a:r>
          </a:p>
          <a:p>
            <a:pPr lvl="1"/>
            <a:endParaRPr lang="en-GB" dirty="0"/>
          </a:p>
          <a:p>
            <a:pPr>
              <a:buFont typeface="Wingdings" panose="05000000000000000000" pitchFamily="2" charset="2"/>
              <a:buChar char="Ø"/>
            </a:pPr>
            <a:r>
              <a:rPr lang="en-GB" b="1" dirty="0">
                <a:solidFill>
                  <a:srgbClr val="002060"/>
                </a:solidFill>
              </a:rPr>
              <a:t>It has been a painful process to reach the present version of the MoU…</a:t>
            </a:r>
          </a:p>
          <a:p>
            <a:pPr>
              <a:buFont typeface="Wingdings" panose="05000000000000000000" pitchFamily="2" charset="2"/>
              <a:buChar char="Ø"/>
            </a:pPr>
            <a:r>
              <a:rPr lang="en-GB" b="1" dirty="0">
                <a:solidFill>
                  <a:srgbClr val="002060"/>
                </a:solidFill>
              </a:rPr>
              <a:t>The MoU for DRD1 has been finalized and is about to be send to the FAs </a:t>
            </a:r>
            <a:endParaRPr lang="en-US" b="1" dirty="0">
              <a:solidFill>
                <a:srgbClr val="002060"/>
              </a:solidFill>
            </a:endParaRPr>
          </a:p>
        </p:txBody>
      </p:sp>
      <p:sp>
        <p:nvSpPr>
          <p:cNvPr id="4" name="Title 3">
            <a:extLst>
              <a:ext uri="{FF2B5EF4-FFF2-40B4-BE49-F238E27FC236}">
                <a16:creationId xmlns:a16="http://schemas.microsoft.com/office/drawing/2014/main" id="{F7F749F9-86D7-AA58-D7BE-791C4DE4B3F9}"/>
              </a:ext>
            </a:extLst>
          </p:cNvPr>
          <p:cNvSpPr>
            <a:spLocks noGrp="1"/>
          </p:cNvSpPr>
          <p:nvPr>
            <p:ph type="title"/>
          </p:nvPr>
        </p:nvSpPr>
        <p:spPr>
          <a:xfrm>
            <a:off x="504825" y="365125"/>
            <a:ext cx="11096625" cy="1692275"/>
          </a:xfrm>
          <a:solidFill>
            <a:srgbClr val="002060"/>
          </a:solidFill>
        </p:spPr>
        <p:txBody>
          <a:bodyPr>
            <a:normAutofit/>
          </a:bodyPr>
          <a:lstStyle/>
          <a:p>
            <a:pPr algn="ctr"/>
            <a:r>
              <a:rPr lang="en-US" sz="4800" dirty="0">
                <a:solidFill>
                  <a:schemeClr val="bg1">
                    <a:lumMod val="95000"/>
                  </a:schemeClr>
                </a:solidFill>
              </a:rPr>
              <a:t>Memorandum of Understanding (MoU) </a:t>
            </a:r>
            <a:br>
              <a:rPr lang="en-US" sz="4800" dirty="0">
                <a:solidFill>
                  <a:schemeClr val="bg1">
                    <a:lumMod val="95000"/>
                  </a:schemeClr>
                </a:solidFill>
              </a:rPr>
            </a:br>
            <a:r>
              <a:rPr lang="en-US" sz="4800" dirty="0">
                <a:solidFill>
                  <a:schemeClr val="bg1">
                    <a:lumMod val="95000"/>
                  </a:schemeClr>
                </a:solidFill>
              </a:rPr>
              <a:t>for the DRD collaborations</a:t>
            </a:r>
          </a:p>
        </p:txBody>
      </p:sp>
      <p:sp>
        <p:nvSpPr>
          <p:cNvPr id="2" name="Date Placeholder 1">
            <a:extLst>
              <a:ext uri="{FF2B5EF4-FFF2-40B4-BE49-F238E27FC236}">
                <a16:creationId xmlns:a16="http://schemas.microsoft.com/office/drawing/2014/main" id="{31169BCE-7126-0354-491C-10883CD28772}"/>
              </a:ext>
            </a:extLst>
          </p:cNvPr>
          <p:cNvSpPr>
            <a:spLocks noGrp="1"/>
          </p:cNvSpPr>
          <p:nvPr>
            <p:ph type="dt" sz="half" idx="10"/>
          </p:nvPr>
        </p:nvSpPr>
        <p:spPr/>
        <p:txBody>
          <a:bodyPr/>
          <a:lstStyle/>
          <a:p>
            <a:r>
              <a:rPr lang="en-US"/>
              <a:t>June 20, 2025</a:t>
            </a:r>
            <a:endParaRPr lang="en-US" dirty="0"/>
          </a:p>
        </p:txBody>
      </p:sp>
      <p:sp>
        <p:nvSpPr>
          <p:cNvPr id="3" name="Footer Placeholder 2">
            <a:extLst>
              <a:ext uri="{FF2B5EF4-FFF2-40B4-BE49-F238E27FC236}">
                <a16:creationId xmlns:a16="http://schemas.microsoft.com/office/drawing/2014/main" id="{ACDFE434-4CF4-8522-F2F1-EEC59976B340}"/>
              </a:ext>
            </a:extLst>
          </p:cNvPr>
          <p:cNvSpPr>
            <a:spLocks noGrp="1"/>
          </p:cNvSpPr>
          <p:nvPr>
            <p:ph type="ftr" sz="quarter" idx="11"/>
          </p:nvPr>
        </p:nvSpPr>
        <p:spPr/>
        <p:txBody>
          <a:bodyPr/>
          <a:lstStyle/>
          <a:p>
            <a:r>
              <a:rPr lang="en-GB"/>
              <a:t>2nd DRD8 Collaboration Board meeting</a:t>
            </a:r>
            <a:endParaRPr lang="en-US" dirty="0"/>
          </a:p>
        </p:txBody>
      </p:sp>
      <p:sp>
        <p:nvSpPr>
          <p:cNvPr id="6" name="Slide Number Placeholder 5">
            <a:extLst>
              <a:ext uri="{FF2B5EF4-FFF2-40B4-BE49-F238E27FC236}">
                <a16:creationId xmlns:a16="http://schemas.microsoft.com/office/drawing/2014/main" id="{59A2E598-9415-3F73-DFAD-AEC2D1BE90A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3246618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CB753B-CA52-B177-6D8A-EF168990FC53}"/>
              </a:ext>
            </a:extLst>
          </p:cNvPr>
          <p:cNvSpPr>
            <a:spLocks noGrp="1"/>
          </p:cNvSpPr>
          <p:nvPr>
            <p:ph type="title"/>
          </p:nvPr>
        </p:nvSpPr>
        <p:spPr>
          <a:xfrm>
            <a:off x="765409" y="152353"/>
            <a:ext cx="10515600" cy="1261670"/>
          </a:xfrm>
          <a:solidFill>
            <a:srgbClr val="002060"/>
          </a:solidFill>
        </p:spPr>
        <p:txBody>
          <a:bodyPr>
            <a:normAutofit/>
          </a:bodyPr>
          <a:lstStyle/>
          <a:p>
            <a:r>
              <a:rPr lang="en-US" sz="5400" dirty="0">
                <a:solidFill>
                  <a:schemeClr val="bg1">
                    <a:lumMod val="95000"/>
                  </a:schemeClr>
                </a:solidFill>
              </a:rPr>
              <a:t>  List of Articles (Core part)</a:t>
            </a:r>
          </a:p>
        </p:txBody>
      </p:sp>
      <p:sp>
        <p:nvSpPr>
          <p:cNvPr id="4" name="Date Placeholder 3">
            <a:extLst>
              <a:ext uri="{FF2B5EF4-FFF2-40B4-BE49-F238E27FC236}">
                <a16:creationId xmlns:a16="http://schemas.microsoft.com/office/drawing/2014/main" id="{D1D58441-65E0-EAE5-6A3A-4F0CD1BDAFCA}"/>
              </a:ext>
            </a:extLst>
          </p:cNvPr>
          <p:cNvSpPr>
            <a:spLocks noGrp="1"/>
          </p:cNvSpPr>
          <p:nvPr>
            <p:ph type="dt" sz="half" idx="10"/>
          </p:nvPr>
        </p:nvSpPr>
        <p:spPr/>
        <p:txBody>
          <a:bodyPr/>
          <a:lstStyle/>
          <a:p>
            <a:r>
              <a:rPr lang="en-US"/>
              <a:t>June 20, 2025</a:t>
            </a:r>
            <a:endParaRPr lang="en-US" dirty="0"/>
          </a:p>
        </p:txBody>
      </p:sp>
      <p:sp>
        <p:nvSpPr>
          <p:cNvPr id="5" name="Footer Placeholder 4">
            <a:extLst>
              <a:ext uri="{FF2B5EF4-FFF2-40B4-BE49-F238E27FC236}">
                <a16:creationId xmlns:a16="http://schemas.microsoft.com/office/drawing/2014/main" id="{D66279CE-F6FD-C90F-0281-8CA0B336B2D2}"/>
              </a:ext>
            </a:extLst>
          </p:cNvPr>
          <p:cNvSpPr>
            <a:spLocks noGrp="1"/>
          </p:cNvSpPr>
          <p:nvPr>
            <p:ph type="ftr" sz="quarter" idx="11"/>
          </p:nvPr>
        </p:nvSpPr>
        <p:spPr/>
        <p:txBody>
          <a:bodyPr/>
          <a:lstStyle/>
          <a:p>
            <a:r>
              <a:rPr lang="en-GB"/>
              <a:t>2nd DRD8 Collaboration Board meeting</a:t>
            </a:r>
            <a:endParaRPr lang="en-US" dirty="0"/>
          </a:p>
        </p:txBody>
      </p:sp>
      <p:sp>
        <p:nvSpPr>
          <p:cNvPr id="6" name="Slide Number Placeholder 5">
            <a:extLst>
              <a:ext uri="{FF2B5EF4-FFF2-40B4-BE49-F238E27FC236}">
                <a16:creationId xmlns:a16="http://schemas.microsoft.com/office/drawing/2014/main" id="{EB2A60F2-B996-3EFC-BEFB-3B9668C810D3}"/>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2" name="Content Placeholder 11">
            <a:extLst>
              <a:ext uri="{FF2B5EF4-FFF2-40B4-BE49-F238E27FC236}">
                <a16:creationId xmlns:a16="http://schemas.microsoft.com/office/drawing/2014/main" id="{E2FBFB36-5774-7F81-4C68-BDE0CF3B36B8}"/>
              </a:ext>
            </a:extLst>
          </p:cNvPr>
          <p:cNvPicPr>
            <a:picLocks noGrp="1" noChangeAspect="1"/>
          </p:cNvPicPr>
          <p:nvPr>
            <p:ph idx="1"/>
          </p:nvPr>
        </p:nvPicPr>
        <p:blipFill>
          <a:blip r:embed="rId2"/>
          <a:stretch>
            <a:fillRect/>
          </a:stretch>
        </p:blipFill>
        <p:spPr>
          <a:xfrm>
            <a:off x="612260" y="1785769"/>
            <a:ext cx="11080907" cy="4215967"/>
          </a:xfrm>
        </p:spPr>
      </p:pic>
      <p:cxnSp>
        <p:nvCxnSpPr>
          <p:cNvPr id="14" name="Straight Arrow Connector 13">
            <a:extLst>
              <a:ext uri="{FF2B5EF4-FFF2-40B4-BE49-F238E27FC236}">
                <a16:creationId xmlns:a16="http://schemas.microsoft.com/office/drawing/2014/main" id="{B526A1C7-FA5A-8E7D-C6B5-B601EC827A7F}"/>
              </a:ext>
            </a:extLst>
          </p:cNvPr>
          <p:cNvCxnSpPr/>
          <p:nvPr/>
        </p:nvCxnSpPr>
        <p:spPr>
          <a:xfrm>
            <a:off x="301214" y="3641520"/>
            <a:ext cx="31104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FF6CFCC-9360-A2D7-12B9-D70BDD78BA43}"/>
              </a:ext>
            </a:extLst>
          </p:cNvPr>
          <p:cNvCxnSpPr/>
          <p:nvPr/>
        </p:nvCxnSpPr>
        <p:spPr>
          <a:xfrm>
            <a:off x="312213" y="4218127"/>
            <a:ext cx="31104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ECA63C4-2D61-9772-13D6-78B62901B108}"/>
              </a:ext>
            </a:extLst>
          </p:cNvPr>
          <p:cNvCxnSpPr/>
          <p:nvPr/>
        </p:nvCxnSpPr>
        <p:spPr>
          <a:xfrm>
            <a:off x="6054706" y="5416903"/>
            <a:ext cx="31104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E80B5F98-8FE4-EC5B-3DCF-DDF7FC18E3A8}"/>
              </a:ext>
            </a:extLst>
          </p:cNvPr>
          <p:cNvCxnSpPr/>
          <p:nvPr/>
        </p:nvCxnSpPr>
        <p:spPr>
          <a:xfrm>
            <a:off x="340493" y="2464740"/>
            <a:ext cx="31104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3D8A5A8-A830-84A0-C4F0-4856EE489B7C}"/>
              </a:ext>
            </a:extLst>
          </p:cNvPr>
          <p:cNvCxnSpPr/>
          <p:nvPr/>
        </p:nvCxnSpPr>
        <p:spPr>
          <a:xfrm>
            <a:off x="293359" y="3916470"/>
            <a:ext cx="31104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7494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649E6-8E39-08D1-2379-6C675DC5C95A}"/>
              </a:ext>
            </a:extLst>
          </p:cNvPr>
          <p:cNvSpPr>
            <a:spLocks noGrp="1"/>
          </p:cNvSpPr>
          <p:nvPr>
            <p:ph type="title"/>
          </p:nvPr>
        </p:nvSpPr>
        <p:spPr>
          <a:solidFill>
            <a:srgbClr val="002060"/>
          </a:solidFill>
        </p:spPr>
        <p:txBody>
          <a:bodyPr/>
          <a:lstStyle/>
          <a:p>
            <a:r>
              <a:rPr lang="en-US" dirty="0"/>
              <a:t>  </a:t>
            </a:r>
            <a:r>
              <a:rPr lang="en-US" sz="6000" dirty="0">
                <a:solidFill>
                  <a:schemeClr val="bg1">
                    <a:lumMod val="95000"/>
                  </a:schemeClr>
                </a:solidFill>
              </a:rPr>
              <a:t>Who Signs the MoU?</a:t>
            </a:r>
            <a:endParaRPr lang="en-GB" dirty="0">
              <a:solidFill>
                <a:schemeClr val="bg1">
                  <a:lumMod val="95000"/>
                </a:schemeClr>
              </a:solidFill>
            </a:endParaRPr>
          </a:p>
        </p:txBody>
      </p:sp>
      <p:pic>
        <p:nvPicPr>
          <p:cNvPr id="8" name="Content Placeholder 7">
            <a:extLst>
              <a:ext uri="{FF2B5EF4-FFF2-40B4-BE49-F238E27FC236}">
                <a16:creationId xmlns:a16="http://schemas.microsoft.com/office/drawing/2014/main" id="{A082FBF9-3169-C4E4-F4F1-C3492EEEF701}"/>
              </a:ext>
            </a:extLst>
          </p:cNvPr>
          <p:cNvPicPr>
            <a:picLocks noGrp="1" noChangeAspect="1"/>
          </p:cNvPicPr>
          <p:nvPr>
            <p:ph idx="1"/>
          </p:nvPr>
        </p:nvPicPr>
        <p:blipFill>
          <a:blip r:embed="rId2"/>
          <a:stretch>
            <a:fillRect/>
          </a:stretch>
        </p:blipFill>
        <p:spPr>
          <a:xfrm>
            <a:off x="1106570" y="2033193"/>
            <a:ext cx="9688568" cy="3937299"/>
          </a:xfrm>
        </p:spPr>
      </p:pic>
      <p:sp>
        <p:nvSpPr>
          <p:cNvPr id="4" name="Date Placeholder 3">
            <a:extLst>
              <a:ext uri="{FF2B5EF4-FFF2-40B4-BE49-F238E27FC236}">
                <a16:creationId xmlns:a16="http://schemas.microsoft.com/office/drawing/2014/main" id="{36020425-8FBE-24C7-7541-FD490C95527D}"/>
              </a:ext>
            </a:extLst>
          </p:cNvPr>
          <p:cNvSpPr>
            <a:spLocks noGrp="1"/>
          </p:cNvSpPr>
          <p:nvPr>
            <p:ph type="dt" sz="half" idx="10"/>
          </p:nvPr>
        </p:nvSpPr>
        <p:spPr/>
        <p:txBody>
          <a:bodyPr/>
          <a:lstStyle/>
          <a:p>
            <a:r>
              <a:rPr lang="en-US"/>
              <a:t>June 20, 2025</a:t>
            </a:r>
            <a:endParaRPr lang="en-GB"/>
          </a:p>
        </p:txBody>
      </p:sp>
      <p:sp>
        <p:nvSpPr>
          <p:cNvPr id="5" name="Footer Placeholder 4">
            <a:extLst>
              <a:ext uri="{FF2B5EF4-FFF2-40B4-BE49-F238E27FC236}">
                <a16:creationId xmlns:a16="http://schemas.microsoft.com/office/drawing/2014/main" id="{ACC6F95A-D978-C1D4-C915-7BBEDE87D191}"/>
              </a:ext>
            </a:extLst>
          </p:cNvPr>
          <p:cNvSpPr>
            <a:spLocks noGrp="1"/>
          </p:cNvSpPr>
          <p:nvPr>
            <p:ph type="ftr" sz="quarter" idx="11"/>
          </p:nvPr>
        </p:nvSpPr>
        <p:spPr/>
        <p:txBody>
          <a:bodyPr/>
          <a:lstStyle/>
          <a:p>
            <a:r>
              <a:rPr lang="en-GB"/>
              <a:t>2nd DRD8 Collaboration Board meeting</a:t>
            </a:r>
          </a:p>
        </p:txBody>
      </p:sp>
      <p:sp>
        <p:nvSpPr>
          <p:cNvPr id="6" name="Slide Number Placeholder 5">
            <a:extLst>
              <a:ext uri="{FF2B5EF4-FFF2-40B4-BE49-F238E27FC236}">
                <a16:creationId xmlns:a16="http://schemas.microsoft.com/office/drawing/2014/main" id="{F24E08C0-2C06-E2FE-89FA-33CF2315BA44}"/>
              </a:ext>
            </a:extLst>
          </p:cNvPr>
          <p:cNvSpPr>
            <a:spLocks noGrp="1"/>
          </p:cNvSpPr>
          <p:nvPr>
            <p:ph type="sldNum" sz="quarter" idx="12"/>
          </p:nvPr>
        </p:nvSpPr>
        <p:spPr/>
        <p:txBody>
          <a:bodyPr/>
          <a:lstStyle/>
          <a:p>
            <a:fld id="{78D5EB2A-D79A-4EBC-8D41-D3E244EB970E}" type="slidenum">
              <a:rPr lang="en-GB" smtClean="0"/>
              <a:t>5</a:t>
            </a:fld>
            <a:endParaRPr lang="en-GB"/>
          </a:p>
        </p:txBody>
      </p:sp>
    </p:spTree>
    <p:extLst>
      <p:ext uri="{BB962C8B-B14F-4D97-AF65-F5344CB8AC3E}">
        <p14:creationId xmlns:p14="http://schemas.microsoft.com/office/powerpoint/2010/main" val="1421225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04D11-60D5-FF19-B3C6-1D3EA44AA0EC}"/>
              </a:ext>
            </a:extLst>
          </p:cNvPr>
          <p:cNvSpPr>
            <a:spLocks noGrp="1"/>
          </p:cNvSpPr>
          <p:nvPr>
            <p:ph type="title"/>
          </p:nvPr>
        </p:nvSpPr>
        <p:spPr>
          <a:solidFill>
            <a:srgbClr val="002060"/>
          </a:solidFill>
        </p:spPr>
        <p:txBody>
          <a:bodyPr/>
          <a:lstStyle/>
          <a:p>
            <a:r>
              <a:rPr lang="en-US" dirty="0"/>
              <a:t>   </a:t>
            </a:r>
            <a:r>
              <a:rPr lang="en-US" sz="6000" dirty="0">
                <a:solidFill>
                  <a:schemeClr val="bg1">
                    <a:lumMod val="95000"/>
                  </a:schemeClr>
                </a:solidFill>
              </a:rPr>
              <a:t>Amendments and Annexes</a:t>
            </a:r>
            <a:endParaRPr lang="en-GB" dirty="0">
              <a:solidFill>
                <a:schemeClr val="bg1">
                  <a:lumMod val="95000"/>
                </a:schemeClr>
              </a:solidFill>
            </a:endParaRPr>
          </a:p>
        </p:txBody>
      </p:sp>
      <p:pic>
        <p:nvPicPr>
          <p:cNvPr id="8" name="Content Placeholder 7">
            <a:extLst>
              <a:ext uri="{FF2B5EF4-FFF2-40B4-BE49-F238E27FC236}">
                <a16:creationId xmlns:a16="http://schemas.microsoft.com/office/drawing/2014/main" id="{29AB8AB0-5207-A02B-590F-D8ED0441F7BB}"/>
              </a:ext>
            </a:extLst>
          </p:cNvPr>
          <p:cNvPicPr>
            <a:picLocks noGrp="1" noChangeAspect="1"/>
          </p:cNvPicPr>
          <p:nvPr>
            <p:ph idx="1"/>
          </p:nvPr>
        </p:nvPicPr>
        <p:blipFill>
          <a:blip r:embed="rId2"/>
          <a:stretch>
            <a:fillRect/>
          </a:stretch>
        </p:blipFill>
        <p:spPr>
          <a:xfrm>
            <a:off x="1933851" y="1825625"/>
            <a:ext cx="8324298" cy="4351338"/>
          </a:xfrm>
        </p:spPr>
      </p:pic>
      <p:sp>
        <p:nvSpPr>
          <p:cNvPr id="4" name="Date Placeholder 3">
            <a:extLst>
              <a:ext uri="{FF2B5EF4-FFF2-40B4-BE49-F238E27FC236}">
                <a16:creationId xmlns:a16="http://schemas.microsoft.com/office/drawing/2014/main" id="{72C07498-C01E-424B-BBA5-D885836E7598}"/>
              </a:ext>
            </a:extLst>
          </p:cNvPr>
          <p:cNvSpPr>
            <a:spLocks noGrp="1"/>
          </p:cNvSpPr>
          <p:nvPr>
            <p:ph type="dt" sz="half" idx="10"/>
          </p:nvPr>
        </p:nvSpPr>
        <p:spPr/>
        <p:txBody>
          <a:bodyPr/>
          <a:lstStyle/>
          <a:p>
            <a:r>
              <a:rPr lang="en-US"/>
              <a:t>June 20, 2025</a:t>
            </a:r>
            <a:endParaRPr lang="en-GB"/>
          </a:p>
        </p:txBody>
      </p:sp>
      <p:sp>
        <p:nvSpPr>
          <p:cNvPr id="5" name="Footer Placeholder 4">
            <a:extLst>
              <a:ext uri="{FF2B5EF4-FFF2-40B4-BE49-F238E27FC236}">
                <a16:creationId xmlns:a16="http://schemas.microsoft.com/office/drawing/2014/main" id="{DC803D75-E010-AA81-0DB0-AC2A4A35D2A6}"/>
              </a:ext>
            </a:extLst>
          </p:cNvPr>
          <p:cNvSpPr>
            <a:spLocks noGrp="1"/>
          </p:cNvSpPr>
          <p:nvPr>
            <p:ph type="ftr" sz="quarter" idx="11"/>
          </p:nvPr>
        </p:nvSpPr>
        <p:spPr/>
        <p:txBody>
          <a:bodyPr/>
          <a:lstStyle/>
          <a:p>
            <a:r>
              <a:rPr lang="en-GB"/>
              <a:t>2nd DRD8 Collaboration Board meeting</a:t>
            </a:r>
          </a:p>
        </p:txBody>
      </p:sp>
      <p:sp>
        <p:nvSpPr>
          <p:cNvPr id="6" name="Slide Number Placeholder 5">
            <a:extLst>
              <a:ext uri="{FF2B5EF4-FFF2-40B4-BE49-F238E27FC236}">
                <a16:creationId xmlns:a16="http://schemas.microsoft.com/office/drawing/2014/main" id="{4F00F19D-C772-E5E5-CD8B-E2AE93982646}"/>
              </a:ext>
            </a:extLst>
          </p:cNvPr>
          <p:cNvSpPr>
            <a:spLocks noGrp="1"/>
          </p:cNvSpPr>
          <p:nvPr>
            <p:ph type="sldNum" sz="quarter" idx="12"/>
          </p:nvPr>
        </p:nvSpPr>
        <p:spPr/>
        <p:txBody>
          <a:bodyPr/>
          <a:lstStyle/>
          <a:p>
            <a:fld id="{78D5EB2A-D79A-4EBC-8D41-D3E244EB970E}" type="slidenum">
              <a:rPr lang="en-GB" smtClean="0"/>
              <a:t>6</a:t>
            </a:fld>
            <a:endParaRPr lang="en-GB"/>
          </a:p>
        </p:txBody>
      </p:sp>
    </p:spTree>
    <p:extLst>
      <p:ext uri="{BB962C8B-B14F-4D97-AF65-F5344CB8AC3E}">
        <p14:creationId xmlns:p14="http://schemas.microsoft.com/office/powerpoint/2010/main" val="2279425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21D487E4-722B-7F11-7FD4-75A16131B542}"/>
              </a:ext>
            </a:extLst>
          </p:cNvPr>
          <p:cNvPicPr>
            <a:picLocks noGrp="1" noChangeAspect="1"/>
          </p:cNvPicPr>
          <p:nvPr>
            <p:ph idx="1"/>
          </p:nvPr>
        </p:nvPicPr>
        <p:blipFill>
          <a:blip r:embed="rId2"/>
          <a:stretch>
            <a:fillRect/>
          </a:stretch>
        </p:blipFill>
        <p:spPr>
          <a:xfrm>
            <a:off x="509927" y="1519237"/>
            <a:ext cx="11344275" cy="4572000"/>
          </a:xfrm>
        </p:spPr>
      </p:pic>
      <p:sp>
        <p:nvSpPr>
          <p:cNvPr id="3" name="Title 2">
            <a:extLst>
              <a:ext uri="{FF2B5EF4-FFF2-40B4-BE49-F238E27FC236}">
                <a16:creationId xmlns:a16="http://schemas.microsoft.com/office/drawing/2014/main" id="{C9CB753B-CA52-B177-6D8A-EF168990FC53}"/>
              </a:ext>
            </a:extLst>
          </p:cNvPr>
          <p:cNvSpPr>
            <a:spLocks noGrp="1"/>
          </p:cNvSpPr>
          <p:nvPr>
            <p:ph type="title"/>
          </p:nvPr>
        </p:nvSpPr>
        <p:spPr>
          <a:xfrm>
            <a:off x="634232" y="193087"/>
            <a:ext cx="10841038" cy="1220933"/>
          </a:xfrm>
          <a:solidFill>
            <a:srgbClr val="002060"/>
          </a:solidFill>
        </p:spPr>
        <p:txBody>
          <a:bodyPr/>
          <a:lstStyle/>
          <a:p>
            <a:r>
              <a:rPr lang="en-US" dirty="0"/>
              <a:t>  </a:t>
            </a:r>
            <a:r>
              <a:rPr lang="en-US" sz="6000" dirty="0">
                <a:solidFill>
                  <a:schemeClr val="bg1">
                    <a:lumMod val="95000"/>
                  </a:schemeClr>
                </a:solidFill>
              </a:rPr>
              <a:t>List of Annexes</a:t>
            </a:r>
            <a:endParaRPr lang="en-US" dirty="0">
              <a:solidFill>
                <a:schemeClr val="bg1">
                  <a:lumMod val="95000"/>
                </a:schemeClr>
              </a:solidFill>
            </a:endParaRPr>
          </a:p>
        </p:txBody>
      </p:sp>
      <p:sp>
        <p:nvSpPr>
          <p:cNvPr id="4" name="Date Placeholder 3">
            <a:extLst>
              <a:ext uri="{FF2B5EF4-FFF2-40B4-BE49-F238E27FC236}">
                <a16:creationId xmlns:a16="http://schemas.microsoft.com/office/drawing/2014/main" id="{D1D58441-65E0-EAE5-6A3A-4F0CD1BDAFCA}"/>
              </a:ext>
            </a:extLst>
          </p:cNvPr>
          <p:cNvSpPr>
            <a:spLocks noGrp="1"/>
          </p:cNvSpPr>
          <p:nvPr>
            <p:ph type="dt" sz="half" idx="10"/>
          </p:nvPr>
        </p:nvSpPr>
        <p:spPr/>
        <p:txBody>
          <a:bodyPr/>
          <a:lstStyle/>
          <a:p>
            <a:r>
              <a:rPr lang="en-US"/>
              <a:t>June 20, 2025</a:t>
            </a:r>
            <a:endParaRPr lang="en-US" dirty="0"/>
          </a:p>
        </p:txBody>
      </p:sp>
      <p:sp>
        <p:nvSpPr>
          <p:cNvPr id="5" name="Footer Placeholder 4">
            <a:extLst>
              <a:ext uri="{FF2B5EF4-FFF2-40B4-BE49-F238E27FC236}">
                <a16:creationId xmlns:a16="http://schemas.microsoft.com/office/drawing/2014/main" id="{D66279CE-F6FD-C90F-0281-8CA0B336B2D2}"/>
              </a:ext>
            </a:extLst>
          </p:cNvPr>
          <p:cNvSpPr>
            <a:spLocks noGrp="1"/>
          </p:cNvSpPr>
          <p:nvPr>
            <p:ph type="ftr" sz="quarter" idx="11"/>
          </p:nvPr>
        </p:nvSpPr>
        <p:spPr/>
        <p:txBody>
          <a:bodyPr/>
          <a:lstStyle/>
          <a:p>
            <a:r>
              <a:rPr lang="en-GB"/>
              <a:t>2nd DRD8 Collaboration Board meeting</a:t>
            </a:r>
            <a:endParaRPr lang="en-US" dirty="0"/>
          </a:p>
        </p:txBody>
      </p:sp>
      <p:sp>
        <p:nvSpPr>
          <p:cNvPr id="6" name="Slide Number Placeholder 5">
            <a:extLst>
              <a:ext uri="{FF2B5EF4-FFF2-40B4-BE49-F238E27FC236}">
                <a16:creationId xmlns:a16="http://schemas.microsoft.com/office/drawing/2014/main" id="{EB2A60F2-B996-3EFC-BEFB-3B9668C810D3}"/>
              </a:ext>
            </a:extLst>
          </p:cNvPr>
          <p:cNvSpPr>
            <a:spLocks noGrp="1"/>
          </p:cNvSpPr>
          <p:nvPr>
            <p:ph type="sldNum" sz="quarter" idx="12"/>
          </p:nvPr>
        </p:nvSpPr>
        <p:spPr/>
        <p:txBody>
          <a:bodyPr/>
          <a:lstStyle/>
          <a:p>
            <a:fld id="{36B5EA5A-BC32-A742-B11B-8E7414D5B535}" type="slidenum">
              <a:rPr lang="en-US" smtClean="0"/>
              <a:pPr/>
              <a:t>7</a:t>
            </a:fld>
            <a:endParaRPr lang="en-US" dirty="0"/>
          </a:p>
        </p:txBody>
      </p:sp>
      <p:cxnSp>
        <p:nvCxnSpPr>
          <p:cNvPr id="9" name="Straight Arrow Connector 8">
            <a:extLst>
              <a:ext uri="{FF2B5EF4-FFF2-40B4-BE49-F238E27FC236}">
                <a16:creationId xmlns:a16="http://schemas.microsoft.com/office/drawing/2014/main" id="{7847DE69-039F-587D-7502-F60EFD602D81}"/>
              </a:ext>
            </a:extLst>
          </p:cNvPr>
          <p:cNvCxnSpPr/>
          <p:nvPr/>
        </p:nvCxnSpPr>
        <p:spPr>
          <a:xfrm>
            <a:off x="6042132" y="1784440"/>
            <a:ext cx="31104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2296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04B68-E607-8667-5BBF-589E43F81BB7}"/>
              </a:ext>
            </a:extLst>
          </p:cNvPr>
          <p:cNvSpPr>
            <a:spLocks noGrp="1"/>
          </p:cNvSpPr>
          <p:nvPr>
            <p:ph type="title"/>
          </p:nvPr>
        </p:nvSpPr>
        <p:spPr>
          <a:xfrm>
            <a:off x="838200" y="365125"/>
            <a:ext cx="10515600" cy="1133737"/>
          </a:xfrm>
          <a:solidFill>
            <a:srgbClr val="002060"/>
          </a:solidFill>
        </p:spPr>
        <p:txBody>
          <a:bodyPr/>
          <a:lstStyle/>
          <a:p>
            <a:r>
              <a:rPr lang="en-US" dirty="0"/>
              <a:t> </a:t>
            </a:r>
            <a:r>
              <a:rPr lang="en-US" sz="6000" dirty="0">
                <a:solidFill>
                  <a:schemeClr val="bg1">
                    <a:lumMod val="95000"/>
                  </a:schemeClr>
                </a:solidFill>
              </a:rPr>
              <a:t>Resources for the Work Packages</a:t>
            </a:r>
            <a:endParaRPr lang="en-GB" dirty="0">
              <a:solidFill>
                <a:schemeClr val="bg1">
                  <a:lumMod val="95000"/>
                </a:schemeClr>
              </a:solidFill>
            </a:endParaRPr>
          </a:p>
        </p:txBody>
      </p:sp>
      <p:pic>
        <p:nvPicPr>
          <p:cNvPr id="8" name="Content Placeholder 7">
            <a:extLst>
              <a:ext uri="{FF2B5EF4-FFF2-40B4-BE49-F238E27FC236}">
                <a16:creationId xmlns:a16="http://schemas.microsoft.com/office/drawing/2014/main" id="{A15F18A4-7231-D821-2CEA-65A7A6244DA7}"/>
              </a:ext>
            </a:extLst>
          </p:cNvPr>
          <p:cNvPicPr>
            <a:picLocks noGrp="1" noChangeAspect="1"/>
          </p:cNvPicPr>
          <p:nvPr>
            <p:ph idx="1"/>
          </p:nvPr>
        </p:nvPicPr>
        <p:blipFill>
          <a:blip r:embed="rId2"/>
          <a:stretch>
            <a:fillRect/>
          </a:stretch>
        </p:blipFill>
        <p:spPr>
          <a:xfrm>
            <a:off x="795168" y="2049670"/>
            <a:ext cx="10515600" cy="3903248"/>
          </a:xfrm>
        </p:spPr>
      </p:pic>
      <p:sp>
        <p:nvSpPr>
          <p:cNvPr id="4" name="Date Placeholder 3">
            <a:extLst>
              <a:ext uri="{FF2B5EF4-FFF2-40B4-BE49-F238E27FC236}">
                <a16:creationId xmlns:a16="http://schemas.microsoft.com/office/drawing/2014/main" id="{D34FF203-E58C-5D74-4437-3367EDE3022D}"/>
              </a:ext>
            </a:extLst>
          </p:cNvPr>
          <p:cNvSpPr>
            <a:spLocks noGrp="1"/>
          </p:cNvSpPr>
          <p:nvPr>
            <p:ph type="dt" sz="half" idx="10"/>
          </p:nvPr>
        </p:nvSpPr>
        <p:spPr/>
        <p:txBody>
          <a:bodyPr/>
          <a:lstStyle/>
          <a:p>
            <a:r>
              <a:rPr lang="en-US"/>
              <a:t>June 20, 2025</a:t>
            </a:r>
            <a:endParaRPr lang="en-GB"/>
          </a:p>
        </p:txBody>
      </p:sp>
      <p:sp>
        <p:nvSpPr>
          <p:cNvPr id="5" name="Footer Placeholder 4">
            <a:extLst>
              <a:ext uri="{FF2B5EF4-FFF2-40B4-BE49-F238E27FC236}">
                <a16:creationId xmlns:a16="http://schemas.microsoft.com/office/drawing/2014/main" id="{4D53F919-C36E-4940-12E9-8ED6C94A6C07}"/>
              </a:ext>
            </a:extLst>
          </p:cNvPr>
          <p:cNvSpPr>
            <a:spLocks noGrp="1"/>
          </p:cNvSpPr>
          <p:nvPr>
            <p:ph type="ftr" sz="quarter" idx="11"/>
          </p:nvPr>
        </p:nvSpPr>
        <p:spPr/>
        <p:txBody>
          <a:bodyPr/>
          <a:lstStyle/>
          <a:p>
            <a:r>
              <a:rPr lang="en-GB"/>
              <a:t>2nd DRD8 Collaboration Board meeting</a:t>
            </a:r>
          </a:p>
        </p:txBody>
      </p:sp>
      <p:sp>
        <p:nvSpPr>
          <p:cNvPr id="6" name="Slide Number Placeholder 5">
            <a:extLst>
              <a:ext uri="{FF2B5EF4-FFF2-40B4-BE49-F238E27FC236}">
                <a16:creationId xmlns:a16="http://schemas.microsoft.com/office/drawing/2014/main" id="{66E832C4-AB22-B60F-951D-73ABAD691D6D}"/>
              </a:ext>
            </a:extLst>
          </p:cNvPr>
          <p:cNvSpPr>
            <a:spLocks noGrp="1"/>
          </p:cNvSpPr>
          <p:nvPr>
            <p:ph type="sldNum" sz="quarter" idx="12"/>
          </p:nvPr>
        </p:nvSpPr>
        <p:spPr/>
        <p:txBody>
          <a:bodyPr/>
          <a:lstStyle/>
          <a:p>
            <a:fld id="{78D5EB2A-D79A-4EBC-8D41-D3E244EB970E}" type="slidenum">
              <a:rPr lang="en-GB" smtClean="0"/>
              <a:t>8</a:t>
            </a:fld>
            <a:endParaRPr lang="en-GB"/>
          </a:p>
        </p:txBody>
      </p:sp>
    </p:spTree>
    <p:extLst>
      <p:ext uri="{BB962C8B-B14F-4D97-AF65-F5344CB8AC3E}">
        <p14:creationId xmlns:p14="http://schemas.microsoft.com/office/powerpoint/2010/main" val="1543469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E277E-AF22-2AA7-9756-2FD1E34A6CC5}"/>
              </a:ext>
            </a:extLst>
          </p:cNvPr>
          <p:cNvSpPr>
            <a:spLocks noGrp="1"/>
          </p:cNvSpPr>
          <p:nvPr>
            <p:ph type="title"/>
          </p:nvPr>
        </p:nvSpPr>
        <p:spPr>
          <a:xfrm>
            <a:off x="828773" y="355698"/>
            <a:ext cx="10515600" cy="1281113"/>
          </a:xfrm>
          <a:solidFill>
            <a:srgbClr val="002060"/>
          </a:solidFill>
        </p:spPr>
        <p:txBody>
          <a:bodyPr/>
          <a:lstStyle/>
          <a:p>
            <a:r>
              <a:rPr lang="en-US" dirty="0"/>
              <a:t> </a:t>
            </a:r>
            <a:r>
              <a:rPr lang="en-GB" sz="6000" dirty="0">
                <a:solidFill>
                  <a:schemeClr val="bg1">
                    <a:lumMod val="95000"/>
                  </a:schemeClr>
                </a:solidFill>
              </a:rPr>
              <a:t>Work Packages in the MoU</a:t>
            </a:r>
            <a:endParaRPr lang="en-GB" dirty="0">
              <a:solidFill>
                <a:schemeClr val="bg1">
                  <a:lumMod val="95000"/>
                </a:schemeClr>
              </a:solidFill>
            </a:endParaRPr>
          </a:p>
        </p:txBody>
      </p:sp>
      <p:pic>
        <p:nvPicPr>
          <p:cNvPr id="8" name="Content Placeholder 7">
            <a:extLst>
              <a:ext uri="{FF2B5EF4-FFF2-40B4-BE49-F238E27FC236}">
                <a16:creationId xmlns:a16="http://schemas.microsoft.com/office/drawing/2014/main" id="{A808F9E2-3FA7-6366-048A-0A21F01F8A10}"/>
              </a:ext>
            </a:extLst>
          </p:cNvPr>
          <p:cNvPicPr>
            <a:picLocks noGrp="1" noChangeAspect="1"/>
          </p:cNvPicPr>
          <p:nvPr>
            <p:ph idx="1"/>
          </p:nvPr>
        </p:nvPicPr>
        <p:blipFill>
          <a:blip r:embed="rId2"/>
          <a:stretch>
            <a:fillRect/>
          </a:stretch>
        </p:blipFill>
        <p:spPr>
          <a:xfrm>
            <a:off x="741378" y="2191642"/>
            <a:ext cx="11008469" cy="3563696"/>
          </a:xfrm>
        </p:spPr>
      </p:pic>
      <p:sp>
        <p:nvSpPr>
          <p:cNvPr id="4" name="Date Placeholder 3">
            <a:extLst>
              <a:ext uri="{FF2B5EF4-FFF2-40B4-BE49-F238E27FC236}">
                <a16:creationId xmlns:a16="http://schemas.microsoft.com/office/drawing/2014/main" id="{99D1EB45-DEB7-1C13-9185-7F0150F960A2}"/>
              </a:ext>
            </a:extLst>
          </p:cNvPr>
          <p:cNvSpPr>
            <a:spLocks noGrp="1"/>
          </p:cNvSpPr>
          <p:nvPr>
            <p:ph type="dt" sz="half" idx="10"/>
          </p:nvPr>
        </p:nvSpPr>
        <p:spPr/>
        <p:txBody>
          <a:bodyPr/>
          <a:lstStyle/>
          <a:p>
            <a:r>
              <a:rPr lang="en-US"/>
              <a:t>June 20, 2025</a:t>
            </a:r>
            <a:endParaRPr lang="en-GB"/>
          </a:p>
        </p:txBody>
      </p:sp>
      <p:sp>
        <p:nvSpPr>
          <p:cNvPr id="5" name="Footer Placeholder 4">
            <a:extLst>
              <a:ext uri="{FF2B5EF4-FFF2-40B4-BE49-F238E27FC236}">
                <a16:creationId xmlns:a16="http://schemas.microsoft.com/office/drawing/2014/main" id="{C878B67D-0187-B073-F9EB-015C20673BBC}"/>
              </a:ext>
            </a:extLst>
          </p:cNvPr>
          <p:cNvSpPr>
            <a:spLocks noGrp="1"/>
          </p:cNvSpPr>
          <p:nvPr>
            <p:ph type="ftr" sz="quarter" idx="11"/>
          </p:nvPr>
        </p:nvSpPr>
        <p:spPr/>
        <p:txBody>
          <a:bodyPr/>
          <a:lstStyle/>
          <a:p>
            <a:r>
              <a:rPr lang="en-GB"/>
              <a:t>2nd DRD8 Collaboration Board meeting</a:t>
            </a:r>
          </a:p>
        </p:txBody>
      </p:sp>
      <p:sp>
        <p:nvSpPr>
          <p:cNvPr id="6" name="Slide Number Placeholder 5">
            <a:extLst>
              <a:ext uri="{FF2B5EF4-FFF2-40B4-BE49-F238E27FC236}">
                <a16:creationId xmlns:a16="http://schemas.microsoft.com/office/drawing/2014/main" id="{11716754-6917-F50F-6B4B-74996C18DBB7}"/>
              </a:ext>
            </a:extLst>
          </p:cNvPr>
          <p:cNvSpPr>
            <a:spLocks noGrp="1"/>
          </p:cNvSpPr>
          <p:nvPr>
            <p:ph type="sldNum" sz="quarter" idx="12"/>
          </p:nvPr>
        </p:nvSpPr>
        <p:spPr/>
        <p:txBody>
          <a:bodyPr/>
          <a:lstStyle/>
          <a:p>
            <a:fld id="{78D5EB2A-D79A-4EBC-8D41-D3E244EB970E}" type="slidenum">
              <a:rPr lang="en-GB" smtClean="0"/>
              <a:t>9</a:t>
            </a:fld>
            <a:endParaRPr lang="en-GB"/>
          </a:p>
        </p:txBody>
      </p:sp>
      <p:sp>
        <p:nvSpPr>
          <p:cNvPr id="9" name="TextBox 8">
            <a:extLst>
              <a:ext uri="{FF2B5EF4-FFF2-40B4-BE49-F238E27FC236}">
                <a16:creationId xmlns:a16="http://schemas.microsoft.com/office/drawing/2014/main" id="{FB764AFF-99E8-2336-268D-14230BC202CB}"/>
              </a:ext>
            </a:extLst>
          </p:cNvPr>
          <p:cNvSpPr txBox="1"/>
          <p:nvPr/>
        </p:nvSpPr>
        <p:spPr>
          <a:xfrm>
            <a:off x="10048973" y="2799760"/>
            <a:ext cx="1196161" cy="369332"/>
          </a:xfrm>
          <a:prstGeom prst="rect">
            <a:avLst/>
          </a:prstGeom>
          <a:noFill/>
        </p:spPr>
        <p:txBody>
          <a:bodyPr wrap="none" rtlCol="0">
            <a:spAutoFit/>
          </a:bodyPr>
          <a:lstStyle/>
          <a:p>
            <a:r>
              <a:rPr lang="en-US" i="1" dirty="0"/>
              <a:t>of the WP!</a:t>
            </a:r>
            <a:endParaRPr lang="en-GB" i="1" dirty="0"/>
          </a:p>
        </p:txBody>
      </p:sp>
      <p:sp>
        <p:nvSpPr>
          <p:cNvPr id="10" name="TextBox 9">
            <a:extLst>
              <a:ext uri="{FF2B5EF4-FFF2-40B4-BE49-F238E27FC236}">
                <a16:creationId xmlns:a16="http://schemas.microsoft.com/office/drawing/2014/main" id="{4588221D-3B42-F657-E18A-F62A5C59AF16}"/>
              </a:ext>
            </a:extLst>
          </p:cNvPr>
          <p:cNvSpPr txBox="1"/>
          <p:nvPr/>
        </p:nvSpPr>
        <p:spPr>
          <a:xfrm>
            <a:off x="10031687" y="3376374"/>
            <a:ext cx="1196161" cy="369332"/>
          </a:xfrm>
          <a:prstGeom prst="rect">
            <a:avLst/>
          </a:prstGeom>
          <a:noFill/>
        </p:spPr>
        <p:txBody>
          <a:bodyPr wrap="none" rtlCol="0">
            <a:spAutoFit/>
          </a:bodyPr>
          <a:lstStyle/>
          <a:p>
            <a:r>
              <a:rPr lang="en-US" i="1" dirty="0"/>
              <a:t>of the WP!</a:t>
            </a:r>
            <a:endParaRPr lang="en-GB" i="1" dirty="0"/>
          </a:p>
        </p:txBody>
      </p:sp>
    </p:spTree>
    <p:extLst>
      <p:ext uri="{BB962C8B-B14F-4D97-AF65-F5344CB8AC3E}">
        <p14:creationId xmlns:p14="http://schemas.microsoft.com/office/powerpoint/2010/main" val="1631359486"/>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23124</TotalTime>
  <Words>658</Words>
  <Application>Microsoft Office PowerPoint</Application>
  <PresentationFormat>Widescreen</PresentationFormat>
  <Paragraphs>79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Aptos</vt:lpstr>
      <vt:lpstr>Arial</vt:lpstr>
      <vt:lpstr>Calibri</vt:lpstr>
      <vt:lpstr>Calibri Light</vt:lpstr>
      <vt:lpstr>Wingdings</vt:lpstr>
      <vt:lpstr>Office 2013 - 2022 Theme</vt:lpstr>
      <vt:lpstr>DRD8 Collaboration Meeting Concluding Remarks </vt:lpstr>
      <vt:lpstr>   General  remarks</vt:lpstr>
      <vt:lpstr>Memorandum of Understanding (MoU)  for the DRD collaborations</vt:lpstr>
      <vt:lpstr>  List of Articles (Core part)</vt:lpstr>
      <vt:lpstr>  Who Signs the MoU?</vt:lpstr>
      <vt:lpstr>   Amendments and Annexes</vt:lpstr>
      <vt:lpstr>  List of Annexes</vt:lpstr>
      <vt:lpstr> Resources for the Work Packages</vt:lpstr>
      <vt:lpstr> Work Packages in the MoU</vt:lpstr>
      <vt:lpstr>  Report from the Technical Committee</vt:lpstr>
      <vt:lpstr>Next Collaboration Meeting</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Burkhard Schmidt</dc:creator>
  <cp:lastModifiedBy>Burkhard Schmidt</cp:lastModifiedBy>
  <cp:revision>99</cp:revision>
  <dcterms:created xsi:type="dcterms:W3CDTF">2023-06-02T07:58:08Z</dcterms:created>
  <dcterms:modified xsi:type="dcterms:W3CDTF">2025-06-20T09:25:29Z</dcterms:modified>
</cp:coreProperties>
</file>