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notesSlides/notesSlide2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  <p:sldMasterId id="2147483670" r:id="rId5"/>
  </p:sldMasterIdLst>
  <p:notesMasterIdLst>
    <p:notesMasterId r:id="rId32"/>
  </p:notesMasterIdLst>
  <p:handoutMasterIdLst>
    <p:handoutMasterId r:id="rId33"/>
  </p:handoutMasterIdLst>
  <p:sldIdLst>
    <p:sldId id="763" r:id="rId6"/>
    <p:sldId id="761" r:id="rId7"/>
    <p:sldId id="741" r:id="rId8"/>
    <p:sldId id="743" r:id="rId9"/>
    <p:sldId id="754" r:id="rId10"/>
    <p:sldId id="746" r:id="rId11"/>
    <p:sldId id="735" r:id="rId12"/>
    <p:sldId id="747" r:id="rId13"/>
    <p:sldId id="755" r:id="rId14"/>
    <p:sldId id="749" r:id="rId15"/>
    <p:sldId id="750" r:id="rId16"/>
    <p:sldId id="751" r:id="rId17"/>
    <p:sldId id="731" r:id="rId18"/>
    <p:sldId id="760" r:id="rId19"/>
    <p:sldId id="709" r:id="rId20"/>
    <p:sldId id="745" r:id="rId21"/>
    <p:sldId id="752" r:id="rId22"/>
    <p:sldId id="736" r:id="rId23"/>
    <p:sldId id="737" r:id="rId24"/>
    <p:sldId id="719" r:id="rId25"/>
    <p:sldId id="738" r:id="rId26"/>
    <p:sldId id="739" r:id="rId27"/>
    <p:sldId id="723" r:id="rId28"/>
    <p:sldId id="724" r:id="rId29"/>
    <p:sldId id="726" r:id="rId30"/>
    <p:sldId id="728" r:id="rId31"/>
  </p:sldIdLst>
  <p:sldSz cx="12192000" cy="6858000"/>
  <p:notesSz cx="9928225" cy="6797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B690609-5193-1EA2-D165-EEC952F8DA20}" name="Lorenzo Bistoni" initials="LB" userId="S::lorenzo.bistoni@cern.ch::0fd2b918-90b2-43eb-8334-5f7f0b4ca78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erre Rose" initials="PR" lastIdx="1" clrIdx="0">
    <p:extLst>
      <p:ext uri="{19B8F6BF-5375-455C-9EA6-DF929625EA0E}">
        <p15:presenceInfo xmlns:p15="http://schemas.microsoft.com/office/powerpoint/2012/main" userId="S::pierre.rose@cern.ch::20885f12-57fb-4cc6-8b05-78d40d918f4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165D"/>
    <a:srgbClr val="0033A0"/>
    <a:srgbClr val="A7CBFF"/>
    <a:srgbClr val="FFC81E"/>
    <a:srgbClr val="9FC6E3"/>
    <a:srgbClr val="1A63A0"/>
    <a:srgbClr val="2E2F70"/>
    <a:srgbClr val="5984BA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47" autoAdjust="0"/>
    <p:restoredTop sz="91862" autoAdjust="0"/>
  </p:normalViewPr>
  <p:slideViewPr>
    <p:cSldViewPr snapToGrid="0">
      <p:cViewPr varScale="1">
        <p:scale>
          <a:sx n="76" d="100"/>
          <a:sy n="76" d="100"/>
        </p:scale>
        <p:origin x="1090" y="19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30" d="100"/>
          <a:sy n="130" d="100"/>
        </p:scale>
        <p:origin x="126" y="13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8/10/relationships/authors" Target="authors.xml"/><Relationship Id="rId21" Type="http://schemas.openxmlformats.org/officeDocument/2006/relationships/slide" Target="slides/slide16.xml"/><Relationship Id="rId34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100" b="1" dirty="0" err="1"/>
              <a:t>dP</a:t>
            </a:r>
            <a:r>
              <a:rPr lang="en-GB" sz="1100" b="1" dirty="0"/>
              <a:t> capillaries [bar] TBPX Z+, Z-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0743580120493917E-2"/>
          <c:y val="0.12437543430586348"/>
          <c:w val="0.93490499837618246"/>
          <c:h val="0.672602836383475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Summary!$I$1</c:f>
              <c:strCache>
                <c:ptCount val="1"/>
                <c:pt idx="0">
                  <c:v>ΔP cap VQ25%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Summary!$B$2:$B$32</c:f>
              <c:strCache>
                <c:ptCount val="31"/>
                <c:pt idx="0">
                  <c:v>Z+ L1-1</c:v>
                </c:pt>
                <c:pt idx="1">
                  <c:v>Z+ L2-1</c:v>
                </c:pt>
                <c:pt idx="2">
                  <c:v>Z+ L2-2</c:v>
                </c:pt>
                <c:pt idx="3">
                  <c:v> Z+ L3-1</c:v>
                </c:pt>
                <c:pt idx="4">
                  <c:v>Z+ L3-2</c:v>
                </c:pt>
                <c:pt idx="5">
                  <c:v>Z+ L4-1</c:v>
                </c:pt>
                <c:pt idx="6">
                  <c:v>Z+ L4-2</c:v>
                </c:pt>
                <c:pt idx="8">
                  <c:v>Z+ L1-4</c:v>
                </c:pt>
                <c:pt idx="9">
                  <c:v>Z+ L2-6</c:v>
                </c:pt>
                <c:pt idx="10">
                  <c:v>Z+ L3-8</c:v>
                </c:pt>
                <c:pt idx="11">
                  <c:v> Z+ L3-9</c:v>
                </c:pt>
                <c:pt idx="12">
                  <c:v>Z+ L3-10</c:v>
                </c:pt>
                <c:pt idx="13">
                  <c:v>Z+ L4-7</c:v>
                </c:pt>
                <c:pt idx="14">
                  <c:v>Z+ L4-8</c:v>
                </c:pt>
                <c:pt idx="16">
                  <c:v>Z- L1-1</c:v>
                </c:pt>
                <c:pt idx="17">
                  <c:v>Z- L2-1</c:v>
                </c:pt>
                <c:pt idx="18">
                  <c:v>Z- L2-2</c:v>
                </c:pt>
                <c:pt idx="19">
                  <c:v>Z-L3-1</c:v>
                </c:pt>
                <c:pt idx="20">
                  <c:v>Z- L4-1</c:v>
                </c:pt>
                <c:pt idx="21">
                  <c:v>Z- L4-2</c:v>
                </c:pt>
                <c:pt idx="22">
                  <c:v>Z- L4-3</c:v>
                </c:pt>
                <c:pt idx="24">
                  <c:v>Z- L1-4</c:v>
                </c:pt>
                <c:pt idx="25">
                  <c:v>Z- L2-7</c:v>
                </c:pt>
                <c:pt idx="26">
                  <c:v>Z- L2-8</c:v>
                </c:pt>
                <c:pt idx="27">
                  <c:v>Z-L3-5</c:v>
                </c:pt>
                <c:pt idx="28">
                  <c:v>Z- L3-6</c:v>
                </c:pt>
                <c:pt idx="29">
                  <c:v>Z- L4-9</c:v>
                </c:pt>
                <c:pt idx="30">
                  <c:v>Z- L4-10</c:v>
                </c:pt>
              </c:strCache>
            </c:strRef>
          </c:cat>
          <c:val>
            <c:numRef>
              <c:f>Summary!$I$2:$I$32</c:f>
              <c:numCache>
                <c:formatCode>0.0</c:formatCode>
                <c:ptCount val="31"/>
                <c:pt idx="0">
                  <c:v>8.6731794897572865</c:v>
                </c:pt>
                <c:pt idx="1">
                  <c:v>8.9463725680349491</c:v>
                </c:pt>
                <c:pt idx="2">
                  <c:v>9.0059052797001016</c:v>
                </c:pt>
                <c:pt idx="3">
                  <c:v>9.123858390324596</c:v>
                </c:pt>
                <c:pt idx="4">
                  <c:v>9.3300233527951981</c:v>
                </c:pt>
                <c:pt idx="5">
                  <c:v>8.1058672655639281</c:v>
                </c:pt>
                <c:pt idx="6">
                  <c:v>8.4437155201208327</c:v>
                </c:pt>
                <c:pt idx="8">
                  <c:v>9.0465628479459319</c:v>
                </c:pt>
                <c:pt idx="9">
                  <c:v>8.5670797328044976</c:v>
                </c:pt>
                <c:pt idx="10">
                  <c:v>8.3130537172048928</c:v>
                </c:pt>
                <c:pt idx="11">
                  <c:v>9.1138776646172506</c:v>
                </c:pt>
                <c:pt idx="12">
                  <c:v>9.0906117990506434</c:v>
                </c:pt>
                <c:pt idx="13">
                  <c:v>8.8901025760046561</c:v>
                </c:pt>
                <c:pt idx="14">
                  <c:v>8.1495956047619718</c:v>
                </c:pt>
                <c:pt idx="16">
                  <c:v>8.9266014099317168</c:v>
                </c:pt>
                <c:pt idx="17">
                  <c:v>8.5030054669111159</c:v>
                </c:pt>
                <c:pt idx="18">
                  <c:v>8.720748040339652</c:v>
                </c:pt>
                <c:pt idx="19">
                  <c:v>8.3257151595090324</c:v>
                </c:pt>
                <c:pt idx="20">
                  <c:v>9.1284808660563499</c:v>
                </c:pt>
                <c:pt idx="21">
                  <c:v>9.1677106314803058</c:v>
                </c:pt>
                <c:pt idx="22">
                  <c:v>7.6459160894876064</c:v>
                </c:pt>
                <c:pt idx="24">
                  <c:v>9.3151517869081335</c:v>
                </c:pt>
                <c:pt idx="25">
                  <c:v>9.0865751969065034</c:v>
                </c:pt>
                <c:pt idx="26">
                  <c:v>9.4628945253762549</c:v>
                </c:pt>
                <c:pt idx="27">
                  <c:v>8.8631422730315599</c:v>
                </c:pt>
                <c:pt idx="28">
                  <c:v>8.085772461422275</c:v>
                </c:pt>
                <c:pt idx="29">
                  <c:v>8.3326671644085533</c:v>
                </c:pt>
                <c:pt idx="30">
                  <c:v>7.4017721978113684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43-46C6-B637-64678A0AAE23}"/>
            </c:ext>
          </c:extLst>
        </c:ser>
        <c:ser>
          <c:idx val="1"/>
          <c:order val="1"/>
          <c:tx>
            <c:strRef>
              <c:f>Summary!$J$1</c:f>
              <c:strCache>
                <c:ptCount val="1"/>
                <c:pt idx="0">
                  <c:v>ΔP cap VQ33%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Summary!$B$2:$B$32</c:f>
              <c:strCache>
                <c:ptCount val="31"/>
                <c:pt idx="0">
                  <c:v>Z+ L1-1</c:v>
                </c:pt>
                <c:pt idx="1">
                  <c:v>Z+ L2-1</c:v>
                </c:pt>
                <c:pt idx="2">
                  <c:v>Z+ L2-2</c:v>
                </c:pt>
                <c:pt idx="3">
                  <c:v> Z+ L3-1</c:v>
                </c:pt>
                <c:pt idx="4">
                  <c:v>Z+ L3-2</c:v>
                </c:pt>
                <c:pt idx="5">
                  <c:v>Z+ L4-1</c:v>
                </c:pt>
                <c:pt idx="6">
                  <c:v>Z+ L4-2</c:v>
                </c:pt>
                <c:pt idx="8">
                  <c:v>Z+ L1-4</c:v>
                </c:pt>
                <c:pt idx="9">
                  <c:v>Z+ L2-6</c:v>
                </c:pt>
                <c:pt idx="10">
                  <c:v>Z+ L3-8</c:v>
                </c:pt>
                <c:pt idx="11">
                  <c:v> Z+ L3-9</c:v>
                </c:pt>
                <c:pt idx="12">
                  <c:v>Z+ L3-10</c:v>
                </c:pt>
                <c:pt idx="13">
                  <c:v>Z+ L4-7</c:v>
                </c:pt>
                <c:pt idx="14">
                  <c:v>Z+ L4-8</c:v>
                </c:pt>
                <c:pt idx="16">
                  <c:v>Z- L1-1</c:v>
                </c:pt>
                <c:pt idx="17">
                  <c:v>Z- L2-1</c:v>
                </c:pt>
                <c:pt idx="18">
                  <c:v>Z- L2-2</c:v>
                </c:pt>
                <c:pt idx="19">
                  <c:v>Z-L3-1</c:v>
                </c:pt>
                <c:pt idx="20">
                  <c:v>Z- L4-1</c:v>
                </c:pt>
                <c:pt idx="21">
                  <c:v>Z- L4-2</c:v>
                </c:pt>
                <c:pt idx="22">
                  <c:v>Z- L4-3</c:v>
                </c:pt>
                <c:pt idx="24">
                  <c:v>Z- L1-4</c:v>
                </c:pt>
                <c:pt idx="25">
                  <c:v>Z- L2-7</c:v>
                </c:pt>
                <c:pt idx="26">
                  <c:v>Z- L2-8</c:v>
                </c:pt>
                <c:pt idx="27">
                  <c:v>Z-L3-5</c:v>
                </c:pt>
                <c:pt idx="28">
                  <c:v>Z- L3-6</c:v>
                </c:pt>
                <c:pt idx="29">
                  <c:v>Z- L4-9</c:v>
                </c:pt>
                <c:pt idx="30">
                  <c:v>Z- L4-10</c:v>
                </c:pt>
              </c:strCache>
            </c:strRef>
          </c:cat>
          <c:val>
            <c:numRef>
              <c:f>Summary!$J$2:$J$32</c:f>
              <c:numCache>
                <c:formatCode>0.0</c:formatCode>
                <c:ptCount val="31"/>
                <c:pt idx="0">
                  <c:v>9.0333965275509609</c:v>
                </c:pt>
                <c:pt idx="1">
                  <c:v>9.299497372344856</c:v>
                </c:pt>
                <c:pt idx="2">
                  <c:v>9.3435056417837306</c:v>
                </c:pt>
                <c:pt idx="3">
                  <c:v>9.417480310318993</c:v>
                </c:pt>
                <c:pt idx="4">
                  <c:v>9.5659691274072767</c:v>
                </c:pt>
                <c:pt idx="5">
                  <c:v>8.5240522181112919</c:v>
                </c:pt>
                <c:pt idx="6">
                  <c:v>8.7708051488133147</c:v>
                </c:pt>
                <c:pt idx="8">
                  <c:v>9.2912199081832885</c:v>
                </c:pt>
                <c:pt idx="9">
                  <c:v>8.8657895903631658</c:v>
                </c:pt>
                <c:pt idx="10">
                  <c:v>8.6087219557601173</c:v>
                </c:pt>
                <c:pt idx="11">
                  <c:v>9.3403187648118884</c:v>
                </c:pt>
                <c:pt idx="12">
                  <c:v>9.3260064028405889</c:v>
                </c:pt>
                <c:pt idx="13">
                  <c:v>9.1676909616061337</c:v>
                </c:pt>
                <c:pt idx="14">
                  <c:v>8.5129704299780986</c:v>
                </c:pt>
                <c:pt idx="16">
                  <c:v>9.2216284016743408</c:v>
                </c:pt>
                <c:pt idx="17">
                  <c:v>8.847932862710314</c:v>
                </c:pt>
                <c:pt idx="18">
                  <c:v>8.9983092595771801</c:v>
                </c:pt>
                <c:pt idx="19">
                  <c:v>8.7032696182346285</c:v>
                </c:pt>
                <c:pt idx="20">
                  <c:v>9.3598245036991816</c:v>
                </c:pt>
                <c:pt idx="21">
                  <c:v>9.3909942035428458</c:v>
                </c:pt>
                <c:pt idx="22">
                  <c:v>7.9978261201808944</c:v>
                </c:pt>
                <c:pt idx="24">
                  <c:v>9.4776936036011303</c:v>
                </c:pt>
                <c:pt idx="25">
                  <c:v>9.3165403200193708</c:v>
                </c:pt>
                <c:pt idx="26">
                  <c:v>9.598152191875613</c:v>
                </c:pt>
                <c:pt idx="27">
                  <c:v>9.1414009166910368</c:v>
                </c:pt>
                <c:pt idx="28">
                  <c:v>8.4598279977384241</c:v>
                </c:pt>
                <c:pt idx="29">
                  <c:v>8.6150305735358899</c:v>
                </c:pt>
                <c:pt idx="30">
                  <c:v>7.9715943250767278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43-46C6-B637-64678A0AAE23}"/>
            </c:ext>
          </c:extLst>
        </c:ser>
        <c:ser>
          <c:idx val="2"/>
          <c:order val="2"/>
          <c:tx>
            <c:strRef>
              <c:f>Summary!$K$1</c:f>
              <c:strCache>
                <c:ptCount val="1"/>
                <c:pt idx="0">
                  <c:v>ΔP cap VQ42%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Summary!$B$2:$B$32</c:f>
              <c:strCache>
                <c:ptCount val="31"/>
                <c:pt idx="0">
                  <c:v>Z+ L1-1</c:v>
                </c:pt>
                <c:pt idx="1">
                  <c:v>Z+ L2-1</c:v>
                </c:pt>
                <c:pt idx="2">
                  <c:v>Z+ L2-2</c:v>
                </c:pt>
                <c:pt idx="3">
                  <c:v> Z+ L3-1</c:v>
                </c:pt>
                <c:pt idx="4">
                  <c:v>Z+ L3-2</c:v>
                </c:pt>
                <c:pt idx="5">
                  <c:v>Z+ L4-1</c:v>
                </c:pt>
                <c:pt idx="6">
                  <c:v>Z+ L4-2</c:v>
                </c:pt>
                <c:pt idx="8">
                  <c:v>Z+ L1-4</c:v>
                </c:pt>
                <c:pt idx="9">
                  <c:v>Z+ L2-6</c:v>
                </c:pt>
                <c:pt idx="10">
                  <c:v>Z+ L3-8</c:v>
                </c:pt>
                <c:pt idx="11">
                  <c:v> Z+ L3-9</c:v>
                </c:pt>
                <c:pt idx="12">
                  <c:v>Z+ L3-10</c:v>
                </c:pt>
                <c:pt idx="13">
                  <c:v>Z+ L4-7</c:v>
                </c:pt>
                <c:pt idx="14">
                  <c:v>Z+ L4-8</c:v>
                </c:pt>
                <c:pt idx="16">
                  <c:v>Z- L1-1</c:v>
                </c:pt>
                <c:pt idx="17">
                  <c:v>Z- L2-1</c:v>
                </c:pt>
                <c:pt idx="18">
                  <c:v>Z- L2-2</c:v>
                </c:pt>
                <c:pt idx="19">
                  <c:v>Z-L3-1</c:v>
                </c:pt>
                <c:pt idx="20">
                  <c:v>Z- L4-1</c:v>
                </c:pt>
                <c:pt idx="21">
                  <c:v>Z- L4-2</c:v>
                </c:pt>
                <c:pt idx="22">
                  <c:v>Z- L4-3</c:v>
                </c:pt>
                <c:pt idx="24">
                  <c:v>Z- L1-4</c:v>
                </c:pt>
                <c:pt idx="25">
                  <c:v>Z- L2-7</c:v>
                </c:pt>
                <c:pt idx="26">
                  <c:v>Z- L2-8</c:v>
                </c:pt>
                <c:pt idx="27">
                  <c:v>Z-L3-5</c:v>
                </c:pt>
                <c:pt idx="28">
                  <c:v>Z- L3-6</c:v>
                </c:pt>
                <c:pt idx="29">
                  <c:v>Z- L4-9</c:v>
                </c:pt>
                <c:pt idx="30">
                  <c:v>Z- L4-10</c:v>
                </c:pt>
              </c:strCache>
            </c:strRef>
          </c:cat>
          <c:val>
            <c:numRef>
              <c:f>Summary!$K$2:$K$32</c:f>
              <c:numCache>
                <c:formatCode>0.0</c:formatCode>
                <c:ptCount val="31"/>
                <c:pt idx="0">
                  <c:v>9.1683439841492369</c:v>
                </c:pt>
                <c:pt idx="1">
                  <c:v>9.3241296511741805</c:v>
                </c:pt>
                <c:pt idx="2">
                  <c:v>9.4450699103407079</c:v>
                </c:pt>
                <c:pt idx="3">
                  <c:v>9.4747639588418338</c:v>
                </c:pt>
                <c:pt idx="4">
                  <c:v>9.6020939859220444</c:v>
                </c:pt>
                <c:pt idx="5">
                  <c:v>8.7601527045576155</c:v>
                </c:pt>
                <c:pt idx="6">
                  <c:v>8.8950298009326954</c:v>
                </c:pt>
                <c:pt idx="8">
                  <c:v>9.456129431704726</c:v>
                </c:pt>
                <c:pt idx="9">
                  <c:v>9.1343921572934939</c:v>
                </c:pt>
                <c:pt idx="10">
                  <c:v>8.9616175736222665</c:v>
                </c:pt>
                <c:pt idx="11">
                  <c:v>9.4969541244308893</c:v>
                </c:pt>
                <c:pt idx="12">
                  <c:v>9.485130985937138</c:v>
                </c:pt>
                <c:pt idx="13">
                  <c:v>9.357473386794199</c:v>
                </c:pt>
                <c:pt idx="14">
                  <c:v>8.8329932890879803</c:v>
                </c:pt>
                <c:pt idx="16">
                  <c:v>9.31251753636678</c:v>
                </c:pt>
                <c:pt idx="17">
                  <c:v>9.0858520967782717</c:v>
                </c:pt>
                <c:pt idx="18">
                  <c:v>9.2351807979182023</c:v>
                </c:pt>
                <c:pt idx="19">
                  <c:v>8.7706445060218829</c:v>
                </c:pt>
                <c:pt idx="20">
                  <c:v>9.5068797429370946</c:v>
                </c:pt>
                <c:pt idx="21">
                  <c:v>9.5321512491153122</c:v>
                </c:pt>
                <c:pt idx="22">
                  <c:v>8.4993928159158454</c:v>
                </c:pt>
                <c:pt idx="24">
                  <c:v>9.5945148488001362</c:v>
                </c:pt>
                <c:pt idx="25">
                  <c:v>9.4872656531590245</c:v>
                </c:pt>
                <c:pt idx="26">
                  <c:v>9.6912804986902028</c:v>
                </c:pt>
                <c:pt idx="27">
                  <c:v>9.3813463889989599</c:v>
                </c:pt>
                <c:pt idx="28">
                  <c:v>8.7006197482851206</c:v>
                </c:pt>
                <c:pt idx="29">
                  <c:v>8.9101112718186481</c:v>
                </c:pt>
                <c:pt idx="30">
                  <c:v>8.2762698537907013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143-46C6-B637-64678A0AAE2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6566144"/>
        <c:axId val="306566624"/>
      </c:barChart>
      <c:catAx>
        <c:axId val="3065661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Cooling loops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5400000" spcFirstLastPara="1" vertOverflow="ellipsis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566624"/>
        <c:crosses val="autoZero"/>
        <c:auto val="1"/>
        <c:lblAlgn val="ctr"/>
        <c:lblOffset val="100"/>
        <c:noMultiLvlLbl val="0"/>
      </c:catAx>
      <c:valAx>
        <c:axId val="306566624"/>
        <c:scaling>
          <c:orientation val="minMax"/>
          <c:min val="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bar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566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8321440525189055E-2"/>
          <c:y val="0.92932193790347528"/>
          <c:w val="0.26541034533769459"/>
          <c:h val="6.26770692174083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Summary!$L$1</c:f>
              <c:strCache>
                <c:ptCount val="1"/>
                <c:pt idx="0">
                  <c:v>Tmax_evap VQ25% [°C]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Summary!$B$2:$B$32</c:f>
              <c:strCache>
                <c:ptCount val="31"/>
                <c:pt idx="0">
                  <c:v>Z+ L1-1</c:v>
                </c:pt>
                <c:pt idx="1">
                  <c:v>Z+ L2-1</c:v>
                </c:pt>
                <c:pt idx="2">
                  <c:v>Z+ L2-2</c:v>
                </c:pt>
                <c:pt idx="3">
                  <c:v> Z+ L3-1</c:v>
                </c:pt>
                <c:pt idx="4">
                  <c:v>Z+ L3-2</c:v>
                </c:pt>
                <c:pt idx="5">
                  <c:v>Z+ L4-1</c:v>
                </c:pt>
                <c:pt idx="6">
                  <c:v>Z+ L4-2</c:v>
                </c:pt>
                <c:pt idx="8">
                  <c:v>Z+ L1-4</c:v>
                </c:pt>
                <c:pt idx="9">
                  <c:v>Z+ L2-6</c:v>
                </c:pt>
                <c:pt idx="10">
                  <c:v>Z+ L3-8</c:v>
                </c:pt>
                <c:pt idx="11">
                  <c:v> Z+ L3-9</c:v>
                </c:pt>
                <c:pt idx="12">
                  <c:v>Z+ L3-10</c:v>
                </c:pt>
                <c:pt idx="13">
                  <c:v>Z+ L4-7</c:v>
                </c:pt>
                <c:pt idx="14">
                  <c:v>Z+ L4-8</c:v>
                </c:pt>
                <c:pt idx="16">
                  <c:v>Z- L1-1</c:v>
                </c:pt>
                <c:pt idx="17">
                  <c:v>Z- L2-1</c:v>
                </c:pt>
                <c:pt idx="18">
                  <c:v>Z- L2-2</c:v>
                </c:pt>
                <c:pt idx="19">
                  <c:v>Z-L3-1</c:v>
                </c:pt>
                <c:pt idx="20">
                  <c:v>Z- L4-1</c:v>
                </c:pt>
                <c:pt idx="21">
                  <c:v>Z- L4-2</c:v>
                </c:pt>
                <c:pt idx="22">
                  <c:v>Z- L4-3</c:v>
                </c:pt>
                <c:pt idx="24">
                  <c:v>Z- L1-4</c:v>
                </c:pt>
                <c:pt idx="25">
                  <c:v>Z- L2-7</c:v>
                </c:pt>
                <c:pt idx="26">
                  <c:v>Z- L2-8</c:v>
                </c:pt>
                <c:pt idx="27">
                  <c:v>Z-L3-5</c:v>
                </c:pt>
                <c:pt idx="28">
                  <c:v>Z- L3-6</c:v>
                </c:pt>
                <c:pt idx="29">
                  <c:v>Z- L4-9</c:v>
                </c:pt>
                <c:pt idx="30">
                  <c:v>Z- L4-10</c:v>
                </c:pt>
              </c:strCache>
            </c:strRef>
          </c:cat>
          <c:val>
            <c:numRef>
              <c:f>Summary!$L$2:$L$32</c:f>
              <c:numCache>
                <c:formatCode>0.0</c:formatCode>
                <c:ptCount val="31"/>
                <c:pt idx="0">
                  <c:v>-32.123699999999999</c:v>
                </c:pt>
                <c:pt idx="1">
                  <c:v>-32.724600000000002</c:v>
                </c:pt>
                <c:pt idx="2">
                  <c:v>-32.863300000000002</c:v>
                </c:pt>
                <c:pt idx="3">
                  <c:v>-33.120600000000003</c:v>
                </c:pt>
                <c:pt idx="4">
                  <c:v>-33.574100000000001</c:v>
                </c:pt>
                <c:pt idx="5">
                  <c:v>-31.0596</c:v>
                </c:pt>
                <c:pt idx="6">
                  <c:v>-31.777000000000001</c:v>
                </c:pt>
                <c:pt idx="8">
                  <c:v>-32.957900000000002</c:v>
                </c:pt>
                <c:pt idx="9">
                  <c:v>-31.8262</c:v>
                </c:pt>
                <c:pt idx="10">
                  <c:v>-31.5044</c:v>
                </c:pt>
                <c:pt idx="11">
                  <c:v>-33.098799999999997</c:v>
                </c:pt>
                <c:pt idx="12">
                  <c:v>-33.060600000000001</c:v>
                </c:pt>
                <c:pt idx="13">
                  <c:v>-32.562100000000001</c:v>
                </c:pt>
                <c:pt idx="14">
                  <c:v>-31.157699999999998</c:v>
                </c:pt>
                <c:pt idx="16">
                  <c:v>-32.697699999999998</c:v>
                </c:pt>
                <c:pt idx="17">
                  <c:v>-31.675999999999998</c:v>
                </c:pt>
                <c:pt idx="18">
                  <c:v>-32.175400000000003</c:v>
                </c:pt>
                <c:pt idx="19">
                  <c:v>-31.5472</c:v>
                </c:pt>
                <c:pt idx="20">
                  <c:v>-33.111499999999999</c:v>
                </c:pt>
                <c:pt idx="21">
                  <c:v>-33.194899999999997</c:v>
                </c:pt>
                <c:pt idx="22">
                  <c:v>-30.100200000000001</c:v>
                </c:pt>
                <c:pt idx="24">
                  <c:v>-33.526000000000003</c:v>
                </c:pt>
                <c:pt idx="25">
                  <c:v>-32.988700000000001</c:v>
                </c:pt>
                <c:pt idx="26">
                  <c:v>-33.831000000000003</c:v>
                </c:pt>
                <c:pt idx="27">
                  <c:v>-32.510199999999998</c:v>
                </c:pt>
                <c:pt idx="28">
                  <c:v>-31.058599999999998</c:v>
                </c:pt>
                <c:pt idx="29">
                  <c:v>-31.643799999999999</c:v>
                </c:pt>
                <c:pt idx="30">
                  <c:v>-29.700900000000001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79-4A10-8C09-864E75BCC299}"/>
            </c:ext>
          </c:extLst>
        </c:ser>
        <c:ser>
          <c:idx val="1"/>
          <c:order val="1"/>
          <c:tx>
            <c:strRef>
              <c:f>Summary!$M$1</c:f>
              <c:strCache>
                <c:ptCount val="1"/>
                <c:pt idx="0">
                  <c:v>Tmax_evap VQ33% [°C]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Summary!$B$2:$B$32</c:f>
              <c:strCache>
                <c:ptCount val="31"/>
                <c:pt idx="0">
                  <c:v>Z+ L1-1</c:v>
                </c:pt>
                <c:pt idx="1">
                  <c:v>Z+ L2-1</c:v>
                </c:pt>
                <c:pt idx="2">
                  <c:v>Z+ L2-2</c:v>
                </c:pt>
                <c:pt idx="3">
                  <c:v> Z+ L3-1</c:v>
                </c:pt>
                <c:pt idx="4">
                  <c:v>Z+ L3-2</c:v>
                </c:pt>
                <c:pt idx="5">
                  <c:v>Z+ L4-1</c:v>
                </c:pt>
                <c:pt idx="6">
                  <c:v>Z+ L4-2</c:v>
                </c:pt>
                <c:pt idx="8">
                  <c:v>Z+ L1-4</c:v>
                </c:pt>
                <c:pt idx="9">
                  <c:v>Z+ L2-6</c:v>
                </c:pt>
                <c:pt idx="10">
                  <c:v>Z+ L3-8</c:v>
                </c:pt>
                <c:pt idx="11">
                  <c:v> Z+ L3-9</c:v>
                </c:pt>
                <c:pt idx="12">
                  <c:v>Z+ L3-10</c:v>
                </c:pt>
                <c:pt idx="13">
                  <c:v>Z+ L4-7</c:v>
                </c:pt>
                <c:pt idx="14">
                  <c:v>Z+ L4-8</c:v>
                </c:pt>
                <c:pt idx="16">
                  <c:v>Z- L1-1</c:v>
                </c:pt>
                <c:pt idx="17">
                  <c:v>Z- L2-1</c:v>
                </c:pt>
                <c:pt idx="18">
                  <c:v>Z- L2-2</c:v>
                </c:pt>
                <c:pt idx="19">
                  <c:v>Z-L3-1</c:v>
                </c:pt>
                <c:pt idx="20">
                  <c:v>Z- L4-1</c:v>
                </c:pt>
                <c:pt idx="21">
                  <c:v>Z- L4-2</c:v>
                </c:pt>
                <c:pt idx="22">
                  <c:v>Z- L4-3</c:v>
                </c:pt>
                <c:pt idx="24">
                  <c:v>Z- L1-4</c:v>
                </c:pt>
                <c:pt idx="25">
                  <c:v>Z- L2-7</c:v>
                </c:pt>
                <c:pt idx="26">
                  <c:v>Z- L2-8</c:v>
                </c:pt>
                <c:pt idx="27">
                  <c:v>Z-L3-5</c:v>
                </c:pt>
                <c:pt idx="28">
                  <c:v>Z- L3-6</c:v>
                </c:pt>
                <c:pt idx="29">
                  <c:v>Z- L4-9</c:v>
                </c:pt>
                <c:pt idx="30">
                  <c:v>Z- L4-10</c:v>
                </c:pt>
              </c:strCache>
            </c:strRef>
          </c:cat>
          <c:val>
            <c:numRef>
              <c:f>Summary!$M$2:$M$32</c:f>
              <c:numCache>
                <c:formatCode>0.0</c:formatCode>
                <c:ptCount val="31"/>
                <c:pt idx="0">
                  <c:v>-32.6922</c:v>
                </c:pt>
                <c:pt idx="1">
                  <c:v>-33.290300000000002</c:v>
                </c:pt>
                <c:pt idx="2">
                  <c:v>-33.390099999999997</c:v>
                </c:pt>
                <c:pt idx="3">
                  <c:v>-33.581200000000003</c:v>
                </c:pt>
                <c:pt idx="4">
                  <c:v>-33.915199999999999</c:v>
                </c:pt>
                <c:pt idx="5">
                  <c:v>-31.839500000000001</c:v>
                </c:pt>
                <c:pt idx="6">
                  <c:v>-32.3767</c:v>
                </c:pt>
                <c:pt idx="8">
                  <c:v>-33.443199999999997</c:v>
                </c:pt>
                <c:pt idx="9">
                  <c:v>-32.481900000000003</c:v>
                </c:pt>
                <c:pt idx="10">
                  <c:v>-32.145000000000003</c:v>
                </c:pt>
                <c:pt idx="11">
                  <c:v>-33.5623</c:v>
                </c:pt>
                <c:pt idx="12">
                  <c:v>-33.543199999999999</c:v>
                </c:pt>
                <c:pt idx="13">
                  <c:v>-33.152700000000003</c:v>
                </c:pt>
                <c:pt idx="14">
                  <c:v>-31.922599999999999</c:v>
                </c:pt>
                <c:pt idx="16">
                  <c:v>-33.294699999999999</c:v>
                </c:pt>
                <c:pt idx="17">
                  <c:v>-32.4696</c:v>
                </c:pt>
                <c:pt idx="18">
                  <c:v>-32.776400000000002</c:v>
                </c:pt>
                <c:pt idx="19">
                  <c:v>-32.371699999999997</c:v>
                </c:pt>
                <c:pt idx="20">
                  <c:v>-33.587200000000003</c:v>
                </c:pt>
                <c:pt idx="21">
                  <c:v>-33.652299999999997</c:v>
                </c:pt>
                <c:pt idx="22">
                  <c:v>-30.796700000000001</c:v>
                </c:pt>
                <c:pt idx="24">
                  <c:v>-33.844900000000003</c:v>
                </c:pt>
                <c:pt idx="25">
                  <c:v>-33.455199999999998</c:v>
                </c:pt>
                <c:pt idx="26">
                  <c:v>-34.092799999999997</c:v>
                </c:pt>
                <c:pt idx="27">
                  <c:v>-33.102800000000002</c:v>
                </c:pt>
                <c:pt idx="28">
                  <c:v>-31.839500000000001</c:v>
                </c:pt>
                <c:pt idx="29">
                  <c:v>-32.264000000000003</c:v>
                </c:pt>
                <c:pt idx="30">
                  <c:v>-30.743200000000002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879-4A10-8C09-864E75BCC299}"/>
            </c:ext>
          </c:extLst>
        </c:ser>
        <c:ser>
          <c:idx val="2"/>
          <c:order val="2"/>
          <c:tx>
            <c:strRef>
              <c:f>Summary!$N$1</c:f>
              <c:strCache>
                <c:ptCount val="1"/>
                <c:pt idx="0">
                  <c:v>Tmax_evap VQ42% [°C]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Summary!$B$2:$B$32</c:f>
              <c:strCache>
                <c:ptCount val="31"/>
                <c:pt idx="0">
                  <c:v>Z+ L1-1</c:v>
                </c:pt>
                <c:pt idx="1">
                  <c:v>Z+ L2-1</c:v>
                </c:pt>
                <c:pt idx="2">
                  <c:v>Z+ L2-2</c:v>
                </c:pt>
                <c:pt idx="3">
                  <c:v> Z+ L3-1</c:v>
                </c:pt>
                <c:pt idx="4">
                  <c:v>Z+ L3-2</c:v>
                </c:pt>
                <c:pt idx="5">
                  <c:v>Z+ L4-1</c:v>
                </c:pt>
                <c:pt idx="6">
                  <c:v>Z+ L4-2</c:v>
                </c:pt>
                <c:pt idx="8">
                  <c:v>Z+ L1-4</c:v>
                </c:pt>
                <c:pt idx="9">
                  <c:v>Z+ L2-6</c:v>
                </c:pt>
                <c:pt idx="10">
                  <c:v>Z+ L3-8</c:v>
                </c:pt>
                <c:pt idx="11">
                  <c:v> Z+ L3-9</c:v>
                </c:pt>
                <c:pt idx="12">
                  <c:v>Z+ L3-10</c:v>
                </c:pt>
                <c:pt idx="13">
                  <c:v>Z+ L4-7</c:v>
                </c:pt>
                <c:pt idx="14">
                  <c:v>Z+ L4-8</c:v>
                </c:pt>
                <c:pt idx="16">
                  <c:v>Z- L1-1</c:v>
                </c:pt>
                <c:pt idx="17">
                  <c:v>Z- L2-1</c:v>
                </c:pt>
                <c:pt idx="18">
                  <c:v>Z- L2-2</c:v>
                </c:pt>
                <c:pt idx="19">
                  <c:v>Z-L3-1</c:v>
                </c:pt>
                <c:pt idx="20">
                  <c:v>Z- L4-1</c:v>
                </c:pt>
                <c:pt idx="21">
                  <c:v>Z- L4-2</c:v>
                </c:pt>
                <c:pt idx="22">
                  <c:v>Z- L4-3</c:v>
                </c:pt>
                <c:pt idx="24">
                  <c:v>Z- L1-4</c:v>
                </c:pt>
                <c:pt idx="25">
                  <c:v>Z- L2-7</c:v>
                </c:pt>
                <c:pt idx="26">
                  <c:v>Z- L2-8</c:v>
                </c:pt>
                <c:pt idx="27">
                  <c:v>Z-L3-5</c:v>
                </c:pt>
                <c:pt idx="28">
                  <c:v>Z- L3-6</c:v>
                </c:pt>
                <c:pt idx="29">
                  <c:v>Z- L4-9</c:v>
                </c:pt>
                <c:pt idx="30">
                  <c:v>Z- L4-10</c:v>
                </c:pt>
              </c:strCache>
            </c:strRef>
          </c:cat>
          <c:val>
            <c:numRef>
              <c:f>Summary!$N$2:$N$32</c:f>
              <c:numCache>
                <c:formatCode>0.0</c:formatCode>
                <c:ptCount val="31"/>
                <c:pt idx="0">
                  <c:v>-33.163400000000003</c:v>
                </c:pt>
                <c:pt idx="1">
                  <c:v>-33.492800000000003</c:v>
                </c:pt>
                <c:pt idx="2">
                  <c:v>-33.752499999999998</c:v>
                </c:pt>
                <c:pt idx="3">
                  <c:v>-33.824599999999997</c:v>
                </c:pt>
                <c:pt idx="4">
                  <c:v>-34.098399999999998</c:v>
                </c:pt>
                <c:pt idx="5">
                  <c:v>-32.4542</c:v>
                </c:pt>
                <c:pt idx="6">
                  <c:v>-32.754600000000003</c:v>
                </c:pt>
                <c:pt idx="8">
                  <c:v>-33.777000000000001</c:v>
                </c:pt>
                <c:pt idx="9">
                  <c:v>-33.0777</c:v>
                </c:pt>
                <c:pt idx="10">
                  <c:v>-32.893999999999998</c:v>
                </c:pt>
                <c:pt idx="11">
                  <c:v>-33.867699999999999</c:v>
                </c:pt>
                <c:pt idx="12">
                  <c:v>-33.851199999999999</c:v>
                </c:pt>
                <c:pt idx="13">
                  <c:v>-33.537300000000002</c:v>
                </c:pt>
                <c:pt idx="14">
                  <c:v>-32.616199999999999</c:v>
                </c:pt>
                <c:pt idx="16">
                  <c:v>-33.477400000000003</c:v>
                </c:pt>
                <c:pt idx="17">
                  <c:v>-32.926000000000002</c:v>
                </c:pt>
                <c:pt idx="18">
                  <c:v>-33.266100000000002</c:v>
                </c:pt>
                <c:pt idx="19">
                  <c:v>-32.514299999999999</c:v>
                </c:pt>
                <c:pt idx="20">
                  <c:v>-33.877299999999998</c:v>
                </c:pt>
                <c:pt idx="21">
                  <c:v>-33.930399999999999</c:v>
                </c:pt>
                <c:pt idx="22">
                  <c:v>-31.863299999999999</c:v>
                </c:pt>
                <c:pt idx="24">
                  <c:v>-34.076300000000003</c:v>
                </c:pt>
                <c:pt idx="25">
                  <c:v>-33.809100000000001</c:v>
                </c:pt>
                <c:pt idx="26">
                  <c:v>-34.275399999999998</c:v>
                </c:pt>
                <c:pt idx="27">
                  <c:v>-33.567500000000003</c:v>
                </c:pt>
                <c:pt idx="28">
                  <c:v>-32.362699999999997</c:v>
                </c:pt>
                <c:pt idx="29">
                  <c:v>-32.850700000000003</c:v>
                </c:pt>
                <c:pt idx="30">
                  <c:v>-31.366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879-4A10-8C09-864E75BCC29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50280368"/>
        <c:axId val="1950278928"/>
      </c:barChart>
      <c:catAx>
        <c:axId val="1950280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0278928"/>
        <c:crosses val="autoZero"/>
        <c:auto val="1"/>
        <c:lblAlgn val="ctr"/>
        <c:lblOffset val="100"/>
        <c:noMultiLvlLbl val="0"/>
      </c:catAx>
      <c:valAx>
        <c:axId val="1950278928"/>
        <c:scaling>
          <c:orientation val="minMax"/>
          <c:max val="-2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\°\C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0280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2506214897882951E-2"/>
          <c:y val="4.7697742262839446E-2"/>
          <c:w val="0.9329854155779308"/>
          <c:h val="0.763290446693540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Summary!$O$1</c:f>
              <c:strCache>
                <c:ptCount val="1"/>
                <c:pt idx="0">
                  <c:v>Thermal Runaway Margin (K) VQ25%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7"/>
              <c:layout>
                <c:manualLayout>
                  <c:x val="0"/>
                  <c:y val="-0.1802917737180968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221-4BF2-A667-182A3908263C}"/>
                </c:ext>
              </c:extLst>
            </c:dLbl>
            <c:dLbl>
              <c:idx val="28"/>
              <c:layout>
                <c:manualLayout>
                  <c:x val="0"/>
                  <c:y val="-0.1237296486300664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731657B-6B9D-4682-9373-90DB6F794A1D}" type="VALUE">
                      <a:rPr lang="en-US" sz="1400" dirty="0">
                        <a:highlight>
                          <a:srgbClr val="FFC81E"/>
                        </a:highlight>
                      </a:rPr>
                      <a:pPr>
                        <a:defRPr sz="1400" b="1"/>
                      </a:pPr>
                      <a:t>[VALORE]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8221-4BF2-A667-182A3908263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Summary!$B$2:$B$32</c:f>
              <c:strCache>
                <c:ptCount val="31"/>
                <c:pt idx="0">
                  <c:v>Z+ L1-1</c:v>
                </c:pt>
                <c:pt idx="1">
                  <c:v>Z+ L2-1</c:v>
                </c:pt>
                <c:pt idx="2">
                  <c:v>Z+ L2-2</c:v>
                </c:pt>
                <c:pt idx="3">
                  <c:v> Z+ L3-1</c:v>
                </c:pt>
                <c:pt idx="4">
                  <c:v>Z+ L3-2</c:v>
                </c:pt>
                <c:pt idx="5">
                  <c:v>Z+ L4-1</c:v>
                </c:pt>
                <c:pt idx="6">
                  <c:v>Z+ L4-2</c:v>
                </c:pt>
                <c:pt idx="8">
                  <c:v>Z+ L1-4</c:v>
                </c:pt>
                <c:pt idx="9">
                  <c:v>Z+ L2-6</c:v>
                </c:pt>
                <c:pt idx="10">
                  <c:v>Z+ L3-8</c:v>
                </c:pt>
                <c:pt idx="11">
                  <c:v> Z+ L3-9</c:v>
                </c:pt>
                <c:pt idx="12">
                  <c:v>Z+ L3-10</c:v>
                </c:pt>
                <c:pt idx="13">
                  <c:v>Z+ L4-7</c:v>
                </c:pt>
                <c:pt idx="14">
                  <c:v>Z+ L4-8</c:v>
                </c:pt>
                <c:pt idx="16">
                  <c:v>Z- L1-1</c:v>
                </c:pt>
                <c:pt idx="17">
                  <c:v>Z- L2-1</c:v>
                </c:pt>
                <c:pt idx="18">
                  <c:v>Z- L2-2</c:v>
                </c:pt>
                <c:pt idx="19">
                  <c:v>Z-L3-1</c:v>
                </c:pt>
                <c:pt idx="20">
                  <c:v>Z- L4-1</c:v>
                </c:pt>
                <c:pt idx="21">
                  <c:v>Z- L4-2</c:v>
                </c:pt>
                <c:pt idx="22">
                  <c:v>Z- L4-3</c:v>
                </c:pt>
                <c:pt idx="24">
                  <c:v>Z- L1-4</c:v>
                </c:pt>
                <c:pt idx="25">
                  <c:v>Z- L2-7</c:v>
                </c:pt>
                <c:pt idx="26">
                  <c:v>Z- L2-8</c:v>
                </c:pt>
                <c:pt idx="27">
                  <c:v>Z-L3-5</c:v>
                </c:pt>
                <c:pt idx="28">
                  <c:v>Z- L3-6</c:v>
                </c:pt>
                <c:pt idx="29">
                  <c:v>Z- L4-9</c:v>
                </c:pt>
                <c:pt idx="30">
                  <c:v>Z- L4-10</c:v>
                </c:pt>
              </c:strCache>
            </c:strRef>
          </c:cat>
          <c:val>
            <c:numRef>
              <c:f>Summary!$O$2:$O$32</c:f>
              <c:numCache>
                <c:formatCode>0.0</c:formatCode>
                <c:ptCount val="31"/>
                <c:pt idx="0">
                  <c:v>10.123699999999999</c:v>
                </c:pt>
                <c:pt idx="1">
                  <c:v>4.5246000000000031</c:v>
                </c:pt>
                <c:pt idx="2">
                  <c:v>4.6633000000000031</c:v>
                </c:pt>
                <c:pt idx="3">
                  <c:v>3.9206000000000039</c:v>
                </c:pt>
                <c:pt idx="4">
                  <c:v>4.3741000000000021</c:v>
                </c:pt>
                <c:pt idx="5">
                  <c:v>5.4595999999999982</c:v>
                </c:pt>
                <c:pt idx="6">
                  <c:v>6.1769999999999996</c:v>
                </c:pt>
                <c:pt idx="8">
                  <c:v>10.957900000000002</c:v>
                </c:pt>
                <c:pt idx="9">
                  <c:v>3.6262000000000008</c:v>
                </c:pt>
                <c:pt idx="10">
                  <c:v>2.3044000000000011</c:v>
                </c:pt>
                <c:pt idx="11">
                  <c:v>3.8987999999999978</c:v>
                </c:pt>
                <c:pt idx="12">
                  <c:v>3.8606000000000016</c:v>
                </c:pt>
                <c:pt idx="13">
                  <c:v>6.9620999999999995</c:v>
                </c:pt>
                <c:pt idx="14">
                  <c:v>5.557699999999997</c:v>
                </c:pt>
                <c:pt idx="16">
                  <c:v>10.697699999999998</c:v>
                </c:pt>
                <c:pt idx="17">
                  <c:v>3.4759999999999991</c:v>
                </c:pt>
                <c:pt idx="18">
                  <c:v>3.975400000000004</c:v>
                </c:pt>
                <c:pt idx="19">
                  <c:v>2.3472000000000008</c:v>
                </c:pt>
                <c:pt idx="20">
                  <c:v>7.5114999999999981</c:v>
                </c:pt>
                <c:pt idx="21">
                  <c:v>7.5948999999999955</c:v>
                </c:pt>
                <c:pt idx="22">
                  <c:v>4.5001999999999995</c:v>
                </c:pt>
                <c:pt idx="24">
                  <c:v>11.526000000000003</c:v>
                </c:pt>
                <c:pt idx="25">
                  <c:v>4.7887000000000022</c:v>
                </c:pt>
                <c:pt idx="26">
                  <c:v>5.6310000000000038</c:v>
                </c:pt>
                <c:pt idx="27">
                  <c:v>3.3101999999999983</c:v>
                </c:pt>
                <c:pt idx="28">
                  <c:v>1.8585999999999991</c:v>
                </c:pt>
                <c:pt idx="29">
                  <c:v>6.0437999999999974</c:v>
                </c:pt>
                <c:pt idx="30">
                  <c:v>4.1008999999999993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21-4BF2-A667-182A3908263C}"/>
            </c:ext>
          </c:extLst>
        </c:ser>
        <c:ser>
          <c:idx val="1"/>
          <c:order val="1"/>
          <c:tx>
            <c:strRef>
              <c:f>Summary!$P$1</c:f>
              <c:strCache>
                <c:ptCount val="1"/>
                <c:pt idx="0">
                  <c:v>Thermal Runaway Margin (K) VQ33%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Summary!$B$2:$B$32</c:f>
              <c:strCache>
                <c:ptCount val="31"/>
                <c:pt idx="0">
                  <c:v>Z+ L1-1</c:v>
                </c:pt>
                <c:pt idx="1">
                  <c:v>Z+ L2-1</c:v>
                </c:pt>
                <c:pt idx="2">
                  <c:v>Z+ L2-2</c:v>
                </c:pt>
                <c:pt idx="3">
                  <c:v> Z+ L3-1</c:v>
                </c:pt>
                <c:pt idx="4">
                  <c:v>Z+ L3-2</c:v>
                </c:pt>
                <c:pt idx="5">
                  <c:v>Z+ L4-1</c:v>
                </c:pt>
                <c:pt idx="6">
                  <c:v>Z+ L4-2</c:v>
                </c:pt>
                <c:pt idx="8">
                  <c:v>Z+ L1-4</c:v>
                </c:pt>
                <c:pt idx="9">
                  <c:v>Z+ L2-6</c:v>
                </c:pt>
                <c:pt idx="10">
                  <c:v>Z+ L3-8</c:v>
                </c:pt>
                <c:pt idx="11">
                  <c:v> Z+ L3-9</c:v>
                </c:pt>
                <c:pt idx="12">
                  <c:v>Z+ L3-10</c:v>
                </c:pt>
                <c:pt idx="13">
                  <c:v>Z+ L4-7</c:v>
                </c:pt>
                <c:pt idx="14">
                  <c:v>Z+ L4-8</c:v>
                </c:pt>
                <c:pt idx="16">
                  <c:v>Z- L1-1</c:v>
                </c:pt>
                <c:pt idx="17">
                  <c:v>Z- L2-1</c:v>
                </c:pt>
                <c:pt idx="18">
                  <c:v>Z- L2-2</c:v>
                </c:pt>
                <c:pt idx="19">
                  <c:v>Z-L3-1</c:v>
                </c:pt>
                <c:pt idx="20">
                  <c:v>Z- L4-1</c:v>
                </c:pt>
                <c:pt idx="21">
                  <c:v>Z- L4-2</c:v>
                </c:pt>
                <c:pt idx="22">
                  <c:v>Z- L4-3</c:v>
                </c:pt>
                <c:pt idx="24">
                  <c:v>Z- L1-4</c:v>
                </c:pt>
                <c:pt idx="25">
                  <c:v>Z- L2-7</c:v>
                </c:pt>
                <c:pt idx="26">
                  <c:v>Z- L2-8</c:v>
                </c:pt>
                <c:pt idx="27">
                  <c:v>Z-L3-5</c:v>
                </c:pt>
                <c:pt idx="28">
                  <c:v>Z- L3-6</c:v>
                </c:pt>
                <c:pt idx="29">
                  <c:v>Z- L4-9</c:v>
                </c:pt>
                <c:pt idx="30">
                  <c:v>Z- L4-10</c:v>
                </c:pt>
              </c:strCache>
            </c:strRef>
          </c:cat>
          <c:val>
            <c:numRef>
              <c:f>Summary!$P$2:$P$32</c:f>
              <c:numCache>
                <c:formatCode>0.0</c:formatCode>
                <c:ptCount val="31"/>
                <c:pt idx="0">
                  <c:v>10.6922</c:v>
                </c:pt>
                <c:pt idx="1">
                  <c:v>5.0903000000000027</c:v>
                </c:pt>
                <c:pt idx="2">
                  <c:v>5.1900999999999975</c:v>
                </c:pt>
                <c:pt idx="3">
                  <c:v>4.3812000000000033</c:v>
                </c:pt>
                <c:pt idx="4">
                  <c:v>4.7151999999999994</c:v>
                </c:pt>
                <c:pt idx="5">
                  <c:v>6.2394999999999996</c:v>
                </c:pt>
                <c:pt idx="6">
                  <c:v>6.7766999999999982</c:v>
                </c:pt>
                <c:pt idx="8">
                  <c:v>11.443199999999997</c:v>
                </c:pt>
                <c:pt idx="9">
                  <c:v>4.2819000000000038</c:v>
                </c:pt>
                <c:pt idx="10">
                  <c:v>2.9450000000000038</c:v>
                </c:pt>
                <c:pt idx="11">
                  <c:v>4.3623000000000012</c:v>
                </c:pt>
                <c:pt idx="12">
                  <c:v>4.3431999999999995</c:v>
                </c:pt>
                <c:pt idx="13">
                  <c:v>7.5527000000000015</c:v>
                </c:pt>
                <c:pt idx="14">
                  <c:v>6.3225999999999978</c:v>
                </c:pt>
                <c:pt idx="16">
                  <c:v>11.294699999999999</c:v>
                </c:pt>
                <c:pt idx="17">
                  <c:v>4.2696000000000005</c:v>
                </c:pt>
                <c:pt idx="18">
                  <c:v>4.5764000000000031</c:v>
                </c:pt>
                <c:pt idx="19">
                  <c:v>3.1716999999999977</c:v>
                </c:pt>
                <c:pt idx="20">
                  <c:v>7.9872000000000014</c:v>
                </c:pt>
                <c:pt idx="21">
                  <c:v>8.0522999999999954</c:v>
                </c:pt>
                <c:pt idx="22">
                  <c:v>5.1966999999999999</c:v>
                </c:pt>
                <c:pt idx="24">
                  <c:v>11.844900000000003</c:v>
                </c:pt>
                <c:pt idx="25">
                  <c:v>5.2551999999999985</c:v>
                </c:pt>
                <c:pt idx="26">
                  <c:v>5.8927999999999976</c:v>
                </c:pt>
                <c:pt idx="27">
                  <c:v>3.9028000000000027</c:v>
                </c:pt>
                <c:pt idx="28">
                  <c:v>2.6395000000000017</c:v>
                </c:pt>
                <c:pt idx="29">
                  <c:v>6.6640000000000015</c:v>
                </c:pt>
                <c:pt idx="30">
                  <c:v>5.1432000000000002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21-4BF2-A667-182A3908263C}"/>
            </c:ext>
          </c:extLst>
        </c:ser>
        <c:ser>
          <c:idx val="2"/>
          <c:order val="2"/>
          <c:tx>
            <c:strRef>
              <c:f>Summary!$Q$1</c:f>
              <c:strCache>
                <c:ptCount val="1"/>
                <c:pt idx="0">
                  <c:v>Thermal Runaway Margin (K) VQ42%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Summary!$B$2:$B$32</c:f>
              <c:strCache>
                <c:ptCount val="31"/>
                <c:pt idx="0">
                  <c:v>Z+ L1-1</c:v>
                </c:pt>
                <c:pt idx="1">
                  <c:v>Z+ L2-1</c:v>
                </c:pt>
                <c:pt idx="2">
                  <c:v>Z+ L2-2</c:v>
                </c:pt>
                <c:pt idx="3">
                  <c:v> Z+ L3-1</c:v>
                </c:pt>
                <c:pt idx="4">
                  <c:v>Z+ L3-2</c:v>
                </c:pt>
                <c:pt idx="5">
                  <c:v>Z+ L4-1</c:v>
                </c:pt>
                <c:pt idx="6">
                  <c:v>Z+ L4-2</c:v>
                </c:pt>
                <c:pt idx="8">
                  <c:v>Z+ L1-4</c:v>
                </c:pt>
                <c:pt idx="9">
                  <c:v>Z+ L2-6</c:v>
                </c:pt>
                <c:pt idx="10">
                  <c:v>Z+ L3-8</c:v>
                </c:pt>
                <c:pt idx="11">
                  <c:v> Z+ L3-9</c:v>
                </c:pt>
                <c:pt idx="12">
                  <c:v>Z+ L3-10</c:v>
                </c:pt>
                <c:pt idx="13">
                  <c:v>Z+ L4-7</c:v>
                </c:pt>
                <c:pt idx="14">
                  <c:v>Z+ L4-8</c:v>
                </c:pt>
                <c:pt idx="16">
                  <c:v>Z- L1-1</c:v>
                </c:pt>
                <c:pt idx="17">
                  <c:v>Z- L2-1</c:v>
                </c:pt>
                <c:pt idx="18">
                  <c:v>Z- L2-2</c:v>
                </c:pt>
                <c:pt idx="19">
                  <c:v>Z-L3-1</c:v>
                </c:pt>
                <c:pt idx="20">
                  <c:v>Z- L4-1</c:v>
                </c:pt>
                <c:pt idx="21">
                  <c:v>Z- L4-2</c:v>
                </c:pt>
                <c:pt idx="22">
                  <c:v>Z- L4-3</c:v>
                </c:pt>
                <c:pt idx="24">
                  <c:v>Z- L1-4</c:v>
                </c:pt>
                <c:pt idx="25">
                  <c:v>Z- L2-7</c:v>
                </c:pt>
                <c:pt idx="26">
                  <c:v>Z- L2-8</c:v>
                </c:pt>
                <c:pt idx="27">
                  <c:v>Z-L3-5</c:v>
                </c:pt>
                <c:pt idx="28">
                  <c:v>Z- L3-6</c:v>
                </c:pt>
                <c:pt idx="29">
                  <c:v>Z- L4-9</c:v>
                </c:pt>
                <c:pt idx="30">
                  <c:v>Z- L4-10</c:v>
                </c:pt>
              </c:strCache>
            </c:strRef>
          </c:cat>
          <c:val>
            <c:numRef>
              <c:f>Summary!$Q$2:$Q$32</c:f>
              <c:numCache>
                <c:formatCode>0.0</c:formatCode>
                <c:ptCount val="31"/>
                <c:pt idx="0">
                  <c:v>11.163400000000003</c:v>
                </c:pt>
                <c:pt idx="1">
                  <c:v>5.2928000000000033</c:v>
                </c:pt>
                <c:pt idx="2">
                  <c:v>5.5524999999999984</c:v>
                </c:pt>
                <c:pt idx="3">
                  <c:v>4.6245999999999974</c:v>
                </c:pt>
                <c:pt idx="4">
                  <c:v>4.8983999999999988</c:v>
                </c:pt>
                <c:pt idx="5">
                  <c:v>6.8541999999999987</c:v>
                </c:pt>
                <c:pt idx="6">
                  <c:v>7.1546000000000021</c:v>
                </c:pt>
                <c:pt idx="8">
                  <c:v>11.777000000000001</c:v>
                </c:pt>
                <c:pt idx="9">
                  <c:v>4.8777000000000008</c:v>
                </c:pt>
                <c:pt idx="10">
                  <c:v>3.6939999999999991</c:v>
                </c:pt>
                <c:pt idx="11">
                  <c:v>4.6677</c:v>
                </c:pt>
                <c:pt idx="12">
                  <c:v>4.6511999999999993</c:v>
                </c:pt>
                <c:pt idx="13">
                  <c:v>7.9373000000000005</c:v>
                </c:pt>
                <c:pt idx="14">
                  <c:v>7.0161999999999978</c:v>
                </c:pt>
                <c:pt idx="16">
                  <c:v>11.477400000000003</c:v>
                </c:pt>
                <c:pt idx="17">
                  <c:v>4.7260000000000026</c:v>
                </c:pt>
                <c:pt idx="18">
                  <c:v>5.0661000000000023</c:v>
                </c:pt>
                <c:pt idx="19">
                  <c:v>3.3142999999999994</c:v>
                </c:pt>
                <c:pt idx="20">
                  <c:v>8.2772999999999968</c:v>
                </c:pt>
                <c:pt idx="21">
                  <c:v>8.3303999999999974</c:v>
                </c:pt>
                <c:pt idx="22">
                  <c:v>6.2632999999999974</c:v>
                </c:pt>
                <c:pt idx="24">
                  <c:v>12.076300000000003</c:v>
                </c:pt>
                <c:pt idx="25">
                  <c:v>5.6091000000000015</c:v>
                </c:pt>
                <c:pt idx="26">
                  <c:v>6.0753999999999984</c:v>
                </c:pt>
                <c:pt idx="27">
                  <c:v>4.3675000000000033</c:v>
                </c:pt>
                <c:pt idx="28">
                  <c:v>3.1626999999999974</c:v>
                </c:pt>
                <c:pt idx="29">
                  <c:v>7.2507000000000019</c:v>
                </c:pt>
                <c:pt idx="30">
                  <c:v>5.7659999999999982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221-4BF2-A667-182A3908263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14165696"/>
        <c:axId val="1714156096"/>
      </c:barChart>
      <c:catAx>
        <c:axId val="1714165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14156096"/>
        <c:crosses val="autoZero"/>
        <c:auto val="1"/>
        <c:lblAlgn val="ctr"/>
        <c:lblOffset val="100"/>
        <c:noMultiLvlLbl val="0"/>
      </c:catAx>
      <c:valAx>
        <c:axId val="1714156096"/>
        <c:scaling>
          <c:orientation val="minMax"/>
          <c:max val="1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\°\C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1416569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10/17/2024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F1470-53D3-43B1-B7B6-1DA53A542CC3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22892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6:36:05.692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124 90 24575,'-1'1'0,"-1"0"0,0 1 0,0-1 0,0 0 0,0 0 0,0-1 0,0 1 0,0 0 0,0-1 0,0 1 0,0-1 0,0 0 0,0 1 0,0-1 0,0 0 0,-1 0 0,1-1 0,0 1 0,0 0 0,0-1 0,0 1 0,0-1 0,0 0 0,0 0 0,0 1 0,0-1 0,0 0 0,1-1 0,-1 1 0,0 0 0,-1-2 0,1-1 0,1 1 0,0-1 0,0 1 0,0-1 0,1 0 0,-1 0 0,1 1 0,0-1 0,0 0 0,0 0 0,0 1 0,1-1 0,1-7 0,-2 10 0,1-1 0,-1 1 0,1 0 0,-1-1 0,1 1 0,-1 0 0,1-1 0,0 1 0,-1 0 0,1 0 0,0 0 0,0 0 0,0-1 0,0 1 0,0 1 0,0-1 0,1 0 0,-1 0 0,0 0 0,0 1 0,1-1 0,-1 0 0,0 1 0,1-1 0,-1 1 0,0 0 0,1-1 0,-1 1 0,1 0 0,-1 0 0,1 0 0,-1 0 0,0 0 0,1 0 0,-1 0 0,1 1 0,-1-1 0,2 1 0,-1 0 0,0 0 0,0 0 0,0 0 0,0 1 0,0-1 0,-1 1 0,1-1 0,-1 1 0,1-1 0,-1 1 0,0 0 0,1 0 0,-1 0 0,0 0 0,0 0 0,0 0 0,-1 0 0,1 0 0,0 0 0,-1 0 0,1 0 0,-1 0 0,0 1 0,0-1 0,0 0 0,0 0 0,0 0 0,0 1 0,-1-1 0,1 0 0,-1 0 0,1 0 0,-1 0 0,0 0 0,0 0 0,0 0 0,0 0 0,-1 2 0,1-2 0,1 0 0,-1-1 0,0 1 0,1-1 0,-1 1 0,0-1 0,0 1 0,0-1 0,0 0 0,0 1 0,0-1 0,0 0 0,0 0 0,-1 0 0,1 0 0,0 0 0,-1 0 0,1 0 0,-1 0 0,1-1 0,-1 1 0,1 0 0,-1-1 0,0 1 0,1-1 0,-1 0 0,0 0 0,1 1 0,-1-1 0,0 0 0,1 0 0,-1-1 0,0 1 0,1 0 0,-1 0 0,1-1 0,-1 1 0,0-1 0,1 0 0,-1 1 0,1-1 0,-1 0 0,1 0 0,0 0 0,-1 0 0,1 0 0,0 0 0,0 0 0,-1 0 0,1-1 0,-1-1 0,1 2 0,0-1 0,0 1 0,0 0 0,0-1 0,0 1 0,0-1 0,1 1 0,-1-1 0,0 1 0,1-1 0,-1 1 0,1-1 0,0 0 0,0 1 0,-1-1 0,1 0 0,0 1 0,1-1 0,-1 0 0,0 1 0,0-1 0,1 0 0,-1 1 0,1-1 0,-1 1 0,1-1 0,-1 1 0,1-1 0,0 1 0,0-1 0,0 1 0,0 0 0,0-1 0,0 1 0,0 0 0,1 0 0,1-2 0,-2 3 0,0-1 0,0 0 0,0 1 0,0-1 0,1 1 0,-1-1 0,0 1 0,0-1 0,1 1 0,-1 0 0,0 0 0,0 0 0,1 0 0,-1 0 0,0 0 0,1 0 0,-1 0 0,0 0 0,1 0 0,-1 1 0,0-1 0,0 0 0,0 1 0,1 0 0,-1-1 0,0 1 0,0-1 0,0 1 0,0 0 0,0 0 0,0 0 0,0 0 0,0 0 0,0 0 0,0 0 0,-1 0 0,1 0 0,0 0 0,-1 0 0,1 0 0,-1 0 0,1 1 0,-1-1 0,1 0 0,-1 0 0,0 1 0,0 0 0,1 2 0,-1-1 0,0 1 0,0-1 0,0 1 0,0-1 0,0 0 0,-1 1 0,0-1 0,1 1 0,-1-1 0,-1 0 0,1 1 0,0-1 0,-3 4 0,3-6 0,1 0 0,0 0 0,-1 0 0,1 0 0,-1 0 0,0 0 0,1 0 0,-1-1 0,0 1 0,0 0 0,1 0 0,-1 0 0,0-1 0,0 1 0,0-1 0,0 1 0,0 0 0,0-1 0,0 1 0,0-1 0,0 0 0,0 1 0,0-1 0,0 0 0,-1 0 0,1 0 0,0 0 0,0 0 0,0 0 0,0 0 0,0 0 0,0 0 0,0 0 0,-1-1 0,1 1 0,0 0 0,0-1 0,0 1 0,0-1 0,0 1 0,0-1 0,0 0 0,1 1 0,-1-1 0,0 0 0,-1-1 0,1 1 0,0 1 0,0-1 0,0 0 0,0 0 0,0 0 0,0 0 0,0 0 0,1-1 0,-1 1 0,0 0 0,1 0 0,-1 0 0,1-1 0,-1 1 0,1 0 0,0-1 0,-1 1 0,1 0 0,0-1 0,0 1 0,0 0 0,0-1 0,0 1 0,0-1 0,0 1 0,1 0 0,-1-1 0,0 1 0,1 0 0,-1 0 0,1-1 0,0 1 0,-1 0 0,1 0 0,0 0 0,0 0 0,-1 0 0,1 0 0,0 0 0,0 0 0,0 0 0,0 0 0,1 0 0,-1 0 0,0 1 0,0-1 0,0 0 0,1 1 0,-1-1 0,0 1 0,0 0 0,3-1 0,-3 0 0,1 1 0,-1-1 0,0 1 0,0 0 0,1-1 0,-1 1 0,1 0 0,-1 0 0,0 0 0,1 0 0,-1 0 0,0 0 0,1 0 0,-1 1 0,0-1 0,1 0 0,-1 1 0,0-1 0,1 1 0,-1-1 0,0 1 0,0 0 0,0 0 0,0-1 0,1 1 0,-1 0 0,0 0 0,0 0 0,-1 0 0,1 0 0,0 0 0,0 0 0,0 1 0,-1-1 0,1 0 0,-1 0 0,1 1 0,-1-1 0,1 0 0,-1 1 0,0-1 0,1 0 0,-1 1 0,0-1 0,0 0 0,0 1 0,0-1 0,0 0 0,-1 1 0,1-1 0,0 0 0,0 1 0,-1-1 0,0 3 0,1-3 0,0 0 0,0 0 0,0 0 0,0 0 0,-1 0 0,1 0 0,0 0 0,0 0 0,-1 1 0,1-1 0,-1 0 0,1 0 0,-1 0 0,1 0 0,-1-1 0,1 1 0,-1 0 0,0 0 0,0 0 0,1 0 0,-1-1 0,0 1 0,0 0 0,0-1 0,0 1 0,0 0 0,0-1 0,0 0 0,0 1 0,0-1 0,0 1 0,0-1 0,0 0 0,0 0 0,0 0 0,0 0 0,-3 0 0,3 0 0,-1-1 0,1 0 0,-1 0 0,1 0 0,-1 0 0,1 0 0,0 0 0,0-1 0,-1 1 0,1 0 0,0-1 0,0 1 0,0-1 0,0 1 0,1-1 0,-1 1 0,0-1 0,1 0 0,-1 1 0,1-1 0,-1 0 0,1 0 0,0 1 0,0-3 0,0 0 0,0 0 0,0 0 0,1 0 0,-1 0 0,1 0 0,0 0 0,0 0 0,3-5 0,-4 8 0,0 0 0,0 0 0,0 1 0,1-1 0,-1 0 0,0 0 0,1 1 0,-1-1 0,1 0 0,-1 1 0,1-1 0,-1 1 0,1-1 0,-1 0 0,1 1 0,-1-1 0,1 1 0,0 0 0,-1-1 0,1 1 0,0-1 0,-1 1 0,1 0 0,0-1 0,0 1 0,-1 0 0,1 0 0,0 0 0,0 0 0,-1 0 0,1 0 0,0 0 0,0 0 0,0 0 0,-1 0 0,1 0 0,0 0 0,0 0 0,-1 1 0,1-1 0,0 0 0,0 0 0,-1 1 0,1-1 0,0 1 0,-1-1 0,1 1 0,0-1 0,-1 1 0,2 0 0,-1 2 0,1-1 0,-1 1 0,1-1 0,-1 1 0,0 0 0,0-1 0,0 1 0,0 0 0,0 0 0,-1 0 0,1 0 0,-1 0 0,0 0 0,0 0 0,0-1 0,-1 6 0,1-6 0,1-1 0,-1 1 0,-1-1 0,1 1 0,0-1 0,0 1 0,-1-1 0,1 0 0,0 1 0,-1-1 0,0 1 0,1-1 0,-1 0 0,0 1 0,1-1 0,-1 0 0,0 0 0,0 0 0,0 1 0,0-1 0,0 0 0,-1 0 0,1 0 0,0-1 0,0 1 0,-1 0 0,1 0 0,0-1 0,-1 1 0,1-1 0,-1 1 0,-2 0 0,3-2 0,-1 0 0,1 1 0,0-1 0,-1 0 0,1 0 0,0 0 0,0 0 0,0 0 0,0 0 0,0 0 0,0-1 0,0 1 0,0 0 0,0 0 0,1-1 0,-1 1 0,0-1 0,1 1 0,-1 0 0,1-1 0,-1 1 0,1-1 0,0 1 0,0-1 0,0 0 0,0 1 0,0-2 0,0-45 0,0 47 0,0 0 0,0 0 0,0 0 0,0 0 0,0 0 0,1 0 0,-1 0 0,0 0 0,1 0 0,-1 0 0,1 0 0,-1 0 0,1 0 0,-1 0 0,1 0 0,0 0 0,-1 1 0,1-1 0,0 0 0,0 0 0,0 1 0,-1-1 0,1 0 0,0 1 0,0-1 0,0 1 0,0-1 0,0 1 0,0 0 0,0-1 0,0 1 0,0 0 0,0 0 0,0 0 0,0 0 0,1 0 0,-1 0 0,0 0 0,0 0 0,2 0 0,-2 1 0,0 0 0,1 0 0,-1 0 0,0 0 0,0 0 0,0 0 0,0 0 0,0 0 0,0 0 0,0 1 0,0-1 0,0 0 0,0 1 0,-1-1 0,1 1 0,-1-1 0,1 1 0,-1-1 0,0 1 0,1-1 0,-1 1 0,0-1 0,0 1 0,0-1 0,0 1 0,0-1 0,0 1 0,-1 2 0,-1 1 0,0 1 0,-1-1 0,0-1 0,1 1 0,-1 0 0,-1-1 0,1 1 0,-1-1 0,0 0 0,-8 7 0,10-9 0,0-1 0,0 1 0,0-1 0,-1 1 0,1-1 0,-1 0 0,1 1 0,-1-1 0,1-1 0,-1 1 0,-2 0 0,4-1 0,0 0 0,-1 0 0,1 0 0,0 0 0,0 0 0,0 0 0,0 0 0,0-1 0,0 1 0,0 0 0,0-1 0,0 1 0,0-1 0,0 1 0,0-1 0,0 0 0,0 1 0,1-1 0,-1 0 0,0 0 0,0 1 0,1-1 0,-1 0 0,0 0 0,1 0 0,-1 0 0,0-1 0,0 0-65,1 0 0,-1 0 0,0 0 0,1 0 0,0 0 0,-1 0 0,1 0 0,0 0 0,0 0 0,0 0 0,0-1 0,0 1 0,1 0 0,-1 0 0,1 0 0,-1 0 0,1 0 0,0 0 0,-1 1 0,3-4 0,5-7-6761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6:37:46.222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124 164 24575,'2'-47'0,"-1"33"0,0 0 0,0-1 0,-1 1 0,-1 0 0,-5-25 0,5 38 0,1 1 0,0-1 0,-1 1 0,1-1 0,0 1 0,-1-1 0,1 1 0,-1 0 0,1-1 0,-1 1 0,1 0 0,-1-1 0,1 1 0,-1 0 0,1 0 0,-1 0 0,1-1 0,-1 1 0,0 0 0,1 0 0,-1 0 0,1 0 0,-1 0 0,0 0 0,1 0 0,-1 0 0,1 0 0,-1 0 0,1 1 0,-1-1 0,1 0 0,-1 0 0,0 0 0,1 1 0,-1-1 0,1 0 0,-1 1 0,1-1 0,0 0 0,-1 1 0,1-1 0,-1 1 0,1-1 0,-33 25 0,19-14 0,-39 24-1365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6:37:47.073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0 1 24575,'2'0'0,"0"1"0,1 3 0,1 1 0,0 2 0,1 1 0,-2 2 0,-1 1 0,1 2 0,0-1 0,-1 1 0,0-2 0,0-2 0,2-3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6:37:49.991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74 42 24575,'0'0'0,"1"0"0,0 0 0,-1 0 0,1 0 0,-1 0 0,1 0 0,-1 0 0,1 1 0,-1-1 0,1 0 0,-1 0 0,0 1 0,1-1 0,-1 0 0,1 0 0,-1 1 0,1-1 0,-1 0 0,0 1 0,1-1 0,-1 1 0,0-1 0,1 0 0,-1 1 0,0-1 0,0 1 0,1-1 0,-1 1 0,0-1 0,0 1 0,0-1 0,0 1 0,0-1 0,1 1 0,-1-1 0,0 1 0,0-1 0,0 1 0,-1-1 0,1 1 0,0-1 0,0 1 0,0 0 0,-6 4 0,-4-16 0,10 9 0,-1 0 0,1 0 0,0 1 0,-1-1 0,1 0 0,0 0 0,0 0 0,0 0 0,1 1 0,-1-1 0,0 0 0,1 0 0,-1 0 0,2-2 0,-2 4 0,0-1 0,0 1 0,0-1 0,0 1 0,1-1 0,-1 1 0,0-1 0,1 1 0,-1 0 0,0-1 0,1 1 0,-1-1 0,0 1 0,1 0 0,-1-1 0,1 1 0,-1 0 0,0 0 0,1-1 0,-1 1 0,1 0 0,-1 0 0,1 0 0,-1-1 0,1 1 0,-1 0 0,1 0 0,-1 0 0,1 0 0,0 0 0,-1 0 0,1 0 0,-1 0 0,1 0 0,-1 0 0,1 1 0,-1-1 0,1 0 0,-1 0 0,1 0 0,-1 1 0,1-1 0,-1 0 0,0 0 0,1 1 0,-1-1 0,1 0 0,-1 1 0,0-1 0,1 1 0,-1-1 0,1 1 0,0 2 0,1 0 0,-1 0 0,1 1 0,-1-1 0,0 0 0,0 1 0,-1-1 0,1 1 0,-1-1 0,1 1 0,-1-1 0,0 1 0,0-1 0,-1 1 0,1-1 0,-1 1 0,0-1 0,0 1 0,-1 2 0,2-4 0,-1-1 0,1 1 0,-1-1 0,1 1 0,-1-1 0,0 0 0,0 1 0,1-1 0,-1 0 0,0 0 0,0 0 0,0 1 0,0-1 0,-1 0 0,1 0 0,0 0 0,-3 1 0,3-2 0,0 0 0,0 0 0,0 0 0,0 0 0,0 0 0,0-1 0,0 1 0,0 0 0,-1-1 0,1 1 0,0 0 0,0-1 0,1 0 0,-1 1 0,0-1 0,0 1 0,0-1 0,0 0 0,0 0 0,1 1 0,-1-1 0,0 0 0,1 0 0,-1 0 0,0 0 0,1 0 0,-1 0 0,0-2 0,0 1 0,0-1 0,0 0 0,0 1 0,0-1 0,1 0 0,-1 1 0,1-1 0,0 0 0,-1 0 0,2-5 0,-1 7 0,0 1 0,0-1 0,0 0 0,0 0 0,0 1 0,0-1 0,0 0 0,0 0 0,0 1 0,1-1 0,-1 0 0,0 1 0,1-1 0,-1 0 0,0 1 0,1-1 0,-1 0 0,1 1 0,-1-1 0,1 1 0,-1-1 0,1 1 0,-1-1 0,1 1 0,0-1 0,-1 1 0,1 0 0,0-1 0,-1 1 0,1 0 0,0 0 0,-1-1 0,1 1 0,0 0 0,0 0 0,-1 0 0,1 0 0,0 0 0,0 0 0,-1 0 0,1 0 0,0 0 0,-1 0 0,3 1 0,-3-1 0,1 1 0,0 0 0,0 0 0,0-1 0,0 1 0,-1 0 0,1 0 0,0 0 0,-1 0 0,1 0 0,-1 0 0,1 0 0,-1 0 0,1 0 0,-1 0 0,0 0 0,1 0 0,-1 0 0,0 0 0,0 1 0,0-1 0,0 0 0,0 0 0,0 0 0,0 0 0,0 0 0,-1 0 0,1 1 0,0-1 0,-1 0 0,1 0 0,-1 0 0,1 0 0,-1 1 0,0-1 0,1-1 0,0 1 0,0 0 0,-1 0 0,1-1 0,-1 1 0,1 0 0,-1-1 0,1 1 0,-1 0 0,1-1 0,-1 1 0,1-1 0,-1 1 0,0-1 0,1 1 0,-1-1 0,0 1 0,0-1 0,1 0 0,-1 1 0,0-1 0,0 0 0,0 1 0,1-1 0,-1 0 0,0 0 0,0 0 0,0 0 0,0 0 0,1 0 0,-1 0 0,0 0 0,0 0 0,0-1 0,1 1 0,-1 0 0,0 0 0,0-1 0,0 1 0,1-1 0,-1 1 0,0 0 0,1-1 0,-1 1 0,0-1 0,1 0 0,-1 1 0,1-1 0,-1 1 0,1-1 0,-1 0 0,0-1 0,-1-1 0,-1-1 0,1 1 0,0-1 0,0 0 0,1 0 0,-1 0 0,1 0 0,0 0 0,0 0 0,0 0 0,0 0 0,1-5 0,0 8 0,0 0 0,0 0 0,-1 0 0,2 0 0,-1 0 0,0 0 0,0 0 0,0 0 0,0 0 0,1 0 0,-1 0 0,0 0 0,1 0 0,-1 0 0,1 0 0,-1 1 0,1-1 0,-1 0 0,1 0 0,0 0 0,-1 1 0,1-1 0,0 0 0,0 1 0,-1-1 0,1 1 0,0-1 0,0 1 0,0-1 0,0 1 0,0-1 0,0 1 0,0 0 0,0 0 0,0-1 0,-1 1 0,1 0 0,0 0 0,0 0 0,0 0 0,0 0 0,0 0 0,0 1 0,0-1 0,0 0 0,0 0 0,0 1 0,0-1 0,0 0 0,0 1 0,0-1 0,0 1 0,0-1 0,-1 1 0,2 1 0,0-1 0,-1 0 0,0 0 0,0 1 0,0-1 0,0 1 0,0-1 0,0 1 0,0-1 0,0 1 0,0-1 0,0 1 0,-1 0 0,1-1 0,-1 1 0,0 0 0,1 0 0,-1 0 0,0-1 0,0 1 0,0 0 0,0 0 0,0 0 0,-1-1 0,1 1 0,0 0 0,-1 0 0,1-1 0,-1 1 0,0 0 0,0 1 0,0-2 0,1 0 0,0 1 0,-1-1 0,1 0 0,-1 0 0,1 0 0,-1 1 0,1-1 0,-1 0 0,0 0 0,1 0 0,-1 0 0,0 0 0,0 0 0,0-1 0,0 1 0,0 0 0,0 0 0,0-1 0,0 1 0,0 0 0,0-1 0,-1 1 0,1-1 0,0 0 0,0 1 0,0-1 0,-1 0 0,1 0 0,0 1 0,0-1 0,-1 0 0,1 0 0,0 0 0,0-1 0,-1 1 0,1 0 0,0 0 0,0-1 0,-1 1 0,1-1 0,0 1 0,0-1 0,0 1 0,-2-2 0,2 1 0,-1 0 0,1 0 0,0 1 0,-1-1 0,1 0 0,0 0 0,0 0 0,0 0 0,0-1 0,0 1 0,0 0 0,0 0 0,0-1 0,0 1 0,1 0 0,-1-1 0,0 1 0,1-1 0,-1 1 0,1-1 0,0 1 0,-1-1 0,1 1 0,0-1 0,0 1 0,0-1 0,0 0 0,0 1 0,0-1 0,1 1 0,-1-1 0,0 1 0,1-1 0,-1 1 0,1-1 0,0 1 0,-1 0 0,2-2 0,0 2 0,-1 0 0,0 0 0,1 0 0,-1 0 0,0 0 0,1 0 0,-1 1 0,1-1 0,0 1 0,-1-1 0,1 1 0,-1-1 0,1 1 0,0 0 0,-1 0 0,1 0 0,0 0 0,-1 0 0,1 0 0,0 1 0,-1-1 0,1 0 0,-1 1 0,1-1 0,-1 1 0,1 0 0,-1-1 0,1 1 0,-1 0 0,1 0 0,-1 0 0,0 0 0,0 0 0,1 0 0,1 3 0,-2-3 0,0 1 0,0-1 0,0 1 0,0 0 0,0-1 0,0 1 0,-1 0 0,1 0 0,-1 0 0,1-1 0,-1 1 0,0 0 0,1 0 0,-1 0 0,0 0 0,0 0 0,0 0 0,-1 0 0,1 0 0,0-1 0,-1 1 0,1 0 0,-1 0 0,0 0 0,1-1 0,-1 1 0,0 0 0,0-1 0,-2 4 0,2-4 0,0 0 0,1 0 0,-1 0 0,0 0 0,1-1 0,-1 1 0,0 0 0,0 0 0,0 0 0,0-1 0,0 1 0,0 0 0,0-1 0,0 1 0,0-1 0,0 1 0,0-1 0,0 0 0,0 1 0,0-1 0,0 0 0,-1 0 0,1 0 0,0 1 0,0-1 0,0-1 0,0 1 0,-1 0 0,1 0 0,0 0 0,0-1 0,0 1 0,0 0 0,0-1 0,0 1 0,0-1 0,0 1 0,0-1 0,0 0 0,0 1 0,0-1 0,0 0 0,0 0 0,0 0 0,1 0 0,-1 1 0,0-1 0,0-2 0,-2 0 0,1-1 0,0 0 0,0 0 0,1 0 0,-1 1 0,1-2 0,-1 1 0,1 0 0,1 0 0,-1 0 0,0 0 0,1-9 0,0 12 0,0 0 0,0 0 0,1 0 0,-1 0 0,0 0 0,0 0 0,1 0 0,-1 0 0,1 0 0,-1 0 0,1 0 0,-1 0 0,1 0 0,-1 1 0,1-1 0,0 0 0,-1 0 0,1 1 0,0-1 0,0 0 0,0 1 0,0-1 0,1 0 0,0 1 0,0-1 0,0 1 0,0 0 0,-1 0 0,1 0 0,0 0 0,0 0 0,0 0 0,0 1 0,0-1 0,-1 0 0,1 1 0,0 0 0,0-1 0,-1 1 0,3 1 0,-2-1 9,0 0 1,0 0-1,0 1 0,0-1 0,0 1 1,0-1-1,-1 1 0,1 0 0,0 0 0,-1 0 1,1-1-1,1 6 0,-2-7-50,-1 1-1,1 0 1,-1 0 0,0 0 0,1 0-1,-1 0 1,0 0 0,0-1 0,0 1-1,0 0 1,0 0 0,0 0 0,0 0-1,0 0 1,0 0 0,0 0 0,0 0-1,-1 0 1,1 0 0,0 0 0,-1-1-1,1 1 1,0 0 0,-1 0 0,1 0-1,-1-1 1,0 1 0,1 0 0,-1 0-1,1-1 1,-1 1 0,0 0 0,0-1-1,1 1 1,-3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6:37:52.075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78 156 24575,'1'-29'0,"8"-44"0,-2 20 0,-13 65 0,-2-1 0,0 0 0,0 0 0,-1 0 0,0-1 0,-16 13 0,4 0 0,24-22 0,14-11 0,-10 4 0,1 0 0,-1 0 0,0 0 0,0-1 0,-1 0 0,0-1 0,0 1 0,-1-1 0,0 0 0,0-1 0,5-13 0,-5 86 0,-6 77-1365,1-133-5461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6:37:53.126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1 0 24575,'265'0'-1365,"-257"0"-5461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6:37:55.693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1 10 24575,'194'-10'-1365,"-186"10"-5461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6:37:57.278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1 0 24575,'3'0'0,"2"0"0,2 0 0,3 0 0,3 0 0,2 0 0,0 0 0,-2 0 0,0 0 0,-2 0 0,-1 0 0,-2 0-8191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6:36:09.362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77 6 24575,'-4'0'0,"1"0"0,0 0 0,0 0 0,0 1 0,0-1 0,0 1 0,0 0 0,0 0 0,0 0 0,1 1 0,-1-1 0,0 1 0,1-1 0,-1 1 0,1 0 0,-1 0 0,1 0 0,0 0 0,0 0 0,0 1 0,0-1 0,0 0 0,0 1 0,1 0 0,-1-1 0,-1 5 0,2-2 0,-1-1 0,1 1 0,0 0 0,0 0 0,1 0 0,-1-1 0,1 1 0,0 0 0,0 0 0,1 0 0,-1 0 0,1 0 0,0-1 0,1 1 0,-1 0 0,4 6 0,-3-7 0,0-1 0,0-1 0,1 1 0,-1 0 0,1-1 0,-1 1 0,1-1 0,0 0 0,0 0 0,0 0 0,0 0 0,0 0 0,1-1 0,-1 1 0,1-1 0,-1 0 0,1 0 0,-1 0 0,1-1 0,-1 1 0,1-1 0,4 0 0,-5 0 0,0 0 0,0 0 0,0 0 0,1 0 0,-1 0 0,0-1 0,0 1 0,0-1 0,0 0 0,0 0 0,0 0 0,0-1 0,0 1 0,0-1 0,-1 1 0,1-1 0,-1 0 0,1 0 0,-1 0 0,0 0 0,1-1 0,-1 1 0,0 0 0,0-1 0,2-4 0,-2 1 0,0-1 0,0 0 0,0 0 0,-1 1 0,0-1 0,0 0 0,-1 0 0,0 0 0,0 0 0,-2-11 0,2 16 0,0-1 0,-1 1 0,0-1 0,1 1 0,-1-1 0,0 1 0,0 0 0,0-1 0,0 1 0,-1 0 0,1 0 0,-1 0 0,1 0 0,-1 0 0,0 0 0,1 1 0,-1-1 0,0 0 0,0 1 0,0-1 0,0 1 0,-1 0 0,1 0 0,0 0 0,-1 0 0,1 0 0,0 0 0,-1 1 0,1-1 0,-5 1 0,4-1-57,-2 1-30,0-1-1,0 1 1,0-1 0,0 1 0,0 1 0,0-1 0,1 1-1,-1 0 1,0 0 0,0 0 0,0 1 0,1-1-1,-1 1 1,-4 3 0,1 3-6739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6:36:15.064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118 1 24575,'-2'19'0,"-1"1"0,0-1 0,-1 0 0,-1-1 0,-1 1 0,-1-1 0,-1 0 0,-14 26 0,-18 45 0,28-62-1365,7-15-5461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6:36:16.347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1 1 24575,'2'0'0,"-1"1"0,1-1 0,0 1 0,0-1 0,0 1 0,-1 0 0,1 0 0,-1-1 0,1 1 0,0 0 0,-1 1 0,0-1 0,1 0 0,-1 0 0,0 1 0,1-1 0,-1 0 0,0 1 0,0-1 0,0 1 0,0 0 0,-1-1 0,1 1 0,0 0 0,-1 0 0,1-1 0,-1 1 0,1 0 0,-1 0 0,0 0 0,0-1 0,0 4 0,2 11 0,-2 1 0,-1 28 0,0-26 0,1 22-455,2 0 0,9 53 0,-8-78-6371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6:36:17.866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1 1 24575,'3'0'0,"4"0"0,4 0 0,2 0 0,3 0 0,2 0 0,0 0 0,-3 0-8191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6:36:20.484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60 1 24575,'0'3'0,"0"4"0,-3 1 0,-1 1 0,-3 4 0,0 1 0,-2 2 0,1 1 0,1 1 0,-1 0 0,1-3-8191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6:36:22.250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0 1 24575,'0'3'0,"3"1"0,1 2 0,0 4 0,2 0 0,0 2 0,3-2 0,-2 0 0,0-1-8191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6:36:24.304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71 69 24575,'-1'-1'0,"1"0"0,-1 0 0,0 0 0,0 0 0,0 1 0,0-1 0,0 0 0,0 1 0,0-1 0,0 1 0,0-1 0,0 1 0,0-1 0,0 1 0,0 0 0,-1-1 0,1 1 0,0 0 0,0 0 0,0 0 0,-1 0 0,1 0 0,0 0 0,0 0 0,0 1 0,0-1 0,-1 0 0,1 1 0,0-1 0,0 0 0,0 1 0,0 0 0,0-1 0,0 1 0,0 0 0,0-1 0,0 1 0,-1 1 0,1-1 0,0 1 0,0-1 0,0 1 0,-1-1 0,2 1 0,-1 0 0,0 0 0,0-1 0,0 1 0,1 0 0,-1 0 0,1 0 0,0-1 0,-1 1 0,1 0 0,0 0 0,0 0 0,0 0 0,0 0 0,1 0 0,-1 0 0,1 3 0,-1-5 0,0 0 0,0 0 0,0 0 0,0 1 0,0-1 0,0 0 0,0 0 0,0 0 0,0 0 0,0 0 0,0 0 0,0 0 0,0 1 0,0-1 0,0 0 0,1 0 0,-1 0 0,0 0 0,0 0 0,0 0 0,0 0 0,0 0 0,0 0 0,0 1 0,0-1 0,0 0 0,0 0 0,0 0 0,1 0 0,-1 0 0,0 0 0,0 0 0,0 0 0,0 0 0,0 0 0,0 0 0,0 0 0,1 0 0,-1 0 0,0 0 0,0 0 0,0 0 0,0 0 0,0 0 0,0 0 0,0 0 0,1 0 0,-1 0 0,0 0 0,0 0 0,0 0 0,0 0 0,0 0 0,0 0 0,0 0 0,0 0 0,1-1 0,-1 1 0,0 0 0,0 0 0,0 0 0,0 0 0,0 0 0,0 0 0,5-12 0,0-15 0,-4 26 0,-1 1 0,0-1 0,0 0 0,0 0 0,0 0 0,0 0 0,0 0 0,0 1 0,0-1 0,0 0 0,0 0 0,0 0 0,0 0 0,-1 0 0,1 1 0,0-1 0,-1 0 0,1 0 0,-1 0 0,1 1 0,-1-1 0,1 0 0,-1 1 0,1-1 0,-1 0 0,0 1 0,1-1 0,-1 1 0,-1-1 0,2 1 0,-1 0 0,0 0 0,0 1 0,0-1 0,0 1 0,0-1 0,0 1 0,1-1 0,-1 1 0,0-1 0,0 1 0,1-1 0,-1 1 0,0 0 0,1 0 0,-1-1 0,0 1 0,1 0 0,-1 0 0,1 1 0,-1-1 0,0 0 0,0 0 0,0 0 0,0 0 0,1 0 0,-1 0 0,1 0 0,-1 0 0,1 1 0,-1-1 0,1 0 0,0 0 0,-1 1 0,1-1 0,0 0 0,0 0 0,0 1 0,0-1 0,0 0 0,0 1 0,0-1 0,0 0 0,1 0 0,-1 1 0,0-1 0,1 0 0,-1 0 0,1 0 0,0 0 0,-1 1 0,1-1 0,0 0 0,0 0 0,-1 0 0,1 0 0,0-1 0,0 1 0,0 0 0,0 0 0,0 0 0,2 0 0,-3-1 0,1 0 0,-1 0 0,1 0 0,-1 0 0,1 0 0,-1 0 0,1 0 0,-1 0 0,1-1 0,-1 1 0,1 0 0,-1 0 0,1 0 0,-1-1 0,0 1 0,1 0 0,-1 0 0,1-1 0,-1 1 0,0 0 0,1-1 0,-1 1 0,0-1 0,1 1 0,-1 0 0,0-1 0,0 1 0,1-1 0,-1 1 0,0-1 0,0 1 0,0-1 0,0 1 0,0-1 0,4-23 0,-8 12 0,-1 35 0,7-4 0,10-17 0,-9-4 0,-1 1 0,0 0 0,0 0 0,0-1 0,0 1 0,0-1 0,0 0 0,0 1 0,-1-1 0,1 0 0,0 0 0,0-3 0,2-1 0,-2 0 0,1-1 0,-1 0 0,0 1 0,2-12 0,-3 17 0,-1 0 0,0 0 0,1 0 0,-1 0 0,0 0 0,0 0 0,0 0 0,0 0 0,0-1 0,0 1 0,0 0 0,0 0 0,0 0 0,0 0 0,-1 0 0,1 0 0,0 0 0,-1 0 0,1 0 0,-1 0 0,1 0 0,-1 1 0,0-1 0,1 0 0,-1 0 0,0 0 0,1 0 0,-1 1 0,0-1 0,0 0 0,0 1 0,0-1 0,0 1 0,1-1 0,-1 1 0,0-1 0,0 1 0,0 0 0,0 0 0,0-1 0,-1 1 0,1 0 0,0 0 0,0 0 0,0 0 0,-1 0 0,0 1 0,0 0 0,0 0 0,0 0 0,0 0 0,0 0 0,0 0 0,0 0 0,0 1 0,1-1 0,-1 1 0,1 0 0,-1-1 0,1 1 0,-1 0 0,1 0 0,0 0 0,0 0 0,0 0 0,0 0 0,-1 4 0,1-5 0,1 0 0,-1 0 0,1 0 0,-1 0 0,1 0 0,-1 0 0,1 0 0,0 0 0,-1 0 0,1 1 0,0-1 0,0 0 0,0 0 0,0 0 0,0 0 0,0 1 0,0-1 0,0 0 0,1 0 0,-1 0 0,0 0 0,1 0 0,-1 0 0,1 0 0,-1 0 0,1 0 0,-1 0 0,1 0 0,0 0 0,0 0 0,-1 0 0,1 0 0,0-1 0,0 1 0,0 0 0,0 0 0,0-1 0,0 1 0,1 0 0,-1-1 0,0 0 0,1 0 0,-1 0 0,0 0 0,0 0 0,0-1 0,0 1 0,1 0 0,-1 0 0,0-1 0,0 1 0,0-1 0,0 1 0,0-1 0,0 0 0,0 1 0,0-1 0,0 0 0,0 1 0,0-1 0,-1 0 0,1 0 0,0 0 0,0 0 0,-1 0 0,1 0 0,-1 0 0,1 0 0,-1 0 0,1 0 0,-1 0 0,0-1 0,1 1 0,-1 0 0,0 0 0,0 0 0,0 0 0,0-1 0,0 1 0,0 0 0,0 0 0,0 0 0,-1-2 0,1 2 0,0 0 0,0-1 0,0 1 0,-1 0 0,1-1 0,0 1 0,-1 0 0,1 0 0,-1-1 0,1 1 0,-1 0 0,0 0 0,1 0 0,-1 0 0,-2-2 0,3 2 0,-1 1 0,1 0 0,-1 0 0,0-1 0,1 1 0,-1 0 0,0 0 0,1 0 0,-1-1 0,0 1 0,1 0 0,-1 0 0,0 0 0,1 0 0,-1 0 0,0 0 0,1 1 0,-1-1 0,0 0 0,1 0 0,-1 0 0,1 1 0,-1-1 0,0 0 0,1 1 0,-1-1 0,1 0 0,-1 1 0,1-1 0,-1 1 0,1-1 0,-1 1 0,0 0 0,1-1-31,-1 1 0,0 0 0,1-1 0,-1 1 0,1-1 0,-1 1 0,1 0 0,-1 0 0,1-1 0,-1 1 0,1 0 0,0 0 0,-1 0 0,1-1 0,0 1 0,0 0 0,-1 0 0,1 0 0,0 0 0,0-1 0,0 1 0,0 0 0,0 0 0,1 0-1,-1 0 1,0 0 0,0-1 0,0 1 0,1 0 0,-1 0 0,0 0 0,1-1 0,-1 1 0,1 0 0,-1 0 0,1-1 0,-1 1 0,1 0 0,-1-1 0,1 1 0,0-1 0,-1 1 0,2 0 0,5 0-6795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6:37:43.588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38 57 24575,'1'0'0,"-1"0"0,1 0 0,-1 1 0,1-1 0,-1 0 0,1 0 0,0 0 0,-1 0 0,1 0 0,-1 0 0,1 0 0,0 0 0,-1 0 0,1 0 0,-1 0 0,1 0 0,-1 0 0,1 0 0,-1 0 0,1-1 0,0 1 0,-1 0 0,1 0 0,-1-1 0,1 1 0,-1 0 0,0-1 0,1 1 0,-1-1 0,1 1 0,-1 0 0,0-1 0,1 1 0,-1-1 0,0 1 0,1-1 0,-1 1 0,0-1 0,0 1 0,1-1 0,-1 0 0,0 1 0,0-1 0,0 1 0,0-1 0,0 1 0,0-1 0,0 0 0,0 1 0,0-1 0,0 1 0,0-1 0,0 1 0,-1-1 0,1 1 0,0-1 0,0 0 0,-1 0 0,1 0 0,-1 0 0,1 0 0,0 0 0,0-1 0,-1 1 0,1 0 0,0 0 0,0-1 0,0 1 0,0 0 0,1 0 0,-1-1 0,0 1 0,0 0 0,1 0 0,-1 0 0,1 0 0,-1-1 0,1 1 0,0-1 0,0 35 0,-1-32 0,-1 0 0,1 0 0,0-1 0,0 1 0,0 0 0,-1-1 0,1 1 0,0 0 0,-1-1 0,1 1 0,-1-1 0,1 1 0,-1 0 0,1-1 0,-1 1 0,1-1 0,-1 1 0,1-1 0,-1 0 0,1 1 0,-1-1 0,0 0 0,1 1 0,-1-1 0,0 0 0,1 1 0,-2-1 0,-4-15 0,7-6 0,-1 20 0,0 1 0,0 0 0,0 0 0,0-1 0,0 1 0,0 0 0,0 0 0,0-1 0,0 1 0,0 0 0,0 0 0,1-1 0,-1 1 0,0 0 0,0 0 0,0 0 0,0-1 0,0 1 0,0 0 0,1 0 0,-1 0 0,0-1 0,0 1 0,0 0 0,1 0 0,-1 0 0,0 0 0,0 0 0,0 0 0,1-1 0,-1 1 0,0 0 0,0 0 0,1 0 0,-1 0 0,0 0 0,0 0 0,1 0 0,-1 0 0,0 0 0,0 0 0,1 0 0,-1 0 0,0 0 0,0 0 0,1 0 0,-1 0 0,0 0 0,0 1 0,1-1 0,-1 0 0,1 1 0,0 1 0,0-1 0,0 0 0,-1 1 0,1-1 0,0 1 0,-1-1 0,1 1 0,-1 0 0,1-1 0,-1 1 0,0 0 0,0-1 0,1 1 0,-1-1 0,-1 1 0,1 0 0,0-1 0,0 1 0,0 0 0,-1-1 0,1 1 0,-1-1 0,0 1 0,1-1 0,-1 1 0,0-1 0,0 1 0,0-1 0,0 0 0,0 1 0,0-1 0,0 0 0,0 0 0,-2 2 0,2-3 0,0 1 0,1 0 0,-1 0 0,0 0 0,0-1 0,0 1 0,0 0 0,0-1 0,0 1 0,0-1 0,0 1 0,0-1 0,-1 0 0,1 1 0,0-1 0,0 0 0,0 0 0,0 0 0,-1 0 0,-1 0 0,2 0 0,0-1 0,0 0 0,0 1 0,0-1 0,0 0 0,0 1 0,0-1 0,0 0 0,1 0 0,-1 0 0,0 0 0,0 0 0,1 0 0,-1 0 0,1 0 0,-1 0 0,1-1 0,-1 1 0,1 0 0,0 0 0,-1 0 0,1-1 0,0 1 0,0 0 0,0-2 0,0 2 0,-1-1 0,1 1 0,0 0 0,0-1 0,0 1 0,0-1 0,0 1 0,0 0 0,0-1 0,1 1 0,-1 0 0,0-1 0,1 1 0,-1 0 0,1-1 0,-1 1 0,1 0 0,1-2 0,-2 3 0,1-1 0,0 1 0,-1-1 0,1 1 0,0 0 0,-1-1 0,1 1 0,0-1 0,-1 1 0,1 0 0,0 0 0,0 0 0,-1-1 0,1 1 0,0 0 0,0 0 0,0 0 0,-1 0 0,1 0 0,0 0 0,0 0 0,0 1 0,0-1 0,1 1 0,0-1 0,0 1 0,-1 0 0,1 0 0,0 0 0,-1 0 0,1 0 0,-1 0 0,1 1 0,-1-1 0,1 0 0,-1 1 0,0-1 0,0 1 0,0-1 0,0 1 0,0 0 0,0 0 0,0-1 0,-1 1 0,1 0 0,0 0 0,-1 0 0,0 0 0,1-1 0,-1 4 0,0-5 0,1 1 0,-1 0 0,0 0 0,0 0 0,0 0 0,0 0 0,0-1 0,0 1 0,0 0 0,0 0 0,0 0 0,-1 0 0,1 0 0,0-1 0,0 1 0,-1 0 0,1 0 0,-1 0 0,1-1 0,0 1 0,-1 0 0,1-1 0,-1 1 0,0 0 0,1-1 0,-1 1 0,0-1 0,1 1 0,-1-1 0,0 1 0,1-1 0,-1 1 0,0-1 0,0 0 0,0 1 0,0-1 0,1 0 0,-3 0 0,2 0 0,0 0 0,0 0 0,0-1 0,0 1 0,0-1 0,0 1 0,0-1 0,0 1 0,0-1 0,0 0 0,0 1 0,1-1 0,-1 0 0,0 0 0,0 0 0,1 1 0,-1-1 0,0 0 0,1 0 0,-1 0 0,1 0 0,-1 0 0,1 0 0,0 0 0,-1-1 0,1 1 0,0 0 0,0 0 0,0 0 0,0-2 0,0 2 0,0-1 0,0 1 0,0 0 0,0-1 0,0 1 0,0 0 0,0-1 0,1 1 0,-1 0 0,0-1 0,1 1 0,-1 0 0,1 0 0,0 0 0,-1 0 0,1-1 0,0 1 0,0 0 0,-1 0 0,1 0 0,0 0 0,0 0 0,0 1 0,0-1 0,0 0 0,1 0 0,-1 1 0,0-1 0,0 1 0,3-2 0,-4 2 0,1 0 0,0 0 0,0 0 0,0 0 0,0 0 0,0 0 0,0 0 0,0 0 0,-1 0 0,1 1 0,0-1 0,0 0 0,0 1 0,0-1 0,-1 0 0,1 1 0,0-1 0,0 1 0,-1-1 0,1 1 0,0-1 0,-1 1 0,1 0 0,-1-1 0,1 1 0,0 0 0,-1 0 0,0-1 0,1 1 0,-1 0 0,1 0 0,-1 0 0,0-1 0,0 1 0,1 0 0,-1 0 0,0 0 0,0 0 0,0 0 0,0-1 0,0 1 0,0 0 0,0 0 0,0 1 0,0-1 0,0 0 0,0-1 0,0 1 0,-1 0 0,1 0 0,0 0 0,0 0 0,0-1 0,-1 1 0,1 0 0,0 0 0,-1-1 0,1 1 0,0 0 0,-1 0 0,1-1 0,-1 1 0,0-1 0,1 1 0,-1 0 0,1-1 0,-1 1 0,0-1 0,1 1 0,-1-1 0,0 1 0,0-1 0,1 0 0,-1 1 0,0-1 0,0 0 0,0 0 0,1 0 0,-1 1 0,0-1 0,0 0 0,0 0 0,0 0 0,1 0 0,-1 0 0,0-1 0,0 1 0,-1 0 0,1 0 0,-1-1 0,1 1 0,0-1 0,-1 1 0,1-1 0,-1 1 0,1-1 0,0 0 0,-1 0 0,1 1 0,0-1 0,0 0 0,-1 0 0,1 0 0,0-1 0,0 1 0,0 0 0,1 0 0,-1 0 0,0-1 0,0 1 0,1 0 0,-1-1 0,0-2 0,0 2 0,1 0 0,0 0 0,0 0 0,1 0 0,-1 0 0,0-1 0,1 1 0,-1 0 0,1 0 0,-1 0 0,1 0 0,2-3 0,-3 5 0,0-1 0,0 1 0,1-1 0,-1 1 0,0 0 0,1-1 0,-1 1 0,0-1 0,1 1 0,-1 0 0,1-1 0,-1 1 0,0 0 0,1 0 0,-1-1 0,1 1 0,-1 0 0,1 0 0,-1 0 0,1-1 0,-1 1 0,1 0 0,-1 0 0,1 0 0,0 0 0,-1 0 0,1 0 0,-1 0 0,1 0 0,-1 0 0,1 1 0,-1-1 0,1 0 0,-1 0 0,1 0 0,-1 1 0,1-1 0,-1 0 0,1 0 0,-1 1 0,0-1 0,1 0 0,-1 1 0,1-1 0,-1 0 0,0 1 0,1-1 0,-1 1 0,0-1 0,0 1 0,1-1 0,-1 1 0,0-1 0,0 1 0,1 0 0,0 1 0,-1-1 0,1 0 0,-1 0 0,1 0 0,-1 0 0,0 0 0,1 0 0,-1 0 0,0 1 0,0-1 0,0 0 0,0 0 0,0 0 0,0 1 0,0-1 0,0 0 0,0 0 0,-1 0 0,1 0 0,0 1 0,-1-1 0,1 0 0,-1 0 0,1 0 0,-1 0 0,0 0 0,1 0 0,-1 0 0,0 0 0,0 0 0,0-1 0,1 1 0,-1 0 0,0 0 0,-2 0 0,2 0 0,1-1 0,-1 0 0,0 1 0,1-1 0,-1 0 0,0 1 0,0-1 0,0 0 0,1 0 0,-1 0 0,0 1 0,0-1 0,0 0 0,0 0 0,1 0 0,-1-1 0,0 1 0,0 0 0,0 0 0,1 0 0,-1-1 0,0 1 0,0 0 0,1-1 0,-1 1 0,0 0 0,0-1 0,1 1 0,-1-1 0,0 1 0,1-1 0,-1 0 0,1 1 0,-1-1 0,1 0 0,-1 1 0,1-1 0,-1 0 0,1 1 0,0-1 0,-1 0 0,1 0 0,0 1 0,0-1 0,0 0 0,0 0 0,-1 0 0,1 0 0,0 1 0,0-1 0,0 0 0,1 0 0,-1-1 0,0 1 0,-1-1 0,1 1 0,0 0 0,-1-1 0,1 1 0,0 0 0,0-1 0,0 1 0,1 0 0,-1-1 0,0 1 0,0 0 0,1-1 0,-1 1 0,0 0 0,1 0 0,0-1 0,-1 1 0,1 0 0,0 0 0,-1 0 0,1 0 0,0 0 0,0 0 0,0 0 0,0 0 0,0 0 0,0 0 0,0 0 0,0 1 0,0-1 0,1 0 0,-1 1 0,0-1 0,0 1 0,1-1 0,0 1 0,0 0 0,-1 0 0,1 1 0,-1-1 0,1 0 0,-1 1 0,0 0 0,1-1 0,-1 1 0,0 0 0,0 0 0,1-1 0,-1 1 0,0 0 0,0 0 0,0 0 0,0 0 0,0 1 0,0-1 0,0 0 0,0 0 0,-1 1 0,1-1 0,0 0 0,-1 1 0,1-1 0,-1 0 0,0 1 0,1-1 0,-1 1 0,0-1 0,0 1 0,0-1 0,0 2 0,0-4 0,-1 1 0,1-1 0,-1 0 0,1 0 0,-1 0 0,1 0 0,-1 0 0,0 0 0,1 1 0,-1-1 0,0 0 0,0 0 0,0 1 0,1-1 0,-1 1 0,0-1 0,0 1 0,0-1 0,0 1 0,0-1 0,0 1 0,0 0 0,0 0 0,0 0 0,0-1 0,0 1 0,0 0 0,0 0 0,-1 0 0,1 0 0,0 1 0,0-1 0,0 0 0,0 0 0,0 1 0,0-1 0,0 0 0,0 1 0,0-1 0,1 1 0,-1 0 0,-2 0 0,3-1 0,1-1 0,-1 1 0,0 0 0,1-1 0,-1 1 0,0-1 0,1 1 0,-1-1 0,1 1 0,-1 0 0,1-1 0,-1 1 0,0 0 0,1 0 0,-1-1 0,1 1 0,0 0 0,-1 0 0,1 0 0,-1-1 0,1 1 0,-1 0 0,1 0 0,-1 0 0,1 0 0,0 0 0,-1 0 0,1 0 0,-1 0 0,1 0 0,-1 1 0,1-1 0,-1 0 0,1 0 0,-1 0 0,1 1 0,0-1 0,9 24 0,-7 30 0,-11-38 0,-3-19 0,9 2 0,0-1 0,1 0 0,-1 1 0,1-1 0,0 0 0,-1 0 0,1 0 0,0 0 0,0 0 0,0 0 0,1-1 0,-1 1 0,0-4 0,1 4 0,0 0 0,0 1 0,0-1 0,0 0 0,1 0 0,-1 0 0,1 1 0,-1-1 0,1 0 0,0 0 0,-1 1 0,1-1 0,0 1 0,0-1 0,0 1 0,0-1 0,1 1 0,-1-1 0,0 1 0,1 0 0,2-2 0,-4 2 0,1 1 0,0 0 0,-1-1 0,1 1 0,0 0 0,-1 0 0,1 0 0,0-1 0,-1 1 0,1 0 0,0 0 0,0 0 0,-1 0 0,1 0 0,0 0 0,-1 0 0,1 1 0,0-1 0,0 0 0,-1 0 0,1 0 0,0 1 0,-1-1 0,1 0 0,-1 1 0,1-1 0,0 0 0,-1 1 0,1-1 0,-1 1 0,1-1 0,-1 1 0,1-1 0,-1 1 0,1 0 0,-1-1 0,0 1 0,1 0 0,-1-1 0,0 1 0,0 0 0,1-1 0,-1 1 0,0 0 0,0-1 0,0 1 0,0 0 0,0-1 0,0 1 0,0 0 0,0 0 0,0-1 0,0 2 0,0-2-36,0 1 0,0 0 0,0 0 1,0-1-1,0 1 0,0 0 0,0-1 0,0 1 0,-1-1 0,1 1 0,0 0 0,0-1 0,0 1 0,-1 0 0,1-1 0,0 1 0,-1-1 1,1 1-1,0-1 0,-1 1 0,1-1 0,-1 1 0,1-1 0,-1 1 0,1-1 0,-1 1 0,0-1 0,1 0 0,-1 1 0,1-1 0,-1 0 1,0 0-1,1 1 0,-1-1 0,1 0 0,-1 0 0,-1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10/17/2024</a:t>
            </a:r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750" y="509588"/>
            <a:ext cx="45307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285A3FA-23C7-4DC7-81F3-A674BDD6BA06}" type="slidenum">
              <a:rPr lang="en-GB"/>
              <a:pPr>
                <a:defRPr/>
              </a:pPr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81478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B77836-3641-8ED9-715E-B893BA7C64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CBD618-4830-ABF7-F1C1-17B912DD9D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CF8DE2-67B7-B03E-B993-453EA3A8CF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33359-3770-703B-C158-1FB23E60E4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25776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E9785C-42B7-C9D4-7E2F-CEAF956C58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91A932-7244-2B93-90E2-16C13F012E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09B4EC-7D32-E98F-C490-29E5695AF8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2A8B5-0BC2-2DD5-C4EA-AB4DA6F9BA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98851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67065-C52C-E3FB-5874-85E617F4C4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63CF96-67FD-C6BD-8EB8-02FDDFC9C4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279795-E6AF-44F9-5A6D-07FAFDD9D4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2B1F4-F3B9-1E93-56F0-9B9A61711E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88667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69CC9F-2839-369F-F57F-22DBA93A34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4473A8-4925-CC34-C803-5ECBFE38A0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C52000-1430-4A30-D23C-690C396C9A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A88517-7B7F-5248-2D33-A1488FB39F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56551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3841DA-559D-BB72-9326-DE38059150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1CA639-0023-08B9-0A9D-C51FCAD883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8874F0-5042-6059-9FBA-8CAEF75EE4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2BDC0D-8FB5-D194-3BA3-DC40723EB1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14194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C7E41-3396-6130-2CB6-0DD9E5371F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3A6E0E-F16B-FB8D-EE09-0724FF11FA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FC4AED-50D0-9958-8958-FBFC0CD60C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DAB0F0-A646-D9B2-FB79-8A660C1F1A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64495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CBF59C-D80A-3718-E280-BD5B3B3A27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0C6240-1FFE-90BB-DB63-4F6CABAEF8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926BDE-5D31-2CA5-18D4-92280B3DF5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6E85FE-1661-92CB-C6EE-1ADF11131E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5591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C5A6B-A94B-AF2B-31F9-DBE72817EB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6DC7D9-EAD5-29DB-D4F2-39C473250F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926390-B73D-3189-3DA0-D563360D4C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22562-33AE-91EF-E8BE-76A142BDF3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8164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618767-A37E-E9EB-6D5D-576CD50EBD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E4EAAAC-0CDA-EFBD-9E88-7EEC5CE2D4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26C003-F031-D097-6314-2C3374EA0B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442B8-8DA4-1452-0B21-BB887D1ED1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7621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9BB49E-DBF4-A176-6D69-F4511275C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98F3C5-E907-8B35-BEF0-C590255A05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939925-512E-7760-CF99-B2DEBF7271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7B37A6-5E9D-7201-FA87-6DE2EBD159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42607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E2B431-FAC6-C229-0D21-DA5396039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AA0FAD-DC35-E655-B2E4-092DDF4258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C58D9C-3CE7-DF96-DCA9-ADEAF41E50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4CFD6-369F-1211-2A5D-5F1C1D77BA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9167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7675D4-BDE9-ED6F-5AD7-4B9CC875F5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04BC97-AD3A-94C7-250D-F6F29DD61E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810EE1-7486-747D-9BFD-76905C3DE0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408CE-E9C0-DB70-D748-24575EB1FB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31627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3E89B-6E01-3948-75A9-39B837E503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353769-E2F5-11AB-9582-ACC5F44EC7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BB2358-364D-E2CB-343F-C0B777AEC6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704A95-9423-A101-0D0C-11799C1B79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90082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E2EFA-4134-C627-BD31-D49AA4A75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6DE8D1-F472-3FFC-4338-781624E7B3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5DADDB-E2C8-054B-BA2F-3DAAC0EA15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15C70A-6DB0-F192-86A9-02C04DF5E1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57502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BFC16F-7794-CEFA-475F-3234E9860E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493F92-CBFC-3CD9-CACF-D4C41336D5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BF9058-A816-9E82-0197-6F005D1114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E6489-56EE-55C2-1A38-77432C13D9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66516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CBE28B-5885-C25E-6B11-DBBAB5BF0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597FA6-D1F2-36DB-066D-EDE2AF880F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340F56-554D-EEE6-A591-04FC1A6EF2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8E555-6632-EF55-6D3D-15B00D54C1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5964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C25F6A-1E71-F6E6-5968-98CDC3571D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F37E95-E91A-A620-7A70-3055994D32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18EB5E-D83E-DCBA-7278-B60231C341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BC643-2952-DAE0-EFCD-CE264BD3B6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5600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2424E6-0CB0-D90B-20BA-CA7FD25A55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BE9DF2-1622-911D-1B1E-D8DCCFA7C8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C9D9C4-661C-70E2-42B2-B5BFA6B1E4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44A53-4D32-2B6B-930F-CD2999C5A4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3196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3F912F-50E5-5467-DF88-8BF9AB95A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4EF024-98EB-90AB-618E-BD0AC43B70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9E8E85-8607-34DF-FBEB-E2E44CDCC8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43C8F8-A7AA-DCEF-5301-53048EBC19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4209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0AA80F-C6C8-6E07-96DE-8557CBF0B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6C26AC-9A9B-394B-0EC2-0E6548ADB8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E78319-60AD-6AF7-5F26-056190EAE3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4E3D5-4F0B-90D8-8401-4FC22C644F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1145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9F1485-DF1B-6B1B-9DF6-03932A22B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4505A4-49F0-59A2-2FB9-CE67B0409E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648301-E138-6E16-4F6D-2C8C1E836C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89210-251F-3B06-46C5-68CCFE6D5E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354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4FE47C-84D0-415F-9073-104E2ADF3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84C251-C42B-97EB-3656-B032A32A2F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81948A-8A6E-74FD-42B4-C02AFBAFD6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686CBC-6264-8003-85B4-451CBA7AC8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9501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C5A6B-A94B-AF2B-31F9-DBE72817EB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6DC7D9-EAD5-29DB-D4F2-39C473250F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926390-B73D-3189-3DA0-D563360D4C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22562-33AE-91EF-E8BE-76A142BDF3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816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5C2673-35EB-C593-6976-95F9D2B3C0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FB75DD-6021-2539-8790-5DAAFED0FE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D711381-591B-4DBA-C7BC-A9C5833620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63FAF-AFF2-B24E-3D6A-2EA464DC89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6704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626B6E-9173-8185-FEBE-86A53D3722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F0F82D-7C41-1D39-EA7D-E0B6DD15AA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F7EC59-E579-53DD-0B23-6DA3B5BF45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 </a:t>
            </a:r>
            <a:r>
              <a:rPr lang="en-US" dirty="0" err="1"/>
              <a:t>mettiamo</a:t>
            </a:r>
            <a:r>
              <a:rPr lang="en-US" dirty="0"/>
              <a:t>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flusso</a:t>
            </a:r>
            <a:r>
              <a:rPr lang="en-US" dirty="0"/>
              <a:t> </a:t>
            </a:r>
            <a:r>
              <a:rPr lang="en-US" dirty="0" err="1"/>
              <a:t>nell’evaporatore</a:t>
            </a:r>
            <a:r>
              <a:rPr lang="en-US" dirty="0"/>
              <a:t>, la </a:t>
            </a:r>
            <a:r>
              <a:rPr lang="en-US" dirty="0" err="1"/>
              <a:t>sua</a:t>
            </a:r>
            <a:r>
              <a:rPr lang="en-US" dirty="0"/>
              <a:t> Perdita di </a:t>
            </a:r>
            <a:r>
              <a:rPr lang="en-US" dirty="0" err="1"/>
              <a:t>pressione</a:t>
            </a:r>
            <a:r>
              <a:rPr lang="en-US" dirty="0"/>
              <a:t> </a:t>
            </a:r>
            <a:r>
              <a:rPr lang="en-US" dirty="0" err="1"/>
              <a:t>sarà</a:t>
            </a:r>
            <a:r>
              <a:rPr lang="en-US" dirty="0"/>
              <a:t>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alta</a:t>
            </a:r>
            <a:r>
              <a:rPr lang="en-US" dirty="0"/>
              <a:t> e, </a:t>
            </a:r>
            <a:r>
              <a:rPr lang="en-US" dirty="0" err="1"/>
              <a:t>quindi</a:t>
            </a:r>
            <a:r>
              <a:rPr lang="en-US" dirty="0"/>
              <a:t> </a:t>
            </a:r>
            <a:r>
              <a:rPr lang="en-US" dirty="0" err="1"/>
              <a:t>quella</a:t>
            </a:r>
            <a:r>
              <a:rPr lang="en-US" dirty="0"/>
              <a:t> del </a:t>
            </a:r>
            <a:r>
              <a:rPr lang="en-US" dirty="0" err="1"/>
              <a:t>capillare</a:t>
            </a:r>
            <a:r>
              <a:rPr lang="en-US" dirty="0"/>
              <a:t>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bassa</a:t>
            </a:r>
            <a:r>
              <a:rPr lang="en-US" dirty="0"/>
              <a:t>. </a:t>
            </a:r>
            <a:r>
              <a:rPr lang="en-US" dirty="0" err="1"/>
              <a:t>Teniamo</a:t>
            </a:r>
            <a:r>
              <a:rPr lang="en-US" dirty="0"/>
              <a:t> </a:t>
            </a:r>
            <a:r>
              <a:rPr lang="en-US" dirty="0" err="1"/>
              <a:t>dappertutto</a:t>
            </a:r>
            <a:r>
              <a:rPr lang="en-US" dirty="0"/>
              <a:t> 8 bar?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6C2042-2E09-8B2C-D394-7EBD3F299E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5A3FA-23C7-4DC7-81F3-A674BDD6BA06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75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562709" indent="0" algn="ctr">
              <a:buNone/>
              <a:defRPr/>
            </a:lvl2pPr>
            <a:lvl3pPr marL="1125416" indent="0" algn="ctr">
              <a:buNone/>
              <a:defRPr/>
            </a:lvl3pPr>
            <a:lvl4pPr marL="1688123" indent="0" algn="ctr">
              <a:buNone/>
              <a:defRPr/>
            </a:lvl4pPr>
            <a:lvl5pPr marL="2250830" indent="0" algn="ctr">
              <a:buNone/>
              <a:defRPr/>
            </a:lvl5pPr>
            <a:lvl6pPr marL="2813539" indent="0" algn="ctr">
              <a:buNone/>
              <a:defRPr/>
            </a:lvl6pPr>
            <a:lvl7pPr marL="3376246" indent="0" algn="ctr">
              <a:buNone/>
              <a:defRPr/>
            </a:lvl7pPr>
            <a:lvl8pPr marL="3938954" indent="0" algn="ctr">
              <a:buNone/>
              <a:defRPr/>
            </a:lvl8pPr>
            <a:lvl9pPr marL="450166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67039" y="6511118"/>
            <a:ext cx="1094723" cy="213189"/>
          </a:xfrm>
          <a:prstGeom prst="rect">
            <a:avLst/>
          </a:prstGeom>
          <a:ln/>
        </p:spPr>
        <p:txBody>
          <a:bodyPr/>
          <a:lstStyle>
            <a:lvl1pPr>
              <a:defRPr sz="1231"/>
            </a:lvl1pPr>
          </a:lstStyle>
          <a:p>
            <a:r>
              <a:rPr lang="en-US" dirty="0"/>
              <a:t>17/06/2025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8017914" y="6414740"/>
            <a:ext cx="2857695" cy="309562"/>
          </a:xfrm>
          <a:prstGeom prst="rect">
            <a:avLst/>
          </a:prstGeom>
          <a:ln/>
        </p:spPr>
        <p:txBody>
          <a:bodyPr/>
          <a:lstStyle>
            <a:lvl1pPr>
              <a:defRPr sz="1969"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410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9996981" y="6465570"/>
            <a:ext cx="1318560" cy="3095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08000" y="1295400"/>
            <a:ext cx="11176000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" y="6618028"/>
            <a:ext cx="1173979" cy="2399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17/06/2025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02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562709" indent="0" algn="ctr">
              <a:buNone/>
              <a:defRPr/>
            </a:lvl2pPr>
            <a:lvl3pPr marL="1125416" indent="0" algn="ctr">
              <a:buNone/>
              <a:defRPr/>
            </a:lvl3pPr>
            <a:lvl4pPr marL="1688123" indent="0" algn="ctr">
              <a:buNone/>
              <a:defRPr/>
            </a:lvl4pPr>
            <a:lvl5pPr marL="2250830" indent="0" algn="ctr">
              <a:buNone/>
              <a:defRPr/>
            </a:lvl5pPr>
            <a:lvl6pPr marL="2813539" indent="0" algn="ctr">
              <a:buNone/>
              <a:defRPr/>
            </a:lvl6pPr>
            <a:lvl7pPr marL="3376246" indent="0" algn="ctr">
              <a:buNone/>
              <a:defRPr/>
            </a:lvl7pPr>
            <a:lvl8pPr marL="3938954" indent="0" algn="ctr">
              <a:buNone/>
              <a:defRPr/>
            </a:lvl8pPr>
            <a:lvl9pPr marL="450166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" y="6644816"/>
            <a:ext cx="1094723" cy="213189"/>
          </a:xfrm>
          <a:prstGeom prst="rect">
            <a:avLst/>
          </a:prstGeom>
          <a:ln/>
        </p:spPr>
        <p:txBody>
          <a:bodyPr/>
          <a:lstStyle>
            <a:lvl1pPr>
              <a:defRPr sz="1231"/>
            </a:lvl1pPr>
          </a:lstStyle>
          <a:p>
            <a:r>
              <a:rPr lang="en-US"/>
              <a:t>17/06/2025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8017914" y="6414740"/>
            <a:ext cx="2857695" cy="309562"/>
          </a:xfrm>
          <a:prstGeom prst="rect">
            <a:avLst/>
          </a:prstGeom>
          <a:ln/>
        </p:spPr>
        <p:txBody>
          <a:bodyPr/>
          <a:lstStyle>
            <a:lvl1pPr>
              <a:defRPr sz="1969"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410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1636105" y="133995"/>
            <a:ext cx="8909539" cy="6191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2955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4843" y="143052"/>
            <a:ext cx="89408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title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295405"/>
            <a:ext cx="11176000" cy="416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A55BE4A2-95C0-EC3E-A277-6615BE40E64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6848" y="6569830"/>
            <a:ext cx="1078187" cy="21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31">
                <a:latin typeface="+mj-lt"/>
              </a:defRPr>
            </a:lvl1pPr>
          </a:lstStyle>
          <a:p>
            <a:r>
              <a:rPr lang="en-US" dirty="0"/>
              <a:t>17/06/2025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839447E-2898-3A94-BD2D-D4060D385708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489842"/>
            <a:ext cx="12192000" cy="188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D08441A-BE73-4928-169C-D3B980269817}"/>
              </a:ext>
            </a:extLst>
          </p:cNvPr>
          <p:cNvSpPr txBox="1"/>
          <p:nvPr userDrawn="1"/>
        </p:nvSpPr>
        <p:spPr>
          <a:xfrm>
            <a:off x="11636134" y="6556243"/>
            <a:ext cx="571633" cy="281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D459D33-7B0A-4578-B22D-F8876E111517}" type="slidenum">
              <a:rPr lang="en-US" sz="1231" smtClean="0"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‹N›</a:t>
            </a:fld>
            <a:endParaRPr lang="en-US" sz="123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55109130-98DD-921C-6EDB-B726C9E014F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030695" y="6556243"/>
            <a:ext cx="2309955" cy="21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it-IT" sz="1231" dirty="0">
                <a:latin typeface="Calibri" panose="020F0502020204030204" pitchFamily="34" charset="0"/>
                <a:cs typeface="Calibri" panose="020F0502020204030204" pitchFamily="34" charset="0"/>
              </a:rPr>
              <a:t>- Lorenzo Bistoni, EP-CMX-ID</a:t>
            </a:r>
            <a:endParaRPr lang="en-US" sz="123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C2A3158E-BD74-F44B-2910-21F065A61AA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1012" y="133994"/>
            <a:ext cx="641381" cy="619125"/>
          </a:xfrm>
          <a:prstGeom prst="rect">
            <a:avLst/>
          </a:prstGeom>
        </p:spPr>
      </p:pic>
      <p:pic>
        <p:nvPicPr>
          <p:cNvPr id="7" name="Picture 7" descr="D:\Presentations\Objects\CMSlogo.gif">
            <a:extLst>
              <a:ext uri="{FF2B5EF4-FFF2-40B4-BE49-F238E27FC236}">
                <a16:creationId xmlns:a16="http://schemas.microsoft.com/office/drawing/2014/main" id="{B2C9A6AA-A2B3-6987-810A-554026E709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07" y="148067"/>
            <a:ext cx="621067" cy="61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0393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562709" algn="ctr" rtl="0" fontAlgn="base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1125416" algn="ctr" rtl="0" fontAlgn="base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688123" algn="ctr" rtl="0" fontAlgn="base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2250830" algn="ctr" rtl="0" fontAlgn="base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422031" indent="-422031" algn="l" rtl="0" eaLnBrk="0" fontAlgn="base" hangingPunct="0">
        <a:spcBef>
          <a:spcPct val="20000"/>
        </a:spcBef>
        <a:spcAft>
          <a:spcPct val="0"/>
        </a:spcAft>
        <a:buChar char="•"/>
        <a:defRPr sz="2463">
          <a:solidFill>
            <a:srgbClr val="002060"/>
          </a:solidFill>
          <a:latin typeface="Calibri" pitchFamily="34" charset="0"/>
          <a:ea typeface="+mn-ea"/>
          <a:cs typeface="+mn-cs"/>
        </a:defRPr>
      </a:lvl1pPr>
      <a:lvl2pPr marL="914400" indent="-351693" algn="l" rtl="0" eaLnBrk="0" fontAlgn="base" hangingPunct="0">
        <a:spcBef>
          <a:spcPct val="20000"/>
        </a:spcBef>
        <a:spcAft>
          <a:spcPct val="0"/>
        </a:spcAft>
        <a:buChar char="–"/>
        <a:defRPr sz="1969">
          <a:solidFill>
            <a:srgbClr val="002060"/>
          </a:solidFill>
          <a:latin typeface="Calibri" pitchFamily="34" charset="0"/>
        </a:defRPr>
      </a:lvl2pPr>
      <a:lvl3pPr marL="1406769" indent="-281354" algn="l" rtl="0" eaLnBrk="0" fontAlgn="base" hangingPunct="0">
        <a:spcBef>
          <a:spcPct val="20000"/>
        </a:spcBef>
        <a:spcAft>
          <a:spcPct val="0"/>
        </a:spcAft>
        <a:buChar char="•"/>
        <a:defRPr sz="1723">
          <a:solidFill>
            <a:srgbClr val="002060"/>
          </a:solidFill>
          <a:latin typeface="Calibri" pitchFamily="34" charset="0"/>
        </a:defRPr>
      </a:lvl3pPr>
      <a:lvl4pPr marL="1969477" indent="-281354" algn="l" rtl="0" eaLnBrk="0" fontAlgn="base" hangingPunct="0">
        <a:spcBef>
          <a:spcPct val="20000"/>
        </a:spcBef>
        <a:spcAft>
          <a:spcPct val="0"/>
        </a:spcAft>
        <a:buChar char="–"/>
        <a:defRPr sz="1477">
          <a:solidFill>
            <a:srgbClr val="002060"/>
          </a:solidFill>
          <a:latin typeface="Calibri" pitchFamily="34" charset="0"/>
        </a:defRPr>
      </a:lvl4pPr>
      <a:lvl5pPr marL="2532185" indent="-281354" algn="l" rtl="0" eaLnBrk="0" fontAlgn="base" hangingPunct="0">
        <a:spcBef>
          <a:spcPct val="20000"/>
        </a:spcBef>
        <a:spcAft>
          <a:spcPct val="0"/>
        </a:spcAft>
        <a:buChar char="»"/>
        <a:defRPr sz="1231">
          <a:solidFill>
            <a:srgbClr val="002060"/>
          </a:solidFill>
          <a:latin typeface="Calibri" pitchFamily="34" charset="0"/>
        </a:defRPr>
      </a:lvl5pPr>
      <a:lvl6pPr marL="3094893" indent="-281354" algn="l" rtl="0" fontAlgn="base">
        <a:spcBef>
          <a:spcPct val="20000"/>
        </a:spcBef>
        <a:spcAft>
          <a:spcPct val="0"/>
        </a:spcAft>
        <a:buChar char="»"/>
        <a:defRPr sz="2463">
          <a:solidFill>
            <a:schemeClr val="tx1"/>
          </a:solidFill>
          <a:latin typeface="+mn-lt"/>
        </a:defRPr>
      </a:lvl6pPr>
      <a:lvl7pPr marL="3657599" indent="-281354" algn="l" rtl="0" fontAlgn="base">
        <a:spcBef>
          <a:spcPct val="20000"/>
        </a:spcBef>
        <a:spcAft>
          <a:spcPct val="0"/>
        </a:spcAft>
        <a:buChar char="»"/>
        <a:defRPr sz="2463">
          <a:solidFill>
            <a:schemeClr val="tx1"/>
          </a:solidFill>
          <a:latin typeface="+mn-lt"/>
        </a:defRPr>
      </a:lvl7pPr>
      <a:lvl8pPr marL="4220308" indent="-281354" algn="l" rtl="0" fontAlgn="base">
        <a:spcBef>
          <a:spcPct val="20000"/>
        </a:spcBef>
        <a:spcAft>
          <a:spcPct val="0"/>
        </a:spcAft>
        <a:buChar char="»"/>
        <a:defRPr sz="2463">
          <a:solidFill>
            <a:schemeClr val="tx1"/>
          </a:solidFill>
          <a:latin typeface="+mn-lt"/>
        </a:defRPr>
      </a:lvl8pPr>
      <a:lvl9pPr marL="4783015" indent="-281354" algn="l" rtl="0" fontAlgn="base">
        <a:spcBef>
          <a:spcPct val="20000"/>
        </a:spcBef>
        <a:spcAft>
          <a:spcPct val="0"/>
        </a:spcAft>
        <a:buChar char="»"/>
        <a:defRPr sz="2463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09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16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23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30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539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246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8954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662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1594339" y="304805"/>
            <a:ext cx="8909539" cy="6191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2955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25600" y="304800"/>
            <a:ext cx="894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title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295400"/>
            <a:ext cx="11176000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055" name="Picture 7" descr="D:\Presentations\Objects\CMSlog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50" y="298850"/>
            <a:ext cx="787791" cy="615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29" descr="L:\WWW\Barrel_Silicon\Presentations\Photos_images\CERN_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741" y="300170"/>
            <a:ext cx="803596" cy="623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ABA0ED-E94F-791E-4382-7746D5593241}"/>
              </a:ext>
            </a:extLst>
          </p:cNvPr>
          <p:cNvSpPr txBox="1"/>
          <p:nvPr userDrawn="1"/>
        </p:nvSpPr>
        <p:spPr>
          <a:xfrm>
            <a:off x="11749340" y="6603881"/>
            <a:ext cx="571633" cy="281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1D459D33-7B0A-4578-B22D-F8876E111517}" type="slidenum">
              <a:rPr lang="en-US" sz="1231" smtClean="0">
                <a:latin typeface="+mj-lt"/>
              </a:rPr>
              <a:pPr algn="ctr"/>
              <a:t>‹N›</a:t>
            </a:fld>
            <a:endParaRPr lang="en-US" sz="1231" dirty="0">
              <a:latin typeface="+mj-lt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A55BE4A2-95C0-EC3E-A277-6615BE40E64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" y="6631056"/>
            <a:ext cx="1098271" cy="21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31">
                <a:latin typeface="+mj-lt"/>
              </a:defRPr>
            </a:lvl1pPr>
          </a:lstStyle>
          <a:p>
            <a:r>
              <a:rPr lang="en-US"/>
              <a:t>17/06/2025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393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562709" algn="ctr" rtl="0" fontAlgn="base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1125416" algn="ctr" rtl="0" fontAlgn="base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688123" algn="ctr" rtl="0" fontAlgn="base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2250830" algn="ctr" rtl="0" fontAlgn="base">
        <a:spcBef>
          <a:spcPct val="0"/>
        </a:spcBef>
        <a:spcAft>
          <a:spcPct val="0"/>
        </a:spcAft>
        <a:defRPr sz="3447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422031" indent="-422031" algn="l" rtl="0" eaLnBrk="0" fontAlgn="base" hangingPunct="0">
        <a:spcBef>
          <a:spcPct val="20000"/>
        </a:spcBef>
        <a:spcAft>
          <a:spcPct val="0"/>
        </a:spcAft>
        <a:buChar char="•"/>
        <a:defRPr sz="2463">
          <a:solidFill>
            <a:srgbClr val="002060"/>
          </a:solidFill>
          <a:latin typeface="Calibri" pitchFamily="34" charset="0"/>
          <a:ea typeface="+mn-ea"/>
          <a:cs typeface="+mn-cs"/>
        </a:defRPr>
      </a:lvl1pPr>
      <a:lvl2pPr marL="914400" indent="-351693" algn="l" rtl="0" eaLnBrk="0" fontAlgn="base" hangingPunct="0">
        <a:spcBef>
          <a:spcPct val="20000"/>
        </a:spcBef>
        <a:spcAft>
          <a:spcPct val="0"/>
        </a:spcAft>
        <a:buChar char="–"/>
        <a:defRPr sz="1969">
          <a:solidFill>
            <a:srgbClr val="002060"/>
          </a:solidFill>
          <a:latin typeface="Calibri" pitchFamily="34" charset="0"/>
        </a:defRPr>
      </a:lvl2pPr>
      <a:lvl3pPr marL="1406769" indent="-281354" algn="l" rtl="0" eaLnBrk="0" fontAlgn="base" hangingPunct="0">
        <a:spcBef>
          <a:spcPct val="20000"/>
        </a:spcBef>
        <a:spcAft>
          <a:spcPct val="0"/>
        </a:spcAft>
        <a:buChar char="•"/>
        <a:defRPr sz="1723">
          <a:solidFill>
            <a:srgbClr val="002060"/>
          </a:solidFill>
          <a:latin typeface="Calibri" pitchFamily="34" charset="0"/>
        </a:defRPr>
      </a:lvl3pPr>
      <a:lvl4pPr marL="1969477" indent="-281354" algn="l" rtl="0" eaLnBrk="0" fontAlgn="base" hangingPunct="0">
        <a:spcBef>
          <a:spcPct val="20000"/>
        </a:spcBef>
        <a:spcAft>
          <a:spcPct val="0"/>
        </a:spcAft>
        <a:buChar char="–"/>
        <a:defRPr sz="1477">
          <a:solidFill>
            <a:srgbClr val="002060"/>
          </a:solidFill>
          <a:latin typeface="Calibri" pitchFamily="34" charset="0"/>
        </a:defRPr>
      </a:lvl4pPr>
      <a:lvl5pPr marL="2532185" indent="-281354" algn="l" rtl="0" eaLnBrk="0" fontAlgn="base" hangingPunct="0">
        <a:spcBef>
          <a:spcPct val="20000"/>
        </a:spcBef>
        <a:spcAft>
          <a:spcPct val="0"/>
        </a:spcAft>
        <a:buChar char="»"/>
        <a:defRPr sz="1231">
          <a:solidFill>
            <a:srgbClr val="002060"/>
          </a:solidFill>
          <a:latin typeface="Calibri" pitchFamily="34" charset="0"/>
        </a:defRPr>
      </a:lvl5pPr>
      <a:lvl6pPr marL="3094893" indent="-281354" algn="l" rtl="0" fontAlgn="base">
        <a:spcBef>
          <a:spcPct val="20000"/>
        </a:spcBef>
        <a:spcAft>
          <a:spcPct val="0"/>
        </a:spcAft>
        <a:buChar char="»"/>
        <a:defRPr sz="2463">
          <a:solidFill>
            <a:schemeClr val="tx1"/>
          </a:solidFill>
          <a:latin typeface="+mn-lt"/>
        </a:defRPr>
      </a:lvl6pPr>
      <a:lvl7pPr marL="3657599" indent="-281354" algn="l" rtl="0" fontAlgn="base">
        <a:spcBef>
          <a:spcPct val="20000"/>
        </a:spcBef>
        <a:spcAft>
          <a:spcPct val="0"/>
        </a:spcAft>
        <a:buChar char="»"/>
        <a:defRPr sz="2463">
          <a:solidFill>
            <a:schemeClr val="tx1"/>
          </a:solidFill>
          <a:latin typeface="+mn-lt"/>
        </a:defRPr>
      </a:lvl7pPr>
      <a:lvl8pPr marL="4220308" indent="-281354" algn="l" rtl="0" fontAlgn="base">
        <a:spcBef>
          <a:spcPct val="20000"/>
        </a:spcBef>
        <a:spcAft>
          <a:spcPct val="0"/>
        </a:spcAft>
        <a:buChar char="»"/>
        <a:defRPr sz="2463">
          <a:solidFill>
            <a:schemeClr val="tx1"/>
          </a:solidFill>
          <a:latin typeface="+mn-lt"/>
        </a:defRPr>
      </a:lvl8pPr>
      <a:lvl9pPr marL="4783015" indent="-281354" algn="l" rtl="0" fontAlgn="base">
        <a:spcBef>
          <a:spcPct val="20000"/>
        </a:spcBef>
        <a:spcAft>
          <a:spcPct val="0"/>
        </a:spcAft>
        <a:buChar char="»"/>
        <a:defRPr sz="2463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09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16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23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30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539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246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8954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662" algn="l" defTabSz="1125416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emf"/><Relationship Id="rId5" Type="http://schemas.openxmlformats.org/officeDocument/2006/relationships/image" Target="../media/image42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7.png"/><Relationship Id="rId18" Type="http://schemas.openxmlformats.org/officeDocument/2006/relationships/customXml" Target="../ink/ink8.xml"/><Relationship Id="rId26" Type="http://schemas.openxmlformats.org/officeDocument/2006/relationships/customXml" Target="../ink/ink11.xml"/><Relationship Id="rId3" Type="http://schemas.openxmlformats.org/officeDocument/2006/relationships/image" Target="../media/image54.png"/><Relationship Id="rId34" Type="http://schemas.openxmlformats.org/officeDocument/2006/relationships/customXml" Target="../ink/ink15.xml"/><Relationship Id="rId7" Type="http://schemas.openxmlformats.org/officeDocument/2006/relationships/image" Target="../media/image540.png"/><Relationship Id="rId12" Type="http://schemas.openxmlformats.org/officeDocument/2006/relationships/customXml" Target="../ink/ink5.xml"/><Relationship Id="rId17" Type="http://schemas.openxmlformats.org/officeDocument/2006/relationships/image" Target="../media/image59.png"/><Relationship Id="rId25" Type="http://schemas.openxmlformats.org/officeDocument/2006/relationships/image" Target="../media/image63.png"/><Relationship Id="rId33" Type="http://schemas.openxmlformats.org/officeDocument/2006/relationships/image" Target="../media/image67.png"/><Relationship Id="rId2" Type="http://schemas.openxmlformats.org/officeDocument/2006/relationships/notesSlide" Target="../notesSlides/notesSlide24.xml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29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11" Type="http://schemas.openxmlformats.org/officeDocument/2006/relationships/image" Target="../media/image56.png"/><Relationship Id="rId24" Type="http://schemas.openxmlformats.org/officeDocument/2006/relationships/customXml" Target="../ink/ink10.xml"/><Relationship Id="rId32" Type="http://schemas.openxmlformats.org/officeDocument/2006/relationships/customXml" Target="../ink/ink14.xml"/><Relationship Id="rId37" Type="http://schemas.openxmlformats.org/officeDocument/2006/relationships/image" Target="../media/image69.png"/><Relationship Id="rId5" Type="http://schemas.openxmlformats.org/officeDocument/2006/relationships/image" Target="../media/image530.png"/><Relationship Id="rId15" Type="http://schemas.openxmlformats.org/officeDocument/2006/relationships/image" Target="../media/image58.png"/><Relationship Id="rId23" Type="http://schemas.openxmlformats.org/officeDocument/2006/relationships/image" Target="../media/image62.png"/><Relationship Id="rId28" Type="http://schemas.openxmlformats.org/officeDocument/2006/relationships/customXml" Target="../ink/ink12.xml"/><Relationship Id="rId36" Type="http://schemas.openxmlformats.org/officeDocument/2006/relationships/customXml" Target="../ink/ink16.xml"/><Relationship Id="rId10" Type="http://schemas.openxmlformats.org/officeDocument/2006/relationships/customXml" Target="../ink/ink4.xml"/><Relationship Id="rId19" Type="http://schemas.openxmlformats.org/officeDocument/2006/relationships/image" Target="../media/image60.png"/><Relationship Id="rId31" Type="http://schemas.openxmlformats.org/officeDocument/2006/relationships/image" Target="../media/image66.png"/><Relationship Id="rId4" Type="http://schemas.openxmlformats.org/officeDocument/2006/relationships/customXml" Target="../ink/ink1.xml"/><Relationship Id="rId9" Type="http://schemas.openxmlformats.org/officeDocument/2006/relationships/image" Target="../media/image55.png"/><Relationship Id="rId14" Type="http://schemas.openxmlformats.org/officeDocument/2006/relationships/customXml" Target="../ink/ink6.xml"/><Relationship Id="rId27" Type="http://schemas.openxmlformats.org/officeDocument/2006/relationships/image" Target="../media/image64.png"/><Relationship Id="rId30" Type="http://schemas.openxmlformats.org/officeDocument/2006/relationships/customXml" Target="../ink/ink13.xml"/><Relationship Id="rId35" Type="http://schemas.openxmlformats.org/officeDocument/2006/relationships/image" Target="../media/image68.png"/><Relationship Id="rId8" Type="http://schemas.openxmlformats.org/officeDocument/2006/relationships/customXml" Target="../ink/ink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55.jfif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10" Type="http://schemas.openxmlformats.org/officeDocument/2006/relationships/image" Target="../media/image56.jpe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3.jpeg"/><Relationship Id="rId7" Type="http://schemas.openxmlformats.org/officeDocument/2006/relationships/image" Target="../media/image17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10" Type="http://schemas.openxmlformats.org/officeDocument/2006/relationships/image" Target="../media/image18.jpeg"/><Relationship Id="rId4" Type="http://schemas.openxmlformats.org/officeDocument/2006/relationships/image" Target="../media/image14.jpg"/><Relationship Id="rId9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3.jpeg"/><Relationship Id="rId7" Type="http://schemas.openxmlformats.org/officeDocument/2006/relationships/image" Target="../media/image26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emf"/><Relationship Id="rId9" Type="http://schemas.openxmlformats.org/officeDocument/2006/relationships/image" Target="../media/image2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32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6.sv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A23EAC-AA73-3E5E-1DE6-C3F65FDEC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large circular object in a building&#10;&#10;AI-generated content may be incorrect.">
            <a:extLst>
              <a:ext uri="{FF2B5EF4-FFF2-40B4-BE49-F238E27FC236}">
                <a16:creationId xmlns:a16="http://schemas.microsoft.com/office/drawing/2014/main" id="{A80F6868-3A68-24A5-B944-D76718C85F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69" y="1247511"/>
            <a:ext cx="6331249" cy="4748438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40AA97DC-4DB3-E5E1-5D92-2B84F6C56F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3673" y="6544855"/>
            <a:ext cx="1094723" cy="262387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361AE7AC-2847-8A83-FAD4-6EA0375E4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1018560"/>
            <a:ext cx="227349" cy="45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221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44348352-B86A-5935-6A0A-274E991D1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en-GB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Forum on Tracking Detector Mechanics 2025</a:t>
            </a:r>
            <a:br>
              <a:rPr lang="en-GB" sz="1800" b="1" dirty="0">
                <a:effectLst/>
                <a:cs typeface="Calibri" panose="020F0502020204030204" pitchFamily="34" charset="0"/>
              </a:rPr>
            </a:br>
            <a:r>
              <a:rPr lang="en-GB" sz="1800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 </a:t>
            </a:r>
            <a:r>
              <a:rPr lang="it-IT" sz="1800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Bristol, UK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EC5CF41-7EEF-0BED-C644-AE15F077857A}"/>
              </a:ext>
            </a:extLst>
          </p:cNvPr>
          <p:cNvSpPr txBox="1"/>
          <p:nvPr/>
        </p:nvSpPr>
        <p:spPr>
          <a:xfrm>
            <a:off x="7721222" y="3921622"/>
            <a:ext cx="3665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Lorenzo Bistoni, EP-CMX-ID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0EAC5E-71AC-B438-B359-8D86C8165C4E}"/>
              </a:ext>
            </a:extLst>
          </p:cNvPr>
          <p:cNvSpPr txBox="1"/>
          <p:nvPr/>
        </p:nvSpPr>
        <p:spPr>
          <a:xfrm>
            <a:off x="7106568" y="4383417"/>
            <a:ext cx="4680904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77" dirty="0">
                <a:latin typeface="Calibri" panose="020F0502020204030204" pitchFamily="34" charset="0"/>
                <a:cs typeface="Calibri" panose="020F0502020204030204" pitchFamily="34" charset="0"/>
              </a:rPr>
              <a:t>With major contributions from: D. Abbaneo, G. Baldinelli, P. F. Cianchetta. On behalf of the CMS Tracker Group</a:t>
            </a:r>
            <a:endParaRPr lang="en-GB" sz="1477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CC9E41-D8C3-EFF3-0FEA-5454F283F7C4}"/>
              </a:ext>
            </a:extLst>
          </p:cNvPr>
          <p:cNvSpPr/>
          <p:nvPr/>
        </p:nvSpPr>
        <p:spPr>
          <a:xfrm>
            <a:off x="9102457" y="6524197"/>
            <a:ext cx="1983251" cy="2623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B15EC6-A927-B187-042A-3CB507B0EF13}"/>
              </a:ext>
            </a:extLst>
          </p:cNvPr>
          <p:cNvSpPr txBox="1"/>
          <p:nvPr/>
        </p:nvSpPr>
        <p:spPr>
          <a:xfrm>
            <a:off x="7057209" y="2344327"/>
            <a:ext cx="4779622" cy="13849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1A63A0"/>
                </a:solidFill>
                <a:latin typeface="+mj-lt"/>
              </a:rPr>
              <a:t>Experimental tests on TBPX cooling loops at different CO</a:t>
            </a:r>
            <a:r>
              <a:rPr lang="en-GB" sz="2000" b="1" dirty="0">
                <a:solidFill>
                  <a:srgbClr val="1A63A0"/>
                </a:solidFill>
                <a:latin typeface="+mj-lt"/>
              </a:rPr>
              <a:t>2</a:t>
            </a:r>
            <a:r>
              <a:rPr lang="en-GB" sz="2800" b="1" dirty="0">
                <a:solidFill>
                  <a:srgbClr val="1A63A0"/>
                </a:solidFill>
                <a:latin typeface="+mj-lt"/>
              </a:rPr>
              <a:t> vapour qualities</a:t>
            </a:r>
            <a:endParaRPr lang="en-GB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1463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3B85F1-C9DA-28A7-45B1-422350A74F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4B52269F-1A3B-39A4-FE64-FB5B9E9423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986628"/>
            <a:ext cx="227349" cy="39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5" descr="A graph of a graph&#10;&#10;AI-generated content may be incorrect.">
            <a:extLst>
              <a:ext uri="{FF2B5EF4-FFF2-40B4-BE49-F238E27FC236}">
                <a16:creationId xmlns:a16="http://schemas.microsoft.com/office/drawing/2014/main" id="{80601908-508A-DFEC-4A4C-D794533F08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8" r="2521"/>
          <a:stretch/>
        </p:blipFill>
        <p:spPr>
          <a:xfrm>
            <a:off x="6467750" y="967004"/>
            <a:ext cx="5501159" cy="35148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 descr="A graph of a graph&#10;&#10;AI-generated content may be incorrect.">
            <a:extLst>
              <a:ext uri="{FF2B5EF4-FFF2-40B4-BE49-F238E27FC236}">
                <a16:creationId xmlns:a16="http://schemas.microsoft.com/office/drawing/2014/main" id="{7C14F576-A49F-86D3-865B-2DDAB5842A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0" r="2295"/>
          <a:stretch/>
        </p:blipFill>
        <p:spPr>
          <a:xfrm>
            <a:off x="227348" y="967003"/>
            <a:ext cx="5644931" cy="35148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Ovale 11">
            <a:extLst>
              <a:ext uri="{FF2B5EF4-FFF2-40B4-BE49-F238E27FC236}">
                <a16:creationId xmlns:a16="http://schemas.microsoft.com/office/drawing/2014/main" id="{F3717DCE-9507-EB4B-2CD3-9A79FD5E2836}"/>
              </a:ext>
            </a:extLst>
          </p:cNvPr>
          <p:cNvSpPr/>
          <p:nvPr/>
        </p:nvSpPr>
        <p:spPr>
          <a:xfrm>
            <a:off x="8878957" y="2742019"/>
            <a:ext cx="999073" cy="1346256"/>
          </a:xfrm>
          <a:prstGeom prst="ellipse">
            <a:avLst/>
          </a:prstGeom>
          <a:noFill/>
          <a:ln w="412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Ovale 17">
            <a:extLst>
              <a:ext uri="{FF2B5EF4-FFF2-40B4-BE49-F238E27FC236}">
                <a16:creationId xmlns:a16="http://schemas.microsoft.com/office/drawing/2014/main" id="{3CF057B9-D63C-F349-4B0E-B22B1F604E27}"/>
              </a:ext>
            </a:extLst>
          </p:cNvPr>
          <p:cNvSpPr/>
          <p:nvPr/>
        </p:nvSpPr>
        <p:spPr>
          <a:xfrm>
            <a:off x="2656290" y="2395143"/>
            <a:ext cx="1087049" cy="1693132"/>
          </a:xfrm>
          <a:prstGeom prst="ellipse">
            <a:avLst/>
          </a:prstGeom>
          <a:noFill/>
          <a:ln w="412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F7D11-2897-9AE7-1903-0A6186BAD2CD}"/>
              </a:ext>
            </a:extLst>
          </p:cNvPr>
          <p:cNvSpPr txBox="1"/>
          <p:nvPr/>
        </p:nvSpPr>
        <p:spPr>
          <a:xfrm>
            <a:off x="8149669" y="4582558"/>
            <a:ext cx="2153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VQ 25%     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Z- L4-10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4ADA7-C2FE-CA68-FCAC-23DC1C7F7960}"/>
              </a:ext>
            </a:extLst>
          </p:cNvPr>
          <p:cNvSpPr/>
          <p:nvPr/>
        </p:nvSpPr>
        <p:spPr>
          <a:xfrm rot="5400000">
            <a:off x="9520373" y="4265355"/>
            <a:ext cx="416683" cy="1051095"/>
          </a:xfrm>
          <a:prstGeom prst="rect">
            <a:avLst/>
          </a:prstGeom>
          <a:noFill/>
          <a:ln>
            <a:solidFill>
              <a:srgbClr val="EA1AE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FBCB3F-D2BB-624C-6932-A79EBDC4D631}"/>
              </a:ext>
            </a:extLst>
          </p:cNvPr>
          <p:cNvSpPr txBox="1"/>
          <p:nvPr/>
        </p:nvSpPr>
        <p:spPr>
          <a:xfrm>
            <a:off x="1889296" y="4582562"/>
            <a:ext cx="2321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VQ 40%     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Z- L4-10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D8F4FB2-9B02-4579-558D-BA524E27B8AE}"/>
              </a:ext>
            </a:extLst>
          </p:cNvPr>
          <p:cNvSpPr/>
          <p:nvPr/>
        </p:nvSpPr>
        <p:spPr>
          <a:xfrm rot="5400000">
            <a:off x="3252407" y="4254370"/>
            <a:ext cx="416683" cy="1051095"/>
          </a:xfrm>
          <a:prstGeom prst="rect">
            <a:avLst/>
          </a:prstGeom>
          <a:noFill/>
          <a:ln>
            <a:solidFill>
              <a:srgbClr val="EA1AE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asellaDiTesto 16">
            <a:extLst>
              <a:ext uri="{FF2B5EF4-FFF2-40B4-BE49-F238E27FC236}">
                <a16:creationId xmlns:a16="http://schemas.microsoft.com/office/drawing/2014/main" id="{C91F5581-C024-E6A4-9925-D525B94AAC48}"/>
              </a:ext>
            </a:extLst>
          </p:cNvPr>
          <p:cNvSpPr txBox="1"/>
          <p:nvPr/>
        </p:nvSpPr>
        <p:spPr>
          <a:xfrm>
            <a:off x="461952" y="5531493"/>
            <a:ext cx="52489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477"/>
              </a:spcAft>
            </a:pPr>
            <a:r>
              <a:rPr lang="it-IT" sz="18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More </a:t>
            </a:r>
            <a:r>
              <a:rPr lang="el-GR" sz="18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Δ</a:t>
            </a:r>
            <a:r>
              <a:rPr lang="it-IT" sz="18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in the evaporator = </a:t>
            </a:r>
            <a:r>
              <a:rPr lang="it-IT" sz="18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higher inlet temperature  </a:t>
            </a:r>
            <a:endParaRPr lang="en-GB" sz="1800" b="1" u="sng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D9725683-65F1-FFE0-6EEB-16A52C38EFA8}"/>
              </a:ext>
            </a:extLst>
          </p:cNvPr>
          <p:cNvSpPr/>
          <p:nvPr/>
        </p:nvSpPr>
        <p:spPr>
          <a:xfrm>
            <a:off x="5973897" y="5531492"/>
            <a:ext cx="1612969" cy="294264"/>
          </a:xfrm>
          <a:prstGeom prst="rightArrow">
            <a:avLst/>
          </a:prstGeom>
          <a:solidFill>
            <a:srgbClr val="9FC6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CasellaDiTesto 16">
            <a:extLst>
              <a:ext uri="{FF2B5EF4-FFF2-40B4-BE49-F238E27FC236}">
                <a16:creationId xmlns:a16="http://schemas.microsoft.com/office/drawing/2014/main" id="{4C70F333-80C2-EEE2-1E54-7E82C3D76BA5}"/>
              </a:ext>
            </a:extLst>
          </p:cNvPr>
          <p:cNvSpPr txBox="1"/>
          <p:nvPr/>
        </p:nvSpPr>
        <p:spPr>
          <a:xfrm>
            <a:off x="7849908" y="5493958"/>
            <a:ext cx="35334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477"/>
              </a:spcAft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Constraints on thermal runaway...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Date Placeholder 13">
            <a:extLst>
              <a:ext uri="{FF2B5EF4-FFF2-40B4-BE49-F238E27FC236}">
                <a16:creationId xmlns:a16="http://schemas.microsoft.com/office/drawing/2014/main" id="{0BA74021-861D-D2F3-8CD7-DB4E7BE94F65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id="{9327A30B-137D-3113-5715-F48AAB7AC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srgbClr val="16165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Δ</a:t>
            </a:r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P effect on CO</a:t>
            </a:r>
            <a:r>
              <a:rPr lang="it-IT" sz="14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2</a:t>
            </a:r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 temperatures [°C] in the evaporator: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941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F9D13-5C47-E4A0-DBBC-FF1A730ECD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C0ACBE39-2C0A-6330-AB6B-98D38AD057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986628"/>
            <a:ext cx="227349" cy="39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5ECEB246-CED0-4399-A171-2D0F53B13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2842116"/>
              </p:ext>
            </p:extLst>
          </p:nvPr>
        </p:nvGraphicFramePr>
        <p:xfrm>
          <a:off x="170521" y="932187"/>
          <a:ext cx="11850959" cy="4421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CasellaDiTesto 16">
            <a:extLst>
              <a:ext uri="{FF2B5EF4-FFF2-40B4-BE49-F238E27FC236}">
                <a16:creationId xmlns:a16="http://schemas.microsoft.com/office/drawing/2014/main" id="{126E5DA1-9C35-8903-CE8B-CDCBE9065D14}"/>
              </a:ext>
            </a:extLst>
          </p:cNvPr>
          <p:cNvSpPr txBox="1"/>
          <p:nvPr/>
        </p:nvSpPr>
        <p:spPr>
          <a:xfrm>
            <a:off x="941810" y="5854250"/>
            <a:ext cx="4255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1693" indent="-351693" algn="ctr">
              <a:spcAft>
                <a:spcPts val="1477"/>
              </a:spcAft>
              <a:buFont typeface="Arial" panose="020B0604020202020204" pitchFamily="34" charset="0"/>
              <a:buChar char="•"/>
            </a:pPr>
            <a:r>
              <a:rPr lang="it-IT" sz="18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Less VQ 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= More </a:t>
            </a:r>
            <a:r>
              <a:rPr lang="el-GR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Δ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 = </a:t>
            </a:r>
            <a:r>
              <a:rPr lang="it-IT" sz="18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Higher Tin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[°C]  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B9761CAA-EA1D-6D78-7C35-3BE152984BCF}"/>
              </a:ext>
            </a:extLst>
          </p:cNvPr>
          <p:cNvSpPr/>
          <p:nvPr/>
        </p:nvSpPr>
        <p:spPr>
          <a:xfrm rot="5400000">
            <a:off x="6508213" y="5897279"/>
            <a:ext cx="380103" cy="294044"/>
          </a:xfrm>
          <a:prstGeom prst="rightArrow">
            <a:avLst/>
          </a:prstGeom>
          <a:solidFill>
            <a:srgbClr val="9FC6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CasellaDiTesto 16">
            <a:extLst>
              <a:ext uri="{FF2B5EF4-FFF2-40B4-BE49-F238E27FC236}">
                <a16:creationId xmlns:a16="http://schemas.microsoft.com/office/drawing/2014/main" id="{F5B996C0-B17B-AAE1-ECC8-47CABB6F8E5C}"/>
              </a:ext>
            </a:extLst>
          </p:cNvPr>
          <p:cNvSpPr txBox="1"/>
          <p:nvPr/>
        </p:nvSpPr>
        <p:spPr>
          <a:xfrm>
            <a:off x="5527121" y="5810621"/>
            <a:ext cx="10241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477"/>
              </a:spcAft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VQ [%]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CasellaDiTesto 16">
            <a:extLst>
              <a:ext uri="{FF2B5EF4-FFF2-40B4-BE49-F238E27FC236}">
                <a16:creationId xmlns:a16="http://schemas.microsoft.com/office/drawing/2014/main" id="{492B9F9E-D72A-CBAD-4EA1-387B7F418A02}"/>
              </a:ext>
            </a:extLst>
          </p:cNvPr>
          <p:cNvSpPr txBox="1"/>
          <p:nvPr/>
        </p:nvSpPr>
        <p:spPr>
          <a:xfrm>
            <a:off x="7210323" y="5810620"/>
            <a:ext cx="13547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477"/>
              </a:spcAft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Tmax[°C]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A2C0AE9B-71BE-2A20-6C81-CAA474D0FA78}"/>
              </a:ext>
            </a:extLst>
          </p:cNvPr>
          <p:cNvSpPr/>
          <p:nvPr/>
        </p:nvSpPr>
        <p:spPr>
          <a:xfrm rot="16200000">
            <a:off x="8522079" y="5887193"/>
            <a:ext cx="380103" cy="294044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AFD7538-8E1C-6EBA-CFE0-A8BB58DCA4A4}"/>
              </a:ext>
            </a:extLst>
          </p:cNvPr>
          <p:cNvSpPr/>
          <p:nvPr/>
        </p:nvSpPr>
        <p:spPr>
          <a:xfrm>
            <a:off x="8712131" y="1009651"/>
            <a:ext cx="212496" cy="388516"/>
          </a:xfrm>
          <a:prstGeom prst="rect">
            <a:avLst/>
          </a:prstGeom>
          <a:noFill/>
          <a:ln>
            <a:solidFill>
              <a:srgbClr val="EA1AE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5DF9C9D-0555-6BCE-917B-39E3290537A9}"/>
              </a:ext>
            </a:extLst>
          </p:cNvPr>
          <p:cNvSpPr/>
          <p:nvPr/>
        </p:nvSpPr>
        <p:spPr>
          <a:xfrm>
            <a:off x="11586352" y="1000125"/>
            <a:ext cx="212496" cy="394915"/>
          </a:xfrm>
          <a:prstGeom prst="rect">
            <a:avLst/>
          </a:prstGeom>
          <a:noFill/>
          <a:ln>
            <a:solidFill>
              <a:srgbClr val="EA1AE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5DAE68D5-C785-AEEA-765F-EBC37D35530F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F0C5798-4E3D-3C9E-EDBD-76E4A550F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rgbClr val="16165D"/>
                </a:solidFill>
                <a:effectLst/>
                <a:ea typeface="+mn-ea"/>
                <a:cs typeface="Calibri" panose="020F0502020204030204" pitchFamily="34" charset="0"/>
              </a:rPr>
              <a:t>T</a:t>
            </a:r>
            <a:r>
              <a:rPr lang="it-IT" sz="1400" b="1" dirty="0">
                <a:solidFill>
                  <a:srgbClr val="16165D"/>
                </a:solidFill>
                <a:effectLst/>
                <a:ea typeface="+mn-ea"/>
                <a:cs typeface="Calibri" panose="020F0502020204030204" pitchFamily="34" charset="0"/>
              </a:rPr>
              <a:t>max</a:t>
            </a:r>
            <a:r>
              <a:rPr lang="it-IT" sz="1800" b="1" dirty="0">
                <a:solidFill>
                  <a:srgbClr val="16165D"/>
                </a:solidFill>
                <a:effectLst/>
                <a:ea typeface="+mn-ea"/>
                <a:cs typeface="Calibri" panose="020F0502020204030204" pitchFamily="34" charset="0"/>
              </a:rPr>
              <a:t> CO</a:t>
            </a:r>
            <a:r>
              <a:rPr lang="it-IT" sz="1400" b="1" dirty="0">
                <a:solidFill>
                  <a:srgbClr val="16165D"/>
                </a:solidFill>
                <a:effectLst/>
                <a:ea typeface="+mn-ea"/>
                <a:cs typeface="Calibri" panose="020F0502020204030204" pitchFamily="34" charset="0"/>
              </a:rPr>
              <a:t>2</a:t>
            </a:r>
            <a:r>
              <a:rPr lang="it-IT" sz="1800" b="1" dirty="0">
                <a:solidFill>
                  <a:srgbClr val="16165D"/>
                </a:solidFill>
                <a:effectLst/>
                <a:ea typeface="+mn-ea"/>
                <a:cs typeface="Calibri" panose="020F0502020204030204" pitchFamily="34" charset="0"/>
              </a:rPr>
              <a:t> evaporators, TBPX Z+, Z-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261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85D910-D32D-72EB-8AA2-C353962A46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1F17A6E-0E0A-4F02-B23B-BA29920FB7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1212636"/>
              </p:ext>
            </p:extLst>
          </p:nvPr>
        </p:nvGraphicFramePr>
        <p:xfrm>
          <a:off x="170522" y="874950"/>
          <a:ext cx="11850959" cy="3894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3">
            <a:extLst>
              <a:ext uri="{FF2B5EF4-FFF2-40B4-BE49-F238E27FC236}">
                <a16:creationId xmlns:a16="http://schemas.microsoft.com/office/drawing/2014/main" id="{4F360D67-1072-23F2-6F91-0E61FEAF8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986628"/>
            <a:ext cx="227349" cy="39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CasellaDiTesto 16">
            <a:extLst>
              <a:ext uri="{FF2B5EF4-FFF2-40B4-BE49-F238E27FC236}">
                <a16:creationId xmlns:a16="http://schemas.microsoft.com/office/drawing/2014/main" id="{FB0AEA58-AC43-094F-2714-38E2F6034540}"/>
              </a:ext>
            </a:extLst>
          </p:cNvPr>
          <p:cNvSpPr txBox="1"/>
          <p:nvPr/>
        </p:nvSpPr>
        <p:spPr>
          <a:xfrm>
            <a:off x="227349" y="4928841"/>
            <a:ext cx="20520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477"/>
              </a:spcAft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Reduction in vapour quality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AB9B8A-7FA2-0075-0846-9F7D24972E35}"/>
              </a:ext>
            </a:extLst>
          </p:cNvPr>
          <p:cNvSpPr/>
          <p:nvPr/>
        </p:nvSpPr>
        <p:spPr>
          <a:xfrm>
            <a:off x="8722268" y="4021611"/>
            <a:ext cx="195643" cy="478965"/>
          </a:xfrm>
          <a:prstGeom prst="rect">
            <a:avLst/>
          </a:prstGeom>
          <a:noFill/>
          <a:ln>
            <a:solidFill>
              <a:srgbClr val="EA1AE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CC9FD5-DFF0-8863-E05B-E6D3D879476B}"/>
              </a:ext>
            </a:extLst>
          </p:cNvPr>
          <p:cNvSpPr/>
          <p:nvPr/>
        </p:nvSpPr>
        <p:spPr>
          <a:xfrm>
            <a:off x="11576321" y="4009627"/>
            <a:ext cx="195643" cy="562709"/>
          </a:xfrm>
          <a:prstGeom prst="rect">
            <a:avLst/>
          </a:prstGeom>
          <a:noFill/>
          <a:ln>
            <a:solidFill>
              <a:srgbClr val="EA1AE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8F1DEA-94E3-BC03-02BC-464ED991FEE0}"/>
              </a:ext>
            </a:extLst>
          </p:cNvPr>
          <p:cNvSpPr/>
          <p:nvPr/>
        </p:nvSpPr>
        <p:spPr>
          <a:xfrm>
            <a:off x="10870721" y="4021611"/>
            <a:ext cx="195643" cy="47896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asellaDiTesto 16">
            <a:extLst>
              <a:ext uri="{FF2B5EF4-FFF2-40B4-BE49-F238E27FC236}">
                <a16:creationId xmlns:a16="http://schemas.microsoft.com/office/drawing/2014/main" id="{6254F149-5379-FB32-88F5-41359A2AF5C0}"/>
              </a:ext>
            </a:extLst>
          </p:cNvPr>
          <p:cNvSpPr txBox="1"/>
          <p:nvPr/>
        </p:nvSpPr>
        <p:spPr>
          <a:xfrm>
            <a:off x="2405494" y="4948269"/>
            <a:ext cx="16272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477"/>
              </a:spcAft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More </a:t>
            </a:r>
            <a:r>
              <a:rPr lang="el-GR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Δ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 in the evaporator 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asellaDiTesto 16">
            <a:extLst>
              <a:ext uri="{FF2B5EF4-FFF2-40B4-BE49-F238E27FC236}">
                <a16:creationId xmlns:a16="http://schemas.microsoft.com/office/drawing/2014/main" id="{A6B23613-AB99-32D1-0E0F-2BD740FEDFD0}"/>
              </a:ext>
            </a:extLst>
          </p:cNvPr>
          <p:cNvSpPr txBox="1"/>
          <p:nvPr/>
        </p:nvSpPr>
        <p:spPr>
          <a:xfrm>
            <a:off x="4799577" y="4928839"/>
            <a:ext cx="14487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477"/>
              </a:spcAft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Higher inlet temperature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asellaDiTesto 16">
            <a:extLst>
              <a:ext uri="{FF2B5EF4-FFF2-40B4-BE49-F238E27FC236}">
                <a16:creationId xmlns:a16="http://schemas.microsoft.com/office/drawing/2014/main" id="{F3A19F85-5CD3-DAF7-B531-3CE44A7CD05B}"/>
              </a:ext>
            </a:extLst>
          </p:cNvPr>
          <p:cNvSpPr txBox="1"/>
          <p:nvPr/>
        </p:nvSpPr>
        <p:spPr>
          <a:xfrm>
            <a:off x="7072350" y="4918214"/>
            <a:ext cx="17477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477"/>
              </a:spcAft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Smaller thermal runaway margin  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150F5A76-3C8B-E2AD-095C-BF88B393B5AA}"/>
              </a:ext>
            </a:extLst>
          </p:cNvPr>
          <p:cNvSpPr/>
          <p:nvPr/>
        </p:nvSpPr>
        <p:spPr>
          <a:xfrm>
            <a:off x="1779477" y="5069578"/>
            <a:ext cx="514543" cy="180337"/>
          </a:xfrm>
          <a:prstGeom prst="rightArrow">
            <a:avLst/>
          </a:prstGeom>
          <a:solidFill>
            <a:srgbClr val="9FC6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DB998191-6671-4841-7AA9-AF4B9EAAFCFE}"/>
              </a:ext>
            </a:extLst>
          </p:cNvPr>
          <p:cNvSpPr/>
          <p:nvPr/>
        </p:nvSpPr>
        <p:spPr>
          <a:xfrm>
            <a:off x="4144218" y="5069578"/>
            <a:ext cx="514543" cy="180337"/>
          </a:xfrm>
          <a:prstGeom prst="rightArrow">
            <a:avLst/>
          </a:prstGeom>
          <a:solidFill>
            <a:srgbClr val="9FC6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53DD6FC2-E198-69C3-DA8B-B1419EBEDD76}"/>
              </a:ext>
            </a:extLst>
          </p:cNvPr>
          <p:cNvSpPr/>
          <p:nvPr/>
        </p:nvSpPr>
        <p:spPr>
          <a:xfrm>
            <a:off x="6389190" y="5063709"/>
            <a:ext cx="514543" cy="180337"/>
          </a:xfrm>
          <a:prstGeom prst="rightArrow">
            <a:avLst/>
          </a:prstGeom>
          <a:solidFill>
            <a:srgbClr val="9FC6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CasellaDiTesto 16">
            <a:extLst>
              <a:ext uri="{FF2B5EF4-FFF2-40B4-BE49-F238E27FC236}">
                <a16:creationId xmlns:a16="http://schemas.microsoft.com/office/drawing/2014/main" id="{66086062-49E2-3126-0266-F28420252967}"/>
              </a:ext>
            </a:extLst>
          </p:cNvPr>
          <p:cNvSpPr txBox="1"/>
          <p:nvPr/>
        </p:nvSpPr>
        <p:spPr>
          <a:xfrm>
            <a:off x="340967" y="5734062"/>
            <a:ext cx="78166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477"/>
              </a:spcAft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it-IT" sz="1800" dirty="0">
                <a:solidFill>
                  <a:srgbClr val="000000"/>
                </a:solidFill>
                <a:highlight>
                  <a:srgbClr val="FFC81E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minimum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margin is </a:t>
            </a:r>
            <a:r>
              <a:rPr lang="it-IT" sz="1800" dirty="0">
                <a:solidFill>
                  <a:srgbClr val="000000"/>
                </a:solidFill>
                <a:highlight>
                  <a:srgbClr val="FFC81E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1.86°C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it-IT" sz="1800" dirty="0">
                <a:solidFill>
                  <a:srgbClr val="000000"/>
                </a:solidFill>
                <a:highlight>
                  <a:srgbClr val="FFC81E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Z- L3-6 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25% VQ. (1.3°C lower than VQ 42%)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93C7A16F-9F11-DAEF-1503-6A9AFF5D79BE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D5C0035D-DD41-0C68-EA29-1CA0B9854F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2850" y="4948269"/>
            <a:ext cx="209863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7" eaLnBrk="0" hangingPunct="0"/>
            <a:r>
              <a:rPr lang="en-US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NB: T.R. margin are evaluated for different integrated luminosity: </a:t>
            </a:r>
          </a:p>
        </p:txBody>
      </p:sp>
      <p:sp>
        <p:nvSpPr>
          <p:cNvPr id="20" name="CasellaDiTesto 16">
            <a:extLst>
              <a:ext uri="{FF2B5EF4-FFF2-40B4-BE49-F238E27FC236}">
                <a16:creationId xmlns:a16="http://schemas.microsoft.com/office/drawing/2014/main" id="{C8D381A5-373C-5C8B-98FD-5CAF44D1797D}"/>
              </a:ext>
            </a:extLst>
          </p:cNvPr>
          <p:cNvSpPr txBox="1"/>
          <p:nvPr/>
        </p:nvSpPr>
        <p:spPr>
          <a:xfrm>
            <a:off x="9922850" y="5722731"/>
            <a:ext cx="20986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44" indent="-285744">
              <a:spcAft>
                <a:spcPts val="1477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2000 fb-1 for L1</a:t>
            </a:r>
            <a:endParaRPr lang="en-GB"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asellaDiTesto 16">
            <a:extLst>
              <a:ext uri="{FF2B5EF4-FFF2-40B4-BE49-F238E27FC236}">
                <a16:creationId xmlns:a16="http://schemas.microsoft.com/office/drawing/2014/main" id="{11345C88-824B-7E81-DE04-362D28625EE8}"/>
              </a:ext>
            </a:extLst>
          </p:cNvPr>
          <p:cNvSpPr txBox="1"/>
          <p:nvPr/>
        </p:nvSpPr>
        <p:spPr>
          <a:xfrm>
            <a:off x="9922849" y="6037940"/>
            <a:ext cx="20986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44" indent="-285744">
              <a:spcAft>
                <a:spcPts val="1477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4000 fb-1 for L2,L3,L4</a:t>
            </a:r>
            <a:endParaRPr lang="en-GB"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id="{010E841E-8F2C-D91A-CB31-FB75218F6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16165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Thermal runaway margins (T</a:t>
            </a:r>
            <a:r>
              <a:rPr lang="el-GR" sz="1600" b="1" dirty="0">
                <a:solidFill>
                  <a:srgbClr val="16165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it-IT" sz="1800" b="1" dirty="0">
                <a:solidFill>
                  <a:srgbClr val="16165D"/>
                </a:solidFill>
                <a:cs typeface="Calibri" panose="020F0502020204030204" pitchFamily="34" charset="0"/>
              </a:rPr>
              <a:t> – T</a:t>
            </a:r>
            <a:r>
              <a:rPr lang="it-IT" sz="1400" b="1" dirty="0">
                <a:solidFill>
                  <a:srgbClr val="16165D"/>
                </a:solidFill>
                <a:cs typeface="Calibri" panose="020F0502020204030204" pitchFamily="34" charset="0"/>
              </a:rPr>
              <a:t>max</a:t>
            </a:r>
            <a:r>
              <a:rPr lang="it-IT" sz="1800" b="1" dirty="0">
                <a:solidFill>
                  <a:srgbClr val="16165D"/>
                </a:solidFill>
                <a:cs typeface="Calibri" panose="020F0502020204030204" pitchFamily="34" charset="0"/>
              </a:rPr>
              <a:t>)</a:t>
            </a:r>
            <a:endParaRPr lang="en-US" sz="1800" kern="0" dirty="0">
              <a:solidFill>
                <a:srgbClr val="16165D"/>
              </a:solidFill>
              <a:effectLst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00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BA87473-8120-E906-F16C-BB07B5F4EC8C}"/>
              </a:ext>
            </a:extLst>
          </p:cNvPr>
          <p:cNvSpPr txBox="1"/>
          <p:nvPr/>
        </p:nvSpPr>
        <p:spPr>
          <a:xfrm>
            <a:off x="228139" y="1708135"/>
            <a:ext cx="11672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2031" indent="-422031">
              <a:buFont typeface="Wingdings" panose="05000000000000000000" pitchFamily="2" charset="2"/>
              <a:buChar char="Ø"/>
            </a:pPr>
            <a:r>
              <a:rPr lang="en-GB" sz="1800" b="1" dirty="0">
                <a:latin typeface="Calibri" panose="020F0502020204030204" pitchFamily="34" charset="0"/>
                <a:cs typeface="Calibri" panose="020F0502020204030204" pitchFamily="34" charset="0"/>
              </a:rPr>
              <a:t>High temperature instabilities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: behaviour close to </a:t>
            </a:r>
            <a:r>
              <a:rPr lang="en-GB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dryout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 or prolongated contact pipe-bubbles</a:t>
            </a:r>
            <a:endParaRPr lang="en-GB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29A6C8-BC70-6412-1D50-E5251B15C086}"/>
              </a:ext>
            </a:extLst>
          </p:cNvPr>
          <p:cNvSpPr txBox="1"/>
          <p:nvPr/>
        </p:nvSpPr>
        <p:spPr>
          <a:xfrm>
            <a:off x="228140" y="2105487"/>
            <a:ext cx="9439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	No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 way of </a:t>
            </a:r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accepting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 this instabilities: they will occour </a:t>
            </a:r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from day 1 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of future tracker!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0EAB89-5747-1BD4-A0DC-D54E76EA12F2}"/>
              </a:ext>
            </a:extLst>
          </p:cNvPr>
          <p:cNvSpPr txBox="1"/>
          <p:nvPr/>
        </p:nvSpPr>
        <p:spPr>
          <a:xfrm>
            <a:off x="303582" y="1120454"/>
            <a:ext cx="6325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1693" indent="-351693"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Original design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ID = 1.6 mm, max HF = 50kW/m^2, </a:t>
            </a:r>
            <a:r>
              <a:rPr lang="it-IT" sz="1800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VQ = 42%</a:t>
            </a:r>
            <a:endParaRPr lang="en-GB" sz="1800" u="sng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42D52C-DAE6-5886-2CD8-06B661621A3D}"/>
              </a:ext>
            </a:extLst>
          </p:cNvPr>
          <p:cNvSpPr txBox="1"/>
          <p:nvPr/>
        </p:nvSpPr>
        <p:spPr>
          <a:xfrm>
            <a:off x="228139" y="2573979"/>
            <a:ext cx="5622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2031" indent="-422031">
              <a:buFont typeface="Wingdings" panose="05000000000000000000" pitchFamily="2" charset="2"/>
              <a:buChar char="Ø"/>
            </a:pP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Worst Therm. Runaway margin is 2.98 [°C]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78F290-2ECB-7F57-A023-0EEAC5C54085}"/>
              </a:ext>
            </a:extLst>
          </p:cNvPr>
          <p:cNvSpPr txBox="1"/>
          <p:nvPr/>
        </p:nvSpPr>
        <p:spPr>
          <a:xfrm>
            <a:off x="228139" y="3159322"/>
            <a:ext cx="5877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2031" indent="-422031">
              <a:buFont typeface="Wingdings" panose="05000000000000000000" pitchFamily="2" charset="2"/>
              <a:buChar char="Ø"/>
            </a:pPr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All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 cooling loops guarantee </a:t>
            </a:r>
            <a:r>
              <a:rPr lang="el-GR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Δ</a:t>
            </a:r>
            <a:r>
              <a:rPr lang="it-IT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capillaries</a:t>
            </a:r>
            <a:r>
              <a:rPr lang="it-IT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&gt; </a:t>
            </a:r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8  bar </a:t>
            </a:r>
            <a:endParaRPr lang="en-GB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F6F706-BF06-83B2-67EC-B43D180DA4AF}"/>
              </a:ext>
            </a:extLst>
          </p:cNvPr>
          <p:cNvSpPr txBox="1"/>
          <p:nvPr/>
        </p:nvSpPr>
        <p:spPr>
          <a:xfrm>
            <a:off x="228142" y="4544566"/>
            <a:ext cx="5450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2031" indent="-422031">
              <a:buFont typeface="Wingdings" panose="05000000000000000000" pitchFamily="2" charset="2"/>
              <a:buChar char="Ø"/>
            </a:pPr>
            <a:r>
              <a:rPr lang="en-GB" sz="1800" b="1" dirty="0">
                <a:latin typeface="Calibri" panose="020F0502020204030204" pitchFamily="34" charset="0"/>
                <a:cs typeface="Calibri" panose="020F0502020204030204" pitchFamily="34" charset="0"/>
              </a:rPr>
              <a:t>No instabilities detected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during our tests</a:t>
            </a:r>
            <a:endParaRPr lang="en-GB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749A4A-D29D-6B80-00EB-B7917FDEA347}"/>
              </a:ext>
            </a:extLst>
          </p:cNvPr>
          <p:cNvSpPr txBox="1"/>
          <p:nvPr/>
        </p:nvSpPr>
        <p:spPr>
          <a:xfrm>
            <a:off x="228141" y="3916286"/>
            <a:ext cx="67441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1693" indent="-351693"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TBPX current design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ID = 1.6 mm, max HF = 50kW/m^2, </a:t>
            </a:r>
            <a:r>
              <a:rPr lang="it-IT" sz="1800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VQ = 25%</a:t>
            </a:r>
            <a:endParaRPr lang="en-GB" sz="1800" u="sng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92D21B-04B5-E486-601F-B0EC28320016}"/>
              </a:ext>
            </a:extLst>
          </p:cNvPr>
          <p:cNvSpPr txBox="1"/>
          <p:nvPr/>
        </p:nvSpPr>
        <p:spPr>
          <a:xfrm>
            <a:off x="228143" y="5160982"/>
            <a:ext cx="5450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2031" indent="-422031">
              <a:buFont typeface="Wingdings" panose="05000000000000000000" pitchFamily="2" charset="2"/>
              <a:buChar char="Ø"/>
            </a:pPr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Worst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 Therm. Runaway </a:t>
            </a:r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margin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 is [</a:t>
            </a:r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1.86°C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6C273E-64D3-EF31-28DE-72D2BBA2DD46}"/>
              </a:ext>
            </a:extLst>
          </p:cNvPr>
          <p:cNvSpPr txBox="1"/>
          <p:nvPr/>
        </p:nvSpPr>
        <p:spPr>
          <a:xfrm>
            <a:off x="228138" y="5776387"/>
            <a:ext cx="6909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2031" indent="-422031">
              <a:buFont typeface="Wingdings" panose="05000000000000000000" pitchFamily="2" charset="2"/>
              <a:buChar char="Ø"/>
            </a:pPr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Mostly all 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cooling loops guarantee </a:t>
            </a:r>
            <a:r>
              <a:rPr lang="el-GR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Δ</a:t>
            </a:r>
            <a:r>
              <a:rPr lang="it-IT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 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capillaries</a:t>
            </a:r>
            <a:r>
              <a:rPr lang="it-IT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&gt; </a:t>
            </a:r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8  bar </a:t>
            </a:r>
            <a:endParaRPr lang="en-GB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8">
            <a:extLst>
              <a:ext uri="{FF2B5EF4-FFF2-40B4-BE49-F238E27FC236}">
                <a16:creationId xmlns:a16="http://schemas.microsoft.com/office/drawing/2014/main" id="{1D38B27F-1CD5-B249-26F8-B60AA336DE03}"/>
              </a:ext>
            </a:extLst>
          </p:cNvPr>
          <p:cNvSpPr/>
          <p:nvPr/>
        </p:nvSpPr>
        <p:spPr>
          <a:xfrm>
            <a:off x="303582" y="1021893"/>
            <a:ext cx="6325063" cy="5135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8">
            <a:extLst>
              <a:ext uri="{FF2B5EF4-FFF2-40B4-BE49-F238E27FC236}">
                <a16:creationId xmlns:a16="http://schemas.microsoft.com/office/drawing/2014/main" id="{3ED610A0-9288-102C-C561-128845A8175A}"/>
              </a:ext>
            </a:extLst>
          </p:cNvPr>
          <p:cNvSpPr/>
          <p:nvPr/>
        </p:nvSpPr>
        <p:spPr>
          <a:xfrm>
            <a:off x="265861" y="3869609"/>
            <a:ext cx="6744163" cy="5135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Graphic 2" descr="Warning with solid fill">
            <a:extLst>
              <a:ext uri="{FF2B5EF4-FFF2-40B4-BE49-F238E27FC236}">
                <a16:creationId xmlns:a16="http://schemas.microsoft.com/office/drawing/2014/main" id="{15DF24E7-7167-6B0E-605B-83A46CABAE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0831" y="2182595"/>
            <a:ext cx="216920" cy="221765"/>
          </a:xfrm>
          <a:prstGeom prst="rect">
            <a:avLst/>
          </a:prstGeom>
        </p:spPr>
      </p:pic>
      <p:sp>
        <p:nvSpPr>
          <p:cNvPr id="7" name="Date Placeholder 13">
            <a:extLst>
              <a:ext uri="{FF2B5EF4-FFF2-40B4-BE49-F238E27FC236}">
                <a16:creationId xmlns:a16="http://schemas.microsoft.com/office/drawing/2014/main" id="{14A35EAE-B8AD-93EA-EB0A-E12826AB2A3F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6E26C8BC-16C4-6EC6-2CC8-9F093B847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16165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Conclusions</a:t>
            </a:r>
            <a:endParaRPr lang="en-US" sz="1800" kern="0" dirty="0">
              <a:solidFill>
                <a:srgbClr val="16165D"/>
              </a:solidFill>
              <a:effectLst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53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4589C-7221-9027-65FF-251897565F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6DEE600D-6FC4-4112-4DBF-FB07A8F35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986628"/>
            <a:ext cx="227349" cy="39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6C160A-3B2D-05E9-E316-1FD25BF21C10}"/>
              </a:ext>
            </a:extLst>
          </p:cNvPr>
          <p:cNvSpPr txBox="1"/>
          <p:nvPr/>
        </p:nvSpPr>
        <p:spPr>
          <a:xfrm>
            <a:off x="7431636" y="2351782"/>
            <a:ext cx="44457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dirty="0">
                <a:latin typeface="Calibri" panose="020F0502020204030204" pitchFamily="34" charset="0"/>
                <a:cs typeface="Calibri" panose="020F0502020204030204" pitchFamily="34" charset="0"/>
              </a:rPr>
              <a:t>Thanks for your attention</a:t>
            </a:r>
            <a:endParaRPr lang="en-GB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14003D-0417-420D-9F78-FEC313D8DA6B}"/>
              </a:ext>
            </a:extLst>
          </p:cNvPr>
          <p:cNvSpPr txBox="1"/>
          <p:nvPr/>
        </p:nvSpPr>
        <p:spPr>
          <a:xfrm>
            <a:off x="7431636" y="3747381"/>
            <a:ext cx="44457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u="sng" dirty="0">
                <a:latin typeface="Calibri" panose="020F0502020204030204" pitchFamily="34" charset="0"/>
                <a:cs typeface="Calibri" panose="020F0502020204030204" pitchFamily="34" charset="0"/>
              </a:rPr>
              <a:t>Questions?</a:t>
            </a:r>
            <a:endParaRPr lang="en-GB" sz="32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Date Placeholder 13">
            <a:extLst>
              <a:ext uri="{FF2B5EF4-FFF2-40B4-BE49-F238E27FC236}">
                <a16:creationId xmlns:a16="http://schemas.microsoft.com/office/drawing/2014/main" id="{38F61BA3-97AC-411A-F7E6-025D282D2FB5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sp>
        <p:nvSpPr>
          <p:cNvPr id="8" name="Date Placeholder 13">
            <a:extLst>
              <a:ext uri="{FF2B5EF4-FFF2-40B4-BE49-F238E27FC236}">
                <a16:creationId xmlns:a16="http://schemas.microsoft.com/office/drawing/2014/main" id="{BC588276-289C-38B1-AEF1-5900ACF225BF}"/>
              </a:ext>
            </a:extLst>
          </p:cNvPr>
          <p:cNvSpPr txBox="1">
            <a:spLocks/>
          </p:cNvSpPr>
          <p:nvPr/>
        </p:nvSpPr>
        <p:spPr bwMode="auto">
          <a:xfrm>
            <a:off x="6705600" y="6544813"/>
            <a:ext cx="181236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lorenzo.bistoni@cern.ch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5005BDB4-2AD9-936C-3469-54C7875B4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en-GB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Forum on Tracking Detector Mechanics 2025</a:t>
            </a:r>
            <a:br>
              <a:rPr lang="en-GB" sz="1800" b="1" dirty="0">
                <a:effectLst/>
                <a:cs typeface="Calibri" panose="020F0502020204030204" pitchFamily="34" charset="0"/>
              </a:rPr>
            </a:br>
            <a:r>
              <a:rPr lang="en-GB" sz="1800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 </a:t>
            </a:r>
            <a:r>
              <a:rPr lang="it-IT" sz="1800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Bristol, UK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pic>
        <p:nvPicPr>
          <p:cNvPr id="2" name="Picture 1" descr="A large circular object in a building&#10;&#10;AI-generated content may be incorrect.">
            <a:extLst>
              <a:ext uri="{FF2B5EF4-FFF2-40B4-BE49-F238E27FC236}">
                <a16:creationId xmlns:a16="http://schemas.microsoft.com/office/drawing/2014/main" id="{16A0C355-C2BC-C04C-A657-A90B1B9309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07" y="1002981"/>
            <a:ext cx="5856600" cy="43924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8B2E5C-3FB8-36FF-2093-3AEC910F584C}"/>
              </a:ext>
            </a:extLst>
          </p:cNvPr>
          <p:cNvSpPr txBox="1"/>
          <p:nvPr/>
        </p:nvSpPr>
        <p:spPr>
          <a:xfrm>
            <a:off x="1859744" y="5461465"/>
            <a:ext cx="3829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- Lorenzo Bistoni, EP-CMX-ID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DA8A69-C01A-E2AD-F084-27B9256BFC1E}"/>
              </a:ext>
            </a:extLst>
          </p:cNvPr>
          <p:cNvSpPr txBox="1"/>
          <p:nvPr/>
        </p:nvSpPr>
        <p:spPr>
          <a:xfrm>
            <a:off x="223469" y="5912019"/>
            <a:ext cx="7208167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77" dirty="0">
                <a:latin typeface="Calibri" panose="020F0502020204030204" pitchFamily="34" charset="0"/>
                <a:cs typeface="Calibri" panose="020F0502020204030204" pitchFamily="34" charset="0"/>
              </a:rPr>
              <a:t>With major contributions from: Duccio Abbaneo, Giorgio Baldinelli, Pier Filippo Cianchetta. On behalf of the CMS Tracker Group</a:t>
            </a:r>
            <a:endParaRPr lang="en-GB" sz="1477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9010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9C5F5-E771-FE11-1F85-6D4D95BFC6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2625BB9F-B1D2-3F03-2E4C-1480D11FC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986628"/>
            <a:ext cx="227349" cy="39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A8129C2-C672-9863-3873-1530C5D3E0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046643"/>
              </p:ext>
            </p:extLst>
          </p:nvPr>
        </p:nvGraphicFramePr>
        <p:xfrm>
          <a:off x="248710" y="1696689"/>
          <a:ext cx="11720552" cy="1554230"/>
        </p:xfrm>
        <a:graphic>
          <a:graphicData uri="http://schemas.openxmlformats.org/drawingml/2006/table">
            <a:tbl>
              <a:tblPr/>
              <a:tblGrid>
                <a:gridCol w="2776068">
                  <a:extLst>
                    <a:ext uri="{9D8B030D-6E8A-4147-A177-3AD203B41FA5}">
                      <a16:colId xmlns:a16="http://schemas.microsoft.com/office/drawing/2014/main" val="4106580987"/>
                    </a:ext>
                  </a:extLst>
                </a:gridCol>
                <a:gridCol w="1163926">
                  <a:extLst>
                    <a:ext uri="{9D8B030D-6E8A-4147-A177-3AD203B41FA5}">
                      <a16:colId xmlns:a16="http://schemas.microsoft.com/office/drawing/2014/main" val="1733736279"/>
                    </a:ext>
                  </a:extLst>
                </a:gridCol>
                <a:gridCol w="1083411">
                  <a:extLst>
                    <a:ext uri="{9D8B030D-6E8A-4147-A177-3AD203B41FA5}">
                      <a16:colId xmlns:a16="http://schemas.microsoft.com/office/drawing/2014/main" val="1556274562"/>
                    </a:ext>
                  </a:extLst>
                </a:gridCol>
                <a:gridCol w="964871">
                  <a:extLst>
                    <a:ext uri="{9D8B030D-6E8A-4147-A177-3AD203B41FA5}">
                      <a16:colId xmlns:a16="http://schemas.microsoft.com/office/drawing/2014/main" val="2897567601"/>
                    </a:ext>
                  </a:extLst>
                </a:gridCol>
                <a:gridCol w="850469">
                  <a:extLst>
                    <a:ext uri="{9D8B030D-6E8A-4147-A177-3AD203B41FA5}">
                      <a16:colId xmlns:a16="http://schemas.microsoft.com/office/drawing/2014/main" val="1496342774"/>
                    </a:ext>
                  </a:extLst>
                </a:gridCol>
                <a:gridCol w="647590">
                  <a:extLst>
                    <a:ext uri="{9D8B030D-6E8A-4147-A177-3AD203B41FA5}">
                      <a16:colId xmlns:a16="http://schemas.microsoft.com/office/drawing/2014/main" val="3773599681"/>
                    </a:ext>
                  </a:extLst>
                </a:gridCol>
                <a:gridCol w="744582">
                  <a:extLst>
                    <a:ext uri="{9D8B030D-6E8A-4147-A177-3AD203B41FA5}">
                      <a16:colId xmlns:a16="http://schemas.microsoft.com/office/drawing/2014/main" val="3552586111"/>
                    </a:ext>
                  </a:extLst>
                </a:gridCol>
                <a:gridCol w="713094">
                  <a:extLst>
                    <a:ext uri="{9D8B030D-6E8A-4147-A177-3AD203B41FA5}">
                      <a16:colId xmlns:a16="http://schemas.microsoft.com/office/drawing/2014/main" val="850113586"/>
                    </a:ext>
                  </a:extLst>
                </a:gridCol>
                <a:gridCol w="685326">
                  <a:extLst>
                    <a:ext uri="{9D8B030D-6E8A-4147-A177-3AD203B41FA5}">
                      <a16:colId xmlns:a16="http://schemas.microsoft.com/office/drawing/2014/main" val="4194398412"/>
                    </a:ext>
                  </a:extLst>
                </a:gridCol>
                <a:gridCol w="890733">
                  <a:extLst>
                    <a:ext uri="{9D8B030D-6E8A-4147-A177-3AD203B41FA5}">
                      <a16:colId xmlns:a16="http://schemas.microsoft.com/office/drawing/2014/main" val="2871140733"/>
                    </a:ext>
                  </a:extLst>
                </a:gridCol>
                <a:gridCol w="596885">
                  <a:extLst>
                    <a:ext uri="{9D8B030D-6E8A-4147-A177-3AD203B41FA5}">
                      <a16:colId xmlns:a16="http://schemas.microsoft.com/office/drawing/2014/main" val="1749090617"/>
                    </a:ext>
                  </a:extLst>
                </a:gridCol>
                <a:gridCol w="603597">
                  <a:extLst>
                    <a:ext uri="{9D8B030D-6E8A-4147-A177-3AD203B41FA5}">
                      <a16:colId xmlns:a16="http://schemas.microsoft.com/office/drawing/2014/main" val="1039187943"/>
                    </a:ext>
                  </a:extLst>
                </a:gridCol>
              </a:tblGrid>
              <a:tr h="28544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Test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Length [m]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Surface [m2]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Power [W]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HF [kW/m2]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Flow [g/s]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VQ</a:t>
                      </a:r>
                    </a:p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multiline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P_PH [W]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HP </a:t>
                      </a:r>
                      <a:r>
                        <a:rPr lang="en-GB" sz="1100" b="1" i="0" u="none" strike="noStrike" dirty="0" err="1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th</a:t>
                      </a:r>
                      <a:r>
                        <a:rPr lang="en-GB" sz="11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 [W]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P_PH + H</a:t>
                      </a:r>
                      <a:r>
                        <a:rPr lang="en-GB" sz="11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P </a:t>
                      </a:r>
                      <a:r>
                        <a:rPr lang="en-GB" sz="1100" b="1" i="0" u="none" strike="noStrike" dirty="0" err="1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th</a:t>
                      </a:r>
                      <a:r>
                        <a:rPr lang="en-GB" sz="11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[W]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HP Test [W]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</a:rPr>
                        <a:t>Flow test [g/s]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271007"/>
                  </a:ext>
                </a:extLst>
              </a:tr>
              <a:tr h="2496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Z+ L3-1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0.00251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126.10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50.30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0.38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8.00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6.46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14.46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1.21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8647482"/>
                  </a:ext>
                </a:extLst>
              </a:tr>
              <a:tr h="38728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Z+L3-9/ Z+ L3-10/ Z- L4-1/ Z- L4-2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0.00251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126.10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50.30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1.14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8.00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6.46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14.46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1.15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08977"/>
                  </a:ext>
                </a:extLst>
              </a:tr>
              <a:tr h="2496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Z+ L3-2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0.00250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94.58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37.88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0.92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0.39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8.00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6.50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14.46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0.93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0014579"/>
                  </a:ext>
                </a:extLst>
              </a:tr>
              <a:tr h="2496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Z- L2-8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0.48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0.00242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72.90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30.17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0.75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0.37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8.00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6.52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14.46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0.79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66900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C868FD8-08E1-F1F1-7477-76E53ADE7AE7}"/>
              </a:ext>
            </a:extLst>
          </p:cNvPr>
          <p:cNvSpPr txBox="1"/>
          <p:nvPr/>
        </p:nvSpPr>
        <p:spPr>
          <a:xfrm>
            <a:off x="338359" y="1065198"/>
            <a:ext cx="426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51693" indent="-351693">
              <a:buFont typeface="Arial" panose="020B0604020202020204" pitchFamily="34" charset="0"/>
              <a:buChar char="•"/>
            </a:pPr>
            <a:r>
              <a:rPr lang="it-IT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Cooling loops: current design TBPX ph2</a:t>
            </a:r>
            <a:endParaRPr lang="en-GB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C47649-E678-D2A8-71F3-A5BE61912085}"/>
              </a:ext>
            </a:extLst>
          </p:cNvPr>
          <p:cNvSpPr txBox="1"/>
          <p:nvPr/>
        </p:nvSpPr>
        <p:spPr>
          <a:xfrm>
            <a:off x="341976" y="3433637"/>
            <a:ext cx="28776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1693" indent="-351693">
              <a:buFont typeface="Arial" panose="020B0604020202020204" pitchFamily="34" charset="0"/>
              <a:buChar char="•"/>
            </a:pPr>
            <a:r>
              <a:rPr lang="it-IT" sz="1400" b="1" u="sng" dirty="0">
                <a:latin typeface="Calibri" panose="020F0502020204030204" pitchFamily="34" charset="0"/>
                <a:cs typeface="Calibri" panose="020F0502020204030204" pitchFamily="34" charset="0"/>
              </a:rPr>
              <a:t>50 kW/m^2, different VQ[%]:</a:t>
            </a:r>
            <a:endParaRPr lang="en-GB" sz="1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DF0DAC7-B8C4-E435-866D-C1B241C3FB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119464"/>
              </p:ext>
            </p:extLst>
          </p:nvPr>
        </p:nvGraphicFramePr>
        <p:xfrm>
          <a:off x="315579" y="3908790"/>
          <a:ext cx="2801081" cy="2297743"/>
        </p:xfrm>
        <a:graphic>
          <a:graphicData uri="http://schemas.openxmlformats.org/drawingml/2006/table">
            <a:tbl>
              <a:tblPr/>
              <a:tblGrid>
                <a:gridCol w="873479">
                  <a:extLst>
                    <a:ext uri="{9D8B030D-6E8A-4147-A177-3AD203B41FA5}">
                      <a16:colId xmlns:a16="http://schemas.microsoft.com/office/drawing/2014/main" val="1806275533"/>
                    </a:ext>
                  </a:extLst>
                </a:gridCol>
                <a:gridCol w="999051">
                  <a:extLst>
                    <a:ext uri="{9D8B030D-6E8A-4147-A177-3AD203B41FA5}">
                      <a16:colId xmlns:a16="http://schemas.microsoft.com/office/drawing/2014/main" val="2666565692"/>
                    </a:ext>
                  </a:extLst>
                </a:gridCol>
                <a:gridCol w="928551">
                  <a:extLst>
                    <a:ext uri="{9D8B030D-6E8A-4147-A177-3AD203B41FA5}">
                      <a16:colId xmlns:a16="http://schemas.microsoft.com/office/drawing/2014/main" val="1384030265"/>
                    </a:ext>
                  </a:extLst>
                </a:gridCol>
              </a:tblGrid>
              <a:tr h="30020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Q[%]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967" marR="4967" marT="4967" marB="0" anchor="ctr"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Power [W]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967" marR="4967" marT="4967" marB="0" anchor="ctr"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Ftest</a:t>
                      </a:r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[g/s]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967" marR="4967" marT="4967" marB="0" anchor="ctr">
                    <a:solidFill>
                      <a:srgbClr val="A5C9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2648783"/>
                  </a:ext>
                </a:extLst>
              </a:tr>
              <a:tr h="1815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0.50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126.4</a:t>
                      </a: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0.92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67" marR="4967" marT="4967" marB="0" anchor="ctr"/>
                </a:tc>
                <a:extLst>
                  <a:ext uri="{0D108BD9-81ED-4DB2-BD59-A6C34878D82A}">
                    <a16:rowId xmlns:a16="http://schemas.microsoft.com/office/drawing/2014/main" val="2624316216"/>
                  </a:ext>
                </a:extLst>
              </a:tr>
              <a:tr h="1815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0.45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126.4</a:t>
                      </a: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1.02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67" marR="4967" marT="4967" marB="0" anchor="ctr"/>
                </a:tc>
                <a:extLst>
                  <a:ext uri="{0D108BD9-81ED-4DB2-BD59-A6C34878D82A}">
                    <a16:rowId xmlns:a16="http://schemas.microsoft.com/office/drawing/2014/main" val="1466545117"/>
                  </a:ext>
                </a:extLst>
              </a:tr>
              <a:tr h="1815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0.42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126.4</a:t>
                      </a: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1.10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67" marR="4967" marT="4967" marB="0" anchor="ctr"/>
                </a:tc>
                <a:extLst>
                  <a:ext uri="{0D108BD9-81ED-4DB2-BD59-A6C34878D82A}">
                    <a16:rowId xmlns:a16="http://schemas.microsoft.com/office/drawing/2014/main" val="3919010004"/>
                  </a:ext>
                </a:extLst>
              </a:tr>
              <a:tr h="1815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0.40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126.4</a:t>
                      </a: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1.15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67" marR="4967" marT="4967" marB="0" anchor="ctr"/>
                </a:tc>
                <a:extLst>
                  <a:ext uri="{0D108BD9-81ED-4DB2-BD59-A6C34878D82A}">
                    <a16:rowId xmlns:a16="http://schemas.microsoft.com/office/drawing/2014/main" val="4255295586"/>
                  </a:ext>
                </a:extLst>
              </a:tr>
              <a:tr h="1815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0.38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126.4</a:t>
                      </a: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1.21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67" marR="4967" marT="4967" marB="0" anchor="ctr"/>
                </a:tc>
                <a:extLst>
                  <a:ext uri="{0D108BD9-81ED-4DB2-BD59-A6C34878D82A}">
                    <a16:rowId xmlns:a16="http://schemas.microsoft.com/office/drawing/2014/main" val="588833187"/>
                  </a:ext>
                </a:extLst>
              </a:tr>
              <a:tr h="1815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0.35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126.4</a:t>
                      </a: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1.32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67" marR="4967" marT="4967" marB="0" anchor="ctr"/>
                </a:tc>
                <a:extLst>
                  <a:ext uri="{0D108BD9-81ED-4DB2-BD59-A6C34878D82A}">
                    <a16:rowId xmlns:a16="http://schemas.microsoft.com/office/drawing/2014/main" val="1441010123"/>
                  </a:ext>
                </a:extLst>
              </a:tr>
              <a:tr h="1815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0.33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126.4</a:t>
                      </a: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1.40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67" marR="4967" marT="4967" marB="0" anchor="ctr"/>
                </a:tc>
                <a:extLst>
                  <a:ext uri="{0D108BD9-81ED-4DB2-BD59-A6C34878D82A}">
                    <a16:rowId xmlns:a16="http://schemas.microsoft.com/office/drawing/2014/main" val="2501311310"/>
                  </a:ext>
                </a:extLst>
              </a:tr>
              <a:tr h="1815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0.30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126.4</a:t>
                      </a: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1.54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67" marR="4967" marT="4967" marB="0" anchor="ctr"/>
                </a:tc>
                <a:extLst>
                  <a:ext uri="{0D108BD9-81ED-4DB2-BD59-A6C34878D82A}">
                    <a16:rowId xmlns:a16="http://schemas.microsoft.com/office/drawing/2014/main" val="2927468007"/>
                  </a:ext>
                </a:extLst>
              </a:tr>
              <a:tr h="1815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0.28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126.4</a:t>
                      </a: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1.65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67" marR="4967" marT="4967" marB="0" anchor="ctr"/>
                </a:tc>
                <a:extLst>
                  <a:ext uri="{0D108BD9-81ED-4DB2-BD59-A6C34878D82A}">
                    <a16:rowId xmlns:a16="http://schemas.microsoft.com/office/drawing/2014/main" val="2830729440"/>
                  </a:ext>
                </a:extLst>
              </a:tr>
              <a:tr h="1815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0.25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126.4</a:t>
                      </a: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1.84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67" marR="4967" marT="4967" marB="0" anchor="ctr"/>
                </a:tc>
                <a:extLst>
                  <a:ext uri="{0D108BD9-81ED-4DB2-BD59-A6C34878D82A}">
                    <a16:rowId xmlns:a16="http://schemas.microsoft.com/office/drawing/2014/main" val="1191114754"/>
                  </a:ext>
                </a:extLst>
              </a:tr>
              <a:tr h="1815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0.20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126.4</a:t>
                      </a: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2.29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967" marR="4967" marT="4967" marB="0" anchor="ctr"/>
                </a:tc>
                <a:extLst>
                  <a:ext uri="{0D108BD9-81ED-4DB2-BD59-A6C34878D82A}">
                    <a16:rowId xmlns:a16="http://schemas.microsoft.com/office/drawing/2014/main" val="1345191758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FBB4902F-3C0F-C20D-F446-9AE04CA1D961}"/>
              </a:ext>
            </a:extLst>
          </p:cNvPr>
          <p:cNvSpPr txBox="1"/>
          <p:nvPr/>
        </p:nvSpPr>
        <p:spPr>
          <a:xfrm>
            <a:off x="3335069" y="3433636"/>
            <a:ext cx="2769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1693" indent="-351693">
              <a:buFont typeface="Arial" panose="020B0604020202020204" pitchFamily="34" charset="0"/>
              <a:buChar char="•"/>
            </a:pPr>
            <a:r>
              <a:rPr lang="it-IT" sz="1400" dirty="0">
                <a:latin typeface="Calibri" panose="020F0502020204030204" pitchFamily="34" charset="0"/>
                <a:cs typeface="Calibri" panose="020F0502020204030204" pitchFamily="34" charset="0"/>
              </a:rPr>
              <a:t>40 % VQ, different HF: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03A32258-16F4-EE73-0ED7-2AB731314E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143954"/>
              </p:ext>
            </p:extLst>
          </p:nvPr>
        </p:nvGraphicFramePr>
        <p:xfrm>
          <a:off x="3263588" y="3908790"/>
          <a:ext cx="2801081" cy="2297746"/>
        </p:xfrm>
        <a:graphic>
          <a:graphicData uri="http://schemas.openxmlformats.org/drawingml/2006/table">
            <a:tbl>
              <a:tblPr/>
              <a:tblGrid>
                <a:gridCol w="873479">
                  <a:extLst>
                    <a:ext uri="{9D8B030D-6E8A-4147-A177-3AD203B41FA5}">
                      <a16:colId xmlns:a16="http://schemas.microsoft.com/office/drawing/2014/main" val="1806275533"/>
                    </a:ext>
                  </a:extLst>
                </a:gridCol>
                <a:gridCol w="999051">
                  <a:extLst>
                    <a:ext uri="{9D8B030D-6E8A-4147-A177-3AD203B41FA5}">
                      <a16:colId xmlns:a16="http://schemas.microsoft.com/office/drawing/2014/main" val="2666565692"/>
                    </a:ext>
                  </a:extLst>
                </a:gridCol>
                <a:gridCol w="928551">
                  <a:extLst>
                    <a:ext uri="{9D8B030D-6E8A-4147-A177-3AD203B41FA5}">
                      <a16:colId xmlns:a16="http://schemas.microsoft.com/office/drawing/2014/main" val="1384030265"/>
                    </a:ext>
                  </a:extLst>
                </a:gridCol>
              </a:tblGrid>
              <a:tr h="280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HF [kW/m2]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967" marR="4967" marT="49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Power [W]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967" marR="4967" marT="49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Ftest</a:t>
                      </a:r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[g/s]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967" marR="4967" marT="49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2648783"/>
                  </a:ext>
                </a:extLst>
              </a:tr>
              <a:tr h="1680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150.42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1.37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4316216"/>
                  </a:ext>
                </a:extLst>
              </a:tr>
              <a:tr h="1680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137.88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6545117"/>
                  </a:ext>
                </a:extLst>
              </a:tr>
              <a:tr h="1680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126.10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1.17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9010004"/>
                  </a:ext>
                </a:extLst>
              </a:tr>
              <a:tr h="1680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112.81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1.07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5295586"/>
                  </a:ext>
                </a:extLst>
              </a:tr>
              <a:tr h="1680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100.28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8833187"/>
                  </a:ext>
                </a:extLst>
              </a:tr>
              <a:tr h="1680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87.74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0.88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1010123"/>
                  </a:ext>
                </a:extLst>
              </a:tr>
              <a:tr h="1680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75.21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0.79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1311310"/>
                  </a:ext>
                </a:extLst>
              </a:tr>
              <a:tr h="1680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62.67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0.67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468007"/>
                  </a:ext>
                </a:extLst>
              </a:tr>
              <a:tr h="1680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50.14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0.57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729440"/>
                  </a:ext>
                </a:extLst>
              </a:tr>
              <a:tr h="1680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37.60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0.46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1114754"/>
                  </a:ext>
                </a:extLst>
              </a:tr>
              <a:tr h="1680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25.07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0.37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5191758"/>
                  </a:ext>
                </a:extLst>
              </a:tr>
              <a:tr h="1680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12.53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0.26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2121014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C2184D36-AD9C-274F-8B85-736A184AD84A}"/>
              </a:ext>
            </a:extLst>
          </p:cNvPr>
          <p:cNvSpPr txBox="1"/>
          <p:nvPr/>
        </p:nvSpPr>
        <p:spPr>
          <a:xfrm>
            <a:off x="6205823" y="3449141"/>
            <a:ext cx="2769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1693" indent="-351693">
              <a:buFont typeface="Arial" panose="020B0604020202020204" pitchFamily="34" charset="0"/>
              <a:buChar char="•"/>
            </a:pPr>
            <a:r>
              <a:rPr lang="it-IT" sz="1400" dirty="0">
                <a:latin typeface="Calibri" panose="020F0502020204030204" pitchFamily="34" charset="0"/>
                <a:cs typeface="Calibri" panose="020F0502020204030204" pitchFamily="34" charset="0"/>
              </a:rPr>
              <a:t>33 % VQ, different HF: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4A1AC705-AC32-B3B8-68A9-BC514B44AB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669301"/>
              </p:ext>
            </p:extLst>
          </p:nvPr>
        </p:nvGraphicFramePr>
        <p:xfrm>
          <a:off x="6274261" y="3900908"/>
          <a:ext cx="2801081" cy="2286678"/>
        </p:xfrm>
        <a:graphic>
          <a:graphicData uri="http://schemas.openxmlformats.org/drawingml/2006/table">
            <a:tbl>
              <a:tblPr/>
              <a:tblGrid>
                <a:gridCol w="873479">
                  <a:extLst>
                    <a:ext uri="{9D8B030D-6E8A-4147-A177-3AD203B41FA5}">
                      <a16:colId xmlns:a16="http://schemas.microsoft.com/office/drawing/2014/main" val="1806275533"/>
                    </a:ext>
                  </a:extLst>
                </a:gridCol>
                <a:gridCol w="999051">
                  <a:extLst>
                    <a:ext uri="{9D8B030D-6E8A-4147-A177-3AD203B41FA5}">
                      <a16:colId xmlns:a16="http://schemas.microsoft.com/office/drawing/2014/main" val="2666565692"/>
                    </a:ext>
                  </a:extLst>
                </a:gridCol>
                <a:gridCol w="928551">
                  <a:extLst>
                    <a:ext uri="{9D8B030D-6E8A-4147-A177-3AD203B41FA5}">
                      <a16:colId xmlns:a16="http://schemas.microsoft.com/office/drawing/2014/main" val="1384030265"/>
                    </a:ext>
                  </a:extLst>
                </a:gridCol>
              </a:tblGrid>
              <a:tr h="2566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HF [kW/m2]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967" marR="4967" marT="49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Power [W]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967" marR="4967" marT="49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Ftest</a:t>
                      </a:r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[g/s]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967" marR="4967" marT="49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2648783"/>
                  </a:ext>
                </a:extLst>
              </a:tr>
              <a:tr h="1691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150.42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1.66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4316216"/>
                  </a:ext>
                </a:extLst>
              </a:tr>
              <a:tr h="1691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137.88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1.51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6545117"/>
                  </a:ext>
                </a:extLst>
              </a:tr>
              <a:tr h="1691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125.35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1.42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9010004"/>
                  </a:ext>
                </a:extLst>
              </a:tr>
              <a:tr h="1691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112.81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5295586"/>
                  </a:ext>
                </a:extLst>
              </a:tr>
              <a:tr h="1691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100.28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8833187"/>
                  </a:ext>
                </a:extLst>
              </a:tr>
              <a:tr h="1691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87.74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1.06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1010123"/>
                  </a:ext>
                </a:extLst>
              </a:tr>
              <a:tr h="1691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75.21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1311310"/>
                  </a:ext>
                </a:extLst>
              </a:tr>
              <a:tr h="1691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62.67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0.81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468007"/>
                  </a:ext>
                </a:extLst>
              </a:tr>
              <a:tr h="1691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50.14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0.69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729440"/>
                  </a:ext>
                </a:extLst>
              </a:tr>
              <a:tr h="1691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37.60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0.79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1114754"/>
                  </a:ext>
                </a:extLst>
              </a:tr>
              <a:tr h="1691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25.07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0.68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5191758"/>
                  </a:ext>
                </a:extLst>
              </a:tr>
              <a:tr h="1691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12.53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8449882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DD875695-2196-8108-108A-F6A44E9ABF3F}"/>
              </a:ext>
            </a:extLst>
          </p:cNvPr>
          <p:cNvSpPr txBox="1"/>
          <p:nvPr/>
        </p:nvSpPr>
        <p:spPr>
          <a:xfrm>
            <a:off x="9134792" y="3433636"/>
            <a:ext cx="2834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1693" indent="-351693">
              <a:buFont typeface="Arial" panose="020B0604020202020204" pitchFamily="34" charset="0"/>
              <a:buChar char="•"/>
            </a:pPr>
            <a:r>
              <a:rPr lang="it-IT" sz="1400" dirty="0">
                <a:latin typeface="Calibri" panose="020F0502020204030204" pitchFamily="34" charset="0"/>
                <a:cs typeface="Calibri" panose="020F0502020204030204" pitchFamily="34" charset="0"/>
              </a:rPr>
              <a:t>25 % VQ, different HF: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DE065946-8F82-0F7B-F8A8-9FCE5AE97E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724461"/>
              </p:ext>
            </p:extLst>
          </p:nvPr>
        </p:nvGraphicFramePr>
        <p:xfrm>
          <a:off x="9284934" y="3908791"/>
          <a:ext cx="2801081" cy="2278790"/>
        </p:xfrm>
        <a:graphic>
          <a:graphicData uri="http://schemas.openxmlformats.org/drawingml/2006/table">
            <a:tbl>
              <a:tblPr/>
              <a:tblGrid>
                <a:gridCol w="873479">
                  <a:extLst>
                    <a:ext uri="{9D8B030D-6E8A-4147-A177-3AD203B41FA5}">
                      <a16:colId xmlns:a16="http://schemas.microsoft.com/office/drawing/2014/main" val="1806275533"/>
                    </a:ext>
                  </a:extLst>
                </a:gridCol>
                <a:gridCol w="999051">
                  <a:extLst>
                    <a:ext uri="{9D8B030D-6E8A-4147-A177-3AD203B41FA5}">
                      <a16:colId xmlns:a16="http://schemas.microsoft.com/office/drawing/2014/main" val="2666565692"/>
                    </a:ext>
                  </a:extLst>
                </a:gridCol>
                <a:gridCol w="928551">
                  <a:extLst>
                    <a:ext uri="{9D8B030D-6E8A-4147-A177-3AD203B41FA5}">
                      <a16:colId xmlns:a16="http://schemas.microsoft.com/office/drawing/2014/main" val="1384030265"/>
                    </a:ext>
                  </a:extLst>
                </a:gridCol>
              </a:tblGrid>
              <a:tr h="2878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HF [kW/m2]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967" marR="4967" marT="49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Power [W]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967" marR="4967" marT="49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Ftest</a:t>
                      </a:r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[g/s]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967" marR="4967" marT="49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2648783"/>
                  </a:ext>
                </a:extLst>
              </a:tr>
              <a:tr h="165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150.42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2.19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4316216"/>
                  </a:ext>
                </a:extLst>
              </a:tr>
              <a:tr h="165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137.88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2.00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6545117"/>
                  </a:ext>
                </a:extLst>
              </a:tr>
              <a:tr h="165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125.35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1.88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9010004"/>
                  </a:ext>
                </a:extLst>
              </a:tr>
              <a:tr h="165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112.81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1.71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5295586"/>
                  </a:ext>
                </a:extLst>
              </a:tr>
              <a:tr h="165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100.28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1.52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8833187"/>
                  </a:ext>
                </a:extLst>
              </a:tr>
              <a:tr h="165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87.74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1010123"/>
                  </a:ext>
                </a:extLst>
              </a:tr>
              <a:tr h="165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75.21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1.26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1311310"/>
                  </a:ext>
                </a:extLst>
              </a:tr>
              <a:tr h="165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62.67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1.06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468007"/>
                  </a:ext>
                </a:extLst>
              </a:tr>
              <a:tr h="165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50.14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0.91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729440"/>
                  </a:ext>
                </a:extLst>
              </a:tr>
              <a:tr h="165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37.60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1.04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1114754"/>
                  </a:ext>
                </a:extLst>
              </a:tr>
              <a:tr h="165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25.07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0.89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5191758"/>
                  </a:ext>
                </a:extLst>
              </a:tr>
              <a:tr h="165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12.53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0.73</a:t>
                      </a:r>
                    </a:p>
                  </a:txBody>
                  <a:tcPr marL="11723" marR="11723" marT="117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8369942"/>
                  </a:ext>
                </a:extLst>
              </a:tr>
            </a:tbl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id="{42BCFE16-16A2-0A80-38BF-4AB128F095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Backup: full test plan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sp>
        <p:nvSpPr>
          <p:cNvPr id="13" name="Date Placeholder 13">
            <a:extLst>
              <a:ext uri="{FF2B5EF4-FFF2-40B4-BE49-F238E27FC236}">
                <a16:creationId xmlns:a16="http://schemas.microsoft.com/office/drawing/2014/main" id="{0A96DDBD-6810-DAFB-56C9-D8804D916C93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</p:spTree>
    <p:extLst>
      <p:ext uri="{BB962C8B-B14F-4D97-AF65-F5344CB8AC3E}">
        <p14:creationId xmlns:p14="http://schemas.microsoft.com/office/powerpoint/2010/main" val="850054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356520-FF89-D03F-7C03-CF87E42B7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9D565D33-E090-05E7-CB54-D9B4509A6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986628"/>
            <a:ext cx="227349" cy="39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738CD2-EADC-EE9D-2E21-9B87540855FA}"/>
              </a:ext>
            </a:extLst>
          </p:cNvPr>
          <p:cNvSpPr txBox="1"/>
          <p:nvPr/>
        </p:nvSpPr>
        <p:spPr>
          <a:xfrm>
            <a:off x="4679223" y="820138"/>
            <a:ext cx="383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50 kW/m^2 different vapour qualities:</a:t>
            </a:r>
          </a:p>
        </p:txBody>
      </p:sp>
      <p:pic>
        <p:nvPicPr>
          <p:cNvPr id="4" name="Picture 3" descr="A close-up of a bunch of wires&#10;&#10;AI-generated content may be incorrect.">
            <a:extLst>
              <a:ext uri="{FF2B5EF4-FFF2-40B4-BE49-F238E27FC236}">
                <a16:creationId xmlns:a16="http://schemas.microsoft.com/office/drawing/2014/main" id="{249F4427-7D19-6E28-528B-01D68D1395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8" r="43975" b="52538"/>
          <a:stretch/>
        </p:blipFill>
        <p:spPr>
          <a:xfrm>
            <a:off x="10080249" y="959985"/>
            <a:ext cx="1817284" cy="42393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44A8534-9F37-9040-8653-86968FB4F1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9237" y="1235409"/>
            <a:ext cx="637595" cy="38677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7BCD98B-0257-3BC5-EB7F-75641B51CCF6}"/>
              </a:ext>
            </a:extLst>
          </p:cNvPr>
          <p:cNvSpPr txBox="1"/>
          <p:nvPr/>
        </p:nvSpPr>
        <p:spPr>
          <a:xfrm>
            <a:off x="10232667" y="4422324"/>
            <a:ext cx="25039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B091B6-53D1-5CF4-BE52-E3C163B65413}"/>
              </a:ext>
            </a:extLst>
          </p:cNvPr>
          <p:cNvSpPr txBox="1"/>
          <p:nvPr/>
        </p:nvSpPr>
        <p:spPr>
          <a:xfrm>
            <a:off x="10239331" y="3892735"/>
            <a:ext cx="25039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30D854-77EF-F08F-5F60-6D4235EE0439}"/>
              </a:ext>
            </a:extLst>
          </p:cNvPr>
          <p:cNvSpPr txBox="1"/>
          <p:nvPr/>
        </p:nvSpPr>
        <p:spPr>
          <a:xfrm>
            <a:off x="10232667" y="3354280"/>
            <a:ext cx="25039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3122B3-79EF-E015-5429-D6B63CA634A0}"/>
              </a:ext>
            </a:extLst>
          </p:cNvPr>
          <p:cNvSpPr txBox="1"/>
          <p:nvPr/>
        </p:nvSpPr>
        <p:spPr>
          <a:xfrm>
            <a:off x="10232667" y="2814607"/>
            <a:ext cx="25039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5C838C-8C07-1297-E08A-23D14942B526}"/>
              </a:ext>
            </a:extLst>
          </p:cNvPr>
          <p:cNvSpPr txBox="1"/>
          <p:nvPr/>
        </p:nvSpPr>
        <p:spPr>
          <a:xfrm>
            <a:off x="10232667" y="2365373"/>
            <a:ext cx="25039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8866756-569E-7431-04F2-6223D2DD4A1B}"/>
              </a:ext>
            </a:extLst>
          </p:cNvPr>
          <p:cNvSpPr txBox="1"/>
          <p:nvPr/>
        </p:nvSpPr>
        <p:spPr>
          <a:xfrm>
            <a:off x="10278586" y="1796032"/>
            <a:ext cx="25039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7692FE-2388-4394-88C8-3F5AD3A53165}"/>
              </a:ext>
            </a:extLst>
          </p:cNvPr>
          <p:cNvSpPr txBox="1"/>
          <p:nvPr/>
        </p:nvSpPr>
        <p:spPr>
          <a:xfrm>
            <a:off x="11430582" y="1736572"/>
            <a:ext cx="25039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4D9E00-82A5-90CA-F9EF-2FD5E61BD759}"/>
              </a:ext>
            </a:extLst>
          </p:cNvPr>
          <p:cNvSpPr txBox="1"/>
          <p:nvPr/>
        </p:nvSpPr>
        <p:spPr>
          <a:xfrm>
            <a:off x="11436523" y="2154380"/>
            <a:ext cx="25039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E9843E-910C-ABBE-F2D1-2019C1BAFC87}"/>
              </a:ext>
            </a:extLst>
          </p:cNvPr>
          <p:cNvSpPr txBox="1"/>
          <p:nvPr/>
        </p:nvSpPr>
        <p:spPr>
          <a:xfrm>
            <a:off x="11468499" y="2558061"/>
            <a:ext cx="25039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D5C260-0889-0A8C-2CD2-7ACFD24A7E52}"/>
              </a:ext>
            </a:extLst>
          </p:cNvPr>
          <p:cNvSpPr txBox="1"/>
          <p:nvPr/>
        </p:nvSpPr>
        <p:spPr>
          <a:xfrm>
            <a:off x="11397721" y="2972606"/>
            <a:ext cx="31611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95F921-E49B-0F01-C71A-A2BC007DCDD4}"/>
              </a:ext>
            </a:extLst>
          </p:cNvPr>
          <p:cNvSpPr txBox="1"/>
          <p:nvPr/>
        </p:nvSpPr>
        <p:spPr>
          <a:xfrm>
            <a:off x="11444816" y="3327537"/>
            <a:ext cx="31611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98D1E3F-8B77-8F3D-A79B-9FC94A86DEE6}"/>
              </a:ext>
            </a:extLst>
          </p:cNvPr>
          <p:cNvSpPr txBox="1"/>
          <p:nvPr/>
        </p:nvSpPr>
        <p:spPr>
          <a:xfrm>
            <a:off x="11444816" y="3791177"/>
            <a:ext cx="31611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43CCDA-6FEB-51C1-11E3-DD5A9CB4B4D6}"/>
              </a:ext>
            </a:extLst>
          </p:cNvPr>
          <p:cNvSpPr txBox="1"/>
          <p:nvPr/>
        </p:nvSpPr>
        <p:spPr>
          <a:xfrm>
            <a:off x="10830835" y="4121746"/>
            <a:ext cx="31611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D0ED336-B215-70D2-218A-95EDA9BE9562}"/>
              </a:ext>
            </a:extLst>
          </p:cNvPr>
          <p:cNvSpPr txBox="1"/>
          <p:nvPr/>
        </p:nvSpPr>
        <p:spPr>
          <a:xfrm>
            <a:off x="11501503" y="4402358"/>
            <a:ext cx="31611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876C9A-BF42-7317-B7EC-77B3E57284CF}"/>
              </a:ext>
            </a:extLst>
          </p:cNvPr>
          <p:cNvSpPr txBox="1"/>
          <p:nvPr/>
        </p:nvSpPr>
        <p:spPr>
          <a:xfrm>
            <a:off x="278347" y="5199362"/>
            <a:ext cx="4781027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Cooling loops:</a:t>
            </a:r>
          </a:p>
          <a:p>
            <a:pPr marL="351693" indent="-35169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800" dirty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T from average ≃ 60°C for higher H.F.</a:t>
            </a:r>
          </a:p>
          <a:p>
            <a:pPr marL="351693" indent="-35169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Instabilities also at lower ones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2FC9100-96C5-C43F-04B6-57D94DC12FEC}"/>
                  </a:ext>
                </a:extLst>
              </p:cNvPr>
              <p:cNvSpPr txBox="1"/>
              <p:nvPr/>
            </p:nvSpPr>
            <p:spPr>
              <a:xfrm>
                <a:off x="5619855" y="5207222"/>
                <a:ext cx="6219040" cy="1063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it-IT" sz="1800" i="1">
                        <a:latin typeface="Cambria Math" panose="02040503050406030204" pitchFamily="18" charset="0"/>
                      </a:rPr>
                      <m:t>50</m:t>
                    </m:r>
                    <m:f>
                      <m:fPr>
                        <m:ctrlPr>
                          <a:rPr lang="it-IT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𝑘𝑊</m:t>
                        </m:r>
                      </m:num>
                      <m:den>
                        <m:sSup>
                          <m:sSupPr>
                            <m:ctrlPr>
                              <a:rPr lang="it-IT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18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it-IT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it-IT" sz="1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different vapour qualities:</a:t>
                </a:r>
              </a:p>
              <a:p>
                <a:pPr marL="351693" indent="-351693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l-GR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Δ</a:t>
                </a:r>
                <a:r>
                  <a:rPr lang="it-IT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 from average &gt; 10°C between 30 % and 33% VQ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2FC9100-96C5-C43F-04B6-57D94DC12F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9855" y="5207222"/>
                <a:ext cx="6219040" cy="1063304"/>
              </a:xfrm>
              <a:prstGeom prst="rect">
                <a:avLst/>
              </a:prstGeom>
              <a:blipFill>
                <a:blip r:embed="rId5"/>
                <a:stretch>
                  <a:fillRect l="-686"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>
            <a:extLst>
              <a:ext uri="{FF2B5EF4-FFF2-40B4-BE49-F238E27FC236}">
                <a16:creationId xmlns:a16="http://schemas.microsoft.com/office/drawing/2014/main" id="{186C0684-9F48-FA5F-BB04-0C3AFBFD148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5441"/>
          <a:stretch/>
        </p:blipFill>
        <p:spPr>
          <a:xfrm>
            <a:off x="278347" y="1235410"/>
            <a:ext cx="8801753" cy="38677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9D4DD502-0726-0B9E-4CFA-7A7F7CE117AD}"/>
              </a:ext>
            </a:extLst>
          </p:cNvPr>
          <p:cNvSpPr/>
          <p:nvPr/>
        </p:nvSpPr>
        <p:spPr>
          <a:xfrm rot="16200000">
            <a:off x="10130521" y="4818937"/>
            <a:ext cx="304800" cy="265959"/>
          </a:xfrm>
          <a:prstGeom prst="rightArrow">
            <a:avLst/>
          </a:prstGeom>
          <a:solidFill>
            <a:srgbClr val="A2C7E4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855AABFF-AEDE-2EBC-8DFC-A664D91EDF60}"/>
              </a:ext>
            </a:extLst>
          </p:cNvPr>
          <p:cNvSpPr/>
          <p:nvPr/>
        </p:nvSpPr>
        <p:spPr>
          <a:xfrm rot="5452114">
            <a:off x="11507159" y="4853026"/>
            <a:ext cx="304800" cy="265959"/>
          </a:xfrm>
          <a:prstGeom prst="rightArrow">
            <a:avLst/>
          </a:prstGeom>
          <a:solidFill>
            <a:srgbClr val="A2C7E4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AAE2A6-99E5-EFE2-B8A7-A0E47940D24C}"/>
              </a:ext>
            </a:extLst>
          </p:cNvPr>
          <p:cNvSpPr txBox="1"/>
          <p:nvPr/>
        </p:nvSpPr>
        <p:spPr>
          <a:xfrm>
            <a:off x="1055077" y="829167"/>
            <a:ext cx="1510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Cooling loops: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2">
            <a:extLst>
              <a:ext uri="{FF2B5EF4-FFF2-40B4-BE49-F238E27FC236}">
                <a16:creationId xmlns:a16="http://schemas.microsoft.com/office/drawing/2014/main" id="{092F5552-A0A4-3CE3-D21A-48E41B8821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Backup: Results: temperature over time, cooling loops and 50 kW/m^2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sp>
        <p:nvSpPr>
          <p:cNvPr id="31" name="Date Placeholder 13">
            <a:extLst>
              <a:ext uri="{FF2B5EF4-FFF2-40B4-BE49-F238E27FC236}">
                <a16:creationId xmlns:a16="http://schemas.microsoft.com/office/drawing/2014/main" id="{64C5D62F-D6C6-DE2B-B25F-BD15390CA785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</p:spTree>
    <p:extLst>
      <p:ext uri="{BB962C8B-B14F-4D97-AF65-F5344CB8AC3E}">
        <p14:creationId xmlns:p14="http://schemas.microsoft.com/office/powerpoint/2010/main" val="1693671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F29D5C-B886-CD69-5A7B-CED520115A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69AC5A92-E311-43D7-069F-F857E5A2E9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1018560"/>
            <a:ext cx="227349" cy="45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221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A507C9-5057-381A-22CF-5500CEC52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4484" y="1096406"/>
            <a:ext cx="429324" cy="3079680"/>
          </a:xfrm>
          <a:prstGeom prst="rect">
            <a:avLst/>
          </a:prstGeom>
          <a:ln>
            <a:noFill/>
          </a:ln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B6B1994-EA8F-68A9-EAB0-8BBB9424AD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114896"/>
              </p:ext>
            </p:extLst>
          </p:nvPr>
        </p:nvGraphicFramePr>
        <p:xfrm>
          <a:off x="8814069" y="4471928"/>
          <a:ext cx="1094723" cy="1732929"/>
        </p:xfrm>
        <a:graphic>
          <a:graphicData uri="http://schemas.openxmlformats.org/drawingml/2006/table">
            <a:tbl>
              <a:tblPr/>
              <a:tblGrid>
                <a:gridCol w="604640">
                  <a:extLst>
                    <a:ext uri="{9D8B030D-6E8A-4147-A177-3AD203B41FA5}">
                      <a16:colId xmlns:a16="http://schemas.microsoft.com/office/drawing/2014/main" val="3891853354"/>
                    </a:ext>
                  </a:extLst>
                </a:gridCol>
                <a:gridCol w="490083">
                  <a:extLst>
                    <a:ext uri="{9D8B030D-6E8A-4147-A177-3AD203B41FA5}">
                      <a16:colId xmlns:a16="http://schemas.microsoft.com/office/drawing/2014/main" val="2320024121"/>
                    </a:ext>
                  </a:extLst>
                </a:gridCol>
              </a:tblGrid>
              <a:tr h="57443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Test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1723" marR="11723" marT="11723" marB="0" anchor="ctr">
                    <a:gradFill flip="none" rotWithShape="1">
                      <a:gsLst>
                        <a:gs pos="0">
                          <a:srgbClr val="ADCEE7">
                            <a:tint val="66000"/>
                            <a:satMod val="160000"/>
                          </a:srgbClr>
                        </a:gs>
                        <a:gs pos="50000">
                          <a:srgbClr val="ADCEE7">
                            <a:tint val="44500"/>
                            <a:satMod val="160000"/>
                          </a:srgbClr>
                        </a:gs>
                        <a:gs pos="100000">
                          <a:srgbClr val="ADCEE7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HF [kW/m2]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1723" marR="11723" marT="11723" marB="0" anchor="ctr">
                    <a:gradFill flip="none" rotWithShape="1">
                      <a:gsLst>
                        <a:gs pos="0">
                          <a:srgbClr val="ADCEE7">
                            <a:tint val="66000"/>
                            <a:satMod val="160000"/>
                          </a:srgbClr>
                        </a:gs>
                        <a:gs pos="50000">
                          <a:srgbClr val="ADCEE7">
                            <a:tint val="44500"/>
                            <a:satMod val="160000"/>
                          </a:srgbClr>
                        </a:gs>
                        <a:gs pos="100000">
                          <a:srgbClr val="ADCEE7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98118413"/>
                  </a:ext>
                </a:extLst>
              </a:tr>
              <a:tr h="2278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b="1" u="none" strike="noStrike" dirty="0">
                          <a:solidFill>
                            <a:srgbClr val="5B9BD5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Z+ L3-1</a:t>
                      </a:r>
                      <a:endParaRPr lang="en-GB" sz="1200" b="1" i="0" u="none" strike="noStrike" dirty="0">
                        <a:solidFill>
                          <a:srgbClr val="5B9BD5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50.30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1723" marR="11723" marT="11723" marB="0" anchor="ctr"/>
                </a:tc>
                <a:extLst>
                  <a:ext uri="{0D108BD9-81ED-4DB2-BD59-A6C34878D82A}">
                    <a16:rowId xmlns:a16="http://schemas.microsoft.com/office/drawing/2014/main" val="3538751674"/>
                  </a:ext>
                </a:extLst>
              </a:tr>
              <a:tr h="47507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u="none" strike="noStrike" dirty="0">
                          <a:solidFill>
                            <a:srgbClr val="ED7D3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Z+L3-9</a:t>
                      </a:r>
                      <a:endParaRPr lang="it-IT" sz="1200" b="1" u="none" strike="noStrike" dirty="0">
                        <a:solidFill>
                          <a:srgbClr val="ED7D3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50.30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1723" marR="11723" marT="11723" marB="0" anchor="ctr"/>
                </a:tc>
                <a:extLst>
                  <a:ext uri="{0D108BD9-81ED-4DB2-BD59-A6C34878D82A}">
                    <a16:rowId xmlns:a16="http://schemas.microsoft.com/office/drawing/2014/main" val="4002567853"/>
                  </a:ext>
                </a:extLst>
              </a:tr>
              <a:tr h="2278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A5A5A5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Z+ L3-2</a:t>
                      </a:r>
                      <a:endParaRPr lang="en-GB" sz="1200" b="1" i="0" u="none" strike="noStrike" dirty="0">
                        <a:solidFill>
                          <a:srgbClr val="A5A5A5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37.88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1723" marR="11723" marT="11723" marB="0" anchor="ctr"/>
                </a:tc>
                <a:extLst>
                  <a:ext uri="{0D108BD9-81ED-4DB2-BD59-A6C34878D82A}">
                    <a16:rowId xmlns:a16="http://schemas.microsoft.com/office/drawing/2014/main" val="537621543"/>
                  </a:ext>
                </a:extLst>
              </a:tr>
              <a:tr h="2278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FFC81E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Z- L2-8</a:t>
                      </a:r>
                      <a:endParaRPr lang="en-GB" sz="1200" b="1" i="0" u="none" strike="noStrike" dirty="0">
                        <a:solidFill>
                          <a:srgbClr val="FFC81E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30.17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1723" marR="11723" marT="11723" marB="0" anchor="ctr"/>
                </a:tc>
                <a:extLst>
                  <a:ext uri="{0D108BD9-81ED-4DB2-BD59-A6C34878D82A}">
                    <a16:rowId xmlns:a16="http://schemas.microsoft.com/office/drawing/2014/main" val="267485025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37630E8-944D-E947-CA54-DBB23CA8E4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443654"/>
              </p:ext>
            </p:extLst>
          </p:nvPr>
        </p:nvGraphicFramePr>
        <p:xfrm>
          <a:off x="10166129" y="4471928"/>
          <a:ext cx="1094723" cy="1732929"/>
        </p:xfrm>
        <a:graphic>
          <a:graphicData uri="http://schemas.openxmlformats.org/drawingml/2006/table">
            <a:tbl>
              <a:tblPr/>
              <a:tblGrid>
                <a:gridCol w="604640">
                  <a:extLst>
                    <a:ext uri="{9D8B030D-6E8A-4147-A177-3AD203B41FA5}">
                      <a16:colId xmlns:a16="http://schemas.microsoft.com/office/drawing/2014/main" val="3891853354"/>
                    </a:ext>
                  </a:extLst>
                </a:gridCol>
                <a:gridCol w="490083">
                  <a:extLst>
                    <a:ext uri="{9D8B030D-6E8A-4147-A177-3AD203B41FA5}">
                      <a16:colId xmlns:a16="http://schemas.microsoft.com/office/drawing/2014/main" val="2320024121"/>
                    </a:ext>
                  </a:extLst>
                </a:gridCol>
              </a:tblGrid>
              <a:tr h="53437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Test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1723" marR="11723" marT="11723" marB="0" anchor="ctr">
                    <a:gradFill flip="none" rotWithShape="1">
                      <a:gsLst>
                        <a:gs pos="0">
                          <a:srgbClr val="ADCEE7">
                            <a:tint val="66000"/>
                            <a:satMod val="160000"/>
                          </a:srgbClr>
                        </a:gs>
                        <a:gs pos="50000">
                          <a:srgbClr val="ADCEE7">
                            <a:tint val="44500"/>
                            <a:satMod val="160000"/>
                          </a:srgbClr>
                        </a:gs>
                        <a:gs pos="100000">
                          <a:srgbClr val="ADCEE7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VQ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1723" marR="11723" marT="11723" marB="0" anchor="ctr">
                    <a:gradFill flip="none" rotWithShape="1">
                      <a:gsLst>
                        <a:gs pos="0">
                          <a:srgbClr val="ADCEE7">
                            <a:tint val="66000"/>
                            <a:satMod val="160000"/>
                          </a:srgbClr>
                        </a:gs>
                        <a:gs pos="50000">
                          <a:srgbClr val="ADCEE7">
                            <a:tint val="44500"/>
                            <a:satMod val="160000"/>
                          </a:srgbClr>
                        </a:gs>
                        <a:gs pos="100000">
                          <a:srgbClr val="ADCEE7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98118413"/>
                  </a:ext>
                </a:extLst>
              </a:tr>
              <a:tr h="2356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b="1" u="none" strike="noStrike" dirty="0">
                          <a:solidFill>
                            <a:srgbClr val="5B9BD5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Z+ L3-1</a:t>
                      </a:r>
                      <a:endParaRPr lang="en-GB" sz="1200" b="1" i="0" u="none" strike="noStrike" dirty="0">
                        <a:solidFill>
                          <a:srgbClr val="5B9BD5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0.38</a:t>
                      </a:r>
                    </a:p>
                  </a:txBody>
                  <a:tcPr marL="6415" marR="6415" marT="6415" marB="0" anchor="ctr"/>
                </a:tc>
                <a:extLst>
                  <a:ext uri="{0D108BD9-81ED-4DB2-BD59-A6C34878D82A}">
                    <a16:rowId xmlns:a16="http://schemas.microsoft.com/office/drawing/2014/main" val="3538751674"/>
                  </a:ext>
                </a:extLst>
              </a:tr>
              <a:tr h="49150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u="none" strike="noStrike" dirty="0">
                          <a:solidFill>
                            <a:srgbClr val="ED7D3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Z+L3-9</a:t>
                      </a:r>
                      <a:endParaRPr lang="it-IT" sz="1200" b="1" u="none" strike="noStrike" dirty="0">
                        <a:solidFill>
                          <a:srgbClr val="ED7D3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0.40</a:t>
                      </a:r>
                    </a:p>
                  </a:txBody>
                  <a:tcPr marL="6415" marR="6415" marT="6415" marB="0" anchor="ctr"/>
                </a:tc>
                <a:extLst>
                  <a:ext uri="{0D108BD9-81ED-4DB2-BD59-A6C34878D82A}">
                    <a16:rowId xmlns:a16="http://schemas.microsoft.com/office/drawing/2014/main" val="4002567853"/>
                  </a:ext>
                </a:extLst>
              </a:tr>
              <a:tr h="2356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A5A5A5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Z+ L3-2</a:t>
                      </a:r>
                      <a:endParaRPr lang="en-GB" sz="1200" b="1" i="0" u="none" strike="noStrike" dirty="0">
                        <a:solidFill>
                          <a:srgbClr val="A5A5A5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0.39</a:t>
                      </a:r>
                    </a:p>
                  </a:txBody>
                  <a:tcPr marL="6415" marR="6415" marT="6415" marB="0" anchor="ctr"/>
                </a:tc>
                <a:extLst>
                  <a:ext uri="{0D108BD9-81ED-4DB2-BD59-A6C34878D82A}">
                    <a16:rowId xmlns:a16="http://schemas.microsoft.com/office/drawing/2014/main" val="537621543"/>
                  </a:ext>
                </a:extLst>
              </a:tr>
              <a:tr h="2356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FFC81E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Z- L2-8</a:t>
                      </a:r>
                      <a:endParaRPr lang="en-GB" sz="1200" b="1" i="0" u="none" strike="noStrike" dirty="0">
                        <a:solidFill>
                          <a:srgbClr val="FFC81E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1723" marR="11723" marT="117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0.37</a:t>
                      </a:r>
                    </a:p>
                  </a:txBody>
                  <a:tcPr marL="6415" marR="6415" marT="6415" marB="0" anchor="ctr"/>
                </a:tc>
                <a:extLst>
                  <a:ext uri="{0D108BD9-81ED-4DB2-BD59-A6C34878D82A}">
                    <a16:rowId xmlns:a16="http://schemas.microsoft.com/office/drawing/2014/main" val="2674850253"/>
                  </a:ext>
                </a:extLst>
              </a:tr>
            </a:tbl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D2E9A19A-FA91-A396-2501-6E7CD2B1D0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4069" y="1096406"/>
            <a:ext cx="2240415" cy="307968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F16DE8C9-A743-351A-6DC6-F02C626D4635}"/>
              </a:ext>
            </a:extLst>
          </p:cNvPr>
          <p:cNvSpPr/>
          <p:nvPr/>
        </p:nvSpPr>
        <p:spPr>
          <a:xfrm>
            <a:off x="8655448" y="979714"/>
            <a:ext cx="2828360" cy="31963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8DB7AE9-8BE1-8996-6447-34AD99EC4F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Backup: Results: AVG &amp; STD loops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sp>
        <p:nvSpPr>
          <p:cNvPr id="3" name="Date Placeholder 13">
            <a:extLst>
              <a:ext uri="{FF2B5EF4-FFF2-40B4-BE49-F238E27FC236}">
                <a16:creationId xmlns:a16="http://schemas.microsoft.com/office/drawing/2014/main" id="{E74BFAC8-F2F8-1E9D-BBEF-EB5005916849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D4739C-14CB-135E-1481-8F28E2830A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718" y="979714"/>
            <a:ext cx="7297168" cy="518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5506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6BB52D-55B6-D82E-598C-0A298E154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31403350-DF7B-042A-863C-C915A22EEE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4835" y="1577044"/>
            <a:ext cx="4217185" cy="37039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27C049A4-1265-CD9B-A402-437FF2EED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1018560"/>
            <a:ext cx="227349" cy="45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221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F3838C2C-406E-355E-85ED-236C20C3A7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Backup: Results: AVG &amp; STD 50 kW/m^2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855B9BC3-82D7-2201-AB9E-5CB0A0F7CF68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DE7039-98AA-5D52-239A-02A4B0873B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677" y="1031858"/>
            <a:ext cx="6897063" cy="519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310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4A42C5-F207-E1BD-6363-3CB17FA106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0379A30B-D9EC-22A2-3EF6-066942EC21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1018560"/>
            <a:ext cx="227349" cy="45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221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8ADACA-B016-32C6-8C7E-A9EB9532611A}"/>
              </a:ext>
            </a:extLst>
          </p:cNvPr>
          <p:cNvSpPr txBox="1"/>
          <p:nvPr/>
        </p:nvSpPr>
        <p:spPr>
          <a:xfrm>
            <a:off x="776042" y="5285226"/>
            <a:ext cx="7924085" cy="1078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it-IT" sz="1723" dirty="0">
                <a:latin typeface="Calibri" panose="020F0502020204030204" pitchFamily="34" charset="0"/>
                <a:cs typeface="Calibri" panose="020F0502020204030204" pitchFamily="34" charset="0"/>
              </a:rPr>
              <a:t>40% VQ:</a:t>
            </a:r>
          </a:p>
          <a:p>
            <a:pPr marL="351693" indent="-35169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it-IT" sz="1723" dirty="0">
                <a:latin typeface="Calibri" panose="020F0502020204030204" pitchFamily="34" charset="0"/>
                <a:cs typeface="Calibri" panose="020F0502020204030204" pitchFamily="34" charset="0"/>
              </a:rPr>
              <a:t>Significant instabilities for HF </a:t>
            </a:r>
            <a:r>
              <a:rPr lang="en-GB" sz="1723" dirty="0">
                <a:solidFill>
                  <a:srgbClr val="11111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≥</a:t>
            </a:r>
            <a:r>
              <a:rPr lang="it-IT" sz="1723" dirty="0">
                <a:latin typeface="Calibri" panose="020F0502020204030204" pitchFamily="34" charset="0"/>
                <a:cs typeface="Calibri" panose="020F0502020204030204" pitchFamily="34" charset="0"/>
              </a:rPr>
              <a:t> 40kW/m^2</a:t>
            </a: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8D8D5903-E9C0-BFF0-F94B-37C73CB05D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042" y="920186"/>
            <a:ext cx="10448685" cy="426199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41FCA09D-8AE6-AA6A-E60F-70C067694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Backup: Results: temperature over time 40%VQ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sp>
        <p:nvSpPr>
          <p:cNvPr id="3" name="Date Placeholder 13">
            <a:extLst>
              <a:ext uri="{FF2B5EF4-FFF2-40B4-BE49-F238E27FC236}">
                <a16:creationId xmlns:a16="http://schemas.microsoft.com/office/drawing/2014/main" id="{86DBF4A3-7930-DF8B-BE92-3ABDA7322206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</p:spTree>
    <p:extLst>
      <p:ext uri="{BB962C8B-B14F-4D97-AF65-F5344CB8AC3E}">
        <p14:creationId xmlns:p14="http://schemas.microsoft.com/office/powerpoint/2010/main" val="3855037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1C991C-9DEB-86A5-B0A9-F0048EA51A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0D8218A0-4AA2-B908-A891-4794112998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715" y="4018541"/>
            <a:ext cx="4444372" cy="2357205"/>
          </a:xfrm>
          <a:prstGeom prst="rect">
            <a:avLst/>
          </a:prstGeom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AC2FBECE-F49C-5DE4-EBF3-B382DDB2A8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" y="-394444"/>
            <a:ext cx="227349" cy="45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221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8" name="Picture 2">
            <a:extLst>
              <a:ext uri="{FF2B5EF4-FFF2-40B4-BE49-F238E27FC236}">
                <a16:creationId xmlns:a16="http://schemas.microsoft.com/office/drawing/2014/main" id="{4F480B2F-B90C-3EC6-2836-58B3D3E36E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" r="4418"/>
          <a:stretch/>
        </p:blipFill>
        <p:spPr bwMode="auto">
          <a:xfrm>
            <a:off x="290633" y="1240044"/>
            <a:ext cx="7584796" cy="271816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42">
            <a:extLst>
              <a:ext uri="{FF2B5EF4-FFF2-40B4-BE49-F238E27FC236}">
                <a16:creationId xmlns:a16="http://schemas.microsoft.com/office/drawing/2014/main" id="{70602B2C-D54E-8AA9-5670-DC024AB51733}"/>
              </a:ext>
            </a:extLst>
          </p:cNvPr>
          <p:cNvSpPr txBox="1"/>
          <p:nvPr/>
        </p:nvSpPr>
        <p:spPr>
          <a:xfrm>
            <a:off x="1502813" y="834667"/>
            <a:ext cx="457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GB" sz="1723" i="1" u="sng" dirty="0">
                <a:latin typeface="Calibri" panose="020F0502020204030204" pitchFamily="34" charset="0"/>
                <a:cs typeface="Calibri" panose="020F0502020204030204" pitchFamily="34" charset="0"/>
              </a:rPr>
              <a:t>Longitudinal layout of the upgraded </a:t>
            </a:r>
            <a:r>
              <a:rPr lang="en-GB" sz="1800" i="1" u="sng" dirty="0">
                <a:latin typeface="Calibri" panose="020F0502020204030204" pitchFamily="34" charset="0"/>
                <a:cs typeface="Calibri" panose="020F0502020204030204" pitchFamily="34" charset="0"/>
              </a:rPr>
              <a:t>CMS</a:t>
            </a:r>
            <a:r>
              <a:rPr lang="en-GB" sz="1723" i="1" u="sng" dirty="0">
                <a:latin typeface="Calibri" panose="020F0502020204030204" pitchFamily="34" charset="0"/>
                <a:cs typeface="Calibri" panose="020F0502020204030204" pitchFamily="34" charset="0"/>
              </a:rPr>
              <a:t> Tracker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CADB09D-70FC-9FDD-ABD2-FE1DF9EF9BC1}"/>
              </a:ext>
            </a:extLst>
          </p:cNvPr>
          <p:cNvSpPr txBox="1"/>
          <p:nvPr/>
        </p:nvSpPr>
        <p:spPr>
          <a:xfrm>
            <a:off x="2150394" y="2709541"/>
            <a:ext cx="580729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i="1" dirty="0">
                <a:solidFill>
                  <a:srgbClr val="4242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TBPS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18030AD-B389-D97D-C6F0-1DAD666B8977}"/>
              </a:ext>
            </a:extLst>
          </p:cNvPr>
          <p:cNvSpPr txBox="1"/>
          <p:nvPr/>
        </p:nvSpPr>
        <p:spPr>
          <a:xfrm>
            <a:off x="5185454" y="2130322"/>
            <a:ext cx="844063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i="1" dirty="0">
                <a:solidFill>
                  <a:srgbClr val="4242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TEDD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A0D82D3-B1A0-E15A-3F78-7FAB28C03A58}"/>
              </a:ext>
            </a:extLst>
          </p:cNvPr>
          <p:cNvSpPr txBox="1"/>
          <p:nvPr/>
        </p:nvSpPr>
        <p:spPr>
          <a:xfrm>
            <a:off x="2150394" y="1747977"/>
            <a:ext cx="672613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i="1" dirty="0">
                <a:solidFill>
                  <a:srgbClr val="4242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TB2S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66279C7-AE76-456C-EFCB-DF26D69870FC}"/>
              </a:ext>
            </a:extLst>
          </p:cNvPr>
          <p:cNvSpPr txBox="1"/>
          <p:nvPr/>
        </p:nvSpPr>
        <p:spPr>
          <a:xfrm>
            <a:off x="863821" y="3688898"/>
            <a:ext cx="686247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i="1" dirty="0">
                <a:solidFill>
                  <a:srgbClr val="4242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TBPX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C1B4186-9F08-C8A4-8FD7-6B2509A60BD0}"/>
              </a:ext>
            </a:extLst>
          </p:cNvPr>
          <p:cNvSpPr txBox="1"/>
          <p:nvPr/>
        </p:nvSpPr>
        <p:spPr>
          <a:xfrm>
            <a:off x="2430268" y="3688898"/>
            <a:ext cx="580729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i="1" dirty="0">
                <a:solidFill>
                  <a:srgbClr val="4242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TFPX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4F8C5EB-DA61-2C44-B8F3-BFD6BEED9871}"/>
              </a:ext>
            </a:extLst>
          </p:cNvPr>
          <p:cNvSpPr txBox="1"/>
          <p:nvPr/>
        </p:nvSpPr>
        <p:spPr>
          <a:xfrm>
            <a:off x="4719281" y="3688898"/>
            <a:ext cx="766123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i="1" dirty="0">
                <a:solidFill>
                  <a:srgbClr val="4242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TEPX</a:t>
            </a:r>
          </a:p>
        </p:txBody>
      </p:sp>
      <p:sp>
        <p:nvSpPr>
          <p:cNvPr id="47" name="TextBox 2">
            <a:extLst>
              <a:ext uri="{FF2B5EF4-FFF2-40B4-BE49-F238E27FC236}">
                <a16:creationId xmlns:a16="http://schemas.microsoft.com/office/drawing/2014/main" id="{A2307500-A02B-9C78-7B02-1123FCBB1ED5}"/>
              </a:ext>
            </a:extLst>
          </p:cNvPr>
          <p:cNvSpPr txBox="1"/>
          <p:nvPr/>
        </p:nvSpPr>
        <p:spPr>
          <a:xfrm>
            <a:off x="216128" y="4179511"/>
            <a:ext cx="2096600" cy="3574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723" b="1" u="sng" dirty="0">
                <a:latin typeface="Calibri" panose="020F0502020204030204" pitchFamily="34" charset="0"/>
                <a:cs typeface="Calibri" panose="020F0502020204030204" pitchFamily="34" charset="0"/>
              </a:rPr>
              <a:t>Vapour Quality (VQ)</a:t>
            </a:r>
            <a:r>
              <a:rPr lang="it-IT" sz="1723" u="sng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GB" sz="1723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Box 2">
            <a:extLst>
              <a:ext uri="{FF2B5EF4-FFF2-40B4-BE49-F238E27FC236}">
                <a16:creationId xmlns:a16="http://schemas.microsoft.com/office/drawing/2014/main" id="{1D591032-DE12-96C4-8CC5-6C68DBC22E81}"/>
              </a:ext>
            </a:extLst>
          </p:cNvPr>
          <p:cNvSpPr txBox="1"/>
          <p:nvPr/>
        </p:nvSpPr>
        <p:spPr>
          <a:xfrm>
            <a:off x="216129" y="5464621"/>
            <a:ext cx="2010037" cy="3574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723" b="1" u="sng" dirty="0">
                <a:latin typeface="Calibri" panose="020F0502020204030204" pitchFamily="34" charset="0"/>
                <a:cs typeface="Calibri" panose="020F0502020204030204" pitchFamily="34" charset="0"/>
              </a:rPr>
              <a:t>Heat flux [kW/m^2]</a:t>
            </a:r>
            <a:endParaRPr lang="en-GB" sz="1723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asellaDiTesto 27">
                <a:extLst>
                  <a:ext uri="{FF2B5EF4-FFF2-40B4-BE49-F238E27FC236}">
                    <a16:creationId xmlns:a16="http://schemas.microsoft.com/office/drawing/2014/main" id="{207F4262-4BAC-B5AA-1FD8-0F2E5E36D03B}"/>
                  </a:ext>
                </a:extLst>
              </p:cNvPr>
              <p:cNvSpPr txBox="1"/>
              <p:nvPr/>
            </p:nvSpPr>
            <p:spPr>
              <a:xfrm>
                <a:off x="290633" y="5853718"/>
                <a:ext cx="3065628" cy="5137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>
                          <a:latin typeface="Cambria Math" panose="02040503050406030204" pitchFamily="18" charset="0"/>
                        </a:rPr>
                        <m:t>𝐻𝐹</m:t>
                      </m:r>
                      <m:r>
                        <a:rPr lang="it-IT" sz="16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𝑃𝑜𝑤𝑒𝑟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𝑎𝑝𝑝𝑙𝑖𝑒𝑑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 [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𝑘𝑊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𝐼𝑛𝑡𝑒𝑟𝑛𝑎𝑙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𝑝𝑖𝑝𝑒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𝑠𝑢𝑟𝑓𝑎𝑐𝑒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n-US" sz="1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9" name="CasellaDiTesto 27">
                <a:extLst>
                  <a:ext uri="{FF2B5EF4-FFF2-40B4-BE49-F238E27FC236}">
                    <a16:creationId xmlns:a16="http://schemas.microsoft.com/office/drawing/2014/main" id="{207F4262-4BAC-B5AA-1FD8-0F2E5E36D0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633" y="5853718"/>
                <a:ext cx="3065628" cy="5137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0" name="Immagine 31">
            <a:extLst>
              <a:ext uri="{FF2B5EF4-FFF2-40B4-BE49-F238E27FC236}">
                <a16:creationId xmlns:a16="http://schemas.microsoft.com/office/drawing/2014/main" id="{D7E91ACE-7316-B892-FC87-B0F3D11C83C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080" r="7184"/>
          <a:stretch/>
        </p:blipFill>
        <p:spPr>
          <a:xfrm>
            <a:off x="2135546" y="4533148"/>
            <a:ext cx="2010037" cy="6723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asellaDiTesto 32">
                <a:extLst>
                  <a:ext uri="{FF2B5EF4-FFF2-40B4-BE49-F238E27FC236}">
                    <a16:creationId xmlns:a16="http://schemas.microsoft.com/office/drawing/2014/main" id="{3CB5D443-DA76-85A8-00BD-2DA95553CABB}"/>
                  </a:ext>
                </a:extLst>
              </p:cNvPr>
              <p:cNvSpPr txBox="1"/>
              <p:nvPr/>
            </p:nvSpPr>
            <p:spPr>
              <a:xfrm>
                <a:off x="250024" y="4688366"/>
                <a:ext cx="1809973" cy="4965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it-IT" sz="16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𝑣𝑎𝑝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𝑣𝑎𝑝</m:t>
                              </m:r>
                            </m:sub>
                          </m:s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𝑙𝑖𝑞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1" name="CasellaDiTesto 32">
                <a:extLst>
                  <a:ext uri="{FF2B5EF4-FFF2-40B4-BE49-F238E27FC236}">
                    <a16:creationId xmlns:a16="http://schemas.microsoft.com/office/drawing/2014/main" id="{3CB5D443-DA76-85A8-00BD-2DA95553CA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024" y="4688366"/>
                <a:ext cx="1809973" cy="496546"/>
              </a:xfrm>
              <a:prstGeom prst="rect">
                <a:avLst/>
              </a:prstGeom>
              <a:blipFill>
                <a:blip r:embed="rId7"/>
                <a:stretch>
                  <a:fillRect b="-134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Box 2">
            <a:extLst>
              <a:ext uri="{FF2B5EF4-FFF2-40B4-BE49-F238E27FC236}">
                <a16:creationId xmlns:a16="http://schemas.microsoft.com/office/drawing/2014/main" id="{5BA4B60A-566F-AB4F-C6CE-F6DC205760AB}"/>
              </a:ext>
            </a:extLst>
          </p:cNvPr>
          <p:cNvSpPr txBox="1"/>
          <p:nvPr/>
        </p:nvSpPr>
        <p:spPr>
          <a:xfrm>
            <a:off x="4767225" y="4114510"/>
            <a:ext cx="2364939" cy="357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723" b="1" u="sng" dirty="0">
                <a:latin typeface="Calibri" panose="020F0502020204030204" pitchFamily="34" charset="0"/>
                <a:cs typeface="Calibri" panose="020F0502020204030204" pitchFamily="34" charset="0"/>
              </a:rPr>
              <a:t>Thermal runaway (</a:t>
            </a:r>
            <a:r>
              <a:rPr lang="it-IT" sz="1723" u="sng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it-IT" sz="985" u="sng" dirty="0"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GB" sz="1723" b="1" u="sng" dirty="0">
                <a:latin typeface="Calibri" panose="020F0502020204030204" pitchFamily="34" charset="0"/>
                <a:cs typeface="Calibri" panose="020F0502020204030204" pitchFamily="34" charset="0"/>
              </a:rPr>
              <a:t>):</a:t>
            </a:r>
            <a:endParaRPr lang="en-GB" sz="2463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sellaDiTesto 27">
                <a:extLst>
                  <a:ext uri="{FF2B5EF4-FFF2-40B4-BE49-F238E27FC236}">
                    <a16:creationId xmlns:a16="http://schemas.microsoft.com/office/drawing/2014/main" id="{213985B1-AD65-9B27-D69B-BE58B81CC9DE}"/>
                  </a:ext>
                </a:extLst>
              </p:cNvPr>
              <p:cNvSpPr txBox="1"/>
              <p:nvPr/>
            </p:nvSpPr>
            <p:spPr>
              <a:xfrm>
                <a:off x="4516225" y="6171004"/>
                <a:ext cx="3147083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1" i="1">
                          <a:solidFill>
                            <a:srgbClr val="FFC81E"/>
                          </a:solidFill>
                          <a:latin typeface="Cambria Math" panose="02040503050406030204" pitchFamily="18" charset="0"/>
                        </a:rPr>
                        <m:t>𝑪𝒐𝒐𝒍𝒊𝒏𝒈</m:t>
                      </m:r>
                      <m:r>
                        <a:rPr lang="it-IT" sz="1400" b="1" i="1">
                          <a:solidFill>
                            <a:srgbClr val="FFC81E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400" b="1" i="1">
                          <a:solidFill>
                            <a:srgbClr val="FFC81E"/>
                          </a:solidFill>
                          <a:latin typeface="Cambria Math" panose="02040503050406030204" pitchFamily="18" charset="0"/>
                        </a:rPr>
                        <m:t>𝒑𝒐𝒘𝒆𝒓</m:t>
                      </m:r>
                      <m:r>
                        <a:rPr lang="it-IT" sz="1400" b="1" i="1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it-IT" sz="1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𝑯𝒆𝒂𝒕</m:t>
                      </m:r>
                      <m:r>
                        <a:rPr lang="it-IT" sz="1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𝒈𝒆𝒏𝒆𝒓𝒂𝒕𝒊𝒐𝒏</m:t>
                      </m:r>
                    </m:oMath>
                  </m:oMathPara>
                </a14:m>
                <a:endParaRPr lang="en-US" sz="16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3" name="CasellaDiTesto 27">
                <a:extLst>
                  <a:ext uri="{FF2B5EF4-FFF2-40B4-BE49-F238E27FC236}">
                    <a16:creationId xmlns:a16="http://schemas.microsoft.com/office/drawing/2014/main" id="{213985B1-AD65-9B27-D69B-BE58B81CC9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6225" y="6171004"/>
                <a:ext cx="3147083" cy="215444"/>
              </a:xfrm>
              <a:prstGeom prst="rect">
                <a:avLst/>
              </a:prstGeom>
              <a:blipFill>
                <a:blip r:embed="rId8"/>
                <a:stretch>
                  <a:fillRect t="-2778" b="-30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F68408E-9E0D-CDAF-E787-815D55C9ACE5}"/>
              </a:ext>
            </a:extLst>
          </p:cNvPr>
          <p:cNvCxnSpPr>
            <a:cxnSpLocks/>
          </p:cNvCxnSpPr>
          <p:nvPr/>
        </p:nvCxnSpPr>
        <p:spPr>
          <a:xfrm>
            <a:off x="6449143" y="5106202"/>
            <a:ext cx="0" cy="574133"/>
          </a:xfrm>
          <a:prstGeom prst="line">
            <a:avLst/>
          </a:prstGeom>
          <a:ln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EAFB57A-EBD3-E0D1-E2A2-392A11194A37}"/>
              </a:ext>
            </a:extLst>
          </p:cNvPr>
          <p:cNvSpPr txBox="1"/>
          <p:nvPr/>
        </p:nvSpPr>
        <p:spPr>
          <a:xfrm>
            <a:off x="6290488" y="4767649"/>
            <a:ext cx="3630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FC4151-2A6F-5138-C1AB-FEA5EC858848}"/>
              </a:ext>
            </a:extLst>
          </p:cNvPr>
          <p:cNvSpPr txBox="1"/>
          <p:nvPr/>
        </p:nvSpPr>
        <p:spPr>
          <a:xfrm>
            <a:off x="6290490" y="5680336"/>
            <a:ext cx="406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it-IT" sz="1051" dirty="0"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Date Placeholder 13">
            <a:extLst>
              <a:ext uri="{FF2B5EF4-FFF2-40B4-BE49-F238E27FC236}">
                <a16:creationId xmlns:a16="http://schemas.microsoft.com/office/drawing/2014/main" id="{1123A948-B453-AEDB-A7B9-EAE1EE105B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3673" y="6546933"/>
            <a:ext cx="1094723" cy="262387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sp>
        <p:nvSpPr>
          <p:cNvPr id="60" name="TextBox 42">
            <a:extLst>
              <a:ext uri="{FF2B5EF4-FFF2-40B4-BE49-F238E27FC236}">
                <a16:creationId xmlns:a16="http://schemas.microsoft.com/office/drawing/2014/main" id="{FEA287E6-4658-8CE7-74E1-C0A710B7AF0A}"/>
              </a:ext>
            </a:extLst>
          </p:cNvPr>
          <p:cNvSpPr txBox="1"/>
          <p:nvPr/>
        </p:nvSpPr>
        <p:spPr>
          <a:xfrm>
            <a:off x="9379743" y="4780591"/>
            <a:ext cx="1982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VQ Target = 42%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1" name="Graphic 60" descr="Bubbles with solid fill">
            <a:extLst>
              <a:ext uri="{FF2B5EF4-FFF2-40B4-BE49-F238E27FC236}">
                <a16:creationId xmlns:a16="http://schemas.microsoft.com/office/drawing/2014/main" id="{3496AC06-CBCA-DC2D-6FAF-FEA77C283F5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063788" y="4762514"/>
            <a:ext cx="387408" cy="387408"/>
          </a:xfrm>
          <a:prstGeom prst="rect">
            <a:avLst/>
          </a:prstGeom>
        </p:spPr>
      </p:pic>
      <p:sp>
        <p:nvSpPr>
          <p:cNvPr id="62" name="Arrow: Right 61">
            <a:extLst>
              <a:ext uri="{FF2B5EF4-FFF2-40B4-BE49-F238E27FC236}">
                <a16:creationId xmlns:a16="http://schemas.microsoft.com/office/drawing/2014/main" id="{C7FBB661-06B9-5888-66F8-60177C024974}"/>
              </a:ext>
            </a:extLst>
          </p:cNvPr>
          <p:cNvSpPr/>
          <p:nvPr/>
        </p:nvSpPr>
        <p:spPr>
          <a:xfrm rot="5400000">
            <a:off x="10287748" y="5374455"/>
            <a:ext cx="272124" cy="127515"/>
          </a:xfrm>
          <a:prstGeom prst="rightArrow">
            <a:avLst/>
          </a:prstGeom>
          <a:solidFill>
            <a:srgbClr val="A5C9E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TextBox 42">
            <a:extLst>
              <a:ext uri="{FF2B5EF4-FFF2-40B4-BE49-F238E27FC236}">
                <a16:creationId xmlns:a16="http://schemas.microsoft.com/office/drawing/2014/main" id="{35FDE669-7E86-5978-D320-0117F54C8D84}"/>
              </a:ext>
            </a:extLst>
          </p:cNvPr>
          <p:cNvSpPr txBox="1"/>
          <p:nvPr/>
        </p:nvSpPr>
        <p:spPr>
          <a:xfrm>
            <a:off x="8798422" y="5726502"/>
            <a:ext cx="3259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9pPr>
          </a:lstStyle>
          <a:p>
            <a:pPr marL="285744" indent="-285744" algn="ctr">
              <a:buFont typeface="Arial" panose="020B0604020202020204" pitchFamily="34" charset="0"/>
              <a:buChar char="•"/>
            </a:pP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Validated with extensive tests on Outer Tracker Structures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Rectangle 2">
            <a:extLst>
              <a:ext uri="{FF2B5EF4-FFF2-40B4-BE49-F238E27FC236}">
                <a16:creationId xmlns:a16="http://schemas.microsoft.com/office/drawing/2014/main" id="{CF07EB51-0118-5AD1-5C28-3FCD9E2DB1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Introduction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C7D1A7B-4CD7-5CFC-97DC-8C7495C6B6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867786"/>
              </p:ext>
            </p:extLst>
          </p:nvPr>
        </p:nvGraphicFramePr>
        <p:xfrm>
          <a:off x="8068371" y="1019333"/>
          <a:ext cx="3946470" cy="3235527"/>
        </p:xfrm>
        <a:graphic>
          <a:graphicData uri="http://schemas.openxmlformats.org/drawingml/2006/table">
            <a:tbl>
              <a:tblPr/>
              <a:tblGrid>
                <a:gridCol w="1422531">
                  <a:extLst>
                    <a:ext uri="{9D8B030D-6E8A-4147-A177-3AD203B41FA5}">
                      <a16:colId xmlns:a16="http://schemas.microsoft.com/office/drawing/2014/main" val="1556274562"/>
                    </a:ext>
                  </a:extLst>
                </a:gridCol>
                <a:gridCol w="1403328">
                  <a:extLst>
                    <a:ext uri="{9D8B030D-6E8A-4147-A177-3AD203B41FA5}">
                      <a16:colId xmlns:a16="http://schemas.microsoft.com/office/drawing/2014/main" val="2897567601"/>
                    </a:ext>
                  </a:extLst>
                </a:gridCol>
                <a:gridCol w="1120611">
                  <a:extLst>
                    <a:ext uri="{9D8B030D-6E8A-4147-A177-3AD203B41FA5}">
                      <a16:colId xmlns:a16="http://schemas.microsoft.com/office/drawing/2014/main" val="1496342774"/>
                    </a:ext>
                  </a:extLst>
                </a:gridCol>
              </a:tblGrid>
              <a:tr h="40180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Detector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C7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</a:t>
                      </a:r>
                      <a:r>
                        <a:rPr lang="en-GB" sz="14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nner</a:t>
                      </a:r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Diameter [mm]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C7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 Heat Flux [kW/m^2]</a:t>
                      </a:r>
                      <a:endParaRPr lang="en-GB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C7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271007"/>
                  </a:ext>
                </a:extLst>
              </a:tr>
              <a:tr h="3213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TBPX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sng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1800" b="1" i="0" u="sng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sng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n-GB" sz="1800" b="1" i="0" u="sng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8647482"/>
                  </a:ext>
                </a:extLst>
              </a:tr>
              <a:tr h="37466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FPX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008977"/>
                  </a:ext>
                </a:extLst>
              </a:tr>
              <a:tr h="39439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EPX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2.1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0014579"/>
                  </a:ext>
                </a:extLst>
              </a:tr>
              <a:tr h="37466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TBPS tilted</a:t>
                      </a:r>
                      <a:endParaRPr lang="en-GB" sz="15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25397"/>
                  </a:ext>
                </a:extLst>
              </a:tr>
              <a:tr h="37466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TBPS Flat</a:t>
                      </a:r>
                      <a:endParaRPr lang="en-GB" sz="15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0839240"/>
                  </a:ext>
                </a:extLst>
              </a:tr>
              <a:tr h="37466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TB2S</a:t>
                      </a:r>
                      <a:endParaRPr lang="en-GB" sz="15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3915805"/>
                  </a:ext>
                </a:extLst>
              </a:tr>
              <a:tr h="37466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TEDD</a:t>
                      </a:r>
                      <a:endParaRPr lang="en-GB" sz="15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2.2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63368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79437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01E41-C9CB-AD1D-12DD-E0786E5EB9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A936A147-6873-D172-9B81-1510D912B5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Backup: Results: AVG &amp; STD 40%VQ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sp>
        <p:nvSpPr>
          <p:cNvPr id="3" name="Date Placeholder 13">
            <a:extLst>
              <a:ext uri="{FF2B5EF4-FFF2-40B4-BE49-F238E27FC236}">
                <a16:creationId xmlns:a16="http://schemas.microsoft.com/office/drawing/2014/main" id="{6E528922-98F1-7EEB-569F-2FC12A7B5B90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62ECB0-65B7-73AC-1688-FD0CD1AEE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176" y="956917"/>
            <a:ext cx="10907647" cy="494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2547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CBE8E-8212-92CC-0655-B08C0B8DB3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1589B739-5E3F-C38E-2C44-7C3DACFBC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1018560"/>
            <a:ext cx="227349" cy="45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221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A close-up of a bunch of wires&#10;&#10;AI-generated content may be incorrect.">
            <a:extLst>
              <a:ext uri="{FF2B5EF4-FFF2-40B4-BE49-F238E27FC236}">
                <a16:creationId xmlns:a16="http://schemas.microsoft.com/office/drawing/2014/main" id="{92A06550-1731-F974-A82A-5A20EC5322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8" r="43975" b="52538"/>
          <a:stretch/>
        </p:blipFill>
        <p:spPr>
          <a:xfrm>
            <a:off x="9837205" y="961141"/>
            <a:ext cx="1923825" cy="44879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FDC7407-1C37-3823-6FC3-0531D3A531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5985" y="961141"/>
            <a:ext cx="776347" cy="448791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C36075E-472E-2974-941D-0190721B9E99}"/>
              </a:ext>
            </a:extLst>
          </p:cNvPr>
          <p:cNvSpPr txBox="1"/>
          <p:nvPr/>
        </p:nvSpPr>
        <p:spPr>
          <a:xfrm>
            <a:off x="10033243" y="4423486"/>
            <a:ext cx="220819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6585A7-E5B8-11E3-BC77-2A8D5F729579}"/>
              </a:ext>
            </a:extLst>
          </p:cNvPr>
          <p:cNvSpPr txBox="1"/>
          <p:nvPr/>
        </p:nvSpPr>
        <p:spPr>
          <a:xfrm>
            <a:off x="10039905" y="3893895"/>
            <a:ext cx="220819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87DB9B-834D-C166-E3B5-5C09256F3926}"/>
              </a:ext>
            </a:extLst>
          </p:cNvPr>
          <p:cNvSpPr txBox="1"/>
          <p:nvPr/>
        </p:nvSpPr>
        <p:spPr>
          <a:xfrm>
            <a:off x="10033243" y="3355439"/>
            <a:ext cx="220819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5005C8-5889-519E-08C8-82FB2B7AEE89}"/>
              </a:ext>
            </a:extLst>
          </p:cNvPr>
          <p:cNvSpPr txBox="1"/>
          <p:nvPr/>
        </p:nvSpPr>
        <p:spPr>
          <a:xfrm>
            <a:off x="10033243" y="2815767"/>
            <a:ext cx="220819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976270-E9FE-D34E-37B2-DA9E6635B3BB}"/>
              </a:ext>
            </a:extLst>
          </p:cNvPr>
          <p:cNvSpPr txBox="1"/>
          <p:nvPr/>
        </p:nvSpPr>
        <p:spPr>
          <a:xfrm>
            <a:off x="10033243" y="2366534"/>
            <a:ext cx="220819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A9B2F1-B7FC-4B95-E1C0-F72B3532B9FC}"/>
              </a:ext>
            </a:extLst>
          </p:cNvPr>
          <p:cNvSpPr txBox="1"/>
          <p:nvPr/>
        </p:nvSpPr>
        <p:spPr>
          <a:xfrm>
            <a:off x="10079161" y="1797192"/>
            <a:ext cx="220819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9A288D-2EAE-FEA2-C2C9-FB451044B368}"/>
              </a:ext>
            </a:extLst>
          </p:cNvPr>
          <p:cNvSpPr txBox="1"/>
          <p:nvPr/>
        </p:nvSpPr>
        <p:spPr>
          <a:xfrm>
            <a:off x="11231155" y="1737732"/>
            <a:ext cx="290732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51C6DC-C53F-44FF-9FC4-2434B8A57516}"/>
              </a:ext>
            </a:extLst>
          </p:cNvPr>
          <p:cNvSpPr txBox="1"/>
          <p:nvPr/>
        </p:nvSpPr>
        <p:spPr>
          <a:xfrm>
            <a:off x="11237095" y="2155539"/>
            <a:ext cx="290732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1598778-5F78-1CD4-8BCC-E28B0A1F1FBE}"/>
              </a:ext>
            </a:extLst>
          </p:cNvPr>
          <p:cNvSpPr txBox="1"/>
          <p:nvPr/>
        </p:nvSpPr>
        <p:spPr>
          <a:xfrm>
            <a:off x="11269071" y="2559222"/>
            <a:ext cx="290732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9E0A69-CB65-F082-6829-3BA49F12D947}"/>
              </a:ext>
            </a:extLst>
          </p:cNvPr>
          <p:cNvSpPr txBox="1"/>
          <p:nvPr/>
        </p:nvSpPr>
        <p:spPr>
          <a:xfrm>
            <a:off x="11332507" y="3036763"/>
            <a:ext cx="340859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3A8AC3-C36E-17BA-7C73-51C242322927}"/>
              </a:ext>
            </a:extLst>
          </p:cNvPr>
          <p:cNvSpPr txBox="1"/>
          <p:nvPr/>
        </p:nvSpPr>
        <p:spPr>
          <a:xfrm>
            <a:off x="11344796" y="3328729"/>
            <a:ext cx="340859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9D04CE4-E1AE-1BA5-7968-9B03A230D883}"/>
              </a:ext>
            </a:extLst>
          </p:cNvPr>
          <p:cNvSpPr txBox="1"/>
          <p:nvPr/>
        </p:nvSpPr>
        <p:spPr>
          <a:xfrm>
            <a:off x="11332507" y="3785008"/>
            <a:ext cx="340859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C431E1-2178-A240-DAC6-5A0BB835EA77}"/>
              </a:ext>
            </a:extLst>
          </p:cNvPr>
          <p:cNvSpPr txBox="1"/>
          <p:nvPr/>
        </p:nvSpPr>
        <p:spPr>
          <a:xfrm>
            <a:off x="11332507" y="4085612"/>
            <a:ext cx="340859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661F7F1-4BF5-6AF9-28E7-01C4C844BF44}"/>
              </a:ext>
            </a:extLst>
          </p:cNvPr>
          <p:cNvSpPr txBox="1"/>
          <p:nvPr/>
        </p:nvSpPr>
        <p:spPr>
          <a:xfrm>
            <a:off x="11338689" y="4384581"/>
            <a:ext cx="340859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91FAD7-CD8D-CEA6-DD70-E8D797F87742}"/>
              </a:ext>
            </a:extLst>
          </p:cNvPr>
          <p:cNvSpPr txBox="1"/>
          <p:nvPr/>
        </p:nvSpPr>
        <p:spPr>
          <a:xfrm>
            <a:off x="298643" y="5370704"/>
            <a:ext cx="7924085" cy="1078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it-IT" sz="1723" dirty="0">
                <a:latin typeface="Calibri" panose="020F0502020204030204" pitchFamily="34" charset="0"/>
                <a:cs typeface="Calibri" panose="020F0502020204030204" pitchFamily="34" charset="0"/>
              </a:rPr>
              <a:t>25% &amp; 33% VQ, small heat fluxes:</a:t>
            </a:r>
          </a:p>
          <a:p>
            <a:pPr marL="351693" indent="-35169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it-IT" sz="1723" dirty="0">
                <a:latin typeface="Calibri" panose="020F0502020204030204" pitchFamily="34" charset="0"/>
                <a:cs typeface="Calibri" panose="020F0502020204030204" pitchFamily="34" charset="0"/>
              </a:rPr>
              <a:t>Small spikes detected at 33%, 20 and 25 kW/m^2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D8200F-C201-CF95-D6BE-6F5002696A8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1734"/>
          <a:stretch/>
        </p:blipFill>
        <p:spPr>
          <a:xfrm>
            <a:off x="786413" y="1027452"/>
            <a:ext cx="7686210" cy="44415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CD54351-715F-4C19-5610-1F57A473E42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" r="6134" b="10344"/>
          <a:stretch/>
        </p:blipFill>
        <p:spPr>
          <a:xfrm>
            <a:off x="312393" y="972188"/>
            <a:ext cx="475028" cy="448976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960A949-165B-5A98-AA7C-2123F8761401}"/>
              </a:ext>
            </a:extLst>
          </p:cNvPr>
          <p:cNvSpPr/>
          <p:nvPr/>
        </p:nvSpPr>
        <p:spPr>
          <a:xfrm>
            <a:off x="303550" y="979220"/>
            <a:ext cx="8203495" cy="44550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89FD2786-F7A9-4482-1B26-63F1964D649A}"/>
              </a:ext>
            </a:extLst>
          </p:cNvPr>
          <p:cNvSpPr/>
          <p:nvPr/>
        </p:nvSpPr>
        <p:spPr>
          <a:xfrm rot="16200000">
            <a:off x="9968679" y="5008481"/>
            <a:ext cx="304800" cy="26595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24CFDD53-28F0-E41E-AC1C-DB77437D4702}"/>
              </a:ext>
            </a:extLst>
          </p:cNvPr>
          <p:cNvSpPr/>
          <p:nvPr/>
        </p:nvSpPr>
        <p:spPr>
          <a:xfrm rot="5452114">
            <a:off x="11345317" y="5042572"/>
            <a:ext cx="304800" cy="26595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D13748-78CB-E9F7-92CF-4949914F0B75}"/>
              </a:ext>
            </a:extLst>
          </p:cNvPr>
          <p:cNvSpPr/>
          <p:nvPr/>
        </p:nvSpPr>
        <p:spPr>
          <a:xfrm>
            <a:off x="4649465" y="1170751"/>
            <a:ext cx="178191" cy="4148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47D452-DEFA-1191-E06A-2A97870FED47}"/>
              </a:ext>
            </a:extLst>
          </p:cNvPr>
          <p:cNvSpPr/>
          <p:nvPr/>
        </p:nvSpPr>
        <p:spPr>
          <a:xfrm>
            <a:off x="1448481" y="1170746"/>
            <a:ext cx="447327" cy="41843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7AD97FA-0351-7A2E-6A14-A6FB22AF847E}"/>
              </a:ext>
            </a:extLst>
          </p:cNvPr>
          <p:cNvSpPr/>
          <p:nvPr/>
        </p:nvSpPr>
        <p:spPr>
          <a:xfrm>
            <a:off x="3867283" y="1222475"/>
            <a:ext cx="178191" cy="4148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304DE13-9C47-CEC7-7708-B8A0DC0A20D8}"/>
              </a:ext>
            </a:extLst>
          </p:cNvPr>
          <p:cNvSpPr/>
          <p:nvPr/>
        </p:nvSpPr>
        <p:spPr>
          <a:xfrm>
            <a:off x="6799130" y="1301995"/>
            <a:ext cx="178191" cy="40687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FE4913-97B1-C5E3-CA2D-A55023A6D3BA}"/>
              </a:ext>
            </a:extLst>
          </p:cNvPr>
          <p:cNvSpPr/>
          <p:nvPr/>
        </p:nvSpPr>
        <p:spPr>
          <a:xfrm>
            <a:off x="8227631" y="1170747"/>
            <a:ext cx="244991" cy="40687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Rectangle 2">
            <a:extLst>
              <a:ext uri="{FF2B5EF4-FFF2-40B4-BE49-F238E27FC236}">
                <a16:creationId xmlns:a16="http://schemas.microsoft.com/office/drawing/2014/main" id="{C5D2F364-4AB3-79ED-F9E3-370631B4D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Backup: temperature over time 33% &amp; 25% VQ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sp>
        <p:nvSpPr>
          <p:cNvPr id="33" name="Date Placeholder 13">
            <a:extLst>
              <a:ext uri="{FF2B5EF4-FFF2-40B4-BE49-F238E27FC236}">
                <a16:creationId xmlns:a16="http://schemas.microsoft.com/office/drawing/2014/main" id="{E18DAFB0-74ED-4244-F22F-F694470E7CA6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</p:spTree>
    <p:extLst>
      <p:ext uri="{BB962C8B-B14F-4D97-AF65-F5344CB8AC3E}">
        <p14:creationId xmlns:p14="http://schemas.microsoft.com/office/powerpoint/2010/main" val="19599828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D67F3-7DBD-DA64-2697-F0C00F2F7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880B41F4-885B-702B-8341-F768807B4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1018560"/>
            <a:ext cx="227349" cy="45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221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A close-up of a bunch of wires&#10;&#10;AI-generated content may be incorrect.">
            <a:extLst>
              <a:ext uri="{FF2B5EF4-FFF2-40B4-BE49-F238E27FC236}">
                <a16:creationId xmlns:a16="http://schemas.microsoft.com/office/drawing/2014/main" id="{28C1F728-F596-DEEC-956E-4B2379215D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8" r="43975" b="52538"/>
          <a:stretch/>
        </p:blipFill>
        <p:spPr>
          <a:xfrm>
            <a:off x="10037821" y="928862"/>
            <a:ext cx="1939456" cy="45243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9B02868-A57A-759E-73F8-633A6B2845A9}"/>
              </a:ext>
            </a:extLst>
          </p:cNvPr>
          <p:cNvSpPr txBox="1"/>
          <p:nvPr/>
        </p:nvSpPr>
        <p:spPr>
          <a:xfrm>
            <a:off x="10233862" y="4435135"/>
            <a:ext cx="222613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9DDE35-64E5-49D0-3025-FAC6F8379D7D}"/>
              </a:ext>
            </a:extLst>
          </p:cNvPr>
          <p:cNvSpPr txBox="1"/>
          <p:nvPr/>
        </p:nvSpPr>
        <p:spPr>
          <a:xfrm>
            <a:off x="10240524" y="3905544"/>
            <a:ext cx="222613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C29F85-4855-2253-A7A4-2B08281B8902}"/>
              </a:ext>
            </a:extLst>
          </p:cNvPr>
          <p:cNvSpPr txBox="1"/>
          <p:nvPr/>
        </p:nvSpPr>
        <p:spPr>
          <a:xfrm>
            <a:off x="10233862" y="3367089"/>
            <a:ext cx="222613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4A0424-6401-D4DF-36BE-D30F3D45316B}"/>
              </a:ext>
            </a:extLst>
          </p:cNvPr>
          <p:cNvSpPr txBox="1"/>
          <p:nvPr/>
        </p:nvSpPr>
        <p:spPr>
          <a:xfrm>
            <a:off x="10233862" y="2827416"/>
            <a:ext cx="222613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4DD19DC-A9A2-AA83-7B83-5ED967A4434B}"/>
              </a:ext>
            </a:extLst>
          </p:cNvPr>
          <p:cNvSpPr txBox="1"/>
          <p:nvPr/>
        </p:nvSpPr>
        <p:spPr>
          <a:xfrm>
            <a:off x="10233862" y="2378184"/>
            <a:ext cx="222613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33256A-BF3C-C154-6414-0F485F441841}"/>
              </a:ext>
            </a:extLst>
          </p:cNvPr>
          <p:cNvSpPr txBox="1"/>
          <p:nvPr/>
        </p:nvSpPr>
        <p:spPr>
          <a:xfrm>
            <a:off x="10279779" y="1808841"/>
            <a:ext cx="222613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54387A-1FA3-E2DF-FA3A-67438B1BDE4D}"/>
              </a:ext>
            </a:extLst>
          </p:cNvPr>
          <p:cNvSpPr txBox="1"/>
          <p:nvPr/>
        </p:nvSpPr>
        <p:spPr>
          <a:xfrm>
            <a:off x="11431774" y="1749383"/>
            <a:ext cx="293095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11DAB0-2B62-B177-E8B3-AF404680AC76}"/>
              </a:ext>
            </a:extLst>
          </p:cNvPr>
          <p:cNvSpPr txBox="1"/>
          <p:nvPr/>
        </p:nvSpPr>
        <p:spPr>
          <a:xfrm>
            <a:off x="11437715" y="2167188"/>
            <a:ext cx="293095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BE7369B-7EBA-A69E-98B4-39E297EFD274}"/>
              </a:ext>
            </a:extLst>
          </p:cNvPr>
          <p:cNvSpPr txBox="1"/>
          <p:nvPr/>
        </p:nvSpPr>
        <p:spPr>
          <a:xfrm>
            <a:off x="11469691" y="2570872"/>
            <a:ext cx="293095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6F100B-0DFF-5CAF-B909-65AF78301ACC}"/>
              </a:ext>
            </a:extLst>
          </p:cNvPr>
          <p:cNvSpPr txBox="1"/>
          <p:nvPr/>
        </p:nvSpPr>
        <p:spPr>
          <a:xfrm>
            <a:off x="11533125" y="3048413"/>
            <a:ext cx="343627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459FA3-9F01-FEE7-6E00-BF0DDFC9C65A}"/>
              </a:ext>
            </a:extLst>
          </p:cNvPr>
          <p:cNvSpPr txBox="1"/>
          <p:nvPr/>
        </p:nvSpPr>
        <p:spPr>
          <a:xfrm>
            <a:off x="11545415" y="3340378"/>
            <a:ext cx="343627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F140C8-E854-A0F2-4D6D-36702B4F2FC7}"/>
              </a:ext>
            </a:extLst>
          </p:cNvPr>
          <p:cNvSpPr txBox="1"/>
          <p:nvPr/>
        </p:nvSpPr>
        <p:spPr>
          <a:xfrm>
            <a:off x="11533125" y="3796657"/>
            <a:ext cx="343627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EEA3A5-4D79-35F7-7EF1-4CB4848EF416}"/>
              </a:ext>
            </a:extLst>
          </p:cNvPr>
          <p:cNvSpPr txBox="1"/>
          <p:nvPr/>
        </p:nvSpPr>
        <p:spPr>
          <a:xfrm>
            <a:off x="11533125" y="4097261"/>
            <a:ext cx="343627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5281FD-00A7-A320-B98D-C0CA8433E9F9}"/>
              </a:ext>
            </a:extLst>
          </p:cNvPr>
          <p:cNvSpPr txBox="1"/>
          <p:nvPr/>
        </p:nvSpPr>
        <p:spPr>
          <a:xfrm>
            <a:off x="11539309" y="4396232"/>
            <a:ext cx="343627" cy="206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739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sz="73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2149AA-E128-673B-EB52-3CD7402CA5F3}"/>
              </a:ext>
            </a:extLst>
          </p:cNvPr>
          <p:cNvSpPr txBox="1"/>
          <p:nvPr/>
        </p:nvSpPr>
        <p:spPr>
          <a:xfrm>
            <a:off x="284975" y="5734980"/>
            <a:ext cx="3277225" cy="548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it-IT" sz="1723" dirty="0">
                <a:latin typeface="Calibri" panose="020F0502020204030204" pitchFamily="34" charset="0"/>
                <a:cs typeface="Calibri" panose="020F0502020204030204" pitchFamily="34" charset="0"/>
              </a:rPr>
              <a:t>25% &amp; 33% VQ, high heat fluxes: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698030C7-D9C2-F869-39EB-5CE2419F7EB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558" t="6404" b="4835"/>
          <a:stretch/>
        </p:blipFill>
        <p:spPr>
          <a:xfrm>
            <a:off x="731305" y="928861"/>
            <a:ext cx="9149145" cy="403612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9758B73-DA0E-C872-CE80-4B00F830D7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975" y="928861"/>
            <a:ext cx="446332" cy="4036123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621ECD3F-5B6E-7322-F67B-DD61E4BD7FD7}"/>
              </a:ext>
            </a:extLst>
          </p:cNvPr>
          <p:cNvSpPr/>
          <p:nvPr/>
        </p:nvSpPr>
        <p:spPr>
          <a:xfrm>
            <a:off x="227350" y="928861"/>
            <a:ext cx="9653103" cy="40361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BC22B11C-ABBD-A6C9-1666-0713FA5E10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352" y="5199153"/>
            <a:ext cx="7497033" cy="3065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FCFE1098-C832-3AFC-D943-73F29509FB4A}"/>
              </a:ext>
            </a:extLst>
          </p:cNvPr>
          <p:cNvSpPr/>
          <p:nvPr/>
        </p:nvSpPr>
        <p:spPr>
          <a:xfrm rot="16200000">
            <a:off x="10171091" y="5002550"/>
            <a:ext cx="304800" cy="26595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A02E9AC5-AF47-9B2F-04C7-B59282615949}"/>
              </a:ext>
            </a:extLst>
          </p:cNvPr>
          <p:cNvSpPr/>
          <p:nvPr/>
        </p:nvSpPr>
        <p:spPr>
          <a:xfrm rot="5452114">
            <a:off x="11578471" y="5013093"/>
            <a:ext cx="304800" cy="26595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C0244F-48EE-040C-A9C7-F313D1022947}"/>
              </a:ext>
            </a:extLst>
          </p:cNvPr>
          <p:cNvSpPr/>
          <p:nvPr/>
        </p:nvSpPr>
        <p:spPr>
          <a:xfrm>
            <a:off x="6657641" y="1049998"/>
            <a:ext cx="157435" cy="38477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8D001B-0B39-A38C-2807-A0CFB0609E5A}"/>
              </a:ext>
            </a:extLst>
          </p:cNvPr>
          <p:cNvSpPr txBox="1"/>
          <p:nvPr/>
        </p:nvSpPr>
        <p:spPr>
          <a:xfrm>
            <a:off x="3562201" y="5743172"/>
            <a:ext cx="6127900" cy="548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1693" indent="-35169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it-IT" sz="1723" dirty="0">
                <a:latin typeface="Calibri" panose="020F0502020204030204" pitchFamily="34" charset="0"/>
                <a:cs typeface="Calibri" panose="020F0502020204030204" pitchFamily="34" charset="0"/>
              </a:rPr>
              <a:t>Spikes detected at high HF for 33% of VQ, no spikes at 25% VQ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D1AEEE4D-F0C1-FAC7-9707-0255F66A1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Backup: temperature over time 33% &amp; 25% VQ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sp>
        <p:nvSpPr>
          <p:cNvPr id="10" name="Date Placeholder 13">
            <a:extLst>
              <a:ext uri="{FF2B5EF4-FFF2-40B4-BE49-F238E27FC236}">
                <a16:creationId xmlns:a16="http://schemas.microsoft.com/office/drawing/2014/main" id="{9F4CAACD-E8CD-56BD-6C9E-9DA6736A69F6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</p:spTree>
    <p:extLst>
      <p:ext uri="{BB962C8B-B14F-4D97-AF65-F5344CB8AC3E}">
        <p14:creationId xmlns:p14="http://schemas.microsoft.com/office/powerpoint/2010/main" val="17490207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CCA5F-826E-24F7-455E-D4BD5EAD4C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1BA87DE8-30ED-FAD5-B630-76066AE6FB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1018560"/>
            <a:ext cx="227349" cy="45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221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F0952E95-96C7-1311-53B0-09345B76B1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Backup: AVG &amp; STD 33%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CD0B0A2F-D626-80F6-58C2-AB989605953B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16FBC8-C880-677D-D8A2-7300A23D94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808" y="864956"/>
            <a:ext cx="10812384" cy="528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942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7D643-5F7C-C92A-D2FE-4544061F8E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AEF3523C-2B55-0B28-B43B-09159F03B6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1018560"/>
            <a:ext cx="227349" cy="45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221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C1A907B-9367-BB03-249D-28274DA125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Backup: AVG &amp; STD 25% VQ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665FF885-F9AD-C4EE-07F0-525E5F3C0AB1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E3936D-860D-9DE0-018E-C435293A6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071" y="923351"/>
            <a:ext cx="10983858" cy="522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9294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691CA-B1A2-82DE-8ED7-591B9C37C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F9B9520B-7A33-C13C-BC87-E6D67F2769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986628"/>
            <a:ext cx="227349" cy="39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0D54188-7A74-924F-6783-76C80D8325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7983"/>
          <a:stretch/>
        </p:blipFill>
        <p:spPr>
          <a:xfrm>
            <a:off x="442719" y="917080"/>
            <a:ext cx="4635983" cy="5290026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C0A926-041C-FD34-55BE-062CD41DBE55}"/>
              </a:ext>
            </a:extLst>
          </p:cNvPr>
          <p:cNvCxnSpPr>
            <a:cxnSpLocks/>
          </p:cNvCxnSpPr>
          <p:nvPr/>
        </p:nvCxnSpPr>
        <p:spPr>
          <a:xfrm>
            <a:off x="1081619" y="4720944"/>
            <a:ext cx="4060100" cy="451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3444342-462A-8DE8-4149-4C9AB9FD04C3}"/>
              </a:ext>
            </a:extLst>
          </p:cNvPr>
          <p:cNvSpPr txBox="1"/>
          <p:nvPr/>
        </p:nvSpPr>
        <p:spPr>
          <a:xfrm>
            <a:off x="488187" y="451460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12.3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62A1805-EC48-2221-6FA9-ED0C6F095E9A}"/>
              </a:ext>
            </a:extLst>
          </p:cNvPr>
          <p:cNvSpPr txBox="1"/>
          <p:nvPr/>
        </p:nvSpPr>
        <p:spPr>
          <a:xfrm>
            <a:off x="6293592" y="935699"/>
            <a:ext cx="4174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1: Reliably in subcooling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1’: Saturation at T1 temperature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0 : Starting point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A : Saturation point at T0 Temp. </a:t>
            </a:r>
            <a:endParaRPr lang="it-IT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7F3396B-B532-4999-0BDF-128762D624F5}"/>
              </a:ext>
            </a:extLst>
          </p:cNvPr>
          <p:cNvSpPr txBox="1"/>
          <p:nvPr/>
        </p:nvSpPr>
        <p:spPr>
          <a:xfrm>
            <a:off x="6293594" y="2163111"/>
            <a:ext cx="3738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0: P_in is measured, surely saturated. 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4E7AA60-BDBC-A4C2-FB92-673BD73EFCB6}"/>
              </a:ext>
            </a:extLst>
          </p:cNvPr>
          <p:cNvSpPr txBox="1"/>
          <p:nvPr/>
        </p:nvSpPr>
        <p:spPr>
          <a:xfrm>
            <a:off x="6293592" y="2703279"/>
            <a:ext cx="52832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0 – 1 : We create a striction with an outlet valve. In 1 we were in saturated condition. Hypotesys that 1-1’ is isothermic 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62D21C-4AFC-43AC-6663-D81FD6F49AC4}"/>
              </a:ext>
            </a:extLst>
          </p:cNvPr>
          <p:cNvSpPr txBox="1"/>
          <p:nvPr/>
        </p:nvSpPr>
        <p:spPr>
          <a:xfrm>
            <a:off x="5994828" y="3850159"/>
            <a:ext cx="2531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1’:  x = 0, T = -31.2°C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447D67A-0196-4D15-BDBF-71BC4560EA64}"/>
              </a:ext>
            </a:extLst>
          </p:cNvPr>
          <p:cNvSpPr txBox="1"/>
          <p:nvPr/>
        </p:nvSpPr>
        <p:spPr>
          <a:xfrm>
            <a:off x="6011899" y="4762313"/>
            <a:ext cx="2763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A:   p = 12.3 bar, h = 124 j/g </a:t>
            </a:r>
          </a:p>
          <a:p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897CA94-07EA-EFA8-28B6-2E5578EC0978}"/>
              </a:ext>
            </a:extLst>
          </p:cNvPr>
          <p:cNvSpPr txBox="1"/>
          <p:nvPr/>
        </p:nvSpPr>
        <p:spPr>
          <a:xfrm>
            <a:off x="10585080" y="3842042"/>
            <a:ext cx="1576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0:</a:t>
            </a:r>
          </a:p>
          <a:p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p = 12.3 bar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h = 130.77 J/g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x = 2.212 %</a:t>
            </a:r>
          </a:p>
        </p:txBody>
      </p:sp>
      <p:sp>
        <p:nvSpPr>
          <p:cNvPr id="77" name="Arrow: Right 76">
            <a:extLst>
              <a:ext uri="{FF2B5EF4-FFF2-40B4-BE49-F238E27FC236}">
                <a16:creationId xmlns:a16="http://schemas.microsoft.com/office/drawing/2014/main" id="{2639C5E9-31A7-9927-EC6B-235645FD0A29}"/>
              </a:ext>
            </a:extLst>
          </p:cNvPr>
          <p:cNvSpPr/>
          <p:nvPr/>
        </p:nvSpPr>
        <p:spPr>
          <a:xfrm>
            <a:off x="8156604" y="3990651"/>
            <a:ext cx="380967" cy="6751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64FACFF-C96E-36E3-8029-B8CB9951D52B}"/>
              </a:ext>
            </a:extLst>
          </p:cNvPr>
          <p:cNvSpPr txBox="1"/>
          <p:nvPr/>
        </p:nvSpPr>
        <p:spPr>
          <a:xfrm>
            <a:off x="6268745" y="5460636"/>
            <a:ext cx="30236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F: 1.083 g/s</a:t>
            </a:r>
          </a:p>
          <a:p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x =0.022</a:t>
            </a:r>
          </a:p>
          <a:p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Dh at 12.3 bar = 311.9 J/g </a:t>
            </a:r>
          </a:p>
        </p:txBody>
      </p:sp>
      <p:sp>
        <p:nvSpPr>
          <p:cNvPr id="79" name="Arrow: Right 78">
            <a:extLst>
              <a:ext uri="{FF2B5EF4-FFF2-40B4-BE49-F238E27FC236}">
                <a16:creationId xmlns:a16="http://schemas.microsoft.com/office/drawing/2014/main" id="{28F3AA11-2D73-1534-F44E-D7CF13BDE960}"/>
              </a:ext>
            </a:extLst>
          </p:cNvPr>
          <p:cNvSpPr/>
          <p:nvPr/>
        </p:nvSpPr>
        <p:spPr>
          <a:xfrm>
            <a:off x="8723971" y="4923640"/>
            <a:ext cx="1743893" cy="6751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B54CE86-6C6C-BB15-41A7-17CD1F8E0BF9}"/>
              </a:ext>
            </a:extLst>
          </p:cNvPr>
          <p:cNvSpPr txBox="1"/>
          <p:nvPr/>
        </p:nvSpPr>
        <p:spPr>
          <a:xfrm>
            <a:off x="9180955" y="5460636"/>
            <a:ext cx="18474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W = F*x*Dh</a:t>
            </a:r>
          </a:p>
          <a:p>
            <a:endParaRPr lang="it-IT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8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W =7 watt 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F9AD223-82DC-B347-6A2C-C6283CD44AB8}"/>
              </a:ext>
            </a:extLst>
          </p:cNvPr>
          <p:cNvSpPr txBox="1"/>
          <p:nvPr/>
        </p:nvSpPr>
        <p:spPr>
          <a:xfrm>
            <a:off x="8649431" y="3850159"/>
            <a:ext cx="15094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h = 130.77 J/g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" name="Arrow: Right 81">
            <a:extLst>
              <a:ext uri="{FF2B5EF4-FFF2-40B4-BE49-F238E27FC236}">
                <a16:creationId xmlns:a16="http://schemas.microsoft.com/office/drawing/2014/main" id="{ADADDCF6-3FAD-AE8F-F67E-56F04EFA2C91}"/>
              </a:ext>
            </a:extLst>
          </p:cNvPr>
          <p:cNvSpPr/>
          <p:nvPr/>
        </p:nvSpPr>
        <p:spPr>
          <a:xfrm>
            <a:off x="10138764" y="3998931"/>
            <a:ext cx="380967" cy="6751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Arrow: Right 82">
            <a:extLst>
              <a:ext uri="{FF2B5EF4-FFF2-40B4-BE49-F238E27FC236}">
                <a16:creationId xmlns:a16="http://schemas.microsoft.com/office/drawing/2014/main" id="{C4D47FEF-E7D8-DE49-79A5-53D7007BCE36}"/>
              </a:ext>
            </a:extLst>
          </p:cNvPr>
          <p:cNvSpPr/>
          <p:nvPr/>
        </p:nvSpPr>
        <p:spPr>
          <a:xfrm>
            <a:off x="8073809" y="5821029"/>
            <a:ext cx="835212" cy="562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25A081BF-0E3A-E7C9-A343-609971BFE00A}"/>
                  </a:ext>
                </a:extLst>
              </p14:cNvPr>
              <p14:cNvContentPartPr/>
              <p14:nvPr/>
            </p14:nvContentPartPr>
            <p14:xfrm>
              <a:off x="1864500" y="4698288"/>
              <a:ext cx="46440" cy="507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25A081BF-0E3A-E7C9-A343-609971BFE00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58380" y="4692124"/>
                <a:ext cx="58680" cy="6308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2025DA12-0C91-3565-FFC0-D2D978DA4BCE}"/>
                  </a:ext>
                </a:extLst>
              </p14:cNvPr>
              <p14:cNvContentPartPr/>
              <p14:nvPr/>
            </p14:nvContentPartPr>
            <p14:xfrm>
              <a:off x="1932540" y="4754088"/>
              <a:ext cx="61200" cy="6480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2025DA12-0C91-3565-FFC0-D2D978DA4BC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26420" y="4747968"/>
                <a:ext cx="73440" cy="77040"/>
              </a:xfrm>
              <a:prstGeom prst="rect">
                <a:avLst/>
              </a:prstGeom>
            </p:spPr>
          </p:pic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0CDDEC0A-C1D1-6C4D-2293-C7ED9885CBE8}"/>
              </a:ext>
            </a:extLst>
          </p:cNvPr>
          <p:cNvGrpSpPr/>
          <p:nvPr/>
        </p:nvGrpSpPr>
        <p:grpSpPr>
          <a:xfrm>
            <a:off x="1743650" y="4552370"/>
            <a:ext cx="82800" cy="188280"/>
            <a:chOff x="1743650" y="4552370"/>
            <a:chExt cx="82800" cy="188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55BA3072-56D4-66E1-82D6-9F336C101AF3}"/>
                    </a:ext>
                  </a:extLst>
                </p14:cNvPr>
                <p14:cNvContentPartPr/>
                <p14:nvPr/>
              </p14:nvContentPartPr>
              <p14:xfrm>
                <a:off x="1754450" y="4552370"/>
                <a:ext cx="42480" cy="11628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55BA3072-56D4-66E1-82D6-9F336C101AF3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748330" y="4546250"/>
                  <a:ext cx="54720" cy="12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EC8905CE-6365-13FF-67B1-D815ECD41147}"/>
                    </a:ext>
                  </a:extLst>
                </p14:cNvPr>
                <p14:cNvContentPartPr/>
                <p14:nvPr/>
              </p14:nvContentPartPr>
              <p14:xfrm>
                <a:off x="1796570" y="4552370"/>
                <a:ext cx="19080" cy="1206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EC8905CE-6365-13FF-67B1-D815ECD41147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790450" y="4546250"/>
                  <a:ext cx="31320" cy="13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B1773B83-B510-C83E-033D-AB2D3EAEB6C3}"/>
                    </a:ext>
                  </a:extLst>
                </p14:cNvPr>
                <p14:cNvContentPartPr/>
                <p14:nvPr/>
              </p14:nvContentPartPr>
              <p14:xfrm>
                <a:off x="1764890" y="4647770"/>
                <a:ext cx="37080" cy="3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B1773B83-B510-C83E-033D-AB2D3EAEB6C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758770" y="4641650"/>
                  <a:ext cx="4932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97D3A018-C3D2-733D-2152-0C18115F7679}"/>
                    </a:ext>
                  </a:extLst>
                </p14:cNvPr>
                <p14:cNvContentPartPr/>
                <p14:nvPr/>
              </p14:nvContentPartPr>
              <p14:xfrm>
                <a:off x="1743650" y="4647770"/>
                <a:ext cx="21600" cy="5004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97D3A018-C3D2-733D-2152-0C18115F7679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737530" y="4641650"/>
                  <a:ext cx="33840" cy="6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C72711CB-F363-727A-FBDA-4AE4C7ACB5CC}"/>
                    </a:ext>
                  </a:extLst>
                </p14:cNvPr>
                <p14:cNvContentPartPr/>
                <p14:nvPr/>
              </p14:nvContentPartPr>
              <p14:xfrm>
                <a:off x="1809530" y="4654250"/>
                <a:ext cx="16920" cy="273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C72711CB-F363-727A-FBDA-4AE4C7ACB5CC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803410" y="4648130"/>
                  <a:ext cx="29160" cy="3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F3B61B5B-FDDB-2815-7D97-910AC1B40017}"/>
                    </a:ext>
                  </a:extLst>
                </p14:cNvPr>
                <p14:cNvContentPartPr/>
                <p14:nvPr/>
              </p14:nvContentPartPr>
              <p14:xfrm>
                <a:off x="1790450" y="4699610"/>
                <a:ext cx="29880" cy="4104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F3B61B5B-FDDB-2815-7D97-910AC1B40017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784330" y="4693490"/>
                  <a:ext cx="42120" cy="53280"/>
                </a:xfrm>
                <a:prstGeom prst="rect">
                  <a:avLst/>
                </a:prstGeom>
              </p:spPr>
            </p:pic>
          </mc:Fallback>
        </mc:AlternateContent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0D7E39A-E4CC-28F6-98E9-27CD1635AABB}"/>
              </a:ext>
            </a:extLst>
          </p:cNvPr>
          <p:cNvCxnSpPr>
            <a:cxnSpLocks/>
          </p:cNvCxnSpPr>
          <p:nvPr/>
        </p:nvCxnSpPr>
        <p:spPr>
          <a:xfrm flipV="1">
            <a:off x="1880690" y="4004560"/>
            <a:ext cx="13305" cy="7163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5F8759B-9639-2698-D7A5-06CD710CBB05}"/>
              </a:ext>
            </a:extLst>
          </p:cNvPr>
          <p:cNvGrpSpPr/>
          <p:nvPr/>
        </p:nvGrpSpPr>
        <p:grpSpPr>
          <a:xfrm>
            <a:off x="1875300" y="4259440"/>
            <a:ext cx="133560" cy="93960"/>
            <a:chOff x="2027700" y="4259440"/>
            <a:chExt cx="133560" cy="93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5509ED20-6938-F463-C026-AB3D745BD932}"/>
                    </a:ext>
                  </a:extLst>
                </p14:cNvPr>
                <p14:cNvContentPartPr/>
                <p14:nvPr/>
              </p14:nvContentPartPr>
              <p14:xfrm>
                <a:off x="2027700" y="4259440"/>
                <a:ext cx="24120" cy="4212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5509ED20-6938-F463-C026-AB3D745BD932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021580" y="4253320"/>
                  <a:ext cx="36360" cy="5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FC1CC6E6-67AC-1494-6430-8C22C594FC17}"/>
                    </a:ext>
                  </a:extLst>
                </p14:cNvPr>
                <p14:cNvContentPartPr/>
                <p14:nvPr/>
              </p14:nvContentPartPr>
              <p14:xfrm>
                <a:off x="2079540" y="4294000"/>
                <a:ext cx="46440" cy="5940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FC1CC6E6-67AC-1494-6430-8C22C594FC17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073420" y="4287880"/>
                  <a:ext cx="58680" cy="7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ED23B6F8-5673-7E45-AB6F-7D7E95E4D8D4}"/>
                    </a:ext>
                  </a:extLst>
                </p14:cNvPr>
                <p14:cNvContentPartPr/>
                <p14:nvPr/>
              </p14:nvContentPartPr>
              <p14:xfrm>
                <a:off x="2146140" y="4263760"/>
                <a:ext cx="15120" cy="3996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ED23B6F8-5673-7E45-AB6F-7D7E95E4D8D4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2140020" y="4257640"/>
                  <a:ext cx="27360" cy="52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60FFA58-5D5B-A2C1-32D8-CAA3D8F7F6DC}"/>
              </a:ext>
            </a:extLst>
          </p:cNvPr>
          <p:cNvGrpSpPr/>
          <p:nvPr/>
        </p:nvGrpSpPr>
        <p:grpSpPr>
          <a:xfrm>
            <a:off x="1825260" y="3833200"/>
            <a:ext cx="98640" cy="171360"/>
            <a:chOff x="1977660" y="3833200"/>
            <a:chExt cx="98640" cy="171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6FE6E599-EEE3-7374-41A0-385A2E96B8C1}"/>
                    </a:ext>
                  </a:extLst>
                </p14:cNvPr>
                <p14:cNvContentPartPr/>
                <p14:nvPr/>
              </p14:nvContentPartPr>
              <p14:xfrm>
                <a:off x="2002140" y="3963160"/>
                <a:ext cx="38160" cy="4140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6FE6E599-EEE3-7374-41A0-385A2E96B8C1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1996020" y="3957040"/>
                  <a:ext cx="50400" cy="5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E519FE8-CC77-8743-9BB4-49A2834FF4E6}"/>
                    </a:ext>
                  </a:extLst>
                </p14:cNvPr>
                <p14:cNvContentPartPr/>
                <p14:nvPr/>
              </p14:nvContentPartPr>
              <p14:xfrm>
                <a:off x="1988100" y="3833200"/>
                <a:ext cx="37800" cy="7812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E519FE8-CC77-8743-9BB4-49A2834FF4E6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981980" y="3827080"/>
                  <a:ext cx="50040" cy="9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44AC1316-2248-2050-09B8-B1C6FC3479AE}"/>
                    </a:ext>
                  </a:extLst>
                </p14:cNvPr>
                <p14:cNvContentPartPr/>
                <p14:nvPr/>
              </p14:nvContentPartPr>
              <p14:xfrm>
                <a:off x="1977660" y="3917800"/>
                <a:ext cx="98640" cy="36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44AC1316-2248-2050-09B8-B1C6FC3479AE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971540" y="3911680"/>
                  <a:ext cx="110880" cy="12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4BB9767-E9BD-9462-F4F9-3ED4414237B7}"/>
              </a:ext>
            </a:extLst>
          </p:cNvPr>
          <p:cNvGrpSpPr/>
          <p:nvPr/>
        </p:nvGrpSpPr>
        <p:grpSpPr>
          <a:xfrm>
            <a:off x="1958460" y="4386364"/>
            <a:ext cx="85680" cy="6840"/>
            <a:chOff x="2088900" y="4365280"/>
            <a:chExt cx="85680" cy="6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D10F8AFF-518F-B3F9-9C57-468D3C9C2EC7}"/>
                    </a:ext>
                  </a:extLst>
                </p14:cNvPr>
                <p14:cNvContentPartPr/>
                <p14:nvPr/>
              </p14:nvContentPartPr>
              <p14:xfrm>
                <a:off x="2101500" y="4365280"/>
                <a:ext cx="73080" cy="360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D10F8AFF-518F-B3F9-9C57-468D3C9C2EC7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2095380" y="4359160"/>
                  <a:ext cx="85320" cy="1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AD0BB3BB-6522-72CD-DC8F-B5AA9693ECE1}"/>
                    </a:ext>
                  </a:extLst>
                </p14:cNvPr>
                <p14:cNvContentPartPr/>
                <p14:nvPr/>
              </p14:nvContentPartPr>
              <p14:xfrm>
                <a:off x="2088900" y="4371760"/>
                <a:ext cx="45000" cy="36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AD0BB3BB-6522-72CD-DC8F-B5AA9693ECE1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2082780" y="4365640"/>
                  <a:ext cx="57240" cy="126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52" name="Rectangle 2">
            <a:extLst>
              <a:ext uri="{FF2B5EF4-FFF2-40B4-BE49-F238E27FC236}">
                <a16:creationId xmlns:a16="http://schemas.microsoft.com/office/drawing/2014/main" id="{33AB6475-FAD3-3406-DFE9-B8C8E454D7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Backup: heat pickup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sp>
        <p:nvSpPr>
          <p:cNvPr id="53" name="Date Placeholder 13">
            <a:extLst>
              <a:ext uri="{FF2B5EF4-FFF2-40B4-BE49-F238E27FC236}">
                <a16:creationId xmlns:a16="http://schemas.microsoft.com/office/drawing/2014/main" id="{B2E72906-21DA-FECE-A0D6-198B90BC3A17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</p:spTree>
    <p:extLst>
      <p:ext uri="{BB962C8B-B14F-4D97-AF65-F5344CB8AC3E}">
        <p14:creationId xmlns:p14="http://schemas.microsoft.com/office/powerpoint/2010/main" val="30362021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A26C71-4ECE-7C32-E1EE-07049C9AA3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C03EBDE2-0B1F-F2C3-7C61-8CA6483FD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1018560"/>
            <a:ext cx="227349" cy="45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221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6" name="Picture 35" descr="A room with a table and shelves&#10;&#10;Description automatically generated">
            <a:extLst>
              <a:ext uri="{FF2B5EF4-FFF2-40B4-BE49-F238E27FC236}">
                <a16:creationId xmlns:a16="http://schemas.microsoft.com/office/drawing/2014/main" id="{A6F1BC33-C2B1-4B8B-F017-43F2B7434D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8" t="47313" r="2838" b="26663"/>
          <a:stretch/>
        </p:blipFill>
        <p:spPr>
          <a:xfrm>
            <a:off x="712087" y="918188"/>
            <a:ext cx="10284653" cy="3489586"/>
          </a:xfrm>
          <a:prstGeom prst="rect">
            <a:avLst/>
          </a:prstGeom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7976B47E-82CD-10B9-D447-C21D9A1263DF}"/>
              </a:ext>
            </a:extLst>
          </p:cNvPr>
          <p:cNvSpPr/>
          <p:nvPr/>
        </p:nvSpPr>
        <p:spPr>
          <a:xfrm>
            <a:off x="5885243" y="1779311"/>
            <a:ext cx="600223" cy="1960099"/>
          </a:xfrm>
          <a:prstGeom prst="ellipse">
            <a:avLst/>
          </a:prstGeom>
          <a:noFill/>
          <a:ln w="57150">
            <a:solidFill>
              <a:srgbClr val="31EF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3D7CFC4-542C-AFA5-9538-FE788B9B2261}"/>
              </a:ext>
            </a:extLst>
          </p:cNvPr>
          <p:cNvSpPr txBox="1"/>
          <p:nvPr/>
        </p:nvSpPr>
        <p:spPr>
          <a:xfrm>
            <a:off x="5292262" y="1158240"/>
            <a:ext cx="1607475" cy="508729"/>
          </a:xfrm>
          <a:prstGeom prst="rect">
            <a:avLst/>
          </a:prstGeom>
          <a:solidFill>
            <a:srgbClr val="31EF55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353" dirty="0">
                <a:latin typeface="Calibri" panose="020F0502020204030204" pitchFamily="34" charset="0"/>
                <a:cs typeface="Calibri" panose="020F0502020204030204" pitchFamily="34" charset="0"/>
              </a:rPr>
              <a:t>Pt1000 -Embedded sensors</a:t>
            </a:r>
            <a:endParaRPr lang="en-GB" sz="135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7563156E-A822-5E4A-15B2-A624BDC79D42}"/>
              </a:ext>
            </a:extLst>
          </p:cNvPr>
          <p:cNvSpPr/>
          <p:nvPr/>
        </p:nvSpPr>
        <p:spPr>
          <a:xfrm>
            <a:off x="6541019" y="2346906"/>
            <a:ext cx="440788" cy="59098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4160B70-39BB-97C2-F80A-27700639106F}"/>
              </a:ext>
            </a:extLst>
          </p:cNvPr>
          <p:cNvSpPr txBox="1"/>
          <p:nvPr/>
        </p:nvSpPr>
        <p:spPr>
          <a:xfrm>
            <a:off x="6472345" y="1890762"/>
            <a:ext cx="842855" cy="50872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it-IT" sz="1353" dirty="0">
                <a:latin typeface="Calibri" panose="020F0502020204030204" pitchFamily="34" charset="0"/>
                <a:cs typeface="Calibri" panose="020F0502020204030204" pitchFamily="34" charset="0"/>
              </a:rPr>
              <a:t>Preheater</a:t>
            </a:r>
            <a:endParaRPr lang="en-GB" sz="135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BB17029-396C-5678-CA3F-632142E94A0D}"/>
              </a:ext>
            </a:extLst>
          </p:cNvPr>
          <p:cNvSpPr/>
          <p:nvPr/>
        </p:nvSpPr>
        <p:spPr>
          <a:xfrm>
            <a:off x="7263523" y="2444300"/>
            <a:ext cx="600223" cy="590987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463FD90-2A04-81F0-9918-F6BCD8D96798}"/>
              </a:ext>
            </a:extLst>
          </p:cNvPr>
          <p:cNvSpPr txBox="1"/>
          <p:nvPr/>
        </p:nvSpPr>
        <p:spPr>
          <a:xfrm>
            <a:off x="7508103" y="1963323"/>
            <a:ext cx="711285" cy="3005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1353" dirty="0">
                <a:latin typeface="Calibri" panose="020F0502020204030204" pitchFamily="34" charset="0"/>
                <a:cs typeface="Calibri" panose="020F0502020204030204" pitchFamily="34" charset="0"/>
              </a:rPr>
              <a:t>PT1000</a:t>
            </a:r>
            <a:endParaRPr lang="en-GB" sz="135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A59C149-8415-D6FE-7F16-9B32A1323433}"/>
                  </a:ext>
                </a:extLst>
              </p:cNvPr>
              <p:cNvSpPr txBox="1"/>
              <p:nvPr/>
            </p:nvSpPr>
            <p:spPr>
              <a:xfrm>
                <a:off x="109750" y="4578591"/>
                <a:ext cx="6028293" cy="5432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72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𝑙𝑜𝑐𝑎𝑙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𝑏𝑜𝑥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r>
                        <a:rPr lang="it-IT" sz="1723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723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1723" i="1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it-IT" sz="1723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it-IT" sz="1723" i="1">
                          <a:latin typeface="Cambria Math" panose="02040503050406030204" pitchFamily="18" charset="0"/>
                        </a:rPr>
                        <m:t>]∗</m:t>
                      </m:r>
                      <m:sSub>
                        <m:sSubPr>
                          <m:ctrlPr>
                            <a:rPr lang="it-IT" sz="172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it-IT" sz="1723" i="1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it-IT" sz="1723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723" i="1"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r>
                        <a:rPr lang="it-IT" sz="1723" i="1">
                          <a:latin typeface="Cambria Math" panose="02040503050406030204" pitchFamily="18" charset="0"/>
                        </a:rPr>
                        <m:t>]∗(</m:t>
                      </m:r>
                      <m:sSub>
                        <m:sSubPr>
                          <m:ctrlPr>
                            <a:rPr lang="it-IT" sz="172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it-IT" sz="1723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723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723" i="1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  <m:r>
                                <a:rPr lang="it-IT" sz="1723" i="1">
                                  <a:latin typeface="Cambria Math" panose="02040503050406030204" pitchFamily="18" charset="0"/>
                                </a:rPr>
                                <m:t>_</m:t>
                              </m:r>
                              <m:r>
                                <a:rPr lang="it-IT" sz="1723" i="1">
                                  <a:latin typeface="Cambria Math" panose="02040503050406030204" pitchFamily="18" charset="0"/>
                                </a:rPr>
                                <m:t>𝑏𝑜𝑥</m:t>
                              </m:r>
                            </m:sub>
                          </m:sSub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𝑖𝑛𝑏𝑝h</m:t>
                          </m:r>
                        </m:sub>
                      </m:sSub>
                      <m:r>
                        <a:rPr lang="it-IT" sz="1723" i="1">
                          <a:latin typeface="Cambria Math" panose="02040503050406030204" pitchFamily="18" charset="0"/>
                        </a:rPr>
                        <m:t>)[</m:t>
                      </m:r>
                      <m:r>
                        <a:rPr lang="it-IT" sz="1723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it-IT" sz="1723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723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A59C149-8415-D6FE-7F16-9B32A1323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50" y="4578591"/>
                <a:ext cx="6028293" cy="54329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5BEA47F-417F-04FA-1111-9EAD14DFBF99}"/>
                  </a:ext>
                </a:extLst>
              </p:cNvPr>
              <p:cNvSpPr txBox="1"/>
              <p:nvPr/>
            </p:nvSpPr>
            <p:spPr>
              <a:xfrm>
                <a:off x="359179" y="5317901"/>
                <a:ext cx="5494676" cy="5432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72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𝑡𝑒𝑠𝑡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𝑏𝑜𝑥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it-IT" sz="1723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723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1723" i="1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it-IT" sz="1723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it-IT" sz="1723" i="1">
                          <a:latin typeface="Cambria Math" panose="02040503050406030204" pitchFamily="18" charset="0"/>
                        </a:rPr>
                        <m:t>]∗</m:t>
                      </m:r>
                      <m:sSub>
                        <m:sSubPr>
                          <m:ctrlPr>
                            <a:rPr lang="it-IT" sz="172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it-IT" sz="1723" i="1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it-IT" sz="1723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723" i="1"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r>
                        <a:rPr lang="it-IT" sz="1723" i="1">
                          <a:latin typeface="Cambria Math" panose="02040503050406030204" pitchFamily="18" charset="0"/>
                        </a:rPr>
                        <m:t>]∗(</m:t>
                      </m:r>
                      <m:sSub>
                        <m:sSubPr>
                          <m:ctrlPr>
                            <a:rPr lang="it-IT" sz="172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𝑜𝑢</m:t>
                          </m:r>
                          <m:sSub>
                            <m:sSubPr>
                              <m:ctrlPr>
                                <a:rPr lang="it-IT" sz="1723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723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it-IT" sz="1723" i="1">
                                  <a:latin typeface="Cambria Math" panose="02040503050406030204" pitchFamily="18" charset="0"/>
                                </a:rPr>
                                <m:t>𝑏𝑜𝑥</m:t>
                              </m:r>
                            </m:sub>
                          </m:sSub>
                        </m:sub>
                      </m:sSub>
                      <m:r>
                        <a:rPr lang="it-IT" sz="1723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it-IT" sz="172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1723" i="1">
                              <a:latin typeface="Cambria Math" panose="02040503050406030204" pitchFamily="18" charset="0"/>
                            </a:rPr>
                            <m:t>𝑏𝑜𝑥</m:t>
                          </m:r>
                        </m:sub>
                      </m:sSub>
                      <m:r>
                        <a:rPr lang="it-IT" sz="1723" i="1">
                          <a:latin typeface="Cambria Math" panose="02040503050406030204" pitchFamily="18" charset="0"/>
                        </a:rPr>
                        <m:t>)[</m:t>
                      </m:r>
                      <m:r>
                        <a:rPr lang="it-IT" sz="1723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it-IT" sz="1723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723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5BEA47F-417F-04FA-1111-9EAD14DFBF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179" y="5317901"/>
                <a:ext cx="5494676" cy="54329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Arrow: Right 46">
            <a:extLst>
              <a:ext uri="{FF2B5EF4-FFF2-40B4-BE49-F238E27FC236}">
                <a16:creationId xmlns:a16="http://schemas.microsoft.com/office/drawing/2014/main" id="{388B4A9F-3495-97CB-7AE1-C38C2B8063B3}"/>
              </a:ext>
            </a:extLst>
          </p:cNvPr>
          <p:cNvSpPr/>
          <p:nvPr/>
        </p:nvSpPr>
        <p:spPr>
          <a:xfrm>
            <a:off x="6018174" y="4784186"/>
            <a:ext cx="765043" cy="14919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Arrow: Right 47">
            <a:extLst>
              <a:ext uri="{FF2B5EF4-FFF2-40B4-BE49-F238E27FC236}">
                <a16:creationId xmlns:a16="http://schemas.microsoft.com/office/drawing/2014/main" id="{69A87720-56C7-9DAD-8020-E161A5707266}"/>
              </a:ext>
            </a:extLst>
          </p:cNvPr>
          <p:cNvSpPr/>
          <p:nvPr/>
        </p:nvSpPr>
        <p:spPr>
          <a:xfrm>
            <a:off x="6018172" y="5514742"/>
            <a:ext cx="776172" cy="14919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1A24F19-D405-9638-EFC5-AF5C29E9A810}"/>
                  </a:ext>
                </a:extLst>
              </p:cNvPr>
              <p:cNvSpPr txBox="1"/>
              <p:nvPr/>
            </p:nvSpPr>
            <p:spPr>
              <a:xfrm>
                <a:off x="7014741" y="4605918"/>
                <a:ext cx="4587167" cy="5223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969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969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it-IT" sz="1969" i="1">
                            <a:latin typeface="Cambria Math" panose="02040503050406030204" pitchFamily="18" charset="0"/>
                          </a:rPr>
                          <m:t>𝑟𝑒𝑎𝑙</m:t>
                        </m:r>
                        <m:r>
                          <a:rPr lang="it-IT" sz="1969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1969" i="1">
                            <a:latin typeface="Cambria Math" panose="02040503050406030204" pitchFamily="18" charset="0"/>
                          </a:rPr>
                          <m:t>𝑙𝑜𝑐𝑎𝑙</m:t>
                        </m:r>
                        <m:r>
                          <a:rPr lang="it-IT" sz="1969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it-IT" sz="1969" i="1">
                            <a:latin typeface="Cambria Math" panose="02040503050406030204" pitchFamily="18" charset="0"/>
                          </a:rPr>
                          <m:t>𝑏𝑜𝑥</m:t>
                        </m:r>
                      </m:sub>
                    </m:sSub>
                  </m:oMath>
                </a14:m>
                <a:r>
                  <a:rPr lang="en-GB" sz="1969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723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723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𝑙𝑜𝑐𝑎𝑙</m:t>
                            </m:r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𝑏𝑜𝑥</m:t>
                            </m:r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𝑠𝑐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1723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𝑎𝑖𝑟</m:t>
                            </m:r>
                          </m:sub>
                        </m:sSub>
                        <m:r>
                          <a:rPr lang="it-IT" sz="1723" i="1">
                            <a:latin typeface="Cambria Math" panose="02040503050406030204" pitchFamily="18" charset="0"/>
                          </a:rPr>
                          <m:t> −</m:t>
                        </m:r>
                        <m:sSub>
                          <m:sSubPr>
                            <m:ctrlPr>
                              <a:rPr lang="it-IT" sz="1723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𝑖𝑛</m:t>
                            </m:r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𝑏𝑜𝑥</m:t>
                            </m:r>
                          </m:sub>
                        </m:sSub>
                      </m:den>
                    </m:f>
                    <m:r>
                      <a:rPr lang="it-IT" sz="1723" i="1">
                        <a:latin typeface="Cambria Math" panose="02040503050406030204" pitchFamily="18" charset="0"/>
                      </a:rPr>
                      <m:t>∗(</m:t>
                    </m:r>
                    <m:sSub>
                      <m:sSubPr>
                        <m:ctrlPr>
                          <a:rPr lang="it-IT" sz="1723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723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723" i="1">
                            <a:latin typeface="Cambria Math" panose="02040503050406030204" pitchFamily="18" charset="0"/>
                          </a:rPr>
                          <m:t>𝑎𝑖𝑟</m:t>
                        </m:r>
                      </m:sub>
                    </m:sSub>
                    <m:r>
                      <a:rPr lang="it-IT" sz="1723" i="1"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it-IT" sz="1723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723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723" i="1">
                            <a:latin typeface="Cambria Math" panose="02040503050406030204" pitchFamily="18" charset="0"/>
                          </a:rPr>
                          <m:t>𝑖𝑛𝑡𝑒𝑠𝑡</m:t>
                        </m:r>
                      </m:sub>
                    </m:sSub>
                    <m:r>
                      <a:rPr lang="it-IT" sz="1723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969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1A24F19-D405-9638-EFC5-AF5C29E9A8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4741" y="4605918"/>
                <a:ext cx="4587167" cy="522322"/>
              </a:xfrm>
              <a:prstGeom prst="rect">
                <a:avLst/>
              </a:prstGeom>
              <a:blipFill>
                <a:blip r:embed="rId6"/>
                <a:stretch>
                  <a:fillRect b="-23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621FCBC-1F58-7E33-D4DF-B1719A14A461}"/>
                  </a:ext>
                </a:extLst>
              </p:cNvPr>
              <p:cNvSpPr txBox="1"/>
              <p:nvPr/>
            </p:nvSpPr>
            <p:spPr>
              <a:xfrm>
                <a:off x="7016121" y="5300778"/>
                <a:ext cx="4875877" cy="5223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969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969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it-IT" sz="1969" i="1">
                            <a:latin typeface="Cambria Math" panose="02040503050406030204" pitchFamily="18" charset="0"/>
                          </a:rPr>
                          <m:t>𝑟𝑒𝑎𝑙</m:t>
                        </m:r>
                        <m:r>
                          <a:rPr lang="it-IT" sz="1969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1969" i="1">
                            <a:latin typeface="Cambria Math" panose="02040503050406030204" pitchFamily="18" charset="0"/>
                          </a:rPr>
                          <m:t>𝑡𝑒𝑠𝑡</m:t>
                        </m:r>
                        <m:r>
                          <a:rPr lang="it-IT" sz="1969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it-IT" sz="1969" i="1">
                            <a:latin typeface="Cambria Math" panose="02040503050406030204" pitchFamily="18" charset="0"/>
                          </a:rPr>
                          <m:t>𝑏𝑜𝑥</m:t>
                        </m:r>
                      </m:sub>
                    </m:sSub>
                  </m:oMath>
                </a14:m>
                <a:r>
                  <a:rPr lang="en-GB" sz="1969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723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723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𝑡𝑒𝑠𝑡</m:t>
                            </m:r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𝑏𝑜𝑥</m:t>
                            </m:r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𝑠𝑐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1723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723" i="1">
                                <a:latin typeface="Cambria Math" panose="02040503050406030204" pitchFamily="18" charset="0"/>
                              </a:rPr>
                              <m:t>𝑎𝑖𝑟</m:t>
                            </m:r>
                            <m:r>
                              <a:rPr lang="en-US" sz="1723" i="1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𝑏𝑜𝑥</m:t>
                            </m:r>
                          </m:sub>
                        </m:sSub>
                        <m:r>
                          <a:rPr lang="it-IT" sz="1723" i="1">
                            <a:latin typeface="Cambria Math" panose="02040503050406030204" pitchFamily="18" charset="0"/>
                          </a:rPr>
                          <m:t> −</m:t>
                        </m:r>
                        <m:sSub>
                          <m:sSubPr>
                            <m:ctrlPr>
                              <a:rPr lang="it-IT" sz="1723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𝑖𝑛</m:t>
                            </m:r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sz="1723" i="1">
                                <a:latin typeface="Cambria Math" panose="02040503050406030204" pitchFamily="18" charset="0"/>
                              </a:rPr>
                              <m:t>𝑏𝑜𝑥</m:t>
                            </m:r>
                          </m:sub>
                        </m:sSub>
                      </m:den>
                    </m:f>
                    <m:r>
                      <a:rPr lang="it-IT" sz="1723" i="1">
                        <a:latin typeface="Cambria Math" panose="02040503050406030204" pitchFamily="18" charset="0"/>
                      </a:rPr>
                      <m:t>∗(</m:t>
                    </m:r>
                    <m:sSub>
                      <m:sSubPr>
                        <m:ctrlPr>
                          <a:rPr lang="it-IT" sz="1723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723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723" i="1">
                            <a:latin typeface="Cambria Math" panose="02040503050406030204" pitchFamily="18" charset="0"/>
                          </a:rPr>
                          <m:t>𝑏𝑜𝑥</m:t>
                        </m:r>
                      </m:sub>
                    </m:sSub>
                    <m:r>
                      <a:rPr lang="it-IT" sz="1723" i="1"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it-IT" sz="1723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723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1723" i="1">
                            <a:latin typeface="Cambria Math" panose="02040503050406030204" pitchFamily="18" charset="0"/>
                          </a:rPr>
                          <m:t>𝑖𝑛𝑡𝑒𝑠𝑡</m:t>
                        </m:r>
                      </m:sub>
                    </m:sSub>
                    <m:r>
                      <a:rPr lang="it-IT" sz="1723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969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621FCBC-1F58-7E33-D4DF-B1719A14A4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6121" y="5300778"/>
                <a:ext cx="4875877" cy="522322"/>
              </a:xfrm>
              <a:prstGeom prst="rect">
                <a:avLst/>
              </a:prstGeom>
              <a:blipFill>
                <a:blip r:embed="rId7"/>
                <a:stretch>
                  <a:fillRect b="-23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77CB7BE-3646-DD77-E4A8-3FEC75A8B842}"/>
                  </a:ext>
                </a:extLst>
              </p:cNvPr>
              <p:cNvSpPr txBox="1"/>
              <p:nvPr/>
            </p:nvSpPr>
            <p:spPr>
              <a:xfrm>
                <a:off x="2549294" y="6006696"/>
                <a:ext cx="2260831" cy="3786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𝑟𝑒𝑎𝑙</m:t>
                        </m:r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𝑙𝑜𝑐𝑎𝑙</m:t>
                        </m:r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𝑏𝑜𝑥</m:t>
                        </m:r>
                      </m:sub>
                    </m:sSub>
                  </m:oMath>
                </a14:m>
                <a:r>
                  <a:rPr lang="en-GB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en-GB" sz="1800" dirty="0">
                    <a:highlight>
                      <a:srgbClr val="FFFF00"/>
                    </a:highlight>
                    <a:latin typeface="Calibri" panose="020F0502020204030204" pitchFamily="34" charset="0"/>
                    <a:cs typeface="Calibri" panose="020F0502020204030204" pitchFamily="34" charset="0"/>
                  </a:rPr>
                  <a:t> 9W</a:t>
                </a: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77CB7BE-3646-DD77-E4A8-3FEC75A8B8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9294" y="6006696"/>
                <a:ext cx="2260831" cy="378630"/>
              </a:xfrm>
              <a:prstGeom prst="rect">
                <a:avLst/>
              </a:prstGeom>
              <a:blipFill>
                <a:blip r:embed="rId8"/>
                <a:stretch>
                  <a:fillRect t="-6452" b="-241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9E929999-1CE4-ACF4-33BA-B87237D004FD}"/>
                  </a:ext>
                </a:extLst>
              </p:cNvPr>
              <p:cNvSpPr txBox="1"/>
              <p:nvPr/>
            </p:nvSpPr>
            <p:spPr>
              <a:xfrm>
                <a:off x="7282234" y="6025255"/>
                <a:ext cx="2119673" cy="3786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𝑟𝑒𝑎𝑙</m:t>
                        </m:r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𝑡𝑒𝑠𝑡</m:t>
                        </m:r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𝑏𝑜𝑥</m:t>
                        </m:r>
                      </m:sub>
                    </m:sSub>
                  </m:oMath>
                </a14:m>
                <a:r>
                  <a:rPr lang="en-GB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en-GB" sz="1800" dirty="0">
                    <a:highlight>
                      <a:srgbClr val="FFFF00"/>
                    </a:highlight>
                    <a:latin typeface="Calibri" panose="020F0502020204030204" pitchFamily="34" charset="0"/>
                    <a:cs typeface="Calibri" panose="020F0502020204030204" pitchFamily="34" charset="0"/>
                  </a:rPr>
                  <a:t>4 W</a:t>
                </a: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9E929999-1CE4-ACF4-33BA-B87237D004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2234" y="6025255"/>
                <a:ext cx="2119673" cy="378630"/>
              </a:xfrm>
              <a:prstGeom prst="rect">
                <a:avLst/>
              </a:prstGeom>
              <a:blipFill>
                <a:blip r:embed="rId9"/>
                <a:stretch>
                  <a:fillRect t="-6349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3" name="Picture 52" descr="A bunch of wires on a table&#10;&#10;Description automatically generated">
            <a:extLst>
              <a:ext uri="{FF2B5EF4-FFF2-40B4-BE49-F238E27FC236}">
                <a16:creationId xmlns:a16="http://schemas.microsoft.com/office/drawing/2014/main" id="{3149735F-822B-1A1E-405D-A36AD2B5B45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085" y="1389013"/>
            <a:ext cx="2814795" cy="15833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5" name="Oval 84">
            <a:extLst>
              <a:ext uri="{FF2B5EF4-FFF2-40B4-BE49-F238E27FC236}">
                <a16:creationId xmlns:a16="http://schemas.microsoft.com/office/drawing/2014/main" id="{0C1CB1C7-0ECE-2E2E-9C71-A959D049A390}"/>
              </a:ext>
            </a:extLst>
          </p:cNvPr>
          <p:cNvSpPr/>
          <p:nvPr/>
        </p:nvSpPr>
        <p:spPr>
          <a:xfrm>
            <a:off x="3396184" y="1859851"/>
            <a:ext cx="168428" cy="189283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68611D5-B997-1955-1515-ED8CFDB7A04A}"/>
              </a:ext>
            </a:extLst>
          </p:cNvPr>
          <p:cNvSpPr txBox="1"/>
          <p:nvPr/>
        </p:nvSpPr>
        <p:spPr>
          <a:xfrm>
            <a:off x="7520411" y="1615918"/>
            <a:ext cx="761747" cy="3005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1353" dirty="0">
                <a:latin typeface="Calibri" panose="020F0502020204030204" pitchFamily="34" charset="0"/>
                <a:cs typeface="Calibri" panose="020F0502020204030204" pitchFamily="34" charset="0"/>
              </a:rPr>
              <a:t>Tin_bph</a:t>
            </a:r>
            <a:endParaRPr lang="en-GB" sz="135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34651E3-38A5-B344-D8AB-1834BAADD98C}"/>
              </a:ext>
            </a:extLst>
          </p:cNvPr>
          <p:cNvSpPr txBox="1"/>
          <p:nvPr/>
        </p:nvSpPr>
        <p:spPr>
          <a:xfrm>
            <a:off x="3123897" y="2349372"/>
            <a:ext cx="742319" cy="3005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1353" dirty="0">
                <a:latin typeface="Calibri" panose="020F0502020204030204" pitchFamily="34" charset="0"/>
                <a:cs typeface="Calibri" panose="020F0502020204030204" pitchFamily="34" charset="0"/>
              </a:rPr>
              <a:t>Tin_box</a:t>
            </a:r>
            <a:endParaRPr lang="en-GB" sz="135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606E2B1-D645-43E1-22B5-30E7F3896F07}"/>
              </a:ext>
            </a:extLst>
          </p:cNvPr>
          <p:cNvSpPr txBox="1"/>
          <p:nvPr/>
        </p:nvSpPr>
        <p:spPr>
          <a:xfrm>
            <a:off x="2887482" y="1478780"/>
            <a:ext cx="835934" cy="3005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1353" dirty="0">
                <a:latin typeface="Calibri" panose="020F0502020204030204" pitchFamily="34" charset="0"/>
                <a:cs typeface="Calibri" panose="020F0502020204030204" pitchFamily="34" charset="0"/>
              </a:rPr>
              <a:t>Tout_box</a:t>
            </a:r>
            <a:endParaRPr lang="en-GB" sz="135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6922ABF2-DBEE-53DE-1E78-74B1E1AB00A9}"/>
              </a:ext>
            </a:extLst>
          </p:cNvPr>
          <p:cNvCxnSpPr/>
          <p:nvPr/>
        </p:nvCxnSpPr>
        <p:spPr>
          <a:xfrm flipH="1">
            <a:off x="2752792" y="2292661"/>
            <a:ext cx="1080639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56F5343A-5A15-19AF-2473-539F79F37F82}"/>
              </a:ext>
            </a:extLst>
          </p:cNvPr>
          <p:cNvCxnSpPr>
            <a:cxnSpLocks/>
          </p:cNvCxnSpPr>
          <p:nvPr/>
        </p:nvCxnSpPr>
        <p:spPr>
          <a:xfrm>
            <a:off x="2752792" y="1837476"/>
            <a:ext cx="970624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660767ED-6206-3861-BFBB-20B2E65BEAB8}"/>
              </a:ext>
            </a:extLst>
          </p:cNvPr>
          <p:cNvCxnSpPr>
            <a:cxnSpLocks/>
          </p:cNvCxnSpPr>
          <p:nvPr/>
        </p:nvCxnSpPr>
        <p:spPr>
          <a:xfrm flipH="1" flipV="1">
            <a:off x="6180803" y="2357602"/>
            <a:ext cx="1902672" cy="1939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8FF837C0-92BC-B93D-2812-F2DED94F944A}"/>
              </a:ext>
            </a:extLst>
          </p:cNvPr>
          <p:cNvCxnSpPr>
            <a:cxnSpLocks/>
          </p:cNvCxnSpPr>
          <p:nvPr/>
        </p:nvCxnSpPr>
        <p:spPr>
          <a:xfrm>
            <a:off x="6253833" y="2937893"/>
            <a:ext cx="1970619" cy="541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7ADE0736-D78C-C0F7-FAB8-643AE919B4ED}"/>
              </a:ext>
            </a:extLst>
          </p:cNvPr>
          <p:cNvSpPr txBox="1"/>
          <p:nvPr/>
        </p:nvSpPr>
        <p:spPr>
          <a:xfrm>
            <a:off x="9452693" y="1366438"/>
            <a:ext cx="440442" cy="3005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1353" dirty="0">
                <a:latin typeface="Calibri" panose="020F0502020204030204" pitchFamily="34" charset="0"/>
                <a:cs typeface="Calibri" panose="020F0502020204030204" pitchFamily="34" charset="0"/>
              </a:rPr>
              <a:t>Tair</a:t>
            </a:r>
            <a:endParaRPr lang="en-GB" sz="135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7A1B68F-A5E5-E11F-1328-000742C259AD}"/>
              </a:ext>
            </a:extLst>
          </p:cNvPr>
          <p:cNvSpPr txBox="1"/>
          <p:nvPr/>
        </p:nvSpPr>
        <p:spPr>
          <a:xfrm>
            <a:off x="1195260" y="2461398"/>
            <a:ext cx="781689" cy="3005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1353" dirty="0">
                <a:latin typeface="Calibri" panose="020F0502020204030204" pitchFamily="34" charset="0"/>
                <a:cs typeface="Calibri" panose="020F0502020204030204" pitchFamily="34" charset="0"/>
              </a:rPr>
              <a:t>Tair_box</a:t>
            </a:r>
            <a:endParaRPr lang="en-GB" sz="135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2A925A2-2618-6E4F-D7C2-0913B4469DF0}"/>
              </a:ext>
            </a:extLst>
          </p:cNvPr>
          <p:cNvSpPr/>
          <p:nvPr/>
        </p:nvSpPr>
        <p:spPr>
          <a:xfrm>
            <a:off x="3601132" y="2021907"/>
            <a:ext cx="168428" cy="189283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95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E050E82-F876-B815-47F7-EF06F8878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Backup: heat pickup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9A81E246-2E29-1913-54AC-AE664F6A1D7B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</p:spTree>
    <p:extLst>
      <p:ext uri="{BB962C8B-B14F-4D97-AF65-F5344CB8AC3E}">
        <p14:creationId xmlns:p14="http://schemas.microsoft.com/office/powerpoint/2010/main" val="3674440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395276-A4FC-D263-9A9F-0E34C3303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2A5C7214-39EE-2302-43D6-D1F855A1C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986628"/>
            <a:ext cx="227349" cy="39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 descr="A close-up of a bunch of wires&#10;&#10;AI-generated content may be incorrect.">
            <a:extLst>
              <a:ext uri="{FF2B5EF4-FFF2-40B4-BE49-F238E27FC236}">
                <a16:creationId xmlns:a16="http://schemas.microsoft.com/office/drawing/2014/main" id="{AFF5A704-2F16-AE21-393A-2787FD58BB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62" y="873914"/>
            <a:ext cx="4156319" cy="55417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A8BA9E3-CDC3-CEAB-48CD-8038BD575B45}"/>
              </a:ext>
            </a:extLst>
          </p:cNvPr>
          <p:cNvSpPr txBox="1"/>
          <p:nvPr/>
        </p:nvSpPr>
        <p:spPr>
          <a:xfrm>
            <a:off x="1557868" y="4935861"/>
            <a:ext cx="3503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lang="en-GB" sz="1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E10478-8316-755A-ACBB-91CD13669E63}"/>
              </a:ext>
            </a:extLst>
          </p:cNvPr>
          <p:cNvSpPr txBox="1"/>
          <p:nvPr/>
        </p:nvSpPr>
        <p:spPr>
          <a:xfrm>
            <a:off x="1587173" y="3888053"/>
            <a:ext cx="3503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endParaRPr lang="en-GB" sz="1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9DC8DE-8217-3203-29C8-A29C5312E6AE}"/>
              </a:ext>
            </a:extLst>
          </p:cNvPr>
          <p:cNvSpPr txBox="1"/>
          <p:nvPr/>
        </p:nvSpPr>
        <p:spPr>
          <a:xfrm>
            <a:off x="1659137" y="2223669"/>
            <a:ext cx="3462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endParaRPr lang="en-GB" sz="1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164ABF-CBDB-E0F2-B9D9-84B6A4F8098C}"/>
              </a:ext>
            </a:extLst>
          </p:cNvPr>
          <p:cNvSpPr txBox="1"/>
          <p:nvPr/>
        </p:nvSpPr>
        <p:spPr>
          <a:xfrm>
            <a:off x="2767590" y="3839183"/>
            <a:ext cx="3503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endParaRPr lang="en-GB" sz="1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E90FCA-972B-4F18-7D18-1954C96C24ED}"/>
              </a:ext>
            </a:extLst>
          </p:cNvPr>
          <p:cNvSpPr txBox="1"/>
          <p:nvPr/>
        </p:nvSpPr>
        <p:spPr>
          <a:xfrm>
            <a:off x="2737666" y="4809765"/>
            <a:ext cx="3503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endParaRPr lang="en-GB" sz="1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B2570663-3037-578A-EE23-51E3A7C4E7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003143"/>
              </p:ext>
            </p:extLst>
          </p:nvPr>
        </p:nvGraphicFramePr>
        <p:xfrm>
          <a:off x="5550438" y="1869287"/>
          <a:ext cx="6112303" cy="1676402"/>
        </p:xfrm>
        <a:graphic>
          <a:graphicData uri="http://schemas.openxmlformats.org/drawingml/2006/table">
            <a:tbl>
              <a:tblPr/>
              <a:tblGrid>
                <a:gridCol w="723087">
                  <a:extLst>
                    <a:ext uri="{9D8B030D-6E8A-4147-A177-3AD203B41FA5}">
                      <a16:colId xmlns:a16="http://schemas.microsoft.com/office/drawing/2014/main" val="4106580987"/>
                    </a:ext>
                  </a:extLst>
                </a:gridCol>
                <a:gridCol w="1544628">
                  <a:extLst>
                    <a:ext uri="{9D8B030D-6E8A-4147-A177-3AD203B41FA5}">
                      <a16:colId xmlns:a16="http://schemas.microsoft.com/office/drawing/2014/main" val="1733736279"/>
                    </a:ext>
                  </a:extLst>
                </a:gridCol>
                <a:gridCol w="1385807">
                  <a:extLst>
                    <a:ext uri="{9D8B030D-6E8A-4147-A177-3AD203B41FA5}">
                      <a16:colId xmlns:a16="http://schemas.microsoft.com/office/drawing/2014/main" val="1556274562"/>
                    </a:ext>
                  </a:extLst>
                </a:gridCol>
                <a:gridCol w="1367100">
                  <a:extLst>
                    <a:ext uri="{9D8B030D-6E8A-4147-A177-3AD203B41FA5}">
                      <a16:colId xmlns:a16="http://schemas.microsoft.com/office/drawing/2014/main" val="2897567601"/>
                    </a:ext>
                  </a:extLst>
                </a:gridCol>
                <a:gridCol w="1091681">
                  <a:extLst>
                    <a:ext uri="{9D8B030D-6E8A-4147-A177-3AD203B41FA5}">
                      <a16:colId xmlns:a16="http://schemas.microsoft.com/office/drawing/2014/main" val="1496342774"/>
                    </a:ext>
                  </a:extLst>
                </a:gridCol>
              </a:tblGrid>
              <a:tr h="5405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REF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C7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OBJECT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C7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Material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C7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</a:t>
                      </a:r>
                      <a:r>
                        <a:rPr lang="en-GB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nner</a:t>
                      </a:r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Diameter [mm]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C7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Outer</a:t>
                      </a:r>
                    </a:p>
                    <a:p>
                      <a:pPr algn="ctr" fontAlgn="ctr"/>
                      <a:r>
                        <a:rPr lang="en-GB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Diameter [mm]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C7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271007"/>
                  </a:ext>
                </a:extLst>
              </a:tr>
              <a:tr h="340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A,E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</a:t>
                      </a:r>
                      <a:r>
                        <a:rPr lang="en-GB" sz="15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ransfer</a:t>
                      </a:r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line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Titanium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2.8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3.2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8647482"/>
                  </a:ext>
                </a:extLst>
              </a:tr>
              <a:tr h="39747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B,D</a:t>
                      </a:r>
                      <a:endParaRPr lang="pl-PL" sz="1500" b="1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GB" sz="15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ransfer</a:t>
                      </a:r>
                      <a:r>
                        <a:rPr lang="en-GB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line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Stainless Steel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2.5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GB" sz="15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008977"/>
                  </a:ext>
                </a:extLst>
              </a:tr>
              <a:tr h="39747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C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sng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Evaporator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Stainless Steel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sng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1.6</a:t>
                      </a: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1.8</a:t>
                      </a:r>
                      <a:endParaRPr lang="en-GB" sz="1500" b="1" i="0" u="sng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15" marR="6415" marT="64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0014579"/>
                  </a:ext>
                </a:extLst>
              </a:tr>
            </a:tbl>
          </a:graphicData>
        </a:graphic>
      </p:graphicFrame>
      <p:pic>
        <p:nvPicPr>
          <p:cNvPr id="13" name="Picture 12" descr="A close up of a cable&#10;&#10;AI-generated content may be incorrect.">
            <a:extLst>
              <a:ext uri="{FF2B5EF4-FFF2-40B4-BE49-F238E27FC236}">
                <a16:creationId xmlns:a16="http://schemas.microsoft.com/office/drawing/2014/main" id="{3737355E-B375-0635-4F9B-898624D2D1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7" t="3729" r="52050" b="2010"/>
          <a:stretch/>
        </p:blipFill>
        <p:spPr>
          <a:xfrm>
            <a:off x="9164078" y="3801551"/>
            <a:ext cx="2140925" cy="22686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AC4A1A-4B83-27BC-742E-FC871741F734}"/>
              </a:ext>
            </a:extLst>
          </p:cNvPr>
          <p:cNvSpPr txBox="1"/>
          <p:nvPr/>
        </p:nvSpPr>
        <p:spPr>
          <a:xfrm>
            <a:off x="5980912" y="901969"/>
            <a:ext cx="301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Lyon Cold Room – CERN B.186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427E1A2C-FFB8-C01F-FA79-75F3034A3660}"/>
              </a:ext>
            </a:extLst>
          </p:cNvPr>
          <p:cNvSpPr/>
          <p:nvPr/>
        </p:nvSpPr>
        <p:spPr>
          <a:xfrm rot="5203795">
            <a:off x="2480199" y="5715614"/>
            <a:ext cx="648187" cy="15168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Picture 16" descr="A white plastic clip with a black wire&#10;&#10;AI-generated content may be incorrect.">
            <a:extLst>
              <a:ext uri="{FF2B5EF4-FFF2-40B4-BE49-F238E27FC236}">
                <a16:creationId xmlns:a16="http://schemas.microsoft.com/office/drawing/2014/main" id="{0DD34582-AB7B-21F1-8292-FB64AC35DEF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53" b="30111"/>
          <a:stretch/>
        </p:blipFill>
        <p:spPr>
          <a:xfrm>
            <a:off x="5980914" y="3801550"/>
            <a:ext cx="1807751" cy="22686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144F336-E9E0-E8BE-3C26-DDB55912D7C0}"/>
              </a:ext>
            </a:extLst>
          </p:cNvPr>
          <p:cNvSpPr txBox="1"/>
          <p:nvPr/>
        </p:nvSpPr>
        <p:spPr>
          <a:xfrm>
            <a:off x="5980914" y="1383885"/>
            <a:ext cx="3472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TRACI: CO2 bi-phase cooling plant. </a:t>
            </a:r>
          </a:p>
        </p:txBody>
      </p:sp>
      <p:sp>
        <p:nvSpPr>
          <p:cNvPr id="19" name="TextBox 42">
            <a:extLst>
              <a:ext uri="{FF2B5EF4-FFF2-40B4-BE49-F238E27FC236}">
                <a16:creationId xmlns:a16="http://schemas.microsoft.com/office/drawing/2014/main" id="{E7163409-3126-3050-46E4-54EA0BD73C97}"/>
              </a:ext>
            </a:extLst>
          </p:cNvPr>
          <p:cNvSpPr txBox="1"/>
          <p:nvPr/>
        </p:nvSpPr>
        <p:spPr>
          <a:xfrm>
            <a:off x="5709530" y="6114119"/>
            <a:ext cx="2350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PT1000: Temperature reading</a:t>
            </a:r>
          </a:p>
        </p:txBody>
      </p:sp>
      <p:sp>
        <p:nvSpPr>
          <p:cNvPr id="20" name="TextBox 42">
            <a:extLst>
              <a:ext uri="{FF2B5EF4-FFF2-40B4-BE49-F238E27FC236}">
                <a16:creationId xmlns:a16="http://schemas.microsoft.com/office/drawing/2014/main" id="{9F0F77BF-DA9F-5A1C-9802-9D850CFB3A90}"/>
              </a:ext>
            </a:extLst>
          </p:cNvPr>
          <p:cNvSpPr txBox="1"/>
          <p:nvPr/>
        </p:nvSpPr>
        <p:spPr>
          <a:xfrm>
            <a:off x="9620782" y="6114118"/>
            <a:ext cx="12275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Thermal paste</a:t>
            </a:r>
          </a:p>
        </p:txBody>
      </p:sp>
      <p:pic>
        <p:nvPicPr>
          <p:cNvPr id="22" name="Graphic 21" descr="Marker with solid fill">
            <a:extLst>
              <a:ext uri="{FF2B5EF4-FFF2-40B4-BE49-F238E27FC236}">
                <a16:creationId xmlns:a16="http://schemas.microsoft.com/office/drawing/2014/main" id="{074D0C13-4FA9-7110-269D-593970481D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40449" y="855483"/>
            <a:ext cx="387408" cy="387408"/>
          </a:xfrm>
          <a:prstGeom prst="rect">
            <a:avLst/>
          </a:prstGeom>
        </p:spPr>
      </p:pic>
      <p:pic>
        <p:nvPicPr>
          <p:cNvPr id="25" name="Graphic 24" descr="Bubbles with solid fill">
            <a:extLst>
              <a:ext uri="{FF2B5EF4-FFF2-40B4-BE49-F238E27FC236}">
                <a16:creationId xmlns:a16="http://schemas.microsoft.com/office/drawing/2014/main" id="{47681BAD-5D58-6FF1-75F0-E2B8339B48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640449" y="1334315"/>
            <a:ext cx="387408" cy="387408"/>
          </a:xfrm>
          <a:prstGeom prst="rect">
            <a:avLst/>
          </a:prstGeom>
        </p:spPr>
      </p:pic>
      <p:pic>
        <p:nvPicPr>
          <p:cNvPr id="26" name="Picture 25" descr="A room with a table and shelves&#10;&#10;Description automatically generated">
            <a:extLst>
              <a:ext uri="{FF2B5EF4-FFF2-40B4-BE49-F238E27FC236}">
                <a16:creationId xmlns:a16="http://schemas.microsoft.com/office/drawing/2014/main" id="{B696741C-C478-8B50-3FCB-EF23F3562C1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33" b="8111"/>
          <a:stretch/>
        </p:blipFill>
        <p:spPr>
          <a:xfrm>
            <a:off x="9964864" y="944769"/>
            <a:ext cx="1697877" cy="7965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CBC60C92-F2A5-92C3-B6C5-71DFF3421CDE}"/>
              </a:ext>
            </a:extLst>
          </p:cNvPr>
          <p:cNvSpPr/>
          <p:nvPr/>
        </p:nvSpPr>
        <p:spPr>
          <a:xfrm rot="15776237">
            <a:off x="1796420" y="5829914"/>
            <a:ext cx="648187" cy="15168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AC694F87-25D2-C88D-989A-B399023B9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Test setup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sp>
        <p:nvSpPr>
          <p:cNvPr id="21" name="Date Placeholder 13">
            <a:extLst>
              <a:ext uri="{FF2B5EF4-FFF2-40B4-BE49-F238E27FC236}">
                <a16:creationId xmlns:a16="http://schemas.microsoft.com/office/drawing/2014/main" id="{7BFD8AF8-0CCC-CB70-15E0-7FF65CD329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3673" y="6544813"/>
            <a:ext cx="1094723" cy="262387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</p:spTree>
    <p:extLst>
      <p:ext uri="{BB962C8B-B14F-4D97-AF65-F5344CB8AC3E}">
        <p14:creationId xmlns:p14="http://schemas.microsoft.com/office/powerpoint/2010/main" val="1902027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D4FF91-47CF-9299-C322-120C8C8A9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8FCC0091-5857-20BE-84F4-D9075668DC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986628"/>
            <a:ext cx="227349" cy="39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9EFC21-3294-3B7A-661E-E97356EC4679}"/>
              </a:ext>
            </a:extLst>
          </p:cNvPr>
          <p:cNvSpPr txBox="1"/>
          <p:nvPr/>
        </p:nvSpPr>
        <p:spPr>
          <a:xfrm>
            <a:off x="339189" y="1090691"/>
            <a:ext cx="4268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51693" indent="-351693">
              <a:buFont typeface="Arial" panose="020B0604020202020204" pitchFamily="34" charset="0"/>
              <a:buChar char="•"/>
            </a:pP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Cooling loops: </a:t>
            </a:r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current design TBPX PH2</a:t>
            </a:r>
            <a:endParaRPr lang="en-GB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C6F656-47CD-3399-77E0-AE31F0BCD6E5}"/>
              </a:ext>
            </a:extLst>
          </p:cNvPr>
          <p:cNvSpPr/>
          <p:nvPr/>
        </p:nvSpPr>
        <p:spPr>
          <a:xfrm>
            <a:off x="341978" y="1040285"/>
            <a:ext cx="4333718" cy="5135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0301B-57EC-37ED-652B-A592A17048FB}"/>
              </a:ext>
            </a:extLst>
          </p:cNvPr>
          <p:cNvSpPr txBox="1"/>
          <p:nvPr/>
        </p:nvSpPr>
        <p:spPr>
          <a:xfrm>
            <a:off x="339187" y="1723593"/>
            <a:ext cx="3871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2031" indent="-422031">
              <a:buFont typeface="Arial" panose="020B0604020202020204" pitchFamily="34" charset="0"/>
              <a:buChar char="•"/>
            </a:pP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4 different cooling loops, restrictions due to pipe lengths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73CAE74A-DFE9-3D86-0B98-0ED9180587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947452"/>
              </p:ext>
            </p:extLst>
          </p:nvPr>
        </p:nvGraphicFramePr>
        <p:xfrm>
          <a:off x="5722628" y="1040285"/>
          <a:ext cx="6138004" cy="2505493"/>
        </p:xfrm>
        <a:graphic>
          <a:graphicData uri="http://schemas.openxmlformats.org/drawingml/2006/table">
            <a:tbl>
              <a:tblPr/>
              <a:tblGrid>
                <a:gridCol w="1103795">
                  <a:extLst>
                    <a:ext uri="{9D8B030D-6E8A-4147-A177-3AD203B41FA5}">
                      <a16:colId xmlns:a16="http://schemas.microsoft.com/office/drawing/2014/main" val="4106580987"/>
                    </a:ext>
                  </a:extLst>
                </a:gridCol>
                <a:gridCol w="1626079">
                  <a:extLst>
                    <a:ext uri="{9D8B030D-6E8A-4147-A177-3AD203B41FA5}">
                      <a16:colId xmlns:a16="http://schemas.microsoft.com/office/drawing/2014/main" val="1496342774"/>
                    </a:ext>
                  </a:extLst>
                </a:gridCol>
                <a:gridCol w="1260744">
                  <a:extLst>
                    <a:ext uri="{9D8B030D-6E8A-4147-A177-3AD203B41FA5}">
                      <a16:colId xmlns:a16="http://schemas.microsoft.com/office/drawing/2014/main" val="3552586111"/>
                    </a:ext>
                  </a:extLst>
                </a:gridCol>
                <a:gridCol w="1187807">
                  <a:extLst>
                    <a:ext uri="{9D8B030D-6E8A-4147-A177-3AD203B41FA5}">
                      <a16:colId xmlns:a16="http://schemas.microsoft.com/office/drawing/2014/main" val="850113586"/>
                    </a:ext>
                  </a:extLst>
                </a:gridCol>
                <a:gridCol w="959579">
                  <a:extLst>
                    <a:ext uri="{9D8B030D-6E8A-4147-A177-3AD203B41FA5}">
                      <a16:colId xmlns:a16="http://schemas.microsoft.com/office/drawing/2014/main" val="1039187943"/>
                    </a:ext>
                  </a:extLst>
                </a:gridCol>
              </a:tblGrid>
              <a:tr h="5565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Cooling loop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HF [kW/m2]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VQ</a:t>
                      </a:r>
                    </a:p>
                    <a:p>
                      <a:pPr algn="ctr" fontAlgn="ctr"/>
                      <a:r>
                        <a:rPr lang="en-GB" sz="15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multiline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Power [W]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Flow test [g/s]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C9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271007"/>
                  </a:ext>
                </a:extLst>
              </a:tr>
              <a:tr h="35185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Z+ L3-1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3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38%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126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</a:t>
                      </a:r>
                      <a:endParaRPr lang="en-GB" sz="17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8647482"/>
                  </a:ext>
                </a:extLst>
              </a:tr>
              <a:tr h="67697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Z+L3-9/ Z+ L3-10/ Z- L4-1/ Z- L4-2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3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40%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126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</a:t>
                      </a:r>
                      <a:endParaRPr lang="en-GB" sz="17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08977"/>
                  </a:ext>
                </a:extLst>
              </a:tr>
              <a:tr h="5858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Z+ L3-2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39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39%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94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</a:t>
                      </a:r>
                      <a:endParaRPr lang="en-GB" sz="17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0014579"/>
                  </a:ext>
                </a:extLst>
              </a:tr>
              <a:tr h="31394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Z- L2-8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37%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73</a:t>
                      </a: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</a:t>
                      </a:r>
                      <a:endParaRPr lang="en-GB" sz="17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15" marR="6415" marT="64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669004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B8F18331-A6A9-AD7C-037A-77B80E1115E7}"/>
              </a:ext>
            </a:extLst>
          </p:cNvPr>
          <p:cNvSpPr txBox="1"/>
          <p:nvPr/>
        </p:nvSpPr>
        <p:spPr>
          <a:xfrm>
            <a:off x="339190" y="2437305"/>
            <a:ext cx="280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2031" indent="-422031">
              <a:buFont typeface="Arial" panose="020B0604020202020204" pitchFamily="34" charset="0"/>
              <a:buChar char="•"/>
            </a:pP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Nominal conditions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3FF64D-DDD4-6834-AFD3-70C6B28E0A21}"/>
              </a:ext>
            </a:extLst>
          </p:cNvPr>
          <p:cNvSpPr txBox="1"/>
          <p:nvPr/>
        </p:nvSpPr>
        <p:spPr>
          <a:xfrm>
            <a:off x="331369" y="3050929"/>
            <a:ext cx="3646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2031" indent="-422031">
              <a:buFont typeface="Arial" panose="020B0604020202020204" pitchFamily="34" charset="0"/>
              <a:buChar char="•"/>
            </a:pPr>
            <a:r>
              <a:rPr lang="it-IT" sz="1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heat fluxes of TBPX</a:t>
            </a:r>
            <a:endParaRPr lang="en-GB" sz="1800" u="sng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F8C289C-39A1-5A6A-12E1-42486E73F660}"/>
              </a:ext>
            </a:extLst>
          </p:cNvPr>
          <p:cNvSpPr/>
          <p:nvPr/>
        </p:nvSpPr>
        <p:spPr>
          <a:xfrm>
            <a:off x="339191" y="3664553"/>
            <a:ext cx="2404009" cy="5135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EAC2E4A-F31A-A63E-6156-2F9837ED7E5D}"/>
              </a:ext>
            </a:extLst>
          </p:cNvPr>
          <p:cNvSpPr txBox="1"/>
          <p:nvPr/>
        </p:nvSpPr>
        <p:spPr>
          <a:xfrm>
            <a:off x="339191" y="3731934"/>
            <a:ext cx="2404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1693" indent="-351693">
              <a:buFont typeface="Arial" panose="020B0604020202020204" pitchFamily="34" charset="0"/>
              <a:buChar char="•"/>
            </a:pP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Further evaluations 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4BAAD6-0C8A-76C9-9A11-A2DC1ACAC9D9}"/>
              </a:ext>
            </a:extLst>
          </p:cNvPr>
          <p:cNvSpPr txBox="1"/>
          <p:nvPr/>
        </p:nvSpPr>
        <p:spPr>
          <a:xfrm>
            <a:off x="339187" y="4487893"/>
            <a:ext cx="7257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2031" indent="-422031">
              <a:buFont typeface="Arial" panose="020B0604020202020204" pitchFamily="34" charset="0"/>
              <a:buChar char="•"/>
            </a:pPr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50 [kW/m^2]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: Different Vapour Quality tested, from 20% to 50%. 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4CDEA3-E6F7-4683-D8A0-3B99D255AC27}"/>
              </a:ext>
            </a:extLst>
          </p:cNvPr>
          <p:cNvSpPr txBox="1"/>
          <p:nvPr/>
        </p:nvSpPr>
        <p:spPr>
          <a:xfrm>
            <a:off x="8478966" y="4476379"/>
            <a:ext cx="3498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Reducing flow with fixed power</a:t>
            </a:r>
            <a:endParaRPr lang="en-GB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7BAC28C-B9CB-466A-1599-BCAAA66624F6}"/>
              </a:ext>
            </a:extLst>
          </p:cNvPr>
          <p:cNvSpPr txBox="1"/>
          <p:nvPr/>
        </p:nvSpPr>
        <p:spPr>
          <a:xfrm>
            <a:off x="339187" y="5166061"/>
            <a:ext cx="7707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2031" indent="-422031">
              <a:buFont typeface="Arial" panose="020B0604020202020204" pitchFamily="34" charset="0"/>
              <a:buChar char="•"/>
            </a:pPr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40%, 33%, 25% 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: Different Heat Fluxes tested, from 5 to 60 kW/m^2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08637B6C-37F7-1E99-02A3-97631990E1AB}"/>
              </a:ext>
            </a:extLst>
          </p:cNvPr>
          <p:cNvSpPr/>
          <p:nvPr/>
        </p:nvSpPr>
        <p:spPr>
          <a:xfrm>
            <a:off x="7342190" y="5241588"/>
            <a:ext cx="1051535" cy="33846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A5C9E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C1919D3-6B57-81EF-5EDB-E8D5ACAC659E}"/>
              </a:ext>
            </a:extLst>
          </p:cNvPr>
          <p:cNvSpPr txBox="1"/>
          <p:nvPr/>
        </p:nvSpPr>
        <p:spPr>
          <a:xfrm>
            <a:off x="8478966" y="5201471"/>
            <a:ext cx="3498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Changing both flow &amp; power</a:t>
            </a:r>
            <a:endParaRPr lang="en-GB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AF7225-3514-1DA8-3C1B-51D1542257B3}"/>
              </a:ext>
            </a:extLst>
          </p:cNvPr>
          <p:cNvSpPr txBox="1"/>
          <p:nvPr/>
        </p:nvSpPr>
        <p:spPr>
          <a:xfrm>
            <a:off x="3006181" y="5898034"/>
            <a:ext cx="2853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1 Hz sampling frequency</a:t>
            </a:r>
            <a:endParaRPr lang="en-GB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956D697-2E80-4680-B0B0-AD2A18E36428}"/>
              </a:ext>
            </a:extLst>
          </p:cNvPr>
          <p:cNvSpPr txBox="1"/>
          <p:nvPr/>
        </p:nvSpPr>
        <p:spPr>
          <a:xfrm>
            <a:off x="7342191" y="5913790"/>
            <a:ext cx="2451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11111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</a:t>
            </a:r>
            <a:r>
              <a:rPr lang="it-IT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10 minutes per case</a:t>
            </a:r>
            <a:endParaRPr lang="en-GB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5" name="Graphic 34" descr="Heartbeat with solid fill">
            <a:extLst>
              <a:ext uri="{FF2B5EF4-FFF2-40B4-BE49-F238E27FC236}">
                <a16:creationId xmlns:a16="http://schemas.microsoft.com/office/drawing/2014/main" id="{3B21F405-DCBF-0490-7B7D-86D94FE18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69977" y="5775293"/>
            <a:ext cx="712763" cy="712763"/>
          </a:xfrm>
          <a:prstGeom prst="rect">
            <a:avLst/>
          </a:prstGeom>
        </p:spPr>
      </p:pic>
      <p:pic>
        <p:nvPicPr>
          <p:cNvPr id="37" name="Graphic 36" descr="Stopwatch with solid fill">
            <a:extLst>
              <a:ext uri="{FF2B5EF4-FFF2-40B4-BE49-F238E27FC236}">
                <a16:creationId xmlns:a16="http://schemas.microsoft.com/office/drawing/2014/main" id="{23C8ECE7-1A6F-8AB4-927D-E295E219E4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29427" y="5775293"/>
            <a:ext cx="712763" cy="712763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CA51F589-7B21-EE09-06B6-572210516434}"/>
              </a:ext>
            </a:extLst>
          </p:cNvPr>
          <p:cNvSpPr/>
          <p:nvPr/>
        </p:nvSpPr>
        <p:spPr>
          <a:xfrm>
            <a:off x="7342190" y="4503947"/>
            <a:ext cx="1051535" cy="33846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A5C9E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A0A7E882-F574-F10E-78BA-11069C4055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3673" y="6544813"/>
            <a:ext cx="1094723" cy="262387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8A3345C-3A6D-06AE-7A6D-2654350479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Test plan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953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2C504-DF85-E948-64D1-9502CB1E7C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close-up of a bunch of wires&#10;&#10;AI-generated content may be incorrect.">
            <a:extLst>
              <a:ext uri="{FF2B5EF4-FFF2-40B4-BE49-F238E27FC236}">
                <a16:creationId xmlns:a16="http://schemas.microsoft.com/office/drawing/2014/main" id="{49EFDF7D-E6C8-21AD-1A8A-CA5D292C6A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8" r="44270" b="6784"/>
          <a:stretch/>
        </p:blipFill>
        <p:spPr>
          <a:xfrm rot="16200000">
            <a:off x="2765270" y="2374579"/>
            <a:ext cx="1428903" cy="63355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331BFDDA-080E-BFD2-70E0-F571766C50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986628"/>
            <a:ext cx="227349" cy="39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6B74D6E0-E5EF-5960-D477-007DE248D0A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9060" t="8184"/>
          <a:stretch/>
        </p:blipFill>
        <p:spPr>
          <a:xfrm>
            <a:off x="311958" y="1039893"/>
            <a:ext cx="5714375" cy="363564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C09541C-3379-C5CF-CCCD-D385BED352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3145" y="1039894"/>
            <a:ext cx="599327" cy="36356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B19C71DD-C34B-514A-8A2B-F2B53FC4BAC3}"/>
              </a:ext>
            </a:extLst>
          </p:cNvPr>
          <p:cNvSpPr txBox="1"/>
          <p:nvPr/>
        </p:nvSpPr>
        <p:spPr>
          <a:xfrm>
            <a:off x="7507569" y="1294526"/>
            <a:ext cx="44466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1693" indent="-351693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 designed operating conditions</a:t>
            </a:r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TBPX loops shows consistent </a:t>
            </a:r>
            <a:r>
              <a:rPr lang="it-IT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temperature instabilities</a:t>
            </a:r>
            <a:endParaRPr lang="en-GB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C6148A1-849B-569C-7964-878711C801E6}"/>
              </a:ext>
            </a:extLst>
          </p:cNvPr>
          <p:cNvSpPr/>
          <p:nvPr/>
        </p:nvSpPr>
        <p:spPr>
          <a:xfrm>
            <a:off x="4127610" y="1039893"/>
            <a:ext cx="393815" cy="62769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F9E62B8-30CC-1D56-A2FE-D0538E07F92B}"/>
              </a:ext>
            </a:extLst>
          </p:cNvPr>
          <p:cNvSpPr txBox="1"/>
          <p:nvPr/>
        </p:nvSpPr>
        <p:spPr>
          <a:xfrm>
            <a:off x="8664607" y="3467501"/>
            <a:ext cx="1873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it-IT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Instabilities since DAY 1 of tracker!</a:t>
            </a:r>
            <a:endParaRPr lang="en-GB" sz="1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6" name="Graphic 65" descr="Warning with solid fill">
            <a:extLst>
              <a:ext uri="{FF2B5EF4-FFF2-40B4-BE49-F238E27FC236}">
                <a16:creationId xmlns:a16="http://schemas.microsoft.com/office/drawing/2014/main" id="{4FACBFB8-75FE-2B38-F09C-0ACE87D68E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050904" y="2303586"/>
            <a:ext cx="1100827" cy="1125415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B877F237-90EA-AF2B-CC03-45F76B4E177C}"/>
              </a:ext>
            </a:extLst>
          </p:cNvPr>
          <p:cNvSpPr txBox="1"/>
          <p:nvPr/>
        </p:nvSpPr>
        <p:spPr>
          <a:xfrm>
            <a:off x="11076183" y="5578071"/>
            <a:ext cx="836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Why..?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CA151CD7-2C31-D2E8-579F-BBB619B5FA72}"/>
              </a:ext>
            </a:extLst>
          </p:cNvPr>
          <p:cNvSpPr/>
          <p:nvPr/>
        </p:nvSpPr>
        <p:spPr>
          <a:xfrm rot="10082959">
            <a:off x="5530657" y="5624699"/>
            <a:ext cx="919555" cy="19010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BA4486-B419-8B74-4480-163143F935E1}"/>
              </a:ext>
            </a:extLst>
          </p:cNvPr>
          <p:cNvSpPr txBox="1"/>
          <p:nvPr/>
        </p:nvSpPr>
        <p:spPr>
          <a:xfrm>
            <a:off x="2283543" y="5444622"/>
            <a:ext cx="32198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AC1CA0-C7DE-0A63-4153-AA313ED83C44}"/>
              </a:ext>
            </a:extLst>
          </p:cNvPr>
          <p:cNvSpPr txBox="1"/>
          <p:nvPr/>
        </p:nvSpPr>
        <p:spPr>
          <a:xfrm>
            <a:off x="2377673" y="4854972"/>
            <a:ext cx="29651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BF44EA-819A-665B-C912-06F22FC0D645}"/>
              </a:ext>
            </a:extLst>
          </p:cNvPr>
          <p:cNvSpPr txBox="1"/>
          <p:nvPr/>
        </p:nvSpPr>
        <p:spPr>
          <a:xfrm>
            <a:off x="2691613" y="5399552"/>
            <a:ext cx="31394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99F6B1-36E2-9D64-9DBF-03C467CF91B9}"/>
              </a:ext>
            </a:extLst>
          </p:cNvPr>
          <p:cNvSpPr txBox="1"/>
          <p:nvPr/>
        </p:nvSpPr>
        <p:spPr>
          <a:xfrm>
            <a:off x="2806412" y="4858414"/>
            <a:ext cx="31394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296F00-ED13-C7E2-68C6-75A63DFFAA99}"/>
              </a:ext>
            </a:extLst>
          </p:cNvPr>
          <p:cNvSpPr txBox="1"/>
          <p:nvPr/>
        </p:nvSpPr>
        <p:spPr>
          <a:xfrm>
            <a:off x="2545809" y="5993745"/>
            <a:ext cx="22493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4A6832-8903-8605-E4BC-DD36B5859EB8}"/>
              </a:ext>
            </a:extLst>
          </p:cNvPr>
          <p:cNvSpPr txBox="1"/>
          <p:nvPr/>
        </p:nvSpPr>
        <p:spPr>
          <a:xfrm>
            <a:off x="1729997" y="5993745"/>
            <a:ext cx="22493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CFF7A1E-B1A6-1C98-F398-FFD520D306A3}"/>
              </a:ext>
            </a:extLst>
          </p:cNvPr>
          <p:cNvSpPr txBox="1"/>
          <p:nvPr/>
        </p:nvSpPr>
        <p:spPr>
          <a:xfrm>
            <a:off x="1346552" y="5993745"/>
            <a:ext cx="22493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434388C-3B88-502A-04B4-53C2523EA9BB}"/>
              </a:ext>
            </a:extLst>
          </p:cNvPr>
          <p:cNvSpPr txBox="1"/>
          <p:nvPr/>
        </p:nvSpPr>
        <p:spPr>
          <a:xfrm>
            <a:off x="881275" y="5968371"/>
            <a:ext cx="22493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9EE7864-8EF7-73B4-0BBE-C07BE1190807}"/>
              </a:ext>
            </a:extLst>
          </p:cNvPr>
          <p:cNvSpPr txBox="1"/>
          <p:nvPr/>
        </p:nvSpPr>
        <p:spPr>
          <a:xfrm>
            <a:off x="845943" y="5027461"/>
            <a:ext cx="22493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51B0BB7-A7D7-10E5-0893-1D2D9095D87C}"/>
              </a:ext>
            </a:extLst>
          </p:cNvPr>
          <p:cNvSpPr txBox="1"/>
          <p:nvPr/>
        </p:nvSpPr>
        <p:spPr>
          <a:xfrm>
            <a:off x="1185681" y="5001881"/>
            <a:ext cx="22493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9A5B344-A540-E336-838C-C49722F8B9FA}"/>
              </a:ext>
            </a:extLst>
          </p:cNvPr>
          <p:cNvSpPr txBox="1"/>
          <p:nvPr/>
        </p:nvSpPr>
        <p:spPr>
          <a:xfrm>
            <a:off x="1560033" y="4989317"/>
            <a:ext cx="22493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AD7EC9B-6D10-0245-747E-14A669BB12B8}"/>
              </a:ext>
            </a:extLst>
          </p:cNvPr>
          <p:cNvSpPr txBox="1"/>
          <p:nvPr/>
        </p:nvSpPr>
        <p:spPr>
          <a:xfrm>
            <a:off x="1954937" y="4924910"/>
            <a:ext cx="29651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297A371-5DEC-9EAF-E29C-129C10D4264D}"/>
              </a:ext>
            </a:extLst>
          </p:cNvPr>
          <p:cNvSpPr txBox="1"/>
          <p:nvPr/>
        </p:nvSpPr>
        <p:spPr>
          <a:xfrm>
            <a:off x="2883219" y="5968371"/>
            <a:ext cx="22493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30DD6F4-53EA-92F4-8619-91798AA223D4}"/>
              </a:ext>
            </a:extLst>
          </p:cNvPr>
          <p:cNvSpPr txBox="1"/>
          <p:nvPr/>
        </p:nvSpPr>
        <p:spPr>
          <a:xfrm>
            <a:off x="2116325" y="5993745"/>
            <a:ext cx="22493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3" name="Graphic 42" descr="Questions with solid fill">
            <a:extLst>
              <a:ext uri="{FF2B5EF4-FFF2-40B4-BE49-F238E27FC236}">
                <a16:creationId xmlns:a16="http://schemas.microsoft.com/office/drawing/2014/main" id="{5AC77031-DEBF-E43D-77B1-7D2ABD9B381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762793" y="4640145"/>
            <a:ext cx="1313387" cy="1313387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72B26225-D0FE-19DD-CB7F-474419EA8304}"/>
              </a:ext>
            </a:extLst>
          </p:cNvPr>
          <p:cNvSpPr/>
          <p:nvPr/>
        </p:nvSpPr>
        <p:spPr>
          <a:xfrm>
            <a:off x="5166520" y="4886560"/>
            <a:ext cx="919555" cy="19010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494E1028-BD17-ADDD-FDAD-B9CDD61352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3673" y="6544813"/>
            <a:ext cx="1094723" cy="262387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0C85DB6-233E-4F1D-AC90-9630E11D2B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Results: temperature over time. 50 kW/m^2, different VQ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331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D5D5C-BA39-8148-C57C-0D5D8BDEB9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1F5F7399-FC86-2781-507D-D48BC7C0A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986628"/>
            <a:ext cx="227349" cy="39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24373FA-4155-A9B0-3BF7-FA2A4E1F8A4C}"/>
              </a:ext>
            </a:extLst>
          </p:cNvPr>
          <p:cNvSpPr txBox="1"/>
          <p:nvPr/>
        </p:nvSpPr>
        <p:spPr>
          <a:xfrm>
            <a:off x="5193435" y="1394378"/>
            <a:ext cx="3165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Probably because: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1" name="Graphic 70" descr="Questions with solid fill">
            <a:extLst>
              <a:ext uri="{FF2B5EF4-FFF2-40B4-BE49-F238E27FC236}">
                <a16:creationId xmlns:a16="http://schemas.microsoft.com/office/drawing/2014/main" id="{B28B373E-B43A-D0BE-AE81-43B27CAC98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65841" y="961423"/>
            <a:ext cx="924023" cy="924023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7637223-587E-6F4C-4C6E-DC3A0B6185EF}"/>
              </a:ext>
            </a:extLst>
          </p:cNvPr>
          <p:cNvGrpSpPr/>
          <p:nvPr/>
        </p:nvGrpSpPr>
        <p:grpSpPr>
          <a:xfrm>
            <a:off x="518134" y="781753"/>
            <a:ext cx="2016007" cy="5551075"/>
            <a:chOff x="948559" y="1987550"/>
            <a:chExt cx="3737742" cy="902969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AA9B1C0-4D38-CE94-7959-9AF47410B6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5501"/>
            <a:stretch/>
          </p:blipFill>
          <p:spPr>
            <a:xfrm>
              <a:off x="1613100" y="6280149"/>
              <a:ext cx="3073201" cy="4737100"/>
            </a:xfrm>
            <a:prstGeom prst="rect">
              <a:avLst/>
            </a:prstGeom>
          </p:spPr>
        </p:pic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89F7131B-6674-B5DC-DC7B-C5862A7002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45879"/>
            <a:stretch/>
          </p:blipFill>
          <p:spPr>
            <a:xfrm>
              <a:off x="948559" y="1987550"/>
              <a:ext cx="3737742" cy="4737100"/>
            </a:xfrm>
            <a:prstGeom prst="rect">
              <a:avLst/>
            </a:prstGeom>
          </p:spPr>
        </p:pic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ED1A660B-80D4-CAB5-48B0-2EFF7D84258A}"/>
              </a:ext>
            </a:extLst>
          </p:cNvPr>
          <p:cNvGrpSpPr/>
          <p:nvPr/>
        </p:nvGrpSpPr>
        <p:grpSpPr>
          <a:xfrm>
            <a:off x="9346463" y="948172"/>
            <a:ext cx="2172608" cy="5344469"/>
            <a:chOff x="948559" y="1987550"/>
            <a:chExt cx="3740818" cy="9029700"/>
          </a:xfrm>
        </p:grpSpPr>
        <p:pic>
          <p:nvPicPr>
            <p:cNvPr id="6" name="Picture 7">
              <a:extLst>
                <a:ext uri="{FF2B5EF4-FFF2-40B4-BE49-F238E27FC236}">
                  <a16:creationId xmlns:a16="http://schemas.microsoft.com/office/drawing/2014/main" id="{7A8ED319-DCB0-A722-D594-31A0C8B1AC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5501"/>
            <a:stretch/>
          </p:blipFill>
          <p:spPr>
            <a:xfrm>
              <a:off x="1613100" y="6280150"/>
              <a:ext cx="3073201" cy="4737100"/>
            </a:xfrm>
            <a:prstGeom prst="rect">
              <a:avLst/>
            </a:prstGeom>
          </p:spPr>
        </p:pic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59E2CBE2-95C4-50F9-FD24-062EB60441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45879"/>
            <a:stretch/>
          </p:blipFill>
          <p:spPr>
            <a:xfrm>
              <a:off x="948559" y="1987550"/>
              <a:ext cx="3737742" cy="4737100"/>
            </a:xfrm>
            <a:prstGeom prst="rect">
              <a:avLst/>
            </a:prstGeom>
          </p:spPr>
        </p:pic>
        <p:grpSp>
          <p:nvGrpSpPr>
            <p:cNvPr id="8" name="Group 9">
              <a:extLst>
                <a:ext uri="{FF2B5EF4-FFF2-40B4-BE49-F238E27FC236}">
                  <a16:creationId xmlns:a16="http://schemas.microsoft.com/office/drawing/2014/main" id="{854491FC-C758-6D9F-B4CB-42670BC42CC9}"/>
                </a:ext>
              </a:extLst>
            </p:cNvPr>
            <p:cNvGrpSpPr/>
            <p:nvPr/>
          </p:nvGrpSpPr>
          <p:grpSpPr>
            <a:xfrm>
              <a:off x="1613100" y="3340436"/>
              <a:ext cx="3067050" cy="1015664"/>
              <a:chOff x="6305550" y="3562350"/>
              <a:chExt cx="3067050" cy="1085850"/>
            </a:xfrm>
          </p:grpSpPr>
          <p:cxnSp>
            <p:nvCxnSpPr>
              <p:cNvPr id="18" name="Straight Connector 16">
                <a:extLst>
                  <a:ext uri="{FF2B5EF4-FFF2-40B4-BE49-F238E27FC236}">
                    <a16:creationId xmlns:a16="http://schemas.microsoft.com/office/drawing/2014/main" id="{D52E7272-17A7-9E55-5D75-0CF9F5F9402D}"/>
                  </a:ext>
                </a:extLst>
              </p:cNvPr>
              <p:cNvCxnSpPr/>
              <p:nvPr/>
            </p:nvCxnSpPr>
            <p:spPr bwMode="auto">
              <a:xfrm>
                <a:off x="6305550" y="3562350"/>
                <a:ext cx="3067050" cy="1085850"/>
              </a:xfrm>
              <a:prstGeom prst="line">
                <a:avLst/>
              </a:prstGeom>
              <a:solidFill>
                <a:srgbClr val="BBE0E3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Straight Connector 17">
                <a:extLst>
                  <a:ext uri="{FF2B5EF4-FFF2-40B4-BE49-F238E27FC236}">
                    <a16:creationId xmlns:a16="http://schemas.microsoft.com/office/drawing/2014/main" id="{9BEFA09C-FE37-8C8F-2AE4-6E137504F4CE}"/>
                  </a:ext>
                </a:extLst>
              </p:cNvPr>
              <p:cNvCxnSpPr/>
              <p:nvPr/>
            </p:nvCxnSpPr>
            <p:spPr bwMode="auto">
              <a:xfrm flipV="1">
                <a:off x="6305550" y="3562350"/>
                <a:ext cx="3067050" cy="1085850"/>
              </a:xfrm>
              <a:prstGeom prst="line">
                <a:avLst/>
              </a:prstGeom>
              <a:solidFill>
                <a:srgbClr val="BBE0E3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" name="Group 10">
              <a:extLst>
                <a:ext uri="{FF2B5EF4-FFF2-40B4-BE49-F238E27FC236}">
                  <a16:creationId xmlns:a16="http://schemas.microsoft.com/office/drawing/2014/main" id="{DF226068-A3C0-AA36-EAC2-55148A0918B9}"/>
                </a:ext>
              </a:extLst>
            </p:cNvPr>
            <p:cNvGrpSpPr/>
            <p:nvPr/>
          </p:nvGrpSpPr>
          <p:grpSpPr>
            <a:xfrm>
              <a:off x="1613100" y="6626393"/>
              <a:ext cx="3067050" cy="1015664"/>
              <a:chOff x="6305550" y="3562350"/>
              <a:chExt cx="3067050" cy="1085850"/>
            </a:xfrm>
          </p:grpSpPr>
          <p:cxnSp>
            <p:nvCxnSpPr>
              <p:cNvPr id="16" name="Straight Connector 14">
                <a:extLst>
                  <a:ext uri="{FF2B5EF4-FFF2-40B4-BE49-F238E27FC236}">
                    <a16:creationId xmlns:a16="http://schemas.microsoft.com/office/drawing/2014/main" id="{288C50B7-E066-1AA4-C9B3-4B354B6F40F7}"/>
                  </a:ext>
                </a:extLst>
              </p:cNvPr>
              <p:cNvCxnSpPr/>
              <p:nvPr/>
            </p:nvCxnSpPr>
            <p:spPr bwMode="auto">
              <a:xfrm>
                <a:off x="6305550" y="3562350"/>
                <a:ext cx="3067050" cy="1085850"/>
              </a:xfrm>
              <a:prstGeom prst="line">
                <a:avLst/>
              </a:prstGeom>
              <a:solidFill>
                <a:srgbClr val="BBE0E3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" name="Straight Connector 15">
                <a:extLst>
                  <a:ext uri="{FF2B5EF4-FFF2-40B4-BE49-F238E27FC236}">
                    <a16:creationId xmlns:a16="http://schemas.microsoft.com/office/drawing/2014/main" id="{643BD3B5-0E32-671D-A04C-66ED2560A359}"/>
                  </a:ext>
                </a:extLst>
              </p:cNvPr>
              <p:cNvCxnSpPr/>
              <p:nvPr/>
            </p:nvCxnSpPr>
            <p:spPr bwMode="auto">
              <a:xfrm flipV="1">
                <a:off x="6305550" y="3562350"/>
                <a:ext cx="3067050" cy="1085850"/>
              </a:xfrm>
              <a:prstGeom prst="line">
                <a:avLst/>
              </a:prstGeom>
              <a:solidFill>
                <a:srgbClr val="BBE0E3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0" name="Group 11">
              <a:extLst>
                <a:ext uri="{FF2B5EF4-FFF2-40B4-BE49-F238E27FC236}">
                  <a16:creationId xmlns:a16="http://schemas.microsoft.com/office/drawing/2014/main" id="{2B16566F-6A43-C883-5786-60BAAAB8EFEC}"/>
                </a:ext>
              </a:extLst>
            </p:cNvPr>
            <p:cNvGrpSpPr/>
            <p:nvPr/>
          </p:nvGrpSpPr>
          <p:grpSpPr>
            <a:xfrm>
              <a:off x="1622327" y="4347079"/>
              <a:ext cx="3067050" cy="1015664"/>
              <a:chOff x="6305550" y="3562350"/>
              <a:chExt cx="3067050" cy="1085850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E87A4A8F-72BE-B98B-B351-155B638248A6}"/>
                  </a:ext>
                </a:extLst>
              </p:cNvPr>
              <p:cNvCxnSpPr/>
              <p:nvPr/>
            </p:nvCxnSpPr>
            <p:spPr bwMode="auto">
              <a:xfrm>
                <a:off x="6305550" y="3562350"/>
                <a:ext cx="3067050" cy="1085850"/>
              </a:xfrm>
              <a:prstGeom prst="line">
                <a:avLst/>
              </a:prstGeom>
              <a:solidFill>
                <a:srgbClr val="BBE0E3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Straight Connector 13">
                <a:extLst>
                  <a:ext uri="{FF2B5EF4-FFF2-40B4-BE49-F238E27FC236}">
                    <a16:creationId xmlns:a16="http://schemas.microsoft.com/office/drawing/2014/main" id="{E75E785B-8982-6B3B-59D2-086BA38E814A}"/>
                  </a:ext>
                </a:extLst>
              </p:cNvPr>
              <p:cNvCxnSpPr/>
              <p:nvPr/>
            </p:nvCxnSpPr>
            <p:spPr bwMode="auto">
              <a:xfrm flipV="1">
                <a:off x="6305550" y="3562350"/>
                <a:ext cx="3067050" cy="1085850"/>
              </a:xfrm>
              <a:prstGeom prst="line">
                <a:avLst/>
              </a:prstGeom>
              <a:solidFill>
                <a:srgbClr val="BBE0E3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21" name="Arrow: Right 34">
            <a:extLst>
              <a:ext uri="{FF2B5EF4-FFF2-40B4-BE49-F238E27FC236}">
                <a16:creationId xmlns:a16="http://schemas.microsoft.com/office/drawing/2014/main" id="{24392D00-EFE3-4B22-EBB1-5E91D4E0D506}"/>
              </a:ext>
            </a:extLst>
          </p:cNvPr>
          <p:cNvSpPr/>
          <p:nvPr/>
        </p:nvSpPr>
        <p:spPr bwMode="auto">
          <a:xfrm>
            <a:off x="3273587" y="3537606"/>
            <a:ext cx="5719385" cy="397396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347" tIns="29673" rIns="59347" bIns="29673" numCol="1" rtlCol="0" anchor="t" anchorCtr="0" compatLnSpc="1">
            <a:prstTxWarp prst="textNoShape">
              <a:avLst/>
            </a:prstTxWarp>
          </a:bodyPr>
          <a:lstStyle/>
          <a:p>
            <a:pPr defTabSz="593432"/>
            <a:endParaRPr lang="en-GB" sz="1800">
              <a:solidFill>
                <a:srgbClr val="24549C"/>
              </a:solidFill>
              <a:latin typeface="Calibri" panose="020F0502020204030204" pitchFamily="34" charset="0"/>
              <a:ea typeface="ヒラギノ角ゴ ProN W6" charset="0"/>
              <a:cs typeface="Calibri" panose="020F0502020204030204" pitchFamily="34" charset="0"/>
              <a:sym typeface="Myriad Pro Semibold" charset="0"/>
            </a:endParaRPr>
          </a:p>
        </p:txBody>
      </p:sp>
      <p:sp>
        <p:nvSpPr>
          <p:cNvPr id="22" name="CasellaDiTesto 40">
            <a:extLst>
              <a:ext uri="{FF2B5EF4-FFF2-40B4-BE49-F238E27FC236}">
                <a16:creationId xmlns:a16="http://schemas.microsoft.com/office/drawing/2014/main" id="{2B440A2C-4289-5440-1DA7-87544915A3C2}"/>
              </a:ext>
            </a:extLst>
          </p:cNvPr>
          <p:cNvSpPr txBox="1"/>
          <p:nvPr/>
        </p:nvSpPr>
        <p:spPr>
          <a:xfrm>
            <a:off x="4727852" y="4200068"/>
            <a:ext cx="24070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(</a:t>
            </a:r>
            <a:r>
              <a:rPr lang="en-US" sz="180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courtesy P. Petagna</a:t>
            </a:r>
            <a:r>
              <a:rPr lang="en-US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) </a:t>
            </a:r>
            <a:endParaRPr lang="it-IT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984F487-AFE0-0657-D49C-0CF48513E55B}"/>
              </a:ext>
            </a:extLst>
          </p:cNvPr>
          <p:cNvSpPr txBox="1"/>
          <p:nvPr/>
        </p:nvSpPr>
        <p:spPr>
          <a:xfrm>
            <a:off x="3188387" y="2349210"/>
            <a:ext cx="6059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When the size of the bubbles reaches dimensions comparable to the pipe ID, they cannot evolve freely, and the possible boiling patterns are different: “confined flow” </a:t>
            </a:r>
          </a:p>
        </p:txBody>
      </p:sp>
      <p:sp>
        <p:nvSpPr>
          <p:cNvPr id="24" name="Rectangle 2">
            <a:extLst>
              <a:ext uri="{FF2B5EF4-FFF2-40B4-BE49-F238E27FC236}">
                <a16:creationId xmlns:a16="http://schemas.microsoft.com/office/drawing/2014/main" id="{F929EC2A-1E05-6D59-1EDB-244B52CFE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kern="0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Hypothesis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  <p:sp>
        <p:nvSpPr>
          <p:cNvPr id="25" name="Date Placeholder 13">
            <a:extLst>
              <a:ext uri="{FF2B5EF4-FFF2-40B4-BE49-F238E27FC236}">
                <a16:creationId xmlns:a16="http://schemas.microsoft.com/office/drawing/2014/main" id="{7C091FC6-9228-637C-53B8-DAA243EBD5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3673" y="6544813"/>
            <a:ext cx="1094723" cy="262387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</p:spTree>
    <p:extLst>
      <p:ext uri="{BB962C8B-B14F-4D97-AF65-F5344CB8AC3E}">
        <p14:creationId xmlns:p14="http://schemas.microsoft.com/office/powerpoint/2010/main" val="3690379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F29D5C-B886-CD69-5A7B-CED520115A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69AC5A92-E311-43D7-069F-F857E5A2E9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986628"/>
            <a:ext cx="227349" cy="39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C7545E-3DAF-D870-B9C4-7B5985932CF1}"/>
              </a:ext>
            </a:extLst>
          </p:cNvPr>
          <p:cNvSpPr txBox="1"/>
          <p:nvPr/>
        </p:nvSpPr>
        <p:spPr>
          <a:xfrm>
            <a:off x="227348" y="1052135"/>
            <a:ext cx="110900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1693" indent="-351693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 campaign: </a:t>
            </a:r>
            <a:r>
              <a:rPr lang="it-IT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VQ 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(40 %, 33%, 25%) and </a:t>
            </a:r>
            <a:r>
              <a:rPr lang="it-IT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HF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(5 to 60 kW/m^2)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383463-80E6-A127-0067-581D6280B809}"/>
              </a:ext>
            </a:extLst>
          </p:cNvPr>
          <p:cNvSpPr txBox="1"/>
          <p:nvPr/>
        </p:nvSpPr>
        <p:spPr>
          <a:xfrm>
            <a:off x="227349" y="1495438"/>
            <a:ext cx="72381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1693" indent="-351693">
              <a:buFont typeface="Arial" panose="020B0604020202020204" pitchFamily="34" charset="0"/>
              <a:buChar char="•"/>
            </a:pP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Complete </a:t>
            </a:r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thermal test results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:  </a:t>
            </a:r>
            <a:r>
              <a:rPr lang="en-US" altLang="en-US" sz="1800" i="1" u="sng" dirty="0">
                <a:latin typeface="Calibri" panose="020F0502020204030204" pitchFamily="34" charset="0"/>
                <a:cs typeface="Calibri" panose="020F0502020204030204" pitchFamily="34" charset="0"/>
              </a:rPr>
              <a:t>https://indico.cern.ch/e/1528650</a:t>
            </a:r>
            <a:endParaRPr lang="en-GB" sz="1800" i="1" u="sng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B41DE05F-36A7-A48E-F777-D5D20F95C6EA}"/>
              </a:ext>
            </a:extLst>
          </p:cNvPr>
          <p:cNvSpPr/>
          <p:nvPr/>
        </p:nvSpPr>
        <p:spPr>
          <a:xfrm rot="5400000">
            <a:off x="573063" y="2032221"/>
            <a:ext cx="492175" cy="165100"/>
          </a:xfrm>
          <a:prstGeom prst="rightArrow">
            <a:avLst/>
          </a:prstGeom>
          <a:solidFill>
            <a:srgbClr val="A5C9E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CE228A-AC21-5CEA-D62A-5CC0049356F1}"/>
              </a:ext>
            </a:extLst>
          </p:cNvPr>
          <p:cNvSpPr txBox="1"/>
          <p:nvPr/>
        </p:nvSpPr>
        <p:spPr>
          <a:xfrm>
            <a:off x="204453" y="2444306"/>
            <a:ext cx="21019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1693" indent="-351693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points: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2C55ACE-FB99-934A-8B20-1F016FB600E1}"/>
              </a:ext>
            </a:extLst>
          </p:cNvPr>
          <p:cNvSpPr txBox="1"/>
          <p:nvPr/>
        </p:nvSpPr>
        <p:spPr>
          <a:xfrm>
            <a:off x="204456" y="2962825"/>
            <a:ext cx="51278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1693" indent="-351693">
              <a:buFont typeface="Wingdings" panose="05000000000000000000" pitchFamily="2" charset="2"/>
              <a:buChar char="Ø"/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VQ at 40%: First </a:t>
            </a:r>
            <a:r>
              <a:rPr lang="it-IT" sz="1800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spikes at 40 kW/m^2</a:t>
            </a:r>
            <a:endParaRPr lang="en-GB" sz="1800" u="sng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AB05DF-CCCF-CBC1-4F3C-F50A1A119FAC}"/>
              </a:ext>
            </a:extLst>
          </p:cNvPr>
          <p:cNvSpPr txBox="1"/>
          <p:nvPr/>
        </p:nvSpPr>
        <p:spPr>
          <a:xfrm>
            <a:off x="204456" y="3622611"/>
            <a:ext cx="51278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1693" indent="-351693">
              <a:buFont typeface="Wingdings" panose="05000000000000000000" pitchFamily="2" charset="2"/>
              <a:buChar char="Ø"/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VQ at 33%: First </a:t>
            </a:r>
            <a:r>
              <a:rPr lang="it-IT" sz="1800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spikes at 50 kW/m^2</a:t>
            </a:r>
            <a:endParaRPr lang="en-GB" sz="1800" u="sng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1BA6262-77A1-02E6-15BD-9F82A3F43C58}"/>
              </a:ext>
            </a:extLst>
          </p:cNvPr>
          <p:cNvSpPr txBox="1"/>
          <p:nvPr/>
        </p:nvSpPr>
        <p:spPr>
          <a:xfrm>
            <a:off x="204454" y="4282398"/>
            <a:ext cx="66142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1693" indent="-351693">
              <a:buFont typeface="Wingdings" panose="05000000000000000000" pitchFamily="2" charset="2"/>
              <a:buChar char="Ø"/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VQ at 25%: </a:t>
            </a:r>
            <a:r>
              <a:rPr lang="it-IT" sz="1800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Stable temperature for all Heat fluxes!</a:t>
            </a:r>
            <a:endParaRPr lang="en-GB" sz="1800" u="sng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B96A8F7C-654D-9F4E-49C7-D0148E7F12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5050" y="2618234"/>
            <a:ext cx="799537" cy="205488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CFE04B6D-669C-DAE6-22D8-0BECE2AC5A1C}"/>
              </a:ext>
            </a:extLst>
          </p:cNvPr>
          <p:cNvSpPr txBox="1"/>
          <p:nvPr/>
        </p:nvSpPr>
        <p:spPr>
          <a:xfrm>
            <a:off x="7146792" y="2750418"/>
            <a:ext cx="30623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25%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VQ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 a new operation parameter for TBPX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Equals 34">
            <a:extLst>
              <a:ext uri="{FF2B5EF4-FFF2-40B4-BE49-F238E27FC236}">
                <a16:creationId xmlns:a16="http://schemas.microsoft.com/office/drawing/2014/main" id="{3AAB434A-5085-54B4-6CA8-5599D07C720E}"/>
              </a:ext>
            </a:extLst>
          </p:cNvPr>
          <p:cNvSpPr/>
          <p:nvPr/>
        </p:nvSpPr>
        <p:spPr>
          <a:xfrm>
            <a:off x="8258461" y="3399689"/>
            <a:ext cx="839040" cy="452143"/>
          </a:xfrm>
          <a:prstGeom prst="mathEqual">
            <a:avLst/>
          </a:prstGeom>
          <a:solidFill>
            <a:srgbClr val="A5C9E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E08B5DD-7574-8389-D248-08AB92859D8D}"/>
              </a:ext>
            </a:extLst>
          </p:cNvPr>
          <p:cNvSpPr txBox="1"/>
          <p:nvPr/>
        </p:nvSpPr>
        <p:spPr>
          <a:xfrm>
            <a:off x="7181511" y="3963706"/>
            <a:ext cx="29929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mass flow needed!</a:t>
            </a:r>
            <a:endParaRPr lang="en-GB" sz="1800" u="sng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E43A366-4221-3A7F-8F9C-6CBC4445911C}"/>
              </a:ext>
            </a:extLst>
          </p:cNvPr>
          <p:cNvSpPr txBox="1"/>
          <p:nvPr/>
        </p:nvSpPr>
        <p:spPr>
          <a:xfrm>
            <a:off x="919976" y="5418202"/>
            <a:ext cx="2585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we push more flow?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8" name="Graphic 37" descr="Questions with solid fill">
            <a:extLst>
              <a:ext uri="{FF2B5EF4-FFF2-40B4-BE49-F238E27FC236}">
                <a16:creationId xmlns:a16="http://schemas.microsoft.com/office/drawing/2014/main" id="{F8ACC8BD-308F-7550-37AC-7EB038CBB1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7349" y="5282114"/>
            <a:ext cx="636121" cy="636121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6D7A01E8-014C-20D5-2218-96B92C1C365E}"/>
              </a:ext>
            </a:extLst>
          </p:cNvPr>
          <p:cNvSpPr txBox="1"/>
          <p:nvPr/>
        </p:nvSpPr>
        <p:spPr>
          <a:xfrm>
            <a:off x="4206069" y="5069031"/>
            <a:ext cx="2843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1693" indent="-351693">
              <a:buFont typeface="Wingdings" panose="05000000000000000000" pitchFamily="2" charset="2"/>
              <a:buChar char="Ø"/>
            </a:pPr>
            <a:r>
              <a:rPr lang="it-IT" sz="18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Pressure drop</a:t>
            </a:r>
            <a:r>
              <a:rPr lang="it-IT" sz="1800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constraint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2E1E04A-0B65-A9F8-FEF3-62A9D50F00E6}"/>
              </a:ext>
            </a:extLst>
          </p:cNvPr>
          <p:cNvSpPr txBox="1"/>
          <p:nvPr/>
        </p:nvSpPr>
        <p:spPr>
          <a:xfrm>
            <a:off x="4206069" y="5945909"/>
            <a:ext cx="32594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1693" indent="-351693">
              <a:buFont typeface="Wingdings" panose="05000000000000000000" pitchFamily="2" charset="2"/>
              <a:buChar char="Ø"/>
            </a:pPr>
            <a:r>
              <a:rPr lang="it-IT" sz="18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Thermal runaway</a:t>
            </a:r>
            <a:r>
              <a:rPr lang="it-IT" sz="1800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constraint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21A57EA-A574-72D1-7FC7-AB0AAD025C0B}"/>
              </a:ext>
            </a:extLst>
          </p:cNvPr>
          <p:cNvCxnSpPr>
            <a:cxnSpLocks/>
            <a:stCxn id="37" idx="3"/>
            <a:endCxn id="41" idx="1"/>
          </p:cNvCxnSpPr>
          <p:nvPr/>
        </p:nvCxnSpPr>
        <p:spPr>
          <a:xfrm flipV="1">
            <a:off x="3505200" y="5253697"/>
            <a:ext cx="700869" cy="3491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00B308C-3EED-DFD1-65C9-7945187047C5}"/>
              </a:ext>
            </a:extLst>
          </p:cNvPr>
          <p:cNvCxnSpPr>
            <a:cxnSpLocks/>
            <a:stCxn id="37" idx="3"/>
            <a:endCxn id="42" idx="1"/>
          </p:cNvCxnSpPr>
          <p:nvPr/>
        </p:nvCxnSpPr>
        <p:spPr>
          <a:xfrm>
            <a:off x="3505200" y="5602868"/>
            <a:ext cx="700869" cy="5277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C2A06BC-298F-4DAB-F362-B284E88DEFC7}"/>
              </a:ext>
            </a:extLst>
          </p:cNvPr>
          <p:cNvSpPr txBox="1"/>
          <p:nvPr/>
        </p:nvSpPr>
        <p:spPr>
          <a:xfrm>
            <a:off x="7878902" y="5183577"/>
            <a:ext cx="40857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1693" indent="-351693">
              <a:buFont typeface="Arial" panose="020B0604020202020204" pitchFamily="34" charset="0"/>
              <a:buChar char="•"/>
            </a:pPr>
            <a:r>
              <a:rPr lang="it-IT" sz="18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evaluation of both </a:t>
            </a:r>
            <a:r>
              <a:rPr lang="it-IT" sz="18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flow rate 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it-IT" sz="18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capillaries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(diameter and lengths): Multiline simulations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Date Placeholder 13">
            <a:extLst>
              <a:ext uri="{FF2B5EF4-FFF2-40B4-BE49-F238E27FC236}">
                <a16:creationId xmlns:a16="http://schemas.microsoft.com/office/drawing/2014/main" id="{D942BBD9-D21D-FBD7-E427-EC11FDD2821E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sp>
        <p:nvSpPr>
          <p:cNvPr id="30" name="Rectangle 2">
            <a:extLst>
              <a:ext uri="{FF2B5EF4-FFF2-40B4-BE49-F238E27FC236}">
                <a16:creationId xmlns:a16="http://schemas.microsoft.com/office/drawing/2014/main" id="{127AEA7C-7042-6613-15E9-8BCA12741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Results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793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646585-5E99-962F-82A2-4F8BC8ED07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91DC6A75-0684-A8DF-7DFA-744E84F86E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1018560"/>
            <a:ext cx="227349" cy="45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12543" tIns="56271" rIns="112543" bIns="56271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altLang="en-US" sz="221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68E390-E81A-B71B-0CDD-1844F3FF28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13" t="1223" r="1365" b="11373"/>
          <a:stretch/>
        </p:blipFill>
        <p:spPr>
          <a:xfrm>
            <a:off x="4345275" y="1003497"/>
            <a:ext cx="7554512" cy="520087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75097DC-F959-8EDC-BEE6-EBE8AF284CF6}"/>
              </a:ext>
            </a:extLst>
          </p:cNvPr>
          <p:cNvSpPr txBox="1"/>
          <p:nvPr/>
        </p:nvSpPr>
        <p:spPr>
          <a:xfrm>
            <a:off x="393237" y="1337246"/>
            <a:ext cx="3663881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Fixed parameters:</a:t>
            </a:r>
          </a:p>
          <a:p>
            <a:pPr marL="562709" indent="-562709">
              <a:buFont typeface="Wingdings" panose="05000000000000000000" pitchFamily="2" charset="2"/>
              <a:buChar char="Ø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point16 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= -35deg [B]</a:t>
            </a:r>
          </a:p>
          <a:p>
            <a:pPr marL="562709" indent="-562709">
              <a:buFont typeface="Wingdings" panose="05000000000000000000" pitchFamily="2" charset="2"/>
              <a:buChar char="Ø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dP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points5-16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= 10 bar [AB]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988C8F-AC0E-7FFC-9DF8-B8C4ECA2E0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305" y="2855749"/>
            <a:ext cx="3682812" cy="31362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99A683-F93B-B4BB-3583-C78BEAA7B921}"/>
              </a:ext>
            </a:extLst>
          </p:cNvPr>
          <p:cNvSpPr txBox="1"/>
          <p:nvPr/>
        </p:nvSpPr>
        <p:spPr>
          <a:xfrm>
            <a:off x="4711988" y="2045097"/>
            <a:ext cx="322524" cy="395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969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endParaRPr lang="en-GB" sz="196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14E3CD-D862-1394-2523-CC0ECFB740C0}"/>
              </a:ext>
            </a:extLst>
          </p:cNvPr>
          <p:cNvSpPr txBox="1"/>
          <p:nvPr/>
        </p:nvSpPr>
        <p:spPr>
          <a:xfrm>
            <a:off x="4506027" y="3916390"/>
            <a:ext cx="330540" cy="395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969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lang="en-GB" sz="196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Graphic 7" descr="Bubbles with solid fill">
            <a:extLst>
              <a:ext uri="{FF2B5EF4-FFF2-40B4-BE49-F238E27FC236}">
                <a16:creationId xmlns:a16="http://schemas.microsoft.com/office/drawing/2014/main" id="{1897172C-6D06-F1F7-6FA6-1431BD911D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35578" y="1637026"/>
            <a:ext cx="305596" cy="30559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E1B0A1-A755-9DEC-2C61-D0857A013BE7}"/>
              </a:ext>
            </a:extLst>
          </p:cNvPr>
          <p:cNvSpPr/>
          <p:nvPr/>
        </p:nvSpPr>
        <p:spPr>
          <a:xfrm>
            <a:off x="5242849" y="4740723"/>
            <a:ext cx="1348375" cy="3609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85" b="1" dirty="0">
                <a:solidFill>
                  <a:srgbClr val="5984B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channel transfer lines</a:t>
            </a:r>
            <a:endParaRPr lang="en-GB" sz="985" b="1" dirty="0">
              <a:solidFill>
                <a:srgbClr val="5984B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053D9F-E4D0-ECE4-9782-B201802664F6}"/>
              </a:ext>
            </a:extLst>
          </p:cNvPr>
          <p:cNvSpPr/>
          <p:nvPr/>
        </p:nvSpPr>
        <p:spPr>
          <a:xfrm>
            <a:off x="6736758" y="4742406"/>
            <a:ext cx="868831" cy="3609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85" b="1" dirty="0">
                <a:solidFill>
                  <a:srgbClr val="5984B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Bulkhead transfer lines</a:t>
            </a:r>
            <a:endParaRPr lang="en-GB" sz="985" b="1" dirty="0">
              <a:solidFill>
                <a:srgbClr val="5984B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1E18ABF-AA27-4387-674A-0A39371CE5D4}"/>
              </a:ext>
            </a:extLst>
          </p:cNvPr>
          <p:cNvSpPr/>
          <p:nvPr/>
        </p:nvSpPr>
        <p:spPr>
          <a:xfrm>
            <a:off x="7277346" y="5112402"/>
            <a:ext cx="1044471" cy="3609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85" b="1" dirty="0">
                <a:solidFill>
                  <a:srgbClr val="5984B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Manifold on bulkheads</a:t>
            </a:r>
            <a:endParaRPr lang="en-GB" sz="985" b="1" dirty="0">
              <a:solidFill>
                <a:srgbClr val="5984B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3E802E-9DFA-CC32-AAB0-8EDE6D1D9E05}"/>
              </a:ext>
            </a:extLst>
          </p:cNvPr>
          <p:cNvSpPr/>
          <p:nvPr/>
        </p:nvSpPr>
        <p:spPr>
          <a:xfrm>
            <a:off x="8175167" y="4916786"/>
            <a:ext cx="807541" cy="3609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85" b="1" dirty="0">
                <a:solidFill>
                  <a:srgbClr val="5984B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Capillaries</a:t>
            </a:r>
            <a:endParaRPr lang="en-GB" sz="985" b="1" dirty="0">
              <a:solidFill>
                <a:srgbClr val="5984B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4AA523D-5CF0-5439-4B80-BA37B9A47358}"/>
              </a:ext>
            </a:extLst>
          </p:cNvPr>
          <p:cNvSpPr/>
          <p:nvPr/>
        </p:nvSpPr>
        <p:spPr>
          <a:xfrm>
            <a:off x="8578934" y="5560578"/>
            <a:ext cx="910764" cy="3609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85" b="1" dirty="0">
                <a:solidFill>
                  <a:srgbClr val="5984B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Pre-heaters</a:t>
            </a:r>
            <a:endParaRPr lang="en-GB" sz="985" b="1" dirty="0">
              <a:solidFill>
                <a:srgbClr val="5984B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745B668-2D55-B4CB-406B-270BD4906038}"/>
              </a:ext>
            </a:extLst>
          </p:cNvPr>
          <p:cNvSpPr/>
          <p:nvPr/>
        </p:nvSpPr>
        <p:spPr>
          <a:xfrm>
            <a:off x="9377607" y="4976711"/>
            <a:ext cx="910764" cy="3609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85" b="1" dirty="0">
                <a:solidFill>
                  <a:srgbClr val="5984B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On-detector supply pipe</a:t>
            </a:r>
            <a:endParaRPr lang="en-GB" sz="985" b="1" dirty="0">
              <a:solidFill>
                <a:srgbClr val="5984B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9776707-C297-0784-8CE4-15F2AFA3EE0B}"/>
              </a:ext>
            </a:extLst>
          </p:cNvPr>
          <p:cNvSpPr/>
          <p:nvPr/>
        </p:nvSpPr>
        <p:spPr>
          <a:xfrm>
            <a:off x="10836359" y="4976711"/>
            <a:ext cx="910764" cy="3609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85" b="1" dirty="0">
                <a:solidFill>
                  <a:srgbClr val="5984B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Evaporators</a:t>
            </a:r>
            <a:endParaRPr lang="en-GB" sz="985" b="1" dirty="0">
              <a:solidFill>
                <a:srgbClr val="5984B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32ACD5-06C6-6B1B-F667-3FAE6ACC4887}"/>
              </a:ext>
            </a:extLst>
          </p:cNvPr>
          <p:cNvSpPr/>
          <p:nvPr/>
        </p:nvSpPr>
        <p:spPr>
          <a:xfrm>
            <a:off x="9747105" y="3735901"/>
            <a:ext cx="910764" cy="3609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85" b="1" dirty="0">
                <a:solidFill>
                  <a:srgbClr val="5984B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Minifittings</a:t>
            </a:r>
            <a:endParaRPr lang="en-GB" sz="985" b="1" dirty="0">
              <a:solidFill>
                <a:srgbClr val="5984B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9F7C356-12B1-200A-EF7E-985BF49632F7}"/>
              </a:ext>
            </a:extLst>
          </p:cNvPr>
          <p:cNvSpPr/>
          <p:nvPr/>
        </p:nvSpPr>
        <p:spPr>
          <a:xfrm>
            <a:off x="9377607" y="3038183"/>
            <a:ext cx="910764" cy="3609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85" b="1" dirty="0">
                <a:solidFill>
                  <a:srgbClr val="5984B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On-detector return pipe</a:t>
            </a:r>
            <a:endParaRPr lang="en-GB" sz="985" b="1" dirty="0">
              <a:solidFill>
                <a:srgbClr val="5984B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FA5C415-C84B-1A93-02C4-0E422129D49B}"/>
              </a:ext>
            </a:extLst>
          </p:cNvPr>
          <p:cNvSpPr/>
          <p:nvPr/>
        </p:nvSpPr>
        <p:spPr>
          <a:xfrm>
            <a:off x="8275737" y="2979617"/>
            <a:ext cx="706969" cy="478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85" b="1" dirty="0">
                <a:solidFill>
                  <a:srgbClr val="5984B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Return jumper</a:t>
            </a:r>
            <a:endParaRPr lang="en-GB" sz="985" b="1" dirty="0">
              <a:solidFill>
                <a:srgbClr val="5984B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6672BCD-14FA-8F21-CE92-531FE5517B16}"/>
              </a:ext>
            </a:extLst>
          </p:cNvPr>
          <p:cNvSpPr/>
          <p:nvPr/>
        </p:nvSpPr>
        <p:spPr>
          <a:xfrm>
            <a:off x="10836359" y="2097475"/>
            <a:ext cx="910764" cy="543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85" b="1" dirty="0">
                <a:solidFill>
                  <a:srgbClr val="5984B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0.8m-2m </a:t>
            </a:r>
          </a:p>
          <a:p>
            <a:pPr algn="ctr"/>
            <a:r>
              <a:rPr lang="it-IT" sz="985" b="1" dirty="0">
                <a:solidFill>
                  <a:srgbClr val="5984B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Depends on sub-detector</a:t>
            </a:r>
            <a:endParaRPr lang="en-GB" sz="985" b="1" dirty="0">
              <a:solidFill>
                <a:srgbClr val="5984B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CF8A68-6780-103A-13E8-C7731453120F}"/>
              </a:ext>
            </a:extLst>
          </p:cNvPr>
          <p:cNvSpPr/>
          <p:nvPr/>
        </p:nvSpPr>
        <p:spPr>
          <a:xfrm>
            <a:off x="9290479" y="2224675"/>
            <a:ext cx="1201636" cy="4166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85" b="1" dirty="0">
                <a:solidFill>
                  <a:srgbClr val="5984B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Lengths depends on sub detector</a:t>
            </a:r>
            <a:endParaRPr lang="en-GB" sz="985" b="1" dirty="0">
              <a:solidFill>
                <a:srgbClr val="5984B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2FDB7925-50ED-4867-3EA3-D810BB82CC15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sp>
        <p:nvSpPr>
          <p:cNvPr id="24" name="Rectangle 2">
            <a:extLst>
              <a:ext uri="{FF2B5EF4-FFF2-40B4-BE49-F238E27FC236}">
                <a16:creationId xmlns:a16="http://schemas.microsoft.com/office/drawing/2014/main" id="{E2EF6217-D8D4-A094-6827-D51A018BB9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Boundary condition for new calculations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613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A9108B-806E-8965-3752-B4737C5EE4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6AF95016-ECDB-6F0D-4805-D5D2330492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1170402"/>
              </p:ext>
            </p:extLst>
          </p:nvPr>
        </p:nvGraphicFramePr>
        <p:xfrm>
          <a:off x="315317" y="1755187"/>
          <a:ext cx="11569235" cy="3347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E11DAF1-0177-C4E2-89D0-3C23FB19E027}"/>
              </a:ext>
            </a:extLst>
          </p:cNvPr>
          <p:cNvCxnSpPr>
            <a:cxnSpLocks/>
          </p:cNvCxnSpPr>
          <p:nvPr/>
        </p:nvCxnSpPr>
        <p:spPr>
          <a:xfrm>
            <a:off x="947957" y="3290719"/>
            <a:ext cx="10805020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BF86AA2-F03B-DDF9-8E2E-18B0D7E88790}"/>
              </a:ext>
            </a:extLst>
          </p:cNvPr>
          <p:cNvCxnSpPr>
            <a:cxnSpLocks/>
          </p:cNvCxnSpPr>
          <p:nvPr/>
        </p:nvCxnSpPr>
        <p:spPr>
          <a:xfrm>
            <a:off x="947957" y="2143071"/>
            <a:ext cx="1080502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A76C899-21C9-1239-FF10-B6679A819AAD}"/>
              </a:ext>
            </a:extLst>
          </p:cNvPr>
          <p:cNvSpPr txBox="1"/>
          <p:nvPr/>
        </p:nvSpPr>
        <p:spPr>
          <a:xfrm>
            <a:off x="10424830" y="1743697"/>
            <a:ext cx="7907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it-IT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 tot</a:t>
            </a:r>
            <a:endParaRPr lang="en-GB" sz="1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Arrow: Up-Down 20">
            <a:extLst>
              <a:ext uri="{FF2B5EF4-FFF2-40B4-BE49-F238E27FC236}">
                <a16:creationId xmlns:a16="http://schemas.microsoft.com/office/drawing/2014/main" id="{2CB813CD-BE2C-7F58-0488-5E1F038E7026}"/>
              </a:ext>
            </a:extLst>
          </p:cNvPr>
          <p:cNvSpPr/>
          <p:nvPr/>
        </p:nvSpPr>
        <p:spPr>
          <a:xfrm>
            <a:off x="8733615" y="2254391"/>
            <a:ext cx="198727" cy="973208"/>
          </a:xfrm>
          <a:prstGeom prst="upDownArrow">
            <a:avLst/>
          </a:prstGeom>
          <a:solidFill>
            <a:srgbClr val="9FC6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5AA575-25CF-5F1A-1F63-CF89719307C4}"/>
              </a:ext>
            </a:extLst>
          </p:cNvPr>
          <p:cNvSpPr txBox="1"/>
          <p:nvPr/>
        </p:nvSpPr>
        <p:spPr>
          <a:xfrm>
            <a:off x="8440325" y="1743697"/>
            <a:ext cx="984033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l-GR" sz="1800" b="1" dirty="0">
                <a:solidFill>
                  <a:srgbClr val="9FC6E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it-IT" sz="1800" b="1" dirty="0">
                <a:solidFill>
                  <a:srgbClr val="9FC6E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 evap</a:t>
            </a:r>
            <a:endParaRPr lang="en-GB" sz="1800" b="1" dirty="0">
              <a:solidFill>
                <a:srgbClr val="9FC6E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CasellaDiTesto 16">
            <a:extLst>
              <a:ext uri="{FF2B5EF4-FFF2-40B4-BE49-F238E27FC236}">
                <a16:creationId xmlns:a16="http://schemas.microsoft.com/office/drawing/2014/main" id="{E9C6D492-9FAD-0C77-0371-1EAE34B5BBDB}"/>
              </a:ext>
            </a:extLst>
          </p:cNvPr>
          <p:cNvSpPr txBox="1"/>
          <p:nvPr/>
        </p:nvSpPr>
        <p:spPr>
          <a:xfrm>
            <a:off x="315319" y="5696966"/>
            <a:ext cx="7175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1693" indent="-351693" algn="ctr">
              <a:spcAft>
                <a:spcPts val="1477"/>
              </a:spcAft>
              <a:buFont typeface="Wingdings" panose="05000000000000000000" pitchFamily="2" charset="2"/>
              <a:buChar char="Ø"/>
            </a:pPr>
            <a:r>
              <a:rPr lang="el-GR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Δ</a:t>
            </a: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 capillaries 8 bars guaranteed in </a:t>
            </a:r>
            <a:r>
              <a:rPr lang="en-GB" sz="1800" dirty="0">
                <a:solidFill>
                  <a:srgbClr val="000000"/>
                </a:solidFill>
                <a:highlight>
                  <a:srgbClr val="EA1AEF"/>
                </a:highlight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mostly</a:t>
            </a: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all the loops, even at VQ 25%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FE06A55-0B37-01F1-9B56-9AE99087085E}"/>
              </a:ext>
            </a:extLst>
          </p:cNvPr>
          <p:cNvSpPr txBox="1"/>
          <p:nvPr/>
        </p:nvSpPr>
        <p:spPr>
          <a:xfrm>
            <a:off x="2241263" y="1066522"/>
            <a:ext cx="34956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t-IT" sz="1800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Reducing VQ = increasing the flow</a:t>
            </a:r>
            <a:endParaRPr lang="en-GB" sz="1800" u="sng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F136A18-57A7-B6EB-475F-294822B59AE0}"/>
              </a:ext>
            </a:extLst>
          </p:cNvPr>
          <p:cNvSpPr txBox="1"/>
          <p:nvPr/>
        </p:nvSpPr>
        <p:spPr>
          <a:xfrm>
            <a:off x="6835621" y="1101790"/>
            <a:ext cx="25833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the </a:t>
            </a:r>
            <a:r>
              <a:rPr lang="it-IT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flow still balanced?</a:t>
            </a:r>
            <a:endParaRPr lang="en-GB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917D5017-CA77-88FF-6A3B-BBCBF531682B}"/>
              </a:ext>
            </a:extLst>
          </p:cNvPr>
          <p:cNvSpPr/>
          <p:nvPr/>
        </p:nvSpPr>
        <p:spPr>
          <a:xfrm>
            <a:off x="5706923" y="1208594"/>
            <a:ext cx="944404" cy="189189"/>
          </a:xfrm>
          <a:prstGeom prst="rightArrow">
            <a:avLst/>
          </a:prstGeom>
          <a:solidFill>
            <a:srgbClr val="9FC6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EAD53DF-F008-5F82-7E85-64F9CF1BFCF3}"/>
              </a:ext>
            </a:extLst>
          </p:cNvPr>
          <p:cNvSpPr/>
          <p:nvPr/>
        </p:nvSpPr>
        <p:spPr>
          <a:xfrm>
            <a:off x="8660923" y="4435332"/>
            <a:ext cx="212496" cy="360971"/>
          </a:xfrm>
          <a:prstGeom prst="rect">
            <a:avLst/>
          </a:prstGeom>
          <a:noFill/>
          <a:ln>
            <a:solidFill>
              <a:srgbClr val="EA1AE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6" name="Graphic 35" descr="Shield Tick with solid fill">
            <a:extLst>
              <a:ext uri="{FF2B5EF4-FFF2-40B4-BE49-F238E27FC236}">
                <a16:creationId xmlns:a16="http://schemas.microsoft.com/office/drawing/2014/main" id="{F2A887D4-3FAF-24CC-7E67-18E5651AB4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2549" y="5490700"/>
            <a:ext cx="790587" cy="790587"/>
          </a:xfrm>
          <a:prstGeom prst="rect">
            <a:avLst/>
          </a:prstGeom>
        </p:spPr>
      </p:pic>
      <p:pic>
        <p:nvPicPr>
          <p:cNvPr id="2" name="Graphic 1" descr="Questions with solid fill">
            <a:extLst>
              <a:ext uri="{FF2B5EF4-FFF2-40B4-BE49-F238E27FC236}">
                <a16:creationId xmlns:a16="http://schemas.microsoft.com/office/drawing/2014/main" id="{3A74DC23-33BA-3498-B8BF-35A09B7751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24358" y="933129"/>
            <a:ext cx="636121" cy="63612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65015A2-E7DC-1754-3DEE-FDED75F3532D}"/>
              </a:ext>
            </a:extLst>
          </p:cNvPr>
          <p:cNvSpPr/>
          <p:nvPr/>
        </p:nvSpPr>
        <p:spPr>
          <a:xfrm>
            <a:off x="11429523" y="4435332"/>
            <a:ext cx="212496" cy="360971"/>
          </a:xfrm>
          <a:prstGeom prst="rect">
            <a:avLst/>
          </a:prstGeom>
          <a:noFill/>
          <a:ln>
            <a:solidFill>
              <a:srgbClr val="EA1AE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Date Placeholder 13">
            <a:extLst>
              <a:ext uri="{FF2B5EF4-FFF2-40B4-BE49-F238E27FC236}">
                <a16:creationId xmlns:a16="http://schemas.microsoft.com/office/drawing/2014/main" id="{9FEB9536-ED7C-D237-7CA6-978881FDA6DB}"/>
              </a:ext>
            </a:extLst>
          </p:cNvPr>
          <p:cNvSpPr txBox="1">
            <a:spLocks/>
          </p:cNvSpPr>
          <p:nvPr/>
        </p:nvSpPr>
        <p:spPr bwMode="auto">
          <a:xfrm>
            <a:off x="113673" y="6544813"/>
            <a:ext cx="1094723" cy="2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3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17/06/2025</a:t>
            </a:r>
          </a:p>
        </p:txBody>
      </p:sp>
      <p:sp>
        <p:nvSpPr>
          <p:cNvPr id="31" name="Rectangle 2">
            <a:extLst>
              <a:ext uri="{FF2B5EF4-FFF2-40B4-BE49-F238E27FC236}">
                <a16:creationId xmlns:a16="http://schemas.microsoft.com/office/drawing/2014/main" id="{83EF396A-FC09-57CC-30FA-73D5A76D5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141" y="176956"/>
            <a:ext cx="8863180" cy="54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2543" tIns="56271" rIns="112543" bIns="56271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it-IT" sz="1800" b="1" dirty="0">
                <a:solidFill>
                  <a:schemeClr val="accent6">
                    <a:lumMod val="50000"/>
                  </a:schemeClr>
                </a:solidFill>
                <a:effectLst/>
                <a:cs typeface="Calibri" panose="020F0502020204030204" pitchFamily="34" charset="0"/>
              </a:rPr>
              <a:t>Pressure drop:</a:t>
            </a:r>
            <a:endParaRPr lang="en-US" sz="1800" kern="0" dirty="0">
              <a:effectLst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187730"/>
      </p:ext>
    </p:extLst>
  </p:cSld>
  <p:clrMapOvr>
    <a:masterClrMapping/>
  </p:clrMapOvr>
</p:sld>
</file>

<file path=ppt/theme/theme1.xml><?xml version="1.0" encoding="utf-8"?>
<a:theme xmlns:a="http://schemas.openxmlformats.org/drawingml/2006/main" name="2_CMSpresentatio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MSpresentatio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MSpresentatio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MSpresentatio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MSpresentatio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MSpresentatio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467886"/>
    </a:folHlink>
  </a:clrScheme>
  <a:fontScheme name="Sheets">
    <a:majorFont>
      <a:latin typeface="Aptos Narrow"/>
      <a:ea typeface="Aptos Narrow"/>
      <a:cs typeface="Aptos Narrow"/>
    </a:majorFont>
    <a:minorFont>
      <a:latin typeface="Aptos Narrow"/>
      <a:ea typeface="Aptos Narrow"/>
      <a:cs typeface="Aptos Narrow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467886"/>
    </a:folHlink>
  </a:clrScheme>
  <a:fontScheme name="Sheets">
    <a:majorFont>
      <a:latin typeface="Aptos Narrow"/>
      <a:ea typeface="Aptos Narrow"/>
      <a:cs typeface="Aptos Narrow"/>
    </a:majorFont>
    <a:minorFont>
      <a:latin typeface="Aptos Narrow"/>
      <a:ea typeface="Aptos Narrow"/>
      <a:cs typeface="Aptos Narrow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467886"/>
    </a:folHlink>
  </a:clrScheme>
  <a:fontScheme name="Sheets">
    <a:majorFont>
      <a:latin typeface="Aptos Narrow"/>
      <a:ea typeface="Aptos Narrow"/>
      <a:cs typeface="Aptos Narrow"/>
    </a:majorFont>
    <a:minorFont>
      <a:latin typeface="Aptos Narrow"/>
      <a:ea typeface="Aptos Narrow"/>
      <a:cs typeface="Aptos Narrow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3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8AA1E79D-A45D-46D9-B61A-F28C01FA251D}">
  <we:reference id="wa200005566" version="3.0.0.2" store="en-US" storeType="OMEX"/>
  <we:alternateReferences>
    <we:reference id="wa200005566" version="3.0.0.2" store="wa200005566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44190C1AD0D5418DEA5484E7061191" ma:contentTypeVersion="12" ma:contentTypeDescription="Create a new document." ma:contentTypeScope="" ma:versionID="00b556c5a68e2a27884f4a8d4071c32d">
  <xsd:schema xmlns:xsd="http://www.w3.org/2001/XMLSchema" xmlns:xs="http://www.w3.org/2001/XMLSchema" xmlns:p="http://schemas.microsoft.com/office/2006/metadata/properties" xmlns:ns3="53136423-9051-48e3-948b-acfc433eb9cd" targetNamespace="http://schemas.microsoft.com/office/2006/metadata/properties" ma:root="true" ma:fieldsID="b1f4251b98e71b655dd64cfdf4327ef1" ns3:_="">
    <xsd:import namespace="53136423-9051-48e3-948b-acfc433eb9cd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_activity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Locatio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136423-9051-48e3-948b-acfc433eb9cd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_activity" ma:index="9" nillable="true" ma:displayName="_activity" ma:hidden="true" ma:internalName="_activity">
      <xsd:simpleType>
        <xsd:restriction base="dms:Note"/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3136423-9051-48e3-948b-acfc433eb9cd" xsi:nil="true"/>
  </documentManagement>
</p:properties>
</file>

<file path=customXml/itemProps1.xml><?xml version="1.0" encoding="utf-8"?>
<ds:datastoreItem xmlns:ds="http://schemas.openxmlformats.org/officeDocument/2006/customXml" ds:itemID="{A7DD5EBB-A666-4DF4-8FA0-D6AFD7420F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3136423-9051-48e3-948b-acfc433eb9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BD01BE5-01B9-4EA9-A78A-B44659A31B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452AC7-B6DF-4012-84A2-753ECB828FA2}">
  <ds:schemaRefs>
    <ds:schemaRef ds:uri="http://purl.org/dc/elements/1.1/"/>
    <ds:schemaRef ds:uri="http://purl.org/dc/terms/"/>
    <ds:schemaRef ds:uri="http://purl.org/dc/dcmitype/"/>
    <ds:schemaRef ds:uri="http://schemas.microsoft.com/office/2006/metadata/properties"/>
    <ds:schemaRef ds:uri="http://schemas.microsoft.com/office/2006/documentManagement/types"/>
    <ds:schemaRef ds:uri="53136423-9051-48e3-948b-acfc433eb9cd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199292</TotalTime>
  <Words>1981</Words>
  <Application>Microsoft Office PowerPoint</Application>
  <PresentationFormat>Widescreen</PresentationFormat>
  <Paragraphs>605</Paragraphs>
  <Slides>26</Slides>
  <Notes>25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26</vt:i4>
      </vt:variant>
    </vt:vector>
  </HeadingPairs>
  <TitlesOfParts>
    <vt:vector size="36" baseType="lpstr">
      <vt:lpstr>Aptos Narrow</vt:lpstr>
      <vt:lpstr>Arial</vt:lpstr>
      <vt:lpstr>Calibri</vt:lpstr>
      <vt:lpstr>Cambria Math</vt:lpstr>
      <vt:lpstr>Century Gothic</vt:lpstr>
      <vt:lpstr>Comic Sans MS</vt:lpstr>
      <vt:lpstr>Times New Roman</vt:lpstr>
      <vt:lpstr>Wingdings</vt:lpstr>
      <vt:lpstr>2_CMSpresentation</vt:lpstr>
      <vt:lpstr>2_CMSpresentation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Tracker Mechanics</dc:title>
  <dc:creator>Antti.Onnela@cern.ch</dc:creator>
  <cp:lastModifiedBy>Lorenzo Bistoni</cp:lastModifiedBy>
  <cp:revision>3487</cp:revision>
  <cp:lastPrinted>2020-03-04T16:59:36Z</cp:lastPrinted>
  <dcterms:created xsi:type="dcterms:W3CDTF">2002-06-04T07:06:59Z</dcterms:created>
  <dcterms:modified xsi:type="dcterms:W3CDTF">2025-06-17T07:58:45Z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0x0101002A44190C1AD0D5418DEA5484E7061191</vt:lpwstr>
  </property>
</Properties>
</file>