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9"/>
  </p:notesMasterIdLst>
  <p:sldIdLst>
    <p:sldId id="256" r:id="rId2"/>
    <p:sldId id="257" r:id="rId3"/>
    <p:sldId id="260" r:id="rId4"/>
    <p:sldId id="259" r:id="rId5"/>
    <p:sldId id="261" r:id="rId6"/>
    <p:sldId id="258" r:id="rId7"/>
    <p:sldId id="262" r:id="rId8"/>
  </p:sldIdLst>
  <p:sldSz cx="12192000" cy="6858000"/>
  <p:notesSz cx="6858000" cy="9144000"/>
  <p:defaultTextStyle>
    <a:defPPr>
      <a:defRPr lang="en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42"/>
    <p:restoredTop sz="94741"/>
  </p:normalViewPr>
  <p:slideViewPr>
    <p:cSldViewPr snapToGrid="0">
      <p:cViewPr varScale="1">
        <p:scale>
          <a:sx n="93" d="100"/>
          <a:sy n="93" d="100"/>
        </p:scale>
        <p:origin x="216" y="6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665B986-C9A8-4F4E-B833-63273F598CAB}" type="datetimeFigureOut">
              <a:rPr lang="en-GB" smtClean="0"/>
              <a:t>19/06/2025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851DAA9-5E43-48B0-B076-F22D538813D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676178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217CB5-C37A-200D-4CC9-12E4CD09500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IT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07E668B-22BA-6360-0E1F-890DC8EF83B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I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A9A3407-08AA-9617-F87C-7D26D361AF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5A724B-D3D6-44BD-A08E-1107FB3CEA3F}" type="datetime1">
              <a:rPr lang="LID4096" smtClean="0"/>
              <a:t>6/19/25</a:t>
            </a:fld>
            <a:endParaRPr lang="en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9F21959-1F5C-542E-75C5-B421C29351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436837-A7FD-4874-0DB7-3A4D573F02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85950-529D-F246-82D4-A14895D89F1E}" type="slidenum">
              <a:rPr lang="en-IT" smtClean="0"/>
              <a:t>‹#›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3956342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287763-9BD2-05ED-EF3C-4A6D0EDB06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IT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8A0B49B-3D9E-98D0-DDF2-8C706704A35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I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48D929D-452A-2BE7-09EE-CBBAF771DB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034B24-4035-4F78-B2B6-04FF0612EE02}" type="datetime1">
              <a:rPr lang="LID4096" smtClean="0"/>
              <a:t>6/19/25</a:t>
            </a:fld>
            <a:endParaRPr lang="en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1D4C5E6-4E92-1BBD-8823-B2A6CBF605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E72EB6B-13FE-2491-D2FC-3198118327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85950-529D-F246-82D4-A14895D89F1E}" type="slidenum">
              <a:rPr lang="en-IT" smtClean="0"/>
              <a:t>‹#›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7277437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2241B3D-93A8-819E-B65B-0BFF7E0FEBA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IT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457626B-8A5B-2176-0583-C8206396696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I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4D8043-7C57-B971-D640-60201D8C2C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2194AB-974D-4E0B-8BB0-F934FCB8DE24}" type="datetime1">
              <a:rPr lang="LID4096" smtClean="0"/>
              <a:t>6/19/25</a:t>
            </a:fld>
            <a:endParaRPr lang="en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0695D81-69EC-4656-01F7-AED38FF8C8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956A535-FA68-CDDF-95DC-4FEFD93569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85950-529D-F246-82D4-A14895D89F1E}" type="slidenum">
              <a:rPr lang="en-IT" smtClean="0"/>
              <a:t>‹#›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9177487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931187-3589-AA41-E033-A7334D47DF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IT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33B192F-9BF1-7C1F-30C2-408D30DE949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I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D2CF5B6-4912-9B1C-6D50-D5C50DC56B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BA17FF-8BE6-410D-B7A9-99217D1039DF}" type="datetime1">
              <a:rPr lang="LID4096" smtClean="0"/>
              <a:t>6/19/25</a:t>
            </a:fld>
            <a:endParaRPr lang="en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0F70093-8C76-FFDE-7C21-C4EBDD5FFD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DE13AB8-5CF6-E3C8-E1B9-1CCFC67CB0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85950-529D-F246-82D4-A14895D89F1E}" type="slidenum">
              <a:rPr lang="en-IT" smtClean="0"/>
              <a:t>‹#›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2928755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05F8A7-551B-9917-F1A5-673784FBE9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IT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6C747CF-6EA4-0442-740C-0359789A3CB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F3D98E-555A-F203-8A6A-EAFE975FAF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5BDA2C-180A-4E9B-B816-CDB9C374201F}" type="datetime1">
              <a:rPr lang="LID4096" smtClean="0"/>
              <a:t>6/19/25</a:t>
            </a:fld>
            <a:endParaRPr lang="en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B715AA-A1DE-CC76-9E40-1B82606D3A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97E5029-428B-DB0D-D7D8-C0490713FC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85950-529D-F246-82D4-A14895D89F1E}" type="slidenum">
              <a:rPr lang="en-IT" smtClean="0"/>
              <a:t>‹#›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21655989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E67B36-7569-2227-1D72-5BAA8A271B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IT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23D25A8-9277-0774-A7E7-B8A72AD5B01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IT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AF7C0BD-CB69-6102-761A-EB821D65CC5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IT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57FE420-D5FB-B302-8CCF-639164B958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BF3CAF-6264-49D9-A161-8EDD80248F98}" type="datetime1">
              <a:rPr lang="LID4096" smtClean="0"/>
              <a:t>6/19/25</a:t>
            </a:fld>
            <a:endParaRPr lang="en-IT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2D7758B-F9B5-185F-C63C-537031CD21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T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439EA7F-2AE5-1A23-683A-80B00C6935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85950-529D-F246-82D4-A14895D89F1E}" type="slidenum">
              <a:rPr lang="en-IT" smtClean="0"/>
              <a:t>‹#›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29960449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1FF3B5-0387-B938-F312-A7CDA541BB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IT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D5A8601-2CEA-993B-8EE9-52261E7BD47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64ACC94-11EC-93C1-A713-C53083C7F1A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IT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92ED4AF-C61D-52BC-95E5-629DDF833C8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8F73E94-1D65-FE7B-490A-07A15E2AEDA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IT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915FC71-8BF0-35BC-7EBF-90086C2191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F13A3C-2442-49DB-AC18-E969EEDA7043}" type="datetime1">
              <a:rPr lang="LID4096" smtClean="0"/>
              <a:t>6/19/25</a:t>
            </a:fld>
            <a:endParaRPr lang="en-IT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00E562F-AB9C-39D6-8F97-CF228BF963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T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7367AF6-54B4-7E2E-970F-5A94A603EC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85950-529D-F246-82D4-A14895D89F1E}" type="slidenum">
              <a:rPr lang="en-IT" smtClean="0"/>
              <a:t>‹#›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41928963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C5EC4F-AAC4-E59E-B546-73C4E3C346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IT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235447D-8675-716A-5BBA-90D2A824E0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F06F1E-E46A-473F-B00D-6A6B4B229F8B}" type="datetime1">
              <a:rPr lang="LID4096" smtClean="0"/>
              <a:t>6/19/25</a:t>
            </a:fld>
            <a:endParaRPr lang="en-IT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58F101B-C5A8-6A86-4C6C-DF9F483B83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T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E1CEDB6-F028-27FF-0FD1-FC8D349555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85950-529D-F246-82D4-A14895D89F1E}" type="slidenum">
              <a:rPr lang="en-IT" smtClean="0"/>
              <a:t>‹#›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17579297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64791A3-D288-39D7-6FAB-3C1AA321D2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291C03-441A-4759-A290-27BFBE3807DA}" type="datetime1">
              <a:rPr lang="LID4096" smtClean="0"/>
              <a:t>6/19/25</a:t>
            </a:fld>
            <a:endParaRPr lang="en-IT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8CC0719-0A93-6CC9-44C8-875E3895AE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T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A8D6954-D6EC-107E-A618-81EF0B2BAD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85950-529D-F246-82D4-A14895D89F1E}" type="slidenum">
              <a:rPr lang="en-IT" smtClean="0"/>
              <a:t>‹#›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1078981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455963-8389-84CA-3850-750C35BF0D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IT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579F525-1027-5796-BD9C-A9A9C9A3D71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IT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7D7B650-BBC6-FA0E-E803-0A497AAC2A9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7C317B1-0C8C-2D6C-C96D-B6B6FE6BE8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FC95A1-F480-439B-B674-FCD1B942FA69}" type="datetime1">
              <a:rPr lang="LID4096" smtClean="0"/>
              <a:t>6/19/25</a:t>
            </a:fld>
            <a:endParaRPr lang="en-IT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FFB586-64D4-F40E-E4A6-DDFB090BF0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T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DCCFCFC-659C-03D4-7EF7-D45A423F70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85950-529D-F246-82D4-A14895D89F1E}" type="slidenum">
              <a:rPr lang="en-IT" smtClean="0"/>
              <a:t>‹#›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4505668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0E5C3E-3B61-F0D9-0798-7F2DFD02B5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IT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3E3DAB4-75E4-DF33-50F0-E4A5F700F5B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T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5FF440F-43F3-6BA0-FBB9-AA63FF8384C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117AC9A-D592-7863-C63D-E486E8C990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3EAD03-1E43-4B6C-AC94-3CAE68CB21CB}" type="datetime1">
              <a:rPr lang="LID4096" smtClean="0"/>
              <a:t>6/19/25</a:t>
            </a:fld>
            <a:endParaRPr lang="en-IT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BE6EE55-AA9B-C779-96AD-61CA2BD436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T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2A15552-BE68-844B-24AA-AF45A203E6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85950-529D-F246-82D4-A14895D89F1E}" type="slidenum">
              <a:rPr lang="en-IT" smtClean="0"/>
              <a:t>‹#›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138726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7B9DAEE-90A3-83FF-6CC5-ECEEEE8D7D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IT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ECEDAD0-D468-A43B-6739-5F5B40C3A4F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I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480FDA7-C81B-47DA-E1DF-90554EF17DD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6F9252CD-B7D4-47E2-90B5-970FDCB16708}" type="datetime1">
              <a:rPr lang="LID4096" smtClean="0"/>
              <a:t>6/19/25</a:t>
            </a:fld>
            <a:endParaRPr lang="en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463D07D-F81F-A778-F50F-17481BDF8D6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1AAE0D9-10E2-4052-61DC-6FD12EBC4B5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7485950-529D-F246-82D4-A14895D89F1E}" type="slidenum">
              <a:rPr lang="en-IT" smtClean="0"/>
              <a:t>‹#›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9444262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jpeg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D3248C-3093-2CC0-3BFB-24E8F031D8F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IT" dirty="0">
                <a:solidFill>
                  <a:srgbClr val="C00000"/>
                </a:solidFill>
              </a:rPr>
              <a:t>DRD 8 WP1</a:t>
            </a:r>
            <a:br>
              <a:rPr lang="en-US" dirty="0">
                <a:solidFill>
                  <a:srgbClr val="C00000"/>
                </a:solidFill>
              </a:rPr>
            </a:br>
            <a:r>
              <a:rPr lang="en-IT" dirty="0">
                <a:solidFill>
                  <a:srgbClr val="C00000"/>
                </a:solidFill>
              </a:rPr>
              <a:t>kick-off meeting 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B2D2E38-241C-DD0B-46EB-B074A917C8B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IT" dirty="0"/>
              <a:t>C. Gargiulo (CERN)</a:t>
            </a:r>
          </a:p>
          <a:p>
            <a:r>
              <a:rPr lang="en-IT" dirty="0"/>
              <a:t>F. Palla (INFN Pisa)</a:t>
            </a:r>
          </a:p>
          <a:p>
            <a:endParaRPr lang="en-IT" dirty="0"/>
          </a:p>
          <a:p>
            <a:r>
              <a:rPr lang="en-IT">
                <a:solidFill>
                  <a:srgbClr val="0070C0"/>
                </a:solidFill>
              </a:rPr>
              <a:t>CERN</a:t>
            </a:r>
            <a:r>
              <a:rPr lang="en-IT" dirty="0">
                <a:solidFill>
                  <a:srgbClr val="0070C0"/>
                </a:solidFill>
              </a:rPr>
              <a:t>, 27 March2025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6377833-C048-47C4-F27F-D2BDF1277B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85950-529D-F246-82D4-A14895D89F1E}" type="slidenum">
              <a:rPr lang="en-IT" smtClean="0"/>
              <a:t>1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30105544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62DAACC-8D47-6E89-7B5B-F9F89F7B3A3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7040" y="1531944"/>
            <a:ext cx="11297920" cy="5280971"/>
          </a:xfrm>
        </p:spPr>
        <p:txBody>
          <a:bodyPr>
            <a:normAutofit fontScale="85000" lnSpcReduction="2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GB" dirty="0">
                <a:solidFill>
                  <a:srgbClr val="FF0000"/>
                </a:solidFill>
                <a:effectLst/>
                <a:latin typeface="Helvetica" pitchFamily="2" charset="0"/>
              </a:rPr>
              <a:t>The Vertex Region of Future Particle Physics Experiments</a:t>
            </a:r>
          </a:p>
          <a:p>
            <a:pPr marL="0" indent="0">
              <a:buNone/>
            </a:pPr>
            <a:endParaRPr lang="en-GB" dirty="0">
              <a:solidFill>
                <a:srgbClr val="FF0000"/>
              </a:solidFill>
              <a:effectLst/>
              <a:latin typeface="Helvetica" pitchFamily="2" charset="0"/>
            </a:endParaRPr>
          </a:p>
          <a:p>
            <a:pPr lvl="1"/>
            <a:r>
              <a:rPr lang="en-GB" dirty="0">
                <a:effectLst/>
                <a:latin typeface="Helvetica" pitchFamily="2" charset="0"/>
              </a:rPr>
              <a:t>Development of the next generation mechanics for advanced vertex layouts, including</a:t>
            </a:r>
          </a:p>
          <a:p>
            <a:pPr marL="457200" lvl="1" indent="0">
              <a:buNone/>
            </a:pPr>
            <a:r>
              <a:rPr lang="en-GB" dirty="0">
                <a:effectLst/>
                <a:latin typeface="Helvetica" pitchFamily="2" charset="0"/>
              </a:rPr>
              <a:t> </a:t>
            </a:r>
          </a:p>
          <a:p>
            <a:pPr lvl="2"/>
            <a:r>
              <a:rPr lang="en-GB" dirty="0">
                <a:latin typeface="Helvetica" pitchFamily="2" charset="0"/>
              </a:rPr>
              <a:t>Curved and tilted silicon sensors</a:t>
            </a:r>
          </a:p>
          <a:p>
            <a:pPr lvl="2"/>
            <a:r>
              <a:rPr lang="en-GB" dirty="0">
                <a:latin typeface="Helvetica" pitchFamily="2" charset="0"/>
              </a:rPr>
              <a:t>Low radii vertex and retractable detectors</a:t>
            </a:r>
          </a:p>
          <a:p>
            <a:pPr lvl="2"/>
            <a:r>
              <a:rPr lang="en-GB" dirty="0">
                <a:latin typeface="Helvetica" pitchFamily="2" charset="0"/>
              </a:rPr>
              <a:t>Ultra-light, high-vacuum leak tight beam pipes and vessels</a:t>
            </a:r>
          </a:p>
          <a:p>
            <a:pPr lvl="2"/>
            <a:r>
              <a:rPr lang="en-GB" dirty="0">
                <a:latin typeface="Helvetica" pitchFamily="2" charset="0"/>
              </a:rPr>
              <a:t>Low mass hardware alignment systems for future vertex detectors</a:t>
            </a:r>
          </a:p>
          <a:p>
            <a:pPr lvl="2"/>
            <a:r>
              <a:rPr lang="en-GB" dirty="0">
                <a:latin typeface="Helvetica" pitchFamily="2" charset="0"/>
              </a:rPr>
              <a:t>Machine Detector Interface and impact on Detector</a:t>
            </a:r>
          </a:p>
          <a:p>
            <a:pPr marL="514350" indent="-514350">
              <a:buFont typeface="+mj-lt"/>
              <a:buAutoNum type="arabicPeriod" startAt="2"/>
            </a:pPr>
            <a:r>
              <a:rPr lang="en-GB" dirty="0">
                <a:solidFill>
                  <a:srgbClr val="FF0000"/>
                </a:solidFill>
                <a:effectLst/>
                <a:latin typeface="Helvetica" pitchFamily="2" charset="0"/>
              </a:rPr>
              <a:t>Robots in the HEP Experimental Caverns</a:t>
            </a:r>
          </a:p>
          <a:p>
            <a:pPr marL="514350" indent="-514350">
              <a:buFont typeface="+mj-lt"/>
              <a:buAutoNum type="arabicPeriod" startAt="2"/>
            </a:pPr>
            <a:endParaRPr lang="en-GB" dirty="0">
              <a:solidFill>
                <a:srgbClr val="FF0000"/>
              </a:solidFill>
              <a:effectLst/>
              <a:latin typeface="Helvetica" pitchFamily="2" charset="0"/>
            </a:endParaRPr>
          </a:p>
          <a:p>
            <a:pPr lvl="1"/>
            <a:r>
              <a:rPr lang="en-GB" dirty="0">
                <a:effectLst/>
                <a:latin typeface="Helvetica" pitchFamily="2" charset="0"/>
              </a:rPr>
              <a:t>Development of robotic systems for future high energy physics experiments for inspection monitoring and first intervention for particle detectors even during the operation of beams</a:t>
            </a:r>
          </a:p>
          <a:p>
            <a:pPr lvl="1"/>
            <a:endParaRPr lang="en-GB" dirty="0">
              <a:effectLst/>
              <a:latin typeface="Helvetica" pitchFamily="2" charset="0"/>
            </a:endParaRPr>
          </a:p>
          <a:p>
            <a:pPr lvl="2"/>
            <a:r>
              <a:rPr lang="en-GB" dirty="0">
                <a:latin typeface="Helvetica" pitchFamily="2" charset="0"/>
              </a:rPr>
              <a:t>Legged ground robotic platform in experimental cavern</a:t>
            </a:r>
          </a:p>
          <a:p>
            <a:pPr lvl="2"/>
            <a:r>
              <a:rPr lang="en-GB" dirty="0">
                <a:latin typeface="Helvetica" pitchFamily="2" charset="0"/>
              </a:rPr>
              <a:t>Aerial robotic platform in experimental cavern</a:t>
            </a:r>
          </a:p>
          <a:p>
            <a:pPr lvl="2"/>
            <a:r>
              <a:rPr lang="en-GB" dirty="0">
                <a:latin typeface="Helvetica" pitchFamily="2" charset="0"/>
              </a:rPr>
              <a:t>Mini-robots swarm and mobile mesh network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E19BBA4-0F0C-FCBB-9D2C-83FAAB8588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62440" y="6447790"/>
            <a:ext cx="2743200" cy="365125"/>
          </a:xfrm>
        </p:spPr>
        <p:txBody>
          <a:bodyPr/>
          <a:lstStyle/>
          <a:p>
            <a:fld id="{87485950-529D-F246-82D4-A14895D89F1E}" type="slidenum">
              <a:rPr lang="en-IT" sz="1800" smtClean="0"/>
              <a:t>2</a:t>
            </a:fld>
            <a:endParaRPr lang="en-IT" sz="180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B9FC3113-96D8-1DBD-962C-8BDBFD8660AF}"/>
              </a:ext>
            </a:extLst>
          </p:cNvPr>
          <p:cNvSpPr txBox="1">
            <a:spLocks/>
          </p:cNvSpPr>
          <p:nvPr/>
        </p:nvSpPr>
        <p:spPr>
          <a:xfrm>
            <a:off x="447040" y="182880"/>
            <a:ext cx="11410950" cy="1010534"/>
          </a:xfrm>
          <a:prstGeom prst="rect">
            <a:avLst/>
          </a:prstGeom>
          <a:solidFill>
            <a:srgbClr val="002060"/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6000" dirty="0">
                <a:solidFill>
                  <a:schemeClr val="bg1">
                    <a:lumMod val="95000"/>
                  </a:schemeClr>
                </a:solidFill>
              </a:rPr>
              <a:t>DRD8 – WP1 projects</a:t>
            </a:r>
          </a:p>
        </p:txBody>
      </p:sp>
    </p:spTree>
    <p:extLst>
      <p:ext uri="{BB962C8B-B14F-4D97-AF65-F5344CB8AC3E}">
        <p14:creationId xmlns:p14="http://schemas.microsoft.com/office/powerpoint/2010/main" val="18498384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2" name="Rectangle 11">
            <a:extLst>
              <a:ext uri="{FF2B5EF4-FFF2-40B4-BE49-F238E27FC236}">
                <a16:creationId xmlns:a16="http://schemas.microsoft.com/office/drawing/2014/main" id="{99ED5833-B85B-4103-8A3B-CAB0308E6C1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7B6B23AE-8E7F-AC65-22E8-A2327B818CDB}"/>
              </a:ext>
            </a:extLst>
          </p:cNvPr>
          <p:cNvSpPr txBox="1">
            <a:spLocks/>
          </p:cNvSpPr>
          <p:nvPr/>
        </p:nvSpPr>
        <p:spPr>
          <a:xfrm>
            <a:off x="1198181" y="560881"/>
            <a:ext cx="9795638" cy="111438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spcAft>
                <a:spcPts val="600"/>
              </a:spcAft>
            </a:pPr>
            <a:r>
              <a:rPr lang="en-US"/>
              <a:t>DRD8 – WP1 Deliverables and milestones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551EC6B-6E32-1F6D-BD9B-8B3EE736E5B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1234" y="3421489"/>
            <a:ext cx="5828261" cy="241872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71B0CE32-1517-54BC-E693-7B27121FD60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82505" y="3508913"/>
            <a:ext cx="5828261" cy="2243879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8041665-D0A1-1188-1AB4-1D512FC0E8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87485950-529D-F246-82D4-A14895D89F1E}" type="slidenum">
              <a:rPr lang="en-US" smtClean="0">
                <a:solidFill>
                  <a:schemeClr val="tx1">
                    <a:tint val="75000"/>
                  </a:schemeClr>
                </a:solidFill>
              </a:rPr>
              <a:pPr>
                <a:spcAft>
                  <a:spcPts val="600"/>
                </a:spcAft>
              </a:pPr>
              <a:t>3</a:t>
            </a:fld>
            <a:endParaRPr lang="en-US">
              <a:solidFill>
                <a:schemeClr val="tx1">
                  <a:tint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10062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2CE68B7-47A2-958F-B82C-4B818AF4244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97A862-585E-CAA2-492C-62B698460A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7040" y="1531944"/>
            <a:ext cx="11297920" cy="5280971"/>
          </a:xfrm>
        </p:spPr>
        <p:txBody>
          <a:bodyPr>
            <a:normAutofit/>
          </a:bodyPr>
          <a:lstStyle/>
          <a:p>
            <a:r>
              <a:rPr lang="en-GB" b="1" dirty="0">
                <a:solidFill>
                  <a:srgbClr val="FF0000"/>
                </a:solidFill>
                <a:latin typeface="Helvetica" pitchFamily="2" charset="0"/>
              </a:rPr>
              <a:t>D1.1.1 Thin beam pipes</a:t>
            </a:r>
          </a:p>
          <a:p>
            <a:pPr lvl="1"/>
            <a:r>
              <a:rPr lang="en-GB" dirty="0">
                <a:solidFill>
                  <a:srgbClr val="FF0000"/>
                </a:solidFill>
                <a:latin typeface="Helvetica" pitchFamily="2" charset="0"/>
              </a:rPr>
              <a:t>IHEP: BESIII and </a:t>
            </a:r>
            <a:r>
              <a:rPr lang="en-GB" dirty="0" err="1">
                <a:solidFill>
                  <a:srgbClr val="FF0000"/>
                </a:solidFill>
                <a:latin typeface="Helvetica" pitchFamily="2" charset="0"/>
              </a:rPr>
              <a:t>CepC</a:t>
            </a:r>
            <a:endParaRPr lang="en-GB" dirty="0">
              <a:solidFill>
                <a:srgbClr val="FF0000"/>
              </a:solidFill>
              <a:latin typeface="Helvetica" pitchFamily="2" charset="0"/>
            </a:endParaRPr>
          </a:p>
          <a:p>
            <a:pPr lvl="1"/>
            <a:r>
              <a:rPr lang="en-GB" dirty="0">
                <a:solidFill>
                  <a:srgbClr val="FF0000"/>
                </a:solidFill>
                <a:latin typeface="Helvetica" pitchFamily="2" charset="0"/>
              </a:rPr>
              <a:t>LNF: FCC-ee </a:t>
            </a:r>
          </a:p>
          <a:p>
            <a:pPr lvl="1"/>
            <a:r>
              <a:rPr lang="en-GB" dirty="0">
                <a:solidFill>
                  <a:srgbClr val="FF0000"/>
                </a:solidFill>
                <a:latin typeface="Helvetica" pitchFamily="2" charset="0"/>
              </a:rPr>
              <a:t>CERN: Carbon fibre based</a:t>
            </a:r>
          </a:p>
          <a:p>
            <a:pPr lvl="1"/>
            <a:endParaRPr lang="en-GB" dirty="0">
              <a:solidFill>
                <a:srgbClr val="FF0000"/>
              </a:solidFill>
              <a:latin typeface="Helvetica" pitchFamily="2" charset="0"/>
            </a:endParaRPr>
          </a:p>
          <a:p>
            <a:r>
              <a:rPr lang="en-GB" b="1" dirty="0">
                <a:solidFill>
                  <a:srgbClr val="FF0000"/>
                </a:solidFill>
                <a:latin typeface="Helvetica" pitchFamily="2" charset="0"/>
              </a:rPr>
              <a:t>M1.1.1 &amp; M1.1.2 Vertex detectors (curved and tilted det)</a:t>
            </a:r>
          </a:p>
          <a:p>
            <a:pPr lvl="1"/>
            <a:r>
              <a:rPr lang="en-GB" dirty="0">
                <a:solidFill>
                  <a:srgbClr val="FF0000"/>
                </a:solidFill>
                <a:latin typeface="Helvetica" pitchFamily="2" charset="0"/>
              </a:rPr>
              <a:t>CERN: Retractable and curved detectors </a:t>
            </a:r>
          </a:p>
          <a:p>
            <a:pPr lvl="1"/>
            <a:r>
              <a:rPr lang="en-GB" dirty="0">
                <a:solidFill>
                  <a:srgbClr val="FF0000"/>
                </a:solidFill>
                <a:latin typeface="Helvetica" pitchFamily="2" charset="0"/>
              </a:rPr>
              <a:t>Pisa: air cooled reinforced stave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12E1964-E548-26B3-0745-073B0BB01C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62440" y="6447790"/>
            <a:ext cx="2743200" cy="365125"/>
          </a:xfrm>
        </p:spPr>
        <p:txBody>
          <a:bodyPr/>
          <a:lstStyle/>
          <a:p>
            <a:fld id="{87485950-529D-F246-82D4-A14895D89F1E}" type="slidenum">
              <a:rPr lang="en-IT" sz="1800" smtClean="0"/>
              <a:t>4</a:t>
            </a:fld>
            <a:endParaRPr lang="en-IT" sz="180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80D3903F-5DC3-C4B4-7787-05C6DCCCDE0F}"/>
              </a:ext>
            </a:extLst>
          </p:cNvPr>
          <p:cNvSpPr txBox="1">
            <a:spLocks/>
          </p:cNvSpPr>
          <p:nvPr/>
        </p:nvSpPr>
        <p:spPr>
          <a:xfrm>
            <a:off x="447040" y="182880"/>
            <a:ext cx="11410950" cy="1010534"/>
          </a:xfrm>
          <a:prstGeom prst="rect">
            <a:avLst/>
          </a:prstGeom>
          <a:solidFill>
            <a:srgbClr val="002060"/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6000" dirty="0">
                <a:solidFill>
                  <a:schemeClr val="bg1">
                    <a:lumMod val="95000"/>
                  </a:schemeClr>
                </a:solidFill>
              </a:rPr>
              <a:t>DRD8 – WP1.1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F65A493B-6903-2B34-A0CD-7DE38C4B0FA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62568" y="1353874"/>
            <a:ext cx="2376632" cy="1781293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C85D5273-CD30-600D-A4B6-9A51303E5105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17643" b="17694"/>
          <a:stretch>
            <a:fillRect/>
          </a:stretch>
        </p:blipFill>
        <p:spPr>
          <a:xfrm rot="10800000">
            <a:off x="8868542" y="1503301"/>
            <a:ext cx="3056758" cy="1482438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D60C610D-4F6D-2773-F071-95643986216D}"/>
              </a:ext>
            </a:extLst>
          </p:cNvPr>
          <p:cNvSpPr txBox="1"/>
          <p:nvPr/>
        </p:nvSpPr>
        <p:spPr>
          <a:xfrm>
            <a:off x="7148945" y="1731818"/>
            <a:ext cx="6687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 dirty="0">
                <a:solidFill>
                  <a:schemeClr val="bg1"/>
                </a:solidFill>
              </a:rPr>
              <a:t>IHEP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AA5F756-EBED-5B80-1B04-00D61C5A2FF3}"/>
              </a:ext>
            </a:extLst>
          </p:cNvPr>
          <p:cNvSpPr txBox="1"/>
          <p:nvPr/>
        </p:nvSpPr>
        <p:spPr>
          <a:xfrm>
            <a:off x="10888440" y="1547152"/>
            <a:ext cx="5854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 dirty="0">
                <a:solidFill>
                  <a:srgbClr val="FFFF00"/>
                </a:solidFill>
              </a:rPr>
              <a:t>LNF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53AA1A0E-77E4-E699-D443-E1C9770B768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39000" y="3531433"/>
            <a:ext cx="3324922" cy="681658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24AE1CA1-A23F-C533-A0FC-DF8BA66F935D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51602"/>
          <a:stretch>
            <a:fillRect/>
          </a:stretch>
        </p:blipFill>
        <p:spPr>
          <a:xfrm>
            <a:off x="8073452" y="3035390"/>
            <a:ext cx="3761678" cy="2165746"/>
          </a:xfrm>
          <a:prstGeom prst="rect">
            <a:avLst/>
          </a:prstGeom>
        </p:spPr>
      </p:pic>
      <p:pic>
        <p:nvPicPr>
          <p:cNvPr id="12" name="Immagine 4" descr="Immagine che contiene barca, nave, navigazione&#10;&#10;Il contenuto generato dall'IA potrebbe non essere corretto.">
            <a:extLst>
              <a:ext uri="{FF2B5EF4-FFF2-40B4-BE49-F238E27FC236}">
                <a16:creationId xmlns:a16="http://schemas.microsoft.com/office/drawing/2014/main" id="{B80438DA-5D83-DF79-D003-8F362B9AC75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97" b="33020"/>
          <a:stretch>
            <a:fillRect/>
          </a:stretch>
        </p:blipFill>
        <p:spPr>
          <a:xfrm>
            <a:off x="8680102" y="5242944"/>
            <a:ext cx="3064858" cy="1432176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4392789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649AEC9-FD6A-49E7-0E66-A0BE06CACD2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A close-up of a machine&#10;&#10;AI-generated content may be incorrect.">
            <a:extLst>
              <a:ext uri="{FF2B5EF4-FFF2-40B4-BE49-F238E27FC236}">
                <a16:creationId xmlns:a16="http://schemas.microsoft.com/office/drawing/2014/main" id="{09D60D39-A17E-F049-510B-E9B3D72B1B4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1477" y="3147780"/>
            <a:ext cx="6443483" cy="3482572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59BB141-8431-4416-F052-40738D4080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7040" y="1531944"/>
            <a:ext cx="11297920" cy="5280971"/>
          </a:xfrm>
        </p:spPr>
        <p:txBody>
          <a:bodyPr>
            <a:normAutofit/>
          </a:bodyPr>
          <a:lstStyle/>
          <a:p>
            <a:r>
              <a:rPr lang="en-GB" b="1" dirty="0">
                <a:solidFill>
                  <a:srgbClr val="FF0000"/>
                </a:solidFill>
                <a:latin typeface="Helvetica" pitchFamily="2" charset="0"/>
              </a:rPr>
              <a:t>D1.1.2 Mock up and integration</a:t>
            </a:r>
          </a:p>
          <a:p>
            <a:pPr lvl="1"/>
            <a:r>
              <a:rPr lang="en-GB" dirty="0">
                <a:solidFill>
                  <a:srgbClr val="FF0000"/>
                </a:solidFill>
                <a:latin typeface="Helvetica" pitchFamily="2" charset="0"/>
              </a:rPr>
              <a:t>IHEP: </a:t>
            </a:r>
            <a:r>
              <a:rPr lang="en-GB" dirty="0" err="1">
                <a:solidFill>
                  <a:srgbClr val="FF0000"/>
                </a:solidFill>
                <a:latin typeface="Helvetica" pitchFamily="2" charset="0"/>
              </a:rPr>
              <a:t>CepC</a:t>
            </a:r>
            <a:endParaRPr lang="en-GB" dirty="0">
              <a:solidFill>
                <a:srgbClr val="FF0000"/>
              </a:solidFill>
              <a:latin typeface="Helvetica" pitchFamily="2" charset="0"/>
            </a:endParaRPr>
          </a:p>
          <a:p>
            <a:pPr lvl="1"/>
            <a:r>
              <a:rPr lang="en-GB" dirty="0">
                <a:solidFill>
                  <a:srgbClr val="FF0000"/>
                </a:solidFill>
                <a:latin typeface="Helvetica" pitchFamily="2" charset="0"/>
              </a:rPr>
              <a:t>LNF- Pisa &amp; CERN: FCC-ee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21814CB-9F15-B900-F2CC-6F10BE0D6E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62440" y="6447790"/>
            <a:ext cx="2743200" cy="365125"/>
          </a:xfrm>
        </p:spPr>
        <p:txBody>
          <a:bodyPr/>
          <a:lstStyle/>
          <a:p>
            <a:fld id="{87485950-529D-F246-82D4-A14895D89F1E}" type="slidenum">
              <a:rPr lang="en-IT" sz="1800" smtClean="0"/>
              <a:t>5</a:t>
            </a:fld>
            <a:endParaRPr lang="en-IT" sz="180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58379AC3-4474-15D2-93AB-9059F9E89961}"/>
              </a:ext>
            </a:extLst>
          </p:cNvPr>
          <p:cNvSpPr txBox="1">
            <a:spLocks/>
          </p:cNvSpPr>
          <p:nvPr/>
        </p:nvSpPr>
        <p:spPr>
          <a:xfrm>
            <a:off x="447040" y="182880"/>
            <a:ext cx="11410950" cy="1010534"/>
          </a:xfrm>
          <a:prstGeom prst="rect">
            <a:avLst/>
          </a:prstGeom>
          <a:solidFill>
            <a:srgbClr val="002060"/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6000" dirty="0">
                <a:solidFill>
                  <a:schemeClr val="bg1">
                    <a:lumMod val="95000"/>
                  </a:schemeClr>
                </a:solidFill>
              </a:rPr>
              <a:t>DRD8 – WP1.1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740B795-8E67-8431-DC07-47F190A32E29}"/>
              </a:ext>
            </a:extLst>
          </p:cNvPr>
          <p:cNvSpPr txBox="1"/>
          <p:nvPr/>
        </p:nvSpPr>
        <p:spPr>
          <a:xfrm>
            <a:off x="7148945" y="1731818"/>
            <a:ext cx="6687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 dirty="0">
                <a:solidFill>
                  <a:schemeClr val="bg1"/>
                </a:solidFill>
              </a:rPr>
              <a:t>IHEP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511786E-6BEC-1402-9984-D53583D6ABAF}"/>
              </a:ext>
            </a:extLst>
          </p:cNvPr>
          <p:cNvSpPr txBox="1"/>
          <p:nvPr/>
        </p:nvSpPr>
        <p:spPr>
          <a:xfrm>
            <a:off x="10888440" y="1547152"/>
            <a:ext cx="5854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 dirty="0">
                <a:solidFill>
                  <a:srgbClr val="FFFF00"/>
                </a:solidFill>
              </a:rPr>
              <a:t>LNF</a:t>
            </a:r>
          </a:p>
        </p:txBody>
      </p:sp>
    </p:spTree>
    <p:extLst>
      <p:ext uri="{BB962C8B-B14F-4D97-AF65-F5344CB8AC3E}">
        <p14:creationId xmlns:p14="http://schemas.microsoft.com/office/powerpoint/2010/main" val="36430294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B2678300-0B55-9A00-B219-CD8296349DA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b="1" dirty="0">
                <a:solidFill>
                  <a:srgbClr val="FF0000"/>
                </a:solidFill>
                <a:latin typeface="Helvetica" pitchFamily="2" charset="0"/>
              </a:rPr>
              <a:t>Deliverables and milestones for WP 1.2 are being carried out by:</a:t>
            </a:r>
          </a:p>
          <a:p>
            <a:endParaRPr lang="en-GB" b="1" dirty="0">
              <a:solidFill>
                <a:srgbClr val="FF0000"/>
              </a:solidFill>
              <a:latin typeface="Helvetica" pitchFamily="2" charset="0"/>
            </a:endParaRPr>
          </a:p>
          <a:p>
            <a:endParaRPr lang="en-GB" b="1" dirty="0">
              <a:solidFill>
                <a:srgbClr val="FF0000"/>
              </a:solidFill>
              <a:latin typeface="Helvetica" pitchFamily="2" charset="0"/>
            </a:endParaRPr>
          </a:p>
          <a:p>
            <a:endParaRPr lang="en-GB" b="1" dirty="0">
              <a:solidFill>
                <a:srgbClr val="FF0000"/>
              </a:solidFill>
              <a:latin typeface="Helvetica" pitchFamily="2" charset="0"/>
            </a:endParaRPr>
          </a:p>
          <a:p>
            <a:endParaRPr lang="en-GB" b="1" dirty="0">
              <a:solidFill>
                <a:srgbClr val="FF0000"/>
              </a:solidFill>
              <a:latin typeface="Helvetica" pitchFamily="2" charset="0"/>
            </a:endParaRPr>
          </a:p>
          <a:p>
            <a:r>
              <a:rPr lang="en-GB" b="1" dirty="0">
                <a:solidFill>
                  <a:srgbClr val="FF0000"/>
                </a:solidFill>
                <a:latin typeface="Helvetica" pitchFamily="2" charset="0"/>
              </a:rPr>
              <a:t>With (at the moment) Chinese and US robotic companies</a:t>
            </a:r>
            <a:endParaRPr lang="en-GB" dirty="0">
              <a:solidFill>
                <a:srgbClr val="FF0000"/>
              </a:solidFill>
              <a:latin typeface="Helvetica" pitchFamily="2" charset="0"/>
            </a:endParaRPr>
          </a:p>
          <a:p>
            <a:endParaRPr lang="en-IT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F153631-24F5-EF1C-AC4A-73D34DC05E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85950-529D-F246-82D4-A14895D89F1E}" type="slidenum">
              <a:rPr lang="en-IT" smtClean="0"/>
              <a:t>6</a:t>
            </a:fld>
            <a:endParaRPr lang="en-IT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A722280C-E0C1-587F-84DD-0D01F3363BD8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  <a:solidFill>
            <a:srgbClr val="002060"/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6000">
                <a:solidFill>
                  <a:schemeClr val="bg1">
                    <a:lumMod val="95000"/>
                  </a:schemeClr>
                </a:solidFill>
              </a:rPr>
              <a:t>DRD8 – WP1.2</a:t>
            </a:r>
            <a:endParaRPr lang="en-GB" sz="6000" dirty="0">
              <a:solidFill>
                <a:schemeClr val="bg1">
                  <a:lumMod val="95000"/>
                </a:schemeClr>
              </a:solidFill>
            </a:endParaRPr>
          </a:p>
        </p:txBody>
      </p:sp>
      <p:pic>
        <p:nvPicPr>
          <p:cNvPr id="9" name="Picture 6">
            <a:extLst>
              <a:ext uri="{FF2B5EF4-FFF2-40B4-BE49-F238E27FC236}">
                <a16:creationId xmlns:a16="http://schemas.microsoft.com/office/drawing/2014/main" id="{B19E529E-DDAD-16B4-0D87-D7BF567F604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6249" y="3281294"/>
            <a:ext cx="731743" cy="804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8">
            <a:extLst>
              <a:ext uri="{FF2B5EF4-FFF2-40B4-BE49-F238E27FC236}">
                <a16:creationId xmlns:a16="http://schemas.microsoft.com/office/drawing/2014/main" id="{7025E86F-AD0D-45FC-953E-68437C8461D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6856" y="3281294"/>
            <a:ext cx="859123" cy="804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8798D46E-A338-5B24-8F15-446AC7ACB6F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4517" y="3281294"/>
            <a:ext cx="804312" cy="804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6">
            <a:extLst>
              <a:ext uri="{FF2B5EF4-FFF2-40B4-BE49-F238E27FC236}">
                <a16:creationId xmlns:a16="http://schemas.microsoft.com/office/drawing/2014/main" id="{A68246AF-2715-6C49-5B01-DB5FDC805C3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0174" y="3281294"/>
            <a:ext cx="970607" cy="6032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8">
            <a:extLst>
              <a:ext uri="{FF2B5EF4-FFF2-40B4-BE49-F238E27FC236}">
                <a16:creationId xmlns:a16="http://schemas.microsoft.com/office/drawing/2014/main" id="{064D5069-96C1-FDDD-779B-FD7529AF9ED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79544" y="3281294"/>
            <a:ext cx="603234" cy="6032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4">
            <a:extLst>
              <a:ext uri="{FF2B5EF4-FFF2-40B4-BE49-F238E27FC236}">
                <a16:creationId xmlns:a16="http://schemas.microsoft.com/office/drawing/2014/main" id="{DEE387CE-2269-9BCA-77D8-E6C2CD65562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29650" y="3281294"/>
            <a:ext cx="2025494" cy="6032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333567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2DB452B5-E9A4-FF47-53A8-591DDE34F9F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78931" y="1825625"/>
            <a:ext cx="9234137" cy="4351338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E477038-F46F-5E8D-BF0C-85D1091015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85950-529D-F246-82D4-A14895D89F1E}" type="slidenum">
              <a:rPr lang="en-IT" smtClean="0"/>
              <a:t>7</a:t>
            </a:fld>
            <a:endParaRPr lang="en-IT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025D5C93-2C46-B751-1495-36C11A9462A8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  <a:solidFill>
            <a:srgbClr val="002060"/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6000" dirty="0">
                <a:solidFill>
                  <a:schemeClr val="bg1">
                    <a:lumMod val="95000"/>
                  </a:schemeClr>
                </a:solidFill>
              </a:rPr>
              <a:t>DRD8 – today’s agenda</a:t>
            </a:r>
          </a:p>
        </p:txBody>
      </p:sp>
    </p:spTree>
    <p:extLst>
      <p:ext uri="{BB962C8B-B14F-4D97-AF65-F5344CB8AC3E}">
        <p14:creationId xmlns:p14="http://schemas.microsoft.com/office/powerpoint/2010/main" val="68523489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3900</TotalTime>
  <Words>241</Words>
  <Application>Microsoft Macintosh PowerPoint</Application>
  <PresentationFormat>Widescreen</PresentationFormat>
  <Paragraphs>55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Aptos</vt:lpstr>
      <vt:lpstr>Aptos Display</vt:lpstr>
      <vt:lpstr>Arial</vt:lpstr>
      <vt:lpstr>Helvetica</vt:lpstr>
      <vt:lpstr>Office Theme</vt:lpstr>
      <vt:lpstr>DRD 8 WP1 kick-off meeting </vt:lpstr>
      <vt:lpstr>PowerPoint Presentation</vt:lpstr>
      <vt:lpstr>PowerPoint Presentation</vt:lpstr>
      <vt:lpstr>PowerPoint Presentation</vt:lpstr>
      <vt:lpstr>PowerPoint Presentation</vt:lpstr>
      <vt:lpstr>DRD8 – WP1.2</vt:lpstr>
      <vt:lpstr>DRD8 – today’s agenda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Fabrizio Palla</dc:creator>
  <cp:lastModifiedBy>Fabrizio Palla</cp:lastModifiedBy>
  <cp:revision>34</cp:revision>
  <dcterms:created xsi:type="dcterms:W3CDTF">2025-01-28T09:52:57Z</dcterms:created>
  <dcterms:modified xsi:type="dcterms:W3CDTF">2025-06-19T12:19:18Z</dcterms:modified>
</cp:coreProperties>
</file>