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1"/>
  </p:sldMasterIdLst>
  <p:notesMasterIdLst>
    <p:notesMasterId r:id="rId14"/>
  </p:notesMasterIdLst>
  <p:handoutMasterIdLst>
    <p:handoutMasterId r:id="rId15"/>
  </p:handoutMasterIdLst>
  <p:sldIdLst>
    <p:sldId id="447" r:id="rId2"/>
    <p:sldId id="448" r:id="rId3"/>
    <p:sldId id="449" r:id="rId4"/>
    <p:sldId id="450" r:id="rId5"/>
    <p:sldId id="452" r:id="rId6"/>
    <p:sldId id="456" r:id="rId7"/>
    <p:sldId id="457" r:id="rId8"/>
    <p:sldId id="455" r:id="rId9"/>
    <p:sldId id="459" r:id="rId10"/>
    <p:sldId id="458" r:id="rId11"/>
    <p:sldId id="454" r:id="rId12"/>
    <p:sldId id="46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96" autoAdjust="0"/>
    <p:restoredTop sz="94686"/>
  </p:normalViewPr>
  <p:slideViewPr>
    <p:cSldViewPr snapToGrid="0" snapToObjects="1">
      <p:cViewPr varScale="1">
        <p:scale>
          <a:sx n="83" d="100"/>
          <a:sy n="83" d="100"/>
        </p:scale>
        <p:origin x="149"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6/10/2025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‹nº›</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‹nº›</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70880910-34AB-4726-BA3E-21F55EA4871D}" type="slidenum">
              <a:rPr lang="en-GB" smtClean="0"/>
              <a:t>1</a:t>
            </a:fld>
            <a:endParaRPr lang="en-GB"/>
          </a:p>
        </p:txBody>
      </p:sp>
    </p:spTree>
    <p:extLst>
      <p:ext uri="{BB962C8B-B14F-4D97-AF65-F5344CB8AC3E}">
        <p14:creationId xmlns:p14="http://schemas.microsoft.com/office/powerpoint/2010/main" val="3803982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A3656-8635-5F3E-F0CE-F99AE5F13D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795EFE-9249-5007-2200-5B55C06007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DA1D8B-A293-E795-F72B-869266A40E58}"/>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D654EF56-AB67-C2B8-C30B-EBE61FBEFCA8}"/>
              </a:ext>
            </a:extLst>
          </p:cNvPr>
          <p:cNvSpPr>
            <a:spLocks noGrp="1"/>
          </p:cNvSpPr>
          <p:nvPr>
            <p:ph type="sldNum" sz="quarter" idx="5"/>
          </p:nvPr>
        </p:nvSpPr>
        <p:spPr/>
        <p:txBody>
          <a:bodyPr/>
          <a:lstStyle/>
          <a:p>
            <a:fld id="{70880910-34AB-4726-BA3E-21F55EA4871D}" type="slidenum">
              <a:rPr lang="en-GB" smtClean="0"/>
              <a:t>10</a:t>
            </a:fld>
            <a:endParaRPr lang="en-GB"/>
          </a:p>
        </p:txBody>
      </p:sp>
    </p:spTree>
    <p:extLst>
      <p:ext uri="{BB962C8B-B14F-4D97-AF65-F5344CB8AC3E}">
        <p14:creationId xmlns:p14="http://schemas.microsoft.com/office/powerpoint/2010/main" val="1656426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1F6BDE-2EC5-FE08-64F7-428D4BD733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EF1A55-2043-25A7-C358-0E68C73993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0D6704-D272-2D5E-5F17-B035685EDBCE}"/>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4F02FDBF-1FC4-34E9-F3EA-9F0390CF4E40}"/>
              </a:ext>
            </a:extLst>
          </p:cNvPr>
          <p:cNvSpPr>
            <a:spLocks noGrp="1"/>
          </p:cNvSpPr>
          <p:nvPr>
            <p:ph type="sldNum" sz="quarter" idx="5"/>
          </p:nvPr>
        </p:nvSpPr>
        <p:spPr/>
        <p:txBody>
          <a:bodyPr/>
          <a:lstStyle/>
          <a:p>
            <a:fld id="{70880910-34AB-4726-BA3E-21F55EA4871D}" type="slidenum">
              <a:rPr lang="en-GB" smtClean="0"/>
              <a:t>11</a:t>
            </a:fld>
            <a:endParaRPr lang="en-GB"/>
          </a:p>
        </p:txBody>
      </p:sp>
    </p:spTree>
    <p:extLst>
      <p:ext uri="{BB962C8B-B14F-4D97-AF65-F5344CB8AC3E}">
        <p14:creationId xmlns:p14="http://schemas.microsoft.com/office/powerpoint/2010/main" val="1579965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D9FF6-FFC1-4AD6-FDFA-71AFE78BA4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356826-65B2-A87F-A4B1-5B4853FBF0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22C730-ADE8-7EFE-0C48-02808B351832}"/>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4287E5EC-93FE-2603-122B-15B6788D4CE4}"/>
              </a:ext>
            </a:extLst>
          </p:cNvPr>
          <p:cNvSpPr>
            <a:spLocks noGrp="1"/>
          </p:cNvSpPr>
          <p:nvPr>
            <p:ph type="sldNum" sz="quarter" idx="5"/>
          </p:nvPr>
        </p:nvSpPr>
        <p:spPr/>
        <p:txBody>
          <a:bodyPr/>
          <a:lstStyle/>
          <a:p>
            <a:fld id="{70880910-34AB-4726-BA3E-21F55EA4871D}" type="slidenum">
              <a:rPr lang="en-GB" smtClean="0"/>
              <a:t>12</a:t>
            </a:fld>
            <a:endParaRPr lang="en-GB"/>
          </a:p>
        </p:txBody>
      </p:sp>
    </p:spTree>
    <p:extLst>
      <p:ext uri="{BB962C8B-B14F-4D97-AF65-F5344CB8AC3E}">
        <p14:creationId xmlns:p14="http://schemas.microsoft.com/office/powerpoint/2010/main" val="1358925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p:cNvSpPr>
            <a:spLocks noGrp="1"/>
          </p:cNvSpPr>
          <p:nvPr>
            <p:ph type="sldNum" sz="quarter" idx="5"/>
          </p:nvPr>
        </p:nvSpPr>
        <p:spPr/>
        <p:txBody>
          <a:bodyPr/>
          <a:lstStyle/>
          <a:p>
            <a:fld id="{70880910-34AB-4726-BA3E-21F55EA4871D}" type="slidenum">
              <a:rPr lang="en-GB" smtClean="0"/>
              <a:t>2</a:t>
            </a:fld>
            <a:endParaRPr lang="en-GB"/>
          </a:p>
        </p:txBody>
      </p:sp>
    </p:spTree>
    <p:extLst>
      <p:ext uri="{BB962C8B-B14F-4D97-AF65-F5344CB8AC3E}">
        <p14:creationId xmlns:p14="http://schemas.microsoft.com/office/powerpoint/2010/main" val="805266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4CA9B-013E-0681-F58C-CD7FB328CE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8B8FC4-379F-FAA4-9F3A-3164FA1E28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6F0A8F-A5E1-D90B-D6C3-3415CF958A32}"/>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A1C5231E-D9E8-2BDF-BB6C-917FCBD05FBD}"/>
              </a:ext>
            </a:extLst>
          </p:cNvPr>
          <p:cNvSpPr>
            <a:spLocks noGrp="1"/>
          </p:cNvSpPr>
          <p:nvPr>
            <p:ph type="sldNum" sz="quarter" idx="5"/>
          </p:nvPr>
        </p:nvSpPr>
        <p:spPr/>
        <p:txBody>
          <a:bodyPr/>
          <a:lstStyle/>
          <a:p>
            <a:fld id="{70880910-34AB-4726-BA3E-21F55EA4871D}" type="slidenum">
              <a:rPr lang="en-GB" smtClean="0"/>
              <a:t>3</a:t>
            </a:fld>
            <a:endParaRPr lang="en-GB"/>
          </a:p>
        </p:txBody>
      </p:sp>
    </p:spTree>
    <p:extLst>
      <p:ext uri="{BB962C8B-B14F-4D97-AF65-F5344CB8AC3E}">
        <p14:creationId xmlns:p14="http://schemas.microsoft.com/office/powerpoint/2010/main" val="1843873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F9CEC4-FF3B-5456-D552-3083A57C40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FBC835-FBDD-379A-CB94-7AFEB2FA86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B93332-389F-FC98-995E-E68FD32954FF}"/>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22F1B28E-4F0A-61F2-A706-B1768A398047}"/>
              </a:ext>
            </a:extLst>
          </p:cNvPr>
          <p:cNvSpPr>
            <a:spLocks noGrp="1"/>
          </p:cNvSpPr>
          <p:nvPr>
            <p:ph type="sldNum" sz="quarter" idx="5"/>
          </p:nvPr>
        </p:nvSpPr>
        <p:spPr/>
        <p:txBody>
          <a:bodyPr/>
          <a:lstStyle/>
          <a:p>
            <a:fld id="{70880910-34AB-4726-BA3E-21F55EA4871D}" type="slidenum">
              <a:rPr lang="en-GB" smtClean="0"/>
              <a:t>4</a:t>
            </a:fld>
            <a:endParaRPr lang="en-GB"/>
          </a:p>
        </p:txBody>
      </p:sp>
    </p:spTree>
    <p:extLst>
      <p:ext uri="{BB962C8B-B14F-4D97-AF65-F5344CB8AC3E}">
        <p14:creationId xmlns:p14="http://schemas.microsoft.com/office/powerpoint/2010/main" val="595164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DAC9CE-F5F9-B5F5-CC25-D81DEEA053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D82E49-0262-F324-7036-CA65FFA7D2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352D2C-7F91-6447-24A9-09BEEECD313E}"/>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09C6DD0D-F71C-2369-7194-0F6C02700DE0}"/>
              </a:ext>
            </a:extLst>
          </p:cNvPr>
          <p:cNvSpPr>
            <a:spLocks noGrp="1"/>
          </p:cNvSpPr>
          <p:nvPr>
            <p:ph type="sldNum" sz="quarter" idx="5"/>
          </p:nvPr>
        </p:nvSpPr>
        <p:spPr/>
        <p:txBody>
          <a:bodyPr/>
          <a:lstStyle/>
          <a:p>
            <a:fld id="{70880910-34AB-4726-BA3E-21F55EA4871D}" type="slidenum">
              <a:rPr lang="en-GB" smtClean="0"/>
              <a:t>5</a:t>
            </a:fld>
            <a:endParaRPr lang="en-GB"/>
          </a:p>
        </p:txBody>
      </p:sp>
    </p:spTree>
    <p:extLst>
      <p:ext uri="{BB962C8B-B14F-4D97-AF65-F5344CB8AC3E}">
        <p14:creationId xmlns:p14="http://schemas.microsoft.com/office/powerpoint/2010/main" val="563165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AB827-BE4F-8110-9308-B9206E851E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DBCF7C-17A2-7A66-8932-329BC02C44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2A2662-0DCD-3368-E212-4AF09169C498}"/>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48999C1A-4E65-13F8-D31F-649E87B1721E}"/>
              </a:ext>
            </a:extLst>
          </p:cNvPr>
          <p:cNvSpPr>
            <a:spLocks noGrp="1"/>
          </p:cNvSpPr>
          <p:nvPr>
            <p:ph type="sldNum" sz="quarter" idx="5"/>
          </p:nvPr>
        </p:nvSpPr>
        <p:spPr/>
        <p:txBody>
          <a:bodyPr/>
          <a:lstStyle/>
          <a:p>
            <a:fld id="{70880910-34AB-4726-BA3E-21F55EA4871D}" type="slidenum">
              <a:rPr lang="en-GB" smtClean="0"/>
              <a:t>6</a:t>
            </a:fld>
            <a:endParaRPr lang="en-GB"/>
          </a:p>
        </p:txBody>
      </p:sp>
    </p:spTree>
    <p:extLst>
      <p:ext uri="{BB962C8B-B14F-4D97-AF65-F5344CB8AC3E}">
        <p14:creationId xmlns:p14="http://schemas.microsoft.com/office/powerpoint/2010/main" val="1733866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8B8ED-7914-E17C-74CB-6680350F94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203AC6-65AE-7B42-C83E-8165CCF19E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C85426-8567-8354-F380-14ECA9604972}"/>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6EF05897-5709-C750-8867-2F6A4B21C617}"/>
              </a:ext>
            </a:extLst>
          </p:cNvPr>
          <p:cNvSpPr>
            <a:spLocks noGrp="1"/>
          </p:cNvSpPr>
          <p:nvPr>
            <p:ph type="sldNum" sz="quarter" idx="5"/>
          </p:nvPr>
        </p:nvSpPr>
        <p:spPr/>
        <p:txBody>
          <a:bodyPr/>
          <a:lstStyle/>
          <a:p>
            <a:fld id="{70880910-34AB-4726-BA3E-21F55EA4871D}" type="slidenum">
              <a:rPr lang="en-GB" smtClean="0"/>
              <a:t>7</a:t>
            </a:fld>
            <a:endParaRPr lang="en-GB"/>
          </a:p>
        </p:txBody>
      </p:sp>
    </p:spTree>
    <p:extLst>
      <p:ext uri="{BB962C8B-B14F-4D97-AF65-F5344CB8AC3E}">
        <p14:creationId xmlns:p14="http://schemas.microsoft.com/office/powerpoint/2010/main" val="14607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2F6CF-AF17-3C09-EC4B-6A063E9CA3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69710D-23E9-60BD-7A36-CDFF53F9D0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175D62-C627-E56B-0DB7-85F32AD8A1F0}"/>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F4C2839D-C29E-5D73-25D9-D67A1332B432}"/>
              </a:ext>
            </a:extLst>
          </p:cNvPr>
          <p:cNvSpPr>
            <a:spLocks noGrp="1"/>
          </p:cNvSpPr>
          <p:nvPr>
            <p:ph type="sldNum" sz="quarter" idx="5"/>
          </p:nvPr>
        </p:nvSpPr>
        <p:spPr/>
        <p:txBody>
          <a:bodyPr/>
          <a:lstStyle/>
          <a:p>
            <a:fld id="{70880910-34AB-4726-BA3E-21F55EA4871D}" type="slidenum">
              <a:rPr lang="en-GB" smtClean="0"/>
              <a:t>8</a:t>
            </a:fld>
            <a:endParaRPr lang="en-GB"/>
          </a:p>
        </p:txBody>
      </p:sp>
    </p:spTree>
    <p:extLst>
      <p:ext uri="{BB962C8B-B14F-4D97-AF65-F5344CB8AC3E}">
        <p14:creationId xmlns:p14="http://schemas.microsoft.com/office/powerpoint/2010/main" val="2388934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016C4-681C-40A1-1AEC-67A7050B74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4F9364-00FE-2974-680D-4FD14B4CDE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09CDDD-9372-9E53-85AC-9D2A5B32E088}"/>
              </a:ext>
            </a:extLst>
          </p:cNvPr>
          <p:cNvSpPr>
            <a:spLocks noGrp="1"/>
          </p:cNvSpPr>
          <p:nvPr>
            <p:ph type="body" idx="1"/>
          </p:nvPr>
        </p:nvSpPr>
        <p:spPr/>
        <p:txBody>
          <a:bodyPr/>
          <a:lstStyle/>
          <a:p>
            <a:r>
              <a:rPr lang="en-GB" dirty="0"/>
              <a:t>Let’s start with some outline on why we want to implement CFRP for cryostat.</a:t>
            </a:r>
          </a:p>
          <a:p>
            <a:endParaRPr lang="en-GB" dirty="0"/>
          </a:p>
          <a:p>
            <a:r>
              <a:rPr lang="en-GB" dirty="0"/>
              <a:t>The main drive is the overall reduction in material budget compared to current aluminium designs, thanks to CFRP higher radiation length (higher particles transparency). From preliminary studies, the reduction can reach up to 60% comparing CFRP against Aluminium sandwich structure cylinders</a:t>
            </a:r>
          </a:p>
          <a:p>
            <a:endParaRPr lang="en-GB" dirty="0"/>
          </a:p>
          <a:p>
            <a:endParaRPr lang="en-GB" dirty="0"/>
          </a:p>
          <a:p>
            <a:r>
              <a:rPr lang="en-GB" dirty="0"/>
              <a:t>Not copy of industry</a:t>
            </a:r>
          </a:p>
          <a:p>
            <a:r>
              <a:rPr lang="en-GB" dirty="0" err="1"/>
              <a:t>RnD</a:t>
            </a:r>
            <a:r>
              <a:rPr lang="en-GB" dirty="0"/>
              <a:t> follow existing development and tune/develop adaptable </a:t>
            </a:r>
          </a:p>
        </p:txBody>
      </p:sp>
      <p:sp>
        <p:nvSpPr>
          <p:cNvPr id="4" name="Slide Number Placeholder 3">
            <a:extLst>
              <a:ext uri="{FF2B5EF4-FFF2-40B4-BE49-F238E27FC236}">
                <a16:creationId xmlns:a16="http://schemas.microsoft.com/office/drawing/2014/main" id="{7D571A0F-E5C9-9272-E813-7E5C6C8231A8}"/>
              </a:ext>
            </a:extLst>
          </p:cNvPr>
          <p:cNvSpPr>
            <a:spLocks noGrp="1"/>
          </p:cNvSpPr>
          <p:nvPr>
            <p:ph type="sldNum" sz="quarter" idx="5"/>
          </p:nvPr>
        </p:nvSpPr>
        <p:spPr/>
        <p:txBody>
          <a:bodyPr/>
          <a:lstStyle/>
          <a:p>
            <a:fld id="{70880910-34AB-4726-BA3E-21F55EA4871D}" type="slidenum">
              <a:rPr lang="en-GB" smtClean="0"/>
              <a:t>9</a:t>
            </a:fld>
            <a:endParaRPr lang="en-GB"/>
          </a:p>
        </p:txBody>
      </p:sp>
    </p:spTree>
    <p:extLst>
      <p:ext uri="{BB962C8B-B14F-4D97-AF65-F5344CB8AC3E}">
        <p14:creationId xmlns:p14="http://schemas.microsoft.com/office/powerpoint/2010/main" val="42268078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9D61F1-8C37-43FE-99F3-4E1F99EC546B}"/>
              </a:ext>
            </a:extLst>
          </p:cNvPr>
          <p:cNvPicPr>
            <a:picLocks noChangeAspect="1"/>
          </p:cNvPicPr>
          <p:nvPr/>
        </p:nvPicPr>
        <p:blipFill rotWithShape="1">
          <a:blip r:embed="rId2">
            <a:extLst>
              <a:ext uri="{28A0092B-C50C-407E-A947-70E740481C1C}">
                <a14:useLocalDpi xmlns:a14="http://schemas.microsoft.com/office/drawing/2010/main" val="0"/>
              </a:ext>
            </a:extLst>
          </a:blip>
          <a:srcRect t="7857" b="63901"/>
          <a:stretch/>
        </p:blipFill>
        <p:spPr>
          <a:xfrm>
            <a:off x="0" y="0"/>
            <a:ext cx="12206578" cy="4873085"/>
          </a:xfrm>
          <a:prstGeom prst="rect">
            <a:avLst/>
          </a:prstGeom>
        </p:spPr>
      </p:pic>
      <p:pic>
        <p:nvPicPr>
          <p:cNvPr id="8" name="Picture 7">
            <a:extLst>
              <a:ext uri="{FF2B5EF4-FFF2-40B4-BE49-F238E27FC236}">
                <a16:creationId xmlns:a16="http://schemas.microsoft.com/office/drawing/2014/main" id="{93B877C5-5103-4555-AEF9-240CEDBC05AB}"/>
              </a:ext>
            </a:extLst>
          </p:cNvPr>
          <p:cNvPicPr>
            <a:picLocks noChangeAspect="1"/>
          </p:cNvPicPr>
          <p:nvPr/>
        </p:nvPicPr>
        <p:blipFill rotWithShape="1">
          <a:blip r:embed="rId2">
            <a:extLst>
              <a:ext uri="{28A0092B-C50C-407E-A947-70E740481C1C}">
                <a14:useLocalDpi xmlns:a14="http://schemas.microsoft.com/office/drawing/2010/main" val="0"/>
              </a:ext>
            </a:extLst>
          </a:blip>
          <a:srcRect t="2659" b="74712"/>
          <a:stretch/>
        </p:blipFill>
        <p:spPr>
          <a:xfrm flipV="1">
            <a:off x="0" y="2952946"/>
            <a:ext cx="12206578" cy="3905054"/>
          </a:xfrm>
          <a:prstGeom prst="rect">
            <a:avLst/>
          </a:prstGeom>
        </p:spPr>
      </p:pic>
      <p:sp>
        <p:nvSpPr>
          <p:cNvPr id="10" name="Rectangle 9">
            <a:extLst>
              <a:ext uri="{FF2B5EF4-FFF2-40B4-BE49-F238E27FC236}">
                <a16:creationId xmlns:a16="http://schemas.microsoft.com/office/drawing/2014/main" id="{72C53FC2-BBE3-4491-9E06-4EB117FB3898}"/>
              </a:ext>
            </a:extLst>
          </p:cNvPr>
          <p:cNvSpPr/>
          <p:nvPr/>
        </p:nvSpPr>
        <p:spPr>
          <a:xfrm>
            <a:off x="0" y="1593669"/>
            <a:ext cx="12206578" cy="2775857"/>
          </a:xfrm>
          <a:prstGeom prst="rect">
            <a:avLst/>
          </a:prstGeom>
          <a:solidFill>
            <a:sysClr val="window" lastClr="FFFFFF">
              <a:alpha val="93000"/>
            </a:sysClr>
          </a:solidFill>
          <a:ln w="12700" cap="flat" cmpd="sng" algn="ctr">
            <a:noFill/>
            <a:prstDash val="solid"/>
          </a:ln>
          <a:effectLst/>
        </p:spPr>
      </p:sp>
      <p:sp>
        <p:nvSpPr>
          <p:cNvPr id="2" name="Title 1">
            <a:extLst>
              <a:ext uri="{FF2B5EF4-FFF2-40B4-BE49-F238E27FC236}">
                <a16:creationId xmlns:a16="http://schemas.microsoft.com/office/drawing/2014/main" id="{6AB6722F-C053-4090-B5F4-A90FD127EC1B}"/>
              </a:ext>
            </a:extLst>
          </p:cNvPr>
          <p:cNvSpPr>
            <a:spLocks noGrp="1"/>
          </p:cNvSpPr>
          <p:nvPr>
            <p:ph type="ctrTitle"/>
          </p:nvPr>
        </p:nvSpPr>
        <p:spPr>
          <a:xfrm>
            <a:off x="3086100" y="1593669"/>
            <a:ext cx="6334626" cy="2775856"/>
          </a:xfrm>
          <a:prstGeom prst="rect">
            <a:avLst/>
          </a:prstGeom>
        </p:spPr>
        <p:txBody>
          <a:bodyPr tIns="45720" bIns="45720" anchor="ctr">
            <a:normAutofit/>
          </a:bodyPr>
          <a:lstStyle>
            <a:lvl1pPr algn="ctr">
              <a:defRPr lang="en-GB" sz="4000" cap="none" spc="151" baseline="0" dirty="0">
                <a:solidFill>
                  <a:schemeClr val="accent1"/>
                </a:solidFill>
                <a:latin typeface="Calibri" panose="020F0502020204030204" pitchFamily="34" charset="0"/>
                <a:cs typeface="Calibri" panose="020F0502020204030204" pitchFamily="34" charset="0"/>
              </a:defRPr>
            </a:lvl1pPr>
          </a:lstStyle>
          <a:p>
            <a:pPr lvl="0" algn="ctr" defTabSz="914377">
              <a:lnSpc>
                <a:spcPct val="80000"/>
              </a:lnSpc>
            </a:pPr>
            <a:r>
              <a:rPr lang="en-US" dirty="0"/>
              <a:t>Click to edit Master title style</a:t>
            </a:r>
            <a:endParaRPr lang="en-GB" dirty="0"/>
          </a:p>
        </p:txBody>
      </p:sp>
      <p:sp>
        <p:nvSpPr>
          <p:cNvPr id="3" name="Subtitle 2">
            <a:extLst>
              <a:ext uri="{FF2B5EF4-FFF2-40B4-BE49-F238E27FC236}">
                <a16:creationId xmlns:a16="http://schemas.microsoft.com/office/drawing/2014/main" id="{A0A346DA-6957-45F7-AE00-41E8877EF82B}"/>
              </a:ext>
            </a:extLst>
          </p:cNvPr>
          <p:cNvSpPr>
            <a:spLocks noGrp="1"/>
          </p:cNvSpPr>
          <p:nvPr>
            <p:ph type="subTitle" idx="1"/>
          </p:nvPr>
        </p:nvSpPr>
        <p:spPr>
          <a:xfrm>
            <a:off x="7432925" y="4430434"/>
            <a:ext cx="4759075" cy="395143"/>
          </a:xfrm>
          <a:prstGeom prst="rect">
            <a:avLst/>
          </a:prstGeo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Box 13">
            <a:extLst>
              <a:ext uri="{FF2B5EF4-FFF2-40B4-BE49-F238E27FC236}">
                <a16:creationId xmlns:a16="http://schemas.microsoft.com/office/drawing/2014/main" id="{C38D6011-FCC9-46D7-BFD3-B4D77ECDF04E}"/>
              </a:ext>
            </a:extLst>
          </p:cNvPr>
          <p:cNvSpPr txBox="1"/>
          <p:nvPr/>
        </p:nvSpPr>
        <p:spPr>
          <a:xfrm>
            <a:off x="67730" y="67730"/>
            <a:ext cx="4788362" cy="830997"/>
          </a:xfrm>
          <a:prstGeom prst="rect">
            <a:avLst/>
          </a:prstGeom>
          <a:noFill/>
        </p:spPr>
        <p:txBody>
          <a:bodyPr wrap="none" rtlCol="0">
            <a:spAutoFit/>
          </a:bodyPr>
          <a:lstStyle/>
          <a:p>
            <a:r>
              <a:rPr lang="en-US" sz="2400" dirty="0">
                <a:solidFill>
                  <a:prstClr val="white"/>
                </a:solidFill>
                <a:cs typeface="Calibri" panose="020F0502020204030204" pitchFamily="34" charset="0"/>
              </a:rPr>
              <a:t>EP R&amp;D DAY 2025</a:t>
            </a:r>
            <a:br>
              <a:rPr lang="en-US" sz="2400" dirty="0">
                <a:solidFill>
                  <a:prstClr val="white"/>
                </a:solidFill>
                <a:cs typeface="Calibri" panose="020F0502020204030204" pitchFamily="34" charset="0"/>
              </a:rPr>
            </a:br>
            <a:r>
              <a:rPr lang="en-US" sz="2400" dirty="0">
                <a:solidFill>
                  <a:prstClr val="white"/>
                </a:solidFill>
                <a:cs typeface="Calibri" panose="020F0502020204030204" pitchFamily="34" charset="0"/>
              </a:rPr>
              <a:t>Work Package 4: Detector mechanics</a:t>
            </a:r>
            <a:endParaRPr lang="en-GB" sz="2400" dirty="0" err="1">
              <a:solidFill>
                <a:prstClr val="white"/>
              </a:solidFill>
              <a:cs typeface="Calibri" panose="020F0502020204030204" pitchFamily="34" charset="0"/>
            </a:endParaRPr>
          </a:p>
        </p:txBody>
      </p:sp>
      <p:sp>
        <p:nvSpPr>
          <p:cNvPr id="18" name="TextBox 17">
            <a:extLst>
              <a:ext uri="{FF2B5EF4-FFF2-40B4-BE49-F238E27FC236}">
                <a16:creationId xmlns:a16="http://schemas.microsoft.com/office/drawing/2014/main" id="{565F59FC-3D66-4FD0-9909-E52CB39834D3}"/>
              </a:ext>
            </a:extLst>
          </p:cNvPr>
          <p:cNvSpPr txBox="1"/>
          <p:nvPr/>
        </p:nvSpPr>
        <p:spPr>
          <a:xfrm>
            <a:off x="9164323" y="67730"/>
            <a:ext cx="2974525" cy="830997"/>
          </a:xfrm>
          <a:prstGeom prst="rect">
            <a:avLst/>
          </a:prstGeom>
          <a:noFill/>
        </p:spPr>
        <p:txBody>
          <a:bodyPr wrap="square" rtlCol="0">
            <a:spAutoFit/>
          </a:bodyPr>
          <a:lstStyle>
            <a:defPPr>
              <a:defRPr lang="en-US"/>
            </a:defPPr>
            <a:lvl1pPr algn="ctr">
              <a:defRPr sz="3200"/>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CERN </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7</a:t>
            </a:r>
            <a:r>
              <a:rPr kumimoji="0" lang="en-GB" sz="2400" b="0" i="0" u="none" strike="noStrike" kern="1200" cap="none" spc="0" normalizeH="0" baseline="30000" noProof="0" dirty="0">
                <a:ln>
                  <a:noFill/>
                </a:ln>
                <a:solidFill>
                  <a:srgbClr val="FFFFFF"/>
                </a:solidFill>
                <a:effectLst/>
                <a:uLnTx/>
                <a:uFillTx/>
                <a:latin typeface="Calibri" panose="020F0502020204030204" pitchFamily="34" charset="0"/>
                <a:cs typeface="Calibri" panose="020F0502020204030204" pitchFamily="34" charset="0"/>
              </a:rPr>
              <a:t>th</a:t>
            </a:r>
            <a:r>
              <a:rPr kumimoji="0" lang="en-GB" sz="24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  May 2025</a:t>
            </a:r>
          </a:p>
        </p:txBody>
      </p:sp>
      <p:pic>
        <p:nvPicPr>
          <p:cNvPr id="19" name="Picture 18">
            <a:extLst>
              <a:ext uri="{FF2B5EF4-FFF2-40B4-BE49-F238E27FC236}">
                <a16:creationId xmlns:a16="http://schemas.microsoft.com/office/drawing/2014/main" id="{91FEC437-93DC-4C29-81EC-22E975B9C4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9541" y="2359820"/>
            <a:ext cx="1460692" cy="1440000"/>
          </a:xfrm>
          <a:prstGeom prst="rect">
            <a:avLst/>
          </a:prstGeom>
        </p:spPr>
      </p:pic>
      <p:pic>
        <p:nvPicPr>
          <p:cNvPr id="20" name="Picture 19">
            <a:extLst>
              <a:ext uri="{FF2B5EF4-FFF2-40B4-BE49-F238E27FC236}">
                <a16:creationId xmlns:a16="http://schemas.microsoft.com/office/drawing/2014/main" id="{7D5D4112-3E77-4421-B00C-751CCE6A5B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90766" y="2528116"/>
            <a:ext cx="1640052" cy="1013515"/>
          </a:xfrm>
          <a:prstGeom prst="rect">
            <a:avLst/>
          </a:prstGeom>
          <a:ln>
            <a:noFill/>
          </a:ln>
        </p:spPr>
      </p:pic>
    </p:spTree>
    <p:extLst>
      <p:ext uri="{BB962C8B-B14F-4D97-AF65-F5344CB8AC3E}">
        <p14:creationId xmlns:p14="http://schemas.microsoft.com/office/powerpoint/2010/main" val="3189459491"/>
      </p:ext>
    </p:extLst>
  </p:cSld>
  <p:clrMapOvr>
    <a:masterClrMapping/>
  </p:clrMapOvr>
  <p:hf hdr="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C17491C-8F5A-4DB4-B599-0D96AD9DC06F}"/>
              </a:ext>
            </a:extLst>
          </p:cNvPr>
          <p:cNvPicPr>
            <a:picLocks noChangeAspect="1"/>
          </p:cNvPicPr>
          <p:nvPr/>
        </p:nvPicPr>
        <p:blipFill rotWithShape="1">
          <a:blip r:embed="rId2">
            <a:extLst>
              <a:ext uri="{28A0092B-C50C-407E-A947-70E740481C1C}">
                <a14:useLocalDpi xmlns:a14="http://schemas.microsoft.com/office/drawing/2010/main" val="0"/>
              </a:ext>
            </a:extLst>
          </a:blip>
          <a:srcRect t="13559" b="63901"/>
          <a:stretch/>
        </p:blipFill>
        <p:spPr>
          <a:xfrm>
            <a:off x="-6845" y="-9832"/>
            <a:ext cx="12198845" cy="3887805"/>
          </a:xfrm>
          <a:prstGeom prst="rect">
            <a:avLst/>
          </a:prstGeom>
          <a:effectLst>
            <a:outerShdw blurRad="50800" dist="38100" dir="5400000" algn="t" rotWithShape="0">
              <a:prstClr val="black">
                <a:alpha val="40000"/>
              </a:prstClr>
            </a:outerShdw>
          </a:effectLst>
        </p:spPr>
      </p:pic>
      <p:sp>
        <p:nvSpPr>
          <p:cNvPr id="8" name="Rectangle 7">
            <a:extLst>
              <a:ext uri="{FF2B5EF4-FFF2-40B4-BE49-F238E27FC236}">
                <a16:creationId xmlns:a16="http://schemas.microsoft.com/office/drawing/2014/main" id="{B4E4113E-CDDB-4CCE-A5EC-D60CD2E09E2A}"/>
              </a:ext>
            </a:extLst>
          </p:cNvPr>
          <p:cNvSpPr/>
          <p:nvPr/>
        </p:nvSpPr>
        <p:spPr>
          <a:xfrm>
            <a:off x="-6844" y="2049173"/>
            <a:ext cx="12195668" cy="1828800"/>
          </a:xfrm>
          <a:prstGeom prst="rect">
            <a:avLst/>
          </a:prstGeom>
          <a:solidFill>
            <a:schemeClr val="tx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a:extLst>
              <a:ext uri="{FF2B5EF4-FFF2-40B4-BE49-F238E27FC236}">
                <a16:creationId xmlns:a16="http://schemas.microsoft.com/office/drawing/2014/main" id="{5533E4B3-C08D-42B3-B5F6-085234670009}"/>
              </a:ext>
            </a:extLst>
          </p:cNvPr>
          <p:cNvPicPr>
            <a:picLocks noChangeAspect="1"/>
          </p:cNvPicPr>
          <p:nvPr/>
        </p:nvPicPr>
        <p:blipFill rotWithShape="1">
          <a:blip r:embed="rId3"/>
          <a:srcRect t="5889" b="-1"/>
          <a:stretch/>
        </p:blipFill>
        <p:spPr>
          <a:xfrm>
            <a:off x="1668000" y="3877974"/>
            <a:ext cx="8856000" cy="1399597"/>
          </a:xfrm>
          <a:prstGeom prst="rect">
            <a:avLst/>
          </a:prstGeom>
          <a:effectLst>
            <a:outerShdw blurRad="50800" dist="38100" dir="5400000" algn="t" rotWithShape="0">
              <a:prstClr val="black">
                <a:alpha val="40000"/>
              </a:prstClr>
            </a:outerShdw>
          </a:effectLst>
        </p:spPr>
      </p:pic>
      <p:sp>
        <p:nvSpPr>
          <p:cNvPr id="2" name="Title 1">
            <a:extLst>
              <a:ext uri="{FF2B5EF4-FFF2-40B4-BE49-F238E27FC236}">
                <a16:creationId xmlns:a16="http://schemas.microsoft.com/office/drawing/2014/main" id="{39BCCE41-BFF8-483F-AC59-BD1F9B09EC2D}"/>
              </a:ext>
            </a:extLst>
          </p:cNvPr>
          <p:cNvSpPr>
            <a:spLocks noGrp="1"/>
          </p:cNvSpPr>
          <p:nvPr>
            <p:ph type="title"/>
          </p:nvPr>
        </p:nvSpPr>
        <p:spPr>
          <a:xfrm>
            <a:off x="1664824" y="2508584"/>
            <a:ext cx="8856000" cy="1369389"/>
          </a:xfrm>
          <a:prstGeom prst="rect">
            <a:avLst/>
          </a:prstGeom>
          <a:noFill/>
          <a:ln w="76200" cap="flat" cmpd="sng" algn="ctr">
            <a:noFill/>
            <a:prstDash val="solid"/>
            <a:miter lim="800000"/>
            <a:headEnd type="none" w="med" len="med"/>
            <a:tailEnd type="none" w="med" len="med"/>
          </a:ln>
        </p:spPr>
        <p:style>
          <a:lnRef idx="0">
            <a:scrgbClr r="0" g="0" b="0"/>
          </a:lnRef>
          <a:fillRef idx="0">
            <a:scrgbClr r="0" g="0" b="0"/>
          </a:fillRef>
          <a:effectRef idx="0">
            <a:scrgbClr r="0" g="0" b="0"/>
          </a:effectRef>
          <a:fontRef idx="minor">
            <a:schemeClr val="dk1"/>
          </a:fontRef>
        </p:style>
        <p:txBody>
          <a:bodyPr anchor="ctr">
            <a:noAutofit/>
          </a:bodyPr>
          <a:lstStyle>
            <a:lvl1pPr>
              <a:defRPr lang="en-GB" sz="4800" b="0" cap="none" spc="151" baseline="0">
                <a:solidFill>
                  <a:schemeClr val="bg1"/>
                </a:solidFill>
                <a:latin typeface="Calibri" panose="020F0502020204030204" pitchFamily="34" charset="0"/>
                <a:ea typeface="+mn-ea"/>
                <a:cs typeface="Calibri" panose="020F0502020204030204" pitchFamily="34" charset="0"/>
              </a:defRPr>
            </a:lvl1pPr>
          </a:lstStyle>
          <a:p>
            <a:pPr lvl="0" algn="ctr" defTabSz="914377">
              <a:lnSpc>
                <a:spcPct val="80000"/>
              </a:lnSpc>
            </a:pPr>
            <a:r>
              <a:rPr lang="en-US" dirty="0"/>
              <a:t>Click to edit Master title style</a:t>
            </a:r>
            <a:endParaRPr lang="en-GB" dirty="0"/>
          </a:p>
        </p:txBody>
      </p:sp>
      <p:sp>
        <p:nvSpPr>
          <p:cNvPr id="3" name="Text Placeholder 2">
            <a:extLst>
              <a:ext uri="{FF2B5EF4-FFF2-40B4-BE49-F238E27FC236}">
                <a16:creationId xmlns:a16="http://schemas.microsoft.com/office/drawing/2014/main" id="{6CBF5695-4239-4F52-9693-723D964F3076}"/>
              </a:ext>
            </a:extLst>
          </p:cNvPr>
          <p:cNvSpPr>
            <a:spLocks noGrp="1"/>
          </p:cNvSpPr>
          <p:nvPr>
            <p:ph type="body" idx="1"/>
          </p:nvPr>
        </p:nvSpPr>
        <p:spPr>
          <a:xfrm>
            <a:off x="1664824" y="3877973"/>
            <a:ext cx="8856000" cy="1399597"/>
          </a:xfrm>
          <a:prstGeom prst="rect">
            <a:avLst/>
          </a:prstGeom>
        </p:spPr>
        <p:txBody>
          <a:bodyPr anchor="ct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9D56CF-29AD-41BF-958B-7595EDAF2F5D}"/>
              </a:ext>
            </a:extLst>
          </p:cNvPr>
          <p:cNvSpPr>
            <a:spLocks noGrp="1"/>
          </p:cNvSpPr>
          <p:nvPr>
            <p:ph type="dt" sz="half" idx="10"/>
          </p:nvPr>
        </p:nvSpPr>
        <p:spPr/>
        <p:txBody>
          <a:bodyPr/>
          <a:lstStyle/>
          <a:p>
            <a:fld id="{3FCF6715-A2B5-A045-B72C-B503686710DB}" type="datetime3">
              <a:rPr lang="en-US" smtClean="0"/>
              <a:pPr/>
              <a:t>10 June 2025</a:t>
            </a:fld>
            <a:endParaRPr lang="en-US" dirty="0"/>
          </a:p>
        </p:txBody>
      </p:sp>
      <p:sp>
        <p:nvSpPr>
          <p:cNvPr id="5" name="Footer Placeholder 4">
            <a:extLst>
              <a:ext uri="{FF2B5EF4-FFF2-40B4-BE49-F238E27FC236}">
                <a16:creationId xmlns:a16="http://schemas.microsoft.com/office/drawing/2014/main" id="{CA76FC21-31C9-43C8-901B-90C463628669}"/>
              </a:ext>
            </a:extLst>
          </p:cNvPr>
          <p:cNvSpPr>
            <a:spLocks noGrp="1"/>
          </p:cNvSpPr>
          <p:nvPr>
            <p:ph type="ftr" sz="quarter" idx="11"/>
          </p:nvPr>
        </p:nvSpPr>
        <p:spPr/>
        <p:txBody>
          <a:bodyPr/>
          <a:lstStyle>
            <a:lvl1pPr algn="l">
              <a:defRPr/>
            </a:lvl1p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10F9E63F-2A4C-4CED-AF7A-CCFD58882E34}"/>
              </a:ext>
            </a:extLst>
          </p:cNvPr>
          <p:cNvSpPr>
            <a:spLocks noGrp="1"/>
          </p:cNvSpPr>
          <p:nvPr>
            <p:ph type="sldNum" sz="quarter" idx="12"/>
          </p:nvPr>
        </p:nvSpPr>
        <p:spPr/>
        <p:txBody>
          <a:bodyPr/>
          <a:lstStyle/>
          <a:p>
            <a:r>
              <a:rPr lang="en-US"/>
              <a:t>Slide </a:t>
            </a:r>
            <a:fld id="{36B5EA5A-BC32-A742-B11B-8E7414D5B535}" type="slidenum">
              <a:rPr lang="en-US" smtClean="0"/>
              <a:pPr/>
              <a:t>‹nº›</a:t>
            </a:fld>
            <a:endParaRPr lang="en-US" dirty="0"/>
          </a:p>
        </p:txBody>
      </p:sp>
    </p:spTree>
    <p:extLst>
      <p:ext uri="{BB962C8B-B14F-4D97-AF65-F5344CB8AC3E}">
        <p14:creationId xmlns:p14="http://schemas.microsoft.com/office/powerpoint/2010/main" val="3289661879"/>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598915E-2772-4391-9DC5-7A8EE0EC9841}"/>
              </a:ext>
            </a:extLst>
          </p:cNvPr>
          <p:cNvPicPr>
            <a:picLocks noChangeAspect="1"/>
          </p:cNvPicPr>
          <p:nvPr/>
        </p:nvPicPr>
        <p:blipFill rotWithShape="1">
          <a:blip r:embed="rId2"/>
          <a:srcRect r="4843"/>
          <a:stretch/>
        </p:blipFill>
        <p:spPr>
          <a:xfrm flipH="1">
            <a:off x="0" y="0"/>
            <a:ext cx="12193058" cy="756000"/>
          </a:xfrm>
          <a:prstGeom prst="rect">
            <a:avLst/>
          </a:prstGeom>
          <a:effectLst>
            <a:outerShdw blurRad="50800" dist="38100" dir="5400000" algn="t" rotWithShape="0">
              <a:prstClr val="black">
                <a:alpha val="40000"/>
              </a:prstClr>
            </a:outerShdw>
          </a:effectLst>
        </p:spPr>
      </p:pic>
      <p:sp>
        <p:nvSpPr>
          <p:cNvPr id="2" name="Title 1">
            <a:extLst>
              <a:ext uri="{FF2B5EF4-FFF2-40B4-BE49-F238E27FC236}">
                <a16:creationId xmlns:a16="http://schemas.microsoft.com/office/drawing/2014/main" id="{DDE09CA4-64F6-41AA-8797-D946970D5992}"/>
              </a:ext>
            </a:extLst>
          </p:cNvPr>
          <p:cNvSpPr>
            <a:spLocks noGrp="1"/>
          </p:cNvSpPr>
          <p:nvPr>
            <p:ph type="title"/>
          </p:nvPr>
        </p:nvSpPr>
        <p:spPr>
          <a:xfrm>
            <a:off x="-1058" y="-9059"/>
            <a:ext cx="7737363" cy="765059"/>
          </a:xfrm>
          <a:prstGeom prst="rect">
            <a:avLst/>
          </a:prstGeom>
        </p:spPr>
        <p:txBody>
          <a:bodyPr anchor="ctr">
            <a:normAutofit/>
          </a:bodyPr>
          <a:lstStyle>
            <a:lvl1pPr algn="l">
              <a:defRPr sz="2800" b="1">
                <a:solidFill>
                  <a:schemeClr val="bg1"/>
                </a:solidFill>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6A2CC925-F798-4349-9BF5-26494730EA5F}"/>
              </a:ext>
            </a:extLst>
          </p:cNvPr>
          <p:cNvSpPr>
            <a:spLocks noGrp="1"/>
          </p:cNvSpPr>
          <p:nvPr>
            <p:ph type="dt" sz="half" idx="10"/>
          </p:nvPr>
        </p:nvSpPr>
        <p:spPr/>
        <p:txBody>
          <a:bodyPr/>
          <a:lstStyle/>
          <a:p>
            <a:fld id="{3FCF6715-A2B5-A045-B72C-B503686710DB}" type="datetime3">
              <a:rPr lang="en-US" smtClean="0"/>
              <a:pPr/>
              <a:t>10 June 2025</a:t>
            </a:fld>
            <a:endParaRPr lang="en-US" dirty="0"/>
          </a:p>
        </p:txBody>
      </p:sp>
      <p:sp>
        <p:nvSpPr>
          <p:cNvPr id="5" name="Footer Placeholder 4">
            <a:extLst>
              <a:ext uri="{FF2B5EF4-FFF2-40B4-BE49-F238E27FC236}">
                <a16:creationId xmlns:a16="http://schemas.microsoft.com/office/drawing/2014/main" id="{21799ED2-D78A-4EEB-BD13-ED57F0500D1D}"/>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42C74402-8442-47E7-82F3-5CED2D590A41}"/>
              </a:ext>
            </a:extLst>
          </p:cNvPr>
          <p:cNvSpPr>
            <a:spLocks noGrp="1"/>
          </p:cNvSpPr>
          <p:nvPr>
            <p:ph type="sldNum" sz="quarter" idx="12"/>
          </p:nvPr>
        </p:nvSpPr>
        <p:spPr>
          <a:xfrm>
            <a:off x="11199956" y="190907"/>
            <a:ext cx="871728" cy="365125"/>
          </a:xfrm>
        </p:spPr>
        <p:txBody>
          <a:bodyPr/>
          <a:lstStyle>
            <a:lvl1pPr>
              <a:defRPr sz="1800" b="1">
                <a:solidFill>
                  <a:schemeClr val="bg1"/>
                </a:solidFill>
              </a:defRPr>
            </a:lvl1pPr>
          </a:lstStyle>
          <a:p>
            <a:r>
              <a:rPr lang="en-US"/>
              <a:t>Slide </a:t>
            </a:r>
            <a:fld id="{36B5EA5A-BC32-A742-B11B-8E7414D5B535}" type="slidenum">
              <a:rPr lang="en-US" smtClean="0"/>
              <a:pPr/>
              <a:t>‹nº›</a:t>
            </a:fld>
            <a:endParaRPr lang="en-US" dirty="0"/>
          </a:p>
        </p:txBody>
      </p:sp>
      <p:sp>
        <p:nvSpPr>
          <p:cNvPr id="8" name="Content Placeholder 2">
            <a:extLst>
              <a:ext uri="{FF2B5EF4-FFF2-40B4-BE49-F238E27FC236}">
                <a16:creationId xmlns:a16="http://schemas.microsoft.com/office/drawing/2014/main" id="{460E58C7-DB70-9DA7-0B23-770DFBE30404}"/>
              </a:ext>
            </a:extLst>
          </p:cNvPr>
          <p:cNvSpPr>
            <a:spLocks noGrp="1"/>
          </p:cNvSpPr>
          <p:nvPr>
            <p:ph idx="1"/>
          </p:nvPr>
        </p:nvSpPr>
        <p:spPr>
          <a:xfrm>
            <a:off x="-1" y="863125"/>
            <a:ext cx="12192000" cy="5629750"/>
          </a:xfrm>
          <a:prstGeom prst="rect">
            <a:avLst/>
          </a:prstGeom>
        </p:spPr>
        <p:txBody>
          <a:bodyPr>
            <a:normAutofit/>
          </a:bodyPr>
          <a:lstStyle>
            <a:lvl1pPr marL="0" indent="0">
              <a:buNone/>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70552273"/>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17CFAF2-DAA8-578E-8D7F-AD52E30DAC61}"/>
              </a:ext>
            </a:extLst>
          </p:cNvPr>
          <p:cNvPicPr>
            <a:picLocks noChangeAspect="1"/>
          </p:cNvPicPr>
          <p:nvPr/>
        </p:nvPicPr>
        <p:blipFill rotWithShape="1">
          <a:blip r:embed="rId2"/>
          <a:srcRect r="4843"/>
          <a:stretch/>
        </p:blipFill>
        <p:spPr>
          <a:xfrm flipH="1">
            <a:off x="0" y="0"/>
            <a:ext cx="12193058" cy="756000"/>
          </a:xfrm>
          <a:custGeom>
            <a:avLst/>
            <a:gdLst>
              <a:gd name="connsiteX0" fmla="*/ 1539722 w 12193058"/>
              <a:gd name="connsiteY0" fmla="*/ 0 h 756000"/>
              <a:gd name="connsiteX1" fmla="*/ 12193058 w 12193058"/>
              <a:gd name="connsiteY1" fmla="*/ 0 h 756000"/>
              <a:gd name="connsiteX2" fmla="*/ 12193058 w 12193058"/>
              <a:gd name="connsiteY2" fmla="*/ 756000 h 756000"/>
              <a:gd name="connsiteX3" fmla="*/ 1805790 w 12193058"/>
              <a:gd name="connsiteY3" fmla="*/ 756000 h 756000"/>
              <a:gd name="connsiteX4" fmla="*/ 1831271 w 12193058"/>
              <a:gd name="connsiteY4" fmla="*/ 709054 h 756000"/>
              <a:gd name="connsiteX5" fmla="*/ 1873707 w 12193058"/>
              <a:gd name="connsiteY5" fmla="*/ 498861 h 756000"/>
              <a:gd name="connsiteX6" fmla="*/ 1543900 w 12193058"/>
              <a:gd name="connsiteY6" fmla="*/ 1297 h 756000"/>
              <a:gd name="connsiteX7" fmla="*/ 0 w 12193058"/>
              <a:gd name="connsiteY7" fmla="*/ 0 h 756000"/>
              <a:gd name="connsiteX8" fmla="*/ 1127693 w 12193058"/>
              <a:gd name="connsiteY8" fmla="*/ 0 h 756000"/>
              <a:gd name="connsiteX9" fmla="*/ 1123515 w 12193058"/>
              <a:gd name="connsiteY9" fmla="*/ 1297 h 756000"/>
              <a:gd name="connsiteX10" fmla="*/ 793707 w 12193058"/>
              <a:gd name="connsiteY10" fmla="*/ 498861 h 756000"/>
              <a:gd name="connsiteX11" fmla="*/ 836143 w 12193058"/>
              <a:gd name="connsiteY11" fmla="*/ 709054 h 756000"/>
              <a:gd name="connsiteX12" fmla="*/ 861625 w 12193058"/>
              <a:gd name="connsiteY12" fmla="*/ 756000 h 756000"/>
              <a:gd name="connsiteX13" fmla="*/ 0 w 12193058"/>
              <a:gd name="connsiteY13" fmla="*/ 756000 h 75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3058" h="756000">
                <a:moveTo>
                  <a:pt x="1539722" y="0"/>
                </a:moveTo>
                <a:lnTo>
                  <a:pt x="12193058" y="0"/>
                </a:lnTo>
                <a:lnTo>
                  <a:pt x="12193058" y="756000"/>
                </a:lnTo>
                <a:lnTo>
                  <a:pt x="1805790" y="756000"/>
                </a:lnTo>
                <a:lnTo>
                  <a:pt x="1831271" y="709054"/>
                </a:lnTo>
                <a:cubicBezTo>
                  <a:pt x="1858597" y="644449"/>
                  <a:pt x="1873707" y="573420"/>
                  <a:pt x="1873707" y="498861"/>
                </a:cubicBezTo>
                <a:cubicBezTo>
                  <a:pt x="1873707" y="275186"/>
                  <a:pt x="1737714" y="83273"/>
                  <a:pt x="1543900" y="1297"/>
                </a:cubicBezTo>
                <a:close/>
                <a:moveTo>
                  <a:pt x="0" y="0"/>
                </a:moveTo>
                <a:lnTo>
                  <a:pt x="1127693" y="0"/>
                </a:lnTo>
                <a:lnTo>
                  <a:pt x="1123515" y="1297"/>
                </a:lnTo>
                <a:cubicBezTo>
                  <a:pt x="929701" y="83273"/>
                  <a:pt x="793707" y="275186"/>
                  <a:pt x="793707" y="498861"/>
                </a:cubicBezTo>
                <a:cubicBezTo>
                  <a:pt x="793707" y="573420"/>
                  <a:pt x="808818" y="644449"/>
                  <a:pt x="836143" y="709054"/>
                </a:cubicBezTo>
                <a:lnTo>
                  <a:pt x="861625" y="756000"/>
                </a:lnTo>
                <a:lnTo>
                  <a:pt x="0" y="756000"/>
                </a:lnTo>
                <a:close/>
              </a:path>
            </a:pathLst>
          </a:custGeom>
          <a:effectLst>
            <a:outerShdw blurRad="50800" dist="38100" dir="5400000" algn="t" rotWithShape="0">
              <a:prstClr val="black">
                <a:alpha val="40000"/>
              </a:prstClr>
            </a:outerShdw>
          </a:effectLst>
        </p:spPr>
      </p:pic>
      <p:sp>
        <p:nvSpPr>
          <p:cNvPr id="2" name="Title 1">
            <a:extLst>
              <a:ext uri="{FF2B5EF4-FFF2-40B4-BE49-F238E27FC236}">
                <a16:creationId xmlns:a16="http://schemas.microsoft.com/office/drawing/2014/main" id="{DDE09CA4-64F6-41AA-8797-D946970D5992}"/>
              </a:ext>
            </a:extLst>
          </p:cNvPr>
          <p:cNvSpPr>
            <a:spLocks noGrp="1"/>
          </p:cNvSpPr>
          <p:nvPr>
            <p:ph type="title"/>
          </p:nvPr>
        </p:nvSpPr>
        <p:spPr>
          <a:xfrm>
            <a:off x="0" y="-9059"/>
            <a:ext cx="9637295" cy="765059"/>
          </a:xfrm>
          <a:prstGeom prst="rect">
            <a:avLst/>
          </a:prstGeom>
        </p:spPr>
        <p:txBody>
          <a:bodyPr anchor="ctr">
            <a:normAutofit/>
          </a:bodyPr>
          <a:lstStyle>
            <a:lvl1pPr algn="l">
              <a:defRPr sz="2800" b="1">
                <a:solidFill>
                  <a:schemeClr val="bg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AEF39897-555F-4C83-BDCD-9D3F7B69F47E}"/>
              </a:ext>
            </a:extLst>
          </p:cNvPr>
          <p:cNvSpPr>
            <a:spLocks noGrp="1"/>
          </p:cNvSpPr>
          <p:nvPr>
            <p:ph idx="1"/>
          </p:nvPr>
        </p:nvSpPr>
        <p:spPr>
          <a:xfrm>
            <a:off x="-1" y="863125"/>
            <a:ext cx="12192000" cy="5629750"/>
          </a:xfrm>
          <a:prstGeom prst="rect">
            <a:avLst/>
          </a:prstGeom>
        </p:spPr>
        <p:txBody>
          <a:bodyPr>
            <a:normAutofit/>
          </a:bodyPr>
          <a:lstStyle>
            <a:lvl1pPr marL="0" indent="0">
              <a:buNone/>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5">
            <a:extLst>
              <a:ext uri="{FF2B5EF4-FFF2-40B4-BE49-F238E27FC236}">
                <a16:creationId xmlns:a16="http://schemas.microsoft.com/office/drawing/2014/main" id="{1684E1A1-9C62-0EB8-60CC-60C4882C116D}"/>
              </a:ext>
            </a:extLst>
          </p:cNvPr>
          <p:cNvSpPr>
            <a:spLocks noGrp="1"/>
          </p:cNvSpPr>
          <p:nvPr>
            <p:ph type="sldNum" sz="quarter" idx="12"/>
          </p:nvPr>
        </p:nvSpPr>
        <p:spPr>
          <a:xfrm>
            <a:off x="11199956" y="190907"/>
            <a:ext cx="871728" cy="365125"/>
          </a:xfrm>
        </p:spPr>
        <p:txBody>
          <a:bodyPr/>
          <a:lstStyle>
            <a:lvl1pPr>
              <a:defRPr sz="1800" b="1">
                <a:solidFill>
                  <a:schemeClr val="bg1"/>
                </a:solidFill>
              </a:defRPr>
            </a:lvl1pPr>
          </a:lstStyle>
          <a:p>
            <a:r>
              <a:rPr lang="en-US"/>
              <a:t>Slide </a:t>
            </a:r>
            <a:fld id="{36B5EA5A-BC32-A742-B11B-8E7414D5B535}" type="slidenum">
              <a:rPr lang="en-US" smtClean="0"/>
              <a:pPr/>
              <a:t>‹nº›</a:t>
            </a:fld>
            <a:endParaRPr lang="en-US" dirty="0"/>
          </a:p>
        </p:txBody>
      </p:sp>
    </p:spTree>
    <p:extLst>
      <p:ext uri="{BB962C8B-B14F-4D97-AF65-F5344CB8AC3E}">
        <p14:creationId xmlns:p14="http://schemas.microsoft.com/office/powerpoint/2010/main" val="2432963172"/>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17CFAF2-DAA8-578E-8D7F-AD52E30DAC61}"/>
              </a:ext>
            </a:extLst>
          </p:cNvPr>
          <p:cNvPicPr>
            <a:picLocks noChangeAspect="1"/>
          </p:cNvPicPr>
          <p:nvPr/>
        </p:nvPicPr>
        <p:blipFill rotWithShape="1">
          <a:blip r:embed="rId2"/>
          <a:srcRect r="4843"/>
          <a:stretch/>
        </p:blipFill>
        <p:spPr>
          <a:xfrm flipH="1">
            <a:off x="0" y="0"/>
            <a:ext cx="12193058" cy="756000"/>
          </a:xfrm>
          <a:custGeom>
            <a:avLst/>
            <a:gdLst>
              <a:gd name="connsiteX0" fmla="*/ 1539722 w 12193058"/>
              <a:gd name="connsiteY0" fmla="*/ 0 h 756000"/>
              <a:gd name="connsiteX1" fmla="*/ 12193058 w 12193058"/>
              <a:gd name="connsiteY1" fmla="*/ 0 h 756000"/>
              <a:gd name="connsiteX2" fmla="*/ 12193058 w 12193058"/>
              <a:gd name="connsiteY2" fmla="*/ 756000 h 756000"/>
              <a:gd name="connsiteX3" fmla="*/ 1805790 w 12193058"/>
              <a:gd name="connsiteY3" fmla="*/ 756000 h 756000"/>
              <a:gd name="connsiteX4" fmla="*/ 1831271 w 12193058"/>
              <a:gd name="connsiteY4" fmla="*/ 709054 h 756000"/>
              <a:gd name="connsiteX5" fmla="*/ 1873707 w 12193058"/>
              <a:gd name="connsiteY5" fmla="*/ 498861 h 756000"/>
              <a:gd name="connsiteX6" fmla="*/ 1543900 w 12193058"/>
              <a:gd name="connsiteY6" fmla="*/ 1297 h 756000"/>
              <a:gd name="connsiteX7" fmla="*/ 0 w 12193058"/>
              <a:gd name="connsiteY7" fmla="*/ 0 h 756000"/>
              <a:gd name="connsiteX8" fmla="*/ 1127693 w 12193058"/>
              <a:gd name="connsiteY8" fmla="*/ 0 h 756000"/>
              <a:gd name="connsiteX9" fmla="*/ 1123515 w 12193058"/>
              <a:gd name="connsiteY9" fmla="*/ 1297 h 756000"/>
              <a:gd name="connsiteX10" fmla="*/ 793707 w 12193058"/>
              <a:gd name="connsiteY10" fmla="*/ 498861 h 756000"/>
              <a:gd name="connsiteX11" fmla="*/ 836143 w 12193058"/>
              <a:gd name="connsiteY11" fmla="*/ 709054 h 756000"/>
              <a:gd name="connsiteX12" fmla="*/ 861625 w 12193058"/>
              <a:gd name="connsiteY12" fmla="*/ 756000 h 756000"/>
              <a:gd name="connsiteX13" fmla="*/ 0 w 12193058"/>
              <a:gd name="connsiteY13" fmla="*/ 756000 h 75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3058" h="756000">
                <a:moveTo>
                  <a:pt x="1539722" y="0"/>
                </a:moveTo>
                <a:lnTo>
                  <a:pt x="12193058" y="0"/>
                </a:lnTo>
                <a:lnTo>
                  <a:pt x="12193058" y="756000"/>
                </a:lnTo>
                <a:lnTo>
                  <a:pt x="1805790" y="756000"/>
                </a:lnTo>
                <a:lnTo>
                  <a:pt x="1831271" y="709054"/>
                </a:lnTo>
                <a:cubicBezTo>
                  <a:pt x="1858597" y="644449"/>
                  <a:pt x="1873707" y="573420"/>
                  <a:pt x="1873707" y="498861"/>
                </a:cubicBezTo>
                <a:cubicBezTo>
                  <a:pt x="1873707" y="275186"/>
                  <a:pt x="1737714" y="83273"/>
                  <a:pt x="1543900" y="1297"/>
                </a:cubicBezTo>
                <a:close/>
                <a:moveTo>
                  <a:pt x="0" y="0"/>
                </a:moveTo>
                <a:lnTo>
                  <a:pt x="1127693" y="0"/>
                </a:lnTo>
                <a:lnTo>
                  <a:pt x="1123515" y="1297"/>
                </a:lnTo>
                <a:cubicBezTo>
                  <a:pt x="929701" y="83273"/>
                  <a:pt x="793707" y="275186"/>
                  <a:pt x="793707" y="498861"/>
                </a:cubicBezTo>
                <a:cubicBezTo>
                  <a:pt x="793707" y="573420"/>
                  <a:pt x="808818" y="644449"/>
                  <a:pt x="836143" y="709054"/>
                </a:cubicBezTo>
                <a:lnTo>
                  <a:pt x="861625" y="756000"/>
                </a:lnTo>
                <a:lnTo>
                  <a:pt x="0" y="756000"/>
                </a:lnTo>
                <a:close/>
              </a:path>
            </a:pathLst>
          </a:custGeom>
          <a:effectLst>
            <a:outerShdw blurRad="50800" dist="38100" dir="5400000" algn="t" rotWithShape="0">
              <a:prstClr val="black">
                <a:alpha val="40000"/>
              </a:prstClr>
            </a:outerShdw>
          </a:effectLst>
        </p:spPr>
      </p:pic>
      <p:sp>
        <p:nvSpPr>
          <p:cNvPr id="2" name="Title 1">
            <a:extLst>
              <a:ext uri="{FF2B5EF4-FFF2-40B4-BE49-F238E27FC236}">
                <a16:creationId xmlns:a16="http://schemas.microsoft.com/office/drawing/2014/main" id="{DDE09CA4-64F6-41AA-8797-D946970D5992}"/>
              </a:ext>
            </a:extLst>
          </p:cNvPr>
          <p:cNvSpPr>
            <a:spLocks noGrp="1"/>
          </p:cNvSpPr>
          <p:nvPr>
            <p:ph type="title"/>
          </p:nvPr>
        </p:nvSpPr>
        <p:spPr>
          <a:xfrm>
            <a:off x="0" y="-9059"/>
            <a:ext cx="9637295" cy="765059"/>
          </a:xfrm>
          <a:prstGeom prst="rect">
            <a:avLst/>
          </a:prstGeom>
        </p:spPr>
        <p:txBody>
          <a:bodyPr anchor="ctr">
            <a:normAutofit/>
          </a:bodyPr>
          <a:lstStyle>
            <a:lvl1pPr algn="l">
              <a:defRPr sz="2800" b="1">
                <a:solidFill>
                  <a:schemeClr val="bg1"/>
                </a:solidFill>
              </a:defRPr>
            </a:lvl1pPr>
          </a:lstStyle>
          <a:p>
            <a:r>
              <a:rPr lang="en-US" dirty="0"/>
              <a:t>Click to edit Master title style</a:t>
            </a:r>
            <a:endParaRPr lang="en-GB" dirty="0"/>
          </a:p>
        </p:txBody>
      </p:sp>
      <p:sp>
        <p:nvSpPr>
          <p:cNvPr id="7" name="Slide Number Placeholder 5">
            <a:extLst>
              <a:ext uri="{FF2B5EF4-FFF2-40B4-BE49-F238E27FC236}">
                <a16:creationId xmlns:a16="http://schemas.microsoft.com/office/drawing/2014/main" id="{1684E1A1-9C62-0EB8-60CC-60C4882C116D}"/>
              </a:ext>
            </a:extLst>
          </p:cNvPr>
          <p:cNvSpPr>
            <a:spLocks noGrp="1"/>
          </p:cNvSpPr>
          <p:nvPr>
            <p:ph type="sldNum" sz="quarter" idx="12"/>
          </p:nvPr>
        </p:nvSpPr>
        <p:spPr>
          <a:xfrm>
            <a:off x="11199956" y="190907"/>
            <a:ext cx="871728" cy="365125"/>
          </a:xfrm>
        </p:spPr>
        <p:txBody>
          <a:bodyPr/>
          <a:lstStyle>
            <a:lvl1pPr>
              <a:defRPr sz="1800" b="1">
                <a:solidFill>
                  <a:schemeClr val="bg1"/>
                </a:solidFill>
              </a:defRPr>
            </a:lvl1pPr>
          </a:lstStyle>
          <a:p>
            <a:r>
              <a:rPr lang="en-US"/>
              <a:t>Slide </a:t>
            </a:r>
            <a:fld id="{36B5EA5A-BC32-A742-B11B-8E7414D5B535}" type="slidenum">
              <a:rPr lang="en-US" smtClean="0"/>
              <a:pPr/>
              <a:t>‹nº›</a:t>
            </a:fld>
            <a:endParaRPr lang="en-US" dirty="0"/>
          </a:p>
        </p:txBody>
      </p:sp>
    </p:spTree>
    <p:extLst>
      <p:ext uri="{BB962C8B-B14F-4D97-AF65-F5344CB8AC3E}">
        <p14:creationId xmlns:p14="http://schemas.microsoft.com/office/powerpoint/2010/main" val="3015012157"/>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598915E-2772-4391-9DC5-7A8EE0EC9841}"/>
              </a:ext>
            </a:extLst>
          </p:cNvPr>
          <p:cNvPicPr>
            <a:picLocks noChangeAspect="1"/>
          </p:cNvPicPr>
          <p:nvPr/>
        </p:nvPicPr>
        <p:blipFill rotWithShape="1">
          <a:blip r:embed="rId2"/>
          <a:srcRect r="4843"/>
          <a:stretch/>
        </p:blipFill>
        <p:spPr>
          <a:xfrm flipH="1">
            <a:off x="0" y="0"/>
            <a:ext cx="12193058" cy="756000"/>
          </a:xfrm>
          <a:prstGeom prst="rect">
            <a:avLst/>
          </a:prstGeom>
          <a:effectLst>
            <a:outerShdw blurRad="50800" dist="38100" dir="5400000" algn="t" rotWithShape="0">
              <a:prstClr val="black">
                <a:alpha val="40000"/>
              </a:prstClr>
            </a:outerShdw>
          </a:effectLst>
        </p:spPr>
      </p:pic>
      <p:sp>
        <p:nvSpPr>
          <p:cNvPr id="3" name="Slide Number Placeholder 5">
            <a:extLst>
              <a:ext uri="{FF2B5EF4-FFF2-40B4-BE49-F238E27FC236}">
                <a16:creationId xmlns:a16="http://schemas.microsoft.com/office/drawing/2014/main" id="{EA019A32-8BA1-D675-DDE6-EB62A5D0E27A}"/>
              </a:ext>
            </a:extLst>
          </p:cNvPr>
          <p:cNvSpPr>
            <a:spLocks noGrp="1"/>
          </p:cNvSpPr>
          <p:nvPr>
            <p:ph type="sldNum" sz="quarter" idx="12"/>
          </p:nvPr>
        </p:nvSpPr>
        <p:spPr>
          <a:xfrm>
            <a:off x="11199956" y="190907"/>
            <a:ext cx="871728" cy="365125"/>
          </a:xfrm>
        </p:spPr>
        <p:txBody>
          <a:bodyPr/>
          <a:lstStyle>
            <a:lvl1pPr>
              <a:defRPr sz="1800" b="1">
                <a:solidFill>
                  <a:schemeClr val="bg1"/>
                </a:solidFill>
              </a:defRPr>
            </a:lvl1pPr>
          </a:lstStyle>
          <a:p>
            <a:r>
              <a:rPr lang="en-US"/>
              <a:t>Slide </a:t>
            </a:r>
            <a:fld id="{36B5EA5A-BC32-A742-B11B-8E7414D5B535}" type="slidenum">
              <a:rPr lang="en-US" smtClean="0"/>
              <a:pPr/>
              <a:t>‹nº›</a:t>
            </a:fld>
            <a:endParaRPr lang="en-US" dirty="0"/>
          </a:p>
        </p:txBody>
      </p:sp>
      <p:sp>
        <p:nvSpPr>
          <p:cNvPr id="4" name="Title 1">
            <a:extLst>
              <a:ext uri="{FF2B5EF4-FFF2-40B4-BE49-F238E27FC236}">
                <a16:creationId xmlns:a16="http://schemas.microsoft.com/office/drawing/2014/main" id="{3E53D041-0580-E501-0597-6946FDF00B9A}"/>
              </a:ext>
            </a:extLst>
          </p:cNvPr>
          <p:cNvSpPr>
            <a:spLocks noGrp="1"/>
          </p:cNvSpPr>
          <p:nvPr>
            <p:ph type="title"/>
          </p:nvPr>
        </p:nvSpPr>
        <p:spPr>
          <a:xfrm>
            <a:off x="0" y="-9059"/>
            <a:ext cx="9637295" cy="765059"/>
          </a:xfrm>
          <a:prstGeom prst="rect">
            <a:avLst/>
          </a:prstGeom>
        </p:spPr>
        <p:txBody>
          <a:bodyPr anchor="ctr">
            <a:normAutofit/>
          </a:bodyPr>
          <a:lstStyle>
            <a:lvl1pPr algn="l">
              <a:defRPr sz="2800" b="1">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946384915"/>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976496"/>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10 June 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‹nº›</a:t>
            </a:fld>
            <a:endParaRPr lang="en-US" dirty="0"/>
          </a:p>
        </p:txBody>
      </p:sp>
    </p:spTree>
    <p:extLst>
      <p:ext uri="{BB962C8B-B14F-4D97-AF65-F5344CB8AC3E}">
        <p14:creationId xmlns:p14="http://schemas.microsoft.com/office/powerpoint/2010/main" val="229767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8974B87-3F18-439A-851C-E7DD237CC4AA}"/>
              </a:ext>
            </a:extLst>
          </p:cNvPr>
          <p:cNvSpPr>
            <a:spLocks noGrp="1"/>
          </p:cNvSpPr>
          <p:nvPr>
            <p:ph type="dt" sz="half" idx="2"/>
          </p:nvPr>
        </p:nvSpPr>
        <p:spPr>
          <a:xfrm>
            <a:off x="0" y="6492875"/>
            <a:ext cx="2743200" cy="365125"/>
          </a:xfrm>
          <a:prstGeom prst="rect">
            <a:avLst/>
          </a:prstGeom>
        </p:spPr>
        <p:txBody>
          <a:bodyPr vert="horz" lIns="91440" tIns="45720" rIns="91440" bIns="45720" rtlCol="0" anchor="ctr"/>
          <a:lstStyle>
            <a:lvl1pPr algn="l">
              <a:defRPr sz="1200">
                <a:solidFill>
                  <a:schemeClr val="tx1"/>
                </a:solidFill>
              </a:defRPr>
            </a:lvl1pPr>
          </a:lstStyle>
          <a:p>
            <a:fld id="{3FCF6715-A2B5-A045-B72C-B503686710DB}" type="datetime3">
              <a:rPr lang="en-US" smtClean="0"/>
              <a:pPr/>
              <a:t>10 June 2025</a:t>
            </a:fld>
            <a:endParaRPr lang="en-US" dirty="0"/>
          </a:p>
        </p:txBody>
      </p:sp>
      <p:sp>
        <p:nvSpPr>
          <p:cNvPr id="5" name="Footer Placeholder 4">
            <a:extLst>
              <a:ext uri="{FF2B5EF4-FFF2-40B4-BE49-F238E27FC236}">
                <a16:creationId xmlns:a16="http://schemas.microsoft.com/office/drawing/2014/main" id="{BE96BB7A-9A39-451C-B1F2-4BDB56294F3A}"/>
              </a:ext>
            </a:extLst>
          </p:cNvPr>
          <p:cNvSpPr>
            <a:spLocks noGrp="1"/>
          </p:cNvSpPr>
          <p:nvPr>
            <p:ph type="ftr" sz="quarter" idx="3"/>
          </p:nvPr>
        </p:nvSpPr>
        <p:spPr>
          <a:xfrm>
            <a:off x="2743200" y="6492875"/>
            <a:ext cx="8577072" cy="365125"/>
          </a:xfrm>
          <a:prstGeom prst="rect">
            <a:avLst/>
          </a:prstGeom>
        </p:spPr>
        <p:txBody>
          <a:bodyPr vert="horz" lIns="91440" tIns="45720" rIns="91440" bIns="45720" rtlCol="0" anchor="ctr"/>
          <a:lstStyle>
            <a:lvl1pPr algn="l">
              <a:defRPr sz="1200">
                <a:solidFill>
                  <a:schemeClr val="tx1"/>
                </a:solidFill>
              </a:defRPr>
            </a:lvl1p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180DF12D-1BF2-43CF-91C9-764A15206948}"/>
              </a:ext>
            </a:extLst>
          </p:cNvPr>
          <p:cNvSpPr>
            <a:spLocks noGrp="1"/>
          </p:cNvSpPr>
          <p:nvPr>
            <p:ph type="sldNum" sz="quarter" idx="4"/>
          </p:nvPr>
        </p:nvSpPr>
        <p:spPr>
          <a:xfrm>
            <a:off x="11320272" y="6492875"/>
            <a:ext cx="871728" cy="365125"/>
          </a:xfrm>
          <a:prstGeom prst="rect">
            <a:avLst/>
          </a:prstGeom>
        </p:spPr>
        <p:txBody>
          <a:bodyPr vert="horz" lIns="91440" tIns="45720" rIns="91440" bIns="45720" rtlCol="0" anchor="ctr"/>
          <a:lstStyle>
            <a:lvl1pPr algn="r">
              <a:defRPr sz="1200">
                <a:solidFill>
                  <a:schemeClr val="tx1"/>
                </a:solidFill>
              </a:defRPr>
            </a:lvl1pPr>
          </a:lstStyle>
          <a:p>
            <a:r>
              <a:rPr lang="en-US"/>
              <a:t>Slide </a:t>
            </a:r>
            <a:fld id="{36B5EA5A-BC32-A742-B11B-8E7414D5B535}" type="slidenum">
              <a:rPr lang="en-US" smtClean="0"/>
              <a:pPr/>
              <a:t>‹nº›</a:t>
            </a:fld>
            <a:endParaRPr lang="en-US" dirty="0"/>
          </a:p>
        </p:txBody>
      </p:sp>
      <p:cxnSp>
        <p:nvCxnSpPr>
          <p:cNvPr id="2" name="Straight Connector 7">
            <a:extLst>
              <a:ext uri="{FF2B5EF4-FFF2-40B4-BE49-F238E27FC236}">
                <a16:creationId xmlns:a16="http://schemas.microsoft.com/office/drawing/2014/main" id="{8129CA2D-43A5-FE1F-BF65-FDD15C4CAA93}"/>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3" name="Picture 8">
            <a:extLst>
              <a:ext uri="{FF2B5EF4-FFF2-40B4-BE49-F238E27FC236}">
                <a16:creationId xmlns:a16="http://schemas.microsoft.com/office/drawing/2014/main" id="{81BECC51-BA8D-B8A6-231F-55CB974DD67F}"/>
              </a:ext>
            </a:extLst>
          </p:cNvPr>
          <p:cNvPicPr>
            <a:picLocks noChangeAspect="1"/>
          </p:cNvPicPr>
          <p:nvPr userDrawn="1"/>
        </p:nvPicPr>
        <p:blipFill>
          <a:blip r:embed="rId10"/>
          <a:stretch>
            <a:fillRect/>
          </a:stretch>
        </p:blipFill>
        <p:spPr>
          <a:xfrm>
            <a:off x="404070" y="6439074"/>
            <a:ext cx="352448" cy="347431"/>
          </a:xfrm>
          <a:prstGeom prst="rect">
            <a:avLst/>
          </a:prstGeom>
        </p:spPr>
      </p:pic>
    </p:spTree>
    <p:extLst>
      <p:ext uri="{BB962C8B-B14F-4D97-AF65-F5344CB8AC3E}">
        <p14:creationId xmlns:p14="http://schemas.microsoft.com/office/powerpoint/2010/main" val="9704381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5" pos="3795" userDrawn="1">
          <p15:clr>
            <a:srgbClr val="F26B43"/>
          </p15:clr>
        </p15:guide>
        <p15:guide id="6" pos="3885" userDrawn="1">
          <p15:clr>
            <a:srgbClr val="F26B43"/>
          </p15:clr>
        </p15:guide>
        <p15:guide id="7" pos="5087" userDrawn="1">
          <p15:clr>
            <a:srgbClr val="F26B43"/>
          </p15:clr>
        </p15:guide>
        <p15:guide id="8" pos="4997" userDrawn="1">
          <p15:clr>
            <a:srgbClr val="F26B43"/>
          </p15:clr>
        </p15:guide>
        <p15:guide id="9" pos="2683" userDrawn="1">
          <p15:clr>
            <a:srgbClr val="F26B43"/>
          </p15:clr>
        </p15:guide>
        <p15:guide id="10" pos="2593" userDrawn="1">
          <p15:clr>
            <a:srgbClr val="F26B43"/>
          </p15:clr>
        </p15:guide>
        <p15:guide id="11" orient="horz" pos="3906" userDrawn="1">
          <p15:clr>
            <a:srgbClr val="F26B43"/>
          </p15:clr>
        </p15:guide>
        <p15:guide id="12" orient="horz" pos="2409" userDrawn="1">
          <p15:clr>
            <a:srgbClr val="F26B43"/>
          </p15:clr>
        </p15:guide>
        <p15:guide id="13" orient="horz" pos="913" userDrawn="1">
          <p15:clr>
            <a:srgbClr val="F26B43"/>
          </p15:clr>
        </p15:guide>
        <p15:guide id="14" orient="horz" pos="1003" userDrawn="1">
          <p15:clr>
            <a:srgbClr val="F26B43"/>
          </p15:clr>
        </p15:guide>
        <p15:guide id="15" orient="horz" pos="2500" userDrawn="1">
          <p15:clr>
            <a:srgbClr val="F26B43"/>
          </p15:clr>
        </p15:guide>
        <p15:guide id="16" pos="6312" userDrawn="1">
          <p15:clr>
            <a:srgbClr val="F26B43"/>
          </p15:clr>
        </p15:guide>
        <p15:guide id="17"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8" Type="http://schemas.openxmlformats.org/officeDocument/2006/relationships/image" Target="../media/image35.jpeg"/><Relationship Id="rId13" Type="http://schemas.openxmlformats.org/officeDocument/2006/relationships/image" Target="../media/image37.png"/><Relationship Id="rId3" Type="http://schemas.microsoft.com/office/2007/relationships/media" Target="../media/media2.mp4"/><Relationship Id="rId7" Type="http://schemas.openxmlformats.org/officeDocument/2006/relationships/image" Target="../media/image34.png"/><Relationship Id="rId12" Type="http://schemas.openxmlformats.org/officeDocument/2006/relationships/image" Target="../media/image8.jpe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11.xml"/><Relationship Id="rId11" Type="http://schemas.openxmlformats.org/officeDocument/2006/relationships/image" Target="../media/image7.png"/><Relationship Id="rId5" Type="http://schemas.openxmlformats.org/officeDocument/2006/relationships/slideLayout" Target="../slideLayouts/slideLayout6.xml"/><Relationship Id="rId10" Type="http://schemas.openxmlformats.org/officeDocument/2006/relationships/image" Target="../media/image33.jpeg"/><Relationship Id="rId4" Type="http://schemas.openxmlformats.org/officeDocument/2006/relationships/video" Target="../media/media2.mp4"/><Relationship Id="rId9" Type="http://schemas.openxmlformats.org/officeDocument/2006/relationships/image" Target="../media/image36.jpeg"/><Relationship Id="rId1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0.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g"/><Relationship Id="rId7"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5.gif"/><Relationship Id="rId5" Type="http://schemas.openxmlformats.org/officeDocument/2006/relationships/image" Target="../media/image14.svg"/><Relationship Id="rId10" Type="http://schemas.openxmlformats.org/officeDocument/2006/relationships/image" Target="../media/image8.jpeg"/><Relationship Id="rId4" Type="http://schemas.openxmlformats.org/officeDocument/2006/relationships/image" Target="../media/image13.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5.jpg"/><Relationship Id="rId7"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27.jpg"/><Relationship Id="rId4" Type="http://schemas.openxmlformats.org/officeDocument/2006/relationships/image" Target="../media/image26.jpg"/></Relationships>
</file>

<file path=ppt/slides/_rels/slide7.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27.jpg"/></Relationships>
</file>

<file path=ppt/slides/_rels/slide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30.jp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508B7-BBB9-4825-9895-A3025602C705}"/>
              </a:ext>
            </a:extLst>
          </p:cNvPr>
          <p:cNvSpPr>
            <a:spLocks noGrp="1"/>
          </p:cNvSpPr>
          <p:nvPr>
            <p:ph type="title"/>
          </p:nvPr>
        </p:nvSpPr>
        <p:spPr>
          <a:xfrm>
            <a:off x="1668000" y="2396824"/>
            <a:ext cx="8856000" cy="1369389"/>
          </a:xfrm>
        </p:spPr>
        <p:txBody>
          <a:bodyPr anchor="ctr">
            <a:normAutofit/>
          </a:bodyPr>
          <a:lstStyle/>
          <a:p>
            <a:pPr algn="ctr"/>
            <a:br>
              <a:rPr lang="en-US" sz="3000" b="1" dirty="0"/>
            </a:br>
            <a:r>
              <a:rPr lang="en-GB" sz="4400" b="1" dirty="0"/>
              <a:t>Composite beam pipes for the FCC</a:t>
            </a:r>
            <a:endParaRPr lang="en-GB" sz="4400" dirty="0"/>
          </a:p>
        </p:txBody>
      </p:sp>
      <p:sp>
        <p:nvSpPr>
          <p:cNvPr id="3" name="Subtitle 2">
            <a:extLst>
              <a:ext uri="{FF2B5EF4-FFF2-40B4-BE49-F238E27FC236}">
                <a16:creationId xmlns:a16="http://schemas.microsoft.com/office/drawing/2014/main" id="{803D4A1E-7FF2-4260-B13D-675B1E42B7FC}"/>
              </a:ext>
            </a:extLst>
          </p:cNvPr>
          <p:cNvSpPr>
            <a:spLocks noGrp="1"/>
          </p:cNvSpPr>
          <p:nvPr>
            <p:ph type="body" idx="1"/>
          </p:nvPr>
        </p:nvSpPr>
        <p:spPr>
          <a:xfrm>
            <a:off x="1502264" y="4101493"/>
            <a:ext cx="8856000" cy="1399597"/>
          </a:xfrm>
        </p:spPr>
        <p:txBody>
          <a:bodyPr anchor="ctr">
            <a:normAutofit/>
          </a:bodyPr>
          <a:lstStyle/>
          <a:p>
            <a:r>
              <a:rPr lang="en-GB" sz="2200" b="1" dirty="0"/>
              <a:t>Rodrigo José da Silva (RJS), PhD</a:t>
            </a:r>
            <a:br>
              <a:rPr lang="en-GB" sz="2200" dirty="0"/>
            </a:br>
            <a:r>
              <a:rPr lang="en-GB" sz="2000" b="1" dirty="0" err="1">
                <a:solidFill>
                  <a:schemeClr val="bg2">
                    <a:lumMod val="75000"/>
                  </a:schemeClr>
                </a:solidFill>
              </a:rPr>
              <a:t>ORC</a:t>
            </a:r>
            <a:r>
              <a:rPr lang="en-GB" sz="2000" b="1" dirty="0" err="1">
                <a:solidFill>
                  <a:srgbClr val="92D050"/>
                </a:solidFill>
              </a:rPr>
              <a:t>iD</a:t>
            </a:r>
            <a:r>
              <a:rPr lang="en-GB" sz="2000" dirty="0"/>
              <a:t> 0000-0001-8016-3165</a:t>
            </a:r>
            <a:br>
              <a:rPr lang="en-GB" sz="2000" dirty="0"/>
            </a:br>
            <a:r>
              <a:rPr lang="en-GB" sz="2000" dirty="0"/>
              <a:t>R&amp;D Engineer at CERN EP-DT</a:t>
            </a:r>
          </a:p>
          <a:p>
            <a:endParaRPr lang="en-US" sz="2200" dirty="0"/>
          </a:p>
        </p:txBody>
      </p:sp>
      <p:pic>
        <p:nvPicPr>
          <p:cNvPr id="32" name="Picture 6" descr="Download University of Bristol Logo in SVG Vector or PNG File Format - Logo .wine">
            <a:extLst>
              <a:ext uri="{FF2B5EF4-FFF2-40B4-BE49-F238E27FC236}">
                <a16:creationId xmlns:a16="http://schemas.microsoft.com/office/drawing/2014/main" id="{7646B031-30BE-6C29-E632-5371902A12F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4648" b="25725"/>
          <a:stretch/>
        </p:blipFill>
        <p:spPr bwMode="auto">
          <a:xfrm>
            <a:off x="10154143" y="5634973"/>
            <a:ext cx="2212481" cy="732001"/>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a:extLst>
              <a:ext uri="{FF2B5EF4-FFF2-40B4-BE49-F238E27FC236}">
                <a16:creationId xmlns:a16="http://schemas.microsoft.com/office/drawing/2014/main" id="{6D9C4D52-D5F6-D329-73C8-76716933B36D}"/>
              </a:ext>
            </a:extLst>
          </p:cNvPr>
          <p:cNvSpPr/>
          <p:nvPr/>
        </p:nvSpPr>
        <p:spPr>
          <a:xfrm>
            <a:off x="227151" y="6366974"/>
            <a:ext cx="11785921" cy="4001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a:extLst>
              <a:ext uri="{FF2B5EF4-FFF2-40B4-BE49-F238E27FC236}">
                <a16:creationId xmlns:a16="http://schemas.microsoft.com/office/drawing/2014/main" id="{31E21E0A-70F8-C165-E4BD-EBCC19420A3F}"/>
              </a:ext>
            </a:extLst>
          </p:cNvPr>
          <p:cNvGrpSpPr/>
          <p:nvPr/>
        </p:nvGrpSpPr>
        <p:grpSpPr>
          <a:xfrm>
            <a:off x="-426720" y="5882384"/>
            <a:ext cx="5714775" cy="868910"/>
            <a:chOff x="-335462" y="75515"/>
            <a:chExt cx="5714775" cy="868910"/>
          </a:xfrm>
        </p:grpSpPr>
        <p:sp>
          <p:nvSpPr>
            <p:cNvPr id="29" name="CaixaDeTexto 6">
              <a:extLst>
                <a:ext uri="{FF2B5EF4-FFF2-40B4-BE49-F238E27FC236}">
                  <a16:creationId xmlns:a16="http://schemas.microsoft.com/office/drawing/2014/main" id="{B6F2B075-052A-636C-8B23-01A6A4E454B6}"/>
                </a:ext>
              </a:extLst>
            </p:cNvPr>
            <p:cNvSpPr txBox="1"/>
            <p:nvPr/>
          </p:nvSpPr>
          <p:spPr>
            <a:xfrm>
              <a:off x="64656" y="75515"/>
              <a:ext cx="5314657" cy="477054"/>
            </a:xfrm>
            <a:prstGeom prst="rect">
              <a:avLst/>
            </a:prstGeom>
            <a:noFill/>
          </p:spPr>
          <p:txBody>
            <a:bodyPr wrap="square">
              <a:spAutoFit/>
            </a:bodyPr>
            <a:lstStyle/>
            <a:p>
              <a:r>
                <a:rPr lang="en-GB" sz="2500" b="1" dirty="0">
                  <a:solidFill>
                    <a:srgbClr val="303030"/>
                  </a:solidFill>
                  <a:latin typeface="+mj-lt"/>
                  <a:ea typeface="+mj-ea"/>
                  <a:cs typeface="+mj-cs"/>
                </a:rPr>
                <a:t>DRD8 collaboration meeting</a:t>
              </a:r>
            </a:p>
          </p:txBody>
        </p:sp>
        <p:pic>
          <p:nvPicPr>
            <p:cNvPr id="30" name="Picture 2">
              <a:extLst>
                <a:ext uri="{FF2B5EF4-FFF2-40B4-BE49-F238E27FC236}">
                  <a16:creationId xmlns:a16="http://schemas.microsoft.com/office/drawing/2014/main" id="{0AABB6D0-3581-0996-B37B-42BB3B3CC2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3293" y="562746"/>
              <a:ext cx="1403651" cy="381679"/>
            </a:xfrm>
            <a:prstGeom prst="rect">
              <a:avLst/>
            </a:prstGeom>
            <a:noFill/>
            <a:extLst>
              <a:ext uri="{909E8E84-426E-40DD-AFC4-6F175D3DCCD1}">
                <a14:hiddenFill xmlns:a14="http://schemas.microsoft.com/office/drawing/2010/main">
                  <a:solidFill>
                    <a:srgbClr val="FFFFFF"/>
                  </a:solidFill>
                </a14:hiddenFill>
              </a:ext>
            </a:extLst>
          </p:spPr>
        </p:pic>
        <p:sp>
          <p:nvSpPr>
            <p:cNvPr id="31" name="CaixaDeTexto 8">
              <a:extLst>
                <a:ext uri="{FF2B5EF4-FFF2-40B4-BE49-F238E27FC236}">
                  <a16:creationId xmlns:a16="http://schemas.microsoft.com/office/drawing/2014/main" id="{F340EF44-66A6-4571-6BD5-71C8F2EC6175}"/>
                </a:ext>
              </a:extLst>
            </p:cNvPr>
            <p:cNvSpPr txBox="1"/>
            <p:nvPr/>
          </p:nvSpPr>
          <p:spPr>
            <a:xfrm>
              <a:off x="-335462" y="410288"/>
              <a:ext cx="2354647" cy="400110"/>
            </a:xfrm>
            <a:prstGeom prst="rect">
              <a:avLst/>
            </a:prstGeom>
            <a:noFill/>
          </p:spPr>
          <p:txBody>
            <a:bodyPr wrap="square">
              <a:spAutoFit/>
            </a:bodyPr>
            <a:lstStyle/>
            <a:p>
              <a:pPr algn="ctr"/>
              <a:r>
                <a:rPr lang="en-GB" sz="2000" b="1" dirty="0">
                  <a:solidFill>
                    <a:srgbClr val="303030"/>
                  </a:solidFill>
                  <a:latin typeface="+mj-lt"/>
                  <a:ea typeface="+mj-ea"/>
                  <a:cs typeface="+mj-cs"/>
                </a:rPr>
                <a:t>Supported by</a:t>
              </a:r>
            </a:p>
          </p:txBody>
        </p:sp>
      </p:grpSp>
      <p:sp>
        <p:nvSpPr>
          <p:cNvPr id="33" name="CaixaDeTexto 11">
            <a:extLst>
              <a:ext uri="{FF2B5EF4-FFF2-40B4-BE49-F238E27FC236}">
                <a16:creationId xmlns:a16="http://schemas.microsoft.com/office/drawing/2014/main" id="{2E80E681-6A37-1890-83AE-DC3662D2668A}"/>
              </a:ext>
            </a:extLst>
          </p:cNvPr>
          <p:cNvSpPr txBox="1"/>
          <p:nvPr/>
        </p:nvSpPr>
        <p:spPr>
          <a:xfrm>
            <a:off x="10298288" y="6268066"/>
            <a:ext cx="1924192" cy="584775"/>
          </a:xfrm>
          <a:prstGeom prst="rect">
            <a:avLst/>
          </a:prstGeom>
          <a:noFill/>
        </p:spPr>
        <p:txBody>
          <a:bodyPr wrap="square">
            <a:spAutoFit/>
          </a:bodyPr>
          <a:lstStyle/>
          <a:p>
            <a:pPr algn="ctr"/>
            <a:r>
              <a:rPr lang="en-GB" sz="1600" b="0" i="0" dirty="0">
                <a:solidFill>
                  <a:srgbClr val="303030"/>
                </a:solidFill>
                <a:effectLst/>
                <a:latin typeface="Liberation Sans"/>
              </a:rPr>
              <a:t>16</a:t>
            </a:r>
            <a:r>
              <a:rPr lang="en-GB" sz="1600" dirty="0">
                <a:solidFill>
                  <a:srgbClr val="303030"/>
                </a:solidFill>
                <a:latin typeface="Liberation Sans"/>
              </a:rPr>
              <a:t>-</a:t>
            </a:r>
            <a:r>
              <a:rPr lang="en-GB" sz="1600" b="0" i="0" dirty="0">
                <a:solidFill>
                  <a:srgbClr val="303030"/>
                </a:solidFill>
                <a:effectLst/>
                <a:latin typeface="Liberation Sans"/>
              </a:rPr>
              <a:t>20 June 2025</a:t>
            </a:r>
          </a:p>
          <a:p>
            <a:pPr algn="ctr"/>
            <a:r>
              <a:rPr lang="en-GB" sz="1600" dirty="0">
                <a:solidFill>
                  <a:srgbClr val="303030"/>
                </a:solidFill>
                <a:latin typeface="Liberation Sans"/>
              </a:rPr>
              <a:t>Bristol – UK</a:t>
            </a:r>
            <a:endParaRPr lang="en-GB" sz="1600" dirty="0">
              <a:solidFill>
                <a:srgbClr val="303030"/>
              </a:solidFill>
            </a:endParaRPr>
          </a:p>
        </p:txBody>
      </p:sp>
      <p:pic>
        <p:nvPicPr>
          <p:cNvPr id="1032" name="Picture 8" descr="CERN Logo and symbol, meaning, history, PNG, brand">
            <a:extLst>
              <a:ext uri="{FF2B5EF4-FFF2-40B4-BE49-F238E27FC236}">
                <a16:creationId xmlns:a16="http://schemas.microsoft.com/office/drawing/2014/main" id="{BC30CDB4-9BA6-0E8C-FBE8-7833BCF5C8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40800" y="0"/>
            <a:ext cx="3371200" cy="28539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Output | ep-rnd.web.cern.ch">
            <a:extLst>
              <a:ext uri="{FF2B5EF4-FFF2-40B4-BE49-F238E27FC236}">
                <a16:creationId xmlns:a16="http://schemas.microsoft.com/office/drawing/2014/main" id="{FD8AE247-95AF-E508-C70B-7B186E3BD5E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3736" y="3967466"/>
            <a:ext cx="1820541" cy="11314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FCC Software Forum">
            <a:extLst>
              <a:ext uri="{FF2B5EF4-FFF2-40B4-BE49-F238E27FC236}">
                <a16:creationId xmlns:a16="http://schemas.microsoft.com/office/drawing/2014/main" id="{597B3B0F-3BA8-C5F2-77C4-D286819DF0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51879" y="4337240"/>
            <a:ext cx="1502264" cy="507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055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B4655-BDB2-1415-43B5-6A1D2E04CC2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E2B1A0-2AF7-10ED-F48D-FB2FD679B623}"/>
              </a:ext>
            </a:extLst>
          </p:cNvPr>
          <p:cNvSpPr>
            <a:spLocks noGrp="1"/>
          </p:cNvSpPr>
          <p:nvPr>
            <p:ph type="sldNum" sz="quarter" idx="12"/>
          </p:nvPr>
        </p:nvSpPr>
        <p:spPr/>
        <p:txBody>
          <a:bodyPr/>
          <a:lstStyle/>
          <a:p>
            <a:fld id="{4B8DAB7E-37F5-46E8-B622-74515EB4CF12}" type="slidenum">
              <a:rPr lang="en-GB" smtClean="0"/>
              <a:pPr/>
              <a:t>10</a:t>
            </a:fld>
            <a:endParaRPr lang="en-GB"/>
          </a:p>
        </p:txBody>
      </p:sp>
      <p:sp>
        <p:nvSpPr>
          <p:cNvPr id="3" name="Title 2">
            <a:extLst>
              <a:ext uri="{FF2B5EF4-FFF2-40B4-BE49-F238E27FC236}">
                <a16:creationId xmlns:a16="http://schemas.microsoft.com/office/drawing/2014/main" id="{84029B40-1C4D-4D5E-7EB5-1C16B5BF5D5F}"/>
              </a:ext>
            </a:extLst>
          </p:cNvPr>
          <p:cNvSpPr>
            <a:spLocks noGrp="1"/>
          </p:cNvSpPr>
          <p:nvPr>
            <p:ph type="title"/>
          </p:nvPr>
        </p:nvSpPr>
        <p:spPr>
          <a:xfrm>
            <a:off x="-49564" y="-9059"/>
            <a:ext cx="8135852" cy="765059"/>
          </a:xfrm>
        </p:spPr>
        <p:txBody>
          <a:bodyPr anchor="ctr">
            <a:normAutofit fontScale="90000"/>
          </a:bodyPr>
          <a:lstStyle/>
          <a:p>
            <a:pPr indent="-9525" algn="ctr"/>
            <a:r>
              <a:rPr lang="en-GB" sz="2800" b="1" dirty="0">
                <a:solidFill>
                  <a:schemeClr val="bg1"/>
                </a:solidFill>
                <a:latin typeface="Calibri" panose="020F0502020204030204" pitchFamily="34" charset="0"/>
              </a:rPr>
              <a:t>Secondary vacuum: double-wall central chamber (FCC ee)</a:t>
            </a:r>
          </a:p>
        </p:txBody>
      </p:sp>
      <p:grpSp>
        <p:nvGrpSpPr>
          <p:cNvPr id="7" name="Group 44">
            <a:extLst>
              <a:ext uri="{FF2B5EF4-FFF2-40B4-BE49-F238E27FC236}">
                <a16:creationId xmlns:a16="http://schemas.microsoft.com/office/drawing/2014/main" id="{E479F2A8-D89C-A506-384A-F8C7028CEF45}"/>
              </a:ext>
            </a:extLst>
          </p:cNvPr>
          <p:cNvGrpSpPr/>
          <p:nvPr/>
        </p:nvGrpSpPr>
        <p:grpSpPr>
          <a:xfrm>
            <a:off x="172324" y="3187636"/>
            <a:ext cx="11847352" cy="2807640"/>
            <a:chOff x="1363464" y="4424894"/>
            <a:chExt cx="10454921" cy="2477655"/>
          </a:xfrm>
        </p:grpSpPr>
        <p:pic>
          <p:nvPicPr>
            <p:cNvPr id="8" name="Picture 14">
              <a:extLst>
                <a:ext uri="{FF2B5EF4-FFF2-40B4-BE49-F238E27FC236}">
                  <a16:creationId xmlns:a16="http://schemas.microsoft.com/office/drawing/2014/main" id="{24AC8EF5-BFCA-4DBA-5B6D-68D8F8BDFB46}"/>
                </a:ext>
              </a:extLst>
            </p:cNvPr>
            <p:cNvPicPr>
              <a:picLocks noChangeAspect="1"/>
            </p:cNvPicPr>
            <p:nvPr/>
          </p:nvPicPr>
          <p:blipFill>
            <a:blip r:embed="rId3"/>
            <a:srcRect t="47122" b="761"/>
            <a:stretch/>
          </p:blipFill>
          <p:spPr>
            <a:xfrm>
              <a:off x="1363464" y="4424894"/>
              <a:ext cx="10454921" cy="2477655"/>
            </a:xfrm>
            <a:prstGeom prst="rect">
              <a:avLst/>
            </a:prstGeom>
            <a:effectLst>
              <a:softEdge rad="190500"/>
            </a:effectLst>
          </p:spPr>
        </p:pic>
        <p:cxnSp>
          <p:nvCxnSpPr>
            <p:cNvPr id="9" name="Straight Connector 5">
              <a:extLst>
                <a:ext uri="{FF2B5EF4-FFF2-40B4-BE49-F238E27FC236}">
                  <a16:creationId xmlns:a16="http://schemas.microsoft.com/office/drawing/2014/main" id="{33571D1C-1651-6D2D-FB86-12DB159B6930}"/>
                </a:ext>
              </a:extLst>
            </p:cNvPr>
            <p:cNvCxnSpPr>
              <a:cxnSpLocks/>
            </p:cNvCxnSpPr>
            <p:nvPr/>
          </p:nvCxnSpPr>
          <p:spPr>
            <a:xfrm>
              <a:off x="2476124" y="5025246"/>
              <a:ext cx="8255376" cy="1435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7">
              <a:extLst>
                <a:ext uri="{FF2B5EF4-FFF2-40B4-BE49-F238E27FC236}">
                  <a16:creationId xmlns:a16="http://schemas.microsoft.com/office/drawing/2014/main" id="{F4D6BA81-C353-C142-EF9C-57252FBDFA88}"/>
                </a:ext>
              </a:extLst>
            </p:cNvPr>
            <p:cNvCxnSpPr>
              <a:cxnSpLocks/>
            </p:cNvCxnSpPr>
            <p:nvPr/>
          </p:nvCxnSpPr>
          <p:spPr>
            <a:xfrm>
              <a:off x="2469586" y="6161653"/>
              <a:ext cx="8255376" cy="1435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8">
              <a:extLst>
                <a:ext uri="{FF2B5EF4-FFF2-40B4-BE49-F238E27FC236}">
                  <a16:creationId xmlns:a16="http://schemas.microsoft.com/office/drawing/2014/main" id="{6AB405D8-6B1B-64B4-5F73-99B4EE13F11B}"/>
                </a:ext>
              </a:extLst>
            </p:cNvPr>
            <p:cNvCxnSpPr>
              <a:cxnSpLocks/>
            </p:cNvCxnSpPr>
            <p:nvPr/>
          </p:nvCxnSpPr>
          <p:spPr>
            <a:xfrm>
              <a:off x="2476124" y="5126207"/>
              <a:ext cx="8255376" cy="1435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BC34E91-51DF-4F3B-9868-6BE66E9546CF}"/>
                </a:ext>
              </a:extLst>
            </p:cNvPr>
            <p:cNvCxnSpPr>
              <a:cxnSpLocks/>
            </p:cNvCxnSpPr>
            <p:nvPr/>
          </p:nvCxnSpPr>
          <p:spPr>
            <a:xfrm>
              <a:off x="2476124" y="6066155"/>
              <a:ext cx="8255376" cy="1435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6" name="Picture 4" descr="China Good quality Thin Carbon Fiber Sheets - Carbon Fiber Sheet Plate 3k  8mm Activated 2mm – Dujiang factory and manufacturers | Dujiang">
            <a:extLst>
              <a:ext uri="{FF2B5EF4-FFF2-40B4-BE49-F238E27FC236}">
                <a16:creationId xmlns:a16="http://schemas.microsoft.com/office/drawing/2014/main" id="{1F590EB7-C0DA-65AE-B622-47237D0BD8D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7508" b="15582"/>
          <a:stretch/>
        </p:blipFill>
        <p:spPr bwMode="auto">
          <a:xfrm>
            <a:off x="741679" y="964938"/>
            <a:ext cx="3038668" cy="2033157"/>
          </a:xfrm>
          <a:prstGeom prst="rect">
            <a:avLst/>
          </a:prstGeom>
          <a:noFill/>
          <a:extLst>
            <a:ext uri="{909E8E84-426E-40DD-AFC4-6F175D3DCCD1}">
              <a14:hiddenFill xmlns:a14="http://schemas.microsoft.com/office/drawing/2010/main">
                <a:solidFill>
                  <a:srgbClr val="FFFFFF"/>
                </a:solidFill>
              </a14:hiddenFill>
            </a:ext>
          </a:extLst>
        </p:spPr>
      </p:pic>
      <p:sp>
        <p:nvSpPr>
          <p:cNvPr id="20" name="CuadroTexto 18">
            <a:extLst>
              <a:ext uri="{FF2B5EF4-FFF2-40B4-BE49-F238E27FC236}">
                <a16:creationId xmlns:a16="http://schemas.microsoft.com/office/drawing/2014/main" id="{E6AF63F8-3941-BC98-7165-34B493D49DC9}"/>
              </a:ext>
            </a:extLst>
          </p:cNvPr>
          <p:cNvSpPr txBox="1"/>
          <p:nvPr/>
        </p:nvSpPr>
        <p:spPr>
          <a:xfrm>
            <a:off x="3918541" y="1345064"/>
            <a:ext cx="3679141" cy="861774"/>
          </a:xfrm>
          <a:prstGeom prst="rect">
            <a:avLst/>
          </a:prstGeom>
          <a:noFill/>
          <a:ln w="50800">
            <a:solidFill>
              <a:srgbClr val="00B050"/>
            </a:solidFill>
          </a:ln>
        </p:spPr>
        <p:txBody>
          <a:bodyPr wrap="square" rtlCol="0">
            <a:spAutoFit/>
          </a:bodyPr>
          <a:lstStyle/>
          <a:p>
            <a:pPr algn="ctr"/>
            <a:r>
              <a:rPr lang="en-US" sz="2500" dirty="0"/>
              <a:t>External wall:</a:t>
            </a:r>
          </a:p>
          <a:p>
            <a:pPr algn="ctr"/>
            <a:r>
              <a:rPr lang="en-US" sz="2500" b="1" dirty="0"/>
              <a:t>CFRP candidate</a:t>
            </a:r>
          </a:p>
        </p:txBody>
      </p:sp>
      <p:sp>
        <p:nvSpPr>
          <p:cNvPr id="24" name="CuadroTexto 18">
            <a:extLst>
              <a:ext uri="{FF2B5EF4-FFF2-40B4-BE49-F238E27FC236}">
                <a16:creationId xmlns:a16="http://schemas.microsoft.com/office/drawing/2014/main" id="{FED54FAD-165B-41F3-DE4E-9B372EA6D93B}"/>
              </a:ext>
            </a:extLst>
          </p:cNvPr>
          <p:cNvSpPr txBox="1"/>
          <p:nvPr/>
        </p:nvSpPr>
        <p:spPr>
          <a:xfrm>
            <a:off x="8086288" y="1921484"/>
            <a:ext cx="3679141" cy="861774"/>
          </a:xfrm>
          <a:prstGeom prst="rect">
            <a:avLst/>
          </a:prstGeom>
          <a:noFill/>
          <a:ln w="28575">
            <a:solidFill>
              <a:srgbClr val="FFFF00"/>
            </a:solidFill>
          </a:ln>
        </p:spPr>
        <p:txBody>
          <a:bodyPr wrap="square" rtlCol="0">
            <a:spAutoFit/>
          </a:bodyPr>
          <a:lstStyle/>
          <a:p>
            <a:pPr algn="ctr"/>
            <a:r>
              <a:rPr lang="en-US" sz="2500" dirty="0"/>
              <a:t>Heat load on central vacuum chamber </a:t>
            </a:r>
            <a:r>
              <a:rPr lang="en-US" sz="2500" b="1" dirty="0"/>
              <a:t> ̴ 58 W </a:t>
            </a:r>
          </a:p>
        </p:txBody>
      </p:sp>
      <p:cxnSp>
        <p:nvCxnSpPr>
          <p:cNvPr id="28" name="Straight Connector 54">
            <a:extLst>
              <a:ext uri="{FF2B5EF4-FFF2-40B4-BE49-F238E27FC236}">
                <a16:creationId xmlns:a16="http://schemas.microsoft.com/office/drawing/2014/main" id="{66658C5D-77F7-D2B5-DBA1-26D5A409DA75}"/>
              </a:ext>
            </a:extLst>
          </p:cNvPr>
          <p:cNvCxnSpPr>
            <a:cxnSpLocks/>
          </p:cNvCxnSpPr>
          <p:nvPr/>
        </p:nvCxnSpPr>
        <p:spPr>
          <a:xfrm flipH="1" flipV="1">
            <a:off x="5758111" y="2206838"/>
            <a:ext cx="1839571" cy="1669241"/>
          </a:xfrm>
          <a:prstGeom prst="line">
            <a:avLst/>
          </a:prstGeom>
          <a:ln w="47625">
            <a:solidFill>
              <a:srgbClr val="32B876"/>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34" name="Picture 6" descr="Download University of Bristol Logo in SVG Vector or PNG File Format - Logo .wine">
            <a:extLst>
              <a:ext uri="{FF2B5EF4-FFF2-40B4-BE49-F238E27FC236}">
                <a16:creationId xmlns:a16="http://schemas.microsoft.com/office/drawing/2014/main" id="{6D603E73-5EB4-BDD2-CFD1-AF87CB6515F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a:extLst>
              <a:ext uri="{FF2B5EF4-FFF2-40B4-BE49-F238E27FC236}">
                <a16:creationId xmlns:a16="http://schemas.microsoft.com/office/drawing/2014/main" id="{C21125A4-BE14-EA3B-6564-0C2B3259B8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36" name="CaixaDeTexto 35">
            <a:extLst>
              <a:ext uri="{FF2B5EF4-FFF2-40B4-BE49-F238E27FC236}">
                <a16:creationId xmlns:a16="http://schemas.microsoft.com/office/drawing/2014/main" id="{CC34BC4D-6070-6C28-C011-70053FCFD41A}"/>
              </a:ext>
            </a:extLst>
          </p:cNvPr>
          <p:cNvSpPr txBox="1"/>
          <p:nvPr/>
        </p:nvSpPr>
        <p:spPr>
          <a:xfrm>
            <a:off x="770566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
        <p:nvSpPr>
          <p:cNvPr id="37" name="TextBox 114">
            <a:extLst>
              <a:ext uri="{FF2B5EF4-FFF2-40B4-BE49-F238E27FC236}">
                <a16:creationId xmlns:a16="http://schemas.microsoft.com/office/drawing/2014/main" id="{9A887F1F-B604-C108-27B4-E6D3E628FFCC}"/>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Tree>
    <p:extLst>
      <p:ext uri="{BB962C8B-B14F-4D97-AF65-F5344CB8AC3E}">
        <p14:creationId xmlns:p14="http://schemas.microsoft.com/office/powerpoint/2010/main" val="3942550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A81481-1BE1-A96C-6595-D92EDD809C87}"/>
            </a:ext>
          </a:extLst>
        </p:cNvPr>
        <p:cNvGrpSpPr/>
        <p:nvPr/>
      </p:nvGrpSpPr>
      <p:grpSpPr>
        <a:xfrm>
          <a:off x="0" y="0"/>
          <a:ext cx="0" cy="0"/>
          <a:chOff x="0" y="0"/>
          <a:chExt cx="0" cy="0"/>
        </a:xfrm>
      </p:grpSpPr>
      <p:pic>
        <p:nvPicPr>
          <p:cNvPr id="35" name="Presentation4">
            <a:hlinkClick r:id="" action="ppaction://media"/>
            <a:extLst>
              <a:ext uri="{FF2B5EF4-FFF2-40B4-BE49-F238E27FC236}">
                <a16:creationId xmlns:a16="http://schemas.microsoft.com/office/drawing/2014/main" id="{5DB9C992-BEF7-2590-1BA9-7A3C1686B34D}"/>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l="15532" t="35504" b="12095"/>
          <a:stretch/>
        </p:blipFill>
        <p:spPr>
          <a:xfrm>
            <a:off x="6000493" y="1301269"/>
            <a:ext cx="6191507" cy="2160538"/>
          </a:xfrm>
          <a:prstGeom prst="rect">
            <a:avLst/>
          </a:prstGeom>
        </p:spPr>
      </p:pic>
      <p:pic>
        <p:nvPicPr>
          <p:cNvPr id="5" name="Picture 27" descr="A diagram of a tube&#10;&#10;Description automatically generated">
            <a:extLst>
              <a:ext uri="{FF2B5EF4-FFF2-40B4-BE49-F238E27FC236}">
                <a16:creationId xmlns:a16="http://schemas.microsoft.com/office/drawing/2014/main" id="{78E5D349-1E6A-71E5-52AE-5C93FB0690D6}"/>
              </a:ext>
            </a:extLst>
          </p:cNvPr>
          <p:cNvPicPr>
            <a:picLocks noChangeAspect="1"/>
          </p:cNvPicPr>
          <p:nvPr/>
        </p:nvPicPr>
        <p:blipFill rotWithShape="1">
          <a:blip r:embed="rId8">
            <a:clrChange>
              <a:clrFrom>
                <a:srgbClr val="FFFFFF"/>
              </a:clrFrom>
              <a:clrTo>
                <a:srgbClr val="FFFFFF">
                  <a:alpha val="0"/>
                </a:srgbClr>
              </a:clrTo>
            </a:clrChange>
          </a:blip>
          <a:srcRect l="45" r="15412"/>
          <a:stretch/>
        </p:blipFill>
        <p:spPr>
          <a:xfrm>
            <a:off x="1503604" y="2828921"/>
            <a:ext cx="4919251" cy="2992728"/>
          </a:xfrm>
          <a:prstGeom prst="rect">
            <a:avLst/>
          </a:prstGeom>
        </p:spPr>
      </p:pic>
      <p:grpSp>
        <p:nvGrpSpPr>
          <p:cNvPr id="34" name="Agrupar 33">
            <a:extLst>
              <a:ext uri="{FF2B5EF4-FFF2-40B4-BE49-F238E27FC236}">
                <a16:creationId xmlns:a16="http://schemas.microsoft.com/office/drawing/2014/main" id="{45F542DA-9145-6176-BCC1-703263A6D4C5}"/>
              </a:ext>
            </a:extLst>
          </p:cNvPr>
          <p:cNvGrpSpPr/>
          <p:nvPr/>
        </p:nvGrpSpPr>
        <p:grpSpPr>
          <a:xfrm>
            <a:off x="4623637" y="3424994"/>
            <a:ext cx="5947920" cy="2503619"/>
            <a:chOff x="6692501" y="2271228"/>
            <a:chExt cx="5947920" cy="2503619"/>
          </a:xfrm>
        </p:grpSpPr>
        <p:pic>
          <p:nvPicPr>
            <p:cNvPr id="25" name="Picture 46" descr="A long brown and white object&#10;&#10;Description automatically generated with medium confidence">
              <a:extLst>
                <a:ext uri="{FF2B5EF4-FFF2-40B4-BE49-F238E27FC236}">
                  <a16:creationId xmlns:a16="http://schemas.microsoft.com/office/drawing/2014/main" id="{5C164CE4-38F7-AFD7-CF20-46A5C7460164}"/>
                </a:ext>
              </a:extLst>
            </p:cNvPr>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l="6543" t="22096" r="27196" b="23682"/>
            <a:stretch/>
          </p:blipFill>
          <p:spPr>
            <a:xfrm rot="21298856">
              <a:off x="6692501" y="2271228"/>
              <a:ext cx="5947920" cy="2503619"/>
            </a:xfrm>
            <a:prstGeom prst="rect">
              <a:avLst/>
            </a:prstGeom>
          </p:spPr>
        </p:pic>
        <p:sp>
          <p:nvSpPr>
            <p:cNvPr id="31" name="Parallelogram 60">
              <a:extLst>
                <a:ext uri="{FF2B5EF4-FFF2-40B4-BE49-F238E27FC236}">
                  <a16:creationId xmlns:a16="http://schemas.microsoft.com/office/drawing/2014/main" id="{F1955B90-8F31-7558-FEC3-1C0CA6F4E9C6}"/>
                </a:ext>
              </a:extLst>
            </p:cNvPr>
            <p:cNvSpPr/>
            <p:nvPr/>
          </p:nvSpPr>
          <p:spPr>
            <a:xfrm rot="3412135">
              <a:off x="9935170" y="1352928"/>
              <a:ext cx="373684" cy="3961086"/>
            </a:xfrm>
            <a:prstGeom prst="parallelogram">
              <a:avLst>
                <a:gd name="adj" fmla="val 86991"/>
              </a:avLst>
            </a:prstGeom>
            <a:solidFill>
              <a:srgbClr val="9E8518">
                <a:alpha val="72941"/>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Slide Number Placeholder 1">
            <a:extLst>
              <a:ext uri="{FF2B5EF4-FFF2-40B4-BE49-F238E27FC236}">
                <a16:creationId xmlns:a16="http://schemas.microsoft.com/office/drawing/2014/main" id="{3F9B73D5-2AFC-A8E1-2E63-39A411C76EB2}"/>
              </a:ext>
            </a:extLst>
          </p:cNvPr>
          <p:cNvSpPr>
            <a:spLocks noGrp="1"/>
          </p:cNvSpPr>
          <p:nvPr>
            <p:ph type="sldNum" sz="quarter" idx="12"/>
          </p:nvPr>
        </p:nvSpPr>
        <p:spPr/>
        <p:txBody>
          <a:bodyPr/>
          <a:lstStyle/>
          <a:p>
            <a:fld id="{4B8DAB7E-37F5-46E8-B622-74515EB4CF12}" type="slidenum">
              <a:rPr lang="en-GB" smtClean="0"/>
              <a:pPr/>
              <a:t>11</a:t>
            </a:fld>
            <a:endParaRPr lang="en-GB"/>
          </a:p>
        </p:txBody>
      </p:sp>
      <p:sp>
        <p:nvSpPr>
          <p:cNvPr id="3" name="Title 2">
            <a:extLst>
              <a:ext uri="{FF2B5EF4-FFF2-40B4-BE49-F238E27FC236}">
                <a16:creationId xmlns:a16="http://schemas.microsoft.com/office/drawing/2014/main" id="{5654D7EF-FB34-A522-DD6A-9A44DCD5A3C3}"/>
              </a:ext>
            </a:extLst>
          </p:cNvPr>
          <p:cNvSpPr>
            <a:spLocks noGrp="1"/>
          </p:cNvSpPr>
          <p:nvPr>
            <p:ph type="title"/>
          </p:nvPr>
        </p:nvSpPr>
        <p:spPr>
          <a:xfrm>
            <a:off x="-2753248" y="0"/>
            <a:ext cx="9637295" cy="765059"/>
          </a:xfrm>
        </p:spPr>
        <p:txBody>
          <a:bodyPr anchor="ctr">
            <a:normAutofit/>
          </a:bodyPr>
          <a:lstStyle/>
          <a:p>
            <a:pPr indent="-9525" algn="ctr"/>
            <a:r>
              <a:rPr lang="en-GB" sz="2800" b="1" dirty="0">
                <a:solidFill>
                  <a:schemeClr val="bg1"/>
                </a:solidFill>
                <a:latin typeface="Calibri" panose="020F0502020204030204" pitchFamily="34" charset="0"/>
              </a:rPr>
              <a:t>Secondary vacuum: IRIS</a:t>
            </a:r>
            <a:endParaRPr lang="en-GB" sz="2000" dirty="0">
              <a:solidFill>
                <a:schemeClr val="bg1"/>
              </a:solidFill>
            </a:endParaRPr>
          </a:p>
        </p:txBody>
      </p:sp>
      <p:sp>
        <p:nvSpPr>
          <p:cNvPr id="4" name="Rectangle 62">
            <a:extLst>
              <a:ext uri="{FF2B5EF4-FFF2-40B4-BE49-F238E27FC236}">
                <a16:creationId xmlns:a16="http://schemas.microsoft.com/office/drawing/2014/main" id="{366E42B6-FC05-D426-682C-07B187D40782}"/>
              </a:ext>
            </a:extLst>
          </p:cNvPr>
          <p:cNvSpPr/>
          <p:nvPr/>
        </p:nvSpPr>
        <p:spPr>
          <a:xfrm>
            <a:off x="3326238" y="3514281"/>
            <a:ext cx="1505470" cy="258936"/>
          </a:xfrm>
          <a:prstGeom prst="rect">
            <a:avLst/>
          </a:prstGeom>
          <a:solidFill>
            <a:srgbClr val="9F86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9">
            <a:extLst>
              <a:ext uri="{FF2B5EF4-FFF2-40B4-BE49-F238E27FC236}">
                <a16:creationId xmlns:a16="http://schemas.microsoft.com/office/drawing/2014/main" id="{A15D9BD3-A95F-364E-07E3-032B6FA6E18F}"/>
              </a:ext>
            </a:extLst>
          </p:cNvPr>
          <p:cNvGrpSpPr/>
          <p:nvPr/>
        </p:nvGrpSpPr>
        <p:grpSpPr>
          <a:xfrm>
            <a:off x="3276890" y="3470794"/>
            <a:ext cx="4606735" cy="1079316"/>
            <a:chOff x="2680758" y="1958455"/>
            <a:chExt cx="4606735" cy="1079316"/>
          </a:xfrm>
        </p:grpSpPr>
        <p:grpSp>
          <p:nvGrpSpPr>
            <p:cNvPr id="7" name="Group 52">
              <a:extLst>
                <a:ext uri="{FF2B5EF4-FFF2-40B4-BE49-F238E27FC236}">
                  <a16:creationId xmlns:a16="http://schemas.microsoft.com/office/drawing/2014/main" id="{24CA0370-D5A0-B885-6A2B-83E872F42357}"/>
                </a:ext>
              </a:extLst>
            </p:cNvPr>
            <p:cNvGrpSpPr/>
            <p:nvPr/>
          </p:nvGrpSpPr>
          <p:grpSpPr>
            <a:xfrm>
              <a:off x="2680758" y="1958455"/>
              <a:ext cx="1610630" cy="699884"/>
              <a:chOff x="2680758" y="1958455"/>
              <a:chExt cx="1610630" cy="699884"/>
            </a:xfrm>
          </p:grpSpPr>
          <p:sp>
            <p:nvSpPr>
              <p:cNvPr id="9" name="TextBox 43">
                <a:extLst>
                  <a:ext uri="{FF2B5EF4-FFF2-40B4-BE49-F238E27FC236}">
                    <a16:creationId xmlns:a16="http://schemas.microsoft.com/office/drawing/2014/main" id="{2D4708C2-33B8-BC1D-BE46-EC9C7CE3DECF}"/>
                  </a:ext>
                </a:extLst>
              </p:cNvPr>
              <p:cNvSpPr txBox="1"/>
              <p:nvPr/>
            </p:nvSpPr>
            <p:spPr>
              <a:xfrm>
                <a:off x="2680758" y="1958455"/>
                <a:ext cx="1610630" cy="338554"/>
              </a:xfrm>
              <a:prstGeom prst="rect">
                <a:avLst/>
              </a:prstGeom>
              <a:noFill/>
              <a:ln w="19050">
                <a:noFill/>
              </a:ln>
            </p:spPr>
            <p:txBody>
              <a:bodyPr wrap="square" rtlCol="0">
                <a:spAutoFit/>
              </a:bodyPr>
              <a:lstStyle/>
              <a:p>
                <a:pPr algn="ctr"/>
                <a:r>
                  <a:rPr lang="en-GB" sz="1600" b="1" dirty="0">
                    <a:solidFill>
                      <a:schemeClr val="bg1"/>
                    </a:solidFill>
                  </a:rPr>
                  <a:t>Vertex detector</a:t>
                </a:r>
              </a:p>
            </p:txBody>
          </p:sp>
          <p:cxnSp>
            <p:nvCxnSpPr>
              <p:cNvPr id="10" name="Straight Connector 48">
                <a:extLst>
                  <a:ext uri="{FF2B5EF4-FFF2-40B4-BE49-F238E27FC236}">
                    <a16:creationId xmlns:a16="http://schemas.microsoft.com/office/drawing/2014/main" id="{6B86D153-3A48-4FA5-B1BD-FA7090BEC936}"/>
                  </a:ext>
                </a:extLst>
              </p:cNvPr>
              <p:cNvCxnSpPr>
                <a:cxnSpLocks/>
              </p:cNvCxnSpPr>
              <p:nvPr/>
            </p:nvCxnSpPr>
            <p:spPr>
              <a:xfrm>
                <a:off x="3564786" y="2276098"/>
                <a:ext cx="329879" cy="382241"/>
              </a:xfrm>
              <a:prstGeom prst="line">
                <a:avLst/>
              </a:prstGeom>
              <a:ln w="31750">
                <a:solidFill>
                  <a:srgbClr val="FFC000"/>
                </a:solidFill>
                <a:prstDash val="lgDashDot"/>
                <a:headEnd type="oval"/>
                <a:tailEnd type="oval"/>
              </a:ln>
            </p:spPr>
            <p:style>
              <a:lnRef idx="1">
                <a:schemeClr val="accent1"/>
              </a:lnRef>
              <a:fillRef idx="0">
                <a:schemeClr val="accent1"/>
              </a:fillRef>
              <a:effectRef idx="0">
                <a:schemeClr val="accent1"/>
              </a:effectRef>
              <a:fontRef idx="minor">
                <a:schemeClr val="tx1"/>
              </a:fontRef>
            </p:style>
          </p:cxnSp>
        </p:grpSp>
        <p:cxnSp>
          <p:nvCxnSpPr>
            <p:cNvPr id="8" name="Straight Connector 53">
              <a:extLst>
                <a:ext uri="{FF2B5EF4-FFF2-40B4-BE49-F238E27FC236}">
                  <a16:creationId xmlns:a16="http://schemas.microsoft.com/office/drawing/2014/main" id="{74BCB294-6E9B-6BA9-802F-2F82743AD0C1}"/>
                </a:ext>
              </a:extLst>
            </p:cNvPr>
            <p:cNvCxnSpPr>
              <a:cxnSpLocks/>
            </p:cNvCxnSpPr>
            <p:nvPr/>
          </p:nvCxnSpPr>
          <p:spPr>
            <a:xfrm>
              <a:off x="3566313" y="2273810"/>
              <a:ext cx="3721180" cy="763961"/>
            </a:xfrm>
            <a:prstGeom prst="line">
              <a:avLst/>
            </a:prstGeom>
            <a:ln w="31750">
              <a:solidFill>
                <a:srgbClr val="FFC000"/>
              </a:solidFill>
              <a:prstDash val="lgDash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8" name="Agrupar 17">
            <a:extLst>
              <a:ext uri="{FF2B5EF4-FFF2-40B4-BE49-F238E27FC236}">
                <a16:creationId xmlns:a16="http://schemas.microsoft.com/office/drawing/2014/main" id="{13F30B6F-47D8-7430-FC4B-9E12CFFC1E8B}"/>
              </a:ext>
            </a:extLst>
          </p:cNvPr>
          <p:cNvGrpSpPr/>
          <p:nvPr/>
        </p:nvGrpSpPr>
        <p:grpSpPr>
          <a:xfrm>
            <a:off x="344179" y="2234442"/>
            <a:ext cx="3294700" cy="2130066"/>
            <a:chOff x="1158293" y="2126171"/>
            <a:chExt cx="3294700" cy="2130066"/>
          </a:xfrm>
        </p:grpSpPr>
        <p:sp>
          <p:nvSpPr>
            <p:cNvPr id="12" name="CasellaDiTesto 3">
              <a:extLst>
                <a:ext uri="{FF2B5EF4-FFF2-40B4-BE49-F238E27FC236}">
                  <a16:creationId xmlns:a16="http://schemas.microsoft.com/office/drawing/2014/main" id="{7F6B432D-1F86-4FD8-7864-89F1458C0E88}"/>
                </a:ext>
              </a:extLst>
            </p:cNvPr>
            <p:cNvSpPr txBox="1"/>
            <p:nvPr/>
          </p:nvSpPr>
          <p:spPr>
            <a:xfrm>
              <a:off x="2537036" y="2126171"/>
              <a:ext cx="1915957" cy="646986"/>
            </a:xfrm>
            <a:prstGeom prst="roundRect">
              <a:avLst/>
            </a:prstGeom>
            <a:noFill/>
            <a:ln w="28575">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i="1" kern="0"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TRANSLATIONAL </a:t>
              </a:r>
              <a:r>
                <a:rPr kumimoji="0" lang="en-GB" sz="1600" b="1" i="1" u="none" strike="noStrike" kern="0" cap="none"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MOTION</a:t>
              </a:r>
            </a:p>
          </p:txBody>
        </p:sp>
        <p:cxnSp>
          <p:nvCxnSpPr>
            <p:cNvPr id="13" name="Straight Arrow Connector 32">
              <a:extLst>
                <a:ext uri="{FF2B5EF4-FFF2-40B4-BE49-F238E27FC236}">
                  <a16:creationId xmlns:a16="http://schemas.microsoft.com/office/drawing/2014/main" id="{8670EF8C-B12C-04B1-0D46-5B74E58CA3F1}"/>
                </a:ext>
              </a:extLst>
            </p:cNvPr>
            <p:cNvCxnSpPr>
              <a:cxnSpLocks/>
            </p:cNvCxnSpPr>
            <p:nvPr/>
          </p:nvCxnSpPr>
          <p:spPr>
            <a:xfrm flipV="1">
              <a:off x="1158293" y="3117022"/>
              <a:ext cx="0" cy="564613"/>
            </a:xfrm>
            <a:prstGeom prst="straightConnector1">
              <a:avLst/>
            </a:prstGeom>
            <a:noFill/>
            <a:ln w="28575" cap="flat" cmpd="sng" algn="ctr">
              <a:solidFill>
                <a:srgbClr val="00B050"/>
              </a:solidFill>
              <a:prstDash val="solid"/>
              <a:headEnd type="arrow" w="med" len="med"/>
              <a:tailEnd type="arrow" w="med" len="med"/>
            </a:ln>
            <a:effectLst/>
          </p:spPr>
        </p:cxnSp>
        <p:cxnSp>
          <p:nvCxnSpPr>
            <p:cNvPr id="14" name="Straight Arrow Connector 33">
              <a:extLst>
                <a:ext uri="{FF2B5EF4-FFF2-40B4-BE49-F238E27FC236}">
                  <a16:creationId xmlns:a16="http://schemas.microsoft.com/office/drawing/2014/main" id="{BA4442CA-A679-DAC3-BDE0-F61373D4FC74}"/>
                </a:ext>
              </a:extLst>
            </p:cNvPr>
            <p:cNvCxnSpPr>
              <a:cxnSpLocks/>
            </p:cNvCxnSpPr>
            <p:nvPr/>
          </p:nvCxnSpPr>
          <p:spPr>
            <a:xfrm flipV="1">
              <a:off x="3252068" y="2904810"/>
              <a:ext cx="0" cy="564613"/>
            </a:xfrm>
            <a:prstGeom prst="straightConnector1">
              <a:avLst/>
            </a:prstGeom>
            <a:noFill/>
            <a:ln w="28575" cap="flat" cmpd="sng" algn="ctr">
              <a:solidFill>
                <a:srgbClr val="00B050"/>
              </a:solidFill>
              <a:prstDash val="solid"/>
              <a:headEnd type="arrow" w="med" len="med"/>
              <a:tailEnd type="arrow" w="med" len="med"/>
            </a:ln>
            <a:effectLst/>
          </p:spPr>
        </p:cxnSp>
        <p:cxnSp>
          <p:nvCxnSpPr>
            <p:cNvPr id="15" name="Straight Arrow Connector 34">
              <a:extLst>
                <a:ext uri="{FF2B5EF4-FFF2-40B4-BE49-F238E27FC236}">
                  <a16:creationId xmlns:a16="http://schemas.microsoft.com/office/drawing/2014/main" id="{30BC0DB2-663F-11A4-3A91-E8212C76ECC0}"/>
                </a:ext>
              </a:extLst>
            </p:cNvPr>
            <p:cNvCxnSpPr>
              <a:cxnSpLocks/>
            </p:cNvCxnSpPr>
            <p:nvPr/>
          </p:nvCxnSpPr>
          <p:spPr>
            <a:xfrm>
              <a:off x="1705842" y="2211977"/>
              <a:ext cx="565200" cy="0"/>
            </a:xfrm>
            <a:prstGeom prst="straightConnector1">
              <a:avLst/>
            </a:prstGeom>
            <a:noFill/>
            <a:ln w="28575" cap="flat" cmpd="sng" algn="ctr">
              <a:solidFill>
                <a:srgbClr val="00B050"/>
              </a:solidFill>
              <a:prstDash val="solid"/>
              <a:headEnd type="arrow" w="med" len="med"/>
              <a:tailEnd type="arrow" w="med" len="med"/>
            </a:ln>
            <a:effectLst/>
          </p:spPr>
        </p:cxnSp>
        <p:cxnSp>
          <p:nvCxnSpPr>
            <p:cNvPr id="16" name="Straight Arrow Connector 35">
              <a:extLst>
                <a:ext uri="{FF2B5EF4-FFF2-40B4-BE49-F238E27FC236}">
                  <a16:creationId xmlns:a16="http://schemas.microsoft.com/office/drawing/2014/main" id="{CCD644D6-C797-C246-E9F4-CEE62C8A9E08}"/>
                </a:ext>
              </a:extLst>
            </p:cNvPr>
            <p:cNvCxnSpPr>
              <a:cxnSpLocks/>
            </p:cNvCxnSpPr>
            <p:nvPr/>
          </p:nvCxnSpPr>
          <p:spPr>
            <a:xfrm>
              <a:off x="2138188" y="4256237"/>
              <a:ext cx="565200" cy="0"/>
            </a:xfrm>
            <a:prstGeom prst="straightConnector1">
              <a:avLst/>
            </a:prstGeom>
            <a:noFill/>
            <a:ln w="28575" cap="flat" cmpd="sng" algn="ctr">
              <a:solidFill>
                <a:srgbClr val="00B050"/>
              </a:solidFill>
              <a:prstDash val="solid"/>
              <a:headEnd type="arrow" w="med" len="med"/>
              <a:tailEnd type="arrow" w="med" len="med"/>
            </a:ln>
            <a:effectLst/>
          </p:spPr>
        </p:cxnSp>
      </p:grpSp>
      <p:cxnSp>
        <p:nvCxnSpPr>
          <p:cNvPr id="27" name="Straight Connector 54">
            <a:extLst>
              <a:ext uri="{FF2B5EF4-FFF2-40B4-BE49-F238E27FC236}">
                <a16:creationId xmlns:a16="http://schemas.microsoft.com/office/drawing/2014/main" id="{0D9D6765-3B7D-90C5-4DDE-881760302F97}"/>
              </a:ext>
            </a:extLst>
          </p:cNvPr>
          <p:cNvCxnSpPr>
            <a:cxnSpLocks/>
            <a:stCxn id="17" idx="0"/>
          </p:cNvCxnSpPr>
          <p:nvPr/>
        </p:nvCxnSpPr>
        <p:spPr>
          <a:xfrm flipH="1" flipV="1">
            <a:off x="8319665" y="4515567"/>
            <a:ext cx="1033867" cy="1111360"/>
          </a:xfrm>
          <a:prstGeom prst="line">
            <a:avLst/>
          </a:prstGeom>
          <a:ln w="31750">
            <a:solidFill>
              <a:srgbClr val="32B876"/>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50">
            <a:extLst>
              <a:ext uri="{FF2B5EF4-FFF2-40B4-BE49-F238E27FC236}">
                <a16:creationId xmlns:a16="http://schemas.microsoft.com/office/drawing/2014/main" id="{D6A7E65D-1A53-5926-D6D8-11E68E0DB5B4}"/>
              </a:ext>
            </a:extLst>
          </p:cNvPr>
          <p:cNvCxnSpPr>
            <a:cxnSpLocks/>
          </p:cNvCxnSpPr>
          <p:nvPr/>
        </p:nvCxnSpPr>
        <p:spPr>
          <a:xfrm>
            <a:off x="9956722" y="747394"/>
            <a:ext cx="1158019" cy="0"/>
          </a:xfrm>
          <a:prstGeom prst="line">
            <a:avLst/>
          </a:prstGeom>
          <a:ln>
            <a:solidFill>
              <a:srgbClr val="32B876"/>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18">
            <a:extLst>
              <a:ext uri="{FF2B5EF4-FFF2-40B4-BE49-F238E27FC236}">
                <a16:creationId xmlns:a16="http://schemas.microsoft.com/office/drawing/2014/main" id="{EAB87BFF-EB41-7CB4-6F69-E409DABBD1FC}"/>
              </a:ext>
            </a:extLst>
          </p:cNvPr>
          <p:cNvCxnSpPr>
            <a:cxnSpLocks/>
          </p:cNvCxnSpPr>
          <p:nvPr/>
        </p:nvCxnSpPr>
        <p:spPr>
          <a:xfrm flipV="1">
            <a:off x="5629294" y="3269722"/>
            <a:ext cx="4559033" cy="370349"/>
          </a:xfrm>
          <a:prstGeom prst="line">
            <a:avLst/>
          </a:prstGeom>
          <a:ln w="31750">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30" name="Straight Connector 20">
            <a:extLst>
              <a:ext uri="{FF2B5EF4-FFF2-40B4-BE49-F238E27FC236}">
                <a16:creationId xmlns:a16="http://schemas.microsoft.com/office/drawing/2014/main" id="{23EC0DC5-52B2-47FF-E75F-3494814489C6}"/>
              </a:ext>
            </a:extLst>
          </p:cNvPr>
          <p:cNvCxnSpPr>
            <a:cxnSpLocks/>
          </p:cNvCxnSpPr>
          <p:nvPr/>
        </p:nvCxnSpPr>
        <p:spPr>
          <a:xfrm>
            <a:off x="2437954" y="5191760"/>
            <a:ext cx="2620294" cy="761542"/>
          </a:xfrm>
          <a:prstGeom prst="line">
            <a:avLst/>
          </a:prstGeom>
          <a:ln w="31750">
            <a:solidFill>
              <a:srgbClr val="FF00FF"/>
            </a:solidFill>
          </a:ln>
        </p:spPr>
        <p:style>
          <a:lnRef idx="1">
            <a:schemeClr val="accent1"/>
          </a:lnRef>
          <a:fillRef idx="0">
            <a:schemeClr val="accent1"/>
          </a:fillRef>
          <a:effectRef idx="0">
            <a:schemeClr val="accent1"/>
          </a:effectRef>
          <a:fontRef idx="minor">
            <a:schemeClr val="tx1"/>
          </a:fontRef>
        </p:style>
      </p:cxnSp>
      <p:sp>
        <p:nvSpPr>
          <p:cNvPr id="56" name="CaixaDeTexto 55">
            <a:extLst>
              <a:ext uri="{FF2B5EF4-FFF2-40B4-BE49-F238E27FC236}">
                <a16:creationId xmlns:a16="http://schemas.microsoft.com/office/drawing/2014/main" id="{E4F06ADF-158F-B125-1491-D9A8AE8956F3}"/>
              </a:ext>
            </a:extLst>
          </p:cNvPr>
          <p:cNvSpPr txBox="1"/>
          <p:nvPr/>
        </p:nvSpPr>
        <p:spPr>
          <a:xfrm>
            <a:off x="263324" y="1002606"/>
            <a:ext cx="7656652" cy="477054"/>
          </a:xfrm>
          <a:prstGeom prst="rect">
            <a:avLst/>
          </a:prstGeom>
          <a:noFill/>
        </p:spPr>
        <p:txBody>
          <a:bodyPr wrap="square">
            <a:spAutoFit/>
          </a:bodyPr>
          <a:lstStyle/>
          <a:p>
            <a:r>
              <a:rPr lang="en-GB" sz="2500" b="1" dirty="0">
                <a:latin typeface="Calibri" panose="020F0502020204030204" pitchFamily="34" charset="0"/>
              </a:rPr>
              <a:t>Retractable Tracker Petals </a:t>
            </a:r>
            <a:endParaRPr lang="en-GB" sz="2500" dirty="0"/>
          </a:p>
        </p:txBody>
      </p:sp>
      <p:sp>
        <p:nvSpPr>
          <p:cNvPr id="17" name="CuadroTexto 18">
            <a:extLst>
              <a:ext uri="{FF2B5EF4-FFF2-40B4-BE49-F238E27FC236}">
                <a16:creationId xmlns:a16="http://schemas.microsoft.com/office/drawing/2014/main" id="{5EDC67A5-0218-028B-E973-89CBFB7C5896}"/>
              </a:ext>
            </a:extLst>
          </p:cNvPr>
          <p:cNvSpPr txBox="1"/>
          <p:nvPr/>
        </p:nvSpPr>
        <p:spPr>
          <a:xfrm>
            <a:off x="7513961" y="5626927"/>
            <a:ext cx="3679141" cy="477054"/>
          </a:xfrm>
          <a:prstGeom prst="rect">
            <a:avLst/>
          </a:prstGeom>
          <a:noFill/>
          <a:ln w="28575">
            <a:solidFill>
              <a:srgbClr val="00B050"/>
            </a:solidFill>
          </a:ln>
        </p:spPr>
        <p:txBody>
          <a:bodyPr wrap="square" rtlCol="0">
            <a:spAutoFit/>
          </a:bodyPr>
          <a:lstStyle/>
          <a:p>
            <a:pPr algn="ctr"/>
            <a:r>
              <a:rPr lang="en-US" sz="2500" b="1" dirty="0"/>
              <a:t>CFRP candidate</a:t>
            </a:r>
          </a:p>
        </p:txBody>
      </p:sp>
      <p:pic>
        <p:nvPicPr>
          <p:cNvPr id="1028" name="Picture 4" descr="China Good quality Thin Carbon Fiber Sheets - Carbon Fiber Sheet Plate 3k  8mm Activated 2mm – Dujiang factory and manufacturers | Dujiang">
            <a:extLst>
              <a:ext uri="{FF2B5EF4-FFF2-40B4-BE49-F238E27FC236}">
                <a16:creationId xmlns:a16="http://schemas.microsoft.com/office/drawing/2014/main" id="{7EE222A0-E6D8-E7E4-26EA-9D8482A223B9}"/>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17508" b="15582"/>
          <a:stretch/>
        </p:blipFill>
        <p:spPr bwMode="auto">
          <a:xfrm>
            <a:off x="9449930" y="4170678"/>
            <a:ext cx="1892153" cy="126603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Download University of Bristol Logo in SVG Vector or PNG File Format - Logo .wine">
            <a:extLst>
              <a:ext uri="{FF2B5EF4-FFF2-40B4-BE49-F238E27FC236}">
                <a16:creationId xmlns:a16="http://schemas.microsoft.com/office/drawing/2014/main" id="{CD273756-DBC8-186F-7A66-C33309B203B7}"/>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a:extLst>
              <a:ext uri="{FF2B5EF4-FFF2-40B4-BE49-F238E27FC236}">
                <a16:creationId xmlns:a16="http://schemas.microsoft.com/office/drawing/2014/main" id="{6A51E464-3950-6F93-03BB-FCD4A1C2020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32" name="CaixaDeTexto 31">
            <a:extLst>
              <a:ext uri="{FF2B5EF4-FFF2-40B4-BE49-F238E27FC236}">
                <a16:creationId xmlns:a16="http://schemas.microsoft.com/office/drawing/2014/main" id="{913C0DB1-CF4F-51B0-DFD4-41BCD563399A}"/>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
        <p:nvSpPr>
          <p:cNvPr id="33" name="TextBox 114">
            <a:extLst>
              <a:ext uri="{FF2B5EF4-FFF2-40B4-BE49-F238E27FC236}">
                <a16:creationId xmlns:a16="http://schemas.microsoft.com/office/drawing/2014/main" id="{F972BE40-8471-173D-B496-8B725B7B66F2}"/>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
        <p:nvSpPr>
          <p:cNvPr id="36" name="CasellaDiTesto 3">
            <a:extLst>
              <a:ext uri="{FF2B5EF4-FFF2-40B4-BE49-F238E27FC236}">
                <a16:creationId xmlns:a16="http://schemas.microsoft.com/office/drawing/2014/main" id="{74C34C4A-5C58-5C08-E7A3-999CE9271F88}"/>
              </a:ext>
            </a:extLst>
          </p:cNvPr>
          <p:cNvSpPr txBox="1"/>
          <p:nvPr/>
        </p:nvSpPr>
        <p:spPr>
          <a:xfrm rot="21129015">
            <a:off x="4469106" y="2218425"/>
            <a:ext cx="2644563" cy="510778"/>
          </a:xfrm>
          <a:prstGeom prst="roundRect">
            <a:avLst/>
          </a:prstGeom>
          <a:noFill/>
          <a:ln w="28575">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0" cap="none" spc="0" normalizeH="0" baseline="0" noProof="0" dirty="0">
                <a:ln>
                  <a:noFill/>
                </a:ln>
                <a:solidFill>
                  <a:srgbClr val="FF000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ROTARY MOTION</a:t>
            </a:r>
          </a:p>
        </p:txBody>
      </p:sp>
      <p:sp>
        <p:nvSpPr>
          <p:cNvPr id="38" name="Arc 1">
            <a:extLst>
              <a:ext uri="{FF2B5EF4-FFF2-40B4-BE49-F238E27FC236}">
                <a16:creationId xmlns:a16="http://schemas.microsoft.com/office/drawing/2014/main" id="{B0A514A2-DBFE-490A-8160-29C0DA780624}"/>
              </a:ext>
            </a:extLst>
          </p:cNvPr>
          <p:cNvSpPr/>
          <p:nvPr/>
        </p:nvSpPr>
        <p:spPr>
          <a:xfrm rot="15349225">
            <a:off x="7076392" y="1385887"/>
            <a:ext cx="1882702" cy="1420626"/>
          </a:xfrm>
          <a:prstGeom prst="arc">
            <a:avLst>
              <a:gd name="adj1" fmla="val 15387387"/>
              <a:gd name="adj2" fmla="val 3025515"/>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3" name="OPEN-CLOSE">
            <a:hlinkClick r:id="" action="ppaction://media"/>
            <a:extLst>
              <a:ext uri="{FF2B5EF4-FFF2-40B4-BE49-F238E27FC236}">
                <a16:creationId xmlns:a16="http://schemas.microsoft.com/office/drawing/2014/main" id="{0BE4DE85-2A14-8251-2056-83A778DE5117}"/>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13"/>
          <a:srcRect l="28078" t="8869" r="23411" b="4322"/>
          <a:stretch/>
        </p:blipFill>
        <p:spPr>
          <a:xfrm>
            <a:off x="493348" y="2424598"/>
            <a:ext cx="1823562" cy="1835560"/>
          </a:xfrm>
          <a:prstGeom prst="ellipse">
            <a:avLst/>
          </a:prstGeom>
        </p:spPr>
      </p:pic>
      <p:pic>
        <p:nvPicPr>
          <p:cNvPr id="11" name="Picture 43">
            <a:extLst>
              <a:ext uri="{FF2B5EF4-FFF2-40B4-BE49-F238E27FC236}">
                <a16:creationId xmlns:a16="http://schemas.microsoft.com/office/drawing/2014/main" id="{5B1EAB03-9469-1B76-25B8-ADB133E3B499}"/>
              </a:ext>
            </a:extLst>
          </p:cNvPr>
          <p:cNvPicPr>
            <a:picLocks noChangeAspect="1"/>
          </p:cNvPicPr>
          <p:nvPr/>
        </p:nvPicPr>
        <p:blipFill>
          <a:blip r:embed="rId14" cstate="print">
            <a:extLst>
              <a:ext uri="{28A0092B-C50C-407E-A947-70E740481C1C}">
                <a14:useLocalDpi xmlns:a14="http://schemas.microsoft.com/office/drawing/2010/main" val="0"/>
              </a:ext>
            </a:extLst>
          </a:blip>
          <a:srcRect b="22572"/>
          <a:stretch/>
        </p:blipFill>
        <p:spPr>
          <a:xfrm>
            <a:off x="3880680" y="971601"/>
            <a:ext cx="556043" cy="58215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56370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293" fill="hold"/>
                                        <p:tgtEl>
                                          <p:spTgt spid="43"/>
                                        </p:tgtEl>
                                      </p:cBhvr>
                                    </p:cmd>
                                  </p:childTnLst>
                                </p:cTn>
                              </p:par>
                              <p:par>
                                <p:cTn id="7" presetID="1" presetClass="mediacall" presetSubtype="0" fill="hold" nodeType="withEffect">
                                  <p:stCondLst>
                                    <p:cond delay="0"/>
                                  </p:stCondLst>
                                  <p:childTnLst>
                                    <p:cmd type="call" cmd="playFrom(0.0)">
                                      <p:cBhvr>
                                        <p:cTn id="8" dur="7293" fill="hold"/>
                                        <p:tgtEl>
                                          <p:spTgt spid="3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repeatCount="indefinite" fill="hold" display="0">
                  <p:stCondLst>
                    <p:cond delay="indefinite"/>
                  </p:stCondLst>
                </p:cTn>
                <p:tgtEl>
                  <p:spTgt spid="43"/>
                </p:tgtEl>
              </p:cMediaNode>
            </p:video>
            <p:seq concurrent="1" nextAc="seek">
              <p:cTn id="10" restart="whenNotActive" fill="hold" evtFilter="cancelBubble" nodeType="interactiveSeq">
                <p:stCondLst>
                  <p:cond evt="onClick" delay="0">
                    <p:tgtEl>
                      <p:spTgt spid="43"/>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43"/>
                                        </p:tgtEl>
                                      </p:cBhvr>
                                    </p:cmd>
                                  </p:childTnLst>
                                </p:cTn>
                              </p:par>
                            </p:childTnLst>
                          </p:cTn>
                        </p:par>
                      </p:childTnLst>
                    </p:cTn>
                  </p:par>
                </p:childTnLst>
              </p:cTn>
              <p:nextCondLst>
                <p:cond evt="onClick" delay="0">
                  <p:tgtEl>
                    <p:spTgt spid="43"/>
                  </p:tgtEl>
                </p:cond>
              </p:nextCondLst>
            </p:seq>
            <p:video>
              <p:cMediaNode vol="80000">
                <p:cTn id="15" repeatCount="indefinite" fill="hold" display="0">
                  <p:stCondLst>
                    <p:cond delay="indefinite"/>
                  </p:stCondLst>
                </p:cTn>
                <p:tgtEl>
                  <p:spTgt spid="35"/>
                </p:tgtEl>
              </p:cMediaNode>
            </p:video>
            <p:seq concurrent="1" nextAc="seek">
              <p:cTn id="16" restart="whenNotActive" fill="hold" evtFilter="cancelBubble" nodeType="interactiveSeq">
                <p:stCondLst>
                  <p:cond evt="onClick" delay="0">
                    <p:tgtEl>
                      <p:spTgt spid="35"/>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withEffect">
                                  <p:stCondLst>
                                    <p:cond delay="0"/>
                                  </p:stCondLst>
                                  <p:childTnLst>
                                    <p:cmd type="call" cmd="togglePause">
                                      <p:cBhvr>
                                        <p:cTn id="20" dur="1" fill="hold"/>
                                        <p:tgtEl>
                                          <p:spTgt spid="35"/>
                                        </p:tgtEl>
                                      </p:cBhvr>
                                    </p:cmd>
                                  </p:childTnLst>
                                </p:cTn>
                              </p:par>
                            </p:childTnLst>
                          </p:cTn>
                        </p:par>
                      </p:childTnLst>
                    </p:cTn>
                  </p:par>
                </p:childTnLst>
              </p:cTn>
              <p:nextCondLst>
                <p:cond evt="onClick" delay="0">
                  <p:tgtEl>
                    <p:spTgt spid="35"/>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A0B41-4832-88E1-E1AD-E886F985045F}"/>
            </a:ext>
          </a:extLst>
        </p:cNvPr>
        <p:cNvGrpSpPr/>
        <p:nvPr/>
      </p:nvGrpSpPr>
      <p:grpSpPr>
        <a:xfrm>
          <a:off x="0" y="0"/>
          <a:ext cx="0" cy="0"/>
          <a:chOff x="0" y="0"/>
          <a:chExt cx="0" cy="0"/>
        </a:xfrm>
      </p:grpSpPr>
      <p:pic>
        <p:nvPicPr>
          <p:cNvPr id="34" name="Picture 6" descr="Download University of Bristol Logo in SVG Vector or PNG File Format - Logo .wine">
            <a:extLst>
              <a:ext uri="{FF2B5EF4-FFF2-40B4-BE49-F238E27FC236}">
                <a16:creationId xmlns:a16="http://schemas.microsoft.com/office/drawing/2014/main" id="{B4068E63-DC94-E264-3328-7CB56BFD6D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a:extLst>
              <a:ext uri="{FF2B5EF4-FFF2-40B4-BE49-F238E27FC236}">
                <a16:creationId xmlns:a16="http://schemas.microsoft.com/office/drawing/2014/main" id="{D7F68E85-90A3-9C11-93EF-C1CE4E54DD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36" name="CaixaDeTexto 35">
            <a:extLst>
              <a:ext uri="{FF2B5EF4-FFF2-40B4-BE49-F238E27FC236}">
                <a16:creationId xmlns:a16="http://schemas.microsoft.com/office/drawing/2014/main" id="{4FD7CC08-A0B4-9A62-7D76-62925A8B0EDB}"/>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grpSp>
        <p:nvGrpSpPr>
          <p:cNvPr id="13" name="Group 7">
            <a:extLst>
              <a:ext uri="{FF2B5EF4-FFF2-40B4-BE49-F238E27FC236}">
                <a16:creationId xmlns:a16="http://schemas.microsoft.com/office/drawing/2014/main" id="{8AE33562-CA9C-4DB9-0F29-59EE91F4E2F4}"/>
              </a:ext>
            </a:extLst>
          </p:cNvPr>
          <p:cNvGrpSpPr/>
          <p:nvPr/>
        </p:nvGrpSpPr>
        <p:grpSpPr>
          <a:xfrm>
            <a:off x="4142244" y="5537162"/>
            <a:ext cx="13219406" cy="1169988"/>
            <a:chOff x="5816600" y="5398876"/>
            <a:chExt cx="13219406" cy="1169988"/>
          </a:xfrm>
        </p:grpSpPr>
        <p:sp>
          <p:nvSpPr>
            <p:cNvPr id="14" name="Title 2">
              <a:extLst>
                <a:ext uri="{FF2B5EF4-FFF2-40B4-BE49-F238E27FC236}">
                  <a16:creationId xmlns:a16="http://schemas.microsoft.com/office/drawing/2014/main" id="{C9A11AEC-41A9-B137-044A-474F022FD96F}"/>
                </a:ext>
              </a:extLst>
            </p:cNvPr>
            <p:cNvSpPr txBox="1">
              <a:spLocks/>
            </p:cNvSpPr>
            <p:nvPr/>
          </p:nvSpPr>
          <p:spPr>
            <a:xfrm>
              <a:off x="6777748" y="5503122"/>
              <a:ext cx="12258258"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solidFill>
                    <a:srgbClr val="0070C0"/>
                  </a:solidFill>
                </a:rPr>
                <a:t>rjs.phd@cern.ch</a:t>
              </a:r>
            </a:p>
          </p:txBody>
        </p:sp>
        <p:pic>
          <p:nvPicPr>
            <p:cNvPr id="15" name="Graphic 5" descr="Email outline">
              <a:extLst>
                <a:ext uri="{FF2B5EF4-FFF2-40B4-BE49-F238E27FC236}">
                  <a16:creationId xmlns:a16="http://schemas.microsoft.com/office/drawing/2014/main" id="{8DCC5E90-5FCF-B085-8E00-49B3B5A38C2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16600" y="5398876"/>
              <a:ext cx="859548" cy="637117"/>
            </a:xfrm>
            <a:prstGeom prst="rect">
              <a:avLst/>
            </a:prstGeom>
          </p:spPr>
        </p:pic>
      </p:grpSp>
      <p:pic>
        <p:nvPicPr>
          <p:cNvPr id="16" name="Picture 6" descr="Periodic Table Chemistry Alphabet">
            <a:extLst>
              <a:ext uri="{FF2B5EF4-FFF2-40B4-BE49-F238E27FC236}">
                <a16:creationId xmlns:a16="http://schemas.microsoft.com/office/drawing/2014/main" id="{858C799C-C209-11C0-B173-EE34B5FEBCD8}"/>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2919" t="11865" r="11485" b="13106"/>
          <a:stretch/>
        </p:blipFill>
        <p:spPr bwMode="auto">
          <a:xfrm>
            <a:off x="2574234" y="844663"/>
            <a:ext cx="7043532" cy="4663631"/>
          </a:xfrm>
          <a:prstGeom prst="rect">
            <a:avLst/>
          </a:prstGeom>
          <a:noFill/>
          <a:effectLst>
            <a:softEdge rad="139700"/>
          </a:effectLst>
          <a:extLst>
            <a:ext uri="{909E8E84-426E-40DD-AFC4-6F175D3DCCD1}">
              <a14:hiddenFill xmlns:a14="http://schemas.microsoft.com/office/drawing/2010/main">
                <a:solidFill>
                  <a:srgbClr val="FFFFFF"/>
                </a:solidFill>
              </a14:hiddenFill>
            </a:ext>
          </a:extLst>
        </p:spPr>
      </p:pic>
      <p:sp>
        <p:nvSpPr>
          <p:cNvPr id="17" name="TextBox 114">
            <a:extLst>
              <a:ext uri="{FF2B5EF4-FFF2-40B4-BE49-F238E27FC236}">
                <a16:creationId xmlns:a16="http://schemas.microsoft.com/office/drawing/2014/main" id="{DE731A14-5E44-D4C4-72F4-B59635FE2CB2}"/>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
        <p:nvSpPr>
          <p:cNvPr id="18" name="Title 2">
            <a:extLst>
              <a:ext uri="{FF2B5EF4-FFF2-40B4-BE49-F238E27FC236}">
                <a16:creationId xmlns:a16="http://schemas.microsoft.com/office/drawing/2014/main" id="{6A548CBA-8C4E-6D2B-3075-9ED08ECFBF46}"/>
              </a:ext>
            </a:extLst>
          </p:cNvPr>
          <p:cNvSpPr>
            <a:spLocks noGrp="1"/>
          </p:cNvSpPr>
          <p:nvPr>
            <p:ph type="title"/>
          </p:nvPr>
        </p:nvSpPr>
        <p:spPr>
          <a:xfrm>
            <a:off x="-1402080" y="-9059"/>
            <a:ext cx="5058608" cy="765059"/>
          </a:xfrm>
        </p:spPr>
        <p:txBody>
          <a:bodyPr anchor="ctr">
            <a:normAutofit/>
          </a:bodyPr>
          <a:lstStyle/>
          <a:p>
            <a:pPr indent="-9525" algn="ctr"/>
            <a:r>
              <a:rPr lang="en-GB" dirty="0">
                <a:latin typeface="Calibri" panose="020F0502020204030204" pitchFamily="34" charset="0"/>
              </a:rPr>
              <a:t>Questions?</a:t>
            </a:r>
            <a:endParaRPr lang="en-GB" sz="28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3770359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190014-B991-A12B-51B7-51682B9DC491}"/>
              </a:ext>
            </a:extLst>
          </p:cNvPr>
          <p:cNvSpPr>
            <a:spLocks noGrp="1"/>
          </p:cNvSpPr>
          <p:nvPr>
            <p:ph type="sldNum" sz="quarter" idx="12"/>
          </p:nvPr>
        </p:nvSpPr>
        <p:spPr/>
        <p:txBody>
          <a:bodyPr/>
          <a:lstStyle/>
          <a:p>
            <a:fld id="{4B8DAB7E-37F5-46E8-B622-74515EB4CF12}" type="slidenum">
              <a:rPr lang="en-GB" smtClean="0"/>
              <a:pPr/>
              <a:t>2</a:t>
            </a:fld>
            <a:endParaRPr lang="en-GB"/>
          </a:p>
        </p:txBody>
      </p:sp>
      <p:sp>
        <p:nvSpPr>
          <p:cNvPr id="3" name="Title 2">
            <a:extLst>
              <a:ext uri="{FF2B5EF4-FFF2-40B4-BE49-F238E27FC236}">
                <a16:creationId xmlns:a16="http://schemas.microsoft.com/office/drawing/2014/main" id="{45E3EA15-6003-0EB0-B7A2-C68330854FA1}"/>
              </a:ext>
            </a:extLst>
          </p:cNvPr>
          <p:cNvSpPr>
            <a:spLocks noGrp="1"/>
          </p:cNvSpPr>
          <p:nvPr>
            <p:ph type="title"/>
          </p:nvPr>
        </p:nvSpPr>
        <p:spPr/>
        <p:txBody>
          <a:bodyPr/>
          <a:lstStyle/>
          <a:p>
            <a:r>
              <a:rPr lang="en-GB" dirty="0"/>
              <a:t>Beam pipe definition</a:t>
            </a:r>
          </a:p>
        </p:txBody>
      </p:sp>
      <p:sp>
        <p:nvSpPr>
          <p:cNvPr id="115" name="TextBox 114">
            <a:extLst>
              <a:ext uri="{FF2B5EF4-FFF2-40B4-BE49-F238E27FC236}">
                <a16:creationId xmlns:a16="http://schemas.microsoft.com/office/drawing/2014/main" id="{A2B8F399-10D1-4807-70C7-E51C670A7658}"/>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pic>
        <p:nvPicPr>
          <p:cNvPr id="4" name="Imagem 3" descr="Gráfico, Gráfico de linhas&#10;&#10;O conteúdo gerado por IA pode estar incorreto.">
            <a:extLst>
              <a:ext uri="{FF2B5EF4-FFF2-40B4-BE49-F238E27FC236}">
                <a16:creationId xmlns:a16="http://schemas.microsoft.com/office/drawing/2014/main" id="{3ABBE937-FBB1-5E56-683D-FBA1DDFF8386}"/>
              </a:ext>
            </a:extLst>
          </p:cNvPr>
          <p:cNvPicPr>
            <a:picLocks noChangeAspect="1"/>
          </p:cNvPicPr>
          <p:nvPr/>
        </p:nvPicPr>
        <p:blipFill>
          <a:blip r:embed="rId3"/>
          <a:srcRect l="14392" t="23308" r="1785" b="47181"/>
          <a:stretch/>
        </p:blipFill>
        <p:spPr>
          <a:xfrm>
            <a:off x="488515" y="4110097"/>
            <a:ext cx="11053891" cy="2193917"/>
          </a:xfrm>
          <a:prstGeom prst="rect">
            <a:avLst/>
          </a:prstGeom>
        </p:spPr>
      </p:pic>
      <p:pic>
        <p:nvPicPr>
          <p:cNvPr id="5" name="Gráfico 4">
            <a:extLst>
              <a:ext uri="{FF2B5EF4-FFF2-40B4-BE49-F238E27FC236}">
                <a16:creationId xmlns:a16="http://schemas.microsoft.com/office/drawing/2014/main" id="{67D81E32-9576-6400-3173-2CC488F762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62586" y="816095"/>
            <a:ext cx="3570693" cy="2393885"/>
          </a:xfrm>
          <a:prstGeom prst="rect">
            <a:avLst/>
          </a:prstGeom>
        </p:spPr>
      </p:pic>
      <p:pic>
        <p:nvPicPr>
          <p:cNvPr id="19" name="Imagem 18" descr="Uma imagem contendo laser, mosquiteiro, objeto, noite&#10;&#10;O conteúdo gerado por IA pode estar incorreto.">
            <a:extLst>
              <a:ext uri="{FF2B5EF4-FFF2-40B4-BE49-F238E27FC236}">
                <a16:creationId xmlns:a16="http://schemas.microsoft.com/office/drawing/2014/main" id="{801AE4D1-0D56-FBAF-731D-5B44333528F4}"/>
              </a:ext>
            </a:extLst>
          </p:cNvPr>
          <p:cNvPicPr>
            <a:picLocks noChangeAspect="1"/>
          </p:cNvPicPr>
          <p:nvPr/>
        </p:nvPicPr>
        <p:blipFill>
          <a:blip r:embed="rId6"/>
          <a:stretch>
            <a:fillRect/>
          </a:stretch>
        </p:blipFill>
        <p:spPr>
          <a:xfrm>
            <a:off x="197848" y="1090591"/>
            <a:ext cx="4762500" cy="2676525"/>
          </a:xfrm>
          <a:prstGeom prst="rect">
            <a:avLst/>
          </a:prstGeom>
          <a:effectLst>
            <a:outerShdw blurRad="63500" sx="102000" sy="102000" algn="ctr" rotWithShape="0">
              <a:prstClr val="black">
                <a:alpha val="40000"/>
              </a:prstClr>
            </a:outerShdw>
          </a:effectLst>
        </p:spPr>
      </p:pic>
      <p:pic>
        <p:nvPicPr>
          <p:cNvPr id="22" name="Picture 8" descr="Future Circular Collider - Image selection - CERN Document Server">
            <a:extLst>
              <a:ext uri="{FF2B5EF4-FFF2-40B4-BE49-F238E27FC236}">
                <a16:creationId xmlns:a16="http://schemas.microsoft.com/office/drawing/2014/main" id="{FE06A079-433F-4223-4AA4-895E9B87300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0500" r="7917"/>
          <a:stretch/>
        </p:blipFill>
        <p:spPr bwMode="auto">
          <a:xfrm>
            <a:off x="7571105" y="2660814"/>
            <a:ext cx="4132380" cy="2427087"/>
          </a:xfrm>
          <a:prstGeom prst="rect">
            <a:avLst/>
          </a:prstGeom>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CaixaDeTexto 5">
            <a:extLst>
              <a:ext uri="{FF2B5EF4-FFF2-40B4-BE49-F238E27FC236}">
                <a16:creationId xmlns:a16="http://schemas.microsoft.com/office/drawing/2014/main" id="{ED609AAB-F80C-8748-B22F-7AC95887F1E8}"/>
              </a:ext>
            </a:extLst>
          </p:cNvPr>
          <p:cNvSpPr txBox="1"/>
          <p:nvPr/>
        </p:nvSpPr>
        <p:spPr>
          <a:xfrm>
            <a:off x="1759496" y="5253833"/>
            <a:ext cx="1966925" cy="276999"/>
          </a:xfrm>
          <a:prstGeom prst="rect">
            <a:avLst/>
          </a:prstGeom>
          <a:noFill/>
        </p:spPr>
        <p:txBody>
          <a:bodyPr wrap="square" lIns="0" tIns="0" rIns="0" bIns="0" rtlCol="0">
            <a:spAutoFit/>
          </a:bodyPr>
          <a:lstStyle/>
          <a:p>
            <a:pPr algn="l"/>
            <a:r>
              <a:rPr lang="en-GB" dirty="0"/>
              <a:t>Beam pipe</a:t>
            </a:r>
          </a:p>
        </p:txBody>
      </p:sp>
      <p:cxnSp>
        <p:nvCxnSpPr>
          <p:cNvPr id="7" name="Conector de Seta Reta 6">
            <a:extLst>
              <a:ext uri="{FF2B5EF4-FFF2-40B4-BE49-F238E27FC236}">
                <a16:creationId xmlns:a16="http://schemas.microsoft.com/office/drawing/2014/main" id="{AC85E9AD-E199-8488-5D80-85D2EBF6AE70}"/>
              </a:ext>
            </a:extLst>
          </p:cNvPr>
          <p:cNvCxnSpPr>
            <a:cxnSpLocks/>
          </p:cNvCxnSpPr>
          <p:nvPr/>
        </p:nvCxnSpPr>
        <p:spPr>
          <a:xfrm flipV="1">
            <a:off x="2346036" y="4855542"/>
            <a:ext cx="1200728" cy="398291"/>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0" name="Conector de Seta Reta 9">
            <a:extLst>
              <a:ext uri="{FF2B5EF4-FFF2-40B4-BE49-F238E27FC236}">
                <a16:creationId xmlns:a16="http://schemas.microsoft.com/office/drawing/2014/main" id="{D58ABFA8-DFAC-58B8-87D4-4C925D69A211}"/>
              </a:ext>
            </a:extLst>
          </p:cNvPr>
          <p:cNvCxnSpPr>
            <a:cxnSpLocks/>
          </p:cNvCxnSpPr>
          <p:nvPr/>
        </p:nvCxnSpPr>
        <p:spPr>
          <a:xfrm flipV="1">
            <a:off x="4618182" y="5464373"/>
            <a:ext cx="1136073" cy="385145"/>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3" name="CaixaDeTexto 12">
            <a:extLst>
              <a:ext uri="{FF2B5EF4-FFF2-40B4-BE49-F238E27FC236}">
                <a16:creationId xmlns:a16="http://schemas.microsoft.com/office/drawing/2014/main" id="{DD05BDAF-CF21-7895-917F-C7A592011263}"/>
              </a:ext>
            </a:extLst>
          </p:cNvPr>
          <p:cNvSpPr txBox="1"/>
          <p:nvPr/>
        </p:nvSpPr>
        <p:spPr>
          <a:xfrm>
            <a:off x="3634719" y="5848802"/>
            <a:ext cx="1966925" cy="276999"/>
          </a:xfrm>
          <a:prstGeom prst="rect">
            <a:avLst/>
          </a:prstGeom>
          <a:noFill/>
        </p:spPr>
        <p:txBody>
          <a:bodyPr wrap="square" lIns="0" tIns="0" rIns="0" bIns="0" rtlCol="0">
            <a:spAutoFit/>
          </a:bodyPr>
          <a:lstStyle/>
          <a:p>
            <a:pPr algn="l"/>
            <a:r>
              <a:rPr lang="en-GB" dirty="0"/>
              <a:t>Supports</a:t>
            </a:r>
          </a:p>
        </p:txBody>
      </p:sp>
      <p:cxnSp>
        <p:nvCxnSpPr>
          <p:cNvPr id="14" name="Conector de Seta Reta 13">
            <a:extLst>
              <a:ext uri="{FF2B5EF4-FFF2-40B4-BE49-F238E27FC236}">
                <a16:creationId xmlns:a16="http://schemas.microsoft.com/office/drawing/2014/main" id="{A79FA307-9A47-D7DA-6F72-84A26BBBCB23}"/>
              </a:ext>
            </a:extLst>
          </p:cNvPr>
          <p:cNvCxnSpPr>
            <a:cxnSpLocks/>
          </p:cNvCxnSpPr>
          <p:nvPr/>
        </p:nvCxnSpPr>
        <p:spPr>
          <a:xfrm flipV="1">
            <a:off x="507647" y="4625500"/>
            <a:ext cx="38264" cy="750755"/>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8" name="CaixaDeTexto 17">
            <a:extLst>
              <a:ext uri="{FF2B5EF4-FFF2-40B4-BE49-F238E27FC236}">
                <a16:creationId xmlns:a16="http://schemas.microsoft.com/office/drawing/2014/main" id="{3C469ECD-E212-74A5-D495-0098971EDA8F}"/>
              </a:ext>
            </a:extLst>
          </p:cNvPr>
          <p:cNvSpPr txBox="1"/>
          <p:nvPr/>
        </p:nvSpPr>
        <p:spPr>
          <a:xfrm>
            <a:off x="169241" y="5544496"/>
            <a:ext cx="1966925" cy="276999"/>
          </a:xfrm>
          <a:prstGeom prst="rect">
            <a:avLst/>
          </a:prstGeom>
          <a:noFill/>
        </p:spPr>
        <p:txBody>
          <a:bodyPr wrap="square" lIns="0" tIns="0" rIns="0" bIns="0" rtlCol="0">
            <a:spAutoFit/>
          </a:bodyPr>
          <a:lstStyle/>
          <a:p>
            <a:pPr algn="l"/>
            <a:r>
              <a:rPr lang="en-GB" dirty="0"/>
              <a:t>End flanges</a:t>
            </a:r>
          </a:p>
        </p:txBody>
      </p:sp>
      <p:cxnSp>
        <p:nvCxnSpPr>
          <p:cNvPr id="20" name="Conector de Seta Reta 19">
            <a:extLst>
              <a:ext uri="{FF2B5EF4-FFF2-40B4-BE49-F238E27FC236}">
                <a16:creationId xmlns:a16="http://schemas.microsoft.com/office/drawing/2014/main" id="{1193EAD5-A203-7167-E2FF-62B23DCA1EB6}"/>
              </a:ext>
            </a:extLst>
          </p:cNvPr>
          <p:cNvCxnSpPr>
            <a:cxnSpLocks/>
          </p:cNvCxnSpPr>
          <p:nvPr/>
        </p:nvCxnSpPr>
        <p:spPr>
          <a:xfrm flipV="1">
            <a:off x="7823200" y="5625165"/>
            <a:ext cx="645775" cy="375377"/>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23" name="CaixaDeTexto 22">
            <a:extLst>
              <a:ext uri="{FF2B5EF4-FFF2-40B4-BE49-F238E27FC236}">
                <a16:creationId xmlns:a16="http://schemas.microsoft.com/office/drawing/2014/main" id="{D0EE5A40-E467-FA56-9FE7-697635809DB9}"/>
              </a:ext>
            </a:extLst>
          </p:cNvPr>
          <p:cNvSpPr txBox="1"/>
          <p:nvPr/>
        </p:nvSpPr>
        <p:spPr>
          <a:xfrm>
            <a:off x="7162624" y="5909613"/>
            <a:ext cx="1966925" cy="276999"/>
          </a:xfrm>
          <a:prstGeom prst="rect">
            <a:avLst/>
          </a:prstGeom>
          <a:noFill/>
        </p:spPr>
        <p:txBody>
          <a:bodyPr wrap="square" lIns="0" tIns="0" rIns="0" bIns="0" rtlCol="0">
            <a:spAutoFit/>
          </a:bodyPr>
          <a:lstStyle/>
          <a:p>
            <a:pPr algn="l"/>
            <a:r>
              <a:rPr lang="en-GB" dirty="0"/>
              <a:t>Joints</a:t>
            </a:r>
          </a:p>
        </p:txBody>
      </p:sp>
      <p:cxnSp>
        <p:nvCxnSpPr>
          <p:cNvPr id="24" name="Conector de Seta Reta 23">
            <a:extLst>
              <a:ext uri="{FF2B5EF4-FFF2-40B4-BE49-F238E27FC236}">
                <a16:creationId xmlns:a16="http://schemas.microsoft.com/office/drawing/2014/main" id="{4548EE78-78F0-5E8D-E43F-8BF047081137}"/>
              </a:ext>
            </a:extLst>
          </p:cNvPr>
          <p:cNvCxnSpPr>
            <a:cxnSpLocks/>
          </p:cNvCxnSpPr>
          <p:nvPr/>
        </p:nvCxnSpPr>
        <p:spPr>
          <a:xfrm flipV="1">
            <a:off x="9129549" y="5849518"/>
            <a:ext cx="704458" cy="252482"/>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26" name="CaixaDeTexto 25">
            <a:extLst>
              <a:ext uri="{FF2B5EF4-FFF2-40B4-BE49-F238E27FC236}">
                <a16:creationId xmlns:a16="http://schemas.microsoft.com/office/drawing/2014/main" id="{57FB43C1-CD97-2CC5-3636-8746801E348A}"/>
              </a:ext>
            </a:extLst>
          </p:cNvPr>
          <p:cNvSpPr txBox="1"/>
          <p:nvPr/>
        </p:nvSpPr>
        <p:spPr>
          <a:xfrm>
            <a:off x="8369052" y="6102000"/>
            <a:ext cx="1966925" cy="276999"/>
          </a:xfrm>
          <a:prstGeom prst="rect">
            <a:avLst/>
          </a:prstGeom>
          <a:noFill/>
        </p:spPr>
        <p:txBody>
          <a:bodyPr wrap="square" lIns="0" tIns="0" rIns="0" bIns="0" rtlCol="0">
            <a:spAutoFit/>
          </a:bodyPr>
          <a:lstStyle/>
          <a:p>
            <a:pPr algn="l"/>
            <a:r>
              <a:rPr lang="en-GB" dirty="0"/>
              <a:t>Interaction point</a:t>
            </a:r>
          </a:p>
        </p:txBody>
      </p:sp>
      <p:pic>
        <p:nvPicPr>
          <p:cNvPr id="8" name="Picture 43">
            <a:extLst>
              <a:ext uri="{FF2B5EF4-FFF2-40B4-BE49-F238E27FC236}">
                <a16:creationId xmlns:a16="http://schemas.microsoft.com/office/drawing/2014/main" id="{6554F300-539A-B7FA-A7E1-52E1BEF4C67D}"/>
              </a:ext>
            </a:extLst>
          </p:cNvPr>
          <p:cNvPicPr>
            <a:picLocks noChangeAspect="1"/>
          </p:cNvPicPr>
          <p:nvPr/>
        </p:nvPicPr>
        <p:blipFill>
          <a:blip r:embed="rId8" cstate="print">
            <a:extLst>
              <a:ext uri="{28A0092B-C50C-407E-A947-70E740481C1C}">
                <a14:useLocalDpi xmlns:a14="http://schemas.microsoft.com/office/drawing/2010/main" val="0"/>
              </a:ext>
            </a:extLst>
          </a:blip>
          <a:srcRect b="22572"/>
          <a:stretch/>
        </p:blipFill>
        <p:spPr>
          <a:xfrm>
            <a:off x="966523" y="4667233"/>
            <a:ext cx="613316" cy="642116"/>
          </a:xfrm>
          <a:prstGeom prst="rect">
            <a:avLst/>
          </a:prstGeom>
          <a:effectLst>
            <a:outerShdw blurRad="50800" dist="38100" dir="2700000" algn="tl" rotWithShape="0">
              <a:prstClr val="black">
                <a:alpha val="40000"/>
              </a:prstClr>
            </a:outerShdw>
          </a:effectLst>
        </p:spPr>
      </p:pic>
      <p:pic>
        <p:nvPicPr>
          <p:cNvPr id="9" name="Picture 6" descr="Download University of Bristol Logo in SVG Vector or PNG File Format - Logo .wine">
            <a:extLst>
              <a:ext uri="{FF2B5EF4-FFF2-40B4-BE49-F238E27FC236}">
                <a16:creationId xmlns:a16="http://schemas.microsoft.com/office/drawing/2014/main" id="{68DEDDE3-D860-6CEC-1AC2-DF052D582B3F}"/>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711FA961-B4D3-2D2C-3943-B03A57BA384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15" name="CaixaDeTexto 14">
            <a:extLst>
              <a:ext uri="{FF2B5EF4-FFF2-40B4-BE49-F238E27FC236}">
                <a16:creationId xmlns:a16="http://schemas.microsoft.com/office/drawing/2014/main" id="{D23C1466-6833-4CAF-C76B-7B32F5B8990C}"/>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Tree>
    <p:extLst>
      <p:ext uri="{BB962C8B-B14F-4D97-AF65-F5344CB8AC3E}">
        <p14:creationId xmlns:p14="http://schemas.microsoft.com/office/powerpoint/2010/main" val="507327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A91F7B-DF2F-CEE8-16B7-8BBA245CC04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87A20E-F539-76D5-B004-0126B8CA3E59}"/>
              </a:ext>
            </a:extLst>
          </p:cNvPr>
          <p:cNvSpPr>
            <a:spLocks noGrp="1"/>
          </p:cNvSpPr>
          <p:nvPr>
            <p:ph type="sldNum" sz="quarter" idx="12"/>
          </p:nvPr>
        </p:nvSpPr>
        <p:spPr/>
        <p:txBody>
          <a:bodyPr/>
          <a:lstStyle/>
          <a:p>
            <a:fld id="{4B8DAB7E-37F5-46E8-B622-74515EB4CF12}" type="slidenum">
              <a:rPr lang="en-GB" smtClean="0"/>
              <a:pPr/>
              <a:t>3</a:t>
            </a:fld>
            <a:endParaRPr lang="en-GB"/>
          </a:p>
        </p:txBody>
      </p:sp>
      <p:sp>
        <p:nvSpPr>
          <p:cNvPr id="3" name="Title 2">
            <a:extLst>
              <a:ext uri="{FF2B5EF4-FFF2-40B4-BE49-F238E27FC236}">
                <a16:creationId xmlns:a16="http://schemas.microsoft.com/office/drawing/2014/main" id="{314EF9FF-7DE1-85AB-4DC2-C6A49DA62FBF}"/>
              </a:ext>
            </a:extLst>
          </p:cNvPr>
          <p:cNvSpPr>
            <a:spLocks noGrp="1"/>
          </p:cNvSpPr>
          <p:nvPr>
            <p:ph type="title"/>
          </p:nvPr>
        </p:nvSpPr>
        <p:spPr/>
        <p:txBody>
          <a:bodyPr/>
          <a:lstStyle/>
          <a:p>
            <a:r>
              <a:rPr lang="en-GB" dirty="0"/>
              <a:t>General requirements and challenges</a:t>
            </a:r>
          </a:p>
        </p:txBody>
      </p:sp>
      <p:pic>
        <p:nvPicPr>
          <p:cNvPr id="6" name="Picture 5">
            <a:extLst>
              <a:ext uri="{FF2B5EF4-FFF2-40B4-BE49-F238E27FC236}">
                <a16:creationId xmlns:a16="http://schemas.microsoft.com/office/drawing/2014/main" id="{F893C1B6-E04E-22E3-7044-CCF6CD438553}"/>
              </a:ext>
            </a:extLst>
          </p:cNvPr>
          <p:cNvPicPr>
            <a:picLocks noChangeAspect="1"/>
          </p:cNvPicPr>
          <p:nvPr/>
        </p:nvPicPr>
        <p:blipFill>
          <a:blip r:embed="rId3" cstate="print">
            <a:extLst>
              <a:ext uri="{28A0092B-C50C-407E-A947-70E740481C1C}">
                <a14:useLocalDpi xmlns:a14="http://schemas.microsoft.com/office/drawing/2010/main" val="0"/>
              </a:ext>
            </a:extLst>
          </a:blip>
          <a:srcRect l="24230" t="15326" r="22444" b="40252"/>
          <a:stretch/>
        </p:blipFill>
        <p:spPr>
          <a:xfrm>
            <a:off x="6211422" y="1252312"/>
            <a:ext cx="5614068" cy="3507531"/>
          </a:xfrm>
          <a:prstGeom prst="rect">
            <a:avLst/>
          </a:prstGeom>
          <a:effectLst>
            <a:outerShdw blurRad="63500" sx="102000" sy="102000" algn="ctr" rotWithShape="0">
              <a:prstClr val="black">
                <a:alpha val="40000"/>
              </a:prstClr>
            </a:outerShdw>
          </a:effectLst>
        </p:spPr>
      </p:pic>
      <p:sp>
        <p:nvSpPr>
          <p:cNvPr id="7" name="TextBox 6">
            <a:extLst>
              <a:ext uri="{FF2B5EF4-FFF2-40B4-BE49-F238E27FC236}">
                <a16:creationId xmlns:a16="http://schemas.microsoft.com/office/drawing/2014/main" id="{3D6E222E-E850-ECC9-D926-E5351AE06884}"/>
              </a:ext>
            </a:extLst>
          </p:cNvPr>
          <p:cNvSpPr txBox="1"/>
          <p:nvPr/>
        </p:nvSpPr>
        <p:spPr>
          <a:xfrm>
            <a:off x="6310034" y="1320725"/>
            <a:ext cx="3811433" cy="830997"/>
          </a:xfrm>
          <a:prstGeom prst="rect">
            <a:avLst/>
          </a:prstGeom>
          <a:solidFill>
            <a:srgbClr val="000000">
              <a:alpha val="58039"/>
            </a:srgbClr>
          </a:solidFill>
        </p:spPr>
        <p:txBody>
          <a:bodyPr wrap="square">
            <a:spAutoFit/>
          </a:bodyPr>
          <a:lstStyle/>
          <a:p>
            <a:pPr indent="-9525"/>
            <a:r>
              <a:rPr lang="en-GB" sz="1600" b="1" dirty="0">
                <a:solidFill>
                  <a:schemeClr val="bg1"/>
                </a:solidFill>
                <a:latin typeface="Calibri" panose="020F0502020204030204" pitchFamily="34" charset="0"/>
              </a:rPr>
              <a:t>ALICE – LS2 Central beam pipe</a:t>
            </a:r>
            <a:endParaRPr lang="en-GB" sz="1600" b="1" kern="1200" dirty="0">
              <a:solidFill>
                <a:schemeClr val="bg1"/>
              </a:solidFill>
              <a:effectLst/>
              <a:latin typeface="Calibri" panose="020F0502020204030204" pitchFamily="34" charset="0"/>
              <a:ea typeface="+mn-ea"/>
              <a:cs typeface="+mn-cs"/>
            </a:endParaRPr>
          </a:p>
          <a:p>
            <a:pPr indent="-9525"/>
            <a:r>
              <a:rPr lang="en-GB" sz="1600" b="0" i="0" dirty="0">
                <a:solidFill>
                  <a:srgbClr val="ECECEC"/>
                </a:solidFill>
                <a:effectLst/>
                <a:latin typeface="Google Sans"/>
              </a:rPr>
              <a:t>⌀</a:t>
            </a:r>
            <a:r>
              <a:rPr lang="en-GB" sz="1600" i="1" kern="1200" dirty="0">
                <a:solidFill>
                  <a:schemeClr val="bg1"/>
                </a:solidFill>
                <a:effectLst/>
                <a:latin typeface="Calibri" panose="020F0502020204030204" pitchFamily="34" charset="0"/>
                <a:ea typeface="+mn-ea"/>
                <a:cs typeface="+mn-cs"/>
              </a:rPr>
              <a:t> 60 mm, Wall thickness 0.8 mm</a:t>
            </a:r>
            <a:endParaRPr lang="en-GB" sz="1600" i="1" dirty="0">
              <a:solidFill>
                <a:schemeClr val="bg1"/>
              </a:solidFill>
              <a:latin typeface="Calibri" panose="020F0502020204030204" pitchFamily="34" charset="0"/>
            </a:endParaRPr>
          </a:p>
          <a:p>
            <a:pPr indent="-9525"/>
            <a:r>
              <a:rPr lang="en-GB" sz="1600" b="1" i="1" kern="1200" dirty="0">
                <a:solidFill>
                  <a:srgbClr val="32B876"/>
                </a:solidFill>
                <a:effectLst/>
                <a:latin typeface="Calibri" panose="020F0502020204030204" pitchFamily="34" charset="0"/>
                <a:ea typeface="+mn-ea"/>
                <a:cs typeface="+mn-cs"/>
              </a:rPr>
              <a:t>Beryllium (  ̴ 35 cm radiation length)</a:t>
            </a:r>
            <a:endParaRPr lang="en-GB" sz="1600" b="1" i="1" dirty="0">
              <a:solidFill>
                <a:srgbClr val="32B876"/>
              </a:solidFill>
            </a:endParaRPr>
          </a:p>
        </p:txBody>
      </p:sp>
      <p:cxnSp>
        <p:nvCxnSpPr>
          <p:cNvPr id="14" name="Conector de Seta Reta 13">
            <a:extLst>
              <a:ext uri="{FF2B5EF4-FFF2-40B4-BE49-F238E27FC236}">
                <a16:creationId xmlns:a16="http://schemas.microsoft.com/office/drawing/2014/main" id="{CBD28AC4-EE9F-C1A7-E1B6-5472554CD190}"/>
              </a:ext>
            </a:extLst>
          </p:cNvPr>
          <p:cNvCxnSpPr>
            <a:cxnSpLocks/>
          </p:cNvCxnSpPr>
          <p:nvPr/>
        </p:nvCxnSpPr>
        <p:spPr>
          <a:xfrm>
            <a:off x="2944008" y="1373875"/>
            <a:ext cx="919570"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5" name="Conector de Seta Reta 14">
            <a:extLst>
              <a:ext uri="{FF2B5EF4-FFF2-40B4-BE49-F238E27FC236}">
                <a16:creationId xmlns:a16="http://schemas.microsoft.com/office/drawing/2014/main" id="{E5E4E5EE-ADC4-33A0-C198-8184326929E7}"/>
              </a:ext>
            </a:extLst>
          </p:cNvPr>
          <p:cNvCxnSpPr>
            <a:cxnSpLocks/>
          </p:cNvCxnSpPr>
          <p:nvPr/>
        </p:nvCxnSpPr>
        <p:spPr>
          <a:xfrm>
            <a:off x="2944008" y="1705250"/>
            <a:ext cx="919570"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6" name="CaixaDeTexto 15">
            <a:extLst>
              <a:ext uri="{FF2B5EF4-FFF2-40B4-BE49-F238E27FC236}">
                <a16:creationId xmlns:a16="http://schemas.microsoft.com/office/drawing/2014/main" id="{ACD0885C-643E-17E5-9364-2FF60FB54297}"/>
              </a:ext>
            </a:extLst>
          </p:cNvPr>
          <p:cNvSpPr txBox="1"/>
          <p:nvPr/>
        </p:nvSpPr>
        <p:spPr>
          <a:xfrm>
            <a:off x="3987655" y="1242258"/>
            <a:ext cx="1966925" cy="276999"/>
          </a:xfrm>
          <a:prstGeom prst="rect">
            <a:avLst/>
          </a:prstGeom>
          <a:noFill/>
        </p:spPr>
        <p:txBody>
          <a:bodyPr wrap="square" lIns="0" tIns="0" rIns="0" bIns="0" rtlCol="0">
            <a:spAutoFit/>
          </a:bodyPr>
          <a:lstStyle/>
          <a:p>
            <a:pPr algn="l"/>
            <a:r>
              <a:rPr lang="en-GB" dirty="0"/>
              <a:t>Radiation length</a:t>
            </a:r>
          </a:p>
        </p:txBody>
      </p:sp>
      <p:sp>
        <p:nvSpPr>
          <p:cNvPr id="17" name="CaixaDeTexto 16">
            <a:extLst>
              <a:ext uri="{FF2B5EF4-FFF2-40B4-BE49-F238E27FC236}">
                <a16:creationId xmlns:a16="http://schemas.microsoft.com/office/drawing/2014/main" id="{B6497728-354E-C801-AE54-BB693DB0892A}"/>
              </a:ext>
            </a:extLst>
          </p:cNvPr>
          <p:cNvSpPr txBox="1"/>
          <p:nvPr/>
        </p:nvSpPr>
        <p:spPr>
          <a:xfrm>
            <a:off x="3949425" y="1562784"/>
            <a:ext cx="1966925" cy="276999"/>
          </a:xfrm>
          <a:prstGeom prst="rect">
            <a:avLst/>
          </a:prstGeom>
          <a:noFill/>
        </p:spPr>
        <p:txBody>
          <a:bodyPr wrap="square" lIns="0" tIns="0" rIns="0" bIns="0" rtlCol="0">
            <a:spAutoFit/>
          </a:bodyPr>
          <a:lstStyle/>
          <a:p>
            <a:pPr algn="l"/>
            <a:r>
              <a:rPr lang="en-GB" dirty="0"/>
              <a:t>Thickness</a:t>
            </a:r>
          </a:p>
        </p:txBody>
      </p:sp>
      <p:cxnSp>
        <p:nvCxnSpPr>
          <p:cNvPr id="18" name="Conector de Seta Reta 17">
            <a:extLst>
              <a:ext uri="{FF2B5EF4-FFF2-40B4-BE49-F238E27FC236}">
                <a16:creationId xmlns:a16="http://schemas.microsoft.com/office/drawing/2014/main" id="{77EC1168-B7FD-A51D-43A0-7B8AB9D89E72}"/>
              </a:ext>
            </a:extLst>
          </p:cNvPr>
          <p:cNvCxnSpPr>
            <a:cxnSpLocks/>
          </p:cNvCxnSpPr>
          <p:nvPr/>
        </p:nvCxnSpPr>
        <p:spPr>
          <a:xfrm flipV="1">
            <a:off x="4204716" y="2969420"/>
            <a:ext cx="674961" cy="7286"/>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20" name="CaixaDeTexto 19">
            <a:extLst>
              <a:ext uri="{FF2B5EF4-FFF2-40B4-BE49-F238E27FC236}">
                <a16:creationId xmlns:a16="http://schemas.microsoft.com/office/drawing/2014/main" id="{BBDD2005-471D-5C01-8B55-B798C2BE8643}"/>
              </a:ext>
            </a:extLst>
          </p:cNvPr>
          <p:cNvSpPr txBox="1"/>
          <p:nvPr/>
        </p:nvSpPr>
        <p:spPr>
          <a:xfrm>
            <a:off x="5004595" y="2830921"/>
            <a:ext cx="1966925" cy="276999"/>
          </a:xfrm>
          <a:prstGeom prst="rect">
            <a:avLst/>
          </a:prstGeom>
          <a:noFill/>
        </p:spPr>
        <p:txBody>
          <a:bodyPr wrap="square" lIns="0" tIns="0" rIns="0" bIns="0" rtlCol="0">
            <a:spAutoFit/>
          </a:bodyPr>
          <a:lstStyle/>
          <a:p>
            <a:pPr algn="l"/>
            <a:r>
              <a:rPr lang="en-GB" dirty="0"/>
              <a:t>Stiffness</a:t>
            </a:r>
          </a:p>
        </p:txBody>
      </p:sp>
      <p:sp>
        <p:nvSpPr>
          <p:cNvPr id="21" name="CaixaDeTexto 20">
            <a:extLst>
              <a:ext uri="{FF2B5EF4-FFF2-40B4-BE49-F238E27FC236}">
                <a16:creationId xmlns:a16="http://schemas.microsoft.com/office/drawing/2014/main" id="{3F6AA880-4C4F-D7A2-2B2B-BA738CBFFEF7}"/>
              </a:ext>
            </a:extLst>
          </p:cNvPr>
          <p:cNvSpPr txBox="1"/>
          <p:nvPr/>
        </p:nvSpPr>
        <p:spPr>
          <a:xfrm>
            <a:off x="1067980" y="2362040"/>
            <a:ext cx="4011791" cy="276999"/>
          </a:xfrm>
          <a:prstGeom prst="rect">
            <a:avLst/>
          </a:prstGeom>
          <a:noFill/>
        </p:spPr>
        <p:txBody>
          <a:bodyPr wrap="square" lIns="0" tIns="0" rIns="0" bIns="0" rtlCol="0">
            <a:spAutoFit/>
          </a:bodyPr>
          <a:lstStyle/>
          <a:p>
            <a:pPr algn="l"/>
            <a:r>
              <a:rPr lang="en-GB" b="1" dirty="0">
                <a:solidFill>
                  <a:srgbClr val="FF0000"/>
                </a:solidFill>
              </a:rPr>
              <a:t>Secondary or primary vacuum</a:t>
            </a:r>
          </a:p>
        </p:txBody>
      </p:sp>
      <p:sp>
        <p:nvSpPr>
          <p:cNvPr id="23" name="CaixaDeTexto 22">
            <a:extLst>
              <a:ext uri="{FF2B5EF4-FFF2-40B4-BE49-F238E27FC236}">
                <a16:creationId xmlns:a16="http://schemas.microsoft.com/office/drawing/2014/main" id="{68A0BE13-11F6-3913-A3AF-9A7051B11A54}"/>
              </a:ext>
            </a:extLst>
          </p:cNvPr>
          <p:cNvSpPr txBox="1"/>
          <p:nvPr/>
        </p:nvSpPr>
        <p:spPr>
          <a:xfrm>
            <a:off x="617763" y="967519"/>
            <a:ext cx="2305137" cy="276999"/>
          </a:xfrm>
          <a:prstGeom prst="rect">
            <a:avLst/>
          </a:prstGeom>
          <a:noFill/>
        </p:spPr>
        <p:txBody>
          <a:bodyPr wrap="square" lIns="0" tIns="0" rIns="0" bIns="0" rtlCol="0">
            <a:spAutoFit/>
          </a:bodyPr>
          <a:lstStyle/>
          <a:p>
            <a:pPr algn="l"/>
            <a:r>
              <a:rPr lang="en-GB" b="1" dirty="0">
                <a:solidFill>
                  <a:srgbClr val="FF0000"/>
                </a:solidFill>
              </a:rPr>
              <a:t>Energy preserved</a:t>
            </a:r>
          </a:p>
        </p:txBody>
      </p:sp>
      <p:sp>
        <p:nvSpPr>
          <p:cNvPr id="30" name="CaixaDeTexto 29">
            <a:extLst>
              <a:ext uri="{FF2B5EF4-FFF2-40B4-BE49-F238E27FC236}">
                <a16:creationId xmlns:a16="http://schemas.microsoft.com/office/drawing/2014/main" id="{B1961C09-8573-F26F-68FE-5A82DA4860F8}"/>
              </a:ext>
            </a:extLst>
          </p:cNvPr>
          <p:cNvSpPr txBox="1"/>
          <p:nvPr/>
        </p:nvSpPr>
        <p:spPr>
          <a:xfrm>
            <a:off x="274205" y="5185566"/>
            <a:ext cx="4011791" cy="276999"/>
          </a:xfrm>
          <a:prstGeom prst="rect">
            <a:avLst/>
          </a:prstGeom>
          <a:noFill/>
        </p:spPr>
        <p:txBody>
          <a:bodyPr wrap="square" lIns="0" tIns="0" rIns="0" bIns="0" rtlCol="0">
            <a:spAutoFit/>
          </a:bodyPr>
          <a:lstStyle/>
          <a:p>
            <a:pPr algn="l"/>
            <a:r>
              <a:rPr lang="en-GB" b="1" dirty="0">
                <a:solidFill>
                  <a:srgbClr val="FF0000"/>
                </a:solidFill>
              </a:rPr>
              <a:t>Secondary or primary vacuum</a:t>
            </a:r>
          </a:p>
        </p:txBody>
      </p:sp>
      <p:grpSp>
        <p:nvGrpSpPr>
          <p:cNvPr id="31" name="Group 15">
            <a:extLst>
              <a:ext uri="{FF2B5EF4-FFF2-40B4-BE49-F238E27FC236}">
                <a16:creationId xmlns:a16="http://schemas.microsoft.com/office/drawing/2014/main" id="{440E0383-6EDB-0A9F-8D74-14E65B75B8AB}"/>
              </a:ext>
            </a:extLst>
          </p:cNvPr>
          <p:cNvGrpSpPr/>
          <p:nvPr/>
        </p:nvGrpSpPr>
        <p:grpSpPr>
          <a:xfrm>
            <a:off x="152320" y="1298479"/>
            <a:ext cx="2665454" cy="523220"/>
            <a:chOff x="-142881" y="2439016"/>
            <a:chExt cx="1952625" cy="523220"/>
          </a:xfrm>
        </p:grpSpPr>
        <p:sp>
          <p:nvSpPr>
            <p:cNvPr id="32" name="Parallelogram 16">
              <a:extLst>
                <a:ext uri="{FF2B5EF4-FFF2-40B4-BE49-F238E27FC236}">
                  <a16:creationId xmlns:a16="http://schemas.microsoft.com/office/drawing/2014/main" id="{A4FE95A7-E145-5578-87F3-A837722D286B}"/>
                </a:ext>
              </a:extLst>
            </p:cNvPr>
            <p:cNvSpPr/>
            <p:nvPr/>
          </p:nvSpPr>
          <p:spPr>
            <a:xfrm flipH="1">
              <a:off x="-142881" y="2447925"/>
              <a:ext cx="1952625" cy="505403"/>
            </a:xfrm>
            <a:prstGeom prst="parallelogram">
              <a:avLst/>
            </a:prstGeom>
            <a:solidFill>
              <a:srgbClr val="001C5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TextBox 17">
              <a:extLst>
                <a:ext uri="{FF2B5EF4-FFF2-40B4-BE49-F238E27FC236}">
                  <a16:creationId xmlns:a16="http://schemas.microsoft.com/office/drawing/2014/main" id="{FCEC6C82-4D1D-27E7-693D-134AD5A38526}"/>
                </a:ext>
              </a:extLst>
            </p:cNvPr>
            <p:cNvSpPr txBox="1"/>
            <p:nvPr/>
          </p:nvSpPr>
          <p:spPr>
            <a:xfrm>
              <a:off x="-109798" y="2439016"/>
              <a:ext cx="1894274" cy="523220"/>
            </a:xfrm>
            <a:prstGeom prst="rect">
              <a:avLst/>
            </a:prstGeom>
            <a:noFill/>
          </p:spPr>
          <p:txBody>
            <a:bodyPr wrap="square">
              <a:spAutoFit/>
            </a:bodyPr>
            <a:lstStyle/>
            <a:p>
              <a:pPr indent="-9525" algn="ctr"/>
              <a:r>
                <a:rPr lang="en-GB" sz="2800" b="1" kern="1200" dirty="0">
                  <a:solidFill>
                    <a:schemeClr val="bg1"/>
                  </a:solidFill>
                  <a:effectLst/>
                  <a:latin typeface="Calibri" panose="020F0502020204030204" pitchFamily="34" charset="0"/>
                  <a:ea typeface="+mn-ea"/>
                  <a:cs typeface="+mn-cs"/>
                </a:rPr>
                <a:t>Transparency</a:t>
              </a:r>
              <a:endParaRPr lang="en-GB" sz="2000" dirty="0">
                <a:solidFill>
                  <a:schemeClr val="bg1"/>
                </a:solidFill>
              </a:endParaRPr>
            </a:p>
          </p:txBody>
        </p:sp>
      </p:grpSp>
      <p:grpSp>
        <p:nvGrpSpPr>
          <p:cNvPr id="34" name="Group 15">
            <a:extLst>
              <a:ext uri="{FF2B5EF4-FFF2-40B4-BE49-F238E27FC236}">
                <a16:creationId xmlns:a16="http://schemas.microsoft.com/office/drawing/2014/main" id="{C27164D0-CFEF-B70D-37E7-DFD9C5595267}"/>
              </a:ext>
            </a:extLst>
          </p:cNvPr>
          <p:cNvGrpSpPr/>
          <p:nvPr/>
        </p:nvGrpSpPr>
        <p:grpSpPr>
          <a:xfrm>
            <a:off x="912556" y="2699463"/>
            <a:ext cx="3256247" cy="523220"/>
            <a:chOff x="-142881" y="2439016"/>
            <a:chExt cx="1952625" cy="523220"/>
          </a:xfrm>
        </p:grpSpPr>
        <p:sp>
          <p:nvSpPr>
            <p:cNvPr id="35" name="Parallelogram 16">
              <a:extLst>
                <a:ext uri="{FF2B5EF4-FFF2-40B4-BE49-F238E27FC236}">
                  <a16:creationId xmlns:a16="http://schemas.microsoft.com/office/drawing/2014/main" id="{659B4402-507D-B618-D42E-4D8F01FF50B5}"/>
                </a:ext>
              </a:extLst>
            </p:cNvPr>
            <p:cNvSpPr/>
            <p:nvPr/>
          </p:nvSpPr>
          <p:spPr>
            <a:xfrm flipH="1">
              <a:off x="-142881" y="2447925"/>
              <a:ext cx="1952625" cy="505403"/>
            </a:xfrm>
            <a:prstGeom prst="parallelogram">
              <a:avLst/>
            </a:prstGeom>
            <a:solidFill>
              <a:srgbClr val="001C5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TextBox 17">
              <a:extLst>
                <a:ext uri="{FF2B5EF4-FFF2-40B4-BE49-F238E27FC236}">
                  <a16:creationId xmlns:a16="http://schemas.microsoft.com/office/drawing/2014/main" id="{C763B532-65B0-403D-642C-9D8FF1171752}"/>
                </a:ext>
              </a:extLst>
            </p:cNvPr>
            <p:cNvSpPr txBox="1"/>
            <p:nvPr/>
          </p:nvSpPr>
          <p:spPr>
            <a:xfrm>
              <a:off x="-109798" y="2439016"/>
              <a:ext cx="1894274" cy="523220"/>
            </a:xfrm>
            <a:prstGeom prst="rect">
              <a:avLst/>
            </a:prstGeom>
            <a:noFill/>
          </p:spPr>
          <p:txBody>
            <a:bodyPr wrap="square">
              <a:spAutoFit/>
            </a:bodyPr>
            <a:lstStyle/>
            <a:p>
              <a:pPr indent="-9525" algn="ctr"/>
              <a:r>
                <a:rPr lang="en-GB" sz="2800" b="1" kern="1200" dirty="0">
                  <a:solidFill>
                    <a:schemeClr val="bg1"/>
                  </a:solidFill>
                  <a:effectLst/>
                  <a:latin typeface="Calibri" panose="020F0502020204030204" pitchFamily="34" charset="0"/>
                  <a:ea typeface="+mn-ea"/>
                  <a:cs typeface="+mn-cs"/>
                </a:rPr>
                <a:t>Buckling resistance</a:t>
              </a:r>
              <a:endParaRPr lang="en-GB" sz="2000" dirty="0">
                <a:solidFill>
                  <a:schemeClr val="bg1"/>
                </a:solidFill>
              </a:endParaRPr>
            </a:p>
          </p:txBody>
        </p:sp>
      </p:grpSp>
      <p:sp>
        <p:nvSpPr>
          <p:cNvPr id="39" name="CaixaDeTexto 38">
            <a:extLst>
              <a:ext uri="{FF2B5EF4-FFF2-40B4-BE49-F238E27FC236}">
                <a16:creationId xmlns:a16="http://schemas.microsoft.com/office/drawing/2014/main" id="{9347451C-E19E-6532-E7AE-C636FF9500D0}"/>
              </a:ext>
            </a:extLst>
          </p:cNvPr>
          <p:cNvSpPr txBox="1"/>
          <p:nvPr/>
        </p:nvSpPr>
        <p:spPr>
          <a:xfrm>
            <a:off x="1678891" y="3766719"/>
            <a:ext cx="4011791" cy="276999"/>
          </a:xfrm>
          <a:prstGeom prst="rect">
            <a:avLst/>
          </a:prstGeom>
          <a:noFill/>
        </p:spPr>
        <p:txBody>
          <a:bodyPr wrap="square" lIns="0" tIns="0" rIns="0" bIns="0" rtlCol="0">
            <a:spAutoFit/>
          </a:bodyPr>
          <a:lstStyle/>
          <a:p>
            <a:pPr algn="l"/>
            <a:r>
              <a:rPr lang="en-GB" b="1" dirty="0">
                <a:solidFill>
                  <a:srgbClr val="FF0000"/>
                </a:solidFill>
              </a:rPr>
              <a:t>Keep mechanical integrity</a:t>
            </a:r>
          </a:p>
        </p:txBody>
      </p:sp>
      <p:grpSp>
        <p:nvGrpSpPr>
          <p:cNvPr id="40" name="Group 15">
            <a:extLst>
              <a:ext uri="{FF2B5EF4-FFF2-40B4-BE49-F238E27FC236}">
                <a16:creationId xmlns:a16="http://schemas.microsoft.com/office/drawing/2014/main" id="{8DB04547-89DC-385F-0562-3508D73F3F6A}"/>
              </a:ext>
            </a:extLst>
          </p:cNvPr>
          <p:cNvGrpSpPr/>
          <p:nvPr/>
        </p:nvGrpSpPr>
        <p:grpSpPr>
          <a:xfrm>
            <a:off x="1052226" y="4104098"/>
            <a:ext cx="3754262" cy="954107"/>
            <a:chOff x="-142881" y="2439016"/>
            <a:chExt cx="1952625" cy="954107"/>
          </a:xfrm>
        </p:grpSpPr>
        <p:sp>
          <p:nvSpPr>
            <p:cNvPr id="41" name="Parallelogram 16">
              <a:extLst>
                <a:ext uri="{FF2B5EF4-FFF2-40B4-BE49-F238E27FC236}">
                  <a16:creationId xmlns:a16="http://schemas.microsoft.com/office/drawing/2014/main" id="{E6A8952A-096E-F380-5306-A7A199357E57}"/>
                </a:ext>
              </a:extLst>
            </p:cNvPr>
            <p:cNvSpPr/>
            <p:nvPr/>
          </p:nvSpPr>
          <p:spPr>
            <a:xfrm flipH="1">
              <a:off x="-142881" y="2447925"/>
              <a:ext cx="1952625" cy="505403"/>
            </a:xfrm>
            <a:prstGeom prst="parallelogram">
              <a:avLst/>
            </a:prstGeom>
            <a:solidFill>
              <a:srgbClr val="001C5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TextBox 17">
              <a:extLst>
                <a:ext uri="{FF2B5EF4-FFF2-40B4-BE49-F238E27FC236}">
                  <a16:creationId xmlns:a16="http://schemas.microsoft.com/office/drawing/2014/main" id="{7901ABD7-0C0B-ACFC-9C85-9AA1216A4B55}"/>
                </a:ext>
              </a:extLst>
            </p:cNvPr>
            <p:cNvSpPr txBox="1"/>
            <p:nvPr/>
          </p:nvSpPr>
          <p:spPr>
            <a:xfrm>
              <a:off x="-109798" y="2439016"/>
              <a:ext cx="1894274" cy="954107"/>
            </a:xfrm>
            <a:prstGeom prst="rect">
              <a:avLst/>
            </a:prstGeom>
            <a:noFill/>
          </p:spPr>
          <p:txBody>
            <a:bodyPr wrap="square">
              <a:spAutoFit/>
            </a:bodyPr>
            <a:lstStyle/>
            <a:p>
              <a:pPr indent="-9525" algn="ctr"/>
              <a:r>
                <a:rPr lang="en-GB" sz="2800" b="1" kern="1200" dirty="0">
                  <a:solidFill>
                    <a:schemeClr val="bg1"/>
                  </a:solidFill>
                  <a:effectLst/>
                  <a:latin typeface="Calibri" panose="020F0502020204030204" pitchFamily="34" charset="0"/>
                  <a:ea typeface="+mn-ea"/>
                  <a:cs typeface="+mn-cs"/>
                </a:rPr>
                <a:t>Radiation environment</a:t>
              </a:r>
              <a:endParaRPr lang="en-GB" sz="2000" dirty="0">
                <a:solidFill>
                  <a:schemeClr val="bg1"/>
                </a:solidFill>
              </a:endParaRPr>
            </a:p>
          </p:txBody>
        </p:sp>
      </p:grpSp>
      <p:grpSp>
        <p:nvGrpSpPr>
          <p:cNvPr id="43" name="Group 15">
            <a:extLst>
              <a:ext uri="{FF2B5EF4-FFF2-40B4-BE49-F238E27FC236}">
                <a16:creationId xmlns:a16="http://schemas.microsoft.com/office/drawing/2014/main" id="{C09E0B03-199D-FE3D-609F-F2C47390A747}"/>
              </a:ext>
            </a:extLst>
          </p:cNvPr>
          <p:cNvGrpSpPr/>
          <p:nvPr/>
        </p:nvGrpSpPr>
        <p:grpSpPr>
          <a:xfrm>
            <a:off x="431667" y="5533155"/>
            <a:ext cx="2679503" cy="523220"/>
            <a:chOff x="-142881" y="2439016"/>
            <a:chExt cx="1952625" cy="523220"/>
          </a:xfrm>
        </p:grpSpPr>
        <p:sp>
          <p:nvSpPr>
            <p:cNvPr id="44" name="Parallelogram 16">
              <a:extLst>
                <a:ext uri="{FF2B5EF4-FFF2-40B4-BE49-F238E27FC236}">
                  <a16:creationId xmlns:a16="http://schemas.microsoft.com/office/drawing/2014/main" id="{7EEED406-69A8-3C25-BF69-867958B12BF7}"/>
                </a:ext>
              </a:extLst>
            </p:cNvPr>
            <p:cNvSpPr/>
            <p:nvPr/>
          </p:nvSpPr>
          <p:spPr>
            <a:xfrm flipH="1">
              <a:off x="-142881" y="2447925"/>
              <a:ext cx="1952625" cy="505403"/>
            </a:xfrm>
            <a:prstGeom prst="parallelogram">
              <a:avLst/>
            </a:prstGeom>
            <a:solidFill>
              <a:srgbClr val="001C5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TextBox 17">
              <a:extLst>
                <a:ext uri="{FF2B5EF4-FFF2-40B4-BE49-F238E27FC236}">
                  <a16:creationId xmlns:a16="http://schemas.microsoft.com/office/drawing/2014/main" id="{2B861369-42A9-FBC1-75FB-38EAC3B8C459}"/>
                </a:ext>
              </a:extLst>
            </p:cNvPr>
            <p:cNvSpPr txBox="1"/>
            <p:nvPr/>
          </p:nvSpPr>
          <p:spPr>
            <a:xfrm>
              <a:off x="-109798" y="2439016"/>
              <a:ext cx="1894274" cy="523220"/>
            </a:xfrm>
            <a:prstGeom prst="rect">
              <a:avLst/>
            </a:prstGeom>
            <a:noFill/>
          </p:spPr>
          <p:txBody>
            <a:bodyPr wrap="square">
              <a:spAutoFit/>
            </a:bodyPr>
            <a:lstStyle/>
            <a:p>
              <a:pPr indent="-9525" algn="ctr"/>
              <a:r>
                <a:rPr lang="en-GB" sz="2800" b="1" kern="1200" dirty="0">
                  <a:solidFill>
                    <a:schemeClr val="bg1"/>
                  </a:solidFill>
                  <a:effectLst/>
                  <a:latin typeface="Calibri" panose="020F0502020204030204" pitchFamily="34" charset="0"/>
                  <a:ea typeface="+mn-ea"/>
                  <a:cs typeface="+mn-cs"/>
                </a:rPr>
                <a:t> Leak tightness</a:t>
              </a:r>
              <a:endParaRPr lang="en-GB" sz="2000" dirty="0">
                <a:solidFill>
                  <a:schemeClr val="bg1"/>
                </a:solidFill>
              </a:endParaRPr>
            </a:p>
          </p:txBody>
        </p:sp>
      </p:grpSp>
      <p:cxnSp>
        <p:nvCxnSpPr>
          <p:cNvPr id="46" name="Conector de Seta Reta 45">
            <a:extLst>
              <a:ext uri="{FF2B5EF4-FFF2-40B4-BE49-F238E27FC236}">
                <a16:creationId xmlns:a16="http://schemas.microsoft.com/office/drawing/2014/main" id="{5CC81E51-B424-BDC8-56D7-4D73DD89D344}"/>
              </a:ext>
            </a:extLst>
          </p:cNvPr>
          <p:cNvCxnSpPr>
            <a:cxnSpLocks/>
          </p:cNvCxnSpPr>
          <p:nvPr/>
        </p:nvCxnSpPr>
        <p:spPr>
          <a:xfrm>
            <a:off x="3242799" y="5666520"/>
            <a:ext cx="919570"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47" name="CaixaDeTexto 46">
            <a:extLst>
              <a:ext uri="{FF2B5EF4-FFF2-40B4-BE49-F238E27FC236}">
                <a16:creationId xmlns:a16="http://schemas.microsoft.com/office/drawing/2014/main" id="{4DDB7CA5-8C9C-63F7-6767-2964311A49BB}"/>
              </a:ext>
            </a:extLst>
          </p:cNvPr>
          <p:cNvSpPr txBox="1"/>
          <p:nvPr/>
        </p:nvSpPr>
        <p:spPr>
          <a:xfrm>
            <a:off x="4296518" y="5530895"/>
            <a:ext cx="1966925" cy="276999"/>
          </a:xfrm>
          <a:prstGeom prst="rect">
            <a:avLst/>
          </a:prstGeom>
          <a:noFill/>
        </p:spPr>
        <p:txBody>
          <a:bodyPr wrap="square" lIns="0" tIns="0" rIns="0" bIns="0" rtlCol="0">
            <a:spAutoFit/>
          </a:bodyPr>
          <a:lstStyle/>
          <a:p>
            <a:pPr algn="l"/>
            <a:r>
              <a:rPr lang="en-GB" dirty="0"/>
              <a:t>Permeability</a:t>
            </a:r>
          </a:p>
        </p:txBody>
      </p:sp>
      <p:cxnSp>
        <p:nvCxnSpPr>
          <p:cNvPr id="48" name="Conector de Seta Reta 47">
            <a:extLst>
              <a:ext uri="{FF2B5EF4-FFF2-40B4-BE49-F238E27FC236}">
                <a16:creationId xmlns:a16="http://schemas.microsoft.com/office/drawing/2014/main" id="{56ED41B7-47F1-1084-5C91-393B63F19E88}"/>
              </a:ext>
            </a:extLst>
          </p:cNvPr>
          <p:cNvCxnSpPr>
            <a:cxnSpLocks/>
          </p:cNvCxnSpPr>
          <p:nvPr/>
        </p:nvCxnSpPr>
        <p:spPr>
          <a:xfrm>
            <a:off x="3258389" y="5968406"/>
            <a:ext cx="919570"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49" name="CaixaDeTexto 48">
            <a:extLst>
              <a:ext uri="{FF2B5EF4-FFF2-40B4-BE49-F238E27FC236}">
                <a16:creationId xmlns:a16="http://schemas.microsoft.com/office/drawing/2014/main" id="{1968C7B1-C5A0-606D-B30B-590C33E9F5D8}"/>
              </a:ext>
            </a:extLst>
          </p:cNvPr>
          <p:cNvSpPr txBox="1"/>
          <p:nvPr/>
        </p:nvSpPr>
        <p:spPr>
          <a:xfrm>
            <a:off x="4312108" y="5822621"/>
            <a:ext cx="1966925" cy="276999"/>
          </a:xfrm>
          <a:prstGeom prst="rect">
            <a:avLst/>
          </a:prstGeom>
          <a:noFill/>
        </p:spPr>
        <p:txBody>
          <a:bodyPr wrap="square" lIns="0" tIns="0" rIns="0" bIns="0" rtlCol="0">
            <a:spAutoFit/>
          </a:bodyPr>
          <a:lstStyle/>
          <a:p>
            <a:pPr algn="l"/>
            <a:r>
              <a:rPr lang="en-GB" dirty="0"/>
              <a:t>Thickness</a:t>
            </a:r>
          </a:p>
        </p:txBody>
      </p:sp>
      <p:sp>
        <p:nvSpPr>
          <p:cNvPr id="51" name="CaixaDeTexto 50">
            <a:extLst>
              <a:ext uri="{FF2B5EF4-FFF2-40B4-BE49-F238E27FC236}">
                <a16:creationId xmlns:a16="http://schemas.microsoft.com/office/drawing/2014/main" id="{A73E2E71-8EC7-3A09-7228-6FD9CF818FFB}"/>
              </a:ext>
            </a:extLst>
          </p:cNvPr>
          <p:cNvSpPr txBox="1"/>
          <p:nvPr/>
        </p:nvSpPr>
        <p:spPr>
          <a:xfrm>
            <a:off x="6829423" y="4970570"/>
            <a:ext cx="4572168" cy="1231106"/>
          </a:xfrm>
          <a:prstGeom prst="rect">
            <a:avLst/>
          </a:prstGeom>
          <a:noFill/>
        </p:spPr>
        <p:txBody>
          <a:bodyPr wrap="square" lIns="0" tIns="0" rIns="0" bIns="0" rtlCol="0">
            <a:spAutoFit/>
          </a:bodyPr>
          <a:lstStyle/>
          <a:p>
            <a:pPr algn="ctr"/>
            <a:r>
              <a:rPr lang="en-GB" sz="4000" b="1" dirty="0">
                <a:solidFill>
                  <a:srgbClr val="00B050"/>
                </a:solidFill>
              </a:rPr>
              <a:t>Can we consider</a:t>
            </a:r>
            <a:br>
              <a:rPr lang="en-GB" sz="4000" b="1" dirty="0">
                <a:solidFill>
                  <a:srgbClr val="00B050"/>
                </a:solidFill>
              </a:rPr>
            </a:br>
            <a:r>
              <a:rPr lang="en-GB" sz="4000" b="1" dirty="0">
                <a:solidFill>
                  <a:srgbClr val="00B050"/>
                </a:solidFill>
              </a:rPr>
              <a:t>CFRP pipes?</a:t>
            </a:r>
          </a:p>
        </p:txBody>
      </p:sp>
      <p:pic>
        <p:nvPicPr>
          <p:cNvPr id="52" name="Picture 43">
            <a:extLst>
              <a:ext uri="{FF2B5EF4-FFF2-40B4-BE49-F238E27FC236}">
                <a16:creationId xmlns:a16="http://schemas.microsoft.com/office/drawing/2014/main" id="{62F2D9B9-DD25-AD6E-6F2A-A450FE7EBE14}"/>
              </a:ext>
            </a:extLst>
          </p:cNvPr>
          <p:cNvPicPr>
            <a:picLocks noChangeAspect="1"/>
          </p:cNvPicPr>
          <p:nvPr/>
        </p:nvPicPr>
        <p:blipFill>
          <a:blip r:embed="rId4" cstate="print">
            <a:extLst>
              <a:ext uri="{28A0092B-C50C-407E-A947-70E740481C1C}">
                <a14:useLocalDpi xmlns:a14="http://schemas.microsoft.com/office/drawing/2010/main" val="0"/>
              </a:ext>
            </a:extLst>
          </a:blip>
          <a:srcRect b="22572"/>
          <a:stretch/>
        </p:blipFill>
        <p:spPr>
          <a:xfrm>
            <a:off x="10764094" y="1347461"/>
            <a:ext cx="871724" cy="912658"/>
          </a:xfrm>
          <a:prstGeom prst="rect">
            <a:avLst/>
          </a:prstGeom>
          <a:effectLst>
            <a:outerShdw blurRad="50800" dist="38100" dir="2700000" algn="tl" rotWithShape="0">
              <a:prstClr val="black">
                <a:alpha val="40000"/>
              </a:prstClr>
            </a:outerShdw>
          </a:effectLst>
        </p:spPr>
      </p:pic>
      <p:pic>
        <p:nvPicPr>
          <p:cNvPr id="9" name="Picture 6" descr="Download University of Bristol Logo in SVG Vector or PNG File Format - Logo .wine">
            <a:extLst>
              <a:ext uri="{FF2B5EF4-FFF2-40B4-BE49-F238E27FC236}">
                <a16:creationId xmlns:a16="http://schemas.microsoft.com/office/drawing/2014/main" id="{4F6F84BA-9E35-E347-2BDA-6E234CE95BB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D0568800-68F7-162E-A725-EC3E72A85D5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11" name="CaixaDeTexto 10">
            <a:extLst>
              <a:ext uri="{FF2B5EF4-FFF2-40B4-BE49-F238E27FC236}">
                <a16:creationId xmlns:a16="http://schemas.microsoft.com/office/drawing/2014/main" id="{1DBAEF08-D149-1212-9A20-0CA90E1DDDA0}"/>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
        <p:nvSpPr>
          <p:cNvPr id="12" name="TextBox 114">
            <a:extLst>
              <a:ext uri="{FF2B5EF4-FFF2-40B4-BE49-F238E27FC236}">
                <a16:creationId xmlns:a16="http://schemas.microsoft.com/office/drawing/2014/main" id="{0BFDD59E-06F0-04DC-8A97-B18F999D039E}"/>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Tree>
    <p:extLst>
      <p:ext uri="{BB962C8B-B14F-4D97-AF65-F5344CB8AC3E}">
        <p14:creationId xmlns:p14="http://schemas.microsoft.com/office/powerpoint/2010/main" val="2911458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36ADF-FD57-7ACD-AA56-6C364C6B7D1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C0F8AA-85AD-025F-06A7-BF167DB3C8BB}"/>
              </a:ext>
            </a:extLst>
          </p:cNvPr>
          <p:cNvSpPr>
            <a:spLocks noGrp="1"/>
          </p:cNvSpPr>
          <p:nvPr>
            <p:ph type="sldNum" sz="quarter" idx="12"/>
          </p:nvPr>
        </p:nvSpPr>
        <p:spPr/>
        <p:txBody>
          <a:bodyPr/>
          <a:lstStyle/>
          <a:p>
            <a:fld id="{4B8DAB7E-37F5-46E8-B622-74515EB4CF12}" type="slidenum">
              <a:rPr lang="en-GB" smtClean="0"/>
              <a:pPr/>
              <a:t>4</a:t>
            </a:fld>
            <a:endParaRPr lang="en-GB"/>
          </a:p>
        </p:txBody>
      </p:sp>
      <p:sp>
        <p:nvSpPr>
          <p:cNvPr id="3" name="Title 2">
            <a:extLst>
              <a:ext uri="{FF2B5EF4-FFF2-40B4-BE49-F238E27FC236}">
                <a16:creationId xmlns:a16="http://schemas.microsoft.com/office/drawing/2014/main" id="{7CBA60F3-FC76-EBA6-BEBB-86E0BED485E9}"/>
              </a:ext>
            </a:extLst>
          </p:cNvPr>
          <p:cNvSpPr>
            <a:spLocks noGrp="1"/>
          </p:cNvSpPr>
          <p:nvPr>
            <p:ph type="title"/>
          </p:nvPr>
        </p:nvSpPr>
        <p:spPr/>
        <p:txBody>
          <a:bodyPr anchor="ctr">
            <a:normAutofit/>
          </a:bodyPr>
          <a:lstStyle/>
          <a:p>
            <a:r>
              <a:rPr lang="en-GB" dirty="0"/>
              <a:t>Non-Evaporable Getter (NEG) and manufacturing viability</a:t>
            </a:r>
          </a:p>
        </p:txBody>
      </p:sp>
      <p:grpSp>
        <p:nvGrpSpPr>
          <p:cNvPr id="22" name="Group 54">
            <a:extLst>
              <a:ext uri="{FF2B5EF4-FFF2-40B4-BE49-F238E27FC236}">
                <a16:creationId xmlns:a16="http://schemas.microsoft.com/office/drawing/2014/main" id="{8EAA05B4-9168-26B2-927A-2A3AA4FC89C6}"/>
              </a:ext>
            </a:extLst>
          </p:cNvPr>
          <p:cNvGrpSpPr/>
          <p:nvPr/>
        </p:nvGrpSpPr>
        <p:grpSpPr>
          <a:xfrm>
            <a:off x="166046" y="1005853"/>
            <a:ext cx="6612117" cy="2490100"/>
            <a:chOff x="90616" y="3292223"/>
            <a:chExt cx="3348274" cy="1260947"/>
          </a:xfrm>
        </p:grpSpPr>
        <p:grpSp>
          <p:nvGrpSpPr>
            <p:cNvPr id="23" name="Group 31">
              <a:extLst>
                <a:ext uri="{FF2B5EF4-FFF2-40B4-BE49-F238E27FC236}">
                  <a16:creationId xmlns:a16="http://schemas.microsoft.com/office/drawing/2014/main" id="{3EC26A2F-A023-528F-EC2F-57E7DA205BBC}"/>
                </a:ext>
              </a:extLst>
            </p:cNvPr>
            <p:cNvGrpSpPr/>
            <p:nvPr/>
          </p:nvGrpSpPr>
          <p:grpSpPr>
            <a:xfrm>
              <a:off x="2344615" y="4166697"/>
              <a:ext cx="1094275" cy="324218"/>
              <a:chOff x="2143833" y="2516435"/>
              <a:chExt cx="455539" cy="324218"/>
            </a:xfrm>
          </p:grpSpPr>
          <p:sp>
            <p:nvSpPr>
              <p:cNvPr id="38" name="TextBox 29">
                <a:extLst>
                  <a:ext uri="{FF2B5EF4-FFF2-40B4-BE49-F238E27FC236}">
                    <a16:creationId xmlns:a16="http://schemas.microsoft.com/office/drawing/2014/main" id="{D7390AE6-984A-995F-3D45-DB0852E78863}"/>
                  </a:ext>
                </a:extLst>
              </p:cNvPr>
              <p:cNvSpPr txBox="1"/>
              <p:nvPr/>
            </p:nvSpPr>
            <p:spPr>
              <a:xfrm>
                <a:off x="2143833" y="2555675"/>
                <a:ext cx="455539" cy="25715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GB" sz="2700" b="1" dirty="0">
                    <a:solidFill>
                      <a:schemeClr val="accent2"/>
                    </a:solidFill>
                    <a:latin typeface="Avenir Next LT Pro Light" panose="020B0304020202020204" pitchFamily="34" charset="0"/>
                  </a:rPr>
                  <a:t>Cu/</a:t>
                </a:r>
                <a:r>
                  <a:rPr lang="en-GB" sz="2700" b="1" dirty="0">
                    <a:solidFill>
                      <a:schemeClr val="accent4"/>
                    </a:solidFill>
                    <a:latin typeface="Avenir Next LT Pro Light" panose="020B0304020202020204" pitchFamily="34" charset="0"/>
                  </a:rPr>
                  <a:t>Ni</a:t>
                </a:r>
                <a:r>
                  <a:rPr lang="en-GB" sz="2700" dirty="0"/>
                  <a:t> </a:t>
                </a:r>
              </a:p>
            </p:txBody>
          </p:sp>
          <p:sp>
            <p:nvSpPr>
              <p:cNvPr id="39" name="Rectangle: Rounded Corners 30">
                <a:extLst>
                  <a:ext uri="{FF2B5EF4-FFF2-40B4-BE49-F238E27FC236}">
                    <a16:creationId xmlns:a16="http://schemas.microsoft.com/office/drawing/2014/main" id="{A280F567-8A22-BC1B-00D4-2133C5622D32}"/>
                  </a:ext>
                </a:extLst>
              </p:cNvPr>
              <p:cNvSpPr/>
              <p:nvPr/>
            </p:nvSpPr>
            <p:spPr>
              <a:xfrm>
                <a:off x="2204015" y="2516435"/>
                <a:ext cx="338371" cy="324218"/>
              </a:xfrm>
              <a:prstGeom prst="roundRect">
                <a:avLst>
                  <a:gd name="adj" fmla="val 32803"/>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Oval 32">
              <a:extLst>
                <a:ext uri="{FF2B5EF4-FFF2-40B4-BE49-F238E27FC236}">
                  <a16:creationId xmlns:a16="http://schemas.microsoft.com/office/drawing/2014/main" id="{4871609B-A95A-8E43-F211-8E56086A7B6E}"/>
                </a:ext>
              </a:extLst>
            </p:cNvPr>
            <p:cNvSpPr>
              <a:spLocks noChangeAspect="1"/>
            </p:cNvSpPr>
            <p:nvPr/>
          </p:nvSpPr>
          <p:spPr>
            <a:xfrm>
              <a:off x="90616" y="3683858"/>
              <a:ext cx="854909" cy="853728"/>
            </a:xfrm>
            <a:prstGeom prst="ellipse">
              <a:avLst/>
            </a:prstGeom>
            <a:noFill/>
            <a:ln w="571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33">
              <a:extLst>
                <a:ext uri="{FF2B5EF4-FFF2-40B4-BE49-F238E27FC236}">
                  <a16:creationId xmlns:a16="http://schemas.microsoft.com/office/drawing/2014/main" id="{D3A6E4E7-6831-E919-9666-E102110730F7}"/>
                </a:ext>
              </a:extLst>
            </p:cNvPr>
            <p:cNvSpPr>
              <a:spLocks noChangeAspect="1"/>
            </p:cNvSpPr>
            <p:nvPr/>
          </p:nvSpPr>
          <p:spPr>
            <a:xfrm>
              <a:off x="151003" y="3744162"/>
              <a:ext cx="734134" cy="733120"/>
            </a:xfrm>
            <a:prstGeom prst="ellipse">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6" name="Group 41">
              <a:extLst>
                <a:ext uri="{FF2B5EF4-FFF2-40B4-BE49-F238E27FC236}">
                  <a16:creationId xmlns:a16="http://schemas.microsoft.com/office/drawing/2014/main" id="{EEFB0D13-154D-19D3-2FB1-2DC54A4A9BA6}"/>
                </a:ext>
              </a:extLst>
            </p:cNvPr>
            <p:cNvGrpSpPr/>
            <p:nvPr/>
          </p:nvGrpSpPr>
          <p:grpSpPr>
            <a:xfrm>
              <a:off x="227023" y="3311305"/>
              <a:ext cx="617536" cy="275479"/>
              <a:chOff x="2129265" y="2516435"/>
              <a:chExt cx="455539" cy="275479"/>
            </a:xfrm>
          </p:grpSpPr>
          <p:sp>
            <p:nvSpPr>
              <p:cNvPr id="36" name="TextBox 42">
                <a:extLst>
                  <a:ext uri="{FF2B5EF4-FFF2-40B4-BE49-F238E27FC236}">
                    <a16:creationId xmlns:a16="http://schemas.microsoft.com/office/drawing/2014/main" id="{47417E8A-627A-CB77-8AFE-D175E946F004}"/>
                  </a:ext>
                </a:extLst>
              </p:cNvPr>
              <p:cNvSpPr txBox="1"/>
              <p:nvPr/>
            </p:nvSpPr>
            <p:spPr>
              <a:xfrm>
                <a:off x="2129265" y="2531563"/>
                <a:ext cx="455539" cy="25715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GB" sz="2700" b="1" dirty="0">
                    <a:solidFill>
                      <a:schemeClr val="bg1">
                        <a:lumMod val="50000"/>
                      </a:schemeClr>
                    </a:solidFill>
                    <a:latin typeface="Avenir Next LT Pro Light" panose="020B0304020202020204" pitchFamily="34" charset="0"/>
                  </a:rPr>
                  <a:t>Be</a:t>
                </a:r>
                <a:r>
                  <a:rPr lang="en-GB" sz="2700" b="1" dirty="0">
                    <a:solidFill>
                      <a:schemeClr val="bg1">
                        <a:lumMod val="50000"/>
                      </a:schemeClr>
                    </a:solidFill>
                  </a:rPr>
                  <a:t> </a:t>
                </a:r>
              </a:p>
            </p:txBody>
          </p:sp>
          <p:sp>
            <p:nvSpPr>
              <p:cNvPr id="37" name="Rectangle: Rounded Corners 43">
                <a:extLst>
                  <a:ext uri="{FF2B5EF4-FFF2-40B4-BE49-F238E27FC236}">
                    <a16:creationId xmlns:a16="http://schemas.microsoft.com/office/drawing/2014/main" id="{F5738AB7-3D37-5C03-C591-00C73CF95F98}"/>
                  </a:ext>
                </a:extLst>
              </p:cNvPr>
              <p:cNvSpPr/>
              <p:nvPr/>
            </p:nvSpPr>
            <p:spPr>
              <a:xfrm>
                <a:off x="2204015" y="2516435"/>
                <a:ext cx="298450" cy="275479"/>
              </a:xfrm>
              <a:prstGeom prst="roundRect">
                <a:avLst>
                  <a:gd name="adj" fmla="val 32803"/>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44">
              <a:extLst>
                <a:ext uri="{FF2B5EF4-FFF2-40B4-BE49-F238E27FC236}">
                  <a16:creationId xmlns:a16="http://schemas.microsoft.com/office/drawing/2014/main" id="{5B1D084E-E3AF-F6B7-49AB-DB606181595D}"/>
                </a:ext>
              </a:extLst>
            </p:cNvPr>
            <p:cNvGrpSpPr/>
            <p:nvPr/>
          </p:nvGrpSpPr>
          <p:grpSpPr>
            <a:xfrm>
              <a:off x="780360" y="3618959"/>
              <a:ext cx="854909" cy="275479"/>
              <a:chOff x="2117592" y="2522692"/>
              <a:chExt cx="455539" cy="275479"/>
            </a:xfrm>
          </p:grpSpPr>
          <p:sp>
            <p:nvSpPr>
              <p:cNvPr id="34" name="TextBox 45">
                <a:extLst>
                  <a:ext uri="{FF2B5EF4-FFF2-40B4-BE49-F238E27FC236}">
                    <a16:creationId xmlns:a16="http://schemas.microsoft.com/office/drawing/2014/main" id="{063BF427-BB4C-9BF7-200B-CB3CC88BDFE9}"/>
                  </a:ext>
                </a:extLst>
              </p:cNvPr>
              <p:cNvSpPr txBox="1"/>
              <p:nvPr/>
            </p:nvSpPr>
            <p:spPr>
              <a:xfrm>
                <a:off x="2117592" y="2537820"/>
                <a:ext cx="455539" cy="25715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GB" sz="2700" b="1" dirty="0">
                    <a:solidFill>
                      <a:srgbClr val="00B0F0"/>
                    </a:solidFill>
                    <a:latin typeface="Avenir Next LT Pro Light" panose="020B0304020202020204" pitchFamily="34" charset="0"/>
                  </a:rPr>
                  <a:t>NEG</a:t>
                </a:r>
                <a:r>
                  <a:rPr lang="en-GB" sz="2700" b="1" dirty="0">
                    <a:solidFill>
                      <a:schemeClr val="bg1">
                        <a:lumMod val="50000"/>
                      </a:schemeClr>
                    </a:solidFill>
                  </a:rPr>
                  <a:t> </a:t>
                </a:r>
              </a:p>
            </p:txBody>
          </p:sp>
          <p:sp>
            <p:nvSpPr>
              <p:cNvPr id="35" name="Rectangle: Rounded Corners 46">
                <a:extLst>
                  <a:ext uri="{FF2B5EF4-FFF2-40B4-BE49-F238E27FC236}">
                    <a16:creationId xmlns:a16="http://schemas.microsoft.com/office/drawing/2014/main" id="{0BE94FFB-4B68-A420-2076-5743853C5692}"/>
                  </a:ext>
                </a:extLst>
              </p:cNvPr>
              <p:cNvSpPr/>
              <p:nvPr/>
            </p:nvSpPr>
            <p:spPr>
              <a:xfrm>
                <a:off x="2193396" y="2522692"/>
                <a:ext cx="298450" cy="275479"/>
              </a:xfrm>
              <a:prstGeom prst="roundRect">
                <a:avLst>
                  <a:gd name="adj" fmla="val 32803"/>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Oval 48">
              <a:extLst>
                <a:ext uri="{FF2B5EF4-FFF2-40B4-BE49-F238E27FC236}">
                  <a16:creationId xmlns:a16="http://schemas.microsoft.com/office/drawing/2014/main" id="{3AD7114E-C3BF-685B-09C6-11AFC7306B03}"/>
                </a:ext>
              </a:extLst>
            </p:cNvPr>
            <p:cNvSpPr>
              <a:spLocks noChangeAspect="1"/>
            </p:cNvSpPr>
            <p:nvPr/>
          </p:nvSpPr>
          <p:spPr>
            <a:xfrm>
              <a:off x="1541590" y="3689077"/>
              <a:ext cx="824100" cy="822962"/>
            </a:xfrm>
            <a:prstGeom prst="ellipse">
              <a:avLst/>
            </a:prstGeom>
            <a:noFill/>
            <a:ln w="28575">
              <a:gradFill flip="none" rotWithShape="1">
                <a:gsLst>
                  <a:gs pos="0">
                    <a:schemeClr val="accent2"/>
                  </a:gs>
                  <a:gs pos="58000">
                    <a:schemeClr val="accent2"/>
                  </a:gs>
                  <a:gs pos="59000">
                    <a:schemeClr val="accent4"/>
                  </a:gs>
                  <a:gs pos="100000">
                    <a:schemeClr val="accent4"/>
                  </a:gs>
                </a:gsLst>
                <a:path path="circle">
                  <a:fillToRect l="100000" t="100000"/>
                </a:path>
                <a:tileRect r="-100000" b="-10000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49">
              <a:extLst>
                <a:ext uri="{FF2B5EF4-FFF2-40B4-BE49-F238E27FC236}">
                  <a16:creationId xmlns:a16="http://schemas.microsoft.com/office/drawing/2014/main" id="{065D3C58-B4A1-B34F-B84C-52A83F3B17A7}"/>
                </a:ext>
              </a:extLst>
            </p:cNvPr>
            <p:cNvSpPr>
              <a:spLocks noChangeAspect="1"/>
            </p:cNvSpPr>
            <p:nvPr/>
          </p:nvSpPr>
          <p:spPr>
            <a:xfrm>
              <a:off x="1586573" y="3733998"/>
              <a:ext cx="734134" cy="733120"/>
            </a:xfrm>
            <a:prstGeom prst="ellipse">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50">
              <a:extLst>
                <a:ext uri="{FF2B5EF4-FFF2-40B4-BE49-F238E27FC236}">
                  <a16:creationId xmlns:a16="http://schemas.microsoft.com/office/drawing/2014/main" id="{70927C32-4864-F238-8A41-5E58251EF9B7}"/>
                </a:ext>
              </a:extLst>
            </p:cNvPr>
            <p:cNvSpPr>
              <a:spLocks noChangeAspect="1"/>
            </p:cNvSpPr>
            <p:nvPr/>
          </p:nvSpPr>
          <p:spPr>
            <a:xfrm>
              <a:off x="1500402" y="3647946"/>
              <a:ext cx="906476" cy="905224"/>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51">
              <a:extLst>
                <a:ext uri="{FF2B5EF4-FFF2-40B4-BE49-F238E27FC236}">
                  <a16:creationId xmlns:a16="http://schemas.microsoft.com/office/drawing/2014/main" id="{B3D1AC30-DD44-E4D0-BD23-FFF94328D730}"/>
                </a:ext>
              </a:extLst>
            </p:cNvPr>
            <p:cNvGrpSpPr/>
            <p:nvPr/>
          </p:nvGrpSpPr>
          <p:grpSpPr>
            <a:xfrm>
              <a:off x="1512624" y="3292223"/>
              <a:ext cx="906476" cy="275479"/>
              <a:chOff x="2128055" y="2516435"/>
              <a:chExt cx="455539" cy="275479"/>
            </a:xfrm>
          </p:grpSpPr>
          <p:sp>
            <p:nvSpPr>
              <p:cNvPr id="32" name="TextBox 52">
                <a:extLst>
                  <a:ext uri="{FF2B5EF4-FFF2-40B4-BE49-F238E27FC236}">
                    <a16:creationId xmlns:a16="http://schemas.microsoft.com/office/drawing/2014/main" id="{CCF71CD7-F91B-9AE5-0554-846593D91E37}"/>
                  </a:ext>
                </a:extLst>
              </p:cNvPr>
              <p:cNvSpPr txBox="1"/>
              <p:nvPr/>
            </p:nvSpPr>
            <p:spPr>
              <a:xfrm>
                <a:off x="2128055" y="2531571"/>
                <a:ext cx="455539" cy="25715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GB" sz="2700" b="1" dirty="0">
                    <a:solidFill>
                      <a:schemeClr val="tx1"/>
                    </a:solidFill>
                    <a:latin typeface="Avenir Next LT Pro Light" panose="020B0304020202020204" pitchFamily="34" charset="0"/>
                  </a:rPr>
                  <a:t>CFRP</a:t>
                </a:r>
                <a:endParaRPr lang="en-GB" sz="2700" b="1" dirty="0">
                  <a:solidFill>
                    <a:schemeClr val="bg1">
                      <a:lumMod val="50000"/>
                    </a:schemeClr>
                  </a:solidFill>
                </a:endParaRPr>
              </a:p>
            </p:txBody>
          </p:sp>
          <p:sp>
            <p:nvSpPr>
              <p:cNvPr id="33" name="Rectangle: Rounded Corners 53">
                <a:extLst>
                  <a:ext uri="{FF2B5EF4-FFF2-40B4-BE49-F238E27FC236}">
                    <a16:creationId xmlns:a16="http://schemas.microsoft.com/office/drawing/2014/main" id="{6A739407-1F99-4785-9C10-20E92B3F9DDC}"/>
                  </a:ext>
                </a:extLst>
              </p:cNvPr>
              <p:cNvSpPr/>
              <p:nvPr/>
            </p:nvSpPr>
            <p:spPr>
              <a:xfrm>
                <a:off x="2204014" y="2516435"/>
                <a:ext cx="298450" cy="275479"/>
              </a:xfrm>
              <a:prstGeom prst="roundRect">
                <a:avLst>
                  <a:gd name="adj" fmla="val 32803"/>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3" name="Group 15">
            <a:extLst>
              <a:ext uri="{FF2B5EF4-FFF2-40B4-BE49-F238E27FC236}">
                <a16:creationId xmlns:a16="http://schemas.microsoft.com/office/drawing/2014/main" id="{3567FDB5-2D07-84D4-88BD-3C8674E9BE50}"/>
              </a:ext>
            </a:extLst>
          </p:cNvPr>
          <p:cNvGrpSpPr/>
          <p:nvPr/>
        </p:nvGrpSpPr>
        <p:grpSpPr>
          <a:xfrm>
            <a:off x="4990164" y="1307308"/>
            <a:ext cx="7081520" cy="1029641"/>
            <a:chOff x="-142881" y="2447925"/>
            <a:chExt cx="1952625" cy="505403"/>
          </a:xfrm>
        </p:grpSpPr>
        <p:sp>
          <p:nvSpPr>
            <p:cNvPr id="44" name="Parallelogram 16">
              <a:extLst>
                <a:ext uri="{FF2B5EF4-FFF2-40B4-BE49-F238E27FC236}">
                  <a16:creationId xmlns:a16="http://schemas.microsoft.com/office/drawing/2014/main" id="{99B67BED-691C-82FC-2001-DFABD999D3CF}"/>
                </a:ext>
              </a:extLst>
            </p:cNvPr>
            <p:cNvSpPr/>
            <p:nvPr/>
          </p:nvSpPr>
          <p:spPr>
            <a:xfrm flipH="1">
              <a:off x="-142881" y="2447925"/>
              <a:ext cx="1952625" cy="505403"/>
            </a:xfrm>
            <a:prstGeom prst="parallelogram">
              <a:avLst/>
            </a:prstGeom>
            <a:solidFill>
              <a:srgbClr val="001C5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TextBox 17">
              <a:extLst>
                <a:ext uri="{FF2B5EF4-FFF2-40B4-BE49-F238E27FC236}">
                  <a16:creationId xmlns:a16="http://schemas.microsoft.com/office/drawing/2014/main" id="{0CB47A17-6E62-637A-0F5E-83D8DA363B96}"/>
                </a:ext>
              </a:extLst>
            </p:cNvPr>
            <p:cNvSpPr txBox="1"/>
            <p:nvPr/>
          </p:nvSpPr>
          <p:spPr>
            <a:xfrm>
              <a:off x="-109798" y="2463951"/>
              <a:ext cx="1894274" cy="468327"/>
            </a:xfrm>
            <a:prstGeom prst="rect">
              <a:avLst/>
            </a:prstGeom>
            <a:noFill/>
          </p:spPr>
          <p:txBody>
            <a:bodyPr wrap="square">
              <a:spAutoFit/>
            </a:bodyPr>
            <a:lstStyle/>
            <a:p>
              <a:pPr indent="-9525" algn="ctr"/>
              <a:r>
                <a:rPr lang="en-GB" sz="2800" b="1" dirty="0">
                  <a:solidFill>
                    <a:schemeClr val="bg1"/>
                  </a:solidFill>
                  <a:latin typeface="Calibri" panose="020F0502020204030204" pitchFamily="34" charset="0"/>
                </a:rPr>
                <a:t>Transparency: 0.4 mm CFRP (+ 5 </a:t>
              </a:r>
              <a:r>
                <a:rPr lang="en-GB" sz="2800" b="0" i="0" dirty="0">
                  <a:solidFill>
                    <a:srgbClr val="FFFFFF"/>
                  </a:solidFill>
                  <a:effectLst/>
                  <a:latin typeface="Google Sans"/>
                </a:rPr>
                <a:t>µm</a:t>
              </a:r>
              <a:r>
                <a:rPr lang="en-GB" sz="2800" b="1" dirty="0">
                  <a:solidFill>
                    <a:schemeClr val="bg1"/>
                  </a:solidFill>
                  <a:latin typeface="Calibri" panose="020F0502020204030204" pitchFamily="34" charset="0"/>
                </a:rPr>
                <a:t> coating) ≈ 0.8 mm Be</a:t>
              </a:r>
              <a:endParaRPr lang="en-GB" sz="2000" dirty="0">
                <a:solidFill>
                  <a:schemeClr val="bg1"/>
                </a:solidFill>
              </a:endParaRPr>
            </a:p>
          </p:txBody>
        </p:sp>
      </p:grpSp>
      <p:grpSp>
        <p:nvGrpSpPr>
          <p:cNvPr id="46" name="Group 3">
            <a:extLst>
              <a:ext uri="{FF2B5EF4-FFF2-40B4-BE49-F238E27FC236}">
                <a16:creationId xmlns:a16="http://schemas.microsoft.com/office/drawing/2014/main" id="{ED7253FF-4DEF-E8F3-AF3C-7E41894BCC3D}"/>
              </a:ext>
            </a:extLst>
          </p:cNvPr>
          <p:cNvGrpSpPr/>
          <p:nvPr/>
        </p:nvGrpSpPr>
        <p:grpSpPr>
          <a:xfrm>
            <a:off x="5405120" y="3774413"/>
            <a:ext cx="6364311" cy="2287912"/>
            <a:chOff x="6405859" y="3801810"/>
            <a:chExt cx="6779267" cy="2437085"/>
          </a:xfrm>
        </p:grpSpPr>
        <p:pic>
          <p:nvPicPr>
            <p:cNvPr id="47" name="Picture 17" descr="A caliper measuring a roll of black plastic&#10;&#10;AI-generated content may be incorrect.">
              <a:extLst>
                <a:ext uri="{FF2B5EF4-FFF2-40B4-BE49-F238E27FC236}">
                  <a16:creationId xmlns:a16="http://schemas.microsoft.com/office/drawing/2014/main" id="{58F860CF-094D-D408-8E53-0C0434D293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5859" y="3809822"/>
              <a:ext cx="3890778" cy="2429073"/>
            </a:xfrm>
            <a:prstGeom prst="rect">
              <a:avLst/>
            </a:prstGeom>
            <a:effectLst>
              <a:outerShdw blurRad="63500" sx="102000" sy="102000" algn="ctr" rotWithShape="0">
                <a:prstClr val="black">
                  <a:alpha val="40000"/>
                </a:prstClr>
              </a:outerShdw>
            </a:effectLst>
          </p:spPr>
        </p:pic>
        <p:pic>
          <p:nvPicPr>
            <p:cNvPr id="49" name="Picture 26" descr="A close-up of a black ball&#10;&#10;AI-generated content may be incorrect.">
              <a:extLst>
                <a:ext uri="{FF2B5EF4-FFF2-40B4-BE49-F238E27FC236}">
                  <a16:creationId xmlns:a16="http://schemas.microsoft.com/office/drawing/2014/main" id="{770EC39C-5131-4B3E-4476-8BC013ABB469}"/>
                </a:ext>
              </a:extLst>
            </p:cNvPr>
            <p:cNvPicPr>
              <a:picLocks noChangeAspect="1"/>
            </p:cNvPicPr>
            <p:nvPr/>
          </p:nvPicPr>
          <p:blipFill>
            <a:blip r:embed="rId4">
              <a:extLst>
                <a:ext uri="{28A0092B-C50C-407E-A947-70E740481C1C}">
                  <a14:useLocalDpi xmlns:a14="http://schemas.microsoft.com/office/drawing/2010/main" val="0"/>
                </a:ext>
              </a:extLst>
            </a:blip>
            <a:srcRect l="17485" r="19214"/>
            <a:stretch/>
          </p:blipFill>
          <p:spPr>
            <a:xfrm>
              <a:off x="10510491" y="3801810"/>
              <a:ext cx="2674635" cy="2429073"/>
            </a:xfrm>
            <a:prstGeom prst="rect">
              <a:avLst/>
            </a:prstGeom>
            <a:effectLst>
              <a:outerShdw blurRad="63500" sx="102000" sy="102000" algn="ctr" rotWithShape="0">
                <a:prstClr val="black">
                  <a:alpha val="40000"/>
                </a:prstClr>
              </a:outerShdw>
            </a:effectLst>
          </p:spPr>
        </p:pic>
        <p:grpSp>
          <p:nvGrpSpPr>
            <p:cNvPr id="50" name="Group 23">
              <a:extLst>
                <a:ext uri="{FF2B5EF4-FFF2-40B4-BE49-F238E27FC236}">
                  <a16:creationId xmlns:a16="http://schemas.microsoft.com/office/drawing/2014/main" id="{51DA3A2A-ED01-0727-B665-14B22C6D5CD4}"/>
                </a:ext>
              </a:extLst>
            </p:cNvPr>
            <p:cNvGrpSpPr/>
            <p:nvPr/>
          </p:nvGrpSpPr>
          <p:grpSpPr>
            <a:xfrm>
              <a:off x="6537710" y="5014898"/>
              <a:ext cx="1195234" cy="540942"/>
              <a:chOff x="10235063" y="5201385"/>
              <a:chExt cx="712378" cy="540942"/>
            </a:xfrm>
          </p:grpSpPr>
          <p:sp>
            <p:nvSpPr>
              <p:cNvPr id="51" name="TextBox 25">
                <a:extLst>
                  <a:ext uri="{FF2B5EF4-FFF2-40B4-BE49-F238E27FC236}">
                    <a16:creationId xmlns:a16="http://schemas.microsoft.com/office/drawing/2014/main" id="{7F6D1FC2-A91F-F006-7181-520D0F60383B}"/>
                  </a:ext>
                </a:extLst>
              </p:cNvPr>
              <p:cNvSpPr txBox="1"/>
              <p:nvPr/>
            </p:nvSpPr>
            <p:spPr>
              <a:xfrm>
                <a:off x="10235063" y="5201385"/>
                <a:ext cx="712378" cy="54094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GB" sz="2700" b="1" dirty="0">
                    <a:solidFill>
                      <a:srgbClr val="FFFFFF"/>
                    </a:solidFill>
                    <a:latin typeface="Avenir Next LT Pro Light" panose="020B0304020202020204" pitchFamily="34" charset="0"/>
                  </a:rPr>
                  <a:t>CFRP</a:t>
                </a:r>
                <a:r>
                  <a:rPr lang="en-GB" sz="2700" dirty="0"/>
                  <a:t> </a:t>
                </a:r>
              </a:p>
            </p:txBody>
          </p:sp>
          <p:sp>
            <p:nvSpPr>
              <p:cNvPr id="52" name="Rectangle: Rounded Corners 27">
                <a:extLst>
                  <a:ext uri="{FF2B5EF4-FFF2-40B4-BE49-F238E27FC236}">
                    <a16:creationId xmlns:a16="http://schemas.microsoft.com/office/drawing/2014/main" id="{8C29C417-BB42-C91E-6FA6-772A55C30DD7}"/>
                  </a:ext>
                </a:extLst>
              </p:cNvPr>
              <p:cNvSpPr/>
              <p:nvPr/>
            </p:nvSpPr>
            <p:spPr>
              <a:xfrm>
                <a:off x="10262679" y="5202279"/>
                <a:ext cx="643532" cy="460800"/>
              </a:xfrm>
              <a:prstGeom prst="roundRect">
                <a:avLst>
                  <a:gd name="adj" fmla="val 32803"/>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dirty="0"/>
              </a:p>
            </p:txBody>
          </p:sp>
        </p:grpSp>
      </p:grpSp>
      <p:pic>
        <p:nvPicPr>
          <p:cNvPr id="1026" name="Picture 2">
            <a:extLst>
              <a:ext uri="{FF2B5EF4-FFF2-40B4-BE49-F238E27FC236}">
                <a16:creationId xmlns:a16="http://schemas.microsoft.com/office/drawing/2014/main" id="{120ED811-C45E-3FD1-5BE1-B8FFB7A227B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316" t="12593" r="2395" b="25846"/>
          <a:stretch/>
        </p:blipFill>
        <p:spPr bwMode="auto">
          <a:xfrm>
            <a:off x="287785" y="3825256"/>
            <a:ext cx="4798692" cy="21573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Download University of Bristol Logo in SVG Vector or PNG File Format - Logo .wine">
            <a:extLst>
              <a:ext uri="{FF2B5EF4-FFF2-40B4-BE49-F238E27FC236}">
                <a16:creationId xmlns:a16="http://schemas.microsoft.com/office/drawing/2014/main" id="{DC839B40-60B4-CD74-A198-78434E73292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CC06E5FC-AAA3-99C0-29D7-FF857BA241E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9" name="CaixaDeTexto 8">
            <a:extLst>
              <a:ext uri="{FF2B5EF4-FFF2-40B4-BE49-F238E27FC236}">
                <a16:creationId xmlns:a16="http://schemas.microsoft.com/office/drawing/2014/main" id="{88D136DF-191C-3BF5-D1AD-5F5B9B6878DC}"/>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
        <p:nvSpPr>
          <p:cNvPr id="10" name="TextBox 114">
            <a:extLst>
              <a:ext uri="{FF2B5EF4-FFF2-40B4-BE49-F238E27FC236}">
                <a16:creationId xmlns:a16="http://schemas.microsoft.com/office/drawing/2014/main" id="{FF50742A-0CDD-A5B8-EC81-310E15C28188}"/>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Tree>
    <p:extLst>
      <p:ext uri="{BB962C8B-B14F-4D97-AF65-F5344CB8AC3E}">
        <p14:creationId xmlns:p14="http://schemas.microsoft.com/office/powerpoint/2010/main" val="758270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1A162F-FF36-222A-39F2-7C131E9B5052}"/>
            </a:ext>
          </a:extLst>
        </p:cNvPr>
        <p:cNvGrpSpPr/>
        <p:nvPr/>
      </p:nvGrpSpPr>
      <p:grpSpPr>
        <a:xfrm>
          <a:off x="0" y="0"/>
          <a:ext cx="0" cy="0"/>
          <a:chOff x="0" y="0"/>
          <a:chExt cx="0" cy="0"/>
        </a:xfrm>
      </p:grpSpPr>
      <p:pic>
        <p:nvPicPr>
          <p:cNvPr id="5" name="Imagem 4" descr="Uma imagem contendo Forma&#10;&#10;O conteúdo gerado por IA pode estar incorreto.">
            <a:extLst>
              <a:ext uri="{FF2B5EF4-FFF2-40B4-BE49-F238E27FC236}">
                <a16:creationId xmlns:a16="http://schemas.microsoft.com/office/drawing/2014/main" id="{4F66F60C-2195-9D1B-11BB-7919A128E0BD}"/>
              </a:ext>
            </a:extLst>
          </p:cNvPr>
          <p:cNvPicPr>
            <a:picLocks noChangeAspect="1"/>
          </p:cNvPicPr>
          <p:nvPr/>
        </p:nvPicPr>
        <p:blipFill>
          <a:blip r:embed="rId3"/>
          <a:srcRect l="22878" r="17436"/>
          <a:stretch/>
        </p:blipFill>
        <p:spPr>
          <a:xfrm rot="20673877">
            <a:off x="2372121" y="2372852"/>
            <a:ext cx="5084274" cy="4666909"/>
          </a:xfrm>
          <a:prstGeom prst="rect">
            <a:avLst/>
          </a:prstGeom>
        </p:spPr>
      </p:pic>
      <p:sp>
        <p:nvSpPr>
          <p:cNvPr id="2" name="Slide Number Placeholder 1">
            <a:extLst>
              <a:ext uri="{FF2B5EF4-FFF2-40B4-BE49-F238E27FC236}">
                <a16:creationId xmlns:a16="http://schemas.microsoft.com/office/drawing/2014/main" id="{7FCF40A3-0B72-0D32-4351-E69CF340726D}"/>
              </a:ext>
            </a:extLst>
          </p:cNvPr>
          <p:cNvSpPr>
            <a:spLocks noGrp="1"/>
          </p:cNvSpPr>
          <p:nvPr>
            <p:ph type="sldNum" sz="quarter" idx="12"/>
          </p:nvPr>
        </p:nvSpPr>
        <p:spPr/>
        <p:txBody>
          <a:bodyPr/>
          <a:lstStyle/>
          <a:p>
            <a:fld id="{4B8DAB7E-37F5-46E8-B622-74515EB4CF12}" type="slidenum">
              <a:rPr lang="en-GB" smtClean="0"/>
              <a:pPr/>
              <a:t>5</a:t>
            </a:fld>
            <a:endParaRPr lang="en-GB"/>
          </a:p>
        </p:txBody>
      </p:sp>
      <p:sp>
        <p:nvSpPr>
          <p:cNvPr id="3" name="Title 2">
            <a:extLst>
              <a:ext uri="{FF2B5EF4-FFF2-40B4-BE49-F238E27FC236}">
                <a16:creationId xmlns:a16="http://schemas.microsoft.com/office/drawing/2014/main" id="{A8A59ACC-EA84-7009-3CB5-E079251FEF70}"/>
              </a:ext>
            </a:extLst>
          </p:cNvPr>
          <p:cNvSpPr>
            <a:spLocks noGrp="1"/>
          </p:cNvSpPr>
          <p:nvPr>
            <p:ph type="title"/>
          </p:nvPr>
        </p:nvSpPr>
        <p:spPr/>
        <p:txBody>
          <a:bodyPr anchor="ctr">
            <a:normAutofit/>
          </a:bodyPr>
          <a:lstStyle/>
          <a:p>
            <a:r>
              <a:rPr lang="en-GB" dirty="0"/>
              <a:t>Work in progress</a:t>
            </a:r>
          </a:p>
        </p:txBody>
      </p:sp>
      <p:grpSp>
        <p:nvGrpSpPr>
          <p:cNvPr id="53" name="Group 15">
            <a:extLst>
              <a:ext uri="{FF2B5EF4-FFF2-40B4-BE49-F238E27FC236}">
                <a16:creationId xmlns:a16="http://schemas.microsoft.com/office/drawing/2014/main" id="{0111AA0F-3183-C75E-F43E-B0ADDF45FC5E}"/>
              </a:ext>
            </a:extLst>
          </p:cNvPr>
          <p:cNvGrpSpPr/>
          <p:nvPr/>
        </p:nvGrpSpPr>
        <p:grpSpPr>
          <a:xfrm>
            <a:off x="191124" y="937352"/>
            <a:ext cx="10578476" cy="1804749"/>
            <a:chOff x="115329" y="5709875"/>
            <a:chExt cx="4055260" cy="1093672"/>
          </a:xfrm>
        </p:grpSpPr>
        <p:sp>
          <p:nvSpPr>
            <p:cNvPr id="54" name="Rectangle: Rounded Corners 13">
              <a:extLst>
                <a:ext uri="{FF2B5EF4-FFF2-40B4-BE49-F238E27FC236}">
                  <a16:creationId xmlns:a16="http://schemas.microsoft.com/office/drawing/2014/main" id="{DA35A142-3871-A7D1-90ED-5CB5B6FD0BEB}"/>
                </a:ext>
              </a:extLst>
            </p:cNvPr>
            <p:cNvSpPr/>
            <p:nvPr/>
          </p:nvSpPr>
          <p:spPr>
            <a:xfrm>
              <a:off x="115329" y="5709875"/>
              <a:ext cx="3405335" cy="1082555"/>
            </a:xfrm>
            <a:prstGeom prst="roundRect">
              <a:avLst>
                <a:gd name="adj" fmla="val 3491"/>
              </a:avLst>
            </a:prstGeom>
            <a:solidFill>
              <a:schemeClr val="bg1"/>
            </a:solidFill>
            <a:ln w="28575" cap="flat" cmpd="sng" algn="ctr">
              <a:solidFill>
                <a:srgbClr val="32B876"/>
              </a:solidFill>
              <a:prstDash val="solid"/>
              <a:extLst>
                <a:ext uri="{C807C97D-BFC1-408E-A445-0C87EB9F89A2}">
                  <ask:lineSketchStyleProps xmlns:ask="http://schemas.microsoft.com/office/drawing/2018/sketchyshapes" sd="3297163104">
                    <a:custGeom>
                      <a:avLst/>
                      <a:gdLst>
                        <a:gd name="connsiteX0" fmla="*/ 0 w 2724622"/>
                        <a:gd name="connsiteY0" fmla="*/ 84218 h 2412419"/>
                        <a:gd name="connsiteX1" fmla="*/ 84218 w 2724622"/>
                        <a:gd name="connsiteY1" fmla="*/ 0 h 2412419"/>
                        <a:gd name="connsiteX2" fmla="*/ 697703 w 2724622"/>
                        <a:gd name="connsiteY2" fmla="*/ 0 h 2412419"/>
                        <a:gd name="connsiteX3" fmla="*/ 1260064 w 2724622"/>
                        <a:gd name="connsiteY3" fmla="*/ 0 h 2412419"/>
                        <a:gd name="connsiteX4" fmla="*/ 1873548 w 2724622"/>
                        <a:gd name="connsiteY4" fmla="*/ 0 h 2412419"/>
                        <a:gd name="connsiteX5" fmla="*/ 2640404 w 2724622"/>
                        <a:gd name="connsiteY5" fmla="*/ 0 h 2412419"/>
                        <a:gd name="connsiteX6" fmla="*/ 2724622 w 2724622"/>
                        <a:gd name="connsiteY6" fmla="*/ 84218 h 2412419"/>
                        <a:gd name="connsiteX7" fmla="*/ 2724622 w 2724622"/>
                        <a:gd name="connsiteY7" fmla="*/ 690093 h 2412419"/>
                        <a:gd name="connsiteX8" fmla="*/ 2724622 w 2724622"/>
                        <a:gd name="connsiteY8" fmla="*/ 1183770 h 2412419"/>
                        <a:gd name="connsiteX9" fmla="*/ 2724622 w 2724622"/>
                        <a:gd name="connsiteY9" fmla="*/ 1699886 h 2412419"/>
                        <a:gd name="connsiteX10" fmla="*/ 2724622 w 2724622"/>
                        <a:gd name="connsiteY10" fmla="*/ 2328201 h 2412419"/>
                        <a:gd name="connsiteX11" fmla="*/ 2640404 w 2724622"/>
                        <a:gd name="connsiteY11" fmla="*/ 2412419 h 2412419"/>
                        <a:gd name="connsiteX12" fmla="*/ 1950234 w 2724622"/>
                        <a:gd name="connsiteY12" fmla="*/ 2412419 h 2412419"/>
                        <a:gd name="connsiteX13" fmla="*/ 1387873 w 2724622"/>
                        <a:gd name="connsiteY13" fmla="*/ 2412419 h 2412419"/>
                        <a:gd name="connsiteX14" fmla="*/ 774388 w 2724622"/>
                        <a:gd name="connsiteY14" fmla="*/ 2412419 h 2412419"/>
                        <a:gd name="connsiteX15" fmla="*/ 84218 w 2724622"/>
                        <a:gd name="connsiteY15" fmla="*/ 2412419 h 2412419"/>
                        <a:gd name="connsiteX16" fmla="*/ 0 w 2724622"/>
                        <a:gd name="connsiteY16" fmla="*/ 2328201 h 2412419"/>
                        <a:gd name="connsiteX17" fmla="*/ 0 w 2724622"/>
                        <a:gd name="connsiteY17" fmla="*/ 1834525 h 2412419"/>
                        <a:gd name="connsiteX18" fmla="*/ 0 w 2724622"/>
                        <a:gd name="connsiteY18" fmla="*/ 1273529 h 2412419"/>
                        <a:gd name="connsiteX19" fmla="*/ 0 w 2724622"/>
                        <a:gd name="connsiteY19" fmla="*/ 734973 h 2412419"/>
                        <a:gd name="connsiteX20" fmla="*/ 0 w 2724622"/>
                        <a:gd name="connsiteY20" fmla="*/ 84218 h 241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24622" h="2412419" extrusionOk="0">
                          <a:moveTo>
                            <a:pt x="0" y="84218"/>
                          </a:moveTo>
                          <a:cubicBezTo>
                            <a:pt x="-5801" y="37549"/>
                            <a:pt x="40520" y="-6307"/>
                            <a:pt x="84218" y="0"/>
                          </a:cubicBezTo>
                          <a:cubicBezTo>
                            <a:pt x="388690" y="3582"/>
                            <a:pt x="518804" y="18214"/>
                            <a:pt x="697703" y="0"/>
                          </a:cubicBezTo>
                          <a:cubicBezTo>
                            <a:pt x="876603" y="-18214"/>
                            <a:pt x="1097485" y="13556"/>
                            <a:pt x="1260064" y="0"/>
                          </a:cubicBezTo>
                          <a:cubicBezTo>
                            <a:pt x="1422643" y="-13556"/>
                            <a:pt x="1635828" y="-5862"/>
                            <a:pt x="1873548" y="0"/>
                          </a:cubicBezTo>
                          <a:cubicBezTo>
                            <a:pt x="2111268" y="5862"/>
                            <a:pt x="2375638" y="7010"/>
                            <a:pt x="2640404" y="0"/>
                          </a:cubicBezTo>
                          <a:cubicBezTo>
                            <a:pt x="2679282" y="-1777"/>
                            <a:pt x="2723503" y="41530"/>
                            <a:pt x="2724622" y="84218"/>
                          </a:cubicBezTo>
                          <a:cubicBezTo>
                            <a:pt x="2744837" y="216446"/>
                            <a:pt x="2696135" y="556469"/>
                            <a:pt x="2724622" y="690093"/>
                          </a:cubicBezTo>
                          <a:cubicBezTo>
                            <a:pt x="2753109" y="823718"/>
                            <a:pt x="2726443" y="981497"/>
                            <a:pt x="2724622" y="1183770"/>
                          </a:cubicBezTo>
                          <a:cubicBezTo>
                            <a:pt x="2722801" y="1386043"/>
                            <a:pt x="2737694" y="1494488"/>
                            <a:pt x="2724622" y="1699886"/>
                          </a:cubicBezTo>
                          <a:cubicBezTo>
                            <a:pt x="2711550" y="1905284"/>
                            <a:pt x="2716070" y="2014555"/>
                            <a:pt x="2724622" y="2328201"/>
                          </a:cubicBezTo>
                          <a:cubicBezTo>
                            <a:pt x="2724391" y="2373159"/>
                            <a:pt x="2685851" y="2411365"/>
                            <a:pt x="2640404" y="2412419"/>
                          </a:cubicBezTo>
                          <a:cubicBezTo>
                            <a:pt x="2321783" y="2426550"/>
                            <a:pt x="2221424" y="2442568"/>
                            <a:pt x="1950234" y="2412419"/>
                          </a:cubicBezTo>
                          <a:cubicBezTo>
                            <a:pt x="1679044" y="2382271"/>
                            <a:pt x="1581199" y="2405181"/>
                            <a:pt x="1387873" y="2412419"/>
                          </a:cubicBezTo>
                          <a:cubicBezTo>
                            <a:pt x="1194547" y="2419657"/>
                            <a:pt x="1008308" y="2438529"/>
                            <a:pt x="774388" y="2412419"/>
                          </a:cubicBezTo>
                          <a:cubicBezTo>
                            <a:pt x="540469" y="2386309"/>
                            <a:pt x="326045" y="2393735"/>
                            <a:pt x="84218" y="2412419"/>
                          </a:cubicBezTo>
                          <a:cubicBezTo>
                            <a:pt x="45701" y="2413255"/>
                            <a:pt x="2740" y="2380231"/>
                            <a:pt x="0" y="2328201"/>
                          </a:cubicBezTo>
                          <a:cubicBezTo>
                            <a:pt x="9334" y="2095575"/>
                            <a:pt x="14300" y="1948175"/>
                            <a:pt x="0" y="1834525"/>
                          </a:cubicBezTo>
                          <a:cubicBezTo>
                            <a:pt x="-14300" y="1720875"/>
                            <a:pt x="-10238" y="1390695"/>
                            <a:pt x="0" y="1273529"/>
                          </a:cubicBezTo>
                          <a:cubicBezTo>
                            <a:pt x="10238" y="1156363"/>
                            <a:pt x="-6469" y="1000086"/>
                            <a:pt x="0" y="734973"/>
                          </a:cubicBezTo>
                          <a:cubicBezTo>
                            <a:pt x="6469" y="469860"/>
                            <a:pt x="18540" y="231661"/>
                            <a:pt x="0" y="84218"/>
                          </a:cubicBezTo>
                          <a:close/>
                        </a:path>
                      </a:pathLst>
                    </a:custGeom>
                    <ask:type>
                      <ask:lineSketchNone/>
                    </ask:type>
                  </ask:lineSketchStyleProps>
                </a:ext>
              </a:extLs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a:ln>
                  <a:noFill/>
                </a:ln>
                <a:solidFill>
                  <a:srgbClr val="FFFFFF"/>
                </a:solidFill>
                <a:effectLst/>
                <a:uLnTx/>
                <a:uFillTx/>
                <a:latin typeface="Corbel" panose="020B0503020204020204"/>
                <a:ea typeface="+mn-ea"/>
                <a:cs typeface="Calibri" panose="020F0502020204030204" pitchFamily="34" charset="0"/>
              </a:endParaRPr>
            </a:p>
          </p:txBody>
        </p:sp>
        <p:sp>
          <p:nvSpPr>
            <p:cNvPr id="55" name="CasellaDiTesto 3">
              <a:extLst>
                <a:ext uri="{FF2B5EF4-FFF2-40B4-BE49-F238E27FC236}">
                  <a16:creationId xmlns:a16="http://schemas.microsoft.com/office/drawing/2014/main" id="{AEAAD3C0-AE38-9972-535E-FC10FB8AEDC1}"/>
                </a:ext>
              </a:extLst>
            </p:cNvPr>
            <p:cNvSpPr txBox="1"/>
            <p:nvPr/>
          </p:nvSpPr>
          <p:spPr>
            <a:xfrm>
              <a:off x="115329" y="5709875"/>
              <a:ext cx="4055260" cy="1093672"/>
            </a:xfrm>
            <a:prstGeom prst="roundRect">
              <a:avLst/>
            </a:prstGeom>
            <a:noFill/>
            <a:ln w="28575">
              <a:noFill/>
            </a:ln>
          </p:spPr>
          <p:txBody>
            <a:bodyPr wrap="square" rtlCol="0">
              <a:spAutoFit/>
            </a:bodyPr>
            <a:lstStyle/>
            <a:p>
              <a:pPr marL="333375" indent="-342900">
                <a:buFont typeface="Arial" panose="020B0604020202020204" pitchFamily="34" charset="0"/>
                <a:buChar char="•"/>
              </a:pPr>
              <a:r>
                <a:rPr lang="en-GB" sz="2000" b="1" dirty="0">
                  <a:latin typeface="Calibri" panose="020F0502020204030204" pitchFamily="34" charset="0"/>
                </a:rPr>
                <a:t>Assessing CFRP properties</a:t>
              </a:r>
              <a:r>
                <a:rPr lang="en-GB" sz="2000" dirty="0">
                  <a:latin typeface="Calibri" panose="020F0502020204030204" pitchFamily="34" charset="0"/>
                </a:rPr>
                <a:t> pre and post radiation exposition</a:t>
              </a:r>
              <a:endParaRPr lang="en-GB" sz="2000" b="1" dirty="0">
                <a:latin typeface="Calibri" panose="020F0502020204030204" pitchFamily="34" charset="0"/>
              </a:endParaRPr>
            </a:p>
            <a:p>
              <a:pPr marL="333375" indent="-342900">
                <a:buFont typeface="Arial" panose="020B0604020202020204" pitchFamily="34" charset="0"/>
                <a:buChar char="•"/>
              </a:pPr>
              <a:r>
                <a:rPr lang="en-GB" sz="2000" b="1" dirty="0">
                  <a:latin typeface="Calibri" panose="020F0502020204030204" pitchFamily="34" charset="0"/>
                </a:rPr>
                <a:t>Cu/Ni coating deposition </a:t>
              </a:r>
              <a:r>
                <a:rPr lang="en-GB" sz="2000" kern="1200" dirty="0">
                  <a:effectLst/>
                  <a:latin typeface="Calibri" panose="020F0502020204030204" pitchFamily="34" charset="0"/>
                  <a:ea typeface="+mn-ea"/>
                  <a:cs typeface="+mn-cs"/>
                </a:rPr>
                <a:t>on </a:t>
              </a:r>
              <a:r>
                <a:rPr lang="en-GB" sz="2000" dirty="0">
                  <a:latin typeface="Calibri" panose="020F0502020204030204" pitchFamily="34" charset="0"/>
                </a:rPr>
                <a:t>the CFRP pipes (assessing quality)</a:t>
              </a:r>
              <a:endParaRPr lang="en-GB" sz="2000" b="1" dirty="0">
                <a:latin typeface="Calibri" panose="020F0502020204030204" pitchFamily="34" charset="0"/>
              </a:endParaRPr>
            </a:p>
            <a:p>
              <a:pPr marL="333375" indent="-342900">
                <a:buFont typeface="Arial" panose="020B0604020202020204" pitchFamily="34" charset="0"/>
                <a:buChar char="•"/>
              </a:pPr>
              <a:r>
                <a:rPr lang="en-GB" sz="2000" b="1" dirty="0">
                  <a:latin typeface="Calibri" panose="020F0502020204030204" pitchFamily="34" charset="0"/>
                </a:rPr>
                <a:t>NEG deposition </a:t>
              </a:r>
              <a:r>
                <a:rPr lang="en-GB" sz="2000" kern="1200" dirty="0">
                  <a:effectLst/>
                  <a:latin typeface="Calibri" panose="020F0502020204030204" pitchFamily="34" charset="0"/>
                  <a:ea typeface="+mn-ea"/>
                  <a:cs typeface="+mn-cs"/>
                </a:rPr>
                <a:t>on </a:t>
              </a:r>
              <a:r>
                <a:rPr lang="en-GB" sz="2000" dirty="0">
                  <a:latin typeface="Calibri" panose="020F0502020204030204" pitchFamily="34" charset="0"/>
                </a:rPr>
                <a:t>the CFRP pipes (assessing quality)</a:t>
              </a:r>
            </a:p>
            <a:p>
              <a:pPr marL="333375" indent="-342900">
                <a:buFont typeface="Arial" panose="020B0604020202020204" pitchFamily="34" charset="0"/>
                <a:buChar char="•"/>
              </a:pPr>
              <a:r>
                <a:rPr lang="en-GB" sz="2000" b="1" dirty="0">
                  <a:effectLst/>
                </a:rPr>
                <a:t>Vacuum testing </a:t>
              </a:r>
              <a:r>
                <a:rPr lang="en-GB" sz="2000" dirty="0">
                  <a:effectLst/>
                </a:rPr>
                <a:t>(leak tightness)</a:t>
              </a:r>
            </a:p>
            <a:p>
              <a:pPr marL="333375" indent="-342900">
                <a:buFont typeface="Arial" panose="020B0604020202020204" pitchFamily="34" charset="0"/>
                <a:buChar char="•"/>
              </a:pPr>
              <a:r>
                <a:rPr lang="en-GB" sz="2000" dirty="0"/>
                <a:t>Additional investigation on </a:t>
              </a:r>
              <a:r>
                <a:rPr lang="en-GB" sz="2000" b="1" dirty="0"/>
                <a:t>manufacturing</a:t>
              </a:r>
              <a:r>
                <a:rPr lang="en-GB" sz="2000" dirty="0">
                  <a:effectLst/>
                </a:rPr>
                <a:t> (can we go with </a:t>
              </a:r>
              <a:r>
                <a:rPr lang="en-GB" sz="2000" dirty="0"/>
                <a:t>even </a:t>
              </a:r>
              <a:r>
                <a:rPr lang="en-GB" sz="2000" b="1" dirty="0"/>
                <a:t>thinner pipes</a:t>
              </a:r>
              <a:r>
                <a:rPr lang="en-GB" sz="2000" dirty="0"/>
                <a:t>?)</a:t>
              </a:r>
              <a:endParaRPr lang="en-GB" sz="2000" dirty="0">
                <a:effectLst/>
              </a:endParaRPr>
            </a:p>
          </p:txBody>
        </p:sp>
      </p:grpSp>
      <p:sp>
        <p:nvSpPr>
          <p:cNvPr id="9" name="CaixaDeTexto 8">
            <a:extLst>
              <a:ext uri="{FF2B5EF4-FFF2-40B4-BE49-F238E27FC236}">
                <a16:creationId xmlns:a16="http://schemas.microsoft.com/office/drawing/2014/main" id="{7A6D9B37-E702-61DC-0D6D-E9605A731798}"/>
              </a:ext>
            </a:extLst>
          </p:cNvPr>
          <p:cNvSpPr txBox="1"/>
          <p:nvPr/>
        </p:nvSpPr>
        <p:spPr>
          <a:xfrm>
            <a:off x="3070043" y="5115528"/>
            <a:ext cx="2750358" cy="553998"/>
          </a:xfrm>
          <a:prstGeom prst="rect">
            <a:avLst/>
          </a:prstGeom>
          <a:noFill/>
        </p:spPr>
        <p:txBody>
          <a:bodyPr wrap="square" rtlCol="0">
            <a:spAutoFit/>
          </a:bodyPr>
          <a:lstStyle/>
          <a:p>
            <a:r>
              <a:rPr lang="en-GB" sz="3000" dirty="0"/>
              <a:t>Buckling SF ≈ 17</a:t>
            </a:r>
          </a:p>
        </p:txBody>
      </p:sp>
      <p:pic>
        <p:nvPicPr>
          <p:cNvPr id="2050" name="Picture 2">
            <a:extLst>
              <a:ext uri="{FF2B5EF4-FFF2-40B4-BE49-F238E27FC236}">
                <a16:creationId xmlns:a16="http://schemas.microsoft.com/office/drawing/2014/main" id="{A59A7A7B-FE2E-93C4-FC42-46C6E50FFFF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23831"/>
          <a:stretch/>
        </p:blipFill>
        <p:spPr bwMode="auto">
          <a:xfrm flipH="1">
            <a:off x="7985758" y="1497863"/>
            <a:ext cx="4206242" cy="55222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56B90BA4-D088-AEFC-B421-8B091AA2ED4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2809" t="6555" r="37892" b="23556"/>
          <a:stretch/>
        </p:blipFill>
        <p:spPr bwMode="auto">
          <a:xfrm>
            <a:off x="719757" y="2842477"/>
            <a:ext cx="692484" cy="3469823"/>
          </a:xfrm>
          <a:prstGeom prst="rect">
            <a:avLst/>
          </a:prstGeom>
          <a:noFill/>
          <a:extLst>
            <a:ext uri="{909E8E84-426E-40DD-AFC4-6F175D3DCCD1}">
              <a14:hiddenFill xmlns:a14="http://schemas.microsoft.com/office/drawing/2010/main">
                <a:solidFill>
                  <a:srgbClr val="FFFFFF"/>
                </a:solidFill>
              </a14:hiddenFill>
            </a:ext>
          </a:extLst>
        </p:spPr>
      </p:pic>
      <p:sp>
        <p:nvSpPr>
          <p:cNvPr id="10" name="CaixaDeTexto 9">
            <a:extLst>
              <a:ext uri="{FF2B5EF4-FFF2-40B4-BE49-F238E27FC236}">
                <a16:creationId xmlns:a16="http://schemas.microsoft.com/office/drawing/2014/main" id="{97810B41-50B3-EFE2-F99A-CB2A081F0976}"/>
              </a:ext>
            </a:extLst>
          </p:cNvPr>
          <p:cNvSpPr txBox="1"/>
          <p:nvPr/>
        </p:nvSpPr>
        <p:spPr>
          <a:xfrm>
            <a:off x="4623333" y="3678638"/>
            <a:ext cx="2011680" cy="369332"/>
          </a:xfrm>
          <a:prstGeom prst="rect">
            <a:avLst/>
          </a:prstGeom>
          <a:noFill/>
        </p:spPr>
        <p:txBody>
          <a:bodyPr wrap="square" rtlCol="0">
            <a:spAutoFit/>
          </a:bodyPr>
          <a:lstStyle/>
          <a:p>
            <a:pPr algn="ctr"/>
            <a:r>
              <a:rPr lang="en-GB" dirty="0"/>
              <a:t>[90/+30/-30/90]</a:t>
            </a:r>
          </a:p>
        </p:txBody>
      </p:sp>
      <p:sp>
        <p:nvSpPr>
          <p:cNvPr id="11" name="CaixaDeTexto 10">
            <a:extLst>
              <a:ext uri="{FF2B5EF4-FFF2-40B4-BE49-F238E27FC236}">
                <a16:creationId xmlns:a16="http://schemas.microsoft.com/office/drawing/2014/main" id="{15FE0D99-3ACA-7E3D-BA61-575AE848F8CC}"/>
              </a:ext>
            </a:extLst>
          </p:cNvPr>
          <p:cNvSpPr txBox="1"/>
          <p:nvPr/>
        </p:nvSpPr>
        <p:spPr>
          <a:xfrm>
            <a:off x="3867523" y="3252022"/>
            <a:ext cx="2767490" cy="477054"/>
          </a:xfrm>
          <a:prstGeom prst="rect">
            <a:avLst/>
          </a:prstGeom>
          <a:noFill/>
        </p:spPr>
        <p:txBody>
          <a:bodyPr wrap="square" rtlCol="0">
            <a:spAutoFit/>
          </a:bodyPr>
          <a:lstStyle/>
          <a:p>
            <a:pPr algn="ctr"/>
            <a:r>
              <a:rPr lang="en-GB" sz="2500" dirty="0"/>
              <a:t>0.4 mm thickness</a:t>
            </a:r>
          </a:p>
        </p:txBody>
      </p:sp>
      <p:pic>
        <p:nvPicPr>
          <p:cNvPr id="14" name="Picture 6" descr="Download University of Bristol Logo in SVG Vector or PNG File Format - Logo .wine">
            <a:extLst>
              <a:ext uri="{FF2B5EF4-FFF2-40B4-BE49-F238E27FC236}">
                <a16:creationId xmlns:a16="http://schemas.microsoft.com/office/drawing/2014/main" id="{B935193F-3A79-5AC6-A6B6-6471C403FCB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BC0717AE-58CC-BBBB-17AE-C494C19D60B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16" name="CaixaDeTexto 15">
            <a:extLst>
              <a:ext uri="{FF2B5EF4-FFF2-40B4-BE49-F238E27FC236}">
                <a16:creationId xmlns:a16="http://schemas.microsoft.com/office/drawing/2014/main" id="{21308D3B-F142-94D5-2393-CA98DC6A704D}"/>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
        <p:nvSpPr>
          <p:cNvPr id="17" name="TextBox 114">
            <a:extLst>
              <a:ext uri="{FF2B5EF4-FFF2-40B4-BE49-F238E27FC236}">
                <a16:creationId xmlns:a16="http://schemas.microsoft.com/office/drawing/2014/main" id="{BABAF006-3E04-7019-90C9-051B082F810B}"/>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Tree>
    <p:extLst>
      <p:ext uri="{BB962C8B-B14F-4D97-AF65-F5344CB8AC3E}">
        <p14:creationId xmlns:p14="http://schemas.microsoft.com/office/powerpoint/2010/main" val="3798422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4C27D-4D72-D116-1A3D-CE02E77EF0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2D2F3B-5BD7-825E-44E6-F0BA30231B14}"/>
              </a:ext>
            </a:extLst>
          </p:cNvPr>
          <p:cNvSpPr>
            <a:spLocks noGrp="1"/>
          </p:cNvSpPr>
          <p:nvPr>
            <p:ph type="sldNum" sz="quarter" idx="12"/>
          </p:nvPr>
        </p:nvSpPr>
        <p:spPr/>
        <p:txBody>
          <a:bodyPr/>
          <a:lstStyle/>
          <a:p>
            <a:fld id="{4B8DAB7E-37F5-46E8-B622-74515EB4CF12}" type="slidenum">
              <a:rPr lang="en-GB" smtClean="0"/>
              <a:pPr/>
              <a:t>6</a:t>
            </a:fld>
            <a:endParaRPr lang="en-GB"/>
          </a:p>
        </p:txBody>
      </p:sp>
      <p:sp>
        <p:nvSpPr>
          <p:cNvPr id="3" name="Title 2">
            <a:extLst>
              <a:ext uri="{FF2B5EF4-FFF2-40B4-BE49-F238E27FC236}">
                <a16:creationId xmlns:a16="http://schemas.microsoft.com/office/drawing/2014/main" id="{35262474-B889-B898-09F4-CFEBEE6349A3}"/>
              </a:ext>
            </a:extLst>
          </p:cNvPr>
          <p:cNvSpPr>
            <a:spLocks noGrp="1"/>
          </p:cNvSpPr>
          <p:nvPr>
            <p:ph type="title"/>
          </p:nvPr>
        </p:nvSpPr>
        <p:spPr/>
        <p:txBody>
          <a:bodyPr anchor="ctr">
            <a:normAutofit/>
          </a:bodyPr>
          <a:lstStyle/>
          <a:p>
            <a:r>
              <a:rPr lang="en-GB" dirty="0"/>
              <a:t>To the most critical case: primary vacuum</a:t>
            </a:r>
          </a:p>
        </p:txBody>
      </p:sp>
      <p:grpSp>
        <p:nvGrpSpPr>
          <p:cNvPr id="8" name="Agrupar 7">
            <a:extLst>
              <a:ext uri="{FF2B5EF4-FFF2-40B4-BE49-F238E27FC236}">
                <a16:creationId xmlns:a16="http://schemas.microsoft.com/office/drawing/2014/main" id="{6726F0A2-C00B-8A06-1045-01ED7E8C4D8B}"/>
              </a:ext>
            </a:extLst>
          </p:cNvPr>
          <p:cNvGrpSpPr/>
          <p:nvPr/>
        </p:nvGrpSpPr>
        <p:grpSpPr>
          <a:xfrm>
            <a:off x="-2044990" y="959435"/>
            <a:ext cx="13491858" cy="1708717"/>
            <a:chOff x="-2469861" y="959435"/>
            <a:chExt cx="13491858" cy="1708717"/>
          </a:xfrm>
        </p:grpSpPr>
        <p:pic>
          <p:nvPicPr>
            <p:cNvPr id="33" name="Imagem 32" descr="Fundo preto com estrelas&#10;&#10;O conteúdo gerado por IA pode estar incorreto.">
              <a:extLst>
                <a:ext uri="{FF2B5EF4-FFF2-40B4-BE49-F238E27FC236}">
                  <a16:creationId xmlns:a16="http://schemas.microsoft.com/office/drawing/2014/main" id="{46A05483-781E-B089-54EB-A040BE82DABB}"/>
                </a:ext>
              </a:extLst>
            </p:cNvPr>
            <p:cNvPicPr>
              <a:picLocks noChangeAspect="1"/>
            </p:cNvPicPr>
            <p:nvPr/>
          </p:nvPicPr>
          <p:blipFill>
            <a:blip r:embed="rId3"/>
            <a:srcRect l="32185" t="42560" r="1023" b="38845"/>
            <a:stretch/>
          </p:blipFill>
          <p:spPr>
            <a:xfrm>
              <a:off x="134490" y="959435"/>
              <a:ext cx="10887507" cy="1708717"/>
            </a:xfrm>
            <a:prstGeom prst="rect">
              <a:avLst/>
            </a:prstGeom>
          </p:spPr>
        </p:pic>
        <p:sp>
          <p:nvSpPr>
            <p:cNvPr id="4" name="CaixaDeTexto 3">
              <a:extLst>
                <a:ext uri="{FF2B5EF4-FFF2-40B4-BE49-F238E27FC236}">
                  <a16:creationId xmlns:a16="http://schemas.microsoft.com/office/drawing/2014/main" id="{9DB43C5A-A09C-F15B-B5B8-3D3B804BAD1D}"/>
                </a:ext>
              </a:extLst>
            </p:cNvPr>
            <p:cNvSpPr txBox="1"/>
            <p:nvPr/>
          </p:nvSpPr>
          <p:spPr>
            <a:xfrm>
              <a:off x="-2469861" y="1284454"/>
              <a:ext cx="10218056" cy="384721"/>
            </a:xfrm>
            <a:prstGeom prst="rect">
              <a:avLst/>
            </a:prstGeom>
            <a:noFill/>
          </p:spPr>
          <p:txBody>
            <a:bodyPr wrap="square" lIns="0" tIns="0" rIns="0" bIns="0" rtlCol="0">
              <a:spAutoFit/>
            </a:bodyPr>
            <a:lstStyle/>
            <a:p>
              <a:pPr algn="ctr"/>
              <a:r>
                <a:rPr lang="en-GB" sz="2500" b="1" dirty="0">
                  <a:solidFill>
                    <a:srgbClr val="00B050"/>
                  </a:solidFill>
                </a:rPr>
                <a:t>1</a:t>
              </a:r>
              <a:r>
                <a:rPr lang="en-GB" sz="2500" b="1" baseline="30000" dirty="0">
                  <a:solidFill>
                    <a:srgbClr val="00B050"/>
                  </a:solidFill>
                </a:rPr>
                <a:t>st</a:t>
              </a:r>
              <a:r>
                <a:rPr lang="en-GB" sz="2500" b="1" dirty="0">
                  <a:solidFill>
                    <a:srgbClr val="00B050"/>
                  </a:solidFill>
                </a:rPr>
                <a:t> case: CFRP at the interaction point</a:t>
              </a:r>
            </a:p>
          </p:txBody>
        </p:sp>
      </p:grpSp>
      <p:grpSp>
        <p:nvGrpSpPr>
          <p:cNvPr id="7" name="Agrupar 6">
            <a:extLst>
              <a:ext uri="{FF2B5EF4-FFF2-40B4-BE49-F238E27FC236}">
                <a16:creationId xmlns:a16="http://schemas.microsoft.com/office/drawing/2014/main" id="{A82679FF-10F1-E75A-31BD-19E5D4A38B88}"/>
              </a:ext>
            </a:extLst>
          </p:cNvPr>
          <p:cNvGrpSpPr/>
          <p:nvPr/>
        </p:nvGrpSpPr>
        <p:grpSpPr>
          <a:xfrm>
            <a:off x="-2118880" y="2743620"/>
            <a:ext cx="13571969" cy="1716589"/>
            <a:chOff x="-1551707" y="2763704"/>
            <a:chExt cx="13571969" cy="1716589"/>
          </a:xfrm>
        </p:grpSpPr>
        <p:pic>
          <p:nvPicPr>
            <p:cNvPr id="37" name="Imagem 36" descr="Imagem em branco e preto&#10;&#10;O conteúdo gerado por IA pode estar incorreto.">
              <a:extLst>
                <a:ext uri="{FF2B5EF4-FFF2-40B4-BE49-F238E27FC236}">
                  <a16:creationId xmlns:a16="http://schemas.microsoft.com/office/drawing/2014/main" id="{820206A7-78CE-D8DB-7DCE-F8471A457F11}"/>
                </a:ext>
              </a:extLst>
            </p:cNvPr>
            <p:cNvPicPr>
              <a:picLocks noChangeAspect="1"/>
            </p:cNvPicPr>
            <p:nvPr/>
          </p:nvPicPr>
          <p:blipFill>
            <a:blip r:embed="rId4"/>
            <a:srcRect l="33047" t="42417" r="880" b="38868"/>
            <a:stretch/>
          </p:blipFill>
          <p:spPr>
            <a:xfrm>
              <a:off x="1269342" y="2763704"/>
              <a:ext cx="10750920" cy="1716589"/>
            </a:xfrm>
            <a:prstGeom prst="rect">
              <a:avLst/>
            </a:prstGeom>
          </p:spPr>
        </p:pic>
        <p:sp>
          <p:nvSpPr>
            <p:cNvPr id="5" name="CaixaDeTexto 4">
              <a:extLst>
                <a:ext uri="{FF2B5EF4-FFF2-40B4-BE49-F238E27FC236}">
                  <a16:creationId xmlns:a16="http://schemas.microsoft.com/office/drawing/2014/main" id="{48023CBF-B6FF-9A0D-FBC3-F624859CA4F4}"/>
                </a:ext>
              </a:extLst>
            </p:cNvPr>
            <p:cNvSpPr txBox="1"/>
            <p:nvPr/>
          </p:nvSpPr>
          <p:spPr>
            <a:xfrm>
              <a:off x="-1551707" y="3118549"/>
              <a:ext cx="10218056" cy="384721"/>
            </a:xfrm>
            <a:prstGeom prst="rect">
              <a:avLst/>
            </a:prstGeom>
            <a:noFill/>
          </p:spPr>
          <p:txBody>
            <a:bodyPr wrap="square" lIns="0" tIns="0" rIns="0" bIns="0" rtlCol="0">
              <a:spAutoFit/>
            </a:bodyPr>
            <a:lstStyle/>
            <a:p>
              <a:pPr algn="ctr"/>
              <a:r>
                <a:rPr lang="en-GB" sz="2500" b="1" dirty="0">
                  <a:solidFill>
                    <a:srgbClr val="00B050"/>
                  </a:solidFill>
                </a:rPr>
                <a:t>2</a:t>
              </a:r>
              <a:r>
                <a:rPr lang="en-GB" sz="2500" b="1" baseline="30000" dirty="0">
                  <a:solidFill>
                    <a:srgbClr val="00B050"/>
                  </a:solidFill>
                </a:rPr>
                <a:t>nd</a:t>
              </a:r>
              <a:r>
                <a:rPr lang="en-GB" sz="2500" b="1" dirty="0">
                  <a:solidFill>
                    <a:srgbClr val="00B050"/>
                  </a:solidFill>
                </a:rPr>
                <a:t> case: full CFRP (including flanges)</a:t>
              </a:r>
            </a:p>
          </p:txBody>
        </p:sp>
      </p:grpSp>
      <p:grpSp>
        <p:nvGrpSpPr>
          <p:cNvPr id="9" name="Agrupar 8">
            <a:extLst>
              <a:ext uri="{FF2B5EF4-FFF2-40B4-BE49-F238E27FC236}">
                <a16:creationId xmlns:a16="http://schemas.microsoft.com/office/drawing/2014/main" id="{EB6000FF-C586-DF98-B7C4-BC2A2A2FC33A}"/>
              </a:ext>
            </a:extLst>
          </p:cNvPr>
          <p:cNvGrpSpPr/>
          <p:nvPr/>
        </p:nvGrpSpPr>
        <p:grpSpPr>
          <a:xfrm>
            <a:off x="-1752062" y="4478394"/>
            <a:ext cx="13376889" cy="1852956"/>
            <a:chOff x="-1819560" y="4478394"/>
            <a:chExt cx="13376889" cy="1852956"/>
          </a:xfrm>
        </p:grpSpPr>
        <p:pic>
          <p:nvPicPr>
            <p:cNvPr id="35" name="Imagem 34" descr="Imagem em branco e preto&#10;&#10;O conteúdo gerado por IA pode estar incorreto.">
              <a:extLst>
                <a:ext uri="{FF2B5EF4-FFF2-40B4-BE49-F238E27FC236}">
                  <a16:creationId xmlns:a16="http://schemas.microsoft.com/office/drawing/2014/main" id="{DB9A8D20-54A6-3A7C-98D8-B9C6DE284C90}"/>
                </a:ext>
              </a:extLst>
            </p:cNvPr>
            <p:cNvPicPr>
              <a:picLocks noChangeAspect="1"/>
            </p:cNvPicPr>
            <p:nvPr/>
          </p:nvPicPr>
          <p:blipFill>
            <a:blip r:embed="rId5"/>
            <a:srcRect l="32185" t="41048" b="38807"/>
            <a:stretch/>
          </p:blipFill>
          <p:spPr>
            <a:xfrm>
              <a:off x="491863" y="4478394"/>
              <a:ext cx="11065466" cy="1852956"/>
            </a:xfrm>
            <a:prstGeom prst="rect">
              <a:avLst/>
            </a:prstGeom>
          </p:spPr>
        </p:pic>
        <p:sp>
          <p:nvSpPr>
            <p:cNvPr id="6" name="CaixaDeTexto 5">
              <a:extLst>
                <a:ext uri="{FF2B5EF4-FFF2-40B4-BE49-F238E27FC236}">
                  <a16:creationId xmlns:a16="http://schemas.microsoft.com/office/drawing/2014/main" id="{4D97404B-21B6-6136-F290-E0FBC4836C6B}"/>
                </a:ext>
              </a:extLst>
            </p:cNvPr>
            <p:cNvSpPr txBox="1"/>
            <p:nvPr/>
          </p:nvSpPr>
          <p:spPr>
            <a:xfrm>
              <a:off x="-1819560" y="4912477"/>
              <a:ext cx="10218056" cy="384721"/>
            </a:xfrm>
            <a:prstGeom prst="rect">
              <a:avLst/>
            </a:prstGeom>
            <a:noFill/>
          </p:spPr>
          <p:txBody>
            <a:bodyPr wrap="square" lIns="0" tIns="0" rIns="0" bIns="0" rtlCol="0">
              <a:spAutoFit/>
            </a:bodyPr>
            <a:lstStyle/>
            <a:p>
              <a:pPr algn="ctr"/>
              <a:r>
                <a:rPr lang="en-GB" sz="2500" b="1" dirty="0">
                  <a:solidFill>
                    <a:srgbClr val="00B050"/>
                  </a:solidFill>
                </a:rPr>
                <a:t>3</a:t>
              </a:r>
              <a:r>
                <a:rPr lang="en-GB" sz="2500" b="1" baseline="30000" dirty="0">
                  <a:solidFill>
                    <a:srgbClr val="00B050"/>
                  </a:solidFill>
                </a:rPr>
                <a:t>rd</a:t>
              </a:r>
              <a:r>
                <a:rPr lang="en-GB" sz="2500" b="1" dirty="0">
                  <a:solidFill>
                    <a:srgbClr val="00B050"/>
                  </a:solidFill>
                </a:rPr>
                <a:t>: full CFRP (except at the collision point)</a:t>
              </a:r>
            </a:p>
          </p:txBody>
        </p:sp>
      </p:grpSp>
      <p:cxnSp>
        <p:nvCxnSpPr>
          <p:cNvPr id="11" name="Conector reto 10">
            <a:extLst>
              <a:ext uri="{FF2B5EF4-FFF2-40B4-BE49-F238E27FC236}">
                <a16:creationId xmlns:a16="http://schemas.microsoft.com/office/drawing/2014/main" id="{921E5242-C4F3-D44D-16C2-3A5CCD206A38}"/>
              </a:ext>
            </a:extLst>
          </p:cNvPr>
          <p:cNvCxnSpPr>
            <a:cxnSpLocks/>
          </p:cNvCxnSpPr>
          <p:nvPr/>
        </p:nvCxnSpPr>
        <p:spPr>
          <a:xfrm>
            <a:off x="8829964" y="1477818"/>
            <a:ext cx="0" cy="4451927"/>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Conector reto 12">
            <a:extLst>
              <a:ext uri="{FF2B5EF4-FFF2-40B4-BE49-F238E27FC236}">
                <a16:creationId xmlns:a16="http://schemas.microsoft.com/office/drawing/2014/main" id="{EE965484-6213-AF7E-987F-12C7F42050D0}"/>
              </a:ext>
            </a:extLst>
          </p:cNvPr>
          <p:cNvCxnSpPr>
            <a:cxnSpLocks/>
          </p:cNvCxnSpPr>
          <p:nvPr/>
        </p:nvCxnSpPr>
        <p:spPr>
          <a:xfrm>
            <a:off x="10437092" y="1477818"/>
            <a:ext cx="0" cy="4451927"/>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5" name="CaixaDeTexto 14">
            <a:extLst>
              <a:ext uri="{FF2B5EF4-FFF2-40B4-BE49-F238E27FC236}">
                <a16:creationId xmlns:a16="http://schemas.microsoft.com/office/drawing/2014/main" id="{613DF3CD-4A18-B80A-9FDE-34748636B777}"/>
              </a:ext>
            </a:extLst>
          </p:cNvPr>
          <p:cNvSpPr txBox="1"/>
          <p:nvPr/>
        </p:nvSpPr>
        <p:spPr>
          <a:xfrm>
            <a:off x="8653832" y="1089950"/>
            <a:ext cx="1966925" cy="553998"/>
          </a:xfrm>
          <a:prstGeom prst="rect">
            <a:avLst/>
          </a:prstGeom>
          <a:noFill/>
        </p:spPr>
        <p:txBody>
          <a:bodyPr wrap="square" lIns="0" tIns="0" rIns="0" bIns="0" rtlCol="0">
            <a:spAutoFit/>
          </a:bodyPr>
          <a:lstStyle/>
          <a:p>
            <a:pPr algn="ctr"/>
            <a:r>
              <a:rPr lang="en-GB" b="1" dirty="0"/>
              <a:t>Interaction point</a:t>
            </a:r>
          </a:p>
          <a:p>
            <a:pPr algn="ctr"/>
            <a:r>
              <a:rPr lang="en-GB" b="1" dirty="0"/>
              <a:t>(thinner wall)</a:t>
            </a:r>
          </a:p>
        </p:txBody>
      </p:sp>
      <p:pic>
        <p:nvPicPr>
          <p:cNvPr id="21" name="Picture 6" descr="Download University of Bristol Logo in SVG Vector or PNG File Format - Logo .wine">
            <a:extLst>
              <a:ext uri="{FF2B5EF4-FFF2-40B4-BE49-F238E27FC236}">
                <a16:creationId xmlns:a16="http://schemas.microsoft.com/office/drawing/2014/main" id="{B109C00C-27B1-4096-E7DF-E3F2C8C17E3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a:extLst>
              <a:ext uri="{FF2B5EF4-FFF2-40B4-BE49-F238E27FC236}">
                <a16:creationId xmlns:a16="http://schemas.microsoft.com/office/drawing/2014/main" id="{F9CC9EFF-E506-50CE-39FC-031F23E9A85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23" name="CaixaDeTexto 22">
            <a:extLst>
              <a:ext uri="{FF2B5EF4-FFF2-40B4-BE49-F238E27FC236}">
                <a16:creationId xmlns:a16="http://schemas.microsoft.com/office/drawing/2014/main" id="{39D70A6C-9BAC-C0B8-659B-F969711D2CFC}"/>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
        <p:nvSpPr>
          <p:cNvPr id="24" name="TextBox 114">
            <a:extLst>
              <a:ext uri="{FF2B5EF4-FFF2-40B4-BE49-F238E27FC236}">
                <a16:creationId xmlns:a16="http://schemas.microsoft.com/office/drawing/2014/main" id="{9DE8F506-F8D2-7C20-157A-C63CCEBD1569}"/>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
        <p:nvSpPr>
          <p:cNvPr id="10" name="CaixaDeTexto 9">
            <a:extLst>
              <a:ext uri="{FF2B5EF4-FFF2-40B4-BE49-F238E27FC236}">
                <a16:creationId xmlns:a16="http://schemas.microsoft.com/office/drawing/2014/main" id="{CC530C2E-818A-14B5-DCD8-C0C338A8BBE1}"/>
              </a:ext>
            </a:extLst>
          </p:cNvPr>
          <p:cNvSpPr txBox="1"/>
          <p:nvPr/>
        </p:nvSpPr>
        <p:spPr>
          <a:xfrm>
            <a:off x="6446524" y="1048893"/>
            <a:ext cx="1966925" cy="553998"/>
          </a:xfrm>
          <a:prstGeom prst="rect">
            <a:avLst/>
          </a:prstGeom>
          <a:noFill/>
        </p:spPr>
        <p:txBody>
          <a:bodyPr wrap="square" lIns="0" tIns="0" rIns="0" bIns="0" rtlCol="0">
            <a:spAutoFit/>
          </a:bodyPr>
          <a:lstStyle/>
          <a:p>
            <a:pPr algn="ctr"/>
            <a:r>
              <a:rPr lang="en-GB" b="1" dirty="0"/>
              <a:t>Other sections</a:t>
            </a:r>
          </a:p>
          <a:p>
            <a:pPr algn="ctr"/>
            <a:r>
              <a:rPr lang="en-GB" b="1" dirty="0"/>
              <a:t>(thicker wall)</a:t>
            </a:r>
          </a:p>
        </p:txBody>
      </p:sp>
    </p:spTree>
    <p:extLst>
      <p:ext uri="{BB962C8B-B14F-4D97-AF65-F5344CB8AC3E}">
        <p14:creationId xmlns:p14="http://schemas.microsoft.com/office/powerpoint/2010/main" val="3111205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61C1DC-88E5-9876-0372-0253199996D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0240295-19BC-9F48-AB49-95691EE765A2}"/>
              </a:ext>
            </a:extLst>
          </p:cNvPr>
          <p:cNvSpPr>
            <a:spLocks noGrp="1"/>
          </p:cNvSpPr>
          <p:nvPr>
            <p:ph type="sldNum" sz="quarter" idx="12"/>
          </p:nvPr>
        </p:nvSpPr>
        <p:spPr/>
        <p:txBody>
          <a:bodyPr/>
          <a:lstStyle/>
          <a:p>
            <a:fld id="{4B8DAB7E-37F5-46E8-B622-74515EB4CF12}" type="slidenum">
              <a:rPr lang="en-GB" smtClean="0"/>
              <a:pPr/>
              <a:t>7</a:t>
            </a:fld>
            <a:endParaRPr lang="en-GB"/>
          </a:p>
        </p:txBody>
      </p:sp>
      <p:sp>
        <p:nvSpPr>
          <p:cNvPr id="3" name="Title 2">
            <a:extLst>
              <a:ext uri="{FF2B5EF4-FFF2-40B4-BE49-F238E27FC236}">
                <a16:creationId xmlns:a16="http://schemas.microsoft.com/office/drawing/2014/main" id="{1880474F-B8E8-4D7E-FF7E-C6D6D28F23AF}"/>
              </a:ext>
            </a:extLst>
          </p:cNvPr>
          <p:cNvSpPr>
            <a:spLocks noGrp="1"/>
          </p:cNvSpPr>
          <p:nvPr>
            <p:ph type="title"/>
          </p:nvPr>
        </p:nvSpPr>
        <p:spPr/>
        <p:txBody>
          <a:bodyPr anchor="ctr">
            <a:normAutofit/>
          </a:bodyPr>
          <a:lstStyle/>
          <a:p>
            <a:r>
              <a:rPr lang="en-GB" dirty="0"/>
              <a:t>Joints: CFRP - metal</a:t>
            </a:r>
          </a:p>
        </p:txBody>
      </p:sp>
      <p:pic>
        <p:nvPicPr>
          <p:cNvPr id="1026" name="Picture 2" descr="Galvanic Corrosion - SSINA">
            <a:extLst>
              <a:ext uri="{FF2B5EF4-FFF2-40B4-BE49-F238E27FC236}">
                <a16:creationId xmlns:a16="http://schemas.microsoft.com/office/drawing/2014/main" id="{2B9FFFB5-C347-945B-6F80-BD209DA59B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837" y="964095"/>
            <a:ext cx="4427115" cy="533179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Galvanic Corrosion - SSINA">
            <a:extLst>
              <a:ext uri="{FF2B5EF4-FFF2-40B4-BE49-F238E27FC236}">
                <a16:creationId xmlns:a16="http://schemas.microsoft.com/office/drawing/2014/main" id="{C4C6F808-8B83-53B0-C61C-E76A230571A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876" t="76150" r="30320" b="4218"/>
          <a:stretch/>
        </p:blipFill>
        <p:spPr bwMode="auto">
          <a:xfrm>
            <a:off x="5115104" y="1208803"/>
            <a:ext cx="5774569" cy="2106826"/>
          </a:xfrm>
          <a:prstGeom prst="rect">
            <a:avLst/>
          </a:prstGeom>
          <a:noFill/>
          <a:ln w="38100">
            <a:solidFill>
              <a:srgbClr val="FF0000"/>
            </a:solidFill>
            <a:prstDash val="dash"/>
          </a:ln>
          <a:extLst>
            <a:ext uri="{909E8E84-426E-40DD-AFC4-6F175D3DCCD1}">
              <a14:hiddenFill xmlns:a14="http://schemas.microsoft.com/office/drawing/2010/main">
                <a:solidFill>
                  <a:srgbClr val="FFFFFF"/>
                </a:solidFill>
              </a14:hiddenFill>
            </a:ext>
          </a:extLst>
        </p:spPr>
      </p:pic>
      <p:sp>
        <p:nvSpPr>
          <p:cNvPr id="9" name="Retângulo 8">
            <a:extLst>
              <a:ext uri="{FF2B5EF4-FFF2-40B4-BE49-F238E27FC236}">
                <a16:creationId xmlns:a16="http://schemas.microsoft.com/office/drawing/2014/main" id="{12B8E95F-3FF4-E315-D89C-CC61153AAC62}"/>
              </a:ext>
            </a:extLst>
          </p:cNvPr>
          <p:cNvSpPr/>
          <p:nvPr/>
        </p:nvSpPr>
        <p:spPr>
          <a:xfrm>
            <a:off x="365760" y="5347385"/>
            <a:ext cx="2509520" cy="718135"/>
          </a:xfrm>
          <a:prstGeom prst="rect">
            <a:avLst/>
          </a:prstGeom>
          <a:noFill/>
          <a:ln w="38100">
            <a:solidFill>
              <a:srgbClr val="FF0000"/>
            </a:solidFill>
            <a:prstDash val="dash"/>
          </a:ln>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Conector de Seta Reta 10">
            <a:extLst>
              <a:ext uri="{FF2B5EF4-FFF2-40B4-BE49-F238E27FC236}">
                <a16:creationId xmlns:a16="http://schemas.microsoft.com/office/drawing/2014/main" id="{821BE148-C6E8-BD9D-92CB-2AF34F582304}"/>
              </a:ext>
            </a:extLst>
          </p:cNvPr>
          <p:cNvCxnSpPr>
            <a:cxnSpLocks/>
            <a:endCxn id="7" idx="1"/>
          </p:cNvCxnSpPr>
          <p:nvPr/>
        </p:nvCxnSpPr>
        <p:spPr>
          <a:xfrm flipV="1">
            <a:off x="2875280" y="2262216"/>
            <a:ext cx="2239824" cy="308516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 name="Agrupar 3">
            <a:extLst>
              <a:ext uri="{FF2B5EF4-FFF2-40B4-BE49-F238E27FC236}">
                <a16:creationId xmlns:a16="http://schemas.microsoft.com/office/drawing/2014/main" id="{0570178D-1F4D-7F5B-4E10-79EA1A614D37}"/>
              </a:ext>
            </a:extLst>
          </p:cNvPr>
          <p:cNvGrpSpPr/>
          <p:nvPr/>
        </p:nvGrpSpPr>
        <p:grpSpPr>
          <a:xfrm>
            <a:off x="4831789" y="3807605"/>
            <a:ext cx="6712986" cy="1841591"/>
            <a:chOff x="4947791" y="4141577"/>
            <a:chExt cx="6596984" cy="1809768"/>
          </a:xfrm>
        </p:grpSpPr>
        <p:pic>
          <p:nvPicPr>
            <p:cNvPr id="8" name="Imagem 7" descr="Imagem em branco e preto&#10;&#10;O conteúdo gerado por IA pode estar incorreto.">
              <a:extLst>
                <a:ext uri="{FF2B5EF4-FFF2-40B4-BE49-F238E27FC236}">
                  <a16:creationId xmlns:a16="http://schemas.microsoft.com/office/drawing/2014/main" id="{FBD5571E-BE2F-B150-385D-A6B82A3A0F4C}"/>
                </a:ext>
              </a:extLst>
            </p:cNvPr>
            <p:cNvPicPr>
              <a:picLocks noChangeAspect="1"/>
            </p:cNvPicPr>
            <p:nvPr/>
          </p:nvPicPr>
          <p:blipFill>
            <a:blip r:embed="rId4"/>
            <a:srcRect l="75871" t="46870" r="3299" b="42992"/>
            <a:stretch/>
          </p:blipFill>
          <p:spPr>
            <a:xfrm>
              <a:off x="4947791" y="4141577"/>
              <a:ext cx="6596984" cy="1809768"/>
            </a:xfrm>
            <a:prstGeom prst="rect">
              <a:avLst/>
            </a:prstGeom>
            <a:effectLst>
              <a:softEdge rad="165100"/>
            </a:effectLst>
          </p:spPr>
        </p:pic>
        <p:sp>
          <p:nvSpPr>
            <p:cNvPr id="12" name="Elipse 11">
              <a:extLst>
                <a:ext uri="{FF2B5EF4-FFF2-40B4-BE49-F238E27FC236}">
                  <a16:creationId xmlns:a16="http://schemas.microsoft.com/office/drawing/2014/main" id="{D54BBF5D-D169-725D-CD5B-4458A37E7A0A}"/>
                </a:ext>
              </a:extLst>
            </p:cNvPr>
            <p:cNvSpPr/>
            <p:nvPr/>
          </p:nvSpPr>
          <p:spPr>
            <a:xfrm>
              <a:off x="6908800" y="4734560"/>
              <a:ext cx="508000" cy="508000"/>
            </a:xfrm>
            <a:prstGeom prst="ellipse">
              <a:avLst/>
            </a:prstGeom>
            <a:noFill/>
            <a:ln w="38100">
              <a:solidFill>
                <a:srgbClr val="FF0000"/>
              </a:solidFill>
              <a:prstDash val="dash"/>
            </a:ln>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lipse 12">
              <a:extLst>
                <a:ext uri="{FF2B5EF4-FFF2-40B4-BE49-F238E27FC236}">
                  <a16:creationId xmlns:a16="http://schemas.microsoft.com/office/drawing/2014/main" id="{434A6AE0-CF33-6F46-206A-867269E6AC3B}"/>
                </a:ext>
              </a:extLst>
            </p:cNvPr>
            <p:cNvSpPr/>
            <p:nvPr/>
          </p:nvSpPr>
          <p:spPr>
            <a:xfrm>
              <a:off x="10088880" y="4734560"/>
              <a:ext cx="508000" cy="508000"/>
            </a:xfrm>
            <a:prstGeom prst="ellipse">
              <a:avLst/>
            </a:prstGeom>
            <a:noFill/>
            <a:ln w="38100">
              <a:solidFill>
                <a:srgbClr val="FF0000"/>
              </a:solidFill>
              <a:prstDash val="dash"/>
            </a:ln>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 name="Picture 6" descr="Download University of Bristol Logo in SVG Vector or PNG File Format - Logo .wine">
            <a:extLst>
              <a:ext uri="{FF2B5EF4-FFF2-40B4-BE49-F238E27FC236}">
                <a16:creationId xmlns:a16="http://schemas.microsoft.com/office/drawing/2014/main" id="{382592D7-7F2E-D7FB-5247-F2A5BAFA92B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BE0EEFE8-66A4-C20F-BEC4-0212E6FC7F1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15" name="CaixaDeTexto 14">
            <a:extLst>
              <a:ext uri="{FF2B5EF4-FFF2-40B4-BE49-F238E27FC236}">
                <a16:creationId xmlns:a16="http://schemas.microsoft.com/office/drawing/2014/main" id="{47708C6E-B330-64F9-83B4-0C75AD70BC2B}"/>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
        <p:nvSpPr>
          <p:cNvPr id="16" name="TextBox 114">
            <a:extLst>
              <a:ext uri="{FF2B5EF4-FFF2-40B4-BE49-F238E27FC236}">
                <a16:creationId xmlns:a16="http://schemas.microsoft.com/office/drawing/2014/main" id="{66C95B27-C5DA-0C27-8EB1-863CC54F956A}"/>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Tree>
    <p:extLst>
      <p:ext uri="{BB962C8B-B14F-4D97-AF65-F5344CB8AC3E}">
        <p14:creationId xmlns:p14="http://schemas.microsoft.com/office/powerpoint/2010/main" val="3116410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09506-EA5B-F3BF-9776-61A784EF7A29}"/>
            </a:ext>
          </a:extLst>
        </p:cNvPr>
        <p:cNvGrpSpPr/>
        <p:nvPr/>
      </p:nvGrpSpPr>
      <p:grpSpPr>
        <a:xfrm>
          <a:off x="0" y="0"/>
          <a:ext cx="0" cy="0"/>
          <a:chOff x="0" y="0"/>
          <a:chExt cx="0" cy="0"/>
        </a:xfrm>
      </p:grpSpPr>
      <p:pic>
        <p:nvPicPr>
          <p:cNvPr id="20" name="Immagine 10">
            <a:extLst>
              <a:ext uri="{FF2B5EF4-FFF2-40B4-BE49-F238E27FC236}">
                <a16:creationId xmlns:a16="http://schemas.microsoft.com/office/drawing/2014/main" id="{2382002A-0683-1386-FB44-D530696F2B0B}"/>
              </a:ext>
            </a:extLst>
          </p:cNvPr>
          <p:cNvPicPr>
            <a:picLocks noChangeAspect="1"/>
          </p:cNvPicPr>
          <p:nvPr/>
        </p:nvPicPr>
        <p:blipFill>
          <a:blip r:embed="rId3">
            <a:extLst>
              <a:ext uri="{28A0092B-C50C-407E-A947-70E740481C1C}">
                <a14:useLocalDpi xmlns:a14="http://schemas.microsoft.com/office/drawing/2010/main" val="0"/>
              </a:ext>
            </a:extLst>
          </a:blip>
          <a:srcRect t="12024" b="28080"/>
          <a:stretch/>
        </p:blipFill>
        <p:spPr>
          <a:xfrm>
            <a:off x="170506" y="2885690"/>
            <a:ext cx="8440046" cy="3113278"/>
          </a:xfrm>
          <a:prstGeom prst="rect">
            <a:avLst/>
          </a:prstGeom>
          <a:effectLst>
            <a:softEdge rad="101600"/>
          </a:effectLst>
        </p:spPr>
      </p:pic>
      <p:sp>
        <p:nvSpPr>
          <p:cNvPr id="2" name="Slide Number Placeholder 1">
            <a:extLst>
              <a:ext uri="{FF2B5EF4-FFF2-40B4-BE49-F238E27FC236}">
                <a16:creationId xmlns:a16="http://schemas.microsoft.com/office/drawing/2014/main" id="{03BFBD0C-8DE3-9479-F3AF-CBAC15E4492E}"/>
              </a:ext>
            </a:extLst>
          </p:cNvPr>
          <p:cNvSpPr>
            <a:spLocks noGrp="1"/>
          </p:cNvSpPr>
          <p:nvPr>
            <p:ph type="sldNum" sz="quarter" idx="12"/>
          </p:nvPr>
        </p:nvSpPr>
        <p:spPr/>
        <p:txBody>
          <a:bodyPr/>
          <a:lstStyle/>
          <a:p>
            <a:fld id="{4B8DAB7E-37F5-46E8-B622-74515EB4CF12}" type="slidenum">
              <a:rPr lang="en-GB" smtClean="0"/>
              <a:pPr/>
              <a:t>8</a:t>
            </a:fld>
            <a:endParaRPr lang="en-GB"/>
          </a:p>
        </p:txBody>
      </p:sp>
      <p:sp>
        <p:nvSpPr>
          <p:cNvPr id="3" name="Title 2">
            <a:extLst>
              <a:ext uri="{FF2B5EF4-FFF2-40B4-BE49-F238E27FC236}">
                <a16:creationId xmlns:a16="http://schemas.microsoft.com/office/drawing/2014/main" id="{9C1C7E87-DBF5-29CC-6B05-0F081742C8E4}"/>
              </a:ext>
            </a:extLst>
          </p:cNvPr>
          <p:cNvSpPr>
            <a:spLocks noGrp="1"/>
          </p:cNvSpPr>
          <p:nvPr>
            <p:ph type="title"/>
          </p:nvPr>
        </p:nvSpPr>
        <p:spPr>
          <a:xfrm>
            <a:off x="-49564" y="-9059"/>
            <a:ext cx="8135852" cy="765059"/>
          </a:xfrm>
        </p:spPr>
        <p:txBody>
          <a:bodyPr anchor="ctr">
            <a:normAutofit fontScale="90000"/>
          </a:bodyPr>
          <a:lstStyle/>
          <a:p>
            <a:pPr indent="-9525" algn="ctr"/>
            <a:r>
              <a:rPr lang="en-GB" sz="2800" b="1" dirty="0">
                <a:solidFill>
                  <a:schemeClr val="bg1"/>
                </a:solidFill>
                <a:latin typeface="Calibri" panose="020F0502020204030204" pitchFamily="34" charset="0"/>
              </a:rPr>
              <a:t>Secondary vacuum: double-wall central chamber (FCC ee)</a:t>
            </a:r>
          </a:p>
        </p:txBody>
      </p:sp>
      <p:pic>
        <p:nvPicPr>
          <p:cNvPr id="6" name="Immagine 20">
            <a:extLst>
              <a:ext uri="{FF2B5EF4-FFF2-40B4-BE49-F238E27FC236}">
                <a16:creationId xmlns:a16="http://schemas.microsoft.com/office/drawing/2014/main" id="{A066E9E4-EEA6-0E21-1405-C0D898E37EE8}"/>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11249" b="8827"/>
          <a:stretch/>
        </p:blipFill>
        <p:spPr>
          <a:xfrm>
            <a:off x="5234733" y="892073"/>
            <a:ext cx="6957267" cy="3424495"/>
          </a:xfrm>
          <a:prstGeom prst="rect">
            <a:avLst/>
          </a:prstGeom>
          <a:effectLst>
            <a:softEdge rad="0"/>
          </a:effectLst>
        </p:spPr>
      </p:pic>
      <p:grpSp>
        <p:nvGrpSpPr>
          <p:cNvPr id="22" name="Group 15">
            <a:extLst>
              <a:ext uri="{FF2B5EF4-FFF2-40B4-BE49-F238E27FC236}">
                <a16:creationId xmlns:a16="http://schemas.microsoft.com/office/drawing/2014/main" id="{9043760E-A23A-443C-F111-4DEDCFC30275}"/>
              </a:ext>
            </a:extLst>
          </p:cNvPr>
          <p:cNvGrpSpPr/>
          <p:nvPr/>
        </p:nvGrpSpPr>
        <p:grpSpPr>
          <a:xfrm>
            <a:off x="1583528" y="1506644"/>
            <a:ext cx="3251200" cy="555868"/>
            <a:chOff x="-142881" y="2447925"/>
            <a:chExt cx="1952625" cy="505403"/>
          </a:xfrm>
        </p:grpSpPr>
        <p:sp>
          <p:nvSpPr>
            <p:cNvPr id="23" name="Parallelogram 16">
              <a:extLst>
                <a:ext uri="{FF2B5EF4-FFF2-40B4-BE49-F238E27FC236}">
                  <a16:creationId xmlns:a16="http://schemas.microsoft.com/office/drawing/2014/main" id="{FB34476A-EB56-55ED-4177-C82C80E2B74D}"/>
                </a:ext>
              </a:extLst>
            </p:cNvPr>
            <p:cNvSpPr/>
            <p:nvPr/>
          </p:nvSpPr>
          <p:spPr>
            <a:xfrm flipH="1">
              <a:off x="-142881" y="2447925"/>
              <a:ext cx="1952625" cy="505403"/>
            </a:xfrm>
            <a:prstGeom prst="parallelogram">
              <a:avLst/>
            </a:prstGeom>
            <a:solidFill>
              <a:srgbClr val="001C5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17">
              <a:extLst>
                <a:ext uri="{FF2B5EF4-FFF2-40B4-BE49-F238E27FC236}">
                  <a16:creationId xmlns:a16="http://schemas.microsoft.com/office/drawing/2014/main" id="{94D70FB9-D5A7-B09C-E475-47A64550A280}"/>
                </a:ext>
              </a:extLst>
            </p:cNvPr>
            <p:cNvSpPr txBox="1"/>
            <p:nvPr/>
          </p:nvSpPr>
          <p:spPr>
            <a:xfrm>
              <a:off x="-109798" y="2463951"/>
              <a:ext cx="1894274" cy="256824"/>
            </a:xfrm>
            <a:prstGeom prst="rect">
              <a:avLst/>
            </a:prstGeom>
            <a:noFill/>
          </p:spPr>
          <p:txBody>
            <a:bodyPr wrap="square">
              <a:spAutoFit/>
            </a:bodyPr>
            <a:lstStyle/>
            <a:p>
              <a:pPr indent="-9525" algn="ctr"/>
              <a:r>
                <a:rPr lang="en-GB" sz="2800" b="1" dirty="0">
                  <a:solidFill>
                    <a:schemeClr val="bg1"/>
                  </a:solidFill>
                  <a:latin typeface="Calibri" panose="020F0502020204030204" pitchFamily="34" charset="0"/>
                </a:rPr>
                <a:t>Vertex detector</a:t>
              </a:r>
              <a:endParaRPr lang="en-GB" sz="2000" dirty="0">
                <a:solidFill>
                  <a:schemeClr val="bg1"/>
                </a:solidFill>
              </a:endParaRPr>
            </a:p>
          </p:txBody>
        </p:sp>
      </p:grpSp>
      <p:grpSp>
        <p:nvGrpSpPr>
          <p:cNvPr id="25" name="Group 15">
            <a:extLst>
              <a:ext uri="{FF2B5EF4-FFF2-40B4-BE49-F238E27FC236}">
                <a16:creationId xmlns:a16="http://schemas.microsoft.com/office/drawing/2014/main" id="{6631BBAC-417E-3746-CFDA-ECE75D3A86BB}"/>
              </a:ext>
            </a:extLst>
          </p:cNvPr>
          <p:cNvGrpSpPr/>
          <p:nvPr/>
        </p:nvGrpSpPr>
        <p:grpSpPr>
          <a:xfrm>
            <a:off x="2904597" y="5443100"/>
            <a:ext cx="3251200" cy="555868"/>
            <a:chOff x="-142881" y="2447925"/>
            <a:chExt cx="1952625" cy="505403"/>
          </a:xfrm>
        </p:grpSpPr>
        <p:sp>
          <p:nvSpPr>
            <p:cNvPr id="26" name="Parallelogram 16">
              <a:extLst>
                <a:ext uri="{FF2B5EF4-FFF2-40B4-BE49-F238E27FC236}">
                  <a16:creationId xmlns:a16="http://schemas.microsoft.com/office/drawing/2014/main" id="{D0CE4BDD-5392-C8F8-92A6-EB6453EA704A}"/>
                </a:ext>
              </a:extLst>
            </p:cNvPr>
            <p:cNvSpPr/>
            <p:nvPr/>
          </p:nvSpPr>
          <p:spPr>
            <a:xfrm flipH="1">
              <a:off x="-142881" y="2447925"/>
              <a:ext cx="1952625" cy="505403"/>
            </a:xfrm>
            <a:prstGeom prst="parallelogram">
              <a:avLst/>
            </a:prstGeom>
            <a:solidFill>
              <a:srgbClr val="001C5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TextBox 17">
              <a:extLst>
                <a:ext uri="{FF2B5EF4-FFF2-40B4-BE49-F238E27FC236}">
                  <a16:creationId xmlns:a16="http://schemas.microsoft.com/office/drawing/2014/main" id="{966145A5-B773-667B-4003-8607CB974C27}"/>
                </a:ext>
              </a:extLst>
            </p:cNvPr>
            <p:cNvSpPr txBox="1"/>
            <p:nvPr/>
          </p:nvSpPr>
          <p:spPr>
            <a:xfrm>
              <a:off x="-109798" y="2463951"/>
              <a:ext cx="1894274" cy="475719"/>
            </a:xfrm>
            <a:prstGeom prst="rect">
              <a:avLst/>
            </a:prstGeom>
            <a:noFill/>
          </p:spPr>
          <p:txBody>
            <a:bodyPr wrap="square">
              <a:spAutoFit/>
            </a:bodyPr>
            <a:lstStyle/>
            <a:p>
              <a:pPr indent="-9525" algn="ctr"/>
              <a:r>
                <a:rPr lang="en-GB" sz="2800" b="1" dirty="0">
                  <a:solidFill>
                    <a:schemeClr val="bg1"/>
                  </a:solidFill>
                  <a:latin typeface="Calibri" panose="020F0502020204030204" pitchFamily="34" charset="0"/>
                </a:rPr>
                <a:t>Beam pipe</a:t>
              </a:r>
              <a:endParaRPr lang="en-GB" sz="2000" dirty="0">
                <a:solidFill>
                  <a:schemeClr val="bg1"/>
                </a:solidFill>
              </a:endParaRPr>
            </a:p>
          </p:txBody>
        </p:sp>
      </p:grpSp>
      <p:cxnSp>
        <p:nvCxnSpPr>
          <p:cNvPr id="28" name="Conector de Seta Reta 27">
            <a:extLst>
              <a:ext uri="{FF2B5EF4-FFF2-40B4-BE49-F238E27FC236}">
                <a16:creationId xmlns:a16="http://schemas.microsoft.com/office/drawing/2014/main" id="{F06498D5-91C5-4C59-B76B-403E42ED82BB}"/>
              </a:ext>
            </a:extLst>
          </p:cNvPr>
          <p:cNvCxnSpPr>
            <a:cxnSpLocks/>
          </p:cNvCxnSpPr>
          <p:nvPr/>
        </p:nvCxnSpPr>
        <p:spPr>
          <a:xfrm flipH="1">
            <a:off x="5530568" y="3836515"/>
            <a:ext cx="1541929" cy="65576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9" name="Picture 6" descr="Download University of Bristol Logo in SVG Vector or PNG File Format - Logo .wine">
            <a:extLst>
              <a:ext uri="{FF2B5EF4-FFF2-40B4-BE49-F238E27FC236}">
                <a16:creationId xmlns:a16="http://schemas.microsoft.com/office/drawing/2014/main" id="{BD4A9BF1-9FF3-3A57-147B-220FC87C582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a:extLst>
              <a:ext uri="{FF2B5EF4-FFF2-40B4-BE49-F238E27FC236}">
                <a16:creationId xmlns:a16="http://schemas.microsoft.com/office/drawing/2014/main" id="{4634B566-CD94-47D8-D0CD-596906F6D5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41" name="CaixaDeTexto 40">
            <a:extLst>
              <a:ext uri="{FF2B5EF4-FFF2-40B4-BE49-F238E27FC236}">
                <a16:creationId xmlns:a16="http://schemas.microsoft.com/office/drawing/2014/main" id="{93E64230-51F1-295B-6D86-FD9FD8CCC0B4}"/>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
        <p:nvSpPr>
          <p:cNvPr id="42" name="TextBox 114">
            <a:extLst>
              <a:ext uri="{FF2B5EF4-FFF2-40B4-BE49-F238E27FC236}">
                <a16:creationId xmlns:a16="http://schemas.microsoft.com/office/drawing/2014/main" id="{F31125DD-60F8-17F6-B4B7-F364071F1B16}"/>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Tree>
    <p:extLst>
      <p:ext uri="{BB962C8B-B14F-4D97-AF65-F5344CB8AC3E}">
        <p14:creationId xmlns:p14="http://schemas.microsoft.com/office/powerpoint/2010/main" val="2613149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227507-F5E7-31A5-DDD0-7C89A2ADAF1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22B78D-DEC6-9AB3-512B-4111EB4B9999}"/>
              </a:ext>
            </a:extLst>
          </p:cNvPr>
          <p:cNvSpPr>
            <a:spLocks noGrp="1"/>
          </p:cNvSpPr>
          <p:nvPr>
            <p:ph type="sldNum" sz="quarter" idx="12"/>
          </p:nvPr>
        </p:nvSpPr>
        <p:spPr/>
        <p:txBody>
          <a:bodyPr/>
          <a:lstStyle/>
          <a:p>
            <a:fld id="{4B8DAB7E-37F5-46E8-B622-74515EB4CF12}" type="slidenum">
              <a:rPr lang="en-GB" smtClean="0"/>
              <a:pPr/>
              <a:t>9</a:t>
            </a:fld>
            <a:endParaRPr lang="en-GB"/>
          </a:p>
        </p:txBody>
      </p:sp>
      <p:sp>
        <p:nvSpPr>
          <p:cNvPr id="3" name="Title 2">
            <a:extLst>
              <a:ext uri="{FF2B5EF4-FFF2-40B4-BE49-F238E27FC236}">
                <a16:creationId xmlns:a16="http://schemas.microsoft.com/office/drawing/2014/main" id="{432D7168-2006-528A-FAA3-B1A7E4E940B4}"/>
              </a:ext>
            </a:extLst>
          </p:cNvPr>
          <p:cNvSpPr>
            <a:spLocks noGrp="1"/>
          </p:cNvSpPr>
          <p:nvPr>
            <p:ph type="title"/>
          </p:nvPr>
        </p:nvSpPr>
        <p:spPr>
          <a:xfrm>
            <a:off x="-49564" y="-9059"/>
            <a:ext cx="8135852" cy="765059"/>
          </a:xfrm>
        </p:spPr>
        <p:txBody>
          <a:bodyPr anchor="ctr">
            <a:normAutofit fontScale="90000"/>
          </a:bodyPr>
          <a:lstStyle/>
          <a:p>
            <a:pPr indent="-9525" algn="ctr"/>
            <a:r>
              <a:rPr lang="en-GB" sz="2800" b="1" dirty="0">
                <a:solidFill>
                  <a:schemeClr val="bg1"/>
                </a:solidFill>
                <a:latin typeface="Calibri" panose="020F0502020204030204" pitchFamily="34" charset="0"/>
              </a:rPr>
              <a:t>Secondary vacuum: double-wall central chamber (FCC ee)</a:t>
            </a:r>
          </a:p>
        </p:txBody>
      </p:sp>
      <p:grpSp>
        <p:nvGrpSpPr>
          <p:cNvPr id="5" name="Gruppo 1">
            <a:extLst>
              <a:ext uri="{FF2B5EF4-FFF2-40B4-BE49-F238E27FC236}">
                <a16:creationId xmlns:a16="http://schemas.microsoft.com/office/drawing/2014/main" id="{D757AF17-121A-BC8A-2AB4-385A347BF9B3}"/>
              </a:ext>
            </a:extLst>
          </p:cNvPr>
          <p:cNvGrpSpPr/>
          <p:nvPr/>
        </p:nvGrpSpPr>
        <p:grpSpPr>
          <a:xfrm>
            <a:off x="256533" y="1265348"/>
            <a:ext cx="11493898" cy="4512058"/>
            <a:chOff x="926437" y="1001094"/>
            <a:chExt cx="5978536" cy="2346941"/>
          </a:xfrm>
        </p:grpSpPr>
        <p:pic>
          <p:nvPicPr>
            <p:cNvPr id="7" name="Immagine 7">
              <a:extLst>
                <a:ext uri="{FF2B5EF4-FFF2-40B4-BE49-F238E27FC236}">
                  <a16:creationId xmlns:a16="http://schemas.microsoft.com/office/drawing/2014/main" id="{B26A1FC5-713F-7A3B-1022-34E8C2AC8DA6}"/>
                </a:ext>
              </a:extLst>
            </p:cNvPr>
            <p:cNvPicPr>
              <a:picLocks noChangeAspect="1"/>
            </p:cNvPicPr>
            <p:nvPr/>
          </p:nvPicPr>
          <p:blipFill>
            <a:blip r:embed="rId3">
              <a:clrChange>
                <a:clrFrom>
                  <a:srgbClr val="FFFFFF"/>
                </a:clrFrom>
                <a:clrTo>
                  <a:srgbClr val="FFFFFF">
                    <a:alpha val="0"/>
                  </a:srgbClr>
                </a:clrTo>
              </a:clrChange>
            </a:blip>
            <a:srcRect t="15628" r="43494"/>
            <a:stretch/>
          </p:blipFill>
          <p:spPr>
            <a:xfrm>
              <a:off x="926437" y="1016646"/>
              <a:ext cx="5978536" cy="2331389"/>
            </a:xfrm>
            <a:prstGeom prst="rect">
              <a:avLst/>
            </a:prstGeom>
          </p:spPr>
        </p:pic>
        <p:cxnSp>
          <p:nvCxnSpPr>
            <p:cNvPr id="8" name="Connettore 2 12">
              <a:extLst>
                <a:ext uri="{FF2B5EF4-FFF2-40B4-BE49-F238E27FC236}">
                  <a16:creationId xmlns:a16="http://schemas.microsoft.com/office/drawing/2014/main" id="{EF378ED0-9A5D-DB73-7A4A-156CF958FEE9}"/>
                </a:ext>
              </a:extLst>
            </p:cNvPr>
            <p:cNvCxnSpPr>
              <a:cxnSpLocks/>
            </p:cNvCxnSpPr>
            <p:nvPr/>
          </p:nvCxnSpPr>
          <p:spPr>
            <a:xfrm>
              <a:off x="1688294" y="1994077"/>
              <a:ext cx="270285" cy="392513"/>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sp>
          <p:nvSpPr>
            <p:cNvPr id="9" name="CasellaDiTesto 13">
              <a:extLst>
                <a:ext uri="{FF2B5EF4-FFF2-40B4-BE49-F238E27FC236}">
                  <a16:creationId xmlns:a16="http://schemas.microsoft.com/office/drawing/2014/main" id="{6B65A61D-ACFC-BB4F-DAE8-6AF87489E132}"/>
                </a:ext>
              </a:extLst>
            </p:cNvPr>
            <p:cNvSpPr txBox="1"/>
            <p:nvPr/>
          </p:nvSpPr>
          <p:spPr>
            <a:xfrm>
              <a:off x="988264" y="1683403"/>
              <a:ext cx="1295947" cy="584775"/>
            </a:xfrm>
            <a:prstGeom prst="rect">
              <a:avLst/>
            </a:prstGeom>
            <a:noFill/>
          </p:spPr>
          <p:txBody>
            <a:bodyPr wrap="square" rtlCol="0">
              <a:spAutoFit/>
            </a:bodyPr>
            <a:lstStyle/>
            <a:p>
              <a:pPr algn="ctr"/>
              <a:r>
                <a:rPr lang="it-IT" sz="1600" b="1" dirty="0">
                  <a:latin typeface="Geneva"/>
                </a:rPr>
                <a:t>PARAFFIN</a:t>
              </a:r>
            </a:p>
            <a:p>
              <a:pPr algn="ctr"/>
              <a:r>
                <a:rPr lang="it-IT" sz="1600" b="1" dirty="0">
                  <a:latin typeface="Geneva"/>
                </a:rPr>
                <a:t>INLET</a:t>
              </a:r>
            </a:p>
          </p:txBody>
        </p:sp>
        <p:sp>
          <p:nvSpPr>
            <p:cNvPr id="10" name="CasellaDiTesto 19">
              <a:extLst>
                <a:ext uri="{FF2B5EF4-FFF2-40B4-BE49-F238E27FC236}">
                  <a16:creationId xmlns:a16="http://schemas.microsoft.com/office/drawing/2014/main" id="{2EBF2810-9BFF-7A95-5B17-2D9359B64C5B}"/>
                </a:ext>
              </a:extLst>
            </p:cNvPr>
            <p:cNvSpPr txBox="1"/>
            <p:nvPr/>
          </p:nvSpPr>
          <p:spPr>
            <a:xfrm>
              <a:off x="4363675" y="1001094"/>
              <a:ext cx="1416557" cy="584775"/>
            </a:xfrm>
            <a:prstGeom prst="rect">
              <a:avLst/>
            </a:prstGeom>
            <a:noFill/>
          </p:spPr>
          <p:txBody>
            <a:bodyPr wrap="square" rtlCol="0">
              <a:spAutoFit/>
            </a:bodyPr>
            <a:lstStyle/>
            <a:p>
              <a:pPr algn="ctr"/>
              <a:r>
                <a:rPr lang="it-IT" sz="1600" b="1" dirty="0">
                  <a:latin typeface="Geneva"/>
                </a:rPr>
                <a:t>PARAFFIN</a:t>
              </a:r>
            </a:p>
            <a:p>
              <a:pPr algn="ctr"/>
              <a:r>
                <a:rPr lang="it-IT" sz="1600" b="1" dirty="0">
                  <a:latin typeface="Geneva"/>
                </a:rPr>
                <a:t>OUTLET</a:t>
              </a:r>
            </a:p>
          </p:txBody>
        </p:sp>
        <p:cxnSp>
          <p:nvCxnSpPr>
            <p:cNvPr id="11" name="Connettore 2 21">
              <a:extLst>
                <a:ext uri="{FF2B5EF4-FFF2-40B4-BE49-F238E27FC236}">
                  <a16:creationId xmlns:a16="http://schemas.microsoft.com/office/drawing/2014/main" id="{8DD12C0C-7F13-387E-058D-0F64366AD1FB}"/>
                </a:ext>
              </a:extLst>
            </p:cNvPr>
            <p:cNvCxnSpPr>
              <a:cxnSpLocks/>
            </p:cNvCxnSpPr>
            <p:nvPr/>
          </p:nvCxnSpPr>
          <p:spPr>
            <a:xfrm>
              <a:off x="5414015" y="1235153"/>
              <a:ext cx="585500" cy="126384"/>
            </a:xfrm>
            <a:prstGeom prst="straightConnector1">
              <a:avLst/>
            </a:prstGeom>
            <a:ln w="31750">
              <a:tailEnd type="triangle"/>
            </a:ln>
          </p:spPr>
          <p:style>
            <a:lnRef idx="2">
              <a:schemeClr val="dk1"/>
            </a:lnRef>
            <a:fillRef idx="0">
              <a:schemeClr val="dk1"/>
            </a:fillRef>
            <a:effectRef idx="1">
              <a:schemeClr val="dk1"/>
            </a:effectRef>
            <a:fontRef idx="minor">
              <a:schemeClr val="tx1"/>
            </a:fontRef>
          </p:style>
        </p:cxnSp>
      </p:grpSp>
      <p:sp>
        <p:nvSpPr>
          <p:cNvPr id="12" name="CuadroTexto 18">
            <a:extLst>
              <a:ext uri="{FF2B5EF4-FFF2-40B4-BE49-F238E27FC236}">
                <a16:creationId xmlns:a16="http://schemas.microsoft.com/office/drawing/2014/main" id="{698ABE93-B7A4-C835-FE87-96C09957AB65}"/>
              </a:ext>
            </a:extLst>
          </p:cNvPr>
          <p:cNvSpPr txBox="1"/>
          <p:nvPr/>
        </p:nvSpPr>
        <p:spPr>
          <a:xfrm>
            <a:off x="2956722" y="1726493"/>
            <a:ext cx="3679141" cy="861774"/>
          </a:xfrm>
          <a:prstGeom prst="rect">
            <a:avLst/>
          </a:prstGeom>
          <a:noFill/>
          <a:ln w="28575">
            <a:solidFill>
              <a:srgbClr val="FFFF00"/>
            </a:solidFill>
          </a:ln>
        </p:spPr>
        <p:txBody>
          <a:bodyPr wrap="square" rtlCol="0">
            <a:spAutoFit/>
          </a:bodyPr>
          <a:lstStyle/>
          <a:p>
            <a:pPr algn="ctr"/>
            <a:r>
              <a:rPr lang="en-US" sz="2500" dirty="0"/>
              <a:t>Heat load on central vacuum chamber </a:t>
            </a:r>
            <a:r>
              <a:rPr lang="en-US" sz="2500" b="1" dirty="0"/>
              <a:t> ̴ 58 W </a:t>
            </a:r>
          </a:p>
        </p:txBody>
      </p:sp>
      <p:cxnSp>
        <p:nvCxnSpPr>
          <p:cNvPr id="15" name="Conector de Seta Reta 14">
            <a:extLst>
              <a:ext uri="{FF2B5EF4-FFF2-40B4-BE49-F238E27FC236}">
                <a16:creationId xmlns:a16="http://schemas.microsoft.com/office/drawing/2014/main" id="{9BBFAF56-CECE-1C97-64CA-429F64B8E75C}"/>
              </a:ext>
            </a:extLst>
          </p:cNvPr>
          <p:cNvCxnSpPr>
            <a:cxnSpLocks/>
          </p:cNvCxnSpPr>
          <p:nvPr/>
        </p:nvCxnSpPr>
        <p:spPr>
          <a:xfrm>
            <a:off x="6498428" y="4123817"/>
            <a:ext cx="1148138" cy="121957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CuadroTexto 18">
            <a:extLst>
              <a:ext uri="{FF2B5EF4-FFF2-40B4-BE49-F238E27FC236}">
                <a16:creationId xmlns:a16="http://schemas.microsoft.com/office/drawing/2014/main" id="{A1C4065E-FF3E-7C62-3A00-C18625A07A50}"/>
              </a:ext>
            </a:extLst>
          </p:cNvPr>
          <p:cNvSpPr txBox="1"/>
          <p:nvPr/>
        </p:nvSpPr>
        <p:spPr>
          <a:xfrm>
            <a:off x="6635863" y="5517580"/>
            <a:ext cx="3679141" cy="477054"/>
          </a:xfrm>
          <a:prstGeom prst="rect">
            <a:avLst/>
          </a:prstGeom>
          <a:noFill/>
          <a:ln w="28575">
            <a:solidFill>
              <a:srgbClr val="FFFF00"/>
            </a:solidFill>
          </a:ln>
        </p:spPr>
        <p:txBody>
          <a:bodyPr wrap="square" rtlCol="0">
            <a:spAutoFit/>
          </a:bodyPr>
          <a:lstStyle/>
          <a:p>
            <a:pPr algn="ctr"/>
            <a:r>
              <a:rPr lang="en-US" sz="2500" dirty="0"/>
              <a:t>Double-wall </a:t>
            </a:r>
            <a:r>
              <a:rPr lang="en-US" sz="2500" dirty="0" err="1"/>
              <a:t>AlBeMet</a:t>
            </a:r>
            <a:r>
              <a:rPr lang="en-US" sz="2500" b="1" dirty="0"/>
              <a:t> </a:t>
            </a:r>
          </a:p>
        </p:txBody>
      </p:sp>
      <p:pic>
        <p:nvPicPr>
          <p:cNvPr id="29" name="Picture 6" descr="Download University of Bristol Logo in SVG Vector or PNG File Format - Logo .wine">
            <a:extLst>
              <a:ext uri="{FF2B5EF4-FFF2-40B4-BE49-F238E27FC236}">
                <a16:creationId xmlns:a16="http://schemas.microsoft.com/office/drawing/2014/main" id="{8A754322-26B4-5B4B-6533-A7B55829F84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4648" b="25725"/>
          <a:stretch/>
        </p:blipFill>
        <p:spPr bwMode="auto">
          <a:xfrm>
            <a:off x="10751947" y="6428488"/>
            <a:ext cx="1107545" cy="36643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a:extLst>
              <a:ext uri="{FF2B5EF4-FFF2-40B4-BE49-F238E27FC236}">
                <a16:creationId xmlns:a16="http://schemas.microsoft.com/office/drawing/2014/main" id="{C4E144E3-FD35-C4A6-5F40-56FF00BF90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44402" y="6503473"/>
            <a:ext cx="1107545" cy="301162"/>
          </a:xfrm>
          <a:prstGeom prst="rect">
            <a:avLst/>
          </a:prstGeom>
          <a:noFill/>
          <a:extLst>
            <a:ext uri="{909E8E84-426E-40DD-AFC4-6F175D3DCCD1}">
              <a14:hiddenFill xmlns:a14="http://schemas.microsoft.com/office/drawing/2010/main">
                <a:solidFill>
                  <a:srgbClr val="FFFFFF"/>
                </a:solidFill>
              </a14:hiddenFill>
            </a:ext>
          </a:extLst>
        </p:spPr>
      </p:pic>
      <p:sp>
        <p:nvSpPr>
          <p:cNvPr id="31" name="CaixaDeTexto 30">
            <a:extLst>
              <a:ext uri="{FF2B5EF4-FFF2-40B4-BE49-F238E27FC236}">
                <a16:creationId xmlns:a16="http://schemas.microsoft.com/office/drawing/2014/main" id="{4F14E159-75A8-8674-19EF-4FC6A9D7A446}"/>
              </a:ext>
            </a:extLst>
          </p:cNvPr>
          <p:cNvSpPr txBox="1"/>
          <p:nvPr/>
        </p:nvSpPr>
        <p:spPr>
          <a:xfrm>
            <a:off x="7720906" y="6498768"/>
            <a:ext cx="1966925" cy="276999"/>
          </a:xfrm>
          <a:prstGeom prst="rect">
            <a:avLst/>
          </a:prstGeom>
          <a:noFill/>
        </p:spPr>
        <p:txBody>
          <a:bodyPr wrap="square">
            <a:spAutoFit/>
          </a:bodyPr>
          <a:lstStyle/>
          <a:p>
            <a:r>
              <a:rPr lang="en-GB" sz="1200" b="1" dirty="0">
                <a:solidFill>
                  <a:srgbClr val="303030"/>
                </a:solidFill>
                <a:latin typeface="+mj-lt"/>
                <a:ea typeface="+mj-ea"/>
                <a:cs typeface="+mj-cs"/>
              </a:rPr>
              <a:t>DRD8 collaboration meeting</a:t>
            </a:r>
          </a:p>
        </p:txBody>
      </p:sp>
      <p:sp>
        <p:nvSpPr>
          <p:cNvPr id="32" name="TextBox 114">
            <a:extLst>
              <a:ext uri="{FF2B5EF4-FFF2-40B4-BE49-F238E27FC236}">
                <a16:creationId xmlns:a16="http://schemas.microsoft.com/office/drawing/2014/main" id="{FAB0D720-8302-31F6-992E-B5F7DFCDF208}"/>
              </a:ext>
            </a:extLst>
          </p:cNvPr>
          <p:cNvSpPr txBox="1"/>
          <p:nvPr/>
        </p:nvSpPr>
        <p:spPr>
          <a:xfrm>
            <a:off x="830794" y="6473502"/>
            <a:ext cx="4452407" cy="276999"/>
          </a:xfrm>
          <a:prstGeom prst="rect">
            <a:avLst/>
          </a:prstGeom>
          <a:noFill/>
        </p:spPr>
        <p:txBody>
          <a:bodyPr wrap="square">
            <a:spAutoFit/>
          </a:bodyPr>
          <a:lstStyle/>
          <a:p>
            <a:r>
              <a:rPr lang="en-US" sz="1200" b="1" dirty="0"/>
              <a:t>RJS | </a:t>
            </a:r>
            <a:r>
              <a:rPr lang="en-GB" sz="1200" b="1" dirty="0"/>
              <a:t>Composite beam pipes for the FCC</a:t>
            </a:r>
            <a:endParaRPr lang="en-US" sz="1200" b="1" dirty="0"/>
          </a:p>
        </p:txBody>
      </p:sp>
    </p:spTree>
    <p:extLst>
      <p:ext uri="{BB962C8B-B14F-4D97-AF65-F5344CB8AC3E}">
        <p14:creationId xmlns:p14="http://schemas.microsoft.com/office/powerpoint/2010/main" val="1444694920"/>
      </p:ext>
    </p:extLst>
  </p:cSld>
  <p:clrMapOvr>
    <a:masterClrMapping/>
  </p:clrMapOvr>
</p:sld>
</file>

<file path=ppt/theme/theme1.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My template</Template>
  <TotalTime>1669</TotalTime>
  <Words>1301</Words>
  <Application>Microsoft Office PowerPoint</Application>
  <PresentationFormat>Widescreen</PresentationFormat>
  <Paragraphs>198</Paragraphs>
  <Slides>12</Slides>
  <Notes>12</Notes>
  <HiddenSlides>0</HiddenSlides>
  <MMClips>2</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12</vt:i4>
      </vt:variant>
    </vt:vector>
  </HeadingPairs>
  <TitlesOfParts>
    <vt:vector size="20" baseType="lpstr">
      <vt:lpstr>Arial</vt:lpstr>
      <vt:lpstr>Avenir Next LT Pro Light</vt:lpstr>
      <vt:lpstr>Calibri</vt:lpstr>
      <vt:lpstr>Corbel</vt:lpstr>
      <vt:lpstr>Geneva</vt:lpstr>
      <vt:lpstr>Google Sans</vt:lpstr>
      <vt:lpstr>Liberation Sans</vt:lpstr>
      <vt:lpstr>4_Office Theme</vt:lpstr>
      <vt:lpstr> Composite beam pipes for the FCC</vt:lpstr>
      <vt:lpstr>Beam pipe definition</vt:lpstr>
      <vt:lpstr>General requirements and challenges</vt:lpstr>
      <vt:lpstr>Non-Evaporable Getter (NEG) and manufacturing viability</vt:lpstr>
      <vt:lpstr>Work in progress</vt:lpstr>
      <vt:lpstr>To the most critical case: primary vacuum</vt:lpstr>
      <vt:lpstr>Joints: CFRP - metal</vt:lpstr>
      <vt:lpstr>Secondary vacuum: double-wall central chamber (FCC ee)</vt:lpstr>
      <vt:lpstr>Secondary vacuum: double-wall central chamber (FCC ee)</vt:lpstr>
      <vt:lpstr>Secondary vacuum: double-wall central chamber (FCC ee)</vt:lpstr>
      <vt:lpstr>Secondary vacuum: IRIS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Rodrigo Jose Da Silva</dc:creator>
  <cp:lastModifiedBy>Rodrigo Silva</cp:lastModifiedBy>
  <cp:revision>130</cp:revision>
  <dcterms:created xsi:type="dcterms:W3CDTF">2025-02-25T16:07:15Z</dcterms:created>
  <dcterms:modified xsi:type="dcterms:W3CDTF">2025-06-10T12:02:53Z</dcterms:modified>
</cp:coreProperties>
</file>