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4.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sldIdLst>
    <p:sldId id="256" r:id="rId2"/>
    <p:sldId id="259" r:id="rId3"/>
    <p:sldId id="265" r:id="rId4"/>
    <p:sldId id="266" r:id="rId5"/>
    <p:sldId id="260" r:id="rId6"/>
    <p:sldId id="258" r:id="rId7"/>
    <p:sldId id="630" r:id="rId8"/>
    <p:sldId id="632" r:id="rId9"/>
    <p:sldId id="629" r:id="rId10"/>
    <p:sldId id="633" r:id="rId11"/>
    <p:sldId id="638" r:id="rId12"/>
    <p:sldId id="635" r:id="rId13"/>
    <p:sldId id="636" r:id="rId14"/>
    <p:sldId id="637" r:id="rId15"/>
    <p:sldId id="641" r:id="rId16"/>
    <p:sldId id="639" r:id="rId17"/>
    <p:sldId id="634" r:id="rId18"/>
    <p:sldId id="64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iagrams/_rels/data4.xml.rels><?xml version="1.0" encoding="UTF-8" standalone="yes"?>
<Relationships xmlns="http://schemas.openxmlformats.org/package/2006/relationships"><Relationship Id="rId3" Type="http://schemas.openxmlformats.org/officeDocument/2006/relationships/hyperlink" Target="https://indico.cern.ch/event/1530995/" TargetMode="External"/><Relationship Id="rId2" Type="http://schemas.openxmlformats.org/officeDocument/2006/relationships/hyperlink" Target="https://indico.cern.ch/event/1521549/" TargetMode="External"/><Relationship Id="rId1" Type="http://schemas.openxmlformats.org/officeDocument/2006/relationships/hyperlink" Target="https://e-groups.cern.ch/e-groups/EgroupsSubscription.do?egroupName=DRD8-WG3" TargetMode="External"/></Relationships>
</file>

<file path=ppt/diagrams/_rels/drawing3.xml.rels><?xml version="1.0" encoding="UTF-8" standalone="yes"?>
<Relationships xmlns="http://schemas.openxmlformats.org/package/2006/relationships"><Relationship Id="rId3" Type="http://schemas.openxmlformats.org/officeDocument/2006/relationships/hyperlink" Target="https://e-groups.cern.ch/e-groups/EgroupsSubscription.do?egroupName=DRD8-WG3" TargetMode="External"/><Relationship Id="rId2" Type="http://schemas.openxmlformats.org/officeDocument/2006/relationships/hyperlink" Target="https://indico.cern.ch/event/1530995/" TargetMode="External"/><Relationship Id="rId1" Type="http://schemas.openxmlformats.org/officeDocument/2006/relationships/hyperlink" Target="https://indico.cern.ch/event/1521549/"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3E17B9-11A7-4857-95B3-C81E8B558C2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D4288CEC-7EB6-4376-841D-0FCE664872D5}">
      <dgm:prSet phldrT="[Text]"/>
      <dgm:spPr/>
      <dgm:t>
        <a:bodyPr/>
        <a:lstStyle/>
        <a:p>
          <a:pPr>
            <a:buFont typeface="Arial" panose="020B0604020202020204" pitchFamily="34" charset="0"/>
            <a:buChar char="•"/>
          </a:pPr>
          <a:r>
            <a:rPr lang="en-GB" altLang="en-US" dirty="0">
              <a:latin typeface="Arial" panose="020B0604020202020204" pitchFamily="34" charset="0"/>
            </a:rPr>
            <a:t>Low intensity </a:t>
          </a:r>
          <a:endParaRPr lang="en-GB" dirty="0"/>
        </a:p>
      </dgm:t>
    </dgm:pt>
    <dgm:pt modelId="{6DE37FAB-5052-4904-BBC1-0BDFEF3DD042}" type="parTrans" cxnId="{9F0DEBB5-FFCE-4BE3-AB67-AAFBC82A6BE9}">
      <dgm:prSet/>
      <dgm:spPr/>
      <dgm:t>
        <a:bodyPr/>
        <a:lstStyle/>
        <a:p>
          <a:endParaRPr lang="en-GB"/>
        </a:p>
      </dgm:t>
    </dgm:pt>
    <dgm:pt modelId="{81553A3F-EA64-4143-A892-648AD7F6507C}" type="sibTrans" cxnId="{9F0DEBB5-FFCE-4BE3-AB67-AAFBC82A6BE9}">
      <dgm:prSet/>
      <dgm:spPr/>
      <dgm:t>
        <a:bodyPr/>
        <a:lstStyle/>
        <a:p>
          <a:endParaRPr lang="en-GB"/>
        </a:p>
      </dgm:t>
    </dgm:pt>
    <mc:AlternateContent xmlns:mc="http://schemas.openxmlformats.org/markup-compatibility/2006" xmlns:a14="http://schemas.microsoft.com/office/drawing/2010/main">
      <mc:Choice Requires="a14">
        <dgm:pt modelId="{55688697-E7D4-426D-920F-238FCFC5315E}">
          <dgm:prSet/>
          <dgm:spPr/>
          <dgm:t>
            <a:bodyPr/>
            <a:lstStyle/>
            <a:p>
              <a:r>
                <a:rPr lang="en-GB" altLang="en-US" dirty="0">
                  <a:latin typeface="Arial" panose="020B0604020202020204" pitchFamily="34" charset="0"/>
                </a:rPr>
                <a:t>Low power (</a:t>
              </a:r>
              <a14:m>
                <m:oMath xmlns:m="http://schemas.openxmlformats.org/officeDocument/2006/math">
                  <m:r>
                    <a:rPr lang="en-GB" altLang="en-US" i="0" dirty="0" smtClean="0">
                      <a:latin typeface="Cambria Math" panose="02040503050406030204" pitchFamily="18" charset="0"/>
                    </a:rPr>
                    <m:t>&lt;3</m:t>
                  </m:r>
                  <m:r>
                    <a:rPr lang="en-GB" altLang="en-US" b="0" i="0" dirty="0" smtClean="0">
                      <a:latin typeface="Cambria Math" panose="02040503050406030204" pitchFamily="18" charset="0"/>
                    </a:rPr>
                    <m:t>00</m:t>
                  </m:r>
                  <m:r>
                    <m:rPr>
                      <m:sty m:val="p"/>
                    </m:rPr>
                    <a:rPr lang="en-GB" altLang="en-US" i="0" dirty="0" smtClean="0">
                      <a:latin typeface="Cambria Math" panose="02040503050406030204" pitchFamily="18" charset="0"/>
                    </a:rPr>
                    <m:t>mW</m:t>
                  </m:r>
                  <m:r>
                    <a:rPr lang="en-GB" altLang="en-US" i="0" dirty="0" smtClean="0">
                      <a:latin typeface="Cambria Math" panose="02040503050406030204" pitchFamily="18" charset="0"/>
                    </a:rPr>
                    <m:t>/</m:t>
                  </m:r>
                  <m:r>
                    <m:rPr>
                      <m:sty m:val="p"/>
                    </m:rPr>
                    <a:rPr lang="en-GB" altLang="en-US" i="0" dirty="0" smtClean="0">
                      <a:latin typeface="Cambria Math" panose="02040503050406030204" pitchFamily="18" charset="0"/>
                    </a:rPr>
                    <m:t>c</m:t>
                  </m:r>
                  <m:sSup>
                    <m:sSupPr>
                      <m:ctrlPr>
                        <a:rPr lang="en-GB" altLang="en-US" b="0" i="1" dirty="0" smtClean="0">
                          <a:latin typeface="Cambria Math" panose="02040503050406030204" pitchFamily="18" charset="0"/>
                        </a:rPr>
                      </m:ctrlPr>
                    </m:sSupPr>
                    <m:e>
                      <m:r>
                        <m:rPr>
                          <m:sty m:val="p"/>
                        </m:rPr>
                        <a:rPr lang="en-GB" altLang="en-US" i="0" dirty="0" smtClean="0">
                          <a:latin typeface="Cambria Math" panose="02040503050406030204" pitchFamily="18" charset="0"/>
                        </a:rPr>
                        <m:t>m</m:t>
                      </m:r>
                    </m:e>
                    <m:sup>
                      <m:r>
                        <a:rPr lang="en-GB" altLang="en-US" b="0" i="0" dirty="0" smtClean="0">
                          <a:latin typeface="Cambria Math" panose="02040503050406030204" pitchFamily="18" charset="0"/>
                        </a:rPr>
                        <m:t>2</m:t>
                      </m:r>
                    </m:sup>
                  </m:sSup>
                </m:oMath>
              </a14:m>
              <a:r>
                <a:rPr lang="en-GB" altLang="en-US" dirty="0">
                  <a:latin typeface="Arial" panose="020B0604020202020204" pitchFamily="34" charset="0"/>
                </a:rPr>
                <a:t>)</a:t>
              </a:r>
            </a:p>
          </dgm:t>
        </dgm:pt>
      </mc:Choice>
      <mc:Fallback xmlns="">
        <dgm:pt modelId="{55688697-E7D4-426D-920F-238FCFC5315E}">
          <dgm:prSet/>
          <dgm:spPr/>
          <dgm:t>
            <a:bodyPr/>
            <a:lstStyle/>
            <a:p>
              <a:r>
                <a:rPr lang="en-GB" altLang="en-US" dirty="0">
                  <a:latin typeface="Arial" panose="020B0604020202020204" pitchFamily="34" charset="0"/>
                </a:rPr>
                <a:t>Low power (</a:t>
              </a:r>
              <a:r>
                <a:rPr lang="en-GB" altLang="en-US" i="0" dirty="0">
                  <a:latin typeface="Cambria Math" panose="02040503050406030204" pitchFamily="18" charset="0"/>
                </a:rPr>
                <a:t>&lt;3</a:t>
              </a:r>
              <a:r>
                <a:rPr lang="en-GB" altLang="en-US" b="0" i="0" dirty="0">
                  <a:latin typeface="Cambria Math" panose="02040503050406030204" pitchFamily="18" charset="0"/>
                </a:rPr>
                <a:t>00</a:t>
              </a:r>
              <a:r>
                <a:rPr lang="en-GB" altLang="en-US" i="0" dirty="0">
                  <a:latin typeface="Cambria Math" panose="02040503050406030204" pitchFamily="18" charset="0"/>
                </a:rPr>
                <a:t>mW/cm</a:t>
              </a:r>
              <a:r>
                <a:rPr lang="en-GB" altLang="en-US" b="0" i="0" dirty="0">
                  <a:latin typeface="Cambria Math" panose="02040503050406030204" pitchFamily="18" charset="0"/>
                </a:rPr>
                <a:t>^2</a:t>
              </a:r>
              <a:r>
                <a:rPr lang="en-GB" altLang="en-US" dirty="0">
                  <a:latin typeface="Arial" panose="020B0604020202020204" pitchFamily="34" charset="0"/>
                </a:rPr>
                <a:t>)</a:t>
              </a:r>
            </a:p>
          </dgm:t>
        </dgm:pt>
      </mc:Fallback>
    </mc:AlternateContent>
    <dgm:pt modelId="{91C7ACB5-5D5B-4AD9-AE2A-3899BDDF4492}" type="parTrans" cxnId="{BB20D08D-4A6A-40A5-AA44-2E3AB3CF6DF6}">
      <dgm:prSet/>
      <dgm:spPr/>
      <dgm:t>
        <a:bodyPr/>
        <a:lstStyle/>
        <a:p>
          <a:endParaRPr lang="en-GB"/>
        </a:p>
      </dgm:t>
    </dgm:pt>
    <dgm:pt modelId="{1C0B7FB7-9074-4D7C-8647-AEDF7883DC61}" type="sibTrans" cxnId="{BB20D08D-4A6A-40A5-AA44-2E3AB3CF6DF6}">
      <dgm:prSet/>
      <dgm:spPr/>
      <dgm:t>
        <a:bodyPr/>
        <a:lstStyle/>
        <a:p>
          <a:endParaRPr lang="en-GB"/>
        </a:p>
      </dgm:t>
    </dgm:pt>
    <dgm:pt modelId="{2117BD59-FE88-496E-8085-8DF108FC2EDA}">
      <dgm:prSet/>
      <dgm:spPr/>
      <dgm:t>
        <a:bodyPr/>
        <a:lstStyle/>
        <a:p>
          <a:r>
            <a:rPr lang="en-GB" altLang="en-US" dirty="0">
              <a:latin typeface="Arial" panose="020B0604020202020204" pitchFamily="34" charset="0"/>
            </a:rPr>
            <a:t>Low radiation</a:t>
          </a:r>
          <a:endParaRPr lang="en-US" altLang="en-US" i="0" dirty="0">
            <a:latin typeface="Cambria Math" panose="02040503050406030204" pitchFamily="18" charset="0"/>
          </a:endParaRPr>
        </a:p>
      </dgm:t>
    </dgm:pt>
    <dgm:pt modelId="{85E722C1-446E-49A3-9862-6F022CBB6BB8}" type="parTrans" cxnId="{F93B5D92-4917-4D64-905C-CCC689AE6C15}">
      <dgm:prSet/>
      <dgm:spPr/>
      <dgm:t>
        <a:bodyPr/>
        <a:lstStyle/>
        <a:p>
          <a:endParaRPr lang="en-GB"/>
        </a:p>
      </dgm:t>
    </dgm:pt>
    <dgm:pt modelId="{C3B1703B-0BC6-422C-BDAF-4E6DB3908885}" type="sibTrans" cxnId="{F93B5D92-4917-4D64-905C-CCC689AE6C15}">
      <dgm:prSet/>
      <dgm:spPr/>
      <dgm:t>
        <a:bodyPr/>
        <a:lstStyle/>
        <a:p>
          <a:endParaRPr lang="en-GB"/>
        </a:p>
      </dgm:t>
    </dgm:pt>
    <mc:AlternateContent xmlns:mc="http://schemas.openxmlformats.org/markup-compatibility/2006">
      <mc:Choice xmlns:a14="http://schemas.microsoft.com/office/drawing/2010/main" Requires="a14">
        <dgm:pt modelId="{BCF1091B-218F-4550-9F9D-45F0609213F7}">
          <dgm:prSet/>
          <dgm:spPr/>
          <dgm:t>
            <a:bodyPr/>
            <a:lstStyle/>
            <a:p>
              <a:pPr/>
              <a:r>
                <a:rPr lang="en-GB" altLang="en-US" dirty="0"/>
                <a:t>Temperature </a:t>
              </a:r>
              <a14:m>
                <m:oMath xmlns:m="http://schemas.openxmlformats.org/officeDocument/2006/math">
                  <m:r>
                    <a:rPr lang="en-GB" altLang="en-US" b="0" i="0" dirty="0" smtClean="0">
                      <a:latin typeface="Cambria Math" panose="02040503050406030204" pitchFamily="18" charset="0"/>
                    </a:rPr>
                    <m:t>&gt;</m:t>
                  </m:r>
                  <m:r>
                    <a:rPr lang="en-GB" altLang="en-US" i="0" dirty="0" smtClean="0">
                      <a:latin typeface="Cambria Math" panose="02040503050406030204" pitchFamily="18" charset="0"/>
                    </a:rPr>
                    <m:t>15℃</m:t>
                  </m:r>
                </m:oMath>
              </a14:m>
              <a:endParaRPr lang="en-US" altLang="en-US" i="0" dirty="0">
                <a:latin typeface="Cambria Math" panose="02040503050406030204" pitchFamily="18" charset="0"/>
                <a:ea typeface="Cambria Math" panose="02040503050406030204" pitchFamily="18" charset="0"/>
              </a:endParaRPr>
            </a:p>
          </dgm:t>
        </dgm:pt>
      </mc:Choice>
      <mc:Fallback>
        <dgm:pt modelId="{BCF1091B-218F-4550-9F9D-45F0609213F7}">
          <dgm:prSet/>
          <dgm:spPr/>
          <dgm:t>
            <a:bodyPr/>
            <a:lstStyle/>
            <a:p>
              <a:pPr/>
              <a:r>
                <a:rPr lang="en-GB" altLang="en-US" dirty="0"/>
                <a:t>Temperature </a:t>
              </a:r>
              <a:r>
                <a:rPr lang="en-GB" altLang="en-US" b="0" i="0" dirty="0">
                  <a:latin typeface="Cambria Math" panose="02040503050406030204" pitchFamily="18" charset="0"/>
                </a:rPr>
                <a:t>&gt;</a:t>
              </a:r>
              <a:r>
                <a:rPr lang="en-GB" altLang="en-US" i="0" dirty="0">
                  <a:latin typeface="Cambria Math" panose="02040503050406030204" pitchFamily="18" charset="0"/>
                </a:rPr>
                <a:t>15℃</a:t>
              </a:r>
              <a:endParaRPr lang="en-US" altLang="en-US" i="0" dirty="0">
                <a:latin typeface="Cambria Math" panose="02040503050406030204" pitchFamily="18" charset="0"/>
                <a:ea typeface="Cambria Math" panose="02040503050406030204" pitchFamily="18" charset="0"/>
              </a:endParaRPr>
            </a:p>
          </dgm:t>
        </dgm:pt>
      </mc:Fallback>
    </mc:AlternateContent>
    <dgm:pt modelId="{E6100FEC-52DF-4DBD-BA43-E4CED3C8CE6E}" type="parTrans" cxnId="{B7C23BE9-218E-4D6B-97CE-35D3D737D648}">
      <dgm:prSet/>
      <dgm:spPr/>
      <dgm:t>
        <a:bodyPr/>
        <a:lstStyle/>
        <a:p>
          <a:endParaRPr lang="en-GB"/>
        </a:p>
      </dgm:t>
    </dgm:pt>
    <dgm:pt modelId="{A578C15A-4E79-48BB-AE5E-7A4D86239EEC}" type="sibTrans" cxnId="{B7C23BE9-218E-4D6B-97CE-35D3D737D648}">
      <dgm:prSet/>
      <dgm:spPr/>
      <dgm:t>
        <a:bodyPr/>
        <a:lstStyle/>
        <a:p>
          <a:endParaRPr lang="en-GB"/>
        </a:p>
      </dgm:t>
    </dgm:pt>
    <dgm:pt modelId="{EAEA5F31-6AC3-472A-9088-7624C494606C}">
      <dgm:prSet/>
      <dgm:spPr/>
      <dgm:t>
        <a:bodyPr/>
        <a:lstStyle/>
        <a:p>
          <a:r>
            <a:rPr lang="en-US" altLang="en-US" b="0" i="0" dirty="0">
              <a:latin typeface="Arial" panose="020B0604020202020204" pitchFamily="34" charset="0"/>
              <a:ea typeface="Cambria Math" panose="02040503050406030204" pitchFamily="18" charset="0"/>
              <a:cs typeface="Arial" panose="020B0604020202020204" pitchFamily="34" charset="0"/>
            </a:rPr>
            <a:t>Targeting future lepton colliders</a:t>
          </a:r>
          <a:endParaRPr lang="en-US" altLang="en-US" b="0" dirty="0">
            <a:latin typeface="Arial" panose="020B0604020202020204" pitchFamily="34" charset="0"/>
            <a:ea typeface="Cambria Math" panose="02040503050406030204" pitchFamily="18" charset="0"/>
            <a:cs typeface="Arial" panose="020B0604020202020204" pitchFamily="34" charset="0"/>
          </a:endParaRPr>
        </a:p>
      </dgm:t>
    </dgm:pt>
    <dgm:pt modelId="{211BADBE-4911-4D92-833F-43C7A1CF8E4B}" type="parTrans" cxnId="{CDA9E82E-291F-4B1F-B372-2A26D74BFC21}">
      <dgm:prSet/>
      <dgm:spPr/>
      <dgm:t>
        <a:bodyPr/>
        <a:lstStyle/>
        <a:p>
          <a:endParaRPr lang="en-GB"/>
        </a:p>
      </dgm:t>
    </dgm:pt>
    <dgm:pt modelId="{73CE6EB0-BF0F-4399-BF80-08A64E34D090}" type="sibTrans" cxnId="{CDA9E82E-291F-4B1F-B372-2A26D74BFC21}">
      <dgm:prSet/>
      <dgm:spPr/>
      <dgm:t>
        <a:bodyPr/>
        <a:lstStyle/>
        <a:p>
          <a:endParaRPr lang="en-GB"/>
        </a:p>
      </dgm:t>
    </dgm:pt>
    <dgm:pt modelId="{E918EF1B-D7FB-4F45-978A-0734E3DD8ABE}">
      <dgm:prSet/>
      <dgm:spPr/>
      <dgm:t>
        <a:bodyPr/>
        <a:lstStyle/>
        <a:p>
          <a:r>
            <a:rPr kumimoji="0" lang="en-GB" altLang="en-US" b="0" u="none" strike="noStrike" cap="none" normalizeH="0" baseline="0" dirty="0">
              <a:ln>
                <a:noFill/>
              </a:ln>
              <a:solidFill>
                <a:schemeClr val="bg1"/>
              </a:solidFill>
              <a:effectLst/>
              <a:latin typeface="Arial" panose="020B0604020202020204" pitchFamily="34" charset="0"/>
            </a:rPr>
            <a:t>High intensity</a:t>
          </a:r>
        </a:p>
      </dgm:t>
    </dgm:pt>
    <dgm:pt modelId="{8D0CFB95-1A2D-497F-AFD9-26C9098BA1E2}" type="parTrans" cxnId="{CB653843-0144-4F6D-B6DB-3F48AA52069D}">
      <dgm:prSet/>
      <dgm:spPr/>
      <dgm:t>
        <a:bodyPr/>
        <a:lstStyle/>
        <a:p>
          <a:endParaRPr lang="en-GB"/>
        </a:p>
      </dgm:t>
    </dgm:pt>
    <dgm:pt modelId="{1FE5B433-80CC-4474-8484-FF671BBA08F0}" type="sibTrans" cxnId="{CB653843-0144-4F6D-B6DB-3F48AA52069D}">
      <dgm:prSet/>
      <dgm:spPr/>
      <dgm:t>
        <a:bodyPr/>
        <a:lstStyle/>
        <a:p>
          <a:endParaRPr lang="en-GB"/>
        </a:p>
      </dgm:t>
    </dgm:pt>
    <dgm:pt modelId="{3F16A15A-ACE9-41E2-8D05-F3DA7B657CB4}">
      <dgm:prSet/>
      <dgm:spPr/>
      <dgm:t>
        <a:bodyPr/>
        <a:lstStyle/>
        <a:p>
          <a:r>
            <a:rPr kumimoji="0" lang="en-GB" altLang="en-US" b="0" u="none" strike="noStrike" cap="none" normalizeH="0" baseline="0" dirty="0">
              <a:ln>
                <a:noFill/>
              </a:ln>
              <a:solidFill>
                <a:schemeClr val="tx1"/>
              </a:solidFill>
              <a:effectLst/>
              <a:latin typeface="Arial" panose="020B0604020202020204" pitchFamily="34" charset="0"/>
            </a:rPr>
            <a:t>High power (&gt;=300mW/cm2)</a:t>
          </a:r>
        </a:p>
      </dgm:t>
    </dgm:pt>
    <dgm:pt modelId="{D371DE09-033D-4EA6-B536-9117B1A40CD9}" type="parTrans" cxnId="{12243421-609A-478C-A31E-40FC11CC8428}">
      <dgm:prSet/>
      <dgm:spPr/>
      <dgm:t>
        <a:bodyPr/>
        <a:lstStyle/>
        <a:p>
          <a:endParaRPr lang="en-GB"/>
        </a:p>
      </dgm:t>
    </dgm:pt>
    <dgm:pt modelId="{0FCCBA9F-621D-40D5-84A0-F0E32A94C684}" type="sibTrans" cxnId="{12243421-609A-478C-A31E-40FC11CC8428}">
      <dgm:prSet/>
      <dgm:spPr/>
      <dgm:t>
        <a:bodyPr/>
        <a:lstStyle/>
        <a:p>
          <a:endParaRPr lang="en-GB"/>
        </a:p>
      </dgm:t>
    </dgm:pt>
    <dgm:pt modelId="{F076B127-E2A6-41A1-8A7C-659D1D3B8065}">
      <dgm:prSet/>
      <dgm:spPr/>
      <dgm:t>
        <a:bodyPr/>
        <a:lstStyle/>
        <a:p>
          <a:r>
            <a:rPr kumimoji="0" lang="en-GB" altLang="en-US" b="0" u="none" strike="noStrike" cap="none" normalizeH="0" baseline="0" dirty="0">
              <a:ln>
                <a:noFill/>
              </a:ln>
              <a:solidFill>
                <a:schemeClr val="tx1"/>
              </a:solidFill>
              <a:effectLst/>
              <a:latin typeface="Arial" panose="020B0604020202020204" pitchFamily="34" charset="0"/>
            </a:rPr>
            <a:t>High radiation</a:t>
          </a:r>
        </a:p>
      </dgm:t>
    </dgm:pt>
    <dgm:pt modelId="{ED0E68B2-531A-458E-BA67-6A76C30E268C}" type="parTrans" cxnId="{5F9B861D-5968-4EFE-B973-2674BF09A23A}">
      <dgm:prSet/>
      <dgm:spPr/>
      <dgm:t>
        <a:bodyPr/>
        <a:lstStyle/>
        <a:p>
          <a:endParaRPr lang="en-GB"/>
        </a:p>
      </dgm:t>
    </dgm:pt>
    <dgm:pt modelId="{91970FA6-8F41-4360-A6B0-5E302FB5A7AB}" type="sibTrans" cxnId="{5F9B861D-5968-4EFE-B973-2674BF09A23A}">
      <dgm:prSet/>
      <dgm:spPr/>
      <dgm:t>
        <a:bodyPr/>
        <a:lstStyle/>
        <a:p>
          <a:endParaRPr lang="en-GB"/>
        </a:p>
      </dgm:t>
    </dgm:pt>
    <mc:AlternateContent xmlns:mc="http://schemas.openxmlformats.org/markup-compatibility/2006">
      <mc:Choice xmlns:a14="http://schemas.microsoft.com/office/drawing/2010/main" Requires="a14">
        <dgm:pt modelId="{4CABCB13-F462-46AB-9896-D23AF0156809}">
          <dgm:prSet/>
          <dgm:spPr/>
          <dgm:t>
            <a:bodyPr/>
            <a:lstStyle/>
            <a:p>
              <a:pPr/>
              <a:r>
                <a:rPr kumimoji="0" lang="en-GB" altLang="en-US" b="0" u="none" strike="noStrike" cap="none" normalizeH="0" baseline="0" dirty="0">
                  <a:ln>
                    <a:noFill/>
                  </a:ln>
                  <a:solidFill>
                    <a:schemeClr val="tx1"/>
                  </a:solidFill>
                  <a:effectLst/>
                </a:rPr>
                <a:t>Temperature </a:t>
              </a:r>
              <a14:m>
                <m:oMath xmlns:m="http://schemas.openxmlformats.org/officeDocument/2006/math">
                  <m:r>
                    <a:rPr kumimoji="0" lang="en-GB" altLang="en-US" b="0" i="0" u="none" strike="noStrike" cap="none" normalizeH="0" baseline="0" dirty="0" smtClean="0">
                      <a:ln>
                        <a:noFill/>
                      </a:ln>
                      <a:solidFill>
                        <a:schemeClr val="tx1"/>
                      </a:solidFill>
                      <a:effectLst/>
                      <a:latin typeface="Cambria Math" panose="02040503050406030204" pitchFamily="18" charset="0"/>
                    </a:rPr>
                    <m:t>&lt;−35℃</m:t>
                  </m:r>
                </m:oMath>
              </a14:m>
              <a:endParaRPr kumimoji="0" lang="en-US" altLang="en-US" b="0" i="0" u="none" strike="noStrike" cap="none" normalizeH="0" baseline="0" dirty="0">
                <a:ln>
                  <a:noFill/>
                </a:ln>
                <a:solidFill>
                  <a:schemeClr val="tx1"/>
                </a:solidFill>
                <a:effectLst/>
                <a:latin typeface="Arial" panose="020B0604020202020204" pitchFamily="34" charset="0"/>
                <a:ea typeface="Cambria Math" panose="02040503050406030204" pitchFamily="18" charset="0"/>
              </a:endParaRPr>
            </a:p>
          </dgm:t>
        </dgm:pt>
      </mc:Choice>
      <mc:Fallback>
        <dgm:pt modelId="{4CABCB13-F462-46AB-9896-D23AF0156809}">
          <dgm:prSet/>
          <dgm:spPr/>
          <dgm:t>
            <a:bodyPr/>
            <a:lstStyle/>
            <a:p>
              <a:pPr/>
              <a:r>
                <a:rPr kumimoji="0" lang="en-GB" altLang="en-US" b="0" u="none" strike="noStrike" cap="none" normalizeH="0" baseline="0" dirty="0">
                  <a:ln>
                    <a:noFill/>
                  </a:ln>
                  <a:solidFill>
                    <a:schemeClr val="tx1"/>
                  </a:solidFill>
                  <a:effectLst/>
                </a:rPr>
                <a:t>Temperature </a:t>
              </a:r>
              <a:r>
                <a:rPr kumimoji="0" lang="en-GB" altLang="en-US" b="0" i="0" u="none" strike="noStrike" cap="none" normalizeH="0" baseline="0" dirty="0">
                  <a:ln>
                    <a:noFill/>
                  </a:ln>
                  <a:solidFill>
                    <a:schemeClr val="tx1"/>
                  </a:solidFill>
                  <a:effectLst/>
                  <a:latin typeface="Cambria Math" panose="02040503050406030204" pitchFamily="18" charset="0"/>
                </a:rPr>
                <a:t>&lt;−35℃</a:t>
              </a:r>
              <a:endParaRPr kumimoji="0" lang="en-US" altLang="en-US" b="0" i="0" u="none" strike="noStrike" cap="none" normalizeH="0" baseline="0" dirty="0">
                <a:ln>
                  <a:noFill/>
                </a:ln>
                <a:solidFill>
                  <a:schemeClr val="tx1"/>
                </a:solidFill>
                <a:effectLst/>
                <a:latin typeface="Arial" panose="020B0604020202020204" pitchFamily="34" charset="0"/>
                <a:ea typeface="Cambria Math" panose="02040503050406030204" pitchFamily="18" charset="0"/>
              </a:endParaRPr>
            </a:p>
          </dgm:t>
        </dgm:pt>
      </mc:Fallback>
    </mc:AlternateContent>
    <dgm:pt modelId="{DC00DEE4-7D26-416A-A65D-52C13D9BE553}" type="parTrans" cxnId="{B023C2A7-20CE-4746-AC76-B53359D33D9D}">
      <dgm:prSet/>
      <dgm:spPr/>
      <dgm:t>
        <a:bodyPr/>
        <a:lstStyle/>
        <a:p>
          <a:endParaRPr lang="en-GB"/>
        </a:p>
      </dgm:t>
    </dgm:pt>
    <dgm:pt modelId="{D9A2F667-6068-4A67-91A0-BA4C31786B03}" type="sibTrans" cxnId="{B023C2A7-20CE-4746-AC76-B53359D33D9D}">
      <dgm:prSet/>
      <dgm:spPr/>
      <dgm:t>
        <a:bodyPr/>
        <a:lstStyle/>
        <a:p>
          <a:endParaRPr lang="en-GB"/>
        </a:p>
      </dgm:t>
    </dgm:pt>
    <dgm:pt modelId="{B010256A-53F3-4F0F-8500-921F50153134}">
      <dgm:prSet/>
      <dgm:spPr/>
      <dgm:t>
        <a:bodyPr/>
        <a:lstStyle/>
        <a:p>
          <a:r>
            <a:rPr kumimoji="0" lang="en-GB" altLang="en-US" b="0" u="none" strike="noStrike" cap="none" normalizeH="0" baseline="0" dirty="0">
              <a:ln>
                <a:noFill/>
              </a:ln>
              <a:solidFill>
                <a:schemeClr val="tx1"/>
              </a:solidFill>
              <a:effectLst/>
              <a:latin typeface="Arial" panose="020B0604020202020204" pitchFamily="34" charset="0"/>
            </a:rPr>
            <a:t>Evaporative systems </a:t>
          </a:r>
          <a:r>
            <a:rPr lang="en-GB" altLang="en-US" dirty="0">
              <a:latin typeface="Arial" panose="020B0604020202020204" pitchFamily="34" charset="0"/>
            </a:rPr>
            <a:t>preferred</a:t>
          </a:r>
          <a:endParaRPr kumimoji="0" lang="en-GB" altLang="en-US" b="0" u="none" strike="noStrike" cap="none" normalizeH="0" baseline="0" dirty="0">
            <a:ln>
              <a:noFill/>
            </a:ln>
            <a:solidFill>
              <a:schemeClr val="tx1"/>
            </a:solidFill>
            <a:effectLst/>
            <a:latin typeface="Arial" panose="020B0604020202020204" pitchFamily="34" charset="0"/>
          </a:endParaRPr>
        </a:p>
      </dgm:t>
    </dgm:pt>
    <dgm:pt modelId="{44D4155B-51A4-4FCC-BECF-B75497DFDB4A}" type="parTrans" cxnId="{ADB0C243-3EA6-4D56-94BE-5AFF6B3A7F44}">
      <dgm:prSet/>
      <dgm:spPr/>
      <dgm:t>
        <a:bodyPr/>
        <a:lstStyle/>
        <a:p>
          <a:endParaRPr lang="en-GB"/>
        </a:p>
      </dgm:t>
    </dgm:pt>
    <dgm:pt modelId="{AD2C1B04-C256-42E0-9544-20A8A6D94A61}" type="sibTrans" cxnId="{ADB0C243-3EA6-4D56-94BE-5AFF6B3A7F44}">
      <dgm:prSet/>
      <dgm:spPr/>
      <dgm:t>
        <a:bodyPr/>
        <a:lstStyle/>
        <a:p>
          <a:endParaRPr lang="en-GB"/>
        </a:p>
      </dgm:t>
    </dgm:pt>
    <dgm:pt modelId="{CB670F36-0624-4189-A604-D71260D0FF63}">
      <dgm:prSet/>
      <dgm:spPr/>
      <dgm:t>
        <a:bodyPr/>
        <a:lstStyle/>
        <a:p>
          <a:r>
            <a:rPr kumimoji="0" lang="en-GB" altLang="en-US" b="0" u="none" strike="noStrike" cap="none" normalizeH="0" baseline="0" dirty="0">
              <a:ln>
                <a:noFill/>
              </a:ln>
              <a:solidFill>
                <a:schemeClr val="tx1"/>
              </a:solidFill>
              <a:effectLst/>
              <a:latin typeface="Arial" panose="020B0604020202020204" pitchFamily="34" charset="0"/>
            </a:rPr>
            <a:t>Targeting future hadron colliders</a:t>
          </a:r>
        </a:p>
      </dgm:t>
    </dgm:pt>
    <dgm:pt modelId="{2B70D34C-09D0-42FB-8391-A859E6A748B8}" type="parTrans" cxnId="{23106168-EDCC-4BC3-B11C-766C7193E0FC}">
      <dgm:prSet/>
      <dgm:spPr/>
      <dgm:t>
        <a:bodyPr/>
        <a:lstStyle/>
        <a:p>
          <a:endParaRPr lang="en-GB"/>
        </a:p>
      </dgm:t>
    </dgm:pt>
    <dgm:pt modelId="{11BDEDA6-14D7-4625-93FF-0CA0004BD7E9}" type="sibTrans" cxnId="{23106168-EDCC-4BC3-B11C-766C7193E0FC}">
      <dgm:prSet/>
      <dgm:spPr/>
      <dgm:t>
        <a:bodyPr/>
        <a:lstStyle/>
        <a:p>
          <a:endParaRPr lang="en-GB"/>
        </a:p>
      </dgm:t>
    </dgm:pt>
    <dgm:pt modelId="{EB3B66CD-2920-4122-8220-78BB787D4C2A}">
      <dgm:prSet/>
      <dgm:spPr/>
      <dgm:t>
        <a:bodyPr/>
        <a:lstStyle/>
        <a:p>
          <a:r>
            <a:rPr lang="en-US" altLang="en-US" b="0" dirty="0">
              <a:latin typeface="Arial" panose="020B0604020202020204" pitchFamily="34" charset="0"/>
              <a:ea typeface="Cambria Math" panose="02040503050406030204" pitchFamily="18" charset="0"/>
            </a:rPr>
            <a:t>Liquid and evaporative cooling can be considered</a:t>
          </a:r>
        </a:p>
      </dgm:t>
    </dgm:pt>
    <dgm:pt modelId="{6F7A2FE6-C59A-465E-9DF7-67343BDC225F}" type="parTrans" cxnId="{ED7D1459-2061-426A-B592-FE264B819DE4}">
      <dgm:prSet/>
      <dgm:spPr/>
      <dgm:t>
        <a:bodyPr/>
        <a:lstStyle/>
        <a:p>
          <a:endParaRPr lang="en-GB"/>
        </a:p>
      </dgm:t>
    </dgm:pt>
    <dgm:pt modelId="{150B535F-68E3-4996-B9B0-9D628E86972D}" type="sibTrans" cxnId="{ED7D1459-2061-426A-B592-FE264B819DE4}">
      <dgm:prSet/>
      <dgm:spPr/>
      <dgm:t>
        <a:bodyPr/>
        <a:lstStyle/>
        <a:p>
          <a:endParaRPr lang="en-GB"/>
        </a:p>
      </dgm:t>
    </dgm:pt>
    <dgm:pt modelId="{160A41FD-BFCB-4CE5-A5F2-7188AE5B0E51}">
      <dgm:prSet/>
      <dgm:spPr/>
      <dgm:t>
        <a:bodyPr/>
        <a:lstStyle/>
        <a:p>
          <a:r>
            <a:rPr lang="en-US" altLang="en-US" b="0" dirty="0">
              <a:latin typeface="Arial" panose="020B0604020202020204" pitchFamily="34" charset="0"/>
              <a:ea typeface="Cambria Math" panose="02040503050406030204" pitchFamily="18" charset="0"/>
              <a:cs typeface="Arial" panose="020B0604020202020204" pitchFamily="34" charset="0"/>
            </a:rPr>
            <a:t>Gas cooling has an appealing low material budget</a:t>
          </a:r>
        </a:p>
      </dgm:t>
    </dgm:pt>
    <dgm:pt modelId="{C311AD3D-687C-4C28-A3B2-97877DD2DF93}" type="parTrans" cxnId="{BF8D1028-2ED0-43EA-9C60-454FB83F9DBC}">
      <dgm:prSet/>
      <dgm:spPr/>
      <dgm:t>
        <a:bodyPr/>
        <a:lstStyle/>
        <a:p>
          <a:endParaRPr lang="en-GB"/>
        </a:p>
      </dgm:t>
    </dgm:pt>
    <dgm:pt modelId="{6F95B886-B0B3-4325-9B12-3BBDD996B1B6}" type="sibTrans" cxnId="{BF8D1028-2ED0-43EA-9C60-454FB83F9DBC}">
      <dgm:prSet/>
      <dgm:spPr/>
      <dgm:t>
        <a:bodyPr/>
        <a:lstStyle/>
        <a:p>
          <a:endParaRPr lang="en-GB"/>
        </a:p>
      </dgm:t>
    </dgm:pt>
    <mc:AlternateContent xmlns:mc="http://schemas.openxmlformats.org/markup-compatibility/2006" xmlns:a14="http://schemas.microsoft.com/office/drawing/2010/main">
      <mc:Choice Requires="a14">
        <dgm:pt modelId="{AB61C194-4F8C-47B1-B8C3-BCDDA49FB056}">
          <dgm:prSet/>
          <dgm:spPr/>
          <dgm:t>
            <a:bodyPr/>
            <a:lstStyle/>
            <a:p>
              <a:r>
                <a:rPr lang="en-US" altLang="en-US" b="0" dirty="0">
                  <a:latin typeface="Arial" panose="020B0604020202020204" pitchFamily="34" charset="0"/>
                  <a:ea typeface="Cambria Math" panose="02040503050406030204" pitchFamily="18" charset="0"/>
                  <a:cs typeface="Arial" panose="020B0604020202020204" pitchFamily="34" charset="0"/>
                </a:rPr>
                <a:t>Typically, </a:t>
              </a:r>
              <a14:m>
                <m:oMath xmlns:m="http://schemas.openxmlformats.org/officeDocument/2006/math">
                  <m:r>
                    <a:rPr lang="en-US" altLang="en-US" b="0" i="1" dirty="0" smtClean="0">
                      <a:latin typeface="Cambria Math" panose="02040503050406030204" pitchFamily="18" charset="0"/>
                      <a:ea typeface="Cambria Math" panose="02040503050406030204" pitchFamily="18" charset="0"/>
                      <a:cs typeface="Arial" panose="020B0604020202020204" pitchFamily="34" charset="0"/>
                    </a:rPr>
                    <m:t>&lt;</m:t>
                  </m:r>
                  <m:r>
                    <a:rPr lang="en-US" altLang="en-US" b="0" i="0" dirty="0" smtClean="0">
                      <a:latin typeface="Cambria Math" panose="02040503050406030204" pitchFamily="18" charset="0"/>
                      <a:ea typeface="Cambria Math" panose="02040503050406030204" pitchFamily="18" charset="0"/>
                      <a:cs typeface="Arial" panose="020B0604020202020204" pitchFamily="34" charset="0"/>
                    </a:rPr>
                    <m:t>50</m:t>
                  </m:r>
                  <m:r>
                    <m:rPr>
                      <m:sty m:val="p"/>
                    </m:rPr>
                    <a:rPr lang="en-US" altLang="en-US" b="0" i="0" dirty="0" smtClean="0">
                      <a:latin typeface="Cambria Math" panose="02040503050406030204" pitchFamily="18" charset="0"/>
                      <a:ea typeface="Cambria Math" panose="02040503050406030204" pitchFamily="18" charset="0"/>
                      <a:cs typeface="Arial" panose="020B0604020202020204" pitchFamily="34" charset="0"/>
                    </a:rPr>
                    <m:t>mW</m:t>
                  </m:r>
                  <m:r>
                    <a:rPr lang="en-US" altLang="en-US" b="0" i="0" dirty="0" smtClean="0">
                      <a:latin typeface="Cambria Math" panose="02040503050406030204" pitchFamily="18" charset="0"/>
                      <a:ea typeface="Cambria Math" panose="02040503050406030204" pitchFamily="18" charset="0"/>
                      <a:cs typeface="Arial" panose="020B0604020202020204" pitchFamily="34" charset="0"/>
                    </a:rPr>
                    <m:t>/</m:t>
                  </m:r>
                  <m:r>
                    <m:rPr>
                      <m:sty m:val="p"/>
                    </m:rPr>
                    <a:rPr lang="en-US" altLang="en-US" b="0" i="0" dirty="0" smtClean="0">
                      <a:latin typeface="Cambria Math" panose="02040503050406030204" pitchFamily="18" charset="0"/>
                      <a:ea typeface="Cambria Math" panose="02040503050406030204" pitchFamily="18" charset="0"/>
                      <a:cs typeface="Arial" panose="020B0604020202020204" pitchFamily="34" charset="0"/>
                    </a:rPr>
                    <m:t>c</m:t>
                  </m:r>
                  <m:sSup>
                    <m:sSupPr>
                      <m:ctrlPr>
                        <a:rPr lang="en-US" altLang="en-US" b="0" i="1" dirty="0" smtClean="0">
                          <a:latin typeface="Cambria Math" panose="02040503050406030204" pitchFamily="18" charset="0"/>
                          <a:ea typeface="Cambria Math" panose="02040503050406030204" pitchFamily="18" charset="0"/>
                          <a:cs typeface="Arial" panose="020B0604020202020204" pitchFamily="34" charset="0"/>
                        </a:rPr>
                      </m:ctrlPr>
                    </m:sSupPr>
                    <m:e>
                      <m:r>
                        <m:rPr>
                          <m:sty m:val="p"/>
                        </m:rPr>
                        <a:rPr lang="en-US" altLang="en-US" b="0" i="0" dirty="0" smtClean="0">
                          <a:latin typeface="Cambria Math" panose="02040503050406030204" pitchFamily="18" charset="0"/>
                          <a:ea typeface="Cambria Math" panose="02040503050406030204" pitchFamily="18" charset="0"/>
                          <a:cs typeface="Arial" panose="020B0604020202020204" pitchFamily="34" charset="0"/>
                        </a:rPr>
                        <m:t>m</m:t>
                      </m:r>
                    </m:e>
                    <m:sup>
                      <m:r>
                        <a:rPr lang="en-GB" altLang="en-US" b="0" i="0" dirty="0" smtClean="0">
                          <a:latin typeface="Cambria Math" panose="02040503050406030204" pitchFamily="18" charset="0"/>
                          <a:ea typeface="Cambria Math" panose="02040503050406030204" pitchFamily="18" charset="0"/>
                          <a:cs typeface="Arial" panose="020B0604020202020204" pitchFamily="34" charset="0"/>
                        </a:rPr>
                        <m:t>2</m:t>
                      </m:r>
                    </m:sup>
                  </m:sSup>
                </m:oMath>
              </a14:m>
              <a:endParaRPr lang="en-US" altLang="en-US" b="0" dirty="0">
                <a:latin typeface="Arial" panose="020B0604020202020204" pitchFamily="34" charset="0"/>
                <a:ea typeface="Cambria Math" panose="02040503050406030204" pitchFamily="18" charset="0"/>
                <a:cs typeface="Arial" panose="020B0604020202020204" pitchFamily="34" charset="0"/>
              </a:endParaRPr>
            </a:p>
          </dgm:t>
        </dgm:pt>
      </mc:Choice>
      <mc:Fallback xmlns="">
        <dgm:pt modelId="{AB61C194-4F8C-47B1-B8C3-BCDDA49FB056}">
          <dgm:prSet/>
          <dgm:spPr/>
          <dgm:t>
            <a:bodyPr/>
            <a:lstStyle/>
            <a:p>
              <a:r>
                <a:rPr lang="en-US" altLang="en-US" b="0" dirty="0">
                  <a:latin typeface="Arial" panose="020B0604020202020204" pitchFamily="34" charset="0"/>
                  <a:ea typeface="Cambria Math" panose="02040503050406030204" pitchFamily="18" charset="0"/>
                  <a:cs typeface="Arial" panose="020B0604020202020204" pitchFamily="34" charset="0"/>
                </a:rPr>
                <a:t>Typically, </a:t>
              </a:r>
              <a:r>
                <a:rPr lang="en-US" altLang="en-US" b="0" i="0" dirty="0">
                  <a:latin typeface="Cambria Math" panose="02040503050406030204" pitchFamily="18" charset="0"/>
                  <a:ea typeface="Cambria Math" panose="02040503050406030204" pitchFamily="18" charset="0"/>
                  <a:cs typeface="Arial" panose="020B0604020202020204" pitchFamily="34" charset="0"/>
                </a:rPr>
                <a:t>&lt;50mW/cm^</a:t>
              </a:r>
              <a:r>
                <a:rPr lang="en-GB" altLang="en-US" b="0" i="0" dirty="0">
                  <a:latin typeface="Cambria Math" panose="02040503050406030204" pitchFamily="18" charset="0"/>
                  <a:ea typeface="Cambria Math" panose="02040503050406030204" pitchFamily="18" charset="0"/>
                  <a:cs typeface="Arial" panose="020B0604020202020204" pitchFamily="34" charset="0"/>
                </a:rPr>
                <a:t>2</a:t>
              </a:r>
              <a:endParaRPr lang="en-US" altLang="en-US" b="0" dirty="0">
                <a:latin typeface="Arial" panose="020B0604020202020204" pitchFamily="34" charset="0"/>
                <a:ea typeface="Cambria Math" panose="02040503050406030204" pitchFamily="18" charset="0"/>
                <a:cs typeface="Arial" panose="020B0604020202020204" pitchFamily="34" charset="0"/>
              </a:endParaRPr>
            </a:p>
          </dgm:t>
        </dgm:pt>
      </mc:Fallback>
    </mc:AlternateContent>
    <dgm:pt modelId="{F6745520-7043-4082-905C-6024FECDB7BD}" type="parTrans" cxnId="{865BD449-05AE-47A7-A865-A9B23B8B282D}">
      <dgm:prSet/>
      <dgm:spPr/>
      <dgm:t>
        <a:bodyPr/>
        <a:lstStyle/>
        <a:p>
          <a:endParaRPr lang="en-GB"/>
        </a:p>
      </dgm:t>
    </dgm:pt>
    <dgm:pt modelId="{8D9DEB3C-5EF3-4793-8F06-BAE95678A62D}" type="sibTrans" cxnId="{865BD449-05AE-47A7-A865-A9B23B8B282D}">
      <dgm:prSet/>
      <dgm:spPr/>
      <dgm:t>
        <a:bodyPr/>
        <a:lstStyle/>
        <a:p>
          <a:endParaRPr lang="en-GB"/>
        </a:p>
      </dgm:t>
    </dgm:pt>
    <dgm:pt modelId="{05120F0E-3E1B-4E66-A6FA-262FF572449F}" type="pres">
      <dgm:prSet presAssocID="{1A3E17B9-11A7-4857-95B3-C81E8B558C27}" presName="Name0" presStyleCnt="0">
        <dgm:presLayoutVars>
          <dgm:dir/>
          <dgm:animLvl val="lvl"/>
          <dgm:resizeHandles val="exact"/>
        </dgm:presLayoutVars>
      </dgm:prSet>
      <dgm:spPr/>
    </dgm:pt>
    <dgm:pt modelId="{602888F3-4534-413C-84C4-7A5FD653F523}" type="pres">
      <dgm:prSet presAssocID="{D4288CEC-7EB6-4376-841D-0FCE664872D5}" presName="composite" presStyleCnt="0"/>
      <dgm:spPr/>
    </dgm:pt>
    <dgm:pt modelId="{EEAC7456-C58B-41DD-9075-3104F14E7F52}" type="pres">
      <dgm:prSet presAssocID="{D4288CEC-7EB6-4376-841D-0FCE664872D5}" presName="parTx" presStyleLbl="alignNode1" presStyleIdx="0" presStyleCnt="2">
        <dgm:presLayoutVars>
          <dgm:chMax val="0"/>
          <dgm:chPref val="0"/>
          <dgm:bulletEnabled val="1"/>
        </dgm:presLayoutVars>
      </dgm:prSet>
      <dgm:spPr/>
    </dgm:pt>
    <dgm:pt modelId="{CF5395C4-BFF3-4708-8F98-76E79999D7AE}" type="pres">
      <dgm:prSet presAssocID="{D4288CEC-7EB6-4376-841D-0FCE664872D5}" presName="desTx" presStyleLbl="alignAccFollowNode1" presStyleIdx="0" presStyleCnt="2">
        <dgm:presLayoutVars>
          <dgm:bulletEnabled val="1"/>
        </dgm:presLayoutVars>
      </dgm:prSet>
      <dgm:spPr/>
    </dgm:pt>
    <dgm:pt modelId="{FE2D3B06-D512-41E4-AD90-4283B40BAE97}" type="pres">
      <dgm:prSet presAssocID="{81553A3F-EA64-4143-A892-648AD7F6507C}" presName="space" presStyleCnt="0"/>
      <dgm:spPr/>
    </dgm:pt>
    <dgm:pt modelId="{360D0494-A605-4F86-A99C-D3CCE50EEC39}" type="pres">
      <dgm:prSet presAssocID="{E918EF1B-D7FB-4F45-978A-0734E3DD8ABE}" presName="composite" presStyleCnt="0"/>
      <dgm:spPr/>
    </dgm:pt>
    <dgm:pt modelId="{8CB797FA-95C5-43E3-A3DB-1CEDF13CBC9A}" type="pres">
      <dgm:prSet presAssocID="{E918EF1B-D7FB-4F45-978A-0734E3DD8ABE}" presName="parTx" presStyleLbl="alignNode1" presStyleIdx="1" presStyleCnt="2">
        <dgm:presLayoutVars>
          <dgm:chMax val="0"/>
          <dgm:chPref val="0"/>
          <dgm:bulletEnabled val="1"/>
        </dgm:presLayoutVars>
      </dgm:prSet>
      <dgm:spPr/>
    </dgm:pt>
    <dgm:pt modelId="{9A8AF93D-845E-4E0D-AF77-1885C56ED5EF}" type="pres">
      <dgm:prSet presAssocID="{E918EF1B-D7FB-4F45-978A-0734E3DD8ABE}" presName="desTx" presStyleLbl="alignAccFollowNode1" presStyleIdx="1" presStyleCnt="2">
        <dgm:presLayoutVars>
          <dgm:bulletEnabled val="1"/>
        </dgm:presLayoutVars>
      </dgm:prSet>
      <dgm:spPr/>
    </dgm:pt>
  </dgm:ptLst>
  <dgm:cxnLst>
    <dgm:cxn modelId="{A89D7910-2A0B-4832-A8DF-BF1135019BA5}" type="presOf" srcId="{CB670F36-0624-4189-A604-D71260D0FF63}" destId="{9A8AF93D-845E-4E0D-AF77-1885C56ED5EF}" srcOrd="0" destOrd="4" presId="urn:microsoft.com/office/officeart/2005/8/layout/hList1"/>
    <dgm:cxn modelId="{8293401D-03DE-41AF-8C4F-F43DC27A2720}" type="presOf" srcId="{2117BD59-FE88-496E-8085-8DF108FC2EDA}" destId="{CF5395C4-BFF3-4708-8F98-76E79999D7AE}" srcOrd="0" destOrd="1" presId="urn:microsoft.com/office/officeart/2005/8/layout/hList1"/>
    <dgm:cxn modelId="{5F9B861D-5968-4EFE-B973-2674BF09A23A}" srcId="{E918EF1B-D7FB-4F45-978A-0734E3DD8ABE}" destId="{F076B127-E2A6-41A1-8A7C-659D1D3B8065}" srcOrd="1" destOrd="0" parTransId="{ED0E68B2-531A-458E-BA67-6A76C30E268C}" sibTransId="{91970FA6-8F41-4360-A6B0-5E302FB5A7AB}"/>
    <dgm:cxn modelId="{12243421-609A-478C-A31E-40FC11CC8428}" srcId="{E918EF1B-D7FB-4F45-978A-0734E3DD8ABE}" destId="{3F16A15A-ACE9-41E2-8D05-F3DA7B657CB4}" srcOrd="0" destOrd="0" parTransId="{D371DE09-033D-4EA6-B536-9117B1A40CD9}" sibTransId="{0FCCBA9F-621D-40D5-84A0-F0E32A94C684}"/>
    <dgm:cxn modelId="{16192523-C863-4784-A2AF-F045818ED5BE}" type="presOf" srcId="{E918EF1B-D7FB-4F45-978A-0734E3DD8ABE}" destId="{8CB797FA-95C5-43E3-A3DB-1CEDF13CBC9A}" srcOrd="0" destOrd="0" presId="urn:microsoft.com/office/officeart/2005/8/layout/hList1"/>
    <dgm:cxn modelId="{BF8D1028-2ED0-43EA-9C60-454FB83F9DBC}" srcId="{D4288CEC-7EB6-4376-841D-0FCE664872D5}" destId="{160A41FD-BFCB-4CE5-A5F2-7188AE5B0E51}" srcOrd="4" destOrd="0" parTransId="{C311AD3D-687C-4C28-A3B2-97877DD2DF93}" sibTransId="{6F95B886-B0B3-4325-9B12-3BBDD996B1B6}"/>
    <dgm:cxn modelId="{CDA9E82E-291F-4B1F-B372-2A26D74BFC21}" srcId="{D4288CEC-7EB6-4376-841D-0FCE664872D5}" destId="{EAEA5F31-6AC3-472A-9088-7624C494606C}" srcOrd="3" destOrd="0" parTransId="{211BADBE-4911-4D92-833F-43C7A1CF8E4B}" sibTransId="{73CE6EB0-BF0F-4399-BF80-08A64E34D090}"/>
    <dgm:cxn modelId="{CB653843-0144-4F6D-B6DB-3F48AA52069D}" srcId="{1A3E17B9-11A7-4857-95B3-C81E8B558C27}" destId="{E918EF1B-D7FB-4F45-978A-0734E3DD8ABE}" srcOrd="1" destOrd="0" parTransId="{8D0CFB95-1A2D-497F-AFD9-26C9098BA1E2}" sibTransId="{1FE5B433-80CC-4474-8484-FF671BBA08F0}"/>
    <dgm:cxn modelId="{ADB0C243-3EA6-4D56-94BE-5AFF6B3A7F44}" srcId="{E918EF1B-D7FB-4F45-978A-0734E3DD8ABE}" destId="{B010256A-53F3-4F0F-8500-921F50153134}" srcOrd="3" destOrd="0" parTransId="{44D4155B-51A4-4FCC-BECF-B75497DFDB4A}" sibTransId="{AD2C1B04-C256-42E0-9544-20A8A6D94A61}"/>
    <dgm:cxn modelId="{5AFA9745-4B97-4E9B-90A2-ED8496304121}" type="presOf" srcId="{1A3E17B9-11A7-4857-95B3-C81E8B558C27}" destId="{05120F0E-3E1B-4E66-A6FA-262FF572449F}" srcOrd="0" destOrd="0" presId="urn:microsoft.com/office/officeart/2005/8/layout/hList1"/>
    <dgm:cxn modelId="{23106168-EDCC-4BC3-B11C-766C7193E0FC}" srcId="{E918EF1B-D7FB-4F45-978A-0734E3DD8ABE}" destId="{CB670F36-0624-4189-A604-D71260D0FF63}" srcOrd="4" destOrd="0" parTransId="{2B70D34C-09D0-42FB-8391-A859E6A748B8}" sibTransId="{11BDEDA6-14D7-4625-93FF-0CA0004BD7E9}"/>
    <dgm:cxn modelId="{865BD449-05AE-47A7-A865-A9B23B8B282D}" srcId="{160A41FD-BFCB-4CE5-A5F2-7188AE5B0E51}" destId="{AB61C194-4F8C-47B1-B8C3-BCDDA49FB056}" srcOrd="0" destOrd="0" parTransId="{F6745520-7043-4082-905C-6024FECDB7BD}" sibTransId="{8D9DEB3C-5EF3-4793-8F06-BAE95678A62D}"/>
    <dgm:cxn modelId="{D030F649-ADC4-4DD3-BBE8-025AB984D2B6}" type="presOf" srcId="{4CABCB13-F462-46AB-9896-D23AF0156809}" destId="{9A8AF93D-845E-4E0D-AF77-1885C56ED5EF}" srcOrd="0" destOrd="2" presId="urn:microsoft.com/office/officeart/2005/8/layout/hList1"/>
    <dgm:cxn modelId="{F1854F52-1FC2-401F-A05F-33A35D5A553C}" type="presOf" srcId="{AB61C194-4F8C-47B1-B8C3-BCDDA49FB056}" destId="{CF5395C4-BFF3-4708-8F98-76E79999D7AE}" srcOrd="0" destOrd="5" presId="urn:microsoft.com/office/officeart/2005/8/layout/hList1"/>
    <dgm:cxn modelId="{3F23C775-A292-4619-BCE3-33C68FED0BD9}" type="presOf" srcId="{BCF1091B-218F-4550-9F9D-45F0609213F7}" destId="{CF5395C4-BFF3-4708-8F98-76E79999D7AE}" srcOrd="0" destOrd="2" presId="urn:microsoft.com/office/officeart/2005/8/layout/hList1"/>
    <dgm:cxn modelId="{6877BA56-9CCF-4157-B20A-C70481000627}" type="presOf" srcId="{D4288CEC-7EB6-4376-841D-0FCE664872D5}" destId="{EEAC7456-C58B-41DD-9075-3104F14E7F52}" srcOrd="0" destOrd="0" presId="urn:microsoft.com/office/officeart/2005/8/layout/hList1"/>
    <dgm:cxn modelId="{ED7D1459-2061-426A-B592-FE264B819DE4}" srcId="{D4288CEC-7EB6-4376-841D-0FCE664872D5}" destId="{EB3B66CD-2920-4122-8220-78BB787D4C2A}" srcOrd="5" destOrd="0" parTransId="{6F7A2FE6-C59A-465E-9DF7-67343BDC225F}" sibTransId="{150B535F-68E3-4996-B9B0-9D628E86972D}"/>
    <dgm:cxn modelId="{C9BD4687-FCA7-474B-B981-5B19F4BBBEAB}" type="presOf" srcId="{160A41FD-BFCB-4CE5-A5F2-7188AE5B0E51}" destId="{CF5395C4-BFF3-4708-8F98-76E79999D7AE}" srcOrd="0" destOrd="4" presId="urn:microsoft.com/office/officeart/2005/8/layout/hList1"/>
    <dgm:cxn modelId="{BB20D08D-4A6A-40A5-AA44-2E3AB3CF6DF6}" srcId="{D4288CEC-7EB6-4376-841D-0FCE664872D5}" destId="{55688697-E7D4-426D-920F-238FCFC5315E}" srcOrd="0" destOrd="0" parTransId="{91C7ACB5-5D5B-4AD9-AE2A-3899BDDF4492}" sibTransId="{1C0B7FB7-9074-4D7C-8647-AEDF7883DC61}"/>
    <dgm:cxn modelId="{F93B5D92-4917-4D64-905C-CCC689AE6C15}" srcId="{D4288CEC-7EB6-4376-841D-0FCE664872D5}" destId="{2117BD59-FE88-496E-8085-8DF108FC2EDA}" srcOrd="1" destOrd="0" parTransId="{85E722C1-446E-49A3-9862-6F022CBB6BB8}" sibTransId="{C3B1703B-0BC6-422C-BDAF-4E6DB3908885}"/>
    <dgm:cxn modelId="{B023C2A7-20CE-4746-AC76-B53359D33D9D}" srcId="{E918EF1B-D7FB-4F45-978A-0734E3DD8ABE}" destId="{4CABCB13-F462-46AB-9896-D23AF0156809}" srcOrd="2" destOrd="0" parTransId="{DC00DEE4-7D26-416A-A65D-52C13D9BE553}" sibTransId="{D9A2F667-6068-4A67-91A0-BA4C31786B03}"/>
    <dgm:cxn modelId="{9F0DEBB5-FFCE-4BE3-AB67-AAFBC82A6BE9}" srcId="{1A3E17B9-11A7-4857-95B3-C81E8B558C27}" destId="{D4288CEC-7EB6-4376-841D-0FCE664872D5}" srcOrd="0" destOrd="0" parTransId="{6DE37FAB-5052-4904-BBC1-0BDFEF3DD042}" sibTransId="{81553A3F-EA64-4143-A892-648AD7F6507C}"/>
    <dgm:cxn modelId="{E3AB34B7-3716-40C2-8E4A-F03409229DCB}" type="presOf" srcId="{3F16A15A-ACE9-41E2-8D05-F3DA7B657CB4}" destId="{9A8AF93D-845E-4E0D-AF77-1885C56ED5EF}" srcOrd="0" destOrd="0" presId="urn:microsoft.com/office/officeart/2005/8/layout/hList1"/>
    <dgm:cxn modelId="{D21A34C3-3C99-4B20-AFF0-24C2AB4075C0}" type="presOf" srcId="{EAEA5F31-6AC3-472A-9088-7624C494606C}" destId="{CF5395C4-BFF3-4708-8F98-76E79999D7AE}" srcOrd="0" destOrd="3" presId="urn:microsoft.com/office/officeart/2005/8/layout/hList1"/>
    <dgm:cxn modelId="{0C2AF4E2-23A8-4143-BAFA-A89ADC96F9F5}" type="presOf" srcId="{EB3B66CD-2920-4122-8220-78BB787D4C2A}" destId="{CF5395C4-BFF3-4708-8F98-76E79999D7AE}" srcOrd="0" destOrd="6" presId="urn:microsoft.com/office/officeart/2005/8/layout/hList1"/>
    <dgm:cxn modelId="{65810FE9-79A6-4E02-A29C-46EA2351FEB1}" type="presOf" srcId="{B010256A-53F3-4F0F-8500-921F50153134}" destId="{9A8AF93D-845E-4E0D-AF77-1885C56ED5EF}" srcOrd="0" destOrd="3" presId="urn:microsoft.com/office/officeart/2005/8/layout/hList1"/>
    <dgm:cxn modelId="{B7C23BE9-218E-4D6B-97CE-35D3D737D648}" srcId="{D4288CEC-7EB6-4376-841D-0FCE664872D5}" destId="{BCF1091B-218F-4550-9F9D-45F0609213F7}" srcOrd="2" destOrd="0" parTransId="{E6100FEC-52DF-4DBD-BA43-E4CED3C8CE6E}" sibTransId="{A578C15A-4E79-48BB-AE5E-7A4D86239EEC}"/>
    <dgm:cxn modelId="{EA102AF2-FC2B-4CFB-8804-46B930C3840E}" type="presOf" srcId="{55688697-E7D4-426D-920F-238FCFC5315E}" destId="{CF5395C4-BFF3-4708-8F98-76E79999D7AE}" srcOrd="0" destOrd="0" presId="urn:microsoft.com/office/officeart/2005/8/layout/hList1"/>
    <dgm:cxn modelId="{EE7B1EFB-2B41-4DAC-9A05-C5547D85F9D6}" type="presOf" srcId="{F076B127-E2A6-41A1-8A7C-659D1D3B8065}" destId="{9A8AF93D-845E-4E0D-AF77-1885C56ED5EF}" srcOrd="0" destOrd="1" presId="urn:microsoft.com/office/officeart/2005/8/layout/hList1"/>
    <dgm:cxn modelId="{348373F7-D7B5-4897-9FEA-4647A1FB61C2}" type="presParOf" srcId="{05120F0E-3E1B-4E66-A6FA-262FF572449F}" destId="{602888F3-4534-413C-84C4-7A5FD653F523}" srcOrd="0" destOrd="0" presId="urn:microsoft.com/office/officeart/2005/8/layout/hList1"/>
    <dgm:cxn modelId="{414377B7-D333-4D5F-A4ED-538123EB8C3E}" type="presParOf" srcId="{602888F3-4534-413C-84C4-7A5FD653F523}" destId="{EEAC7456-C58B-41DD-9075-3104F14E7F52}" srcOrd="0" destOrd="0" presId="urn:microsoft.com/office/officeart/2005/8/layout/hList1"/>
    <dgm:cxn modelId="{5317FA93-0542-4F29-B21B-BE41B5B0BDA9}" type="presParOf" srcId="{602888F3-4534-413C-84C4-7A5FD653F523}" destId="{CF5395C4-BFF3-4708-8F98-76E79999D7AE}" srcOrd="1" destOrd="0" presId="urn:microsoft.com/office/officeart/2005/8/layout/hList1"/>
    <dgm:cxn modelId="{7488D02E-7052-41C8-ACD3-D6E880355472}" type="presParOf" srcId="{05120F0E-3E1B-4E66-A6FA-262FF572449F}" destId="{FE2D3B06-D512-41E4-AD90-4283B40BAE97}" srcOrd="1" destOrd="0" presId="urn:microsoft.com/office/officeart/2005/8/layout/hList1"/>
    <dgm:cxn modelId="{327EA6C8-0BD8-442C-B1DF-B7B7CBDE73DB}" type="presParOf" srcId="{05120F0E-3E1B-4E66-A6FA-262FF572449F}" destId="{360D0494-A605-4F86-A99C-D3CCE50EEC39}" srcOrd="2" destOrd="0" presId="urn:microsoft.com/office/officeart/2005/8/layout/hList1"/>
    <dgm:cxn modelId="{156E24FC-0A18-4CFF-89ED-06D770ECB72C}" type="presParOf" srcId="{360D0494-A605-4F86-A99C-D3CCE50EEC39}" destId="{8CB797FA-95C5-43E3-A3DB-1CEDF13CBC9A}" srcOrd="0" destOrd="0" presId="urn:microsoft.com/office/officeart/2005/8/layout/hList1"/>
    <dgm:cxn modelId="{C856A35D-4AF3-4FE9-A895-A530F9BA7500}" type="presParOf" srcId="{360D0494-A605-4F86-A99C-D3CCE50EEC39}" destId="{9A8AF93D-845E-4E0D-AF77-1885C56ED5E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3E17B9-11A7-4857-95B3-C81E8B558C2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D4288CEC-7EB6-4376-841D-0FCE664872D5}">
      <dgm:prSet phldrT="[Text]"/>
      <dgm:spPr/>
      <dgm:t>
        <a:bodyPr/>
        <a:lstStyle/>
        <a:p>
          <a:pPr>
            <a:buFont typeface="Arial" panose="020B0604020202020204" pitchFamily="34" charset="0"/>
            <a:buChar char="•"/>
          </a:pPr>
          <a:r>
            <a:rPr lang="en-GB" altLang="en-US" dirty="0">
              <a:latin typeface="Arial" panose="020B0604020202020204" pitchFamily="34" charset="0"/>
            </a:rPr>
            <a:t>Low intensity </a:t>
          </a:r>
          <a:endParaRPr lang="en-GB" dirty="0"/>
        </a:p>
      </dgm:t>
    </dgm:pt>
    <dgm:pt modelId="{6DE37FAB-5052-4904-BBC1-0BDFEF3DD042}" type="parTrans" cxnId="{9F0DEBB5-FFCE-4BE3-AB67-AAFBC82A6BE9}">
      <dgm:prSet/>
      <dgm:spPr/>
      <dgm:t>
        <a:bodyPr/>
        <a:lstStyle/>
        <a:p>
          <a:endParaRPr lang="en-GB"/>
        </a:p>
      </dgm:t>
    </dgm:pt>
    <dgm:pt modelId="{81553A3F-EA64-4143-A892-648AD7F6507C}" type="sibTrans" cxnId="{9F0DEBB5-FFCE-4BE3-AB67-AAFBC82A6BE9}">
      <dgm:prSet/>
      <dgm:spPr/>
      <dgm:t>
        <a:bodyPr/>
        <a:lstStyle/>
        <a:p>
          <a:endParaRPr lang="en-GB"/>
        </a:p>
      </dgm:t>
    </dgm:pt>
    <dgm:pt modelId="{55688697-E7D4-426D-920F-238FCFC5315E}">
      <dgm:prSet/>
      <dgm:spPr>
        <a:blipFill>
          <a:blip xmlns:r="http://schemas.openxmlformats.org/officeDocument/2006/relationships" r:embed="rId1"/>
          <a:stretch>
            <a:fillRect l="-799" r="-958"/>
          </a:stretch>
        </a:blipFill>
      </dgm:spPr>
      <dgm:t>
        <a:bodyPr/>
        <a:lstStyle/>
        <a:p>
          <a:r>
            <a:rPr lang="en-GB">
              <a:noFill/>
            </a:rPr>
            <a:t> </a:t>
          </a:r>
        </a:p>
      </dgm:t>
    </dgm:pt>
    <dgm:pt modelId="{91C7ACB5-5D5B-4AD9-AE2A-3899BDDF4492}" type="parTrans" cxnId="{BB20D08D-4A6A-40A5-AA44-2E3AB3CF6DF6}">
      <dgm:prSet/>
      <dgm:spPr/>
      <dgm:t>
        <a:bodyPr/>
        <a:lstStyle/>
        <a:p>
          <a:endParaRPr lang="en-GB"/>
        </a:p>
      </dgm:t>
    </dgm:pt>
    <dgm:pt modelId="{1C0B7FB7-9074-4D7C-8647-AEDF7883DC61}" type="sibTrans" cxnId="{BB20D08D-4A6A-40A5-AA44-2E3AB3CF6DF6}">
      <dgm:prSet/>
      <dgm:spPr/>
      <dgm:t>
        <a:bodyPr/>
        <a:lstStyle/>
        <a:p>
          <a:endParaRPr lang="en-GB"/>
        </a:p>
      </dgm:t>
    </dgm:pt>
    <dgm:pt modelId="{2117BD59-FE88-496E-8085-8DF108FC2EDA}">
      <dgm:prSet/>
      <dgm:spPr/>
      <dgm:t>
        <a:bodyPr/>
        <a:lstStyle/>
        <a:p>
          <a:r>
            <a:rPr lang="en-GB">
              <a:noFill/>
            </a:rPr>
            <a:t> </a:t>
          </a:r>
        </a:p>
      </dgm:t>
    </dgm:pt>
    <dgm:pt modelId="{85E722C1-446E-49A3-9862-6F022CBB6BB8}" type="parTrans" cxnId="{F93B5D92-4917-4D64-905C-CCC689AE6C15}">
      <dgm:prSet/>
      <dgm:spPr/>
      <dgm:t>
        <a:bodyPr/>
        <a:lstStyle/>
        <a:p>
          <a:endParaRPr lang="en-GB"/>
        </a:p>
      </dgm:t>
    </dgm:pt>
    <dgm:pt modelId="{C3B1703B-0BC6-422C-BDAF-4E6DB3908885}" type="sibTrans" cxnId="{F93B5D92-4917-4D64-905C-CCC689AE6C15}">
      <dgm:prSet/>
      <dgm:spPr/>
      <dgm:t>
        <a:bodyPr/>
        <a:lstStyle/>
        <a:p>
          <a:endParaRPr lang="en-GB"/>
        </a:p>
      </dgm:t>
    </dgm:pt>
    <dgm:pt modelId="{BCF1091B-218F-4550-9F9D-45F0609213F7}">
      <dgm:prSet/>
      <dgm:spPr/>
      <dgm:t>
        <a:bodyPr/>
        <a:lstStyle/>
        <a:p>
          <a:r>
            <a:rPr lang="en-GB">
              <a:noFill/>
            </a:rPr>
            <a:t> </a:t>
          </a:r>
        </a:p>
      </dgm:t>
    </dgm:pt>
    <dgm:pt modelId="{E6100FEC-52DF-4DBD-BA43-E4CED3C8CE6E}" type="parTrans" cxnId="{B7C23BE9-218E-4D6B-97CE-35D3D737D648}">
      <dgm:prSet/>
      <dgm:spPr/>
      <dgm:t>
        <a:bodyPr/>
        <a:lstStyle/>
        <a:p>
          <a:endParaRPr lang="en-GB"/>
        </a:p>
      </dgm:t>
    </dgm:pt>
    <dgm:pt modelId="{A578C15A-4E79-48BB-AE5E-7A4D86239EEC}" type="sibTrans" cxnId="{B7C23BE9-218E-4D6B-97CE-35D3D737D648}">
      <dgm:prSet/>
      <dgm:spPr/>
      <dgm:t>
        <a:bodyPr/>
        <a:lstStyle/>
        <a:p>
          <a:endParaRPr lang="en-GB"/>
        </a:p>
      </dgm:t>
    </dgm:pt>
    <dgm:pt modelId="{EAEA5F31-6AC3-472A-9088-7624C494606C}">
      <dgm:prSet/>
      <dgm:spPr/>
      <dgm:t>
        <a:bodyPr/>
        <a:lstStyle/>
        <a:p>
          <a:r>
            <a:rPr lang="en-GB">
              <a:noFill/>
            </a:rPr>
            <a:t> </a:t>
          </a:r>
        </a:p>
      </dgm:t>
    </dgm:pt>
    <dgm:pt modelId="{211BADBE-4911-4D92-833F-43C7A1CF8E4B}" type="parTrans" cxnId="{CDA9E82E-291F-4B1F-B372-2A26D74BFC21}">
      <dgm:prSet/>
      <dgm:spPr/>
      <dgm:t>
        <a:bodyPr/>
        <a:lstStyle/>
        <a:p>
          <a:endParaRPr lang="en-GB"/>
        </a:p>
      </dgm:t>
    </dgm:pt>
    <dgm:pt modelId="{73CE6EB0-BF0F-4399-BF80-08A64E34D090}" type="sibTrans" cxnId="{CDA9E82E-291F-4B1F-B372-2A26D74BFC21}">
      <dgm:prSet/>
      <dgm:spPr/>
      <dgm:t>
        <a:bodyPr/>
        <a:lstStyle/>
        <a:p>
          <a:endParaRPr lang="en-GB"/>
        </a:p>
      </dgm:t>
    </dgm:pt>
    <dgm:pt modelId="{E918EF1B-D7FB-4F45-978A-0734E3DD8ABE}">
      <dgm:prSet/>
      <dgm:spPr/>
      <dgm:t>
        <a:bodyPr/>
        <a:lstStyle/>
        <a:p>
          <a:r>
            <a:rPr kumimoji="0" lang="en-GB" altLang="en-US" b="0" u="none" strike="noStrike" cap="none" normalizeH="0" baseline="0" dirty="0">
              <a:ln>
                <a:noFill/>
              </a:ln>
              <a:solidFill>
                <a:schemeClr val="bg1"/>
              </a:solidFill>
              <a:effectLst/>
              <a:latin typeface="Arial" panose="020B0604020202020204" pitchFamily="34" charset="0"/>
            </a:rPr>
            <a:t>High intensity</a:t>
          </a:r>
        </a:p>
      </dgm:t>
    </dgm:pt>
    <dgm:pt modelId="{8D0CFB95-1A2D-497F-AFD9-26C9098BA1E2}" type="parTrans" cxnId="{CB653843-0144-4F6D-B6DB-3F48AA52069D}">
      <dgm:prSet/>
      <dgm:spPr/>
      <dgm:t>
        <a:bodyPr/>
        <a:lstStyle/>
        <a:p>
          <a:endParaRPr lang="en-GB"/>
        </a:p>
      </dgm:t>
    </dgm:pt>
    <dgm:pt modelId="{1FE5B433-80CC-4474-8484-FF671BBA08F0}" type="sibTrans" cxnId="{CB653843-0144-4F6D-B6DB-3F48AA52069D}">
      <dgm:prSet/>
      <dgm:spPr/>
      <dgm:t>
        <a:bodyPr/>
        <a:lstStyle/>
        <a:p>
          <a:endParaRPr lang="en-GB"/>
        </a:p>
      </dgm:t>
    </dgm:pt>
    <dgm:pt modelId="{3F16A15A-ACE9-41E2-8D05-F3DA7B657CB4}">
      <dgm:prSet/>
      <dgm:spPr>
        <a:blipFill>
          <a:blip xmlns:r="http://schemas.openxmlformats.org/officeDocument/2006/relationships" r:embed="rId2"/>
          <a:stretch>
            <a:fillRect l="-958"/>
          </a:stretch>
        </a:blipFill>
      </dgm:spPr>
      <dgm:t>
        <a:bodyPr/>
        <a:lstStyle/>
        <a:p>
          <a:r>
            <a:rPr lang="en-GB">
              <a:noFill/>
            </a:rPr>
            <a:t> </a:t>
          </a:r>
        </a:p>
      </dgm:t>
    </dgm:pt>
    <dgm:pt modelId="{D371DE09-033D-4EA6-B536-9117B1A40CD9}" type="parTrans" cxnId="{12243421-609A-478C-A31E-40FC11CC8428}">
      <dgm:prSet/>
      <dgm:spPr/>
      <dgm:t>
        <a:bodyPr/>
        <a:lstStyle/>
        <a:p>
          <a:endParaRPr lang="en-GB"/>
        </a:p>
      </dgm:t>
    </dgm:pt>
    <dgm:pt modelId="{0FCCBA9F-621D-40D5-84A0-F0E32A94C684}" type="sibTrans" cxnId="{12243421-609A-478C-A31E-40FC11CC8428}">
      <dgm:prSet/>
      <dgm:spPr/>
      <dgm:t>
        <a:bodyPr/>
        <a:lstStyle/>
        <a:p>
          <a:endParaRPr lang="en-GB"/>
        </a:p>
      </dgm:t>
    </dgm:pt>
    <dgm:pt modelId="{F076B127-E2A6-41A1-8A7C-659D1D3B8065}">
      <dgm:prSet/>
      <dgm:spPr/>
      <dgm:t>
        <a:bodyPr/>
        <a:lstStyle/>
        <a:p>
          <a:r>
            <a:rPr lang="en-GB">
              <a:noFill/>
            </a:rPr>
            <a:t> </a:t>
          </a:r>
        </a:p>
      </dgm:t>
    </dgm:pt>
    <dgm:pt modelId="{ED0E68B2-531A-458E-BA67-6A76C30E268C}" type="parTrans" cxnId="{5F9B861D-5968-4EFE-B973-2674BF09A23A}">
      <dgm:prSet/>
      <dgm:spPr/>
      <dgm:t>
        <a:bodyPr/>
        <a:lstStyle/>
        <a:p>
          <a:endParaRPr lang="en-GB"/>
        </a:p>
      </dgm:t>
    </dgm:pt>
    <dgm:pt modelId="{91970FA6-8F41-4360-A6B0-5E302FB5A7AB}" type="sibTrans" cxnId="{5F9B861D-5968-4EFE-B973-2674BF09A23A}">
      <dgm:prSet/>
      <dgm:spPr/>
      <dgm:t>
        <a:bodyPr/>
        <a:lstStyle/>
        <a:p>
          <a:endParaRPr lang="en-GB"/>
        </a:p>
      </dgm:t>
    </dgm:pt>
    <dgm:pt modelId="{4CABCB13-F462-46AB-9896-D23AF0156809}">
      <dgm:prSet/>
      <dgm:spPr/>
      <dgm:t>
        <a:bodyPr/>
        <a:lstStyle/>
        <a:p>
          <a:r>
            <a:rPr lang="en-GB">
              <a:noFill/>
            </a:rPr>
            <a:t> </a:t>
          </a:r>
        </a:p>
      </dgm:t>
    </dgm:pt>
    <dgm:pt modelId="{DC00DEE4-7D26-416A-A65D-52C13D9BE553}" type="parTrans" cxnId="{B023C2A7-20CE-4746-AC76-B53359D33D9D}">
      <dgm:prSet/>
      <dgm:spPr/>
      <dgm:t>
        <a:bodyPr/>
        <a:lstStyle/>
        <a:p>
          <a:endParaRPr lang="en-GB"/>
        </a:p>
      </dgm:t>
    </dgm:pt>
    <dgm:pt modelId="{D9A2F667-6068-4A67-91A0-BA4C31786B03}" type="sibTrans" cxnId="{B023C2A7-20CE-4746-AC76-B53359D33D9D}">
      <dgm:prSet/>
      <dgm:spPr/>
      <dgm:t>
        <a:bodyPr/>
        <a:lstStyle/>
        <a:p>
          <a:endParaRPr lang="en-GB"/>
        </a:p>
      </dgm:t>
    </dgm:pt>
    <dgm:pt modelId="{B010256A-53F3-4F0F-8500-921F50153134}">
      <dgm:prSet/>
      <dgm:spPr/>
      <dgm:t>
        <a:bodyPr/>
        <a:lstStyle/>
        <a:p>
          <a:r>
            <a:rPr lang="en-GB">
              <a:noFill/>
            </a:rPr>
            <a:t> </a:t>
          </a:r>
        </a:p>
      </dgm:t>
    </dgm:pt>
    <dgm:pt modelId="{44D4155B-51A4-4FCC-BECF-B75497DFDB4A}" type="parTrans" cxnId="{ADB0C243-3EA6-4D56-94BE-5AFF6B3A7F44}">
      <dgm:prSet/>
      <dgm:spPr/>
      <dgm:t>
        <a:bodyPr/>
        <a:lstStyle/>
        <a:p>
          <a:endParaRPr lang="en-GB"/>
        </a:p>
      </dgm:t>
    </dgm:pt>
    <dgm:pt modelId="{AD2C1B04-C256-42E0-9544-20A8A6D94A61}" type="sibTrans" cxnId="{ADB0C243-3EA6-4D56-94BE-5AFF6B3A7F44}">
      <dgm:prSet/>
      <dgm:spPr/>
      <dgm:t>
        <a:bodyPr/>
        <a:lstStyle/>
        <a:p>
          <a:endParaRPr lang="en-GB"/>
        </a:p>
      </dgm:t>
    </dgm:pt>
    <dgm:pt modelId="{CB670F36-0624-4189-A604-D71260D0FF63}">
      <dgm:prSet/>
      <dgm:spPr/>
      <dgm:t>
        <a:bodyPr/>
        <a:lstStyle/>
        <a:p>
          <a:r>
            <a:rPr lang="en-GB">
              <a:noFill/>
            </a:rPr>
            <a:t> </a:t>
          </a:r>
        </a:p>
      </dgm:t>
    </dgm:pt>
    <dgm:pt modelId="{2B70D34C-09D0-42FB-8391-A859E6A748B8}" type="parTrans" cxnId="{23106168-EDCC-4BC3-B11C-766C7193E0FC}">
      <dgm:prSet/>
      <dgm:spPr/>
      <dgm:t>
        <a:bodyPr/>
        <a:lstStyle/>
        <a:p>
          <a:endParaRPr lang="en-GB"/>
        </a:p>
      </dgm:t>
    </dgm:pt>
    <dgm:pt modelId="{11BDEDA6-14D7-4625-93FF-0CA0004BD7E9}" type="sibTrans" cxnId="{23106168-EDCC-4BC3-B11C-766C7193E0FC}">
      <dgm:prSet/>
      <dgm:spPr/>
      <dgm:t>
        <a:bodyPr/>
        <a:lstStyle/>
        <a:p>
          <a:endParaRPr lang="en-GB"/>
        </a:p>
      </dgm:t>
    </dgm:pt>
    <dgm:pt modelId="{EB3B66CD-2920-4122-8220-78BB787D4C2A}">
      <dgm:prSet/>
      <dgm:spPr/>
      <dgm:t>
        <a:bodyPr/>
        <a:lstStyle/>
        <a:p>
          <a:r>
            <a:rPr lang="en-GB">
              <a:noFill/>
            </a:rPr>
            <a:t> </a:t>
          </a:r>
        </a:p>
      </dgm:t>
    </dgm:pt>
    <dgm:pt modelId="{6F7A2FE6-C59A-465E-9DF7-67343BDC225F}" type="parTrans" cxnId="{ED7D1459-2061-426A-B592-FE264B819DE4}">
      <dgm:prSet/>
      <dgm:spPr/>
      <dgm:t>
        <a:bodyPr/>
        <a:lstStyle/>
        <a:p>
          <a:endParaRPr lang="en-GB"/>
        </a:p>
      </dgm:t>
    </dgm:pt>
    <dgm:pt modelId="{150B535F-68E3-4996-B9B0-9D628E86972D}" type="sibTrans" cxnId="{ED7D1459-2061-426A-B592-FE264B819DE4}">
      <dgm:prSet/>
      <dgm:spPr/>
      <dgm:t>
        <a:bodyPr/>
        <a:lstStyle/>
        <a:p>
          <a:endParaRPr lang="en-GB"/>
        </a:p>
      </dgm:t>
    </dgm:pt>
    <dgm:pt modelId="{160A41FD-BFCB-4CE5-A5F2-7188AE5B0E51}">
      <dgm:prSet/>
      <dgm:spPr/>
      <dgm:t>
        <a:bodyPr/>
        <a:lstStyle/>
        <a:p>
          <a:r>
            <a:rPr lang="en-GB">
              <a:noFill/>
            </a:rPr>
            <a:t> </a:t>
          </a:r>
        </a:p>
      </dgm:t>
    </dgm:pt>
    <dgm:pt modelId="{C311AD3D-687C-4C28-A3B2-97877DD2DF93}" type="parTrans" cxnId="{BF8D1028-2ED0-43EA-9C60-454FB83F9DBC}">
      <dgm:prSet/>
      <dgm:spPr/>
      <dgm:t>
        <a:bodyPr/>
        <a:lstStyle/>
        <a:p>
          <a:endParaRPr lang="en-GB"/>
        </a:p>
      </dgm:t>
    </dgm:pt>
    <dgm:pt modelId="{6F95B886-B0B3-4325-9B12-3BBDD996B1B6}" type="sibTrans" cxnId="{BF8D1028-2ED0-43EA-9C60-454FB83F9DBC}">
      <dgm:prSet/>
      <dgm:spPr/>
      <dgm:t>
        <a:bodyPr/>
        <a:lstStyle/>
        <a:p>
          <a:endParaRPr lang="en-GB"/>
        </a:p>
      </dgm:t>
    </dgm:pt>
    <dgm:pt modelId="{AB61C194-4F8C-47B1-B8C3-BCDDA49FB056}">
      <dgm:prSet/>
      <dgm:spPr/>
      <dgm:t>
        <a:bodyPr/>
        <a:lstStyle/>
        <a:p>
          <a:r>
            <a:rPr lang="en-GB">
              <a:noFill/>
            </a:rPr>
            <a:t> </a:t>
          </a:r>
        </a:p>
      </dgm:t>
    </dgm:pt>
    <dgm:pt modelId="{F6745520-7043-4082-905C-6024FECDB7BD}" type="parTrans" cxnId="{865BD449-05AE-47A7-A865-A9B23B8B282D}">
      <dgm:prSet/>
      <dgm:spPr/>
      <dgm:t>
        <a:bodyPr/>
        <a:lstStyle/>
        <a:p>
          <a:endParaRPr lang="en-GB"/>
        </a:p>
      </dgm:t>
    </dgm:pt>
    <dgm:pt modelId="{8D9DEB3C-5EF3-4793-8F06-BAE95678A62D}" type="sibTrans" cxnId="{865BD449-05AE-47A7-A865-A9B23B8B282D}">
      <dgm:prSet/>
      <dgm:spPr/>
      <dgm:t>
        <a:bodyPr/>
        <a:lstStyle/>
        <a:p>
          <a:endParaRPr lang="en-GB"/>
        </a:p>
      </dgm:t>
    </dgm:pt>
    <dgm:pt modelId="{05120F0E-3E1B-4E66-A6FA-262FF572449F}" type="pres">
      <dgm:prSet presAssocID="{1A3E17B9-11A7-4857-95B3-C81E8B558C27}" presName="Name0" presStyleCnt="0">
        <dgm:presLayoutVars>
          <dgm:dir/>
          <dgm:animLvl val="lvl"/>
          <dgm:resizeHandles val="exact"/>
        </dgm:presLayoutVars>
      </dgm:prSet>
      <dgm:spPr/>
    </dgm:pt>
    <dgm:pt modelId="{602888F3-4534-413C-84C4-7A5FD653F523}" type="pres">
      <dgm:prSet presAssocID="{D4288CEC-7EB6-4376-841D-0FCE664872D5}" presName="composite" presStyleCnt="0"/>
      <dgm:spPr/>
    </dgm:pt>
    <dgm:pt modelId="{EEAC7456-C58B-41DD-9075-3104F14E7F52}" type="pres">
      <dgm:prSet presAssocID="{D4288CEC-7EB6-4376-841D-0FCE664872D5}" presName="parTx" presStyleLbl="alignNode1" presStyleIdx="0" presStyleCnt="2">
        <dgm:presLayoutVars>
          <dgm:chMax val="0"/>
          <dgm:chPref val="0"/>
          <dgm:bulletEnabled val="1"/>
        </dgm:presLayoutVars>
      </dgm:prSet>
      <dgm:spPr/>
    </dgm:pt>
    <dgm:pt modelId="{CF5395C4-BFF3-4708-8F98-76E79999D7AE}" type="pres">
      <dgm:prSet presAssocID="{D4288CEC-7EB6-4376-841D-0FCE664872D5}" presName="desTx" presStyleLbl="alignAccFollowNode1" presStyleIdx="0" presStyleCnt="2">
        <dgm:presLayoutVars>
          <dgm:bulletEnabled val="1"/>
        </dgm:presLayoutVars>
      </dgm:prSet>
      <dgm:spPr/>
    </dgm:pt>
    <dgm:pt modelId="{FE2D3B06-D512-41E4-AD90-4283B40BAE97}" type="pres">
      <dgm:prSet presAssocID="{81553A3F-EA64-4143-A892-648AD7F6507C}" presName="space" presStyleCnt="0"/>
      <dgm:spPr/>
    </dgm:pt>
    <dgm:pt modelId="{360D0494-A605-4F86-A99C-D3CCE50EEC39}" type="pres">
      <dgm:prSet presAssocID="{E918EF1B-D7FB-4F45-978A-0734E3DD8ABE}" presName="composite" presStyleCnt="0"/>
      <dgm:spPr/>
    </dgm:pt>
    <dgm:pt modelId="{8CB797FA-95C5-43E3-A3DB-1CEDF13CBC9A}" type="pres">
      <dgm:prSet presAssocID="{E918EF1B-D7FB-4F45-978A-0734E3DD8ABE}" presName="parTx" presStyleLbl="alignNode1" presStyleIdx="1" presStyleCnt="2">
        <dgm:presLayoutVars>
          <dgm:chMax val="0"/>
          <dgm:chPref val="0"/>
          <dgm:bulletEnabled val="1"/>
        </dgm:presLayoutVars>
      </dgm:prSet>
      <dgm:spPr/>
    </dgm:pt>
    <dgm:pt modelId="{9A8AF93D-845E-4E0D-AF77-1885C56ED5EF}" type="pres">
      <dgm:prSet presAssocID="{E918EF1B-D7FB-4F45-978A-0734E3DD8ABE}" presName="desTx" presStyleLbl="alignAccFollowNode1" presStyleIdx="1" presStyleCnt="2">
        <dgm:presLayoutVars>
          <dgm:bulletEnabled val="1"/>
        </dgm:presLayoutVars>
      </dgm:prSet>
      <dgm:spPr/>
    </dgm:pt>
  </dgm:ptLst>
  <dgm:cxnLst>
    <dgm:cxn modelId="{A89D7910-2A0B-4832-A8DF-BF1135019BA5}" type="presOf" srcId="{CB670F36-0624-4189-A604-D71260D0FF63}" destId="{9A8AF93D-845E-4E0D-AF77-1885C56ED5EF}" srcOrd="0" destOrd="4" presId="urn:microsoft.com/office/officeart/2005/8/layout/hList1"/>
    <dgm:cxn modelId="{8293401D-03DE-41AF-8C4F-F43DC27A2720}" type="presOf" srcId="{2117BD59-FE88-496E-8085-8DF108FC2EDA}" destId="{CF5395C4-BFF3-4708-8F98-76E79999D7AE}" srcOrd="0" destOrd="1" presId="urn:microsoft.com/office/officeart/2005/8/layout/hList1"/>
    <dgm:cxn modelId="{5F9B861D-5968-4EFE-B973-2674BF09A23A}" srcId="{E918EF1B-D7FB-4F45-978A-0734E3DD8ABE}" destId="{F076B127-E2A6-41A1-8A7C-659D1D3B8065}" srcOrd="1" destOrd="0" parTransId="{ED0E68B2-531A-458E-BA67-6A76C30E268C}" sibTransId="{91970FA6-8F41-4360-A6B0-5E302FB5A7AB}"/>
    <dgm:cxn modelId="{12243421-609A-478C-A31E-40FC11CC8428}" srcId="{E918EF1B-D7FB-4F45-978A-0734E3DD8ABE}" destId="{3F16A15A-ACE9-41E2-8D05-F3DA7B657CB4}" srcOrd="0" destOrd="0" parTransId="{D371DE09-033D-4EA6-B536-9117B1A40CD9}" sibTransId="{0FCCBA9F-621D-40D5-84A0-F0E32A94C684}"/>
    <dgm:cxn modelId="{16192523-C863-4784-A2AF-F045818ED5BE}" type="presOf" srcId="{E918EF1B-D7FB-4F45-978A-0734E3DD8ABE}" destId="{8CB797FA-95C5-43E3-A3DB-1CEDF13CBC9A}" srcOrd="0" destOrd="0" presId="urn:microsoft.com/office/officeart/2005/8/layout/hList1"/>
    <dgm:cxn modelId="{BF8D1028-2ED0-43EA-9C60-454FB83F9DBC}" srcId="{D4288CEC-7EB6-4376-841D-0FCE664872D5}" destId="{160A41FD-BFCB-4CE5-A5F2-7188AE5B0E51}" srcOrd="4" destOrd="0" parTransId="{C311AD3D-687C-4C28-A3B2-97877DD2DF93}" sibTransId="{6F95B886-B0B3-4325-9B12-3BBDD996B1B6}"/>
    <dgm:cxn modelId="{CDA9E82E-291F-4B1F-B372-2A26D74BFC21}" srcId="{D4288CEC-7EB6-4376-841D-0FCE664872D5}" destId="{EAEA5F31-6AC3-472A-9088-7624C494606C}" srcOrd="3" destOrd="0" parTransId="{211BADBE-4911-4D92-833F-43C7A1CF8E4B}" sibTransId="{73CE6EB0-BF0F-4399-BF80-08A64E34D090}"/>
    <dgm:cxn modelId="{CB653843-0144-4F6D-B6DB-3F48AA52069D}" srcId="{1A3E17B9-11A7-4857-95B3-C81E8B558C27}" destId="{E918EF1B-D7FB-4F45-978A-0734E3DD8ABE}" srcOrd="1" destOrd="0" parTransId="{8D0CFB95-1A2D-497F-AFD9-26C9098BA1E2}" sibTransId="{1FE5B433-80CC-4474-8484-FF671BBA08F0}"/>
    <dgm:cxn modelId="{ADB0C243-3EA6-4D56-94BE-5AFF6B3A7F44}" srcId="{E918EF1B-D7FB-4F45-978A-0734E3DD8ABE}" destId="{B010256A-53F3-4F0F-8500-921F50153134}" srcOrd="3" destOrd="0" parTransId="{44D4155B-51A4-4FCC-BECF-B75497DFDB4A}" sibTransId="{AD2C1B04-C256-42E0-9544-20A8A6D94A61}"/>
    <dgm:cxn modelId="{5AFA9745-4B97-4E9B-90A2-ED8496304121}" type="presOf" srcId="{1A3E17B9-11A7-4857-95B3-C81E8B558C27}" destId="{05120F0E-3E1B-4E66-A6FA-262FF572449F}" srcOrd="0" destOrd="0" presId="urn:microsoft.com/office/officeart/2005/8/layout/hList1"/>
    <dgm:cxn modelId="{23106168-EDCC-4BC3-B11C-766C7193E0FC}" srcId="{E918EF1B-D7FB-4F45-978A-0734E3DD8ABE}" destId="{CB670F36-0624-4189-A604-D71260D0FF63}" srcOrd="4" destOrd="0" parTransId="{2B70D34C-09D0-42FB-8391-A859E6A748B8}" sibTransId="{11BDEDA6-14D7-4625-93FF-0CA0004BD7E9}"/>
    <dgm:cxn modelId="{865BD449-05AE-47A7-A865-A9B23B8B282D}" srcId="{160A41FD-BFCB-4CE5-A5F2-7188AE5B0E51}" destId="{AB61C194-4F8C-47B1-B8C3-BCDDA49FB056}" srcOrd="0" destOrd="0" parTransId="{F6745520-7043-4082-905C-6024FECDB7BD}" sibTransId="{8D9DEB3C-5EF3-4793-8F06-BAE95678A62D}"/>
    <dgm:cxn modelId="{D030F649-ADC4-4DD3-BBE8-025AB984D2B6}" type="presOf" srcId="{4CABCB13-F462-46AB-9896-D23AF0156809}" destId="{9A8AF93D-845E-4E0D-AF77-1885C56ED5EF}" srcOrd="0" destOrd="2" presId="urn:microsoft.com/office/officeart/2005/8/layout/hList1"/>
    <dgm:cxn modelId="{F1854F52-1FC2-401F-A05F-33A35D5A553C}" type="presOf" srcId="{AB61C194-4F8C-47B1-B8C3-BCDDA49FB056}" destId="{CF5395C4-BFF3-4708-8F98-76E79999D7AE}" srcOrd="0" destOrd="5" presId="urn:microsoft.com/office/officeart/2005/8/layout/hList1"/>
    <dgm:cxn modelId="{3F23C775-A292-4619-BCE3-33C68FED0BD9}" type="presOf" srcId="{BCF1091B-218F-4550-9F9D-45F0609213F7}" destId="{CF5395C4-BFF3-4708-8F98-76E79999D7AE}" srcOrd="0" destOrd="2" presId="urn:microsoft.com/office/officeart/2005/8/layout/hList1"/>
    <dgm:cxn modelId="{6877BA56-9CCF-4157-B20A-C70481000627}" type="presOf" srcId="{D4288CEC-7EB6-4376-841D-0FCE664872D5}" destId="{EEAC7456-C58B-41DD-9075-3104F14E7F52}" srcOrd="0" destOrd="0" presId="urn:microsoft.com/office/officeart/2005/8/layout/hList1"/>
    <dgm:cxn modelId="{ED7D1459-2061-426A-B592-FE264B819DE4}" srcId="{D4288CEC-7EB6-4376-841D-0FCE664872D5}" destId="{EB3B66CD-2920-4122-8220-78BB787D4C2A}" srcOrd="5" destOrd="0" parTransId="{6F7A2FE6-C59A-465E-9DF7-67343BDC225F}" sibTransId="{150B535F-68E3-4996-B9B0-9D628E86972D}"/>
    <dgm:cxn modelId="{C9BD4687-FCA7-474B-B981-5B19F4BBBEAB}" type="presOf" srcId="{160A41FD-BFCB-4CE5-A5F2-7188AE5B0E51}" destId="{CF5395C4-BFF3-4708-8F98-76E79999D7AE}" srcOrd="0" destOrd="4" presId="urn:microsoft.com/office/officeart/2005/8/layout/hList1"/>
    <dgm:cxn modelId="{BB20D08D-4A6A-40A5-AA44-2E3AB3CF6DF6}" srcId="{D4288CEC-7EB6-4376-841D-0FCE664872D5}" destId="{55688697-E7D4-426D-920F-238FCFC5315E}" srcOrd="0" destOrd="0" parTransId="{91C7ACB5-5D5B-4AD9-AE2A-3899BDDF4492}" sibTransId="{1C0B7FB7-9074-4D7C-8647-AEDF7883DC61}"/>
    <dgm:cxn modelId="{F93B5D92-4917-4D64-905C-CCC689AE6C15}" srcId="{D4288CEC-7EB6-4376-841D-0FCE664872D5}" destId="{2117BD59-FE88-496E-8085-8DF108FC2EDA}" srcOrd="1" destOrd="0" parTransId="{85E722C1-446E-49A3-9862-6F022CBB6BB8}" sibTransId="{C3B1703B-0BC6-422C-BDAF-4E6DB3908885}"/>
    <dgm:cxn modelId="{B023C2A7-20CE-4746-AC76-B53359D33D9D}" srcId="{E918EF1B-D7FB-4F45-978A-0734E3DD8ABE}" destId="{4CABCB13-F462-46AB-9896-D23AF0156809}" srcOrd="2" destOrd="0" parTransId="{DC00DEE4-7D26-416A-A65D-52C13D9BE553}" sibTransId="{D9A2F667-6068-4A67-91A0-BA4C31786B03}"/>
    <dgm:cxn modelId="{9F0DEBB5-FFCE-4BE3-AB67-AAFBC82A6BE9}" srcId="{1A3E17B9-11A7-4857-95B3-C81E8B558C27}" destId="{D4288CEC-7EB6-4376-841D-0FCE664872D5}" srcOrd="0" destOrd="0" parTransId="{6DE37FAB-5052-4904-BBC1-0BDFEF3DD042}" sibTransId="{81553A3F-EA64-4143-A892-648AD7F6507C}"/>
    <dgm:cxn modelId="{E3AB34B7-3716-40C2-8E4A-F03409229DCB}" type="presOf" srcId="{3F16A15A-ACE9-41E2-8D05-F3DA7B657CB4}" destId="{9A8AF93D-845E-4E0D-AF77-1885C56ED5EF}" srcOrd="0" destOrd="0" presId="urn:microsoft.com/office/officeart/2005/8/layout/hList1"/>
    <dgm:cxn modelId="{D21A34C3-3C99-4B20-AFF0-24C2AB4075C0}" type="presOf" srcId="{EAEA5F31-6AC3-472A-9088-7624C494606C}" destId="{CF5395C4-BFF3-4708-8F98-76E79999D7AE}" srcOrd="0" destOrd="3" presId="urn:microsoft.com/office/officeart/2005/8/layout/hList1"/>
    <dgm:cxn modelId="{0C2AF4E2-23A8-4143-BAFA-A89ADC96F9F5}" type="presOf" srcId="{EB3B66CD-2920-4122-8220-78BB787D4C2A}" destId="{CF5395C4-BFF3-4708-8F98-76E79999D7AE}" srcOrd="0" destOrd="6" presId="urn:microsoft.com/office/officeart/2005/8/layout/hList1"/>
    <dgm:cxn modelId="{65810FE9-79A6-4E02-A29C-46EA2351FEB1}" type="presOf" srcId="{B010256A-53F3-4F0F-8500-921F50153134}" destId="{9A8AF93D-845E-4E0D-AF77-1885C56ED5EF}" srcOrd="0" destOrd="3" presId="urn:microsoft.com/office/officeart/2005/8/layout/hList1"/>
    <dgm:cxn modelId="{B7C23BE9-218E-4D6B-97CE-35D3D737D648}" srcId="{D4288CEC-7EB6-4376-841D-0FCE664872D5}" destId="{BCF1091B-218F-4550-9F9D-45F0609213F7}" srcOrd="2" destOrd="0" parTransId="{E6100FEC-52DF-4DBD-BA43-E4CED3C8CE6E}" sibTransId="{A578C15A-4E79-48BB-AE5E-7A4D86239EEC}"/>
    <dgm:cxn modelId="{EA102AF2-FC2B-4CFB-8804-46B930C3840E}" type="presOf" srcId="{55688697-E7D4-426D-920F-238FCFC5315E}" destId="{CF5395C4-BFF3-4708-8F98-76E79999D7AE}" srcOrd="0" destOrd="0" presId="urn:microsoft.com/office/officeart/2005/8/layout/hList1"/>
    <dgm:cxn modelId="{EE7B1EFB-2B41-4DAC-9A05-C5547D85F9D6}" type="presOf" srcId="{F076B127-E2A6-41A1-8A7C-659D1D3B8065}" destId="{9A8AF93D-845E-4E0D-AF77-1885C56ED5EF}" srcOrd="0" destOrd="1" presId="urn:microsoft.com/office/officeart/2005/8/layout/hList1"/>
    <dgm:cxn modelId="{348373F7-D7B5-4897-9FEA-4647A1FB61C2}" type="presParOf" srcId="{05120F0E-3E1B-4E66-A6FA-262FF572449F}" destId="{602888F3-4534-413C-84C4-7A5FD653F523}" srcOrd="0" destOrd="0" presId="urn:microsoft.com/office/officeart/2005/8/layout/hList1"/>
    <dgm:cxn modelId="{414377B7-D333-4D5F-A4ED-538123EB8C3E}" type="presParOf" srcId="{602888F3-4534-413C-84C4-7A5FD653F523}" destId="{EEAC7456-C58B-41DD-9075-3104F14E7F52}" srcOrd="0" destOrd="0" presId="urn:microsoft.com/office/officeart/2005/8/layout/hList1"/>
    <dgm:cxn modelId="{5317FA93-0542-4F29-B21B-BE41B5B0BDA9}" type="presParOf" srcId="{602888F3-4534-413C-84C4-7A5FD653F523}" destId="{CF5395C4-BFF3-4708-8F98-76E79999D7AE}" srcOrd="1" destOrd="0" presId="urn:microsoft.com/office/officeart/2005/8/layout/hList1"/>
    <dgm:cxn modelId="{7488D02E-7052-41C8-ACD3-D6E880355472}" type="presParOf" srcId="{05120F0E-3E1B-4E66-A6FA-262FF572449F}" destId="{FE2D3B06-D512-41E4-AD90-4283B40BAE97}" srcOrd="1" destOrd="0" presId="urn:microsoft.com/office/officeart/2005/8/layout/hList1"/>
    <dgm:cxn modelId="{327EA6C8-0BD8-442C-B1DF-B7B7CBDE73DB}" type="presParOf" srcId="{05120F0E-3E1B-4E66-A6FA-262FF572449F}" destId="{360D0494-A605-4F86-A99C-D3CCE50EEC39}" srcOrd="2" destOrd="0" presId="urn:microsoft.com/office/officeart/2005/8/layout/hList1"/>
    <dgm:cxn modelId="{156E24FC-0A18-4CFF-89ED-06D770ECB72C}" type="presParOf" srcId="{360D0494-A605-4F86-A99C-D3CCE50EEC39}" destId="{8CB797FA-95C5-43E3-A3DB-1CEDF13CBC9A}" srcOrd="0" destOrd="0" presId="urn:microsoft.com/office/officeart/2005/8/layout/hList1"/>
    <dgm:cxn modelId="{C856A35D-4AF3-4FE9-A895-A530F9BA7500}" type="presParOf" srcId="{360D0494-A605-4F86-A99C-D3CCE50EEC39}" destId="{9A8AF93D-845E-4E0D-AF77-1885C56ED5E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9AFBC4-B037-41DE-938C-4DE5059EE410}"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en-GB"/>
        </a:p>
      </dgm:t>
    </dgm:pt>
    <dgm:pt modelId="{430BEC96-6B10-46DD-BA6D-0B90D7538A1B}">
      <dgm:prSet phldrT="[Text]"/>
      <dgm:spPr/>
      <dgm:t>
        <a:bodyPr/>
        <a:lstStyle/>
        <a:p>
          <a:r>
            <a:rPr lang="en-US" dirty="0"/>
            <a:t>Silicon microchannels</a:t>
          </a:r>
          <a:endParaRPr lang="en-GB" dirty="0"/>
        </a:p>
      </dgm:t>
    </dgm:pt>
    <dgm:pt modelId="{9C2C2731-0D1C-466D-959C-6CD326970343}" type="parTrans" cxnId="{9E2835D9-244D-49B6-BFA9-F870796E5E90}">
      <dgm:prSet/>
      <dgm:spPr/>
      <dgm:t>
        <a:bodyPr/>
        <a:lstStyle/>
        <a:p>
          <a:endParaRPr lang="en-GB"/>
        </a:p>
      </dgm:t>
    </dgm:pt>
    <dgm:pt modelId="{2E9E78AB-1F5A-44F9-97CF-AA111973DEC6}" type="sibTrans" cxnId="{9E2835D9-244D-49B6-BFA9-F870796E5E90}">
      <dgm:prSet/>
      <dgm:spPr/>
      <dgm:t>
        <a:bodyPr/>
        <a:lstStyle/>
        <a:p>
          <a:endParaRPr lang="en-GB"/>
        </a:p>
      </dgm:t>
    </dgm:pt>
    <dgm:pt modelId="{94E1E65D-A377-4543-93CF-86D097ABA5BD}">
      <dgm:prSet phldrT="[Text]"/>
      <dgm:spPr/>
      <dgm:t>
        <a:bodyPr/>
        <a:lstStyle/>
        <a:p>
          <a:r>
            <a:rPr lang="en-US" dirty="0"/>
            <a:t>CMOS compatible process (CNM)</a:t>
          </a:r>
          <a:endParaRPr lang="en-GB" dirty="0"/>
        </a:p>
      </dgm:t>
    </dgm:pt>
    <dgm:pt modelId="{856B59C6-979F-4CF0-9150-2648CE4F7EBA}" type="parTrans" cxnId="{680DFBD5-405A-404D-93A8-249F1F43C7A7}">
      <dgm:prSet/>
      <dgm:spPr/>
      <dgm:t>
        <a:bodyPr/>
        <a:lstStyle/>
        <a:p>
          <a:endParaRPr lang="en-GB"/>
        </a:p>
      </dgm:t>
    </dgm:pt>
    <dgm:pt modelId="{7E782C0D-F968-4EE6-8367-5478D45A6E34}" type="sibTrans" cxnId="{680DFBD5-405A-404D-93A8-249F1F43C7A7}">
      <dgm:prSet/>
      <dgm:spPr/>
      <dgm:t>
        <a:bodyPr/>
        <a:lstStyle/>
        <a:p>
          <a:endParaRPr lang="en-GB"/>
        </a:p>
      </dgm:t>
    </dgm:pt>
    <dgm:pt modelId="{CE7D13E4-1396-4AAB-828F-8399E61B7188}">
      <dgm:prSet phldrT="[Text]"/>
      <dgm:spPr/>
      <dgm:t>
        <a:bodyPr/>
        <a:lstStyle/>
        <a:p>
          <a:r>
            <a:rPr lang="en-GB" dirty="0"/>
            <a:t>Ceramics</a:t>
          </a:r>
        </a:p>
      </dgm:t>
    </dgm:pt>
    <dgm:pt modelId="{AA0B0056-11EE-418E-821F-1BDBC5BAE94F}" type="parTrans" cxnId="{B3E3BE54-2FDF-4F5B-9DB1-592A1C7AA529}">
      <dgm:prSet/>
      <dgm:spPr/>
      <dgm:t>
        <a:bodyPr/>
        <a:lstStyle/>
        <a:p>
          <a:endParaRPr lang="en-GB"/>
        </a:p>
      </dgm:t>
    </dgm:pt>
    <dgm:pt modelId="{8500F4A8-C1B6-42A6-A6AA-8373502EF389}" type="sibTrans" cxnId="{B3E3BE54-2FDF-4F5B-9DB1-592A1C7AA529}">
      <dgm:prSet/>
      <dgm:spPr/>
      <dgm:t>
        <a:bodyPr/>
        <a:lstStyle/>
        <a:p>
          <a:endParaRPr lang="en-GB"/>
        </a:p>
      </dgm:t>
    </dgm:pt>
    <dgm:pt modelId="{6006BFB9-F7DC-4493-B3A9-6EED5C78123F}">
      <dgm:prSet phldrT="[Text]"/>
      <dgm:spPr/>
      <dgm:t>
        <a:bodyPr/>
        <a:lstStyle/>
        <a:p>
          <a:r>
            <a:rPr lang="en-GB" dirty="0"/>
            <a:t>LTCC/HTCC (UoM/CERN)</a:t>
          </a:r>
        </a:p>
      </dgm:t>
    </dgm:pt>
    <dgm:pt modelId="{18F57474-C596-4EA0-9C54-1170CF103FE6}" type="parTrans" cxnId="{66304FAF-B9C6-40B1-96F2-ECF869FD4E21}">
      <dgm:prSet/>
      <dgm:spPr/>
      <dgm:t>
        <a:bodyPr/>
        <a:lstStyle/>
        <a:p>
          <a:endParaRPr lang="en-GB"/>
        </a:p>
      </dgm:t>
    </dgm:pt>
    <dgm:pt modelId="{EFED8F0A-F6F5-4C2E-9C0E-FD2278676B9C}" type="sibTrans" cxnId="{66304FAF-B9C6-40B1-96F2-ECF869FD4E21}">
      <dgm:prSet/>
      <dgm:spPr/>
      <dgm:t>
        <a:bodyPr/>
        <a:lstStyle/>
        <a:p>
          <a:endParaRPr lang="en-GB"/>
        </a:p>
      </dgm:t>
    </dgm:pt>
    <dgm:pt modelId="{B1B8C131-B886-4AEB-BA3E-63D980A35C26}">
      <dgm:prSet phldrT="[Text]"/>
      <dgm:spPr/>
      <dgm:t>
        <a:bodyPr/>
        <a:lstStyle/>
        <a:p>
          <a:r>
            <a:rPr lang="en-US" dirty="0"/>
            <a:t>Thermocompression (“</a:t>
          </a:r>
          <a:r>
            <a:rPr lang="en-US" dirty="0" err="1"/>
            <a:t>Hyperbar</a:t>
          </a:r>
          <a:r>
            <a:rPr lang="en-GB" dirty="0"/>
            <a:t>”, CPPM)</a:t>
          </a:r>
        </a:p>
      </dgm:t>
    </dgm:pt>
    <dgm:pt modelId="{A87578B9-AF0A-4192-B29D-DEEB98809E90}" type="parTrans" cxnId="{1387ACA7-1795-4B11-9D75-B0D01102CB6B}">
      <dgm:prSet/>
      <dgm:spPr/>
      <dgm:t>
        <a:bodyPr/>
        <a:lstStyle/>
        <a:p>
          <a:endParaRPr lang="en-GB"/>
        </a:p>
      </dgm:t>
    </dgm:pt>
    <dgm:pt modelId="{C02F166F-DC05-4FE9-9C45-4236E173A880}" type="sibTrans" cxnId="{1387ACA7-1795-4B11-9D75-B0D01102CB6B}">
      <dgm:prSet/>
      <dgm:spPr/>
      <dgm:t>
        <a:bodyPr/>
        <a:lstStyle/>
        <a:p>
          <a:endParaRPr lang="en-GB"/>
        </a:p>
      </dgm:t>
    </dgm:pt>
    <dgm:pt modelId="{7C9A9E0A-DC98-4D38-B234-477887574CEC}">
      <dgm:prSet phldrT="[Text]"/>
      <dgm:spPr/>
      <dgm:t>
        <a:bodyPr/>
        <a:lstStyle/>
        <a:p>
          <a:r>
            <a:rPr lang="en-GB" dirty="0"/>
            <a:t>3D printing</a:t>
          </a:r>
        </a:p>
      </dgm:t>
    </dgm:pt>
    <dgm:pt modelId="{1B885D4B-50F2-4FAD-AD1E-4D9529074DCF}" type="parTrans" cxnId="{30313583-50BD-4D94-B136-4A3D3753655A}">
      <dgm:prSet/>
      <dgm:spPr/>
      <dgm:t>
        <a:bodyPr/>
        <a:lstStyle/>
        <a:p>
          <a:endParaRPr lang="en-GB"/>
        </a:p>
      </dgm:t>
    </dgm:pt>
    <dgm:pt modelId="{3D31261E-D278-4485-B7B8-C5EE1EB674EB}" type="sibTrans" cxnId="{30313583-50BD-4D94-B136-4A3D3753655A}">
      <dgm:prSet/>
      <dgm:spPr/>
      <dgm:t>
        <a:bodyPr/>
        <a:lstStyle/>
        <a:p>
          <a:endParaRPr lang="en-GB"/>
        </a:p>
      </dgm:t>
    </dgm:pt>
    <dgm:pt modelId="{FC2A338D-0E0C-4FFF-A973-EE435D3FD443}">
      <dgm:prSet phldrT="[Text]"/>
      <dgm:spPr/>
      <dgm:t>
        <a:bodyPr/>
        <a:lstStyle/>
        <a:p>
          <a:r>
            <a:rPr lang="en-GB" dirty="0"/>
            <a:t>Metal (UoM)</a:t>
          </a:r>
        </a:p>
      </dgm:t>
    </dgm:pt>
    <dgm:pt modelId="{795F68F7-C1FF-4E59-ACCA-4033FA91CE23}" type="parTrans" cxnId="{A5FAAAEB-C4F5-4369-87B7-695833818939}">
      <dgm:prSet/>
      <dgm:spPr/>
      <dgm:t>
        <a:bodyPr/>
        <a:lstStyle/>
        <a:p>
          <a:endParaRPr lang="en-GB"/>
        </a:p>
      </dgm:t>
    </dgm:pt>
    <dgm:pt modelId="{E2BF73A6-4DA0-4C3F-A8BF-315F6D06A08B}" type="sibTrans" cxnId="{A5FAAAEB-C4F5-4369-87B7-695833818939}">
      <dgm:prSet/>
      <dgm:spPr/>
      <dgm:t>
        <a:bodyPr/>
        <a:lstStyle/>
        <a:p>
          <a:endParaRPr lang="en-GB"/>
        </a:p>
      </dgm:t>
    </dgm:pt>
    <dgm:pt modelId="{7B987AD0-F64B-41A5-999C-1F4DB376681E}" type="pres">
      <dgm:prSet presAssocID="{059AFBC4-B037-41DE-938C-4DE5059EE410}" presName="linear" presStyleCnt="0">
        <dgm:presLayoutVars>
          <dgm:dir/>
          <dgm:animLvl val="lvl"/>
          <dgm:resizeHandles val="exact"/>
        </dgm:presLayoutVars>
      </dgm:prSet>
      <dgm:spPr/>
    </dgm:pt>
    <dgm:pt modelId="{38913A75-E86C-4393-B565-9F86E840EC12}" type="pres">
      <dgm:prSet presAssocID="{430BEC96-6B10-46DD-BA6D-0B90D7538A1B}" presName="parentLin" presStyleCnt="0"/>
      <dgm:spPr/>
    </dgm:pt>
    <dgm:pt modelId="{EE17F9D9-EEC1-49C7-A048-0C4305CD7DD6}" type="pres">
      <dgm:prSet presAssocID="{430BEC96-6B10-46DD-BA6D-0B90D7538A1B}" presName="parentLeftMargin" presStyleLbl="node1" presStyleIdx="0" presStyleCnt="3"/>
      <dgm:spPr/>
    </dgm:pt>
    <dgm:pt modelId="{38469F26-324E-4772-85F6-8EA3B9DAC728}" type="pres">
      <dgm:prSet presAssocID="{430BEC96-6B10-46DD-BA6D-0B90D7538A1B}" presName="parentText" presStyleLbl="node1" presStyleIdx="0" presStyleCnt="3">
        <dgm:presLayoutVars>
          <dgm:chMax val="0"/>
          <dgm:bulletEnabled val="1"/>
        </dgm:presLayoutVars>
      </dgm:prSet>
      <dgm:spPr/>
    </dgm:pt>
    <dgm:pt modelId="{ABB221AD-034A-43F3-9205-EDC5262AEEAD}" type="pres">
      <dgm:prSet presAssocID="{430BEC96-6B10-46DD-BA6D-0B90D7538A1B}" presName="negativeSpace" presStyleCnt="0"/>
      <dgm:spPr/>
    </dgm:pt>
    <dgm:pt modelId="{D36460AB-0747-4F61-B894-A6BCC8E5CF21}" type="pres">
      <dgm:prSet presAssocID="{430BEC96-6B10-46DD-BA6D-0B90D7538A1B}" presName="childText" presStyleLbl="conFgAcc1" presStyleIdx="0" presStyleCnt="3">
        <dgm:presLayoutVars>
          <dgm:bulletEnabled val="1"/>
        </dgm:presLayoutVars>
      </dgm:prSet>
      <dgm:spPr/>
    </dgm:pt>
    <dgm:pt modelId="{1597B1DA-DCEF-4BAD-862E-32E4BEDCA8A1}" type="pres">
      <dgm:prSet presAssocID="{2E9E78AB-1F5A-44F9-97CF-AA111973DEC6}" presName="spaceBetweenRectangles" presStyleCnt="0"/>
      <dgm:spPr/>
    </dgm:pt>
    <dgm:pt modelId="{11A31AA8-9D41-4470-A535-E9C59D78B0E8}" type="pres">
      <dgm:prSet presAssocID="{CE7D13E4-1396-4AAB-828F-8399E61B7188}" presName="parentLin" presStyleCnt="0"/>
      <dgm:spPr/>
    </dgm:pt>
    <dgm:pt modelId="{E580A839-55C9-44C3-83A5-8E76E1FDA2C1}" type="pres">
      <dgm:prSet presAssocID="{CE7D13E4-1396-4AAB-828F-8399E61B7188}" presName="parentLeftMargin" presStyleLbl="node1" presStyleIdx="0" presStyleCnt="3"/>
      <dgm:spPr/>
    </dgm:pt>
    <dgm:pt modelId="{A85A6DF9-BAAB-4997-A080-11DC571B24C7}" type="pres">
      <dgm:prSet presAssocID="{CE7D13E4-1396-4AAB-828F-8399E61B7188}" presName="parentText" presStyleLbl="node1" presStyleIdx="1" presStyleCnt="3">
        <dgm:presLayoutVars>
          <dgm:chMax val="0"/>
          <dgm:bulletEnabled val="1"/>
        </dgm:presLayoutVars>
      </dgm:prSet>
      <dgm:spPr/>
    </dgm:pt>
    <dgm:pt modelId="{F66EF7E5-79CA-40AA-B49C-7F30A9CF3F36}" type="pres">
      <dgm:prSet presAssocID="{CE7D13E4-1396-4AAB-828F-8399E61B7188}" presName="negativeSpace" presStyleCnt="0"/>
      <dgm:spPr/>
    </dgm:pt>
    <dgm:pt modelId="{87F3FA8E-3166-47D5-BDF0-2BDBADA95392}" type="pres">
      <dgm:prSet presAssocID="{CE7D13E4-1396-4AAB-828F-8399E61B7188}" presName="childText" presStyleLbl="conFgAcc1" presStyleIdx="1" presStyleCnt="3">
        <dgm:presLayoutVars>
          <dgm:bulletEnabled val="1"/>
        </dgm:presLayoutVars>
      </dgm:prSet>
      <dgm:spPr/>
    </dgm:pt>
    <dgm:pt modelId="{8D96234B-1AA6-4251-8D28-CE00C6A35A3B}" type="pres">
      <dgm:prSet presAssocID="{8500F4A8-C1B6-42A6-A6AA-8373502EF389}" presName="spaceBetweenRectangles" presStyleCnt="0"/>
      <dgm:spPr/>
    </dgm:pt>
    <dgm:pt modelId="{4AD41689-4497-434B-BAD0-F71B1CEB5DB8}" type="pres">
      <dgm:prSet presAssocID="{7C9A9E0A-DC98-4D38-B234-477887574CEC}" presName="parentLin" presStyleCnt="0"/>
      <dgm:spPr/>
    </dgm:pt>
    <dgm:pt modelId="{833C39D0-EC55-47C9-845B-BB2E507748BC}" type="pres">
      <dgm:prSet presAssocID="{7C9A9E0A-DC98-4D38-B234-477887574CEC}" presName="parentLeftMargin" presStyleLbl="node1" presStyleIdx="1" presStyleCnt="3"/>
      <dgm:spPr/>
    </dgm:pt>
    <dgm:pt modelId="{2F53F87B-6814-4F7C-951A-E0DD7277D27D}" type="pres">
      <dgm:prSet presAssocID="{7C9A9E0A-DC98-4D38-B234-477887574CEC}" presName="parentText" presStyleLbl="node1" presStyleIdx="2" presStyleCnt="3">
        <dgm:presLayoutVars>
          <dgm:chMax val="0"/>
          <dgm:bulletEnabled val="1"/>
        </dgm:presLayoutVars>
      </dgm:prSet>
      <dgm:spPr/>
    </dgm:pt>
    <dgm:pt modelId="{A162E515-712F-48FD-81DC-F3646A5DC44E}" type="pres">
      <dgm:prSet presAssocID="{7C9A9E0A-DC98-4D38-B234-477887574CEC}" presName="negativeSpace" presStyleCnt="0"/>
      <dgm:spPr/>
    </dgm:pt>
    <dgm:pt modelId="{55065030-12ED-44F2-9193-BD2905222E20}" type="pres">
      <dgm:prSet presAssocID="{7C9A9E0A-DC98-4D38-B234-477887574CEC}" presName="childText" presStyleLbl="conFgAcc1" presStyleIdx="2" presStyleCnt="3">
        <dgm:presLayoutVars>
          <dgm:bulletEnabled val="1"/>
        </dgm:presLayoutVars>
      </dgm:prSet>
      <dgm:spPr/>
    </dgm:pt>
  </dgm:ptLst>
  <dgm:cxnLst>
    <dgm:cxn modelId="{671BAB06-F4E9-4107-AB84-93A5AEE489D2}" type="presOf" srcId="{CE7D13E4-1396-4AAB-828F-8399E61B7188}" destId="{A85A6DF9-BAAB-4997-A080-11DC571B24C7}" srcOrd="1" destOrd="0" presId="urn:microsoft.com/office/officeart/2005/8/layout/list1"/>
    <dgm:cxn modelId="{8AA72916-0B29-4903-A558-9601D37F1B5D}" type="presOf" srcId="{FC2A338D-0E0C-4FFF-A973-EE435D3FD443}" destId="{55065030-12ED-44F2-9193-BD2905222E20}" srcOrd="0" destOrd="0" presId="urn:microsoft.com/office/officeart/2005/8/layout/list1"/>
    <dgm:cxn modelId="{B3E3BE54-2FDF-4F5B-9DB1-592A1C7AA529}" srcId="{059AFBC4-B037-41DE-938C-4DE5059EE410}" destId="{CE7D13E4-1396-4AAB-828F-8399E61B7188}" srcOrd="1" destOrd="0" parTransId="{AA0B0056-11EE-418E-821F-1BDBC5BAE94F}" sibTransId="{8500F4A8-C1B6-42A6-A6AA-8373502EF389}"/>
    <dgm:cxn modelId="{3C041D59-5BC3-4E64-9799-7848E601AF32}" type="presOf" srcId="{7C9A9E0A-DC98-4D38-B234-477887574CEC}" destId="{833C39D0-EC55-47C9-845B-BB2E507748BC}" srcOrd="0" destOrd="0" presId="urn:microsoft.com/office/officeart/2005/8/layout/list1"/>
    <dgm:cxn modelId="{30313583-50BD-4D94-B136-4A3D3753655A}" srcId="{059AFBC4-B037-41DE-938C-4DE5059EE410}" destId="{7C9A9E0A-DC98-4D38-B234-477887574CEC}" srcOrd="2" destOrd="0" parTransId="{1B885D4B-50F2-4FAD-AD1E-4D9529074DCF}" sibTransId="{3D31261E-D278-4485-B7B8-C5EE1EB674EB}"/>
    <dgm:cxn modelId="{FE2EA29A-A11D-44E3-B968-E0EEB19B4C99}" type="presOf" srcId="{CE7D13E4-1396-4AAB-828F-8399E61B7188}" destId="{E580A839-55C9-44C3-83A5-8E76E1FDA2C1}" srcOrd="0" destOrd="0" presId="urn:microsoft.com/office/officeart/2005/8/layout/list1"/>
    <dgm:cxn modelId="{1387ACA7-1795-4B11-9D75-B0D01102CB6B}" srcId="{430BEC96-6B10-46DD-BA6D-0B90D7538A1B}" destId="{B1B8C131-B886-4AEB-BA3E-63D980A35C26}" srcOrd="1" destOrd="0" parTransId="{A87578B9-AF0A-4192-B29D-DEEB98809E90}" sibTransId="{C02F166F-DC05-4FE9-9C45-4236E173A880}"/>
    <dgm:cxn modelId="{FC64ECAE-CA53-4D86-BAB2-AA944AFF7BCB}" type="presOf" srcId="{430BEC96-6B10-46DD-BA6D-0B90D7538A1B}" destId="{38469F26-324E-4772-85F6-8EA3B9DAC728}" srcOrd="1" destOrd="0" presId="urn:microsoft.com/office/officeart/2005/8/layout/list1"/>
    <dgm:cxn modelId="{66304FAF-B9C6-40B1-96F2-ECF869FD4E21}" srcId="{CE7D13E4-1396-4AAB-828F-8399E61B7188}" destId="{6006BFB9-F7DC-4493-B3A9-6EED5C78123F}" srcOrd="0" destOrd="0" parTransId="{18F57474-C596-4EA0-9C54-1170CF103FE6}" sibTransId="{EFED8F0A-F6F5-4C2E-9C0E-FD2278676B9C}"/>
    <dgm:cxn modelId="{AF83FFBE-1FC8-4F8C-9745-F1277CC291C2}" type="presOf" srcId="{7C9A9E0A-DC98-4D38-B234-477887574CEC}" destId="{2F53F87B-6814-4F7C-951A-E0DD7277D27D}" srcOrd="1" destOrd="0" presId="urn:microsoft.com/office/officeart/2005/8/layout/list1"/>
    <dgm:cxn modelId="{7A0F99C0-7E85-4E8A-9CAA-48DB47B49C43}" type="presOf" srcId="{059AFBC4-B037-41DE-938C-4DE5059EE410}" destId="{7B987AD0-F64B-41A5-999C-1F4DB376681E}" srcOrd="0" destOrd="0" presId="urn:microsoft.com/office/officeart/2005/8/layout/list1"/>
    <dgm:cxn modelId="{680DFBD5-405A-404D-93A8-249F1F43C7A7}" srcId="{430BEC96-6B10-46DD-BA6D-0B90D7538A1B}" destId="{94E1E65D-A377-4543-93CF-86D097ABA5BD}" srcOrd="0" destOrd="0" parTransId="{856B59C6-979F-4CF0-9150-2648CE4F7EBA}" sibTransId="{7E782C0D-F968-4EE6-8367-5478D45A6E34}"/>
    <dgm:cxn modelId="{9E2835D9-244D-49B6-BFA9-F870796E5E90}" srcId="{059AFBC4-B037-41DE-938C-4DE5059EE410}" destId="{430BEC96-6B10-46DD-BA6D-0B90D7538A1B}" srcOrd="0" destOrd="0" parTransId="{9C2C2731-0D1C-466D-959C-6CD326970343}" sibTransId="{2E9E78AB-1F5A-44F9-97CF-AA111973DEC6}"/>
    <dgm:cxn modelId="{A88F6BDA-0ED0-40BC-B488-2B4F674F5494}" type="presOf" srcId="{430BEC96-6B10-46DD-BA6D-0B90D7538A1B}" destId="{EE17F9D9-EEC1-49C7-A048-0C4305CD7DD6}" srcOrd="0" destOrd="0" presId="urn:microsoft.com/office/officeart/2005/8/layout/list1"/>
    <dgm:cxn modelId="{715517E4-08AC-4C7B-A15F-B6FF03C01BBF}" type="presOf" srcId="{B1B8C131-B886-4AEB-BA3E-63D980A35C26}" destId="{D36460AB-0747-4F61-B894-A6BCC8E5CF21}" srcOrd="0" destOrd="1" presId="urn:microsoft.com/office/officeart/2005/8/layout/list1"/>
    <dgm:cxn modelId="{0AD1ECE4-0E4B-4747-827D-9E4B1EDC9E77}" type="presOf" srcId="{6006BFB9-F7DC-4493-B3A9-6EED5C78123F}" destId="{87F3FA8E-3166-47D5-BDF0-2BDBADA95392}" srcOrd="0" destOrd="0" presId="urn:microsoft.com/office/officeart/2005/8/layout/list1"/>
    <dgm:cxn modelId="{A5FAAAEB-C4F5-4369-87B7-695833818939}" srcId="{7C9A9E0A-DC98-4D38-B234-477887574CEC}" destId="{FC2A338D-0E0C-4FFF-A973-EE435D3FD443}" srcOrd="0" destOrd="0" parTransId="{795F68F7-C1FF-4E59-ACCA-4033FA91CE23}" sibTransId="{E2BF73A6-4DA0-4C3F-A8BF-315F6D06A08B}"/>
    <dgm:cxn modelId="{943F93F1-EC7A-43FF-9146-FBD9EF2C56A2}" type="presOf" srcId="{94E1E65D-A377-4543-93CF-86D097ABA5BD}" destId="{D36460AB-0747-4F61-B894-A6BCC8E5CF21}" srcOrd="0" destOrd="0" presId="urn:microsoft.com/office/officeart/2005/8/layout/list1"/>
    <dgm:cxn modelId="{20FEA16B-8A5E-4BEC-A557-292A52CEC954}" type="presParOf" srcId="{7B987AD0-F64B-41A5-999C-1F4DB376681E}" destId="{38913A75-E86C-4393-B565-9F86E840EC12}" srcOrd="0" destOrd="0" presId="urn:microsoft.com/office/officeart/2005/8/layout/list1"/>
    <dgm:cxn modelId="{A065203F-6A27-47F6-872E-F5A0E1E1E0E6}" type="presParOf" srcId="{38913A75-E86C-4393-B565-9F86E840EC12}" destId="{EE17F9D9-EEC1-49C7-A048-0C4305CD7DD6}" srcOrd="0" destOrd="0" presId="urn:microsoft.com/office/officeart/2005/8/layout/list1"/>
    <dgm:cxn modelId="{67C9B32E-D318-4AFE-B136-53442DB949CE}" type="presParOf" srcId="{38913A75-E86C-4393-B565-9F86E840EC12}" destId="{38469F26-324E-4772-85F6-8EA3B9DAC728}" srcOrd="1" destOrd="0" presId="urn:microsoft.com/office/officeart/2005/8/layout/list1"/>
    <dgm:cxn modelId="{1839C272-7731-4742-8B38-2B981B7C9700}" type="presParOf" srcId="{7B987AD0-F64B-41A5-999C-1F4DB376681E}" destId="{ABB221AD-034A-43F3-9205-EDC5262AEEAD}" srcOrd="1" destOrd="0" presId="urn:microsoft.com/office/officeart/2005/8/layout/list1"/>
    <dgm:cxn modelId="{DCC600F1-3249-48D6-A7B3-4D9AC04620AE}" type="presParOf" srcId="{7B987AD0-F64B-41A5-999C-1F4DB376681E}" destId="{D36460AB-0747-4F61-B894-A6BCC8E5CF21}" srcOrd="2" destOrd="0" presId="urn:microsoft.com/office/officeart/2005/8/layout/list1"/>
    <dgm:cxn modelId="{C6BB3EE0-48A6-4567-81C7-FAB2C403D0E7}" type="presParOf" srcId="{7B987AD0-F64B-41A5-999C-1F4DB376681E}" destId="{1597B1DA-DCEF-4BAD-862E-32E4BEDCA8A1}" srcOrd="3" destOrd="0" presId="urn:microsoft.com/office/officeart/2005/8/layout/list1"/>
    <dgm:cxn modelId="{29D62F4B-816B-416C-9F1C-C04131008A67}" type="presParOf" srcId="{7B987AD0-F64B-41A5-999C-1F4DB376681E}" destId="{11A31AA8-9D41-4470-A535-E9C59D78B0E8}" srcOrd="4" destOrd="0" presId="urn:microsoft.com/office/officeart/2005/8/layout/list1"/>
    <dgm:cxn modelId="{D20BEBB0-4675-4D8E-A87A-55087FFE837F}" type="presParOf" srcId="{11A31AA8-9D41-4470-A535-E9C59D78B0E8}" destId="{E580A839-55C9-44C3-83A5-8E76E1FDA2C1}" srcOrd="0" destOrd="0" presId="urn:microsoft.com/office/officeart/2005/8/layout/list1"/>
    <dgm:cxn modelId="{98CF4C20-6555-4634-8C36-EF121267DDF4}" type="presParOf" srcId="{11A31AA8-9D41-4470-A535-E9C59D78B0E8}" destId="{A85A6DF9-BAAB-4997-A080-11DC571B24C7}" srcOrd="1" destOrd="0" presId="urn:microsoft.com/office/officeart/2005/8/layout/list1"/>
    <dgm:cxn modelId="{FFBABB5A-5D57-436D-A65F-394EED6A3DBB}" type="presParOf" srcId="{7B987AD0-F64B-41A5-999C-1F4DB376681E}" destId="{F66EF7E5-79CA-40AA-B49C-7F30A9CF3F36}" srcOrd="5" destOrd="0" presId="urn:microsoft.com/office/officeart/2005/8/layout/list1"/>
    <dgm:cxn modelId="{8A5BA410-BA63-43F8-87EC-B13DF48CB240}" type="presParOf" srcId="{7B987AD0-F64B-41A5-999C-1F4DB376681E}" destId="{87F3FA8E-3166-47D5-BDF0-2BDBADA95392}" srcOrd="6" destOrd="0" presId="urn:microsoft.com/office/officeart/2005/8/layout/list1"/>
    <dgm:cxn modelId="{91658BDB-ED1F-4594-97EB-136D03B74234}" type="presParOf" srcId="{7B987AD0-F64B-41A5-999C-1F4DB376681E}" destId="{8D96234B-1AA6-4251-8D28-CE00C6A35A3B}" srcOrd="7" destOrd="0" presId="urn:microsoft.com/office/officeart/2005/8/layout/list1"/>
    <dgm:cxn modelId="{293DA21E-47B1-4F8D-AB94-A74A26E17311}" type="presParOf" srcId="{7B987AD0-F64B-41A5-999C-1F4DB376681E}" destId="{4AD41689-4497-434B-BAD0-F71B1CEB5DB8}" srcOrd="8" destOrd="0" presId="urn:microsoft.com/office/officeart/2005/8/layout/list1"/>
    <dgm:cxn modelId="{649C508E-6C00-4457-B24C-3C6E605100D8}" type="presParOf" srcId="{4AD41689-4497-434B-BAD0-F71B1CEB5DB8}" destId="{833C39D0-EC55-47C9-845B-BB2E507748BC}" srcOrd="0" destOrd="0" presId="urn:microsoft.com/office/officeart/2005/8/layout/list1"/>
    <dgm:cxn modelId="{374324F7-A39C-4EA6-B83D-D443FC138A5D}" type="presParOf" srcId="{4AD41689-4497-434B-BAD0-F71B1CEB5DB8}" destId="{2F53F87B-6814-4F7C-951A-E0DD7277D27D}" srcOrd="1" destOrd="0" presId="urn:microsoft.com/office/officeart/2005/8/layout/list1"/>
    <dgm:cxn modelId="{68E02F45-5DAE-4F28-B68C-625BEC2DD475}" type="presParOf" srcId="{7B987AD0-F64B-41A5-999C-1F4DB376681E}" destId="{A162E515-712F-48FD-81DC-F3646A5DC44E}" srcOrd="9" destOrd="0" presId="urn:microsoft.com/office/officeart/2005/8/layout/list1"/>
    <dgm:cxn modelId="{CE1A7D4D-F839-4634-A1CB-AEB59B4836A3}" type="presParOf" srcId="{7B987AD0-F64B-41A5-999C-1F4DB376681E}" destId="{55065030-12ED-44F2-9193-BD2905222E20}"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FB5430-D795-485F-BC4B-87D55F813C9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BD1D0889-8AE4-476A-A85E-B51BE69B2FF0}">
      <dgm:prSet/>
      <dgm:spPr/>
      <dgm:t>
        <a:bodyPr/>
        <a:lstStyle/>
        <a:p>
          <a:r>
            <a:rPr lang="en-GB" dirty="0"/>
            <a:t>Flash slides based on</a:t>
          </a:r>
        </a:p>
      </dgm:t>
    </dgm:pt>
    <dgm:pt modelId="{B574EB65-4D84-4894-B77C-E3981AFE15DA}" type="parTrans" cxnId="{C75D11C9-4565-48E7-AF66-3775628017AE}">
      <dgm:prSet/>
      <dgm:spPr/>
      <dgm:t>
        <a:bodyPr/>
        <a:lstStyle/>
        <a:p>
          <a:endParaRPr lang="en-GB"/>
        </a:p>
      </dgm:t>
    </dgm:pt>
    <dgm:pt modelId="{E4C0D3BE-BE79-4293-87A3-17168D5536CE}" type="sibTrans" cxnId="{C75D11C9-4565-48E7-AF66-3775628017AE}">
      <dgm:prSet/>
      <dgm:spPr/>
      <dgm:t>
        <a:bodyPr/>
        <a:lstStyle/>
        <a:p>
          <a:endParaRPr lang="en-GB"/>
        </a:p>
      </dgm:t>
    </dgm:pt>
    <dgm:pt modelId="{551AE3C7-5D50-42FA-895F-78E87449F873}">
      <dgm:prSet/>
      <dgm:spPr/>
      <dgm:t>
        <a:bodyPr/>
        <a:lstStyle/>
        <a:p>
          <a:r>
            <a:rPr lang="en-GB" dirty="0"/>
            <a:t>Slides received</a:t>
          </a:r>
        </a:p>
      </dgm:t>
    </dgm:pt>
    <dgm:pt modelId="{94E3E503-E24E-4A45-8927-B2D3DEEE9A63}" type="parTrans" cxnId="{52A04D2D-C8BE-4F0E-B278-FD987EDBC3D5}">
      <dgm:prSet/>
      <dgm:spPr/>
      <dgm:t>
        <a:bodyPr/>
        <a:lstStyle/>
        <a:p>
          <a:endParaRPr lang="en-GB"/>
        </a:p>
      </dgm:t>
    </dgm:pt>
    <dgm:pt modelId="{4010375A-0AA5-4EAA-B804-A384FB2249EE}" type="sibTrans" cxnId="{52A04D2D-C8BE-4F0E-B278-FD987EDBC3D5}">
      <dgm:prSet/>
      <dgm:spPr/>
      <dgm:t>
        <a:bodyPr/>
        <a:lstStyle/>
        <a:p>
          <a:endParaRPr lang="en-GB"/>
        </a:p>
      </dgm:t>
    </dgm:pt>
    <dgm:pt modelId="{3AFE8F05-9E6F-4026-ABBC-54C31FD9F563}">
      <dgm:prSet/>
      <dgm:spPr/>
      <dgm:t>
        <a:bodyPr/>
        <a:lstStyle/>
        <a:p>
          <a:r>
            <a:rPr lang="en-GB" dirty="0"/>
            <a:t>Kick-off meeting (subscription to the </a:t>
          </a:r>
          <a:r>
            <a:rPr lang="en-GB" dirty="0">
              <a:hlinkClick xmlns:r="http://schemas.openxmlformats.org/officeDocument/2006/relationships" r:id="rId1"/>
            </a:rPr>
            <a:t>DRD8 WP3</a:t>
          </a:r>
          <a:r>
            <a:rPr lang="en-GB" dirty="0"/>
            <a:t> needed for access)</a:t>
          </a:r>
        </a:p>
      </dgm:t>
    </dgm:pt>
    <dgm:pt modelId="{0E627024-27CA-43B6-85D4-A171557652F8}" type="parTrans" cxnId="{30D29C15-6862-40D7-BBFB-10A73E847832}">
      <dgm:prSet/>
      <dgm:spPr/>
      <dgm:t>
        <a:bodyPr/>
        <a:lstStyle/>
        <a:p>
          <a:endParaRPr lang="en-GB"/>
        </a:p>
      </dgm:t>
    </dgm:pt>
    <dgm:pt modelId="{B264C615-298D-492F-AC6C-D10FF92A89F0}" type="sibTrans" cxnId="{30D29C15-6862-40D7-BBFB-10A73E847832}">
      <dgm:prSet/>
      <dgm:spPr/>
      <dgm:t>
        <a:bodyPr/>
        <a:lstStyle/>
        <a:p>
          <a:endParaRPr lang="en-GB"/>
        </a:p>
      </dgm:t>
    </dgm:pt>
    <dgm:pt modelId="{D23A45F8-48D5-41A9-B8A2-D9A25FA6804E}">
      <dgm:prSet/>
      <dgm:spPr/>
      <dgm:t>
        <a:bodyPr/>
        <a:lstStyle/>
        <a:p>
          <a:r>
            <a:rPr lang="en-GB" dirty="0"/>
            <a:t>DRD8 WP3 meetings</a:t>
          </a:r>
        </a:p>
      </dgm:t>
    </dgm:pt>
    <dgm:pt modelId="{8E74B7ED-8AA1-46BA-8E43-61320A647448}" type="parTrans" cxnId="{7B1AAD59-49B5-4B71-B1A2-63B0E820D7E0}">
      <dgm:prSet/>
      <dgm:spPr/>
      <dgm:t>
        <a:bodyPr/>
        <a:lstStyle/>
        <a:p>
          <a:endParaRPr lang="en-GB"/>
        </a:p>
      </dgm:t>
    </dgm:pt>
    <dgm:pt modelId="{10E1E9E9-E7EE-4908-8446-266004240B15}" type="sibTrans" cxnId="{7B1AAD59-49B5-4B71-B1A2-63B0E820D7E0}">
      <dgm:prSet/>
      <dgm:spPr/>
      <dgm:t>
        <a:bodyPr/>
        <a:lstStyle/>
        <a:p>
          <a:endParaRPr lang="en-GB"/>
        </a:p>
      </dgm:t>
    </dgm:pt>
    <dgm:pt modelId="{A42B0E2A-BA3D-44DB-A14A-5DCB364E98ED}">
      <dgm:prSet/>
      <dgm:spPr/>
      <dgm:t>
        <a:bodyPr/>
        <a:lstStyle/>
        <a:p>
          <a:r>
            <a:rPr lang="en-GB" dirty="0"/>
            <a:t>Kick-off meeting (</a:t>
          </a:r>
          <a:r>
            <a:rPr lang="en-GB" dirty="0">
              <a:hlinkClick xmlns:r="http://schemas.openxmlformats.org/officeDocument/2006/relationships" r:id="rId2"/>
            </a:rPr>
            <a:t>link</a:t>
          </a:r>
          <a:r>
            <a:rPr lang="en-GB" dirty="0"/>
            <a:t>, 25/03/25)</a:t>
          </a:r>
        </a:p>
      </dgm:t>
    </dgm:pt>
    <dgm:pt modelId="{B60BE2F6-8262-4C64-882F-337ACACD3ECA}" type="parTrans" cxnId="{DBB3D8BC-A4EB-4960-B6C1-94FC7B9087F0}">
      <dgm:prSet/>
      <dgm:spPr/>
      <dgm:t>
        <a:bodyPr/>
        <a:lstStyle/>
        <a:p>
          <a:endParaRPr lang="en-GB"/>
        </a:p>
      </dgm:t>
    </dgm:pt>
    <dgm:pt modelId="{88CF1E3B-D927-415F-A906-E882EC16E5FC}" type="sibTrans" cxnId="{DBB3D8BC-A4EB-4960-B6C1-94FC7B9087F0}">
      <dgm:prSet/>
      <dgm:spPr/>
      <dgm:t>
        <a:bodyPr/>
        <a:lstStyle/>
        <a:p>
          <a:endParaRPr lang="en-GB"/>
        </a:p>
      </dgm:t>
    </dgm:pt>
    <dgm:pt modelId="{D9301E03-C215-49CC-AF6B-8195B44B484B}">
      <dgm:prSet/>
      <dgm:spPr/>
      <dgm:t>
        <a:bodyPr/>
        <a:lstStyle/>
        <a:p>
          <a:r>
            <a:rPr lang="en-GB" dirty="0"/>
            <a:t> AIDA projects proposals discussion (</a:t>
          </a:r>
          <a:r>
            <a:rPr lang="en-GB" dirty="0">
              <a:hlinkClick xmlns:r="http://schemas.openxmlformats.org/officeDocument/2006/relationships" r:id="rId3"/>
            </a:rPr>
            <a:t>link</a:t>
          </a:r>
          <a:r>
            <a:rPr lang="en-GB" dirty="0"/>
            <a:t>, 03/06/25)</a:t>
          </a:r>
        </a:p>
      </dgm:t>
    </dgm:pt>
    <dgm:pt modelId="{46FB0864-D27C-471A-9FC4-6174E3AFE814}" type="parTrans" cxnId="{E532947D-3A78-437A-940A-A2D9CA7395EE}">
      <dgm:prSet/>
      <dgm:spPr/>
      <dgm:t>
        <a:bodyPr/>
        <a:lstStyle/>
        <a:p>
          <a:endParaRPr lang="en-GB"/>
        </a:p>
      </dgm:t>
    </dgm:pt>
    <dgm:pt modelId="{7C62F5DD-AF51-47E7-8B35-81ADE2A3654E}" type="sibTrans" cxnId="{E532947D-3A78-437A-940A-A2D9CA7395EE}">
      <dgm:prSet/>
      <dgm:spPr/>
      <dgm:t>
        <a:bodyPr/>
        <a:lstStyle/>
        <a:p>
          <a:endParaRPr lang="en-GB"/>
        </a:p>
      </dgm:t>
    </dgm:pt>
    <dgm:pt modelId="{7B37534F-EC90-4EDC-BE8E-A4DDACF5D39E}">
      <dgm:prSet/>
      <dgm:spPr/>
      <dgm:t>
        <a:bodyPr/>
        <a:lstStyle/>
        <a:p>
          <a:r>
            <a:rPr lang="en-GB" dirty="0"/>
            <a:t>23-29 people connected</a:t>
          </a:r>
        </a:p>
      </dgm:t>
    </dgm:pt>
    <dgm:pt modelId="{AA4C45A9-1281-4340-A73C-DB11B7CA4AC2}" type="parTrans" cxnId="{DDAFCB90-931A-4C0A-9395-66B517EEDA22}">
      <dgm:prSet/>
      <dgm:spPr/>
      <dgm:t>
        <a:bodyPr/>
        <a:lstStyle/>
        <a:p>
          <a:endParaRPr lang="en-GB"/>
        </a:p>
      </dgm:t>
    </dgm:pt>
    <dgm:pt modelId="{0DE3906E-7454-4FC3-B0A1-0B4FC97A41E5}" type="sibTrans" cxnId="{DDAFCB90-931A-4C0A-9395-66B517EEDA22}">
      <dgm:prSet/>
      <dgm:spPr/>
      <dgm:t>
        <a:bodyPr/>
        <a:lstStyle/>
        <a:p>
          <a:endParaRPr lang="en-GB"/>
        </a:p>
      </dgm:t>
    </dgm:pt>
    <dgm:pt modelId="{1C074D14-632C-44A3-8BF7-B99C233D347F}">
      <dgm:prSet/>
      <dgm:spPr/>
      <dgm:t>
        <a:bodyPr/>
        <a:lstStyle/>
        <a:p>
          <a:endParaRPr lang="en-GB" dirty="0"/>
        </a:p>
      </dgm:t>
    </dgm:pt>
    <dgm:pt modelId="{BD5A9D3A-867D-42C0-B8A8-35728D651898}" type="parTrans" cxnId="{1C9A9162-792A-4F87-AA8B-0EA351C28B3A}">
      <dgm:prSet/>
      <dgm:spPr/>
      <dgm:t>
        <a:bodyPr/>
        <a:lstStyle/>
        <a:p>
          <a:endParaRPr lang="en-GB"/>
        </a:p>
      </dgm:t>
    </dgm:pt>
    <dgm:pt modelId="{32CD6510-6DC1-44F2-9981-B05ED9EA5D00}" type="sibTrans" cxnId="{1C9A9162-792A-4F87-AA8B-0EA351C28B3A}">
      <dgm:prSet/>
      <dgm:spPr/>
      <dgm:t>
        <a:bodyPr/>
        <a:lstStyle/>
        <a:p>
          <a:endParaRPr lang="en-GB"/>
        </a:p>
      </dgm:t>
    </dgm:pt>
    <dgm:pt modelId="{9BB116D8-69B8-4024-AD2E-9063B21398FF}" type="pres">
      <dgm:prSet presAssocID="{3CFB5430-D795-485F-BC4B-87D55F813C97}" presName="linear" presStyleCnt="0">
        <dgm:presLayoutVars>
          <dgm:animLvl val="lvl"/>
          <dgm:resizeHandles val="exact"/>
        </dgm:presLayoutVars>
      </dgm:prSet>
      <dgm:spPr/>
    </dgm:pt>
    <dgm:pt modelId="{36555091-F427-4372-B242-061499BD17A4}" type="pres">
      <dgm:prSet presAssocID="{D23A45F8-48D5-41A9-B8A2-D9A25FA6804E}" presName="parentText" presStyleLbl="node1" presStyleIdx="0" presStyleCnt="2">
        <dgm:presLayoutVars>
          <dgm:chMax val="0"/>
          <dgm:bulletEnabled val="1"/>
        </dgm:presLayoutVars>
      </dgm:prSet>
      <dgm:spPr/>
    </dgm:pt>
    <dgm:pt modelId="{B13F7DB3-B994-49FD-9E96-9E154CB2CF59}" type="pres">
      <dgm:prSet presAssocID="{D23A45F8-48D5-41A9-B8A2-D9A25FA6804E}" presName="childText" presStyleLbl="revTx" presStyleIdx="0" presStyleCnt="2">
        <dgm:presLayoutVars>
          <dgm:bulletEnabled val="1"/>
        </dgm:presLayoutVars>
      </dgm:prSet>
      <dgm:spPr/>
    </dgm:pt>
    <dgm:pt modelId="{A8B07D27-C76C-4413-9F39-BAE043C94683}" type="pres">
      <dgm:prSet presAssocID="{BD1D0889-8AE4-476A-A85E-B51BE69B2FF0}" presName="parentText" presStyleLbl="node1" presStyleIdx="1" presStyleCnt="2">
        <dgm:presLayoutVars>
          <dgm:chMax val="0"/>
          <dgm:bulletEnabled val="1"/>
        </dgm:presLayoutVars>
      </dgm:prSet>
      <dgm:spPr/>
    </dgm:pt>
    <dgm:pt modelId="{B999761C-5630-43F5-9A41-45987976BD04}" type="pres">
      <dgm:prSet presAssocID="{BD1D0889-8AE4-476A-A85E-B51BE69B2FF0}" presName="childText" presStyleLbl="revTx" presStyleIdx="1" presStyleCnt="2">
        <dgm:presLayoutVars>
          <dgm:bulletEnabled val="1"/>
        </dgm:presLayoutVars>
      </dgm:prSet>
      <dgm:spPr/>
    </dgm:pt>
  </dgm:ptLst>
  <dgm:cxnLst>
    <dgm:cxn modelId="{30D29C15-6862-40D7-BBFB-10A73E847832}" srcId="{BD1D0889-8AE4-476A-A85E-B51BE69B2FF0}" destId="{3AFE8F05-9E6F-4026-ABBC-54C31FD9F563}" srcOrd="1" destOrd="0" parTransId="{0E627024-27CA-43B6-85D4-A171557652F8}" sibTransId="{B264C615-298D-492F-AC6C-D10FF92A89F0}"/>
    <dgm:cxn modelId="{52A04D2D-C8BE-4F0E-B278-FD987EDBC3D5}" srcId="{BD1D0889-8AE4-476A-A85E-B51BE69B2FF0}" destId="{551AE3C7-5D50-42FA-895F-78E87449F873}" srcOrd="0" destOrd="0" parTransId="{94E3E503-E24E-4A45-8927-B2D3DEEE9A63}" sibTransId="{4010375A-0AA5-4EAA-B804-A384FB2249EE}"/>
    <dgm:cxn modelId="{1C9A9162-792A-4F87-AA8B-0EA351C28B3A}" srcId="{D23A45F8-48D5-41A9-B8A2-D9A25FA6804E}" destId="{1C074D14-632C-44A3-8BF7-B99C233D347F}" srcOrd="3" destOrd="0" parTransId="{BD5A9D3A-867D-42C0-B8A8-35728D651898}" sibTransId="{32CD6510-6DC1-44F2-9981-B05ED9EA5D00}"/>
    <dgm:cxn modelId="{D5274944-BD14-487C-A130-69E37EBA9387}" type="presOf" srcId="{BD1D0889-8AE4-476A-A85E-B51BE69B2FF0}" destId="{A8B07D27-C76C-4413-9F39-BAE043C94683}" srcOrd="0" destOrd="0" presId="urn:microsoft.com/office/officeart/2005/8/layout/vList2"/>
    <dgm:cxn modelId="{4CDD7E45-A28C-4620-BCF5-941237FCCB17}" type="presOf" srcId="{551AE3C7-5D50-42FA-895F-78E87449F873}" destId="{B999761C-5630-43F5-9A41-45987976BD04}" srcOrd="0" destOrd="0" presId="urn:microsoft.com/office/officeart/2005/8/layout/vList2"/>
    <dgm:cxn modelId="{0BAE806B-F1AF-4FBD-8BE9-C2BA867658EE}" type="presOf" srcId="{3AFE8F05-9E6F-4026-ABBC-54C31FD9F563}" destId="{B999761C-5630-43F5-9A41-45987976BD04}" srcOrd="0" destOrd="1" presId="urn:microsoft.com/office/officeart/2005/8/layout/vList2"/>
    <dgm:cxn modelId="{7B1AAD59-49B5-4B71-B1A2-63B0E820D7E0}" srcId="{3CFB5430-D795-485F-BC4B-87D55F813C97}" destId="{D23A45F8-48D5-41A9-B8A2-D9A25FA6804E}" srcOrd="0" destOrd="0" parTransId="{8E74B7ED-8AA1-46BA-8E43-61320A647448}" sibTransId="{10E1E9E9-E7EE-4908-8446-266004240B15}"/>
    <dgm:cxn modelId="{E532947D-3A78-437A-940A-A2D9CA7395EE}" srcId="{D23A45F8-48D5-41A9-B8A2-D9A25FA6804E}" destId="{D9301E03-C215-49CC-AF6B-8195B44B484B}" srcOrd="1" destOrd="0" parTransId="{46FB0864-D27C-471A-9FC4-6174E3AFE814}" sibTransId="{7C62F5DD-AF51-47E7-8B35-81ADE2A3654E}"/>
    <dgm:cxn modelId="{D2D9887E-0678-45AE-A66B-D5D463B05784}" type="presOf" srcId="{1C074D14-632C-44A3-8BF7-B99C233D347F}" destId="{B13F7DB3-B994-49FD-9E96-9E154CB2CF59}" srcOrd="0" destOrd="3" presId="urn:microsoft.com/office/officeart/2005/8/layout/vList2"/>
    <dgm:cxn modelId="{2297A98A-DA1C-4ABE-893D-7232F8E0BB00}" type="presOf" srcId="{3CFB5430-D795-485F-BC4B-87D55F813C97}" destId="{9BB116D8-69B8-4024-AD2E-9063B21398FF}" srcOrd="0" destOrd="0" presId="urn:microsoft.com/office/officeart/2005/8/layout/vList2"/>
    <dgm:cxn modelId="{DDAFCB90-931A-4C0A-9395-66B517EEDA22}" srcId="{D23A45F8-48D5-41A9-B8A2-D9A25FA6804E}" destId="{7B37534F-EC90-4EDC-BE8E-A4DDACF5D39E}" srcOrd="2" destOrd="0" parTransId="{AA4C45A9-1281-4340-A73C-DB11B7CA4AC2}" sibTransId="{0DE3906E-7454-4FC3-B0A1-0B4FC97A41E5}"/>
    <dgm:cxn modelId="{12B6789B-3FBE-4A97-9E5C-E4CCD0F0515C}" type="presOf" srcId="{7B37534F-EC90-4EDC-BE8E-A4DDACF5D39E}" destId="{B13F7DB3-B994-49FD-9E96-9E154CB2CF59}" srcOrd="0" destOrd="2" presId="urn:microsoft.com/office/officeart/2005/8/layout/vList2"/>
    <dgm:cxn modelId="{C5FDA79D-5807-4C45-B2BF-2D57214DD35A}" type="presOf" srcId="{D23A45F8-48D5-41A9-B8A2-D9A25FA6804E}" destId="{36555091-F427-4372-B242-061499BD17A4}" srcOrd="0" destOrd="0" presId="urn:microsoft.com/office/officeart/2005/8/layout/vList2"/>
    <dgm:cxn modelId="{DBB3D8BC-A4EB-4960-B6C1-94FC7B9087F0}" srcId="{D23A45F8-48D5-41A9-B8A2-D9A25FA6804E}" destId="{A42B0E2A-BA3D-44DB-A14A-5DCB364E98ED}" srcOrd="0" destOrd="0" parTransId="{B60BE2F6-8262-4C64-882F-337ACACD3ECA}" sibTransId="{88CF1E3B-D927-415F-A906-E882EC16E5FC}"/>
    <dgm:cxn modelId="{9062A3C6-4A5D-4A24-9DEE-116581F78939}" type="presOf" srcId="{A42B0E2A-BA3D-44DB-A14A-5DCB364E98ED}" destId="{B13F7DB3-B994-49FD-9E96-9E154CB2CF59}" srcOrd="0" destOrd="0" presId="urn:microsoft.com/office/officeart/2005/8/layout/vList2"/>
    <dgm:cxn modelId="{C75D11C9-4565-48E7-AF66-3775628017AE}" srcId="{3CFB5430-D795-485F-BC4B-87D55F813C97}" destId="{BD1D0889-8AE4-476A-A85E-B51BE69B2FF0}" srcOrd="1" destOrd="0" parTransId="{B574EB65-4D84-4894-B77C-E3981AFE15DA}" sibTransId="{E4C0D3BE-BE79-4293-87A3-17168D5536CE}"/>
    <dgm:cxn modelId="{F10317FF-75FA-4D47-8967-623848EC0546}" type="presOf" srcId="{D9301E03-C215-49CC-AF6B-8195B44B484B}" destId="{B13F7DB3-B994-49FD-9E96-9E154CB2CF59}" srcOrd="0" destOrd="1" presId="urn:microsoft.com/office/officeart/2005/8/layout/vList2"/>
    <dgm:cxn modelId="{805E568D-DF5D-4AD4-9C53-184E96F17872}" type="presParOf" srcId="{9BB116D8-69B8-4024-AD2E-9063B21398FF}" destId="{36555091-F427-4372-B242-061499BD17A4}" srcOrd="0" destOrd="0" presId="urn:microsoft.com/office/officeart/2005/8/layout/vList2"/>
    <dgm:cxn modelId="{EA0F5FB8-2ECB-4C30-898F-C1C9F659CB54}" type="presParOf" srcId="{9BB116D8-69B8-4024-AD2E-9063B21398FF}" destId="{B13F7DB3-B994-49FD-9E96-9E154CB2CF59}" srcOrd="1" destOrd="0" presId="urn:microsoft.com/office/officeart/2005/8/layout/vList2"/>
    <dgm:cxn modelId="{8CE66820-90B4-40A6-9395-B9C0C66622F7}" type="presParOf" srcId="{9BB116D8-69B8-4024-AD2E-9063B21398FF}" destId="{A8B07D27-C76C-4413-9F39-BAE043C94683}" srcOrd="2" destOrd="0" presId="urn:microsoft.com/office/officeart/2005/8/layout/vList2"/>
    <dgm:cxn modelId="{00203779-4A8C-4DFB-AF5C-45A1CDDDDF23}" type="presParOf" srcId="{9BB116D8-69B8-4024-AD2E-9063B21398FF}" destId="{B999761C-5630-43F5-9A41-45987976BD0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C7456-C58B-41DD-9075-3104F14E7F52}">
      <dsp:nvSpPr>
        <dsp:cNvPr id="0" name=""/>
        <dsp:cNvSpPr/>
      </dsp:nvSpPr>
      <dsp:spPr>
        <a:xfrm>
          <a:off x="39" y="51438"/>
          <a:ext cx="3798093" cy="460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GB" altLang="en-US" sz="1600" kern="1200" dirty="0">
              <a:latin typeface="Arial" panose="020B0604020202020204" pitchFamily="34" charset="0"/>
            </a:rPr>
            <a:t>Low intensity </a:t>
          </a:r>
          <a:endParaRPr lang="en-GB" sz="1600" kern="1200" dirty="0"/>
        </a:p>
      </dsp:txBody>
      <dsp:txXfrm>
        <a:off x="39" y="51438"/>
        <a:ext cx="3798093" cy="460800"/>
      </dsp:txXfrm>
    </dsp:sp>
    <dsp:sp modelId="{CF5395C4-BFF3-4708-8F98-76E79999D7AE}">
      <dsp:nvSpPr>
        <dsp:cNvPr id="0" name=""/>
        <dsp:cNvSpPr/>
      </dsp:nvSpPr>
      <dsp:spPr>
        <a:xfrm>
          <a:off x="39" y="512238"/>
          <a:ext cx="3798093" cy="237168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altLang="en-US" sz="1600" kern="1200" dirty="0">
              <a:latin typeface="Arial" panose="020B0604020202020204" pitchFamily="34" charset="0"/>
            </a:rPr>
            <a:t>Low power (</a:t>
          </a:r>
          <a14:m xmlns:a14="http://schemas.microsoft.com/office/drawing/2010/main">
            <m:oMath xmlns:m="http://schemas.openxmlformats.org/officeDocument/2006/math">
              <m:r>
                <a:rPr lang="en-GB" altLang="en-US" sz="1600" i="0" kern="1200" dirty="0" smtClean="0">
                  <a:latin typeface="Cambria Math" panose="02040503050406030204" pitchFamily="18" charset="0"/>
                </a:rPr>
                <m:t>&lt;3</m:t>
              </m:r>
              <m:r>
                <a:rPr lang="en-GB" altLang="en-US" sz="1600" b="0" i="0" kern="1200" dirty="0" smtClean="0">
                  <a:latin typeface="Cambria Math" panose="02040503050406030204" pitchFamily="18" charset="0"/>
                </a:rPr>
                <m:t>00</m:t>
              </m:r>
              <m:r>
                <m:rPr>
                  <m:sty m:val="p"/>
                </m:rPr>
                <a:rPr lang="en-GB" altLang="en-US" sz="1600" i="0" kern="1200" dirty="0" smtClean="0">
                  <a:latin typeface="Cambria Math" panose="02040503050406030204" pitchFamily="18" charset="0"/>
                </a:rPr>
                <m:t>mW</m:t>
              </m:r>
              <m:r>
                <a:rPr lang="en-GB" altLang="en-US" sz="1600" i="0" kern="1200" dirty="0" smtClean="0">
                  <a:latin typeface="Cambria Math" panose="02040503050406030204" pitchFamily="18" charset="0"/>
                </a:rPr>
                <m:t>/</m:t>
              </m:r>
              <m:r>
                <m:rPr>
                  <m:sty m:val="p"/>
                </m:rPr>
                <a:rPr lang="en-GB" altLang="en-US" sz="1600" i="0" kern="1200" dirty="0" smtClean="0">
                  <a:latin typeface="Cambria Math" panose="02040503050406030204" pitchFamily="18" charset="0"/>
                </a:rPr>
                <m:t>c</m:t>
              </m:r>
              <m:sSup>
                <m:sSupPr>
                  <m:ctrlPr>
                    <a:rPr lang="en-GB" altLang="en-US" sz="1600" b="0" i="1" kern="1200" dirty="0" smtClean="0">
                      <a:latin typeface="Cambria Math" panose="02040503050406030204" pitchFamily="18" charset="0"/>
                    </a:rPr>
                  </m:ctrlPr>
                </m:sSupPr>
                <m:e>
                  <m:r>
                    <m:rPr>
                      <m:sty m:val="p"/>
                    </m:rPr>
                    <a:rPr lang="en-GB" altLang="en-US" sz="1600" i="0" kern="1200" dirty="0" smtClean="0">
                      <a:latin typeface="Cambria Math" panose="02040503050406030204" pitchFamily="18" charset="0"/>
                    </a:rPr>
                    <m:t>m</m:t>
                  </m:r>
                </m:e>
                <m:sup>
                  <m:r>
                    <a:rPr lang="en-GB" altLang="en-US" sz="1600" b="0" i="0" kern="1200" dirty="0" smtClean="0">
                      <a:latin typeface="Cambria Math" panose="02040503050406030204" pitchFamily="18" charset="0"/>
                    </a:rPr>
                    <m:t>2</m:t>
                  </m:r>
                </m:sup>
              </m:sSup>
            </m:oMath>
          </a14:m>
          <a:r>
            <a:rPr lang="en-GB" altLang="en-US" sz="1600" kern="1200" dirty="0">
              <a:latin typeface="Arial" panose="020B0604020202020204" pitchFamily="34" charset="0"/>
            </a:rPr>
            <a:t>)</a:t>
          </a:r>
        </a:p>
        <a:p>
          <a:pPr marL="171450" lvl="1" indent="-171450" algn="l" defTabSz="711200">
            <a:lnSpc>
              <a:spcPct val="90000"/>
            </a:lnSpc>
            <a:spcBef>
              <a:spcPct val="0"/>
            </a:spcBef>
            <a:spcAft>
              <a:spcPct val="15000"/>
            </a:spcAft>
            <a:buChar char="•"/>
          </a:pPr>
          <a:r>
            <a:rPr lang="en-GB" altLang="en-US" sz="1600" kern="1200" dirty="0">
              <a:latin typeface="Arial" panose="020B0604020202020204" pitchFamily="34" charset="0"/>
            </a:rPr>
            <a:t>Low radiation</a:t>
          </a:r>
          <a:endParaRPr lang="en-US" altLang="en-US" sz="1600" i="0" kern="1200" dirty="0">
            <a:latin typeface="Cambria Math" panose="02040503050406030204" pitchFamily="18" charset="0"/>
          </a:endParaRPr>
        </a:p>
        <a:p>
          <a:pPr marL="171450" lvl="1" indent="-171450" algn="l" defTabSz="711200">
            <a:lnSpc>
              <a:spcPct val="90000"/>
            </a:lnSpc>
            <a:spcBef>
              <a:spcPct val="0"/>
            </a:spcBef>
            <a:spcAft>
              <a:spcPct val="15000"/>
            </a:spcAft>
            <a:buChar char="•"/>
          </a:pPr>
          <a:r>
            <a:rPr lang="en-GB" altLang="en-US" sz="1600" kern="1200" dirty="0"/>
            <a:t>Temperature </a:t>
          </a:r>
          <a14:m xmlns:a14="http://schemas.microsoft.com/office/drawing/2010/main">
            <m:oMath xmlns:m="http://schemas.openxmlformats.org/officeDocument/2006/math">
              <m:r>
                <a:rPr lang="en-GB" altLang="en-US" sz="1600" b="0" i="0" kern="1200" dirty="0" smtClean="0">
                  <a:latin typeface="Cambria Math" panose="02040503050406030204" pitchFamily="18" charset="0"/>
                </a:rPr>
                <m:t>&gt;</m:t>
              </m:r>
              <m:r>
                <a:rPr lang="en-GB" altLang="en-US" sz="1600" i="0" kern="1200" dirty="0" smtClean="0">
                  <a:latin typeface="Cambria Math" panose="02040503050406030204" pitchFamily="18" charset="0"/>
                </a:rPr>
                <m:t>15℃</m:t>
              </m:r>
            </m:oMath>
          </a14:m>
          <a:endParaRPr lang="en-US" altLang="en-US" sz="1600" i="0" kern="1200" dirty="0">
            <a:latin typeface="Cambria Math" panose="02040503050406030204" pitchFamily="18" charset="0"/>
            <a:ea typeface="Cambria Math" panose="02040503050406030204" pitchFamily="18" charset="0"/>
          </a:endParaRPr>
        </a:p>
        <a:p>
          <a:pPr marL="171450" lvl="1" indent="-171450" algn="l" defTabSz="711200">
            <a:lnSpc>
              <a:spcPct val="90000"/>
            </a:lnSpc>
            <a:spcBef>
              <a:spcPct val="0"/>
            </a:spcBef>
            <a:spcAft>
              <a:spcPct val="15000"/>
            </a:spcAft>
            <a:buChar char="•"/>
          </a:pPr>
          <a:r>
            <a:rPr lang="en-US" altLang="en-US" sz="1600" b="0" i="0" kern="1200" dirty="0">
              <a:latin typeface="Arial" panose="020B0604020202020204" pitchFamily="34" charset="0"/>
              <a:ea typeface="Cambria Math" panose="02040503050406030204" pitchFamily="18" charset="0"/>
              <a:cs typeface="Arial" panose="020B0604020202020204" pitchFamily="34" charset="0"/>
            </a:rPr>
            <a:t>Targeting future lepton colliders</a:t>
          </a:r>
          <a:endParaRPr lang="en-US" altLang="en-US" sz="1600" b="0" kern="1200" dirty="0">
            <a:latin typeface="Arial" panose="020B0604020202020204" pitchFamily="34" charset="0"/>
            <a:ea typeface="Cambria Math" panose="02040503050406030204" pitchFamily="18" charset="0"/>
            <a:cs typeface="Arial" panose="020B0604020202020204" pitchFamily="34" charset="0"/>
          </a:endParaRPr>
        </a:p>
        <a:p>
          <a:pPr marL="171450" lvl="1" indent="-171450" algn="l" defTabSz="711200">
            <a:lnSpc>
              <a:spcPct val="90000"/>
            </a:lnSpc>
            <a:spcBef>
              <a:spcPct val="0"/>
            </a:spcBef>
            <a:spcAft>
              <a:spcPct val="15000"/>
            </a:spcAft>
            <a:buChar char="•"/>
          </a:pPr>
          <a:r>
            <a:rPr lang="en-US" altLang="en-US" sz="1600" b="0" kern="1200" dirty="0">
              <a:latin typeface="Arial" panose="020B0604020202020204" pitchFamily="34" charset="0"/>
              <a:ea typeface="Cambria Math" panose="02040503050406030204" pitchFamily="18" charset="0"/>
              <a:cs typeface="Arial" panose="020B0604020202020204" pitchFamily="34" charset="0"/>
            </a:rPr>
            <a:t>Gas cooling has an appealing low material budget</a:t>
          </a:r>
        </a:p>
        <a:p>
          <a:pPr marL="342900" lvl="2" indent="-171450" algn="l" defTabSz="711200">
            <a:lnSpc>
              <a:spcPct val="90000"/>
            </a:lnSpc>
            <a:spcBef>
              <a:spcPct val="0"/>
            </a:spcBef>
            <a:spcAft>
              <a:spcPct val="15000"/>
            </a:spcAft>
            <a:buChar char="•"/>
          </a:pPr>
          <a:r>
            <a:rPr lang="en-US" altLang="en-US" sz="1600" b="0" kern="1200" dirty="0">
              <a:latin typeface="Arial" panose="020B0604020202020204" pitchFamily="34" charset="0"/>
              <a:ea typeface="Cambria Math" panose="02040503050406030204" pitchFamily="18" charset="0"/>
              <a:cs typeface="Arial" panose="020B0604020202020204" pitchFamily="34" charset="0"/>
            </a:rPr>
            <a:t>Typically, </a:t>
          </a:r>
          <a14:m xmlns:a14="http://schemas.microsoft.com/office/drawing/2010/main">
            <m:oMath xmlns:m="http://schemas.openxmlformats.org/officeDocument/2006/math">
              <m:r>
                <a:rPr lang="en-US" altLang="en-US" sz="1600" b="0" i="1" kern="1200" dirty="0" smtClean="0">
                  <a:latin typeface="Cambria Math" panose="02040503050406030204" pitchFamily="18" charset="0"/>
                  <a:ea typeface="Cambria Math" panose="02040503050406030204" pitchFamily="18" charset="0"/>
                  <a:cs typeface="Arial" panose="020B0604020202020204" pitchFamily="34" charset="0"/>
                </a:rPr>
                <m:t>&lt;</m:t>
              </m:r>
              <m:r>
                <a:rPr lang="en-US" altLang="en-US" sz="1600" b="0" i="0" kern="1200" dirty="0" smtClean="0">
                  <a:latin typeface="Cambria Math" panose="02040503050406030204" pitchFamily="18" charset="0"/>
                  <a:ea typeface="Cambria Math" panose="02040503050406030204" pitchFamily="18" charset="0"/>
                  <a:cs typeface="Arial" panose="020B0604020202020204" pitchFamily="34" charset="0"/>
                </a:rPr>
                <m:t>50</m:t>
              </m:r>
              <m:r>
                <m:rPr>
                  <m:sty m:val="p"/>
                </m:rPr>
                <a:rPr lang="en-US" altLang="en-US" sz="1600" b="0" i="0" kern="1200" dirty="0" smtClean="0">
                  <a:latin typeface="Cambria Math" panose="02040503050406030204" pitchFamily="18" charset="0"/>
                  <a:ea typeface="Cambria Math" panose="02040503050406030204" pitchFamily="18" charset="0"/>
                  <a:cs typeface="Arial" panose="020B0604020202020204" pitchFamily="34" charset="0"/>
                </a:rPr>
                <m:t>mW</m:t>
              </m:r>
              <m:r>
                <a:rPr lang="en-US" altLang="en-US" sz="1600" b="0" i="0" kern="1200" dirty="0" smtClean="0">
                  <a:latin typeface="Cambria Math" panose="02040503050406030204" pitchFamily="18" charset="0"/>
                  <a:ea typeface="Cambria Math" panose="02040503050406030204" pitchFamily="18" charset="0"/>
                  <a:cs typeface="Arial" panose="020B0604020202020204" pitchFamily="34" charset="0"/>
                </a:rPr>
                <m:t>/</m:t>
              </m:r>
              <m:r>
                <m:rPr>
                  <m:sty m:val="p"/>
                </m:rPr>
                <a:rPr lang="en-US" altLang="en-US" sz="1600" b="0" i="0" kern="1200" dirty="0" smtClean="0">
                  <a:latin typeface="Cambria Math" panose="02040503050406030204" pitchFamily="18" charset="0"/>
                  <a:ea typeface="Cambria Math" panose="02040503050406030204" pitchFamily="18" charset="0"/>
                  <a:cs typeface="Arial" panose="020B0604020202020204" pitchFamily="34" charset="0"/>
                </a:rPr>
                <m:t>c</m:t>
              </m:r>
              <m:sSup>
                <m:sSupPr>
                  <m:ctrlPr>
                    <a:rPr lang="en-US" altLang="en-US" sz="1600" b="0" i="1" kern="1200" dirty="0" smtClean="0">
                      <a:latin typeface="Cambria Math" panose="02040503050406030204" pitchFamily="18" charset="0"/>
                      <a:ea typeface="Cambria Math" panose="02040503050406030204" pitchFamily="18" charset="0"/>
                      <a:cs typeface="Arial" panose="020B0604020202020204" pitchFamily="34" charset="0"/>
                    </a:rPr>
                  </m:ctrlPr>
                </m:sSupPr>
                <m:e>
                  <m:r>
                    <m:rPr>
                      <m:sty m:val="p"/>
                    </m:rPr>
                    <a:rPr lang="en-US" altLang="en-US" sz="1600" b="0" i="0" kern="1200" dirty="0" smtClean="0">
                      <a:latin typeface="Cambria Math" panose="02040503050406030204" pitchFamily="18" charset="0"/>
                      <a:ea typeface="Cambria Math" panose="02040503050406030204" pitchFamily="18" charset="0"/>
                      <a:cs typeface="Arial" panose="020B0604020202020204" pitchFamily="34" charset="0"/>
                    </a:rPr>
                    <m:t>m</m:t>
                  </m:r>
                </m:e>
                <m:sup>
                  <m:r>
                    <a:rPr lang="en-GB" altLang="en-US" sz="1600" b="0" i="0" kern="1200" dirty="0" smtClean="0">
                      <a:latin typeface="Cambria Math" panose="02040503050406030204" pitchFamily="18" charset="0"/>
                      <a:ea typeface="Cambria Math" panose="02040503050406030204" pitchFamily="18" charset="0"/>
                      <a:cs typeface="Arial" panose="020B0604020202020204" pitchFamily="34" charset="0"/>
                    </a:rPr>
                    <m:t>2</m:t>
                  </m:r>
                </m:sup>
              </m:sSup>
            </m:oMath>
          </a14:m>
          <a:endParaRPr lang="en-US" altLang="en-US" sz="1600" b="0" kern="1200" dirty="0">
            <a:latin typeface="Arial" panose="020B0604020202020204" pitchFamily="34" charset="0"/>
            <a:ea typeface="Cambria Math" panose="02040503050406030204" pitchFamily="18" charset="0"/>
            <a:cs typeface="Arial" panose="020B0604020202020204" pitchFamily="34" charset="0"/>
          </a:endParaRPr>
        </a:p>
        <a:p>
          <a:pPr marL="171450" lvl="1" indent="-171450" algn="l" defTabSz="711200">
            <a:lnSpc>
              <a:spcPct val="90000"/>
            </a:lnSpc>
            <a:spcBef>
              <a:spcPct val="0"/>
            </a:spcBef>
            <a:spcAft>
              <a:spcPct val="15000"/>
            </a:spcAft>
            <a:buChar char="•"/>
          </a:pPr>
          <a:r>
            <a:rPr lang="en-US" altLang="en-US" sz="1600" b="0" kern="1200" dirty="0">
              <a:latin typeface="Arial" panose="020B0604020202020204" pitchFamily="34" charset="0"/>
              <a:ea typeface="Cambria Math" panose="02040503050406030204" pitchFamily="18" charset="0"/>
            </a:rPr>
            <a:t>Liquid and evaporative cooling can be considered</a:t>
          </a:r>
        </a:p>
      </dsp:txBody>
      <dsp:txXfrm>
        <a:off x="39" y="512238"/>
        <a:ext cx="3798093" cy="2371680"/>
      </dsp:txXfrm>
    </dsp:sp>
    <dsp:sp modelId="{8CB797FA-95C5-43E3-A3DB-1CEDF13CBC9A}">
      <dsp:nvSpPr>
        <dsp:cNvPr id="0" name=""/>
        <dsp:cNvSpPr/>
      </dsp:nvSpPr>
      <dsp:spPr>
        <a:xfrm>
          <a:off x="4329866" y="51438"/>
          <a:ext cx="3798093" cy="460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kumimoji="0" lang="en-GB" altLang="en-US" sz="1600" b="0" u="none" strike="noStrike" kern="1200" cap="none" normalizeH="0" baseline="0" dirty="0">
              <a:ln>
                <a:noFill/>
              </a:ln>
              <a:solidFill>
                <a:schemeClr val="bg1"/>
              </a:solidFill>
              <a:effectLst/>
              <a:latin typeface="Arial" panose="020B0604020202020204" pitchFamily="34" charset="0"/>
            </a:rPr>
            <a:t>High intensity</a:t>
          </a:r>
        </a:p>
      </dsp:txBody>
      <dsp:txXfrm>
        <a:off x="4329866" y="51438"/>
        <a:ext cx="3798093" cy="460800"/>
      </dsp:txXfrm>
    </dsp:sp>
    <dsp:sp modelId="{9A8AF93D-845E-4E0D-AF77-1885C56ED5EF}">
      <dsp:nvSpPr>
        <dsp:cNvPr id="0" name=""/>
        <dsp:cNvSpPr/>
      </dsp:nvSpPr>
      <dsp:spPr>
        <a:xfrm>
          <a:off x="4329866" y="512238"/>
          <a:ext cx="3798093" cy="237168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kumimoji="0" lang="en-GB" altLang="en-US" sz="1600" b="0" u="none" strike="noStrike" kern="1200" cap="none" normalizeH="0" baseline="0" dirty="0">
              <a:ln>
                <a:noFill/>
              </a:ln>
              <a:solidFill>
                <a:schemeClr val="tx1"/>
              </a:solidFill>
              <a:effectLst/>
              <a:latin typeface="Arial" panose="020B0604020202020204" pitchFamily="34" charset="0"/>
            </a:rPr>
            <a:t>High power (&gt;=300mW/cm2)</a:t>
          </a:r>
        </a:p>
        <a:p>
          <a:pPr marL="171450" lvl="1" indent="-171450" algn="l" defTabSz="711200">
            <a:lnSpc>
              <a:spcPct val="90000"/>
            </a:lnSpc>
            <a:spcBef>
              <a:spcPct val="0"/>
            </a:spcBef>
            <a:spcAft>
              <a:spcPct val="15000"/>
            </a:spcAft>
            <a:buChar char="•"/>
          </a:pPr>
          <a:r>
            <a:rPr kumimoji="0" lang="en-GB" altLang="en-US" sz="1600" b="0" u="none" strike="noStrike" kern="1200" cap="none" normalizeH="0" baseline="0" dirty="0">
              <a:ln>
                <a:noFill/>
              </a:ln>
              <a:solidFill>
                <a:schemeClr val="tx1"/>
              </a:solidFill>
              <a:effectLst/>
              <a:latin typeface="Arial" panose="020B0604020202020204" pitchFamily="34" charset="0"/>
            </a:rPr>
            <a:t>High radiation</a:t>
          </a:r>
        </a:p>
        <a:p>
          <a:pPr marL="171450" lvl="1" indent="-171450" algn="l" defTabSz="711200">
            <a:lnSpc>
              <a:spcPct val="90000"/>
            </a:lnSpc>
            <a:spcBef>
              <a:spcPct val="0"/>
            </a:spcBef>
            <a:spcAft>
              <a:spcPct val="15000"/>
            </a:spcAft>
            <a:buChar char="•"/>
          </a:pPr>
          <a:r>
            <a:rPr kumimoji="0" lang="en-GB" altLang="en-US" sz="1600" b="0" u="none" strike="noStrike" kern="1200" cap="none" normalizeH="0" baseline="0" dirty="0">
              <a:ln>
                <a:noFill/>
              </a:ln>
              <a:solidFill>
                <a:schemeClr val="tx1"/>
              </a:solidFill>
              <a:effectLst/>
            </a:rPr>
            <a:t>Temperature </a:t>
          </a:r>
          <a14:m xmlns:a14="http://schemas.microsoft.com/office/drawing/2010/main">
            <m:oMath xmlns:m="http://schemas.openxmlformats.org/officeDocument/2006/math">
              <m:r>
                <a:rPr kumimoji="0" lang="en-GB" altLang="en-US" sz="1600" b="0" i="0" u="none" strike="noStrike" kern="1200" cap="none" normalizeH="0" baseline="0" dirty="0" smtClean="0">
                  <a:ln>
                    <a:noFill/>
                  </a:ln>
                  <a:solidFill>
                    <a:schemeClr val="tx1"/>
                  </a:solidFill>
                  <a:effectLst/>
                  <a:latin typeface="Cambria Math" panose="02040503050406030204" pitchFamily="18" charset="0"/>
                </a:rPr>
                <m:t>&lt;−35℃</m:t>
              </m:r>
            </m:oMath>
          </a14:m>
          <a:endParaRPr kumimoji="0" lang="en-US" altLang="en-US" sz="1600" b="0" i="0" u="none" strike="noStrike" kern="1200" cap="none" normalizeH="0" baseline="0" dirty="0">
            <a:ln>
              <a:noFill/>
            </a:ln>
            <a:solidFill>
              <a:schemeClr val="tx1"/>
            </a:solidFill>
            <a:effectLst/>
            <a:latin typeface="Arial" panose="020B0604020202020204" pitchFamily="34" charset="0"/>
            <a:ea typeface="Cambria Math" panose="02040503050406030204" pitchFamily="18" charset="0"/>
          </a:endParaRPr>
        </a:p>
        <a:p>
          <a:pPr marL="171450" lvl="1" indent="-171450" algn="l" defTabSz="711200">
            <a:lnSpc>
              <a:spcPct val="90000"/>
            </a:lnSpc>
            <a:spcBef>
              <a:spcPct val="0"/>
            </a:spcBef>
            <a:spcAft>
              <a:spcPct val="15000"/>
            </a:spcAft>
            <a:buChar char="•"/>
          </a:pPr>
          <a:r>
            <a:rPr kumimoji="0" lang="en-GB" altLang="en-US" sz="1600" b="0" u="none" strike="noStrike" kern="1200" cap="none" normalizeH="0" baseline="0" dirty="0">
              <a:ln>
                <a:noFill/>
              </a:ln>
              <a:solidFill>
                <a:schemeClr val="tx1"/>
              </a:solidFill>
              <a:effectLst/>
              <a:latin typeface="Arial" panose="020B0604020202020204" pitchFamily="34" charset="0"/>
            </a:rPr>
            <a:t>Evaporative systems </a:t>
          </a:r>
          <a:r>
            <a:rPr lang="en-GB" altLang="en-US" sz="1600" kern="1200" dirty="0">
              <a:latin typeface="Arial" panose="020B0604020202020204" pitchFamily="34" charset="0"/>
            </a:rPr>
            <a:t>preferred</a:t>
          </a:r>
          <a:endParaRPr kumimoji="0" lang="en-GB" altLang="en-US" sz="1600" b="0" u="none" strike="noStrike" kern="1200" cap="none" normalizeH="0" baseline="0" dirty="0">
            <a:ln>
              <a:noFill/>
            </a:ln>
            <a:solidFill>
              <a:schemeClr val="tx1"/>
            </a:solidFill>
            <a:effectLst/>
            <a:latin typeface="Arial" panose="020B0604020202020204" pitchFamily="34" charset="0"/>
          </a:endParaRPr>
        </a:p>
        <a:p>
          <a:pPr marL="171450" lvl="1" indent="-171450" algn="l" defTabSz="711200">
            <a:lnSpc>
              <a:spcPct val="90000"/>
            </a:lnSpc>
            <a:spcBef>
              <a:spcPct val="0"/>
            </a:spcBef>
            <a:spcAft>
              <a:spcPct val="15000"/>
            </a:spcAft>
            <a:buChar char="•"/>
          </a:pPr>
          <a:r>
            <a:rPr kumimoji="0" lang="en-GB" altLang="en-US" sz="1600" b="0" u="none" strike="noStrike" kern="1200" cap="none" normalizeH="0" baseline="0" dirty="0">
              <a:ln>
                <a:noFill/>
              </a:ln>
              <a:solidFill>
                <a:schemeClr val="tx1"/>
              </a:solidFill>
              <a:effectLst/>
              <a:latin typeface="Arial" panose="020B0604020202020204" pitchFamily="34" charset="0"/>
            </a:rPr>
            <a:t>Targeting future hadron colliders</a:t>
          </a:r>
        </a:p>
      </dsp:txBody>
      <dsp:txXfrm>
        <a:off x="4329866" y="512238"/>
        <a:ext cx="3798093" cy="23716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6460AB-0747-4F61-B894-A6BCC8E5CF21}">
      <dsp:nvSpPr>
        <dsp:cNvPr id="0" name=""/>
        <dsp:cNvSpPr/>
      </dsp:nvSpPr>
      <dsp:spPr>
        <a:xfrm>
          <a:off x="0" y="448442"/>
          <a:ext cx="5129964" cy="159390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8142" tIns="458216" rIns="398142"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t>CMOS compatible process (CNM)</a:t>
          </a:r>
          <a:endParaRPr lang="en-GB" sz="2200" kern="1200" dirty="0"/>
        </a:p>
        <a:p>
          <a:pPr marL="228600" lvl="1" indent="-228600" algn="l" defTabSz="977900">
            <a:lnSpc>
              <a:spcPct val="90000"/>
            </a:lnSpc>
            <a:spcBef>
              <a:spcPct val="0"/>
            </a:spcBef>
            <a:spcAft>
              <a:spcPct val="15000"/>
            </a:spcAft>
            <a:buChar char="•"/>
          </a:pPr>
          <a:r>
            <a:rPr lang="en-US" sz="2200" kern="1200" dirty="0"/>
            <a:t>Thermocompression (“</a:t>
          </a:r>
          <a:r>
            <a:rPr lang="en-US" sz="2200" kern="1200" dirty="0" err="1"/>
            <a:t>Hyperbar</a:t>
          </a:r>
          <a:r>
            <a:rPr lang="en-GB" sz="2200" kern="1200" dirty="0"/>
            <a:t>”, CPPM)</a:t>
          </a:r>
        </a:p>
      </dsp:txBody>
      <dsp:txXfrm>
        <a:off x="0" y="448442"/>
        <a:ext cx="5129964" cy="1593900"/>
      </dsp:txXfrm>
    </dsp:sp>
    <dsp:sp modelId="{38469F26-324E-4772-85F6-8EA3B9DAC728}">
      <dsp:nvSpPr>
        <dsp:cNvPr id="0" name=""/>
        <dsp:cNvSpPr/>
      </dsp:nvSpPr>
      <dsp:spPr>
        <a:xfrm>
          <a:off x="256498" y="123722"/>
          <a:ext cx="3590974" cy="649440"/>
        </a:xfrm>
        <a:prstGeom prst="round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730" tIns="0" rIns="135730" bIns="0" numCol="1" spcCol="1270" anchor="ctr" anchorCtr="0">
          <a:noAutofit/>
        </a:bodyPr>
        <a:lstStyle/>
        <a:p>
          <a:pPr marL="0" lvl="0" indent="0" algn="l" defTabSz="977900">
            <a:lnSpc>
              <a:spcPct val="90000"/>
            </a:lnSpc>
            <a:spcBef>
              <a:spcPct val="0"/>
            </a:spcBef>
            <a:spcAft>
              <a:spcPct val="35000"/>
            </a:spcAft>
            <a:buNone/>
          </a:pPr>
          <a:r>
            <a:rPr lang="en-US" sz="2200" kern="1200" dirty="0"/>
            <a:t>Silicon microchannels</a:t>
          </a:r>
          <a:endParaRPr lang="en-GB" sz="2200" kern="1200" dirty="0"/>
        </a:p>
      </dsp:txBody>
      <dsp:txXfrm>
        <a:off x="288201" y="155425"/>
        <a:ext cx="3527568" cy="586034"/>
      </dsp:txXfrm>
    </dsp:sp>
    <dsp:sp modelId="{87F3FA8E-3166-47D5-BDF0-2BDBADA95392}">
      <dsp:nvSpPr>
        <dsp:cNvPr id="0" name=""/>
        <dsp:cNvSpPr/>
      </dsp:nvSpPr>
      <dsp:spPr>
        <a:xfrm>
          <a:off x="0" y="2485862"/>
          <a:ext cx="5129964" cy="93555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8142" tIns="458216" rIns="398142" bIns="156464" numCol="1" spcCol="1270" anchor="t" anchorCtr="0">
          <a:noAutofit/>
        </a:bodyPr>
        <a:lstStyle/>
        <a:p>
          <a:pPr marL="228600" lvl="1" indent="-228600" algn="l" defTabSz="977900">
            <a:lnSpc>
              <a:spcPct val="90000"/>
            </a:lnSpc>
            <a:spcBef>
              <a:spcPct val="0"/>
            </a:spcBef>
            <a:spcAft>
              <a:spcPct val="15000"/>
            </a:spcAft>
            <a:buChar char="•"/>
          </a:pPr>
          <a:r>
            <a:rPr lang="en-GB" sz="2200" kern="1200" dirty="0"/>
            <a:t>LTCC/HTCC (UoM/CERN)</a:t>
          </a:r>
        </a:p>
      </dsp:txBody>
      <dsp:txXfrm>
        <a:off x="0" y="2485862"/>
        <a:ext cx="5129964" cy="935550"/>
      </dsp:txXfrm>
    </dsp:sp>
    <dsp:sp modelId="{A85A6DF9-BAAB-4997-A080-11DC571B24C7}">
      <dsp:nvSpPr>
        <dsp:cNvPr id="0" name=""/>
        <dsp:cNvSpPr/>
      </dsp:nvSpPr>
      <dsp:spPr>
        <a:xfrm>
          <a:off x="256498" y="2161142"/>
          <a:ext cx="3590974" cy="649440"/>
        </a:xfrm>
        <a:prstGeom prst="round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730" tIns="0" rIns="135730" bIns="0" numCol="1" spcCol="1270" anchor="ctr" anchorCtr="0">
          <a:noAutofit/>
        </a:bodyPr>
        <a:lstStyle/>
        <a:p>
          <a:pPr marL="0" lvl="0" indent="0" algn="l" defTabSz="977900">
            <a:lnSpc>
              <a:spcPct val="90000"/>
            </a:lnSpc>
            <a:spcBef>
              <a:spcPct val="0"/>
            </a:spcBef>
            <a:spcAft>
              <a:spcPct val="35000"/>
            </a:spcAft>
            <a:buNone/>
          </a:pPr>
          <a:r>
            <a:rPr lang="en-GB" sz="2200" kern="1200" dirty="0"/>
            <a:t>Ceramics</a:t>
          </a:r>
        </a:p>
      </dsp:txBody>
      <dsp:txXfrm>
        <a:off x="288201" y="2192845"/>
        <a:ext cx="3527568" cy="586034"/>
      </dsp:txXfrm>
    </dsp:sp>
    <dsp:sp modelId="{55065030-12ED-44F2-9193-BD2905222E20}">
      <dsp:nvSpPr>
        <dsp:cNvPr id="0" name=""/>
        <dsp:cNvSpPr/>
      </dsp:nvSpPr>
      <dsp:spPr>
        <a:xfrm>
          <a:off x="0" y="3864932"/>
          <a:ext cx="5129964" cy="93555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8142" tIns="458216" rIns="398142" bIns="156464" numCol="1" spcCol="1270" anchor="t" anchorCtr="0">
          <a:noAutofit/>
        </a:bodyPr>
        <a:lstStyle/>
        <a:p>
          <a:pPr marL="228600" lvl="1" indent="-228600" algn="l" defTabSz="977900">
            <a:lnSpc>
              <a:spcPct val="90000"/>
            </a:lnSpc>
            <a:spcBef>
              <a:spcPct val="0"/>
            </a:spcBef>
            <a:spcAft>
              <a:spcPct val="15000"/>
            </a:spcAft>
            <a:buChar char="•"/>
          </a:pPr>
          <a:r>
            <a:rPr lang="en-GB" sz="2200" kern="1200" dirty="0"/>
            <a:t>Metal (UoM)</a:t>
          </a:r>
        </a:p>
      </dsp:txBody>
      <dsp:txXfrm>
        <a:off x="0" y="3864932"/>
        <a:ext cx="5129964" cy="935550"/>
      </dsp:txXfrm>
    </dsp:sp>
    <dsp:sp modelId="{2F53F87B-6814-4F7C-951A-E0DD7277D27D}">
      <dsp:nvSpPr>
        <dsp:cNvPr id="0" name=""/>
        <dsp:cNvSpPr/>
      </dsp:nvSpPr>
      <dsp:spPr>
        <a:xfrm>
          <a:off x="256498" y="3540212"/>
          <a:ext cx="3590974" cy="649440"/>
        </a:xfrm>
        <a:prstGeom prst="round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730" tIns="0" rIns="135730" bIns="0" numCol="1" spcCol="1270" anchor="ctr" anchorCtr="0">
          <a:noAutofit/>
        </a:bodyPr>
        <a:lstStyle/>
        <a:p>
          <a:pPr marL="0" lvl="0" indent="0" algn="l" defTabSz="977900">
            <a:lnSpc>
              <a:spcPct val="90000"/>
            </a:lnSpc>
            <a:spcBef>
              <a:spcPct val="0"/>
            </a:spcBef>
            <a:spcAft>
              <a:spcPct val="35000"/>
            </a:spcAft>
            <a:buNone/>
          </a:pPr>
          <a:r>
            <a:rPr lang="en-GB" sz="2200" kern="1200" dirty="0"/>
            <a:t>3D printing</a:t>
          </a:r>
        </a:p>
      </dsp:txBody>
      <dsp:txXfrm>
        <a:off x="288201" y="3571915"/>
        <a:ext cx="3527568"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555091-F427-4372-B242-061499BD17A4}">
      <dsp:nvSpPr>
        <dsp:cNvPr id="0" name=""/>
        <dsp:cNvSpPr/>
      </dsp:nvSpPr>
      <dsp:spPr>
        <a:xfrm>
          <a:off x="0" y="55623"/>
          <a:ext cx="5459492" cy="7616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t>DRD8 WP3 meetings</a:t>
          </a:r>
        </a:p>
      </dsp:txBody>
      <dsp:txXfrm>
        <a:off x="37182" y="92805"/>
        <a:ext cx="5385128" cy="687306"/>
      </dsp:txXfrm>
    </dsp:sp>
    <dsp:sp modelId="{B13F7DB3-B994-49FD-9E96-9E154CB2CF59}">
      <dsp:nvSpPr>
        <dsp:cNvPr id="0" name=""/>
        <dsp:cNvSpPr/>
      </dsp:nvSpPr>
      <dsp:spPr>
        <a:xfrm>
          <a:off x="0" y="817293"/>
          <a:ext cx="5459492" cy="1989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339"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GB" sz="2400" kern="1200" dirty="0"/>
            <a:t>Kick-off meeting (</a:t>
          </a:r>
          <a:r>
            <a:rPr lang="en-GB" sz="2400" kern="1200" dirty="0">
              <a:hlinkClick xmlns:r="http://schemas.openxmlformats.org/officeDocument/2006/relationships" r:id="rId1"/>
            </a:rPr>
            <a:t>link</a:t>
          </a:r>
          <a:r>
            <a:rPr lang="en-GB" sz="2400" kern="1200" dirty="0"/>
            <a:t>, 25/03/25)</a:t>
          </a:r>
        </a:p>
        <a:p>
          <a:pPr marL="228600" lvl="1" indent="-228600" algn="l" defTabSz="1066800">
            <a:lnSpc>
              <a:spcPct val="90000"/>
            </a:lnSpc>
            <a:spcBef>
              <a:spcPct val="0"/>
            </a:spcBef>
            <a:spcAft>
              <a:spcPct val="20000"/>
            </a:spcAft>
            <a:buChar char="•"/>
          </a:pPr>
          <a:r>
            <a:rPr lang="en-GB" sz="2400" kern="1200" dirty="0"/>
            <a:t> AIDA projects proposals discussion (</a:t>
          </a:r>
          <a:r>
            <a:rPr lang="en-GB" sz="2400" kern="1200" dirty="0">
              <a:hlinkClick xmlns:r="http://schemas.openxmlformats.org/officeDocument/2006/relationships" r:id="rId2"/>
            </a:rPr>
            <a:t>link</a:t>
          </a:r>
          <a:r>
            <a:rPr lang="en-GB" sz="2400" kern="1200" dirty="0"/>
            <a:t>, 03/06/25)</a:t>
          </a:r>
        </a:p>
        <a:p>
          <a:pPr marL="228600" lvl="1" indent="-228600" algn="l" defTabSz="1066800">
            <a:lnSpc>
              <a:spcPct val="90000"/>
            </a:lnSpc>
            <a:spcBef>
              <a:spcPct val="0"/>
            </a:spcBef>
            <a:spcAft>
              <a:spcPct val="20000"/>
            </a:spcAft>
            <a:buChar char="•"/>
          </a:pPr>
          <a:r>
            <a:rPr lang="en-GB" sz="2400" kern="1200" dirty="0"/>
            <a:t>23-29 people connected</a:t>
          </a:r>
        </a:p>
        <a:p>
          <a:pPr marL="228600" lvl="1" indent="-228600" algn="l" defTabSz="1066800">
            <a:lnSpc>
              <a:spcPct val="90000"/>
            </a:lnSpc>
            <a:spcBef>
              <a:spcPct val="0"/>
            </a:spcBef>
            <a:spcAft>
              <a:spcPct val="20000"/>
            </a:spcAft>
            <a:buChar char="•"/>
          </a:pPr>
          <a:endParaRPr lang="en-GB" sz="2400" kern="1200" dirty="0"/>
        </a:p>
      </dsp:txBody>
      <dsp:txXfrm>
        <a:off x="0" y="817293"/>
        <a:ext cx="5459492" cy="1989270"/>
      </dsp:txXfrm>
    </dsp:sp>
    <dsp:sp modelId="{A8B07D27-C76C-4413-9F39-BAE043C94683}">
      <dsp:nvSpPr>
        <dsp:cNvPr id="0" name=""/>
        <dsp:cNvSpPr/>
      </dsp:nvSpPr>
      <dsp:spPr>
        <a:xfrm>
          <a:off x="0" y="2806563"/>
          <a:ext cx="5459492" cy="7616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t>Flash slides based on</a:t>
          </a:r>
        </a:p>
      </dsp:txBody>
      <dsp:txXfrm>
        <a:off x="37182" y="2843745"/>
        <a:ext cx="5385128" cy="687306"/>
      </dsp:txXfrm>
    </dsp:sp>
    <dsp:sp modelId="{B999761C-5630-43F5-9A41-45987976BD04}">
      <dsp:nvSpPr>
        <dsp:cNvPr id="0" name=""/>
        <dsp:cNvSpPr/>
      </dsp:nvSpPr>
      <dsp:spPr>
        <a:xfrm>
          <a:off x="0" y="3568233"/>
          <a:ext cx="5459492" cy="1187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339"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GB" sz="2400" kern="1200" dirty="0"/>
            <a:t>Slides received</a:t>
          </a:r>
        </a:p>
        <a:p>
          <a:pPr marL="228600" lvl="1" indent="-228600" algn="l" defTabSz="1066800">
            <a:lnSpc>
              <a:spcPct val="90000"/>
            </a:lnSpc>
            <a:spcBef>
              <a:spcPct val="0"/>
            </a:spcBef>
            <a:spcAft>
              <a:spcPct val="20000"/>
            </a:spcAft>
            <a:buChar char="•"/>
          </a:pPr>
          <a:r>
            <a:rPr lang="en-GB" sz="2400" kern="1200" dirty="0"/>
            <a:t>Kick-off meeting (subscription to the </a:t>
          </a:r>
          <a:r>
            <a:rPr lang="en-GB" sz="2400" kern="1200" dirty="0">
              <a:hlinkClick xmlns:r="http://schemas.openxmlformats.org/officeDocument/2006/relationships" r:id="rId3"/>
            </a:rPr>
            <a:t>DRD8 WP3</a:t>
          </a:r>
          <a:r>
            <a:rPr lang="en-GB" sz="2400" kern="1200" dirty="0"/>
            <a:t> needed for access)</a:t>
          </a:r>
        </a:p>
      </dsp:txBody>
      <dsp:txXfrm>
        <a:off x="0" y="3568233"/>
        <a:ext cx="5459492" cy="118714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EA9AC1-8D7C-4AF3-AB73-60253E58F9E5}" type="datetimeFigureOut">
              <a:rPr lang="en-GB" smtClean="0"/>
              <a:t>18/06/2025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9FA293-6628-41F3-A918-3B4E7D0C71D9}" type="slidenum">
              <a:rPr lang="en-GB" smtClean="0"/>
              <a:t>‹#›</a:t>
            </a:fld>
            <a:endParaRPr lang="en-GB"/>
          </a:p>
        </p:txBody>
      </p:sp>
    </p:spTree>
    <p:extLst>
      <p:ext uri="{BB962C8B-B14F-4D97-AF65-F5344CB8AC3E}">
        <p14:creationId xmlns:p14="http://schemas.microsoft.com/office/powerpoint/2010/main" val="75758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A197E-30CB-73AB-CCDE-E949B8CA37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ED2FD09-4C23-DAEF-05F5-26C665A102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05CF49A-700E-C9D1-CC55-9C253D1ABF58}"/>
              </a:ext>
            </a:extLst>
          </p:cNvPr>
          <p:cNvSpPr>
            <a:spLocks noGrp="1"/>
          </p:cNvSpPr>
          <p:nvPr>
            <p:ph type="dt" sz="half" idx="10"/>
          </p:nvPr>
        </p:nvSpPr>
        <p:spPr/>
        <p:txBody>
          <a:bodyPr/>
          <a:lstStyle/>
          <a:p>
            <a:r>
              <a:rPr lang="en-US"/>
              <a:t>25/03/2025</a:t>
            </a:r>
            <a:endParaRPr lang="en-GB"/>
          </a:p>
        </p:txBody>
      </p:sp>
      <p:sp>
        <p:nvSpPr>
          <p:cNvPr id="5" name="Footer Placeholder 4">
            <a:extLst>
              <a:ext uri="{FF2B5EF4-FFF2-40B4-BE49-F238E27FC236}">
                <a16:creationId xmlns:a16="http://schemas.microsoft.com/office/drawing/2014/main" id="{955020D2-0D7E-255F-5A47-9FB7F33194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625CE8-C32A-C4A9-A7ED-8830E138F5B6}"/>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2104356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1C354-51BE-367B-122E-B6EF3E7F804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84543E-81DD-0540-C934-83EDAEBDE1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10CC00-F6FE-72E4-81BE-26162969CB36}"/>
              </a:ext>
            </a:extLst>
          </p:cNvPr>
          <p:cNvSpPr>
            <a:spLocks noGrp="1"/>
          </p:cNvSpPr>
          <p:nvPr>
            <p:ph type="dt" sz="half" idx="10"/>
          </p:nvPr>
        </p:nvSpPr>
        <p:spPr/>
        <p:txBody>
          <a:bodyPr/>
          <a:lstStyle/>
          <a:p>
            <a:r>
              <a:rPr lang="en-US"/>
              <a:t>25/03/2025</a:t>
            </a:r>
            <a:endParaRPr lang="en-GB"/>
          </a:p>
        </p:txBody>
      </p:sp>
      <p:sp>
        <p:nvSpPr>
          <p:cNvPr id="5" name="Footer Placeholder 4">
            <a:extLst>
              <a:ext uri="{FF2B5EF4-FFF2-40B4-BE49-F238E27FC236}">
                <a16:creationId xmlns:a16="http://schemas.microsoft.com/office/drawing/2014/main" id="{7E1A44B8-548E-B798-7123-E2E2EF088C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5F612B-120B-C107-9FF7-B64EE1FDC677}"/>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57995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DE1D7A-E6EB-CE9B-F6C5-969EE16A8AF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6F17E00-C60B-1AF8-9F02-352D82285A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9B8852-7BE8-8B68-E5B5-51F64372FA76}"/>
              </a:ext>
            </a:extLst>
          </p:cNvPr>
          <p:cNvSpPr>
            <a:spLocks noGrp="1"/>
          </p:cNvSpPr>
          <p:nvPr>
            <p:ph type="dt" sz="half" idx="10"/>
          </p:nvPr>
        </p:nvSpPr>
        <p:spPr/>
        <p:txBody>
          <a:bodyPr/>
          <a:lstStyle/>
          <a:p>
            <a:r>
              <a:rPr lang="en-US"/>
              <a:t>25/03/2025</a:t>
            </a:r>
            <a:endParaRPr lang="en-GB"/>
          </a:p>
        </p:txBody>
      </p:sp>
      <p:sp>
        <p:nvSpPr>
          <p:cNvPr id="5" name="Footer Placeholder 4">
            <a:extLst>
              <a:ext uri="{FF2B5EF4-FFF2-40B4-BE49-F238E27FC236}">
                <a16:creationId xmlns:a16="http://schemas.microsoft.com/office/drawing/2014/main" id="{5A819444-791B-2D3D-E1E0-8034016B7A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FE985A-CBEE-372F-3912-2EBBE6D79956}"/>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883189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59935-94F8-2137-4785-1CE4877712F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76D24F-2A22-D7B3-BC31-4C7D8FC611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DDA8C2-55B0-FF71-86F9-B97DD5CF987A}"/>
              </a:ext>
            </a:extLst>
          </p:cNvPr>
          <p:cNvSpPr>
            <a:spLocks noGrp="1"/>
          </p:cNvSpPr>
          <p:nvPr>
            <p:ph type="dt" sz="half" idx="10"/>
          </p:nvPr>
        </p:nvSpPr>
        <p:spPr>
          <a:xfrm>
            <a:off x="0" y="6492875"/>
            <a:ext cx="2743200" cy="365125"/>
          </a:xfrm>
        </p:spPr>
        <p:txBody>
          <a:bodyPr/>
          <a:lstStyle/>
          <a:p>
            <a:r>
              <a:rPr lang="en-US"/>
              <a:t>25/03/2025</a:t>
            </a:r>
            <a:endParaRPr lang="en-GB"/>
          </a:p>
        </p:txBody>
      </p:sp>
      <p:sp>
        <p:nvSpPr>
          <p:cNvPr id="5" name="Footer Placeholder 4">
            <a:extLst>
              <a:ext uri="{FF2B5EF4-FFF2-40B4-BE49-F238E27FC236}">
                <a16:creationId xmlns:a16="http://schemas.microsoft.com/office/drawing/2014/main" id="{2455C6DE-CFA6-CDF8-B778-76C09D1B8D52}"/>
              </a:ext>
            </a:extLst>
          </p:cNvPr>
          <p:cNvSpPr>
            <a:spLocks noGrp="1"/>
          </p:cNvSpPr>
          <p:nvPr>
            <p:ph type="ftr" sz="quarter" idx="11"/>
          </p:nvPr>
        </p:nvSpPr>
        <p:spPr>
          <a:xfrm>
            <a:off x="4038600" y="6492874"/>
            <a:ext cx="4114800" cy="365125"/>
          </a:xfrm>
        </p:spPr>
        <p:txBody>
          <a:bodyPr/>
          <a:lstStyle/>
          <a:p>
            <a:endParaRPr lang="en-GB"/>
          </a:p>
        </p:txBody>
      </p:sp>
      <p:sp>
        <p:nvSpPr>
          <p:cNvPr id="6" name="Slide Number Placeholder 5">
            <a:extLst>
              <a:ext uri="{FF2B5EF4-FFF2-40B4-BE49-F238E27FC236}">
                <a16:creationId xmlns:a16="http://schemas.microsoft.com/office/drawing/2014/main" id="{53D87DF2-9D26-02F6-12D6-97FE92259D46}"/>
              </a:ext>
            </a:extLst>
          </p:cNvPr>
          <p:cNvSpPr>
            <a:spLocks noGrp="1"/>
          </p:cNvSpPr>
          <p:nvPr>
            <p:ph type="sldNum" sz="quarter" idx="12"/>
          </p:nvPr>
        </p:nvSpPr>
        <p:spPr>
          <a:xfrm>
            <a:off x="9448800" y="6492873"/>
            <a:ext cx="2743200" cy="365125"/>
          </a:xfrm>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13434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3D134-16C1-2C03-6A89-86A0B7B6F1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3F31548-620A-9171-9101-E6770E6AD60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5B6F52-C897-B8A8-677A-801013FEF527}"/>
              </a:ext>
            </a:extLst>
          </p:cNvPr>
          <p:cNvSpPr>
            <a:spLocks noGrp="1"/>
          </p:cNvSpPr>
          <p:nvPr>
            <p:ph type="dt" sz="half" idx="10"/>
          </p:nvPr>
        </p:nvSpPr>
        <p:spPr/>
        <p:txBody>
          <a:bodyPr/>
          <a:lstStyle/>
          <a:p>
            <a:r>
              <a:rPr lang="en-US"/>
              <a:t>25/03/2025</a:t>
            </a:r>
            <a:endParaRPr lang="en-GB"/>
          </a:p>
        </p:txBody>
      </p:sp>
      <p:sp>
        <p:nvSpPr>
          <p:cNvPr id="5" name="Footer Placeholder 4">
            <a:extLst>
              <a:ext uri="{FF2B5EF4-FFF2-40B4-BE49-F238E27FC236}">
                <a16:creationId xmlns:a16="http://schemas.microsoft.com/office/drawing/2014/main" id="{42BD5E41-B959-224A-3057-A9D9643872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E2DDAD-E342-7F61-7865-70C728B94A20}"/>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298427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18084-626F-54A8-5218-5AC956B9E7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1CE9D8-23CE-4DB3-3457-30A4D47B3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0199772-D57F-5035-28E3-AE37EC3C4C1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D062EA-DF0E-5501-77FE-D2F5F4336E9D}"/>
              </a:ext>
            </a:extLst>
          </p:cNvPr>
          <p:cNvSpPr>
            <a:spLocks noGrp="1"/>
          </p:cNvSpPr>
          <p:nvPr>
            <p:ph type="dt" sz="half" idx="10"/>
          </p:nvPr>
        </p:nvSpPr>
        <p:spPr/>
        <p:txBody>
          <a:bodyPr/>
          <a:lstStyle/>
          <a:p>
            <a:r>
              <a:rPr lang="en-US"/>
              <a:t>25/03/2025</a:t>
            </a:r>
            <a:endParaRPr lang="en-GB"/>
          </a:p>
        </p:txBody>
      </p:sp>
      <p:sp>
        <p:nvSpPr>
          <p:cNvPr id="6" name="Footer Placeholder 5">
            <a:extLst>
              <a:ext uri="{FF2B5EF4-FFF2-40B4-BE49-F238E27FC236}">
                <a16:creationId xmlns:a16="http://schemas.microsoft.com/office/drawing/2014/main" id="{7B93FB46-0143-E03B-2B3B-8A5B0A385D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ABE7F5-F611-5637-54A7-E32BC9AA6264}"/>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2081919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A75C0-D797-562E-B724-8F15E769B1C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EBD222-D254-438D-F785-9207A241AA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E22078-DC6E-5740-DD42-065EED323E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DC4DAAA-A26C-66D3-3116-3BE4BB21F9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4CAB5D-0C12-EE41-674B-EA3B671284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3E6043-8767-CCE8-241B-6B282A593EA5}"/>
              </a:ext>
            </a:extLst>
          </p:cNvPr>
          <p:cNvSpPr>
            <a:spLocks noGrp="1"/>
          </p:cNvSpPr>
          <p:nvPr>
            <p:ph type="dt" sz="half" idx="10"/>
          </p:nvPr>
        </p:nvSpPr>
        <p:spPr/>
        <p:txBody>
          <a:bodyPr/>
          <a:lstStyle/>
          <a:p>
            <a:r>
              <a:rPr lang="en-US"/>
              <a:t>25/03/2025</a:t>
            </a:r>
            <a:endParaRPr lang="en-GB"/>
          </a:p>
        </p:txBody>
      </p:sp>
      <p:sp>
        <p:nvSpPr>
          <p:cNvPr id="8" name="Footer Placeholder 7">
            <a:extLst>
              <a:ext uri="{FF2B5EF4-FFF2-40B4-BE49-F238E27FC236}">
                <a16:creationId xmlns:a16="http://schemas.microsoft.com/office/drawing/2014/main" id="{52B0FEDD-9FDC-545B-3983-E23139294B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404CD89-E557-E3A2-4EBE-0CF4C5A94DF9}"/>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3768600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ACF73-9AD4-9442-4795-733E8DDB75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C0311D4-7298-7E55-DD1F-AF8FD258871D}"/>
              </a:ext>
            </a:extLst>
          </p:cNvPr>
          <p:cNvSpPr>
            <a:spLocks noGrp="1"/>
          </p:cNvSpPr>
          <p:nvPr>
            <p:ph type="dt" sz="half" idx="10"/>
          </p:nvPr>
        </p:nvSpPr>
        <p:spPr/>
        <p:txBody>
          <a:bodyPr/>
          <a:lstStyle/>
          <a:p>
            <a:r>
              <a:rPr lang="en-US"/>
              <a:t>25/03/2025</a:t>
            </a:r>
            <a:endParaRPr lang="en-GB"/>
          </a:p>
        </p:txBody>
      </p:sp>
      <p:sp>
        <p:nvSpPr>
          <p:cNvPr id="4" name="Footer Placeholder 3">
            <a:extLst>
              <a:ext uri="{FF2B5EF4-FFF2-40B4-BE49-F238E27FC236}">
                <a16:creationId xmlns:a16="http://schemas.microsoft.com/office/drawing/2014/main" id="{D9111AA6-329B-E397-6462-45ACCA07EF3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CF1B682-41A4-0063-9626-EF47CD03CC44}"/>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2458316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8B1C6A-75A2-3BF0-4BB2-B5CF731E3C66}"/>
              </a:ext>
            </a:extLst>
          </p:cNvPr>
          <p:cNvSpPr>
            <a:spLocks noGrp="1"/>
          </p:cNvSpPr>
          <p:nvPr>
            <p:ph type="dt" sz="half" idx="10"/>
          </p:nvPr>
        </p:nvSpPr>
        <p:spPr>
          <a:xfrm>
            <a:off x="0" y="6492875"/>
            <a:ext cx="2743200" cy="365125"/>
          </a:xfrm>
        </p:spPr>
        <p:txBody>
          <a:bodyPr/>
          <a:lstStyle/>
          <a:p>
            <a:r>
              <a:rPr lang="en-US"/>
              <a:t>25/03/2025</a:t>
            </a:r>
            <a:endParaRPr lang="en-GB"/>
          </a:p>
        </p:txBody>
      </p:sp>
      <p:sp>
        <p:nvSpPr>
          <p:cNvPr id="3" name="Footer Placeholder 2">
            <a:extLst>
              <a:ext uri="{FF2B5EF4-FFF2-40B4-BE49-F238E27FC236}">
                <a16:creationId xmlns:a16="http://schemas.microsoft.com/office/drawing/2014/main" id="{BCB8DA77-9370-C277-1361-04060374C3AE}"/>
              </a:ext>
            </a:extLst>
          </p:cNvPr>
          <p:cNvSpPr>
            <a:spLocks noGrp="1"/>
          </p:cNvSpPr>
          <p:nvPr>
            <p:ph type="ftr" sz="quarter" idx="11"/>
          </p:nvPr>
        </p:nvSpPr>
        <p:spPr>
          <a:xfrm>
            <a:off x="4038600" y="6492874"/>
            <a:ext cx="4114800" cy="365125"/>
          </a:xfrm>
        </p:spPr>
        <p:txBody>
          <a:bodyPr/>
          <a:lstStyle/>
          <a:p>
            <a:endParaRPr lang="en-GB"/>
          </a:p>
        </p:txBody>
      </p:sp>
      <p:sp>
        <p:nvSpPr>
          <p:cNvPr id="4" name="Slide Number Placeholder 3">
            <a:extLst>
              <a:ext uri="{FF2B5EF4-FFF2-40B4-BE49-F238E27FC236}">
                <a16:creationId xmlns:a16="http://schemas.microsoft.com/office/drawing/2014/main" id="{426A95F3-7B6D-D9A9-A42A-59A1CFCA575B}"/>
              </a:ext>
            </a:extLst>
          </p:cNvPr>
          <p:cNvSpPr>
            <a:spLocks noGrp="1"/>
          </p:cNvSpPr>
          <p:nvPr>
            <p:ph type="sldNum" sz="quarter" idx="12"/>
          </p:nvPr>
        </p:nvSpPr>
        <p:spPr>
          <a:xfrm>
            <a:off x="9448800" y="6492873"/>
            <a:ext cx="2743200" cy="365125"/>
          </a:xfrm>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3474577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232D2-AFB1-8D35-1492-F7DD032825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37134F-7C1A-EE3C-7AFF-A32B40E23C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7566AF2-A8DC-F7F5-A753-3BE2956140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95FD16-7B97-8160-E3ED-1FBFA622A25E}"/>
              </a:ext>
            </a:extLst>
          </p:cNvPr>
          <p:cNvSpPr>
            <a:spLocks noGrp="1"/>
          </p:cNvSpPr>
          <p:nvPr>
            <p:ph type="dt" sz="half" idx="10"/>
          </p:nvPr>
        </p:nvSpPr>
        <p:spPr/>
        <p:txBody>
          <a:bodyPr/>
          <a:lstStyle/>
          <a:p>
            <a:r>
              <a:rPr lang="en-US"/>
              <a:t>25/03/2025</a:t>
            </a:r>
            <a:endParaRPr lang="en-GB"/>
          </a:p>
        </p:txBody>
      </p:sp>
      <p:sp>
        <p:nvSpPr>
          <p:cNvPr id="6" name="Footer Placeholder 5">
            <a:extLst>
              <a:ext uri="{FF2B5EF4-FFF2-40B4-BE49-F238E27FC236}">
                <a16:creationId xmlns:a16="http://schemas.microsoft.com/office/drawing/2014/main" id="{4EC1AC29-5423-8391-4630-5C83940E2B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33E2B2-6307-BC20-2894-6BA6C626BC4E}"/>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1221292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D4FA2-F0DF-7E36-0434-DDA1B95A5E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4776CA9-3056-DB72-6650-A6E85E7543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70959D2-4E89-ED0F-C119-F3447A05AD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1F6DB9-BD0A-0A94-AC08-CED571E3987B}"/>
              </a:ext>
            </a:extLst>
          </p:cNvPr>
          <p:cNvSpPr>
            <a:spLocks noGrp="1"/>
          </p:cNvSpPr>
          <p:nvPr>
            <p:ph type="dt" sz="half" idx="10"/>
          </p:nvPr>
        </p:nvSpPr>
        <p:spPr/>
        <p:txBody>
          <a:bodyPr/>
          <a:lstStyle/>
          <a:p>
            <a:r>
              <a:rPr lang="en-US"/>
              <a:t>25/03/2025</a:t>
            </a:r>
            <a:endParaRPr lang="en-GB"/>
          </a:p>
        </p:txBody>
      </p:sp>
      <p:sp>
        <p:nvSpPr>
          <p:cNvPr id="6" name="Footer Placeholder 5">
            <a:extLst>
              <a:ext uri="{FF2B5EF4-FFF2-40B4-BE49-F238E27FC236}">
                <a16:creationId xmlns:a16="http://schemas.microsoft.com/office/drawing/2014/main" id="{FDC85B32-EB80-AE81-BC3D-4D31975A96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F3486B-C940-18D8-255D-3C99CBFF34D3}"/>
              </a:ext>
            </a:extLst>
          </p:cNvPr>
          <p:cNvSpPr>
            <a:spLocks noGrp="1"/>
          </p:cNvSpPr>
          <p:nvPr>
            <p:ph type="sldNum" sz="quarter" idx="12"/>
          </p:nvPr>
        </p:nvSpPr>
        <p:spPr/>
        <p:txBody>
          <a:bodyPr/>
          <a:lstStyle/>
          <a:p>
            <a:fld id="{BF0809E1-F4D5-49C4-98D0-3AB62FB6A898}" type="slidenum">
              <a:rPr lang="en-GB" smtClean="0"/>
              <a:t>‹#›</a:t>
            </a:fld>
            <a:endParaRPr lang="en-GB"/>
          </a:p>
        </p:txBody>
      </p:sp>
    </p:spTree>
    <p:extLst>
      <p:ext uri="{BB962C8B-B14F-4D97-AF65-F5344CB8AC3E}">
        <p14:creationId xmlns:p14="http://schemas.microsoft.com/office/powerpoint/2010/main" val="2028760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9801FA-9284-CFE5-7589-E500EB1F11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C8B139-16B0-0388-86F1-5518167BD6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C62857-AEBC-9381-7AAE-3EC4B4795F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25/03/2025</a:t>
            </a:r>
            <a:endParaRPr lang="en-GB"/>
          </a:p>
        </p:txBody>
      </p:sp>
      <p:sp>
        <p:nvSpPr>
          <p:cNvPr id="5" name="Footer Placeholder 4">
            <a:extLst>
              <a:ext uri="{FF2B5EF4-FFF2-40B4-BE49-F238E27FC236}">
                <a16:creationId xmlns:a16="http://schemas.microsoft.com/office/drawing/2014/main" id="{ABC67A53-CC77-B35A-6A28-5E32189C94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4C9A343-5361-050B-C56C-17ED819204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0809E1-F4D5-49C4-98D0-3AB62FB6A898}" type="slidenum">
              <a:rPr lang="en-GB" smtClean="0"/>
              <a:t>‹#›</a:t>
            </a:fld>
            <a:endParaRPr lang="en-GB"/>
          </a:p>
        </p:txBody>
      </p:sp>
    </p:spTree>
    <p:extLst>
      <p:ext uri="{BB962C8B-B14F-4D97-AF65-F5344CB8AC3E}">
        <p14:creationId xmlns:p14="http://schemas.microsoft.com/office/powerpoint/2010/main" val="3244955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art.Verlaat@cern.ch" TargetMode="External"/><Relationship Id="rId2" Type="http://schemas.openxmlformats.org/officeDocument/2006/relationships/hyperlink" Target="mailto:oscar.augusto@manchester.ac.uk"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3.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hyperlink" Target="https://indico.cern.ch/event/1482847/contributions/6522810/" TargetMode="External"/><Relationship Id="rId4" Type="http://schemas.openxmlformats.org/officeDocument/2006/relationships/hyperlink" Target="https://indico.cern.ch/event/1482847/contributions/6522812/"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indico.cern.ch/event/1482847/contributions/6522813/"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hyperlink" Target="https://indico.cern.ch/event/1482847/contributions/6514901/" TargetMode="External"/><Relationship Id="rId5" Type="http://schemas.openxmlformats.org/officeDocument/2006/relationships/image" Target="../media/image190.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0.pn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image" Target="../media/image29.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11" Type="http://schemas.microsoft.com/office/2007/relationships/hdphoto" Target="../media/hdphoto2.wdp"/><Relationship Id="rId5" Type="http://schemas.openxmlformats.org/officeDocument/2006/relationships/image" Target="../media/image24.png"/><Relationship Id="rId10" Type="http://schemas.openxmlformats.org/officeDocument/2006/relationships/image" Target="../media/image28.png"/><Relationship Id="rId4" Type="http://schemas.openxmlformats.org/officeDocument/2006/relationships/image" Target="../media/image23.png"/><Relationship Id="rId9"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hyperlink" Target="https://e-groups.cern.ch/e-groups/EgroupsSubscription.do?egroupName=DRD8-all" TargetMode="External"/><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hyperlink" Target="https://e-groups.cern.ch/e-groups/EgroupsSubscription.do?egroupName=DRD8-WG3"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indico.cern.ch/event/1482847/contributions/6518218/" TargetMode="External"/><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1398984/contributions/5880229/attachments/2827386/4939708/Letter%20of%20Intent_%20DRD8_Feb28.pdf" TargetMode="External"/><Relationship Id="rId3" Type="http://schemas.openxmlformats.org/officeDocument/2006/relationships/hyperlink" Target="https://e-groups.cern.ch/e-groups/Egroup.do?egroupId=10609075&amp;AI_USERNAME=OSCAR&amp;searchField=0&amp;searchMethod=0&amp;searchValue=drd8&amp;pageSize=30&amp;hideSearchFields=false&amp;searchMemberOnly=false&amp;searchAdminOnly=false&amp;AI_SESSION=4F8E746C0AF2E2D57AF13AF87CBD3391" TargetMode="External"/><Relationship Id="rId7" Type="http://schemas.openxmlformats.org/officeDocument/2006/relationships/hyperlink" Target="https://e-groups.cern.ch/e-groups/Egroup.do?egroupId=10609080&amp;AI_USERNAME=OSCAR&amp;searchField=0&amp;searchMethod=0&amp;searchValue=drd8&amp;pageSize=30&amp;hideSearchFields=false&amp;searchMemberOnly=false&amp;searchAdminOnly=false&amp;AI_SESSION=4F8E746C0AF2E2D57AF13AF87CBD3391" TargetMode="External"/><Relationship Id="rId2" Type="http://schemas.openxmlformats.org/officeDocument/2006/relationships/hyperlink" Target="https://indico.cern.ch/event/1521229/contributions/6400758/attachments/3032325/5353742/DRD8%20Technical%20Committee%20Meeting%2014%20March%202025.pdf" TargetMode="External"/><Relationship Id="rId1" Type="http://schemas.openxmlformats.org/officeDocument/2006/relationships/slideLayout" Target="../slideLayouts/slideLayout2.xml"/><Relationship Id="rId6" Type="http://schemas.openxmlformats.org/officeDocument/2006/relationships/hyperlink" Target="https://e-groups.cern.ch/e-groups/EgroupsSubscription.do?egroupName=DRD8-WG3" TargetMode="External"/><Relationship Id="rId5" Type="http://schemas.openxmlformats.org/officeDocument/2006/relationships/hyperlink" Target="https://e-groups.cern.ch/e-groups/Egroup.do?egroupId=10609078&amp;AI_USERNAME=OSCAR&amp;searchField=0&amp;searchMethod=0&amp;searchValue=drd8&amp;pageSize=30&amp;hideSearchFields=false&amp;searchMemberOnly=false&amp;searchAdminOnly=false&amp;AI_SESSION=4F8E746C0AF2E2D57AF13AF87CBD3391" TargetMode="External"/><Relationship Id="rId4" Type="http://schemas.openxmlformats.org/officeDocument/2006/relationships/hyperlink" Target="https://e-groups.cern.ch/e-groups/Egroup.do?egroupId=10609076&amp;AI_USERNAME=OSCAR&amp;searchField=0&amp;searchMethod=0&amp;searchValue=drd8&amp;pageSize=30&amp;hideSearchFields=false&amp;searchMemberOnly=false&amp;searchAdminOnly=false&amp;AI_SESSION=4F8E746C0AF2E2D57AF13AF87CBD3391"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398984/contributions/5880229/attachments/2827386/4939708/Letter%20of%20Intent_%20DRD8_Feb28.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indico.cern.ch/event/1398984/contributions/5880229/attachments/2827386/4939708/Letter%20of%20Intent_%20DRD8_Feb28.pdf" TargetMode="Externa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hyperlink" Target="https://cds.cern.ch/record/2784893/files/ECFA%20Detector%20R&amp;D%20Roadmap.pdf"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echa.europa.eu/documents/10162/67348133/pfas_status_update_report_en.pdf/fc30b694-cfb1-e9ed-7897-d9f3e4ef9ab7?t=1732088416751" TargetMode="External"/><Relationship Id="rId2" Type="http://schemas.openxmlformats.org/officeDocument/2006/relationships/hyperlink" Target="https://echa.europa.eu/documents/10162/1c480180-ece9-1bdd-1eb8-0f3f8e7c0c49"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edms.cern.ch/ui/file/2911627/1/Novec.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s://indico.cern.ch/event/1482847/contributions/652281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0.png"/><Relationship Id="rId1" Type="http://schemas.openxmlformats.org/officeDocument/2006/relationships/slideLayout" Target="../slideLayouts/slideLayout7.xml"/><Relationship Id="rId4" Type="http://schemas.openxmlformats.org/officeDocument/2006/relationships/hyperlink" Target="https://indico.cern.ch/event/1482847/contributions/652281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indico.cern.ch/event/1482847/contributions/6522813/" TargetMode="External"/><Relationship Id="rId3" Type="http://schemas.openxmlformats.org/officeDocument/2006/relationships/diagramData" Target="../diagrams/data3.xml"/><Relationship Id="rId7" Type="http://schemas.microsoft.com/office/2007/relationships/diagramDrawing" Target="../diagrams/drawing2.xm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75AE746-B20F-6EB3-001A-B22E950C665D}"/>
              </a:ext>
            </a:extLst>
          </p:cNvPr>
          <p:cNvSpPr txBox="1">
            <a:spLocks/>
          </p:cNvSpPr>
          <p:nvPr/>
        </p:nvSpPr>
        <p:spPr>
          <a:xfrm>
            <a:off x="640138" y="2458823"/>
            <a:ext cx="10911722" cy="1097178"/>
          </a:xfrm>
          <a:prstGeom prst="rect">
            <a:avLst/>
          </a:prstGeom>
          <a:solidFill>
            <a:srgbClr val="002060"/>
          </a:solidFill>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dirty="0">
              <a:solidFill>
                <a:schemeClr val="bg1">
                  <a:lumMod val="95000"/>
                </a:schemeClr>
              </a:solidFill>
            </a:endParaRPr>
          </a:p>
        </p:txBody>
      </p:sp>
      <p:sp>
        <p:nvSpPr>
          <p:cNvPr id="2" name="Title 1">
            <a:extLst>
              <a:ext uri="{FF2B5EF4-FFF2-40B4-BE49-F238E27FC236}">
                <a16:creationId xmlns:a16="http://schemas.microsoft.com/office/drawing/2014/main" id="{4A793BAD-1ACB-290D-D966-B1F7E0614A98}"/>
              </a:ext>
            </a:extLst>
          </p:cNvPr>
          <p:cNvSpPr>
            <a:spLocks noGrp="1"/>
          </p:cNvSpPr>
          <p:nvPr>
            <p:ph type="ctrTitle"/>
          </p:nvPr>
        </p:nvSpPr>
        <p:spPr/>
        <p:txBody>
          <a:bodyPr/>
          <a:lstStyle/>
          <a:p>
            <a:r>
              <a:rPr lang="en-GB" dirty="0">
                <a:solidFill>
                  <a:schemeClr val="bg1"/>
                </a:solidFill>
              </a:rPr>
              <a:t>DRD8.3: introduction</a:t>
            </a:r>
          </a:p>
        </p:txBody>
      </p:sp>
      <p:sp>
        <p:nvSpPr>
          <p:cNvPr id="3" name="Subtitle 2">
            <a:extLst>
              <a:ext uri="{FF2B5EF4-FFF2-40B4-BE49-F238E27FC236}">
                <a16:creationId xmlns:a16="http://schemas.microsoft.com/office/drawing/2014/main" id="{40EFBDDA-9595-FA16-9BBF-83AED9031155}"/>
              </a:ext>
            </a:extLst>
          </p:cNvPr>
          <p:cNvSpPr>
            <a:spLocks noGrp="1"/>
          </p:cNvSpPr>
          <p:nvPr>
            <p:ph type="subTitle" idx="1"/>
          </p:nvPr>
        </p:nvSpPr>
        <p:spPr/>
        <p:txBody>
          <a:bodyPr/>
          <a:lstStyle/>
          <a:p>
            <a:r>
              <a:rPr lang="en-GB" dirty="0"/>
              <a:t>Oscar Augusto* and Bart </a:t>
            </a:r>
            <a:r>
              <a:rPr lang="en-GB" dirty="0" err="1"/>
              <a:t>Veerlat</a:t>
            </a:r>
            <a:endParaRPr lang="en-GB" dirty="0"/>
          </a:p>
          <a:p>
            <a:r>
              <a:rPr lang="en-GB" dirty="0"/>
              <a:t>(</a:t>
            </a:r>
            <a:r>
              <a:rPr lang="en-GB" dirty="0">
                <a:hlinkClick r:id="rId2"/>
              </a:rPr>
              <a:t>oscar.augusto@manchester.ac.uk</a:t>
            </a:r>
            <a:r>
              <a:rPr lang="en-GB" dirty="0"/>
              <a:t> and </a:t>
            </a:r>
            <a:r>
              <a:rPr lang="en-GB" dirty="0">
                <a:hlinkClick r:id="rId3"/>
              </a:rPr>
              <a:t>Bart.Verlaat@cern.ch</a:t>
            </a:r>
            <a:r>
              <a:rPr lang="en-GB" dirty="0"/>
              <a:t>)</a:t>
            </a:r>
          </a:p>
        </p:txBody>
      </p:sp>
      <p:pic>
        <p:nvPicPr>
          <p:cNvPr id="1026" name="Picture 2" descr="University logo | University brand | StaffNet | The ...">
            <a:extLst>
              <a:ext uri="{FF2B5EF4-FFF2-40B4-BE49-F238E27FC236}">
                <a16:creationId xmlns:a16="http://schemas.microsoft.com/office/drawing/2014/main" id="{8ED58397-EB86-8608-E924-058AC2B7F74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757" t="20177" r="18769" b="19945"/>
          <a:stretch>
            <a:fillRect/>
          </a:stretch>
        </p:blipFill>
        <p:spPr bwMode="auto">
          <a:xfrm>
            <a:off x="0" y="0"/>
            <a:ext cx="2975317" cy="12889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ERN - Wikipedia">
            <a:extLst>
              <a:ext uri="{FF2B5EF4-FFF2-40B4-BE49-F238E27FC236}">
                <a16:creationId xmlns:a16="http://schemas.microsoft.com/office/drawing/2014/main" id="{C3A7B5B3-084B-8E28-13CD-DB3B35A6EA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03048" y="0"/>
            <a:ext cx="1288951" cy="1288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135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F8CD7-81C8-901C-80CE-2E5C9C463B3E}"/>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52E2D0DF-A991-2856-F0D6-36C107A2FB01}"/>
              </a:ext>
            </a:extLst>
          </p:cNvPr>
          <p:cNvSpPr/>
          <p:nvPr/>
        </p:nvSpPr>
        <p:spPr>
          <a:xfrm>
            <a:off x="181307" y="508000"/>
            <a:ext cx="11673598" cy="6029960"/>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A9D7C85A-E67F-E9E7-EBC8-2F95D90403C9}"/>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DB1A936C-38FD-9121-EBD8-529636A0378E}"/>
              </a:ext>
            </a:extLst>
          </p:cNvPr>
          <p:cNvSpPr>
            <a:spLocks noGrp="1"/>
          </p:cNvSpPr>
          <p:nvPr>
            <p:ph type="sldNum" sz="quarter" idx="12"/>
          </p:nvPr>
        </p:nvSpPr>
        <p:spPr/>
        <p:txBody>
          <a:bodyPr/>
          <a:lstStyle/>
          <a:p>
            <a:fld id="{B860F296-A57F-450A-AFD7-3467384C2D58}" type="slidenum">
              <a:rPr lang="en-US" smtClean="0"/>
              <a:pPr/>
              <a:t>10</a:t>
            </a:fld>
            <a:endParaRPr lang="en-US" dirty="0"/>
          </a:p>
        </p:txBody>
      </p:sp>
      <p:grpSp>
        <p:nvGrpSpPr>
          <p:cNvPr id="12" name="Group 11">
            <a:extLst>
              <a:ext uri="{FF2B5EF4-FFF2-40B4-BE49-F238E27FC236}">
                <a16:creationId xmlns:a16="http://schemas.microsoft.com/office/drawing/2014/main" id="{0FD0BE0A-61EF-B0E7-1044-85F44D678D2A}"/>
              </a:ext>
            </a:extLst>
          </p:cNvPr>
          <p:cNvGrpSpPr/>
          <p:nvPr/>
        </p:nvGrpSpPr>
        <p:grpSpPr>
          <a:xfrm>
            <a:off x="345271" y="219782"/>
            <a:ext cx="3420034" cy="590400"/>
            <a:chOff x="244288" y="308055"/>
            <a:chExt cx="3420034" cy="590400"/>
          </a:xfrm>
        </p:grpSpPr>
        <p:sp>
          <p:nvSpPr>
            <p:cNvPr id="14" name="Rectangle: Rounded Corners 13">
              <a:extLst>
                <a:ext uri="{FF2B5EF4-FFF2-40B4-BE49-F238E27FC236}">
                  <a16:creationId xmlns:a16="http://schemas.microsoft.com/office/drawing/2014/main" id="{716B980A-B32B-F999-E646-EE05FCEBDFC4}"/>
                </a:ext>
              </a:extLst>
            </p:cNvPr>
            <p:cNvSpPr/>
            <p:nvPr/>
          </p:nvSpPr>
          <p:spPr>
            <a:xfrm>
              <a:off x="244288" y="308055"/>
              <a:ext cx="3420034" cy="5904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5" name="Rectangle: Rounded Corners 4">
              <a:extLst>
                <a:ext uri="{FF2B5EF4-FFF2-40B4-BE49-F238E27FC236}">
                  <a16:creationId xmlns:a16="http://schemas.microsoft.com/office/drawing/2014/main" id="{08BAFEEF-354B-D917-E8E2-4E5D83BEE382}"/>
                </a:ext>
              </a:extLst>
            </p:cNvPr>
            <p:cNvSpPr txBox="1"/>
            <p:nvPr/>
          </p:nvSpPr>
          <p:spPr>
            <a:xfrm>
              <a:off x="273109" y="336876"/>
              <a:ext cx="3362392" cy="5327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9269" tIns="0" rIns="129269" bIns="0" numCol="1" spcCol="1270" anchor="ctr" anchorCtr="0">
              <a:noAutofit/>
            </a:bodyPr>
            <a:lstStyle/>
            <a:p>
              <a:pPr marL="0" lvl="0" indent="0" algn="l" defTabSz="889000">
                <a:lnSpc>
                  <a:spcPct val="90000"/>
                </a:lnSpc>
                <a:spcBef>
                  <a:spcPct val="0"/>
                </a:spcBef>
                <a:spcAft>
                  <a:spcPct val="35000"/>
                </a:spcAft>
                <a:buNone/>
              </a:pPr>
              <a:r>
                <a:rPr lang="en-US" sz="2000" kern="1200" dirty="0"/>
                <a:t>DRD8.3: </a:t>
              </a:r>
              <a:r>
                <a:rPr lang="en-US" sz="2000" dirty="0"/>
                <a:t>Cooling Facilities</a:t>
              </a:r>
              <a:endParaRPr lang="en-US" sz="2000" kern="1200" dirty="0"/>
            </a:p>
          </p:txBody>
        </p:sp>
      </p:grpSp>
      <p:pic>
        <p:nvPicPr>
          <p:cNvPr id="8" name="Picture 7">
            <a:extLst>
              <a:ext uri="{FF2B5EF4-FFF2-40B4-BE49-F238E27FC236}">
                <a16:creationId xmlns:a16="http://schemas.microsoft.com/office/drawing/2014/main" id="{FF350C9F-C4F5-BEAF-520A-C3E6F5B6F53E}"/>
              </a:ext>
            </a:extLst>
          </p:cNvPr>
          <p:cNvPicPr>
            <a:picLocks noChangeAspect="1"/>
          </p:cNvPicPr>
          <p:nvPr/>
        </p:nvPicPr>
        <p:blipFill>
          <a:blip r:embed="rId2"/>
          <a:stretch>
            <a:fillRect/>
          </a:stretch>
        </p:blipFill>
        <p:spPr>
          <a:xfrm>
            <a:off x="1630293" y="1024913"/>
            <a:ext cx="8931414" cy="4778154"/>
          </a:xfrm>
          <a:prstGeom prst="rect">
            <a:avLst/>
          </a:prstGeom>
        </p:spPr>
      </p:pic>
      <p:sp>
        <p:nvSpPr>
          <p:cNvPr id="3" name="TextBox 2">
            <a:extLst>
              <a:ext uri="{FF2B5EF4-FFF2-40B4-BE49-F238E27FC236}">
                <a16:creationId xmlns:a16="http://schemas.microsoft.com/office/drawing/2014/main" id="{C83B41B7-185D-C754-92B1-3E53F37166D6}"/>
              </a:ext>
            </a:extLst>
          </p:cNvPr>
          <p:cNvSpPr txBox="1"/>
          <p:nvPr/>
        </p:nvSpPr>
        <p:spPr>
          <a:xfrm>
            <a:off x="908085" y="6017798"/>
            <a:ext cx="10220042" cy="369332"/>
          </a:xfrm>
          <a:prstGeom prst="rect">
            <a:avLst/>
          </a:prstGeom>
          <a:solidFill>
            <a:srgbClr val="FFC000"/>
          </a:solidFill>
        </p:spPr>
        <p:txBody>
          <a:bodyPr wrap="none" rtlCol="0">
            <a:spAutoFit/>
          </a:bodyPr>
          <a:lstStyle/>
          <a:p>
            <a:r>
              <a:rPr lang="en-GB" dirty="0"/>
              <a:t>Infrastructure sharing via DRD8 is possible. Please don’t hesitate to contact us if you like to contribute!</a:t>
            </a:r>
          </a:p>
        </p:txBody>
      </p:sp>
    </p:spTree>
    <p:extLst>
      <p:ext uri="{BB962C8B-B14F-4D97-AF65-F5344CB8AC3E}">
        <p14:creationId xmlns:p14="http://schemas.microsoft.com/office/powerpoint/2010/main" val="2960686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72414-7D1A-713A-BDDB-F9FCC15D0E3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A0AFC5C-985D-3BD2-E875-BFC824FDEEB3}"/>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56187E80-8034-7346-3F60-B53181F01CD1}"/>
              </a:ext>
            </a:extLst>
          </p:cNvPr>
          <p:cNvSpPr>
            <a:spLocks noGrp="1"/>
          </p:cNvSpPr>
          <p:nvPr>
            <p:ph type="sldNum" sz="quarter" idx="12"/>
          </p:nvPr>
        </p:nvSpPr>
        <p:spPr/>
        <p:txBody>
          <a:bodyPr/>
          <a:lstStyle/>
          <a:p>
            <a:fld id="{B860F296-A57F-450A-AFD7-3467384C2D58}" type="slidenum">
              <a:rPr lang="en-US" smtClean="0"/>
              <a:pPr/>
              <a:t>11</a:t>
            </a:fld>
            <a:endParaRPr lang="en-US" dirty="0"/>
          </a:p>
        </p:txBody>
      </p:sp>
      <p:sp>
        <p:nvSpPr>
          <p:cNvPr id="5" name="Title 3">
            <a:extLst>
              <a:ext uri="{FF2B5EF4-FFF2-40B4-BE49-F238E27FC236}">
                <a16:creationId xmlns:a16="http://schemas.microsoft.com/office/drawing/2014/main" id="{B864AA77-8661-A4D1-6D2B-B31DDD9614DC}"/>
              </a:ext>
            </a:extLst>
          </p:cNvPr>
          <p:cNvSpPr txBox="1">
            <a:spLocks/>
          </p:cNvSpPr>
          <p:nvPr/>
        </p:nvSpPr>
        <p:spPr>
          <a:xfrm>
            <a:off x="46383" y="18256"/>
            <a:ext cx="11307417" cy="7503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Highlights from different institutes/groups</a:t>
            </a:r>
          </a:p>
        </p:txBody>
      </p:sp>
      <p:graphicFrame>
        <p:nvGraphicFramePr>
          <p:cNvPr id="6" name="Diagram 5">
            <a:extLst>
              <a:ext uri="{FF2B5EF4-FFF2-40B4-BE49-F238E27FC236}">
                <a16:creationId xmlns:a16="http://schemas.microsoft.com/office/drawing/2014/main" id="{C640760F-4AC7-9FD6-3034-EA0242854A80}"/>
              </a:ext>
            </a:extLst>
          </p:cNvPr>
          <p:cNvGraphicFramePr/>
          <p:nvPr>
            <p:extLst>
              <p:ext uri="{D42A27DB-BD31-4B8C-83A1-F6EECF244321}">
                <p14:modId xmlns:p14="http://schemas.microsoft.com/office/powerpoint/2010/main" val="3110566089"/>
              </p:ext>
            </p:extLst>
          </p:nvPr>
        </p:nvGraphicFramePr>
        <p:xfrm>
          <a:off x="240599" y="1225249"/>
          <a:ext cx="5459492" cy="4811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528AFA61-6EA6-7BEA-1E2E-AFF7A90C2019}"/>
              </a:ext>
            </a:extLst>
          </p:cNvPr>
          <p:cNvPicPr>
            <a:picLocks noChangeAspect="1"/>
          </p:cNvPicPr>
          <p:nvPr/>
        </p:nvPicPr>
        <p:blipFill>
          <a:blip r:embed="rId7"/>
          <a:stretch>
            <a:fillRect/>
          </a:stretch>
        </p:blipFill>
        <p:spPr>
          <a:xfrm>
            <a:off x="6096000" y="713614"/>
            <a:ext cx="5627633" cy="5938317"/>
          </a:xfrm>
          <a:prstGeom prst="rect">
            <a:avLst/>
          </a:prstGeom>
        </p:spPr>
      </p:pic>
    </p:spTree>
    <p:extLst>
      <p:ext uri="{BB962C8B-B14F-4D97-AF65-F5344CB8AC3E}">
        <p14:creationId xmlns:p14="http://schemas.microsoft.com/office/powerpoint/2010/main" val="354603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4523CF-A3A2-88D1-AEDE-E173D3E8EBE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AADBCCE-FACE-42DD-0B2D-02D35609DC14}"/>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DD14577D-D0F1-8481-6203-F81C7E1429F6}"/>
              </a:ext>
            </a:extLst>
          </p:cNvPr>
          <p:cNvSpPr>
            <a:spLocks noGrp="1"/>
          </p:cNvSpPr>
          <p:nvPr>
            <p:ph type="sldNum" sz="quarter" idx="12"/>
          </p:nvPr>
        </p:nvSpPr>
        <p:spPr/>
        <p:txBody>
          <a:bodyPr/>
          <a:lstStyle/>
          <a:p>
            <a:fld id="{B860F296-A57F-450A-AFD7-3467384C2D58}" type="slidenum">
              <a:rPr lang="en-US" smtClean="0"/>
              <a:pPr/>
              <a:t>12</a:t>
            </a:fld>
            <a:endParaRPr lang="en-US" dirty="0"/>
          </a:p>
        </p:txBody>
      </p:sp>
      <p:sp>
        <p:nvSpPr>
          <p:cNvPr id="5" name="Title 3">
            <a:extLst>
              <a:ext uri="{FF2B5EF4-FFF2-40B4-BE49-F238E27FC236}">
                <a16:creationId xmlns:a16="http://schemas.microsoft.com/office/drawing/2014/main" id="{2E0DBF40-BF99-5577-39AD-DF3C213DE476}"/>
              </a:ext>
            </a:extLst>
          </p:cNvPr>
          <p:cNvSpPr txBox="1">
            <a:spLocks/>
          </p:cNvSpPr>
          <p:nvPr/>
        </p:nvSpPr>
        <p:spPr>
          <a:xfrm>
            <a:off x="46383" y="18256"/>
            <a:ext cx="11307417" cy="7503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Highlights from different institutes/groups</a:t>
            </a:r>
          </a:p>
        </p:txBody>
      </p:sp>
      <p:pic>
        <p:nvPicPr>
          <p:cNvPr id="7" name="Picture 6">
            <a:extLst>
              <a:ext uri="{FF2B5EF4-FFF2-40B4-BE49-F238E27FC236}">
                <a16:creationId xmlns:a16="http://schemas.microsoft.com/office/drawing/2014/main" id="{47AE8593-8DB4-0B99-3D37-4923F55331D8}"/>
              </a:ext>
            </a:extLst>
          </p:cNvPr>
          <p:cNvPicPr>
            <a:picLocks noChangeAspect="1"/>
          </p:cNvPicPr>
          <p:nvPr/>
        </p:nvPicPr>
        <p:blipFill>
          <a:blip r:embed="rId2"/>
          <a:stretch>
            <a:fillRect/>
          </a:stretch>
        </p:blipFill>
        <p:spPr>
          <a:xfrm>
            <a:off x="82739" y="1695123"/>
            <a:ext cx="6013262" cy="3376279"/>
          </a:xfrm>
          <a:prstGeom prst="rect">
            <a:avLst/>
          </a:prstGeom>
        </p:spPr>
      </p:pic>
      <p:pic>
        <p:nvPicPr>
          <p:cNvPr id="10" name="Picture 9">
            <a:extLst>
              <a:ext uri="{FF2B5EF4-FFF2-40B4-BE49-F238E27FC236}">
                <a16:creationId xmlns:a16="http://schemas.microsoft.com/office/drawing/2014/main" id="{75E4FA38-65BF-1EB6-6ACE-5D299CF8A747}"/>
              </a:ext>
            </a:extLst>
          </p:cNvPr>
          <p:cNvPicPr>
            <a:picLocks noChangeAspect="1"/>
          </p:cNvPicPr>
          <p:nvPr/>
        </p:nvPicPr>
        <p:blipFill>
          <a:blip r:embed="rId3"/>
          <a:stretch>
            <a:fillRect/>
          </a:stretch>
        </p:blipFill>
        <p:spPr>
          <a:xfrm>
            <a:off x="6096000" y="1695124"/>
            <a:ext cx="6021659" cy="3376279"/>
          </a:xfrm>
          <a:prstGeom prst="rect">
            <a:avLst/>
          </a:prstGeom>
        </p:spPr>
      </p:pic>
      <p:sp>
        <p:nvSpPr>
          <p:cNvPr id="3" name="TextBox 2">
            <a:extLst>
              <a:ext uri="{FF2B5EF4-FFF2-40B4-BE49-F238E27FC236}">
                <a16:creationId xmlns:a16="http://schemas.microsoft.com/office/drawing/2014/main" id="{B678D7BF-4FFA-0444-1968-36E928BAA38D}"/>
              </a:ext>
            </a:extLst>
          </p:cNvPr>
          <p:cNvSpPr txBox="1"/>
          <p:nvPr/>
        </p:nvSpPr>
        <p:spPr>
          <a:xfrm rot="20161382">
            <a:off x="4459988" y="5242103"/>
            <a:ext cx="1884747" cy="369332"/>
          </a:xfrm>
          <a:prstGeom prst="rect">
            <a:avLst/>
          </a:prstGeom>
          <a:solidFill>
            <a:srgbClr val="FFC000"/>
          </a:solidFill>
        </p:spPr>
        <p:txBody>
          <a:bodyPr wrap="none" rtlCol="0">
            <a:spAutoFit/>
          </a:bodyPr>
          <a:lstStyle/>
          <a:p>
            <a:r>
              <a:rPr lang="en-GB" dirty="0">
                <a:hlinkClick r:id="rId4"/>
              </a:rPr>
              <a:t>Luca/Paolo’s talk</a:t>
            </a:r>
            <a:endParaRPr lang="en-GB" dirty="0"/>
          </a:p>
        </p:txBody>
      </p:sp>
      <p:sp>
        <p:nvSpPr>
          <p:cNvPr id="6" name="TextBox 5">
            <a:extLst>
              <a:ext uri="{FF2B5EF4-FFF2-40B4-BE49-F238E27FC236}">
                <a16:creationId xmlns:a16="http://schemas.microsoft.com/office/drawing/2014/main" id="{F29046E5-F3B1-750E-6277-5E988369212A}"/>
              </a:ext>
            </a:extLst>
          </p:cNvPr>
          <p:cNvSpPr txBox="1"/>
          <p:nvPr/>
        </p:nvSpPr>
        <p:spPr>
          <a:xfrm rot="20161382">
            <a:off x="10697720" y="5129182"/>
            <a:ext cx="1474314" cy="369332"/>
          </a:xfrm>
          <a:prstGeom prst="rect">
            <a:avLst/>
          </a:prstGeom>
          <a:solidFill>
            <a:srgbClr val="FFC000"/>
          </a:solidFill>
        </p:spPr>
        <p:txBody>
          <a:bodyPr wrap="none" rtlCol="0">
            <a:spAutoFit/>
          </a:bodyPr>
          <a:lstStyle/>
          <a:p>
            <a:r>
              <a:rPr lang="en-GB" dirty="0">
                <a:hlinkClick r:id="rId5"/>
              </a:rPr>
              <a:t>Camila’s talk</a:t>
            </a:r>
            <a:endParaRPr lang="en-GB" dirty="0"/>
          </a:p>
        </p:txBody>
      </p:sp>
    </p:spTree>
    <p:extLst>
      <p:ext uri="{BB962C8B-B14F-4D97-AF65-F5344CB8AC3E}">
        <p14:creationId xmlns:p14="http://schemas.microsoft.com/office/powerpoint/2010/main" val="428246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49F58-2155-075C-A87E-ADF68B41C71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06E9AD6-7A47-17FC-0A48-17C3525F917B}"/>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33A37B26-9C71-508F-4C87-6D63CF5F6F03}"/>
              </a:ext>
            </a:extLst>
          </p:cNvPr>
          <p:cNvSpPr>
            <a:spLocks noGrp="1"/>
          </p:cNvSpPr>
          <p:nvPr>
            <p:ph type="sldNum" sz="quarter" idx="12"/>
          </p:nvPr>
        </p:nvSpPr>
        <p:spPr/>
        <p:txBody>
          <a:bodyPr/>
          <a:lstStyle/>
          <a:p>
            <a:fld id="{B860F296-A57F-450A-AFD7-3467384C2D58}" type="slidenum">
              <a:rPr lang="en-US" smtClean="0"/>
              <a:pPr/>
              <a:t>13</a:t>
            </a:fld>
            <a:endParaRPr lang="en-US" dirty="0"/>
          </a:p>
        </p:txBody>
      </p:sp>
      <p:sp>
        <p:nvSpPr>
          <p:cNvPr id="5" name="Title 3">
            <a:extLst>
              <a:ext uri="{FF2B5EF4-FFF2-40B4-BE49-F238E27FC236}">
                <a16:creationId xmlns:a16="http://schemas.microsoft.com/office/drawing/2014/main" id="{CD9114AD-8255-CA7A-6296-03F8F56E5AA9}"/>
              </a:ext>
            </a:extLst>
          </p:cNvPr>
          <p:cNvSpPr txBox="1">
            <a:spLocks/>
          </p:cNvSpPr>
          <p:nvPr/>
        </p:nvSpPr>
        <p:spPr>
          <a:xfrm>
            <a:off x="46383" y="18256"/>
            <a:ext cx="11307417" cy="7503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Highlights from different institutes/groups</a:t>
            </a:r>
          </a:p>
        </p:txBody>
      </p:sp>
      <p:pic>
        <p:nvPicPr>
          <p:cNvPr id="6" name="Picture 5">
            <a:extLst>
              <a:ext uri="{FF2B5EF4-FFF2-40B4-BE49-F238E27FC236}">
                <a16:creationId xmlns:a16="http://schemas.microsoft.com/office/drawing/2014/main" id="{8DBDE50F-F8F7-D229-21E9-869F5094927A}"/>
              </a:ext>
            </a:extLst>
          </p:cNvPr>
          <p:cNvPicPr>
            <a:picLocks noChangeAspect="1"/>
          </p:cNvPicPr>
          <p:nvPr/>
        </p:nvPicPr>
        <p:blipFill>
          <a:blip r:embed="rId2"/>
          <a:stretch>
            <a:fillRect/>
          </a:stretch>
        </p:blipFill>
        <p:spPr>
          <a:xfrm>
            <a:off x="5491821" y="1765352"/>
            <a:ext cx="6480648" cy="3635856"/>
          </a:xfrm>
          <a:prstGeom prst="rect">
            <a:avLst/>
          </a:prstGeom>
        </p:spPr>
      </p:pic>
      <p:pic>
        <p:nvPicPr>
          <p:cNvPr id="9" name="Picture 8">
            <a:extLst>
              <a:ext uri="{FF2B5EF4-FFF2-40B4-BE49-F238E27FC236}">
                <a16:creationId xmlns:a16="http://schemas.microsoft.com/office/drawing/2014/main" id="{9DA86846-5A10-2062-8B82-8ECAA066B177}"/>
              </a:ext>
            </a:extLst>
          </p:cNvPr>
          <p:cNvPicPr>
            <a:picLocks noChangeAspect="1"/>
          </p:cNvPicPr>
          <p:nvPr/>
        </p:nvPicPr>
        <p:blipFill>
          <a:blip r:embed="rId3"/>
          <a:stretch>
            <a:fillRect/>
          </a:stretch>
        </p:blipFill>
        <p:spPr>
          <a:xfrm>
            <a:off x="427286" y="1765352"/>
            <a:ext cx="4825956" cy="3635856"/>
          </a:xfrm>
          <a:prstGeom prst="rect">
            <a:avLst/>
          </a:prstGeom>
        </p:spPr>
      </p:pic>
      <p:sp>
        <p:nvSpPr>
          <p:cNvPr id="3" name="TextBox 2">
            <a:extLst>
              <a:ext uri="{FF2B5EF4-FFF2-40B4-BE49-F238E27FC236}">
                <a16:creationId xmlns:a16="http://schemas.microsoft.com/office/drawing/2014/main" id="{F713478F-5D5A-13B8-CB97-B73FAE58E582}"/>
              </a:ext>
            </a:extLst>
          </p:cNvPr>
          <p:cNvSpPr txBox="1"/>
          <p:nvPr/>
        </p:nvSpPr>
        <p:spPr>
          <a:xfrm rot="20161382">
            <a:off x="3752404" y="5368952"/>
            <a:ext cx="1322734" cy="369332"/>
          </a:xfrm>
          <a:prstGeom prst="rect">
            <a:avLst/>
          </a:prstGeom>
          <a:solidFill>
            <a:srgbClr val="FFC000"/>
          </a:solidFill>
        </p:spPr>
        <p:txBody>
          <a:bodyPr wrap="none" rtlCol="0">
            <a:spAutoFit/>
          </a:bodyPr>
          <a:lstStyle/>
          <a:p>
            <a:r>
              <a:rPr lang="en-GB" dirty="0">
                <a:hlinkClick r:id="rId4"/>
              </a:rPr>
              <a:t>Javier’s talk</a:t>
            </a:r>
            <a:endParaRPr lang="en-GB" dirty="0"/>
          </a:p>
        </p:txBody>
      </p:sp>
    </p:spTree>
    <p:extLst>
      <p:ext uri="{BB962C8B-B14F-4D97-AF65-F5344CB8AC3E}">
        <p14:creationId xmlns:p14="http://schemas.microsoft.com/office/powerpoint/2010/main" val="133602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A1678-DEFA-17F2-B0B8-221100EAA91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002CE53-9117-4430-2488-7E80AD546C26}"/>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7046AAB0-3E5E-1FC8-9939-D509C1943DFF}"/>
              </a:ext>
            </a:extLst>
          </p:cNvPr>
          <p:cNvSpPr>
            <a:spLocks noGrp="1"/>
          </p:cNvSpPr>
          <p:nvPr>
            <p:ph type="sldNum" sz="quarter" idx="12"/>
          </p:nvPr>
        </p:nvSpPr>
        <p:spPr/>
        <p:txBody>
          <a:bodyPr/>
          <a:lstStyle/>
          <a:p>
            <a:fld id="{B860F296-A57F-450A-AFD7-3467384C2D58}" type="slidenum">
              <a:rPr lang="en-US" smtClean="0"/>
              <a:pPr/>
              <a:t>14</a:t>
            </a:fld>
            <a:endParaRPr lang="en-US" dirty="0"/>
          </a:p>
        </p:txBody>
      </p:sp>
      <p:sp>
        <p:nvSpPr>
          <p:cNvPr id="5" name="Title 3">
            <a:extLst>
              <a:ext uri="{FF2B5EF4-FFF2-40B4-BE49-F238E27FC236}">
                <a16:creationId xmlns:a16="http://schemas.microsoft.com/office/drawing/2014/main" id="{E9C8110E-F7E8-5BAE-A3E3-19A3CB4C0098}"/>
              </a:ext>
            </a:extLst>
          </p:cNvPr>
          <p:cNvSpPr txBox="1">
            <a:spLocks/>
          </p:cNvSpPr>
          <p:nvPr/>
        </p:nvSpPr>
        <p:spPr>
          <a:xfrm>
            <a:off x="46383" y="18256"/>
            <a:ext cx="11307417" cy="7503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Highlights from different institutes/groups</a:t>
            </a:r>
          </a:p>
        </p:txBody>
      </p:sp>
      <p:pic>
        <p:nvPicPr>
          <p:cNvPr id="7" name="Picture 6">
            <a:extLst>
              <a:ext uri="{FF2B5EF4-FFF2-40B4-BE49-F238E27FC236}">
                <a16:creationId xmlns:a16="http://schemas.microsoft.com/office/drawing/2014/main" id="{365B65B7-ADFB-1E6B-9D8D-36CF584BB7D5}"/>
              </a:ext>
            </a:extLst>
          </p:cNvPr>
          <p:cNvPicPr>
            <a:picLocks noChangeAspect="1"/>
          </p:cNvPicPr>
          <p:nvPr/>
        </p:nvPicPr>
        <p:blipFill>
          <a:blip r:embed="rId2"/>
          <a:stretch>
            <a:fillRect/>
          </a:stretch>
        </p:blipFill>
        <p:spPr>
          <a:xfrm>
            <a:off x="209676" y="1656522"/>
            <a:ext cx="5920893" cy="3325174"/>
          </a:xfrm>
          <a:prstGeom prst="rect">
            <a:avLst/>
          </a:prstGeom>
        </p:spPr>
      </p:pic>
      <p:sp>
        <p:nvSpPr>
          <p:cNvPr id="10" name="TextBox 9">
            <a:extLst>
              <a:ext uri="{FF2B5EF4-FFF2-40B4-BE49-F238E27FC236}">
                <a16:creationId xmlns:a16="http://schemas.microsoft.com/office/drawing/2014/main" id="{1F868EE0-6FA5-0227-EED4-C3B891876DE7}"/>
              </a:ext>
            </a:extLst>
          </p:cNvPr>
          <p:cNvSpPr txBox="1"/>
          <p:nvPr/>
        </p:nvSpPr>
        <p:spPr>
          <a:xfrm>
            <a:off x="6460435" y="1724325"/>
            <a:ext cx="987771" cy="369332"/>
          </a:xfrm>
          <a:prstGeom prst="rect">
            <a:avLst/>
          </a:prstGeom>
          <a:noFill/>
        </p:spPr>
        <p:txBody>
          <a:bodyPr wrap="none" rtlCol="0">
            <a:spAutoFit/>
          </a:bodyPr>
          <a:lstStyle/>
          <a:p>
            <a:r>
              <a:rPr lang="en-GB" b="1" dirty="0">
                <a:solidFill>
                  <a:srgbClr val="FF0000"/>
                </a:solidFill>
              </a:rPr>
              <a:t>NIKHEF</a:t>
            </a:r>
          </a:p>
        </p:txBody>
      </p:sp>
      <p:pic>
        <p:nvPicPr>
          <p:cNvPr id="12" name="Picture 11">
            <a:extLst>
              <a:ext uri="{FF2B5EF4-FFF2-40B4-BE49-F238E27FC236}">
                <a16:creationId xmlns:a16="http://schemas.microsoft.com/office/drawing/2014/main" id="{AA95420C-6E95-2900-12EE-134154DAB79F}"/>
              </a:ext>
            </a:extLst>
          </p:cNvPr>
          <p:cNvPicPr>
            <a:picLocks noChangeAspect="1"/>
          </p:cNvPicPr>
          <p:nvPr/>
        </p:nvPicPr>
        <p:blipFill>
          <a:blip r:embed="rId3"/>
          <a:stretch>
            <a:fillRect/>
          </a:stretch>
        </p:blipFill>
        <p:spPr>
          <a:xfrm>
            <a:off x="6690504" y="2570881"/>
            <a:ext cx="2262119" cy="1370098"/>
          </a:xfrm>
          <a:prstGeom prst="rect">
            <a:avLst/>
          </a:prstGeom>
        </p:spPr>
      </p:pic>
      <p:sp>
        <p:nvSpPr>
          <p:cNvPr id="13" name="TextBox 12">
            <a:extLst>
              <a:ext uri="{FF2B5EF4-FFF2-40B4-BE49-F238E27FC236}">
                <a16:creationId xmlns:a16="http://schemas.microsoft.com/office/drawing/2014/main" id="{ABEC485F-8238-CFCC-F85D-CDBE594BDF3F}"/>
              </a:ext>
            </a:extLst>
          </p:cNvPr>
          <p:cNvSpPr txBox="1"/>
          <p:nvPr/>
        </p:nvSpPr>
        <p:spPr>
          <a:xfrm>
            <a:off x="6460435" y="2013544"/>
            <a:ext cx="3531095" cy="307777"/>
          </a:xfrm>
          <a:prstGeom prst="rect">
            <a:avLst/>
          </a:prstGeom>
          <a:noFill/>
        </p:spPr>
        <p:txBody>
          <a:bodyPr wrap="none" rtlCol="0">
            <a:spAutoFit/>
          </a:bodyPr>
          <a:lstStyle/>
          <a:p>
            <a:r>
              <a:rPr lang="en-GB" sz="1400" dirty="0"/>
              <a:t>Investigate alternatives to Si Microchannels</a:t>
            </a:r>
          </a:p>
        </p:txBody>
      </p:sp>
      <p:sp>
        <p:nvSpPr>
          <p:cNvPr id="14" name="TextBox 13">
            <a:extLst>
              <a:ext uri="{FF2B5EF4-FFF2-40B4-BE49-F238E27FC236}">
                <a16:creationId xmlns:a16="http://schemas.microsoft.com/office/drawing/2014/main" id="{946FE85B-EC20-197F-0256-2F2D6C1DBC00}"/>
              </a:ext>
            </a:extLst>
          </p:cNvPr>
          <p:cNvSpPr txBox="1"/>
          <p:nvPr/>
        </p:nvSpPr>
        <p:spPr>
          <a:xfrm>
            <a:off x="9282489" y="2293477"/>
            <a:ext cx="2026837" cy="276999"/>
          </a:xfrm>
          <a:prstGeom prst="rect">
            <a:avLst/>
          </a:prstGeom>
          <a:noFill/>
        </p:spPr>
        <p:txBody>
          <a:bodyPr wrap="none" rtlCol="0">
            <a:spAutoFit/>
          </a:bodyPr>
          <a:lstStyle/>
          <a:p>
            <a:r>
              <a:rPr lang="en-GB" sz="1200" dirty="0"/>
              <a:t>Al2O3 with IKTS Fraunhoffer</a:t>
            </a:r>
          </a:p>
        </p:txBody>
      </p:sp>
      <p:pic>
        <p:nvPicPr>
          <p:cNvPr id="16" name="Picture 15">
            <a:extLst>
              <a:ext uri="{FF2B5EF4-FFF2-40B4-BE49-F238E27FC236}">
                <a16:creationId xmlns:a16="http://schemas.microsoft.com/office/drawing/2014/main" id="{194E362F-6C72-D883-2CE5-AAEA2F02EB32}"/>
              </a:ext>
            </a:extLst>
          </p:cNvPr>
          <p:cNvPicPr>
            <a:picLocks noChangeAspect="1"/>
          </p:cNvPicPr>
          <p:nvPr/>
        </p:nvPicPr>
        <p:blipFill>
          <a:blip r:embed="rId4"/>
          <a:stretch>
            <a:fillRect/>
          </a:stretch>
        </p:blipFill>
        <p:spPr>
          <a:xfrm>
            <a:off x="9402891" y="2668566"/>
            <a:ext cx="1233624" cy="1148911"/>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7435AEF-65CD-BC82-00DC-7E120CDA78FF}"/>
                  </a:ext>
                </a:extLst>
              </p:cNvPr>
              <p:cNvSpPr txBox="1"/>
              <p:nvPr/>
            </p:nvSpPr>
            <p:spPr>
              <a:xfrm>
                <a:off x="6556744" y="4064560"/>
                <a:ext cx="5537153" cy="646331"/>
              </a:xfrm>
              <a:prstGeom prst="rect">
                <a:avLst/>
              </a:prstGeom>
              <a:noFill/>
            </p:spPr>
            <p:txBody>
              <a:bodyPr wrap="square" rtlCol="0">
                <a:spAutoFit/>
              </a:bodyPr>
              <a:lstStyle/>
              <a:p>
                <a:pPr marL="285750" indent="-285750">
                  <a:buFont typeface="Arial" panose="020B0604020202020204" pitchFamily="34" charset="0"/>
                  <a:buChar char="•"/>
                </a:pPr>
                <a:r>
                  <a:rPr lang="en-GB" sz="1200" dirty="0"/>
                  <a:t>Investigate alternatives to 2PACL CO2 with aim of going colder</a:t>
                </a:r>
                <a:endParaRPr lang="en-GB" sz="1200" i="0" dirty="0">
                  <a:latin typeface="Cambria Math" panose="02040503050406030204" pitchFamily="18" charset="0"/>
                </a:endParaRPr>
              </a:p>
              <a:p>
                <a:pPr marL="742950" lvl="1" indent="-285750">
                  <a:buFont typeface="Arial" panose="020B0604020202020204" pitchFamily="34" charset="0"/>
                  <a:buChar char="•"/>
                </a:pPr>
                <a14:m>
                  <m:oMath xmlns:m="http://schemas.openxmlformats.org/officeDocument/2006/math">
                    <m:r>
                      <m:rPr>
                        <m:sty m:val="p"/>
                      </m:rPr>
                      <a:rPr lang="en-GB" sz="1200" i="0" dirty="0" smtClean="0">
                        <a:latin typeface="Cambria Math" panose="02040503050406030204" pitchFamily="18" charset="0"/>
                      </a:rPr>
                      <m:t>C</m:t>
                    </m:r>
                    <m:sSub>
                      <m:sSubPr>
                        <m:ctrlPr>
                          <a:rPr lang="en-GB" sz="1200" i="1" dirty="0" smtClean="0">
                            <a:latin typeface="Cambria Math" panose="02040503050406030204" pitchFamily="18" charset="0"/>
                          </a:rPr>
                        </m:ctrlPr>
                      </m:sSubPr>
                      <m:e>
                        <m:r>
                          <m:rPr>
                            <m:sty m:val="p"/>
                          </m:rPr>
                          <a:rPr lang="en-GB" sz="1200" i="0" dirty="0" smtClean="0">
                            <a:latin typeface="Cambria Math" panose="02040503050406030204" pitchFamily="18" charset="0"/>
                          </a:rPr>
                          <m:t>O</m:t>
                        </m:r>
                      </m:e>
                      <m:sub>
                        <m:r>
                          <a:rPr lang="en-GB" sz="1200" i="0" dirty="0" smtClean="0">
                            <a:latin typeface="Cambria Math" panose="02040503050406030204" pitchFamily="18" charset="0"/>
                          </a:rPr>
                          <m:t>2</m:t>
                        </m:r>
                      </m:sub>
                    </m:sSub>
                    <m:r>
                      <a:rPr lang="en-GB" sz="1200" i="1" dirty="0" smtClean="0">
                        <a:latin typeface="Cambria Math" panose="02040503050406030204" pitchFamily="18" charset="0"/>
                      </a:rPr>
                      <m:t> </m:t>
                    </m:r>
                  </m:oMath>
                </a14:m>
                <a:r>
                  <a:rPr lang="en-GB" sz="1200" dirty="0"/>
                  <a:t>sublimation cooling down to -80C</a:t>
                </a:r>
              </a:p>
              <a:p>
                <a:pPr marL="285750" indent="-285750">
                  <a:buFont typeface="Arial" panose="020B0604020202020204" pitchFamily="34" charset="0"/>
                  <a:buChar char="•"/>
                </a:pPr>
                <a:r>
                  <a:rPr lang="en-GB" sz="1200" dirty="0"/>
                  <a:t>R&amp;D targeting LHCb VELO Upgrade 2</a:t>
                </a:r>
              </a:p>
            </p:txBody>
          </p:sp>
        </mc:Choice>
        <mc:Fallback xmlns="">
          <p:sp>
            <p:nvSpPr>
              <p:cNvPr id="20" name="TextBox 19">
                <a:extLst>
                  <a:ext uri="{FF2B5EF4-FFF2-40B4-BE49-F238E27FC236}">
                    <a16:creationId xmlns:a16="http://schemas.microsoft.com/office/drawing/2014/main" id="{C7435AEF-65CD-BC82-00DC-7E120CDA78FF}"/>
                  </a:ext>
                </a:extLst>
              </p:cNvPr>
              <p:cNvSpPr txBox="1">
                <a:spLocks noRot="1" noChangeAspect="1" noMove="1" noResize="1" noEditPoints="1" noAdjustHandles="1" noChangeArrowheads="1" noChangeShapeType="1" noTextEdit="1"/>
              </p:cNvSpPr>
              <p:nvPr/>
            </p:nvSpPr>
            <p:spPr>
              <a:xfrm>
                <a:off x="6556744" y="4064560"/>
                <a:ext cx="5537153" cy="646331"/>
              </a:xfrm>
              <a:prstGeom prst="rect">
                <a:avLst/>
              </a:prstGeom>
              <a:blipFill>
                <a:blip r:embed="rId5"/>
                <a:stretch>
                  <a:fillRect t="-943" b="-6604"/>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B32C91B9-ABCB-29D5-B846-960F8AC9AE8E}"/>
              </a:ext>
            </a:extLst>
          </p:cNvPr>
          <p:cNvSpPr txBox="1"/>
          <p:nvPr/>
        </p:nvSpPr>
        <p:spPr>
          <a:xfrm>
            <a:off x="6616380" y="2260627"/>
            <a:ext cx="1558440" cy="276999"/>
          </a:xfrm>
          <a:prstGeom prst="rect">
            <a:avLst/>
          </a:prstGeom>
          <a:noFill/>
        </p:spPr>
        <p:txBody>
          <a:bodyPr wrap="none" rtlCol="0">
            <a:spAutoFit/>
          </a:bodyPr>
          <a:lstStyle/>
          <a:p>
            <a:r>
              <a:rPr lang="en-GB" sz="1200" dirty="0"/>
              <a:t>AlSi10Mg 3D printing</a:t>
            </a:r>
          </a:p>
        </p:txBody>
      </p:sp>
      <p:sp>
        <p:nvSpPr>
          <p:cNvPr id="3" name="TextBox 2">
            <a:extLst>
              <a:ext uri="{FF2B5EF4-FFF2-40B4-BE49-F238E27FC236}">
                <a16:creationId xmlns:a16="http://schemas.microsoft.com/office/drawing/2014/main" id="{C6B8ACFF-7B8A-4E40-2944-5CEDAACB6C55}"/>
              </a:ext>
            </a:extLst>
          </p:cNvPr>
          <p:cNvSpPr txBox="1"/>
          <p:nvPr/>
        </p:nvSpPr>
        <p:spPr>
          <a:xfrm rot="20161382">
            <a:off x="9628418" y="4526225"/>
            <a:ext cx="2016193" cy="369332"/>
          </a:xfrm>
          <a:prstGeom prst="rect">
            <a:avLst/>
          </a:prstGeom>
          <a:solidFill>
            <a:srgbClr val="FFC000"/>
          </a:solidFill>
        </p:spPr>
        <p:txBody>
          <a:bodyPr wrap="none" rtlCol="0">
            <a:spAutoFit/>
          </a:bodyPr>
          <a:lstStyle/>
          <a:p>
            <a:r>
              <a:rPr lang="en-GB" dirty="0">
                <a:hlinkClick r:id="rId6"/>
              </a:rPr>
              <a:t>FOTM Yutaro’s talk</a:t>
            </a:r>
            <a:endParaRPr lang="en-GB" dirty="0"/>
          </a:p>
        </p:txBody>
      </p:sp>
    </p:spTree>
    <p:extLst>
      <p:ext uri="{BB962C8B-B14F-4D97-AF65-F5344CB8AC3E}">
        <p14:creationId xmlns:p14="http://schemas.microsoft.com/office/powerpoint/2010/main" val="3434364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D5285-AAAD-DBDD-EF94-5754554F3CB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557ADB3-4E58-F50C-B0BE-A9775AD17710}"/>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37258D79-AAEA-83B4-F4E3-9BD3C7397A2B}"/>
              </a:ext>
            </a:extLst>
          </p:cNvPr>
          <p:cNvSpPr>
            <a:spLocks noGrp="1"/>
          </p:cNvSpPr>
          <p:nvPr>
            <p:ph type="sldNum" sz="quarter" idx="12"/>
          </p:nvPr>
        </p:nvSpPr>
        <p:spPr/>
        <p:txBody>
          <a:bodyPr/>
          <a:lstStyle/>
          <a:p>
            <a:fld id="{B860F296-A57F-450A-AFD7-3467384C2D58}" type="slidenum">
              <a:rPr lang="en-US" smtClean="0"/>
              <a:pPr/>
              <a:t>15</a:t>
            </a:fld>
            <a:endParaRPr lang="en-US" dirty="0"/>
          </a:p>
        </p:txBody>
      </p:sp>
      <p:sp>
        <p:nvSpPr>
          <p:cNvPr id="5" name="Title 3">
            <a:extLst>
              <a:ext uri="{FF2B5EF4-FFF2-40B4-BE49-F238E27FC236}">
                <a16:creationId xmlns:a16="http://schemas.microsoft.com/office/drawing/2014/main" id="{7FE9C26C-4A94-294F-4E9D-1F110731B8D6}"/>
              </a:ext>
            </a:extLst>
          </p:cNvPr>
          <p:cNvSpPr txBox="1">
            <a:spLocks/>
          </p:cNvSpPr>
          <p:nvPr/>
        </p:nvSpPr>
        <p:spPr>
          <a:xfrm>
            <a:off x="46383" y="18256"/>
            <a:ext cx="11307417" cy="7503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Highlights from different institutes/groups</a:t>
            </a:r>
          </a:p>
        </p:txBody>
      </p:sp>
      <p:pic>
        <p:nvPicPr>
          <p:cNvPr id="6" name="Picture 5">
            <a:extLst>
              <a:ext uri="{FF2B5EF4-FFF2-40B4-BE49-F238E27FC236}">
                <a16:creationId xmlns:a16="http://schemas.microsoft.com/office/drawing/2014/main" id="{2C2234AD-2BE3-AA33-7289-57EA0CDC2D7E}"/>
              </a:ext>
            </a:extLst>
          </p:cNvPr>
          <p:cNvPicPr>
            <a:picLocks noChangeAspect="1"/>
          </p:cNvPicPr>
          <p:nvPr/>
        </p:nvPicPr>
        <p:blipFill>
          <a:blip r:embed="rId2"/>
          <a:stretch>
            <a:fillRect/>
          </a:stretch>
        </p:blipFill>
        <p:spPr>
          <a:xfrm>
            <a:off x="168274" y="1255721"/>
            <a:ext cx="5668617" cy="2698624"/>
          </a:xfrm>
          <a:prstGeom prst="rect">
            <a:avLst/>
          </a:prstGeom>
        </p:spPr>
      </p:pic>
      <p:pic>
        <p:nvPicPr>
          <p:cNvPr id="8" name="Picture 7" descr="A close-up of a circuit board&#10;&#10;AI-generated content may be incorrect.">
            <a:extLst>
              <a:ext uri="{FF2B5EF4-FFF2-40B4-BE49-F238E27FC236}">
                <a16:creationId xmlns:a16="http://schemas.microsoft.com/office/drawing/2014/main" id="{9D2E97C4-FFD4-4956-EAA4-E4D1DC944C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8199" y="4360628"/>
            <a:ext cx="2323337" cy="1742503"/>
          </a:xfrm>
          <a:prstGeom prst="rect">
            <a:avLst/>
          </a:prstGeom>
        </p:spPr>
      </p:pic>
      <p:pic>
        <p:nvPicPr>
          <p:cNvPr id="9" name="Picture 8" descr="A graph with blue line&#10;&#10;AI-generated content may be incorrect.">
            <a:extLst>
              <a:ext uri="{FF2B5EF4-FFF2-40B4-BE49-F238E27FC236}">
                <a16:creationId xmlns:a16="http://schemas.microsoft.com/office/drawing/2014/main" id="{84B65A62-48BB-E01D-D473-AF66A4214F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7052" y="4053672"/>
            <a:ext cx="3350941" cy="2513206"/>
          </a:xfrm>
          <a:prstGeom prst="rect">
            <a:avLst/>
          </a:prstGeo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18CB77D-9A58-27DE-B9AF-6B4B58D5DEB7}"/>
                  </a:ext>
                </a:extLst>
              </p:cNvPr>
              <p:cNvSpPr txBox="1"/>
              <p:nvPr/>
            </p:nvSpPr>
            <p:spPr>
              <a:xfrm>
                <a:off x="2735491" y="4638222"/>
                <a:ext cx="871521" cy="646331"/>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GB" sz="1200" b="0" i="0" dirty="0" smtClean="0">
                          <a:solidFill>
                            <a:srgbClr val="FF0000"/>
                          </a:solidFill>
                          <a:latin typeface="Cambria Math" panose="02040503050406030204" pitchFamily="18" charset="0"/>
                        </a:rPr>
                        <m:t>ΔT</m:t>
                      </m:r>
                      <m:r>
                        <a:rPr lang="en-GB" sz="1200" b="0" i="0" dirty="0" smtClean="0">
                          <a:solidFill>
                            <a:srgbClr val="FF0000"/>
                          </a:solidFill>
                          <a:latin typeface="Cambria Math" panose="02040503050406030204" pitchFamily="18" charset="0"/>
                        </a:rPr>
                        <m:t>~</m:t>
                      </m:r>
                      <m:sSup>
                        <m:sSupPr>
                          <m:ctrlPr>
                            <a:rPr lang="en-GB" sz="1200" b="0" i="1" dirty="0" smtClean="0">
                              <a:solidFill>
                                <a:srgbClr val="FF0000"/>
                              </a:solidFill>
                              <a:latin typeface="Cambria Math" panose="02040503050406030204" pitchFamily="18" charset="0"/>
                            </a:rPr>
                          </m:ctrlPr>
                        </m:sSupPr>
                        <m:e>
                          <m:r>
                            <a:rPr lang="en-GB" sz="1200" b="0" i="0" dirty="0" smtClean="0">
                              <a:solidFill>
                                <a:srgbClr val="FF0000"/>
                              </a:solidFill>
                              <a:latin typeface="Cambria Math" panose="02040503050406030204" pitchFamily="18" charset="0"/>
                            </a:rPr>
                            <m:t>3</m:t>
                          </m:r>
                        </m:e>
                        <m:sup>
                          <m:r>
                            <a:rPr lang="en-GB" sz="1200" b="0" i="0" dirty="0" smtClean="0">
                              <a:solidFill>
                                <a:srgbClr val="FF0000"/>
                              </a:solidFill>
                              <a:latin typeface="Cambria Math" panose="02040503050406030204" pitchFamily="18" charset="0"/>
                            </a:rPr>
                            <m:t>∘</m:t>
                          </m:r>
                        </m:sup>
                      </m:sSup>
                      <m:r>
                        <m:rPr>
                          <m:sty m:val="p"/>
                        </m:rPr>
                        <a:rPr lang="en-GB" sz="1200" b="0" i="0" dirty="0" smtClean="0">
                          <a:solidFill>
                            <a:srgbClr val="FF0000"/>
                          </a:solidFill>
                          <a:latin typeface="Cambria Math" panose="02040503050406030204" pitchFamily="18" charset="0"/>
                        </a:rPr>
                        <m:t>C</m:t>
                      </m:r>
                    </m:oMath>
                  </m:oMathPara>
                </a14:m>
                <a:endParaRPr lang="en-GB" sz="1200" dirty="0">
                  <a:solidFill>
                    <a:srgbClr val="FF0000"/>
                  </a:solidFill>
                </a:endParaRPr>
              </a:p>
              <a:p>
                <a:pPr/>
                <a14:m>
                  <m:oMathPara xmlns:m="http://schemas.openxmlformats.org/officeDocument/2006/math">
                    <m:oMathParaPr>
                      <m:jc m:val="centerGroup"/>
                    </m:oMathParaPr>
                    <m:oMath xmlns:m="http://schemas.openxmlformats.org/officeDocument/2006/math">
                      <m:r>
                        <a:rPr lang="en-GB" sz="1200" i="0" dirty="0" smtClean="0">
                          <a:solidFill>
                            <a:srgbClr val="FF0000"/>
                          </a:solidFill>
                          <a:latin typeface="Cambria Math" panose="02040503050406030204" pitchFamily="18" charset="0"/>
                        </a:rPr>
                        <m:t>2</m:t>
                      </m:r>
                      <m:r>
                        <m:rPr>
                          <m:sty m:val="p"/>
                        </m:rPr>
                        <a:rPr lang="en-GB" sz="1200" i="0" dirty="0" smtClean="0">
                          <a:solidFill>
                            <a:srgbClr val="FF0000"/>
                          </a:solidFill>
                          <a:latin typeface="Cambria Math" panose="02040503050406030204" pitchFamily="18" charset="0"/>
                        </a:rPr>
                        <m:t>W</m:t>
                      </m:r>
                      <m:r>
                        <a:rPr lang="en-GB" sz="1200" i="0" dirty="0" smtClean="0">
                          <a:solidFill>
                            <a:srgbClr val="FF0000"/>
                          </a:solidFill>
                          <a:latin typeface="Cambria Math" panose="02040503050406030204" pitchFamily="18" charset="0"/>
                        </a:rPr>
                        <m:t>/</m:t>
                      </m:r>
                      <m:r>
                        <m:rPr>
                          <m:sty m:val="p"/>
                        </m:rPr>
                        <a:rPr lang="en-GB" sz="1200" i="0" dirty="0" smtClean="0">
                          <a:solidFill>
                            <a:srgbClr val="FF0000"/>
                          </a:solidFill>
                          <a:latin typeface="Cambria Math" panose="02040503050406030204" pitchFamily="18" charset="0"/>
                        </a:rPr>
                        <m:t>c</m:t>
                      </m:r>
                      <m:sSup>
                        <m:sSupPr>
                          <m:ctrlPr>
                            <a:rPr lang="en-GB" sz="1200" b="0" i="1" dirty="0" smtClean="0">
                              <a:solidFill>
                                <a:srgbClr val="FF0000"/>
                              </a:solidFill>
                              <a:latin typeface="Cambria Math" panose="02040503050406030204" pitchFamily="18" charset="0"/>
                            </a:rPr>
                          </m:ctrlPr>
                        </m:sSupPr>
                        <m:e>
                          <m:r>
                            <m:rPr>
                              <m:sty m:val="p"/>
                            </m:rPr>
                            <a:rPr lang="en-GB" sz="1200" i="0" dirty="0" smtClean="0">
                              <a:solidFill>
                                <a:srgbClr val="FF0000"/>
                              </a:solidFill>
                              <a:latin typeface="Cambria Math" panose="02040503050406030204" pitchFamily="18" charset="0"/>
                            </a:rPr>
                            <m:t>m</m:t>
                          </m:r>
                        </m:e>
                        <m:sup>
                          <m:r>
                            <a:rPr lang="en-GB" sz="1200" i="0" dirty="0">
                              <a:solidFill>
                                <a:srgbClr val="FF0000"/>
                              </a:solidFill>
                              <a:latin typeface="Cambria Math" panose="02040503050406030204" pitchFamily="18" charset="0"/>
                            </a:rPr>
                            <m:t>2</m:t>
                          </m:r>
                        </m:sup>
                      </m:sSup>
                    </m:oMath>
                  </m:oMathPara>
                </a14:m>
                <a:endParaRPr lang="en-GB" sz="1200" dirty="0">
                  <a:solidFill>
                    <a:srgbClr val="FF0000"/>
                  </a:solidFill>
                </a:endParaRPr>
              </a:p>
              <a:p>
                <a:r>
                  <a:rPr lang="en-GB" sz="1200" dirty="0">
                    <a:solidFill>
                      <a:srgbClr val="FF0000"/>
                    </a:solidFill>
                  </a:rPr>
                  <a:t>  0.4g/s</a:t>
                </a:r>
              </a:p>
            </p:txBody>
          </p:sp>
        </mc:Choice>
        <mc:Fallback>
          <p:sp>
            <p:nvSpPr>
              <p:cNvPr id="11" name="TextBox 10">
                <a:extLst>
                  <a:ext uri="{FF2B5EF4-FFF2-40B4-BE49-F238E27FC236}">
                    <a16:creationId xmlns:a16="http://schemas.microsoft.com/office/drawing/2014/main" id="{618CB77D-9A58-27DE-B9AF-6B4B58D5DEB7}"/>
                  </a:ext>
                </a:extLst>
              </p:cNvPr>
              <p:cNvSpPr txBox="1">
                <a:spLocks noRot="1" noChangeAspect="1" noMove="1" noResize="1" noEditPoints="1" noAdjustHandles="1" noChangeArrowheads="1" noChangeShapeType="1" noTextEdit="1"/>
              </p:cNvSpPr>
              <p:nvPr/>
            </p:nvSpPr>
            <p:spPr>
              <a:xfrm>
                <a:off x="2735491" y="4638222"/>
                <a:ext cx="871521" cy="646331"/>
              </a:xfrm>
              <a:prstGeom prst="rect">
                <a:avLst/>
              </a:prstGeom>
              <a:blipFill>
                <a:blip r:embed="rId5"/>
                <a:stretch>
                  <a:fillRect b="-4587"/>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1154FE82-178F-597F-5A09-A80533410785}"/>
              </a:ext>
            </a:extLst>
          </p:cNvPr>
          <p:cNvCxnSpPr>
            <a:cxnSpLocks/>
            <a:stCxn id="11" idx="3"/>
          </p:cNvCxnSpPr>
          <p:nvPr/>
        </p:nvCxnSpPr>
        <p:spPr>
          <a:xfrm flipV="1">
            <a:off x="3607012" y="4638222"/>
            <a:ext cx="870135" cy="32316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pic>
        <p:nvPicPr>
          <p:cNvPr id="19" name="Picture 18">
            <a:extLst>
              <a:ext uri="{FF2B5EF4-FFF2-40B4-BE49-F238E27FC236}">
                <a16:creationId xmlns:a16="http://schemas.microsoft.com/office/drawing/2014/main" id="{956DA9BB-F6E5-A95F-E0F9-9F995DE0090A}"/>
              </a:ext>
            </a:extLst>
          </p:cNvPr>
          <p:cNvPicPr>
            <a:picLocks noChangeAspect="1"/>
          </p:cNvPicPr>
          <p:nvPr/>
        </p:nvPicPr>
        <p:blipFill>
          <a:blip r:embed="rId6"/>
          <a:stretch>
            <a:fillRect/>
          </a:stretch>
        </p:blipFill>
        <p:spPr>
          <a:xfrm>
            <a:off x="6240074" y="3438387"/>
            <a:ext cx="5468253" cy="3054485"/>
          </a:xfrm>
          <a:prstGeom prst="rect">
            <a:avLst/>
          </a:prstGeom>
        </p:spPr>
      </p:pic>
      <p:pic>
        <p:nvPicPr>
          <p:cNvPr id="22" name="Picture 21" descr="A blue squares on a white foam pad&#10;&#10;AI-generated content may be incorrect.">
            <a:extLst>
              <a:ext uri="{FF2B5EF4-FFF2-40B4-BE49-F238E27FC236}">
                <a16:creationId xmlns:a16="http://schemas.microsoft.com/office/drawing/2014/main" id="{460A73A5-54AC-C3F0-5E1B-65BA9B9FB586}"/>
              </a:ext>
            </a:extLst>
          </p:cNvPr>
          <p:cNvPicPr>
            <a:picLocks noChangeAspect="1"/>
          </p:cNvPicPr>
          <p:nvPr/>
        </p:nvPicPr>
        <p:blipFill>
          <a:blip r:embed="rId7">
            <a:extLst>
              <a:ext uri="{28A0092B-C50C-407E-A947-70E740481C1C}">
                <a14:useLocalDpi xmlns:a14="http://schemas.microsoft.com/office/drawing/2010/main" val="0"/>
              </a:ext>
            </a:extLst>
          </a:blip>
          <a:srcRect l="34237" t="7453" r="13919" b="66904"/>
          <a:stretch/>
        </p:blipFill>
        <p:spPr>
          <a:xfrm rot="16200000">
            <a:off x="8076454" y="1203275"/>
            <a:ext cx="2418189" cy="1594754"/>
          </a:xfrm>
          <a:prstGeom prst="rect">
            <a:avLst/>
          </a:prstGeom>
        </p:spPr>
      </p:pic>
      <p:pic>
        <p:nvPicPr>
          <p:cNvPr id="23" name="Picture 22">
            <a:extLst>
              <a:ext uri="{FF2B5EF4-FFF2-40B4-BE49-F238E27FC236}">
                <a16:creationId xmlns:a16="http://schemas.microsoft.com/office/drawing/2014/main" id="{55DB2FC1-2B1E-5AB7-F86F-67BB03BAB092}"/>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rot="5400000">
            <a:off x="9803637" y="1180261"/>
            <a:ext cx="2464218" cy="1594755"/>
          </a:xfrm>
          <a:prstGeom prst="rect">
            <a:avLst/>
          </a:prstGeom>
        </p:spPr>
      </p:pic>
      <p:pic>
        <p:nvPicPr>
          <p:cNvPr id="24" name="Picture 23">
            <a:extLst>
              <a:ext uri="{FF2B5EF4-FFF2-40B4-BE49-F238E27FC236}">
                <a16:creationId xmlns:a16="http://schemas.microsoft.com/office/drawing/2014/main" id="{A4BE7656-F1F0-D00E-4714-799E3D48D33D}"/>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40000" contrast="-40000"/>
                    </a14:imgEffect>
                  </a14:imgLayer>
                </a14:imgProps>
              </a:ext>
            </a:extLst>
          </a:blip>
          <a:stretch>
            <a:fillRect/>
          </a:stretch>
        </p:blipFill>
        <p:spPr>
          <a:xfrm>
            <a:off x="6355110" y="1728875"/>
            <a:ext cx="2055340" cy="1023632"/>
          </a:xfrm>
          <a:prstGeom prst="rect">
            <a:avLst/>
          </a:prstGeom>
        </p:spPr>
      </p:pic>
      <p:sp>
        <p:nvSpPr>
          <p:cNvPr id="25" name="TextBox 24">
            <a:extLst>
              <a:ext uri="{FF2B5EF4-FFF2-40B4-BE49-F238E27FC236}">
                <a16:creationId xmlns:a16="http://schemas.microsoft.com/office/drawing/2014/main" id="{6100374F-F001-6018-513C-05741190DF53}"/>
              </a:ext>
            </a:extLst>
          </p:cNvPr>
          <p:cNvSpPr txBox="1"/>
          <p:nvPr/>
        </p:nvSpPr>
        <p:spPr>
          <a:xfrm>
            <a:off x="6240074" y="1315569"/>
            <a:ext cx="2518727" cy="338554"/>
          </a:xfrm>
          <a:prstGeom prst="rect">
            <a:avLst/>
          </a:prstGeom>
          <a:noFill/>
        </p:spPr>
        <p:txBody>
          <a:bodyPr wrap="square" rtlCol="0">
            <a:spAutoFit/>
          </a:bodyPr>
          <a:lstStyle/>
          <a:p>
            <a:r>
              <a:rPr lang="en-US" sz="1600" dirty="0"/>
              <a:t>High pressure sample</a:t>
            </a:r>
            <a:endParaRPr lang="en-GB" sz="1600" dirty="0"/>
          </a:p>
        </p:txBody>
      </p:sp>
      <p:pic>
        <p:nvPicPr>
          <p:cNvPr id="1026" name="Picture 2">
            <a:extLst>
              <a:ext uri="{FF2B5EF4-FFF2-40B4-BE49-F238E27FC236}">
                <a16:creationId xmlns:a16="http://schemas.microsoft.com/office/drawing/2014/main" id="{641DA2EC-D8D1-8102-82E7-DB74033C02B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8274" y="695038"/>
            <a:ext cx="1323700" cy="5606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ome | CERN">
            <a:extLst>
              <a:ext uri="{FF2B5EF4-FFF2-40B4-BE49-F238E27FC236}">
                <a16:creationId xmlns:a16="http://schemas.microsoft.com/office/drawing/2014/main" id="{751F9B57-957E-DCDB-6871-C66AC108AD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5111" y="675988"/>
            <a:ext cx="665122" cy="65957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24E3C02-26E3-EE71-3CDC-D01B03A75F47}"/>
              </a:ext>
            </a:extLst>
          </p:cNvPr>
          <p:cNvSpPr txBox="1"/>
          <p:nvPr/>
        </p:nvSpPr>
        <p:spPr>
          <a:xfrm>
            <a:off x="863055" y="1608591"/>
            <a:ext cx="1620828" cy="276999"/>
          </a:xfrm>
          <a:prstGeom prst="rect">
            <a:avLst/>
          </a:prstGeom>
          <a:noFill/>
        </p:spPr>
        <p:txBody>
          <a:bodyPr wrap="none" rtlCol="0">
            <a:spAutoFit/>
          </a:bodyPr>
          <a:lstStyle/>
          <a:p>
            <a:r>
              <a:rPr lang="en-GB" sz="1200" dirty="0"/>
              <a:t>based on LTCC/HTCC</a:t>
            </a:r>
          </a:p>
        </p:txBody>
      </p:sp>
    </p:spTree>
    <p:extLst>
      <p:ext uri="{BB962C8B-B14F-4D97-AF65-F5344CB8AC3E}">
        <p14:creationId xmlns:p14="http://schemas.microsoft.com/office/powerpoint/2010/main" val="1836578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6AD5A-60FA-22D9-337F-00C76681B80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8D87EF3-872B-80C4-CC95-A922A5BDFB27}"/>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17C313A8-B854-0D30-3E66-BB92E2522A84}"/>
              </a:ext>
            </a:extLst>
          </p:cNvPr>
          <p:cNvSpPr>
            <a:spLocks noGrp="1"/>
          </p:cNvSpPr>
          <p:nvPr>
            <p:ph type="sldNum" sz="quarter" idx="12"/>
          </p:nvPr>
        </p:nvSpPr>
        <p:spPr/>
        <p:txBody>
          <a:bodyPr/>
          <a:lstStyle/>
          <a:p>
            <a:fld id="{B860F296-A57F-450A-AFD7-3467384C2D58}" type="slidenum">
              <a:rPr lang="en-US" smtClean="0"/>
              <a:pPr/>
              <a:t>16</a:t>
            </a:fld>
            <a:endParaRPr lang="en-US" dirty="0"/>
          </a:p>
        </p:txBody>
      </p:sp>
      <p:sp>
        <p:nvSpPr>
          <p:cNvPr id="5" name="Title 3">
            <a:extLst>
              <a:ext uri="{FF2B5EF4-FFF2-40B4-BE49-F238E27FC236}">
                <a16:creationId xmlns:a16="http://schemas.microsoft.com/office/drawing/2014/main" id="{2DEBAD83-2444-6ABD-E966-38660D1F428F}"/>
              </a:ext>
            </a:extLst>
          </p:cNvPr>
          <p:cNvSpPr txBox="1">
            <a:spLocks/>
          </p:cNvSpPr>
          <p:nvPr/>
        </p:nvSpPr>
        <p:spPr>
          <a:xfrm>
            <a:off x="46383" y="18256"/>
            <a:ext cx="11307417" cy="7503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Highlights from different institutes/groups</a:t>
            </a:r>
          </a:p>
        </p:txBody>
      </p:sp>
      <p:pic>
        <p:nvPicPr>
          <p:cNvPr id="6" name="Picture 5">
            <a:extLst>
              <a:ext uri="{FF2B5EF4-FFF2-40B4-BE49-F238E27FC236}">
                <a16:creationId xmlns:a16="http://schemas.microsoft.com/office/drawing/2014/main" id="{99289508-17C6-3458-E698-1A5191A733DA}"/>
              </a:ext>
            </a:extLst>
          </p:cNvPr>
          <p:cNvPicPr>
            <a:picLocks noChangeAspect="1"/>
          </p:cNvPicPr>
          <p:nvPr/>
        </p:nvPicPr>
        <p:blipFill>
          <a:blip r:embed="rId2"/>
          <a:stretch>
            <a:fillRect/>
          </a:stretch>
        </p:blipFill>
        <p:spPr>
          <a:xfrm>
            <a:off x="93338" y="690297"/>
            <a:ext cx="6009288" cy="3371408"/>
          </a:xfrm>
          <a:prstGeom prst="rect">
            <a:avLst/>
          </a:prstGeom>
        </p:spPr>
      </p:pic>
      <p:pic>
        <p:nvPicPr>
          <p:cNvPr id="10" name="Picture 9">
            <a:extLst>
              <a:ext uri="{FF2B5EF4-FFF2-40B4-BE49-F238E27FC236}">
                <a16:creationId xmlns:a16="http://schemas.microsoft.com/office/drawing/2014/main" id="{52863837-1CF8-9D68-733D-97BE705C3884}"/>
              </a:ext>
            </a:extLst>
          </p:cNvPr>
          <p:cNvPicPr>
            <a:picLocks noChangeAspect="1"/>
          </p:cNvPicPr>
          <p:nvPr/>
        </p:nvPicPr>
        <p:blipFill>
          <a:blip r:embed="rId3"/>
          <a:stretch>
            <a:fillRect/>
          </a:stretch>
        </p:blipFill>
        <p:spPr>
          <a:xfrm>
            <a:off x="6027740" y="729390"/>
            <a:ext cx="5947842" cy="3339548"/>
          </a:xfrm>
          <a:prstGeom prst="rect">
            <a:avLst/>
          </a:prstGeom>
        </p:spPr>
      </p:pic>
      <p:pic>
        <p:nvPicPr>
          <p:cNvPr id="12" name="Picture 11">
            <a:extLst>
              <a:ext uri="{FF2B5EF4-FFF2-40B4-BE49-F238E27FC236}">
                <a16:creationId xmlns:a16="http://schemas.microsoft.com/office/drawing/2014/main" id="{6C1C9926-D257-D40B-50E3-50CD630421D6}"/>
              </a:ext>
            </a:extLst>
          </p:cNvPr>
          <p:cNvPicPr>
            <a:picLocks noChangeAspect="1"/>
          </p:cNvPicPr>
          <p:nvPr/>
        </p:nvPicPr>
        <p:blipFill>
          <a:blip r:embed="rId4"/>
          <a:stretch>
            <a:fillRect/>
          </a:stretch>
        </p:blipFill>
        <p:spPr>
          <a:xfrm>
            <a:off x="2570922" y="4068938"/>
            <a:ext cx="7242313" cy="2689486"/>
          </a:xfrm>
          <a:prstGeom prst="rect">
            <a:avLst/>
          </a:prstGeom>
        </p:spPr>
      </p:pic>
    </p:spTree>
    <p:extLst>
      <p:ext uri="{BB962C8B-B14F-4D97-AF65-F5344CB8AC3E}">
        <p14:creationId xmlns:p14="http://schemas.microsoft.com/office/powerpoint/2010/main" val="2715572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17C90-98F8-C273-3C3D-7F3AD41009D2}"/>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BBBB1A0A-87AC-1055-F496-636C3CB8C628}"/>
              </a:ext>
            </a:extLst>
          </p:cNvPr>
          <p:cNvPicPr>
            <a:picLocks noChangeAspect="1"/>
          </p:cNvPicPr>
          <p:nvPr/>
        </p:nvPicPr>
        <p:blipFill>
          <a:blip r:embed="rId2"/>
          <a:stretch>
            <a:fillRect/>
          </a:stretch>
        </p:blipFill>
        <p:spPr>
          <a:xfrm>
            <a:off x="2466069" y="3321983"/>
            <a:ext cx="6911939" cy="3299746"/>
          </a:xfrm>
          <a:prstGeom prst="rect">
            <a:avLst/>
          </a:prstGeom>
        </p:spPr>
      </p:pic>
      <p:sp>
        <p:nvSpPr>
          <p:cNvPr id="5" name="Title 4">
            <a:extLst>
              <a:ext uri="{FF2B5EF4-FFF2-40B4-BE49-F238E27FC236}">
                <a16:creationId xmlns:a16="http://schemas.microsoft.com/office/drawing/2014/main" id="{50664ED7-C5CB-76FD-FA94-3ECDA823884D}"/>
              </a:ext>
            </a:extLst>
          </p:cNvPr>
          <p:cNvSpPr>
            <a:spLocks noGrp="1"/>
          </p:cNvSpPr>
          <p:nvPr>
            <p:ph type="title"/>
          </p:nvPr>
        </p:nvSpPr>
        <p:spPr>
          <a:xfrm>
            <a:off x="0" y="0"/>
            <a:ext cx="10515600" cy="828965"/>
          </a:xfrm>
        </p:spPr>
        <p:txBody>
          <a:bodyPr>
            <a:normAutofit/>
          </a:bodyPr>
          <a:lstStyle/>
          <a:p>
            <a:r>
              <a:rPr lang="en-GB" dirty="0"/>
              <a:t>Final remarks</a:t>
            </a:r>
          </a:p>
        </p:txBody>
      </p:sp>
      <p:sp>
        <p:nvSpPr>
          <p:cNvPr id="6" name="Content Placeholder 5">
            <a:extLst>
              <a:ext uri="{FF2B5EF4-FFF2-40B4-BE49-F238E27FC236}">
                <a16:creationId xmlns:a16="http://schemas.microsoft.com/office/drawing/2014/main" id="{028B7781-A714-088C-F3BD-3ADCAA7E02CF}"/>
              </a:ext>
            </a:extLst>
          </p:cNvPr>
          <p:cNvSpPr>
            <a:spLocks noGrp="1"/>
          </p:cNvSpPr>
          <p:nvPr>
            <p:ph idx="1"/>
          </p:nvPr>
        </p:nvSpPr>
        <p:spPr>
          <a:xfrm>
            <a:off x="103392" y="707637"/>
            <a:ext cx="11985216" cy="2743201"/>
          </a:xfrm>
        </p:spPr>
        <p:txBody>
          <a:bodyPr anchor="t">
            <a:normAutofit/>
          </a:bodyPr>
          <a:lstStyle/>
          <a:p>
            <a:r>
              <a:rPr lang="en-GB" dirty="0"/>
              <a:t>Please subscribe to the mailing list (</a:t>
            </a:r>
            <a:r>
              <a:rPr lang="en-GB" b="1" dirty="0">
                <a:hlinkClick r:id="rId3"/>
              </a:rPr>
              <a:t>DRD8-all</a:t>
            </a:r>
            <a:r>
              <a:rPr lang="en-GB" b="1" dirty="0"/>
              <a:t> and </a:t>
            </a:r>
            <a:r>
              <a:rPr lang="en-GB" b="1" dirty="0">
                <a:hlinkClick r:id="rId4"/>
              </a:rPr>
              <a:t>WP3</a:t>
            </a:r>
            <a:r>
              <a:rPr lang="en-GB" dirty="0"/>
              <a:t>)</a:t>
            </a:r>
          </a:p>
          <a:p>
            <a:pPr lvl="1"/>
            <a:r>
              <a:rPr lang="en-GB" dirty="0"/>
              <a:t>Many interesting initiatives being discussed in the dedicated meetings</a:t>
            </a:r>
          </a:p>
          <a:p>
            <a:r>
              <a:rPr lang="en-GB" dirty="0"/>
              <a:t>Don’t hesitate to contact the conveners</a:t>
            </a:r>
          </a:p>
          <a:p>
            <a:pPr lvl="1"/>
            <a:r>
              <a:rPr lang="en-GB" dirty="0"/>
              <a:t>New project proposal contribution</a:t>
            </a:r>
          </a:p>
          <a:p>
            <a:pPr lvl="1"/>
            <a:r>
              <a:rPr lang="en-GB" dirty="0"/>
              <a:t>Share the status of on-going projects or infrastructure</a:t>
            </a:r>
          </a:p>
          <a:p>
            <a:pPr lvl="1"/>
            <a:r>
              <a:rPr lang="en-GB" dirty="0"/>
              <a:t>Next meeting: Early August</a:t>
            </a:r>
          </a:p>
          <a:p>
            <a:pPr marL="0" indent="0">
              <a:buNone/>
            </a:pPr>
            <a:endParaRPr lang="en-GB" dirty="0"/>
          </a:p>
        </p:txBody>
      </p:sp>
      <p:sp>
        <p:nvSpPr>
          <p:cNvPr id="2" name="Date Placeholder 1">
            <a:extLst>
              <a:ext uri="{FF2B5EF4-FFF2-40B4-BE49-F238E27FC236}">
                <a16:creationId xmlns:a16="http://schemas.microsoft.com/office/drawing/2014/main" id="{216524B9-B36B-DA15-7047-1D9ED56D5E64}"/>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9AC4F5A5-63CC-021D-307F-6BA14A3B5486}"/>
              </a:ext>
            </a:extLst>
          </p:cNvPr>
          <p:cNvSpPr>
            <a:spLocks noGrp="1"/>
          </p:cNvSpPr>
          <p:nvPr>
            <p:ph type="sldNum" sz="quarter" idx="12"/>
          </p:nvPr>
        </p:nvSpPr>
        <p:spPr/>
        <p:txBody>
          <a:bodyPr/>
          <a:lstStyle/>
          <a:p>
            <a:fld id="{B860F296-A57F-450A-AFD7-3467384C2D58}" type="slidenum">
              <a:rPr lang="en-US" smtClean="0"/>
              <a:pPr/>
              <a:t>17</a:t>
            </a:fld>
            <a:endParaRPr lang="en-US" dirty="0"/>
          </a:p>
        </p:txBody>
      </p:sp>
      <p:sp>
        <p:nvSpPr>
          <p:cNvPr id="17" name="TextBox 16">
            <a:extLst>
              <a:ext uri="{FF2B5EF4-FFF2-40B4-BE49-F238E27FC236}">
                <a16:creationId xmlns:a16="http://schemas.microsoft.com/office/drawing/2014/main" id="{0C9D7291-45C2-7561-4305-D910A2F97F82}"/>
              </a:ext>
            </a:extLst>
          </p:cNvPr>
          <p:cNvSpPr txBox="1"/>
          <p:nvPr/>
        </p:nvSpPr>
        <p:spPr>
          <a:xfrm rot="20916257">
            <a:off x="9115125" y="6086851"/>
            <a:ext cx="2256182" cy="369332"/>
          </a:xfrm>
          <a:prstGeom prst="rect">
            <a:avLst/>
          </a:prstGeom>
          <a:solidFill>
            <a:srgbClr val="FFC000"/>
          </a:solidFill>
        </p:spPr>
        <p:txBody>
          <a:bodyPr wrap="square">
            <a:spAutoFit/>
          </a:bodyPr>
          <a:lstStyle/>
          <a:p>
            <a:r>
              <a:rPr lang="en-GB" dirty="0"/>
              <a:t>Enjoy the session! </a:t>
            </a:r>
            <a:r>
              <a:rPr lang="en-GB" dirty="0">
                <a:sym typeface="Wingdings" panose="05000000000000000000" pitchFamily="2" charset="2"/>
              </a:rPr>
              <a:t></a:t>
            </a:r>
            <a:endParaRPr lang="en-GB" dirty="0"/>
          </a:p>
        </p:txBody>
      </p:sp>
    </p:spTree>
    <p:extLst>
      <p:ext uri="{BB962C8B-B14F-4D97-AF65-F5344CB8AC3E}">
        <p14:creationId xmlns:p14="http://schemas.microsoft.com/office/powerpoint/2010/main" val="2291155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32C28-A43E-6309-835C-530D9F0C59C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CF69E8B-B9CB-CE69-76DC-DABF19C25DA8}"/>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6E63DE3C-8EC3-D95A-1F98-B4D923F417A1}"/>
              </a:ext>
            </a:extLst>
          </p:cNvPr>
          <p:cNvSpPr>
            <a:spLocks noGrp="1"/>
          </p:cNvSpPr>
          <p:nvPr>
            <p:ph type="sldNum" sz="quarter" idx="12"/>
          </p:nvPr>
        </p:nvSpPr>
        <p:spPr/>
        <p:txBody>
          <a:bodyPr/>
          <a:lstStyle/>
          <a:p>
            <a:fld id="{B860F296-A57F-450A-AFD7-3467384C2D58}" type="slidenum">
              <a:rPr lang="en-US" smtClean="0"/>
              <a:pPr/>
              <a:t>18</a:t>
            </a:fld>
            <a:endParaRPr lang="en-US" dirty="0"/>
          </a:p>
        </p:txBody>
      </p:sp>
      <p:pic>
        <p:nvPicPr>
          <p:cNvPr id="7" name="Picture 6">
            <a:extLst>
              <a:ext uri="{FF2B5EF4-FFF2-40B4-BE49-F238E27FC236}">
                <a16:creationId xmlns:a16="http://schemas.microsoft.com/office/drawing/2014/main" id="{55BFED67-2BA4-6A75-3DE6-27CAD6BFAAED}"/>
              </a:ext>
            </a:extLst>
          </p:cNvPr>
          <p:cNvPicPr>
            <a:picLocks noChangeAspect="1"/>
          </p:cNvPicPr>
          <p:nvPr/>
        </p:nvPicPr>
        <p:blipFill>
          <a:blip r:embed="rId2"/>
          <a:stretch>
            <a:fillRect/>
          </a:stretch>
        </p:blipFill>
        <p:spPr>
          <a:xfrm>
            <a:off x="841513" y="589389"/>
            <a:ext cx="10939669" cy="6141569"/>
          </a:xfrm>
          <a:prstGeom prst="rect">
            <a:avLst/>
          </a:prstGeom>
        </p:spPr>
      </p:pic>
      <p:sp>
        <p:nvSpPr>
          <p:cNvPr id="9" name="TextBox 8">
            <a:extLst>
              <a:ext uri="{FF2B5EF4-FFF2-40B4-BE49-F238E27FC236}">
                <a16:creationId xmlns:a16="http://schemas.microsoft.com/office/drawing/2014/main" id="{9A052BFE-45F7-B571-2A4D-93343C54366E}"/>
              </a:ext>
            </a:extLst>
          </p:cNvPr>
          <p:cNvSpPr txBox="1"/>
          <p:nvPr/>
        </p:nvSpPr>
        <p:spPr>
          <a:xfrm>
            <a:off x="46382" y="-3522"/>
            <a:ext cx="11734800" cy="830997"/>
          </a:xfrm>
          <a:prstGeom prst="rect">
            <a:avLst/>
          </a:prstGeom>
          <a:noFill/>
        </p:spPr>
        <p:txBody>
          <a:bodyPr wrap="square">
            <a:spAutoFit/>
          </a:bodyPr>
          <a:lstStyle/>
          <a:p>
            <a:pPr algn="l"/>
            <a:r>
              <a:rPr lang="en-GB" sz="2400" b="0" i="0" dirty="0">
                <a:solidFill>
                  <a:srgbClr val="CB6D04"/>
                </a:solidFill>
                <a:effectLst/>
                <a:latin typeface="+mj-lt"/>
              </a:rPr>
              <a:t>Thermomechanical analysis of the barrel electromagnetic calorimeter of the ALLEGRO full detector concept at the FCC-ee collider (</a:t>
            </a:r>
            <a:r>
              <a:rPr lang="en-GB" sz="2400" b="0" i="0" dirty="0">
                <a:solidFill>
                  <a:srgbClr val="CB6D04"/>
                </a:solidFill>
                <a:effectLst/>
                <a:latin typeface="Roboto Light" panose="02000000000000000000" pitchFamily="2" charset="0"/>
                <a:hlinkClick r:id="rId3"/>
              </a:rPr>
              <a:t>link</a:t>
            </a:r>
            <a:r>
              <a:rPr lang="en-GB" sz="2400" b="0" i="0" dirty="0">
                <a:solidFill>
                  <a:srgbClr val="CB6D04"/>
                </a:solidFill>
                <a:effectLst/>
                <a:latin typeface="+mj-lt"/>
              </a:rPr>
              <a:t>) – DRD8 WP3 contribution?</a:t>
            </a:r>
          </a:p>
        </p:txBody>
      </p:sp>
    </p:spTree>
    <p:extLst>
      <p:ext uri="{BB962C8B-B14F-4D97-AF65-F5344CB8AC3E}">
        <p14:creationId xmlns:p14="http://schemas.microsoft.com/office/powerpoint/2010/main" val="2460628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43974-9479-9ACF-23FA-9CB90664BD9E}"/>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A4C94CE1-953D-6BFC-3FE9-80CD8AE5BA4F}"/>
              </a:ext>
            </a:extLst>
          </p:cNvPr>
          <p:cNvSpPr/>
          <p:nvPr/>
        </p:nvSpPr>
        <p:spPr>
          <a:xfrm>
            <a:off x="438150" y="4121426"/>
            <a:ext cx="6419850" cy="887896"/>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42409E4-7A62-2603-9FD0-208F1BEC9B6F}"/>
              </a:ext>
            </a:extLst>
          </p:cNvPr>
          <p:cNvSpPr/>
          <p:nvPr/>
        </p:nvSpPr>
        <p:spPr>
          <a:xfrm>
            <a:off x="6858000" y="2150170"/>
            <a:ext cx="4805570" cy="3139321"/>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Date Placeholder 40">
            <a:extLst>
              <a:ext uri="{FF2B5EF4-FFF2-40B4-BE49-F238E27FC236}">
                <a16:creationId xmlns:a16="http://schemas.microsoft.com/office/drawing/2014/main" id="{83A8907E-0E18-9415-BB4E-5BAE93E32173}"/>
              </a:ext>
            </a:extLst>
          </p:cNvPr>
          <p:cNvSpPr>
            <a:spLocks noGrp="1"/>
          </p:cNvSpPr>
          <p:nvPr>
            <p:ph type="dt" sz="half" idx="10"/>
          </p:nvPr>
        </p:nvSpPr>
        <p:spPr/>
        <p:txBody>
          <a:bodyPr/>
          <a:lstStyle/>
          <a:p>
            <a:r>
              <a:rPr lang="en-US"/>
              <a:t>25/03/2025</a:t>
            </a:r>
            <a:endParaRPr lang="en-GB"/>
          </a:p>
        </p:txBody>
      </p:sp>
      <p:sp>
        <p:nvSpPr>
          <p:cNvPr id="42" name="Slide Number Placeholder 41">
            <a:extLst>
              <a:ext uri="{FF2B5EF4-FFF2-40B4-BE49-F238E27FC236}">
                <a16:creationId xmlns:a16="http://schemas.microsoft.com/office/drawing/2014/main" id="{DB2F5F5C-58D0-FE9E-857F-587C443C0617}"/>
              </a:ext>
            </a:extLst>
          </p:cNvPr>
          <p:cNvSpPr>
            <a:spLocks noGrp="1"/>
          </p:cNvSpPr>
          <p:nvPr>
            <p:ph type="sldNum" sz="quarter" idx="12"/>
          </p:nvPr>
        </p:nvSpPr>
        <p:spPr/>
        <p:txBody>
          <a:bodyPr/>
          <a:lstStyle/>
          <a:p>
            <a:fld id="{BF0809E1-F4D5-49C4-98D0-3AB62FB6A898}" type="slidenum">
              <a:rPr lang="en-GB" smtClean="0"/>
              <a:t>2</a:t>
            </a:fld>
            <a:endParaRPr lang="en-GB"/>
          </a:p>
        </p:txBody>
      </p:sp>
      <p:sp>
        <p:nvSpPr>
          <p:cNvPr id="43" name="TextBox 42">
            <a:extLst>
              <a:ext uri="{FF2B5EF4-FFF2-40B4-BE49-F238E27FC236}">
                <a16:creationId xmlns:a16="http://schemas.microsoft.com/office/drawing/2014/main" id="{57D911B6-FEEA-8D33-4F9D-EB23F81663D3}"/>
              </a:ext>
            </a:extLst>
          </p:cNvPr>
          <p:cNvSpPr txBox="1"/>
          <p:nvPr/>
        </p:nvSpPr>
        <p:spPr>
          <a:xfrm>
            <a:off x="9849525" y="1409724"/>
            <a:ext cx="1731628" cy="369332"/>
          </a:xfrm>
          <a:prstGeom prst="rect">
            <a:avLst/>
          </a:prstGeom>
          <a:noFill/>
        </p:spPr>
        <p:txBody>
          <a:bodyPr wrap="none" rtlCol="0">
            <a:spAutoFit/>
          </a:bodyPr>
          <a:lstStyle/>
          <a:p>
            <a:r>
              <a:rPr lang="en-GB" dirty="0">
                <a:hlinkClick r:id="rId2"/>
              </a:rPr>
              <a:t>Burkhard slides</a:t>
            </a:r>
            <a:endParaRPr lang="en-GB" dirty="0"/>
          </a:p>
        </p:txBody>
      </p:sp>
      <p:sp>
        <p:nvSpPr>
          <p:cNvPr id="45" name="TextBox 44">
            <a:extLst>
              <a:ext uri="{FF2B5EF4-FFF2-40B4-BE49-F238E27FC236}">
                <a16:creationId xmlns:a16="http://schemas.microsoft.com/office/drawing/2014/main" id="{DF95AE0F-229C-54A7-E0CA-BD3FDAEBA527}"/>
              </a:ext>
            </a:extLst>
          </p:cNvPr>
          <p:cNvSpPr txBox="1"/>
          <p:nvPr/>
        </p:nvSpPr>
        <p:spPr>
          <a:xfrm>
            <a:off x="438150" y="1329313"/>
            <a:ext cx="6276975" cy="4585871"/>
          </a:xfrm>
          <a:prstGeom prst="rect">
            <a:avLst/>
          </a:prstGeom>
          <a:noFill/>
        </p:spPr>
        <p:txBody>
          <a:bodyPr wrap="square" rtlCol="0">
            <a:spAutoFit/>
          </a:bodyPr>
          <a:lstStyle/>
          <a:p>
            <a:pPr marL="285750" indent="-285750">
              <a:buFont typeface="Arial" panose="020B0604020202020204" pitchFamily="34" charset="0"/>
              <a:buChar char="•"/>
            </a:pPr>
            <a:r>
              <a:rPr lang="en-GB" sz="2400" b="1" dirty="0">
                <a:solidFill>
                  <a:srgbClr val="96607D"/>
                </a:solidFill>
                <a:hlinkClick r:id="rId3">
                  <a:extLst>
                    <a:ext uri="{A12FA001-AC4F-418D-AE19-62706E023703}">
                      <ahyp:hlinkClr xmlns:ahyp="http://schemas.microsoft.com/office/drawing/2018/hyperlinkcolor" val="tx"/>
                    </a:ext>
                  </a:extLst>
                </a:hlinkClick>
              </a:rPr>
              <a:t>DRD8</a:t>
            </a:r>
            <a:r>
              <a:rPr lang="en-GB" sz="2400" b="1" dirty="0">
                <a:solidFill>
                  <a:schemeClr val="tx1">
                    <a:lumMod val="65000"/>
                    <a:lumOff val="35000"/>
                  </a:schemeClr>
                </a:solidFill>
                <a:hlinkClick r:id="rId3">
                  <a:extLst>
                    <a:ext uri="{A12FA001-AC4F-418D-AE19-62706E023703}">
                      <ahyp:hlinkClr xmlns:ahyp="http://schemas.microsoft.com/office/drawing/2018/hyperlinkcolor" val="tx"/>
                    </a:ext>
                  </a:extLst>
                </a:hlinkClick>
              </a:rPr>
              <a:t>:</a:t>
            </a:r>
            <a:r>
              <a:rPr lang="en-GB" sz="2400" b="1" dirty="0">
                <a:solidFill>
                  <a:schemeClr val="tx1">
                    <a:lumMod val="65000"/>
                    <a:lumOff val="35000"/>
                  </a:schemeClr>
                </a:solidFill>
              </a:rPr>
              <a:t> General Mailing list</a:t>
            </a:r>
          </a:p>
          <a:p>
            <a:r>
              <a:rPr lang="en-GB" sz="2400" b="1" dirty="0">
                <a:solidFill>
                  <a:schemeClr val="tx1">
                    <a:lumMod val="65000"/>
                    <a:lumOff val="35000"/>
                  </a:schemeClr>
                </a:solidFill>
              </a:rPr>
              <a:t>Endorsed Work Package Conveners: </a:t>
            </a:r>
          </a:p>
          <a:p>
            <a:pPr marL="342900" indent="-342900">
              <a:buFont typeface="Arial" panose="020B0604020202020204" pitchFamily="34" charset="0"/>
              <a:buChar char="•"/>
            </a:pPr>
            <a:r>
              <a:rPr lang="en-GB" sz="2000" b="1" dirty="0">
                <a:solidFill>
                  <a:schemeClr val="tx1">
                    <a:lumMod val="65000"/>
                    <a:lumOff val="35000"/>
                  </a:schemeClr>
                </a:solidFill>
                <a:hlinkClick r:id="rId4">
                  <a:extLst>
                    <a:ext uri="{A12FA001-AC4F-418D-AE19-62706E023703}">
                      <ahyp:hlinkClr xmlns:ahyp="http://schemas.microsoft.com/office/drawing/2018/hyperlinkcolor" val="tx"/>
                    </a:ext>
                  </a:extLst>
                </a:hlinkClick>
              </a:rPr>
              <a:t>WP1</a:t>
            </a:r>
            <a:r>
              <a:rPr lang="en-GB" sz="2000" b="1" dirty="0">
                <a:solidFill>
                  <a:schemeClr val="tx1">
                    <a:lumMod val="65000"/>
                    <a:lumOff val="35000"/>
                  </a:schemeClr>
                </a:solidFill>
              </a:rPr>
              <a:t>: Global system design and integration  </a:t>
            </a:r>
          </a:p>
          <a:p>
            <a:pPr marL="742950" lvl="1" indent="-285750">
              <a:buFont typeface="Arial" panose="020B0604020202020204" pitchFamily="34" charset="0"/>
              <a:buChar char="•"/>
            </a:pPr>
            <a:r>
              <a:rPr lang="it-IT" dirty="0">
                <a:solidFill>
                  <a:schemeClr val="tx1">
                    <a:lumMod val="65000"/>
                    <a:lumOff val="35000"/>
                  </a:schemeClr>
                </a:solidFill>
              </a:rPr>
              <a:t>Corrado Gargiulo (CERN) </a:t>
            </a:r>
          </a:p>
          <a:p>
            <a:pPr marL="742950" lvl="1" indent="-285750">
              <a:buFont typeface="Arial" panose="020B0604020202020204" pitchFamily="34" charset="0"/>
              <a:buChar char="•"/>
            </a:pPr>
            <a:r>
              <a:rPr lang="it-IT" dirty="0">
                <a:solidFill>
                  <a:schemeClr val="tx1">
                    <a:lumMod val="65000"/>
                    <a:lumOff val="35000"/>
                  </a:schemeClr>
                </a:solidFill>
              </a:rPr>
              <a:t>Fabrizio Palla (Universita &amp; INFN Pisa (IT))</a:t>
            </a:r>
            <a:endParaRPr lang="en-GB" b="1" dirty="0">
              <a:solidFill>
                <a:schemeClr val="tx1">
                  <a:lumMod val="65000"/>
                  <a:lumOff val="35000"/>
                </a:schemeClr>
              </a:solidFill>
            </a:endParaRPr>
          </a:p>
          <a:p>
            <a:pPr marL="285750" indent="-285750">
              <a:buFont typeface="Arial" panose="020B0604020202020204" pitchFamily="34" charset="0"/>
              <a:buChar char="•"/>
            </a:pPr>
            <a:r>
              <a:rPr lang="en-GB" sz="2000" b="1" dirty="0">
                <a:solidFill>
                  <a:schemeClr val="tx1">
                    <a:lumMod val="65000"/>
                    <a:lumOff val="35000"/>
                  </a:schemeClr>
                </a:solidFill>
                <a:hlinkClick r:id="rId5">
                  <a:extLst>
                    <a:ext uri="{A12FA001-AC4F-418D-AE19-62706E023703}">
                      <ahyp:hlinkClr xmlns:ahyp="http://schemas.microsoft.com/office/drawing/2018/hyperlinkcolor" val="tx"/>
                    </a:ext>
                  </a:extLst>
                </a:hlinkClick>
              </a:rPr>
              <a:t>WP2</a:t>
            </a:r>
            <a:r>
              <a:rPr lang="en-GB" sz="2000" b="1" dirty="0">
                <a:solidFill>
                  <a:schemeClr val="tx1">
                    <a:lumMod val="65000"/>
                    <a:lumOff val="35000"/>
                  </a:schemeClr>
                </a:solidFill>
              </a:rPr>
              <a:t>: Low-mass mechanics and thermal management</a:t>
            </a:r>
            <a:endParaRPr lang="en-GB" b="1" dirty="0">
              <a:solidFill>
                <a:schemeClr val="tx1">
                  <a:lumMod val="65000"/>
                  <a:lumOff val="35000"/>
                </a:schemeClr>
              </a:solidFill>
            </a:endParaRPr>
          </a:p>
          <a:p>
            <a:pPr marL="742950" lvl="1" indent="-285750">
              <a:buFont typeface="Arial" panose="020B0604020202020204" pitchFamily="34" charset="0"/>
              <a:buChar char="•"/>
            </a:pPr>
            <a:r>
              <a:rPr lang="en-GB" dirty="0">
                <a:solidFill>
                  <a:schemeClr val="tx1">
                    <a:lumMod val="65000"/>
                    <a:lumOff val="35000"/>
                  </a:schemeClr>
                </a:solidFill>
              </a:rPr>
              <a:t>Adam Dominic Lowe (University of Oxford (GB))</a:t>
            </a:r>
          </a:p>
          <a:p>
            <a:pPr marL="742950" lvl="1" indent="-285750">
              <a:buFont typeface="Arial" panose="020B0604020202020204" pitchFamily="34" charset="0"/>
              <a:buChar char="•"/>
            </a:pPr>
            <a:r>
              <a:rPr lang="en-GB" dirty="0">
                <a:solidFill>
                  <a:schemeClr val="tx1">
                    <a:lumMod val="65000"/>
                    <a:lumOff val="35000"/>
                  </a:schemeClr>
                </a:solidFill>
              </a:rPr>
              <a:t>Sushrut Karmarkar (Purdue University (US)) </a:t>
            </a:r>
          </a:p>
          <a:p>
            <a:pPr marL="285750" indent="-285750">
              <a:buFont typeface="Arial" panose="020B0604020202020204" pitchFamily="34" charset="0"/>
              <a:buChar char="•"/>
            </a:pPr>
            <a:r>
              <a:rPr lang="en-GB" sz="2000" b="1" dirty="0">
                <a:highlight>
                  <a:srgbClr val="FFFF00"/>
                </a:highlight>
                <a:hlinkClick r:id="rId6"/>
              </a:rPr>
              <a:t>WP3</a:t>
            </a:r>
            <a:r>
              <a:rPr lang="en-GB" sz="2000" b="1" dirty="0"/>
              <a:t>: Detector cooling </a:t>
            </a:r>
          </a:p>
          <a:p>
            <a:pPr marL="742950" lvl="1" indent="-285750">
              <a:buFont typeface="Arial" panose="020B0604020202020204" pitchFamily="34" charset="0"/>
              <a:buChar char="•"/>
            </a:pPr>
            <a:r>
              <a:rPr lang="en-GB" dirty="0"/>
              <a:t>Bart Verlaat (CERN) </a:t>
            </a:r>
          </a:p>
          <a:p>
            <a:pPr marL="742950" lvl="1" indent="-285750">
              <a:buFont typeface="Arial" panose="020B0604020202020204" pitchFamily="34" charset="0"/>
              <a:buChar char="•"/>
            </a:pPr>
            <a:r>
              <a:rPr lang="en-GB" dirty="0"/>
              <a:t>Oscar Augusto De Aguiar Francisco (Manchester (GB))</a:t>
            </a:r>
          </a:p>
          <a:p>
            <a:pPr marL="285750" indent="-285750">
              <a:buFont typeface="Arial" panose="020B0604020202020204" pitchFamily="34" charset="0"/>
              <a:buChar char="•"/>
            </a:pPr>
            <a:r>
              <a:rPr lang="en-GB" sz="2000" b="1" dirty="0">
                <a:solidFill>
                  <a:schemeClr val="bg2">
                    <a:lumMod val="50000"/>
                  </a:schemeClr>
                </a:solidFill>
                <a:hlinkClick r:id="rId7">
                  <a:extLst>
                    <a:ext uri="{A12FA001-AC4F-418D-AE19-62706E023703}">
                      <ahyp:hlinkClr xmlns:ahyp="http://schemas.microsoft.com/office/drawing/2018/hyperlinkcolor" val="tx"/>
                    </a:ext>
                  </a:extLst>
                </a:hlinkClick>
              </a:rPr>
              <a:t>WP4</a:t>
            </a:r>
            <a:r>
              <a:rPr lang="en-GB" sz="2000" b="1" dirty="0">
                <a:solidFill>
                  <a:schemeClr val="bg2">
                    <a:lumMod val="50000"/>
                  </a:schemeClr>
                </a:solidFill>
              </a:rPr>
              <a:t>: Design and qualification tools </a:t>
            </a:r>
          </a:p>
          <a:p>
            <a:pPr marL="742950" lvl="1" indent="-285750">
              <a:buFont typeface="Arial" panose="020B0604020202020204" pitchFamily="34" charset="0"/>
              <a:buChar char="•"/>
            </a:pPr>
            <a:r>
              <a:rPr lang="pt-BR" dirty="0">
                <a:solidFill>
                  <a:schemeClr val="bg2">
                    <a:lumMod val="50000"/>
                  </a:schemeClr>
                </a:solidFill>
              </a:rPr>
              <a:t>Diego Alvarez Feito (CERN) </a:t>
            </a:r>
          </a:p>
          <a:p>
            <a:pPr marL="742950" lvl="1" indent="-285750">
              <a:buFont typeface="Arial" panose="020B0604020202020204" pitchFamily="34" charset="0"/>
              <a:buChar char="•"/>
            </a:pPr>
            <a:r>
              <a:rPr lang="pt-BR" dirty="0">
                <a:solidFill>
                  <a:schemeClr val="bg2">
                    <a:lumMod val="50000"/>
                  </a:schemeClr>
                </a:solidFill>
              </a:rPr>
              <a:t>Joao Batista Lopes (CERN)</a:t>
            </a:r>
            <a:endParaRPr lang="en-GB" b="1" dirty="0">
              <a:solidFill>
                <a:schemeClr val="bg2">
                  <a:lumMod val="50000"/>
                </a:schemeClr>
              </a:solidFill>
            </a:endParaRPr>
          </a:p>
        </p:txBody>
      </p:sp>
      <p:sp>
        <p:nvSpPr>
          <p:cNvPr id="48" name="Title 1">
            <a:extLst>
              <a:ext uri="{FF2B5EF4-FFF2-40B4-BE49-F238E27FC236}">
                <a16:creationId xmlns:a16="http://schemas.microsoft.com/office/drawing/2014/main" id="{C885FDEB-5F58-394D-5601-7DB91C6E3EAF}"/>
              </a:ext>
            </a:extLst>
          </p:cNvPr>
          <p:cNvSpPr>
            <a:spLocks noGrp="1"/>
          </p:cNvSpPr>
          <p:nvPr>
            <p:ph type="title"/>
          </p:nvPr>
        </p:nvSpPr>
        <p:spPr>
          <a:xfrm>
            <a:off x="438150" y="92577"/>
            <a:ext cx="11410950" cy="1010534"/>
          </a:xfrm>
          <a:solidFill>
            <a:srgbClr val="002060"/>
          </a:solidFill>
        </p:spPr>
        <p:txBody>
          <a:bodyPr>
            <a:normAutofit/>
          </a:bodyPr>
          <a:lstStyle/>
          <a:p>
            <a:pPr algn="ctr"/>
            <a:r>
              <a:rPr lang="en-GB" sz="6000" dirty="0">
                <a:solidFill>
                  <a:schemeClr val="bg1">
                    <a:lumMod val="95000"/>
                  </a:schemeClr>
                </a:solidFill>
              </a:rPr>
              <a:t>DRD8 Technical Committee</a:t>
            </a:r>
          </a:p>
        </p:txBody>
      </p:sp>
      <p:sp>
        <p:nvSpPr>
          <p:cNvPr id="49" name="TextBox 48">
            <a:extLst>
              <a:ext uri="{FF2B5EF4-FFF2-40B4-BE49-F238E27FC236}">
                <a16:creationId xmlns:a16="http://schemas.microsoft.com/office/drawing/2014/main" id="{A86D2619-EEFC-F71C-53D7-FA2900CFF543}"/>
              </a:ext>
            </a:extLst>
          </p:cNvPr>
          <p:cNvSpPr txBox="1"/>
          <p:nvPr/>
        </p:nvSpPr>
        <p:spPr>
          <a:xfrm>
            <a:off x="438150" y="6019363"/>
            <a:ext cx="6961521" cy="369332"/>
          </a:xfrm>
          <a:prstGeom prst="rect">
            <a:avLst/>
          </a:prstGeom>
          <a:solidFill>
            <a:srgbClr val="FFC000"/>
          </a:solidFill>
        </p:spPr>
        <p:txBody>
          <a:bodyPr wrap="none" rtlCol="0">
            <a:spAutoFit/>
          </a:bodyPr>
          <a:lstStyle/>
          <a:p>
            <a:r>
              <a:rPr lang="en-GB" dirty="0"/>
              <a:t>Please subscribe to the mailing lists of interest using the links above!</a:t>
            </a:r>
          </a:p>
        </p:txBody>
      </p:sp>
      <p:sp>
        <p:nvSpPr>
          <p:cNvPr id="6" name="TextBox 5">
            <a:extLst>
              <a:ext uri="{FF2B5EF4-FFF2-40B4-BE49-F238E27FC236}">
                <a16:creationId xmlns:a16="http://schemas.microsoft.com/office/drawing/2014/main" id="{0BE4797B-17BD-561A-255E-926C424E294D}"/>
              </a:ext>
            </a:extLst>
          </p:cNvPr>
          <p:cNvSpPr txBox="1"/>
          <p:nvPr/>
        </p:nvSpPr>
        <p:spPr>
          <a:xfrm>
            <a:off x="6911504" y="2150170"/>
            <a:ext cx="4752066" cy="3139321"/>
          </a:xfrm>
          <a:prstGeom prst="rect">
            <a:avLst/>
          </a:prstGeom>
          <a:noFill/>
        </p:spPr>
        <p:txBody>
          <a:bodyPr wrap="square" rtlCol="0">
            <a:spAutoFit/>
          </a:bodyPr>
          <a:lstStyle/>
          <a:p>
            <a:r>
              <a:rPr lang="en-GB" dirty="0"/>
              <a:t>WG 8.3: Detector Cooling:</a:t>
            </a:r>
          </a:p>
          <a:p>
            <a:pPr marL="285750" indent="-285750">
              <a:buFont typeface="Arial" panose="020B0604020202020204" pitchFamily="34" charset="0"/>
              <a:buChar char="•"/>
            </a:pPr>
            <a:r>
              <a:rPr lang="en-GB" dirty="0"/>
              <a:t>Evaporative and liquid cooling for both low and warm temperatures, based on natural or eco-friendly refrigerants and new cycles;</a:t>
            </a:r>
          </a:p>
          <a:p>
            <a:pPr marL="285750" indent="-285750">
              <a:buFont typeface="Arial" panose="020B0604020202020204" pitchFamily="34" charset="0"/>
              <a:buChar char="•"/>
            </a:pPr>
            <a:r>
              <a:rPr lang="en-GB" dirty="0"/>
              <a:t>Gas cooling solutions for detectors, including flow design and heat transfer through porous media;</a:t>
            </a:r>
          </a:p>
          <a:p>
            <a:pPr marL="285750" indent="-285750">
              <a:buFont typeface="Arial" panose="020B0604020202020204" pitchFamily="34" charset="0"/>
              <a:buChar char="•"/>
            </a:pPr>
            <a:r>
              <a:rPr lang="en-GB" dirty="0"/>
              <a:t>Connection technologies for cooling circuits, including leak repair methods;</a:t>
            </a:r>
          </a:p>
          <a:p>
            <a:pPr marL="285750" indent="-285750">
              <a:buFont typeface="Arial" panose="020B0604020202020204" pitchFamily="34" charset="0"/>
              <a:buChar char="•"/>
            </a:pPr>
            <a:r>
              <a:rPr lang="en-GB" dirty="0"/>
              <a:t>Instrumentation, including flow measurements for gases and liquids. </a:t>
            </a:r>
          </a:p>
        </p:txBody>
      </p:sp>
      <p:sp>
        <p:nvSpPr>
          <p:cNvPr id="9" name="TextBox 8">
            <a:extLst>
              <a:ext uri="{FF2B5EF4-FFF2-40B4-BE49-F238E27FC236}">
                <a16:creationId xmlns:a16="http://schemas.microsoft.com/office/drawing/2014/main" id="{F74C2D12-E1EB-AEA8-FE5C-62ED28A1E33D}"/>
              </a:ext>
            </a:extLst>
          </p:cNvPr>
          <p:cNvSpPr txBox="1"/>
          <p:nvPr/>
        </p:nvSpPr>
        <p:spPr>
          <a:xfrm>
            <a:off x="10102616" y="5291273"/>
            <a:ext cx="1702582" cy="369332"/>
          </a:xfrm>
          <a:prstGeom prst="rect">
            <a:avLst/>
          </a:prstGeom>
          <a:noFill/>
        </p:spPr>
        <p:txBody>
          <a:bodyPr wrap="none" rtlCol="0">
            <a:spAutoFit/>
          </a:bodyPr>
          <a:lstStyle/>
          <a:p>
            <a:r>
              <a:rPr lang="en-GB" dirty="0">
                <a:hlinkClick r:id="rId8"/>
              </a:rPr>
              <a:t>Letter of Intent</a:t>
            </a:r>
            <a:endParaRPr lang="en-GB" dirty="0"/>
          </a:p>
        </p:txBody>
      </p:sp>
    </p:spTree>
    <p:extLst>
      <p:ext uri="{BB962C8B-B14F-4D97-AF65-F5344CB8AC3E}">
        <p14:creationId xmlns:p14="http://schemas.microsoft.com/office/powerpoint/2010/main" val="689759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DRD8 letter of intent</a:t>
            </a:r>
            <a:endParaRPr lang="en-GB" dirty="0"/>
          </a:p>
        </p:txBody>
      </p:sp>
      <p:sp>
        <p:nvSpPr>
          <p:cNvPr id="7" name="TextBox 6">
            <a:extLst>
              <a:ext uri="{FF2B5EF4-FFF2-40B4-BE49-F238E27FC236}">
                <a16:creationId xmlns:a16="http://schemas.microsoft.com/office/drawing/2014/main" id="{F8419A50-1FA8-A51E-7F17-882CF6AF4304}"/>
              </a:ext>
            </a:extLst>
          </p:cNvPr>
          <p:cNvSpPr txBox="1"/>
          <p:nvPr/>
        </p:nvSpPr>
        <p:spPr>
          <a:xfrm>
            <a:off x="152400" y="1317909"/>
            <a:ext cx="11887200" cy="4385816"/>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Because of the dependence on design choices for sensors, front-end electronics, and electrical and readout services, the work on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mechanics and cooling is highly reliant on the system specifications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To enable targeted and collaborative R&amp;D work in our field, we propose to focus on solutions within two application frameworks.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Low intensity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(LI): In this framework the mechanics and cooling will support sensors and electronics that have been designed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for low power densities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possibly involving pulsed powering. The number and cross-section of electrical services will be small.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Radiation damage levels will be low</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and thus there will be no need to operate these systems cold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(&gt; 15 °C).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Where possible, gas cooling will be an appealing solution. Radiation hardness levels of materials will be moderate. This will be the framework that will target, although not exclusively, experiments at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future lepton colliders.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High intensity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(HI): Detector systems within this framework will have to cope with high particle densities of signal and background particles. The high channel density and complexity of the front-end electronics will result in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high power densities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which will need to be supplied (likely by advanced powering systems like serial powering or DC-DC conversion), and removed by potent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evaporative cooling</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systems. Significant radiation damage will require cold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(&lt; -35 °C)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operation to keep leakage currents under control. Materials will need to be qualified for the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high radiation e</a:t>
            </a:r>
            <a:r>
              <a:rPr kumimoji="0" lang="en-GB" altLang="en-US" sz="1400" b="0" i="0"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n</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vironment</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This will be the framework that will aim for experiments at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future hadron machines.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Material minimisation and a good thermal connection between local heat sources and sinks will be major goals in both cases, but the optimisation will be different. Nevertheless, we do expect that some of the solutions we will develop will be of benefit for both frameworks.</a:t>
            </a: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To verify and benchmark the performance of the solutions developed in this R&amp;D effort, and as physical deliverables, we propose the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construction of demonstrators </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which take into account the specifications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defined in the context of other DRD efforts like DRD3 or DRD7</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These demonstrators should be exercised in </a:t>
            </a:r>
            <a:r>
              <a:rPr kumimoji="0" lang="en-GB" altLang="en-US" sz="1400" b="0" i="0" u="none" strike="noStrike" cap="none" normalizeH="0" baseline="0" dirty="0">
                <a:ln>
                  <a:noFill/>
                </a:ln>
                <a:solidFill>
                  <a:srgbClr val="FF0000"/>
                </a:solidFill>
                <a:effectLst/>
                <a:latin typeface="Arial" panose="020B0604020202020204" pitchFamily="34" charset="0"/>
                <a:ea typeface="Palatino Linotype" panose="02040502050505030304" pitchFamily="18" charset="0"/>
                <a:cs typeface="Palatino Linotype" panose="02040502050505030304" pitchFamily="18" charset="0"/>
              </a:rPr>
              <a:t>realistic environments</a:t>
            </a:r>
            <a:r>
              <a:rPr kumimoji="0" lang="en-GB" altLang="en-US" sz="1400" b="0" i="0" u="none" strike="noStrike" cap="none" normalizeH="0" baseline="0" dirty="0">
                <a:ln>
                  <a:noFill/>
                </a:ln>
                <a:solidFill>
                  <a:schemeClr val="tx1"/>
                </a:solidFill>
                <a:effectLst/>
                <a:latin typeface="Arial" panose="020B0604020202020204" pitchFamily="34" charset="0"/>
                <a:ea typeface="Palatino Linotype" panose="02040502050505030304" pitchFamily="18" charset="0"/>
                <a:cs typeface="Palatino Linotype" panose="02040502050505030304" pitchFamily="18" charset="0"/>
              </a:rPr>
              <a:t>, in a test-beam and/or real physics experiments, where possible. </a:t>
            </a:r>
            <a:endParaRPr kumimoji="0" lang="en-GB" altLang="en-US" sz="2000" b="0" i="0" u="none" strike="noStrike" cap="none" normalizeH="0" baseline="0" dirty="0">
              <a:ln>
                <a:noFill/>
              </a:ln>
              <a:solidFill>
                <a:schemeClr val="tx1"/>
              </a:solidFill>
              <a:effectLst/>
              <a:latin typeface="Arial" panose="020B0604020202020204" pitchFamily="34" charset="0"/>
            </a:endParaRPr>
          </a:p>
        </p:txBody>
      </p:sp>
      <p:sp>
        <p:nvSpPr>
          <p:cNvPr id="3" name="TextBox 2">
            <a:extLst>
              <a:ext uri="{FF2B5EF4-FFF2-40B4-BE49-F238E27FC236}">
                <a16:creationId xmlns:a16="http://schemas.microsoft.com/office/drawing/2014/main" id="{5E9775CC-27D9-9B5B-E8C7-5AC25B3297D3}"/>
              </a:ext>
            </a:extLst>
          </p:cNvPr>
          <p:cNvSpPr txBox="1"/>
          <p:nvPr/>
        </p:nvSpPr>
        <p:spPr>
          <a:xfrm>
            <a:off x="4720473" y="258417"/>
            <a:ext cx="537327" cy="369332"/>
          </a:xfrm>
          <a:prstGeom prst="rect">
            <a:avLst/>
          </a:prstGeom>
          <a:noFill/>
        </p:spPr>
        <p:txBody>
          <a:bodyPr wrap="none" rtlCol="0">
            <a:spAutoFit/>
          </a:bodyPr>
          <a:lstStyle/>
          <a:p>
            <a:r>
              <a:rPr lang="en-GB" dirty="0">
                <a:hlinkClick r:id="rId2"/>
              </a:rPr>
              <a:t>link</a:t>
            </a:r>
            <a:endParaRPr lang="en-GB" dirty="0"/>
          </a:p>
        </p:txBody>
      </p:sp>
    </p:spTree>
    <p:extLst>
      <p:ext uri="{BB962C8B-B14F-4D97-AF65-F5344CB8AC3E}">
        <p14:creationId xmlns:p14="http://schemas.microsoft.com/office/powerpoint/2010/main" val="1880679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DRD8 letter of intent</a:t>
            </a:r>
            <a:endParaRPr lang="en-GB" dirty="0"/>
          </a:p>
        </p:txBody>
      </p:sp>
      <p:sp>
        <p:nvSpPr>
          <p:cNvPr id="7" name="TextBox 6">
            <a:extLst>
              <a:ext uri="{FF2B5EF4-FFF2-40B4-BE49-F238E27FC236}">
                <a16:creationId xmlns:a16="http://schemas.microsoft.com/office/drawing/2014/main" id="{F8419A50-1FA8-A51E-7F17-882CF6AF4304}"/>
              </a:ext>
            </a:extLst>
          </p:cNvPr>
          <p:cNvSpPr txBox="1"/>
          <p:nvPr/>
        </p:nvSpPr>
        <p:spPr>
          <a:xfrm>
            <a:off x="152400" y="1199771"/>
            <a:ext cx="11887200" cy="5016758"/>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a:ln>
                  <a:noFill/>
                </a:ln>
                <a:solidFill>
                  <a:schemeClr val="tx1"/>
                </a:solidFill>
                <a:effectLst/>
                <a:latin typeface="Arial" panose="020B0604020202020204" pitchFamily="34" charset="0"/>
              </a:rPr>
              <a:t>Mechanics is highly reliant on the system specifications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rPr>
              <a:t>Two potential optimization paths: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en-US" sz="2000" dirty="0">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800100" lvl="1" indent="-342900" eaLnBrk="0" fontAlgn="base" hangingPunct="0">
              <a:spcBef>
                <a:spcPct val="0"/>
              </a:spcBef>
              <a:spcAft>
                <a:spcPct val="0"/>
              </a:spcAft>
              <a:buFont typeface="Arial" panose="020B0604020202020204" pitchFamily="34" charset="0"/>
              <a:buChar char="•"/>
            </a:pPr>
            <a:endParaRPr lang="en-GB" altLang="en-US" sz="2000" dirty="0">
              <a:latin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endParaRPr kumimoji="0" lang="en-GB" altLang="en-US" sz="2000" b="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kumimoji="0" lang="en-GB" altLang="en-US" sz="2000" b="0" u="none" strike="noStrike" cap="none" normalizeH="0" baseline="0" dirty="0">
                <a:ln>
                  <a:noFill/>
                </a:ln>
                <a:solidFill>
                  <a:schemeClr val="tx1"/>
                </a:solidFill>
                <a:effectLst/>
                <a:latin typeface="Arial" panose="020B0604020202020204" pitchFamily="34" charset="0"/>
              </a:rPr>
              <a:t>Within the DRD8 framework, the proposal is to construct demonstrators defined in the context of DRD efforts like DRD3 and DRD7 </a:t>
            </a:r>
            <a:r>
              <a:rPr lang="en-GB" altLang="en-US" sz="2000" dirty="0">
                <a:latin typeface="Arial" panose="020B0604020202020204" pitchFamily="34" charset="0"/>
              </a:rPr>
              <a:t>to be tested in realistic environments (Test beam or physics experiments)</a:t>
            </a:r>
            <a:endParaRPr kumimoji="0" lang="en-GB" altLang="en-US" sz="2000" b="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graphicFrame>
            <p:nvGraphicFramePr>
              <p:cNvPr id="3" name="Diagram 2">
                <a:extLst>
                  <a:ext uri="{FF2B5EF4-FFF2-40B4-BE49-F238E27FC236}">
                    <a16:creationId xmlns:a16="http://schemas.microsoft.com/office/drawing/2014/main" id="{38974242-3341-CFA2-D08C-DBBFF755F17E}"/>
                  </a:ext>
                </a:extLst>
              </p:cNvPr>
              <p:cNvGraphicFramePr/>
              <p:nvPr>
                <p:extLst>
                  <p:ext uri="{D42A27DB-BD31-4B8C-83A1-F6EECF244321}">
                    <p14:modId xmlns:p14="http://schemas.microsoft.com/office/powerpoint/2010/main" val="1653215871"/>
                  </p:ext>
                </p:extLst>
              </p:nvPr>
            </p:nvGraphicFramePr>
            <p:xfrm>
              <a:off x="2032000" y="2240472"/>
              <a:ext cx="8128000" cy="29353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p:graphicFrame>
            <p:nvGraphicFramePr>
              <p:cNvPr id="3" name="Diagram 2">
                <a:extLst>
                  <a:ext uri="{FF2B5EF4-FFF2-40B4-BE49-F238E27FC236}">
                    <a16:creationId xmlns:a16="http://schemas.microsoft.com/office/drawing/2014/main" id="{38974242-3341-CFA2-D08C-DBBFF755F17E}"/>
                  </a:ext>
                </a:extLst>
              </p:cNvPr>
              <p:cNvGraphicFramePr/>
              <p:nvPr>
                <p:extLst>
                  <p:ext uri="{D42A27DB-BD31-4B8C-83A1-F6EECF244321}">
                    <p14:modId xmlns:p14="http://schemas.microsoft.com/office/powerpoint/2010/main" val="1653215871"/>
                  </p:ext>
                </p:extLst>
              </p:nvPr>
            </p:nvGraphicFramePr>
            <p:xfrm>
              <a:off x="2032000" y="2240472"/>
              <a:ext cx="8128000" cy="2935357"/>
            </p:xfrm>
            <a:graphic>
              <a:graphicData uri="http://schemas.openxmlformats.org/drawingml/2006/diagram">
                <dgm:relIds xmlns:dgm="http://schemas.openxmlformats.org/drawingml/2006/diagram" xmlns:r="http://schemas.openxmlformats.org/officeDocument/2006/relationships" r:dm="rId7" r:lo="rId3" r:qs="rId4" r:cs="rId5"/>
              </a:graphicData>
            </a:graphic>
          </p:graphicFrame>
        </mc:Fallback>
      </mc:AlternateContent>
      <p:sp>
        <p:nvSpPr>
          <p:cNvPr id="4" name="TextBox 3">
            <a:extLst>
              <a:ext uri="{FF2B5EF4-FFF2-40B4-BE49-F238E27FC236}">
                <a16:creationId xmlns:a16="http://schemas.microsoft.com/office/drawing/2014/main" id="{D992A8F4-EB48-53B8-099D-ED35C50793AC}"/>
              </a:ext>
            </a:extLst>
          </p:cNvPr>
          <p:cNvSpPr txBox="1"/>
          <p:nvPr/>
        </p:nvSpPr>
        <p:spPr>
          <a:xfrm>
            <a:off x="4740137" y="263301"/>
            <a:ext cx="537327" cy="369332"/>
          </a:xfrm>
          <a:prstGeom prst="rect">
            <a:avLst/>
          </a:prstGeom>
          <a:noFill/>
        </p:spPr>
        <p:txBody>
          <a:bodyPr wrap="none" rtlCol="0">
            <a:spAutoFit/>
          </a:bodyPr>
          <a:lstStyle/>
          <a:p>
            <a:r>
              <a:rPr lang="en-GB" dirty="0">
                <a:hlinkClick r:id="rId8"/>
              </a:rPr>
              <a:t>link</a:t>
            </a:r>
            <a:endParaRPr lang="en-GB" dirty="0"/>
          </a:p>
        </p:txBody>
      </p:sp>
    </p:spTree>
    <p:extLst>
      <p:ext uri="{BB962C8B-B14F-4D97-AF65-F5344CB8AC3E}">
        <p14:creationId xmlns:p14="http://schemas.microsoft.com/office/powerpoint/2010/main" val="1299219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EF27F2-1C13-DA1E-FF16-4C3A180DAD09}"/>
              </a:ext>
            </a:extLst>
          </p:cNvPr>
          <p:cNvPicPr>
            <a:picLocks noChangeAspect="1"/>
          </p:cNvPicPr>
          <p:nvPr/>
        </p:nvPicPr>
        <p:blipFill>
          <a:blip r:embed="rId2"/>
          <a:stretch>
            <a:fillRect/>
          </a:stretch>
        </p:blipFill>
        <p:spPr>
          <a:xfrm>
            <a:off x="1888959" y="441020"/>
            <a:ext cx="8725656" cy="5959356"/>
          </a:xfrm>
          <a:prstGeom prst="rect">
            <a:avLst/>
          </a:prstGeom>
        </p:spPr>
      </p:pic>
      <p:sp>
        <p:nvSpPr>
          <p:cNvPr id="2" name="Title 1">
            <a:extLst>
              <a:ext uri="{FF2B5EF4-FFF2-40B4-BE49-F238E27FC236}">
                <a16:creationId xmlns:a16="http://schemas.microsoft.com/office/drawing/2014/main" id="{4C1D090E-4502-F1DF-915B-05D57582A1DD}"/>
              </a:ext>
            </a:extLst>
          </p:cNvPr>
          <p:cNvSpPr>
            <a:spLocks noGrp="1"/>
          </p:cNvSpPr>
          <p:nvPr>
            <p:ph type="title"/>
          </p:nvPr>
        </p:nvSpPr>
        <p:spPr>
          <a:xfrm>
            <a:off x="0" y="0"/>
            <a:ext cx="10515600" cy="765387"/>
          </a:xfrm>
        </p:spPr>
        <p:txBody>
          <a:bodyPr/>
          <a:lstStyle/>
          <a:p>
            <a:r>
              <a:rPr lang="en-US" dirty="0"/>
              <a:t>Evaporative coolants</a:t>
            </a:r>
            <a:endParaRPr lang="en-GB" dirty="0"/>
          </a:p>
        </p:txBody>
      </p:sp>
      <p:sp>
        <p:nvSpPr>
          <p:cNvPr id="6" name="Content Placeholder 5">
            <a:extLst>
              <a:ext uri="{FF2B5EF4-FFF2-40B4-BE49-F238E27FC236}">
                <a16:creationId xmlns:a16="http://schemas.microsoft.com/office/drawing/2014/main" id="{C40A9717-3EF4-CC26-15E3-DF2DCD977ABF}"/>
              </a:ext>
            </a:extLst>
          </p:cNvPr>
          <p:cNvSpPr>
            <a:spLocks noGrp="1"/>
          </p:cNvSpPr>
          <p:nvPr>
            <p:ph idx="1"/>
          </p:nvPr>
        </p:nvSpPr>
        <p:spPr>
          <a:xfrm>
            <a:off x="753754" y="6398242"/>
            <a:ext cx="10684491" cy="366570"/>
          </a:xfrm>
        </p:spPr>
        <p:txBody>
          <a:bodyPr>
            <a:normAutofit fontScale="92500" lnSpcReduction="20000"/>
          </a:bodyPr>
          <a:lstStyle/>
          <a:p>
            <a:r>
              <a:rPr lang="en-GB" sz="2400" dirty="0">
                <a:solidFill>
                  <a:srgbClr val="FF0000"/>
                </a:solidFill>
              </a:rPr>
              <a:t>No R&amp;D is advised for any fluorocarbon or other greenhouse cooling liquid [</a:t>
            </a:r>
            <a:r>
              <a:rPr lang="en-GB" sz="2400" dirty="0">
                <a:solidFill>
                  <a:srgbClr val="FF0000"/>
                </a:solidFill>
                <a:hlinkClick r:id="rId3"/>
              </a:rPr>
              <a:t>2</a:t>
            </a:r>
            <a:r>
              <a:rPr lang="en-GB" sz="2400" dirty="0">
                <a:solidFill>
                  <a:srgbClr val="FF0000"/>
                </a:solidFill>
              </a:rPr>
              <a:t>].</a:t>
            </a:r>
          </a:p>
        </p:txBody>
      </p:sp>
      <p:cxnSp>
        <p:nvCxnSpPr>
          <p:cNvPr id="12" name="Straight Connector 11">
            <a:extLst>
              <a:ext uri="{FF2B5EF4-FFF2-40B4-BE49-F238E27FC236}">
                <a16:creationId xmlns:a16="http://schemas.microsoft.com/office/drawing/2014/main" id="{F70C0D02-AAC8-9657-0604-0A9507F0A65F}"/>
              </a:ext>
            </a:extLst>
          </p:cNvPr>
          <p:cNvCxnSpPr/>
          <p:nvPr/>
        </p:nvCxnSpPr>
        <p:spPr>
          <a:xfrm flipV="1">
            <a:off x="6977270" y="253501"/>
            <a:ext cx="0" cy="591709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5AB3F9A2-753E-387C-D09F-C889B0891B34}"/>
                  </a:ext>
                </a:extLst>
              </p:cNvPr>
              <p:cNvSpPr txBox="1"/>
              <p:nvPr/>
            </p:nvSpPr>
            <p:spPr>
              <a:xfrm rot="16200000">
                <a:off x="6352122" y="2521919"/>
                <a:ext cx="1909879"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0" dirty="0" smtClean="0">
                          <a:solidFill>
                            <a:srgbClr val="FF0000"/>
                          </a:solidFill>
                          <a:latin typeface="Cambria Math" panose="02040503050406030204" pitchFamily="18" charset="0"/>
                        </a:rPr>
                        <m:t> </m:t>
                      </m:r>
                      <m:r>
                        <m:rPr>
                          <m:sty m:val="p"/>
                        </m:rPr>
                        <a:rPr lang="en-US" b="0" i="0" dirty="0" smtClean="0">
                          <a:solidFill>
                            <a:srgbClr val="FF0000"/>
                          </a:solidFill>
                          <a:latin typeface="Cambria Math" panose="02040503050406030204" pitchFamily="18" charset="0"/>
                        </a:rPr>
                        <m:t>Evaporative</m:t>
                      </m:r>
                      <m:r>
                        <a:rPr lang="en-US" b="0" i="0" dirty="0" smtClean="0">
                          <a:solidFill>
                            <a:srgbClr val="FF0000"/>
                          </a:solidFill>
                          <a:latin typeface="Cambria Math" panose="02040503050406030204" pitchFamily="18" charset="0"/>
                        </a:rPr>
                        <m:t> </m:t>
                      </m:r>
                      <m:r>
                        <m:rPr>
                          <m:sty m:val="p"/>
                        </m:rPr>
                        <a:rPr lang="en-US" i="0" dirty="0" smtClean="0">
                          <a:solidFill>
                            <a:srgbClr val="FF0000"/>
                          </a:solidFill>
                          <a:latin typeface="Cambria Math" panose="02040503050406030204" pitchFamily="18" charset="0"/>
                        </a:rPr>
                        <m:t>C</m:t>
                      </m:r>
                      <m:sSub>
                        <m:sSubPr>
                          <m:ctrlPr>
                            <a:rPr lang="en-US" i="1" dirty="0" smtClean="0">
                              <a:solidFill>
                                <a:srgbClr val="FF0000"/>
                              </a:solidFill>
                              <a:latin typeface="Cambria Math" panose="02040503050406030204" pitchFamily="18" charset="0"/>
                            </a:rPr>
                          </m:ctrlPr>
                        </m:sSubPr>
                        <m:e>
                          <m:r>
                            <m:rPr>
                              <m:sty m:val="p"/>
                            </m:rPr>
                            <a:rPr lang="en-US" i="0" dirty="0" smtClean="0">
                              <a:solidFill>
                                <a:srgbClr val="FF0000"/>
                              </a:solidFill>
                              <a:latin typeface="Cambria Math" panose="02040503050406030204" pitchFamily="18" charset="0"/>
                            </a:rPr>
                            <m:t>O</m:t>
                          </m:r>
                        </m:e>
                        <m:sub>
                          <m:r>
                            <a:rPr lang="en-US" i="0" dirty="0" smtClean="0">
                              <a:solidFill>
                                <a:srgbClr val="FF0000"/>
                              </a:solidFill>
                              <a:latin typeface="Cambria Math" panose="02040503050406030204" pitchFamily="18" charset="0"/>
                            </a:rPr>
                            <m:t>2</m:t>
                          </m:r>
                        </m:sub>
                      </m:sSub>
                    </m:oMath>
                  </m:oMathPara>
                </a14:m>
                <a:endParaRPr lang="en-US" i="1" dirty="0">
                  <a:solidFill>
                    <a:srgbClr val="FF000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US" b="0" i="0" dirty="0" smtClean="0">
                          <a:solidFill>
                            <a:srgbClr val="FF0000"/>
                          </a:solidFill>
                          <a:latin typeface="Cambria Math" panose="02040503050406030204" pitchFamily="18" charset="0"/>
                        </a:rPr>
                        <m:t>practical</m:t>
                      </m:r>
                      <m:r>
                        <a:rPr lang="en-US" b="0" i="0" dirty="0" smtClean="0">
                          <a:solidFill>
                            <a:srgbClr val="FF0000"/>
                          </a:solidFill>
                          <a:latin typeface="Cambria Math" panose="02040503050406030204" pitchFamily="18" charset="0"/>
                        </a:rPr>
                        <m:t> </m:t>
                      </m:r>
                      <m:r>
                        <m:rPr>
                          <m:sty m:val="p"/>
                        </m:rPr>
                        <a:rPr lang="en-US" b="0" i="0" dirty="0" smtClean="0">
                          <a:solidFill>
                            <a:srgbClr val="FF0000"/>
                          </a:solidFill>
                          <a:latin typeface="Cambria Math" panose="02040503050406030204" pitchFamily="18" charset="0"/>
                        </a:rPr>
                        <m:t>limit</m:t>
                      </m:r>
                      <m:r>
                        <a:rPr lang="en-US" b="0" i="0" dirty="0" smtClean="0">
                          <a:solidFill>
                            <a:srgbClr val="FF0000"/>
                          </a:solidFill>
                          <a:latin typeface="Cambria Math" panose="02040503050406030204" pitchFamily="18" charset="0"/>
                        </a:rPr>
                        <m:t> [1]</m:t>
                      </m:r>
                    </m:oMath>
                  </m:oMathPara>
                </a14:m>
                <a:endParaRPr lang="en-GB" dirty="0">
                  <a:solidFill>
                    <a:srgbClr val="FF0000"/>
                  </a:solidFill>
                </a:endParaRPr>
              </a:p>
            </p:txBody>
          </p:sp>
        </mc:Choice>
        <mc:Fallback>
          <p:sp>
            <p:nvSpPr>
              <p:cNvPr id="14" name="TextBox 13">
                <a:extLst>
                  <a:ext uri="{FF2B5EF4-FFF2-40B4-BE49-F238E27FC236}">
                    <a16:creationId xmlns:a16="http://schemas.microsoft.com/office/drawing/2014/main" id="{5AB3F9A2-753E-387C-D09F-C889B0891B34}"/>
                  </a:ext>
                </a:extLst>
              </p:cNvPr>
              <p:cNvSpPr txBox="1">
                <a:spLocks noRot="1" noChangeAspect="1" noMove="1" noResize="1" noEditPoints="1" noAdjustHandles="1" noChangeArrowheads="1" noChangeShapeType="1" noTextEdit="1"/>
              </p:cNvSpPr>
              <p:nvPr/>
            </p:nvSpPr>
            <p:spPr>
              <a:xfrm rot="16200000">
                <a:off x="6352122" y="2521919"/>
                <a:ext cx="1909879" cy="646331"/>
              </a:xfrm>
              <a:prstGeom prst="rect">
                <a:avLst/>
              </a:prstGeom>
              <a:blipFill>
                <a:blip r:embed="rId4"/>
                <a:stretch>
                  <a:fillRect t="-319" r="-8491"/>
                </a:stretch>
              </a:blipFill>
            </p:spPr>
            <p:txBody>
              <a:bodyPr/>
              <a:lstStyle/>
              <a:p>
                <a:r>
                  <a:rPr lang="en-GB">
                    <a:noFill/>
                  </a:rPr>
                  <a:t> </a:t>
                </a:r>
              </a:p>
            </p:txBody>
          </p:sp>
        </mc:Fallback>
      </mc:AlternateContent>
    </p:spTree>
    <p:extLst>
      <p:ext uri="{BB962C8B-B14F-4D97-AF65-F5344CB8AC3E}">
        <p14:creationId xmlns:p14="http://schemas.microsoft.com/office/powerpoint/2010/main" val="1358695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EA749-1982-3957-B665-20DB8AE58A7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2868013-487A-1371-4388-592E6563FD8E}"/>
              </a:ext>
            </a:extLst>
          </p:cNvPr>
          <p:cNvSpPr>
            <a:spLocks noGrp="1"/>
          </p:cNvSpPr>
          <p:nvPr>
            <p:ph type="title"/>
          </p:nvPr>
        </p:nvSpPr>
        <p:spPr>
          <a:xfrm>
            <a:off x="46383" y="18256"/>
            <a:ext cx="11307417" cy="750370"/>
          </a:xfrm>
        </p:spPr>
        <p:txBody>
          <a:bodyPr/>
          <a:lstStyle/>
          <a:p>
            <a:r>
              <a:rPr lang="en-GB" dirty="0"/>
              <a:t>Liquid/evaporative Cooling Parameters</a:t>
            </a:r>
          </a:p>
        </p:txBody>
      </p:sp>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7231A573-5086-0EC4-95F3-3A4DC420BF36}"/>
                  </a:ext>
                </a:extLst>
              </p:cNvPr>
              <p:cNvSpPr txBox="1"/>
              <p:nvPr/>
            </p:nvSpPr>
            <p:spPr>
              <a:xfrm>
                <a:off x="556485" y="983673"/>
                <a:ext cx="10886661" cy="5509200"/>
              </a:xfrm>
              <a:prstGeom prst="rect">
                <a:avLst/>
              </a:prstGeom>
              <a:noFill/>
            </p:spPr>
            <p:txBody>
              <a:bodyPr wrap="square" rtlCol="0">
                <a:spAutoFit/>
              </a:bodyPr>
              <a:lstStyle/>
              <a:p>
                <a:pPr marL="342900" lvl="0" indent="-342900">
                  <a:buFont typeface="Arial" panose="020B0604020202020204" pitchFamily="34" charset="0"/>
                  <a:buChar char="•"/>
                </a:pPr>
                <a:r>
                  <a:rPr lang="en-GB" sz="2200" b="1" dirty="0"/>
                  <a:t>Goal for all future developments to focus on natural refrigerants</a:t>
                </a:r>
                <a:endParaRPr lang="en-GB" sz="2200" dirty="0"/>
              </a:p>
              <a:p>
                <a:pPr marL="800100" lvl="1" indent="-342900">
                  <a:buFont typeface="+mj-lt"/>
                  <a:buAutoNum type="alphaLcParenR"/>
                </a:pPr>
                <a:r>
                  <a:rPr lang="en-GB" sz="2200" b="1" dirty="0"/>
                  <a:t>Long term (after LS4) coolant alternative to </a:t>
                </a:r>
                <a:r>
                  <a:rPr lang="en-GB" sz="2200" b="1" dirty="0" err="1"/>
                  <a:t>Novec</a:t>
                </a:r>
                <a:r>
                  <a:rPr lang="en-GB" sz="2200" b="1" dirty="0"/>
                  <a:t> (HFE7100)?</a:t>
                </a:r>
              </a:p>
              <a:p>
                <a:pPr marL="800100" lvl="1" indent="-342900">
                  <a:buFont typeface="+mj-lt"/>
                  <a:buAutoNum type="alphaLcParenR"/>
                </a:pPr>
                <a:r>
                  <a:rPr lang="en-GB" sz="2200" b="1" dirty="0"/>
                  <a:t>ECHA restrictions [</a:t>
                </a:r>
                <a:r>
                  <a:rPr lang="en-GB" sz="2200" b="1" dirty="0">
                    <a:hlinkClick r:id="rId2"/>
                  </a:rPr>
                  <a:t>link1</a:t>
                </a:r>
                <a:r>
                  <a:rPr lang="en-GB" sz="2200" b="1" dirty="0"/>
                  <a:t>, </a:t>
                </a:r>
                <a:r>
                  <a:rPr lang="en-GB" sz="2200" b="1" dirty="0">
                    <a:hlinkClick r:id="rId3"/>
                  </a:rPr>
                  <a:t>link2</a:t>
                </a:r>
                <a:r>
                  <a:rPr lang="en-GB" sz="2200" b="1" dirty="0"/>
                  <a:t>]</a:t>
                </a:r>
              </a:p>
              <a:p>
                <a:pPr marL="800100" lvl="1" indent="-342900">
                  <a:buFont typeface="+mj-lt"/>
                  <a:buAutoNum type="alphaLcParenR"/>
                </a:pPr>
                <a:r>
                  <a:rPr lang="en-GB" sz="2200" b="1" dirty="0"/>
                  <a:t>No alternative solution yet [</a:t>
                </a:r>
                <a:r>
                  <a:rPr lang="en-GB" sz="2200" b="1" dirty="0">
                    <a:hlinkClick r:id="rId4"/>
                  </a:rPr>
                  <a:t>EDMS link</a:t>
                </a:r>
                <a:r>
                  <a:rPr lang="en-GB" sz="2200" b="1" dirty="0"/>
                  <a:t>]</a:t>
                </a:r>
              </a:p>
              <a:p>
                <a:pPr marL="800100" lvl="1" indent="-342900">
                  <a:buFont typeface="+mj-lt"/>
                  <a:buAutoNum type="alphaLcParenR"/>
                </a:pPr>
                <a:endParaRPr lang="en-GB" sz="2200" b="1" dirty="0"/>
              </a:p>
              <a:p>
                <a:pPr marL="342900" lvl="0" indent="-342900">
                  <a:buFont typeface="+mj-lt"/>
                  <a:buAutoNum type="arabicPeriod"/>
                </a:pPr>
                <a:r>
                  <a:rPr lang="en-GB" sz="2200" dirty="0"/>
                  <a:t>Water + Glycol (lab/test beam tests)</a:t>
                </a:r>
              </a:p>
              <a:p>
                <a:pPr marL="800100" lvl="1" indent="-342900">
                  <a:buFont typeface="+mj-lt"/>
                  <a:buAutoNum type="alphaLcParenR"/>
                </a:pPr>
                <a:r>
                  <a:rPr lang="en-GB" sz="2200" dirty="0"/>
                  <a:t>&lt; few bars</a:t>
                </a:r>
              </a:p>
              <a:p>
                <a:pPr marL="800100" lvl="1" indent="-342900">
                  <a:buFont typeface="+mj-lt"/>
                  <a:buAutoNum type="alphaLcParenR"/>
                </a:pPr>
                <a:r>
                  <a:rPr lang="en-GB" sz="2200" dirty="0"/>
                  <a:t> </a:t>
                </a:r>
                <a14:m>
                  <m:oMath xmlns:m="http://schemas.openxmlformats.org/officeDocument/2006/math">
                    <m:r>
                      <a:rPr lang="en-GB" sz="2200" i="1" dirty="0">
                        <a:latin typeface="Cambria Math" panose="02040503050406030204" pitchFamily="18" charset="0"/>
                      </a:rPr>
                      <m:t>−</m:t>
                    </m:r>
                    <m:sSup>
                      <m:sSupPr>
                        <m:ctrlPr>
                          <a:rPr lang="en-GB" sz="2200" i="1" dirty="0">
                            <a:latin typeface="Cambria Math" panose="02040503050406030204" pitchFamily="18" charset="0"/>
                          </a:rPr>
                        </m:ctrlPr>
                      </m:sSupPr>
                      <m:e>
                        <m:r>
                          <a:rPr lang="en-GB" sz="2200" i="1" dirty="0">
                            <a:latin typeface="Cambria Math" panose="02040503050406030204" pitchFamily="18" charset="0"/>
                          </a:rPr>
                          <m:t>30</m:t>
                        </m:r>
                      </m:e>
                      <m:sup>
                        <m:r>
                          <a:rPr lang="en-GB" sz="2200" i="1" dirty="0">
                            <a:latin typeface="Cambria Math" panose="02040503050406030204" pitchFamily="18" charset="0"/>
                          </a:rPr>
                          <m:t>∘</m:t>
                        </m:r>
                      </m:sup>
                    </m:sSup>
                    <m:r>
                      <m:rPr>
                        <m:sty m:val="p"/>
                      </m:rPr>
                      <a:rPr lang="en-GB" sz="2200" i="1" dirty="0" err="1">
                        <a:latin typeface="Cambria Math" panose="02040503050406030204" pitchFamily="18" charset="0"/>
                      </a:rPr>
                      <m:t>C</m:t>
                    </m:r>
                  </m:oMath>
                </a14:m>
                <a:r>
                  <a:rPr lang="en-GB" sz="2200" dirty="0"/>
                  <a:t> &lt; T &lt; 2</a:t>
                </a:r>
                <a14:m>
                  <m:oMath xmlns:m="http://schemas.openxmlformats.org/officeDocument/2006/math">
                    <m:sSup>
                      <m:sSupPr>
                        <m:ctrlPr>
                          <a:rPr lang="en-GB" sz="2200" i="1" dirty="0">
                            <a:latin typeface="Cambria Math" panose="02040503050406030204" pitchFamily="18" charset="0"/>
                          </a:rPr>
                        </m:ctrlPr>
                      </m:sSupPr>
                      <m:e>
                        <m:r>
                          <a:rPr lang="en-GB" sz="2200" i="1" dirty="0">
                            <a:latin typeface="Cambria Math" panose="02040503050406030204" pitchFamily="18" charset="0"/>
                          </a:rPr>
                          <m:t>5</m:t>
                        </m:r>
                      </m:e>
                      <m:sup>
                        <m:r>
                          <a:rPr lang="en-GB" sz="2200" i="1" dirty="0">
                            <a:latin typeface="Cambria Math" panose="02040503050406030204" pitchFamily="18" charset="0"/>
                          </a:rPr>
                          <m:t>∘</m:t>
                        </m:r>
                      </m:sup>
                    </m:sSup>
                    <m:r>
                      <m:rPr>
                        <m:sty m:val="p"/>
                      </m:rPr>
                      <a:rPr lang="en-GB" sz="2200" dirty="0">
                        <a:latin typeface="Cambria Math" panose="02040503050406030204" pitchFamily="18" charset="0"/>
                      </a:rPr>
                      <m:t>C</m:t>
                    </m:r>
                  </m:oMath>
                </a14:m>
                <a:r>
                  <a:rPr lang="en-GB" sz="2200" dirty="0"/>
                  <a:t> (hard limit at -50C and 60% glycol content)</a:t>
                </a:r>
              </a:p>
              <a:p>
                <a:pPr marL="342900" lvl="0" indent="-342900">
                  <a:buFont typeface="+mj-lt"/>
                  <a:buAutoNum type="arabicPeriod"/>
                </a:pPr>
                <a14:m>
                  <m:oMath xmlns:m="http://schemas.openxmlformats.org/officeDocument/2006/math">
                    <m:r>
                      <m:rPr>
                        <m:sty m:val="p"/>
                      </m:rPr>
                      <a:rPr lang="en-GB" sz="2200" dirty="0">
                        <a:latin typeface="Cambria Math" panose="02040503050406030204" pitchFamily="18" charset="0"/>
                      </a:rPr>
                      <m:t>C</m:t>
                    </m:r>
                    <m:sSub>
                      <m:sSubPr>
                        <m:ctrlPr>
                          <a:rPr lang="en-GB" sz="2200" i="1" dirty="0">
                            <a:latin typeface="Cambria Math" panose="02040503050406030204" pitchFamily="18" charset="0"/>
                          </a:rPr>
                        </m:ctrlPr>
                      </m:sSubPr>
                      <m:e>
                        <m:r>
                          <m:rPr>
                            <m:sty m:val="p"/>
                          </m:rPr>
                          <a:rPr lang="en-GB" sz="2200" dirty="0">
                            <a:latin typeface="Cambria Math" panose="02040503050406030204" pitchFamily="18" charset="0"/>
                          </a:rPr>
                          <m:t>O</m:t>
                        </m:r>
                      </m:e>
                      <m:sub>
                        <m:r>
                          <a:rPr lang="en-GB" sz="2200" dirty="0">
                            <a:latin typeface="Cambria Math" panose="02040503050406030204" pitchFamily="18" charset="0"/>
                          </a:rPr>
                          <m:t>2</m:t>
                        </m:r>
                      </m:sub>
                    </m:sSub>
                  </m:oMath>
                </a14:m>
                <a:endParaRPr lang="en-GB" sz="2200" dirty="0"/>
              </a:p>
              <a:p>
                <a:pPr marL="800100" lvl="1" indent="-342900">
                  <a:buFont typeface="+mj-lt"/>
                  <a:buAutoNum type="alphaLcParenR"/>
                </a:pPr>
                <a:r>
                  <a:rPr lang="en-GB" sz="2200" dirty="0"/>
                  <a:t>65 bar @ room temperature (Validation pressure 186 bar)</a:t>
                </a:r>
              </a:p>
              <a:p>
                <a:pPr marL="800100" lvl="1" indent="-342900">
                  <a:buFont typeface="+mj-lt"/>
                  <a:buAutoNum type="alphaLcParenR"/>
                </a:pPr>
                <a:r>
                  <a:rPr lang="en-GB" sz="2200" dirty="0"/>
                  <a:t>Compressor cycle: </a:t>
                </a:r>
                <a14:m>
                  <m:oMath xmlns:m="http://schemas.openxmlformats.org/officeDocument/2006/math">
                    <m:r>
                      <a:rPr lang="en-GB" sz="2200" dirty="0">
                        <a:latin typeface="Cambria Math" panose="02040503050406030204" pitchFamily="18" charset="0"/>
                      </a:rPr>
                      <m:t>−</m:t>
                    </m:r>
                    <m:sSup>
                      <m:sSupPr>
                        <m:ctrlPr>
                          <a:rPr lang="en-GB" sz="2200" i="1" dirty="0">
                            <a:latin typeface="Cambria Math" panose="02040503050406030204" pitchFamily="18" charset="0"/>
                          </a:rPr>
                        </m:ctrlPr>
                      </m:sSupPr>
                      <m:e>
                        <m:r>
                          <a:rPr lang="en-GB" sz="2200" dirty="0">
                            <a:latin typeface="Cambria Math" panose="02040503050406030204" pitchFamily="18" charset="0"/>
                          </a:rPr>
                          <m:t>55</m:t>
                        </m:r>
                      </m:e>
                      <m:sup>
                        <m:r>
                          <a:rPr lang="en-GB" sz="2200" dirty="0">
                            <a:latin typeface="Cambria Math" panose="02040503050406030204" pitchFamily="18" charset="0"/>
                          </a:rPr>
                          <m:t>∘</m:t>
                        </m:r>
                      </m:sup>
                    </m:sSup>
                    <m:r>
                      <m:rPr>
                        <m:sty m:val="p"/>
                      </m:rPr>
                      <a:rPr lang="en-GB" sz="2200" dirty="0">
                        <a:latin typeface="Cambria Math" panose="02040503050406030204" pitchFamily="18" charset="0"/>
                      </a:rPr>
                      <m:t>C</m:t>
                    </m:r>
                  </m:oMath>
                </a14:m>
                <a:r>
                  <a:rPr lang="en-GB" sz="2200" dirty="0"/>
                  <a:t> &lt; T &lt; </a:t>
                </a:r>
                <a14:m>
                  <m:oMath xmlns:m="http://schemas.openxmlformats.org/officeDocument/2006/math">
                    <m:sSup>
                      <m:sSupPr>
                        <m:ctrlPr>
                          <a:rPr lang="en-GB" sz="2200" i="1" dirty="0">
                            <a:latin typeface="Cambria Math" panose="02040503050406030204" pitchFamily="18" charset="0"/>
                          </a:rPr>
                        </m:ctrlPr>
                      </m:sSupPr>
                      <m:e>
                        <m:r>
                          <a:rPr lang="en-GB" sz="2200" dirty="0">
                            <a:latin typeface="Cambria Math" panose="02040503050406030204" pitchFamily="18" charset="0"/>
                          </a:rPr>
                          <m:t>15</m:t>
                        </m:r>
                      </m:e>
                      <m:sup>
                        <m:r>
                          <a:rPr lang="en-GB" sz="2200" dirty="0">
                            <a:latin typeface="Cambria Math" panose="02040503050406030204" pitchFamily="18" charset="0"/>
                          </a:rPr>
                          <m:t>∘</m:t>
                        </m:r>
                      </m:sup>
                    </m:sSup>
                    <m:r>
                      <m:rPr>
                        <m:sty m:val="p"/>
                      </m:rPr>
                      <a:rPr lang="en-GB" sz="2200" dirty="0">
                        <a:latin typeface="Cambria Math" panose="02040503050406030204" pitchFamily="18" charset="0"/>
                      </a:rPr>
                      <m:t>C</m:t>
                    </m:r>
                  </m:oMath>
                </a14:m>
                <a:endParaRPr lang="en-GB" sz="2200" dirty="0"/>
              </a:p>
              <a:p>
                <a:pPr marL="800100" lvl="1" indent="-342900">
                  <a:buFont typeface="+mj-lt"/>
                  <a:buAutoNum type="alphaLcParenR"/>
                </a:pPr>
                <a:r>
                  <a:rPr lang="en-GB" sz="2200" dirty="0"/>
                  <a:t>2PACL: </a:t>
                </a:r>
                <a14:m>
                  <m:oMath xmlns:m="http://schemas.openxmlformats.org/officeDocument/2006/math">
                    <m:r>
                      <a:rPr lang="en-GB" sz="2200" i="1" dirty="0">
                        <a:latin typeface="Cambria Math" panose="02040503050406030204" pitchFamily="18" charset="0"/>
                      </a:rPr>
                      <m:t>−</m:t>
                    </m:r>
                    <m:sSup>
                      <m:sSupPr>
                        <m:ctrlPr>
                          <a:rPr lang="en-GB" sz="2200" i="1" dirty="0">
                            <a:latin typeface="Cambria Math" panose="02040503050406030204" pitchFamily="18" charset="0"/>
                          </a:rPr>
                        </m:ctrlPr>
                      </m:sSupPr>
                      <m:e>
                        <m:r>
                          <a:rPr lang="en-GB" sz="2200" dirty="0">
                            <a:latin typeface="Cambria Math" panose="02040503050406030204" pitchFamily="18" charset="0"/>
                          </a:rPr>
                          <m:t>45</m:t>
                        </m:r>
                      </m:e>
                      <m:sup>
                        <m:r>
                          <a:rPr lang="en-GB" sz="2200" dirty="0">
                            <a:latin typeface="Cambria Math" panose="02040503050406030204" pitchFamily="18" charset="0"/>
                          </a:rPr>
                          <m:t>∘</m:t>
                        </m:r>
                      </m:sup>
                    </m:sSup>
                    <m:r>
                      <m:rPr>
                        <m:sty m:val="p"/>
                      </m:rPr>
                      <a:rPr lang="en-GB" sz="2200" dirty="0">
                        <a:latin typeface="Cambria Math" panose="02040503050406030204" pitchFamily="18" charset="0"/>
                      </a:rPr>
                      <m:t>C</m:t>
                    </m:r>
                  </m:oMath>
                </a14:m>
                <a:r>
                  <a:rPr lang="en-GB" sz="2200" dirty="0"/>
                  <a:t> &lt; T &lt; </a:t>
                </a:r>
                <a14:m>
                  <m:oMath xmlns:m="http://schemas.openxmlformats.org/officeDocument/2006/math">
                    <m:sSup>
                      <m:sSupPr>
                        <m:ctrlPr>
                          <a:rPr lang="en-GB" sz="2200" i="1" dirty="0">
                            <a:latin typeface="Cambria Math" panose="02040503050406030204" pitchFamily="18" charset="0"/>
                          </a:rPr>
                        </m:ctrlPr>
                      </m:sSupPr>
                      <m:e>
                        <m:r>
                          <a:rPr lang="en-GB" sz="2200" dirty="0">
                            <a:latin typeface="Cambria Math" panose="02040503050406030204" pitchFamily="18" charset="0"/>
                          </a:rPr>
                          <m:t>25</m:t>
                        </m:r>
                      </m:e>
                      <m:sup>
                        <m:r>
                          <a:rPr lang="en-GB" sz="2200" dirty="0">
                            <a:latin typeface="Cambria Math" panose="02040503050406030204" pitchFamily="18" charset="0"/>
                          </a:rPr>
                          <m:t>∘</m:t>
                        </m:r>
                      </m:sup>
                    </m:sSup>
                    <m:r>
                      <m:rPr>
                        <m:sty m:val="p"/>
                      </m:rPr>
                      <a:rPr lang="en-GB" sz="2200" dirty="0">
                        <a:latin typeface="Cambria Math" panose="02040503050406030204" pitchFamily="18" charset="0"/>
                      </a:rPr>
                      <m:t>C</m:t>
                    </m:r>
                  </m:oMath>
                </a14:m>
                <a:endParaRPr lang="en-GB" sz="2200" dirty="0"/>
              </a:p>
              <a:p>
                <a:pPr marL="342900" lvl="0" indent="-342900">
                  <a:buFont typeface="+mj-lt"/>
                  <a:buAutoNum type="arabicPeriod"/>
                </a:pPr>
                <a:r>
                  <a:rPr lang="en-GB" sz="2200" dirty="0"/>
                  <a:t>Krypton</a:t>
                </a:r>
              </a:p>
              <a:p>
                <a:pPr marL="800100" lvl="1" indent="-342900">
                  <a:buFont typeface="+mj-lt"/>
                  <a:buAutoNum type="alphaLcParenR"/>
                </a:pPr>
                <a:r>
                  <a:rPr lang="en-GB" sz="2200" dirty="0"/>
                  <a:t>Maximum operating pressure: 90 bar</a:t>
                </a:r>
              </a:p>
              <a:p>
                <a:pPr marL="800100" lvl="1" indent="-342900">
                  <a:buFont typeface="+mj-lt"/>
                  <a:buAutoNum type="alphaLcParenR"/>
                </a:pPr>
                <a:r>
                  <a:rPr lang="en-GB" sz="2200" dirty="0"/>
                  <a:t>Validation pressure like </a:t>
                </a:r>
                <a14:m>
                  <m:oMath xmlns:m="http://schemas.openxmlformats.org/officeDocument/2006/math">
                    <m:r>
                      <m:rPr>
                        <m:sty m:val="p"/>
                      </m:rPr>
                      <a:rPr lang="en-GB" sz="2200" dirty="0">
                        <a:latin typeface="Cambria Math" panose="02040503050406030204" pitchFamily="18" charset="0"/>
                      </a:rPr>
                      <m:t>C</m:t>
                    </m:r>
                    <m:sSub>
                      <m:sSubPr>
                        <m:ctrlPr>
                          <a:rPr lang="en-GB" sz="2200" i="1" dirty="0">
                            <a:latin typeface="Cambria Math" panose="02040503050406030204" pitchFamily="18" charset="0"/>
                          </a:rPr>
                        </m:ctrlPr>
                      </m:sSubPr>
                      <m:e>
                        <m:r>
                          <m:rPr>
                            <m:sty m:val="p"/>
                          </m:rPr>
                          <a:rPr lang="en-GB" sz="2200" dirty="0">
                            <a:latin typeface="Cambria Math" panose="02040503050406030204" pitchFamily="18" charset="0"/>
                          </a:rPr>
                          <m:t>O</m:t>
                        </m:r>
                      </m:e>
                      <m:sub>
                        <m:r>
                          <a:rPr lang="en-GB" sz="2200" dirty="0">
                            <a:latin typeface="Cambria Math" panose="02040503050406030204" pitchFamily="18" charset="0"/>
                          </a:rPr>
                          <m:t>2</m:t>
                        </m:r>
                      </m:sub>
                    </m:sSub>
                  </m:oMath>
                </a14:m>
                <a:r>
                  <a:rPr lang="en-GB" sz="2200" dirty="0"/>
                  <a:t> (186 bar)</a:t>
                </a:r>
              </a:p>
              <a:p>
                <a:pPr marL="800100" lvl="1" indent="-342900">
                  <a:buFont typeface="+mj-lt"/>
                  <a:buAutoNum type="alphaLcParenR"/>
                </a:pPr>
                <a:r>
                  <a:rPr lang="en-GB" sz="2200" dirty="0"/>
                  <a:t>Compressor cycle: </a:t>
                </a:r>
                <a14:m>
                  <m:oMath xmlns:m="http://schemas.openxmlformats.org/officeDocument/2006/math">
                    <m:r>
                      <a:rPr lang="en-GB" sz="2200" i="1" dirty="0">
                        <a:latin typeface="Cambria Math" panose="02040503050406030204" pitchFamily="18" charset="0"/>
                      </a:rPr>
                      <m:t>−</m:t>
                    </m:r>
                    <m:sSup>
                      <m:sSupPr>
                        <m:ctrlPr>
                          <a:rPr lang="en-GB" sz="2200" i="1" dirty="0">
                            <a:latin typeface="Cambria Math" panose="02040503050406030204" pitchFamily="18" charset="0"/>
                          </a:rPr>
                        </m:ctrlPr>
                      </m:sSupPr>
                      <m:e>
                        <m:r>
                          <a:rPr lang="en-GB" sz="2200" i="1" dirty="0">
                            <a:latin typeface="Cambria Math" panose="02040503050406030204" pitchFamily="18" charset="0"/>
                          </a:rPr>
                          <m:t>80</m:t>
                        </m:r>
                      </m:e>
                      <m:sup>
                        <m:r>
                          <a:rPr lang="en-GB" sz="2200" i="1" dirty="0">
                            <a:latin typeface="Cambria Math" panose="02040503050406030204" pitchFamily="18" charset="0"/>
                          </a:rPr>
                          <m:t>∘</m:t>
                        </m:r>
                      </m:sup>
                    </m:sSup>
                    <m:r>
                      <m:rPr>
                        <m:sty m:val="p"/>
                      </m:rPr>
                      <a:rPr lang="en-GB" sz="2200" i="1" dirty="0" err="1">
                        <a:latin typeface="Cambria Math" panose="02040503050406030204" pitchFamily="18" charset="0"/>
                      </a:rPr>
                      <m:t>C</m:t>
                    </m:r>
                  </m:oMath>
                </a14:m>
                <a:r>
                  <a:rPr lang="en-GB" sz="2200" dirty="0"/>
                  <a:t> &lt; T &lt; </a:t>
                </a:r>
                <a14:m>
                  <m:oMath xmlns:m="http://schemas.openxmlformats.org/officeDocument/2006/math">
                    <m:sSup>
                      <m:sSupPr>
                        <m:ctrlPr>
                          <a:rPr lang="en-GB" sz="2200" i="1" dirty="0">
                            <a:latin typeface="Cambria Math" panose="02040503050406030204" pitchFamily="18" charset="0"/>
                          </a:rPr>
                        </m:ctrlPr>
                      </m:sSupPr>
                      <m:e>
                        <m:r>
                          <a:rPr lang="en-GB" sz="2200" dirty="0">
                            <a:latin typeface="Cambria Math" panose="02040503050406030204" pitchFamily="18" charset="0"/>
                          </a:rPr>
                          <m:t>15</m:t>
                        </m:r>
                      </m:e>
                      <m:sup>
                        <m:r>
                          <a:rPr lang="en-GB" sz="2200" dirty="0">
                            <a:latin typeface="Cambria Math" panose="02040503050406030204" pitchFamily="18" charset="0"/>
                          </a:rPr>
                          <m:t>∘</m:t>
                        </m:r>
                      </m:sup>
                    </m:sSup>
                    <m:r>
                      <m:rPr>
                        <m:sty m:val="p"/>
                      </m:rPr>
                      <a:rPr lang="en-GB" sz="2200" dirty="0">
                        <a:latin typeface="Cambria Math" panose="02040503050406030204" pitchFamily="18" charset="0"/>
                      </a:rPr>
                      <m:t>C</m:t>
                    </m:r>
                  </m:oMath>
                </a14:m>
                <a:r>
                  <a:rPr lang="en-GB" sz="2200" dirty="0"/>
                  <a:t> (</a:t>
                </a:r>
                <a14:m>
                  <m:oMath xmlns:m="http://schemas.openxmlformats.org/officeDocument/2006/math">
                    <m:r>
                      <a:rPr lang="en-GB" sz="2200" dirty="0">
                        <a:latin typeface="Cambria Math" panose="02040503050406030204" pitchFamily="18" charset="0"/>
                      </a:rPr>
                      <m:t>−</m:t>
                    </m:r>
                    <m:sSup>
                      <m:sSupPr>
                        <m:ctrlPr>
                          <a:rPr lang="en-GB" sz="2200" i="1" dirty="0">
                            <a:latin typeface="Cambria Math" panose="02040503050406030204" pitchFamily="18" charset="0"/>
                          </a:rPr>
                        </m:ctrlPr>
                      </m:sSupPr>
                      <m:e>
                        <m:r>
                          <a:rPr lang="en-GB" sz="2200" dirty="0">
                            <a:latin typeface="Cambria Math" panose="02040503050406030204" pitchFamily="18" charset="0"/>
                          </a:rPr>
                          <m:t>150</m:t>
                        </m:r>
                      </m:e>
                      <m:sup>
                        <m:r>
                          <m:rPr>
                            <m:sty m:val="p"/>
                          </m:rPr>
                          <a:rPr lang="en-GB" sz="2200" dirty="0">
                            <a:latin typeface="Cambria Math" panose="02040503050406030204" pitchFamily="18" charset="0"/>
                          </a:rPr>
                          <m:t>o</m:t>
                        </m:r>
                      </m:sup>
                    </m:sSup>
                    <m:r>
                      <m:rPr>
                        <m:sty m:val="p"/>
                      </m:rPr>
                      <a:rPr lang="en-GB" sz="2200" dirty="0">
                        <a:latin typeface="Cambria Math" panose="02040503050406030204" pitchFamily="18" charset="0"/>
                      </a:rPr>
                      <m:t>C</m:t>
                    </m:r>
                  </m:oMath>
                </a14:m>
                <a:r>
                  <a:rPr lang="en-GB" sz="2200" dirty="0"/>
                  <a:t>, hard limit: -157.4 °C)</a:t>
                </a:r>
              </a:p>
            </p:txBody>
          </p:sp>
        </mc:Choice>
        <mc:Fallback>
          <p:sp>
            <p:nvSpPr>
              <p:cNvPr id="37" name="TextBox 36">
                <a:extLst>
                  <a:ext uri="{FF2B5EF4-FFF2-40B4-BE49-F238E27FC236}">
                    <a16:creationId xmlns:a16="http://schemas.microsoft.com/office/drawing/2014/main" id="{7231A573-5086-0EC4-95F3-3A4DC420BF36}"/>
                  </a:ext>
                </a:extLst>
              </p:cNvPr>
              <p:cNvSpPr txBox="1">
                <a:spLocks noRot="1" noChangeAspect="1" noMove="1" noResize="1" noEditPoints="1" noAdjustHandles="1" noChangeArrowheads="1" noChangeShapeType="1" noTextEdit="1"/>
              </p:cNvSpPr>
              <p:nvPr/>
            </p:nvSpPr>
            <p:spPr>
              <a:xfrm>
                <a:off x="556485" y="983673"/>
                <a:ext cx="10886661" cy="5509200"/>
              </a:xfrm>
              <a:prstGeom prst="rect">
                <a:avLst/>
              </a:prstGeom>
              <a:blipFill>
                <a:blip r:embed="rId5"/>
                <a:stretch>
                  <a:fillRect l="-728" t="-664" b="-1438"/>
                </a:stretch>
              </a:blipFill>
            </p:spPr>
            <p:txBody>
              <a:bodyPr/>
              <a:lstStyle/>
              <a:p>
                <a:r>
                  <a:rPr lang="en-GB">
                    <a:noFill/>
                  </a:rPr>
                  <a:t> </a:t>
                </a:r>
              </a:p>
            </p:txBody>
          </p:sp>
        </mc:Fallback>
      </mc:AlternateContent>
      <p:sp>
        <p:nvSpPr>
          <p:cNvPr id="41" name="Date Placeholder 40">
            <a:extLst>
              <a:ext uri="{FF2B5EF4-FFF2-40B4-BE49-F238E27FC236}">
                <a16:creationId xmlns:a16="http://schemas.microsoft.com/office/drawing/2014/main" id="{2E045806-4DEB-4164-6C0A-30ADD60A065C}"/>
              </a:ext>
            </a:extLst>
          </p:cNvPr>
          <p:cNvSpPr>
            <a:spLocks noGrp="1"/>
          </p:cNvSpPr>
          <p:nvPr>
            <p:ph type="dt" sz="half" idx="10"/>
          </p:nvPr>
        </p:nvSpPr>
        <p:spPr/>
        <p:txBody>
          <a:bodyPr/>
          <a:lstStyle/>
          <a:p>
            <a:r>
              <a:rPr lang="en-US"/>
              <a:t>25/03/2025</a:t>
            </a:r>
            <a:endParaRPr lang="en-GB"/>
          </a:p>
        </p:txBody>
      </p:sp>
      <p:sp>
        <p:nvSpPr>
          <p:cNvPr id="42" name="Slide Number Placeholder 41">
            <a:extLst>
              <a:ext uri="{FF2B5EF4-FFF2-40B4-BE49-F238E27FC236}">
                <a16:creationId xmlns:a16="http://schemas.microsoft.com/office/drawing/2014/main" id="{0F7AC912-706D-006B-39DD-12DF525506C7}"/>
              </a:ext>
            </a:extLst>
          </p:cNvPr>
          <p:cNvSpPr>
            <a:spLocks noGrp="1"/>
          </p:cNvSpPr>
          <p:nvPr>
            <p:ph type="sldNum" sz="quarter" idx="12"/>
          </p:nvPr>
        </p:nvSpPr>
        <p:spPr/>
        <p:txBody>
          <a:bodyPr/>
          <a:lstStyle/>
          <a:p>
            <a:fld id="{BF0809E1-F4D5-49C4-98D0-3AB62FB6A898}" type="slidenum">
              <a:rPr lang="en-GB" smtClean="0"/>
              <a:t>6</a:t>
            </a:fld>
            <a:endParaRPr lang="en-GB" dirty="0"/>
          </a:p>
        </p:txBody>
      </p:sp>
    </p:spTree>
    <p:extLst>
      <p:ext uri="{BB962C8B-B14F-4D97-AF65-F5344CB8AC3E}">
        <p14:creationId xmlns:p14="http://schemas.microsoft.com/office/powerpoint/2010/main" val="96320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00D3B51-F447-68FA-B0E9-9A05B0F32277}"/>
              </a:ext>
            </a:extLst>
          </p:cNvPr>
          <p:cNvSpPr/>
          <p:nvPr/>
        </p:nvSpPr>
        <p:spPr>
          <a:xfrm>
            <a:off x="181307" y="508000"/>
            <a:ext cx="11673598" cy="6029960"/>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E57C9A11-A1C3-C651-B747-8D9D60356975}"/>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2A94309C-133C-81BC-9845-DBD8019838D6}"/>
              </a:ext>
            </a:extLst>
          </p:cNvPr>
          <p:cNvSpPr>
            <a:spLocks noGrp="1"/>
          </p:cNvSpPr>
          <p:nvPr>
            <p:ph type="sldNum" sz="quarter" idx="12"/>
          </p:nvPr>
        </p:nvSpPr>
        <p:spPr/>
        <p:txBody>
          <a:bodyPr/>
          <a:lstStyle/>
          <a:p>
            <a:fld id="{B860F296-A57F-450A-AFD7-3467384C2D58}" type="slidenum">
              <a:rPr lang="en-US" smtClean="0"/>
              <a:pPr/>
              <a:t>7</a:t>
            </a:fld>
            <a:endParaRPr lang="en-US" dirty="0"/>
          </a:p>
        </p:txBody>
      </p:sp>
      <p:grpSp>
        <p:nvGrpSpPr>
          <p:cNvPr id="12" name="Group 11">
            <a:extLst>
              <a:ext uri="{FF2B5EF4-FFF2-40B4-BE49-F238E27FC236}">
                <a16:creationId xmlns:a16="http://schemas.microsoft.com/office/drawing/2014/main" id="{17DEBAA6-FB43-31A4-8D43-94C3A28F4EED}"/>
              </a:ext>
            </a:extLst>
          </p:cNvPr>
          <p:cNvGrpSpPr/>
          <p:nvPr/>
        </p:nvGrpSpPr>
        <p:grpSpPr>
          <a:xfrm>
            <a:off x="345271" y="219782"/>
            <a:ext cx="4403710" cy="590400"/>
            <a:chOff x="244288" y="308055"/>
            <a:chExt cx="3420034" cy="590400"/>
          </a:xfrm>
        </p:grpSpPr>
        <p:sp>
          <p:nvSpPr>
            <p:cNvPr id="14" name="Rectangle: Rounded Corners 13">
              <a:extLst>
                <a:ext uri="{FF2B5EF4-FFF2-40B4-BE49-F238E27FC236}">
                  <a16:creationId xmlns:a16="http://schemas.microsoft.com/office/drawing/2014/main" id="{58C84FFE-995C-0C26-1F43-6E4E5775A295}"/>
                </a:ext>
              </a:extLst>
            </p:cNvPr>
            <p:cNvSpPr/>
            <p:nvPr/>
          </p:nvSpPr>
          <p:spPr>
            <a:xfrm>
              <a:off x="244288" y="308055"/>
              <a:ext cx="3420034" cy="5904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5" name="Rectangle: Rounded Corners 4">
              <a:extLst>
                <a:ext uri="{FF2B5EF4-FFF2-40B4-BE49-F238E27FC236}">
                  <a16:creationId xmlns:a16="http://schemas.microsoft.com/office/drawing/2014/main" id="{46C6A26B-9116-CAEF-32CA-BBD966BC7BD0}"/>
                </a:ext>
              </a:extLst>
            </p:cNvPr>
            <p:cNvSpPr txBox="1"/>
            <p:nvPr/>
          </p:nvSpPr>
          <p:spPr>
            <a:xfrm>
              <a:off x="273109" y="336876"/>
              <a:ext cx="3362392" cy="5327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9269" tIns="0" rIns="129269" bIns="0" numCol="1" spcCol="1270" anchor="ctr" anchorCtr="0">
              <a:noAutofit/>
            </a:bodyPr>
            <a:lstStyle/>
            <a:p>
              <a:pPr marL="0" lvl="0" indent="0" algn="l" defTabSz="889000">
                <a:lnSpc>
                  <a:spcPct val="90000"/>
                </a:lnSpc>
                <a:spcBef>
                  <a:spcPct val="0"/>
                </a:spcBef>
                <a:spcAft>
                  <a:spcPct val="35000"/>
                </a:spcAft>
                <a:buNone/>
              </a:pPr>
              <a:r>
                <a:rPr lang="en-US" sz="2000" kern="1200" dirty="0"/>
                <a:t>DRD8.3: C</a:t>
              </a:r>
              <a:r>
                <a:rPr lang="en-US" sz="2000" dirty="0"/>
                <a:t>oolants and cooling cycles</a:t>
              </a:r>
              <a:endParaRPr lang="en-US" sz="2000" kern="1200" dirty="0"/>
            </a:p>
          </p:txBody>
        </p:sp>
      </p:grpSp>
      <p:grpSp>
        <p:nvGrpSpPr>
          <p:cNvPr id="5" name="Group 4">
            <a:extLst>
              <a:ext uri="{FF2B5EF4-FFF2-40B4-BE49-F238E27FC236}">
                <a16:creationId xmlns:a16="http://schemas.microsoft.com/office/drawing/2014/main" id="{261CCFDE-78F5-0671-E60C-D81FBA1C0C58}"/>
              </a:ext>
            </a:extLst>
          </p:cNvPr>
          <p:cNvGrpSpPr/>
          <p:nvPr/>
        </p:nvGrpSpPr>
        <p:grpSpPr>
          <a:xfrm>
            <a:off x="1300026" y="1548408"/>
            <a:ext cx="9591947" cy="3877654"/>
            <a:chOff x="1300026" y="1548408"/>
            <a:chExt cx="9591947" cy="3877654"/>
          </a:xfrm>
        </p:grpSpPr>
        <p:pic>
          <p:nvPicPr>
            <p:cNvPr id="8" name="Picture 7">
              <a:extLst>
                <a:ext uri="{FF2B5EF4-FFF2-40B4-BE49-F238E27FC236}">
                  <a16:creationId xmlns:a16="http://schemas.microsoft.com/office/drawing/2014/main" id="{586ABD43-5CF1-5730-A1B5-1A4874D293F2}"/>
                </a:ext>
              </a:extLst>
            </p:cNvPr>
            <p:cNvPicPr>
              <a:picLocks noChangeAspect="1"/>
            </p:cNvPicPr>
            <p:nvPr/>
          </p:nvPicPr>
          <p:blipFill>
            <a:blip r:embed="rId2"/>
            <a:stretch>
              <a:fillRect/>
            </a:stretch>
          </p:blipFill>
          <p:spPr>
            <a:xfrm>
              <a:off x="1300026" y="1548408"/>
              <a:ext cx="9591947" cy="2416016"/>
            </a:xfrm>
            <a:prstGeom prst="rect">
              <a:avLst/>
            </a:prstGeom>
          </p:spPr>
        </p:pic>
        <p:pic>
          <p:nvPicPr>
            <p:cNvPr id="10" name="Picture 9">
              <a:extLst>
                <a:ext uri="{FF2B5EF4-FFF2-40B4-BE49-F238E27FC236}">
                  <a16:creationId xmlns:a16="http://schemas.microsoft.com/office/drawing/2014/main" id="{864C15FA-C5E7-BD3D-36E8-A60A3B2B5C53}"/>
                </a:ext>
              </a:extLst>
            </p:cNvPr>
            <p:cNvPicPr>
              <a:picLocks noChangeAspect="1"/>
            </p:cNvPicPr>
            <p:nvPr/>
          </p:nvPicPr>
          <p:blipFill>
            <a:blip r:embed="rId3"/>
            <a:stretch>
              <a:fillRect/>
            </a:stretch>
          </p:blipFill>
          <p:spPr>
            <a:xfrm>
              <a:off x="1300027" y="3946677"/>
              <a:ext cx="9591946" cy="1479385"/>
            </a:xfrm>
            <a:prstGeom prst="rect">
              <a:avLst/>
            </a:prstGeom>
          </p:spPr>
        </p:pic>
      </p:grpSp>
      <p:sp>
        <p:nvSpPr>
          <p:cNvPr id="3" name="TextBox 2">
            <a:extLst>
              <a:ext uri="{FF2B5EF4-FFF2-40B4-BE49-F238E27FC236}">
                <a16:creationId xmlns:a16="http://schemas.microsoft.com/office/drawing/2014/main" id="{A6DB08F1-B0A9-8326-2D35-A01B63A2C627}"/>
              </a:ext>
            </a:extLst>
          </p:cNvPr>
          <p:cNvSpPr txBox="1"/>
          <p:nvPr/>
        </p:nvSpPr>
        <p:spPr>
          <a:xfrm rot="20161382">
            <a:off x="9665834" y="5643292"/>
            <a:ext cx="1884747" cy="369332"/>
          </a:xfrm>
          <a:prstGeom prst="rect">
            <a:avLst/>
          </a:prstGeom>
          <a:solidFill>
            <a:srgbClr val="FFC000"/>
          </a:solidFill>
        </p:spPr>
        <p:txBody>
          <a:bodyPr wrap="none" rtlCol="0">
            <a:spAutoFit/>
          </a:bodyPr>
          <a:lstStyle/>
          <a:p>
            <a:r>
              <a:rPr lang="en-GB" dirty="0">
                <a:hlinkClick r:id="rId4"/>
              </a:rPr>
              <a:t>Luca/Paolo’s talk</a:t>
            </a:r>
            <a:endParaRPr lang="en-GB" dirty="0"/>
          </a:p>
        </p:txBody>
      </p:sp>
    </p:spTree>
    <p:extLst>
      <p:ext uri="{BB962C8B-B14F-4D97-AF65-F5344CB8AC3E}">
        <p14:creationId xmlns:p14="http://schemas.microsoft.com/office/powerpoint/2010/main" val="1482321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00D3B51-F447-68FA-B0E9-9A05B0F32277}"/>
              </a:ext>
            </a:extLst>
          </p:cNvPr>
          <p:cNvSpPr/>
          <p:nvPr/>
        </p:nvSpPr>
        <p:spPr>
          <a:xfrm>
            <a:off x="181307" y="508000"/>
            <a:ext cx="11673598" cy="6029960"/>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E57C9A11-A1C3-C651-B747-8D9D60356975}"/>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2A94309C-133C-81BC-9845-DBD8019838D6}"/>
              </a:ext>
            </a:extLst>
          </p:cNvPr>
          <p:cNvSpPr>
            <a:spLocks noGrp="1"/>
          </p:cNvSpPr>
          <p:nvPr>
            <p:ph type="sldNum" sz="quarter" idx="12"/>
          </p:nvPr>
        </p:nvSpPr>
        <p:spPr/>
        <p:txBody>
          <a:bodyPr/>
          <a:lstStyle/>
          <a:p>
            <a:fld id="{B860F296-A57F-450A-AFD7-3467384C2D58}" type="slidenum">
              <a:rPr lang="en-US" smtClean="0"/>
              <a:pPr/>
              <a:t>8</a:t>
            </a:fld>
            <a:endParaRPr lang="en-US" dirty="0"/>
          </a:p>
        </p:txBody>
      </p:sp>
      <p:grpSp>
        <p:nvGrpSpPr>
          <p:cNvPr id="12" name="Group 11">
            <a:extLst>
              <a:ext uri="{FF2B5EF4-FFF2-40B4-BE49-F238E27FC236}">
                <a16:creationId xmlns:a16="http://schemas.microsoft.com/office/drawing/2014/main" id="{17DEBAA6-FB43-31A4-8D43-94C3A28F4EED}"/>
              </a:ext>
            </a:extLst>
          </p:cNvPr>
          <p:cNvGrpSpPr/>
          <p:nvPr/>
        </p:nvGrpSpPr>
        <p:grpSpPr>
          <a:xfrm>
            <a:off x="345270" y="219782"/>
            <a:ext cx="4144749" cy="590400"/>
            <a:chOff x="244288" y="308055"/>
            <a:chExt cx="3420034" cy="590400"/>
          </a:xfrm>
        </p:grpSpPr>
        <p:sp>
          <p:nvSpPr>
            <p:cNvPr id="14" name="Rectangle: Rounded Corners 13">
              <a:extLst>
                <a:ext uri="{FF2B5EF4-FFF2-40B4-BE49-F238E27FC236}">
                  <a16:creationId xmlns:a16="http://schemas.microsoft.com/office/drawing/2014/main" id="{58C84FFE-995C-0C26-1F43-6E4E5775A295}"/>
                </a:ext>
              </a:extLst>
            </p:cNvPr>
            <p:cNvSpPr/>
            <p:nvPr/>
          </p:nvSpPr>
          <p:spPr>
            <a:xfrm>
              <a:off x="244288" y="308055"/>
              <a:ext cx="3420034" cy="5904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mc:AlternateContent xmlns:mc="http://schemas.openxmlformats.org/markup-compatibility/2006" xmlns:a14="http://schemas.microsoft.com/office/drawing/2010/main">
          <mc:Choice Requires="a14">
            <p:sp>
              <p:nvSpPr>
                <p:cNvPr id="15" name="Rectangle: Rounded Corners 4">
                  <a:extLst>
                    <a:ext uri="{FF2B5EF4-FFF2-40B4-BE49-F238E27FC236}">
                      <a16:creationId xmlns:a16="http://schemas.microsoft.com/office/drawing/2014/main" id="{46C6A26B-9116-CAEF-32CA-BBD966BC7BD0}"/>
                    </a:ext>
                  </a:extLst>
                </p:cNvPr>
                <p:cNvSpPr txBox="1"/>
                <p:nvPr/>
              </p:nvSpPr>
              <p:spPr>
                <a:xfrm>
                  <a:off x="273109" y="336876"/>
                  <a:ext cx="3362392" cy="5327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9269" tIns="0" rIns="129269" bIns="0" numCol="1" spcCol="1270" anchor="ctr" anchorCtr="0">
                  <a:noAutofit/>
                </a:bodyPr>
                <a:lstStyle/>
                <a:p>
                  <a:pPr marL="0" lvl="0" indent="0" algn="l" defTabSz="889000">
                    <a:lnSpc>
                      <a:spcPct val="90000"/>
                    </a:lnSpc>
                    <a:spcBef>
                      <a:spcPct val="0"/>
                    </a:spcBef>
                    <a:spcAft>
                      <a:spcPct val="35000"/>
                    </a:spcAft>
                    <a:buNone/>
                  </a:pPr>
                  <a:r>
                    <a:rPr lang="en-US" sz="2000" kern="1200" dirty="0"/>
                    <a:t>DRD8.3: </a:t>
                  </a:r>
                  <a:r>
                    <a:rPr lang="en-US" sz="2000" dirty="0"/>
                    <a:t>Warm and Supercritical </a:t>
                  </a:r>
                  <a14:m>
                    <m:oMath xmlns:m="http://schemas.openxmlformats.org/officeDocument/2006/math">
                      <m:r>
                        <m:rPr>
                          <m:sty m:val="p"/>
                        </m:rPr>
                        <a:rPr lang="en-US" sz="2000" i="0" dirty="0" smtClean="0">
                          <a:latin typeface="Cambria Math" panose="02040503050406030204" pitchFamily="18" charset="0"/>
                        </a:rPr>
                        <m:t>C</m:t>
                      </m:r>
                      <m:sSub>
                        <m:sSubPr>
                          <m:ctrlPr>
                            <a:rPr lang="en-US" sz="2000" i="1" dirty="0" smtClean="0">
                              <a:latin typeface="Cambria Math" panose="02040503050406030204" pitchFamily="18" charset="0"/>
                            </a:rPr>
                          </m:ctrlPr>
                        </m:sSubPr>
                        <m:e>
                          <m:r>
                            <m:rPr>
                              <m:sty m:val="p"/>
                            </m:rPr>
                            <a:rPr lang="en-US" sz="2000" i="0" dirty="0" smtClean="0">
                              <a:latin typeface="Cambria Math" panose="02040503050406030204" pitchFamily="18" charset="0"/>
                            </a:rPr>
                            <m:t>O</m:t>
                          </m:r>
                        </m:e>
                        <m:sub>
                          <m:r>
                            <a:rPr lang="en-GB" sz="2000" b="0" i="0" dirty="0" smtClean="0">
                              <a:latin typeface="Cambria Math" panose="02040503050406030204" pitchFamily="18" charset="0"/>
                            </a:rPr>
                            <m:t>2</m:t>
                          </m:r>
                        </m:sub>
                      </m:sSub>
                    </m:oMath>
                  </a14:m>
                  <a:endParaRPr lang="en-US" sz="2000" kern="1200" dirty="0"/>
                </a:p>
              </p:txBody>
            </p:sp>
          </mc:Choice>
          <mc:Fallback xmlns="">
            <p:sp>
              <p:nvSpPr>
                <p:cNvPr id="15" name="Rectangle: Rounded Corners 4">
                  <a:extLst>
                    <a:ext uri="{FF2B5EF4-FFF2-40B4-BE49-F238E27FC236}">
                      <a16:creationId xmlns:a16="http://schemas.microsoft.com/office/drawing/2014/main" id="{46C6A26B-9116-CAEF-32CA-BBD966BC7BD0}"/>
                    </a:ext>
                  </a:extLst>
                </p:cNvPr>
                <p:cNvSpPr txBox="1">
                  <a:spLocks noRot="1" noChangeAspect="1" noMove="1" noResize="1" noEditPoints="1" noAdjustHandles="1" noChangeArrowheads="1" noChangeShapeType="1" noTextEdit="1"/>
                </p:cNvSpPr>
                <p:nvPr/>
              </p:nvSpPr>
              <p:spPr>
                <a:xfrm>
                  <a:off x="273109" y="336876"/>
                  <a:ext cx="3362392" cy="532758"/>
                </a:xfrm>
                <a:prstGeom prst="rect">
                  <a:avLst/>
                </a:prstGeom>
                <a:blipFill>
                  <a:blip r:embed="rId2"/>
                  <a:stretch>
                    <a:fillRect l="-598" b="-4598"/>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E875960C-79AC-B489-333B-B574B083B9B5}"/>
                  </a:ext>
                </a:extLst>
              </p:cNvPr>
              <p:cNvGraphicFramePr>
                <a:graphicFrameLocks noGrp="1"/>
              </p:cNvGraphicFramePr>
              <p:nvPr/>
            </p:nvGraphicFramePr>
            <p:xfrm>
              <a:off x="2054349" y="1506220"/>
              <a:ext cx="8128000" cy="4033520"/>
            </p:xfrm>
            <a:graphic>
              <a:graphicData uri="http://schemas.openxmlformats.org/drawingml/2006/table">
                <a:tbl>
                  <a:tblPr firstRow="1" bandRow="1">
                    <a:tableStyleId>{9D7B26C5-4107-4FEC-AEDC-1716B250A1EF}</a:tableStyleId>
                  </a:tblPr>
                  <a:tblGrid>
                    <a:gridCol w="1720193">
                      <a:extLst>
                        <a:ext uri="{9D8B030D-6E8A-4147-A177-3AD203B41FA5}">
                          <a16:colId xmlns:a16="http://schemas.microsoft.com/office/drawing/2014/main" val="427539907"/>
                        </a:ext>
                      </a:extLst>
                    </a:gridCol>
                    <a:gridCol w="6407807">
                      <a:extLst>
                        <a:ext uri="{9D8B030D-6E8A-4147-A177-3AD203B41FA5}">
                          <a16:colId xmlns:a16="http://schemas.microsoft.com/office/drawing/2014/main" val="3234318437"/>
                        </a:ext>
                      </a:extLst>
                    </a:gridCol>
                  </a:tblGrid>
                  <a:tr h="370840">
                    <a:tc>
                      <a:txBody>
                        <a:bodyPr/>
                        <a:lstStyle/>
                        <a:p>
                          <a:r>
                            <a:rPr lang="en-GB" dirty="0"/>
                            <a:t>Project</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dirty="0"/>
                            <a:t>Warm and supercritical </a:t>
                          </a:r>
                          <a14:m>
                            <m:oMath xmlns:m="http://schemas.openxmlformats.org/officeDocument/2006/math">
                              <m:r>
                                <m:rPr>
                                  <m:sty m:val="p"/>
                                </m:rPr>
                                <a:rPr lang="en-GB" i="0" dirty="0" smtClean="0">
                                  <a:latin typeface="Cambria Math" panose="02040503050406030204" pitchFamily="18" charset="0"/>
                                </a:rPr>
                                <m:t>C</m:t>
                              </m:r>
                              <m:sSub>
                                <m:sSubPr>
                                  <m:ctrlPr>
                                    <a:rPr lang="en-GB" b="1" i="1" dirty="0" smtClean="0">
                                      <a:latin typeface="Cambria Math" panose="02040503050406030204" pitchFamily="18" charset="0"/>
                                    </a:rPr>
                                  </m:ctrlPr>
                                </m:sSubPr>
                                <m:e>
                                  <m:r>
                                    <m:rPr>
                                      <m:sty m:val="p"/>
                                    </m:rPr>
                                    <a:rPr lang="en-GB" i="0" dirty="0" smtClean="0">
                                      <a:latin typeface="Cambria Math" panose="02040503050406030204" pitchFamily="18" charset="0"/>
                                    </a:rPr>
                                    <m:t>O</m:t>
                                  </m:r>
                                </m:e>
                                <m:sub>
                                  <m:r>
                                    <a:rPr lang="en-GB" i="0" dirty="0" smtClean="0">
                                      <a:latin typeface="Cambria Math" panose="02040503050406030204" pitchFamily="18" charset="0"/>
                                    </a:rPr>
                                    <m:t>2</m:t>
                                  </m:r>
                                </m:sub>
                              </m:sSub>
                            </m:oMath>
                          </a14:m>
                          <a:endParaRPr lang="en-GB" i="0" dirty="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78420572"/>
                      </a:ext>
                    </a:extLst>
                  </a:tr>
                  <a:tr h="370840">
                    <a:tc>
                      <a:txBody>
                        <a:bodyPr/>
                        <a:lstStyle/>
                        <a:p>
                          <a:r>
                            <a:rPr lang="en-GB" dirty="0"/>
                            <a:t>Description</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dirty="0"/>
                            <a:t>Operation of </a:t>
                          </a:r>
                          <a14:m>
                            <m:oMath xmlns:m="http://schemas.openxmlformats.org/officeDocument/2006/math">
                              <m:r>
                                <m:rPr>
                                  <m:sty m:val="p"/>
                                </m:rPr>
                                <a:rPr lang="en-GB" i="0" dirty="0" smtClean="0">
                                  <a:latin typeface="Cambria Math" panose="02040503050406030204" pitchFamily="18" charset="0"/>
                                </a:rPr>
                                <m:t>C</m:t>
                              </m:r>
                              <m:sSub>
                                <m:sSubPr>
                                  <m:ctrlPr>
                                    <a:rPr lang="en-GB" i="1" dirty="0" smtClean="0">
                                      <a:latin typeface="Cambria Math" panose="02040503050406030204" pitchFamily="18" charset="0"/>
                                    </a:rPr>
                                  </m:ctrlPr>
                                </m:sSubPr>
                                <m:e>
                                  <m:r>
                                    <m:rPr>
                                      <m:sty m:val="p"/>
                                    </m:rPr>
                                    <a:rPr lang="en-GB" i="0" dirty="0" smtClean="0">
                                      <a:latin typeface="Cambria Math" panose="02040503050406030204" pitchFamily="18" charset="0"/>
                                    </a:rPr>
                                    <m:t>O</m:t>
                                  </m:r>
                                </m:e>
                                <m:sub>
                                  <m:r>
                                    <a:rPr lang="en-GB" i="0" dirty="0" smtClean="0">
                                      <a:latin typeface="Cambria Math" panose="02040503050406030204" pitchFamily="18" charset="0"/>
                                    </a:rPr>
                                    <m:t>2</m:t>
                                  </m:r>
                                </m:sub>
                              </m:sSub>
                            </m:oMath>
                          </a14:m>
                          <a:r>
                            <a:rPr lang="en-GB" dirty="0"/>
                            <a:t> at warm temperature (reduced pressure) and at supercritical single-phase (</a:t>
                          </a:r>
                          <a14:m>
                            <m:oMath xmlns:m="http://schemas.openxmlformats.org/officeDocument/2006/math">
                              <m:r>
                                <m:rPr>
                                  <m:sty m:val="p"/>
                                </m:rPr>
                                <a:rPr lang="en-GB" i="0" dirty="0" smtClean="0">
                                  <a:latin typeface="Cambria Math" panose="02040503050406030204" pitchFamily="18" charset="0"/>
                                </a:rPr>
                                <m:t>sC</m:t>
                              </m:r>
                              <m:sSub>
                                <m:sSubPr>
                                  <m:ctrlPr>
                                    <a:rPr lang="en-GB" i="1" dirty="0" smtClean="0">
                                      <a:latin typeface="Cambria Math" panose="02040503050406030204" pitchFamily="18" charset="0"/>
                                    </a:rPr>
                                  </m:ctrlPr>
                                </m:sSubPr>
                                <m:e>
                                  <m:r>
                                    <m:rPr>
                                      <m:sty m:val="p"/>
                                    </m:rPr>
                                    <a:rPr lang="en-GB" i="0" dirty="0" smtClean="0">
                                      <a:latin typeface="Cambria Math" panose="02040503050406030204" pitchFamily="18" charset="0"/>
                                    </a:rPr>
                                    <m:t>O</m:t>
                                  </m:r>
                                </m:e>
                                <m:sub>
                                  <m:r>
                                    <a:rPr lang="en-GB" i="0" dirty="0" smtClean="0">
                                      <a:latin typeface="Cambria Math" panose="02040503050406030204" pitchFamily="18" charset="0"/>
                                    </a:rPr>
                                    <m:t>2</m:t>
                                  </m:r>
                                </m:sub>
                              </m:sSub>
                            </m:oMath>
                          </a14:m>
                          <a:r>
                            <a:rPr lang="en-GB" dirty="0"/>
                            <a:t>)</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27418730"/>
                      </a:ext>
                    </a:extLst>
                  </a:tr>
                  <a:tr h="370840">
                    <a:tc>
                      <a:txBody>
                        <a:bodyPr/>
                        <a:lstStyle/>
                        <a:p>
                          <a:r>
                            <a:rPr lang="en-GB" dirty="0"/>
                            <a:t>Innovative/Strategic vision</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dirty="0"/>
                            <a:t>provide precision measurements of thermal-fluidic properties of </a:t>
                          </a:r>
                          <a14:m>
                            <m:oMath xmlns:m="http://schemas.openxmlformats.org/officeDocument/2006/math">
                              <m:r>
                                <m:rPr>
                                  <m:sty m:val="p"/>
                                </m:rPr>
                                <a:rPr lang="en-GB" i="0" dirty="0" smtClean="0">
                                  <a:latin typeface="Cambria Math" panose="02040503050406030204" pitchFamily="18" charset="0"/>
                                </a:rPr>
                                <m:t>sC</m:t>
                              </m:r>
                              <m:sSub>
                                <m:sSubPr>
                                  <m:ctrlPr>
                                    <a:rPr lang="en-GB" b="0" i="1" dirty="0" smtClean="0">
                                      <a:latin typeface="Cambria Math" panose="02040503050406030204" pitchFamily="18" charset="0"/>
                                    </a:rPr>
                                  </m:ctrlPr>
                                </m:sSubPr>
                                <m:e>
                                  <m:r>
                                    <m:rPr>
                                      <m:sty m:val="p"/>
                                    </m:rPr>
                                    <a:rPr lang="en-GB" i="0" dirty="0" smtClean="0">
                                      <a:latin typeface="Cambria Math" panose="02040503050406030204" pitchFamily="18" charset="0"/>
                                    </a:rPr>
                                    <m:t>O</m:t>
                                  </m:r>
                                </m:e>
                                <m:sub>
                                  <m:r>
                                    <a:rPr lang="en-GB" i="0" dirty="0" smtClean="0">
                                      <a:latin typeface="Cambria Math" panose="02040503050406030204" pitchFamily="18" charset="0"/>
                                    </a:rPr>
                                    <m:t>2</m:t>
                                  </m:r>
                                </m:sub>
                              </m:sSub>
                            </m:oMath>
                          </a14:m>
                          <a:r>
                            <a:rPr lang="en-GB" dirty="0"/>
                            <a:t> in the range of temperatures of interest for possible ultra-light future detectors operating in environments with low radiation levels</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18077035"/>
                      </a:ext>
                    </a:extLst>
                  </a:tr>
                  <a:tr h="370840">
                    <a:tc>
                      <a:txBody>
                        <a:bodyPr/>
                        <a:lstStyle/>
                        <a:p>
                          <a:r>
                            <a:rPr lang="en-GB" dirty="0"/>
                            <a:t>Performance target</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Theoretical and experimental study of thermal and fluidic behaviour of </a:t>
                          </a:r>
                          <a14:m>
                            <m:oMath xmlns:m="http://schemas.openxmlformats.org/officeDocument/2006/math">
                              <m:r>
                                <m:rPr>
                                  <m:sty m:val="p"/>
                                </m:rPr>
                                <a:rPr lang="en-GB" i="0" dirty="0" smtClean="0">
                                  <a:latin typeface="Cambria Math" panose="02040503050406030204" pitchFamily="18" charset="0"/>
                                </a:rPr>
                                <m:t>sC</m:t>
                              </m:r>
                              <m:sSub>
                                <m:sSubPr>
                                  <m:ctrlPr>
                                    <a:rPr lang="en-GB" b="0" i="1" dirty="0" smtClean="0">
                                      <a:latin typeface="Cambria Math" panose="02040503050406030204" pitchFamily="18" charset="0"/>
                                    </a:rPr>
                                  </m:ctrlPr>
                                </m:sSubPr>
                                <m:e>
                                  <m:r>
                                    <m:rPr>
                                      <m:sty m:val="p"/>
                                    </m:rPr>
                                    <a:rPr lang="en-GB" i="0" dirty="0" smtClean="0">
                                      <a:latin typeface="Cambria Math" panose="02040503050406030204" pitchFamily="18" charset="0"/>
                                    </a:rPr>
                                    <m:t>O</m:t>
                                  </m:r>
                                </m:e>
                                <m:sub>
                                  <m:r>
                                    <a:rPr lang="en-GB" i="0" dirty="0" smtClean="0">
                                      <a:latin typeface="Cambria Math" panose="02040503050406030204" pitchFamily="18" charset="0"/>
                                    </a:rPr>
                                    <m:t>2</m:t>
                                  </m:r>
                                </m:sub>
                              </m:sSub>
                            </m:oMath>
                          </a14:m>
                          <a:r>
                            <a:rPr lang="en-GB" dirty="0"/>
                            <a:t> flowing in small pipes/microchannels, heat exchangers design and operation optimization,</a:t>
                          </a:r>
                          <a:r>
                            <a:rPr lang="en-GB" baseline="0" dirty="0"/>
                            <a:t> Reliable performance prediction, </a:t>
                          </a:r>
                          <a:r>
                            <a:rPr lang="en-GB" sz="1800" kern="1200" baseline="0" dirty="0">
                              <a:solidFill>
                                <a:schemeClr val="tx1"/>
                              </a:solidFill>
                              <a:effectLst/>
                              <a:latin typeface="+mn-lt"/>
                              <a:ea typeface="+mn-ea"/>
                              <a:cs typeface="+mn-cs"/>
                            </a:rPr>
                            <a:t>s</a:t>
                          </a:r>
                          <a:r>
                            <a:rPr lang="en-GB" sz="1800" kern="1200" dirty="0">
                              <a:solidFill>
                                <a:schemeClr val="tx1"/>
                              </a:solidFill>
                              <a:effectLst/>
                              <a:latin typeface="+mn-lt"/>
                              <a:ea typeface="+mn-ea"/>
                              <a:cs typeface="+mn-cs"/>
                            </a:rPr>
                            <a:t>tudy the passage from sub- to super-critical</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11559237"/>
                      </a:ext>
                    </a:extLst>
                  </a:tr>
                  <a:tr h="370840">
                    <a:tc>
                      <a:txBody>
                        <a:bodyPr/>
                        <a:lstStyle/>
                        <a:p>
                          <a:r>
                            <a:rPr lang="en-GB" dirty="0"/>
                            <a:t>Contributors</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dirty="0"/>
                            <a:t>CERN</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3829949"/>
                      </a:ext>
                    </a:extLst>
                  </a:tr>
                </a:tbl>
              </a:graphicData>
            </a:graphic>
          </p:graphicFrame>
        </mc:Choice>
        <mc:Fallback xmlns="">
          <p:graphicFrame>
            <p:nvGraphicFramePr>
              <p:cNvPr id="6" name="Table 5">
                <a:extLst>
                  <a:ext uri="{FF2B5EF4-FFF2-40B4-BE49-F238E27FC236}">
                    <a16:creationId xmlns:a16="http://schemas.microsoft.com/office/drawing/2014/main" id="{E875960C-79AC-B489-333B-B574B083B9B5}"/>
                  </a:ext>
                </a:extLst>
              </p:cNvPr>
              <p:cNvGraphicFramePr>
                <a:graphicFrameLocks noGrp="1"/>
              </p:cNvGraphicFramePr>
              <p:nvPr>
                <p:extLst>
                  <p:ext uri="{D42A27DB-BD31-4B8C-83A1-F6EECF244321}">
                    <p14:modId xmlns:p14="http://schemas.microsoft.com/office/powerpoint/2010/main" val="27157997"/>
                  </p:ext>
                </p:extLst>
              </p:nvPr>
            </p:nvGraphicFramePr>
            <p:xfrm>
              <a:off x="2054349" y="1506220"/>
              <a:ext cx="8128000" cy="4033520"/>
            </p:xfrm>
            <a:graphic>
              <a:graphicData uri="http://schemas.openxmlformats.org/drawingml/2006/table">
                <a:tbl>
                  <a:tblPr firstRow="1" bandRow="1">
                    <a:tableStyleId>{9D7B26C5-4107-4FEC-AEDC-1716B250A1EF}</a:tableStyleId>
                  </a:tblPr>
                  <a:tblGrid>
                    <a:gridCol w="1720193">
                      <a:extLst>
                        <a:ext uri="{9D8B030D-6E8A-4147-A177-3AD203B41FA5}">
                          <a16:colId xmlns:a16="http://schemas.microsoft.com/office/drawing/2014/main" val="427539907"/>
                        </a:ext>
                      </a:extLst>
                    </a:gridCol>
                    <a:gridCol w="6407807">
                      <a:extLst>
                        <a:ext uri="{9D8B030D-6E8A-4147-A177-3AD203B41FA5}">
                          <a16:colId xmlns:a16="http://schemas.microsoft.com/office/drawing/2014/main" val="3234318437"/>
                        </a:ext>
                      </a:extLst>
                    </a:gridCol>
                  </a:tblGrid>
                  <a:tr h="370840">
                    <a:tc>
                      <a:txBody>
                        <a:bodyPr/>
                        <a:lstStyle/>
                        <a:p>
                          <a:r>
                            <a:rPr lang="en-GB" dirty="0"/>
                            <a:t>Project</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6806" t="-8197" r="-95" b="-1009836"/>
                          </a:stretch>
                        </a:blipFill>
                      </a:tcPr>
                    </a:tc>
                    <a:extLst>
                      <a:ext uri="{0D108BD9-81ED-4DB2-BD59-A6C34878D82A}">
                        <a16:rowId xmlns:a16="http://schemas.microsoft.com/office/drawing/2014/main" val="3378420572"/>
                      </a:ext>
                    </a:extLst>
                  </a:tr>
                  <a:tr h="640080">
                    <a:tc>
                      <a:txBody>
                        <a:bodyPr/>
                        <a:lstStyle/>
                        <a:p>
                          <a:r>
                            <a:rPr lang="en-GB" dirty="0"/>
                            <a:t>Description</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6806" t="-62857" r="-95" b="-486667"/>
                          </a:stretch>
                        </a:blipFill>
                      </a:tcPr>
                    </a:tc>
                    <a:extLst>
                      <a:ext uri="{0D108BD9-81ED-4DB2-BD59-A6C34878D82A}">
                        <a16:rowId xmlns:a16="http://schemas.microsoft.com/office/drawing/2014/main" val="4227418730"/>
                      </a:ext>
                    </a:extLst>
                  </a:tr>
                  <a:tr h="1188720">
                    <a:tc>
                      <a:txBody>
                        <a:bodyPr/>
                        <a:lstStyle/>
                        <a:p>
                          <a:r>
                            <a:rPr lang="en-GB" dirty="0"/>
                            <a:t>Innovative/Strategic vision</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6806" t="-87692" r="-95" b="-162051"/>
                          </a:stretch>
                        </a:blipFill>
                      </a:tcPr>
                    </a:tc>
                    <a:extLst>
                      <a:ext uri="{0D108BD9-81ED-4DB2-BD59-A6C34878D82A}">
                        <a16:rowId xmlns:a16="http://schemas.microsoft.com/office/drawing/2014/main" val="1518077035"/>
                      </a:ext>
                    </a:extLst>
                  </a:tr>
                  <a:tr h="1463040">
                    <a:tc>
                      <a:txBody>
                        <a:bodyPr/>
                        <a:lstStyle/>
                        <a:p>
                          <a:r>
                            <a:rPr lang="en-GB" dirty="0"/>
                            <a:t>Performance target</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6806" t="-152500" r="-95" b="-31667"/>
                          </a:stretch>
                        </a:blipFill>
                      </a:tcPr>
                    </a:tc>
                    <a:extLst>
                      <a:ext uri="{0D108BD9-81ED-4DB2-BD59-A6C34878D82A}">
                        <a16:rowId xmlns:a16="http://schemas.microsoft.com/office/drawing/2014/main" val="711559237"/>
                      </a:ext>
                    </a:extLst>
                  </a:tr>
                  <a:tr h="370840">
                    <a:tc>
                      <a:txBody>
                        <a:bodyPr/>
                        <a:lstStyle/>
                        <a:p>
                          <a:r>
                            <a:rPr lang="en-GB" dirty="0"/>
                            <a:t>Contributors</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dirty="0"/>
                            <a:t>CERN</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3829949"/>
                      </a:ext>
                    </a:extLst>
                  </a:tr>
                </a:tbl>
              </a:graphicData>
            </a:graphic>
          </p:graphicFrame>
        </mc:Fallback>
      </mc:AlternateContent>
      <p:sp>
        <p:nvSpPr>
          <p:cNvPr id="3" name="TextBox 2">
            <a:extLst>
              <a:ext uri="{FF2B5EF4-FFF2-40B4-BE49-F238E27FC236}">
                <a16:creationId xmlns:a16="http://schemas.microsoft.com/office/drawing/2014/main" id="{BE823953-75EF-301C-9BA1-8898AE2280EC}"/>
              </a:ext>
            </a:extLst>
          </p:cNvPr>
          <p:cNvSpPr txBox="1"/>
          <p:nvPr/>
        </p:nvSpPr>
        <p:spPr>
          <a:xfrm rot="20161382">
            <a:off x="9871045" y="5643292"/>
            <a:ext cx="1474314" cy="369332"/>
          </a:xfrm>
          <a:prstGeom prst="rect">
            <a:avLst/>
          </a:prstGeom>
          <a:solidFill>
            <a:srgbClr val="FFC000"/>
          </a:solidFill>
        </p:spPr>
        <p:txBody>
          <a:bodyPr wrap="none" rtlCol="0">
            <a:spAutoFit/>
          </a:bodyPr>
          <a:lstStyle/>
          <a:p>
            <a:r>
              <a:rPr lang="en-GB" dirty="0">
                <a:hlinkClick r:id="rId4"/>
              </a:rPr>
              <a:t>Camila’s talk</a:t>
            </a:r>
            <a:endParaRPr lang="en-GB" dirty="0"/>
          </a:p>
        </p:txBody>
      </p:sp>
    </p:spTree>
    <p:extLst>
      <p:ext uri="{BB962C8B-B14F-4D97-AF65-F5344CB8AC3E}">
        <p14:creationId xmlns:p14="http://schemas.microsoft.com/office/powerpoint/2010/main" val="4135616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00D3B51-F447-68FA-B0E9-9A05B0F32277}"/>
              </a:ext>
            </a:extLst>
          </p:cNvPr>
          <p:cNvSpPr/>
          <p:nvPr/>
        </p:nvSpPr>
        <p:spPr>
          <a:xfrm>
            <a:off x="181307" y="508000"/>
            <a:ext cx="11673598" cy="6029960"/>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E57C9A11-A1C3-C651-B747-8D9D60356975}"/>
              </a:ext>
            </a:extLst>
          </p:cNvPr>
          <p:cNvSpPr>
            <a:spLocks noGrp="1"/>
          </p:cNvSpPr>
          <p:nvPr>
            <p:ph type="dt" sz="half" idx="10"/>
          </p:nvPr>
        </p:nvSpPr>
        <p:spPr/>
        <p:txBody>
          <a:bodyPr/>
          <a:lstStyle/>
          <a:p>
            <a:r>
              <a:rPr lang="en-GB"/>
              <a:t>25/03/2025</a:t>
            </a:r>
            <a:endParaRPr lang="en-US" dirty="0"/>
          </a:p>
        </p:txBody>
      </p:sp>
      <p:sp>
        <p:nvSpPr>
          <p:cNvPr id="4" name="Slide Number Placeholder 3">
            <a:extLst>
              <a:ext uri="{FF2B5EF4-FFF2-40B4-BE49-F238E27FC236}">
                <a16:creationId xmlns:a16="http://schemas.microsoft.com/office/drawing/2014/main" id="{2A94309C-133C-81BC-9845-DBD8019838D6}"/>
              </a:ext>
            </a:extLst>
          </p:cNvPr>
          <p:cNvSpPr>
            <a:spLocks noGrp="1"/>
          </p:cNvSpPr>
          <p:nvPr>
            <p:ph type="sldNum" sz="quarter" idx="12"/>
          </p:nvPr>
        </p:nvSpPr>
        <p:spPr/>
        <p:txBody>
          <a:bodyPr/>
          <a:lstStyle/>
          <a:p>
            <a:fld id="{B860F296-A57F-450A-AFD7-3467384C2D58}" type="slidenum">
              <a:rPr lang="en-US" smtClean="0"/>
              <a:pPr/>
              <a:t>9</a:t>
            </a:fld>
            <a:endParaRPr lang="en-US" dirty="0"/>
          </a:p>
        </p:txBody>
      </p:sp>
      <p:grpSp>
        <p:nvGrpSpPr>
          <p:cNvPr id="12" name="Group 11">
            <a:extLst>
              <a:ext uri="{FF2B5EF4-FFF2-40B4-BE49-F238E27FC236}">
                <a16:creationId xmlns:a16="http://schemas.microsoft.com/office/drawing/2014/main" id="{17DEBAA6-FB43-31A4-8D43-94C3A28F4EED}"/>
              </a:ext>
            </a:extLst>
          </p:cNvPr>
          <p:cNvGrpSpPr/>
          <p:nvPr/>
        </p:nvGrpSpPr>
        <p:grpSpPr>
          <a:xfrm>
            <a:off x="345271" y="219782"/>
            <a:ext cx="3420034" cy="590400"/>
            <a:chOff x="244288" y="308055"/>
            <a:chExt cx="3420034" cy="590400"/>
          </a:xfrm>
        </p:grpSpPr>
        <p:sp>
          <p:nvSpPr>
            <p:cNvPr id="14" name="Rectangle: Rounded Corners 13">
              <a:extLst>
                <a:ext uri="{FF2B5EF4-FFF2-40B4-BE49-F238E27FC236}">
                  <a16:creationId xmlns:a16="http://schemas.microsoft.com/office/drawing/2014/main" id="{58C84FFE-995C-0C26-1F43-6E4E5775A295}"/>
                </a:ext>
              </a:extLst>
            </p:cNvPr>
            <p:cNvSpPr/>
            <p:nvPr/>
          </p:nvSpPr>
          <p:spPr>
            <a:xfrm>
              <a:off x="244288" y="308055"/>
              <a:ext cx="3420034" cy="5904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5" name="Rectangle: Rounded Corners 4">
              <a:extLst>
                <a:ext uri="{FF2B5EF4-FFF2-40B4-BE49-F238E27FC236}">
                  <a16:creationId xmlns:a16="http://schemas.microsoft.com/office/drawing/2014/main" id="{46C6A26B-9116-CAEF-32CA-BBD966BC7BD0}"/>
                </a:ext>
              </a:extLst>
            </p:cNvPr>
            <p:cNvSpPr txBox="1"/>
            <p:nvPr/>
          </p:nvSpPr>
          <p:spPr>
            <a:xfrm>
              <a:off x="273109" y="336876"/>
              <a:ext cx="3362392" cy="5327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9269" tIns="0" rIns="129269" bIns="0" numCol="1" spcCol="1270" anchor="ctr" anchorCtr="0">
              <a:noAutofit/>
            </a:bodyPr>
            <a:lstStyle/>
            <a:p>
              <a:pPr marL="0" lvl="0" indent="0" algn="l" defTabSz="889000">
                <a:lnSpc>
                  <a:spcPct val="90000"/>
                </a:lnSpc>
                <a:spcBef>
                  <a:spcPct val="0"/>
                </a:spcBef>
                <a:spcAft>
                  <a:spcPct val="35000"/>
                </a:spcAft>
                <a:buNone/>
              </a:pPr>
              <a:r>
                <a:rPr lang="en-US" sz="2000" kern="1200" dirty="0"/>
                <a:t>DRD8.3: </a:t>
              </a:r>
              <a:r>
                <a:rPr lang="en-US" sz="2000" dirty="0"/>
                <a:t>Microchannels</a:t>
              </a:r>
              <a:endParaRPr lang="en-US" sz="2000" kern="1200" dirty="0"/>
            </a:p>
          </p:txBody>
        </p:sp>
      </p:grpSp>
      <p:pic>
        <p:nvPicPr>
          <p:cNvPr id="6" name="Picture 5">
            <a:extLst>
              <a:ext uri="{FF2B5EF4-FFF2-40B4-BE49-F238E27FC236}">
                <a16:creationId xmlns:a16="http://schemas.microsoft.com/office/drawing/2014/main" id="{8F95B43E-51A1-E217-7329-75D58A104298}"/>
              </a:ext>
            </a:extLst>
          </p:cNvPr>
          <p:cNvPicPr>
            <a:picLocks noChangeAspect="1"/>
          </p:cNvPicPr>
          <p:nvPr/>
        </p:nvPicPr>
        <p:blipFill>
          <a:blip r:embed="rId2"/>
          <a:stretch>
            <a:fillRect/>
          </a:stretch>
        </p:blipFill>
        <p:spPr>
          <a:xfrm>
            <a:off x="484661" y="1679770"/>
            <a:ext cx="5245044" cy="4021041"/>
          </a:xfrm>
          <a:prstGeom prst="rect">
            <a:avLst/>
          </a:prstGeom>
        </p:spPr>
      </p:pic>
      <p:graphicFrame>
        <p:nvGraphicFramePr>
          <p:cNvPr id="7" name="Diagram 6">
            <a:extLst>
              <a:ext uri="{FF2B5EF4-FFF2-40B4-BE49-F238E27FC236}">
                <a16:creationId xmlns:a16="http://schemas.microsoft.com/office/drawing/2014/main" id="{45DB5398-1147-C67F-D911-A7EEFFFC58E0}"/>
              </a:ext>
            </a:extLst>
          </p:cNvPr>
          <p:cNvGraphicFramePr/>
          <p:nvPr>
            <p:extLst>
              <p:ext uri="{D42A27DB-BD31-4B8C-83A1-F6EECF244321}">
                <p14:modId xmlns:p14="http://schemas.microsoft.com/office/powerpoint/2010/main" val="3203186832"/>
              </p:ext>
            </p:extLst>
          </p:nvPr>
        </p:nvGraphicFramePr>
        <p:xfrm>
          <a:off x="6462294" y="1090973"/>
          <a:ext cx="5129964" cy="4924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1" name="Straight Connector 20">
            <a:extLst>
              <a:ext uri="{FF2B5EF4-FFF2-40B4-BE49-F238E27FC236}">
                <a16:creationId xmlns:a16="http://schemas.microsoft.com/office/drawing/2014/main" id="{6873D9E8-6959-6839-4597-559B419B85E7}"/>
              </a:ext>
            </a:extLst>
          </p:cNvPr>
          <p:cNvCxnSpPr/>
          <p:nvPr/>
        </p:nvCxnSpPr>
        <p:spPr>
          <a:xfrm>
            <a:off x="5662974" y="3304452"/>
            <a:ext cx="4330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4786A06-86CE-F456-5DBF-C05A474D6A6D}"/>
              </a:ext>
            </a:extLst>
          </p:cNvPr>
          <p:cNvCxnSpPr>
            <a:cxnSpLocks/>
          </p:cNvCxnSpPr>
          <p:nvPr/>
        </p:nvCxnSpPr>
        <p:spPr>
          <a:xfrm>
            <a:off x="6096000" y="2333297"/>
            <a:ext cx="0" cy="320355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1DF105F-E75D-2617-CC76-0E99923FD853}"/>
              </a:ext>
            </a:extLst>
          </p:cNvPr>
          <p:cNvCxnSpPr>
            <a:cxnSpLocks/>
          </p:cNvCxnSpPr>
          <p:nvPr/>
        </p:nvCxnSpPr>
        <p:spPr>
          <a:xfrm>
            <a:off x="6096000" y="2333297"/>
            <a:ext cx="366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E4D5CA0-8F15-9608-EB70-33C7787B48F8}"/>
              </a:ext>
            </a:extLst>
          </p:cNvPr>
          <p:cNvCxnSpPr>
            <a:cxnSpLocks/>
          </p:cNvCxnSpPr>
          <p:nvPr/>
        </p:nvCxnSpPr>
        <p:spPr>
          <a:xfrm>
            <a:off x="6096000" y="4074861"/>
            <a:ext cx="366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5491546-DEDC-73F2-1F44-78F19E2487CD}"/>
              </a:ext>
            </a:extLst>
          </p:cNvPr>
          <p:cNvCxnSpPr>
            <a:cxnSpLocks/>
          </p:cNvCxnSpPr>
          <p:nvPr/>
        </p:nvCxnSpPr>
        <p:spPr>
          <a:xfrm>
            <a:off x="6096000" y="5536850"/>
            <a:ext cx="366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E6715244-F305-5694-295F-799BC077B5BF}"/>
              </a:ext>
            </a:extLst>
          </p:cNvPr>
          <p:cNvSpPr/>
          <p:nvPr/>
        </p:nvSpPr>
        <p:spPr>
          <a:xfrm>
            <a:off x="536027" y="2762119"/>
            <a:ext cx="5126945" cy="104683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EF99E8B4-98E0-8DD8-4E5B-BC3BD0CE6D07}"/>
              </a:ext>
            </a:extLst>
          </p:cNvPr>
          <p:cNvSpPr txBox="1"/>
          <p:nvPr/>
        </p:nvSpPr>
        <p:spPr>
          <a:xfrm rot="20161382">
            <a:off x="10634070" y="1348892"/>
            <a:ext cx="1322734" cy="369332"/>
          </a:xfrm>
          <a:prstGeom prst="rect">
            <a:avLst/>
          </a:prstGeom>
          <a:solidFill>
            <a:srgbClr val="FFC000"/>
          </a:solidFill>
        </p:spPr>
        <p:txBody>
          <a:bodyPr wrap="none" rtlCol="0">
            <a:spAutoFit/>
          </a:bodyPr>
          <a:lstStyle/>
          <a:p>
            <a:r>
              <a:rPr lang="en-GB" dirty="0">
                <a:hlinkClick r:id="rId8"/>
              </a:rPr>
              <a:t>Javier’s talk</a:t>
            </a:r>
            <a:endParaRPr lang="en-GB" dirty="0"/>
          </a:p>
        </p:txBody>
      </p:sp>
    </p:spTree>
    <p:extLst>
      <p:ext uri="{BB962C8B-B14F-4D97-AF65-F5344CB8AC3E}">
        <p14:creationId xmlns:p14="http://schemas.microsoft.com/office/powerpoint/2010/main" val="4092900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3329</TotalTime>
  <Words>1330</Words>
  <Application>Microsoft Office PowerPoint</Application>
  <PresentationFormat>Widescreen</PresentationFormat>
  <Paragraphs>178</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Aptos</vt:lpstr>
      <vt:lpstr>Aptos Display</vt:lpstr>
      <vt:lpstr>Arial</vt:lpstr>
      <vt:lpstr>Cambria Math</vt:lpstr>
      <vt:lpstr>Roboto Light</vt:lpstr>
      <vt:lpstr>Wingdings</vt:lpstr>
      <vt:lpstr>Office Theme</vt:lpstr>
      <vt:lpstr>DRD8.3: introduction</vt:lpstr>
      <vt:lpstr>DRD8 Technical Committee</vt:lpstr>
      <vt:lpstr>DRD8 letter of intent</vt:lpstr>
      <vt:lpstr>DRD8 letter of intent</vt:lpstr>
      <vt:lpstr>Evaporative coolants</vt:lpstr>
      <vt:lpstr>Liquid/evaporative Cooling Parameters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Final remarks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Oscaraugusto Deaguiarfrancisco</dc:creator>
  <cp:lastModifiedBy>Oscaraugusto Deaguiarfrancisco</cp:lastModifiedBy>
  <cp:revision>29</cp:revision>
  <dcterms:created xsi:type="dcterms:W3CDTF">2025-06-05T08:30:40Z</dcterms:created>
  <dcterms:modified xsi:type="dcterms:W3CDTF">2025-06-19T13:33:38Z</dcterms:modified>
</cp:coreProperties>
</file>