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5" r:id="rId2"/>
  </p:sldMasterIdLst>
  <p:notesMasterIdLst>
    <p:notesMasterId r:id="rId30"/>
  </p:notesMasterIdLst>
  <p:handoutMasterIdLst>
    <p:handoutMasterId r:id="rId31"/>
  </p:handoutMasterIdLst>
  <p:sldIdLst>
    <p:sldId id="296" r:id="rId3"/>
    <p:sldId id="294" r:id="rId4"/>
    <p:sldId id="300" r:id="rId5"/>
    <p:sldId id="758" r:id="rId6"/>
    <p:sldId id="301" r:id="rId7"/>
    <p:sldId id="302" r:id="rId8"/>
    <p:sldId id="765" r:id="rId9"/>
    <p:sldId id="764" r:id="rId10"/>
    <p:sldId id="767" r:id="rId11"/>
    <p:sldId id="305" r:id="rId12"/>
    <p:sldId id="306" r:id="rId13"/>
    <p:sldId id="759" r:id="rId14"/>
    <p:sldId id="307" r:id="rId15"/>
    <p:sldId id="308" r:id="rId16"/>
    <p:sldId id="268" r:id="rId17"/>
    <p:sldId id="309" r:id="rId18"/>
    <p:sldId id="310" r:id="rId19"/>
    <p:sldId id="311" r:id="rId20"/>
    <p:sldId id="761" r:id="rId21"/>
    <p:sldId id="762" r:id="rId22"/>
    <p:sldId id="755" r:id="rId23"/>
    <p:sldId id="288" r:id="rId24"/>
    <p:sldId id="274" r:id="rId25"/>
    <p:sldId id="276" r:id="rId26"/>
    <p:sldId id="277" r:id="rId27"/>
    <p:sldId id="757" r:id="rId28"/>
    <p:sldId id="75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Grid="0" snapToObjects="1">
      <p:cViewPr>
        <p:scale>
          <a:sx n="50" d="100"/>
          <a:sy n="50" d="100"/>
        </p:scale>
        <p:origin x="1862" y="7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6BB6C0-9862-4B1B-AD3D-2E24BBD7E9B2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6880F9-6146-4DB3-817B-07E0B2438F3B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4DEEC5-F282-445C-8BE5-29D851479D7C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1E7146A-E96A-4C93-8E67-32B747B0E661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77AF908-760B-4143-8874-1792FB17AF49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86C8246-8334-4D5F-8CB0-D55FED572375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6BAE017-9F8C-4FFC-85BF-994D2EDF284A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6E4C14F-6EAE-4718-A028-5F1F62E94F12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A2F3-8FEC-4524-B798-BCF9F22061F6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9FBB3-735A-41E3-8B42-D4D2D415D625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40689-7F6A-485D-B7A5-212E9CD6DB0F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49241-772B-432C-B408-B884AE2B05A3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A7F37-C2C3-097C-3CAF-35FD004D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D114A-75FF-AFCA-BA46-DFEC06B30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B74FB-8828-74A3-4F56-C5D54514E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A3C0B-0AB3-4335-AFD3-285587F742B4}" type="datetimeFigureOut">
              <a:rPr lang="en-GB" smtClean="0"/>
              <a:t>14/06/2025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31798-E3B7-E093-44E5-4385C107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38CE5-2718-03B9-5229-3F75D29E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BBC7-5AAB-4EB7-B4F0-C7ACCB6C5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117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62709" indent="0" algn="ctr">
              <a:buNone/>
              <a:defRPr/>
            </a:lvl2pPr>
            <a:lvl3pPr marL="1125416" indent="0" algn="ctr">
              <a:buNone/>
              <a:defRPr/>
            </a:lvl3pPr>
            <a:lvl4pPr marL="1688123" indent="0" algn="ctr">
              <a:buNone/>
              <a:defRPr/>
            </a:lvl4pPr>
            <a:lvl5pPr marL="2250830" indent="0" algn="ctr">
              <a:buNone/>
              <a:defRPr/>
            </a:lvl5pPr>
            <a:lvl6pPr marL="2813539" indent="0" algn="ctr">
              <a:buNone/>
              <a:defRPr/>
            </a:lvl6pPr>
            <a:lvl7pPr marL="3376246" indent="0" algn="ctr">
              <a:buNone/>
              <a:defRPr/>
            </a:lvl7pPr>
            <a:lvl8pPr marL="3938954" indent="0" algn="ctr">
              <a:buNone/>
              <a:defRPr/>
            </a:lvl8pPr>
            <a:lvl9pPr marL="45016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7039" y="6511118"/>
            <a:ext cx="1094723" cy="213189"/>
          </a:xfrm>
          <a:prstGeom prst="rect">
            <a:avLst/>
          </a:prstGeom>
          <a:ln/>
        </p:spPr>
        <p:txBody>
          <a:bodyPr/>
          <a:lstStyle>
            <a:lvl1pPr>
              <a:defRPr sz="1231"/>
            </a:lvl1pPr>
          </a:lstStyle>
          <a:p>
            <a:r>
              <a:rPr lang="en-US" dirty="0"/>
              <a:t>17/06/2025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8017914" y="6414740"/>
            <a:ext cx="2857695" cy="309562"/>
          </a:xfrm>
          <a:prstGeom prst="rect">
            <a:avLst/>
          </a:prstGeom>
          <a:ln/>
        </p:spPr>
        <p:txBody>
          <a:bodyPr/>
          <a:lstStyle>
            <a:lvl1pPr>
              <a:defRPr sz="1969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6519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996981" y="6465570"/>
            <a:ext cx="1318560" cy="3095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08000" y="1295400"/>
            <a:ext cx="111760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618028"/>
            <a:ext cx="1173979" cy="2399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17/06/2025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17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20-6FFF-46F8-BE78-E806163D9390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53F55-382D-41FC-AB33-558148D3775D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77A6-CC68-4E2D-B6FA-878104A6F853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D372-AA3F-4C53-9D54-F8ABD03198A4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9DDF-D66B-4894-AC26-C502570CF334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43E3BB63-7CCD-4C74-A5FC-5AA621CA2EB7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8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1636105" y="133995"/>
            <a:ext cx="8909539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955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4843" y="143052"/>
            <a:ext cx="8940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295405"/>
            <a:ext cx="11176000" cy="416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A55BE4A2-95C0-EC3E-A277-6615BE40E6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6848" y="6569830"/>
            <a:ext cx="1078187" cy="2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31">
                <a:latin typeface="+mj-lt"/>
              </a:defRPr>
            </a:lvl1pPr>
          </a:lstStyle>
          <a:p>
            <a:r>
              <a:rPr lang="en-US" dirty="0"/>
              <a:t>17/06/2025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39447E-2898-3A94-BD2D-D4060D385708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489842"/>
            <a:ext cx="12192000" cy="188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08441A-BE73-4928-169C-D3B980269817}"/>
              </a:ext>
            </a:extLst>
          </p:cNvPr>
          <p:cNvSpPr txBox="1"/>
          <p:nvPr userDrawn="1"/>
        </p:nvSpPr>
        <p:spPr>
          <a:xfrm>
            <a:off x="11636134" y="6556243"/>
            <a:ext cx="571633" cy="281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D459D33-7B0A-4578-B22D-F8876E111517}" type="slidenum">
              <a:rPr lang="en-US" sz="1231" smtClean="0"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‹#›</a:t>
            </a:fld>
            <a:endParaRPr lang="en-US" sz="123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5109130-98DD-921C-6EDB-B726C9E014F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30695" y="6556243"/>
            <a:ext cx="2309955" cy="2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it-IT" sz="1231" dirty="0">
                <a:latin typeface="Calibri" panose="020F0502020204030204" pitchFamily="34" charset="0"/>
                <a:cs typeface="Calibri" panose="020F0502020204030204" pitchFamily="34" charset="0"/>
              </a:rPr>
              <a:t>- Lorenzo Bistoni, EP-CMX-ID</a:t>
            </a:r>
            <a:endParaRPr lang="en-US" sz="123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C2A3158E-BD74-F44B-2910-21F065A61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1012" y="133994"/>
            <a:ext cx="641381" cy="619125"/>
          </a:xfrm>
          <a:prstGeom prst="rect">
            <a:avLst/>
          </a:prstGeom>
        </p:spPr>
      </p:pic>
      <p:pic>
        <p:nvPicPr>
          <p:cNvPr id="7" name="Picture 7" descr="D:\Presentations\Objects\CMSlogo.gif">
            <a:extLst>
              <a:ext uri="{FF2B5EF4-FFF2-40B4-BE49-F238E27FC236}">
                <a16:creationId xmlns:a16="http://schemas.microsoft.com/office/drawing/2014/main" id="{B2C9A6AA-A2B3-6987-810A-554026E709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07" y="148067"/>
            <a:ext cx="621067" cy="61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39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562709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1125416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688123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2250830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422031" indent="-422031" algn="l" rtl="0" eaLnBrk="0" fontAlgn="base" hangingPunct="0">
        <a:spcBef>
          <a:spcPct val="20000"/>
        </a:spcBef>
        <a:spcAft>
          <a:spcPct val="0"/>
        </a:spcAft>
        <a:buChar char="•"/>
        <a:defRPr sz="2463">
          <a:solidFill>
            <a:srgbClr val="002060"/>
          </a:solidFill>
          <a:latin typeface="Calibri" pitchFamily="34" charset="0"/>
          <a:ea typeface="+mn-ea"/>
          <a:cs typeface="+mn-cs"/>
        </a:defRPr>
      </a:lvl1pPr>
      <a:lvl2pPr marL="914400" indent="-351693" algn="l" rtl="0" eaLnBrk="0" fontAlgn="base" hangingPunct="0">
        <a:spcBef>
          <a:spcPct val="20000"/>
        </a:spcBef>
        <a:spcAft>
          <a:spcPct val="0"/>
        </a:spcAft>
        <a:buChar char="–"/>
        <a:defRPr sz="1969">
          <a:solidFill>
            <a:srgbClr val="002060"/>
          </a:solidFill>
          <a:latin typeface="Calibri" pitchFamily="34" charset="0"/>
        </a:defRPr>
      </a:lvl2pPr>
      <a:lvl3pPr marL="1406769" indent="-281354" algn="l" rtl="0" eaLnBrk="0" fontAlgn="base" hangingPunct="0">
        <a:spcBef>
          <a:spcPct val="20000"/>
        </a:spcBef>
        <a:spcAft>
          <a:spcPct val="0"/>
        </a:spcAft>
        <a:buChar char="•"/>
        <a:defRPr sz="1723">
          <a:solidFill>
            <a:srgbClr val="002060"/>
          </a:solidFill>
          <a:latin typeface="Calibri" pitchFamily="34" charset="0"/>
        </a:defRPr>
      </a:lvl3pPr>
      <a:lvl4pPr marL="1969477" indent="-281354" algn="l" rtl="0" eaLnBrk="0" fontAlgn="base" hangingPunct="0">
        <a:spcBef>
          <a:spcPct val="20000"/>
        </a:spcBef>
        <a:spcAft>
          <a:spcPct val="0"/>
        </a:spcAft>
        <a:buChar char="–"/>
        <a:defRPr sz="1477">
          <a:solidFill>
            <a:srgbClr val="002060"/>
          </a:solidFill>
          <a:latin typeface="Calibri" pitchFamily="34" charset="0"/>
        </a:defRPr>
      </a:lvl4pPr>
      <a:lvl5pPr marL="2532185" indent="-281354" algn="l" rtl="0" eaLnBrk="0" fontAlgn="base" hangingPunct="0">
        <a:spcBef>
          <a:spcPct val="20000"/>
        </a:spcBef>
        <a:spcAft>
          <a:spcPct val="0"/>
        </a:spcAft>
        <a:buChar char="»"/>
        <a:defRPr sz="1231">
          <a:solidFill>
            <a:srgbClr val="002060"/>
          </a:solidFill>
          <a:latin typeface="Calibri" pitchFamily="34" charset="0"/>
        </a:defRPr>
      </a:lvl5pPr>
      <a:lvl6pPr marL="3094893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6pPr>
      <a:lvl7pPr marL="3657599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7pPr>
      <a:lvl8pPr marL="4220308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8pPr>
      <a:lvl9pPr marL="4783015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0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1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23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3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53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24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8954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662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gitlab.cern.ch/co2-cooling/labview-sas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Exploring the heat transfer potential of sCO</a:t>
            </a:r>
            <a:r>
              <a:rPr lang="en-US" sz="3200" dirty="0"/>
              <a:t>2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Camila Pedano</a:t>
            </a:r>
          </a:p>
          <a:p>
            <a:r>
              <a:rPr lang="en-GB" b="0" dirty="0"/>
              <a:t>Paolo Petagna, Susanne Gleissle</a:t>
            </a:r>
          </a:p>
          <a:p>
            <a:r>
              <a:rPr lang="en-GB" b="0" dirty="0"/>
              <a:t>17</a:t>
            </a:r>
            <a:r>
              <a:rPr lang="en-GB" b="0" baseline="30000" dirty="0"/>
              <a:t>th</a:t>
            </a:r>
            <a:r>
              <a:rPr lang="en-GB" b="0" dirty="0"/>
              <a:t> of June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4BFA0-868A-C092-A04A-61A6A3FCC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0D80C9-3FE0-9F15-4040-0965DC05D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/>
              <a:t>Case </a:t>
            </a:r>
            <a:r>
              <a:rPr lang="es-ES" dirty="0" err="1"/>
              <a:t>study</a:t>
            </a:r>
            <a:r>
              <a:rPr lang="es-ES" dirty="0"/>
              <a:t>: I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pipe at </a:t>
            </a:r>
            <a:r>
              <a:rPr lang="es-ES" dirty="0" err="1"/>
              <a:t>around</a:t>
            </a:r>
            <a:r>
              <a:rPr lang="es-ES" dirty="0"/>
              <a:t> 25 </a:t>
            </a:r>
            <a:r>
              <a:rPr lang="es-ES" dirty="0" err="1"/>
              <a:t>ºC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boiling</a:t>
            </a:r>
            <a:r>
              <a:rPr lang="es-ES" dirty="0"/>
              <a:t> CO2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8327F-D017-C0BB-82B8-596D432C7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5175A-2C59-4CB4-45EC-ACAA40D7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73F4B-3597-F574-B201-1263B85A3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4E9FF4-6837-27BC-4DEF-7084823147C2}"/>
              </a:ext>
            </a:extLst>
          </p:cNvPr>
          <p:cNvSpPr txBox="1"/>
          <p:nvPr/>
        </p:nvSpPr>
        <p:spPr>
          <a:xfrm>
            <a:off x="960699" y="2098741"/>
            <a:ext cx="430246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diameter</a:t>
            </a:r>
            <a:r>
              <a:rPr lang="es-ES" dirty="0"/>
              <a:t> = 1 mm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25 </a:t>
            </a:r>
            <a:r>
              <a:rPr lang="es-ES" dirty="0" err="1"/>
              <a:t>ºC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Pressure = </a:t>
            </a:r>
            <a:r>
              <a:rPr lang="es-ES" dirty="0" err="1"/>
              <a:t>Psat</a:t>
            </a:r>
            <a:r>
              <a:rPr lang="es-ES" dirty="0"/>
              <a:t>(T) bar = 64.5 bar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DA6B4E-17B8-4FCD-3616-0C62DDB7FBB2}"/>
              </a:ext>
            </a:extLst>
          </p:cNvPr>
          <p:cNvSpPr txBox="1"/>
          <p:nvPr/>
        </p:nvSpPr>
        <p:spPr>
          <a:xfrm>
            <a:off x="407989" y="3896668"/>
            <a:ext cx="5129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simplification</a:t>
            </a:r>
            <a:r>
              <a:rPr lang="es-ES" dirty="0"/>
              <a:t>: </a:t>
            </a:r>
            <a:r>
              <a:rPr lang="es-ES" dirty="0" err="1"/>
              <a:t>perfect</a:t>
            </a:r>
            <a:r>
              <a:rPr lang="es-ES" dirty="0"/>
              <a:t> </a:t>
            </a:r>
            <a:r>
              <a:rPr lang="es-ES" dirty="0" err="1"/>
              <a:t>conduction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pipe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A64F11-B197-3689-2C71-6F67E53AACA9}"/>
              </a:ext>
            </a:extLst>
          </p:cNvPr>
          <p:cNvSpPr txBox="1"/>
          <p:nvPr/>
        </p:nvSpPr>
        <p:spPr>
          <a:xfrm>
            <a:off x="576698" y="5914127"/>
            <a:ext cx="11668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1"/>
              <a:t>Using Muller-Steinhager-Heck the total dp is </a:t>
            </a:r>
            <a:r>
              <a:rPr lang="en-GB" b="1" noProof="1">
                <a:solidFill>
                  <a:srgbClr val="FF0000"/>
                </a:solidFill>
              </a:rPr>
              <a:t>2.1 bar</a:t>
            </a:r>
            <a:r>
              <a:rPr lang="en-GB" b="1" noProof="1">
                <a:latin typeface="Calibri" panose="020F0502020204030204" pitchFamily="34" charset="0"/>
                <a:cs typeface="Calibri" panose="020F0502020204030204" pitchFamily="34" charset="0"/>
              </a:rPr>
              <a:t> → </a:t>
            </a:r>
            <a:r>
              <a:rPr lang="en-GB" noProof="1">
                <a:cs typeface="Calibri" panose="020F0502020204030204" pitchFamily="34" charset="0"/>
              </a:rPr>
              <a:t>temperature gradient of </a:t>
            </a:r>
            <a:r>
              <a:rPr lang="en-GB" b="1" noProof="1">
                <a:cs typeface="Calibri" panose="020F0502020204030204" pitchFamily="34" charset="0"/>
              </a:rPr>
              <a:t>2.5 ºC </a:t>
            </a:r>
            <a:r>
              <a:rPr lang="en-GB" noProof="1">
                <a:cs typeface="Calibri" panose="020F0502020204030204" pitchFamily="34" charset="0"/>
              </a:rPr>
              <a:t>due to pressure drop</a:t>
            </a:r>
            <a:endParaRPr lang="en-GB" noProof="1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1F01316-322D-7DB4-408D-CC4212035677}"/>
                  </a:ext>
                </a:extLst>
              </p:cNvPr>
              <p:cNvSpPr txBox="1"/>
              <p:nvPr/>
            </p:nvSpPr>
            <p:spPr>
              <a:xfrm>
                <a:off x="7370657" y="2631322"/>
                <a:ext cx="1462516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𝑚𝑥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1F01316-322D-7DB4-408D-CC4212035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657" y="2631322"/>
                <a:ext cx="1462516" cy="298415"/>
              </a:xfrm>
              <a:prstGeom prst="rect">
                <a:avLst/>
              </a:prstGeom>
              <a:blipFill>
                <a:blip r:embed="rId2"/>
                <a:stretch>
                  <a:fillRect l="-4583" r="-1250" b="-22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708C234-E682-F7A9-B524-D1FB8D8828DB}"/>
                  </a:ext>
                </a:extLst>
              </p:cNvPr>
              <p:cNvSpPr txBox="1"/>
              <p:nvPr/>
            </p:nvSpPr>
            <p:spPr>
              <a:xfrm>
                <a:off x="6161705" y="3075659"/>
                <a:ext cx="3707618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𝑃𝑠𝑎𝑡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=119.6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𝑘𝐽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708C234-E682-F7A9-B524-D1FB8D882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705" y="3075659"/>
                <a:ext cx="3707618" cy="298415"/>
              </a:xfrm>
              <a:prstGeom prst="rect">
                <a:avLst/>
              </a:prstGeom>
              <a:blipFill>
                <a:blip r:embed="rId3"/>
                <a:stretch>
                  <a:fillRect l="-987" t="-2083" r="-1645" b="-29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13647F-A5B0-3379-468F-A20F6260F45C}"/>
                  </a:ext>
                </a:extLst>
              </p:cNvPr>
              <p:cNvSpPr txBox="1"/>
              <p:nvPr/>
            </p:nvSpPr>
            <p:spPr>
              <a:xfrm>
                <a:off x="10239715" y="3504581"/>
                <a:ext cx="851772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b="0" i="0" smtClean="0">
                          <a:latin typeface="Cambria Math" panose="02040503050406030204" pitchFamily="18" charset="0"/>
                        </a:rPr>
                        <m:t>=0.4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13647F-A5B0-3379-468F-A20F6260F4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9715" y="3504581"/>
                <a:ext cx="851772" cy="276999"/>
              </a:xfrm>
              <a:prstGeom prst="rect">
                <a:avLst/>
              </a:prstGeom>
              <a:blipFill>
                <a:blip r:embed="rId4"/>
                <a:stretch>
                  <a:fillRect l="-2128" b="-63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9496B1-4C05-E15B-90FC-96C21F62D11C}"/>
                  </a:ext>
                </a:extLst>
              </p:cNvPr>
              <p:cNvSpPr txBox="1"/>
              <p:nvPr/>
            </p:nvSpPr>
            <p:spPr>
              <a:xfrm>
                <a:off x="7370657" y="4006524"/>
                <a:ext cx="16353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=2.1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9496B1-4C05-E15B-90FC-96C21F62D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657" y="4006524"/>
                <a:ext cx="1635315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6B41A11D-C433-9217-9562-C3F33954C8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245" y="4565710"/>
            <a:ext cx="4734586" cy="1181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EA65DF5-7D24-2248-A24B-618EB0D8D2D8}"/>
              </a:ext>
            </a:extLst>
          </p:cNvPr>
          <p:cNvSpPr txBox="1"/>
          <p:nvPr/>
        </p:nvSpPr>
        <p:spPr>
          <a:xfrm>
            <a:off x="7095437" y="2134296"/>
            <a:ext cx="218575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HTC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30 kW/m2K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8C7F1A-2181-F2F3-AA0A-6509B4A9BCAF}"/>
              </a:ext>
            </a:extLst>
          </p:cNvPr>
          <p:cNvSpPr txBox="1"/>
          <p:nvPr/>
        </p:nvSpPr>
        <p:spPr>
          <a:xfrm>
            <a:off x="6463483" y="3554393"/>
            <a:ext cx="34496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max</a:t>
            </a:r>
            <a:r>
              <a:rPr lang="es-ES" dirty="0"/>
              <a:t>. vapor </a:t>
            </a:r>
            <a:r>
              <a:rPr lang="es-ES" dirty="0" err="1"/>
              <a:t>quality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avoid</a:t>
            </a:r>
            <a:r>
              <a:rPr lang="es-ES" dirty="0"/>
              <a:t> </a:t>
            </a:r>
            <a:r>
              <a:rPr lang="es-ES" dirty="0" err="1"/>
              <a:t>dryout</a:t>
            </a:r>
            <a:endParaRPr lang="en-GB" dirty="0"/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DBA64CF1-D5D2-D0B7-851B-1A4EC568B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evaporative CO2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146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25C21-6154-2EE3-3AB9-FEDDE0C89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9A6BC0-4697-67F2-AE65-1B0E2A3B9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 err="1"/>
              <a:t>If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expand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even</a:t>
            </a:r>
            <a:r>
              <a:rPr lang="es-ES" dirty="0"/>
              <a:t> </a:t>
            </a: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temperatures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8411B9-83D7-2182-2C4D-5D8EBDD22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evaporative CO2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C0BE8-61B2-6A0A-BD39-847DCF1F6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799A-1E8F-FBAC-C05A-4C5138675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7B088-EF2D-4112-C853-2FB5005A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FCA8172-A6ED-8DC2-9649-489C34F46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010985"/>
              </p:ext>
            </p:extLst>
          </p:nvPr>
        </p:nvGraphicFramePr>
        <p:xfrm>
          <a:off x="1271365" y="4271058"/>
          <a:ext cx="4659612" cy="139866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69319">
                  <a:extLst>
                    <a:ext uri="{9D8B030D-6E8A-4147-A177-3AD203B41FA5}">
                      <a16:colId xmlns:a16="http://schemas.microsoft.com/office/drawing/2014/main" val="4099095323"/>
                    </a:ext>
                  </a:extLst>
                </a:gridCol>
                <a:gridCol w="1435037">
                  <a:extLst>
                    <a:ext uri="{9D8B030D-6E8A-4147-A177-3AD203B41FA5}">
                      <a16:colId xmlns:a16="http://schemas.microsoft.com/office/drawing/2014/main" val="914789990"/>
                    </a:ext>
                  </a:extLst>
                </a:gridCol>
                <a:gridCol w="1227628">
                  <a:extLst>
                    <a:ext uri="{9D8B030D-6E8A-4147-A177-3AD203B41FA5}">
                      <a16:colId xmlns:a16="http://schemas.microsoft.com/office/drawing/2014/main" val="2602767410"/>
                    </a:ext>
                  </a:extLst>
                </a:gridCol>
                <a:gridCol w="1227628">
                  <a:extLst>
                    <a:ext uri="{9D8B030D-6E8A-4147-A177-3AD203B41FA5}">
                      <a16:colId xmlns:a16="http://schemas.microsoft.com/office/drawing/2014/main" val="3413635853"/>
                    </a:ext>
                  </a:extLst>
                </a:gridCol>
              </a:tblGrid>
              <a:tr h="326311"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Ts</a:t>
                      </a:r>
                      <a:r>
                        <a:rPr lang="es-ES" dirty="0"/>
                        <a:t> 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Mass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flow</a:t>
                      </a:r>
                      <a:r>
                        <a:rPr lang="es-ES" dirty="0"/>
                        <a:t> (g/s)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dp</a:t>
                      </a:r>
                      <a:r>
                        <a:rPr lang="es-ES" dirty="0"/>
                        <a:t> (bar)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dT</a:t>
                      </a:r>
                      <a:endParaRPr lang="es-ES" dirty="0"/>
                    </a:p>
                    <a:p>
                      <a:pPr algn="ctr"/>
                      <a:r>
                        <a:rPr lang="es-ES" dirty="0"/>
                        <a:t>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588831"/>
                  </a:ext>
                </a:extLst>
              </a:tr>
              <a:tr h="326311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304052"/>
                  </a:ext>
                </a:extLst>
              </a:tr>
              <a:tr h="392823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77200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F299FA8-995C-027E-EF65-7864D0960788}"/>
              </a:ext>
            </a:extLst>
          </p:cNvPr>
          <p:cNvSpPr txBox="1"/>
          <p:nvPr/>
        </p:nvSpPr>
        <p:spPr>
          <a:xfrm>
            <a:off x="407989" y="2059747"/>
            <a:ext cx="3193182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diameter</a:t>
            </a:r>
            <a:r>
              <a:rPr lang="es-ES" dirty="0"/>
              <a:t> = 1 mm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Pressure = </a:t>
            </a:r>
            <a:r>
              <a:rPr lang="es-ES" dirty="0" err="1"/>
              <a:t>Psat</a:t>
            </a:r>
            <a:r>
              <a:rPr lang="es-ES" dirty="0"/>
              <a:t>(T) bar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EA26F1D-1BF3-2B3D-30EE-326EDB9AAE4E}"/>
                  </a:ext>
                </a:extLst>
              </p:cNvPr>
              <p:cNvSpPr txBox="1"/>
              <p:nvPr/>
            </p:nvSpPr>
            <p:spPr>
              <a:xfrm>
                <a:off x="8724199" y="4944556"/>
                <a:ext cx="1463221" cy="588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,−30 º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,30 º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EA26F1D-1BF3-2B3D-30EE-326EDB9AA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4199" y="4944556"/>
                <a:ext cx="1463221" cy="5884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34B65EFB-C414-A573-7577-03645BAA16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2" t="2019" r="17848" b="-2019"/>
          <a:stretch/>
        </p:blipFill>
        <p:spPr>
          <a:xfrm>
            <a:off x="6836201" y="1344194"/>
            <a:ext cx="4835734" cy="343745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DC72EE0-FF47-B738-1F6B-C2FA39BE9D86}"/>
              </a:ext>
            </a:extLst>
          </p:cNvPr>
          <p:cNvSpPr txBox="1"/>
          <p:nvPr/>
        </p:nvSpPr>
        <p:spPr>
          <a:xfrm>
            <a:off x="9165156" y="3370862"/>
            <a:ext cx="167832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 err="1"/>
              <a:t>Latent</a:t>
            </a:r>
            <a:r>
              <a:rPr lang="es-ES" dirty="0"/>
              <a:t> </a:t>
            </a:r>
            <a:r>
              <a:rPr lang="es-ES" dirty="0" err="1"/>
              <a:t>heat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evaporation</a:t>
            </a:r>
            <a:r>
              <a:rPr lang="es-ES" dirty="0"/>
              <a:t> </a:t>
            </a:r>
            <a:r>
              <a:rPr lang="es-ES" dirty="0" err="1"/>
              <a:t>decreases</a:t>
            </a:r>
            <a:endParaRPr lang="en-GB" dirty="0"/>
          </a:p>
        </p:txBody>
      </p:sp>
      <p:sp>
        <p:nvSpPr>
          <p:cNvPr id="25" name="Arrow: Up 24">
            <a:extLst>
              <a:ext uri="{FF2B5EF4-FFF2-40B4-BE49-F238E27FC236}">
                <a16:creationId xmlns:a16="http://schemas.microsoft.com/office/drawing/2014/main" id="{B75D6B23-D166-2B3B-B0B4-E5B88A5DC2FD}"/>
              </a:ext>
            </a:extLst>
          </p:cNvPr>
          <p:cNvSpPr/>
          <p:nvPr/>
        </p:nvSpPr>
        <p:spPr>
          <a:xfrm>
            <a:off x="8641241" y="3504439"/>
            <a:ext cx="183496" cy="54401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E8631F68-E8A2-D4E0-23D3-BB4ED79D3728}"/>
              </a:ext>
            </a:extLst>
          </p:cNvPr>
          <p:cNvSpPr/>
          <p:nvPr/>
        </p:nvSpPr>
        <p:spPr>
          <a:xfrm rot="16469043">
            <a:off x="7731143" y="4120213"/>
            <a:ext cx="3457045" cy="563793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F0ADC9-6D78-C89C-96AE-C82335FC3533}"/>
              </a:ext>
            </a:extLst>
          </p:cNvPr>
          <p:cNvSpPr txBox="1"/>
          <p:nvPr/>
        </p:nvSpPr>
        <p:spPr>
          <a:xfrm>
            <a:off x="8156531" y="2532553"/>
            <a:ext cx="8323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/>
              <a:t>x = 0.4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313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36F45D-C50B-1491-B6B7-8CD761217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76" y="1461878"/>
            <a:ext cx="9912984" cy="4608512"/>
          </a:xfrm>
        </p:spPr>
        <p:txBody>
          <a:bodyPr>
            <a:normAutofit lnSpcReduction="10000"/>
          </a:bodyPr>
          <a:lstStyle/>
          <a:p>
            <a:r>
              <a:rPr lang="es-ES" dirty="0" err="1"/>
              <a:t>Water</a:t>
            </a:r>
            <a:endParaRPr lang="es-ES" dirty="0"/>
          </a:p>
          <a:p>
            <a:r>
              <a:rPr lang="es-ES" dirty="0"/>
              <a:t>	in detector </a:t>
            </a:r>
            <a:r>
              <a:rPr lang="es-ES" dirty="0" err="1"/>
              <a:t>systems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are </a:t>
            </a:r>
            <a:r>
              <a:rPr lang="es-ES" dirty="0" err="1"/>
              <a:t>forced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go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leakless</a:t>
            </a:r>
            <a:r>
              <a:rPr lang="es-ES" dirty="0"/>
              <a:t> </a:t>
            </a:r>
            <a:r>
              <a:rPr lang="es-ES" dirty="0" err="1"/>
              <a:t>systems</a:t>
            </a:r>
            <a:r>
              <a:rPr lang="es-ES" dirty="0"/>
              <a:t> </a:t>
            </a:r>
          </a:p>
          <a:p>
            <a:r>
              <a:rPr lang="es-ES" dirty="0"/>
              <a:t>	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constrained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allowed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system</a:t>
            </a:r>
            <a:endParaRPr lang="es-ES" dirty="0"/>
          </a:p>
          <a:p>
            <a:r>
              <a:rPr lang="es-ES" dirty="0"/>
              <a:t>	</a:t>
            </a:r>
            <a:r>
              <a:rPr lang="es-ES" dirty="0" err="1"/>
              <a:t>too</a:t>
            </a:r>
            <a:r>
              <a:rPr lang="es-ES" dirty="0"/>
              <a:t> </a:t>
            </a:r>
            <a:r>
              <a:rPr lang="es-ES" dirty="0" err="1"/>
              <a:t>limited</a:t>
            </a:r>
            <a:endParaRPr lang="es-ES" dirty="0"/>
          </a:p>
          <a:p>
            <a:r>
              <a:rPr lang="es-ES" dirty="0"/>
              <a:t>	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isothermal</a:t>
            </a:r>
            <a:r>
              <a:rPr lang="es-ES" dirty="0"/>
              <a:t> </a:t>
            </a:r>
            <a:r>
              <a:rPr lang="es-ES" dirty="0" err="1"/>
              <a:t>itself</a:t>
            </a:r>
            <a:r>
              <a:rPr lang="es-ES" dirty="0"/>
              <a:t> – </a:t>
            </a:r>
            <a:r>
              <a:rPr lang="es-ES" dirty="0" err="1"/>
              <a:t>going</a:t>
            </a:r>
            <a:r>
              <a:rPr lang="es-ES" dirty="0"/>
              <a:t> </a:t>
            </a:r>
            <a:r>
              <a:rPr lang="es-ES" dirty="0" err="1"/>
              <a:t>really</a:t>
            </a:r>
            <a:r>
              <a:rPr lang="es-ES" dirty="0"/>
              <a:t> </a:t>
            </a:r>
            <a:r>
              <a:rPr lang="es-ES" dirty="0" err="1"/>
              <a:t>isothermal</a:t>
            </a:r>
            <a:r>
              <a:rPr lang="es-ES" dirty="0"/>
              <a:t> </a:t>
            </a:r>
            <a:r>
              <a:rPr lang="es-ES" dirty="0" err="1"/>
              <a:t>needs</a:t>
            </a:r>
            <a:r>
              <a:rPr lang="es-ES" dirty="0"/>
              <a:t> </a:t>
            </a:r>
            <a:r>
              <a:rPr lang="es-ES" dirty="0" err="1"/>
              <a:t>big</a:t>
            </a:r>
            <a:r>
              <a:rPr lang="es-ES" dirty="0"/>
              <a:t> </a:t>
            </a:r>
            <a:r>
              <a:rPr lang="es-ES" dirty="0" err="1"/>
              <a:t>flow</a:t>
            </a:r>
            <a:r>
              <a:rPr lang="es-ES" dirty="0"/>
              <a:t> &lt;&gt; </a:t>
            </a:r>
            <a:r>
              <a:rPr lang="es-ES" dirty="0" err="1"/>
              <a:t>big</a:t>
            </a:r>
            <a:r>
              <a:rPr lang="es-ES" dirty="0"/>
              <a:t> 	</a:t>
            </a:r>
            <a:r>
              <a:rPr lang="es-ES" dirty="0" err="1"/>
              <a:t>diameter</a:t>
            </a:r>
            <a:r>
              <a:rPr lang="es-ES" dirty="0"/>
              <a:t> / short pipe &lt;&gt; </a:t>
            </a:r>
            <a:r>
              <a:rPr lang="es-ES" dirty="0" err="1"/>
              <a:t>tight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bends</a:t>
            </a:r>
            <a:r>
              <a:rPr lang="es-ES" dirty="0"/>
              <a:t> and </a:t>
            </a:r>
            <a:r>
              <a:rPr lang="es-ES" dirty="0" err="1"/>
              <a:t>restrictions</a:t>
            </a:r>
            <a:r>
              <a:rPr lang="es-ES" dirty="0"/>
              <a:t> </a:t>
            </a:r>
          </a:p>
          <a:p>
            <a:r>
              <a:rPr lang="es-ES" dirty="0"/>
              <a:t>	in general, </a:t>
            </a:r>
            <a:r>
              <a:rPr lang="es-ES" dirty="0" err="1"/>
              <a:t>difficult</a:t>
            </a:r>
            <a:r>
              <a:rPr lang="es-ES" dirty="0"/>
              <a:t> for </a:t>
            </a:r>
            <a:r>
              <a:rPr lang="es-ES" dirty="0" err="1"/>
              <a:t>design</a:t>
            </a:r>
            <a:r>
              <a:rPr lang="es-ES" dirty="0"/>
              <a:t> </a:t>
            </a:r>
          </a:p>
          <a:p>
            <a:endParaRPr lang="es-ES" dirty="0"/>
          </a:p>
          <a:p>
            <a:r>
              <a:rPr lang="es-ES" dirty="0" err="1"/>
              <a:t>Boiling</a:t>
            </a:r>
            <a:r>
              <a:rPr lang="es-ES" dirty="0"/>
              <a:t> CO2</a:t>
            </a:r>
          </a:p>
          <a:p>
            <a:r>
              <a:rPr lang="es-ES" dirty="0"/>
              <a:t>	</a:t>
            </a:r>
            <a:r>
              <a:rPr lang="es-ES" dirty="0" err="1"/>
              <a:t>performs</a:t>
            </a:r>
            <a:r>
              <a:rPr lang="es-ES" dirty="0"/>
              <a:t> </a:t>
            </a:r>
            <a:r>
              <a:rPr lang="es-ES" dirty="0" err="1"/>
              <a:t>well</a:t>
            </a:r>
            <a:r>
              <a:rPr lang="es-ES" dirty="0"/>
              <a:t> in </a:t>
            </a:r>
            <a:r>
              <a:rPr lang="es-ES" dirty="0" err="1"/>
              <a:t>small</a:t>
            </a:r>
            <a:r>
              <a:rPr lang="es-ES" dirty="0"/>
              <a:t> </a:t>
            </a:r>
            <a:r>
              <a:rPr lang="es-ES" dirty="0" err="1"/>
              <a:t>diameters</a:t>
            </a:r>
            <a:endParaRPr lang="en-GB" dirty="0"/>
          </a:p>
          <a:p>
            <a:r>
              <a:rPr lang="en-GB" dirty="0"/>
              <a:t>	not fully isothermal either</a:t>
            </a:r>
          </a:p>
          <a:p>
            <a:r>
              <a:rPr lang="en-GB" dirty="0"/>
              <a:t>	operation is the difficult part</a:t>
            </a:r>
            <a:endParaRPr lang="es-E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B2B0D4-11C8-95CA-B241-C426F459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Conclusions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comparisons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98498-2B85-D46F-7709-EA3AD23F7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ECF96-1783-2075-4098-95DE9C0A2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0300E-B7EA-1B08-CFDF-FDC3FBC12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01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643CEF-3F0E-ABBF-C0A9-6CA4165F9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5967270"/>
            <a:ext cx="5992811" cy="365125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https://gitlab.cern.ch/co2-cooling/labview-sass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173E1A-F2B9-8953-191F-A09BC9F7B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Knowing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built</a:t>
            </a:r>
            <a:r>
              <a:rPr lang="es-ES" dirty="0"/>
              <a:t> a </a:t>
            </a:r>
            <a:r>
              <a:rPr lang="es-ES" dirty="0" err="1"/>
              <a:t>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52FDB-B42E-25AB-7375-EAB12D0DF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E855E-5DDD-FA20-E682-35484FB8E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426BD-CDD6-ED8F-45CB-466829AE2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1659A-1FD7-48A8-1C76-1C69B018577F}"/>
              </a:ext>
            </a:extLst>
          </p:cNvPr>
          <p:cNvSpPr txBox="1"/>
          <p:nvPr/>
        </p:nvSpPr>
        <p:spPr>
          <a:xfrm>
            <a:off x="529799" y="1160749"/>
            <a:ext cx="6283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s-ES" b="1" dirty="0"/>
              <a:t>CO</a:t>
            </a:r>
            <a:r>
              <a:rPr lang="es-ES" sz="1400" b="1" dirty="0"/>
              <a:t>2</a:t>
            </a:r>
          </a:p>
          <a:p>
            <a:pPr algn="ctr"/>
            <a:r>
              <a:rPr lang="es-ES" b="1" dirty="0"/>
              <a:t>SASS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426CB4-F2FC-9F3B-7310-4B97BE0D4FCB}"/>
              </a:ext>
            </a:extLst>
          </p:cNvPr>
          <p:cNvSpPr txBox="1"/>
          <p:nvPr/>
        </p:nvSpPr>
        <p:spPr>
          <a:xfrm>
            <a:off x="1493134" y="1276894"/>
            <a:ext cx="48090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/>
              <a:t>S</a:t>
            </a:r>
            <a:r>
              <a:rPr lang="es-ES" dirty="0" err="1"/>
              <a:t>cientific</a:t>
            </a:r>
            <a:r>
              <a:rPr lang="es-ES" dirty="0"/>
              <a:t> </a:t>
            </a:r>
            <a:r>
              <a:rPr lang="es-ES" b="1" dirty="0" err="1"/>
              <a:t>A</a:t>
            </a:r>
            <a:r>
              <a:rPr lang="es-ES" dirty="0" err="1"/>
              <a:t>ssessment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S</a:t>
            </a:r>
            <a:r>
              <a:rPr lang="es-ES" dirty="0" err="1"/>
              <a:t>upercritical</a:t>
            </a:r>
            <a:r>
              <a:rPr lang="es-ES" dirty="0"/>
              <a:t> </a:t>
            </a:r>
            <a:r>
              <a:rPr lang="es-ES" b="1" dirty="0" err="1"/>
              <a:t>S</a:t>
            </a:r>
            <a:r>
              <a:rPr lang="es-ES" dirty="0" err="1"/>
              <a:t>tate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BB56FC-DAB6-AC75-0E96-6B54E372FB12}"/>
              </a:ext>
            </a:extLst>
          </p:cNvPr>
          <p:cNvSpPr/>
          <p:nvPr/>
        </p:nvSpPr>
        <p:spPr>
          <a:xfrm>
            <a:off x="407988" y="1160749"/>
            <a:ext cx="899951" cy="5539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69BEB-3796-D68D-D122-84CF77BBC178}"/>
              </a:ext>
            </a:extLst>
          </p:cNvPr>
          <p:cNvSpPr txBox="1"/>
          <p:nvPr/>
        </p:nvSpPr>
        <p:spPr>
          <a:xfrm>
            <a:off x="10182942" y="4429873"/>
            <a:ext cx="152188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s-ES" sz="1400" dirty="0"/>
              <a:t>More </a:t>
            </a:r>
            <a:r>
              <a:rPr lang="es-ES" sz="1400" dirty="0" err="1"/>
              <a:t>pictures</a:t>
            </a:r>
            <a:r>
              <a:rPr lang="es-ES" sz="1400" dirty="0"/>
              <a:t> and a poster </a:t>
            </a:r>
            <a:r>
              <a:rPr lang="es-ES" sz="1400" dirty="0" err="1"/>
              <a:t>describing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process</a:t>
            </a:r>
            <a:r>
              <a:rPr lang="es-ES" sz="1400" dirty="0"/>
              <a:t> in </a:t>
            </a:r>
            <a:r>
              <a:rPr lang="es-ES" sz="1400" dirty="0" err="1"/>
              <a:t>detail</a:t>
            </a:r>
            <a:endParaRPr lang="en-GB" sz="1400" dirty="0"/>
          </a:p>
        </p:txBody>
      </p: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F93D2491-2253-8FD4-33D6-EFB1DAB32DF6}"/>
              </a:ext>
            </a:extLst>
          </p:cNvPr>
          <p:cNvCxnSpPr>
            <a:stCxn id="12" idx="1"/>
          </p:cNvCxnSpPr>
          <p:nvPr/>
        </p:nvCxnSpPr>
        <p:spPr>
          <a:xfrm rot="10800000" flipH="1" flipV="1">
            <a:off x="10182942" y="4860759"/>
            <a:ext cx="646174" cy="557783"/>
          </a:xfrm>
          <a:prstGeom prst="curvedConnector3">
            <a:avLst>
              <a:gd name="adj1" fmla="val -3537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B510A1B-669F-B024-400E-5A15FC918801}"/>
              </a:ext>
            </a:extLst>
          </p:cNvPr>
          <p:cNvSpPr txBox="1"/>
          <p:nvPr/>
        </p:nvSpPr>
        <p:spPr>
          <a:xfrm>
            <a:off x="5988226" y="35040"/>
            <a:ext cx="61778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 err="1"/>
              <a:t>Electrical</a:t>
            </a:r>
            <a:r>
              <a:rPr lang="es-ES" sz="1600" dirty="0"/>
              <a:t> </a:t>
            </a:r>
            <a:r>
              <a:rPr lang="es-ES" sz="1600" dirty="0" err="1"/>
              <a:t>side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help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Jarl Pettersen and Andrzej Baran (EP-DT)</a:t>
            </a:r>
            <a:endParaRPr lang="en-GB" sz="1600" dirty="0"/>
          </a:p>
        </p:txBody>
      </p:sp>
      <p:pic>
        <p:nvPicPr>
          <p:cNvPr id="17" name="Picture 16" descr="A machine on a table&#10;&#10;AI-generated content may be incorrect.">
            <a:extLst>
              <a:ext uri="{FF2B5EF4-FFF2-40B4-BE49-F238E27FC236}">
                <a16:creationId xmlns:a16="http://schemas.microsoft.com/office/drawing/2014/main" id="{1A15E84C-E0E0-F3A4-888A-332FAE775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352" y="1795770"/>
            <a:ext cx="5351605" cy="4013704"/>
          </a:xfrm>
          <a:prstGeom prst="rect">
            <a:avLst/>
          </a:prstGeom>
        </p:spPr>
      </p:pic>
      <p:pic>
        <p:nvPicPr>
          <p:cNvPr id="19" name="Picture 18" descr="A stack of silver cylinders&#10;&#10;AI-generated content may be incorrect.">
            <a:extLst>
              <a:ext uri="{FF2B5EF4-FFF2-40B4-BE49-F238E27FC236}">
                <a16:creationId xmlns:a16="http://schemas.microsoft.com/office/drawing/2014/main" id="{C8007B2E-2C91-FD48-BD9B-956FA4C95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77" y="1795770"/>
            <a:ext cx="2571750" cy="3429000"/>
          </a:xfrm>
          <a:prstGeom prst="rect">
            <a:avLst/>
          </a:prstGeom>
        </p:spPr>
      </p:pic>
      <p:pic>
        <p:nvPicPr>
          <p:cNvPr id="23" name="Picture 22" descr="A machine with wires and wires on a table&#10;&#10;AI-generated content may be incorrect.">
            <a:extLst>
              <a:ext uri="{FF2B5EF4-FFF2-40B4-BE49-F238E27FC236}">
                <a16:creationId xmlns:a16="http://schemas.microsoft.com/office/drawing/2014/main" id="{FD96FBCD-C48A-DA80-259B-9602E2C60B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353" t="20861" b="24280"/>
          <a:stretch/>
        </p:blipFill>
        <p:spPr>
          <a:xfrm>
            <a:off x="8831891" y="600368"/>
            <a:ext cx="3110509" cy="334653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19B6858-5AC6-855B-9B76-05D642C8EBF1}"/>
              </a:ext>
            </a:extLst>
          </p:cNvPr>
          <p:cNvSpPr/>
          <p:nvPr/>
        </p:nvSpPr>
        <p:spPr>
          <a:xfrm>
            <a:off x="593519" y="4865680"/>
            <a:ext cx="2465408" cy="6009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/>
              <a:t>We</a:t>
            </a:r>
            <a:r>
              <a:rPr lang="es-ES" b="1" dirty="0"/>
              <a:t> </a:t>
            </a:r>
            <a:r>
              <a:rPr lang="es-ES" b="1" dirty="0" err="1"/>
              <a:t>pressurize</a:t>
            </a:r>
            <a:r>
              <a:rPr lang="es-ES" b="1" dirty="0"/>
              <a:t> </a:t>
            </a:r>
            <a:r>
              <a:rPr lang="es-ES" b="1" dirty="0" err="1"/>
              <a:t>liquid</a:t>
            </a:r>
            <a:r>
              <a:rPr lang="es-ES" b="1" dirty="0"/>
              <a:t> CO2</a:t>
            </a:r>
            <a:endParaRPr lang="en-GB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D48DCB-AE51-B4CB-AAFB-6917D56F3FF1}"/>
              </a:ext>
            </a:extLst>
          </p:cNvPr>
          <p:cNvSpPr/>
          <p:nvPr/>
        </p:nvSpPr>
        <p:spPr>
          <a:xfrm>
            <a:off x="5168095" y="5142962"/>
            <a:ext cx="2465408" cy="6009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/>
              <a:t>We</a:t>
            </a:r>
            <a:r>
              <a:rPr lang="es-ES" b="1" dirty="0"/>
              <a:t> </a:t>
            </a:r>
            <a:r>
              <a:rPr lang="es-ES" b="1" dirty="0" err="1"/>
              <a:t>pump</a:t>
            </a:r>
            <a:r>
              <a:rPr lang="es-ES" b="1" dirty="0"/>
              <a:t> </a:t>
            </a:r>
            <a:r>
              <a:rPr lang="es-ES" b="1" dirty="0" err="1"/>
              <a:t>it</a:t>
            </a:r>
            <a:r>
              <a:rPr lang="es-ES" b="1" dirty="0"/>
              <a:t> and set </a:t>
            </a:r>
            <a:r>
              <a:rPr lang="es-ES" b="1" dirty="0" err="1"/>
              <a:t>an</a:t>
            </a:r>
            <a:r>
              <a:rPr lang="es-ES" b="1" dirty="0"/>
              <a:t> </a:t>
            </a:r>
            <a:r>
              <a:rPr lang="es-ES" b="1" dirty="0" err="1"/>
              <a:t>inlet</a:t>
            </a:r>
            <a:r>
              <a:rPr lang="es-ES" b="1" dirty="0"/>
              <a:t> </a:t>
            </a:r>
            <a:r>
              <a:rPr lang="es-ES" b="1" dirty="0" err="1"/>
              <a:t>temperature</a:t>
            </a:r>
            <a:endParaRPr lang="en-GB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A4CDD7D-0EF5-5F6A-616B-308B8BF63A2C}"/>
              </a:ext>
            </a:extLst>
          </p:cNvPr>
          <p:cNvSpPr/>
          <p:nvPr/>
        </p:nvSpPr>
        <p:spPr>
          <a:xfrm>
            <a:off x="9239415" y="3688707"/>
            <a:ext cx="2465408" cy="6009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/>
              <a:t>We</a:t>
            </a:r>
            <a:r>
              <a:rPr lang="es-ES" b="1" dirty="0"/>
              <a:t> </a:t>
            </a:r>
            <a:r>
              <a:rPr lang="es-ES" b="1" dirty="0" err="1"/>
              <a:t>measure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4F6193-8EB7-4595-06EB-20138D27CC79}"/>
              </a:ext>
            </a:extLst>
          </p:cNvPr>
          <p:cNvSpPr txBox="1"/>
          <p:nvPr/>
        </p:nvSpPr>
        <p:spPr>
          <a:xfrm>
            <a:off x="6766654" y="5957959"/>
            <a:ext cx="39006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Monitoring</a:t>
            </a:r>
            <a:r>
              <a:rPr lang="es-ES" dirty="0"/>
              <a:t>, control, DAQ </a:t>
            </a:r>
            <a:r>
              <a:rPr lang="es-ES" dirty="0" err="1"/>
              <a:t>via</a:t>
            </a:r>
            <a:r>
              <a:rPr lang="es-ES" dirty="0"/>
              <a:t> LabVIEW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DF8A3B7-E6E2-28D4-A131-A19BECEC89E2}"/>
              </a:ext>
            </a:extLst>
          </p:cNvPr>
          <p:cNvCxnSpPr>
            <a:cxnSpLocks/>
          </p:cNvCxnSpPr>
          <p:nvPr/>
        </p:nvCxnSpPr>
        <p:spPr>
          <a:xfrm flipH="1" flipV="1">
            <a:off x="6128582" y="6117233"/>
            <a:ext cx="56862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5DB2007-CEE2-B1F6-13C3-D438CA8BD13B}"/>
              </a:ext>
            </a:extLst>
          </p:cNvPr>
          <p:cNvSpPr txBox="1"/>
          <p:nvPr/>
        </p:nvSpPr>
        <p:spPr>
          <a:xfrm>
            <a:off x="1008900" y="5535585"/>
            <a:ext cx="15283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P = 50-120 bar</a:t>
            </a:r>
            <a:endParaRPr lang="en-GB" dirty="0"/>
          </a:p>
        </p:txBody>
      </p:sp>
      <p:pic>
        <p:nvPicPr>
          <p:cNvPr id="32" name="Picture 31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D86709AE-A56E-E9AC-4A71-D559375789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33478" y="5338173"/>
            <a:ext cx="948822" cy="94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83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ADD88-1C65-0C3D-766E-DF7545D3E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CF18BB-37A2-699E-8F75-10FF6A9FE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Knowing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built</a:t>
            </a:r>
            <a:r>
              <a:rPr lang="es-ES" dirty="0"/>
              <a:t> a </a:t>
            </a:r>
            <a:r>
              <a:rPr lang="es-ES" dirty="0" err="1"/>
              <a:t>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43070-AAD7-30EE-F506-EDE392C31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504F9-8EDE-A3D0-E66C-5A2E1BD3C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36BA1-C3C0-132F-75E1-E953910FD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8EE5F-C7C0-DA5B-042F-3A151F8DCBEF}"/>
              </a:ext>
            </a:extLst>
          </p:cNvPr>
          <p:cNvSpPr txBox="1"/>
          <p:nvPr/>
        </p:nvSpPr>
        <p:spPr>
          <a:xfrm>
            <a:off x="529799" y="1160749"/>
            <a:ext cx="6283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s-ES" b="1" dirty="0"/>
              <a:t>CO</a:t>
            </a:r>
            <a:r>
              <a:rPr lang="es-ES" sz="1400" b="1" dirty="0"/>
              <a:t>2</a:t>
            </a:r>
          </a:p>
          <a:p>
            <a:pPr algn="ctr"/>
            <a:r>
              <a:rPr lang="es-ES" b="1" dirty="0"/>
              <a:t>SASS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D44E14-D915-2EDB-AB62-EFEFE66FF51C}"/>
              </a:ext>
            </a:extLst>
          </p:cNvPr>
          <p:cNvSpPr txBox="1"/>
          <p:nvPr/>
        </p:nvSpPr>
        <p:spPr>
          <a:xfrm>
            <a:off x="1493134" y="1276894"/>
            <a:ext cx="48090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/>
              <a:t>S</a:t>
            </a:r>
            <a:r>
              <a:rPr lang="es-ES" dirty="0" err="1"/>
              <a:t>cientific</a:t>
            </a:r>
            <a:r>
              <a:rPr lang="es-ES" dirty="0"/>
              <a:t> </a:t>
            </a:r>
            <a:r>
              <a:rPr lang="es-ES" b="1" dirty="0" err="1"/>
              <a:t>A</a:t>
            </a:r>
            <a:r>
              <a:rPr lang="es-ES" dirty="0" err="1"/>
              <a:t>ssessment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S</a:t>
            </a:r>
            <a:r>
              <a:rPr lang="es-ES" dirty="0" err="1"/>
              <a:t>upercritical</a:t>
            </a:r>
            <a:r>
              <a:rPr lang="es-ES" dirty="0"/>
              <a:t> </a:t>
            </a:r>
            <a:r>
              <a:rPr lang="es-ES" b="1" dirty="0" err="1"/>
              <a:t>S</a:t>
            </a:r>
            <a:r>
              <a:rPr lang="es-ES" dirty="0" err="1"/>
              <a:t>tate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EC593E-B338-48DC-A2AE-9AD1D3AE8C9C}"/>
              </a:ext>
            </a:extLst>
          </p:cNvPr>
          <p:cNvSpPr/>
          <p:nvPr/>
        </p:nvSpPr>
        <p:spPr>
          <a:xfrm>
            <a:off x="407988" y="1160749"/>
            <a:ext cx="899951" cy="5539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49DE01-E888-B373-15BD-79D51C890737}"/>
              </a:ext>
            </a:extLst>
          </p:cNvPr>
          <p:cNvSpPr txBox="1"/>
          <p:nvPr/>
        </p:nvSpPr>
        <p:spPr>
          <a:xfrm>
            <a:off x="5988226" y="35040"/>
            <a:ext cx="61778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 err="1"/>
              <a:t>Electrical</a:t>
            </a:r>
            <a:r>
              <a:rPr lang="es-ES" sz="1600" dirty="0"/>
              <a:t> </a:t>
            </a:r>
            <a:r>
              <a:rPr lang="es-ES" sz="1600" dirty="0" err="1"/>
              <a:t>side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help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Jarl Pettersen and Andrzej Baran (EP-DT)</a:t>
            </a:r>
            <a:endParaRPr lang="en-GB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1F16958-B7CD-B2B2-FD60-40B9D13F5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273" y="1599158"/>
            <a:ext cx="9126224" cy="25054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3D4DC3-7CFF-CDB5-5277-75E10E5AB0F0}"/>
              </a:ext>
            </a:extLst>
          </p:cNvPr>
          <p:cNvSpPr txBox="1"/>
          <p:nvPr/>
        </p:nvSpPr>
        <p:spPr>
          <a:xfrm>
            <a:off x="4550256" y="3659502"/>
            <a:ext cx="3657343" cy="4924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 err="1"/>
              <a:t>Thermocouples</a:t>
            </a:r>
            <a:r>
              <a:rPr lang="es-ES" sz="1600" dirty="0"/>
              <a:t> 2:11</a:t>
            </a:r>
          </a:p>
          <a:p>
            <a:pPr algn="ctr"/>
            <a:r>
              <a:rPr lang="es-ES" sz="1600" dirty="0" err="1"/>
              <a:t>evenly</a:t>
            </a:r>
            <a:r>
              <a:rPr lang="es-ES" sz="1600" dirty="0"/>
              <a:t> </a:t>
            </a:r>
            <a:r>
              <a:rPr lang="es-ES" sz="1600" dirty="0" err="1"/>
              <a:t>spaced</a:t>
            </a:r>
            <a:endParaRPr lang="en-GB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135AA9-A104-545E-CD34-495240679B68}"/>
              </a:ext>
            </a:extLst>
          </p:cNvPr>
          <p:cNvSpPr/>
          <p:nvPr/>
        </p:nvSpPr>
        <p:spPr>
          <a:xfrm>
            <a:off x="108119" y="2716477"/>
            <a:ext cx="1408156" cy="115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err="1"/>
              <a:t>Inlet</a:t>
            </a:r>
            <a:r>
              <a:rPr lang="es-ES" sz="1600" dirty="0"/>
              <a:t> fluid </a:t>
            </a:r>
            <a:r>
              <a:rPr lang="es-ES" sz="1600" dirty="0" err="1"/>
              <a:t>temperature</a:t>
            </a:r>
            <a:r>
              <a:rPr lang="es-ES" sz="1600" dirty="0"/>
              <a:t> PT100</a:t>
            </a:r>
            <a:endParaRPr lang="en-GB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322817-268A-AC16-A851-03168AD68DF0}"/>
              </a:ext>
            </a:extLst>
          </p:cNvPr>
          <p:cNvSpPr/>
          <p:nvPr/>
        </p:nvSpPr>
        <p:spPr>
          <a:xfrm>
            <a:off x="10655491" y="2679657"/>
            <a:ext cx="1408156" cy="115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Outlet fluid </a:t>
            </a:r>
            <a:r>
              <a:rPr lang="es-ES" sz="1600" dirty="0" err="1"/>
              <a:t>temperature</a:t>
            </a:r>
            <a:r>
              <a:rPr lang="es-ES" sz="1600" dirty="0"/>
              <a:t> PT100</a:t>
            </a:r>
            <a:endParaRPr lang="en-GB" sz="16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3B4A56E-4927-457B-6B69-A67044CCF67F}"/>
              </a:ext>
            </a:extLst>
          </p:cNvPr>
          <p:cNvCxnSpPr/>
          <p:nvPr/>
        </p:nvCxnSpPr>
        <p:spPr>
          <a:xfrm>
            <a:off x="1643605" y="4104583"/>
            <a:ext cx="88624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BAB49C21-6BCF-F7DA-5DE7-8402B8F28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61325"/>
              </p:ext>
            </p:extLst>
          </p:nvPr>
        </p:nvGraphicFramePr>
        <p:xfrm>
          <a:off x="407988" y="4288767"/>
          <a:ext cx="399716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6059">
                  <a:extLst>
                    <a:ext uri="{9D8B030D-6E8A-4147-A177-3AD203B41FA5}">
                      <a16:colId xmlns:a16="http://schemas.microsoft.com/office/drawing/2014/main" val="1453524280"/>
                    </a:ext>
                  </a:extLst>
                </a:gridCol>
                <a:gridCol w="1471103">
                  <a:extLst>
                    <a:ext uri="{9D8B030D-6E8A-4147-A177-3AD203B41FA5}">
                      <a16:colId xmlns:a16="http://schemas.microsoft.com/office/drawing/2014/main" val="3649402263"/>
                    </a:ext>
                  </a:extLst>
                </a:gridCol>
              </a:tblGrid>
              <a:tr h="306773">
                <a:tc>
                  <a:txBody>
                    <a:bodyPr/>
                    <a:lstStyle/>
                    <a:p>
                      <a:r>
                        <a:rPr lang="es-ES" sz="1600" dirty="0"/>
                        <a:t>Variable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/>
                        <a:t>Uncertainty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331515"/>
                  </a:ext>
                </a:extLst>
              </a:tr>
              <a:tr h="306773">
                <a:tc>
                  <a:txBody>
                    <a:bodyPr/>
                    <a:lstStyle/>
                    <a:p>
                      <a:r>
                        <a:rPr lang="es-ES" sz="1600" dirty="0"/>
                        <a:t>Fluid </a:t>
                      </a:r>
                      <a:r>
                        <a:rPr lang="es-ES" sz="1600" dirty="0" err="1"/>
                        <a:t>temperature</a:t>
                      </a:r>
                      <a:r>
                        <a:rPr lang="es-ES" sz="1600" dirty="0"/>
                        <a:t> / </a:t>
                      </a:r>
                      <a:r>
                        <a:rPr lang="es-ES" sz="1600" dirty="0" err="1"/>
                        <a:t>ºC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0.07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476072"/>
                  </a:ext>
                </a:extLst>
              </a:tr>
              <a:tr h="279744">
                <a:tc>
                  <a:txBody>
                    <a:bodyPr/>
                    <a:lstStyle/>
                    <a:p>
                      <a:r>
                        <a:rPr lang="es-ES" sz="1600" dirty="0"/>
                        <a:t>Wall </a:t>
                      </a:r>
                      <a:r>
                        <a:rPr lang="es-ES" sz="1600" dirty="0" err="1"/>
                        <a:t>temperature</a:t>
                      </a:r>
                      <a:r>
                        <a:rPr lang="es-ES" sz="1600" dirty="0"/>
                        <a:t> / </a:t>
                      </a:r>
                      <a:r>
                        <a:rPr lang="es-ES" sz="1600" dirty="0" err="1"/>
                        <a:t>ºC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0.07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744012"/>
                  </a:ext>
                </a:extLst>
              </a:tr>
              <a:tr h="306773">
                <a:tc>
                  <a:txBody>
                    <a:bodyPr/>
                    <a:lstStyle/>
                    <a:p>
                      <a:r>
                        <a:rPr lang="es-ES" sz="1600" dirty="0"/>
                        <a:t>Absolute Pressure / 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0.18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042495"/>
                  </a:ext>
                </a:extLst>
              </a:tr>
              <a:tr h="306773">
                <a:tc>
                  <a:txBody>
                    <a:bodyPr/>
                    <a:lstStyle/>
                    <a:p>
                      <a:r>
                        <a:rPr lang="es-ES" sz="1600" dirty="0"/>
                        <a:t>Pressure </a:t>
                      </a:r>
                      <a:r>
                        <a:rPr lang="es-ES" sz="1600" dirty="0" err="1"/>
                        <a:t>drop</a:t>
                      </a:r>
                      <a:r>
                        <a:rPr lang="es-ES" sz="1600" dirty="0"/>
                        <a:t> / mbar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2.50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444910"/>
                  </a:ext>
                </a:extLst>
              </a:tr>
              <a:tr h="306773">
                <a:tc>
                  <a:txBody>
                    <a:bodyPr/>
                    <a:lstStyle/>
                    <a:p>
                      <a:r>
                        <a:rPr lang="es-ES" sz="1600" dirty="0" err="1"/>
                        <a:t>Mass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flow</a:t>
                      </a:r>
                      <a:r>
                        <a:rPr lang="es-ES" sz="1600" dirty="0"/>
                        <a:t> / kgh-1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0.04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779991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E7C2C92D-696D-2AD6-93C0-EF6D61F175BA}"/>
              </a:ext>
            </a:extLst>
          </p:cNvPr>
          <p:cNvSpPr txBox="1"/>
          <p:nvPr/>
        </p:nvSpPr>
        <p:spPr>
          <a:xfrm>
            <a:off x="5647943" y="4442481"/>
            <a:ext cx="2378856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Test </a:t>
            </a:r>
            <a:r>
              <a:rPr lang="es-ES" dirty="0" err="1"/>
              <a:t>section</a:t>
            </a:r>
            <a:r>
              <a:rPr lang="es-ES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insulated</a:t>
            </a:r>
            <a:r>
              <a:rPr lang="es-ES" dirty="0"/>
              <a:t> box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tiltable</a:t>
            </a:r>
            <a:r>
              <a:rPr lang="es-ES" dirty="0"/>
              <a:t> </a:t>
            </a:r>
            <a:r>
              <a:rPr lang="es-ES" dirty="0" err="1"/>
              <a:t>frame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L/D&gt;50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 = 1 m 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545AC2BF-59BD-72E1-4FC2-6BC1D26BFB53}"/>
              </a:ext>
            </a:extLst>
          </p:cNvPr>
          <p:cNvSpPr/>
          <p:nvPr/>
        </p:nvSpPr>
        <p:spPr>
          <a:xfrm>
            <a:off x="1724609" y="3252487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F09A514B-6A26-22C8-CDF3-BB1C3A3B42B3}"/>
              </a:ext>
            </a:extLst>
          </p:cNvPr>
          <p:cNvSpPr/>
          <p:nvPr/>
        </p:nvSpPr>
        <p:spPr>
          <a:xfrm>
            <a:off x="4272818" y="3252487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4AF6B110-C6E7-7882-9296-F1419CDA7FDE}"/>
              </a:ext>
            </a:extLst>
          </p:cNvPr>
          <p:cNvSpPr/>
          <p:nvPr/>
        </p:nvSpPr>
        <p:spPr>
          <a:xfrm>
            <a:off x="7835688" y="3254180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C33C82-0C57-9762-33E8-1560526D94E1}"/>
              </a:ext>
            </a:extLst>
          </p:cNvPr>
          <p:cNvSpPr txBox="1"/>
          <p:nvPr/>
        </p:nvSpPr>
        <p:spPr>
          <a:xfrm>
            <a:off x="9402350" y="4442481"/>
            <a:ext cx="150041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Data </a:t>
            </a:r>
            <a:r>
              <a:rPr lang="es-ES" dirty="0" err="1"/>
              <a:t>reduction</a:t>
            </a:r>
            <a:endParaRPr lang="en-GB" dirty="0"/>
          </a:p>
          <a:p>
            <a:pPr algn="l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138C464-451A-F683-8E4D-A978797FE66F}"/>
                  </a:ext>
                </a:extLst>
              </p:cNvPr>
              <p:cNvSpPr txBox="1"/>
              <p:nvPr/>
            </p:nvSpPr>
            <p:spPr>
              <a:xfrm>
                <a:off x="9095374" y="4955855"/>
                <a:ext cx="21143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𝑞𝑑𝐴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138C464-451A-F683-8E4D-A978797FE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5374" y="4955855"/>
                <a:ext cx="2114361" cy="276999"/>
              </a:xfrm>
              <a:prstGeom prst="rect">
                <a:avLst/>
              </a:prstGeom>
              <a:blipFill>
                <a:blip r:embed="rId3"/>
                <a:stretch>
                  <a:fillRect l="-3170" r="-1153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7AF2C85-EC5D-CC66-D9DA-17729FBF067A}"/>
                  </a:ext>
                </a:extLst>
              </p:cNvPr>
              <p:cNvSpPr txBox="1"/>
              <p:nvPr/>
            </p:nvSpPr>
            <p:spPr>
              <a:xfrm>
                <a:off x="9402350" y="5469231"/>
                <a:ext cx="1688539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𝐻𝑇𝐶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7AF2C85-EC5D-CC66-D9DA-17729FBF0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2350" y="5469231"/>
                <a:ext cx="1688539" cy="5423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4907A1CB-8D7D-6D94-4FFF-D606FE16306B}"/>
              </a:ext>
            </a:extLst>
          </p:cNvPr>
          <p:cNvSpPr/>
          <p:nvPr/>
        </p:nvSpPr>
        <p:spPr>
          <a:xfrm>
            <a:off x="8796759" y="4288767"/>
            <a:ext cx="2754775" cy="194590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3CC491-B5A4-D16F-E21D-2A47361F5665}"/>
              </a:ext>
            </a:extLst>
          </p:cNvPr>
          <p:cNvSpPr txBox="1"/>
          <p:nvPr/>
        </p:nvSpPr>
        <p:spPr>
          <a:xfrm>
            <a:off x="6730458" y="1262074"/>
            <a:ext cx="522803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Goal</a:t>
            </a:r>
            <a:r>
              <a:rPr lang="es-ES" dirty="0"/>
              <a:t>: </a:t>
            </a:r>
            <a:r>
              <a:rPr lang="es-ES" dirty="0" err="1"/>
              <a:t>Heat</a:t>
            </a:r>
            <a:r>
              <a:rPr lang="es-ES" dirty="0"/>
              <a:t> transfer </a:t>
            </a:r>
            <a:r>
              <a:rPr lang="es-ES" dirty="0" err="1"/>
              <a:t>coefficients</a:t>
            </a:r>
            <a:r>
              <a:rPr lang="es-ES" dirty="0"/>
              <a:t> and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374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parameters of interest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7E95-6784-44F9-86E4-DA4ED944802E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A graph showing the temperature and pressure&#10;&#10;AI-generated content may be incorrect.">
            <a:extLst>
              <a:ext uri="{FF2B5EF4-FFF2-40B4-BE49-F238E27FC236}">
                <a16:creationId xmlns:a16="http://schemas.microsoft.com/office/drawing/2014/main" id="{BDC18EA2-5A2C-DD0E-E016-A27ED6DDF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915" y="1107678"/>
            <a:ext cx="3837935" cy="2558623"/>
          </a:xfrm>
          <a:prstGeom prst="rect">
            <a:avLst/>
          </a:prstGeom>
        </p:spPr>
      </p:pic>
      <p:pic>
        <p:nvPicPr>
          <p:cNvPr id="10" name="Picture 9" descr="A graph of a temperature&#10;&#10;AI-generated content may be incorrect.">
            <a:extLst>
              <a:ext uri="{FF2B5EF4-FFF2-40B4-BE49-F238E27FC236}">
                <a16:creationId xmlns:a16="http://schemas.microsoft.com/office/drawing/2014/main" id="{97C29958-14CC-D538-B5EC-EA324F257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978" y="3666301"/>
            <a:ext cx="3837935" cy="2558623"/>
          </a:xfrm>
          <a:prstGeom prst="rect">
            <a:avLst/>
          </a:prstGeom>
        </p:spPr>
      </p:pic>
      <p:pic>
        <p:nvPicPr>
          <p:cNvPr id="11" name="Picture 10" descr="A graph showing the temperature and pressure&#10;&#10;AI-generated content may be incorrect.">
            <a:extLst>
              <a:ext uri="{FF2B5EF4-FFF2-40B4-BE49-F238E27FC236}">
                <a16:creationId xmlns:a16="http://schemas.microsoft.com/office/drawing/2014/main" id="{787E19B3-F7FC-077E-0160-346993D375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914" y="3642152"/>
            <a:ext cx="3837935" cy="2558623"/>
          </a:xfrm>
          <a:prstGeom prst="rect">
            <a:avLst/>
          </a:prstGeom>
        </p:spPr>
      </p:pic>
      <p:pic>
        <p:nvPicPr>
          <p:cNvPr id="12" name="Picture 11" descr="A graph showing different types of temperature&#10;&#10;AI-generated content may be incorrect.">
            <a:extLst>
              <a:ext uri="{FF2B5EF4-FFF2-40B4-BE49-F238E27FC236}">
                <a16:creationId xmlns:a16="http://schemas.microsoft.com/office/drawing/2014/main" id="{29843087-6669-1150-82F5-E8B5462935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031" y="1117219"/>
            <a:ext cx="3837937" cy="255862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FD35AB-CDB5-70B9-5288-A0B90CE6CD41}"/>
              </a:ext>
            </a:extLst>
          </p:cNvPr>
          <p:cNvCxnSpPr>
            <a:cxnSpLocks/>
          </p:cNvCxnSpPr>
          <p:nvPr/>
        </p:nvCxnSpPr>
        <p:spPr>
          <a:xfrm>
            <a:off x="5660021" y="1238491"/>
            <a:ext cx="0" cy="451412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F973E0-7B39-FEF8-B5A8-F97BDB990E67}"/>
              </a:ext>
            </a:extLst>
          </p:cNvPr>
          <p:cNvSpPr txBox="1"/>
          <p:nvPr/>
        </p:nvSpPr>
        <p:spPr>
          <a:xfrm>
            <a:off x="5493308" y="906464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Tm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DD35EE-0DDD-BD65-3759-087A8B901F97}"/>
              </a:ext>
            </a:extLst>
          </p:cNvPr>
          <p:cNvCxnSpPr>
            <a:cxnSpLocks/>
          </p:cNvCxnSpPr>
          <p:nvPr/>
        </p:nvCxnSpPr>
        <p:spPr>
          <a:xfrm>
            <a:off x="9574194" y="1238491"/>
            <a:ext cx="0" cy="451412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E7876B5-197D-17C7-E4BC-4C1615FD3741}"/>
              </a:ext>
            </a:extLst>
          </p:cNvPr>
          <p:cNvSpPr txBox="1"/>
          <p:nvPr/>
        </p:nvSpPr>
        <p:spPr>
          <a:xfrm>
            <a:off x="9407481" y="909705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Tm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DC71D7-ED67-B833-2B95-7278AFEC3052}"/>
              </a:ext>
            </a:extLst>
          </p:cNvPr>
          <p:cNvSpPr txBox="1"/>
          <p:nvPr/>
        </p:nvSpPr>
        <p:spPr>
          <a:xfrm>
            <a:off x="544177" y="2452908"/>
            <a:ext cx="283635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noProof="1"/>
              <a:t>Fluid properties of interest: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noProof="1"/>
              <a:t>High Cp at Tm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noProof="1"/>
              <a:t>Density shifts at Tm </a:t>
            </a:r>
          </a:p>
          <a:p>
            <a:pPr algn="l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809252-15EB-39BA-EE89-BD8961446242}"/>
              </a:ext>
            </a:extLst>
          </p:cNvPr>
          <p:cNvSpPr txBox="1"/>
          <p:nvPr/>
        </p:nvSpPr>
        <p:spPr>
          <a:xfrm>
            <a:off x="545145" y="3524623"/>
            <a:ext cx="297733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noProof="1"/>
              <a:t>Tm: Pseudocritical point</a:t>
            </a:r>
          </a:p>
          <a:p>
            <a:r>
              <a:rPr lang="en-GB" noProof="1"/>
              <a:t>Point at which Cp = max at that pressure</a:t>
            </a:r>
          </a:p>
          <a:p>
            <a:pPr algn="l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804731-D938-7950-BDFA-FD3D556A2004}"/>
              </a:ext>
            </a:extLst>
          </p:cNvPr>
          <p:cNvSpPr txBox="1"/>
          <p:nvPr/>
        </p:nvSpPr>
        <p:spPr>
          <a:xfrm>
            <a:off x="506101" y="4732653"/>
            <a:ext cx="354590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noProof="1"/>
              <a:t>First results explore the left region of Tm and the right region of Tm at 85 bar</a:t>
            </a:r>
          </a:p>
          <a:p>
            <a:pPr algn="ctr"/>
            <a:r>
              <a:rPr lang="en-GB" noProof="1"/>
              <a:t>Tm(85) = 37.4 ºC</a:t>
            </a:r>
          </a:p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F15C6E-E412-5FB2-1E4A-82843F91148A}"/>
              </a:ext>
            </a:extLst>
          </p:cNvPr>
          <p:cNvSpPr txBox="1"/>
          <p:nvPr/>
        </p:nvSpPr>
        <p:spPr>
          <a:xfrm>
            <a:off x="1004008" y="149080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noProof="1"/>
              <a:t>L</a:t>
            </a:r>
            <a:r>
              <a:rPr lang="en-GB" noProof="1"/>
              <a:t>iquid-like to gas-like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BD2CA-E984-0B46-A680-50DC6751C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09A175-00DF-9446-56E7-521234AB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of CO2-SASS – Tin&lt;Tm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CB806-B245-39C5-543C-BD75835C6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7E95-6784-44F9-86E4-DA4ED944802E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436D7-D744-61CE-69C4-2859579CC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490EC-6C34-49C0-B916-C3F1A09F0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A10CBA-6025-1F9B-95EE-192A0D9D7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2939" y="1439335"/>
            <a:ext cx="5731073" cy="404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CF5D1B-03D9-3C4D-21BE-11D4642036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701" b="33548"/>
          <a:stretch/>
        </p:blipFill>
        <p:spPr>
          <a:xfrm>
            <a:off x="1496991" y="1262820"/>
            <a:ext cx="3237003" cy="12214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68EB18-32DA-5798-2310-08A51EF14723}"/>
              </a:ext>
            </a:extLst>
          </p:cNvPr>
          <p:cNvSpPr txBox="1"/>
          <p:nvPr/>
        </p:nvSpPr>
        <p:spPr>
          <a:xfrm>
            <a:off x="509357" y="3441058"/>
            <a:ext cx="544221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Heat</a:t>
            </a:r>
            <a:r>
              <a:rPr lang="es-ES" dirty="0"/>
              <a:t> transfer </a:t>
            </a:r>
            <a:r>
              <a:rPr lang="es-ES" dirty="0" err="1"/>
              <a:t>coefficient</a:t>
            </a:r>
            <a:r>
              <a:rPr lang="es-ES" dirty="0"/>
              <a:t> comparable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CO</a:t>
            </a:r>
            <a:r>
              <a:rPr lang="es-ES" sz="1400" dirty="0"/>
              <a:t>2</a:t>
            </a:r>
            <a:r>
              <a:rPr lang="es-ES" dirty="0"/>
              <a:t> </a:t>
            </a:r>
            <a:r>
              <a:rPr lang="es-ES" dirty="0" err="1"/>
              <a:t>during</a:t>
            </a:r>
            <a:r>
              <a:rPr lang="es-ES" dirty="0"/>
              <a:t> </a:t>
            </a:r>
            <a:r>
              <a:rPr lang="es-ES" dirty="0" err="1"/>
              <a:t>evaporation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Much</a:t>
            </a:r>
            <a:r>
              <a:rPr lang="es-ES" dirty="0"/>
              <a:t> </a:t>
            </a:r>
            <a:r>
              <a:rPr lang="es-ES" dirty="0" err="1"/>
              <a:t>lower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r>
              <a:rPr lang="es-ES" dirty="0"/>
              <a:t>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dirty="0" err="1"/>
              <a:t>cooling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CO2 in </a:t>
            </a:r>
            <a:r>
              <a:rPr lang="es-ES" dirty="0" err="1"/>
              <a:t>such</a:t>
            </a:r>
            <a:r>
              <a:rPr lang="es-ES" dirty="0"/>
              <a:t> a pipe</a:t>
            </a: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dT = 4 ºC but </a:t>
            </a:r>
            <a:r>
              <a:rPr lang="en-GB" dirty="0" err="1"/>
              <a:t>dp</a:t>
            </a:r>
            <a:r>
              <a:rPr lang="en-GB" dirty="0"/>
              <a:t> = 0.8 bar for 1.8 g/s in 1 mm pipe!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Perhaps mass flow can be increased to reach isothermal operation while maintaining low </a:t>
            </a:r>
            <a:r>
              <a:rPr lang="en-GB" b="1" dirty="0" err="1"/>
              <a:t>dp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A764D5-D722-10BC-0EC1-1E550470AAC3}"/>
              </a:ext>
            </a:extLst>
          </p:cNvPr>
          <p:cNvSpPr txBox="1"/>
          <p:nvPr/>
        </p:nvSpPr>
        <p:spPr>
          <a:xfrm>
            <a:off x="1145352" y="5717379"/>
            <a:ext cx="9347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Corresponding</a:t>
            </a:r>
            <a:r>
              <a:rPr lang="es-ES" dirty="0"/>
              <a:t> </a:t>
            </a:r>
            <a:r>
              <a:rPr lang="es-ES" dirty="0" err="1"/>
              <a:t>flow</a:t>
            </a:r>
            <a:r>
              <a:rPr lang="es-ES" dirty="0"/>
              <a:t> </a:t>
            </a:r>
            <a:r>
              <a:rPr lang="es-ES" dirty="0" err="1"/>
              <a:t>needed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boiling</a:t>
            </a:r>
            <a:r>
              <a:rPr lang="es-ES" dirty="0"/>
              <a:t> CO2 = 2.1 g/s, </a:t>
            </a:r>
            <a:r>
              <a:rPr lang="es-ES" dirty="0" err="1"/>
              <a:t>dp</a:t>
            </a:r>
            <a:r>
              <a:rPr lang="es-ES" dirty="0"/>
              <a:t> = 1.6 bar, </a:t>
            </a:r>
            <a:r>
              <a:rPr lang="es-ES" dirty="0" err="1"/>
              <a:t>with</a:t>
            </a:r>
            <a:r>
              <a:rPr lang="es-ES" dirty="0"/>
              <a:t> a </a:t>
            </a:r>
            <a:r>
              <a:rPr lang="es-ES" dirty="0" err="1"/>
              <a:t>dT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1.5 </a:t>
            </a:r>
            <a:r>
              <a:rPr lang="es-ES" dirty="0" err="1"/>
              <a:t>ºC</a:t>
            </a:r>
            <a:r>
              <a:rPr lang="es-ES" dirty="0"/>
              <a:t> 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9FDCC9-8889-609B-B690-3A83A300C53D}"/>
              </a:ext>
            </a:extLst>
          </p:cNvPr>
          <p:cNvSpPr/>
          <p:nvPr/>
        </p:nvSpPr>
        <p:spPr>
          <a:xfrm>
            <a:off x="7280477" y="3183038"/>
            <a:ext cx="3414532" cy="245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/>
              <a:t>Heated</a:t>
            </a:r>
            <a:r>
              <a:rPr lang="es-ES" dirty="0"/>
              <a:t> </a:t>
            </a:r>
            <a:r>
              <a:rPr lang="es-ES" dirty="0" err="1"/>
              <a:t>zone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A385DCC-03EA-9423-6040-9161A4CAD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981" y="2580525"/>
            <a:ext cx="1394873" cy="3678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15721D5-0449-71E1-D855-F8A35FE5DF99}"/>
              </a:ext>
            </a:extLst>
          </p:cNvPr>
          <p:cNvSpPr txBox="1"/>
          <p:nvPr/>
        </p:nvSpPr>
        <p:spPr>
          <a:xfrm>
            <a:off x="4351020" y="822877"/>
            <a:ext cx="6141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noProof="1"/>
              <a:t>Tm(85) = 37.4 ºC</a:t>
            </a:r>
          </a:p>
        </p:txBody>
      </p:sp>
    </p:spTree>
    <p:extLst>
      <p:ext uri="{BB962C8B-B14F-4D97-AF65-F5344CB8AC3E}">
        <p14:creationId xmlns:p14="http://schemas.microsoft.com/office/powerpoint/2010/main" val="4281846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C82C5-04E1-1B2F-7815-329BD2CFA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8BC05D-7FF8-1716-3EC1-28EEB606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of CO2-SASS – Tin&gt;Tm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15AC9-9E5E-6E8C-3DA1-A2EBF5C70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7E95-6784-44F9-86E4-DA4ED944802E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CDA16-4F2E-F0CF-947D-586D49BD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22574-9CCF-1571-9988-B9ED48C8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6B5BC-FD43-4142-7A86-F2B11242A4B8}"/>
              </a:ext>
            </a:extLst>
          </p:cNvPr>
          <p:cNvSpPr txBox="1"/>
          <p:nvPr/>
        </p:nvSpPr>
        <p:spPr>
          <a:xfrm>
            <a:off x="509357" y="3603104"/>
            <a:ext cx="5442211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Heat</a:t>
            </a:r>
            <a:r>
              <a:rPr lang="es-ES" dirty="0"/>
              <a:t> transfer </a:t>
            </a:r>
            <a:r>
              <a:rPr lang="es-ES" dirty="0" err="1"/>
              <a:t>coefficient</a:t>
            </a:r>
            <a:r>
              <a:rPr lang="es-ES" dirty="0"/>
              <a:t> comparable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CO</a:t>
            </a:r>
            <a:r>
              <a:rPr lang="es-ES" sz="1400" dirty="0"/>
              <a:t>2</a:t>
            </a:r>
            <a:r>
              <a:rPr lang="es-ES" dirty="0"/>
              <a:t> </a:t>
            </a:r>
            <a:r>
              <a:rPr lang="es-ES" dirty="0" err="1"/>
              <a:t>during</a:t>
            </a:r>
            <a:r>
              <a:rPr lang="es-ES" dirty="0"/>
              <a:t> </a:t>
            </a:r>
            <a:r>
              <a:rPr lang="es-ES" dirty="0" err="1"/>
              <a:t>evaporation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dT &lt; 1 ºC</a:t>
            </a:r>
            <a:r>
              <a:rPr lang="es-ES" dirty="0"/>
              <a:t> 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r>
              <a:rPr lang="es-ES" dirty="0"/>
              <a:t>, </a:t>
            </a:r>
            <a:r>
              <a:rPr lang="es-ES" dirty="0" err="1"/>
              <a:t>still</a:t>
            </a:r>
            <a:r>
              <a:rPr lang="es-ES" dirty="0"/>
              <a:t> </a:t>
            </a:r>
            <a:r>
              <a:rPr lang="es-ES" dirty="0" err="1"/>
              <a:t>low</a:t>
            </a:r>
            <a:r>
              <a:rPr lang="es-ES" dirty="0"/>
              <a:t> = </a:t>
            </a:r>
            <a:r>
              <a:rPr lang="es-ES" b="1" dirty="0"/>
              <a:t>1.3 bar</a:t>
            </a:r>
            <a:endParaRPr lang="en-GB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1.8 g/s in 1 mm pipe!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Perhaps mass flow can be increased to reach </a:t>
            </a:r>
            <a:r>
              <a:rPr lang="en-GB" b="1" dirty="0">
                <a:solidFill>
                  <a:schemeClr val="accent3"/>
                </a:solidFill>
              </a:rPr>
              <a:t>even more </a:t>
            </a:r>
            <a:r>
              <a:rPr lang="en-GB" b="1" dirty="0"/>
              <a:t>isothermal operation while maintaining similar order of magnitude </a:t>
            </a:r>
            <a:r>
              <a:rPr lang="en-GB" b="1" dirty="0" err="1"/>
              <a:t>dp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F3E5BA-15B2-A5DC-63ED-736A77C93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089" y="1381688"/>
            <a:ext cx="6051534" cy="4159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536773-7FDB-A049-A11B-2BF886253D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2126"/>
          <a:stretch/>
        </p:blipFill>
        <p:spPr>
          <a:xfrm>
            <a:off x="1654250" y="926458"/>
            <a:ext cx="3300595" cy="18167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0F3566B-849A-D3B2-A92B-EAADE1539D2C}"/>
              </a:ext>
            </a:extLst>
          </p:cNvPr>
          <p:cNvSpPr/>
          <p:nvPr/>
        </p:nvSpPr>
        <p:spPr>
          <a:xfrm>
            <a:off x="7376079" y="3338604"/>
            <a:ext cx="3630300" cy="2645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/>
              <a:t>Heated</a:t>
            </a:r>
            <a:r>
              <a:rPr lang="es-ES" dirty="0"/>
              <a:t> </a:t>
            </a:r>
            <a:r>
              <a:rPr lang="es-ES" dirty="0" err="1"/>
              <a:t>zone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DDFF6-603D-C554-5300-E3BD649D049E}"/>
              </a:ext>
            </a:extLst>
          </p:cNvPr>
          <p:cNvSpPr/>
          <p:nvPr/>
        </p:nvSpPr>
        <p:spPr>
          <a:xfrm>
            <a:off x="6096000" y="1381688"/>
            <a:ext cx="976132" cy="528135"/>
          </a:xfrm>
          <a:prstGeom prst="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3DCB15-CCD2-C29F-7795-9383B8FB5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2799" y="2792656"/>
            <a:ext cx="1143761" cy="311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276086-2A2C-33EE-D6FC-78123115D353}"/>
              </a:ext>
            </a:extLst>
          </p:cNvPr>
          <p:cNvSpPr txBox="1"/>
          <p:nvPr/>
        </p:nvSpPr>
        <p:spPr>
          <a:xfrm>
            <a:off x="4441750" y="79358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noProof="1"/>
              <a:t>Tm(85) = 37.4 ºC</a:t>
            </a:r>
          </a:p>
        </p:txBody>
      </p:sp>
    </p:spTree>
    <p:extLst>
      <p:ext uri="{BB962C8B-B14F-4D97-AF65-F5344CB8AC3E}">
        <p14:creationId xmlns:p14="http://schemas.microsoft.com/office/powerpoint/2010/main" val="42323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77B5D1-6732-12F0-7FB5-DEC77AE86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0" dirty="0"/>
              <a:t>sCO2 shows </a:t>
            </a:r>
            <a:r>
              <a:rPr lang="es-ES" b="0" dirty="0" err="1"/>
              <a:t>high</a:t>
            </a:r>
            <a:r>
              <a:rPr lang="es-ES" b="0" dirty="0"/>
              <a:t> </a:t>
            </a:r>
            <a:r>
              <a:rPr lang="es-ES" b="0" dirty="0" err="1"/>
              <a:t>heat</a:t>
            </a:r>
            <a:r>
              <a:rPr lang="es-ES" b="0" dirty="0"/>
              <a:t> transfer </a:t>
            </a:r>
            <a:r>
              <a:rPr lang="es-ES" b="0" dirty="0" err="1"/>
              <a:t>coefficients</a:t>
            </a:r>
            <a:r>
              <a:rPr lang="es-ES" b="0" dirty="0"/>
              <a:t> and </a:t>
            </a:r>
            <a:r>
              <a:rPr lang="es-ES" b="0" dirty="0" err="1"/>
              <a:t>reasonable</a:t>
            </a:r>
            <a:r>
              <a:rPr lang="es-ES" b="0" dirty="0"/>
              <a:t> </a:t>
            </a:r>
            <a:r>
              <a:rPr lang="es-ES" b="0" dirty="0" err="1"/>
              <a:t>pressure</a:t>
            </a:r>
            <a:r>
              <a:rPr lang="es-ES" b="0" dirty="0"/>
              <a:t> </a:t>
            </a:r>
            <a:r>
              <a:rPr lang="es-ES" b="0" dirty="0" err="1"/>
              <a:t>drops</a:t>
            </a:r>
            <a:r>
              <a:rPr lang="es-ES" b="0" dirty="0"/>
              <a:t> in </a:t>
            </a:r>
            <a:r>
              <a:rPr lang="es-ES" b="0" dirty="0" err="1"/>
              <a:t>the</a:t>
            </a:r>
            <a:r>
              <a:rPr lang="es-ES" b="0" dirty="0"/>
              <a:t> </a:t>
            </a:r>
            <a:r>
              <a:rPr lang="es-ES" b="0" dirty="0" err="1"/>
              <a:t>conditions</a:t>
            </a:r>
            <a:r>
              <a:rPr lang="es-ES" b="0" dirty="0"/>
              <a:t> </a:t>
            </a:r>
            <a:r>
              <a:rPr lang="es-ES" b="0" dirty="0" err="1"/>
              <a:t>tested</a:t>
            </a:r>
            <a:endParaRPr lang="es-ES" b="0" dirty="0"/>
          </a:p>
          <a:p>
            <a:r>
              <a:rPr lang="es-ES" b="0" dirty="0"/>
              <a:t>Data </a:t>
            </a:r>
            <a:r>
              <a:rPr lang="es-ES" b="0" dirty="0" err="1"/>
              <a:t>campaign</a:t>
            </a:r>
            <a:r>
              <a:rPr lang="es-ES" b="0" dirty="0"/>
              <a:t> </a:t>
            </a:r>
            <a:r>
              <a:rPr lang="es-ES" b="0" dirty="0" err="1"/>
              <a:t>to</a:t>
            </a:r>
            <a:r>
              <a:rPr lang="es-ES" b="0" dirty="0"/>
              <a:t> be </a:t>
            </a:r>
            <a:r>
              <a:rPr lang="es-ES" b="0" dirty="0" err="1"/>
              <a:t>performed</a:t>
            </a:r>
            <a:r>
              <a:rPr lang="es-ES" b="0" dirty="0"/>
              <a:t> </a:t>
            </a:r>
            <a:r>
              <a:rPr lang="es-ES" b="0" dirty="0" err="1"/>
              <a:t>during</a:t>
            </a:r>
            <a:r>
              <a:rPr lang="es-ES" b="0" dirty="0"/>
              <a:t> </a:t>
            </a:r>
            <a:r>
              <a:rPr lang="es-ES" b="0" dirty="0" err="1"/>
              <a:t>summer</a:t>
            </a:r>
            <a:r>
              <a:rPr lang="es-ES" b="0" dirty="0"/>
              <a:t> </a:t>
            </a:r>
            <a:r>
              <a:rPr lang="es-ES" b="0" dirty="0" err="1"/>
              <a:t>to</a:t>
            </a:r>
            <a:r>
              <a:rPr lang="es-ES" b="0" dirty="0"/>
              <a:t> </a:t>
            </a:r>
            <a:r>
              <a:rPr lang="es-ES" b="0" dirty="0" err="1"/>
              <a:t>obtain</a:t>
            </a:r>
            <a:r>
              <a:rPr lang="es-ES" b="0" dirty="0"/>
              <a:t> </a:t>
            </a:r>
            <a:r>
              <a:rPr lang="es-ES" b="0" dirty="0" err="1"/>
              <a:t>parametric</a:t>
            </a:r>
            <a:r>
              <a:rPr lang="es-ES" b="0" dirty="0"/>
              <a:t> </a:t>
            </a:r>
            <a:r>
              <a:rPr lang="es-ES" b="0" dirty="0" err="1"/>
              <a:t>trends</a:t>
            </a:r>
            <a:r>
              <a:rPr lang="es-ES" b="0" dirty="0"/>
              <a:t> </a:t>
            </a:r>
            <a:r>
              <a:rPr lang="es-ES" b="0" dirty="0" err="1"/>
              <a:t>of</a:t>
            </a:r>
            <a:r>
              <a:rPr lang="es-ES" b="0" dirty="0"/>
              <a:t> </a:t>
            </a:r>
            <a:r>
              <a:rPr lang="es-ES" b="0" dirty="0" err="1"/>
              <a:t>important</a:t>
            </a:r>
            <a:r>
              <a:rPr lang="es-ES" b="0" dirty="0"/>
              <a:t> </a:t>
            </a:r>
            <a:r>
              <a:rPr lang="es-ES" b="0" dirty="0" err="1"/>
              <a:t>system</a:t>
            </a:r>
            <a:r>
              <a:rPr lang="es-ES" b="0" dirty="0"/>
              <a:t> variables</a:t>
            </a:r>
          </a:p>
          <a:p>
            <a:endParaRPr lang="es-ES" b="0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GB" dirty="0"/>
              <a:t>Water is simple but inefficient at small scale. Boiling CO₂ is efficient but complex. Supercritical CO₂ gives us the best of both worlds: good performance, small pipe compatibility, and low system complexity. We can dream of a simpler system.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What does simpler system mean?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D616B4-2861-ACBE-B5A1-9F67BCC78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39D59-E3DF-6E80-FC50-231961BA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20-6FFF-46F8-BE78-E806163D9390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0BC0B-F2FA-29A0-B6A0-04F51E168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DC363-C9AA-F6C0-58E6-CA31188CA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51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26E6D-5EC8-B351-C316-479BB49E3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CF8222-2773-CFFB-B5B5-D144372F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Simpler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means</a:t>
            </a:r>
            <a:r>
              <a:rPr lang="es-ES" dirty="0"/>
              <a:t>…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F90FF-BF9D-2FD0-2661-DC84629A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20-6FFF-46F8-BE78-E806163D9390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6A74B-3139-480E-20B5-DDA8DEF2A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9636F-1DFB-4B7C-8DC7-661180BAA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8943CEC-4D39-62A8-231C-F2B656D6A6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206" y="1285270"/>
            <a:ext cx="4915586" cy="367716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1BC849-E5E7-F498-000C-ECB1196B6CF7}"/>
              </a:ext>
            </a:extLst>
          </p:cNvPr>
          <p:cNvSpPr txBox="1"/>
          <p:nvPr/>
        </p:nvSpPr>
        <p:spPr>
          <a:xfrm>
            <a:off x="545732" y="5434230"/>
            <a:ext cx="47320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noProof="0" dirty="0"/>
              <a:t>Less intense control strategy &lt;&gt; less cabinets!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97835B-A179-252D-2422-EF81E7E59B28}"/>
              </a:ext>
            </a:extLst>
          </p:cNvPr>
          <p:cNvSpPr txBox="1"/>
          <p:nvPr/>
        </p:nvSpPr>
        <p:spPr>
          <a:xfrm>
            <a:off x="3489738" y="1317157"/>
            <a:ext cx="183383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chemeClr val="bg1"/>
                </a:solidFill>
              </a:rPr>
              <a:t>Zwalinski, L. et al.</a:t>
            </a:r>
          </a:p>
          <a:p>
            <a:pPr algn="r"/>
            <a:r>
              <a:rPr lang="es-ES" dirty="0" err="1">
                <a:solidFill>
                  <a:schemeClr val="bg1"/>
                </a:solidFill>
              </a:rPr>
              <a:t>Tuesday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talk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860D72-FA97-83F1-462A-719BA71008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060" t="8184"/>
          <a:stretch/>
        </p:blipFill>
        <p:spPr>
          <a:xfrm>
            <a:off x="5685888" y="994789"/>
            <a:ext cx="5714375" cy="36356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772FE0-CF7B-4350-2BD6-30335BA9B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7075" y="994790"/>
            <a:ext cx="599327" cy="36356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C4742C-F54A-3B49-6AA2-9F140AA0D257}"/>
              </a:ext>
            </a:extLst>
          </p:cNvPr>
          <p:cNvSpPr txBox="1"/>
          <p:nvPr/>
        </p:nvSpPr>
        <p:spPr>
          <a:xfrm>
            <a:off x="5532826" y="4717269"/>
            <a:ext cx="1873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Instabilities since DAY 1 of tracker!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6" name="Graphic 15" descr="Warning with solid fill">
            <a:extLst>
              <a:ext uri="{FF2B5EF4-FFF2-40B4-BE49-F238E27FC236}">
                <a16:creationId xmlns:a16="http://schemas.microsoft.com/office/drawing/2014/main" id="{F4D48A80-DAA2-DF26-4DCC-09B44EDECC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63443" y="3591854"/>
            <a:ext cx="1100827" cy="11254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EE65E6A-F032-E280-4518-FD02983AE0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5888" y="1558835"/>
            <a:ext cx="3853310" cy="8223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58C792-084C-1281-837D-14271F56283C}"/>
              </a:ext>
            </a:extLst>
          </p:cNvPr>
          <p:cNvSpPr/>
          <p:nvPr/>
        </p:nvSpPr>
        <p:spPr>
          <a:xfrm>
            <a:off x="5536906" y="902509"/>
            <a:ext cx="6548121" cy="44104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CDB3B3-33C2-BE91-B60E-0E7C83F5925A}"/>
              </a:ext>
            </a:extLst>
          </p:cNvPr>
          <p:cNvSpPr txBox="1"/>
          <p:nvPr/>
        </p:nvSpPr>
        <p:spPr>
          <a:xfrm>
            <a:off x="7526702" y="5383885"/>
            <a:ext cx="31803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noProof="0" dirty="0"/>
              <a:t>Less phases &lt;&gt; less problems!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FCA577-AC1B-8B1E-7826-6570E8E6B896}"/>
              </a:ext>
            </a:extLst>
          </p:cNvPr>
          <p:cNvSpPr/>
          <p:nvPr/>
        </p:nvSpPr>
        <p:spPr>
          <a:xfrm>
            <a:off x="254643" y="994790"/>
            <a:ext cx="5221371" cy="43175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5F4135-3962-89B7-C4AF-BA3D976807FB}"/>
              </a:ext>
            </a:extLst>
          </p:cNvPr>
          <p:cNvSpPr txBox="1"/>
          <p:nvPr/>
        </p:nvSpPr>
        <p:spPr>
          <a:xfrm>
            <a:off x="9433122" y="4701378"/>
            <a:ext cx="254787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Bistoni, L. Cianchetta, P.</a:t>
            </a:r>
          </a:p>
          <a:p>
            <a:pPr algn="r"/>
            <a:r>
              <a:rPr lang="es-ES" dirty="0" err="1"/>
              <a:t>Tuesday</a:t>
            </a:r>
            <a:r>
              <a:rPr lang="es-ES" dirty="0"/>
              <a:t> </a:t>
            </a:r>
            <a:r>
              <a:rPr lang="es-ES" dirty="0" err="1"/>
              <a:t>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4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7372"/>
            <a:ext cx="5007291" cy="1557337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Supercritical carbon dioxide (sCO2):</a:t>
            </a:r>
          </a:p>
          <a:p>
            <a:pPr lvl="2" algn="just"/>
            <a:r>
              <a:rPr lang="en-US" dirty="0"/>
              <a:t>Above its critical pressure </a:t>
            </a:r>
          </a:p>
          <a:p>
            <a:pPr lvl="2" algn="just"/>
            <a:r>
              <a:rPr lang="en-US" dirty="0"/>
              <a:t>No possibility of phase-change, only a continuous variation from liquid-like to gas-like fluid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62596"/>
            <a:ext cx="11376025" cy="1065742"/>
          </a:xfrm>
        </p:spPr>
        <p:txBody>
          <a:bodyPr/>
          <a:lstStyle/>
          <a:p>
            <a:r>
              <a:rPr lang="en-US" dirty="0"/>
              <a:t>What is sCO2 and why are we looking at it?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B39-52F1-40FD-AE28-082254B2AA14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063F90A-4369-575F-AE0F-6CF4757B8D74}"/>
              </a:ext>
            </a:extLst>
          </p:cNvPr>
          <p:cNvSpPr txBox="1">
            <a:spLocks/>
          </p:cNvSpPr>
          <p:nvPr/>
        </p:nvSpPr>
        <p:spPr>
          <a:xfrm>
            <a:off x="407989" y="3307454"/>
            <a:ext cx="5322251" cy="2565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Why is it interesting?</a:t>
            </a:r>
          </a:p>
          <a:p>
            <a:pPr lvl="2" algn="just"/>
            <a:r>
              <a:rPr lang="en-US" dirty="0"/>
              <a:t>sCO2 has shown to have </a:t>
            </a:r>
            <a:r>
              <a:rPr lang="en-US" b="1" dirty="0"/>
              <a:t>very high heat transfer coefficients in small pipes</a:t>
            </a:r>
            <a:r>
              <a:rPr lang="en-US" dirty="0"/>
              <a:t> due to high heat capacity at the pseudocritical point (Tm) </a:t>
            </a:r>
          </a:p>
          <a:p>
            <a:pPr lvl="2" algn="just"/>
            <a:r>
              <a:rPr lang="en-US" b="1" dirty="0"/>
              <a:t>Very low pressure drops </a:t>
            </a:r>
            <a:r>
              <a:rPr lang="en-US" dirty="0"/>
              <a:t>also characterize these types of flows due to low dynamic viscosities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1234D7-D567-82C0-3F82-E9212D0948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" t="2019" r="-275" b="-2019"/>
          <a:stretch/>
        </p:blipFill>
        <p:spPr>
          <a:xfrm>
            <a:off x="5896922" y="1934276"/>
            <a:ext cx="5998606" cy="34926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28B23A-5700-935A-ED97-B03DE9268731}"/>
              </a:ext>
            </a:extLst>
          </p:cNvPr>
          <p:cNvCxnSpPr>
            <a:cxnSpLocks/>
          </p:cNvCxnSpPr>
          <p:nvPr/>
        </p:nvCxnSpPr>
        <p:spPr>
          <a:xfrm flipH="1" flipV="1">
            <a:off x="8988876" y="4104640"/>
            <a:ext cx="711518" cy="1493520"/>
          </a:xfrm>
          <a:prstGeom prst="straightConnector1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D0D5FA-50D0-B2FD-2453-AF62841B03F6}"/>
              </a:ext>
            </a:extLst>
          </p:cNvPr>
          <p:cNvCxnSpPr>
            <a:cxnSpLocks/>
          </p:cNvCxnSpPr>
          <p:nvPr/>
        </p:nvCxnSpPr>
        <p:spPr>
          <a:xfrm>
            <a:off x="7609840" y="1819543"/>
            <a:ext cx="731522" cy="870673"/>
          </a:xfrm>
          <a:prstGeom prst="straightConnector1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5584F44-A5A0-234F-BADB-0B1F66721309}"/>
              </a:ext>
            </a:extLst>
          </p:cNvPr>
          <p:cNvSpPr txBox="1"/>
          <p:nvPr/>
        </p:nvSpPr>
        <p:spPr>
          <a:xfrm>
            <a:off x="7932738" y="5710212"/>
            <a:ext cx="36933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Here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boil</a:t>
            </a:r>
            <a:r>
              <a:rPr lang="es-ES" dirty="0"/>
              <a:t>: </a:t>
            </a:r>
            <a:r>
              <a:rPr lang="es-ES" dirty="0" err="1"/>
              <a:t>discontinuous</a:t>
            </a:r>
            <a:r>
              <a:rPr lang="es-ES" dirty="0"/>
              <a:t> </a:t>
            </a:r>
            <a:r>
              <a:rPr lang="es-ES" dirty="0" err="1"/>
              <a:t>process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9E976B-2949-B13B-3DA7-7B663B17CF93}"/>
              </a:ext>
            </a:extLst>
          </p:cNvPr>
          <p:cNvSpPr txBox="1"/>
          <p:nvPr/>
        </p:nvSpPr>
        <p:spPr>
          <a:xfrm>
            <a:off x="6138629" y="1431103"/>
            <a:ext cx="32060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Here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continuously</a:t>
            </a:r>
            <a:r>
              <a:rPr lang="es-ES" dirty="0"/>
              <a:t> </a:t>
            </a:r>
            <a:r>
              <a:rPr lang="es-ES" dirty="0" err="1"/>
              <a:t>transition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8F32191-A8C8-3226-6EBE-F21F1335D3D7}"/>
              </a:ext>
            </a:extLst>
          </p:cNvPr>
          <p:cNvCxnSpPr>
            <a:cxnSpLocks/>
          </p:cNvCxnSpPr>
          <p:nvPr/>
        </p:nvCxnSpPr>
        <p:spPr>
          <a:xfrm flipH="1">
            <a:off x="8857729" y="1750094"/>
            <a:ext cx="1662116" cy="1487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3B46F3C-4215-49FF-B08C-DCE6F56B5655}"/>
              </a:ext>
            </a:extLst>
          </p:cNvPr>
          <p:cNvSpPr txBox="1"/>
          <p:nvPr/>
        </p:nvSpPr>
        <p:spPr>
          <a:xfrm>
            <a:off x="10391952" y="1550495"/>
            <a:ext cx="15468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rgbClr val="FF0000"/>
                </a:solidFill>
              </a:rPr>
              <a:t>31 </a:t>
            </a:r>
            <a:r>
              <a:rPr lang="es-ES" dirty="0" err="1">
                <a:solidFill>
                  <a:srgbClr val="FF0000"/>
                </a:solidFill>
              </a:rPr>
              <a:t>ºC</a:t>
            </a:r>
            <a:r>
              <a:rPr lang="es-ES" dirty="0">
                <a:solidFill>
                  <a:srgbClr val="FF0000"/>
                </a:solidFill>
              </a:rPr>
              <a:t>, 73.8 bar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D43B0CA-5DE6-4BCA-2064-7BA4E257AD2A}"/>
              </a:ext>
            </a:extLst>
          </p:cNvPr>
          <p:cNvSpPr/>
          <p:nvPr/>
        </p:nvSpPr>
        <p:spPr>
          <a:xfrm>
            <a:off x="8647546" y="3201488"/>
            <a:ext cx="179972" cy="182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3F92A-16DB-CD14-CF1D-29BAFA0FD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943ECB-54AC-5101-1449-676C62B61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Simpler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means</a:t>
            </a:r>
            <a:r>
              <a:rPr lang="es-ES" dirty="0"/>
              <a:t>…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4EF94-6FDC-56B9-AB5B-47A5BBD57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20-6FFF-46F8-BE78-E806163D9390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FF182-6F3B-BCE3-222A-D077105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317B1-8303-F63D-CEF6-06C7F097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D0B00E-653D-0B7B-C5D4-7766F1399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1010928"/>
            <a:ext cx="10104699" cy="521992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EC3AD4-EA2E-2E36-70F7-749BB15D4890}"/>
              </a:ext>
            </a:extLst>
          </p:cNvPr>
          <p:cNvSpPr txBox="1"/>
          <p:nvPr/>
        </p:nvSpPr>
        <p:spPr>
          <a:xfrm>
            <a:off x="2060294" y="5924001"/>
            <a:ext cx="35738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Slide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Eugeni, A. and </a:t>
            </a:r>
            <a:r>
              <a:rPr lang="es-ES" dirty="0" err="1"/>
              <a:t>Paterak</a:t>
            </a:r>
            <a:r>
              <a:rPr lang="es-ES" dirty="0"/>
              <a:t>, P.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699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A325E-B319-CB9C-83F1-0D7F9DD41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D7386A-32C1-F0D9-DAEE-645EA051C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noProof="1"/>
              <a:t>At lower temperatures:</a:t>
            </a:r>
          </a:p>
          <a:p>
            <a:pPr lvl="1"/>
            <a:r>
              <a:rPr lang="es-ES" noProof="1"/>
              <a:t>we need to boil and be complicated (right now); but at higher temperatures, why would we keep complicated when we can just skip it and go simple?  </a:t>
            </a:r>
          </a:p>
          <a:p>
            <a:pPr lvl="1"/>
            <a:r>
              <a:rPr lang="es-ES" noProof="1"/>
              <a:t>there are fluids (Kr, Pc at -63 ºC, 54 bar) one could study at their supercritical state to evaluate thermal performance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285C7C-ADAC-9732-A45B-80BA3A15E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final </a:t>
            </a:r>
            <a:r>
              <a:rPr lang="es-ES" dirty="0" err="1"/>
              <a:t>final</a:t>
            </a:r>
            <a:r>
              <a:rPr lang="es-ES" dirty="0"/>
              <a:t> </a:t>
            </a:r>
            <a:r>
              <a:rPr lang="es-ES" dirty="0" err="1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E25B2-E888-C199-A329-2AEAFF56B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20-6FFF-46F8-BE78-E806163D9390}" type="datetime3">
              <a:rPr lang="en-US" smtClean="0"/>
              <a:t>18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9F644-8C4E-7D3E-CB03-D603CB961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1BB86-8CF6-079C-C1EC-2A36DBC22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BB8E7E-5B31-775C-3F5D-2FBDC04A5E7A}"/>
              </a:ext>
            </a:extLst>
          </p:cNvPr>
          <p:cNvSpPr txBox="1"/>
          <p:nvPr/>
        </p:nvSpPr>
        <p:spPr>
          <a:xfrm>
            <a:off x="608308" y="3871371"/>
            <a:ext cx="111757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" noProof="1">
                <a:solidFill>
                  <a:srgbClr val="2F2F2F"/>
                </a:solidFill>
              </a:rPr>
              <a:t>Two phase systems need many </a:t>
            </a:r>
            <a:r>
              <a:rPr lang="es-ES" b="1" noProof="1">
                <a:solidFill>
                  <a:srgbClr val="2F2F2F"/>
                </a:solidFill>
              </a:rPr>
              <a:t>considerations</a:t>
            </a:r>
            <a:r>
              <a:rPr lang="es-ES" noProof="1">
                <a:solidFill>
                  <a:srgbClr val="2F2F2F"/>
                </a:solidFill>
              </a:rPr>
              <a:t> which depend on </a:t>
            </a:r>
            <a:r>
              <a:rPr lang="es-ES" b="1" noProof="1">
                <a:solidFill>
                  <a:srgbClr val="2F2F2F"/>
                </a:solidFill>
              </a:rPr>
              <a:t>other considerations</a:t>
            </a:r>
            <a:r>
              <a:rPr lang="es-ES" noProof="1">
                <a:solidFill>
                  <a:srgbClr val="2F2F2F"/>
                </a:solidFill>
              </a:rPr>
              <a:t>!!!!</a:t>
            </a:r>
          </a:p>
          <a:p>
            <a:endParaRPr lang="es-ES" noProof="1">
              <a:solidFill>
                <a:srgbClr val="2F2F2F"/>
              </a:solidFill>
            </a:endParaRPr>
          </a:p>
          <a:p>
            <a:r>
              <a:rPr lang="es-ES" noProof="1">
                <a:solidFill>
                  <a:srgbClr val="2F2F2F"/>
                </a:solidFill>
              </a:rPr>
              <a:t>If we have a single phase flow, we go a bit more to plug and play: set pressure, set temperature = stay cool</a:t>
            </a:r>
            <a:endParaRPr lang="en-GB" noProof="1">
              <a:solidFill>
                <a:srgbClr val="2F2F2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A5743-FADB-3613-FF41-4B9EBB57D5EC}"/>
              </a:ext>
            </a:extLst>
          </p:cNvPr>
          <p:cNvSpPr txBox="1"/>
          <p:nvPr/>
        </p:nvSpPr>
        <p:spPr>
          <a:xfrm>
            <a:off x="1626243" y="5371196"/>
            <a:ext cx="436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FF0000"/>
                </a:solidFill>
              </a:rPr>
              <a:t>Make</a:t>
            </a:r>
            <a:r>
              <a:rPr lang="es-ES" sz="3200" dirty="0">
                <a:solidFill>
                  <a:srgbClr val="FF0000"/>
                </a:solidFill>
              </a:rPr>
              <a:t> </a:t>
            </a:r>
            <a:r>
              <a:rPr lang="es-ES" sz="3200" dirty="0" err="1">
                <a:solidFill>
                  <a:srgbClr val="FF0000"/>
                </a:solidFill>
              </a:rPr>
              <a:t>bigger</a:t>
            </a:r>
            <a:r>
              <a:rPr lang="es-ES" sz="3200" dirty="0">
                <a:solidFill>
                  <a:srgbClr val="FF0000"/>
                </a:solidFill>
              </a:rPr>
              <a:t> pipes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17713B-5DA9-BD7E-CF74-DBD3E636F1C5}"/>
              </a:ext>
            </a:extLst>
          </p:cNvPr>
          <p:cNvSpPr txBox="1"/>
          <p:nvPr/>
        </p:nvSpPr>
        <p:spPr>
          <a:xfrm>
            <a:off x="7213297" y="5371196"/>
            <a:ext cx="436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00B050"/>
                </a:solidFill>
              </a:rPr>
              <a:t>Go</a:t>
            </a:r>
            <a:r>
              <a:rPr lang="es-ES" sz="3200" dirty="0">
                <a:solidFill>
                  <a:srgbClr val="00B050"/>
                </a:solidFill>
              </a:rPr>
              <a:t> </a:t>
            </a:r>
            <a:r>
              <a:rPr lang="es-ES" sz="3200" dirty="0" err="1">
                <a:solidFill>
                  <a:srgbClr val="00B050"/>
                </a:solidFill>
              </a:rPr>
              <a:t>supercritical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10D23B-0C0D-9DBB-B6BA-C840CDCC50C2}"/>
              </a:ext>
            </a:extLst>
          </p:cNvPr>
          <p:cNvSpPr txBox="1"/>
          <p:nvPr/>
        </p:nvSpPr>
        <p:spPr>
          <a:xfrm>
            <a:off x="2489769" y="5081446"/>
            <a:ext cx="13208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Maybe</a:t>
            </a:r>
            <a:r>
              <a:rPr lang="es-ES" dirty="0"/>
              <a:t> </a:t>
            </a:r>
            <a:r>
              <a:rPr lang="es-ES" dirty="0" err="1"/>
              <a:t>today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C73079-6BC0-C317-77E6-B8F956D0EA01}"/>
              </a:ext>
            </a:extLst>
          </p:cNvPr>
          <p:cNvSpPr txBox="1"/>
          <p:nvPr/>
        </p:nvSpPr>
        <p:spPr>
          <a:xfrm>
            <a:off x="8076823" y="5081446"/>
            <a:ext cx="13721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tomorrow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14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BD33E7-501F-15E4-9023-077793740AE3}"/>
              </a:ext>
            </a:extLst>
          </p:cNvPr>
          <p:cNvSpPr txBox="1"/>
          <p:nvPr/>
        </p:nvSpPr>
        <p:spPr>
          <a:xfrm>
            <a:off x="5183891" y="2396467"/>
            <a:ext cx="182421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4000" dirty="0" err="1"/>
              <a:t>Thanks</a:t>
            </a:r>
            <a:r>
              <a:rPr lang="es-ES" sz="4000" dirty="0"/>
              <a:t>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768E8-87C8-4E4D-FCF3-89C7CB0A0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Heat</a:t>
            </a:r>
            <a:r>
              <a:rPr lang="es-ES" dirty="0"/>
              <a:t> </a:t>
            </a:r>
            <a:r>
              <a:rPr lang="es-ES" dirty="0" err="1"/>
              <a:t>leaks</a:t>
            </a:r>
            <a:r>
              <a:rPr lang="es-ES" dirty="0"/>
              <a:t> f(T, m, </a:t>
            </a:r>
            <a:r>
              <a:rPr lang="es-ES" dirty="0" err="1"/>
              <a:t>Tamb</a:t>
            </a:r>
            <a:r>
              <a:rPr lang="es-ES" dirty="0"/>
              <a:t>)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99A893-733C-DB52-33E6-B32016982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8236" y="1114809"/>
            <a:ext cx="6115527" cy="5193115"/>
          </a:xfrm>
        </p:spPr>
      </p:pic>
    </p:spTree>
    <p:extLst>
      <p:ext uri="{BB962C8B-B14F-4D97-AF65-F5344CB8AC3E}">
        <p14:creationId xmlns:p14="http://schemas.microsoft.com/office/powerpoint/2010/main" val="120865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1CE9A-6267-1409-AB21-5F7411B2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Thermocouple</a:t>
            </a:r>
            <a:r>
              <a:rPr lang="es-ES" dirty="0"/>
              <a:t> </a:t>
            </a:r>
            <a:r>
              <a:rPr lang="es-ES" dirty="0" err="1"/>
              <a:t>fits</a:t>
            </a:r>
            <a:endParaRPr lang="en-GB" dirty="0"/>
          </a:p>
        </p:txBody>
      </p:sp>
      <p:pic>
        <p:nvPicPr>
          <p:cNvPr id="13" name="Content Placeholder 12" descr="A graph of a graph with numbers and a line&#10;&#10;AI-generated content may be incorrect.">
            <a:extLst>
              <a:ext uri="{FF2B5EF4-FFF2-40B4-BE49-F238E27FC236}">
                <a16:creationId xmlns:a16="http://schemas.microsoft.com/office/drawing/2014/main" id="{56D80B9E-2796-B268-E954-4EFC4EA9DB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41" y="1925771"/>
            <a:ext cx="5333559" cy="3998645"/>
          </a:xfrm>
        </p:spPr>
      </p:pic>
      <p:pic>
        <p:nvPicPr>
          <p:cNvPr id="15" name="Picture 14" descr="A graph with a line&#10;&#10;AI-generated content may be incorrect.">
            <a:extLst>
              <a:ext uri="{FF2B5EF4-FFF2-40B4-BE49-F238E27FC236}">
                <a16:creationId xmlns:a16="http://schemas.microsoft.com/office/drawing/2014/main" id="{E322C1E0-E668-6D5B-2B79-2CA320001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25771"/>
            <a:ext cx="5333559" cy="39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462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C43F5-AAB9-716C-8C96-5788F9BEA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84" y="347239"/>
            <a:ext cx="10515600" cy="1325563"/>
          </a:xfrm>
        </p:spPr>
        <p:txBody>
          <a:bodyPr/>
          <a:lstStyle/>
          <a:p>
            <a:r>
              <a:rPr lang="es-ES" dirty="0"/>
              <a:t>Flow </a:t>
            </a:r>
            <a:r>
              <a:rPr lang="es-ES" dirty="0" err="1"/>
              <a:t>correction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9B890D8-0EFD-36F0-7E28-D0EB33479F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7800" y="89022"/>
            <a:ext cx="6058984" cy="6031773"/>
          </a:xfrm>
        </p:spPr>
      </p:pic>
    </p:spTree>
    <p:extLst>
      <p:ext uri="{BB962C8B-B14F-4D97-AF65-F5344CB8AC3E}">
        <p14:creationId xmlns:p14="http://schemas.microsoft.com/office/powerpoint/2010/main" val="4252557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D5839-16FC-11E1-787D-AE86C1F56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984E9-7AA0-D877-FF36-92CCED888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84" y="347239"/>
            <a:ext cx="10515600" cy="1325563"/>
          </a:xfrm>
        </p:spPr>
        <p:txBody>
          <a:bodyPr/>
          <a:lstStyle/>
          <a:p>
            <a:r>
              <a:rPr lang="es-ES" dirty="0"/>
              <a:t>Flow </a:t>
            </a:r>
            <a:r>
              <a:rPr lang="es-ES" dirty="0" err="1"/>
              <a:t>correction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D8B54-0C01-DB92-6725-7BCC17D2E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269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37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DA5B8-9034-BB6E-AFCC-4B5DBE967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4EF5E-2519-49B5-77B8-CF0999690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7372"/>
            <a:ext cx="5007291" cy="4030788"/>
          </a:xfrm>
        </p:spPr>
        <p:txBody>
          <a:bodyPr>
            <a:normAutofit/>
          </a:bodyPr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It has potential as coolant for 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warm detector and cable racks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We already have a 27 km collider pipe underground and we want to build a 90 km one. So </a:t>
            </a:r>
            <a:r>
              <a:rPr lang="en-US" b="1" dirty="0"/>
              <a:t>why not </a:t>
            </a:r>
            <a:r>
              <a:rPr lang="en-US" dirty="0"/>
              <a:t>study sCO2?</a:t>
            </a:r>
            <a:endParaRPr lang="en-US" b="1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There are operating conditions (around ambient temperature, space constraints) where: </a:t>
            </a:r>
          </a:p>
          <a:p>
            <a:pPr lvl="2" algn="just"/>
            <a:r>
              <a:rPr lang="en-US" dirty="0"/>
              <a:t>Boiling CO2 </a:t>
            </a:r>
            <a:r>
              <a:rPr lang="en-US" b="1" dirty="0"/>
              <a:t>might not be worth </a:t>
            </a:r>
            <a:r>
              <a:rPr lang="en-US" dirty="0"/>
              <a:t>using as a coolant</a:t>
            </a:r>
          </a:p>
          <a:p>
            <a:pPr lvl="2" algn="just"/>
            <a:r>
              <a:rPr lang="en-US" dirty="0"/>
              <a:t>Water is </a:t>
            </a:r>
            <a:r>
              <a:rPr lang="en-US" b="1" dirty="0"/>
              <a:t>definitely not</a:t>
            </a:r>
            <a:r>
              <a:rPr lang="en-US" dirty="0"/>
              <a:t> worth being used as a coolant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C2835F-FABD-D142-6919-845CA57C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62596"/>
            <a:ext cx="11376025" cy="1065742"/>
          </a:xfrm>
        </p:spPr>
        <p:txBody>
          <a:bodyPr/>
          <a:lstStyle/>
          <a:p>
            <a:r>
              <a:rPr lang="en-US" dirty="0"/>
              <a:t>What is sCO2 and why are we looking at it?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CF62D-2DA4-7369-B332-C0F55A60F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B39-52F1-40FD-AE28-082254B2AA14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1E872-4292-F444-BFA9-4FC962935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8AF2-D5F1-5A19-5ADA-8198312C0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A2BBF3-007B-4C82-DE39-71B9978B6D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" t="2019" r="-275" b="-2019"/>
          <a:stretch/>
        </p:blipFill>
        <p:spPr>
          <a:xfrm>
            <a:off x="5896922" y="1934276"/>
            <a:ext cx="5998606" cy="34926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D8FC36-06FE-FB5E-D054-14BAF872DE45}"/>
              </a:ext>
            </a:extLst>
          </p:cNvPr>
          <p:cNvCxnSpPr>
            <a:cxnSpLocks/>
          </p:cNvCxnSpPr>
          <p:nvPr/>
        </p:nvCxnSpPr>
        <p:spPr>
          <a:xfrm flipH="1" flipV="1">
            <a:off x="8988876" y="4104640"/>
            <a:ext cx="711518" cy="1493520"/>
          </a:xfrm>
          <a:prstGeom prst="straightConnector1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C9D652-843D-C191-7AA4-96048B4D817C}"/>
              </a:ext>
            </a:extLst>
          </p:cNvPr>
          <p:cNvCxnSpPr>
            <a:cxnSpLocks/>
          </p:cNvCxnSpPr>
          <p:nvPr/>
        </p:nvCxnSpPr>
        <p:spPr>
          <a:xfrm>
            <a:off x="7609840" y="1819543"/>
            <a:ext cx="731522" cy="870673"/>
          </a:xfrm>
          <a:prstGeom prst="straightConnector1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56730E9-2A58-BD17-0438-B2B15AA36A75}"/>
              </a:ext>
            </a:extLst>
          </p:cNvPr>
          <p:cNvSpPr txBox="1"/>
          <p:nvPr/>
        </p:nvSpPr>
        <p:spPr>
          <a:xfrm>
            <a:off x="7932738" y="5710212"/>
            <a:ext cx="36933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Here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boil</a:t>
            </a:r>
            <a:r>
              <a:rPr lang="es-ES" dirty="0"/>
              <a:t>: </a:t>
            </a:r>
            <a:r>
              <a:rPr lang="es-ES" dirty="0" err="1"/>
              <a:t>discontinuous</a:t>
            </a:r>
            <a:r>
              <a:rPr lang="es-ES" dirty="0"/>
              <a:t> </a:t>
            </a:r>
            <a:r>
              <a:rPr lang="es-ES" dirty="0" err="1"/>
              <a:t>process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F05D5F-F358-381A-07DC-12C24FD6FCAB}"/>
              </a:ext>
            </a:extLst>
          </p:cNvPr>
          <p:cNvSpPr txBox="1"/>
          <p:nvPr/>
        </p:nvSpPr>
        <p:spPr>
          <a:xfrm>
            <a:off x="6138629" y="1431103"/>
            <a:ext cx="32060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Here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continuously</a:t>
            </a:r>
            <a:r>
              <a:rPr lang="es-ES" dirty="0"/>
              <a:t> </a:t>
            </a:r>
            <a:r>
              <a:rPr lang="es-ES" dirty="0" err="1"/>
              <a:t>transition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676668-3B5E-059A-074F-6D4BB7B5F53A}"/>
              </a:ext>
            </a:extLst>
          </p:cNvPr>
          <p:cNvCxnSpPr>
            <a:cxnSpLocks/>
          </p:cNvCxnSpPr>
          <p:nvPr/>
        </p:nvCxnSpPr>
        <p:spPr>
          <a:xfrm flipH="1">
            <a:off x="8857729" y="1750094"/>
            <a:ext cx="1662116" cy="1487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BA2FD8-D5C7-EEB8-ECF5-2CF2948CA022}"/>
              </a:ext>
            </a:extLst>
          </p:cNvPr>
          <p:cNvSpPr txBox="1"/>
          <p:nvPr/>
        </p:nvSpPr>
        <p:spPr>
          <a:xfrm>
            <a:off x="10391952" y="1550495"/>
            <a:ext cx="15468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rgbClr val="FF0000"/>
                </a:solidFill>
              </a:rPr>
              <a:t>31 </a:t>
            </a:r>
            <a:r>
              <a:rPr lang="es-ES" dirty="0" err="1">
                <a:solidFill>
                  <a:srgbClr val="FF0000"/>
                </a:solidFill>
              </a:rPr>
              <a:t>ºC</a:t>
            </a:r>
            <a:r>
              <a:rPr lang="es-ES" dirty="0">
                <a:solidFill>
                  <a:srgbClr val="FF0000"/>
                </a:solidFill>
              </a:rPr>
              <a:t>, 73.8 bar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BF37613-4621-9598-37D9-2C6F4D2547FF}"/>
              </a:ext>
            </a:extLst>
          </p:cNvPr>
          <p:cNvSpPr/>
          <p:nvPr/>
        </p:nvSpPr>
        <p:spPr>
          <a:xfrm>
            <a:off x="8635968" y="3189914"/>
            <a:ext cx="179972" cy="182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4F6F63-C65C-82BE-E190-29EA61EFBB28}"/>
              </a:ext>
            </a:extLst>
          </p:cNvPr>
          <p:cNvSpPr txBox="1"/>
          <p:nvPr/>
        </p:nvSpPr>
        <p:spPr>
          <a:xfrm>
            <a:off x="565943" y="5734577"/>
            <a:ext cx="59986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Around</a:t>
            </a:r>
            <a:r>
              <a:rPr lang="es-ES" dirty="0"/>
              <a:t> </a:t>
            </a:r>
            <a:r>
              <a:rPr lang="es-ES" dirty="0" err="1"/>
              <a:t>ambient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</a:t>
            </a:r>
            <a:r>
              <a:rPr lang="es-ES" dirty="0" err="1"/>
              <a:t>above</a:t>
            </a:r>
            <a:r>
              <a:rPr lang="es-ES" dirty="0"/>
              <a:t> 20 </a:t>
            </a:r>
            <a:r>
              <a:rPr lang="es-ES" dirty="0" err="1"/>
              <a:t>ºC</a:t>
            </a:r>
            <a:r>
              <a:rPr lang="es-ES" dirty="0"/>
              <a:t>, </a:t>
            </a:r>
            <a:r>
              <a:rPr lang="es-ES" dirty="0" err="1"/>
              <a:t>below</a:t>
            </a:r>
            <a:r>
              <a:rPr lang="es-ES" dirty="0"/>
              <a:t> 40 </a:t>
            </a:r>
            <a:r>
              <a:rPr lang="es-ES" dirty="0" err="1"/>
              <a:t>ºC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87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E452830-F359-8CC5-26F2-E218D75D2F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" t="2019" r="18628" b="-2019"/>
          <a:stretch/>
        </p:blipFill>
        <p:spPr>
          <a:xfrm>
            <a:off x="4630073" y="3199611"/>
            <a:ext cx="3774786" cy="270901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C276C4-E598-99AA-ECE5-D8A93EE9B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81" y="1227001"/>
            <a:ext cx="11376024" cy="51979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b="0" dirty="0"/>
              <a:t>Turbines, </a:t>
            </a:r>
            <a:r>
              <a:rPr lang="es-ES" b="0" dirty="0" err="1"/>
              <a:t>energy</a:t>
            </a:r>
            <a:r>
              <a:rPr lang="es-ES" b="0" dirty="0"/>
              <a:t> </a:t>
            </a:r>
            <a:r>
              <a:rPr lang="es-ES" b="0" dirty="0" err="1"/>
              <a:t>production</a:t>
            </a:r>
            <a:r>
              <a:rPr lang="es-ES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b="0" dirty="0"/>
              <a:t>Nuclear reactor </a:t>
            </a:r>
            <a:r>
              <a:rPr lang="es-ES" b="0" dirty="0" err="1"/>
              <a:t>cooling</a:t>
            </a:r>
            <a:endParaRPr lang="es-E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b="0" dirty="0" err="1"/>
              <a:t>Modelling</a:t>
            </a:r>
            <a:r>
              <a:rPr lang="es-ES" b="0" dirty="0"/>
              <a:t> fluid </a:t>
            </a:r>
            <a:r>
              <a:rPr lang="es-ES" b="0" dirty="0" err="1"/>
              <a:t>to</a:t>
            </a:r>
            <a:r>
              <a:rPr lang="es-ES" b="0" dirty="0"/>
              <a:t> </a:t>
            </a:r>
            <a:r>
              <a:rPr lang="es-ES" b="0" dirty="0" err="1"/>
              <a:t>understand</a:t>
            </a:r>
            <a:r>
              <a:rPr lang="es-ES" b="0" dirty="0"/>
              <a:t> </a:t>
            </a:r>
            <a:r>
              <a:rPr lang="es-ES" b="0" dirty="0" err="1"/>
              <a:t>others</a:t>
            </a:r>
            <a:endParaRPr lang="es-E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u="sng" dirty="0"/>
              <a:t>No </a:t>
            </a:r>
            <a:r>
              <a:rPr lang="es-ES" u="sng" dirty="0" err="1"/>
              <a:t>direct</a:t>
            </a:r>
            <a:r>
              <a:rPr lang="es-ES" u="sng" dirty="0"/>
              <a:t> </a:t>
            </a:r>
            <a:r>
              <a:rPr lang="es-ES" u="sng" dirty="0" err="1"/>
              <a:t>studies</a:t>
            </a:r>
            <a:r>
              <a:rPr lang="es-ES" u="sng" dirty="0"/>
              <a:t> </a:t>
            </a:r>
            <a:r>
              <a:rPr lang="es-ES" u="sng" dirty="0" err="1"/>
              <a:t>on</a:t>
            </a:r>
            <a:r>
              <a:rPr lang="es-ES" u="sng" dirty="0"/>
              <a:t> </a:t>
            </a:r>
            <a:r>
              <a:rPr lang="es-ES" u="sng" dirty="0" err="1"/>
              <a:t>how</a:t>
            </a:r>
            <a:r>
              <a:rPr lang="es-ES" u="sng" dirty="0"/>
              <a:t> </a:t>
            </a:r>
            <a:r>
              <a:rPr lang="es-ES" u="sng" dirty="0" err="1"/>
              <a:t>to</a:t>
            </a:r>
            <a:r>
              <a:rPr lang="es-ES" u="sng" dirty="0"/>
              <a:t> use </a:t>
            </a:r>
            <a:r>
              <a:rPr lang="es-ES" u="sng" dirty="0" err="1"/>
              <a:t>it</a:t>
            </a:r>
            <a:r>
              <a:rPr lang="es-ES" u="sng" dirty="0"/>
              <a:t> as a </a:t>
            </a:r>
            <a:r>
              <a:rPr lang="es-ES" u="sng" dirty="0" err="1"/>
              <a:t>refrigerant</a:t>
            </a:r>
            <a:r>
              <a:rPr lang="es-ES" u="sng" dirty="0"/>
              <a:t> for </a:t>
            </a:r>
            <a:r>
              <a:rPr lang="es-ES" u="sng" dirty="0" err="1"/>
              <a:t>electronics</a:t>
            </a:r>
            <a:r>
              <a:rPr lang="es-ES" u="sng" dirty="0"/>
              <a:t> </a:t>
            </a:r>
            <a:endParaRPr lang="en-GB" u="sng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17CABA-C608-BFD3-111F-C3C2AC1438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16" r="5830"/>
          <a:stretch/>
        </p:blipFill>
        <p:spPr>
          <a:xfrm>
            <a:off x="8404859" y="3101346"/>
            <a:ext cx="3711943" cy="27712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EA85E0-5FE3-5B28-8DDD-1A72B32CEF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623254" y="467834"/>
            <a:ext cx="4146090" cy="26375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59BE756-75B0-A175-989D-628ABDA71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sCO2 uses </a:t>
            </a:r>
            <a:r>
              <a:rPr lang="es-ES" dirty="0" err="1"/>
              <a:t>currently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DD6DA-5D9C-D579-8EA5-B57845D3E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BF09A-27D9-1B0E-50CE-99A1F7FBE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94B68-52A8-CC78-A1AE-4A1E5EC81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C7378E-13A3-5FCF-9C59-41D2488692C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16"/>
          <a:stretch/>
        </p:blipFill>
        <p:spPr>
          <a:xfrm>
            <a:off x="8988876" y="433007"/>
            <a:ext cx="2953556" cy="25740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04E709-615C-DB0A-76A5-CE0A90CC36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779" y="2388132"/>
            <a:ext cx="3486893" cy="1143125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71D31F59-5FBD-779C-0F17-ED8D1F1B55D6}"/>
              </a:ext>
            </a:extLst>
          </p:cNvPr>
          <p:cNvSpPr/>
          <p:nvPr/>
        </p:nvSpPr>
        <p:spPr>
          <a:xfrm>
            <a:off x="7433264" y="4104471"/>
            <a:ext cx="952500" cy="457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848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2AD33-A475-21AB-EDF0-5BE7021E5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09A579-1A54-1CDD-334A-3976214E0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7372"/>
            <a:ext cx="11189844" cy="4185246"/>
          </a:xfrm>
        </p:spPr>
        <p:txBody>
          <a:bodyPr>
            <a:normAutofit lnSpcReduction="10000"/>
          </a:bodyPr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Water</a:t>
            </a:r>
          </a:p>
          <a:p>
            <a:pPr lvl="2" algn="just"/>
            <a:r>
              <a:rPr lang="en-US" dirty="0">
                <a:solidFill>
                  <a:srgbClr val="00B050"/>
                </a:solidFill>
              </a:rPr>
              <a:t>Good coolant</a:t>
            </a:r>
            <a:r>
              <a:rPr lang="en-US" dirty="0"/>
              <a:t>: cheap, high specific heat</a:t>
            </a:r>
          </a:p>
          <a:p>
            <a:pPr lvl="2" algn="just"/>
            <a:r>
              <a:rPr lang="en-US" dirty="0"/>
              <a:t>Used in chillers, racks and general infrastructure</a:t>
            </a:r>
          </a:p>
          <a:p>
            <a:pPr lvl="2" algn="just"/>
            <a:r>
              <a:rPr lang="en-US" dirty="0"/>
              <a:t>Works well when you can afford </a:t>
            </a:r>
            <a:r>
              <a:rPr lang="en-US" dirty="0">
                <a:solidFill>
                  <a:srgbClr val="FF0000"/>
                </a:solidFill>
              </a:rPr>
              <a:t>big flowrates </a:t>
            </a:r>
            <a:r>
              <a:rPr lang="en-US" dirty="0"/>
              <a:t>and don’t mind </a:t>
            </a:r>
            <a:r>
              <a:rPr lang="en-US" dirty="0">
                <a:solidFill>
                  <a:srgbClr val="FF0000"/>
                </a:solidFill>
              </a:rPr>
              <a:t>big pipes </a:t>
            </a:r>
          </a:p>
          <a:p>
            <a:pPr lvl="2" algn="just"/>
            <a:r>
              <a:rPr lang="en-US" dirty="0"/>
              <a:t>Not ideal for electronics (risk of </a:t>
            </a:r>
            <a:r>
              <a:rPr lang="en-US" dirty="0">
                <a:solidFill>
                  <a:srgbClr val="FF0000"/>
                </a:solidFill>
              </a:rPr>
              <a:t>leaks</a:t>
            </a:r>
            <a:r>
              <a:rPr lang="en-US" dirty="0"/>
              <a:t>): leak-less system </a:t>
            </a:r>
            <a:r>
              <a:rPr lang="es-ES" dirty="0"/>
              <a:t>can be </a:t>
            </a:r>
            <a:r>
              <a:rPr lang="es-ES" dirty="0" err="1"/>
              <a:t>designed</a:t>
            </a:r>
            <a:r>
              <a:rPr lang="es-ES" dirty="0"/>
              <a:t>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imply</a:t>
            </a:r>
            <a:r>
              <a:rPr lang="es-ES" dirty="0"/>
              <a:t> </a:t>
            </a:r>
            <a:r>
              <a:rPr lang="es-ES" dirty="0" err="1"/>
              <a:t>big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limitations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r>
              <a:rPr lang="es-ES" dirty="0"/>
              <a:t> </a:t>
            </a:r>
            <a:r>
              <a:rPr lang="es-ES" dirty="0" err="1"/>
              <a:t>constraints</a:t>
            </a:r>
            <a:r>
              <a:rPr lang="es-ES" dirty="0"/>
              <a:t> </a:t>
            </a:r>
            <a:endParaRPr lang="en-US" b="1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b="1" dirty="0"/>
              <a:t>Carbon dioxide (evaporative flows)</a:t>
            </a:r>
          </a:p>
          <a:p>
            <a:pPr lvl="2" algn="just"/>
            <a:r>
              <a:rPr lang="en-US" dirty="0">
                <a:solidFill>
                  <a:srgbClr val="00B050"/>
                </a:solidFill>
              </a:rPr>
              <a:t>Excellent properties and performance in cold detectors</a:t>
            </a:r>
          </a:p>
          <a:p>
            <a:pPr lvl="2" algn="just"/>
            <a:r>
              <a:rPr lang="en-US" dirty="0">
                <a:solidFill>
                  <a:srgbClr val="00B050"/>
                </a:solidFill>
              </a:rPr>
              <a:t>Evaporation is inherently </a:t>
            </a:r>
            <a:r>
              <a:rPr lang="en-US" b="1" dirty="0">
                <a:solidFill>
                  <a:srgbClr val="00B050"/>
                </a:solidFill>
              </a:rPr>
              <a:t>almost</a:t>
            </a:r>
            <a:r>
              <a:rPr lang="en-US" dirty="0">
                <a:solidFill>
                  <a:srgbClr val="00B050"/>
                </a:solidFill>
              </a:rPr>
              <a:t> isothermal </a:t>
            </a:r>
          </a:p>
          <a:p>
            <a:pPr lvl="2" algn="just"/>
            <a:r>
              <a:rPr lang="en-US" dirty="0"/>
              <a:t>Difficulties for </a:t>
            </a:r>
            <a:r>
              <a:rPr lang="en-US" dirty="0">
                <a:solidFill>
                  <a:srgbClr val="FF0000"/>
                </a:solidFill>
              </a:rPr>
              <a:t>flow distribution </a:t>
            </a:r>
            <a:r>
              <a:rPr lang="en-US" dirty="0"/>
              <a:t>(see talks about capillaries on Tuesday – Arianna and Patryk)</a:t>
            </a:r>
          </a:p>
          <a:p>
            <a:pPr lvl="2" algn="just"/>
            <a:r>
              <a:rPr lang="en-US" dirty="0">
                <a:solidFill>
                  <a:srgbClr val="FF0000"/>
                </a:solidFill>
              </a:rPr>
              <a:t>Dry-out </a:t>
            </a:r>
          </a:p>
          <a:p>
            <a:pPr lvl="2" algn="just"/>
            <a:r>
              <a:rPr lang="en-US" dirty="0">
                <a:solidFill>
                  <a:srgbClr val="FF0000"/>
                </a:solidFill>
              </a:rPr>
              <a:t>Complex</a:t>
            </a:r>
            <a:r>
              <a:rPr lang="en-US" dirty="0"/>
              <a:t> control strategy (see Lukasz Zwalinski’s talk on Tuesday)</a:t>
            </a:r>
          </a:p>
          <a:p>
            <a:pPr lvl="2" algn="just"/>
            <a:r>
              <a:rPr lang="en-US" dirty="0"/>
              <a:t>Need of </a:t>
            </a:r>
            <a:r>
              <a:rPr lang="en-US" dirty="0">
                <a:solidFill>
                  <a:srgbClr val="FF0000"/>
                </a:solidFill>
              </a:rPr>
              <a:t>very proficient personnel</a:t>
            </a:r>
            <a:r>
              <a:rPr lang="en-US" dirty="0"/>
              <a:t> for M&amp;O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49F383-BFD6-55F2-0147-387B1186B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62596"/>
            <a:ext cx="11376025" cy="1065742"/>
          </a:xfrm>
        </p:spPr>
        <p:txBody>
          <a:bodyPr/>
          <a:lstStyle/>
          <a:p>
            <a:r>
              <a:rPr lang="en-US" dirty="0"/>
              <a:t>The (green) cooling options we have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547B8-07EE-9B00-C2BA-CA4752CB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B39-52F1-40FD-AE28-082254B2AA14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E1CDE-FB0E-667F-4C4A-B3415F2B2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DCA8A-1849-DEE1-C4B1-5A23A04A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62502-001F-D73B-0D8A-1BCAF44C4CA8}"/>
              </a:ext>
            </a:extLst>
          </p:cNvPr>
          <p:cNvSpPr txBox="1"/>
          <p:nvPr/>
        </p:nvSpPr>
        <p:spPr>
          <a:xfrm>
            <a:off x="1377571" y="1059843"/>
            <a:ext cx="9250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…for 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warm detectors and cable racks</a:t>
            </a:r>
          </a:p>
        </p:txBody>
      </p:sp>
    </p:spTree>
    <p:extLst>
      <p:ext uri="{BB962C8B-B14F-4D97-AF65-F5344CB8AC3E}">
        <p14:creationId xmlns:p14="http://schemas.microsoft.com/office/powerpoint/2010/main" val="204098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ylinder&#10;&#10;AI-generated content may be incorrect.">
            <a:extLst>
              <a:ext uri="{FF2B5EF4-FFF2-40B4-BE49-F238E27FC236}">
                <a16:creationId xmlns:a16="http://schemas.microsoft.com/office/drawing/2014/main" id="{9BD16418-3918-06F1-6E66-308DF89D1A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73" t="3363" r="10697"/>
          <a:stretch/>
        </p:blipFill>
        <p:spPr>
          <a:xfrm>
            <a:off x="6659190" y="1898924"/>
            <a:ext cx="5129610" cy="22296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3E2E3-63CE-ED55-3D19-3B2061CE5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/>
              <a:t>Case </a:t>
            </a:r>
            <a:r>
              <a:rPr lang="es-ES" dirty="0" err="1"/>
              <a:t>study</a:t>
            </a:r>
            <a:r>
              <a:rPr lang="es-ES" dirty="0"/>
              <a:t>: I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pipe at </a:t>
            </a:r>
            <a:r>
              <a:rPr lang="es-ES" dirty="0" err="1"/>
              <a:t>around</a:t>
            </a:r>
            <a:r>
              <a:rPr lang="es-ES" dirty="0"/>
              <a:t> 25 </a:t>
            </a:r>
            <a:r>
              <a:rPr lang="es-ES" dirty="0" err="1"/>
              <a:t>ºC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>
                <a:solidFill>
                  <a:schemeClr val="tx1"/>
                </a:solidFill>
              </a:rPr>
              <a:t>water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6F2F60-6CE5-928A-C457-AC83585B2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</a:t>
            </a:r>
            <a:r>
              <a:rPr lang="es-ES" dirty="0" err="1"/>
              <a:t>water</a:t>
            </a:r>
            <a:r>
              <a:rPr lang="es-ES" dirty="0"/>
              <a:t> </a:t>
            </a:r>
            <a:r>
              <a:rPr lang="es-ES" dirty="0" err="1"/>
              <a:t>above</a:t>
            </a:r>
            <a:r>
              <a:rPr lang="es-ES" dirty="0"/>
              <a:t> </a:t>
            </a:r>
            <a:r>
              <a:rPr lang="es-ES" dirty="0" err="1"/>
              <a:t>atmospheric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571FB-6193-7B44-A5FF-BE3AD62D3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B85BF-6CC6-41CB-754F-4FA62BDB7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1C3B6-DD9A-482D-4C89-2DBAF77F9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7A0324-E1B3-FCD8-F71D-C1BABD5A4628}"/>
              </a:ext>
            </a:extLst>
          </p:cNvPr>
          <p:cNvSpPr txBox="1"/>
          <p:nvPr/>
        </p:nvSpPr>
        <p:spPr>
          <a:xfrm>
            <a:off x="960699" y="2098741"/>
            <a:ext cx="542852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25 </a:t>
            </a:r>
            <a:r>
              <a:rPr lang="es-ES" dirty="0" err="1"/>
              <a:t>ºC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Temperature</a:t>
            </a:r>
            <a:r>
              <a:rPr lang="es-ES" dirty="0"/>
              <a:t> </a:t>
            </a:r>
            <a:r>
              <a:rPr lang="es-ES" dirty="0" err="1"/>
              <a:t>gradient</a:t>
            </a:r>
            <a:r>
              <a:rPr lang="es-ES" dirty="0"/>
              <a:t> (</a:t>
            </a:r>
            <a:r>
              <a:rPr lang="es-ES" dirty="0" err="1"/>
              <a:t>in-out</a:t>
            </a:r>
            <a:r>
              <a:rPr lang="es-ES" dirty="0"/>
              <a:t>) </a:t>
            </a:r>
            <a:r>
              <a:rPr lang="es-ES" dirty="0" err="1"/>
              <a:t>allowance</a:t>
            </a:r>
            <a:r>
              <a:rPr lang="es-ES" dirty="0"/>
              <a:t> = 3 </a:t>
            </a:r>
            <a:r>
              <a:rPr lang="es-ES" dirty="0" err="1"/>
              <a:t>ºC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6D46AC-30F8-CF20-C3EF-D02D125661BE}"/>
              </a:ext>
            </a:extLst>
          </p:cNvPr>
          <p:cNvSpPr txBox="1"/>
          <p:nvPr/>
        </p:nvSpPr>
        <p:spPr>
          <a:xfrm>
            <a:off x="407989" y="3597264"/>
            <a:ext cx="5129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simplification</a:t>
            </a:r>
            <a:r>
              <a:rPr lang="es-ES" dirty="0"/>
              <a:t>: </a:t>
            </a:r>
            <a:r>
              <a:rPr lang="es-ES" dirty="0" err="1"/>
              <a:t>perfect</a:t>
            </a:r>
            <a:r>
              <a:rPr lang="es-ES" dirty="0"/>
              <a:t> </a:t>
            </a:r>
            <a:r>
              <a:rPr lang="es-ES" dirty="0" err="1"/>
              <a:t>conduction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pipe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F1BE61-22A9-AC08-FB48-FA373CA16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094961"/>
              </p:ext>
            </p:extLst>
          </p:nvPr>
        </p:nvGraphicFramePr>
        <p:xfrm>
          <a:off x="960699" y="4242092"/>
          <a:ext cx="7253661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1740526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316581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946937617"/>
                    </a:ext>
                  </a:extLst>
                </a:gridCol>
                <a:gridCol w="1157661">
                  <a:extLst>
                    <a:ext uri="{9D8B030D-6E8A-4147-A177-3AD203B41FA5}">
                      <a16:colId xmlns:a16="http://schemas.microsoft.com/office/drawing/2014/main" val="253042528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637699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262804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93898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Q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ID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 (g/s)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v (m/s)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dp</a:t>
                      </a:r>
                      <a:r>
                        <a:rPr lang="es-ES" dirty="0"/>
                        <a:t> (bar)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dT</a:t>
                      </a:r>
                      <a:endParaRPr lang="es-ES" dirty="0"/>
                    </a:p>
                    <a:p>
                      <a:r>
                        <a:rPr lang="es-ES" dirty="0"/>
                        <a:t>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609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35753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A230A5-0481-F454-851E-2EA017162123}"/>
                  </a:ext>
                </a:extLst>
              </p:cNvPr>
              <p:cNvSpPr txBox="1"/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𝑑𝑝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A230A5-0481-F454-851E-2EA017162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0DCBF9-E72E-CBB9-1F7A-EB2DD69D60CB}"/>
                  </a:ext>
                </a:extLst>
              </p:cNvPr>
              <p:cNvSpPr txBox="1"/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0DCBF9-E72E-CBB9-1F7A-EB2DD69D6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blipFill>
                <a:blip r:embed="rId4"/>
                <a:stretch>
                  <a:fillRect l="-6748" r="-4908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43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493A5-3FAD-B210-018E-72BFB73E8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ylinder&#10;&#10;AI-generated content may be incorrect.">
            <a:extLst>
              <a:ext uri="{FF2B5EF4-FFF2-40B4-BE49-F238E27FC236}">
                <a16:creationId xmlns:a16="http://schemas.microsoft.com/office/drawing/2014/main" id="{92C0C3FE-1ACE-006C-E3ED-81F353CBA3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73" t="3363" r="10697"/>
          <a:stretch/>
        </p:blipFill>
        <p:spPr>
          <a:xfrm>
            <a:off x="6659190" y="1898924"/>
            <a:ext cx="5129610" cy="22296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224E0-8194-9062-0557-F7FECA2DB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/>
              <a:t>Case </a:t>
            </a:r>
            <a:r>
              <a:rPr lang="es-ES" dirty="0" err="1"/>
              <a:t>study</a:t>
            </a:r>
            <a:r>
              <a:rPr lang="es-ES" dirty="0"/>
              <a:t>: I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pipe at </a:t>
            </a:r>
            <a:r>
              <a:rPr lang="es-ES" dirty="0" err="1"/>
              <a:t>around</a:t>
            </a:r>
            <a:r>
              <a:rPr lang="es-ES" dirty="0"/>
              <a:t> 25 </a:t>
            </a:r>
            <a:r>
              <a:rPr lang="es-ES" dirty="0" err="1"/>
              <a:t>ºC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>
                <a:solidFill>
                  <a:schemeClr val="tx1"/>
                </a:solidFill>
              </a:rPr>
              <a:t>water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5336C2-CA47-1EC8-73D9-D4B261B8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</a:t>
            </a:r>
            <a:r>
              <a:rPr lang="es-ES" dirty="0" err="1"/>
              <a:t>water</a:t>
            </a:r>
            <a:r>
              <a:rPr lang="es-ES" dirty="0"/>
              <a:t> </a:t>
            </a:r>
            <a:r>
              <a:rPr lang="es-ES" dirty="0" err="1"/>
              <a:t>above</a:t>
            </a:r>
            <a:r>
              <a:rPr lang="es-ES" dirty="0"/>
              <a:t> </a:t>
            </a:r>
            <a:r>
              <a:rPr lang="es-ES" dirty="0" err="1"/>
              <a:t>atmospheric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91A41-E563-F8CA-B5BC-743F71A2C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B6025-FE01-842E-313B-A8C59776A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D6A6C-010C-828F-CE10-5C8FEE00D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0D2243-0BAA-0602-A3CC-D5B1B77DD7F8}"/>
              </a:ext>
            </a:extLst>
          </p:cNvPr>
          <p:cNvSpPr txBox="1"/>
          <p:nvPr/>
        </p:nvSpPr>
        <p:spPr>
          <a:xfrm>
            <a:off x="960699" y="2098741"/>
            <a:ext cx="542852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25 </a:t>
            </a:r>
            <a:r>
              <a:rPr lang="es-ES" dirty="0" err="1"/>
              <a:t>ºC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57DE8E-28EF-041A-7647-0FDA9EF715C4}"/>
              </a:ext>
            </a:extLst>
          </p:cNvPr>
          <p:cNvSpPr txBox="1"/>
          <p:nvPr/>
        </p:nvSpPr>
        <p:spPr>
          <a:xfrm>
            <a:off x="407989" y="3597264"/>
            <a:ext cx="5129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simplification</a:t>
            </a:r>
            <a:r>
              <a:rPr lang="es-ES" dirty="0"/>
              <a:t>: </a:t>
            </a:r>
            <a:r>
              <a:rPr lang="es-ES" dirty="0" err="1"/>
              <a:t>perfect</a:t>
            </a:r>
            <a:r>
              <a:rPr lang="es-ES" dirty="0"/>
              <a:t> </a:t>
            </a:r>
            <a:r>
              <a:rPr lang="es-ES" dirty="0" err="1"/>
              <a:t>conduction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pipe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85858ED-F557-56AC-C8B7-529CEDD3C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400557"/>
              </p:ext>
            </p:extLst>
          </p:nvPr>
        </p:nvGraphicFramePr>
        <p:xfrm>
          <a:off x="960699" y="4242092"/>
          <a:ext cx="7112000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1740526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316581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9469376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53042528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637699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262804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93898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Q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ID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 (g/s)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v (m/s)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dp</a:t>
                      </a:r>
                      <a:r>
                        <a:rPr lang="es-ES" dirty="0"/>
                        <a:t> (bar)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dT</a:t>
                      </a:r>
                      <a:endParaRPr lang="es-ES" dirty="0"/>
                    </a:p>
                    <a:p>
                      <a:r>
                        <a:rPr lang="es-ES" dirty="0"/>
                        <a:t>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609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357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994098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3AF791-4EF6-4402-B830-8A7AFF5A261F}"/>
                  </a:ext>
                </a:extLst>
              </p:cNvPr>
              <p:cNvSpPr txBox="1"/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𝑑𝑝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3AF791-4EF6-4402-B830-8A7AFF5A2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3BE1C3-0BC5-9EFF-D3C9-E396341ABE8C}"/>
                  </a:ext>
                </a:extLst>
              </p:cNvPr>
              <p:cNvSpPr txBox="1"/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3BE1C3-0BC5-9EFF-D3C9-E396341AB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blipFill>
                <a:blip r:embed="rId4"/>
                <a:stretch>
                  <a:fillRect l="-6748" r="-4908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4879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E9C64-701B-9264-D97F-BE74EFB3D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ylinder&#10;&#10;AI-generated content may be incorrect.">
            <a:extLst>
              <a:ext uri="{FF2B5EF4-FFF2-40B4-BE49-F238E27FC236}">
                <a16:creationId xmlns:a16="http://schemas.microsoft.com/office/drawing/2014/main" id="{FADAE81C-8AEC-19F5-3DA4-0D706301E0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73" t="3363" r="10697"/>
          <a:stretch/>
        </p:blipFill>
        <p:spPr>
          <a:xfrm>
            <a:off x="6659190" y="1898924"/>
            <a:ext cx="5129610" cy="22296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62665F-4CCC-E004-43DF-39FB084E4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/>
              <a:t>Case </a:t>
            </a:r>
            <a:r>
              <a:rPr lang="es-ES" dirty="0" err="1"/>
              <a:t>study</a:t>
            </a:r>
            <a:r>
              <a:rPr lang="es-ES" dirty="0"/>
              <a:t>: I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pipe at </a:t>
            </a:r>
            <a:r>
              <a:rPr lang="es-ES" dirty="0" err="1"/>
              <a:t>around</a:t>
            </a:r>
            <a:r>
              <a:rPr lang="es-ES" dirty="0"/>
              <a:t> 25 </a:t>
            </a:r>
            <a:r>
              <a:rPr lang="es-ES" dirty="0" err="1"/>
              <a:t>ºC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>
                <a:solidFill>
                  <a:schemeClr val="tx1"/>
                </a:solidFill>
              </a:rPr>
              <a:t>water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249BB6-BBBD-3B4E-8774-2FD53610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</a:t>
            </a:r>
            <a:r>
              <a:rPr lang="es-ES" dirty="0" err="1"/>
              <a:t>water</a:t>
            </a:r>
            <a:r>
              <a:rPr lang="es-ES" dirty="0"/>
              <a:t> </a:t>
            </a:r>
            <a:r>
              <a:rPr lang="es-ES" dirty="0" err="1"/>
              <a:t>below</a:t>
            </a:r>
            <a:r>
              <a:rPr lang="es-ES" dirty="0"/>
              <a:t> </a:t>
            </a:r>
            <a:r>
              <a:rPr lang="es-ES" dirty="0" err="1"/>
              <a:t>atmospheric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05073-21FF-9267-FAF0-A7FE5B5A8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A847A-5E37-CF8A-9C03-3F34B8218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5799B-FE40-6C67-AB7A-1D25FC9F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A0D1B5-4DD9-2923-C8D9-193B1B85D558}"/>
              </a:ext>
            </a:extLst>
          </p:cNvPr>
          <p:cNvSpPr txBox="1"/>
          <p:nvPr/>
        </p:nvSpPr>
        <p:spPr>
          <a:xfrm>
            <a:off x="960699" y="2098741"/>
            <a:ext cx="542852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25 </a:t>
            </a:r>
            <a:r>
              <a:rPr lang="es-ES" dirty="0" err="1"/>
              <a:t>ºC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Strong</a:t>
            </a:r>
            <a:r>
              <a:rPr lang="es-ES" dirty="0"/>
              <a:t> </a:t>
            </a:r>
            <a:r>
              <a:rPr lang="es-ES" dirty="0" err="1"/>
              <a:t>restrictions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2675FB-59D5-EA5A-0A97-D8F8C1AA8D89}"/>
              </a:ext>
            </a:extLst>
          </p:cNvPr>
          <p:cNvSpPr txBox="1"/>
          <p:nvPr/>
        </p:nvSpPr>
        <p:spPr>
          <a:xfrm>
            <a:off x="407989" y="3597264"/>
            <a:ext cx="5129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simplification</a:t>
            </a:r>
            <a:r>
              <a:rPr lang="es-ES" dirty="0"/>
              <a:t>: </a:t>
            </a:r>
            <a:r>
              <a:rPr lang="es-ES" dirty="0" err="1"/>
              <a:t>perfect</a:t>
            </a:r>
            <a:r>
              <a:rPr lang="es-ES" dirty="0"/>
              <a:t> </a:t>
            </a:r>
            <a:r>
              <a:rPr lang="es-ES" dirty="0" err="1"/>
              <a:t>conduction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pipe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4DE369F-D349-ABDD-4188-05F9A6599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693798"/>
              </p:ext>
            </p:extLst>
          </p:nvPr>
        </p:nvGraphicFramePr>
        <p:xfrm>
          <a:off x="960699" y="4242092"/>
          <a:ext cx="7112000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1740526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316581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9469376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53042528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637699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262804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93898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Q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ID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 (g/s)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v (m/s)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dp</a:t>
                      </a:r>
                      <a:r>
                        <a:rPr lang="es-ES" dirty="0"/>
                        <a:t> (bar)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dT</a:t>
                      </a:r>
                      <a:endParaRPr lang="es-ES" dirty="0"/>
                    </a:p>
                    <a:p>
                      <a:r>
                        <a:rPr lang="es-ES" dirty="0"/>
                        <a:t>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994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14844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83B5CF-F663-8D4B-5B67-3B5CD6A45350}"/>
                  </a:ext>
                </a:extLst>
              </p:cNvPr>
              <p:cNvSpPr txBox="1"/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𝑑𝑝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83B5CF-F663-8D4B-5B67-3B5CD6A45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911" y="5118392"/>
                <a:ext cx="138262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DE0D4E-5F27-E917-B48A-255915DEBABB}"/>
                  </a:ext>
                </a:extLst>
              </p:cNvPr>
              <p:cNvSpPr txBox="1"/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DE0D4E-5F27-E917-B48A-255915DEB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361" y="4484978"/>
                <a:ext cx="995722" cy="276999"/>
              </a:xfrm>
              <a:prstGeom prst="rect">
                <a:avLst/>
              </a:prstGeom>
              <a:blipFill>
                <a:blip r:embed="rId4"/>
                <a:stretch>
                  <a:fillRect l="-6748" r="-4908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197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69DF5-1004-1445-1AA1-AE256FF03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ylinder&#10;&#10;AI-generated content may be incorrect.">
            <a:extLst>
              <a:ext uri="{FF2B5EF4-FFF2-40B4-BE49-F238E27FC236}">
                <a16:creationId xmlns:a16="http://schemas.microsoft.com/office/drawing/2014/main" id="{A056414C-556A-4174-409E-B062D5FE7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73" t="3363" r="10697"/>
          <a:stretch/>
        </p:blipFill>
        <p:spPr>
          <a:xfrm>
            <a:off x="6659190" y="1898924"/>
            <a:ext cx="5129610" cy="22296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125D18-0437-F211-A74D-7616CA3FA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s-ES" dirty="0"/>
              <a:t>Case </a:t>
            </a:r>
            <a:r>
              <a:rPr lang="es-ES" dirty="0" err="1"/>
              <a:t>study</a:t>
            </a:r>
            <a:r>
              <a:rPr lang="es-ES" dirty="0"/>
              <a:t>: I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pipe at </a:t>
            </a:r>
            <a:r>
              <a:rPr lang="es-ES" dirty="0" err="1"/>
              <a:t>around</a:t>
            </a:r>
            <a:r>
              <a:rPr lang="es-ES" dirty="0"/>
              <a:t> 25 </a:t>
            </a:r>
            <a:r>
              <a:rPr lang="es-ES" dirty="0" err="1"/>
              <a:t>ºC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>
                <a:solidFill>
                  <a:schemeClr val="tx1"/>
                </a:solidFill>
              </a:rPr>
              <a:t>water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810A40-0A02-E0F8-15CA-4F7795E5C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options</a:t>
            </a:r>
            <a:r>
              <a:rPr lang="es-ES" dirty="0"/>
              <a:t>: </a:t>
            </a:r>
            <a:r>
              <a:rPr lang="es-ES" dirty="0" err="1"/>
              <a:t>water</a:t>
            </a:r>
            <a:r>
              <a:rPr lang="es-ES" dirty="0"/>
              <a:t> </a:t>
            </a:r>
            <a:r>
              <a:rPr lang="es-ES" dirty="0" err="1"/>
              <a:t>below</a:t>
            </a:r>
            <a:r>
              <a:rPr lang="es-ES" dirty="0"/>
              <a:t> </a:t>
            </a:r>
            <a:r>
              <a:rPr lang="es-ES" dirty="0" err="1"/>
              <a:t>atmospheric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7308D-DC6A-5547-D790-52A6D4764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5F5A-AB4F-4C59-B6FA-CA26A0CD698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52B1A-DD25-D43A-2ADE-1A7BDBB7C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Camila Pedano | Exploring the heat transfer potential of sCO2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1784B-430E-0FCB-4472-1C563708E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2FD9CB-51F3-1575-9069-E59068453063}"/>
              </a:ext>
            </a:extLst>
          </p:cNvPr>
          <p:cNvSpPr txBox="1"/>
          <p:nvPr/>
        </p:nvSpPr>
        <p:spPr>
          <a:xfrm>
            <a:off x="960699" y="2098741"/>
            <a:ext cx="542852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Specifications</a:t>
            </a:r>
            <a:r>
              <a:rPr lang="es-ES" dirty="0"/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Power</a:t>
            </a:r>
            <a:r>
              <a:rPr lang="es-ES" dirty="0"/>
              <a:t> = 100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Pipe </a:t>
            </a:r>
            <a:r>
              <a:rPr lang="es-ES" dirty="0" err="1"/>
              <a:t>length</a:t>
            </a:r>
            <a:r>
              <a:rPr lang="es-ES" dirty="0"/>
              <a:t> = 1 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= 25 </a:t>
            </a:r>
            <a:r>
              <a:rPr lang="es-ES" dirty="0" err="1"/>
              <a:t>ºC</a:t>
            </a: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Strong</a:t>
            </a:r>
            <a:r>
              <a:rPr lang="es-ES" dirty="0"/>
              <a:t> </a:t>
            </a:r>
            <a:r>
              <a:rPr lang="es-ES" dirty="0" err="1"/>
              <a:t>restrictions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drop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3EE99C-67B1-6917-A7F9-D55DE2B0A1AC}"/>
              </a:ext>
            </a:extLst>
          </p:cNvPr>
          <p:cNvSpPr txBox="1"/>
          <p:nvPr/>
        </p:nvSpPr>
        <p:spPr>
          <a:xfrm>
            <a:off x="407989" y="3597264"/>
            <a:ext cx="5129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simplification</a:t>
            </a:r>
            <a:r>
              <a:rPr lang="es-ES" dirty="0"/>
              <a:t>: </a:t>
            </a:r>
            <a:r>
              <a:rPr lang="es-ES" dirty="0" err="1"/>
              <a:t>perfect</a:t>
            </a:r>
            <a:r>
              <a:rPr lang="es-ES" dirty="0"/>
              <a:t> </a:t>
            </a:r>
            <a:r>
              <a:rPr lang="es-ES" dirty="0" err="1"/>
              <a:t>conduction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pipe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5FC599F-F86E-19D2-DAB5-6836FA876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203198"/>
              </p:ext>
            </p:extLst>
          </p:nvPr>
        </p:nvGraphicFramePr>
        <p:xfrm>
          <a:off x="960699" y="4242092"/>
          <a:ext cx="7112000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1740526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316581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9469376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53042528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6376991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262804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93898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Q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ID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 (g/s)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v (m/s)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dp</a:t>
                      </a:r>
                      <a:r>
                        <a:rPr lang="es-ES" dirty="0"/>
                        <a:t> (bar)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dT</a:t>
                      </a:r>
                      <a:endParaRPr lang="es-ES" dirty="0"/>
                    </a:p>
                    <a:p>
                      <a:r>
                        <a:rPr lang="es-ES" dirty="0"/>
                        <a:t>(</a:t>
                      </a:r>
                      <a:r>
                        <a:rPr lang="es-ES" dirty="0" err="1"/>
                        <a:t>ºC</a:t>
                      </a:r>
                      <a:r>
                        <a:rPr lang="es-E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994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0.032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148449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2F6CC65D-0709-16C7-14BD-637554ED2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2317" y="5123093"/>
            <a:ext cx="2353650" cy="173490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1C4C491-18FF-A332-5357-E62F20488224}"/>
              </a:ext>
            </a:extLst>
          </p:cNvPr>
          <p:cNvGrpSpPr/>
          <p:nvPr/>
        </p:nvGrpSpPr>
        <p:grpSpPr>
          <a:xfrm rot="19071851">
            <a:off x="10111273" y="3785655"/>
            <a:ext cx="1615737" cy="1077302"/>
            <a:chOff x="3134666" y="5451676"/>
            <a:chExt cx="2434943" cy="97331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B071234-2758-F655-0F39-59B5A9A49910}"/>
                </a:ext>
              </a:extLst>
            </p:cNvPr>
            <p:cNvSpPr txBox="1"/>
            <p:nvPr/>
          </p:nvSpPr>
          <p:spPr>
            <a:xfrm rot="2528149">
              <a:off x="3198075" y="5820466"/>
              <a:ext cx="2371534" cy="465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/>
                <a:t>Not on my watch</a:t>
              </a:r>
            </a:p>
          </p:txBody>
        </p:sp>
        <p:sp>
          <p:nvSpPr>
            <p:cNvPr id="20" name="Speech Bubble: Oval 19">
              <a:extLst>
                <a:ext uri="{FF2B5EF4-FFF2-40B4-BE49-F238E27FC236}">
                  <a16:creationId xmlns:a16="http://schemas.microsoft.com/office/drawing/2014/main" id="{EB22E288-8F30-5094-22E9-773912894C7B}"/>
                </a:ext>
              </a:extLst>
            </p:cNvPr>
            <p:cNvSpPr/>
            <p:nvPr/>
          </p:nvSpPr>
          <p:spPr>
            <a:xfrm>
              <a:off x="3134666" y="5451676"/>
              <a:ext cx="2131815" cy="973317"/>
            </a:xfrm>
            <a:prstGeom prst="wedgeEllipseCallou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F6FDE21-EFCE-E9DF-B091-69A178DA2E2D}"/>
              </a:ext>
            </a:extLst>
          </p:cNvPr>
          <p:cNvSpPr txBox="1"/>
          <p:nvPr/>
        </p:nvSpPr>
        <p:spPr>
          <a:xfrm>
            <a:off x="1112986" y="5666796"/>
            <a:ext cx="867505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b="1" noProof="1"/>
              <a:t>Water does not work well in small diameter pipes </a:t>
            </a:r>
            <a:r>
              <a:rPr lang="en-GB" b="1" noProof="1">
                <a:solidFill>
                  <a:srgbClr val="FF0000"/>
                </a:solidFill>
              </a:rPr>
              <a:t>unless</a:t>
            </a:r>
            <a:r>
              <a:rPr lang="en-GB" b="1" noProof="1"/>
              <a:t> we accept </a:t>
            </a:r>
            <a:r>
              <a:rPr lang="en-GB" b="1" noProof="1">
                <a:solidFill>
                  <a:srgbClr val="FF0000"/>
                </a:solidFill>
              </a:rPr>
              <a:t>large temperature increase </a:t>
            </a:r>
            <a:r>
              <a:rPr lang="en-GB" b="1" noProof="1"/>
              <a:t>or low flow rates</a:t>
            </a:r>
          </a:p>
        </p:txBody>
      </p:sp>
    </p:spTree>
    <p:extLst>
      <p:ext uri="{BB962C8B-B14F-4D97-AF65-F5344CB8AC3E}">
        <p14:creationId xmlns:p14="http://schemas.microsoft.com/office/powerpoint/2010/main" val="297410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2_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2714</TotalTime>
  <Words>1998</Words>
  <Application>Microsoft Office PowerPoint</Application>
  <PresentationFormat>Widescreen</PresentationFormat>
  <Paragraphs>398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Century Gothic</vt:lpstr>
      <vt:lpstr>Comic Sans MS</vt:lpstr>
      <vt:lpstr>Office Theme</vt:lpstr>
      <vt:lpstr>2_CMSpresentation</vt:lpstr>
      <vt:lpstr>Exploring the heat transfer potential of sCO2</vt:lpstr>
      <vt:lpstr>What is sCO2 and why are we looking at it?</vt:lpstr>
      <vt:lpstr>What is sCO2 and why are we looking at it?</vt:lpstr>
      <vt:lpstr>sCO2 uses currently</vt:lpstr>
      <vt:lpstr>The (green) cooling options we have</vt:lpstr>
      <vt:lpstr>Our options: water above atmospheric</vt:lpstr>
      <vt:lpstr>Our options: water above atmospheric</vt:lpstr>
      <vt:lpstr>Our options: water below atmospheric</vt:lpstr>
      <vt:lpstr>Our options: water below atmospheric</vt:lpstr>
      <vt:lpstr>Our options: evaporative CO2</vt:lpstr>
      <vt:lpstr>Our options: evaporative CO2</vt:lpstr>
      <vt:lpstr>Conclusions on the comparisons</vt:lpstr>
      <vt:lpstr>Knowing this, we built a setup</vt:lpstr>
      <vt:lpstr>Knowing this, we built a setup</vt:lpstr>
      <vt:lpstr>Some parameters of interest</vt:lpstr>
      <vt:lpstr>First results of CO2-SASS – Tin&lt;Tm</vt:lpstr>
      <vt:lpstr>First results of CO2-SASS – Tin&gt;Tm</vt:lpstr>
      <vt:lpstr>Conclusions</vt:lpstr>
      <vt:lpstr>Simpler system means…</vt:lpstr>
      <vt:lpstr>Simpler system means…</vt:lpstr>
      <vt:lpstr>The final final conclusions</vt:lpstr>
      <vt:lpstr>PowerPoint Presentation</vt:lpstr>
      <vt:lpstr>Heat leaks f(T, m, Tamb)</vt:lpstr>
      <vt:lpstr>Thermocouple fits</vt:lpstr>
      <vt:lpstr>Flow correction</vt:lpstr>
      <vt:lpstr>Flow correction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Camila Rocio Pedano Medina</dc:creator>
  <cp:lastModifiedBy>Camila Rocio Pedano Medina</cp:lastModifiedBy>
  <cp:revision>402</cp:revision>
  <dcterms:created xsi:type="dcterms:W3CDTF">2025-06-17T17:55:17Z</dcterms:created>
  <dcterms:modified xsi:type="dcterms:W3CDTF">2025-06-19T15:09:28Z</dcterms:modified>
</cp:coreProperties>
</file>