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61" r:id="rId4"/>
    <p:sldId id="260" r:id="rId5"/>
    <p:sldId id="296" r:id="rId6"/>
    <p:sldId id="306" r:id="rId7"/>
    <p:sldId id="297" r:id="rId8"/>
    <p:sldId id="298" r:id="rId9"/>
    <p:sldId id="299" r:id="rId10"/>
    <p:sldId id="305" r:id="rId11"/>
    <p:sldId id="300" r:id="rId12"/>
    <p:sldId id="301" r:id="rId13"/>
    <p:sldId id="302" r:id="rId14"/>
    <p:sldId id="304" r:id="rId15"/>
    <p:sldId id="307" r:id="rId16"/>
    <p:sldId id="303" r:id="rId17"/>
    <p:sldId id="287" r:id="rId18"/>
    <p:sldId id="259" r:id="rId19"/>
    <p:sldId id="25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0E4CB21-23BE-7878-9634-67D93E7754B6}" name="Derek Langedijk" initials="DL" userId="c44bd8f0d60482ef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22" autoAdjust="0"/>
    <p:restoredTop sz="94257" autoAdjust="0"/>
  </p:normalViewPr>
  <p:slideViewPr>
    <p:cSldViewPr snapToGrid="0">
      <p:cViewPr varScale="1">
        <p:scale>
          <a:sx n="150" d="100"/>
          <a:sy n="150" d="100"/>
        </p:scale>
        <p:origin x="34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D0B2F-5DD0-43E9-96A2-C9DBDB520E45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DF0BE-4B6E-431B-A921-3F0A313A3A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1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19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luca.contiero@cern.ch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nfoss.com/en/products/dcs/valves/electric-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F8C4883-1103-2D1A-746A-81CA1616BB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009123"/>
            <a:ext cx="11376025" cy="2153265"/>
          </a:xfrm>
        </p:spPr>
        <p:txBody>
          <a:bodyPr/>
          <a:lstStyle/>
          <a:p>
            <a:r>
              <a:rPr lang="en-US" sz="4400" dirty="0"/>
              <a:t>Overview krypton project</a:t>
            </a:r>
            <a:br>
              <a:rPr lang="en-US" sz="4400" dirty="0"/>
            </a:br>
            <a:br>
              <a:rPr lang="en-US" sz="1800" b="0" i="1" dirty="0"/>
            </a:br>
            <a:r>
              <a:rPr lang="en-US" sz="1800" b="0" i="1" dirty="0"/>
              <a:t>Forum on Tracking Detector Mechanics 2025</a:t>
            </a:r>
            <a:br>
              <a:rPr lang="en-US" sz="1800" b="0" i="1" dirty="0"/>
            </a:br>
            <a:r>
              <a:rPr lang="en-US" sz="1800" b="0" i="1" dirty="0"/>
              <a:t>University of Bristol, UK.</a:t>
            </a:r>
            <a:endParaRPr lang="en-GB" sz="4400" b="0" i="1" dirty="0"/>
          </a:p>
        </p:txBody>
      </p:sp>
      <p:sp>
        <p:nvSpPr>
          <p:cNvPr id="8" name="Ondertitel 7">
            <a:extLst>
              <a:ext uri="{FF2B5EF4-FFF2-40B4-BE49-F238E27FC236}">
                <a16:creationId xmlns:a16="http://schemas.microsoft.com/office/drawing/2014/main" id="{601BA679-E0B7-3718-578A-B1C93C825F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600" dirty="0"/>
              <a:t>Luca Contiero</a:t>
            </a:r>
            <a:br>
              <a:rPr lang="en-GB" sz="1600" dirty="0"/>
            </a:br>
            <a:r>
              <a:rPr lang="en-GB" sz="1600" dirty="0"/>
              <a:t>PhD student NTNU-CERN</a:t>
            </a:r>
            <a:br>
              <a:rPr lang="en-GB" sz="1600" dirty="0"/>
            </a:br>
            <a:r>
              <a:rPr lang="en-GB" sz="1600" dirty="0"/>
              <a:t>June 19</a:t>
            </a:r>
            <a:r>
              <a:rPr lang="en-GB" sz="1600" baseline="30000" dirty="0"/>
              <a:t>th</a:t>
            </a:r>
            <a:r>
              <a:rPr lang="en-GB" sz="1600" dirty="0"/>
              <a:t>, 2025</a:t>
            </a:r>
          </a:p>
        </p:txBody>
      </p:sp>
      <p:pic>
        <p:nvPicPr>
          <p:cNvPr id="12" name="Picture 11" descr="A black and grey text on a black background&#10;&#10;AI-generated content may be incorrect.">
            <a:extLst>
              <a:ext uri="{FF2B5EF4-FFF2-40B4-BE49-F238E27FC236}">
                <a16:creationId xmlns:a16="http://schemas.microsoft.com/office/drawing/2014/main" id="{6720AC60-3EEB-1EE2-44E5-FFB726FD6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013" y="1068488"/>
            <a:ext cx="3982450" cy="1393408"/>
          </a:xfrm>
          <a:prstGeom prst="rect">
            <a:avLst/>
          </a:prstGeom>
        </p:spPr>
      </p:pic>
      <p:pic>
        <p:nvPicPr>
          <p:cNvPr id="14" name="Picture 13" descr="A logo with text and a gear&#10;&#10;AI-generated content may be incorrect.">
            <a:extLst>
              <a:ext uri="{FF2B5EF4-FFF2-40B4-BE49-F238E27FC236}">
                <a16:creationId xmlns:a16="http://schemas.microsoft.com/office/drawing/2014/main" id="{00FB7F5C-7A0E-9501-8661-DABECB2573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262" y="353961"/>
            <a:ext cx="2514513" cy="251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61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F5E1DC-C6EB-4F5A-1894-A98DE0F36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graph and a graph of a graph&#10;&#10;AI-generated content may be incorrect.">
            <a:extLst>
              <a:ext uri="{FF2B5EF4-FFF2-40B4-BE49-F238E27FC236}">
                <a16:creationId xmlns:a16="http://schemas.microsoft.com/office/drawing/2014/main" id="{C78F7022-1E14-285A-6C72-AFF23F7AE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69" y="678861"/>
            <a:ext cx="10824561" cy="5485388"/>
          </a:xfrm>
          <a:prstGeom prst="rect">
            <a:avLst/>
          </a:prstGeom>
        </p:spPr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48BC8F2A-0C8C-8761-894B-1214A35C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3327"/>
            <a:ext cx="11376025" cy="505534"/>
          </a:xfrm>
        </p:spPr>
        <p:txBody>
          <a:bodyPr/>
          <a:lstStyle/>
          <a:p>
            <a:r>
              <a:rPr lang="en-GB" dirty="0"/>
              <a:t>New cycle technology: startup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85DDAF-4A21-3D23-5C45-7B15BFA10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0820007-4B8B-E09D-17B1-46BDDF307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Experimental assessment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E217006-CCE7-1378-19AD-C0B324BFD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3918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91B74-5395-492B-23A5-03E2AA683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C544B3EC-00D8-1DA4-8668-D737632E9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3327"/>
            <a:ext cx="11376025" cy="505534"/>
          </a:xfrm>
        </p:spPr>
        <p:txBody>
          <a:bodyPr/>
          <a:lstStyle/>
          <a:p>
            <a:r>
              <a:rPr lang="en-GB" dirty="0"/>
              <a:t>New cycle technology: cooldown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DEE25D9-EC20-54DC-0E08-FDDB73479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968EF67-C66F-48F7-263C-2F5C4B61B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Experimental assessment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A2751B-CA4C-AC2C-CDF9-89E97CEB7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C4E59C3-E01A-C240-1A14-9030B3D224A6}"/>
              </a:ext>
            </a:extLst>
          </p:cNvPr>
          <p:cNvSpPr txBox="1"/>
          <p:nvPr/>
        </p:nvSpPr>
        <p:spPr>
          <a:xfrm>
            <a:off x="-70358" y="906889"/>
            <a:ext cx="11177904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The cooldown is driven by the external chiller, which provides additional cooling to the high-pressure side of the krypton system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u="sng" dirty="0">
              <a:solidFill>
                <a:schemeClr val="tx2"/>
              </a:solidFill>
              <a:latin typeface="+mj-lt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Ejector and valves in the detector loop are used to adjust the cooldown speed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chemeClr val="tx2"/>
              </a:solidFill>
              <a:latin typeface="+mj-lt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Average cooldown speed of ≈ 2 K/min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3" name="Picture 2" descr="A graph of a graph and a graph of a graph&#10;&#10;AI-generated content may be incorrect.">
            <a:extLst>
              <a:ext uri="{FF2B5EF4-FFF2-40B4-BE49-F238E27FC236}">
                <a16:creationId xmlns:a16="http://schemas.microsoft.com/office/drawing/2014/main" id="{46CC0BCE-DB92-8C5C-515E-3D3DA4E8D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843" y="2038424"/>
            <a:ext cx="9437703" cy="413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33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862D2-322A-B847-5DC7-3123BA577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02CE1A7-F223-6C30-6A03-2762D5398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1432"/>
            <a:ext cx="11376025" cy="505534"/>
          </a:xfrm>
        </p:spPr>
        <p:txBody>
          <a:bodyPr/>
          <a:lstStyle/>
          <a:p>
            <a:r>
              <a:rPr lang="en-GB" dirty="0"/>
              <a:t>Installation of the prototype at CERN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9D8BAD9-64CF-1F14-0456-CF6BC6213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7A877F1-8742-FBAB-6208-7449FFAB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Installation at CERN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E7B5626-72C4-3BEE-24D8-1D6B30EB3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 descr="A room with equipment and tanks&#10;&#10;AI-generated content may be incorrect.">
            <a:extLst>
              <a:ext uri="{FF2B5EF4-FFF2-40B4-BE49-F238E27FC236}">
                <a16:creationId xmlns:a16="http://schemas.microsoft.com/office/drawing/2014/main" id="{DBFD687E-0AF9-22BC-E2AA-A0E899EC6D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68306" y="2932197"/>
            <a:ext cx="3770334" cy="2827751"/>
          </a:xfrm>
          <a:prstGeom prst="rect">
            <a:avLst/>
          </a:prstGeom>
        </p:spPr>
      </p:pic>
      <p:pic>
        <p:nvPicPr>
          <p:cNvPr id="10" name="Picture 9" descr="A machine in a factory&#10;&#10;AI-generated content may be incorrect.">
            <a:extLst>
              <a:ext uri="{FF2B5EF4-FFF2-40B4-BE49-F238E27FC236}">
                <a16:creationId xmlns:a16="http://schemas.microsoft.com/office/drawing/2014/main" id="{12B3E341-D3E4-70EA-D2EA-71BB4680B8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18559" y="2901470"/>
            <a:ext cx="3819524" cy="28646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24925B-55AD-2206-CF28-70326F3DE922}"/>
              </a:ext>
            </a:extLst>
          </p:cNvPr>
          <p:cNvSpPr txBox="1"/>
          <p:nvPr/>
        </p:nvSpPr>
        <p:spPr>
          <a:xfrm>
            <a:off x="408804" y="648723"/>
            <a:ext cx="11298238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Connection to a primary CO</a:t>
            </a:r>
            <a:r>
              <a:rPr lang="en-US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chiller (system A)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External tank (bladder accumulator) is used to provide an isobaric cooldown when the system is in gas/supercritical phase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It provides additional refrigerant charge as the CO₂ primary circuit progressively cools down the krypton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In the prototype nitrogen is used for the pressurization, however small diffusion towards the krypton side may occur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In the real system, a pneumatic accumulator with no interface among the two fluids must be used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A792C6-29A9-FD20-AFB1-B139999BD692}"/>
              </a:ext>
            </a:extLst>
          </p:cNvPr>
          <p:cNvSpPr txBox="1"/>
          <p:nvPr/>
        </p:nvSpPr>
        <p:spPr>
          <a:xfrm>
            <a:off x="4166151" y="2806365"/>
            <a:ext cx="19298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Bladder accumulator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B3142E-F484-E74B-09FC-AF3DCA6499C0}"/>
              </a:ext>
            </a:extLst>
          </p:cNvPr>
          <p:cNvSpPr txBox="1"/>
          <p:nvPr/>
        </p:nvSpPr>
        <p:spPr>
          <a:xfrm>
            <a:off x="3633373" y="5874644"/>
            <a:ext cx="1481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Krypton bottle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B4D1E9-4C5E-4AE6-54EB-9232B489B1E4}"/>
              </a:ext>
            </a:extLst>
          </p:cNvPr>
          <p:cNvSpPr txBox="1"/>
          <p:nvPr/>
        </p:nvSpPr>
        <p:spPr>
          <a:xfrm>
            <a:off x="1697830" y="2494702"/>
            <a:ext cx="1123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N</a:t>
            </a:r>
            <a:r>
              <a:rPr lang="en-US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bottle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01DBFBF-CE93-E2A5-97EC-23A8D310EC7B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259805" y="2802479"/>
            <a:ext cx="832645" cy="67732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C829A2-BCBF-7BBE-69C0-977B330C0ACB}"/>
              </a:ext>
            </a:extLst>
          </p:cNvPr>
          <p:cNvCxnSpPr>
            <a:cxnSpLocks/>
          </p:cNvCxnSpPr>
          <p:nvPr/>
        </p:nvCxnSpPr>
        <p:spPr>
          <a:xfrm flipH="1">
            <a:off x="3866355" y="2934611"/>
            <a:ext cx="354597" cy="861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3DBCED-D27A-CC00-737A-C8EC124A4BEF}"/>
              </a:ext>
            </a:extLst>
          </p:cNvPr>
          <p:cNvCxnSpPr>
            <a:cxnSpLocks/>
          </p:cNvCxnSpPr>
          <p:nvPr/>
        </p:nvCxnSpPr>
        <p:spPr>
          <a:xfrm flipH="1" flipV="1">
            <a:off x="3322224" y="5786011"/>
            <a:ext cx="311149" cy="14306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3AC7B02-B830-D3D1-B487-9DB6CD03984E}"/>
              </a:ext>
            </a:extLst>
          </p:cNvPr>
          <p:cNvSpPr txBox="1"/>
          <p:nvPr/>
        </p:nvSpPr>
        <p:spPr>
          <a:xfrm>
            <a:off x="6161122" y="2472525"/>
            <a:ext cx="25527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Refrigeration system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996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040EB7-EBDC-E255-B5CB-15512DE94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A11A9E75-548C-4D4B-06FA-654D68CC5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8029"/>
            <a:ext cx="11376025" cy="505534"/>
          </a:xfrm>
        </p:spPr>
        <p:txBody>
          <a:bodyPr/>
          <a:lstStyle/>
          <a:p>
            <a:r>
              <a:rPr lang="en-GB" dirty="0"/>
              <a:t>Installation of the prototype at CERN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2D4F63-F195-DDED-3C50-4056B1D68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B340E5-E02B-9E75-C7B4-65DA19F9B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Installation at CERN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6E3A59B-3BA1-F174-DC7C-23595C493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D5585D-B8A6-0430-37F8-EE11F3CBBD96}"/>
              </a:ext>
            </a:extLst>
          </p:cNvPr>
          <p:cNvSpPr txBox="1"/>
          <p:nvPr/>
        </p:nvSpPr>
        <p:spPr>
          <a:xfrm>
            <a:off x="407987" y="818869"/>
            <a:ext cx="1129823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 system is currently not in operation due to some 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hardware issues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algn="l"/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Delay from the company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Defected connector of the bladder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9" name="Picture 18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2B6D10F0-6106-1E2D-31AE-3DE5828DE7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452" y="2009815"/>
            <a:ext cx="1992123" cy="381904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F94228D-348F-2D7A-1A1E-15ECEDB3595A}"/>
              </a:ext>
            </a:extLst>
          </p:cNvPr>
          <p:cNvSpPr txBox="1"/>
          <p:nvPr/>
        </p:nvSpPr>
        <p:spPr>
          <a:xfrm>
            <a:off x="3162300" y="3602162"/>
            <a:ext cx="132319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Leak during</a:t>
            </a:r>
          </a:p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pressure test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4935655C-A64B-6957-DFD7-459FBF7F60A2}"/>
              </a:ext>
            </a:extLst>
          </p:cNvPr>
          <p:cNvSpPr/>
          <p:nvPr/>
        </p:nvSpPr>
        <p:spPr>
          <a:xfrm>
            <a:off x="4682316" y="3429000"/>
            <a:ext cx="1559733" cy="7506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941BA2-279D-3D45-6CC8-CFB9C98BC14F}"/>
              </a:ext>
            </a:extLst>
          </p:cNvPr>
          <p:cNvSpPr txBox="1"/>
          <p:nvPr/>
        </p:nvSpPr>
        <p:spPr>
          <a:xfrm>
            <a:off x="5994887" y="1342298"/>
            <a:ext cx="433416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Bladder has been dismounted and soon a technician from the company will reseal the bladder 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3" descr="A metal cylinder on a table&#10;&#10;AI-generated content may be incorrect.">
            <a:extLst>
              <a:ext uri="{FF2B5EF4-FFF2-40B4-BE49-F238E27FC236}">
                <a16:creationId xmlns:a16="http://schemas.microsoft.com/office/drawing/2014/main" id="{E8817FFC-2F38-1BBE-7B63-04BC35B125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20883" y="2336649"/>
            <a:ext cx="4165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593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5FDDD5-AD65-2C99-BFCB-EE2D3CDE2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396D4AB-4960-A33D-1662-E823F8D97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0922"/>
            <a:ext cx="11376025" cy="505534"/>
          </a:xfrm>
        </p:spPr>
        <p:txBody>
          <a:bodyPr/>
          <a:lstStyle/>
          <a:p>
            <a:r>
              <a:rPr lang="en-GB" dirty="0"/>
              <a:t>Potential application for krypton cooling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6163752-A21D-D34E-6861-8EF982386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1A2D23C-D5BA-B9D2-6875-A557DC5F2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Applications for krypton cooling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6096F2B-9AF9-9E8E-D025-0704EDFCC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A36E16-6AB0-8C71-731F-19494208CB23}"/>
              </a:ext>
            </a:extLst>
          </p:cNvPr>
          <p:cNvSpPr txBox="1"/>
          <p:nvPr/>
        </p:nvSpPr>
        <p:spPr>
          <a:xfrm>
            <a:off x="407987" y="622679"/>
            <a:ext cx="11460552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For the low-temperature cooling, different approaches are under investigation depending on what is required by the detectors:</a:t>
            </a:r>
          </a:p>
          <a:p>
            <a:pPr algn="l"/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Use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of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supecritical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krypton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provide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cooling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below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CO</a:t>
            </a:r>
            <a:r>
              <a:rPr lang="nb-NO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triple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point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	</a:t>
            </a:r>
          </a:p>
          <a:p>
            <a:pPr marL="857250" lvl="1" indent="-400050">
              <a:buFont typeface="+mj-lt"/>
              <a:buAutoNum type="romanUcPeriod"/>
            </a:pP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this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respect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studies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conducted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by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PhD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Camila Pedano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will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serve as fluid-to-fluid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scaling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(ScCO</a:t>
            </a:r>
            <a:r>
              <a:rPr lang="nb-NO" sz="1400" u="sng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ScKr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marL="857250" lvl="1" indent="-400050">
              <a:buFont typeface="+mj-lt"/>
              <a:buAutoNum type="romanUcPeriod"/>
            </a:pP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Operation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with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fluid in </a:t>
            </a:r>
            <a:r>
              <a:rPr lang="nb-NO" sz="1400" b="1" u="sng" dirty="0">
                <a:solidFill>
                  <a:schemeClr val="bg2">
                    <a:lumMod val="10000"/>
                  </a:schemeClr>
                </a:solidFill>
              </a:rPr>
              <a:t>single-</a:t>
            </a:r>
            <a:r>
              <a:rPr lang="nb-NO" sz="1400" b="1" u="sng" dirty="0" err="1">
                <a:solidFill>
                  <a:schemeClr val="bg2">
                    <a:lumMod val="10000"/>
                  </a:schemeClr>
                </a:solidFill>
              </a:rPr>
              <a:t>state</a:t>
            </a:r>
            <a:endParaRPr lang="nb-NO" sz="1400" b="1" u="sng" dirty="0">
              <a:solidFill>
                <a:schemeClr val="bg2">
                  <a:lumMod val="10000"/>
                </a:schemeClr>
              </a:solidFill>
            </a:endParaRPr>
          </a:p>
          <a:p>
            <a:pPr marL="857250" lvl="1" indent="-400050">
              <a:buFont typeface="+mj-lt"/>
              <a:buAutoNum type="romanUcPeriod"/>
            </a:pP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Optimal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temperature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range (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with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respect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possible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isothermal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operation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) is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within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-50 to -62°C	</a:t>
            </a:r>
          </a:p>
          <a:p>
            <a:pPr lvl="1"/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		</a:t>
            </a:r>
          </a:p>
        </p:txBody>
      </p:sp>
      <p:pic>
        <p:nvPicPr>
          <p:cNvPr id="9" name="Picture 8" descr="A diagram of a solar system&#10;&#10;AI-generated content may be incorrect.">
            <a:extLst>
              <a:ext uri="{FF2B5EF4-FFF2-40B4-BE49-F238E27FC236}">
                <a16:creationId xmlns:a16="http://schemas.microsoft.com/office/drawing/2014/main" id="{EB7A5360-820E-5AF0-AE27-E92558BB0F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901694"/>
            <a:ext cx="9478963" cy="437673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CCBC8A-FAEE-4E99-F42F-D879F85D1161}"/>
              </a:ext>
            </a:extLst>
          </p:cNvPr>
          <p:cNvCxnSpPr/>
          <p:nvPr/>
        </p:nvCxnSpPr>
        <p:spPr>
          <a:xfrm flipV="1">
            <a:off x="7162800" y="3057525"/>
            <a:ext cx="2934045" cy="165735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E26514D-9C08-1ED5-BFF7-2AEDCF9C5F4B}"/>
              </a:ext>
            </a:extLst>
          </p:cNvPr>
          <p:cNvSpPr txBox="1"/>
          <p:nvPr/>
        </p:nvSpPr>
        <p:spPr>
          <a:xfrm>
            <a:off x="8305973" y="2587679"/>
            <a:ext cx="337185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u="sng" dirty="0">
                <a:solidFill>
                  <a:schemeClr val="bg2">
                    <a:lumMod val="10000"/>
                  </a:schemeClr>
                </a:solidFill>
              </a:rPr>
              <a:t>Nearly isothermal cooling can be achieved by proper designing the cooling lines </a:t>
            </a:r>
            <a:endParaRPr lang="nb-NO" sz="1400" u="sng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469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6D18C-04A1-598A-E785-429D47B0F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FF78270-2689-3CCC-2BD2-5A4F11C97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8029"/>
            <a:ext cx="11376025" cy="505534"/>
          </a:xfrm>
        </p:spPr>
        <p:txBody>
          <a:bodyPr/>
          <a:lstStyle/>
          <a:p>
            <a:r>
              <a:rPr lang="en-GB" dirty="0"/>
              <a:t>Potential application for krypton cooling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172BD6-90F3-2B64-1B21-E7149F26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7158F9-1946-D911-E6E0-4B67B3048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Applications for krypton cooling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73662A9-8F57-AE04-207C-90AE1E1D4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51FF35-936E-9484-8DED-289526BDCB73}"/>
              </a:ext>
            </a:extLst>
          </p:cNvPr>
          <p:cNvSpPr txBox="1"/>
          <p:nvPr/>
        </p:nvSpPr>
        <p:spPr>
          <a:xfrm>
            <a:off x="407987" y="671412"/>
            <a:ext cx="1146055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For the low temperature cooling (-30 &lt; T &lt; -55°C):</a:t>
            </a:r>
          </a:p>
          <a:p>
            <a:pPr lvl="1"/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		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FF8603-732A-3D69-C57E-95CDC7B80B68}"/>
              </a:ext>
            </a:extLst>
          </p:cNvPr>
          <p:cNvSpPr txBox="1"/>
          <p:nvPr/>
        </p:nvSpPr>
        <p:spPr>
          <a:xfrm>
            <a:off x="407987" y="954692"/>
            <a:ext cx="11460552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 startAt="2"/>
            </a:pP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As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ejector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system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works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with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both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CO</a:t>
            </a:r>
            <a:r>
              <a:rPr lang="nb-NO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and krypton,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another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option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is to 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run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cycle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with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CO</a:t>
            </a:r>
            <a:r>
              <a:rPr lang="nb-NO" sz="1400" u="sng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reach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temperatures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unattainable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by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2PACL</a:t>
            </a:r>
          </a:p>
          <a:p>
            <a:pPr marL="857250" lvl="1" indent="-400050">
              <a:buFont typeface="+mj-lt"/>
              <a:buAutoNum type="romanUcPeriod" startAt="2"/>
            </a:pP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A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primary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chiller is </a:t>
            </a:r>
            <a:r>
              <a:rPr lang="nb-NO" sz="1400" u="sng" dirty="0" err="1">
                <a:solidFill>
                  <a:schemeClr val="bg2">
                    <a:lumMod val="10000"/>
                  </a:schemeClr>
                </a:solidFill>
              </a:rPr>
              <a:t>no</a:t>
            </a:r>
            <a:r>
              <a:rPr lang="nb-NO" sz="1400" u="sng" dirty="0">
                <a:solidFill>
                  <a:schemeClr val="bg2">
                    <a:lumMod val="10000"/>
                  </a:schemeClr>
                </a:solidFill>
              </a:rPr>
              <a:t> longer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needed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as a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multi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-stage CO</a:t>
            </a:r>
            <a:r>
              <a:rPr lang="nb-NO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system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can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reject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heat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directly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air</a:t>
            </a:r>
          </a:p>
          <a:p>
            <a:pPr marL="857250" lvl="1" indent="-400050">
              <a:buFont typeface="+mj-lt"/>
              <a:buAutoNum type="romanUcPeriod" startAt="2"/>
            </a:pP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CO</a:t>
            </a:r>
            <a:r>
              <a:rPr lang="nb-NO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system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can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now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potentially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reach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temperatures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down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to -53°C</a:t>
            </a:r>
          </a:p>
          <a:p>
            <a:pPr marL="857250" lvl="1" indent="-400050">
              <a:buFont typeface="+mj-lt"/>
              <a:buAutoNum type="romanUcPeriod" startAt="2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 configuration with </a:t>
            </a:r>
            <a:r>
              <a:rPr lang="en-US" sz="1400" u="sng" dirty="0">
                <a:solidFill>
                  <a:schemeClr val="bg2">
                    <a:lumMod val="10000"/>
                  </a:schemeClr>
                </a:solidFill>
              </a:rPr>
              <a:t>two interchangeable parallel systems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provides the flexibility to switch to krypton as working fluid if colder temperatures will be required (in opposition to use directly supercritical krypton)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	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E37920-0261-B6D3-E130-AD20C4BDCB66}"/>
              </a:ext>
            </a:extLst>
          </p:cNvPr>
          <p:cNvSpPr txBox="1"/>
          <p:nvPr/>
        </p:nvSpPr>
        <p:spPr>
          <a:xfrm>
            <a:off x="10431389" y="3451707"/>
            <a:ext cx="17192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Only illustrative example!</a:t>
            </a:r>
            <a:endParaRPr lang="nb-NO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833854-D19C-F222-2C46-F87189069437}"/>
              </a:ext>
            </a:extLst>
          </p:cNvPr>
          <p:cNvSpPr txBox="1"/>
          <p:nvPr/>
        </p:nvSpPr>
        <p:spPr>
          <a:xfrm>
            <a:off x="9206358" y="3755455"/>
            <a:ext cx="992622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Intercooling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865EBF-48B5-FB8F-F56C-C907D83A9EB6}"/>
              </a:ext>
            </a:extLst>
          </p:cNvPr>
          <p:cNvCxnSpPr>
            <a:cxnSpLocks/>
          </p:cNvCxnSpPr>
          <p:nvPr/>
        </p:nvCxnSpPr>
        <p:spPr>
          <a:xfrm flipH="1">
            <a:off x="9376020" y="4032778"/>
            <a:ext cx="185419" cy="31901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82D1A29-1072-60EC-5347-D444EB885491}"/>
              </a:ext>
            </a:extLst>
          </p:cNvPr>
          <p:cNvSpPr txBox="1"/>
          <p:nvPr/>
        </p:nvSpPr>
        <p:spPr>
          <a:xfrm>
            <a:off x="9289227" y="4940541"/>
            <a:ext cx="1091681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First stage compression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886379-6382-2127-1C55-015AF94D4D9D}"/>
              </a:ext>
            </a:extLst>
          </p:cNvPr>
          <p:cNvSpPr txBox="1"/>
          <p:nvPr/>
        </p:nvSpPr>
        <p:spPr>
          <a:xfrm>
            <a:off x="7911277" y="3130909"/>
            <a:ext cx="1091681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Second stage compression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7" name="Picture 2" descr="Free Vectors | Image arrow of rising, rising, hot air, warm air">
            <a:extLst>
              <a:ext uri="{FF2B5EF4-FFF2-40B4-BE49-F238E27FC236}">
                <a16:creationId xmlns:a16="http://schemas.microsoft.com/office/drawing/2014/main" id="{31BC099D-6C21-34E6-DA33-2E206ACE8D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852" y="2370338"/>
            <a:ext cx="485192" cy="36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Free Vectors | Image arrow of rising, rising, hot air, warm air">
            <a:extLst>
              <a:ext uri="{FF2B5EF4-FFF2-40B4-BE49-F238E27FC236}">
                <a16:creationId xmlns:a16="http://schemas.microsoft.com/office/drawing/2014/main" id="{02EFAAEF-1C3F-8258-8F67-06CFEDDBA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694" y="2370337"/>
            <a:ext cx="485192" cy="36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DaVE_TtcYvw.png">
            <a:extLst>
              <a:ext uri="{FF2B5EF4-FFF2-40B4-BE49-F238E27FC236}">
                <a16:creationId xmlns:a16="http://schemas.microsoft.com/office/drawing/2014/main" id="{F24280A6-E1D9-A2A8-36CC-86F55FB7B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61" y="2529735"/>
            <a:ext cx="10107928" cy="377260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5CAFAB5-2848-0B10-9C7D-576826B4886E}"/>
              </a:ext>
            </a:extLst>
          </p:cNvPr>
          <p:cNvSpPr txBox="1"/>
          <p:nvPr/>
        </p:nvSpPr>
        <p:spPr>
          <a:xfrm>
            <a:off x="659258" y="4860841"/>
            <a:ext cx="992622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Capillary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B70A25C-F395-3E04-0149-6C5BFF1A56AD}"/>
              </a:ext>
            </a:extLst>
          </p:cNvPr>
          <p:cNvCxnSpPr>
            <a:cxnSpLocks/>
          </p:cNvCxnSpPr>
          <p:nvPr/>
        </p:nvCxnSpPr>
        <p:spPr>
          <a:xfrm>
            <a:off x="957189" y="5155984"/>
            <a:ext cx="55881" cy="64723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8EDE58C-C990-86A5-B210-F278C427C6BD}"/>
              </a:ext>
            </a:extLst>
          </p:cNvPr>
          <p:cNvSpPr txBox="1"/>
          <p:nvPr/>
        </p:nvSpPr>
        <p:spPr>
          <a:xfrm>
            <a:off x="2578206" y="5330356"/>
            <a:ext cx="992622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Detector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5EE140-6964-D5F4-7C15-D46D991E9C45}"/>
              </a:ext>
            </a:extLst>
          </p:cNvPr>
          <p:cNvCxnSpPr>
            <a:cxnSpLocks/>
          </p:cNvCxnSpPr>
          <p:nvPr/>
        </p:nvCxnSpPr>
        <p:spPr>
          <a:xfrm flipH="1">
            <a:off x="2623238" y="5572459"/>
            <a:ext cx="127634" cy="27851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c 34">
            <a:extLst>
              <a:ext uri="{FF2B5EF4-FFF2-40B4-BE49-F238E27FC236}">
                <a16:creationId xmlns:a16="http://schemas.microsoft.com/office/drawing/2014/main" id="{250ED473-25C6-0631-780A-AEF2DE8898E3}"/>
              </a:ext>
            </a:extLst>
          </p:cNvPr>
          <p:cNvSpPr/>
          <p:nvPr/>
        </p:nvSpPr>
        <p:spPr>
          <a:xfrm rot="2046877">
            <a:off x="1805190" y="5737367"/>
            <a:ext cx="166814" cy="168095"/>
          </a:xfrm>
          <a:prstGeom prst="arc">
            <a:avLst>
              <a:gd name="adj1" fmla="val 16200000"/>
              <a:gd name="adj2" fmla="val 1159681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0ADE6CC-E9D1-A050-294C-ADF085DB4A59}"/>
              </a:ext>
            </a:extLst>
          </p:cNvPr>
          <p:cNvCxnSpPr>
            <a:cxnSpLocks/>
          </p:cNvCxnSpPr>
          <p:nvPr/>
        </p:nvCxnSpPr>
        <p:spPr>
          <a:xfrm flipH="1">
            <a:off x="1888597" y="4566178"/>
            <a:ext cx="484870" cy="114494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757E705-F17D-2FE1-F7E2-38B84D34913B}"/>
              </a:ext>
            </a:extLst>
          </p:cNvPr>
          <p:cNvSpPr txBox="1"/>
          <p:nvPr/>
        </p:nvSpPr>
        <p:spPr>
          <a:xfrm>
            <a:off x="1651880" y="4087164"/>
            <a:ext cx="1543050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Liquid circulation driven by ejector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884D440-EC3B-3EE7-75F4-69BFEE4EAE89}"/>
              </a:ext>
            </a:extLst>
          </p:cNvPr>
          <p:cNvCxnSpPr>
            <a:cxnSpLocks/>
          </p:cNvCxnSpPr>
          <p:nvPr/>
        </p:nvCxnSpPr>
        <p:spPr>
          <a:xfrm flipH="1" flipV="1">
            <a:off x="8496707" y="5812748"/>
            <a:ext cx="709651" cy="3738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70E600F-63C5-AD9A-9418-ED1607D217A8}"/>
              </a:ext>
            </a:extLst>
          </p:cNvPr>
          <p:cNvSpPr txBox="1"/>
          <p:nvPr/>
        </p:nvSpPr>
        <p:spPr>
          <a:xfrm>
            <a:off x="9289227" y="6086896"/>
            <a:ext cx="2356575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Current 2PACL limit (-40°C)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C7AD15-0BE3-13DD-794A-BCE5D24CD1FE}"/>
              </a:ext>
            </a:extLst>
          </p:cNvPr>
          <p:cNvSpPr txBox="1"/>
          <p:nvPr/>
        </p:nvSpPr>
        <p:spPr>
          <a:xfrm>
            <a:off x="6974454" y="2276698"/>
            <a:ext cx="1187805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Rejection to H</a:t>
            </a:r>
            <a:r>
              <a:rPr lang="en-US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O - air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F7BD55-D9EE-5F8B-9437-82CFFF6AC2FD}"/>
              </a:ext>
            </a:extLst>
          </p:cNvPr>
          <p:cNvSpPr txBox="1"/>
          <p:nvPr/>
        </p:nvSpPr>
        <p:spPr>
          <a:xfrm>
            <a:off x="9810103" y="2617462"/>
            <a:ext cx="863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CO</a:t>
            </a:r>
            <a:r>
              <a:rPr lang="en-US" b="1" baseline="-25000" dirty="0"/>
              <a:t>2</a:t>
            </a:r>
            <a:endParaRPr lang="nb-NO" b="1" baseline="-25000" dirty="0"/>
          </a:p>
        </p:txBody>
      </p:sp>
    </p:spTree>
    <p:extLst>
      <p:ext uri="{BB962C8B-B14F-4D97-AF65-F5344CB8AC3E}">
        <p14:creationId xmlns:p14="http://schemas.microsoft.com/office/powerpoint/2010/main" val="1353398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C3BE4-0FD3-5149-D8E8-605F8858B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D9D37E08-8C1D-77DA-AD5C-2DB53D3EF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8029"/>
            <a:ext cx="11376025" cy="505534"/>
          </a:xfrm>
        </p:spPr>
        <p:txBody>
          <a:bodyPr/>
          <a:lstStyle/>
          <a:p>
            <a:r>
              <a:rPr lang="en-GB" dirty="0"/>
              <a:t>Potential application for krypton cooling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1ABE353-8C8A-2479-A711-0CA8BA2C5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A944D51-E7C9-9D58-BB07-84954D8C6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Applications for krypton cooling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AB8E48-0EDA-ADA0-A78F-042571B31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55A89C-A301-FBE5-B281-8A404A54A8C5}"/>
              </a:ext>
            </a:extLst>
          </p:cNvPr>
          <p:cNvSpPr txBox="1"/>
          <p:nvPr/>
        </p:nvSpPr>
        <p:spPr>
          <a:xfrm>
            <a:off x="407987" y="821094"/>
            <a:ext cx="11460552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For the ultra-low cooling, ≈ -100°C 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and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below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, krypton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can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be an alternative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coolant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for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future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detectors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at HL-LHC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using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Silicon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Photomultipliers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SiPM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)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with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single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photon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detection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capabolity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algn="l"/>
            <a:endParaRPr lang="nb-NO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This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detector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technology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has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almost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no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power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to be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dissipated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future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upgrade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will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required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extremely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cold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cooling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down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to -140°C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Currently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a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cryogenic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system is under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investigation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but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same krypton system,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although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with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few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different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requirements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almost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no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thermal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load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, i.e.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recirculation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of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mainly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liquid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via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ejector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),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can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potentially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be used:</a:t>
            </a:r>
          </a:p>
          <a:p>
            <a:pPr algn="l"/>
            <a:endParaRPr lang="nb-NO" dirty="0">
              <a:solidFill>
                <a:schemeClr val="bg2">
                  <a:lumMod val="1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It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allows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integration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of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small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cooling pipes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With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one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single system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thermal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loads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coming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from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surrounding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structure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cables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can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easily</a:t>
            </a:r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 be </a:t>
            </a:r>
            <a:r>
              <a:rPr lang="nb-NO" dirty="0" err="1">
                <a:solidFill>
                  <a:schemeClr val="bg2">
                    <a:lumMod val="10000"/>
                  </a:schemeClr>
                </a:solidFill>
              </a:rPr>
              <a:t>evacuated</a:t>
            </a:r>
            <a:endParaRPr lang="nb-NO" dirty="0">
              <a:solidFill>
                <a:schemeClr val="bg2">
                  <a:lumMod val="10000"/>
                </a:schemeClr>
              </a:solidFill>
            </a:endParaRPr>
          </a:p>
          <a:p>
            <a:pPr lvl="1"/>
            <a:r>
              <a:rPr lang="nb-NO" dirty="0">
                <a:solidFill>
                  <a:schemeClr val="bg2">
                    <a:lumMod val="10000"/>
                  </a:schemeClr>
                </a:solidFill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990917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08675C2-432F-5966-EE5A-320517E1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4702"/>
            <a:ext cx="11376024" cy="4608512"/>
          </a:xfrm>
        </p:spPr>
        <p:txBody>
          <a:bodyPr/>
          <a:lstStyle/>
          <a:p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The cycle technology developed gave promising results, now the focus is on:</a:t>
            </a:r>
          </a:p>
          <a:p>
            <a:pPr marL="342900" indent="-342900">
              <a:buFontTx/>
              <a:buChar char="-"/>
            </a:pP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Demonstration of the real detector cooling system coupled with a CO</a:t>
            </a:r>
            <a:r>
              <a:rPr lang="en-GB" sz="1800" b="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 primary chiller and the external high-pressure tank</a:t>
            </a:r>
          </a:p>
          <a:p>
            <a:pPr marL="342900" indent="-342900">
              <a:buFontTx/>
              <a:buChar char="-"/>
            </a:pP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Extensive test on supercritical and two-phase operation</a:t>
            </a:r>
          </a:p>
          <a:p>
            <a:pPr marL="342900" indent="-342900">
              <a:buFontTx/>
              <a:buChar char="-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A new PhD (Lukas Köster) has started in Norway </a:t>
            </a: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aiming to:</a:t>
            </a:r>
          </a:p>
          <a:p>
            <a:pPr marL="666900" lvl="1" indent="-342900">
              <a:buFontTx/>
              <a:buChar char="-"/>
            </a:pPr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Study heat transfer and pressure drop performance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of krypton in </a:t>
            </a:r>
            <a:r>
              <a:rPr lang="en-GB" dirty="0" err="1">
                <a:solidFill>
                  <a:schemeClr val="bg2">
                    <a:lumMod val="10000"/>
                  </a:schemeClr>
                </a:solidFill>
              </a:rPr>
              <a:t>minichannels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666900" lvl="1" indent="-342900">
              <a:buFontTx/>
              <a:buChar char="-"/>
            </a:pPr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Development of an oil-free compressor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, in this respect:</a:t>
            </a:r>
          </a:p>
          <a:p>
            <a:pPr marL="990900" lvl="2" indent="-342900">
              <a:buFontTx/>
              <a:buChar char="-"/>
            </a:pPr>
            <a:r>
              <a:rPr lang="en-GB" sz="1800" b="1" u="sng" dirty="0">
                <a:solidFill>
                  <a:schemeClr val="bg2">
                    <a:lumMod val="10000"/>
                  </a:schemeClr>
                </a:solidFill>
              </a:rPr>
              <a:t>It is of primary importance for the success of the development to involve an industrial partner</a:t>
            </a:r>
          </a:p>
          <a:p>
            <a:pPr marL="990900" lvl="2" indent="-342900">
              <a:buFontTx/>
              <a:buChar char="-"/>
            </a:pP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Few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 industrial partners have shown their interest in taking part of the project</a:t>
            </a:r>
          </a:p>
          <a:p>
            <a:pPr marL="990900" lvl="2" indent="-342900">
              <a:buFontTx/>
              <a:buChar char="-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While the development of the system is covered by CERN &amp; NTNU funding, the compressor development is lacking an economic support</a:t>
            </a:r>
          </a:p>
          <a:p>
            <a:pPr lvl="2" indent="0">
              <a:buNone/>
            </a:pPr>
            <a:endParaRPr lang="en-GB" sz="1800" b="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GB" sz="1800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sz="1800" b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40243"/>
            <a:ext cx="11376025" cy="505534"/>
          </a:xfrm>
        </p:spPr>
        <p:txBody>
          <a:bodyPr/>
          <a:lstStyle/>
          <a:p>
            <a:r>
              <a:rPr lang="en-GB" dirty="0"/>
              <a:t>Future work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541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537E5003-DC6B-23BB-BCBE-B8DC069B99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547716"/>
            <a:ext cx="10668000" cy="1013948"/>
          </a:xfrm>
        </p:spPr>
        <p:txBody>
          <a:bodyPr/>
          <a:lstStyle/>
          <a:p>
            <a:br>
              <a:rPr lang="en-GB" dirty="0"/>
            </a:br>
            <a:r>
              <a:rPr lang="en-GB" sz="4000" b="0" dirty="0"/>
              <a:t>Thank you for your attention!</a:t>
            </a:r>
            <a:endParaRPr lang="en-GB" b="0" dirty="0"/>
          </a:p>
        </p:txBody>
      </p:sp>
      <p:sp>
        <p:nvSpPr>
          <p:cNvPr id="9" name="Ondertitel 8">
            <a:extLst>
              <a:ext uri="{FF2B5EF4-FFF2-40B4-BE49-F238E27FC236}">
                <a16:creationId xmlns:a16="http://schemas.microsoft.com/office/drawing/2014/main" id="{7B1BE1AA-CDCE-09F8-B309-4254472C3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66679"/>
            <a:ext cx="9144000" cy="2733870"/>
          </a:xfrm>
        </p:spPr>
        <p:txBody>
          <a:bodyPr/>
          <a:lstStyle/>
          <a:p>
            <a:r>
              <a:rPr lang="en-GB" kern="100" dirty="0">
                <a:solidFill>
                  <a:srgbClr val="0033A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Contributors of the project:</a:t>
            </a:r>
            <a:br>
              <a:rPr lang="en-GB" kern="100" dirty="0">
                <a:solidFill>
                  <a:srgbClr val="0033A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GB" sz="1800" kern="100" dirty="0">
                <a:solidFill>
                  <a:srgbClr val="0033A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Luca CONTIERO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GB" sz="1800" kern="100" baseline="300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a,b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Bart VERLAAT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Paolo PETAGNA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(a)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Armin HAFNER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(b)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Krzysztof BANASIAK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(b)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Yosr ALLOUCHE</a:t>
            </a:r>
            <a: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(b)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br>
              <a:rPr lang="en-GB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indent="-342900" algn="ctr">
              <a:lnSpc>
                <a:spcPct val="107000"/>
              </a:lnSpc>
              <a:buAutoNum type="alphaLcParenBoth"/>
            </a:pPr>
            <a:r>
              <a:rPr lang="en-GB" sz="1400" i="1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CERN, Geneva, 1211, Switzerland, </a:t>
            </a:r>
            <a:r>
              <a:rPr lang="en-GB" sz="1400" u="none" strike="noStrike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luca.contiero@cern.ch</a:t>
            </a:r>
            <a:endParaRPr lang="en-GB" sz="1400" u="none" strike="noStrike" kern="100" dirty="0">
              <a:solidFill>
                <a:srgbClr val="467886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indent="-342900" algn="ctr">
              <a:lnSpc>
                <a:spcPct val="107000"/>
              </a:lnSpc>
              <a:buAutoNum type="alphaLcParenBoth"/>
            </a:pPr>
            <a:r>
              <a:rPr lang="en-GB" sz="1400" i="1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NTNU, Trondheim, 7491, Norway</a:t>
            </a:r>
          </a:p>
          <a:p>
            <a:pPr marL="457200" algn="ctr">
              <a:lnSpc>
                <a:spcPct val="107000"/>
              </a:lnSpc>
            </a:pPr>
            <a:endParaRPr lang="nl-NL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FACC1A6-0CF7-FF4D-3805-3177DF8CF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F9DD043-B409-905D-4995-0837CBAF8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Contiero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AD7B818-B4E9-FB09-BDAE-858F62E5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439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070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F302C15-7D51-88CA-7084-E456ED8E3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172917"/>
            <a:ext cx="5616574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F902139-AF4F-1224-87C8-2189CAA9F8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777564"/>
            <a:ext cx="5616575" cy="5373854"/>
          </a:xfrm>
        </p:spPr>
        <p:txBody>
          <a:bodyPr/>
          <a:lstStyle/>
          <a:p>
            <a:r>
              <a:rPr lang="en-GB" sz="1400" dirty="0"/>
              <a:t>Introduction</a:t>
            </a:r>
          </a:p>
          <a:p>
            <a:pPr marL="666750" lvl="1" indent="-342900">
              <a:buFontTx/>
              <a:buChar char="-"/>
            </a:pPr>
            <a:r>
              <a:rPr lang="en-GB" sz="1400" dirty="0"/>
              <a:t>Why krypton as cooling agent?</a:t>
            </a:r>
          </a:p>
          <a:p>
            <a:r>
              <a:rPr lang="en-GB" sz="1400" dirty="0"/>
              <a:t>New cycle technology</a:t>
            </a:r>
          </a:p>
          <a:p>
            <a:pPr marL="666750" lvl="1" indent="-342900">
              <a:buFontTx/>
              <a:buChar char="-"/>
            </a:pPr>
            <a:r>
              <a:rPr lang="en-GB" sz="1400" dirty="0"/>
              <a:t>Principle</a:t>
            </a:r>
          </a:p>
          <a:p>
            <a:pPr marL="666750" lvl="1" indent="-342900">
              <a:buFontTx/>
              <a:buChar char="-"/>
            </a:pPr>
            <a:r>
              <a:rPr lang="en-GB" sz="1400" dirty="0"/>
              <a:t>Ejector as passive pumping device</a:t>
            </a:r>
          </a:p>
          <a:p>
            <a:pPr marL="666750" lvl="1" indent="-342900">
              <a:buFontTx/>
              <a:buChar char="-"/>
            </a:pPr>
            <a:r>
              <a:rPr lang="en-GB" sz="1400" dirty="0"/>
              <a:t>Experimental assessment</a:t>
            </a:r>
          </a:p>
          <a:p>
            <a:pPr marL="666750" lvl="1" indent="-342900">
              <a:buFontTx/>
              <a:buChar char="-"/>
            </a:pPr>
            <a:r>
              <a:rPr lang="en-GB" sz="1400" dirty="0"/>
              <a:t>Installation at CERN</a:t>
            </a:r>
          </a:p>
          <a:p>
            <a:r>
              <a:rPr lang="en-GB" sz="1400" dirty="0"/>
              <a:t>Potential applications</a:t>
            </a:r>
          </a:p>
          <a:p>
            <a:pPr marL="666750" lvl="1" indent="-342900">
              <a:buFontTx/>
              <a:buChar char="-"/>
            </a:pPr>
            <a:r>
              <a:rPr lang="en-GB" sz="1400" dirty="0"/>
              <a:t>Low temperature cooling (-40/-80 °C)</a:t>
            </a:r>
          </a:p>
          <a:p>
            <a:pPr marL="666750" lvl="1" indent="-342900">
              <a:buFontTx/>
              <a:buChar char="-"/>
            </a:pPr>
            <a:r>
              <a:rPr lang="en-GB" sz="1400" dirty="0"/>
              <a:t>Ultra-low temperature (ULT) cooling (&lt; -80°C)</a:t>
            </a:r>
          </a:p>
          <a:p>
            <a:r>
              <a:rPr lang="en-GB" sz="1400" dirty="0"/>
              <a:t>Future program</a:t>
            </a:r>
          </a:p>
          <a:p>
            <a:pPr marL="666750" lvl="1" indent="-342900">
              <a:buFontTx/>
              <a:buChar char="-"/>
            </a:pPr>
            <a:r>
              <a:rPr lang="en-GB" sz="1400" dirty="0"/>
              <a:t>Oil-free machine development</a:t>
            </a:r>
          </a:p>
          <a:p>
            <a:pPr marL="666750" lvl="1" indent="-342900">
              <a:buFontTx/>
              <a:buChar char="-"/>
            </a:pPr>
            <a:r>
              <a:rPr lang="en-GB" sz="1400" dirty="0"/>
              <a:t>HTC &amp; </a:t>
            </a:r>
            <a:r>
              <a:rPr lang="en-GB" sz="1400" dirty="0" err="1"/>
              <a:t>Δp</a:t>
            </a:r>
            <a:r>
              <a:rPr lang="en-GB" sz="1400" dirty="0"/>
              <a:t> performance map</a:t>
            </a:r>
          </a:p>
          <a:p>
            <a:pPr marL="342900" indent="-342900">
              <a:buFontTx/>
              <a:buChar char="-"/>
            </a:pPr>
            <a:r>
              <a:rPr lang="en-GB" sz="14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001810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28" y="98346"/>
            <a:ext cx="11376025" cy="635112"/>
          </a:xfrm>
        </p:spPr>
        <p:txBody>
          <a:bodyPr/>
          <a:lstStyle/>
          <a:p>
            <a:r>
              <a:rPr lang="en-GB" dirty="0"/>
              <a:t>Fluid study analysis: why krypton?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70246" y="6349222"/>
            <a:ext cx="1542289" cy="365125"/>
          </a:xfrm>
        </p:spPr>
        <p:txBody>
          <a:bodyPr/>
          <a:lstStyle/>
          <a:p>
            <a:r>
              <a:rPr lang="en-US" dirty="0"/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Why krypton?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E0217D-D959-AA10-C80A-EEA760AE6C55}"/>
              </a:ext>
            </a:extLst>
          </p:cNvPr>
          <p:cNvSpPr txBox="1"/>
          <p:nvPr/>
        </p:nvSpPr>
        <p:spPr>
          <a:xfrm>
            <a:off x="233081" y="640830"/>
            <a:ext cx="11376025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Low-mass detectors demand: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Integration of small cooling channels (hardware minimization)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Uniform temperature distribution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 working temperature range allows to select potential candidates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400" i="1" u="sng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Critical pressure and temperature </a:t>
            </a:r>
            <a:r>
              <a:rPr lang="en-US" sz="1400" i="1" u="sng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5" name="Picture 14" descr="A comparison of graphs and diagrams&#10;&#10;AI-generated content may be incorrect.">
            <a:extLst>
              <a:ext uri="{FF2B5EF4-FFF2-40B4-BE49-F238E27FC236}">
                <a16:creationId xmlns:a16="http://schemas.microsoft.com/office/drawing/2014/main" id="{0631485C-2C65-3294-DA76-DAE95C3EBD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28" y="2202025"/>
            <a:ext cx="7144089" cy="3208948"/>
          </a:xfrm>
          <a:prstGeom prst="rect">
            <a:avLst/>
          </a:prstGeom>
        </p:spPr>
      </p:pic>
      <p:pic>
        <p:nvPicPr>
          <p:cNvPr id="17" name="Picture 16" descr="A graph of a pipe diameter&#10;&#10;AI-generated content may be incorrect.">
            <a:extLst>
              <a:ext uri="{FF2B5EF4-FFF2-40B4-BE49-F238E27FC236}">
                <a16:creationId xmlns:a16="http://schemas.microsoft.com/office/drawing/2014/main" id="{F71A0403-7A9C-3B95-762A-F05B33FA9A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833" y="2164683"/>
            <a:ext cx="4297628" cy="352386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B9AAD6A-57B2-8DEF-FD46-1C15225CE594}"/>
              </a:ext>
            </a:extLst>
          </p:cNvPr>
          <p:cNvSpPr txBox="1"/>
          <p:nvPr/>
        </p:nvSpPr>
        <p:spPr>
          <a:xfrm>
            <a:off x="515744" y="4775973"/>
            <a:ext cx="10464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Krypton</a:t>
            </a:r>
            <a:endParaRPr lang="nb-NO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8E3136-4253-0CED-00DD-D636C0B6F5CE}"/>
              </a:ext>
            </a:extLst>
          </p:cNvPr>
          <p:cNvSpPr txBox="1"/>
          <p:nvPr/>
        </p:nvSpPr>
        <p:spPr>
          <a:xfrm>
            <a:off x="800198" y="2853209"/>
            <a:ext cx="13398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Old cooling choice at CERN</a:t>
            </a:r>
            <a:endParaRPr lang="nb-NO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29355D-AB64-3B15-DE3E-6BD5F9D7D5B2}"/>
              </a:ext>
            </a:extLst>
          </p:cNvPr>
          <p:cNvSpPr txBox="1"/>
          <p:nvPr/>
        </p:nvSpPr>
        <p:spPr>
          <a:xfrm>
            <a:off x="2317848" y="3723785"/>
            <a:ext cx="12630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Improved performance near critical point</a:t>
            </a:r>
            <a:endParaRPr lang="nb-NO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ED02ACA-CE3D-48E7-E9AB-2E2CDDEAE606}"/>
              </a:ext>
            </a:extLst>
          </p:cNvPr>
          <p:cNvCxnSpPr/>
          <p:nvPr/>
        </p:nvCxnSpPr>
        <p:spPr>
          <a:xfrm flipV="1">
            <a:off x="793847" y="4535641"/>
            <a:ext cx="88900" cy="24033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89DAD6C-E882-3701-9F96-B35A89D0EDBC}"/>
              </a:ext>
            </a:extLst>
          </p:cNvPr>
          <p:cNvCxnSpPr>
            <a:cxnSpLocks/>
          </p:cNvCxnSpPr>
          <p:nvPr/>
        </p:nvCxnSpPr>
        <p:spPr>
          <a:xfrm flipH="1">
            <a:off x="1308197" y="3222541"/>
            <a:ext cx="95250" cy="583957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8742364-08B6-6C02-8991-F639FD999A6F}"/>
              </a:ext>
            </a:extLst>
          </p:cNvPr>
          <p:cNvCxnSpPr>
            <a:cxnSpLocks/>
          </p:cNvCxnSpPr>
          <p:nvPr/>
        </p:nvCxnSpPr>
        <p:spPr>
          <a:xfrm>
            <a:off x="3298922" y="4266692"/>
            <a:ext cx="58281" cy="16099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20B96268-8B70-AB56-B0F8-4943B4F7A425}"/>
              </a:ext>
            </a:extLst>
          </p:cNvPr>
          <p:cNvSpPr/>
          <p:nvPr/>
        </p:nvSpPr>
        <p:spPr>
          <a:xfrm>
            <a:off x="3283047" y="4434041"/>
            <a:ext cx="209550" cy="603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0F08366-1A56-D97F-FBFB-C1048EFDC990}"/>
              </a:ext>
            </a:extLst>
          </p:cNvPr>
          <p:cNvSpPr txBox="1"/>
          <p:nvPr/>
        </p:nvSpPr>
        <p:spPr>
          <a:xfrm>
            <a:off x="371184" y="5528418"/>
            <a:ext cx="680457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Assess the dependence of the change in saturation temperature on pressure drop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791065-44D7-8708-8B00-7A12CD80135F}"/>
              </a:ext>
            </a:extLst>
          </p:cNvPr>
          <p:cNvSpPr txBox="1"/>
          <p:nvPr/>
        </p:nvSpPr>
        <p:spPr>
          <a:xfrm>
            <a:off x="7948160" y="5757729"/>
            <a:ext cx="366094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Krypton appears to have better thermal performance at small pipe diameters</a:t>
            </a:r>
            <a:endParaRPr lang="nb-NO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B050A5A-053F-2C1C-3D1D-7AE7D9E49A5B}"/>
                  </a:ext>
                </a:extLst>
              </p:cNvPr>
              <p:cNvSpPr txBox="1"/>
              <p:nvPr/>
            </p:nvSpPr>
            <p:spPr>
              <a:xfrm>
                <a:off x="9050694" y="3424034"/>
                <a:ext cx="2738106" cy="435953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1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chemeClr val="bg2">
                        <a:lumMod val="1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VHTC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𝑽𝒐𝒍𝒖𝒎𝒆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l-GR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𝑯𝑻𝑪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𝑫𝑷</m:t>
                        </m:r>
                        <m:r>
                          <a:rPr lang="en-US" b="1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nb-NO" b="1" dirty="0">
                  <a:solidFill>
                    <a:schemeClr val="bg2">
                      <a:lumMod val="1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B050A5A-053F-2C1C-3D1D-7AE7D9E49A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0694" y="3424034"/>
                <a:ext cx="2738106" cy="435953"/>
              </a:xfrm>
              <a:prstGeom prst="rect">
                <a:avLst/>
              </a:prstGeom>
              <a:blipFill>
                <a:blip r:embed="rId4"/>
                <a:stretch>
                  <a:fillRect l="-3319" t="-4054" b="-14865"/>
                </a:stretch>
              </a:blipFill>
              <a:ln w="19050"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7886D2A-1792-1BA5-7343-37FA94EC1982}"/>
              </a:ext>
            </a:extLst>
          </p:cNvPr>
          <p:cNvSpPr txBox="1"/>
          <p:nvPr/>
        </p:nvSpPr>
        <p:spPr>
          <a:xfrm>
            <a:off x="6537034" y="1930851"/>
            <a:ext cx="680457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{ T = -80°C, Q = 200 W, L = 2 m, VQ = 0-35% }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180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44B8F58-D342-22F1-64DA-C04227EC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3327"/>
            <a:ext cx="11376025" cy="505534"/>
          </a:xfrm>
        </p:spPr>
        <p:txBody>
          <a:bodyPr/>
          <a:lstStyle/>
          <a:p>
            <a:r>
              <a:rPr lang="en-GB" dirty="0"/>
              <a:t>New cycle technology: p-h diagram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CCDA50-E2A7-4D0A-323C-507AB75D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F17B5-8344-C362-8FD8-97C908FF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cycle technology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B5096-4C2F-42D4-FDE2-32F46626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475708C-4DE1-8557-BE02-019539E062E7}"/>
              </a:ext>
            </a:extLst>
          </p:cNvPr>
          <p:cNvSpPr txBox="1"/>
          <p:nvPr/>
        </p:nvSpPr>
        <p:spPr>
          <a:xfrm>
            <a:off x="6925356" y="850424"/>
            <a:ext cx="486188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u="sng" dirty="0">
                <a:solidFill>
                  <a:schemeClr val="bg2">
                    <a:lumMod val="10000"/>
                  </a:schemeClr>
                </a:solidFill>
              </a:rPr>
              <a:t>Starting conditions in gas-phase precludes the use of pumped loop system (2PACL)</a:t>
            </a:r>
            <a:endParaRPr lang="nb-NO" sz="1400" u="sng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6" name="Picture 45" descr="A diagram of a graph&#10;&#10;AI-generated content may be incorrect.">
            <a:extLst>
              <a:ext uri="{FF2B5EF4-FFF2-40B4-BE49-F238E27FC236}">
                <a16:creationId xmlns:a16="http://schemas.microsoft.com/office/drawing/2014/main" id="{7F5C5AB3-A09B-DEF1-AC2E-E1B1FCD3CD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8" y="1122114"/>
            <a:ext cx="6656817" cy="49911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DC901606-F6AA-38FC-B8FB-D6D9B15913EC}"/>
              </a:ext>
            </a:extLst>
          </p:cNvPr>
          <p:cNvSpPr txBox="1"/>
          <p:nvPr/>
        </p:nvSpPr>
        <p:spPr>
          <a:xfrm>
            <a:off x="4523670" y="1672403"/>
            <a:ext cx="30180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Room temperature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843A243-2823-787D-BB18-4647C1D787C8}"/>
              </a:ext>
            </a:extLst>
          </p:cNvPr>
          <p:cNvSpPr txBox="1"/>
          <p:nvPr/>
        </p:nvSpPr>
        <p:spPr>
          <a:xfrm>
            <a:off x="5133270" y="3376736"/>
            <a:ext cx="30180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Starting point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DA44867-D979-723A-2030-5B4E41D9769C}"/>
              </a:ext>
            </a:extLst>
          </p:cNvPr>
          <p:cNvCxnSpPr/>
          <p:nvPr/>
        </p:nvCxnSpPr>
        <p:spPr>
          <a:xfrm flipH="1">
            <a:off x="3067050" y="3486294"/>
            <a:ext cx="1876425" cy="990456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2" descr="Thinking-smiley-face-clipart - RunMyResearch">
            <a:extLst>
              <a:ext uri="{FF2B5EF4-FFF2-40B4-BE49-F238E27FC236}">
                <a16:creationId xmlns:a16="http://schemas.microsoft.com/office/drawing/2014/main" id="{20FEF868-6326-1FE7-4520-29ACE0418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730" y="3140075"/>
            <a:ext cx="577315" cy="57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FDF1552-6A45-06A0-66B2-E5A91C285F4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9860"/>
          <a:stretch/>
        </p:blipFill>
        <p:spPr>
          <a:xfrm>
            <a:off x="6925356" y="2976310"/>
            <a:ext cx="4861881" cy="1666907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984FDA1E-B763-E1A2-0C7B-1283D15A115F}"/>
              </a:ext>
            </a:extLst>
          </p:cNvPr>
          <p:cNvSpPr txBox="1"/>
          <p:nvPr/>
        </p:nvSpPr>
        <p:spPr>
          <a:xfrm>
            <a:off x="2419633" y="2297369"/>
            <a:ext cx="30180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CO</a:t>
            </a:r>
            <a:r>
              <a:rPr lang="en-US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limit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9ABB494-CC90-CDF7-51ED-4CA3EAA3E97E}"/>
              </a:ext>
            </a:extLst>
          </p:cNvPr>
          <p:cNvSpPr txBox="1"/>
          <p:nvPr/>
        </p:nvSpPr>
        <p:spPr>
          <a:xfrm>
            <a:off x="6711951" y="4712850"/>
            <a:ext cx="548005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New technology must be developed to avoid thermal shocks on the detector modules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CONTROLLED COOLDOWN</a:t>
            </a:r>
            <a:endParaRPr lang="en-US" sz="1400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This challenges apply to any potential coolant for ULT, as fluids with </a:t>
            </a:r>
            <a:r>
              <a:rPr lang="en-US" sz="1400" u="sng" dirty="0">
                <a:solidFill>
                  <a:schemeClr val="bg2">
                    <a:lumMod val="10000"/>
                  </a:schemeClr>
                </a:solidFill>
              </a:rPr>
              <a:t>low critical temperature are required for boosted 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A1E0810-32EF-F375-5BE4-C1A0C65412B7}"/>
              </a:ext>
            </a:extLst>
          </p:cNvPr>
          <p:cNvSpPr txBox="1"/>
          <p:nvPr/>
        </p:nvSpPr>
        <p:spPr>
          <a:xfrm>
            <a:off x="113255" y="906670"/>
            <a:ext cx="30180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Similar pressure levels to CO</a:t>
            </a:r>
            <a:r>
              <a:rPr lang="en-US" sz="1400" baseline="-25000" dirty="0">
                <a:solidFill>
                  <a:srgbClr val="FF0000"/>
                </a:solidFill>
              </a:rPr>
              <a:t>2</a:t>
            </a:r>
            <a:endParaRPr lang="nb-NO" sz="1400" baseline="-25000" dirty="0">
              <a:solidFill>
                <a:srgbClr val="FF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4419CEF-378A-900B-942F-50DA1A01879E}"/>
              </a:ext>
            </a:extLst>
          </p:cNvPr>
          <p:cNvGrpSpPr/>
          <p:nvPr/>
        </p:nvGrpSpPr>
        <p:grpSpPr>
          <a:xfrm>
            <a:off x="6925356" y="1385403"/>
            <a:ext cx="4861881" cy="1621129"/>
            <a:chOff x="2023694" y="3063101"/>
            <a:chExt cx="4861881" cy="162112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CB668E2-427F-3844-F46C-00BB92316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51237"/>
            <a:stretch/>
          </p:blipFill>
          <p:spPr>
            <a:xfrm>
              <a:off x="2023694" y="3063101"/>
              <a:ext cx="4861881" cy="1621129"/>
            </a:xfrm>
            <a:prstGeom prst="rect">
              <a:avLst/>
            </a:prstGeom>
          </p:spPr>
        </p:pic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B389322-2E9B-5232-6E88-87953E386819}"/>
                </a:ext>
              </a:extLst>
            </p:cNvPr>
            <p:cNvCxnSpPr>
              <a:cxnSpLocks/>
            </p:cNvCxnSpPr>
            <p:nvPr/>
          </p:nvCxnSpPr>
          <p:spPr>
            <a:xfrm>
              <a:off x="3357418" y="3404741"/>
              <a:ext cx="1047627" cy="104905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E068107-6FBC-6896-4497-7E9768D740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10078" y="3404741"/>
              <a:ext cx="1094967" cy="99976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752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DF9C2-31B6-F224-2359-DBCF920DA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6D4C2E63-4CCE-33A8-DBCA-B64FC2B73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3327"/>
            <a:ext cx="11376025" cy="505534"/>
          </a:xfrm>
        </p:spPr>
        <p:txBody>
          <a:bodyPr/>
          <a:lstStyle/>
          <a:p>
            <a:r>
              <a:rPr lang="en-GB" dirty="0"/>
              <a:t>New cycle technology: Ejector-driven system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F4F2FE6-B702-32CF-674A-74C51D834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7C8B3C7-6DDE-6A14-AFEB-E74980A1E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Ejector-driven refrigeration system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9DFFAC6-1830-64BF-DF4A-29625C354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BCFBEEE-913E-7E79-4308-37D794D7A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30" y="1077985"/>
            <a:ext cx="8236466" cy="505087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F741B87-FBC6-C3EE-E43B-C587E0ABC8AE}"/>
              </a:ext>
            </a:extLst>
          </p:cNvPr>
          <p:cNvCxnSpPr>
            <a:cxnSpLocks/>
          </p:cNvCxnSpPr>
          <p:nvPr/>
        </p:nvCxnSpPr>
        <p:spPr>
          <a:xfrm>
            <a:off x="298385" y="2249341"/>
            <a:ext cx="5150498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482C752-0BC8-89FC-030B-8A74214581AE}"/>
              </a:ext>
            </a:extLst>
          </p:cNvPr>
          <p:cNvCxnSpPr>
            <a:cxnSpLocks/>
          </p:cNvCxnSpPr>
          <p:nvPr/>
        </p:nvCxnSpPr>
        <p:spPr>
          <a:xfrm>
            <a:off x="298385" y="2249341"/>
            <a:ext cx="0" cy="3794449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9FC951-B2A5-A840-7253-B75C2C9220FF}"/>
              </a:ext>
            </a:extLst>
          </p:cNvPr>
          <p:cNvCxnSpPr>
            <a:cxnSpLocks/>
          </p:cNvCxnSpPr>
          <p:nvPr/>
        </p:nvCxnSpPr>
        <p:spPr>
          <a:xfrm flipH="1">
            <a:off x="298385" y="6072022"/>
            <a:ext cx="5150498" cy="0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677A34E-A00E-0C98-FF37-B1117EE316E4}"/>
              </a:ext>
            </a:extLst>
          </p:cNvPr>
          <p:cNvCxnSpPr>
            <a:cxnSpLocks/>
          </p:cNvCxnSpPr>
          <p:nvPr/>
        </p:nvCxnSpPr>
        <p:spPr>
          <a:xfrm>
            <a:off x="5448883" y="2249341"/>
            <a:ext cx="0" cy="3794449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68C58A-1069-2943-2208-3A93853F5BCC}"/>
              </a:ext>
            </a:extLst>
          </p:cNvPr>
          <p:cNvSpPr txBox="1"/>
          <p:nvPr/>
        </p:nvSpPr>
        <p:spPr>
          <a:xfrm>
            <a:off x="639863" y="1940292"/>
            <a:ext cx="680457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Pumping loop driven by the ejector</a:t>
            </a:r>
            <a:endParaRPr lang="nb-NO" sz="1400" b="1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08015C-0D12-C07C-02E8-532E186C565B}"/>
              </a:ext>
            </a:extLst>
          </p:cNvPr>
          <p:cNvSpPr txBox="1"/>
          <p:nvPr/>
        </p:nvSpPr>
        <p:spPr>
          <a:xfrm>
            <a:off x="6561451" y="993550"/>
            <a:ext cx="22744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F0"/>
                </a:solidFill>
              </a:rPr>
              <a:t>Vapor compression cycle</a:t>
            </a:r>
            <a:endParaRPr lang="nb-NO" sz="1400" b="1" dirty="0">
              <a:solidFill>
                <a:srgbClr val="00B0F0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A05C74-5D26-174E-F66F-570E58373C13}"/>
              </a:ext>
            </a:extLst>
          </p:cNvPr>
          <p:cNvCxnSpPr>
            <a:cxnSpLocks/>
          </p:cNvCxnSpPr>
          <p:nvPr/>
        </p:nvCxnSpPr>
        <p:spPr>
          <a:xfrm>
            <a:off x="5682149" y="1293695"/>
            <a:ext cx="0" cy="2135968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014D37A-398A-4252-14B3-925A6443A76E}"/>
              </a:ext>
            </a:extLst>
          </p:cNvPr>
          <p:cNvCxnSpPr>
            <a:cxnSpLocks/>
          </p:cNvCxnSpPr>
          <p:nvPr/>
        </p:nvCxnSpPr>
        <p:spPr>
          <a:xfrm flipH="1" flipV="1">
            <a:off x="5682149" y="3443864"/>
            <a:ext cx="1138334" cy="21361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9A84A4B-72D5-DAF4-E538-662DC9387A5E}"/>
              </a:ext>
            </a:extLst>
          </p:cNvPr>
          <p:cNvCxnSpPr>
            <a:cxnSpLocks/>
          </p:cNvCxnSpPr>
          <p:nvPr/>
        </p:nvCxnSpPr>
        <p:spPr>
          <a:xfrm flipV="1">
            <a:off x="6820483" y="3465225"/>
            <a:ext cx="0" cy="1564638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F77801A-DE54-8B2D-5BD8-146BF5772611}"/>
              </a:ext>
            </a:extLst>
          </p:cNvPr>
          <p:cNvCxnSpPr>
            <a:cxnSpLocks/>
          </p:cNvCxnSpPr>
          <p:nvPr/>
        </p:nvCxnSpPr>
        <p:spPr>
          <a:xfrm flipV="1">
            <a:off x="8941642" y="1293695"/>
            <a:ext cx="0" cy="3635189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F2CAEB7-F22C-0217-D69A-F3FE585DC523}"/>
              </a:ext>
            </a:extLst>
          </p:cNvPr>
          <p:cNvCxnSpPr>
            <a:cxnSpLocks/>
          </p:cNvCxnSpPr>
          <p:nvPr/>
        </p:nvCxnSpPr>
        <p:spPr>
          <a:xfrm flipH="1">
            <a:off x="6820483" y="5029863"/>
            <a:ext cx="2121159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CC69B55-0433-C016-6763-273B6E4E5310}"/>
              </a:ext>
            </a:extLst>
          </p:cNvPr>
          <p:cNvCxnSpPr>
            <a:cxnSpLocks/>
          </p:cNvCxnSpPr>
          <p:nvPr/>
        </p:nvCxnSpPr>
        <p:spPr>
          <a:xfrm flipH="1">
            <a:off x="5682149" y="1259483"/>
            <a:ext cx="3259493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C9BDC78-0955-E7E7-1D39-630083510BDF}"/>
              </a:ext>
            </a:extLst>
          </p:cNvPr>
          <p:cNvSpPr txBox="1"/>
          <p:nvPr/>
        </p:nvSpPr>
        <p:spPr>
          <a:xfrm>
            <a:off x="9069161" y="2193632"/>
            <a:ext cx="3018063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System must be 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oil-free 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Layout of the detector loop partially unaltered with respect to 2PACL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Use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of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an </a:t>
            </a:r>
            <a:r>
              <a:rPr lang="nb-NO" sz="1400" b="1" dirty="0" err="1">
                <a:solidFill>
                  <a:schemeClr val="bg2">
                    <a:lumMod val="10000"/>
                  </a:schemeClr>
                </a:solidFill>
              </a:rPr>
              <a:t>ejector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as pumping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device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External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high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-pressure (</a:t>
            </a:r>
            <a:r>
              <a:rPr lang="nb-NO" sz="1400" b="1" dirty="0" err="1">
                <a:solidFill>
                  <a:schemeClr val="bg2">
                    <a:lumMod val="10000"/>
                  </a:schemeClr>
                </a:solidFill>
              </a:rPr>
              <a:t>accumulator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) tank for single-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phase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operation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&amp;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transition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to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two-phase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D85C201-AB94-4011-4065-50990733CADF}"/>
              </a:ext>
            </a:extLst>
          </p:cNvPr>
          <p:cNvSpPr/>
          <p:nvPr/>
        </p:nvSpPr>
        <p:spPr>
          <a:xfrm>
            <a:off x="4886325" y="2193632"/>
            <a:ext cx="562550" cy="52098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E7A64F0-85DE-6844-4608-099E5417D4D8}"/>
              </a:ext>
            </a:extLst>
          </p:cNvPr>
          <p:cNvSpPr/>
          <p:nvPr/>
        </p:nvSpPr>
        <p:spPr>
          <a:xfrm>
            <a:off x="7787277" y="3703377"/>
            <a:ext cx="880465" cy="1133739"/>
          </a:xfrm>
          <a:prstGeom prst="ellipse">
            <a:avLst/>
          </a:prstGeom>
          <a:noFill/>
          <a:ln w="1905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65677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5DB32-476F-D46B-AF0E-77DC15699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4059AC9D-5D63-01FF-FA02-E7BC90929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3327"/>
            <a:ext cx="11376025" cy="505534"/>
          </a:xfrm>
        </p:spPr>
        <p:txBody>
          <a:bodyPr/>
          <a:lstStyle/>
          <a:p>
            <a:r>
              <a:rPr lang="en-GB" dirty="0"/>
              <a:t>New cycle technology: Two-phase operation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7FFD2CE-9ECF-6CBA-9B5D-87CC6DE2D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C89F496-7C77-240C-42B5-0454A48F6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Ejector-driven refrigeration system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31FC33C-4565-E62E-37F5-756C2F6EE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DC62EB6-CF30-267E-C107-67747509EB0B}"/>
              </a:ext>
            </a:extLst>
          </p:cNvPr>
          <p:cNvGrpSpPr/>
          <p:nvPr/>
        </p:nvGrpSpPr>
        <p:grpSpPr>
          <a:xfrm>
            <a:off x="575907" y="678861"/>
            <a:ext cx="11040186" cy="5055904"/>
            <a:chOff x="575906" y="901048"/>
            <a:chExt cx="11040186" cy="5055904"/>
          </a:xfrm>
        </p:grpSpPr>
        <p:pic>
          <p:nvPicPr>
            <p:cNvPr id="9" name="Picture 8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2EB0CAB5-21F2-B886-07E6-FD3671822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906" y="901048"/>
              <a:ext cx="11040186" cy="505590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0B04687-E85B-7640-F03A-F219D85983F2}"/>
                </a:ext>
              </a:extLst>
            </p:cNvPr>
            <p:cNvSpPr txBox="1"/>
            <p:nvPr/>
          </p:nvSpPr>
          <p:spPr>
            <a:xfrm>
              <a:off x="2341984" y="1614196"/>
              <a:ext cx="783771" cy="5411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nb-NO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FBE1B7C-5B12-BFA7-EE6D-228A82A0A1BD}"/>
                </a:ext>
              </a:extLst>
            </p:cNvPr>
            <p:cNvSpPr txBox="1"/>
            <p:nvPr/>
          </p:nvSpPr>
          <p:spPr>
            <a:xfrm>
              <a:off x="6223518" y="1225421"/>
              <a:ext cx="485192" cy="5411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nb-NO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008D1C8-D65A-BD8B-F232-246271679BCE}"/>
              </a:ext>
            </a:extLst>
          </p:cNvPr>
          <p:cNvSpPr txBox="1"/>
          <p:nvPr/>
        </p:nvSpPr>
        <p:spPr>
          <a:xfrm>
            <a:off x="6223519" y="2864531"/>
            <a:ext cx="992622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Ejector sucks liquid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7BD99E7-0B4D-5D9A-AB33-A36921B9783A}"/>
              </a:ext>
            </a:extLst>
          </p:cNvPr>
          <p:cNvCxnSpPr/>
          <p:nvPr/>
        </p:nvCxnSpPr>
        <p:spPr>
          <a:xfrm>
            <a:off x="6911341" y="3295418"/>
            <a:ext cx="167640" cy="11229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399513C-E834-0B7B-575E-831639E76797}"/>
              </a:ext>
            </a:extLst>
          </p:cNvPr>
          <p:cNvSpPr txBox="1"/>
          <p:nvPr/>
        </p:nvSpPr>
        <p:spPr>
          <a:xfrm>
            <a:off x="9928188" y="4476258"/>
            <a:ext cx="1421755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Gas compression (no risk of sending liquid)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37A1340-D381-B1C7-9EC0-2B53581412C4}"/>
              </a:ext>
            </a:extLst>
          </p:cNvPr>
          <p:cNvCxnSpPr>
            <a:cxnSpLocks/>
          </p:cNvCxnSpPr>
          <p:nvPr/>
        </p:nvCxnSpPr>
        <p:spPr>
          <a:xfrm flipH="1" flipV="1">
            <a:off x="9852661" y="3984053"/>
            <a:ext cx="259080" cy="4343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B4174E0-F0BC-FD3E-F2AE-E0B415912253}"/>
              </a:ext>
            </a:extLst>
          </p:cNvPr>
          <p:cNvSpPr txBox="1"/>
          <p:nvPr/>
        </p:nvSpPr>
        <p:spPr>
          <a:xfrm>
            <a:off x="5177557" y="4741558"/>
            <a:ext cx="788903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Capillary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D8A4D5-BDB3-2F84-4765-985F55E175BC}"/>
              </a:ext>
            </a:extLst>
          </p:cNvPr>
          <p:cNvSpPr txBox="1"/>
          <p:nvPr/>
        </p:nvSpPr>
        <p:spPr>
          <a:xfrm>
            <a:off x="5818571" y="5519321"/>
            <a:ext cx="1295088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Vaporization in the detector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B9715DC-C3F8-9D90-EF15-DEBB96FB2099}"/>
              </a:ext>
            </a:extLst>
          </p:cNvPr>
          <p:cNvCxnSpPr>
            <a:cxnSpLocks/>
          </p:cNvCxnSpPr>
          <p:nvPr/>
        </p:nvCxnSpPr>
        <p:spPr>
          <a:xfrm flipV="1">
            <a:off x="6537961" y="4849280"/>
            <a:ext cx="575698" cy="62347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0CB4077-C400-EA95-CC0A-E6D857101DA1}"/>
              </a:ext>
            </a:extLst>
          </p:cNvPr>
          <p:cNvCxnSpPr>
            <a:cxnSpLocks/>
          </p:cNvCxnSpPr>
          <p:nvPr/>
        </p:nvCxnSpPr>
        <p:spPr>
          <a:xfrm flipV="1">
            <a:off x="5890417" y="4653773"/>
            <a:ext cx="969295" cy="17655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Free Vectors | Image arrow of rising, rising, hot air, warm air">
            <a:extLst>
              <a:ext uri="{FF2B5EF4-FFF2-40B4-BE49-F238E27FC236}">
                <a16:creationId xmlns:a16="http://schemas.microsoft.com/office/drawing/2014/main" id="{2A1B90C6-07B0-EA30-5B53-4FBF3A425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7813" y="1611641"/>
            <a:ext cx="485192" cy="36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5A41E9D5-2756-DA56-0EAB-69A685F88EE8}"/>
              </a:ext>
            </a:extLst>
          </p:cNvPr>
          <p:cNvSpPr txBox="1"/>
          <p:nvPr/>
        </p:nvSpPr>
        <p:spPr>
          <a:xfrm>
            <a:off x="9750409" y="1107519"/>
            <a:ext cx="1269356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Rejection to CO</a:t>
            </a:r>
            <a:r>
              <a:rPr lang="en-US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primary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2CFF64F-B1D2-7940-FDBE-E10D3162FD66}"/>
              </a:ext>
            </a:extLst>
          </p:cNvPr>
          <p:cNvSpPr txBox="1"/>
          <p:nvPr/>
        </p:nvSpPr>
        <p:spPr>
          <a:xfrm rot="16591100">
            <a:off x="8101152" y="3079975"/>
            <a:ext cx="12693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Expansion primary flow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C19E37E-4109-F6E0-9D52-454093A3B8B8}"/>
              </a:ext>
            </a:extLst>
          </p:cNvPr>
          <p:cNvSpPr txBox="1"/>
          <p:nvPr/>
        </p:nvSpPr>
        <p:spPr>
          <a:xfrm>
            <a:off x="9029552" y="5770409"/>
            <a:ext cx="2690008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Local depressurization invoke flow to the detector (p &lt;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p</a:t>
            </a:r>
            <a:r>
              <a:rPr lang="en-US" sz="1400" baseline="-25000" dirty="0" err="1">
                <a:solidFill>
                  <a:schemeClr val="bg2">
                    <a:lumMod val="10000"/>
                  </a:schemeClr>
                </a:solidFill>
              </a:rPr>
              <a:t>out,det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2D93AF6-3461-7421-CF51-37F63E50D75D}"/>
              </a:ext>
            </a:extLst>
          </p:cNvPr>
          <p:cNvCxnSpPr>
            <a:cxnSpLocks/>
          </p:cNvCxnSpPr>
          <p:nvPr/>
        </p:nvCxnSpPr>
        <p:spPr>
          <a:xfrm flipH="1" flipV="1">
            <a:off x="8644603" y="5038414"/>
            <a:ext cx="601979" cy="7319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63EBC30-49E8-CB8E-17A5-4E424C1C202B}"/>
              </a:ext>
            </a:extLst>
          </p:cNvPr>
          <p:cNvCxnSpPr>
            <a:cxnSpLocks/>
          </p:cNvCxnSpPr>
          <p:nvPr/>
        </p:nvCxnSpPr>
        <p:spPr>
          <a:xfrm>
            <a:off x="8107803" y="4242645"/>
            <a:ext cx="178212" cy="46722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71E0D60-C710-A4B0-6EE2-CF3BD7A6C566}"/>
              </a:ext>
            </a:extLst>
          </p:cNvPr>
          <p:cNvSpPr txBox="1"/>
          <p:nvPr/>
        </p:nvSpPr>
        <p:spPr>
          <a:xfrm>
            <a:off x="7172039" y="4001168"/>
            <a:ext cx="1474463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300" dirty="0">
                <a:solidFill>
                  <a:schemeClr val="bg2">
                    <a:lumMod val="10000"/>
                  </a:schemeClr>
                </a:solidFill>
              </a:rPr>
              <a:t>Free-compression</a:t>
            </a:r>
            <a:endParaRPr lang="nb-NO" sz="13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819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EBB66-B85D-E6BE-50AB-4B0B56AFA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D37E880F-4E3C-FD0C-7BA9-48145B269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0803"/>
            <a:ext cx="11376025" cy="505534"/>
          </a:xfrm>
        </p:spPr>
        <p:txBody>
          <a:bodyPr/>
          <a:lstStyle/>
          <a:p>
            <a:r>
              <a:rPr lang="en-GB" dirty="0"/>
              <a:t>New cycle technology: Ejector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9987172-AFCC-38F6-085F-AD45A70A3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8D4C6E6-B2AC-A118-2CDD-AD7FDBEF6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Ejector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8AC07E5-1D49-770B-F669-71C936EE0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9572C90-8E16-0707-B3C7-9116596A7102}"/>
              </a:ext>
            </a:extLst>
          </p:cNvPr>
          <p:cNvSpPr txBox="1"/>
          <p:nvPr/>
        </p:nvSpPr>
        <p:spPr>
          <a:xfrm>
            <a:off x="188456" y="678861"/>
            <a:ext cx="11376025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Mechanical devices involving </a:t>
            </a:r>
            <a:r>
              <a:rPr lang="en-US" sz="1400" u="sng" dirty="0">
                <a:solidFill>
                  <a:schemeClr val="bg2">
                    <a:lumMod val="10000"/>
                  </a:schemeClr>
                </a:solidFill>
              </a:rPr>
              <a:t>no moving parts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and </a:t>
            </a:r>
            <a:r>
              <a:rPr lang="en-US" sz="1400" u="sng" dirty="0">
                <a:solidFill>
                  <a:schemeClr val="bg2">
                    <a:lumMod val="10000"/>
                  </a:schemeClr>
                </a:solidFill>
              </a:rPr>
              <a:t>widely applied to transcritical CO</a:t>
            </a:r>
            <a:r>
              <a:rPr lang="en-US" sz="1400" u="sng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u="sng" dirty="0">
                <a:solidFill>
                  <a:schemeClr val="bg2">
                    <a:lumMod val="10000"/>
                  </a:schemeClr>
                </a:solidFill>
              </a:rPr>
              <a:t>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Devices for high-pressure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They utilize energy from a high-pressure flow to entrain and compress a low-pressure 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They can work with gas, liquids, two-phase and solid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Comprise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three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main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parts: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motive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nozzle,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mixing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chamber</a:t>
            </a:r>
            <a:r>
              <a:rPr lang="nb-NO" sz="1400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nb-NO" sz="1400" dirty="0" err="1">
                <a:solidFill>
                  <a:schemeClr val="bg2">
                    <a:lumMod val="10000"/>
                  </a:schemeClr>
                </a:solidFill>
              </a:rPr>
              <a:t>diffuser</a:t>
            </a:r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  <a:p>
            <a:endParaRPr lang="nb-NO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Picture 2" descr="Diagram of a flowchart with arrows and red and blue liquid&#10;&#10;AI-generated content may be incorrect.">
            <a:extLst>
              <a:ext uri="{FF2B5EF4-FFF2-40B4-BE49-F238E27FC236}">
                <a16:creationId xmlns:a16="http://schemas.microsoft.com/office/drawing/2014/main" id="{7991792C-7B11-ADDF-B157-B2D712BA29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0" y="2080264"/>
            <a:ext cx="6818834" cy="4098875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8DD955AE-4F3E-FF6A-7EE1-01CE92071E46}"/>
              </a:ext>
            </a:extLst>
          </p:cNvPr>
          <p:cNvSpPr/>
          <p:nvPr/>
        </p:nvSpPr>
        <p:spPr>
          <a:xfrm>
            <a:off x="7273214" y="1835058"/>
            <a:ext cx="597159" cy="3974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200511-BB41-7B24-1DCE-567EC9C7A17D}"/>
              </a:ext>
            </a:extLst>
          </p:cNvPr>
          <p:cNvSpPr txBox="1"/>
          <p:nvPr/>
        </p:nvSpPr>
        <p:spPr>
          <a:xfrm>
            <a:off x="8136294" y="498894"/>
            <a:ext cx="4055706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u="sng" dirty="0"/>
              <a:t>No risk of liquid delivered to the compressor due to flooded operation in the detector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u="sng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400" u="sng" dirty="0"/>
              <a:t>It works as the pump in the 2PACL! </a:t>
            </a:r>
          </a:p>
          <a:p>
            <a:pPr algn="l"/>
            <a:endParaRPr lang="en-US" sz="1400" u="sng" dirty="0"/>
          </a:p>
          <a:p>
            <a:pPr algn="l"/>
            <a:r>
              <a:rPr lang="en-US" sz="1400" dirty="0"/>
              <a:t>But how to regulate the pumping capacity?</a:t>
            </a:r>
          </a:p>
          <a:p>
            <a:pPr algn="l"/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b-NO" sz="1400" dirty="0" err="1"/>
              <a:t>Adjust</a:t>
            </a:r>
            <a:r>
              <a:rPr lang="nb-NO" sz="1400" dirty="0"/>
              <a:t> pressure </a:t>
            </a:r>
            <a:r>
              <a:rPr lang="nb-NO" sz="1400" dirty="0" err="1"/>
              <a:t>motive</a:t>
            </a:r>
            <a:r>
              <a:rPr lang="nb-NO" sz="1400" dirty="0"/>
              <a:t> (</a:t>
            </a:r>
            <a:r>
              <a:rPr lang="nb-NO" sz="1400" dirty="0" err="1"/>
              <a:t>primary</a:t>
            </a:r>
            <a:r>
              <a:rPr lang="nb-NO" sz="1400" dirty="0"/>
              <a:t>) </a:t>
            </a:r>
            <a:r>
              <a:rPr lang="nb-NO" sz="1400" dirty="0" err="1"/>
              <a:t>flow</a:t>
            </a:r>
            <a:endParaRPr lang="nb-NO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b-NO" sz="1400" dirty="0"/>
              <a:t>Have multiple </a:t>
            </a:r>
            <a:r>
              <a:rPr lang="nb-NO" sz="1400" dirty="0" err="1"/>
              <a:t>static</a:t>
            </a:r>
            <a:r>
              <a:rPr lang="nb-NO" sz="1400" dirty="0"/>
              <a:t> </a:t>
            </a:r>
            <a:r>
              <a:rPr lang="nb-NO" sz="1400" dirty="0" err="1"/>
              <a:t>ejectors</a:t>
            </a:r>
            <a:r>
              <a:rPr lang="nb-NO" sz="1400" dirty="0"/>
              <a:t> in </a:t>
            </a:r>
            <a:r>
              <a:rPr lang="nb-NO" sz="1400" dirty="0" err="1"/>
              <a:t>parallel</a:t>
            </a:r>
            <a:endParaRPr lang="nb-NO" sz="1400" dirty="0"/>
          </a:p>
          <a:p>
            <a:pPr algn="l"/>
            <a:r>
              <a:rPr lang="nb-NO" sz="1400" dirty="0"/>
              <a:t>      (</a:t>
            </a:r>
            <a:r>
              <a:rPr lang="nb-NO" sz="1400" dirty="0" err="1"/>
              <a:t>see</a:t>
            </a:r>
            <a:r>
              <a:rPr lang="nb-NO" sz="1400" dirty="0"/>
              <a:t> </a:t>
            </a:r>
            <a:r>
              <a:rPr lang="nb-NO" sz="1400" dirty="0" err="1"/>
              <a:t>Danfoss</a:t>
            </a:r>
            <a:r>
              <a:rPr lang="nb-NO" sz="1400" dirty="0"/>
              <a:t> </a:t>
            </a:r>
            <a:r>
              <a:rPr lang="nb-NO" sz="800" dirty="0">
                <a:hlinkClick r:id="rId3"/>
              </a:rPr>
              <a:t>https://www.danfoss.com/en/products/dcs/valves/electric-</a:t>
            </a:r>
            <a:r>
              <a:rPr lang="nb-NO" sz="800" dirty="0"/>
              <a:t> </a:t>
            </a:r>
          </a:p>
          <a:p>
            <a:pPr algn="l"/>
            <a:r>
              <a:rPr lang="nb-NO" sz="800" dirty="0"/>
              <a:t>            </a:t>
            </a:r>
            <a:r>
              <a:rPr lang="nb-NO" sz="800" dirty="0" err="1"/>
              <a:t>expansion-valves</a:t>
            </a:r>
            <a:r>
              <a:rPr lang="nb-NO" sz="800" dirty="0"/>
              <a:t>/multi-ejector-solution/)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nb-NO" sz="1400" dirty="0"/>
          </a:p>
          <a:p>
            <a:pPr algn="l"/>
            <a:endParaRPr lang="nb-NO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b-NO" sz="1400" dirty="0" err="1"/>
              <a:t>Adjust</a:t>
            </a:r>
            <a:r>
              <a:rPr lang="nb-NO" sz="1400" dirty="0"/>
              <a:t> nozzle </a:t>
            </a:r>
            <a:r>
              <a:rPr lang="nb-NO" sz="1400" dirty="0" err="1"/>
              <a:t>throat</a:t>
            </a:r>
            <a:r>
              <a:rPr lang="nb-NO" sz="1400" dirty="0"/>
              <a:t> area by </a:t>
            </a:r>
            <a:r>
              <a:rPr lang="nb-NO" sz="1400" dirty="0" err="1"/>
              <a:t>inserting</a:t>
            </a:r>
            <a:r>
              <a:rPr lang="nb-NO" sz="1400" dirty="0"/>
              <a:t> a </a:t>
            </a:r>
            <a:r>
              <a:rPr lang="nb-NO" sz="1400" dirty="0" err="1"/>
              <a:t>needle</a:t>
            </a:r>
            <a:r>
              <a:rPr lang="nb-NO" sz="1400" dirty="0"/>
              <a:t> (</a:t>
            </a:r>
            <a:r>
              <a:rPr lang="nb-NO" sz="1400" dirty="0" err="1"/>
              <a:t>see</a:t>
            </a:r>
            <a:r>
              <a:rPr lang="nb-NO" sz="1400" dirty="0"/>
              <a:t> </a:t>
            </a:r>
            <a:r>
              <a:rPr lang="nb-NO" sz="1400" dirty="0" err="1"/>
              <a:t>Carel</a:t>
            </a:r>
            <a:r>
              <a:rPr lang="nb-NO" sz="1400" dirty="0"/>
              <a:t> </a:t>
            </a:r>
            <a:r>
              <a:rPr lang="nb-NO" sz="800" dirty="0"/>
              <a:t>https://www.carel.com/emj-electronic-modulating-ejector</a:t>
            </a:r>
            <a:r>
              <a:rPr lang="nb-NO" sz="1400" dirty="0"/>
              <a:t>)</a:t>
            </a:r>
          </a:p>
        </p:txBody>
      </p:sp>
      <p:pic>
        <p:nvPicPr>
          <p:cNvPr id="3074" name="Picture 2" descr="Product portfolio - Danfoss Multi Ejector Solution">
            <a:extLst>
              <a:ext uri="{FF2B5EF4-FFF2-40B4-BE49-F238E27FC236}">
                <a16:creationId xmlns:a16="http://schemas.microsoft.com/office/drawing/2014/main" id="{D5D2358C-12B7-8AC5-40C6-D8E6C7A07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314" y="3027053"/>
            <a:ext cx="2072222" cy="138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4FA0744F-B926-5C98-3EBF-9830CC44D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082" y="4921504"/>
            <a:ext cx="3368685" cy="131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916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E4362-D546-6DB3-80D0-FDAA0AED9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F6914FA-5700-D387-E85E-83AD5891C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3327"/>
            <a:ext cx="11376025" cy="505534"/>
          </a:xfrm>
        </p:spPr>
        <p:txBody>
          <a:bodyPr/>
          <a:lstStyle/>
          <a:p>
            <a:r>
              <a:rPr lang="en-GB" dirty="0"/>
              <a:t>New cycle technology: Experimental prototype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37B1F73-8BAF-B8FF-F429-0B1824365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CEA1198-BF03-5E84-0F9D-02A671B1F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Cycle demonstrator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8ED2A02-0615-E56C-EFC4-F16E91543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C5E942F-768C-AAD5-346A-559861A5B0D7}"/>
              </a:ext>
            </a:extLst>
          </p:cNvPr>
          <p:cNvSpPr txBox="1"/>
          <p:nvPr/>
        </p:nvSpPr>
        <p:spPr>
          <a:xfrm>
            <a:off x="8075614" y="1500546"/>
            <a:ext cx="4116386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Compressor and detector mockup box built </a:t>
            </a:r>
            <a:r>
              <a:rPr lang="en-US" sz="1400" dirty="0">
                <a:solidFill>
                  <a:srgbClr val="F8F8F8">
                    <a:lumMod val="10000"/>
                  </a:srgbClr>
                </a:solidFill>
                <a:latin typeface="Arial"/>
              </a:rPr>
              <a:t>at NTNU (Norway)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sng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 of an oil-lubricated</a:t>
            </a:r>
            <a:r>
              <a:rPr lang="en-US" sz="1400" dirty="0">
                <a:solidFill>
                  <a:srgbClr val="F8F8F8">
                    <a:lumMod val="10000"/>
                  </a:srgbClr>
                </a:solidFill>
                <a:latin typeface="Arial"/>
              </a:rPr>
              <a:t> transcritical CO</a:t>
            </a:r>
            <a:r>
              <a:rPr lang="en-US" sz="1400" baseline="-25000" dirty="0">
                <a:solidFill>
                  <a:srgbClr val="F8F8F8">
                    <a:lumMod val="10000"/>
                  </a:srgbClr>
                </a:solidFill>
                <a:latin typeface="Arial"/>
              </a:rPr>
              <a:t>2</a:t>
            </a:r>
            <a:r>
              <a:rPr lang="en-US" sz="1400" dirty="0">
                <a:solidFill>
                  <a:srgbClr val="F8F8F8">
                    <a:lumMod val="10000"/>
                  </a:srgbClr>
                </a:solidFill>
                <a:latin typeface="Arial"/>
              </a:rPr>
              <a:t> compressor with standard oil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solidFill>
                  <a:srgbClr val="F8F8F8">
                    <a:lumMod val="10000"/>
                  </a:srgbClr>
                </a:solidFill>
                <a:latin typeface="Arial"/>
              </a:rPr>
              <a:t>Initially coupled with </a:t>
            </a:r>
            <a:r>
              <a:rPr lang="en-US" sz="1400" dirty="0" err="1">
                <a:solidFill>
                  <a:srgbClr val="F8F8F8">
                    <a:lumMod val="10000"/>
                  </a:srgbClr>
                </a:solidFill>
                <a:latin typeface="Arial"/>
              </a:rPr>
              <a:t>Julabo</a:t>
            </a:r>
            <a:r>
              <a:rPr lang="en-US" sz="1400" dirty="0">
                <a:solidFill>
                  <a:srgbClr val="F8F8F8">
                    <a:lumMod val="10000"/>
                  </a:srgbClr>
                </a:solidFill>
                <a:latin typeface="Arial"/>
              </a:rPr>
              <a:t> chiller for testing main transients (startup, cooldown, two-phase)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solidFill>
                  <a:srgbClr val="F8F8F8">
                    <a:lumMod val="10000"/>
                  </a:srgbClr>
                </a:solidFill>
                <a:latin typeface="Arial"/>
              </a:rPr>
              <a:t>Missing external high-pressure tank and cold primary CO</a:t>
            </a:r>
            <a:r>
              <a:rPr lang="en-US" sz="1400" baseline="-25000" dirty="0">
                <a:solidFill>
                  <a:srgbClr val="F8F8F8">
                    <a:lumMod val="10000"/>
                  </a:srgbClr>
                </a:solidFill>
                <a:latin typeface="Arial"/>
              </a:rPr>
              <a:t>2</a:t>
            </a:r>
            <a:r>
              <a:rPr lang="en-US" sz="1400" dirty="0">
                <a:solidFill>
                  <a:srgbClr val="F8F8F8">
                    <a:lumMod val="10000"/>
                  </a:srgbClr>
                </a:solidFill>
                <a:latin typeface="Arial"/>
              </a:rPr>
              <a:t> chiller </a:t>
            </a:r>
            <a:r>
              <a:rPr lang="en-US" sz="1400" dirty="0">
                <a:solidFill>
                  <a:srgbClr val="F8F8F8">
                    <a:lumMod val="10000"/>
                  </a:srgbClr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en-US" sz="1400" u="sng" dirty="0">
                <a:solidFill>
                  <a:srgbClr val="F8F8F8">
                    <a:lumMod val="10000"/>
                  </a:srgbClr>
                </a:solidFill>
                <a:latin typeface="Arial"/>
                <a:sym typeface="Wingdings" panose="05000000000000000000" pitchFamily="2" charset="2"/>
              </a:rPr>
              <a:t>system is now moved at CERN</a:t>
            </a:r>
            <a:endParaRPr kumimoji="0" lang="en-US" sz="1400" b="0" i="0" u="sng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4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4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4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 descr="A collage of a machine&#10;&#10;AI-generated content may be incorrect.">
            <a:extLst>
              <a:ext uri="{FF2B5EF4-FFF2-40B4-BE49-F238E27FC236}">
                <a16:creationId xmlns:a16="http://schemas.microsoft.com/office/drawing/2014/main" id="{865F81D3-052C-62C8-573B-4D84FAA60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301"/>
            <a:ext cx="7887285" cy="49376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196321-D15E-3C55-A5FA-56D80F525023}"/>
              </a:ext>
            </a:extLst>
          </p:cNvPr>
          <p:cNvSpPr txBox="1"/>
          <p:nvPr/>
        </p:nvSpPr>
        <p:spPr>
          <a:xfrm>
            <a:off x="407987" y="2175906"/>
            <a:ext cx="877078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Ejector</a:t>
            </a:r>
            <a:endParaRPr lang="nb-NO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F4D2D3-7DC2-E04F-0D02-D7EFE93B4FF6}"/>
              </a:ext>
            </a:extLst>
          </p:cNvPr>
          <p:cNvSpPr txBox="1"/>
          <p:nvPr/>
        </p:nvSpPr>
        <p:spPr>
          <a:xfrm>
            <a:off x="37323" y="2743369"/>
            <a:ext cx="578497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nb-NO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0BFFAD-D71E-FAE2-5BD4-2AD2D21F3E2C}"/>
              </a:ext>
            </a:extLst>
          </p:cNvPr>
          <p:cNvCxnSpPr/>
          <p:nvPr/>
        </p:nvCxnSpPr>
        <p:spPr>
          <a:xfrm flipH="1" flipV="1">
            <a:off x="3079102" y="4689658"/>
            <a:ext cx="186612" cy="16226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4CAC3EE-38BA-0700-5947-33B7D32DC13C}"/>
              </a:ext>
            </a:extLst>
          </p:cNvPr>
          <p:cNvCxnSpPr>
            <a:cxnSpLocks/>
          </p:cNvCxnSpPr>
          <p:nvPr/>
        </p:nvCxnSpPr>
        <p:spPr>
          <a:xfrm>
            <a:off x="802432" y="2422127"/>
            <a:ext cx="0" cy="56746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CAAB5DA-E755-CB0D-00FC-F25B5D517C8F}"/>
              </a:ext>
            </a:extLst>
          </p:cNvPr>
          <p:cNvCxnSpPr>
            <a:cxnSpLocks/>
          </p:cNvCxnSpPr>
          <p:nvPr/>
        </p:nvCxnSpPr>
        <p:spPr>
          <a:xfrm flipH="1">
            <a:off x="2743200" y="2537927"/>
            <a:ext cx="335902" cy="653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1F26572-3F33-D0F5-AA12-C1DA8928F392}"/>
              </a:ext>
            </a:extLst>
          </p:cNvPr>
          <p:cNvCxnSpPr>
            <a:cxnSpLocks/>
          </p:cNvCxnSpPr>
          <p:nvPr/>
        </p:nvCxnSpPr>
        <p:spPr>
          <a:xfrm flipH="1">
            <a:off x="2573532" y="2537927"/>
            <a:ext cx="505570" cy="3285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A2627B2-EB27-78BF-BBC2-EE6398CEA5B1}"/>
              </a:ext>
            </a:extLst>
          </p:cNvPr>
          <p:cNvCxnSpPr>
            <a:cxnSpLocks/>
          </p:cNvCxnSpPr>
          <p:nvPr/>
        </p:nvCxnSpPr>
        <p:spPr>
          <a:xfrm flipH="1" flipV="1">
            <a:off x="2471754" y="3577421"/>
            <a:ext cx="101778" cy="895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5915228-D146-1EE2-4800-DCFA65E810CD}"/>
              </a:ext>
            </a:extLst>
          </p:cNvPr>
          <p:cNvCxnSpPr>
            <a:cxnSpLocks/>
          </p:cNvCxnSpPr>
          <p:nvPr/>
        </p:nvCxnSpPr>
        <p:spPr>
          <a:xfrm>
            <a:off x="5483193" y="2866335"/>
            <a:ext cx="423085" cy="28741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69223F9-D82B-38D4-446F-452972CA13C9}"/>
              </a:ext>
            </a:extLst>
          </p:cNvPr>
          <p:cNvCxnSpPr>
            <a:cxnSpLocks/>
          </p:cNvCxnSpPr>
          <p:nvPr/>
        </p:nvCxnSpPr>
        <p:spPr>
          <a:xfrm>
            <a:off x="5060108" y="3680202"/>
            <a:ext cx="423085" cy="1173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E1F61A9-686C-E2B5-5799-DF45D4D3EB8A}"/>
              </a:ext>
            </a:extLst>
          </p:cNvPr>
          <p:cNvCxnSpPr>
            <a:cxnSpLocks/>
          </p:cNvCxnSpPr>
          <p:nvPr/>
        </p:nvCxnSpPr>
        <p:spPr>
          <a:xfrm flipH="1" flipV="1">
            <a:off x="6419365" y="4326451"/>
            <a:ext cx="59142" cy="5586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1331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E2D8B-7EEB-CDB7-C81E-66EA6BBC4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0B91C5A-B839-8F57-A201-FD461B4EA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3327"/>
            <a:ext cx="11376025" cy="505534"/>
          </a:xfrm>
        </p:spPr>
        <p:txBody>
          <a:bodyPr/>
          <a:lstStyle/>
          <a:p>
            <a:r>
              <a:rPr lang="en-GB" dirty="0"/>
              <a:t>New cycle technology: startup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5678D1-B385-568F-7CD5-2C633D8B7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June 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A6E52B-7F9F-B91E-60A9-5281492EE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Experimental assessment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519472-C14B-007A-B290-A6B29C56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194237-F533-C6F2-A701-376D0400B60A}"/>
              </a:ext>
            </a:extLst>
          </p:cNvPr>
          <p:cNvSpPr txBox="1"/>
          <p:nvPr/>
        </p:nvSpPr>
        <p:spPr>
          <a:xfrm>
            <a:off x="7343276" y="2180553"/>
            <a:ext cx="4848724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Ejector loop is decoupled from vapor compression cycle at the start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u="sng" dirty="0">
              <a:solidFill>
                <a:srgbClr val="F8F8F8">
                  <a:lumMod val="10000"/>
                </a:srgbClr>
              </a:solidFill>
              <a:latin typeface="Arial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High-pressure control and connection to the bladder allows to </a:t>
            </a: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avoid thermal shocks all time at the start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F8F8F8">
                  <a:lumMod val="10000"/>
                </a:srgbClr>
              </a:solidFill>
              <a:latin typeface="Arial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Compressor starts and thermally stabilize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F8F8F8">
                  <a:lumMod val="10000"/>
                </a:srgbClr>
              </a:solidFill>
              <a:latin typeface="Arial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Ejector opens to start circulating gas through the detector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F8F8F8">
                  <a:lumMod val="10000"/>
                </a:srgbClr>
              </a:solidFill>
              <a:latin typeface="Arial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V.10 is initially used to add additional degree of controllability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4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4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4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F54C4-36E6-F158-16CD-B4842A187E6C}"/>
              </a:ext>
            </a:extLst>
          </p:cNvPr>
          <p:cNvGrpSpPr/>
          <p:nvPr/>
        </p:nvGrpSpPr>
        <p:grpSpPr>
          <a:xfrm>
            <a:off x="83065" y="1196173"/>
            <a:ext cx="7609445" cy="4465654"/>
            <a:chOff x="200025" y="1239354"/>
            <a:chExt cx="5651246" cy="3226300"/>
          </a:xfrm>
        </p:grpSpPr>
        <p:pic>
          <p:nvPicPr>
            <p:cNvPr id="10" name="Picture 9" descr="A diagram of a machine&#10;&#10;AI-generated content may be incorrect.">
              <a:extLst>
                <a:ext uri="{FF2B5EF4-FFF2-40B4-BE49-F238E27FC236}">
                  <a16:creationId xmlns:a16="http://schemas.microsoft.com/office/drawing/2014/main" id="{2D20F349-0A47-06BB-75DE-C9BF327218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025" y="1239354"/>
              <a:ext cx="5651246" cy="32263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955846E-44FB-67BB-4CB1-188BEBE1E077}"/>
                </a:ext>
              </a:extLst>
            </p:cNvPr>
            <p:cNvSpPr txBox="1"/>
            <p:nvPr/>
          </p:nvSpPr>
          <p:spPr>
            <a:xfrm>
              <a:off x="2305049" y="3000375"/>
              <a:ext cx="295276" cy="4286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nb-NO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10B4D7-9D71-F63C-BBBA-DC95FA4F4475}"/>
                </a:ext>
              </a:extLst>
            </p:cNvPr>
            <p:cNvSpPr txBox="1"/>
            <p:nvPr/>
          </p:nvSpPr>
          <p:spPr>
            <a:xfrm>
              <a:off x="4662488" y="2962274"/>
              <a:ext cx="276224" cy="4286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nb-NO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948DDC4-9904-42A4-A0F9-8EB381D42AF6}"/>
              </a:ext>
            </a:extLst>
          </p:cNvPr>
          <p:cNvSpPr txBox="1"/>
          <p:nvPr/>
        </p:nvSpPr>
        <p:spPr>
          <a:xfrm>
            <a:off x="2919029" y="4340631"/>
            <a:ext cx="865579" cy="15388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accumulator</a:t>
            </a:r>
            <a:endParaRPr lang="nb-NO" sz="1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5C106C-5307-40CC-58B9-92DE9C98C25F}"/>
              </a:ext>
            </a:extLst>
          </p:cNvPr>
          <p:cNvSpPr txBox="1"/>
          <p:nvPr/>
        </p:nvSpPr>
        <p:spPr>
          <a:xfrm>
            <a:off x="6234680" y="4364838"/>
            <a:ext cx="865579" cy="15388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accumulator</a:t>
            </a:r>
            <a:endParaRPr lang="nb-NO" sz="1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8DA437-DD80-0E9A-5A30-4D954A3B975B}"/>
              </a:ext>
            </a:extLst>
          </p:cNvPr>
          <p:cNvSpPr txBox="1"/>
          <p:nvPr/>
        </p:nvSpPr>
        <p:spPr>
          <a:xfrm>
            <a:off x="2716973" y="1325945"/>
            <a:ext cx="15422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Closed</a:t>
            </a:r>
            <a:endParaRPr lang="nb-NO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ECAE17-82A0-6DE2-4B27-4193633D66B2}"/>
              </a:ext>
            </a:extLst>
          </p:cNvPr>
          <p:cNvCxnSpPr>
            <a:cxnSpLocks/>
          </p:cNvCxnSpPr>
          <p:nvPr/>
        </p:nvCxnSpPr>
        <p:spPr>
          <a:xfrm flipH="1">
            <a:off x="2537922" y="1659784"/>
            <a:ext cx="343964" cy="55447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F2A48B5-D274-F379-C00A-4DF5976548E4}"/>
              </a:ext>
            </a:extLst>
          </p:cNvPr>
          <p:cNvSpPr/>
          <p:nvPr/>
        </p:nvSpPr>
        <p:spPr>
          <a:xfrm>
            <a:off x="2047875" y="2180553"/>
            <a:ext cx="638175" cy="55447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56788789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1B774330-F6B2-4C0C-B93D-E36BC4DC9558}" vid="{94E3DF97-C62B-4220-BB30-1F7448B9F30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0</TotalTime>
  <Words>1500</Words>
  <Application>Microsoft Office PowerPoint</Application>
  <PresentationFormat>Widescreen</PresentationFormat>
  <Paragraphs>239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Arial</vt:lpstr>
      <vt:lpstr>Cambria Math</vt:lpstr>
      <vt:lpstr>Wingdings</vt:lpstr>
      <vt:lpstr>Cern</vt:lpstr>
      <vt:lpstr>Overview krypton project  Forum on Tracking Detector Mechanics 2025 University of Bristol, UK.</vt:lpstr>
      <vt:lpstr>Content</vt:lpstr>
      <vt:lpstr>Fluid study analysis: why krypton?</vt:lpstr>
      <vt:lpstr>New cycle technology: p-h diagram</vt:lpstr>
      <vt:lpstr>New cycle technology: Ejector-driven system</vt:lpstr>
      <vt:lpstr>New cycle technology: Two-phase operation</vt:lpstr>
      <vt:lpstr>New cycle technology: Ejector</vt:lpstr>
      <vt:lpstr>New cycle technology: Experimental prototype</vt:lpstr>
      <vt:lpstr>New cycle technology: startup</vt:lpstr>
      <vt:lpstr>New cycle technology: startup</vt:lpstr>
      <vt:lpstr>New cycle technology: cooldown</vt:lpstr>
      <vt:lpstr>Installation of the prototype at CERN</vt:lpstr>
      <vt:lpstr>Installation of the prototype at CERN</vt:lpstr>
      <vt:lpstr>Potential application for krypton cooling</vt:lpstr>
      <vt:lpstr>Potential application for krypton cooling</vt:lpstr>
      <vt:lpstr>Potential application for krypton cooling</vt:lpstr>
      <vt:lpstr>Future work</vt:lpstr>
      <vt:lpstr> Thank you for your attention!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 distribution capillary tube testing for the CMS silicon detector upgrades  Forum on Detector Tracker Mechanics 2024 Purdue University, Indianapolis, Indiana U.S.</dc:title>
  <dc:creator>Derek Langedijk</dc:creator>
  <cp:lastModifiedBy>Luca Contiero</cp:lastModifiedBy>
  <cp:revision>247</cp:revision>
  <dcterms:created xsi:type="dcterms:W3CDTF">2024-05-07T07:37:50Z</dcterms:created>
  <dcterms:modified xsi:type="dcterms:W3CDTF">2025-06-19T08:32:55Z</dcterms:modified>
</cp:coreProperties>
</file>