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48" r:id="rId2"/>
    <p:sldId id="1422" r:id="rId3"/>
    <p:sldId id="1405" r:id="rId4"/>
    <p:sldId id="1406" r:id="rId5"/>
    <p:sldId id="1436" r:id="rId6"/>
    <p:sldId id="1437" r:id="rId7"/>
    <p:sldId id="1439" r:id="rId8"/>
    <p:sldId id="1438" r:id="rId9"/>
    <p:sldId id="1434" r:id="rId10"/>
    <p:sldId id="1433" r:id="rId11"/>
    <p:sldId id="1407" r:id="rId12"/>
    <p:sldId id="1412" r:id="rId13"/>
    <p:sldId id="1410" r:id="rId14"/>
    <p:sldId id="1440" r:id="rId15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35F"/>
    <a:srgbClr val="0055A0"/>
    <a:srgbClr val="F868F8"/>
    <a:srgbClr val="8BFFBF"/>
    <a:srgbClr val="5DFFA6"/>
    <a:srgbClr val="008000"/>
    <a:srgbClr val="34FA55"/>
    <a:srgbClr val="50AEC8"/>
    <a:srgbClr val="2000E2"/>
    <a:srgbClr val="D0C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82" autoAdjust="0"/>
    <p:restoredTop sz="91088" autoAdjust="0"/>
  </p:normalViewPr>
  <p:slideViewPr>
    <p:cSldViewPr>
      <p:cViewPr varScale="1">
        <p:scale>
          <a:sx n="58" d="100"/>
          <a:sy n="58" d="100"/>
        </p:scale>
        <p:origin x="1168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19/06/2025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19/06/2025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98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12A177-CF66-2402-8154-EDB4E6B5F7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F7A644-BA63-0E97-1F72-9F9274ED77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2713" y="1076325"/>
            <a:ext cx="9574212" cy="53848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BEFD8D-D2C6-3529-1B6D-78F6A88121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C307B-110D-59F0-C200-70B695A833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04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26370-B5C5-B3D7-FB54-162E75F43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6C3ADE-D7F7-EC99-36DB-B031AFB19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BEE922-4132-24CF-BE96-3FBD05001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1A635-675C-3FB9-7AF9-C5974D966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266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920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8AAEA4-88AC-05CB-2EC1-1E73BF458B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421511-7E04-3575-4403-8C07CB97B1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2713" y="1076325"/>
            <a:ext cx="9574212" cy="53848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8A742D-4907-A025-9601-A816B8816E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B35BE6-EE52-4760-02E2-7E6738A66D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69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899F0-CB5F-FCD8-7DDA-CA5AB4ABD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768497-942E-6C8A-4BF3-982044747E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F5CDA9-C140-C5ED-414D-B726BF0FAD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0D2D3-47FE-2985-886D-174CFEAF94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065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26370-B5C5-B3D7-FB54-162E75F43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6C3ADE-D7F7-EC99-36DB-B031AFB19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BEE922-4132-24CF-BE96-3FBD05001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1A635-675C-3FB9-7AF9-C5974D966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386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26370-B5C5-B3D7-FB54-162E75F43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6C3ADE-D7F7-EC99-36DB-B031AFB19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BEE922-4132-24CF-BE96-3FBD05001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1A635-675C-3FB9-7AF9-C5974D966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208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8A0F2-3CCC-070C-8F9C-BAE3E8DEA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4F5D3A-2FBC-D172-17D6-1E504D8947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4CBB43-8730-5639-B99B-A47921D3F3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CCC3FE-AD54-83F0-D86F-95B0790C71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919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8C484-65C0-200D-54D9-3AC514AB7C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31D1F9-1DEC-7811-920F-B9CF868D0E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5494D7-DFE2-AD95-52B3-4A5DAA5740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2A145E-C617-8389-7D5F-FF3F803F24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434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8BCFFD-70E7-2F5B-BB12-2B066DC6F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ED8CE5-96FC-7A29-1586-1E29FE75E4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494C0A-A533-7998-1D7D-4ECFF4A99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33D0C5-290D-215F-D007-6FD657E751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477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D20B8-87AE-39AC-384C-6472185E82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22B678-2727-9378-006C-472E52A187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2713" y="1076325"/>
            <a:ext cx="9574212" cy="53848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10F3BA-7056-4BA0-60A2-AFF65B714E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8DD742-535A-FD52-6456-D1F2A58E61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088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F97852-59EA-2244-28FD-E5AA89AAD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4D9A00-9E8D-D2A5-2EAB-BC70E111D8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6C27E5-39C4-1DB8-6035-AAE76BA1EE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4FB8A6-C73F-C852-F7A7-9B010787C1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370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ews.microsoft.com/source/features/innovation/hololens-2-industrial-metaverse/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e-groups.cern.ch/e-groups/Egroup.do?egroupId=10677116&amp;AI_USERNAME=ALVAREZF&amp;searchField=0&amp;searchMethod=0&amp;searchValue=xr-cern&amp;pageSize=30&amp;hideSearchFields=false&amp;searchMemberOnly=false&amp;searchAdminOnly=false&amp;AI_SESSION=9ED4AB989D8F026015458777354B945C" TargetMode="External"/><Relationship Id="rId4" Type="http://schemas.openxmlformats.org/officeDocument/2006/relationships/image" Target="../media/image3.jpeg"/><Relationship Id="rId9" Type="http://schemas.openxmlformats.org/officeDocument/2006/relationships/hyperlink" Target="https://visit.cern/vr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www.bristol.ac.uk/bristol-digital-futures-institute/" TargetMode="Externa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8EE237-2F69-46B1-915B-B1B32E3C143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rcRect l="11136" t="3817" r="12455" b="32831"/>
          <a:stretch>
            <a:fillRect/>
          </a:stretch>
        </p:blipFill>
        <p:spPr>
          <a:xfrm>
            <a:off x="-1" y="374496"/>
            <a:ext cx="12191999" cy="57215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2575"/>
            <a:ext cx="12192000" cy="2232025"/>
          </a:xfrm>
        </p:spPr>
        <p:txBody>
          <a:bodyPr>
            <a:noAutofit/>
          </a:bodyPr>
          <a:lstStyle/>
          <a:p>
            <a:r>
              <a:rPr lang="en-GB" sz="66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DRD8 Collaboration Meeting: WP4 Introduction</a:t>
            </a:r>
          </a:p>
        </p:txBody>
      </p:sp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" y="6221426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08327"/>
            <a:ext cx="12192000" cy="243047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4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Batista Lopes; D. Alvarez</a:t>
            </a:r>
            <a:endParaRPr lang="en-GB" altLang="x-none" sz="4200" baseline="30000" dirty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277600" y="6374607"/>
            <a:ext cx="9144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4008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19/06/2025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514600" y="4724400"/>
            <a:ext cx="67818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Bristol, 19</a:t>
            </a:r>
            <a:r>
              <a:rPr lang="en-GB" sz="4000" baseline="30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4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June 2025</a:t>
            </a:r>
          </a:p>
        </p:txBody>
      </p:sp>
    </p:spTree>
    <p:extLst>
      <p:ext uri="{BB962C8B-B14F-4D97-AF65-F5344CB8AC3E}">
        <p14:creationId xmlns:p14="http://schemas.microsoft.com/office/powerpoint/2010/main" val="428307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60A335-9F49-9121-74E3-70A3D2BDC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70397-E4B1-5383-95B7-A808B04D6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Simplified CAD models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0B70B835-8D65-A25E-0652-73491DCB5F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10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8A0C2395-3662-D73B-755F-0BBAF0D52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43347396-9795-37D4-B88B-D5A9277521C6}"/>
              </a:ext>
            </a:extLst>
          </p:cNvPr>
          <p:cNvSpPr txBox="1">
            <a:spLocks/>
          </p:cNvSpPr>
          <p:nvPr/>
        </p:nvSpPr>
        <p:spPr>
          <a:xfrm>
            <a:off x="0" y="724841"/>
            <a:ext cx="12192000" cy="52187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need for automatic simplification of CAD models is a common thread for both WP4 projects</a:t>
            </a:r>
          </a:p>
          <a:p>
            <a:pPr>
              <a:spcBef>
                <a:spcPts val="6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requirements in each case: </a:t>
            </a:r>
          </a:p>
          <a:p>
            <a:pPr lvl="1">
              <a:spcBef>
                <a:spcPts val="600"/>
              </a:spcBef>
            </a:pPr>
            <a:r>
              <a:rPr lang="en-GB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4.1 requires selective detailed levels (e.g. coarse envelopes for large scale environment vs some </a:t>
            </a:r>
            <a:r>
              <a:rPr lang="en-GB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detais</a:t>
            </a:r>
            <a:r>
              <a:rPr lang="en-GB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specific work)</a:t>
            </a:r>
          </a:p>
          <a:p>
            <a:pPr lvl="1">
              <a:spcBef>
                <a:spcPts val="600"/>
              </a:spcBef>
            </a:pPr>
            <a:r>
              <a:rPr lang="en-GB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4.2: Simplified geometry and material data matching the format of simulation software</a:t>
            </a:r>
          </a:p>
          <a:p>
            <a:pPr>
              <a:spcBef>
                <a:spcPts val="6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Automatization needs to be software independent: collaborating institutes use different software packages</a:t>
            </a:r>
          </a:p>
        </p:txBody>
      </p:sp>
    </p:spTree>
    <p:extLst>
      <p:ext uri="{BB962C8B-B14F-4D97-AF65-F5344CB8AC3E}">
        <p14:creationId xmlns:p14="http://schemas.microsoft.com/office/powerpoint/2010/main" val="67244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790DD-44EE-B4C5-2303-0DFDEF47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C7F8-A2C5-91F8-5A0B-36FEEBB30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180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7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81EBF86-378F-5BEE-2CD7-A5C2CBA69E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11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27CCF21-3DE5-462D-57AA-CC858D691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244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4643FED-7987-11F0-83E9-DB2CAAB23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40"/>
            <a:ext cx="12192000" cy="681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874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6384E2-3A82-2F6E-7927-31E08FD803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257" b="9712"/>
          <a:stretch/>
        </p:blipFill>
        <p:spPr>
          <a:xfrm>
            <a:off x="588210" y="71978"/>
            <a:ext cx="5164746" cy="2499360"/>
          </a:xfrm>
          <a:prstGeom prst="rect">
            <a:avLst/>
          </a:prstGeom>
        </p:spPr>
      </p:pic>
      <p:pic>
        <p:nvPicPr>
          <p:cNvPr id="4" name="Picture 2" descr="undefined">
            <a:extLst>
              <a:ext uri="{FF2B5EF4-FFF2-40B4-BE49-F238E27FC236}">
                <a16:creationId xmlns:a16="http://schemas.microsoft.com/office/drawing/2014/main" id="{3E90311D-52B3-C3C6-6F99-E8B6731B3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8034" y="1321658"/>
            <a:ext cx="5426764" cy="407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96F7E7-7EF9-F8B5-F343-30AF1DBD2CCD}"/>
              </a:ext>
            </a:extLst>
          </p:cNvPr>
          <p:cNvSpPr txBox="1"/>
          <p:nvPr/>
        </p:nvSpPr>
        <p:spPr>
          <a:xfrm>
            <a:off x="6288278" y="5397252"/>
            <a:ext cx="5291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Researchers at ESA, Darmstadt, using a VR headset &amp; motion controllers to train to extinguish a fire inside a lunar habitat. Source: ESA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98BEF0-380B-E5FF-F1A5-B7953A259BC1}"/>
              </a:ext>
            </a:extLst>
          </p:cNvPr>
          <p:cNvSpPr txBox="1"/>
          <p:nvPr/>
        </p:nvSpPr>
        <p:spPr>
          <a:xfrm>
            <a:off x="228600" y="6135469"/>
            <a:ext cx="5738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Collaboration from anywhere - Microsoft HoloLens 2. Source: Microsoft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1CB70-23A8-3A8E-10A2-C4E39C5E703F}"/>
              </a:ext>
            </a:extLst>
          </p:cNvPr>
          <p:cNvSpPr txBox="1"/>
          <p:nvPr/>
        </p:nvSpPr>
        <p:spPr>
          <a:xfrm>
            <a:off x="466177" y="2514600"/>
            <a:ext cx="5417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Europa Clipper engineers using mixed reality headsets to examine Europa Clipper’s avionics module assembly. Source: NASA/JPL-Caltech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D80BD7-07A9-8E75-8375-96EA280FFE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981" y="3554968"/>
            <a:ext cx="5607141" cy="258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56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E4F4A-BD6C-62CC-E75C-1717FC60E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AEE2E-658D-FF54-04C5-7115A1AEF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DRD8 WP4: Deliverables &amp; Milestones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FCC8044B-C105-A2D0-A8A4-79D98BB5A1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14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7F6B0822-3694-2239-C56A-310D936426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518005-C52F-9A04-CFC9-36B727338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2000" y="595829"/>
            <a:ext cx="5940000" cy="37440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40277F-025E-286D-7619-E8EF1D92E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13" y="519629"/>
            <a:ext cx="5940000" cy="29149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16DA12-6E3E-9868-B50B-5AC2BBD989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20029"/>
            <a:ext cx="5040000" cy="16942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932CC3-89F9-F3AB-F165-29775B1ED2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3116" y="4402337"/>
            <a:ext cx="5040000" cy="233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659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8CF7A-B6DE-EDA1-A068-09D149277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053CC-44D7-A997-7843-088465B77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CE1F1694-91DE-B614-1C63-34580AE253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85D41159-219E-4454-1792-4741CD4881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16EF4BC-440D-563C-08A0-A7796297A956}"/>
              </a:ext>
            </a:extLst>
          </p:cNvPr>
          <p:cNvSpPr txBox="1">
            <a:spLocks/>
          </p:cNvSpPr>
          <p:nvPr/>
        </p:nvSpPr>
        <p:spPr>
          <a:xfrm>
            <a:off x="0" y="5724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WP4 aims to develop new tools and approaches to improve how we design and build detectors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 the entire design cycle for detectors, from the early conceptual phase to the final installation, maintenance and decommissioning</a:t>
            </a:r>
          </a:p>
          <a:p>
            <a:pPr>
              <a:spcBef>
                <a:spcPts val="18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DRD8-WP4 activities will focus on two projects:</a:t>
            </a:r>
          </a:p>
          <a:p>
            <a:pPr marL="914400" lvl="1" indent="-457200">
              <a:spcBef>
                <a:spcPts val="180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GB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Reality (XR) Development for Detector Design</a:t>
            </a:r>
          </a:p>
          <a:p>
            <a:pPr marL="914400" lvl="1" indent="-457200">
              <a:spcBef>
                <a:spcPts val="300"/>
              </a:spcBef>
              <a:buFont typeface="+mj-lt"/>
              <a:buAutoNum type="arabicPeriod"/>
            </a:pPr>
            <a:r>
              <a:rPr lang="en-GB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Connection of Engineering Design &amp; Physics Simulation Tools</a:t>
            </a: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709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790DD-44EE-B4C5-2303-0DFDEF47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C7F8-A2C5-91F8-5A0B-36FEEBB30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4.1: Extended Reality Development Programme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81EBF86-378F-5BEE-2CD7-A5C2CBA69E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27CCF21-3DE5-462D-57AA-CC858D691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5A9120E0-A9B9-79AC-C4DC-9A37F5CE34AA}"/>
              </a:ext>
            </a:extLst>
          </p:cNvPr>
          <p:cNvSpPr txBox="1">
            <a:spLocks/>
          </p:cNvSpPr>
          <p:nvPr/>
        </p:nvSpPr>
        <p:spPr>
          <a:xfrm>
            <a:off x="0" y="685800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Objective: Investigate the adoption of Extended Reality (XR) technologies for the design, construction and interaction with detectors </a:t>
            </a:r>
          </a:p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design, and particularly activities in experimental areas </a:t>
            </a:r>
            <a:r>
              <a:rPr lang="en-GB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installation, maintenance, decommissioning)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could benefit greatly of Augmented Reality (AR), Virtual reality (VR) and Mixed Reality (MR) technologies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synergies with Project 1.2)</a:t>
            </a:r>
            <a:endParaRPr lang="en-GB" sz="2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1200"/>
              </a:spcBef>
            </a:pPr>
            <a:r>
              <a:rPr lang="en-GB" sz="240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1: Research and evaluation of current XR technologies</a:t>
            </a:r>
          </a:p>
          <a:p>
            <a:pPr lvl="2">
              <a:spcBef>
                <a:spcPts val="12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of off-the-shelf XR solutions/platforms</a:t>
            </a:r>
          </a:p>
          <a:p>
            <a:pPr lvl="2">
              <a:spcBef>
                <a:spcPts val="12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Procurement of initial software &amp; hardware and training</a:t>
            </a: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1200"/>
              </a:spcBef>
            </a:pPr>
            <a:r>
              <a:rPr lang="en-GB" sz="240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2: Implementation of XR technologies for in detector application</a:t>
            </a:r>
          </a:p>
          <a:p>
            <a:pPr lvl="2">
              <a:spcBef>
                <a:spcPts val="12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evaluation in lab environment</a:t>
            </a:r>
          </a:p>
          <a:p>
            <a:pPr lvl="2">
              <a:spcBef>
                <a:spcPts val="12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 of XR technologies in an ongoing project at one of CERN’s experimental areas, including the necessary digital content to build a demonstrator</a:t>
            </a:r>
            <a:endParaRPr lang="en-GB" sz="16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582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790DD-44EE-B4C5-2303-0DFDEF47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project&#10;&#10;AI-generated content may be incorrect.">
            <a:extLst>
              <a:ext uri="{FF2B5EF4-FFF2-40B4-BE49-F238E27FC236}">
                <a16:creationId xmlns:a16="http://schemas.microsoft.com/office/drawing/2014/main" id="{A1C53376-20BB-60DC-58BA-41314DB7EB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533400"/>
            <a:ext cx="6025673" cy="5760000"/>
          </a:xfrm>
          <a:prstGeom prst="rect">
            <a:avLst/>
          </a:prstGeom>
        </p:spPr>
      </p:pic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81EBF86-378F-5BEE-2CD7-A5C2CBA69E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27CCF21-3DE5-462D-57AA-CC858D691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B034B01-D1AE-32AC-B019-5F25649F4EB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34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4.2: Connecting Engineering &amp; Physics Simulation Tools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36247CD-DC52-4EC4-5AED-F5CD9DC8EAA9}"/>
              </a:ext>
            </a:extLst>
          </p:cNvPr>
          <p:cNvSpPr txBox="1">
            <a:spLocks/>
          </p:cNvSpPr>
          <p:nvPr/>
        </p:nvSpPr>
        <p:spPr>
          <a:xfrm>
            <a:off x="0" y="762000"/>
            <a:ext cx="64770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Objective: Enhance connection between Engineering Design Tools (i.e. CAD, FEA) and Physics Simulation Software (e.g. GEANT4, FLUKA) </a:t>
            </a:r>
          </a:p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Automatise geometry and material data transfer to shorten design times, minimise errors and allow for more realistic detector descriptions </a:t>
            </a:r>
          </a:p>
          <a:p>
            <a:pPr>
              <a:spcBef>
                <a:spcPts val="1200"/>
              </a:spcBef>
            </a:pPr>
            <a: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Bringing the Engineering and Simulation communities together will be essential to </a:t>
            </a:r>
            <a:r>
              <a:rPr lang="en-US" sz="24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maximise</a:t>
            </a:r>
            <a: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potential of this activity</a:t>
            </a:r>
          </a:p>
          <a:p>
            <a:pPr>
              <a:spcBef>
                <a:spcPts val="1200"/>
              </a:spcBef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54E35-AA58-1544-B468-3F634DD391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9F169-9DD0-3276-223C-D583B628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We Stand Today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A2F884B-87AF-1F1D-7471-77F4C537FB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25D20B5C-C53E-DE90-8F8F-157AFD8F61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9B5D04F5-3A89-9366-511B-565AD68FC657}"/>
              </a:ext>
            </a:extLst>
          </p:cNvPr>
          <p:cNvSpPr txBox="1">
            <a:spLocks/>
          </p:cNvSpPr>
          <p:nvPr/>
        </p:nvSpPr>
        <p:spPr>
          <a:xfrm>
            <a:off x="0" y="6486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Unlike other DRD8-WPs, research areas covered in Projects 4.1 and 4.2 currently have limited or no activity within our community (smaller number of interested in WP4 during DR8 proposal preparation)</a:t>
            </a:r>
          </a:p>
          <a:p>
            <a:pPr lvl="1">
              <a:spcBef>
                <a:spcPts val="3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need to find financial resources and person power to advance the projects</a:t>
            </a:r>
          </a:p>
          <a:p>
            <a:pPr lvl="1">
              <a:spcBef>
                <a:spcPts val="3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need to tap into wider HEP community to find partners &amp; maximise synergies</a:t>
            </a:r>
          </a:p>
          <a:p>
            <a:pPr lvl="1">
              <a:spcBef>
                <a:spcPts val="300"/>
              </a:spcBef>
            </a:pPr>
            <a:endParaRPr lang="en-GB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discussions with members of the CERN community, particularly TC teams of major experiments and colleagues from accelerator sector, to collect inputs, gather support and potentially some funding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30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work to put forward </a:t>
            </a:r>
            <a:r>
              <a:rPr lang="en-US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XR/AR-based project in the next AIDA call (possible joint effort with </a:t>
            </a: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CTAO</a:t>
            </a:r>
            <a:r>
              <a:rPr lang="en-US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954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DB29B-BA38-5096-9F60-3EBA347F1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D8175-9D53-C359-DF9E-61F45CA98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4.1: Initial Feedback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F1CAAD5D-022C-D585-3B15-8BD7A99052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4CB3C082-26DB-CE9B-F68B-13019DE7BE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AEE8FC0B-3840-BFFB-707F-35E6839830BA}"/>
              </a:ext>
            </a:extLst>
          </p:cNvPr>
          <p:cNvSpPr txBox="1">
            <a:spLocks/>
          </p:cNvSpPr>
          <p:nvPr/>
        </p:nvSpPr>
        <p:spPr>
          <a:xfrm>
            <a:off x="59613" y="5724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positive feedback from LHC TC teams, with high interest in different applications areas for XR/AR/VR-based solutions</a:t>
            </a:r>
          </a:p>
          <a:p>
            <a:pPr lvl="1"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 communication &amp; bi-directional information flow during interventions</a:t>
            </a:r>
          </a:p>
          <a:p>
            <a:pPr lvl="1"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and training for cavern activities</a:t>
            </a:r>
          </a:p>
          <a:p>
            <a:pPr lvl="1"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related applications: hazard identification, evacuation procedures</a:t>
            </a:r>
          </a:p>
          <a:p>
            <a:pPr lvl="1"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 and magnetic fields overlayed with real environment</a:t>
            </a:r>
          </a:p>
          <a:p>
            <a:pPr lvl="1"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Outreach opportunities </a:t>
            </a:r>
          </a:p>
          <a:p>
            <a:pPr lvl="1">
              <a:spcBef>
                <a:spcPts val="0"/>
              </a:spcBef>
            </a:pPr>
            <a:endParaRPr lang="en-GB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endParaRPr lang="en-GB" sz="2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671549-241A-22FC-1497-A98D3C6A7F11}"/>
              </a:ext>
            </a:extLst>
          </p:cNvPr>
          <p:cNvSpPr txBox="1"/>
          <p:nvPr/>
        </p:nvSpPr>
        <p:spPr>
          <a:xfrm>
            <a:off x="8042850" y="4713900"/>
            <a:ext cx="3962399" cy="1819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600" kern="1200" dirty="0">
                <a:solidFill>
                  <a:srgbClr val="0183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Operator (1) accessing digital instructions (2) calls remote help (3) discussing assembly by overlaying digital data (4) with physical elements (5)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FAA4327-F297-71CA-238B-BDBE809F7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" y="3385025"/>
            <a:ext cx="7318950" cy="342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221D3F8-9789-D857-21EA-1B0B5617DF38}"/>
              </a:ext>
            </a:extLst>
          </p:cNvPr>
          <p:cNvSpPr txBox="1"/>
          <p:nvPr/>
        </p:nvSpPr>
        <p:spPr>
          <a:xfrm>
            <a:off x="8068250" y="6381750"/>
            <a:ext cx="1151950" cy="374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kern="1200" dirty="0">
                <a:solidFill>
                  <a:srgbClr val="0183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[</a:t>
            </a:r>
            <a:r>
              <a:rPr lang="en-US" sz="1800" b="1" kern="1200" dirty="0">
                <a:solidFill>
                  <a:srgbClr val="0183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hlinkClick r:id="rId5"/>
              </a:rPr>
              <a:t>source</a:t>
            </a:r>
            <a:r>
              <a:rPr lang="en-US" sz="1800" b="1" kern="1200" dirty="0">
                <a:solidFill>
                  <a:srgbClr val="0183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5050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246F1-7F98-8CC5-A768-9A2DBA587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E88A98F-0F76-6BEB-F156-561EF06FDC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47"/>
          <a:stretch>
            <a:fillRect/>
          </a:stretch>
        </p:blipFill>
        <p:spPr>
          <a:xfrm>
            <a:off x="6718059" y="1066800"/>
            <a:ext cx="5473941" cy="277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13536B-72BE-A445-1C50-87ADA7E18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4.1: XR/VR/MR @ CERN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F408FD24-741A-E235-F3DA-9BA8FBF306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03EC2CFE-2258-74EC-20E2-35FFA1F6AF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26911201-087A-3E4F-764C-4877196AAAA5}"/>
              </a:ext>
            </a:extLst>
          </p:cNvPr>
          <p:cNvSpPr txBox="1">
            <a:spLocks/>
          </p:cNvSpPr>
          <p:nvPr/>
        </p:nvSpPr>
        <p:spPr>
          <a:xfrm>
            <a:off x="0" y="5724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CERN groups/teams actively investigating/using/interested in XR solutions: </a:t>
            </a:r>
          </a:p>
          <a:p>
            <a:pPr>
              <a:spcBef>
                <a:spcPts val="0"/>
              </a:spcBef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5C431-182A-B503-3FB9-DB70F9BA9B90}"/>
              </a:ext>
            </a:extLst>
          </p:cNvPr>
          <p:cNvSpPr txBox="1">
            <a:spLocks/>
          </p:cNvSpPr>
          <p:nvPr/>
        </p:nvSpPr>
        <p:spPr>
          <a:xfrm>
            <a:off x="-304800" y="3846950"/>
            <a:ext cx="2606243" cy="8573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 3D Integration Studies for CERN Accelerators                (J. </a:t>
            </a:r>
            <a:r>
              <a:rPr lang="en-US" sz="1800" dirty="0" err="1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Coupard</a:t>
            </a:r>
            <a:r>
              <a:rPr lang="en-US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al.)</a:t>
            </a:r>
          </a:p>
          <a:p>
            <a:pPr marL="0" indent="0" algn="ctr">
              <a:spcBef>
                <a:spcPts val="0"/>
              </a:spcBef>
              <a:buNone/>
            </a:pPr>
            <a:endParaRPr lang="en-GB" sz="18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B0AE78C-AC0B-3BF2-E1C9-19063FC5D573}"/>
              </a:ext>
            </a:extLst>
          </p:cNvPr>
          <p:cNvSpPr txBox="1">
            <a:spLocks/>
          </p:cNvSpPr>
          <p:nvPr/>
        </p:nvSpPr>
        <p:spPr>
          <a:xfrm>
            <a:off x="4551982" y="1390230"/>
            <a:ext cx="2382218" cy="710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 Human-Robot </a:t>
            </a:r>
            <a:r>
              <a:rPr lang="en-US" sz="16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Interface</a:t>
            </a:r>
            <a:r>
              <a:rPr lang="en-US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(M. Di Castro et al.)</a:t>
            </a:r>
          </a:p>
          <a:p>
            <a:pPr marL="0" indent="0" algn="ctr">
              <a:spcBef>
                <a:spcPts val="0"/>
              </a:spcBef>
              <a:buNone/>
            </a:pPr>
            <a:endParaRPr lang="en-GB" sz="18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AA0055D-3C2A-F9A4-B92C-51EB020A88C0}"/>
              </a:ext>
            </a:extLst>
          </p:cNvPr>
          <p:cNvSpPr txBox="1">
            <a:spLocks/>
          </p:cNvSpPr>
          <p:nvPr/>
        </p:nvSpPr>
        <p:spPr>
          <a:xfrm>
            <a:off x="609600" y="6237600"/>
            <a:ext cx="7391400" cy="46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internal workshop in preparation to discuss potential synergies (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XR-CERN 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e-group for CERN staff involved in XR activities)</a:t>
            </a:r>
          </a:p>
          <a:p>
            <a:pPr marL="0" indent="0" algn="ctr">
              <a:spcBef>
                <a:spcPts val="0"/>
              </a:spcBef>
              <a:buNone/>
            </a:pP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1C3759-3604-97C7-AF99-96250644E6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" y="1158775"/>
            <a:ext cx="4480000" cy="25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BDBC97-BD51-4DF3-1ECD-112C4522E0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65300" y="3618175"/>
            <a:ext cx="4480000" cy="25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141C740-E9B7-FCFF-49EC-4625CD047A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00395" y="3838046"/>
            <a:ext cx="4470092" cy="2520000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02066DFC-63A4-D9B8-5523-86C10247338B}"/>
              </a:ext>
            </a:extLst>
          </p:cNvPr>
          <p:cNvSpPr txBox="1">
            <a:spLocks/>
          </p:cNvSpPr>
          <p:nvPr/>
        </p:nvSpPr>
        <p:spPr>
          <a:xfrm>
            <a:off x="7837844" y="6227812"/>
            <a:ext cx="43434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https://visit.cern/vr</a:t>
            </a:r>
            <a:r>
              <a:rPr lang="en-US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endParaRPr lang="en-GB" sz="18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146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775A4-16F4-3C2A-B2F5-A8C03111C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FEAA5-7648-DAD7-A9EB-59FA40CCA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4.1: Visit to BDFI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71DA3948-9EA4-6E28-3B6E-58465F9D37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8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32D7562C-AC1B-2ED4-DF39-486DD258A7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8CDD3CA3-2173-B9B2-7A19-2E50C0399957}"/>
              </a:ext>
            </a:extLst>
          </p:cNvPr>
          <p:cNvSpPr txBox="1">
            <a:spLocks/>
          </p:cNvSpPr>
          <p:nvPr/>
        </p:nvSpPr>
        <p:spPr>
          <a:xfrm>
            <a:off x="34213" y="685800"/>
            <a:ext cx="6330462" cy="52187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to Joel &amp; Laura for organising a visit to 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Bristol Digital Futures Institute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600"/>
              </a:spcBef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productive discussion with the BDFI team (technology demonstrations, potential applications in our field, advice on how to get started, training opportunities) </a:t>
            </a:r>
          </a:p>
          <a:p>
            <a:pPr>
              <a:spcBef>
                <a:spcPts val="600"/>
              </a:spcBef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plan to organise further interaction with experts and research labs outside CERN as well as vendor demonstrations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F9B7E-4E6F-CF43-EE85-21CD2664CA78}"/>
              </a:ext>
            </a:extLst>
          </p:cNvPr>
          <p:cNvSpPr txBox="1"/>
          <p:nvPr/>
        </p:nvSpPr>
        <p:spPr>
          <a:xfrm>
            <a:off x="4800601" y="4410779"/>
            <a:ext cx="6229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noProof="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BDFI Reality Emulator</a:t>
            </a:r>
          </a:p>
        </p:txBody>
      </p:sp>
      <p:pic>
        <p:nvPicPr>
          <p:cNvPr id="10" name="Picture 9" descr="A group of people in a room with a large screen&#10;&#10;AI-generated content may be incorrect.">
            <a:extLst>
              <a:ext uri="{FF2B5EF4-FFF2-40B4-BE49-F238E27FC236}">
                <a16:creationId xmlns:a16="http://schemas.microsoft.com/office/drawing/2014/main" id="{7893FBAB-1D80-AC45-2934-DA4193E3AE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" t="7779" b="3842"/>
          <a:stretch>
            <a:fillRect/>
          </a:stretch>
        </p:blipFill>
        <p:spPr>
          <a:xfrm>
            <a:off x="6553200" y="471472"/>
            <a:ext cx="3203244" cy="3837167"/>
          </a:xfrm>
          <a:prstGeom prst="rect">
            <a:avLst/>
          </a:prstGeom>
        </p:spPr>
      </p:pic>
      <p:pic>
        <p:nvPicPr>
          <p:cNvPr id="3" name="Joao_brain_manipulating_with_Varjo">
            <a:hlinkClick r:id="" action="ppaction://media"/>
            <a:extLst>
              <a:ext uri="{FF2B5EF4-FFF2-40B4-BE49-F238E27FC236}">
                <a16:creationId xmlns:a16="http://schemas.microsoft.com/office/drawing/2014/main" id="{7FD9066A-6940-DA1F-0382-F77C0B2979C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rcRect l="34375" t="15556" r="35001"/>
          <a:stretch>
            <a:fillRect/>
          </a:stretch>
        </p:blipFill>
        <p:spPr>
          <a:xfrm>
            <a:off x="9148022" y="1447800"/>
            <a:ext cx="2994158" cy="464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03690A4-736B-D88D-30E0-FC9FE64D8E7D}"/>
              </a:ext>
            </a:extLst>
          </p:cNvPr>
          <p:cNvSpPr txBox="1"/>
          <p:nvPr/>
        </p:nvSpPr>
        <p:spPr>
          <a:xfrm>
            <a:off x="7467600" y="6100026"/>
            <a:ext cx="62293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noProof="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Joao’s Surgical Hands</a:t>
            </a:r>
          </a:p>
        </p:txBody>
      </p:sp>
    </p:spTree>
    <p:extLst>
      <p:ext uri="{BB962C8B-B14F-4D97-AF65-F5344CB8AC3E}">
        <p14:creationId xmlns:p14="http://schemas.microsoft.com/office/powerpoint/2010/main" val="361864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50DCD-009A-6DCE-8FC4-4B95DFAB7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27A8A-A83E-CB09-1822-F93D9730C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4.2: Next Step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BCFE00F2-72F1-CEDA-8121-A7EC178044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9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6F56E006-2580-83B3-AE9A-FD3BDF71D2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685097D2-73DD-F76D-A418-9A60149CCCAD}"/>
              </a:ext>
            </a:extLst>
          </p:cNvPr>
          <p:cNvSpPr txBox="1">
            <a:spLocks/>
          </p:cNvSpPr>
          <p:nvPr/>
        </p:nvSpPr>
        <p:spPr>
          <a:xfrm>
            <a:off x="0" y="7248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 with colleagues from the Simulation and Engineering communities</a:t>
            </a:r>
          </a:p>
          <a:p>
            <a:pPr lvl="1">
              <a:spcBef>
                <a:spcPts val="600"/>
              </a:spcBef>
            </a:pPr>
            <a:r>
              <a:rPr lang="en-US" sz="3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how both communities work at present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Formulate “</a:t>
            </a:r>
            <a:r>
              <a:rPr lang="en-GB" sz="2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Detector Design Workflow</a:t>
            </a: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                   </a:t>
            </a:r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(based on recent experience from Phase-II upgrades and state-of-the-art tools) </a:t>
            </a:r>
            <a:endParaRPr lang="en-GB" sz="28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</a:pPr>
            <a:r>
              <a:rPr lang="en-US" sz="3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the different tools and the relevant input /outputs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Identify areas in “Baseline Workflow” that could benefit most from new development (e.g. automatise geometry transfer, bi-directional information flow, new functionalities)</a:t>
            </a:r>
            <a:endParaRPr lang="en-US" sz="2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532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922</Words>
  <Application>Microsoft Office PowerPoint</Application>
  <PresentationFormat>Widescreen</PresentationFormat>
  <Paragraphs>96</Paragraphs>
  <Slides>14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DRD8 Collaboration Meeting: WP4 Introduction</vt:lpstr>
      <vt:lpstr>Introduction</vt:lpstr>
      <vt:lpstr>4.1: Extended Reality Development Programme</vt:lpstr>
      <vt:lpstr>PowerPoint Presentation</vt:lpstr>
      <vt:lpstr>Where We Stand Today</vt:lpstr>
      <vt:lpstr>Project 4.1: Initial Feedback</vt:lpstr>
      <vt:lpstr>Project 4.1: XR/VR/MR @ CERN</vt:lpstr>
      <vt:lpstr>Project 4.1: Visit to BDFI</vt:lpstr>
      <vt:lpstr>Project 4.2: Next Step</vt:lpstr>
      <vt:lpstr>Simplified CAD models</vt:lpstr>
      <vt:lpstr>Questions?</vt:lpstr>
      <vt:lpstr>PowerPoint Presentation</vt:lpstr>
      <vt:lpstr>PowerPoint Presentation</vt:lpstr>
      <vt:lpstr>DRD8 WP4: Deliverables &amp; Milestones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Diego Alvarez Feito</cp:lastModifiedBy>
  <cp:revision>2571</cp:revision>
  <cp:lastPrinted>2014-04-23T12:08:29Z</cp:lastPrinted>
  <dcterms:created xsi:type="dcterms:W3CDTF">2006-08-16T00:00:00Z</dcterms:created>
  <dcterms:modified xsi:type="dcterms:W3CDTF">2025-06-19T08:02:51Z</dcterms:modified>
</cp:coreProperties>
</file>