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4"/>
  </p:notesMasterIdLst>
  <p:sldIdLst>
    <p:sldId id="262" r:id="rId2"/>
    <p:sldId id="3655" r:id="rId3"/>
    <p:sldId id="3658" r:id="rId4"/>
    <p:sldId id="264" r:id="rId5"/>
    <p:sldId id="3659" r:id="rId6"/>
    <p:sldId id="3660" r:id="rId7"/>
    <p:sldId id="2147196942" r:id="rId8"/>
    <p:sldId id="316" r:id="rId9"/>
    <p:sldId id="2147196943" r:id="rId10"/>
    <p:sldId id="263" r:id="rId11"/>
    <p:sldId id="257" r:id="rId12"/>
    <p:sldId id="214719694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8" autoAdjust="0"/>
    <p:restoredTop sz="94660"/>
  </p:normalViewPr>
  <p:slideViewPr>
    <p:cSldViewPr snapToGrid="0">
      <p:cViewPr varScale="1">
        <p:scale>
          <a:sx n="70" d="100"/>
          <a:sy n="70" d="100"/>
        </p:scale>
        <p:origin x="2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32CA-B63E-4C4F-9F80-D765FEE3D66C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7E174E-5A35-488A-BC60-4B4F5E076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498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017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890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97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June 19&amp;20,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Collaboration Week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512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231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994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37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501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6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28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587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8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905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DRD8 Collaboration Week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36A143-AA99-4A5B-B759-AF3D92A8AF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23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79E14-970E-F32F-202A-11FC36AE0F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rgbClr val="002060"/>
          </a:solidFill>
        </p:spPr>
        <p:txBody>
          <a:bodyPr anchor="ctr">
            <a:normAutofit fontScale="90000"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DRD8 </a:t>
            </a:r>
            <a:r>
              <a:rPr lang="en-US" b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Collaboration Meeting </a:t>
            </a:r>
            <a:br>
              <a:rPr lang="en-US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Bristol, </a:t>
            </a:r>
            <a:r>
              <a:rPr lang="en-US" b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June 19 – 20,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2025</a:t>
            </a:r>
            <a:endParaRPr lang="en-GB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3B0D02-589B-0990-E05E-D3BBB31685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0" y="3748279"/>
            <a:ext cx="6858000" cy="1655762"/>
          </a:xfrm>
        </p:spPr>
        <p:txBody>
          <a:bodyPr anchor="ctr"/>
          <a:lstStyle/>
          <a:p>
            <a:r>
              <a:rPr lang="en-US" sz="6000" b="1" dirty="0">
                <a:solidFill>
                  <a:srgbClr val="FFC000"/>
                </a:solidFill>
              </a:rPr>
              <a:t>Welcome!</a:t>
            </a:r>
          </a:p>
          <a:p>
            <a:r>
              <a:rPr lang="en-US" dirty="0"/>
              <a:t>Burkhard Schmidt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080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BBDFE-79D2-9966-2F03-B47D57258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86776" cy="1041643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dirty="0"/>
              <a:t> 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Further Considerations of the new EU-call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F271A5-1F64-873C-84CF-63AC9665B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673" y="1283025"/>
            <a:ext cx="11244105" cy="505322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In </a:t>
            </a:r>
            <a:r>
              <a:rPr lang="en-GB" dirty="0" err="1"/>
              <a:t>AIDAxxx</a:t>
            </a:r>
            <a:r>
              <a:rPr lang="en-GB" dirty="0"/>
              <a:t> (as for AIDAinnova), matching funds are used from the beneficiaries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2060"/>
                </a:solidFill>
              </a:rPr>
              <a:t>These are mostly provided in terms of time spent on the project by the  beneficiaries' employees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2060"/>
                </a:solidFill>
              </a:rPr>
              <a:t>Expect of the order of 2:1 for academic beneficiaries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2060"/>
                </a:solidFill>
              </a:rPr>
              <a:t>Expect of the order of 1:1 for industrial beneficiaries</a:t>
            </a:r>
          </a:p>
          <a:p>
            <a:pPr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AIDAxxx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it is good to have </a:t>
            </a:r>
            <a:r>
              <a:rPr lang="en-GB" u="sng" dirty="0">
                <a:latin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continuation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w.r.t.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AIDAinnova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a good fraction of Innovation (35-40%) is needed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Avoid very generic tasks</a:t>
            </a:r>
          </a:p>
          <a:p>
            <a:pPr>
              <a:lnSpc>
                <a:spcPct val="12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proposal will be judged on its Excellence, Impact and Implementation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contributions to tasks already well carried over in other projects should be avoided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on specific items where we can really make an impact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DC616-0D06-DFB4-7230-CF5435DC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19&amp;20,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17029-DF97-96D1-11A6-36022B9CF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DRD8 Collaboration Week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92E30-F367-4FD5-EBCE-5C756F2A9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245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24AF26-A117-E9D5-BB51-DB5C42555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771" y="18255"/>
            <a:ext cx="11375572" cy="1056919"/>
          </a:xfrm>
          <a:solidFill>
            <a:srgbClr val="002060"/>
          </a:solidFill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Mechanics and Cooling related Proposals (WP8)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978D31-480E-7AAF-B383-B0E7707380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9800" y="6284065"/>
            <a:ext cx="2743200" cy="365125"/>
          </a:xfrm>
        </p:spPr>
        <p:txBody>
          <a:bodyPr/>
          <a:lstStyle/>
          <a:p>
            <a:r>
              <a:rPr lang="en-US" dirty="0"/>
              <a:t>June 19&amp;20, 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5F2087-2F72-4F2E-64C3-C5F533759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B92BC-2838-E1B7-7E13-46836EDB7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5143" y="6362142"/>
            <a:ext cx="2743200" cy="365125"/>
          </a:xfrm>
        </p:spPr>
        <p:txBody>
          <a:bodyPr/>
          <a:lstStyle/>
          <a:p>
            <a:fld id="{1536A143-AA99-4A5B-B759-AF3D92A8AFDF}" type="slidenum">
              <a:rPr lang="en-GB" smtClean="0"/>
              <a:t>11</a:t>
            </a:fld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D985FE0-DF35-B164-F257-41794ACC2C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913" y="1082512"/>
            <a:ext cx="9340905" cy="5747185"/>
          </a:xfrm>
        </p:spPr>
      </p:pic>
    </p:spTree>
    <p:extLst>
      <p:ext uri="{BB962C8B-B14F-4D97-AF65-F5344CB8AC3E}">
        <p14:creationId xmlns:p14="http://schemas.microsoft.com/office/powerpoint/2010/main" val="3607150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57373-FE16-68C7-644B-B150D4386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4933"/>
            <a:ext cx="10515600" cy="1132079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Final Remarks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137C1-79E8-FF2C-FC2D-0D2D1A3AC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4660"/>
            <a:ext cx="10515600" cy="450483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Many more tasks have been proposed for the new EU-call than those which can be funded by it.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2060"/>
                </a:solidFill>
              </a:rPr>
              <a:t>One should keep in mind that the EU funding is not enormous, about </a:t>
            </a:r>
            <a:r>
              <a:rPr lang="en-GB" b="1" dirty="0">
                <a:solidFill>
                  <a:srgbClr val="002060"/>
                </a:solidFill>
              </a:rPr>
              <a:t>250 k€/task for 4 years, thus about 60 k€/year in total per task (typically ~2 beneficiaries). You don’t get very far with this funding.</a:t>
            </a:r>
          </a:p>
          <a:p>
            <a:r>
              <a:rPr lang="en-GB" dirty="0"/>
              <a:t>For us as DRD8 it is important that we use the available resources in our institutes in the best possible way to carry out the proposed R&amp;D.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2060"/>
                </a:solidFill>
              </a:rPr>
              <a:t>Keep in mind that according to the proposal more than 50% of the human resources are available and about 30% of the budget. </a:t>
            </a:r>
            <a:r>
              <a:rPr lang="en-US" b="1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chemeClr val="tx2"/>
                </a:solidFill>
              </a:rPr>
              <a:t>Let us see in the following presentations where we stand with our proposed R&amp;D.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06A8B6-BA0A-934A-7411-0B156510C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DD69E-1AA6-EB62-EC3C-3DCE1F538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8B6E9-1DDA-C6B9-06C9-494C4A21A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054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4D99F-31F0-D7AC-75BD-F322D968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175" y="257578"/>
            <a:ext cx="11049000" cy="1010534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Work Packages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4F447-87D0-8A9F-59A5-A8F26F5C1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2</a:t>
            </a:fld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B0BD47-665B-479C-9D43-2576DE24F200}"/>
              </a:ext>
            </a:extLst>
          </p:cNvPr>
          <p:cNvSpPr txBox="1"/>
          <p:nvPr/>
        </p:nvSpPr>
        <p:spPr>
          <a:xfrm>
            <a:off x="638175" y="1616813"/>
            <a:ext cx="110490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Work Packages: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WP1: Global system design and integration  </a:t>
            </a:r>
            <a:endParaRPr lang="en-GB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Project 1.1: The Vertex Region of Future Particle Physics Experiments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Project 1.2: Robots in the HEP Experimental Caverns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WP2: Low-mass mechanics and thermal management</a:t>
            </a:r>
            <a:endParaRPr lang="en-GB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Project 2.1: Advanced Mechanical Tracker Structures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Project 2.2: Characterisation of Material Properties and Database Development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WP3: Detector cooling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Project 3.1: New Evaporative Cooling Fluids and Systems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Project 3.2: Microchannel Cooling Substrates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WP4: Design and qualification tools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Project 4.1: Extended Reality (XR) Development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Project 4.2: Connection of Engineering Design Tools with Physics Simulation Software</a:t>
            </a: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2A475ADE-D31A-B679-ACD5-F56A76C0E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6ABE9002-6745-1F7D-67A0-6EB5AC812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</p:spTree>
    <p:extLst>
      <p:ext uri="{BB962C8B-B14F-4D97-AF65-F5344CB8AC3E}">
        <p14:creationId xmlns:p14="http://schemas.microsoft.com/office/powerpoint/2010/main" val="4002262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431ED3-89B7-9E2C-E2F7-95CF76743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8F898-615E-719B-526E-ACA391F66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257578"/>
            <a:ext cx="11410950" cy="1010534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Technical Committee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ED008-C0C4-D0E2-A89E-41874A115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3</a:t>
            </a:fld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CE0FC76-F9A7-7B50-7FC1-121450122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490" y="1920668"/>
            <a:ext cx="5212610" cy="37831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2B2FE2-978D-EE67-B8C5-54C49F8F1725}"/>
              </a:ext>
            </a:extLst>
          </p:cNvPr>
          <p:cNvSpPr txBox="1"/>
          <p:nvPr/>
        </p:nvSpPr>
        <p:spPr>
          <a:xfrm>
            <a:off x="359515" y="1422203"/>
            <a:ext cx="6276975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Endorsed Work Package Conveners: </a:t>
            </a:r>
          </a:p>
          <a:p>
            <a:endParaRPr lang="en-GB" sz="12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WP1: Global system design and integration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Corrado Gargiulo (CERN)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/>
              <a:t>Fabrizio Palla (Universita &amp; INFN Pisa (IT))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WP2: Low-mass mechanics and thermal management</a:t>
            </a: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Adam Dominic Lowe (University of Oxford (GB))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Sushrut Karmarkar (Purdue University (US))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WP3: Detector cooling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Bart Verlaat (CERN)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Oscar Augusto De Aguiar Francisco (Manchester (GB))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WP4: Design and qualification tools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Diego Alvarez Feito (CERN)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Joao Batista Lopes (CERN)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3C94F2-55EB-399A-5AFF-BC84F6676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34256-A3D2-CA4A-3620-E06E59E3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C5FA7D-45D5-5915-C1C9-9613030EB1CD}"/>
              </a:ext>
            </a:extLst>
          </p:cNvPr>
          <p:cNvSpPr txBox="1"/>
          <p:nvPr/>
        </p:nvSpPr>
        <p:spPr>
          <a:xfrm>
            <a:off x="376172" y="6020765"/>
            <a:ext cx="11728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2060"/>
                </a:solidFill>
              </a:rPr>
              <a:t>The Technical Committee and the Collaboration Board are in place and will meet today/tomorrow</a:t>
            </a:r>
            <a:endParaRPr lang="en-GB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18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773B9-DBDD-5962-4781-D81427E49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FCE44-3EA9-6AA4-2D91-2C6306474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4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B38C08-D7C3-233D-D3AF-4A341702A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95" y="1080836"/>
            <a:ext cx="5534116" cy="2237636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3BF946F-DEA6-C491-5CDA-A705F58751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197" y="3366412"/>
            <a:ext cx="5543514" cy="3566951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421406-D7F3-D86E-FFA8-1C75A859F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2177" y="3706770"/>
            <a:ext cx="5642458" cy="3167843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F22E3FF-E97D-3989-2F6A-84D1A6607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91402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Agenda for the Collaboration Meeting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AEAD0E0-5456-B9E0-1661-1082C81A83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1667" y="2945550"/>
            <a:ext cx="5614320" cy="7751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FEC075E-1219-F067-A871-2EF6FDEA50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4111" y="1080836"/>
            <a:ext cx="5628656" cy="187340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B1EF61B-49BE-F046-DD47-2CFC0AE013CC}"/>
              </a:ext>
            </a:extLst>
          </p:cNvPr>
          <p:cNvSpPr txBox="1"/>
          <p:nvPr/>
        </p:nvSpPr>
        <p:spPr>
          <a:xfrm rot="21130172">
            <a:off x="1325432" y="2644353"/>
            <a:ext cx="9196172" cy="17543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The agenda is very tight! </a:t>
            </a:r>
          </a:p>
          <a:p>
            <a:pPr algn="ctr"/>
            <a:r>
              <a:rPr lang="en-US" sz="3600" b="1" dirty="0">
                <a:solidFill>
                  <a:srgbClr val="C00000"/>
                </a:solidFill>
              </a:rPr>
              <a:t>Please, leave some minutes for discussion </a:t>
            </a:r>
          </a:p>
          <a:p>
            <a:pPr algn="ctr"/>
            <a:r>
              <a:rPr lang="en-US" sz="3600" b="1" dirty="0">
                <a:solidFill>
                  <a:srgbClr val="C00000"/>
                </a:solidFill>
              </a:rPr>
              <a:t>after your presentation</a:t>
            </a:r>
            <a:endParaRPr lang="en-GB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49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D55ABA-66E4-6538-476F-F613F181E3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D1343-19C7-BB07-28D5-F232284B6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58C9A-4813-17E0-6CB4-53FE1982E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67800" y="6366329"/>
            <a:ext cx="2743200" cy="365125"/>
          </a:xfrm>
        </p:spPr>
        <p:txBody>
          <a:bodyPr/>
          <a:lstStyle/>
          <a:p>
            <a:fld id="{1536A143-AA99-4A5B-B759-AF3D92A8AFDF}" type="slidenum">
              <a:rPr lang="en-GB" smtClean="0"/>
              <a:t>5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B21C677-E7FA-D3D2-E7EC-E2961B02D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91402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Agenda for the Collaboration Meeting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8CF4657-B8D6-D519-3CFB-DE4A5339DF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233" y="1059775"/>
            <a:ext cx="10515600" cy="502988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907102-68B6-2ABD-6B1F-279F6463C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33" y="1580896"/>
            <a:ext cx="10515600" cy="5297155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89CFA7F-EFEC-1739-FF85-FEC977509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</p:spTree>
    <p:extLst>
      <p:ext uri="{BB962C8B-B14F-4D97-AF65-F5344CB8AC3E}">
        <p14:creationId xmlns:p14="http://schemas.microsoft.com/office/powerpoint/2010/main" val="72066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FCEB5-A5D3-7A0E-8D5B-25DC44DF6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1886"/>
          </a:xfrm>
          <a:solidFill>
            <a:srgbClr val="002060"/>
          </a:solidFill>
        </p:spPr>
        <p:txBody>
          <a:bodyPr/>
          <a:lstStyle/>
          <a:p>
            <a:r>
              <a:rPr lang="en-US" dirty="0"/>
              <a:t>  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General  remarks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8F23D-3E26-7ADB-DA22-4B0899052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767" y="1745240"/>
            <a:ext cx="10626129" cy="4530725"/>
          </a:xfrm>
        </p:spPr>
        <p:txBody>
          <a:bodyPr>
            <a:normAutofit/>
          </a:bodyPr>
          <a:lstStyle/>
          <a:p>
            <a:r>
              <a:rPr lang="en-US" sz="2400" dirty="0"/>
              <a:t>DRD8 has at present 40 participating Institutes and about 100 collaborators.</a:t>
            </a:r>
          </a:p>
          <a:p>
            <a:r>
              <a:rPr lang="en-US" sz="2400" dirty="0"/>
              <a:t>New Institutes are welcome, provided they indicate to which Work Package     they wish to contribute and what are the resources they will provide.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2060"/>
                </a:solidFill>
              </a:rPr>
              <a:t>Small resources are appreciated as well!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2060"/>
                </a:solidFill>
              </a:rPr>
              <a:t>DRD8 has no entrance fees nor Common Fund contributions.</a:t>
            </a:r>
          </a:p>
          <a:p>
            <a:r>
              <a:rPr lang="en-US" sz="2400" dirty="0"/>
              <a:t>We are open minded to add further Work Packages related to Mechanics and Cooling for Vertex and Tracking Systems, e.g. on Gas based tracking detectors.</a:t>
            </a:r>
          </a:p>
          <a:p>
            <a:r>
              <a:rPr lang="en-US" sz="2400" dirty="0"/>
              <a:t>We are aware that R&amp;D on large area gas detectors has been revived for future </a:t>
            </a:r>
            <a:r>
              <a:rPr lang="en-US" sz="2400" dirty="0" err="1"/>
              <a:t>e</a:t>
            </a:r>
            <a:r>
              <a:rPr lang="en-US" sz="2400" baseline="30000" dirty="0" err="1"/>
              <a:t>+</a:t>
            </a:r>
            <a:r>
              <a:rPr lang="en-US" sz="2400" dirty="0" err="1"/>
              <a:t>e</a:t>
            </a:r>
            <a:r>
              <a:rPr lang="en-US" sz="2400" baseline="30000" dirty="0"/>
              <a:t>-</a:t>
            </a:r>
            <a:r>
              <a:rPr lang="en-US" sz="2400" dirty="0"/>
              <a:t> colliders (FCC-ee and </a:t>
            </a:r>
            <a:r>
              <a:rPr lang="en-US" sz="2400" dirty="0" err="1"/>
              <a:t>CepC</a:t>
            </a:r>
            <a:r>
              <a:rPr lang="en-US" sz="2400" dirty="0"/>
              <a:t>).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2060"/>
                </a:solidFill>
              </a:rPr>
              <a:t>Projects related to such R&amp;D should be clearly defined, together with Milestones and Deliverables</a:t>
            </a:r>
          </a:p>
          <a:p>
            <a:r>
              <a:rPr lang="en-US" sz="2400" dirty="0"/>
              <a:t>For a WP related to mechanics for Calorimeters it seems to be still too early   </a:t>
            </a:r>
            <a:r>
              <a:rPr lang="en-US" sz="2400" b="1" dirty="0"/>
              <a:t> </a:t>
            </a:r>
            <a:endParaRPr lang="en-GB" sz="24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F385E-D0CB-28E5-9416-DDF392F29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C8D21-6AC7-AC7C-AB7F-F243C7310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23EE6-CB85-E376-B2CB-5BED6229B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A143-AA99-4A5B-B759-AF3D92A8AFD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25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10C277B-5FF4-80A4-87D5-40F1E7BF5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4290" y="1200036"/>
            <a:ext cx="10916069" cy="641661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7EDDF99-3DF5-F395-4D81-4DA9E3F39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675" y="70336"/>
            <a:ext cx="10721591" cy="1065742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Detector Opportunities at the FCC-ee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D144AF-3908-1CF3-9B00-BABA87F56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3694" y="6422539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E0E894-9CC9-4BE5-FEF3-7F593E92F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68DD9-CC03-EBD7-F373-C0B95266D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Collaboration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981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6E40A20-8F8C-6969-73F6-B889B3E6A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50" y="298450"/>
            <a:ext cx="10515600" cy="977691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 DRD8 and the new EU-call for R&amp;D funding </a:t>
            </a:r>
            <a:r>
              <a:rPr lang="en-US" sz="6000" dirty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9CC44-04C4-2ACF-FC0B-A7D81A840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ED363-C0D3-55D6-F789-4DD6EC2E8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5E16D-A691-50F4-917A-0763ACE7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11AEB-7A3D-F256-2765-C22231980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150" y="1472784"/>
            <a:ext cx="10741688" cy="469265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dirty="0"/>
              <a:t>The ECFA DRD collaborations form the technology roadmap for R&amp;D (very broad…)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A first meeting of the DRD Managers Forum with the AIDAinnova  management took place on April 29, 2024, to discuss the steps needed to prepare a new proposal.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We discussed the fact that DRD activities can be co-financed by EU projects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2060"/>
                </a:solidFill>
              </a:rPr>
              <a:t>This has to be mentioned in the DRD MoU and Annexes and will be mentioned explicitly in the new proposal.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2060"/>
                </a:solidFill>
              </a:rPr>
              <a:t>The Proposal Preparation Team (PPT) of the new EU-call (</a:t>
            </a:r>
            <a:r>
              <a:rPr lang="en-GB" sz="2000" b="1" dirty="0" err="1">
                <a:solidFill>
                  <a:srgbClr val="002060"/>
                </a:solidFill>
              </a:rPr>
              <a:t>AIDAxxx</a:t>
            </a:r>
            <a:r>
              <a:rPr lang="en-GB" sz="2000" b="1" dirty="0">
                <a:solidFill>
                  <a:srgbClr val="002060"/>
                </a:solidFill>
              </a:rPr>
              <a:t>) will "cherry pick“ from the proposed tasks of the different WPs and put them in the  new proposal.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2060"/>
                </a:solidFill>
              </a:rPr>
              <a:t>The PPT will follow the European Update of the Strategy for Particle Physics process </a:t>
            </a:r>
          </a:p>
        </p:txBody>
      </p:sp>
    </p:spTree>
    <p:extLst>
      <p:ext uri="{BB962C8B-B14F-4D97-AF65-F5344CB8AC3E}">
        <p14:creationId xmlns:p14="http://schemas.microsoft.com/office/powerpoint/2010/main" val="69792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7B8C5-C4E5-F2F0-1C46-C53165E9E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10B8972-A2A2-4110-040A-585F78208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50" y="298451"/>
            <a:ext cx="10515600" cy="1078174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DRD8 and the new EU-call for R&amp;D funding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801FC-84EB-2156-77F8-2EBD836E5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19&amp;20,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11F01-4E4D-D0C0-883B-33D12B362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DRD8 Collaboration Week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C2EE9-AD44-0DAC-D928-004139A9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3A59F-242A-954F-129E-F467E3432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893" y="1523023"/>
            <a:ext cx="10686213" cy="46165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We will have the same amount of funding as for AIDAinnova, e.g. 10 M€ for a 4-year duration project.</a:t>
            </a:r>
          </a:p>
          <a:p>
            <a:pPr>
              <a:lnSpc>
                <a:spcPct val="100000"/>
              </a:lnSpc>
            </a:pPr>
            <a:r>
              <a:rPr lang="en-GB" sz="2400" dirty="0"/>
              <a:t>Reducing the overhead of 20%, this leads to a budget of about 750 k€ per WP</a:t>
            </a:r>
          </a:p>
          <a:p>
            <a:pPr>
              <a:lnSpc>
                <a:spcPct val="100000"/>
              </a:lnSpc>
            </a:pPr>
            <a:r>
              <a:rPr lang="en-GB" sz="2400" dirty="0"/>
              <a:t>In order to have a minimum funding for each task, the PPT suggest to limit the proposal to ~3 tasks of about 250 k€ EU funding per WP and to have not more than 2 beneficiaries per task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2060"/>
                </a:solidFill>
              </a:rPr>
              <a:t>The proposal should focus on detector technologies that have not reached the TDR level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2060"/>
                </a:solidFill>
              </a:rPr>
              <a:t>We should give priority to tasks in which an industrial partner (as beneficiary) is involved</a:t>
            </a:r>
          </a:p>
          <a:p>
            <a:r>
              <a:rPr lang="en-GB" sz="2400" dirty="0">
                <a:solidFill>
                  <a:schemeClr val="tx1"/>
                </a:solidFill>
              </a:rPr>
              <a:t>The new European project and the DRDs are two separate entities</a:t>
            </a:r>
          </a:p>
          <a:p>
            <a:pPr lvl="1"/>
            <a:r>
              <a:rPr lang="en-GB" sz="2000" b="1" dirty="0">
                <a:solidFill>
                  <a:srgbClr val="002060"/>
                </a:solidFill>
              </a:rPr>
              <a:t>Management and funding of the EU project will be separate from the DRDs</a:t>
            </a:r>
            <a:endParaRPr lang="en-GB" sz="2200" b="1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GB" sz="2000" b="1" dirty="0">
              <a:solidFill>
                <a:srgbClr val="00206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347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1760</TotalTime>
  <Words>1058</Words>
  <Application>Microsoft Office PowerPoint</Application>
  <PresentationFormat>Widescreen</PresentationFormat>
  <Paragraphs>113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Wingdings</vt:lpstr>
      <vt:lpstr>Office Theme</vt:lpstr>
      <vt:lpstr>DRD8 Collaboration Meeting  Bristol, June 19 – 20, 2025</vt:lpstr>
      <vt:lpstr>DRD8 Work Packages</vt:lpstr>
      <vt:lpstr>DRD8 Technical Committee</vt:lpstr>
      <vt:lpstr> Agenda for the Collaboration Meeting</vt:lpstr>
      <vt:lpstr> Agenda for the Collaboration Meeting</vt:lpstr>
      <vt:lpstr>   General  remarks</vt:lpstr>
      <vt:lpstr>Detector Opportunities at the FCC-ee</vt:lpstr>
      <vt:lpstr>  DRD8 and the new EU-call for R&amp;D funding  </vt:lpstr>
      <vt:lpstr> DRD8 and the new EU-call for R&amp;D funding</vt:lpstr>
      <vt:lpstr>  Further Considerations of the new EU-call</vt:lpstr>
      <vt:lpstr> Mechanics and Cooling related Proposals (WP8)</vt:lpstr>
      <vt:lpstr>Final Remarks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Burkhard Schmidt</dc:creator>
  <cp:lastModifiedBy>Burkhard Schmidt</cp:lastModifiedBy>
  <cp:revision>18</cp:revision>
  <dcterms:created xsi:type="dcterms:W3CDTF">2025-05-30T12:49:18Z</dcterms:created>
  <dcterms:modified xsi:type="dcterms:W3CDTF">2025-06-19T07:30:51Z</dcterms:modified>
</cp:coreProperties>
</file>