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342" r:id="rId3"/>
    <p:sldId id="565" r:id="rId4"/>
    <p:sldId id="566" r:id="rId5"/>
    <p:sldId id="567" r:id="rId6"/>
    <p:sldId id="568" r:id="rId7"/>
    <p:sldId id="570" r:id="rId8"/>
    <p:sldId id="569" r:id="rId9"/>
    <p:sldId id="571" r:id="rId10"/>
    <p:sldId id="573" r:id="rId11"/>
    <p:sldId id="572" r:id="rId12"/>
    <p:sldId id="574" r:id="rId13"/>
    <p:sldId id="575" r:id="rId14"/>
    <p:sldId id="576" r:id="rId15"/>
    <p:sldId id="577" r:id="rId16"/>
    <p:sldId id="578" r:id="rId17"/>
    <p:sldId id="579" r:id="rId18"/>
    <p:sldId id="580" r:id="rId19"/>
    <p:sldId id="58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9" d="100"/>
          <a:sy n="79"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AE64B4-B591-43BD-9A37-6FCF252E7064}" type="datetimeFigureOut">
              <a:rPr lang="en-US" smtClean="0"/>
              <a:t>6/13/2025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5B4E0F-4EE1-4649-B59E-FD22F8A182B6}" type="slidenum">
              <a:rPr lang="en-US" smtClean="0"/>
              <a:t>‹#›</a:t>
            </a:fld>
            <a:endParaRPr lang="en-US"/>
          </a:p>
        </p:txBody>
      </p:sp>
    </p:spTree>
    <p:extLst>
      <p:ext uri="{BB962C8B-B14F-4D97-AF65-F5344CB8AC3E}">
        <p14:creationId xmlns:p14="http://schemas.microsoft.com/office/powerpoint/2010/main" val="4161807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5B4E0F-4EE1-4649-B59E-FD22F8A182B6}" type="slidenum">
              <a:rPr lang="en-US" smtClean="0"/>
              <a:t>1</a:t>
            </a:fld>
            <a:endParaRPr lang="en-US"/>
          </a:p>
        </p:txBody>
      </p:sp>
    </p:spTree>
    <p:extLst>
      <p:ext uri="{BB962C8B-B14F-4D97-AF65-F5344CB8AC3E}">
        <p14:creationId xmlns:p14="http://schemas.microsoft.com/office/powerpoint/2010/main" val="2204387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B2B4D-9231-1D58-3638-35359559F0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8BEDDB-119D-3ED3-E0A6-2390FC53E6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9052E8-57DE-DC7B-08D5-B499378B9DCD}"/>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15A40B53-A071-304F-21CC-DC63F8ED9DCE}"/>
              </a:ext>
            </a:extLst>
          </p:cNvPr>
          <p:cNvSpPr>
            <a:spLocks noGrp="1"/>
          </p:cNvSpPr>
          <p:nvPr>
            <p:ph type="sldNum" sz="quarter" idx="5"/>
          </p:nvPr>
        </p:nvSpPr>
        <p:spPr/>
        <p:txBody>
          <a:bodyPr/>
          <a:lstStyle/>
          <a:p>
            <a:fld id="{33D11162-8A64-4F65-8AD6-7F58609D503F}" type="slidenum">
              <a:rPr lang="it-IT" smtClean="0"/>
              <a:t>10</a:t>
            </a:fld>
            <a:endParaRPr lang="it-IT"/>
          </a:p>
        </p:txBody>
      </p:sp>
    </p:spTree>
    <p:extLst>
      <p:ext uri="{BB962C8B-B14F-4D97-AF65-F5344CB8AC3E}">
        <p14:creationId xmlns:p14="http://schemas.microsoft.com/office/powerpoint/2010/main" val="2942326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DA509-B17D-F6EE-1821-179F52F48D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866D84-ADFB-B582-A94C-2BAD4C6F2E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8CF50C-81EF-5298-1394-6D95D048B6F4}"/>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A75E6D8A-6DE0-76CF-2CAD-F2C8EAEDB069}"/>
              </a:ext>
            </a:extLst>
          </p:cNvPr>
          <p:cNvSpPr>
            <a:spLocks noGrp="1"/>
          </p:cNvSpPr>
          <p:nvPr>
            <p:ph type="sldNum" sz="quarter" idx="5"/>
          </p:nvPr>
        </p:nvSpPr>
        <p:spPr/>
        <p:txBody>
          <a:bodyPr/>
          <a:lstStyle/>
          <a:p>
            <a:fld id="{33D11162-8A64-4F65-8AD6-7F58609D503F}" type="slidenum">
              <a:rPr lang="it-IT" smtClean="0"/>
              <a:t>11</a:t>
            </a:fld>
            <a:endParaRPr lang="it-IT"/>
          </a:p>
        </p:txBody>
      </p:sp>
    </p:spTree>
    <p:extLst>
      <p:ext uri="{BB962C8B-B14F-4D97-AF65-F5344CB8AC3E}">
        <p14:creationId xmlns:p14="http://schemas.microsoft.com/office/powerpoint/2010/main" val="4277938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D965CA-FDF4-C6A5-6168-89F561F29F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4A70E7-DC61-BE6E-65EC-6850CA2196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9B6F7E-769A-2C50-11BF-789C65815F91}"/>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EDC5E4D6-CFEA-5506-CE20-B6F06EC238DD}"/>
              </a:ext>
            </a:extLst>
          </p:cNvPr>
          <p:cNvSpPr>
            <a:spLocks noGrp="1"/>
          </p:cNvSpPr>
          <p:nvPr>
            <p:ph type="sldNum" sz="quarter" idx="5"/>
          </p:nvPr>
        </p:nvSpPr>
        <p:spPr/>
        <p:txBody>
          <a:bodyPr/>
          <a:lstStyle/>
          <a:p>
            <a:fld id="{33D11162-8A64-4F65-8AD6-7F58609D503F}" type="slidenum">
              <a:rPr lang="it-IT" smtClean="0"/>
              <a:t>12</a:t>
            </a:fld>
            <a:endParaRPr lang="it-IT"/>
          </a:p>
        </p:txBody>
      </p:sp>
    </p:spTree>
    <p:extLst>
      <p:ext uri="{BB962C8B-B14F-4D97-AF65-F5344CB8AC3E}">
        <p14:creationId xmlns:p14="http://schemas.microsoft.com/office/powerpoint/2010/main" val="3813294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10809-D65E-301A-2841-1BEFA8404B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6DB0E7-9FDD-126D-173F-9F8AC5A74A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E87872-EDB3-C7CE-C4DB-6DBF629FC0D4}"/>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027C3522-96A0-3F6D-C0D6-71D812A9BA3E}"/>
              </a:ext>
            </a:extLst>
          </p:cNvPr>
          <p:cNvSpPr>
            <a:spLocks noGrp="1"/>
          </p:cNvSpPr>
          <p:nvPr>
            <p:ph type="sldNum" sz="quarter" idx="5"/>
          </p:nvPr>
        </p:nvSpPr>
        <p:spPr/>
        <p:txBody>
          <a:bodyPr/>
          <a:lstStyle/>
          <a:p>
            <a:fld id="{33D11162-8A64-4F65-8AD6-7F58609D503F}" type="slidenum">
              <a:rPr lang="it-IT" smtClean="0"/>
              <a:t>13</a:t>
            </a:fld>
            <a:endParaRPr lang="it-IT"/>
          </a:p>
        </p:txBody>
      </p:sp>
    </p:spTree>
    <p:extLst>
      <p:ext uri="{BB962C8B-B14F-4D97-AF65-F5344CB8AC3E}">
        <p14:creationId xmlns:p14="http://schemas.microsoft.com/office/powerpoint/2010/main" val="3586418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F3F0B-F431-5C62-5770-666FAB9974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733AD7-EF90-6A6F-E736-4DB749DE47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CF0857-F0E7-B067-522B-D263301532A6}"/>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6A8E2781-5C3A-C3A9-34D1-7F24AA296B0C}"/>
              </a:ext>
            </a:extLst>
          </p:cNvPr>
          <p:cNvSpPr>
            <a:spLocks noGrp="1"/>
          </p:cNvSpPr>
          <p:nvPr>
            <p:ph type="sldNum" sz="quarter" idx="5"/>
          </p:nvPr>
        </p:nvSpPr>
        <p:spPr/>
        <p:txBody>
          <a:bodyPr/>
          <a:lstStyle/>
          <a:p>
            <a:fld id="{33D11162-8A64-4F65-8AD6-7F58609D503F}" type="slidenum">
              <a:rPr lang="it-IT" smtClean="0"/>
              <a:t>14</a:t>
            </a:fld>
            <a:endParaRPr lang="it-IT"/>
          </a:p>
        </p:txBody>
      </p:sp>
    </p:spTree>
    <p:extLst>
      <p:ext uri="{BB962C8B-B14F-4D97-AF65-F5344CB8AC3E}">
        <p14:creationId xmlns:p14="http://schemas.microsoft.com/office/powerpoint/2010/main" val="4234518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AB87C-8489-E31B-C8A0-FE00FC760F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12FF48-5AC2-D476-ADE2-5C248DE01A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500DBA-10BC-7B4D-109E-7506DEED9B6A}"/>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5174D91A-CF38-4B6E-21C6-D9764FA181DA}"/>
              </a:ext>
            </a:extLst>
          </p:cNvPr>
          <p:cNvSpPr>
            <a:spLocks noGrp="1"/>
          </p:cNvSpPr>
          <p:nvPr>
            <p:ph type="sldNum" sz="quarter" idx="5"/>
          </p:nvPr>
        </p:nvSpPr>
        <p:spPr/>
        <p:txBody>
          <a:bodyPr/>
          <a:lstStyle/>
          <a:p>
            <a:fld id="{33D11162-8A64-4F65-8AD6-7F58609D503F}" type="slidenum">
              <a:rPr lang="it-IT" smtClean="0"/>
              <a:t>15</a:t>
            </a:fld>
            <a:endParaRPr lang="it-IT"/>
          </a:p>
        </p:txBody>
      </p:sp>
    </p:spTree>
    <p:extLst>
      <p:ext uri="{BB962C8B-B14F-4D97-AF65-F5344CB8AC3E}">
        <p14:creationId xmlns:p14="http://schemas.microsoft.com/office/powerpoint/2010/main" val="13211516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50286-CBB2-A64D-1DA7-BFA9634CB9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FBF347-9E5C-FE10-2B01-EE9287E9B5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2FBCB6-A891-42E1-7450-C0C40F2140D9}"/>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DA9D4A7E-B65F-5587-4091-129C2B4D2665}"/>
              </a:ext>
            </a:extLst>
          </p:cNvPr>
          <p:cNvSpPr>
            <a:spLocks noGrp="1"/>
          </p:cNvSpPr>
          <p:nvPr>
            <p:ph type="sldNum" sz="quarter" idx="5"/>
          </p:nvPr>
        </p:nvSpPr>
        <p:spPr/>
        <p:txBody>
          <a:bodyPr/>
          <a:lstStyle/>
          <a:p>
            <a:fld id="{33D11162-8A64-4F65-8AD6-7F58609D503F}" type="slidenum">
              <a:rPr lang="it-IT" smtClean="0"/>
              <a:t>16</a:t>
            </a:fld>
            <a:endParaRPr lang="it-IT"/>
          </a:p>
        </p:txBody>
      </p:sp>
    </p:spTree>
    <p:extLst>
      <p:ext uri="{BB962C8B-B14F-4D97-AF65-F5344CB8AC3E}">
        <p14:creationId xmlns:p14="http://schemas.microsoft.com/office/powerpoint/2010/main" val="38712617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FDEF8C-DFC8-5787-D239-0428821DFC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59E18D-8656-F9A5-EAD9-0845951557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872CA3-BD40-C470-44EE-7F1FB3577948}"/>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D89AC6B1-5AB3-7DA3-28DE-3109EB5DDA5E}"/>
              </a:ext>
            </a:extLst>
          </p:cNvPr>
          <p:cNvSpPr>
            <a:spLocks noGrp="1"/>
          </p:cNvSpPr>
          <p:nvPr>
            <p:ph type="sldNum" sz="quarter" idx="5"/>
          </p:nvPr>
        </p:nvSpPr>
        <p:spPr/>
        <p:txBody>
          <a:bodyPr/>
          <a:lstStyle/>
          <a:p>
            <a:fld id="{33D11162-8A64-4F65-8AD6-7F58609D503F}" type="slidenum">
              <a:rPr lang="it-IT" smtClean="0"/>
              <a:t>17</a:t>
            </a:fld>
            <a:endParaRPr lang="it-IT"/>
          </a:p>
        </p:txBody>
      </p:sp>
    </p:spTree>
    <p:extLst>
      <p:ext uri="{BB962C8B-B14F-4D97-AF65-F5344CB8AC3E}">
        <p14:creationId xmlns:p14="http://schemas.microsoft.com/office/powerpoint/2010/main" val="712019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0E89E-D67B-1E40-F98C-8C4FB77DA1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19A2CB-E8AF-4C19-7F20-F246940E61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5EED8A-102B-D67A-1E2F-3F594FC7BB79}"/>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61AAB220-410F-AF73-FA85-824589448C39}"/>
              </a:ext>
            </a:extLst>
          </p:cNvPr>
          <p:cNvSpPr>
            <a:spLocks noGrp="1"/>
          </p:cNvSpPr>
          <p:nvPr>
            <p:ph type="sldNum" sz="quarter" idx="5"/>
          </p:nvPr>
        </p:nvSpPr>
        <p:spPr/>
        <p:txBody>
          <a:bodyPr/>
          <a:lstStyle/>
          <a:p>
            <a:fld id="{33D11162-8A64-4F65-8AD6-7F58609D503F}" type="slidenum">
              <a:rPr lang="it-IT" smtClean="0"/>
              <a:t>18</a:t>
            </a:fld>
            <a:endParaRPr lang="it-IT"/>
          </a:p>
        </p:txBody>
      </p:sp>
    </p:spTree>
    <p:extLst>
      <p:ext uri="{BB962C8B-B14F-4D97-AF65-F5344CB8AC3E}">
        <p14:creationId xmlns:p14="http://schemas.microsoft.com/office/powerpoint/2010/main" val="1583685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7D796-772F-EA6A-5247-DBC67165CA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427AC0-275E-A4D8-5C47-2914B55B60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D32586-0A17-E4EB-CD3E-549DF7573570}"/>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6D7B7632-0708-0DE6-4B1A-32A9F61E4EBA}"/>
              </a:ext>
            </a:extLst>
          </p:cNvPr>
          <p:cNvSpPr>
            <a:spLocks noGrp="1"/>
          </p:cNvSpPr>
          <p:nvPr>
            <p:ph type="sldNum" sz="quarter" idx="5"/>
          </p:nvPr>
        </p:nvSpPr>
        <p:spPr/>
        <p:txBody>
          <a:bodyPr/>
          <a:lstStyle/>
          <a:p>
            <a:fld id="{33D11162-8A64-4F65-8AD6-7F58609D503F}" type="slidenum">
              <a:rPr lang="it-IT" smtClean="0"/>
              <a:t>19</a:t>
            </a:fld>
            <a:endParaRPr lang="it-IT"/>
          </a:p>
        </p:txBody>
      </p:sp>
    </p:spTree>
    <p:extLst>
      <p:ext uri="{BB962C8B-B14F-4D97-AF65-F5344CB8AC3E}">
        <p14:creationId xmlns:p14="http://schemas.microsoft.com/office/powerpoint/2010/main" val="2807490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33D11162-8A64-4F65-8AD6-7F58609D503F}" type="slidenum">
              <a:rPr lang="it-IT" smtClean="0"/>
              <a:t>2</a:t>
            </a:fld>
            <a:endParaRPr lang="it-IT"/>
          </a:p>
        </p:txBody>
      </p:sp>
    </p:spTree>
    <p:extLst>
      <p:ext uri="{BB962C8B-B14F-4D97-AF65-F5344CB8AC3E}">
        <p14:creationId xmlns:p14="http://schemas.microsoft.com/office/powerpoint/2010/main" val="2950455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43BC08-56BB-604E-A246-40966C57BB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F72191-24CE-989B-2721-B129345251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B8658F-FBBD-1866-FE9A-837DEC7EE993}"/>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39C26927-E3CF-1E36-4F15-126861B99D0A}"/>
              </a:ext>
            </a:extLst>
          </p:cNvPr>
          <p:cNvSpPr>
            <a:spLocks noGrp="1"/>
          </p:cNvSpPr>
          <p:nvPr>
            <p:ph type="sldNum" sz="quarter" idx="5"/>
          </p:nvPr>
        </p:nvSpPr>
        <p:spPr/>
        <p:txBody>
          <a:bodyPr/>
          <a:lstStyle/>
          <a:p>
            <a:fld id="{33D11162-8A64-4F65-8AD6-7F58609D503F}" type="slidenum">
              <a:rPr lang="it-IT" smtClean="0"/>
              <a:t>3</a:t>
            </a:fld>
            <a:endParaRPr lang="it-IT"/>
          </a:p>
        </p:txBody>
      </p:sp>
    </p:spTree>
    <p:extLst>
      <p:ext uri="{BB962C8B-B14F-4D97-AF65-F5344CB8AC3E}">
        <p14:creationId xmlns:p14="http://schemas.microsoft.com/office/powerpoint/2010/main" val="2693394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C756A-708B-A332-3958-3DE6022FDA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D6622A-EC97-969F-CB66-67AE6ADD26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C10F40-DAAA-7C17-9C5C-3CAA3772BD17}"/>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CCAAD289-ACA4-9484-E287-F3A558AA1FD4}"/>
              </a:ext>
            </a:extLst>
          </p:cNvPr>
          <p:cNvSpPr>
            <a:spLocks noGrp="1"/>
          </p:cNvSpPr>
          <p:nvPr>
            <p:ph type="sldNum" sz="quarter" idx="5"/>
          </p:nvPr>
        </p:nvSpPr>
        <p:spPr/>
        <p:txBody>
          <a:bodyPr/>
          <a:lstStyle/>
          <a:p>
            <a:fld id="{33D11162-8A64-4F65-8AD6-7F58609D503F}" type="slidenum">
              <a:rPr lang="it-IT" smtClean="0"/>
              <a:t>4</a:t>
            </a:fld>
            <a:endParaRPr lang="it-IT"/>
          </a:p>
        </p:txBody>
      </p:sp>
    </p:spTree>
    <p:extLst>
      <p:ext uri="{BB962C8B-B14F-4D97-AF65-F5344CB8AC3E}">
        <p14:creationId xmlns:p14="http://schemas.microsoft.com/office/powerpoint/2010/main" val="4085853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03FE49-79A8-378B-ECBE-C6D09E5255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DE93DA-7D41-BD49-8BB5-36C38A0630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B1ECE4-D173-6FEE-A7F1-F9BF3FA619BC}"/>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59FA641E-E42A-4B85-1713-0DFD3B26E794}"/>
              </a:ext>
            </a:extLst>
          </p:cNvPr>
          <p:cNvSpPr>
            <a:spLocks noGrp="1"/>
          </p:cNvSpPr>
          <p:nvPr>
            <p:ph type="sldNum" sz="quarter" idx="5"/>
          </p:nvPr>
        </p:nvSpPr>
        <p:spPr/>
        <p:txBody>
          <a:bodyPr/>
          <a:lstStyle/>
          <a:p>
            <a:fld id="{33D11162-8A64-4F65-8AD6-7F58609D503F}" type="slidenum">
              <a:rPr lang="it-IT" smtClean="0"/>
              <a:t>5</a:t>
            </a:fld>
            <a:endParaRPr lang="it-IT"/>
          </a:p>
        </p:txBody>
      </p:sp>
    </p:spTree>
    <p:extLst>
      <p:ext uri="{BB962C8B-B14F-4D97-AF65-F5344CB8AC3E}">
        <p14:creationId xmlns:p14="http://schemas.microsoft.com/office/powerpoint/2010/main" val="2406948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E40B32-C204-AC7E-5C26-4C1F955742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90EEE3-50B5-D5A8-F191-B1142552D8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57D436-5080-0717-F9E3-DA0D928D79C9}"/>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C0C90913-A440-9EBB-28EE-05E55F66FCDA}"/>
              </a:ext>
            </a:extLst>
          </p:cNvPr>
          <p:cNvSpPr>
            <a:spLocks noGrp="1"/>
          </p:cNvSpPr>
          <p:nvPr>
            <p:ph type="sldNum" sz="quarter" idx="5"/>
          </p:nvPr>
        </p:nvSpPr>
        <p:spPr/>
        <p:txBody>
          <a:bodyPr/>
          <a:lstStyle/>
          <a:p>
            <a:fld id="{33D11162-8A64-4F65-8AD6-7F58609D503F}" type="slidenum">
              <a:rPr lang="it-IT" smtClean="0"/>
              <a:t>6</a:t>
            </a:fld>
            <a:endParaRPr lang="it-IT"/>
          </a:p>
        </p:txBody>
      </p:sp>
    </p:spTree>
    <p:extLst>
      <p:ext uri="{BB962C8B-B14F-4D97-AF65-F5344CB8AC3E}">
        <p14:creationId xmlns:p14="http://schemas.microsoft.com/office/powerpoint/2010/main" val="3562510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CEFFD-C3DC-BE79-B328-A32EEA7880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A464D6-5238-2B5D-EB07-2062F422ED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A4FCC5-6F60-4C5B-58B4-16A9689978A8}"/>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C71B6676-5DE1-5272-1250-DB67E0E68A11}"/>
              </a:ext>
            </a:extLst>
          </p:cNvPr>
          <p:cNvSpPr>
            <a:spLocks noGrp="1"/>
          </p:cNvSpPr>
          <p:nvPr>
            <p:ph type="sldNum" sz="quarter" idx="5"/>
          </p:nvPr>
        </p:nvSpPr>
        <p:spPr/>
        <p:txBody>
          <a:bodyPr/>
          <a:lstStyle/>
          <a:p>
            <a:fld id="{33D11162-8A64-4F65-8AD6-7F58609D503F}" type="slidenum">
              <a:rPr lang="it-IT" smtClean="0"/>
              <a:t>7</a:t>
            </a:fld>
            <a:endParaRPr lang="it-IT"/>
          </a:p>
        </p:txBody>
      </p:sp>
    </p:spTree>
    <p:extLst>
      <p:ext uri="{BB962C8B-B14F-4D97-AF65-F5344CB8AC3E}">
        <p14:creationId xmlns:p14="http://schemas.microsoft.com/office/powerpoint/2010/main" val="3736070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44AB1-5467-B7D3-35A9-40B7E270A3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B0FB7C-E2AF-3893-0D07-B9743F3CC1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59C16D-3550-BA26-4BE9-743918F4EEF6}"/>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20A2911A-72DF-328B-B8A2-2A9BF96373F2}"/>
              </a:ext>
            </a:extLst>
          </p:cNvPr>
          <p:cNvSpPr>
            <a:spLocks noGrp="1"/>
          </p:cNvSpPr>
          <p:nvPr>
            <p:ph type="sldNum" sz="quarter" idx="5"/>
          </p:nvPr>
        </p:nvSpPr>
        <p:spPr/>
        <p:txBody>
          <a:bodyPr/>
          <a:lstStyle/>
          <a:p>
            <a:fld id="{33D11162-8A64-4F65-8AD6-7F58609D503F}" type="slidenum">
              <a:rPr lang="it-IT" smtClean="0"/>
              <a:t>8</a:t>
            </a:fld>
            <a:endParaRPr lang="it-IT"/>
          </a:p>
        </p:txBody>
      </p:sp>
    </p:spTree>
    <p:extLst>
      <p:ext uri="{BB962C8B-B14F-4D97-AF65-F5344CB8AC3E}">
        <p14:creationId xmlns:p14="http://schemas.microsoft.com/office/powerpoint/2010/main" val="1572500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BE79E-3717-524B-1471-6FC35DD837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3EA815-2021-05C7-711A-7CC13EEA4D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8FCE61-6DAC-4D58-8232-8385A31C54F4}"/>
              </a:ext>
            </a:extLst>
          </p:cNvPr>
          <p:cNvSpPr>
            <a:spLocks noGrp="1"/>
          </p:cNvSpPr>
          <p:nvPr>
            <p:ph type="body" idx="1"/>
          </p:nvPr>
        </p:nvSpPr>
        <p:spPr/>
        <p:txBody>
          <a:bodyPr/>
          <a:lstStyle/>
          <a:p>
            <a:endParaRPr lang="it-IT" dirty="0"/>
          </a:p>
        </p:txBody>
      </p:sp>
      <p:sp>
        <p:nvSpPr>
          <p:cNvPr id="4" name="Slide Number Placeholder 3">
            <a:extLst>
              <a:ext uri="{FF2B5EF4-FFF2-40B4-BE49-F238E27FC236}">
                <a16:creationId xmlns:a16="http://schemas.microsoft.com/office/drawing/2014/main" id="{9B2D6626-7E39-16E7-026E-662E5814C830}"/>
              </a:ext>
            </a:extLst>
          </p:cNvPr>
          <p:cNvSpPr>
            <a:spLocks noGrp="1"/>
          </p:cNvSpPr>
          <p:nvPr>
            <p:ph type="sldNum" sz="quarter" idx="5"/>
          </p:nvPr>
        </p:nvSpPr>
        <p:spPr/>
        <p:txBody>
          <a:bodyPr/>
          <a:lstStyle/>
          <a:p>
            <a:fld id="{33D11162-8A64-4F65-8AD6-7F58609D503F}" type="slidenum">
              <a:rPr lang="it-IT" smtClean="0"/>
              <a:t>9</a:t>
            </a:fld>
            <a:endParaRPr lang="it-IT"/>
          </a:p>
        </p:txBody>
      </p:sp>
    </p:spTree>
    <p:extLst>
      <p:ext uri="{BB962C8B-B14F-4D97-AF65-F5344CB8AC3E}">
        <p14:creationId xmlns:p14="http://schemas.microsoft.com/office/powerpoint/2010/main" val="4059257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6E2D2-1DE2-B66F-C07A-96350414EC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64836F-F22A-4A21-C6B4-97100B5609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5602095-6ADB-E5C2-ECD2-4947838B8BAE}"/>
              </a:ext>
            </a:extLst>
          </p:cNvPr>
          <p:cNvSpPr>
            <a:spLocks noGrp="1"/>
          </p:cNvSpPr>
          <p:nvPr>
            <p:ph type="dt" sz="half" idx="10"/>
          </p:nvPr>
        </p:nvSpPr>
        <p:spPr/>
        <p:txBody>
          <a:bodyPr/>
          <a:lstStyle/>
          <a:p>
            <a:r>
              <a:rPr lang="en-US"/>
              <a:t>17/06/2025</a:t>
            </a:r>
          </a:p>
        </p:txBody>
      </p:sp>
      <p:sp>
        <p:nvSpPr>
          <p:cNvPr id="5" name="Footer Placeholder 4">
            <a:extLst>
              <a:ext uri="{FF2B5EF4-FFF2-40B4-BE49-F238E27FC236}">
                <a16:creationId xmlns:a16="http://schemas.microsoft.com/office/drawing/2014/main" id="{DB633E4A-6736-1D2E-B6F6-00C3178565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F900F5-07B5-9A22-F8E2-99CA461FACCC}"/>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2201169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BBC97-84CA-D064-59D9-5A78019B35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CEC65E-19DF-305A-780D-CE24CF63F0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885026-88D5-A9A7-32AF-6D32820C6ACB}"/>
              </a:ext>
            </a:extLst>
          </p:cNvPr>
          <p:cNvSpPr>
            <a:spLocks noGrp="1"/>
          </p:cNvSpPr>
          <p:nvPr>
            <p:ph type="dt" sz="half" idx="10"/>
          </p:nvPr>
        </p:nvSpPr>
        <p:spPr/>
        <p:txBody>
          <a:bodyPr/>
          <a:lstStyle/>
          <a:p>
            <a:r>
              <a:rPr lang="en-US"/>
              <a:t>17/06/2025</a:t>
            </a:r>
          </a:p>
        </p:txBody>
      </p:sp>
      <p:sp>
        <p:nvSpPr>
          <p:cNvPr id="5" name="Footer Placeholder 4">
            <a:extLst>
              <a:ext uri="{FF2B5EF4-FFF2-40B4-BE49-F238E27FC236}">
                <a16:creationId xmlns:a16="http://schemas.microsoft.com/office/drawing/2014/main" id="{97C47409-0CE1-63A6-4E6B-529EA377A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FE00E-2997-549A-68A8-10FB81E52E2A}"/>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3403683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C0BF55-C917-DAEB-DF3D-C1FC37DEA7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6430EA3-59D5-7916-ED51-4BA3947D69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72D8BB-8CEF-F9D3-0201-C8787027FE6E}"/>
              </a:ext>
            </a:extLst>
          </p:cNvPr>
          <p:cNvSpPr>
            <a:spLocks noGrp="1"/>
          </p:cNvSpPr>
          <p:nvPr>
            <p:ph type="dt" sz="half" idx="10"/>
          </p:nvPr>
        </p:nvSpPr>
        <p:spPr/>
        <p:txBody>
          <a:bodyPr/>
          <a:lstStyle/>
          <a:p>
            <a:r>
              <a:rPr lang="en-US"/>
              <a:t>17/06/2025</a:t>
            </a:r>
          </a:p>
        </p:txBody>
      </p:sp>
      <p:sp>
        <p:nvSpPr>
          <p:cNvPr id="5" name="Footer Placeholder 4">
            <a:extLst>
              <a:ext uri="{FF2B5EF4-FFF2-40B4-BE49-F238E27FC236}">
                <a16:creationId xmlns:a16="http://schemas.microsoft.com/office/drawing/2014/main" id="{63ABD8CA-5D07-6994-DA1C-E89CABA29A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1D4805-DC0B-6BF3-99DF-2150ABAA16A1}"/>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4016084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51E3C-3C6C-2B32-4877-81C55BDD11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BD8F8D-C081-9C5E-29B7-D66E90613B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92C0D-F41C-7E6C-CD40-7FB9D1D8D031}"/>
              </a:ext>
            </a:extLst>
          </p:cNvPr>
          <p:cNvSpPr>
            <a:spLocks noGrp="1"/>
          </p:cNvSpPr>
          <p:nvPr>
            <p:ph type="dt" sz="half" idx="10"/>
          </p:nvPr>
        </p:nvSpPr>
        <p:spPr/>
        <p:txBody>
          <a:bodyPr/>
          <a:lstStyle/>
          <a:p>
            <a:r>
              <a:rPr lang="en-US"/>
              <a:t>17/06/2025</a:t>
            </a:r>
          </a:p>
        </p:txBody>
      </p:sp>
      <p:sp>
        <p:nvSpPr>
          <p:cNvPr id="5" name="Footer Placeholder 4">
            <a:extLst>
              <a:ext uri="{FF2B5EF4-FFF2-40B4-BE49-F238E27FC236}">
                <a16:creationId xmlns:a16="http://schemas.microsoft.com/office/drawing/2014/main" id="{ABA818CB-C0FE-BFB9-F462-1011905AB1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3B5162-A879-8A10-6169-72914DD1FE25}"/>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3288314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B2195-DDB6-3EAE-3E2C-54AAC7D45C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F298DD-8BAE-D12D-6E01-05644FA5227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4FF0ED-EB13-56A8-F00E-96ED78417EF6}"/>
              </a:ext>
            </a:extLst>
          </p:cNvPr>
          <p:cNvSpPr>
            <a:spLocks noGrp="1"/>
          </p:cNvSpPr>
          <p:nvPr>
            <p:ph type="dt" sz="half" idx="10"/>
          </p:nvPr>
        </p:nvSpPr>
        <p:spPr/>
        <p:txBody>
          <a:bodyPr/>
          <a:lstStyle/>
          <a:p>
            <a:r>
              <a:rPr lang="en-US"/>
              <a:t>17/06/2025</a:t>
            </a:r>
          </a:p>
        </p:txBody>
      </p:sp>
      <p:sp>
        <p:nvSpPr>
          <p:cNvPr id="5" name="Footer Placeholder 4">
            <a:extLst>
              <a:ext uri="{FF2B5EF4-FFF2-40B4-BE49-F238E27FC236}">
                <a16:creationId xmlns:a16="http://schemas.microsoft.com/office/drawing/2014/main" id="{418FC438-2C66-DB55-FD92-6BE9F3F406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6D4DAF-B2B9-BF46-614D-3E86D7503ACF}"/>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1857603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871D1-D124-E677-DE86-1C5D001D96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64DFAE-CFCB-1946-B39A-45A7C4924D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023DEF-32B2-34DF-E3F8-A7A5BB627D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174089-35AD-1DA5-AE67-EDAF0CB5ADA7}"/>
              </a:ext>
            </a:extLst>
          </p:cNvPr>
          <p:cNvSpPr>
            <a:spLocks noGrp="1"/>
          </p:cNvSpPr>
          <p:nvPr>
            <p:ph type="dt" sz="half" idx="10"/>
          </p:nvPr>
        </p:nvSpPr>
        <p:spPr/>
        <p:txBody>
          <a:bodyPr/>
          <a:lstStyle/>
          <a:p>
            <a:r>
              <a:rPr lang="en-US"/>
              <a:t>17/06/2025</a:t>
            </a:r>
          </a:p>
        </p:txBody>
      </p:sp>
      <p:sp>
        <p:nvSpPr>
          <p:cNvPr id="6" name="Footer Placeholder 5">
            <a:extLst>
              <a:ext uri="{FF2B5EF4-FFF2-40B4-BE49-F238E27FC236}">
                <a16:creationId xmlns:a16="http://schemas.microsoft.com/office/drawing/2014/main" id="{6C493B76-92B9-4DAE-8E97-1A7785FDD2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AAD7B5-A0D9-F5E4-4A05-279B2A617C2F}"/>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3193064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7A5FC-CAF7-AE2F-529A-601C68E3175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B4843E-D043-5DBD-3089-D2DCC2767E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AE868A-9607-B0F2-AE3C-32FBCD3E76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9BC1C00-91F2-EBD6-58A4-749BB824AC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1792445-2480-6833-4AC0-66721564B38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A0C3B86-84EE-E40F-2367-49D73F9CD461}"/>
              </a:ext>
            </a:extLst>
          </p:cNvPr>
          <p:cNvSpPr>
            <a:spLocks noGrp="1"/>
          </p:cNvSpPr>
          <p:nvPr>
            <p:ph type="dt" sz="half" idx="10"/>
          </p:nvPr>
        </p:nvSpPr>
        <p:spPr/>
        <p:txBody>
          <a:bodyPr/>
          <a:lstStyle/>
          <a:p>
            <a:r>
              <a:rPr lang="en-US"/>
              <a:t>17/06/2025</a:t>
            </a:r>
          </a:p>
        </p:txBody>
      </p:sp>
      <p:sp>
        <p:nvSpPr>
          <p:cNvPr id="8" name="Footer Placeholder 7">
            <a:extLst>
              <a:ext uri="{FF2B5EF4-FFF2-40B4-BE49-F238E27FC236}">
                <a16:creationId xmlns:a16="http://schemas.microsoft.com/office/drawing/2014/main" id="{ED9237FE-D99B-33EE-84CC-1108F95F4F3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5E3008-FC22-7C2E-A309-DEE1EC2CB3F1}"/>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227833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20A18-D4A8-D437-922A-A498CA16F5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FCB8EC-A185-5FF8-BE6F-21D0A99B5BAF}"/>
              </a:ext>
            </a:extLst>
          </p:cNvPr>
          <p:cNvSpPr>
            <a:spLocks noGrp="1"/>
          </p:cNvSpPr>
          <p:nvPr>
            <p:ph type="dt" sz="half" idx="10"/>
          </p:nvPr>
        </p:nvSpPr>
        <p:spPr/>
        <p:txBody>
          <a:bodyPr/>
          <a:lstStyle/>
          <a:p>
            <a:r>
              <a:rPr lang="en-US"/>
              <a:t>17/06/2025</a:t>
            </a:r>
          </a:p>
        </p:txBody>
      </p:sp>
      <p:sp>
        <p:nvSpPr>
          <p:cNvPr id="4" name="Footer Placeholder 3">
            <a:extLst>
              <a:ext uri="{FF2B5EF4-FFF2-40B4-BE49-F238E27FC236}">
                <a16:creationId xmlns:a16="http://schemas.microsoft.com/office/drawing/2014/main" id="{C3FC7B6F-3C26-0EAA-D00F-01A52F8E440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2D5A6A9-63B0-73AD-E63E-8115D7AA97FB}"/>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3920364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D3AD3D-8532-6EAD-F807-BF41A7EA0783}"/>
              </a:ext>
            </a:extLst>
          </p:cNvPr>
          <p:cNvSpPr>
            <a:spLocks noGrp="1"/>
          </p:cNvSpPr>
          <p:nvPr>
            <p:ph type="dt" sz="half" idx="10"/>
          </p:nvPr>
        </p:nvSpPr>
        <p:spPr/>
        <p:txBody>
          <a:bodyPr/>
          <a:lstStyle/>
          <a:p>
            <a:r>
              <a:rPr lang="en-US"/>
              <a:t>17/06/2025</a:t>
            </a:r>
          </a:p>
        </p:txBody>
      </p:sp>
      <p:sp>
        <p:nvSpPr>
          <p:cNvPr id="3" name="Footer Placeholder 2">
            <a:extLst>
              <a:ext uri="{FF2B5EF4-FFF2-40B4-BE49-F238E27FC236}">
                <a16:creationId xmlns:a16="http://schemas.microsoft.com/office/drawing/2014/main" id="{0C97015C-A332-FA88-1DA7-FDFA40B427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E018A1-FB7D-AD5A-BB89-9C29BA044DC7}"/>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3277860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4795F-827A-E845-A39A-73E56FEFFA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7954D7-8C53-5E09-2A5C-F4D2F27389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D19DBE-FC63-16BD-A846-4C04FB4C1C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49E327-ECF9-6694-A9C3-6C3C476EEDCC}"/>
              </a:ext>
            </a:extLst>
          </p:cNvPr>
          <p:cNvSpPr>
            <a:spLocks noGrp="1"/>
          </p:cNvSpPr>
          <p:nvPr>
            <p:ph type="dt" sz="half" idx="10"/>
          </p:nvPr>
        </p:nvSpPr>
        <p:spPr/>
        <p:txBody>
          <a:bodyPr/>
          <a:lstStyle/>
          <a:p>
            <a:r>
              <a:rPr lang="en-US"/>
              <a:t>17/06/2025</a:t>
            </a:r>
          </a:p>
        </p:txBody>
      </p:sp>
      <p:sp>
        <p:nvSpPr>
          <p:cNvPr id="6" name="Footer Placeholder 5">
            <a:extLst>
              <a:ext uri="{FF2B5EF4-FFF2-40B4-BE49-F238E27FC236}">
                <a16:creationId xmlns:a16="http://schemas.microsoft.com/office/drawing/2014/main" id="{BF7DFE7A-6837-E254-3677-A43BF66361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38C672-39F0-7746-45EA-2F9A5ACDCA7F}"/>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1345210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1A649-7DC7-D71A-0CCA-3778E362A3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C17A2A-BD35-1F6A-4AA4-4365096DA0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60E5B34-6AD6-25CD-0DF3-DDA5CB8787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7FBDC6-3160-53B8-1D95-68ECA45AF6DF}"/>
              </a:ext>
            </a:extLst>
          </p:cNvPr>
          <p:cNvSpPr>
            <a:spLocks noGrp="1"/>
          </p:cNvSpPr>
          <p:nvPr>
            <p:ph type="dt" sz="half" idx="10"/>
          </p:nvPr>
        </p:nvSpPr>
        <p:spPr/>
        <p:txBody>
          <a:bodyPr/>
          <a:lstStyle/>
          <a:p>
            <a:r>
              <a:rPr lang="en-US"/>
              <a:t>17/06/2025</a:t>
            </a:r>
          </a:p>
        </p:txBody>
      </p:sp>
      <p:sp>
        <p:nvSpPr>
          <p:cNvPr id="6" name="Footer Placeholder 5">
            <a:extLst>
              <a:ext uri="{FF2B5EF4-FFF2-40B4-BE49-F238E27FC236}">
                <a16:creationId xmlns:a16="http://schemas.microsoft.com/office/drawing/2014/main" id="{B94BF2B5-002C-8100-4F00-6152A652AB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4188D-AC4F-6C44-5529-FC66C4F8A791}"/>
              </a:ext>
            </a:extLst>
          </p:cNvPr>
          <p:cNvSpPr>
            <a:spLocks noGrp="1"/>
          </p:cNvSpPr>
          <p:nvPr>
            <p:ph type="sldNum" sz="quarter" idx="12"/>
          </p:nvPr>
        </p:nvSpPr>
        <p:spPr/>
        <p:txBody>
          <a:bodyPr/>
          <a:lstStyle/>
          <a:p>
            <a:fld id="{AC406879-B834-4EE2-84DC-C20773226AF6}" type="slidenum">
              <a:rPr lang="en-US" smtClean="0"/>
              <a:t>‹#›</a:t>
            </a:fld>
            <a:endParaRPr lang="en-US"/>
          </a:p>
        </p:txBody>
      </p:sp>
    </p:spTree>
    <p:extLst>
      <p:ext uri="{BB962C8B-B14F-4D97-AF65-F5344CB8AC3E}">
        <p14:creationId xmlns:p14="http://schemas.microsoft.com/office/powerpoint/2010/main" val="2771594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D2695A-1807-528A-A836-D96C671C38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C8DF23E-A630-6566-9E8D-7FF0888750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3CF580-D793-616F-530A-26242C9518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17/06/2025</a:t>
            </a:r>
          </a:p>
        </p:txBody>
      </p:sp>
      <p:sp>
        <p:nvSpPr>
          <p:cNvPr id="5" name="Footer Placeholder 4">
            <a:extLst>
              <a:ext uri="{FF2B5EF4-FFF2-40B4-BE49-F238E27FC236}">
                <a16:creationId xmlns:a16="http://schemas.microsoft.com/office/drawing/2014/main" id="{2474023B-C49B-8992-7F4C-AEB728D004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D638C50-569E-1D85-B0F4-63F4B7E694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C406879-B834-4EE2-84DC-C20773226AF6}" type="slidenum">
              <a:rPr lang="en-US" smtClean="0"/>
              <a:t>‹#›</a:t>
            </a:fld>
            <a:endParaRPr lang="en-US"/>
          </a:p>
        </p:txBody>
      </p:sp>
    </p:spTree>
    <p:extLst>
      <p:ext uri="{BB962C8B-B14F-4D97-AF65-F5344CB8AC3E}">
        <p14:creationId xmlns:p14="http://schemas.microsoft.com/office/powerpoint/2010/main" val="39783953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fif"/><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10.png"/><Relationship Id="rId7"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11.png"/><Relationship Id="rId9"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0.pn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0.png"/><Relationship Id="rId7" Type="http://schemas.openxmlformats.org/officeDocument/2006/relationships/image" Target="../media/image51.emf"/><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8.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0.png"/><Relationship Id="rId7"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64.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0.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0.png"/><Relationship Id="rId7"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1.png"/><Relationship Id="rId9" Type="http://schemas.openxmlformats.org/officeDocument/2006/relationships/image" Target="../media/image22.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23.emf"/><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5.jpeg"/><Relationship Id="rId5" Type="http://schemas.openxmlformats.org/officeDocument/2006/relationships/image" Target="../media/image26.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10.png"/><Relationship Id="rId7" Type="http://schemas.openxmlformats.org/officeDocument/2006/relationships/image" Target="../media/image30.emf"/><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9.emf"/><Relationship Id="rId5" Type="http://schemas.openxmlformats.org/officeDocument/2006/relationships/image" Target="../media/image28.emf"/><Relationship Id="rId10" Type="http://schemas.openxmlformats.org/officeDocument/2006/relationships/image" Target="../media/image33.jpeg"/><Relationship Id="rId4" Type="http://schemas.openxmlformats.org/officeDocument/2006/relationships/image" Target="../media/image11.png"/><Relationship Id="rId9" Type="http://schemas.openxmlformats.org/officeDocument/2006/relationships/image" Target="../media/image32.emf"/></Relationships>
</file>

<file path=ppt/slides/_rels/slide8.xml.rels><?xml version="1.0" encoding="UTF-8" standalone="yes"?>
<Relationships xmlns="http://schemas.openxmlformats.org/package/2006/relationships"><Relationship Id="rId8" Type="http://schemas.openxmlformats.org/officeDocument/2006/relationships/image" Target="../media/image2.jfif"/><Relationship Id="rId3" Type="http://schemas.openxmlformats.org/officeDocument/2006/relationships/image" Target="../media/image10.pn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11.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49B3D-DC74-F264-9B29-A83229F97C50}"/>
              </a:ext>
            </a:extLst>
          </p:cNvPr>
          <p:cNvSpPr>
            <a:spLocks noGrp="1"/>
          </p:cNvSpPr>
          <p:nvPr>
            <p:ph type="ctrTitle"/>
          </p:nvPr>
        </p:nvSpPr>
        <p:spPr>
          <a:xfrm>
            <a:off x="3796160" y="5135132"/>
            <a:ext cx="5337762" cy="1147150"/>
          </a:xfrm>
        </p:spPr>
        <p:txBody>
          <a:bodyPr anchor="t">
            <a:noAutofit/>
          </a:bodyPr>
          <a:lstStyle/>
          <a:p>
            <a:pPr algn="l"/>
            <a:r>
              <a:rPr lang="en-US" sz="2000" b="1" i="1" dirty="0">
                <a:effectLst/>
                <a:latin typeface="Calibri" panose="020F0502020204030204" pitchFamily="34" charset="0"/>
                <a:ea typeface="Calibri" panose="020F0502020204030204" pitchFamily="34" charset="0"/>
              </a:rPr>
              <a:t>Status of CMS phase2 TBPX detector mechanics: </a:t>
            </a:r>
            <a:br>
              <a:rPr lang="en-US" sz="2000" b="1" i="1" dirty="0">
                <a:effectLst/>
                <a:latin typeface="Calibri" panose="020F0502020204030204" pitchFamily="34" charset="0"/>
                <a:ea typeface="Calibri" panose="020F0502020204030204" pitchFamily="34" charset="0"/>
              </a:rPr>
            </a:br>
            <a:r>
              <a:rPr lang="en-US" sz="2000" b="1" i="1" dirty="0">
                <a:effectLst/>
                <a:latin typeface="Calibri" panose="020F0502020204030204" pitchFamily="34" charset="0"/>
                <a:ea typeface="Calibri" panose="020F0502020204030204" pitchFamily="34" charset="0"/>
              </a:rPr>
              <a:t>Layer 3 prototype and final External Cylinder construction and testing, thermal tests on the mechanical structure</a:t>
            </a:r>
            <a:endParaRPr lang="en-US" sz="2000" dirty="0"/>
          </a:p>
        </p:txBody>
      </p:sp>
      <p:sp>
        <p:nvSpPr>
          <p:cNvPr id="3" name="Subtitle 2">
            <a:extLst>
              <a:ext uri="{FF2B5EF4-FFF2-40B4-BE49-F238E27FC236}">
                <a16:creationId xmlns:a16="http://schemas.microsoft.com/office/drawing/2014/main" id="{9811E1C9-C1FA-10BC-0D77-A24FA7070D65}"/>
              </a:ext>
            </a:extLst>
          </p:cNvPr>
          <p:cNvSpPr>
            <a:spLocks noGrp="1"/>
          </p:cNvSpPr>
          <p:nvPr>
            <p:ph type="subTitle" idx="1"/>
          </p:nvPr>
        </p:nvSpPr>
        <p:spPr>
          <a:xfrm>
            <a:off x="3980825" y="4612976"/>
            <a:ext cx="4937936" cy="508359"/>
          </a:xfrm>
        </p:spPr>
        <p:txBody>
          <a:bodyPr anchor="b">
            <a:noAutofit/>
          </a:bodyPr>
          <a:lstStyle/>
          <a:p>
            <a:pPr algn="l"/>
            <a:r>
              <a:rPr lang="en-US" sz="1200" b="1" i="0" dirty="0">
                <a:effectLst/>
              </a:rPr>
              <a:t>Forum on Tracking Detector Mechanics</a:t>
            </a:r>
            <a:br>
              <a:rPr lang="en-US" sz="1200" b="1" i="0" dirty="0">
                <a:effectLst/>
              </a:rPr>
            </a:br>
            <a:r>
              <a:rPr lang="en-US" sz="1200" b="1" i="0" dirty="0">
                <a:effectLst/>
              </a:rPr>
              <a:t>16-20/06/2025</a:t>
            </a:r>
            <a:br>
              <a:rPr lang="it-IT" sz="1200" dirty="0"/>
            </a:br>
            <a:r>
              <a:rPr lang="it-IT" sz="1200" dirty="0" err="1"/>
              <a:t>D.Benvenuti</a:t>
            </a:r>
            <a:r>
              <a:rPr lang="it-IT" sz="1200" dirty="0"/>
              <a:t>, </a:t>
            </a:r>
            <a:r>
              <a:rPr lang="it-IT" sz="1200" dirty="0" err="1"/>
              <a:t>S.Garrafa</a:t>
            </a:r>
            <a:r>
              <a:rPr lang="it-IT" sz="1200" dirty="0"/>
              <a:t>, </a:t>
            </a:r>
            <a:r>
              <a:rPr lang="it-IT" sz="1200" dirty="0" err="1"/>
              <a:t>A.Basti</a:t>
            </a:r>
            <a:r>
              <a:rPr lang="it-IT" sz="1200" dirty="0"/>
              <a:t>, </a:t>
            </a:r>
            <a:r>
              <a:rPr lang="it-IT" sz="1200" dirty="0" err="1"/>
              <a:t>S.Coli</a:t>
            </a:r>
            <a:r>
              <a:rPr lang="it-IT" sz="1200" dirty="0"/>
              <a:t>, R. Dell’Orso, L. Demaria</a:t>
            </a:r>
            <a:br>
              <a:rPr lang="it-IT" sz="1200" dirty="0"/>
            </a:br>
            <a:r>
              <a:rPr lang="en-US" sz="1200" dirty="0"/>
              <a:t>On behalf of CMS Tracker group</a:t>
            </a:r>
          </a:p>
        </p:txBody>
      </p:sp>
      <p:sp>
        <p:nvSpPr>
          <p:cNvPr id="60" name="Freeform: Shape 59">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Freeform: Shape 60">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1" name="Picture 30" descr="A close-up of a circuit board&#10;&#10;AI-generated content may be incorrect.">
            <a:extLst>
              <a:ext uri="{FF2B5EF4-FFF2-40B4-BE49-F238E27FC236}">
                <a16:creationId xmlns:a16="http://schemas.microsoft.com/office/drawing/2014/main" id="{41DB05F7-1F03-F1B0-2268-755D3A57AE72}"/>
              </a:ext>
            </a:extLst>
          </p:cNvPr>
          <p:cNvPicPr>
            <a:picLocks noChangeAspect="1"/>
          </p:cNvPicPr>
          <p:nvPr/>
        </p:nvPicPr>
        <p:blipFill>
          <a:blip r:embed="rId3">
            <a:extLst>
              <a:ext uri="{28A0092B-C50C-407E-A947-70E740481C1C}">
                <a14:useLocalDpi xmlns:a14="http://schemas.microsoft.com/office/drawing/2010/main" val="0"/>
              </a:ext>
            </a:extLst>
          </a:blip>
          <a:srcRect l="34494" r="-1" b="-1"/>
          <a:stretch>
            <a:fillRect/>
          </a:stretch>
        </p:blipFill>
        <p:spPr>
          <a:xfrm>
            <a:off x="1246572" y="10"/>
            <a:ext cx="3913632" cy="2285224"/>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p:spPr>
      </p:pic>
      <p:pic>
        <p:nvPicPr>
          <p:cNvPr id="11" name="Picture 10" descr="A metal frame with black and white dots&#10;&#10;AI-generated content may be incorrect.">
            <a:extLst>
              <a:ext uri="{FF2B5EF4-FFF2-40B4-BE49-F238E27FC236}">
                <a16:creationId xmlns:a16="http://schemas.microsoft.com/office/drawing/2014/main" id="{7F7B0ABB-B711-1159-1E44-20F2C02D414B}"/>
              </a:ext>
            </a:extLst>
          </p:cNvPr>
          <p:cNvPicPr>
            <a:picLocks noChangeAspect="1"/>
          </p:cNvPicPr>
          <p:nvPr/>
        </p:nvPicPr>
        <p:blipFill>
          <a:blip r:embed="rId4">
            <a:extLst>
              <a:ext uri="{28A0092B-C50C-407E-A947-70E740481C1C}">
                <a14:useLocalDpi xmlns:a14="http://schemas.microsoft.com/office/drawing/2010/main" val="0"/>
              </a:ext>
            </a:extLst>
          </a:blip>
          <a:srcRect t="2817" r="1" b="25074"/>
          <a:stretch>
            <a:fillRect/>
          </a:stretch>
        </p:blipFill>
        <p:spPr>
          <a:xfrm>
            <a:off x="-1" y="2288330"/>
            <a:ext cx="3564638" cy="4569668"/>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p:spPr>
      </p:pic>
      <p:sp>
        <p:nvSpPr>
          <p:cNvPr id="62" name="Oval 61">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07" y="303879"/>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Oval 62">
            <a:extLst>
              <a:ext uri="{FF2B5EF4-FFF2-40B4-BE49-F238E27FC236}">
                <a16:creationId xmlns:a16="http://schemas.microsoft.com/office/drawing/2014/main" id="{C20267F5-D4E6-477A-A590-81F2ABD1B8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5109" y="2382976"/>
            <a:ext cx="1920240" cy="192024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Google Shape;246;g34ccd57c21a_0_117">
            <a:extLst>
              <a:ext uri="{FF2B5EF4-FFF2-40B4-BE49-F238E27FC236}">
                <a16:creationId xmlns:a16="http://schemas.microsoft.com/office/drawing/2014/main" id="{3EAC2C9F-8ACE-3D82-E69C-3499960BA454}"/>
              </a:ext>
            </a:extLst>
          </p:cNvPr>
          <p:cNvPicPr preferRelativeResize="0"/>
          <p:nvPr/>
        </p:nvPicPr>
        <p:blipFill>
          <a:blip r:embed="rId5"/>
          <a:srcRect l="16306" r="8701" b="9"/>
          <a:stretch>
            <a:fillRect/>
          </a:stretch>
        </p:blipFill>
        <p:spPr>
          <a:xfrm>
            <a:off x="3749701" y="2547568"/>
            <a:ext cx="1591056" cy="1591056"/>
          </a:xfrm>
          <a:custGeom>
            <a:avLst/>
            <a:gdLst/>
            <a:ahLst/>
            <a:cxnLst/>
            <a:rect l="l" t="t" r="r" b="b"/>
            <a:pathLst>
              <a:path w="1591056" h="1591056">
                <a:moveTo>
                  <a:pt x="795528" y="0"/>
                </a:moveTo>
                <a:cubicBezTo>
                  <a:pt x="1234886" y="0"/>
                  <a:pt x="1591056" y="356170"/>
                  <a:pt x="1591056" y="795528"/>
                </a:cubicBezTo>
                <a:cubicBezTo>
                  <a:pt x="1591056" y="1234886"/>
                  <a:pt x="1234886" y="1591056"/>
                  <a:pt x="795528" y="1591056"/>
                </a:cubicBezTo>
                <a:cubicBezTo>
                  <a:pt x="356170" y="1591056"/>
                  <a:pt x="0" y="1234886"/>
                  <a:pt x="0" y="795528"/>
                </a:cubicBezTo>
                <a:cubicBezTo>
                  <a:pt x="0" y="356170"/>
                  <a:pt x="356170" y="0"/>
                  <a:pt x="795528" y="0"/>
                </a:cubicBezTo>
                <a:close/>
              </a:path>
            </a:pathLst>
          </a:custGeom>
          <a:noFill/>
        </p:spPr>
      </p:pic>
      <p:pic>
        <p:nvPicPr>
          <p:cNvPr id="6" name="Picture 5" descr="A machine on a table&#10;&#10;Description automatically generated">
            <a:extLst>
              <a:ext uri="{FF2B5EF4-FFF2-40B4-BE49-F238E27FC236}">
                <a16:creationId xmlns:a16="http://schemas.microsoft.com/office/drawing/2014/main" id="{B6DC9977-B738-A328-2ECC-4B6F543AFD6C}"/>
              </a:ext>
            </a:extLst>
          </p:cNvPr>
          <p:cNvPicPr>
            <a:picLocks noChangeAspect="1"/>
          </p:cNvPicPr>
          <p:nvPr/>
        </p:nvPicPr>
        <p:blipFill>
          <a:blip r:embed="rId6">
            <a:extLst>
              <a:ext uri="{28A0092B-C50C-407E-A947-70E740481C1C}">
                <a14:useLocalDpi xmlns:a14="http://schemas.microsoft.com/office/drawing/2010/main" val="0"/>
              </a:ext>
            </a:extLst>
          </a:blip>
          <a:srcRect r="3" b="25002"/>
          <a:stretch>
            <a:fillRect/>
          </a:stretch>
        </p:blipFill>
        <p:spPr>
          <a:xfrm>
            <a:off x="5593799" y="468471"/>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4" name="Freeform: Shape 63">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2"/>
            <a:ext cx="3439432" cy="3550083"/>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descr="A metal object on a table&#10;&#10;Description automatically generated">
            <a:extLst>
              <a:ext uri="{FF2B5EF4-FFF2-40B4-BE49-F238E27FC236}">
                <a16:creationId xmlns:a16="http://schemas.microsoft.com/office/drawing/2014/main" id="{FE81648E-4A2E-1DFA-020F-8950C66266D0}"/>
              </a:ext>
            </a:extLst>
          </p:cNvPr>
          <p:cNvPicPr>
            <a:picLocks noChangeAspect="1"/>
          </p:cNvPicPr>
          <p:nvPr/>
        </p:nvPicPr>
        <p:blipFill>
          <a:blip r:embed="rId7">
            <a:extLst>
              <a:ext uri="{28A0092B-C50C-407E-A947-70E740481C1C}">
                <a14:useLocalDpi xmlns:a14="http://schemas.microsoft.com/office/drawing/2010/main" val="0"/>
              </a:ext>
            </a:extLst>
          </a:blip>
          <a:srcRect r="2" b="22466"/>
          <a:stretch>
            <a:fillRect/>
          </a:stretch>
        </p:blipFill>
        <p:spPr>
          <a:xfrm>
            <a:off x="8918761" y="-4331"/>
            <a:ext cx="3273238" cy="3383891"/>
          </a:xfrm>
          <a:custGeom>
            <a:avLst/>
            <a:gdLst/>
            <a:ahLst/>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p:spPr>
      </p:pic>
      <p:sp>
        <p:nvSpPr>
          <p:cNvPr id="65" name="Freeform: Shape 64">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99331" y="3907418"/>
            <a:ext cx="2992669" cy="2950582"/>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machine on a table&#10;&#10;Description automatically generated">
            <a:extLst>
              <a:ext uri="{FF2B5EF4-FFF2-40B4-BE49-F238E27FC236}">
                <a16:creationId xmlns:a16="http://schemas.microsoft.com/office/drawing/2014/main" id="{9FE6E4B3-F046-DAEA-E230-2320AD35395B}"/>
              </a:ext>
            </a:extLst>
          </p:cNvPr>
          <p:cNvPicPr>
            <a:picLocks noChangeAspect="1"/>
          </p:cNvPicPr>
          <p:nvPr/>
        </p:nvPicPr>
        <p:blipFill>
          <a:blip r:embed="rId8" cstate="print">
            <a:extLst>
              <a:ext uri="{28A0092B-C50C-407E-A947-70E740481C1C}">
                <a14:useLocalDpi xmlns:a14="http://schemas.microsoft.com/office/drawing/2010/main" val="0"/>
              </a:ext>
            </a:extLst>
          </a:blip>
          <a:srcRect t="6203" r="-2" b="19911"/>
          <a:stretch>
            <a:fillRect/>
          </a:stretch>
        </p:blipFill>
        <p:spPr>
          <a:xfrm>
            <a:off x="9363238" y="4071322"/>
            <a:ext cx="2828765" cy="2786678"/>
          </a:xfrm>
          <a:custGeom>
            <a:avLst/>
            <a:gdLst/>
            <a:ahLst/>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p:spPr>
      </p:pic>
      <p:pic>
        <p:nvPicPr>
          <p:cNvPr id="4" name="Immagine 4">
            <a:extLst>
              <a:ext uri="{FF2B5EF4-FFF2-40B4-BE49-F238E27FC236}">
                <a16:creationId xmlns:a16="http://schemas.microsoft.com/office/drawing/2014/main" id="{7026F074-F7CE-4837-B90A-F1160910AF4A}"/>
              </a:ext>
            </a:extLst>
          </p:cNvPr>
          <p:cNvPicPr>
            <a:picLocks noChangeAspect="1"/>
          </p:cNvPicPr>
          <p:nvPr/>
        </p:nvPicPr>
        <p:blipFill rotWithShape="1">
          <a:blip r:embed="rId9"/>
          <a:srcRect t="15180" r="57596"/>
          <a:stretch/>
        </p:blipFill>
        <p:spPr>
          <a:xfrm>
            <a:off x="65105" y="68694"/>
            <a:ext cx="2144695" cy="993736"/>
          </a:xfrm>
          <a:prstGeom prst="rect">
            <a:avLst/>
          </a:prstGeom>
        </p:spPr>
      </p:pic>
      <p:pic>
        <p:nvPicPr>
          <p:cNvPr id="5" name="Immagine 7">
            <a:extLst>
              <a:ext uri="{FF2B5EF4-FFF2-40B4-BE49-F238E27FC236}">
                <a16:creationId xmlns:a16="http://schemas.microsoft.com/office/drawing/2014/main" id="{F76AE70B-1574-DA2C-4338-E6065370383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Tree>
    <p:extLst>
      <p:ext uri="{BB962C8B-B14F-4D97-AF65-F5344CB8AC3E}">
        <p14:creationId xmlns:p14="http://schemas.microsoft.com/office/powerpoint/2010/main" val="10344296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DFD86-D7EA-F136-FCC2-2AF59274A204}"/>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EA28C7BE-7969-3FBB-1717-94409BD7AFE8}"/>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C3B4440E-F908-1C3B-93BE-80796FECE08F}"/>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D846A06A-48EB-C4B8-D3F9-9D9E38B802BF}"/>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6901BA20-67D2-523C-D4CB-FBCBF54A0D2F}"/>
              </a:ext>
            </a:extLst>
          </p:cNvPr>
          <p:cNvSpPr>
            <a:spLocks noGrp="1"/>
          </p:cNvSpPr>
          <p:nvPr>
            <p:ph type="title"/>
          </p:nvPr>
        </p:nvSpPr>
        <p:spPr>
          <a:xfrm>
            <a:off x="0" y="-21557"/>
            <a:ext cx="12192000" cy="790661"/>
          </a:xfrm>
        </p:spPr>
        <p:txBody>
          <a:bodyPr>
            <a:normAutofit/>
          </a:bodyPr>
          <a:lstStyle/>
          <a:p>
            <a:pPr algn="ctr"/>
            <a:r>
              <a:rPr lang="en-US" sz="3600" b="1" dirty="0">
                <a:solidFill>
                  <a:schemeClr val="bg1"/>
                </a:solidFill>
              </a:rPr>
              <a:t>Optimization in simulations (layer 3 ladders)</a:t>
            </a:r>
            <a:endParaRPr lang="it-IT" sz="3600" b="1" dirty="0">
              <a:solidFill>
                <a:schemeClr val="bg1"/>
              </a:solidFill>
            </a:endParaRPr>
          </a:p>
        </p:txBody>
      </p:sp>
      <p:sp>
        <p:nvSpPr>
          <p:cNvPr id="138" name="TextBox 137">
            <a:extLst>
              <a:ext uri="{FF2B5EF4-FFF2-40B4-BE49-F238E27FC236}">
                <a16:creationId xmlns:a16="http://schemas.microsoft.com/office/drawing/2014/main" id="{99238B03-E061-17A4-513E-702300211651}"/>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DC7CF6B0-B899-A0DE-D666-A751693475E0}"/>
              </a:ext>
            </a:extLst>
          </p:cNvPr>
          <p:cNvSpPr txBox="1"/>
          <p:nvPr/>
        </p:nvSpPr>
        <p:spPr>
          <a:xfrm>
            <a:off x="11731557" y="6534453"/>
            <a:ext cx="436073" cy="307777"/>
          </a:xfrm>
          <a:prstGeom prst="rect">
            <a:avLst/>
          </a:prstGeom>
          <a:noFill/>
        </p:spPr>
        <p:txBody>
          <a:bodyPr wrap="square" rtlCol="0">
            <a:spAutoFit/>
          </a:bodyPr>
          <a:lstStyle/>
          <a:p>
            <a:pPr algn="ctr"/>
            <a:r>
              <a:rPr lang="it-IT" sz="1400" dirty="0">
                <a:solidFill>
                  <a:schemeClr val="bg1"/>
                </a:solidFill>
              </a:rPr>
              <a:t>10</a:t>
            </a:r>
          </a:p>
        </p:txBody>
      </p:sp>
      <p:pic>
        <p:nvPicPr>
          <p:cNvPr id="15" name="Immagine 14">
            <a:extLst>
              <a:ext uri="{FF2B5EF4-FFF2-40B4-BE49-F238E27FC236}">
                <a16:creationId xmlns:a16="http://schemas.microsoft.com/office/drawing/2014/main" id="{0E0FC0C6-F2FE-9696-9E77-DA54E3CBCBA2}"/>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526E344E-67D2-D451-C73F-B58351FEAEBE}"/>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3" name="Picture 2" descr="https://lh7-rt.googleusercontent.com/slidesz/AGV_vUc8K4gpQRS_oihegi2f416juQBo_j1Lo4WOGATZmFl1tvPObnz63U_pxwjczY-Faovi2oeFnF7hIMwJQAIMzLH1N-joeUMET9RuYsSfDC-WRS5JDEhvDYbxwRte9MwYTBehaC6UL7rs1ZYYsbcCLl5yk3nFT03t89UU8lHiWWucUIyGRZBcuQ=s2048?key=GDDLhiYhHarZow8N_TUL3gdK">
            <a:extLst>
              <a:ext uri="{FF2B5EF4-FFF2-40B4-BE49-F238E27FC236}">
                <a16:creationId xmlns:a16="http://schemas.microsoft.com/office/drawing/2014/main" id="{16AC5FD4-E16B-1B7A-5BCE-01BBB65F7F9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83" t="31041" r="19990" b="11888"/>
          <a:stretch/>
        </p:blipFill>
        <p:spPr bwMode="auto">
          <a:xfrm>
            <a:off x="224356" y="784873"/>
            <a:ext cx="7463239" cy="325255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49A16A14-D92F-E3BA-34C5-98B9AB3B0082}"/>
              </a:ext>
            </a:extLst>
          </p:cNvPr>
          <p:cNvSpPr/>
          <p:nvPr/>
        </p:nvSpPr>
        <p:spPr>
          <a:xfrm>
            <a:off x="7809516" y="905450"/>
            <a:ext cx="4325223" cy="1569660"/>
          </a:xfrm>
          <a:prstGeom prst="rect">
            <a:avLst/>
          </a:prstGeom>
        </p:spPr>
        <p:txBody>
          <a:bodyPr wrap="square">
            <a:spAutoFit/>
          </a:bodyPr>
          <a:lstStyle/>
          <a:p>
            <a:r>
              <a:rPr lang="it-IT" sz="1600" dirty="0"/>
              <a:t>In TBPX the L3-Z+ has the smaller thermal margin. Few options have been investigated to improve the thermal management (by simulations)</a:t>
            </a:r>
          </a:p>
          <a:p>
            <a:r>
              <a:rPr lang="it-IT" sz="1600" dirty="0"/>
              <a:t>- Review of all the parameters and layers </a:t>
            </a:r>
          </a:p>
          <a:p>
            <a:pPr marL="85725" indent="-85725">
              <a:buFontTx/>
              <a:buChar char="-"/>
            </a:pPr>
            <a:r>
              <a:rPr lang="it-IT" sz="1600" dirty="0"/>
              <a:t> full cooling plate  instead 5 window plate. </a:t>
            </a:r>
          </a:p>
          <a:p>
            <a:pPr marL="85725" indent="-85725">
              <a:buFontTx/>
              <a:buChar char="-"/>
            </a:pPr>
            <a:r>
              <a:rPr lang="it-IT" sz="1600" dirty="0"/>
              <a:t> ladder with 5 plies</a:t>
            </a:r>
          </a:p>
        </p:txBody>
      </p:sp>
      <p:grpSp>
        <p:nvGrpSpPr>
          <p:cNvPr id="5" name="Group 4">
            <a:extLst>
              <a:ext uri="{FF2B5EF4-FFF2-40B4-BE49-F238E27FC236}">
                <a16:creationId xmlns:a16="http://schemas.microsoft.com/office/drawing/2014/main" id="{7A9E4E78-B841-AF65-50FD-ACE0380021BD}"/>
              </a:ext>
            </a:extLst>
          </p:cNvPr>
          <p:cNvGrpSpPr/>
          <p:nvPr/>
        </p:nvGrpSpPr>
        <p:grpSpPr>
          <a:xfrm>
            <a:off x="224356" y="784872"/>
            <a:ext cx="4675355" cy="3188398"/>
            <a:chOff x="491008" y="748381"/>
            <a:chExt cx="4675355" cy="3188398"/>
          </a:xfrm>
        </p:grpSpPr>
        <p:sp>
          <p:nvSpPr>
            <p:cNvPr id="6" name="Rectangle 5">
              <a:extLst>
                <a:ext uri="{FF2B5EF4-FFF2-40B4-BE49-F238E27FC236}">
                  <a16:creationId xmlns:a16="http://schemas.microsoft.com/office/drawing/2014/main" id="{F348C7AD-2E4D-F3EF-902B-D62FA39C078E}"/>
                </a:ext>
              </a:extLst>
            </p:cNvPr>
            <p:cNvSpPr/>
            <p:nvPr/>
          </p:nvSpPr>
          <p:spPr>
            <a:xfrm>
              <a:off x="491008" y="748381"/>
              <a:ext cx="4147687" cy="6818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STARTING POINT</a:t>
              </a:r>
            </a:p>
          </p:txBody>
        </p:sp>
        <p:sp>
          <p:nvSpPr>
            <p:cNvPr id="7" name="Rectangle 6">
              <a:extLst>
                <a:ext uri="{FF2B5EF4-FFF2-40B4-BE49-F238E27FC236}">
                  <a16:creationId xmlns:a16="http://schemas.microsoft.com/office/drawing/2014/main" id="{B65C6D9D-C985-2E79-6B2E-0A9B23C1BDFD}"/>
                </a:ext>
              </a:extLst>
            </p:cNvPr>
            <p:cNvSpPr/>
            <p:nvPr/>
          </p:nvSpPr>
          <p:spPr>
            <a:xfrm>
              <a:off x="636149" y="3254166"/>
              <a:ext cx="4530214" cy="6826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8" name="Group 7">
            <a:extLst>
              <a:ext uri="{FF2B5EF4-FFF2-40B4-BE49-F238E27FC236}">
                <a16:creationId xmlns:a16="http://schemas.microsoft.com/office/drawing/2014/main" id="{50669C09-B6D9-882B-E1F5-99B5EF61F82D}"/>
              </a:ext>
            </a:extLst>
          </p:cNvPr>
          <p:cNvGrpSpPr/>
          <p:nvPr/>
        </p:nvGrpSpPr>
        <p:grpSpPr>
          <a:xfrm>
            <a:off x="4987246" y="3640042"/>
            <a:ext cx="1341969" cy="811811"/>
            <a:chOff x="8379042" y="1170432"/>
            <a:chExt cx="2974758" cy="1865376"/>
          </a:xfrm>
        </p:grpSpPr>
        <p:pic>
          <p:nvPicPr>
            <p:cNvPr id="9" name="Picture 8">
              <a:extLst>
                <a:ext uri="{FF2B5EF4-FFF2-40B4-BE49-F238E27FC236}">
                  <a16:creationId xmlns:a16="http://schemas.microsoft.com/office/drawing/2014/main" id="{8D8AA0C3-8750-B8EF-5768-809E96926E23}"/>
                </a:ext>
              </a:extLst>
            </p:cNvPr>
            <p:cNvPicPr>
              <a:picLocks noChangeAspect="1"/>
            </p:cNvPicPr>
            <p:nvPr/>
          </p:nvPicPr>
          <p:blipFill rotWithShape="1">
            <a:blip r:embed="rId6"/>
            <a:srcRect l="83021" t="57175" r="5317" b="30426"/>
            <a:stretch/>
          </p:blipFill>
          <p:spPr>
            <a:xfrm>
              <a:off x="8379042" y="1180956"/>
              <a:ext cx="2974758" cy="1854852"/>
            </a:xfrm>
            <a:prstGeom prst="rect">
              <a:avLst/>
            </a:prstGeom>
          </p:spPr>
        </p:pic>
        <p:sp>
          <p:nvSpPr>
            <p:cNvPr id="10" name="Rectangle 9">
              <a:extLst>
                <a:ext uri="{FF2B5EF4-FFF2-40B4-BE49-F238E27FC236}">
                  <a16:creationId xmlns:a16="http://schemas.microsoft.com/office/drawing/2014/main" id="{2BA3BCDB-8FD8-2DD4-099C-14B4FF16AF40}"/>
                </a:ext>
              </a:extLst>
            </p:cNvPr>
            <p:cNvSpPr/>
            <p:nvPr/>
          </p:nvSpPr>
          <p:spPr>
            <a:xfrm>
              <a:off x="10265664" y="1170432"/>
              <a:ext cx="463296" cy="2682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ctangle 10">
              <a:extLst>
                <a:ext uri="{FF2B5EF4-FFF2-40B4-BE49-F238E27FC236}">
                  <a16:creationId xmlns:a16="http://schemas.microsoft.com/office/drawing/2014/main" id="{71E8FFED-781E-447F-BE19-3DB68E5FAAB3}"/>
                </a:ext>
              </a:extLst>
            </p:cNvPr>
            <p:cNvSpPr/>
            <p:nvPr/>
          </p:nvSpPr>
          <p:spPr>
            <a:xfrm>
              <a:off x="9927380" y="2767584"/>
              <a:ext cx="1426419" cy="2682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14" name="Picture 13">
            <a:extLst>
              <a:ext uri="{FF2B5EF4-FFF2-40B4-BE49-F238E27FC236}">
                <a16:creationId xmlns:a16="http://schemas.microsoft.com/office/drawing/2014/main" id="{B43AB1C5-FFAD-65F1-CAEA-5BD464B99A37}"/>
              </a:ext>
            </a:extLst>
          </p:cNvPr>
          <p:cNvPicPr>
            <a:picLocks noChangeAspect="1"/>
          </p:cNvPicPr>
          <p:nvPr/>
        </p:nvPicPr>
        <p:blipFill rotWithShape="1">
          <a:blip r:embed="rId7"/>
          <a:srcRect l="5351" t="70067" r="53033" b="7551"/>
          <a:stretch/>
        </p:blipFill>
        <p:spPr>
          <a:xfrm>
            <a:off x="405542" y="4009632"/>
            <a:ext cx="4315842" cy="1457912"/>
          </a:xfrm>
          <a:prstGeom prst="rect">
            <a:avLst/>
          </a:prstGeom>
        </p:spPr>
      </p:pic>
      <p:cxnSp>
        <p:nvCxnSpPr>
          <p:cNvPr id="16" name="Straight Arrow Connector 15">
            <a:extLst>
              <a:ext uri="{FF2B5EF4-FFF2-40B4-BE49-F238E27FC236}">
                <a16:creationId xmlns:a16="http://schemas.microsoft.com/office/drawing/2014/main" id="{CA4E4A6C-A324-8FB4-446A-F163DBEC3701}"/>
              </a:ext>
            </a:extLst>
          </p:cNvPr>
          <p:cNvCxnSpPr/>
          <p:nvPr/>
        </p:nvCxnSpPr>
        <p:spPr>
          <a:xfrm flipV="1">
            <a:off x="4679827" y="4219828"/>
            <a:ext cx="581509" cy="73152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585626C1-4500-4EB3-2C4E-6651E7981D33}"/>
              </a:ext>
            </a:extLst>
          </p:cNvPr>
          <p:cNvGrpSpPr/>
          <p:nvPr/>
        </p:nvGrpSpPr>
        <p:grpSpPr>
          <a:xfrm>
            <a:off x="7972101" y="2888102"/>
            <a:ext cx="3928851" cy="3317626"/>
            <a:chOff x="8410678" y="3897472"/>
            <a:chExt cx="3373573" cy="2872109"/>
          </a:xfrm>
        </p:grpSpPr>
        <p:pic>
          <p:nvPicPr>
            <p:cNvPr id="18" name="Picture 17">
              <a:extLst>
                <a:ext uri="{FF2B5EF4-FFF2-40B4-BE49-F238E27FC236}">
                  <a16:creationId xmlns:a16="http://schemas.microsoft.com/office/drawing/2014/main" id="{30E8DD57-CD40-C6EA-24DD-F11D9161A671}"/>
                </a:ext>
              </a:extLst>
            </p:cNvPr>
            <p:cNvPicPr>
              <a:picLocks noChangeAspect="1"/>
            </p:cNvPicPr>
            <p:nvPr/>
          </p:nvPicPr>
          <p:blipFill rotWithShape="1">
            <a:blip r:embed="rId8"/>
            <a:srcRect l="21151" t="36734" r="44128" b="15212"/>
            <a:stretch/>
          </p:blipFill>
          <p:spPr>
            <a:xfrm>
              <a:off x="8410678" y="4031584"/>
              <a:ext cx="3373573" cy="2737997"/>
            </a:xfrm>
            <a:prstGeom prst="rect">
              <a:avLst/>
            </a:prstGeom>
          </p:spPr>
        </p:pic>
        <p:sp>
          <p:nvSpPr>
            <p:cNvPr id="20" name="Rectangle 19">
              <a:extLst>
                <a:ext uri="{FF2B5EF4-FFF2-40B4-BE49-F238E27FC236}">
                  <a16:creationId xmlns:a16="http://schemas.microsoft.com/office/drawing/2014/main" id="{C4847554-D26A-C1B9-41F6-122D9627A328}"/>
                </a:ext>
              </a:extLst>
            </p:cNvPr>
            <p:cNvSpPr/>
            <p:nvPr/>
          </p:nvSpPr>
          <p:spPr>
            <a:xfrm>
              <a:off x="8862809" y="3897472"/>
              <a:ext cx="601167" cy="2843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1" name="Down Arrow 27">
            <a:extLst>
              <a:ext uri="{FF2B5EF4-FFF2-40B4-BE49-F238E27FC236}">
                <a16:creationId xmlns:a16="http://schemas.microsoft.com/office/drawing/2014/main" id="{B444EA8F-F991-5E40-78A2-4BA2F6E283C5}"/>
              </a:ext>
            </a:extLst>
          </p:cNvPr>
          <p:cNvSpPr/>
          <p:nvPr/>
        </p:nvSpPr>
        <p:spPr>
          <a:xfrm>
            <a:off x="9856830" y="2292230"/>
            <a:ext cx="230594" cy="4608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ight Arrow 28">
            <a:extLst>
              <a:ext uri="{FF2B5EF4-FFF2-40B4-BE49-F238E27FC236}">
                <a16:creationId xmlns:a16="http://schemas.microsoft.com/office/drawing/2014/main" id="{A2FD021B-BF86-9A82-FADC-957FEA41A3CD}"/>
              </a:ext>
            </a:extLst>
          </p:cNvPr>
          <p:cNvSpPr/>
          <p:nvPr/>
        </p:nvSpPr>
        <p:spPr>
          <a:xfrm rot="10800000">
            <a:off x="7605030" y="5040271"/>
            <a:ext cx="408972" cy="196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Oval 22">
            <a:extLst>
              <a:ext uri="{FF2B5EF4-FFF2-40B4-BE49-F238E27FC236}">
                <a16:creationId xmlns:a16="http://schemas.microsoft.com/office/drawing/2014/main" id="{8F0A01F3-4687-71B1-2A32-A0A5E50CD4CB}"/>
              </a:ext>
            </a:extLst>
          </p:cNvPr>
          <p:cNvSpPr/>
          <p:nvPr/>
        </p:nvSpPr>
        <p:spPr>
          <a:xfrm>
            <a:off x="4154496" y="5004443"/>
            <a:ext cx="487680" cy="23239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 name="Picture 23">
            <a:extLst>
              <a:ext uri="{FF2B5EF4-FFF2-40B4-BE49-F238E27FC236}">
                <a16:creationId xmlns:a16="http://schemas.microsoft.com/office/drawing/2014/main" id="{E31C12CA-2D61-AE70-870E-73CEB29F14E8}"/>
              </a:ext>
            </a:extLst>
          </p:cNvPr>
          <p:cNvPicPr>
            <a:picLocks noChangeAspect="1"/>
          </p:cNvPicPr>
          <p:nvPr/>
        </p:nvPicPr>
        <p:blipFill rotWithShape="1">
          <a:blip r:embed="rId9"/>
          <a:srcRect l="21227" t="24888" r="36748" b="20721"/>
          <a:stretch/>
        </p:blipFill>
        <p:spPr>
          <a:xfrm>
            <a:off x="4930805" y="4662049"/>
            <a:ext cx="2462784" cy="1869260"/>
          </a:xfrm>
          <a:prstGeom prst="rect">
            <a:avLst/>
          </a:prstGeom>
        </p:spPr>
      </p:pic>
      <p:sp>
        <p:nvSpPr>
          <p:cNvPr id="25" name="Rectangle 24">
            <a:extLst>
              <a:ext uri="{FF2B5EF4-FFF2-40B4-BE49-F238E27FC236}">
                <a16:creationId xmlns:a16="http://schemas.microsoft.com/office/drawing/2014/main" id="{E0E871AF-B400-925A-1455-563D90A261B2}"/>
              </a:ext>
            </a:extLst>
          </p:cNvPr>
          <p:cNvSpPr/>
          <p:nvPr/>
        </p:nvSpPr>
        <p:spPr>
          <a:xfrm>
            <a:off x="224356" y="3579895"/>
            <a:ext cx="4147687" cy="4297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OPTIMISED POINT</a:t>
            </a:r>
          </a:p>
        </p:txBody>
      </p:sp>
    </p:spTree>
    <p:extLst>
      <p:ext uri="{BB962C8B-B14F-4D97-AF65-F5344CB8AC3E}">
        <p14:creationId xmlns:p14="http://schemas.microsoft.com/office/powerpoint/2010/main" val="1357355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D0DC0-C08C-0268-DFAC-E489A5BCA3E6}"/>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93389838-FBF7-AA9E-3EA6-E27EB8C9ACC9}"/>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5329C801-AF96-6DAB-CF4A-839722F53FBC}"/>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E1414159-E2F5-FD90-8354-9712F564E273}"/>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58A42D42-1060-A077-8D1B-ED339173166A}"/>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Thermal test approach</a:t>
            </a:r>
          </a:p>
        </p:txBody>
      </p:sp>
      <p:sp>
        <p:nvSpPr>
          <p:cNvPr id="138" name="TextBox 137">
            <a:extLst>
              <a:ext uri="{FF2B5EF4-FFF2-40B4-BE49-F238E27FC236}">
                <a16:creationId xmlns:a16="http://schemas.microsoft.com/office/drawing/2014/main" id="{217CDB20-A37F-14A4-4D32-53A6448E3A20}"/>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C3158DE8-31B8-C76D-AFFB-3A888E3FDB7F}"/>
              </a:ext>
            </a:extLst>
          </p:cNvPr>
          <p:cNvSpPr txBox="1"/>
          <p:nvPr/>
        </p:nvSpPr>
        <p:spPr>
          <a:xfrm>
            <a:off x="11614826" y="6534453"/>
            <a:ext cx="552804" cy="307777"/>
          </a:xfrm>
          <a:prstGeom prst="rect">
            <a:avLst/>
          </a:prstGeom>
          <a:noFill/>
        </p:spPr>
        <p:txBody>
          <a:bodyPr wrap="square" rtlCol="0">
            <a:spAutoFit/>
          </a:bodyPr>
          <a:lstStyle/>
          <a:p>
            <a:pPr algn="ctr"/>
            <a:r>
              <a:rPr lang="it-IT" sz="1400" dirty="0">
                <a:solidFill>
                  <a:schemeClr val="bg1"/>
                </a:solidFill>
              </a:rPr>
              <a:t>11</a:t>
            </a:r>
          </a:p>
        </p:txBody>
      </p:sp>
      <p:pic>
        <p:nvPicPr>
          <p:cNvPr id="15" name="Immagine 14">
            <a:extLst>
              <a:ext uri="{FF2B5EF4-FFF2-40B4-BE49-F238E27FC236}">
                <a16:creationId xmlns:a16="http://schemas.microsoft.com/office/drawing/2014/main" id="{8B77F102-188F-54B2-0D7E-5AC596398277}"/>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30131126-D199-02DB-A9C9-00D1CEA2D024}"/>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grpSp>
        <p:nvGrpSpPr>
          <p:cNvPr id="3" name="Group 2">
            <a:extLst>
              <a:ext uri="{FF2B5EF4-FFF2-40B4-BE49-F238E27FC236}">
                <a16:creationId xmlns:a16="http://schemas.microsoft.com/office/drawing/2014/main" id="{AD9B623A-5828-82F9-DD0F-C8E93E9996B3}"/>
              </a:ext>
            </a:extLst>
          </p:cNvPr>
          <p:cNvGrpSpPr/>
          <p:nvPr/>
        </p:nvGrpSpPr>
        <p:grpSpPr>
          <a:xfrm>
            <a:off x="5908714" y="5318353"/>
            <a:ext cx="3300984" cy="953714"/>
            <a:chOff x="5742037" y="4422958"/>
            <a:chExt cx="3300984" cy="953714"/>
          </a:xfrm>
        </p:grpSpPr>
        <p:pic>
          <p:nvPicPr>
            <p:cNvPr id="4" name="Picture 3">
              <a:extLst>
                <a:ext uri="{FF2B5EF4-FFF2-40B4-BE49-F238E27FC236}">
                  <a16:creationId xmlns:a16="http://schemas.microsoft.com/office/drawing/2014/main" id="{0A5DDB40-0235-623C-7499-BA4F6D50AABC}"/>
                </a:ext>
              </a:extLst>
            </p:cNvPr>
            <p:cNvPicPr>
              <a:picLocks noChangeAspect="1"/>
            </p:cNvPicPr>
            <p:nvPr/>
          </p:nvPicPr>
          <p:blipFill rotWithShape="1">
            <a:blip r:embed="rId5"/>
            <a:srcRect l="63825" t="77894" r="12892" b="11366"/>
            <a:stretch/>
          </p:blipFill>
          <p:spPr>
            <a:xfrm>
              <a:off x="5742037" y="4422958"/>
              <a:ext cx="3300984" cy="953714"/>
            </a:xfrm>
            <a:prstGeom prst="rect">
              <a:avLst/>
            </a:prstGeom>
          </p:spPr>
        </p:pic>
        <p:sp>
          <p:nvSpPr>
            <p:cNvPr id="5" name="Rectangle 4">
              <a:extLst>
                <a:ext uri="{FF2B5EF4-FFF2-40B4-BE49-F238E27FC236}">
                  <a16:creationId xmlns:a16="http://schemas.microsoft.com/office/drawing/2014/main" id="{C243B247-A507-0EEF-7244-5D6BC6C10054}"/>
                </a:ext>
              </a:extLst>
            </p:cNvPr>
            <p:cNvSpPr/>
            <p:nvPr/>
          </p:nvSpPr>
          <p:spPr>
            <a:xfrm>
              <a:off x="6010656" y="4425696"/>
              <a:ext cx="2657856" cy="573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6" name="Rectangle 5">
            <a:extLst>
              <a:ext uri="{FF2B5EF4-FFF2-40B4-BE49-F238E27FC236}">
                <a16:creationId xmlns:a16="http://schemas.microsoft.com/office/drawing/2014/main" id="{926035F2-54D0-8FEC-4CE1-3430B711E344}"/>
              </a:ext>
            </a:extLst>
          </p:cNvPr>
          <p:cNvSpPr/>
          <p:nvPr/>
        </p:nvSpPr>
        <p:spPr>
          <a:xfrm>
            <a:off x="530747" y="835507"/>
            <a:ext cx="8531730" cy="923330"/>
          </a:xfrm>
          <a:prstGeom prst="rect">
            <a:avLst/>
          </a:prstGeom>
        </p:spPr>
        <p:txBody>
          <a:bodyPr wrap="square">
            <a:spAutoFit/>
          </a:bodyPr>
          <a:lstStyle/>
          <a:p>
            <a:r>
              <a:rPr lang="en-US" dirty="0">
                <a:solidFill>
                  <a:srgbClr val="000000"/>
                </a:solidFill>
              </a:rPr>
              <a:t>From simulations the critical layers are the interfaces (glue, grease, etc.)</a:t>
            </a:r>
            <a:br>
              <a:rPr lang="en-US" b="0" dirty="0">
                <a:effectLst/>
              </a:rPr>
            </a:br>
            <a:r>
              <a:rPr lang="en-US" dirty="0">
                <a:solidFill>
                  <a:srgbClr val="000000"/>
                </a:solidFill>
              </a:rPr>
              <a:t>Experimental test step by step adding elements till a final configuration trying to understand the contribute of each of this layer</a:t>
            </a:r>
            <a:endParaRPr lang="it-IT" dirty="0"/>
          </a:p>
        </p:txBody>
      </p:sp>
      <p:pic>
        <p:nvPicPr>
          <p:cNvPr id="7" name="Picture 3">
            <a:extLst>
              <a:ext uri="{FF2B5EF4-FFF2-40B4-BE49-F238E27FC236}">
                <a16:creationId xmlns:a16="http://schemas.microsoft.com/office/drawing/2014/main" id="{388257BB-DC55-0A2F-4B60-EA0932B2BA08}"/>
              </a:ext>
            </a:extLst>
          </p:cNvPr>
          <p:cNvPicPr>
            <a:picLocks noChangeAspect="1"/>
          </p:cNvPicPr>
          <p:nvPr/>
        </p:nvPicPr>
        <p:blipFill rotWithShape="1">
          <a:blip r:embed="rId5"/>
          <a:srcRect l="25131" t="40305" r="59522" b="25473"/>
          <a:stretch/>
        </p:blipFill>
        <p:spPr>
          <a:xfrm>
            <a:off x="384442" y="1962912"/>
            <a:ext cx="2175878" cy="3038856"/>
          </a:xfrm>
          <a:prstGeom prst="rect">
            <a:avLst/>
          </a:prstGeom>
        </p:spPr>
      </p:pic>
      <p:grpSp>
        <p:nvGrpSpPr>
          <p:cNvPr id="8" name="Gruppo 15">
            <a:extLst>
              <a:ext uri="{FF2B5EF4-FFF2-40B4-BE49-F238E27FC236}">
                <a16:creationId xmlns:a16="http://schemas.microsoft.com/office/drawing/2014/main" id="{4C2859B4-27BE-0B16-5E56-9BC30D619424}"/>
              </a:ext>
            </a:extLst>
          </p:cNvPr>
          <p:cNvGrpSpPr/>
          <p:nvPr/>
        </p:nvGrpSpPr>
        <p:grpSpPr>
          <a:xfrm>
            <a:off x="2560320" y="1964252"/>
            <a:ext cx="9410905" cy="3817863"/>
            <a:chOff x="2560320" y="1964252"/>
            <a:chExt cx="9410905" cy="3817863"/>
          </a:xfrm>
        </p:grpSpPr>
        <p:pic>
          <p:nvPicPr>
            <p:cNvPr id="9" name="Immagine 6">
              <a:extLst>
                <a:ext uri="{FF2B5EF4-FFF2-40B4-BE49-F238E27FC236}">
                  <a16:creationId xmlns:a16="http://schemas.microsoft.com/office/drawing/2014/main" id="{9AC43D1B-5795-1556-69FD-79E24FBE1433}"/>
                </a:ext>
              </a:extLst>
            </p:cNvPr>
            <p:cNvPicPr>
              <a:picLocks noChangeAspect="1"/>
            </p:cNvPicPr>
            <p:nvPr/>
          </p:nvPicPr>
          <p:blipFill rotWithShape="1">
            <a:blip r:embed="rId6"/>
            <a:srcRect b="925"/>
            <a:stretch/>
          </p:blipFill>
          <p:spPr>
            <a:xfrm>
              <a:off x="2560320" y="1964252"/>
              <a:ext cx="6649378" cy="3416640"/>
            </a:xfrm>
            <a:prstGeom prst="rect">
              <a:avLst/>
            </a:prstGeom>
          </p:spPr>
        </p:pic>
        <p:cxnSp>
          <p:nvCxnSpPr>
            <p:cNvPr id="10" name="Straight Arrow Connector 9">
              <a:extLst>
                <a:ext uri="{FF2B5EF4-FFF2-40B4-BE49-F238E27FC236}">
                  <a16:creationId xmlns:a16="http://schemas.microsoft.com/office/drawing/2014/main" id="{64F73C05-0D86-CECB-1F39-508DE24E7617}"/>
                </a:ext>
              </a:extLst>
            </p:cNvPr>
            <p:cNvCxnSpPr/>
            <p:nvPr/>
          </p:nvCxnSpPr>
          <p:spPr>
            <a:xfrm flipH="1" flipV="1">
              <a:off x="7323459" y="5113343"/>
              <a:ext cx="109728" cy="280416"/>
            </a:xfrm>
            <a:prstGeom prst="straightConnector1">
              <a:avLst/>
            </a:prstGeom>
            <a:ln>
              <a:solidFill>
                <a:srgbClr val="FF0000"/>
              </a:solidFill>
              <a:tailEnd type="triangle"/>
            </a:ln>
            <a:effectLst>
              <a:glow rad="63500">
                <a:schemeClr val="bg1"/>
              </a:glow>
            </a:effectLst>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5C7D05F-0CE7-9E48-C95A-D38D61BDB23B}"/>
                </a:ext>
              </a:extLst>
            </p:cNvPr>
            <p:cNvSpPr txBox="1"/>
            <p:nvPr/>
          </p:nvSpPr>
          <p:spPr>
            <a:xfrm>
              <a:off x="7331801" y="5368184"/>
              <a:ext cx="341376" cy="369332"/>
            </a:xfrm>
            <a:prstGeom prst="rect">
              <a:avLst/>
            </a:prstGeom>
            <a:noFill/>
          </p:spPr>
          <p:txBody>
            <a:bodyPr wrap="square" rtlCol="0">
              <a:spAutoFit/>
            </a:bodyPr>
            <a:lstStyle/>
            <a:p>
              <a:r>
                <a:rPr lang="it-IT" dirty="0">
                  <a:solidFill>
                    <a:srgbClr val="FF0000"/>
                  </a:solidFill>
                </a:rPr>
                <a:t>1</a:t>
              </a:r>
            </a:p>
          </p:txBody>
        </p:sp>
        <p:cxnSp>
          <p:nvCxnSpPr>
            <p:cNvPr id="14" name="Straight Arrow Connector 13">
              <a:extLst>
                <a:ext uri="{FF2B5EF4-FFF2-40B4-BE49-F238E27FC236}">
                  <a16:creationId xmlns:a16="http://schemas.microsoft.com/office/drawing/2014/main" id="{B462AECA-5B0C-6921-CEDA-4C5299986B22}"/>
                </a:ext>
              </a:extLst>
            </p:cNvPr>
            <p:cNvCxnSpPr/>
            <p:nvPr/>
          </p:nvCxnSpPr>
          <p:spPr>
            <a:xfrm flipH="1" flipV="1">
              <a:off x="8250690" y="5132367"/>
              <a:ext cx="109728" cy="280416"/>
            </a:xfrm>
            <a:prstGeom prst="straightConnector1">
              <a:avLst/>
            </a:prstGeom>
            <a:ln>
              <a:solidFill>
                <a:srgbClr val="FF0000"/>
              </a:solidFill>
              <a:tailEnd type="triangle"/>
            </a:ln>
            <a:effectLst>
              <a:glow rad="63500">
                <a:schemeClr val="bg1"/>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D1BE32B-51A0-6640-6A3E-ECA21020DDD9}"/>
                </a:ext>
              </a:extLst>
            </p:cNvPr>
            <p:cNvSpPr txBox="1"/>
            <p:nvPr/>
          </p:nvSpPr>
          <p:spPr>
            <a:xfrm>
              <a:off x="8250690" y="5412783"/>
              <a:ext cx="341376" cy="369332"/>
            </a:xfrm>
            <a:prstGeom prst="rect">
              <a:avLst/>
            </a:prstGeom>
            <a:noFill/>
          </p:spPr>
          <p:txBody>
            <a:bodyPr wrap="square" rtlCol="0">
              <a:spAutoFit/>
            </a:bodyPr>
            <a:lstStyle/>
            <a:p>
              <a:r>
                <a:rPr lang="it-IT" dirty="0">
                  <a:solidFill>
                    <a:srgbClr val="FF0000"/>
                  </a:solidFill>
                </a:rPr>
                <a:t>2</a:t>
              </a:r>
            </a:p>
          </p:txBody>
        </p:sp>
        <p:sp>
          <p:nvSpPr>
            <p:cNvPr id="17" name="Rectangle 16">
              <a:extLst>
                <a:ext uri="{FF2B5EF4-FFF2-40B4-BE49-F238E27FC236}">
                  <a16:creationId xmlns:a16="http://schemas.microsoft.com/office/drawing/2014/main" id="{05F1DCDC-B314-0A77-318E-91E873F9C845}"/>
                </a:ext>
              </a:extLst>
            </p:cNvPr>
            <p:cNvSpPr/>
            <p:nvPr/>
          </p:nvSpPr>
          <p:spPr>
            <a:xfrm>
              <a:off x="9225833" y="2847855"/>
              <a:ext cx="2263105" cy="590931"/>
            </a:xfrm>
            <a:prstGeom prst="rect">
              <a:avLst/>
            </a:prstGeom>
          </p:spPr>
          <p:txBody>
            <a:bodyPr wrap="square">
              <a:spAutoFit/>
            </a:bodyPr>
            <a:lstStyle/>
            <a:p>
              <a:pPr>
                <a:lnSpc>
                  <a:spcPct val="90000"/>
                </a:lnSpc>
              </a:pPr>
              <a:r>
                <a:rPr lang="en-US" dirty="0">
                  <a:solidFill>
                    <a:schemeClr val="dk1"/>
                  </a:solidFill>
                  <a:ea typeface="Calibri"/>
                  <a:cs typeface="Calibri"/>
                  <a:sym typeface="Calibri"/>
                </a:rPr>
                <a:t>1. Glue layer between </a:t>
              </a:r>
              <a:r>
                <a:rPr lang="en-US" dirty="0" err="1">
                  <a:solidFill>
                    <a:schemeClr val="dk1"/>
                  </a:solidFill>
                  <a:ea typeface="Calibri"/>
                  <a:cs typeface="Calibri"/>
                  <a:sym typeface="Calibri"/>
                </a:rPr>
                <a:t>CFiber</a:t>
              </a:r>
              <a:r>
                <a:rPr lang="en-US" dirty="0">
                  <a:solidFill>
                    <a:schemeClr val="dk1"/>
                  </a:solidFill>
                  <a:ea typeface="Calibri"/>
                  <a:cs typeface="Calibri"/>
                  <a:sym typeface="Calibri"/>
                </a:rPr>
                <a:t> and </a:t>
              </a:r>
              <a:r>
                <a:rPr lang="en-US" dirty="0" err="1">
                  <a:solidFill>
                    <a:schemeClr val="dk1"/>
                  </a:solidFill>
                  <a:ea typeface="Calibri"/>
                  <a:cs typeface="Calibri"/>
                  <a:sym typeface="Calibri"/>
                </a:rPr>
                <a:t>Cfoam</a:t>
              </a:r>
              <a:endParaRPr lang="en-US" dirty="0">
                <a:solidFill>
                  <a:schemeClr val="dk1"/>
                </a:solidFill>
                <a:ea typeface="Calibri"/>
                <a:cs typeface="Calibri"/>
                <a:sym typeface="Calibri"/>
              </a:endParaRPr>
            </a:p>
          </p:txBody>
        </p:sp>
        <p:sp>
          <p:nvSpPr>
            <p:cNvPr id="18" name="Oval 17">
              <a:extLst>
                <a:ext uri="{FF2B5EF4-FFF2-40B4-BE49-F238E27FC236}">
                  <a16:creationId xmlns:a16="http://schemas.microsoft.com/office/drawing/2014/main" id="{DC31DB2D-BEB1-FA06-D890-8BF64B2D956C}"/>
                </a:ext>
              </a:extLst>
            </p:cNvPr>
            <p:cNvSpPr/>
            <p:nvPr/>
          </p:nvSpPr>
          <p:spPr>
            <a:xfrm>
              <a:off x="6607592" y="3549689"/>
              <a:ext cx="778481" cy="533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0" name="Straight Arrow Connector 19">
              <a:extLst>
                <a:ext uri="{FF2B5EF4-FFF2-40B4-BE49-F238E27FC236}">
                  <a16:creationId xmlns:a16="http://schemas.microsoft.com/office/drawing/2014/main" id="{383EA554-81BC-C1A2-9865-DFEC8B6044FE}"/>
                </a:ext>
              </a:extLst>
            </p:cNvPr>
            <p:cNvCxnSpPr/>
            <p:nvPr/>
          </p:nvCxnSpPr>
          <p:spPr>
            <a:xfrm flipV="1">
              <a:off x="7362459" y="3231419"/>
              <a:ext cx="1743456" cy="4147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5D27021D-9A85-34CA-052A-101ABD6E7F2F}"/>
                </a:ext>
              </a:extLst>
            </p:cNvPr>
            <p:cNvSpPr/>
            <p:nvPr/>
          </p:nvSpPr>
          <p:spPr>
            <a:xfrm>
              <a:off x="9211656" y="3717712"/>
              <a:ext cx="2759569" cy="840230"/>
            </a:xfrm>
            <a:prstGeom prst="rect">
              <a:avLst/>
            </a:prstGeom>
          </p:spPr>
          <p:txBody>
            <a:bodyPr wrap="square">
              <a:spAutoFit/>
            </a:bodyPr>
            <a:lstStyle/>
            <a:p>
              <a:pPr>
                <a:lnSpc>
                  <a:spcPct val="90000"/>
                </a:lnSpc>
              </a:pPr>
              <a:r>
                <a:rPr lang="en-US" dirty="0">
                  <a:solidFill>
                    <a:schemeClr val="dk1"/>
                  </a:solidFill>
                  <a:ea typeface="Calibri"/>
                  <a:cs typeface="Calibri"/>
                  <a:sym typeface="Calibri"/>
                </a:rPr>
                <a:t>2. Moresco </a:t>
              </a:r>
              <a:r>
                <a:rPr lang="en-US" dirty="0" err="1">
                  <a:solidFill>
                    <a:schemeClr val="dk1"/>
                  </a:solidFill>
                  <a:ea typeface="Calibri"/>
                  <a:cs typeface="Calibri"/>
                  <a:sym typeface="Calibri"/>
                </a:rPr>
                <a:t>grase</a:t>
              </a:r>
              <a:r>
                <a:rPr lang="en-US" dirty="0">
                  <a:solidFill>
                    <a:schemeClr val="dk1"/>
                  </a:solidFill>
                  <a:ea typeface="Calibri"/>
                  <a:cs typeface="Calibri"/>
                  <a:sym typeface="Calibri"/>
                </a:rPr>
                <a:t>+ diamond  layer between </a:t>
              </a:r>
              <a:r>
                <a:rPr lang="en-US" dirty="0" err="1">
                  <a:solidFill>
                    <a:schemeClr val="dk1"/>
                  </a:solidFill>
                  <a:ea typeface="Calibri"/>
                  <a:cs typeface="Calibri"/>
                  <a:sym typeface="Calibri"/>
                </a:rPr>
                <a:t>CFiber</a:t>
              </a:r>
              <a:r>
                <a:rPr lang="en-US" dirty="0">
                  <a:solidFill>
                    <a:schemeClr val="dk1"/>
                  </a:solidFill>
                  <a:ea typeface="Calibri"/>
                  <a:cs typeface="Calibri"/>
                  <a:sym typeface="Calibri"/>
                </a:rPr>
                <a:t> and </a:t>
              </a:r>
              <a:r>
                <a:rPr lang="en-US" dirty="0" err="1">
                  <a:solidFill>
                    <a:schemeClr val="dk1"/>
                  </a:solidFill>
                  <a:ea typeface="Calibri"/>
                  <a:cs typeface="Calibri"/>
                  <a:sym typeface="Calibri"/>
                </a:rPr>
                <a:t>Cfoam</a:t>
              </a:r>
              <a:endParaRPr lang="en-US" dirty="0">
                <a:solidFill>
                  <a:schemeClr val="dk1"/>
                </a:solidFill>
                <a:ea typeface="Calibri"/>
                <a:cs typeface="Calibri"/>
                <a:sym typeface="Calibri"/>
              </a:endParaRPr>
            </a:p>
          </p:txBody>
        </p:sp>
        <p:sp>
          <p:nvSpPr>
            <p:cNvPr id="22" name="Oval 21">
              <a:extLst>
                <a:ext uri="{FF2B5EF4-FFF2-40B4-BE49-F238E27FC236}">
                  <a16:creationId xmlns:a16="http://schemas.microsoft.com/office/drawing/2014/main" id="{73F0CB8A-B5EA-F693-023E-880610E511A1}"/>
                </a:ext>
              </a:extLst>
            </p:cNvPr>
            <p:cNvSpPr/>
            <p:nvPr/>
          </p:nvSpPr>
          <p:spPr>
            <a:xfrm>
              <a:off x="7531877" y="3818003"/>
              <a:ext cx="712970" cy="4847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3" name="Straight Arrow Connector 22">
              <a:extLst>
                <a:ext uri="{FF2B5EF4-FFF2-40B4-BE49-F238E27FC236}">
                  <a16:creationId xmlns:a16="http://schemas.microsoft.com/office/drawing/2014/main" id="{04030BE7-369E-E113-417F-F3D582F2CA66}"/>
                </a:ext>
              </a:extLst>
            </p:cNvPr>
            <p:cNvCxnSpPr/>
            <p:nvPr/>
          </p:nvCxnSpPr>
          <p:spPr>
            <a:xfrm flipV="1">
              <a:off x="8196033" y="3818003"/>
              <a:ext cx="1013665" cy="8519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7">
              <a:extLst>
                <a:ext uri="{FF2B5EF4-FFF2-40B4-BE49-F238E27FC236}">
                  <a16:creationId xmlns:a16="http://schemas.microsoft.com/office/drawing/2014/main" id="{7D9F8B16-6E5F-2DEB-FE7B-9865BCF35FCF}"/>
                </a:ext>
              </a:extLst>
            </p:cNvPr>
            <p:cNvSpPr txBox="1"/>
            <p:nvPr/>
          </p:nvSpPr>
          <p:spPr>
            <a:xfrm>
              <a:off x="3779874" y="3426907"/>
              <a:ext cx="340158" cy="523220"/>
            </a:xfrm>
            <a:prstGeom prst="rect">
              <a:avLst/>
            </a:prstGeom>
            <a:noFill/>
          </p:spPr>
          <p:txBody>
            <a:bodyPr wrap="none" rtlCol="0">
              <a:spAutoFit/>
            </a:bodyPr>
            <a:lstStyle/>
            <a:p>
              <a:r>
                <a:rPr lang="it-IT" sz="2800" dirty="0">
                  <a:solidFill>
                    <a:srgbClr val="FF0000"/>
                  </a:solidFill>
                </a:rPr>
                <a:t>x</a:t>
              </a:r>
            </a:p>
          </p:txBody>
        </p:sp>
        <p:sp>
          <p:nvSpPr>
            <p:cNvPr id="25" name="Oval 18">
              <a:extLst>
                <a:ext uri="{FF2B5EF4-FFF2-40B4-BE49-F238E27FC236}">
                  <a16:creationId xmlns:a16="http://schemas.microsoft.com/office/drawing/2014/main" id="{7EC75A0B-9040-84D1-7237-8048D3597750}"/>
                </a:ext>
              </a:extLst>
            </p:cNvPr>
            <p:cNvSpPr/>
            <p:nvPr/>
          </p:nvSpPr>
          <p:spPr>
            <a:xfrm rot="1360782">
              <a:off x="7585172" y="4844822"/>
              <a:ext cx="680045" cy="205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Oval 18">
              <a:extLst>
                <a:ext uri="{FF2B5EF4-FFF2-40B4-BE49-F238E27FC236}">
                  <a16:creationId xmlns:a16="http://schemas.microsoft.com/office/drawing/2014/main" id="{162D800D-2458-37DC-1D63-C39AB3A17506}"/>
                </a:ext>
              </a:extLst>
            </p:cNvPr>
            <p:cNvSpPr/>
            <p:nvPr/>
          </p:nvSpPr>
          <p:spPr>
            <a:xfrm rot="1360782">
              <a:off x="6692646" y="4832708"/>
              <a:ext cx="680045" cy="205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CasellaDiTesto 26">
              <a:extLst>
                <a:ext uri="{FF2B5EF4-FFF2-40B4-BE49-F238E27FC236}">
                  <a16:creationId xmlns:a16="http://schemas.microsoft.com/office/drawing/2014/main" id="{BA962F00-F2AF-D916-0754-B1399C47DD24}"/>
                </a:ext>
              </a:extLst>
            </p:cNvPr>
            <p:cNvSpPr txBox="1"/>
            <p:nvPr/>
          </p:nvSpPr>
          <p:spPr>
            <a:xfrm>
              <a:off x="5101944" y="3482340"/>
              <a:ext cx="340158" cy="523220"/>
            </a:xfrm>
            <a:prstGeom prst="rect">
              <a:avLst/>
            </a:prstGeom>
            <a:noFill/>
          </p:spPr>
          <p:txBody>
            <a:bodyPr wrap="none" rtlCol="0">
              <a:spAutoFit/>
            </a:bodyPr>
            <a:lstStyle/>
            <a:p>
              <a:r>
                <a:rPr lang="it-IT" sz="2800" dirty="0">
                  <a:solidFill>
                    <a:srgbClr val="FF0000"/>
                  </a:solidFill>
                </a:rPr>
                <a:t>x</a:t>
              </a:r>
            </a:p>
          </p:txBody>
        </p:sp>
        <p:sp>
          <p:nvSpPr>
            <p:cNvPr id="28" name="CasellaDiTesto 27">
              <a:extLst>
                <a:ext uri="{FF2B5EF4-FFF2-40B4-BE49-F238E27FC236}">
                  <a16:creationId xmlns:a16="http://schemas.microsoft.com/office/drawing/2014/main" id="{A313594D-4857-E07D-CFD5-902143C7C69D}"/>
                </a:ext>
              </a:extLst>
            </p:cNvPr>
            <p:cNvSpPr txBox="1"/>
            <p:nvPr/>
          </p:nvSpPr>
          <p:spPr>
            <a:xfrm>
              <a:off x="7263108" y="3932655"/>
              <a:ext cx="340158" cy="523220"/>
            </a:xfrm>
            <a:prstGeom prst="rect">
              <a:avLst/>
            </a:prstGeom>
            <a:noFill/>
          </p:spPr>
          <p:txBody>
            <a:bodyPr wrap="none" rtlCol="0">
              <a:spAutoFit/>
            </a:bodyPr>
            <a:lstStyle/>
            <a:p>
              <a:r>
                <a:rPr lang="it-IT" sz="2800" dirty="0">
                  <a:solidFill>
                    <a:srgbClr val="FF0000"/>
                  </a:solidFill>
                </a:rPr>
                <a:t>x</a:t>
              </a:r>
            </a:p>
          </p:txBody>
        </p:sp>
      </p:grpSp>
      <p:cxnSp>
        <p:nvCxnSpPr>
          <p:cNvPr id="29" name="Connettore diritto 29">
            <a:extLst>
              <a:ext uri="{FF2B5EF4-FFF2-40B4-BE49-F238E27FC236}">
                <a16:creationId xmlns:a16="http://schemas.microsoft.com/office/drawing/2014/main" id="{202E0620-D0E6-DA45-FFA1-94A961AA35A1}"/>
              </a:ext>
            </a:extLst>
          </p:cNvPr>
          <p:cNvCxnSpPr/>
          <p:nvPr/>
        </p:nvCxnSpPr>
        <p:spPr>
          <a:xfrm>
            <a:off x="4503420" y="2752559"/>
            <a:ext cx="353949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Connettore diritto 32">
            <a:extLst>
              <a:ext uri="{FF2B5EF4-FFF2-40B4-BE49-F238E27FC236}">
                <a16:creationId xmlns:a16="http://schemas.microsoft.com/office/drawing/2014/main" id="{A1B15B65-8B51-2D38-249B-7D5998E7F73D}"/>
              </a:ext>
            </a:extLst>
          </p:cNvPr>
          <p:cNvCxnSpPr/>
          <p:nvPr/>
        </p:nvCxnSpPr>
        <p:spPr>
          <a:xfrm flipV="1">
            <a:off x="8516112" y="2903220"/>
            <a:ext cx="508" cy="1741932"/>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1" name="Connettore diritto 33">
            <a:extLst>
              <a:ext uri="{FF2B5EF4-FFF2-40B4-BE49-F238E27FC236}">
                <a16:creationId xmlns:a16="http://schemas.microsoft.com/office/drawing/2014/main" id="{F3BA5094-95EB-AAF8-08BE-D459D54631A1}"/>
              </a:ext>
            </a:extLst>
          </p:cNvPr>
          <p:cNvCxnSpPr/>
          <p:nvPr/>
        </p:nvCxnSpPr>
        <p:spPr>
          <a:xfrm flipH="1" flipV="1">
            <a:off x="5920740" y="2908777"/>
            <a:ext cx="4572" cy="1736375"/>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2" name="Connettore diritto 35">
            <a:extLst>
              <a:ext uri="{FF2B5EF4-FFF2-40B4-BE49-F238E27FC236}">
                <a16:creationId xmlns:a16="http://schemas.microsoft.com/office/drawing/2014/main" id="{D2C2C630-8A20-D00E-7B84-F668C581F344}"/>
              </a:ext>
            </a:extLst>
          </p:cNvPr>
          <p:cNvCxnSpPr/>
          <p:nvPr/>
        </p:nvCxnSpPr>
        <p:spPr>
          <a:xfrm>
            <a:off x="3319667" y="4171676"/>
            <a:ext cx="5638800" cy="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Connettore diritto 36">
            <a:extLst>
              <a:ext uri="{FF2B5EF4-FFF2-40B4-BE49-F238E27FC236}">
                <a16:creationId xmlns:a16="http://schemas.microsoft.com/office/drawing/2014/main" id="{89CB52B3-B93B-BAA3-FD51-D7C07C2FA163}"/>
              </a:ext>
            </a:extLst>
          </p:cNvPr>
          <p:cNvCxnSpPr/>
          <p:nvPr/>
        </p:nvCxnSpPr>
        <p:spPr>
          <a:xfrm>
            <a:off x="3319667" y="3568165"/>
            <a:ext cx="5638800" cy="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ttore 2 40">
            <a:extLst>
              <a:ext uri="{FF2B5EF4-FFF2-40B4-BE49-F238E27FC236}">
                <a16:creationId xmlns:a16="http://schemas.microsoft.com/office/drawing/2014/main" id="{8AC42EEC-6F85-8CF6-026E-C81ED9D032F7}"/>
              </a:ext>
            </a:extLst>
          </p:cNvPr>
          <p:cNvCxnSpPr/>
          <p:nvPr/>
        </p:nvCxnSpPr>
        <p:spPr>
          <a:xfrm>
            <a:off x="6627104" y="4192108"/>
            <a:ext cx="0" cy="540148"/>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ttore 2 41">
            <a:extLst>
              <a:ext uri="{FF2B5EF4-FFF2-40B4-BE49-F238E27FC236}">
                <a16:creationId xmlns:a16="http://schemas.microsoft.com/office/drawing/2014/main" id="{E8089908-FD04-C815-901B-E1D43F6799DF}"/>
              </a:ext>
            </a:extLst>
          </p:cNvPr>
          <p:cNvCxnSpPr/>
          <p:nvPr/>
        </p:nvCxnSpPr>
        <p:spPr>
          <a:xfrm>
            <a:off x="3629660" y="3560315"/>
            <a:ext cx="0" cy="895560"/>
          </a:xfrm>
          <a:prstGeom prst="straightConnector1">
            <a:avLst/>
          </a:prstGeom>
          <a:ln w="127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Connettore diritto 44">
            <a:extLst>
              <a:ext uri="{FF2B5EF4-FFF2-40B4-BE49-F238E27FC236}">
                <a16:creationId xmlns:a16="http://schemas.microsoft.com/office/drawing/2014/main" id="{8CC5EAFD-A45D-0AB4-5CF7-1C507169691C}"/>
              </a:ext>
            </a:extLst>
          </p:cNvPr>
          <p:cNvCxnSpPr/>
          <p:nvPr/>
        </p:nvCxnSpPr>
        <p:spPr>
          <a:xfrm>
            <a:off x="3319667" y="3474185"/>
            <a:ext cx="5638800" cy="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Connettore 2 47">
            <a:extLst>
              <a:ext uri="{FF2B5EF4-FFF2-40B4-BE49-F238E27FC236}">
                <a16:creationId xmlns:a16="http://schemas.microsoft.com/office/drawing/2014/main" id="{93CA67DE-41E6-7235-D871-21939A6D5425}"/>
              </a:ext>
            </a:extLst>
          </p:cNvPr>
          <p:cNvCxnSpPr/>
          <p:nvPr/>
        </p:nvCxnSpPr>
        <p:spPr>
          <a:xfrm>
            <a:off x="3629660" y="3362178"/>
            <a:ext cx="0" cy="437395"/>
          </a:xfrm>
          <a:prstGeom prst="straightConnector1">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Connettore 2 48">
            <a:extLst>
              <a:ext uri="{FF2B5EF4-FFF2-40B4-BE49-F238E27FC236}">
                <a16:creationId xmlns:a16="http://schemas.microsoft.com/office/drawing/2014/main" id="{B2F08047-DA2B-E26E-4924-4B84B1B032E0}"/>
              </a:ext>
            </a:extLst>
          </p:cNvPr>
          <p:cNvCxnSpPr/>
          <p:nvPr/>
        </p:nvCxnSpPr>
        <p:spPr>
          <a:xfrm>
            <a:off x="3629660" y="3302000"/>
            <a:ext cx="0" cy="164335"/>
          </a:xfrm>
          <a:prstGeom prst="straightConnector1">
            <a:avLst/>
          </a:prstGeom>
          <a:ln w="127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asellaDiTesto 51">
            <a:extLst>
              <a:ext uri="{FF2B5EF4-FFF2-40B4-BE49-F238E27FC236}">
                <a16:creationId xmlns:a16="http://schemas.microsoft.com/office/drawing/2014/main" id="{F4A17D5C-8210-082F-39B5-6E8926A44F73}"/>
              </a:ext>
            </a:extLst>
          </p:cNvPr>
          <p:cNvSpPr txBox="1"/>
          <p:nvPr/>
        </p:nvSpPr>
        <p:spPr>
          <a:xfrm rot="16200000">
            <a:off x="3210635" y="4018453"/>
            <a:ext cx="591829" cy="246221"/>
          </a:xfrm>
          <a:prstGeom prst="rect">
            <a:avLst/>
          </a:prstGeom>
          <a:noFill/>
        </p:spPr>
        <p:txBody>
          <a:bodyPr wrap="none" rtlCol="0">
            <a:spAutoFit/>
          </a:bodyPr>
          <a:lstStyle/>
          <a:p>
            <a:r>
              <a:rPr lang="it-IT" sz="1000" b="1" dirty="0"/>
              <a:t>DT  ̴ 2°C</a:t>
            </a:r>
          </a:p>
        </p:txBody>
      </p:sp>
      <p:cxnSp>
        <p:nvCxnSpPr>
          <p:cNvPr id="40" name="Connettore 2 52">
            <a:extLst>
              <a:ext uri="{FF2B5EF4-FFF2-40B4-BE49-F238E27FC236}">
                <a16:creationId xmlns:a16="http://schemas.microsoft.com/office/drawing/2014/main" id="{5146AE5B-EC0B-EE5D-F2C0-D77E6E398CD6}"/>
              </a:ext>
            </a:extLst>
          </p:cNvPr>
          <p:cNvCxnSpPr/>
          <p:nvPr/>
        </p:nvCxnSpPr>
        <p:spPr>
          <a:xfrm>
            <a:off x="5770626" y="3580873"/>
            <a:ext cx="0" cy="590801"/>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CasellaDiTesto 55">
            <a:extLst>
              <a:ext uri="{FF2B5EF4-FFF2-40B4-BE49-F238E27FC236}">
                <a16:creationId xmlns:a16="http://schemas.microsoft.com/office/drawing/2014/main" id="{26C7C60D-D063-2401-F858-7F90BB55436E}"/>
              </a:ext>
            </a:extLst>
          </p:cNvPr>
          <p:cNvSpPr txBox="1"/>
          <p:nvPr/>
        </p:nvSpPr>
        <p:spPr>
          <a:xfrm rot="16200000">
            <a:off x="5306218" y="3753162"/>
            <a:ext cx="657552" cy="246221"/>
          </a:xfrm>
          <a:prstGeom prst="rect">
            <a:avLst/>
          </a:prstGeom>
          <a:noFill/>
        </p:spPr>
        <p:txBody>
          <a:bodyPr wrap="none" rtlCol="0">
            <a:spAutoFit/>
          </a:bodyPr>
          <a:lstStyle/>
          <a:p>
            <a:r>
              <a:rPr lang="it-IT" sz="1000" b="1" dirty="0"/>
              <a:t>DT  ̴ 11°C</a:t>
            </a:r>
          </a:p>
        </p:txBody>
      </p:sp>
      <p:sp>
        <p:nvSpPr>
          <p:cNvPr id="42" name="CasellaDiTesto 56">
            <a:extLst>
              <a:ext uri="{FF2B5EF4-FFF2-40B4-BE49-F238E27FC236}">
                <a16:creationId xmlns:a16="http://schemas.microsoft.com/office/drawing/2014/main" id="{AE9D1361-C3F3-7EDB-2715-814F5901DA33}"/>
              </a:ext>
            </a:extLst>
          </p:cNvPr>
          <p:cNvSpPr txBox="1"/>
          <p:nvPr/>
        </p:nvSpPr>
        <p:spPr>
          <a:xfrm rot="16200000">
            <a:off x="6162696" y="4332764"/>
            <a:ext cx="657552" cy="246221"/>
          </a:xfrm>
          <a:prstGeom prst="rect">
            <a:avLst/>
          </a:prstGeom>
          <a:noFill/>
        </p:spPr>
        <p:txBody>
          <a:bodyPr wrap="none" rtlCol="0">
            <a:spAutoFit/>
          </a:bodyPr>
          <a:lstStyle/>
          <a:p>
            <a:r>
              <a:rPr lang="it-IT" sz="1000" b="1" dirty="0"/>
              <a:t>DT  ̴ 11°C</a:t>
            </a:r>
          </a:p>
        </p:txBody>
      </p:sp>
      <p:sp>
        <p:nvSpPr>
          <p:cNvPr id="43" name="Freccia bidirezionale orizzontale 57">
            <a:extLst>
              <a:ext uri="{FF2B5EF4-FFF2-40B4-BE49-F238E27FC236}">
                <a16:creationId xmlns:a16="http://schemas.microsoft.com/office/drawing/2014/main" id="{5A6E7EB3-985A-397E-A4F1-11722D7F7459}"/>
              </a:ext>
            </a:extLst>
          </p:cNvPr>
          <p:cNvSpPr/>
          <p:nvPr/>
        </p:nvSpPr>
        <p:spPr>
          <a:xfrm>
            <a:off x="3329940" y="3175362"/>
            <a:ext cx="2565342" cy="92646"/>
          </a:xfrm>
          <a:prstGeom prst="leftRightArrow">
            <a:avLst>
              <a:gd name="adj1" fmla="val 37422"/>
              <a:gd name="adj2" fmla="val 87733"/>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Freccia bidirezionale orizzontale 58">
            <a:extLst>
              <a:ext uri="{FF2B5EF4-FFF2-40B4-BE49-F238E27FC236}">
                <a16:creationId xmlns:a16="http://schemas.microsoft.com/office/drawing/2014/main" id="{BA90691D-0E1E-3629-38CB-5CA47D5B82E9}"/>
              </a:ext>
            </a:extLst>
          </p:cNvPr>
          <p:cNvSpPr/>
          <p:nvPr/>
        </p:nvSpPr>
        <p:spPr>
          <a:xfrm>
            <a:off x="5934635" y="3175361"/>
            <a:ext cx="2565342" cy="95402"/>
          </a:xfrm>
          <a:prstGeom prst="leftRightArrow">
            <a:avLst>
              <a:gd name="adj1" fmla="val 37422"/>
              <a:gd name="adj2" fmla="val 87733"/>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Freccia bidirezionale orizzontale 59">
            <a:extLst>
              <a:ext uri="{FF2B5EF4-FFF2-40B4-BE49-F238E27FC236}">
                <a16:creationId xmlns:a16="http://schemas.microsoft.com/office/drawing/2014/main" id="{33EC6564-AAEA-051E-0C2B-4A7A1FDD9FCD}"/>
              </a:ext>
            </a:extLst>
          </p:cNvPr>
          <p:cNvSpPr/>
          <p:nvPr/>
        </p:nvSpPr>
        <p:spPr>
          <a:xfrm>
            <a:off x="8535394" y="3175361"/>
            <a:ext cx="395246" cy="92647"/>
          </a:xfrm>
          <a:prstGeom prst="leftRightArrow">
            <a:avLst>
              <a:gd name="adj1" fmla="val 37422"/>
              <a:gd name="adj2" fmla="val 87733"/>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CasellaDiTesto 61">
            <a:extLst>
              <a:ext uri="{FF2B5EF4-FFF2-40B4-BE49-F238E27FC236}">
                <a16:creationId xmlns:a16="http://schemas.microsoft.com/office/drawing/2014/main" id="{E7006FD8-0F99-B26A-F7FC-CC4B4D29D013}"/>
              </a:ext>
            </a:extLst>
          </p:cNvPr>
          <p:cNvSpPr txBox="1"/>
          <p:nvPr/>
        </p:nvSpPr>
        <p:spPr>
          <a:xfrm>
            <a:off x="8592066" y="2934854"/>
            <a:ext cx="551754" cy="215444"/>
          </a:xfrm>
          <a:prstGeom prst="rect">
            <a:avLst/>
          </a:prstGeom>
          <a:solidFill>
            <a:srgbClr val="00B0F0"/>
          </a:solidFill>
        </p:spPr>
        <p:txBody>
          <a:bodyPr wrap="none" rtlCol="0">
            <a:spAutoFit/>
          </a:bodyPr>
          <a:lstStyle/>
          <a:p>
            <a:r>
              <a:rPr lang="it-IT" sz="800" b="1" dirty="0"/>
              <a:t>CO2 HTC</a:t>
            </a:r>
          </a:p>
        </p:txBody>
      </p:sp>
      <p:sp>
        <p:nvSpPr>
          <p:cNvPr id="47" name="CasellaDiTesto 62">
            <a:extLst>
              <a:ext uri="{FF2B5EF4-FFF2-40B4-BE49-F238E27FC236}">
                <a16:creationId xmlns:a16="http://schemas.microsoft.com/office/drawing/2014/main" id="{8FB3D0AD-D44C-873C-3E2F-F8519D43D35D}"/>
              </a:ext>
            </a:extLst>
          </p:cNvPr>
          <p:cNvSpPr txBox="1"/>
          <p:nvPr/>
        </p:nvSpPr>
        <p:spPr>
          <a:xfrm>
            <a:off x="7032668" y="2939061"/>
            <a:ext cx="702436" cy="215444"/>
          </a:xfrm>
          <a:prstGeom prst="rect">
            <a:avLst/>
          </a:prstGeom>
          <a:solidFill>
            <a:srgbClr val="00B0F0"/>
          </a:solidFill>
        </p:spPr>
        <p:txBody>
          <a:bodyPr wrap="none" rtlCol="0">
            <a:spAutoFit/>
          </a:bodyPr>
          <a:lstStyle/>
          <a:p>
            <a:r>
              <a:rPr lang="it-IT" sz="800" b="1" dirty="0"/>
              <a:t>MECHANICS</a:t>
            </a:r>
          </a:p>
        </p:txBody>
      </p:sp>
      <p:sp>
        <p:nvSpPr>
          <p:cNvPr id="48" name="CasellaDiTesto 63">
            <a:extLst>
              <a:ext uri="{FF2B5EF4-FFF2-40B4-BE49-F238E27FC236}">
                <a16:creationId xmlns:a16="http://schemas.microsoft.com/office/drawing/2014/main" id="{D621B1A7-CD0B-0C6F-B5B4-FBB08539CDEA}"/>
              </a:ext>
            </a:extLst>
          </p:cNvPr>
          <p:cNvSpPr txBox="1"/>
          <p:nvPr/>
        </p:nvSpPr>
        <p:spPr>
          <a:xfrm>
            <a:off x="4282640" y="2934854"/>
            <a:ext cx="567784" cy="215444"/>
          </a:xfrm>
          <a:prstGeom prst="rect">
            <a:avLst/>
          </a:prstGeom>
          <a:solidFill>
            <a:srgbClr val="00B0F0"/>
          </a:solidFill>
        </p:spPr>
        <p:txBody>
          <a:bodyPr wrap="none" rtlCol="0">
            <a:spAutoFit/>
          </a:bodyPr>
          <a:lstStyle/>
          <a:p>
            <a:r>
              <a:rPr lang="it-IT" sz="800" b="1" dirty="0"/>
              <a:t>MODULE</a:t>
            </a:r>
          </a:p>
        </p:txBody>
      </p:sp>
      <p:sp>
        <p:nvSpPr>
          <p:cNvPr id="49" name="Rectangle 22">
            <a:extLst>
              <a:ext uri="{FF2B5EF4-FFF2-40B4-BE49-F238E27FC236}">
                <a16:creationId xmlns:a16="http://schemas.microsoft.com/office/drawing/2014/main" id="{5F0E4A41-FDBB-2411-7FFA-895030579B26}"/>
              </a:ext>
            </a:extLst>
          </p:cNvPr>
          <p:cNvSpPr/>
          <p:nvPr/>
        </p:nvSpPr>
        <p:spPr>
          <a:xfrm>
            <a:off x="375033" y="5441070"/>
            <a:ext cx="5720967" cy="830997"/>
          </a:xfrm>
          <a:prstGeom prst="rect">
            <a:avLst/>
          </a:prstGeom>
        </p:spPr>
        <p:txBody>
          <a:bodyPr wrap="square">
            <a:spAutoFit/>
          </a:bodyPr>
          <a:lstStyle/>
          <a:p>
            <a:r>
              <a:rPr lang="en-US" sz="1600" dirty="0">
                <a:solidFill>
                  <a:srgbClr val="000000"/>
                </a:solidFill>
              </a:rPr>
              <a:t>Large increase of temperature on cooling tubes (about 11°C)</a:t>
            </a:r>
          </a:p>
          <a:p>
            <a:r>
              <a:rPr lang="en-US" sz="1600" dirty="0">
                <a:solidFill>
                  <a:srgbClr val="000000"/>
                </a:solidFill>
              </a:rPr>
              <a:t>Large increase of temperature on mechanics i.e. (about 11°C)</a:t>
            </a:r>
          </a:p>
          <a:p>
            <a:r>
              <a:rPr lang="en-US" sz="1600" dirty="0">
                <a:solidFill>
                  <a:srgbClr val="000000"/>
                </a:solidFill>
              </a:rPr>
              <a:t>Small increase on module i.e. (about 2°C)</a:t>
            </a:r>
            <a:endParaRPr lang="it-IT" sz="1600" dirty="0"/>
          </a:p>
        </p:txBody>
      </p:sp>
    </p:spTree>
    <p:extLst>
      <p:ext uri="{BB962C8B-B14F-4D97-AF65-F5344CB8AC3E}">
        <p14:creationId xmlns:p14="http://schemas.microsoft.com/office/powerpoint/2010/main" val="3248012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57D1F-7045-6559-AEA3-62426D46B467}"/>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EF6FD851-F790-5CFC-5E03-F2374E73E498}"/>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F733B7FE-AC4A-11CF-2C5F-AB4A872D2590}"/>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83B5BFA3-4166-DC1E-1244-1F285B525E22}"/>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29A37C56-9367-F6E9-3090-E404CD80D0FB}"/>
              </a:ext>
            </a:extLst>
          </p:cNvPr>
          <p:cNvSpPr>
            <a:spLocks noGrp="1"/>
          </p:cNvSpPr>
          <p:nvPr>
            <p:ph type="title"/>
          </p:nvPr>
        </p:nvSpPr>
        <p:spPr>
          <a:xfrm>
            <a:off x="0" y="-21557"/>
            <a:ext cx="12192000" cy="790661"/>
          </a:xfrm>
        </p:spPr>
        <p:txBody>
          <a:bodyPr>
            <a:normAutofit/>
          </a:bodyPr>
          <a:lstStyle/>
          <a:p>
            <a:pPr algn="ctr"/>
            <a:r>
              <a:rPr lang="en-US" sz="2800" b="1" dirty="0">
                <a:solidFill>
                  <a:schemeClr val="bg1"/>
                </a:solidFill>
              </a:rPr>
              <a:t>1. Glue layer between </a:t>
            </a:r>
            <a:r>
              <a:rPr lang="en-US" sz="2800" b="1" dirty="0" err="1">
                <a:solidFill>
                  <a:schemeClr val="bg1"/>
                </a:solidFill>
              </a:rPr>
              <a:t>CFiber</a:t>
            </a:r>
            <a:r>
              <a:rPr lang="en-US" sz="2800" b="1" dirty="0">
                <a:solidFill>
                  <a:schemeClr val="bg1"/>
                </a:solidFill>
              </a:rPr>
              <a:t> and </a:t>
            </a:r>
            <a:r>
              <a:rPr lang="en-US" sz="2800" b="1" dirty="0" err="1">
                <a:solidFill>
                  <a:schemeClr val="bg1"/>
                </a:solidFill>
              </a:rPr>
              <a:t>Cfoam</a:t>
            </a:r>
            <a:r>
              <a:rPr lang="en-US" sz="2800" b="1" dirty="0">
                <a:solidFill>
                  <a:schemeClr val="bg1"/>
                </a:solidFill>
              </a:rPr>
              <a:t> contribution</a:t>
            </a:r>
            <a:endParaRPr lang="it-IT" sz="2800" b="1" dirty="0">
              <a:solidFill>
                <a:schemeClr val="bg1"/>
              </a:solidFill>
            </a:endParaRPr>
          </a:p>
        </p:txBody>
      </p:sp>
      <p:sp>
        <p:nvSpPr>
          <p:cNvPr id="138" name="TextBox 137">
            <a:extLst>
              <a:ext uri="{FF2B5EF4-FFF2-40B4-BE49-F238E27FC236}">
                <a16:creationId xmlns:a16="http://schemas.microsoft.com/office/drawing/2014/main" id="{50E9D3F3-A52A-A3A5-08C8-6E53E09E0A54}"/>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624E689F-2596-CBA1-4CFF-D416E42CD9B7}"/>
              </a:ext>
            </a:extLst>
          </p:cNvPr>
          <p:cNvSpPr txBox="1"/>
          <p:nvPr/>
        </p:nvSpPr>
        <p:spPr>
          <a:xfrm>
            <a:off x="11760740" y="6534453"/>
            <a:ext cx="406890" cy="307777"/>
          </a:xfrm>
          <a:prstGeom prst="rect">
            <a:avLst/>
          </a:prstGeom>
          <a:noFill/>
        </p:spPr>
        <p:txBody>
          <a:bodyPr wrap="square" rtlCol="0">
            <a:spAutoFit/>
          </a:bodyPr>
          <a:lstStyle/>
          <a:p>
            <a:pPr algn="ctr"/>
            <a:r>
              <a:rPr lang="it-IT" sz="1400" dirty="0">
                <a:solidFill>
                  <a:schemeClr val="bg1"/>
                </a:solidFill>
              </a:rPr>
              <a:t>12</a:t>
            </a:r>
          </a:p>
        </p:txBody>
      </p:sp>
      <p:pic>
        <p:nvPicPr>
          <p:cNvPr id="15" name="Immagine 14">
            <a:extLst>
              <a:ext uri="{FF2B5EF4-FFF2-40B4-BE49-F238E27FC236}">
                <a16:creationId xmlns:a16="http://schemas.microsoft.com/office/drawing/2014/main" id="{D9253063-0526-4185-7494-0B6B1B272BE3}"/>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357C7232-DC06-2A5F-DE97-CB375A238717}"/>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Google Shape;268;g2ccb2981ae9_1_1">
            <a:extLst>
              <a:ext uri="{FF2B5EF4-FFF2-40B4-BE49-F238E27FC236}">
                <a16:creationId xmlns:a16="http://schemas.microsoft.com/office/drawing/2014/main" id="{850BB59C-994B-7B58-A4DC-689A144E84F0}"/>
              </a:ext>
            </a:extLst>
          </p:cNvPr>
          <p:cNvSpPr/>
          <p:nvPr/>
        </p:nvSpPr>
        <p:spPr>
          <a:xfrm>
            <a:off x="3525808" y="5433152"/>
            <a:ext cx="1231800" cy="4731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ea typeface="Calibri"/>
              <a:cs typeface="Calibri"/>
              <a:sym typeface="Calibri"/>
            </a:endParaRPr>
          </a:p>
        </p:txBody>
      </p:sp>
      <p:sp>
        <p:nvSpPr>
          <p:cNvPr id="4" name="Google Shape;271;g2ccb2981ae9_1_1">
            <a:extLst>
              <a:ext uri="{FF2B5EF4-FFF2-40B4-BE49-F238E27FC236}">
                <a16:creationId xmlns:a16="http://schemas.microsoft.com/office/drawing/2014/main" id="{27D18D53-9E05-7442-88F3-DF0FDA712BB4}"/>
              </a:ext>
            </a:extLst>
          </p:cNvPr>
          <p:cNvSpPr txBox="1"/>
          <p:nvPr/>
        </p:nvSpPr>
        <p:spPr>
          <a:xfrm>
            <a:off x="234995" y="3786115"/>
            <a:ext cx="5626009" cy="87665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1600" b="1" dirty="0">
                <a:solidFill>
                  <a:schemeClr val="dk1"/>
                </a:solidFill>
                <a:ea typeface="Calibri"/>
                <a:cs typeface="Calibri"/>
                <a:sym typeface="Calibri"/>
              </a:rPr>
              <a:t>NB:</a:t>
            </a:r>
            <a:r>
              <a:rPr lang="it-IT" sz="1600" dirty="0">
                <a:solidFill>
                  <a:schemeClr val="dk1"/>
                </a:solidFill>
                <a:ea typeface="Calibri"/>
                <a:cs typeface="Calibri"/>
                <a:sym typeface="Calibri"/>
              </a:rPr>
              <a:t>  In simulations a full layer of 25 µm of araldite between Cfiber and Cfoam is considered: in reality C-Foam and  C-Fiber are directly in contact (with a lower  thermal resistance).</a:t>
            </a:r>
            <a:endParaRPr sz="1600" dirty="0">
              <a:solidFill>
                <a:schemeClr val="dk1"/>
              </a:solidFill>
              <a:ea typeface="Calibri"/>
              <a:cs typeface="Calibri"/>
              <a:sym typeface="Calibri"/>
            </a:endParaRPr>
          </a:p>
          <a:p>
            <a:pPr marL="0" lvl="0" indent="0" algn="l" rtl="0">
              <a:spcBef>
                <a:spcPts val="0"/>
              </a:spcBef>
              <a:spcAft>
                <a:spcPts val="0"/>
              </a:spcAft>
              <a:buNone/>
            </a:pPr>
            <a:endParaRPr sz="1600" dirty="0">
              <a:solidFill>
                <a:schemeClr val="dk1"/>
              </a:solidFill>
              <a:ea typeface="Calibri"/>
              <a:cs typeface="Calibri"/>
              <a:sym typeface="Calibri"/>
            </a:endParaRPr>
          </a:p>
        </p:txBody>
      </p:sp>
      <p:sp>
        <p:nvSpPr>
          <p:cNvPr id="5" name="Google Shape;272;g2ccb2981ae9_1_1">
            <a:extLst>
              <a:ext uri="{FF2B5EF4-FFF2-40B4-BE49-F238E27FC236}">
                <a16:creationId xmlns:a16="http://schemas.microsoft.com/office/drawing/2014/main" id="{3AA5F3A1-11E4-CEFF-C8CB-DDDE46097A61}"/>
              </a:ext>
            </a:extLst>
          </p:cNvPr>
          <p:cNvSpPr txBox="1"/>
          <p:nvPr/>
        </p:nvSpPr>
        <p:spPr>
          <a:xfrm>
            <a:off x="3048000" y="1153386"/>
            <a:ext cx="3111584" cy="202481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IT" sz="1600" dirty="0">
                <a:solidFill>
                  <a:schemeClr val="dk1"/>
                </a:solidFill>
                <a:ea typeface="Calibri"/>
                <a:cs typeface="Calibri"/>
                <a:sym typeface="Calibri"/>
              </a:rPr>
              <a:t>Glue layer between Carbon foam to the Carbon Fiber: very important thermal contact because of the reduction of surface for heat transfer.</a:t>
            </a:r>
            <a:endParaRPr sz="1600" dirty="0">
              <a:solidFill>
                <a:schemeClr val="dk1"/>
              </a:solidFill>
              <a:ea typeface="Calibri"/>
              <a:cs typeface="Calibri"/>
              <a:sym typeface="Calibri"/>
            </a:endParaRPr>
          </a:p>
          <a:p>
            <a:pPr marL="457200" lvl="0" indent="-330200" algn="l" rtl="0">
              <a:spcBef>
                <a:spcPts val="0"/>
              </a:spcBef>
              <a:spcAft>
                <a:spcPts val="0"/>
              </a:spcAft>
              <a:buClr>
                <a:schemeClr val="dk1"/>
              </a:buClr>
              <a:buSzPts val="1600"/>
              <a:buFont typeface="Calibri"/>
              <a:buChar char="➔"/>
            </a:pPr>
            <a:r>
              <a:rPr lang="it-IT" sz="1600" dirty="0">
                <a:solidFill>
                  <a:schemeClr val="dk1"/>
                </a:solidFill>
                <a:ea typeface="Calibri"/>
                <a:cs typeface="Calibri"/>
                <a:sym typeface="Calibri"/>
              </a:rPr>
              <a:t>Pure Araldite has thermal conductivity of 0.25 W/mK.</a:t>
            </a:r>
            <a:endParaRPr sz="1600" dirty="0">
              <a:solidFill>
                <a:schemeClr val="dk1"/>
              </a:solidFill>
              <a:ea typeface="Calibri"/>
              <a:cs typeface="Calibri"/>
              <a:sym typeface="Calibri"/>
            </a:endParaRPr>
          </a:p>
          <a:p>
            <a:pPr marL="0" lvl="0" indent="0" algn="l" rtl="0">
              <a:spcBef>
                <a:spcPts val="0"/>
              </a:spcBef>
              <a:spcAft>
                <a:spcPts val="0"/>
              </a:spcAft>
              <a:buNone/>
            </a:pPr>
            <a:endParaRPr sz="1600" dirty="0">
              <a:solidFill>
                <a:schemeClr val="dk1"/>
              </a:solidFill>
              <a:ea typeface="Calibri"/>
              <a:cs typeface="Calibri"/>
              <a:sym typeface="Calibri"/>
            </a:endParaRPr>
          </a:p>
        </p:txBody>
      </p:sp>
      <p:pic>
        <p:nvPicPr>
          <p:cNvPr id="6" name="Google Shape;273;g2ccb2981ae9_1_1">
            <a:extLst>
              <a:ext uri="{FF2B5EF4-FFF2-40B4-BE49-F238E27FC236}">
                <a16:creationId xmlns:a16="http://schemas.microsoft.com/office/drawing/2014/main" id="{E8F40B01-6554-6A23-C054-1F1BBAD41118}"/>
              </a:ext>
            </a:extLst>
          </p:cNvPr>
          <p:cNvPicPr preferRelativeResize="0"/>
          <p:nvPr/>
        </p:nvPicPr>
        <p:blipFill>
          <a:blip r:embed="rId5">
            <a:alphaModFix/>
          </a:blip>
          <a:stretch>
            <a:fillRect/>
          </a:stretch>
        </p:blipFill>
        <p:spPr>
          <a:xfrm>
            <a:off x="290959" y="5021678"/>
            <a:ext cx="3119602" cy="1482580"/>
          </a:xfrm>
          <a:prstGeom prst="rect">
            <a:avLst/>
          </a:prstGeom>
          <a:noFill/>
          <a:ln>
            <a:noFill/>
          </a:ln>
        </p:spPr>
      </p:pic>
      <p:sp>
        <p:nvSpPr>
          <p:cNvPr id="7" name="Google Shape;274;g2ccb2981ae9_1_1">
            <a:extLst>
              <a:ext uri="{FF2B5EF4-FFF2-40B4-BE49-F238E27FC236}">
                <a16:creationId xmlns:a16="http://schemas.microsoft.com/office/drawing/2014/main" id="{E5E93BF3-944D-9B4A-D9BB-C8AB5CF5D330}"/>
              </a:ext>
            </a:extLst>
          </p:cNvPr>
          <p:cNvSpPr txBox="1"/>
          <p:nvPr/>
        </p:nvSpPr>
        <p:spPr>
          <a:xfrm>
            <a:off x="3888765" y="5164962"/>
            <a:ext cx="1231800" cy="36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1200" dirty="0">
                <a:solidFill>
                  <a:srgbClr val="FF0000"/>
                </a:solidFill>
                <a:ea typeface="Calibri"/>
                <a:cs typeface="Calibri"/>
                <a:sym typeface="Calibri"/>
              </a:rPr>
              <a:t>ARALDITE LAYER</a:t>
            </a:r>
            <a:endParaRPr sz="1200" dirty="0">
              <a:solidFill>
                <a:srgbClr val="FF0000"/>
              </a:solidFill>
              <a:ea typeface="Calibri"/>
              <a:cs typeface="Calibri"/>
              <a:sym typeface="Calibri"/>
            </a:endParaRPr>
          </a:p>
        </p:txBody>
      </p:sp>
      <p:cxnSp>
        <p:nvCxnSpPr>
          <p:cNvPr id="8" name="Google Shape;275;g2ccb2981ae9_1_1">
            <a:extLst>
              <a:ext uri="{FF2B5EF4-FFF2-40B4-BE49-F238E27FC236}">
                <a16:creationId xmlns:a16="http://schemas.microsoft.com/office/drawing/2014/main" id="{0F6475C4-9106-B4F9-6591-0BA99B167F1B}"/>
              </a:ext>
            </a:extLst>
          </p:cNvPr>
          <p:cNvCxnSpPr>
            <a:cxnSpLocks/>
            <a:stCxn id="7" idx="1"/>
            <a:endCxn id="6" idx="3"/>
          </p:cNvCxnSpPr>
          <p:nvPr/>
        </p:nvCxnSpPr>
        <p:spPr>
          <a:xfrm flipH="1">
            <a:off x="3410561" y="5347512"/>
            <a:ext cx="478204" cy="415456"/>
          </a:xfrm>
          <a:prstGeom prst="straightConnector1">
            <a:avLst/>
          </a:prstGeom>
          <a:noFill/>
          <a:ln w="28575" cap="flat" cmpd="sng">
            <a:solidFill>
              <a:srgbClr val="FF0000"/>
            </a:solidFill>
            <a:prstDash val="solid"/>
            <a:round/>
            <a:headEnd type="none" w="med" len="med"/>
            <a:tailEnd type="triangle" w="med" len="med"/>
          </a:ln>
        </p:spPr>
      </p:cxnSp>
      <p:cxnSp>
        <p:nvCxnSpPr>
          <p:cNvPr id="9" name="Google Shape;276;g2ccb2981ae9_1_1">
            <a:extLst>
              <a:ext uri="{FF2B5EF4-FFF2-40B4-BE49-F238E27FC236}">
                <a16:creationId xmlns:a16="http://schemas.microsoft.com/office/drawing/2014/main" id="{49677ED2-6BCB-863B-8815-18A3A138DA85}"/>
              </a:ext>
            </a:extLst>
          </p:cNvPr>
          <p:cNvCxnSpPr/>
          <p:nvPr/>
        </p:nvCxnSpPr>
        <p:spPr>
          <a:xfrm>
            <a:off x="5562287" y="4471272"/>
            <a:ext cx="1257000" cy="203400"/>
          </a:xfrm>
          <a:prstGeom prst="straightConnector1">
            <a:avLst/>
          </a:prstGeom>
          <a:noFill/>
          <a:ln w="28575" cap="flat" cmpd="sng">
            <a:solidFill>
              <a:srgbClr val="FF0000"/>
            </a:solidFill>
            <a:prstDash val="solid"/>
            <a:round/>
            <a:headEnd type="none" w="med" len="med"/>
            <a:tailEnd type="triangle" w="med" len="med"/>
          </a:ln>
        </p:spPr>
      </p:cxnSp>
      <p:pic>
        <p:nvPicPr>
          <p:cNvPr id="10" name="Google Shape;277;g2ccb2981ae9_1_1">
            <a:extLst>
              <a:ext uri="{FF2B5EF4-FFF2-40B4-BE49-F238E27FC236}">
                <a16:creationId xmlns:a16="http://schemas.microsoft.com/office/drawing/2014/main" id="{1AE2CAA6-5051-BC81-87E7-24C35AB6FDB9}"/>
              </a:ext>
            </a:extLst>
          </p:cNvPr>
          <p:cNvPicPr preferRelativeResize="0"/>
          <p:nvPr/>
        </p:nvPicPr>
        <p:blipFill rotWithShape="1">
          <a:blip r:embed="rId6">
            <a:alphaModFix/>
          </a:blip>
          <a:srcRect l="19854" t="25994" r="16894" b="24103"/>
          <a:stretch/>
        </p:blipFill>
        <p:spPr>
          <a:xfrm>
            <a:off x="6926579" y="4309253"/>
            <a:ext cx="4671225" cy="2034233"/>
          </a:xfrm>
          <a:prstGeom prst="rect">
            <a:avLst/>
          </a:prstGeom>
          <a:noFill/>
          <a:ln>
            <a:noFill/>
          </a:ln>
        </p:spPr>
      </p:pic>
      <p:pic>
        <p:nvPicPr>
          <p:cNvPr id="11" name="Google Shape;279;g2ccb2981ae9_1_1">
            <a:extLst>
              <a:ext uri="{FF2B5EF4-FFF2-40B4-BE49-F238E27FC236}">
                <a16:creationId xmlns:a16="http://schemas.microsoft.com/office/drawing/2014/main" id="{72F0D73B-61C7-E4D6-A68B-2489CD222329}"/>
              </a:ext>
            </a:extLst>
          </p:cNvPr>
          <p:cNvPicPr preferRelativeResize="0"/>
          <p:nvPr/>
        </p:nvPicPr>
        <p:blipFill>
          <a:blip r:embed="rId7">
            <a:alphaModFix/>
          </a:blip>
          <a:stretch>
            <a:fillRect/>
          </a:stretch>
        </p:blipFill>
        <p:spPr>
          <a:xfrm>
            <a:off x="6190787" y="827109"/>
            <a:ext cx="5877214" cy="3488326"/>
          </a:xfrm>
          <a:prstGeom prst="rect">
            <a:avLst/>
          </a:prstGeom>
          <a:noFill/>
          <a:ln>
            <a:noFill/>
          </a:ln>
        </p:spPr>
      </p:pic>
      <p:grpSp>
        <p:nvGrpSpPr>
          <p:cNvPr id="14" name="Gruppo 2">
            <a:extLst>
              <a:ext uri="{FF2B5EF4-FFF2-40B4-BE49-F238E27FC236}">
                <a16:creationId xmlns:a16="http://schemas.microsoft.com/office/drawing/2014/main" id="{E319A82A-68AD-307A-9412-7984C6461911}"/>
              </a:ext>
            </a:extLst>
          </p:cNvPr>
          <p:cNvGrpSpPr/>
          <p:nvPr/>
        </p:nvGrpSpPr>
        <p:grpSpPr>
          <a:xfrm>
            <a:off x="290959" y="1167575"/>
            <a:ext cx="2757041" cy="2087688"/>
            <a:chOff x="1442108" y="1037007"/>
            <a:chExt cx="2757041" cy="2087688"/>
          </a:xfrm>
        </p:grpSpPr>
        <p:pic>
          <p:nvPicPr>
            <p:cNvPr id="16" name="Immagine 3">
              <a:extLst>
                <a:ext uri="{FF2B5EF4-FFF2-40B4-BE49-F238E27FC236}">
                  <a16:creationId xmlns:a16="http://schemas.microsoft.com/office/drawing/2014/main" id="{790056B8-E7AC-C6F4-C2D2-A6996B3FF71B}"/>
                </a:ext>
              </a:extLst>
            </p:cNvPr>
            <p:cNvPicPr>
              <a:picLocks noChangeAspect="1"/>
            </p:cNvPicPr>
            <p:nvPr/>
          </p:nvPicPr>
          <p:blipFill rotWithShape="1">
            <a:blip r:embed="rId8"/>
            <a:srcRect l="40792" t="25431" r="25379" b="17485"/>
            <a:stretch/>
          </p:blipFill>
          <p:spPr>
            <a:xfrm>
              <a:off x="1442108" y="1037007"/>
              <a:ext cx="2757041" cy="2001123"/>
            </a:xfrm>
            <a:prstGeom prst="rect">
              <a:avLst/>
            </a:prstGeom>
          </p:spPr>
        </p:pic>
        <p:pic>
          <p:nvPicPr>
            <p:cNvPr id="17" name="Immagine 18">
              <a:extLst>
                <a:ext uri="{FF2B5EF4-FFF2-40B4-BE49-F238E27FC236}">
                  <a16:creationId xmlns:a16="http://schemas.microsoft.com/office/drawing/2014/main" id="{09876206-DCCE-2047-82E8-065EDDB8AAD0}"/>
                </a:ext>
              </a:extLst>
            </p:cNvPr>
            <p:cNvPicPr>
              <a:picLocks noChangeAspect="1"/>
            </p:cNvPicPr>
            <p:nvPr/>
          </p:nvPicPr>
          <p:blipFill rotWithShape="1">
            <a:blip r:embed="rId8"/>
            <a:srcRect l="71122" t="78149" r="27320" b="17794"/>
            <a:stretch/>
          </p:blipFill>
          <p:spPr>
            <a:xfrm rot="19838117">
              <a:off x="2412591" y="2982455"/>
              <a:ext cx="127000" cy="142240"/>
            </a:xfrm>
            <a:prstGeom prst="rect">
              <a:avLst/>
            </a:prstGeom>
          </p:spPr>
        </p:pic>
      </p:grpSp>
    </p:spTree>
    <p:extLst>
      <p:ext uri="{BB962C8B-B14F-4D97-AF65-F5344CB8AC3E}">
        <p14:creationId xmlns:p14="http://schemas.microsoft.com/office/powerpoint/2010/main" val="1132967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39A05-1A83-5520-886A-E8AB09260FCC}"/>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104E2E34-04EF-1AC7-A033-9D876B9F573F}"/>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19CB5A27-9AEE-F13A-E08F-CB113F26DBA3}"/>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FB53D4A3-33B0-E5B9-CA7A-AA8610CB5AA2}"/>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A8BD2F89-4D58-03EE-21DC-2C1298EED3D7}"/>
              </a:ext>
            </a:extLst>
          </p:cNvPr>
          <p:cNvSpPr>
            <a:spLocks noGrp="1"/>
          </p:cNvSpPr>
          <p:nvPr>
            <p:ph type="title"/>
          </p:nvPr>
        </p:nvSpPr>
        <p:spPr>
          <a:xfrm>
            <a:off x="0" y="-21557"/>
            <a:ext cx="12192000" cy="790661"/>
          </a:xfrm>
        </p:spPr>
        <p:txBody>
          <a:bodyPr>
            <a:normAutofit/>
          </a:bodyPr>
          <a:lstStyle/>
          <a:p>
            <a:pPr algn="ctr"/>
            <a:r>
              <a:rPr lang="en-US" sz="2800" b="1" dirty="0">
                <a:solidFill>
                  <a:schemeClr val="bg1"/>
                </a:solidFill>
              </a:rPr>
              <a:t>2. Grease layer between </a:t>
            </a:r>
            <a:r>
              <a:rPr lang="en-US" sz="2800" b="1" dirty="0" err="1">
                <a:solidFill>
                  <a:schemeClr val="bg1"/>
                </a:solidFill>
              </a:rPr>
              <a:t>CFoam</a:t>
            </a:r>
            <a:r>
              <a:rPr lang="en-US" sz="2800" b="1" dirty="0">
                <a:solidFill>
                  <a:schemeClr val="bg1"/>
                </a:solidFill>
              </a:rPr>
              <a:t> and tube contribution</a:t>
            </a:r>
            <a:endParaRPr lang="it-IT" sz="2800" b="1" dirty="0">
              <a:solidFill>
                <a:schemeClr val="bg1"/>
              </a:solidFill>
            </a:endParaRPr>
          </a:p>
        </p:txBody>
      </p:sp>
      <p:sp>
        <p:nvSpPr>
          <p:cNvPr id="138" name="TextBox 137">
            <a:extLst>
              <a:ext uri="{FF2B5EF4-FFF2-40B4-BE49-F238E27FC236}">
                <a16:creationId xmlns:a16="http://schemas.microsoft.com/office/drawing/2014/main" id="{364BC41D-542C-84CC-8830-F23960064969}"/>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9FCEDC37-E73B-04AB-369E-74016972921E}"/>
              </a:ext>
            </a:extLst>
          </p:cNvPr>
          <p:cNvSpPr txBox="1"/>
          <p:nvPr/>
        </p:nvSpPr>
        <p:spPr>
          <a:xfrm>
            <a:off x="11702374" y="6534453"/>
            <a:ext cx="465256" cy="307777"/>
          </a:xfrm>
          <a:prstGeom prst="rect">
            <a:avLst/>
          </a:prstGeom>
          <a:noFill/>
        </p:spPr>
        <p:txBody>
          <a:bodyPr wrap="square" rtlCol="0">
            <a:spAutoFit/>
          </a:bodyPr>
          <a:lstStyle/>
          <a:p>
            <a:pPr algn="ctr"/>
            <a:r>
              <a:rPr lang="it-IT" sz="1400" dirty="0">
                <a:solidFill>
                  <a:schemeClr val="bg1"/>
                </a:solidFill>
              </a:rPr>
              <a:t>13</a:t>
            </a:r>
          </a:p>
        </p:txBody>
      </p:sp>
      <p:pic>
        <p:nvPicPr>
          <p:cNvPr id="15" name="Immagine 14">
            <a:extLst>
              <a:ext uri="{FF2B5EF4-FFF2-40B4-BE49-F238E27FC236}">
                <a16:creationId xmlns:a16="http://schemas.microsoft.com/office/drawing/2014/main" id="{C1791B07-80EE-7BED-8D0D-DDFEC7D3D2D5}"/>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41B4988C-2FAE-2157-FDEC-8147882367BC}"/>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Rectangle 2">
            <a:extLst>
              <a:ext uri="{FF2B5EF4-FFF2-40B4-BE49-F238E27FC236}">
                <a16:creationId xmlns:a16="http://schemas.microsoft.com/office/drawing/2014/main" id="{B7C8A8AE-DC91-B8D6-8C61-AC16644CC0B6}"/>
              </a:ext>
            </a:extLst>
          </p:cNvPr>
          <p:cNvSpPr/>
          <p:nvPr/>
        </p:nvSpPr>
        <p:spPr>
          <a:xfrm>
            <a:off x="4975804" y="978845"/>
            <a:ext cx="6096000" cy="3031599"/>
          </a:xfrm>
          <a:prstGeom prst="rect">
            <a:avLst/>
          </a:prstGeom>
        </p:spPr>
        <p:txBody>
          <a:bodyPr>
            <a:spAutoFit/>
          </a:bodyPr>
          <a:lstStyle/>
          <a:p>
            <a:r>
              <a:rPr lang="en-US" sz="1600" dirty="0">
                <a:solidFill>
                  <a:srgbClr val="000000"/>
                </a:solidFill>
              </a:rPr>
              <a:t>TIM (Thermal Interface Material) between the housing and the pipe is one of the most critical layers for the modules thermal performance.</a:t>
            </a:r>
            <a:endParaRPr lang="en-US" sz="1600" b="0" dirty="0">
              <a:effectLst/>
            </a:endParaRPr>
          </a:p>
          <a:p>
            <a:pPr>
              <a:spcBef>
                <a:spcPts val="600"/>
              </a:spcBef>
            </a:pPr>
            <a:r>
              <a:rPr lang="en-US" sz="1600" dirty="0">
                <a:solidFill>
                  <a:srgbClr val="000000"/>
                </a:solidFill>
              </a:rPr>
              <a:t>Adding a layer of thermal grease + diamond between carbon foam and tube brings the following advantages: </a:t>
            </a:r>
            <a:endParaRPr lang="en-US" sz="1600" b="0" dirty="0">
              <a:effectLst/>
            </a:endParaRPr>
          </a:p>
          <a:p>
            <a:pPr marL="317500" fontAlgn="base">
              <a:spcBef>
                <a:spcPts val="300"/>
              </a:spcBef>
              <a:buFont typeface="Arial" panose="020B0604020202020204" pitchFamily="34" charset="0"/>
              <a:buChar char="•"/>
            </a:pPr>
            <a:r>
              <a:rPr lang="en-US" sz="1600" dirty="0">
                <a:solidFill>
                  <a:srgbClr val="000000"/>
                </a:solidFill>
              </a:rPr>
              <a:t> the heat exchange surface is increased </a:t>
            </a:r>
          </a:p>
          <a:p>
            <a:pPr marL="317500" fontAlgn="base">
              <a:spcBef>
                <a:spcPts val="300"/>
              </a:spcBef>
              <a:buFont typeface="Arial" panose="020B0604020202020204" pitchFamily="34" charset="0"/>
              <a:buChar char="•"/>
            </a:pPr>
            <a:r>
              <a:rPr lang="en-US" sz="1600" dirty="0">
                <a:solidFill>
                  <a:srgbClr val="000000"/>
                </a:solidFill>
              </a:rPr>
              <a:t> any air gaps are covered </a:t>
            </a:r>
          </a:p>
          <a:p>
            <a:pPr marL="317500" fontAlgn="base">
              <a:spcBef>
                <a:spcPts val="300"/>
              </a:spcBef>
              <a:buFont typeface="Arial" panose="020B0604020202020204" pitchFamily="34" charset="0"/>
              <a:buChar char="•"/>
            </a:pPr>
            <a:r>
              <a:rPr lang="en-US" sz="1600" dirty="0">
                <a:solidFill>
                  <a:srgbClr val="000000"/>
                </a:solidFill>
              </a:rPr>
              <a:t> any non-uniformities in the foam cavity or bends in the tube are corrected</a:t>
            </a:r>
          </a:p>
          <a:p>
            <a:pPr>
              <a:spcBef>
                <a:spcPts val="300"/>
              </a:spcBef>
            </a:pPr>
            <a:r>
              <a:rPr lang="en-US" sz="1600" dirty="0">
                <a:solidFill>
                  <a:srgbClr val="000000"/>
                </a:solidFill>
              </a:rPr>
              <a:t>with a significant performance benefit in terms of dissipation of the heat produced by the module.</a:t>
            </a:r>
            <a:endParaRPr lang="en-US" sz="1600" b="0" dirty="0">
              <a:effectLst/>
            </a:endParaRPr>
          </a:p>
        </p:txBody>
      </p:sp>
      <p:pic>
        <p:nvPicPr>
          <p:cNvPr id="4" name="Picture 3">
            <a:extLst>
              <a:ext uri="{FF2B5EF4-FFF2-40B4-BE49-F238E27FC236}">
                <a16:creationId xmlns:a16="http://schemas.microsoft.com/office/drawing/2014/main" id="{607A2A09-A4F0-3262-4267-87A94E360C3F}"/>
              </a:ext>
            </a:extLst>
          </p:cNvPr>
          <p:cNvPicPr>
            <a:picLocks noChangeAspect="1"/>
          </p:cNvPicPr>
          <p:nvPr/>
        </p:nvPicPr>
        <p:blipFill>
          <a:blip r:embed="rId5"/>
          <a:stretch>
            <a:fillRect/>
          </a:stretch>
        </p:blipFill>
        <p:spPr>
          <a:xfrm>
            <a:off x="787073" y="4346796"/>
            <a:ext cx="3253886" cy="1841623"/>
          </a:xfrm>
          <a:prstGeom prst="rect">
            <a:avLst/>
          </a:prstGeom>
        </p:spPr>
      </p:pic>
      <p:pic>
        <p:nvPicPr>
          <p:cNvPr id="5" name="Picture 4">
            <a:extLst>
              <a:ext uri="{FF2B5EF4-FFF2-40B4-BE49-F238E27FC236}">
                <a16:creationId xmlns:a16="http://schemas.microsoft.com/office/drawing/2014/main" id="{F4426C65-026C-F3F4-A93E-E68B0AE10FF4}"/>
              </a:ext>
            </a:extLst>
          </p:cNvPr>
          <p:cNvPicPr>
            <a:picLocks noChangeAspect="1"/>
          </p:cNvPicPr>
          <p:nvPr/>
        </p:nvPicPr>
        <p:blipFill>
          <a:blip r:embed="rId6"/>
          <a:stretch>
            <a:fillRect/>
          </a:stretch>
        </p:blipFill>
        <p:spPr>
          <a:xfrm>
            <a:off x="4313705" y="4346795"/>
            <a:ext cx="3267015" cy="1841623"/>
          </a:xfrm>
          <a:prstGeom prst="rect">
            <a:avLst/>
          </a:prstGeom>
        </p:spPr>
      </p:pic>
      <p:pic>
        <p:nvPicPr>
          <p:cNvPr id="6" name="Picture 5">
            <a:extLst>
              <a:ext uri="{FF2B5EF4-FFF2-40B4-BE49-F238E27FC236}">
                <a16:creationId xmlns:a16="http://schemas.microsoft.com/office/drawing/2014/main" id="{AB4D0522-D134-2AF2-2445-4E3DA17A6026}"/>
              </a:ext>
            </a:extLst>
          </p:cNvPr>
          <p:cNvPicPr>
            <a:picLocks noChangeAspect="1"/>
          </p:cNvPicPr>
          <p:nvPr/>
        </p:nvPicPr>
        <p:blipFill>
          <a:blip r:embed="rId7"/>
          <a:stretch>
            <a:fillRect/>
          </a:stretch>
        </p:blipFill>
        <p:spPr>
          <a:xfrm>
            <a:off x="7962257" y="4346795"/>
            <a:ext cx="2303533" cy="1841623"/>
          </a:xfrm>
          <a:prstGeom prst="rect">
            <a:avLst/>
          </a:prstGeom>
        </p:spPr>
      </p:pic>
      <p:pic>
        <p:nvPicPr>
          <p:cNvPr id="8" name="Immagine 4">
            <a:extLst>
              <a:ext uri="{FF2B5EF4-FFF2-40B4-BE49-F238E27FC236}">
                <a16:creationId xmlns:a16="http://schemas.microsoft.com/office/drawing/2014/main" id="{7814BCC9-3D31-E234-0BDD-67E8AC72D40D}"/>
              </a:ext>
            </a:extLst>
          </p:cNvPr>
          <p:cNvPicPr>
            <a:picLocks noChangeAspect="1"/>
          </p:cNvPicPr>
          <p:nvPr/>
        </p:nvPicPr>
        <p:blipFill rotWithShape="1">
          <a:blip r:embed="rId8"/>
          <a:srcRect l="59606" t="26863" b="6555"/>
          <a:stretch/>
        </p:blipFill>
        <p:spPr>
          <a:xfrm>
            <a:off x="399450" y="978845"/>
            <a:ext cx="3641509" cy="3086436"/>
          </a:xfrm>
          <a:prstGeom prst="rect">
            <a:avLst/>
          </a:prstGeom>
        </p:spPr>
      </p:pic>
      <p:cxnSp>
        <p:nvCxnSpPr>
          <p:cNvPr id="9" name="Straight Arrow Connector 19">
            <a:extLst>
              <a:ext uri="{FF2B5EF4-FFF2-40B4-BE49-F238E27FC236}">
                <a16:creationId xmlns:a16="http://schemas.microsoft.com/office/drawing/2014/main" id="{D195060A-4299-7D2B-B32A-D136B6747DB5}"/>
              </a:ext>
            </a:extLst>
          </p:cNvPr>
          <p:cNvCxnSpPr>
            <a:cxnSpLocks/>
          </p:cNvCxnSpPr>
          <p:nvPr/>
        </p:nvCxnSpPr>
        <p:spPr>
          <a:xfrm flipV="1">
            <a:off x="2762387" y="1351675"/>
            <a:ext cx="2213417" cy="11277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2879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0C637-1958-9A51-3A8D-343334133D36}"/>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701F331F-C72C-4478-32AA-4B5AED1B363E}"/>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5C1D8A2D-57BA-BBB7-E1B0-B750D5348441}"/>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7E2AFA47-EFF2-01CF-97BA-38F71B69C9B6}"/>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044E58C7-8E04-DFFC-2FC2-EFB20BE805F2}"/>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Thermal test setup (Layer 3)</a:t>
            </a:r>
          </a:p>
        </p:txBody>
      </p:sp>
      <p:sp>
        <p:nvSpPr>
          <p:cNvPr id="138" name="TextBox 137">
            <a:extLst>
              <a:ext uri="{FF2B5EF4-FFF2-40B4-BE49-F238E27FC236}">
                <a16:creationId xmlns:a16="http://schemas.microsoft.com/office/drawing/2014/main" id="{177112A1-D85F-D830-E5C6-C0416AE59818}"/>
              </a:ext>
            </a:extLst>
          </p:cNvPr>
          <p:cNvSpPr txBox="1"/>
          <p:nvPr/>
        </p:nvSpPr>
        <p:spPr>
          <a:xfrm>
            <a:off x="4183879" y="6550223"/>
            <a:ext cx="3824242" cy="307777"/>
          </a:xfrm>
          <a:prstGeom prst="rect">
            <a:avLst/>
          </a:prstGeom>
          <a:noFill/>
        </p:spPr>
        <p:txBody>
          <a:bodyPr wrap="square" rtlCol="0">
            <a:spAutoFit/>
          </a:bodyPr>
          <a:lstStyle/>
          <a:p>
            <a:pPr algn="ctr"/>
            <a:r>
              <a:rPr lang="it-IT" sz="1400" dirty="0">
                <a:solidFill>
                  <a:schemeClr val="bg1"/>
                </a:solidFill>
              </a:rPr>
              <a:t>…</a:t>
            </a:r>
          </a:p>
        </p:txBody>
      </p:sp>
      <p:sp>
        <p:nvSpPr>
          <p:cNvPr id="70" name="TextBox 69">
            <a:extLst>
              <a:ext uri="{FF2B5EF4-FFF2-40B4-BE49-F238E27FC236}">
                <a16:creationId xmlns:a16="http://schemas.microsoft.com/office/drawing/2014/main" id="{E031AD0B-A53F-A6A2-F37D-7A025867E462}"/>
              </a:ext>
            </a:extLst>
          </p:cNvPr>
          <p:cNvSpPr txBox="1"/>
          <p:nvPr/>
        </p:nvSpPr>
        <p:spPr>
          <a:xfrm>
            <a:off x="11731557" y="6534453"/>
            <a:ext cx="436073" cy="307777"/>
          </a:xfrm>
          <a:prstGeom prst="rect">
            <a:avLst/>
          </a:prstGeom>
          <a:noFill/>
        </p:spPr>
        <p:txBody>
          <a:bodyPr wrap="square" rtlCol="0">
            <a:spAutoFit/>
          </a:bodyPr>
          <a:lstStyle/>
          <a:p>
            <a:pPr algn="ctr"/>
            <a:r>
              <a:rPr lang="it-IT" sz="1400" dirty="0">
                <a:solidFill>
                  <a:schemeClr val="bg1"/>
                </a:solidFill>
              </a:rPr>
              <a:t>14</a:t>
            </a:r>
          </a:p>
        </p:txBody>
      </p:sp>
      <p:pic>
        <p:nvPicPr>
          <p:cNvPr id="15" name="Immagine 14">
            <a:extLst>
              <a:ext uri="{FF2B5EF4-FFF2-40B4-BE49-F238E27FC236}">
                <a16:creationId xmlns:a16="http://schemas.microsoft.com/office/drawing/2014/main" id="{389788AC-1DCB-C154-053F-F5ADBB17C653}"/>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AD2C5E09-0D0F-774F-EE31-A14C88A7744F}"/>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Rectangle 2">
            <a:extLst>
              <a:ext uri="{FF2B5EF4-FFF2-40B4-BE49-F238E27FC236}">
                <a16:creationId xmlns:a16="http://schemas.microsoft.com/office/drawing/2014/main" id="{AE37881A-3EFD-EEDD-9BBF-584D0077F5B9}"/>
              </a:ext>
            </a:extLst>
          </p:cNvPr>
          <p:cNvSpPr/>
          <p:nvPr/>
        </p:nvSpPr>
        <p:spPr>
          <a:xfrm>
            <a:off x="328002" y="4035552"/>
            <a:ext cx="5302069" cy="2554545"/>
          </a:xfrm>
          <a:prstGeom prst="rect">
            <a:avLst/>
          </a:prstGeom>
        </p:spPr>
        <p:txBody>
          <a:bodyPr wrap="square">
            <a:spAutoFit/>
          </a:bodyPr>
          <a:lstStyle/>
          <a:p>
            <a:pPr fontAlgn="base"/>
            <a:r>
              <a:rPr lang="it-IT" sz="1600" b="0" i="0" u="none" strike="noStrike" dirty="0">
                <a:solidFill>
                  <a:srgbClr val="000000"/>
                </a:solidFill>
                <a:effectLst/>
              </a:rPr>
              <a:t>- TBPX 2x2 CROC L-Foundry Module</a:t>
            </a:r>
          </a:p>
          <a:p>
            <a:pPr marL="742950" lvl="1" indent="-285750" fontAlgn="base">
              <a:buFont typeface="Arial" panose="020B0604020202020204" pitchFamily="34" charset="0"/>
              <a:buChar char="•"/>
            </a:pPr>
            <a:r>
              <a:rPr lang="it-IT" sz="1600" b="0" i="0" u="none" strike="noStrike" dirty="0">
                <a:solidFill>
                  <a:srgbClr val="000000"/>
                </a:solidFill>
                <a:effectLst/>
              </a:rPr>
              <a:t>Actual ceramic plate (5 openings)</a:t>
            </a:r>
          </a:p>
          <a:p>
            <a:pPr fontAlgn="base"/>
            <a:r>
              <a:rPr lang="it-IT" sz="1600" b="0" i="0" u="none" strike="noStrike" dirty="0">
                <a:solidFill>
                  <a:srgbClr val="000000"/>
                </a:solidFill>
                <a:effectLst/>
              </a:rPr>
              <a:t>- Ladder (Layer3)</a:t>
            </a:r>
          </a:p>
          <a:p>
            <a:pPr marL="742950" lvl="1" indent="-285750" fontAlgn="base">
              <a:buFont typeface="Arial" panose="020B0604020202020204" pitchFamily="34" charset="0"/>
              <a:buChar char="•"/>
            </a:pPr>
            <a:r>
              <a:rPr lang="it-IT" sz="1600" b="0" i="0" u="none" strike="noStrike" dirty="0">
                <a:solidFill>
                  <a:srgbClr val="000000"/>
                </a:solidFill>
                <a:effectLst/>
              </a:rPr>
              <a:t>Carbon fiber plate (K13D2U, 4ply, 4bar)</a:t>
            </a:r>
          </a:p>
          <a:p>
            <a:pPr marL="742950" lvl="1" indent="-285750" fontAlgn="base">
              <a:buFont typeface="Arial" panose="020B0604020202020204" pitchFamily="34" charset="0"/>
              <a:buChar char="•"/>
            </a:pPr>
            <a:r>
              <a:rPr lang="it-IT" sz="1600" b="0" i="0" u="none" strike="noStrike" dirty="0">
                <a:solidFill>
                  <a:srgbClr val="000000"/>
                </a:solidFill>
                <a:effectLst/>
              </a:rPr>
              <a:t>Carbon Foam (K9) pipe housing</a:t>
            </a:r>
          </a:p>
          <a:p>
            <a:pPr marL="742950" lvl="1" indent="-285750" fontAlgn="base">
              <a:buFont typeface="Arial" panose="020B0604020202020204" pitchFamily="34" charset="0"/>
              <a:buChar char="•"/>
            </a:pPr>
            <a:r>
              <a:rPr lang="it-IT" sz="1600" b="0" i="0" u="none" strike="noStrike" dirty="0">
                <a:solidFill>
                  <a:srgbClr val="000000"/>
                </a:solidFill>
                <a:effectLst/>
              </a:rPr>
              <a:t>SS bushings for M0.5 screws</a:t>
            </a:r>
          </a:p>
          <a:p>
            <a:pPr fontAlgn="base"/>
            <a:r>
              <a:rPr lang="it-IT" sz="1600" b="0" i="0" u="none" strike="noStrike" dirty="0">
                <a:solidFill>
                  <a:srgbClr val="000000"/>
                </a:solidFill>
                <a:effectLst/>
              </a:rPr>
              <a:t>- TBPX Flexible Printed Circuit (Layer3 prototype)</a:t>
            </a:r>
          </a:p>
          <a:p>
            <a:pPr marL="742950" lvl="1" indent="-285750" fontAlgn="base">
              <a:buFont typeface="Arial" panose="020B0604020202020204" pitchFamily="34" charset="0"/>
              <a:buChar char="•"/>
            </a:pPr>
            <a:r>
              <a:rPr lang="it-IT" sz="1600" b="0" i="0" u="none" strike="noStrike" dirty="0">
                <a:solidFill>
                  <a:srgbClr val="000000"/>
                </a:solidFill>
                <a:effectLst/>
              </a:rPr>
              <a:t>LV cables soldered on it (CCA10% AWG16)</a:t>
            </a:r>
          </a:p>
          <a:p>
            <a:pPr fontAlgn="base"/>
            <a:r>
              <a:rPr lang="it-IT" sz="1600" b="0" i="0" u="none" strike="noStrike" dirty="0">
                <a:solidFill>
                  <a:srgbClr val="000000"/>
                </a:solidFill>
                <a:effectLst/>
              </a:rPr>
              <a:t>- Adapter Board (2x2 CROC Mod) + Flat Cable</a:t>
            </a:r>
          </a:p>
          <a:p>
            <a:pPr fontAlgn="base"/>
            <a:r>
              <a:rPr lang="it-IT" sz="1600" b="0" i="0" u="none" strike="noStrike" dirty="0">
                <a:solidFill>
                  <a:srgbClr val="000000"/>
                </a:solidFill>
                <a:effectLst/>
              </a:rPr>
              <a:t>- 3D printed clamps (ABS) to hold the tube into the housing</a:t>
            </a:r>
          </a:p>
        </p:txBody>
      </p:sp>
      <p:pic>
        <p:nvPicPr>
          <p:cNvPr id="5" name="Picture 4">
            <a:extLst>
              <a:ext uri="{FF2B5EF4-FFF2-40B4-BE49-F238E27FC236}">
                <a16:creationId xmlns:a16="http://schemas.microsoft.com/office/drawing/2014/main" id="{407577DA-F3CB-6EB2-3D15-BCBB796D45E8}"/>
              </a:ext>
            </a:extLst>
          </p:cNvPr>
          <p:cNvPicPr>
            <a:picLocks noChangeAspect="1"/>
          </p:cNvPicPr>
          <p:nvPr/>
        </p:nvPicPr>
        <p:blipFill rotWithShape="1">
          <a:blip r:embed="rId5"/>
          <a:srcRect l="24346" t="41592" r="11894" b="10738"/>
          <a:stretch/>
        </p:blipFill>
        <p:spPr>
          <a:xfrm>
            <a:off x="391595" y="888946"/>
            <a:ext cx="6495051" cy="3041446"/>
          </a:xfrm>
          <a:prstGeom prst="rect">
            <a:avLst/>
          </a:prstGeom>
        </p:spPr>
      </p:pic>
      <p:grpSp>
        <p:nvGrpSpPr>
          <p:cNvPr id="6" name="Group 5">
            <a:extLst>
              <a:ext uri="{FF2B5EF4-FFF2-40B4-BE49-F238E27FC236}">
                <a16:creationId xmlns:a16="http://schemas.microsoft.com/office/drawing/2014/main" id="{F267B555-707C-3925-3B70-102CFE9C5D93}"/>
              </a:ext>
            </a:extLst>
          </p:cNvPr>
          <p:cNvGrpSpPr/>
          <p:nvPr/>
        </p:nvGrpSpPr>
        <p:grpSpPr>
          <a:xfrm>
            <a:off x="7678200" y="964633"/>
            <a:ext cx="4356051" cy="5205984"/>
            <a:chOff x="7678200" y="755904"/>
            <a:chExt cx="4356051" cy="5205984"/>
          </a:xfrm>
        </p:grpSpPr>
        <p:pic>
          <p:nvPicPr>
            <p:cNvPr id="7" name="Picture 6">
              <a:extLst>
                <a:ext uri="{FF2B5EF4-FFF2-40B4-BE49-F238E27FC236}">
                  <a16:creationId xmlns:a16="http://schemas.microsoft.com/office/drawing/2014/main" id="{E5BA511A-990D-8497-674C-E200190359C5}"/>
                </a:ext>
              </a:extLst>
            </p:cNvPr>
            <p:cNvPicPr>
              <a:picLocks noChangeAspect="1"/>
            </p:cNvPicPr>
            <p:nvPr/>
          </p:nvPicPr>
          <p:blipFill rotWithShape="1">
            <a:blip r:embed="rId6"/>
            <a:srcRect l="63478" t="42031" r="13058" b="12684"/>
            <a:stretch/>
          </p:blipFill>
          <p:spPr>
            <a:xfrm>
              <a:off x="7727351" y="755904"/>
              <a:ext cx="4306900" cy="5205984"/>
            </a:xfrm>
            <a:prstGeom prst="rect">
              <a:avLst/>
            </a:prstGeom>
          </p:spPr>
        </p:pic>
        <p:sp>
          <p:nvSpPr>
            <p:cNvPr id="8" name="Rectangle 7">
              <a:extLst>
                <a:ext uri="{FF2B5EF4-FFF2-40B4-BE49-F238E27FC236}">
                  <a16:creationId xmlns:a16="http://schemas.microsoft.com/office/drawing/2014/main" id="{D68AC388-3DE6-A908-59EB-A45352336E17}"/>
                </a:ext>
              </a:extLst>
            </p:cNvPr>
            <p:cNvSpPr/>
            <p:nvPr/>
          </p:nvSpPr>
          <p:spPr>
            <a:xfrm>
              <a:off x="7678200" y="4035552"/>
              <a:ext cx="551400" cy="18089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4" name="Picture 2" descr="https://lh7-rt.googleusercontent.com/slidesz/AGV_vUeEb3I58Jh9nktgCokEmwN-3AWfMJB45tyNozH7pg0dY7LQsFyvSd0YIPYnCG2j7eJdfsDWL2hrYzOmo3YlO7tYdej3YcJRmslEBf3EjN-7qgKLphX-z0zneTpYTlgG8QgdR1151LnJKFKeskm4mUs=s2048?key=GDDLhiYhHarZow8N_TUL3gdK">
            <a:extLst>
              <a:ext uri="{FF2B5EF4-FFF2-40B4-BE49-F238E27FC236}">
                <a16:creationId xmlns:a16="http://schemas.microsoft.com/office/drawing/2014/main" id="{61363AE6-2CDD-1760-39D0-D3233BB7820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08353" y="4455030"/>
            <a:ext cx="3545547" cy="1715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825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05E10-1F88-0A4E-970A-633FF216FCAD}"/>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5897F313-08EE-7510-B8CC-75944BC4820C}"/>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E5174FE3-C44C-97BF-5003-1D449D5C7116}"/>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38DE269A-58AB-C381-08A9-B5D2AB57D7D1}"/>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557C8F1A-6EFB-04FF-D991-31F21D40A372}"/>
              </a:ext>
            </a:extLst>
          </p:cNvPr>
          <p:cNvSpPr>
            <a:spLocks noGrp="1"/>
          </p:cNvSpPr>
          <p:nvPr>
            <p:ph type="title"/>
          </p:nvPr>
        </p:nvSpPr>
        <p:spPr>
          <a:xfrm>
            <a:off x="0" y="-21557"/>
            <a:ext cx="12192000" cy="790661"/>
          </a:xfrm>
        </p:spPr>
        <p:txBody>
          <a:bodyPr>
            <a:normAutofit/>
          </a:bodyPr>
          <a:lstStyle/>
          <a:p>
            <a:pPr algn="ctr"/>
            <a:r>
              <a:rPr lang="en-US" sz="3600" b="1" dirty="0">
                <a:solidFill>
                  <a:schemeClr val="bg1"/>
                </a:solidFill>
              </a:rPr>
              <a:t>Thermal test vs Thermal simulation results</a:t>
            </a:r>
            <a:endParaRPr lang="it-IT" sz="3600" b="1" dirty="0">
              <a:solidFill>
                <a:schemeClr val="bg1"/>
              </a:solidFill>
            </a:endParaRPr>
          </a:p>
        </p:txBody>
      </p:sp>
      <p:sp>
        <p:nvSpPr>
          <p:cNvPr id="138" name="TextBox 137">
            <a:extLst>
              <a:ext uri="{FF2B5EF4-FFF2-40B4-BE49-F238E27FC236}">
                <a16:creationId xmlns:a16="http://schemas.microsoft.com/office/drawing/2014/main" id="{B6294F43-B0AC-1BCC-7C1B-75D4986A1BC2}"/>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2324B7DF-7B73-D732-1C27-89C1BE9BD832}"/>
              </a:ext>
            </a:extLst>
          </p:cNvPr>
          <p:cNvSpPr txBox="1"/>
          <p:nvPr/>
        </p:nvSpPr>
        <p:spPr>
          <a:xfrm>
            <a:off x="11667392" y="6534453"/>
            <a:ext cx="500238" cy="307777"/>
          </a:xfrm>
          <a:prstGeom prst="rect">
            <a:avLst/>
          </a:prstGeom>
          <a:noFill/>
        </p:spPr>
        <p:txBody>
          <a:bodyPr wrap="square" rtlCol="0">
            <a:spAutoFit/>
          </a:bodyPr>
          <a:lstStyle/>
          <a:p>
            <a:pPr algn="ctr"/>
            <a:r>
              <a:rPr lang="it-IT" sz="1400" dirty="0">
                <a:solidFill>
                  <a:schemeClr val="bg1"/>
                </a:solidFill>
              </a:rPr>
              <a:t>15</a:t>
            </a:r>
          </a:p>
        </p:txBody>
      </p:sp>
      <p:pic>
        <p:nvPicPr>
          <p:cNvPr id="15" name="Immagine 14">
            <a:extLst>
              <a:ext uri="{FF2B5EF4-FFF2-40B4-BE49-F238E27FC236}">
                <a16:creationId xmlns:a16="http://schemas.microsoft.com/office/drawing/2014/main" id="{DC038026-76F6-9480-C599-FC26578882C3}"/>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F69E2CC3-B0D3-7D94-63D8-3175BD12051C}"/>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Rectangle 2">
            <a:extLst>
              <a:ext uri="{FF2B5EF4-FFF2-40B4-BE49-F238E27FC236}">
                <a16:creationId xmlns:a16="http://schemas.microsoft.com/office/drawing/2014/main" id="{D627847F-7E10-F497-48FF-709AD31C704E}"/>
              </a:ext>
            </a:extLst>
          </p:cNvPr>
          <p:cNvSpPr/>
          <p:nvPr/>
        </p:nvSpPr>
        <p:spPr>
          <a:xfrm>
            <a:off x="158496" y="5076873"/>
            <a:ext cx="11813294" cy="1354217"/>
          </a:xfrm>
          <a:prstGeom prst="rect">
            <a:avLst/>
          </a:prstGeom>
        </p:spPr>
        <p:txBody>
          <a:bodyPr wrap="square">
            <a:spAutoFit/>
          </a:bodyPr>
          <a:lstStyle/>
          <a:p>
            <a:pPr lvl="0"/>
            <a:r>
              <a:rPr lang="en-US" sz="1600" dirty="0">
                <a:solidFill>
                  <a:schemeClr val="dk1"/>
                </a:solidFill>
                <a:ea typeface="Calibri"/>
                <a:cs typeface="Calibri"/>
                <a:sym typeface="Calibri"/>
              </a:rPr>
              <a:t>THERMAL TEST VS SIMULATION  RESULTS on layer 3:</a:t>
            </a:r>
          </a:p>
          <a:p>
            <a:pPr marL="457200" lvl="0" indent="-330200">
              <a:buClr>
                <a:schemeClr val="dk1"/>
              </a:buClr>
              <a:buSzPts val="1600"/>
              <a:buFont typeface="Calibri"/>
              <a:buChar char="-"/>
            </a:pPr>
            <a:r>
              <a:rPr lang="en-US" sz="1600" dirty="0">
                <a:solidFill>
                  <a:schemeClr val="dk1"/>
                </a:solidFill>
                <a:ea typeface="Calibri"/>
                <a:cs typeface="Calibri"/>
                <a:sym typeface="Calibri"/>
              </a:rPr>
              <a:t>Thermal simulations on not irradiated sensor of layer 3 modules (with 5 windows cooling plate) predict ΔT of </a:t>
            </a:r>
            <a:r>
              <a:rPr lang="en-US" sz="1600" b="1" dirty="0">
                <a:solidFill>
                  <a:schemeClr val="dk1"/>
                </a:solidFill>
                <a:ea typeface="Calibri"/>
                <a:cs typeface="Calibri"/>
                <a:sym typeface="Calibri"/>
              </a:rPr>
              <a:t>25.5°C </a:t>
            </a:r>
            <a:endParaRPr lang="en-US" sz="1600" dirty="0">
              <a:solidFill>
                <a:schemeClr val="dk1"/>
              </a:solidFill>
              <a:ea typeface="Calibri"/>
              <a:cs typeface="Calibri"/>
              <a:sym typeface="Calibri"/>
            </a:endParaRPr>
          </a:p>
          <a:p>
            <a:pPr marL="457200" lvl="0" indent="-330200">
              <a:buClr>
                <a:schemeClr val="dk1"/>
              </a:buClr>
              <a:buSzPts val="1600"/>
              <a:buFont typeface="Calibri"/>
              <a:buChar char="-"/>
            </a:pPr>
            <a:r>
              <a:rPr lang="en-US" sz="1600" dirty="0">
                <a:solidFill>
                  <a:schemeClr val="dk1"/>
                </a:solidFill>
                <a:ea typeface="Calibri"/>
                <a:cs typeface="Calibri"/>
                <a:sym typeface="Calibri"/>
              </a:rPr>
              <a:t>Thermal Test results of layer 3 modules show a </a:t>
            </a:r>
            <a:r>
              <a:rPr lang="en-US" sz="1600" b="1" dirty="0">
                <a:solidFill>
                  <a:schemeClr val="dk1"/>
                </a:solidFill>
                <a:ea typeface="Calibri"/>
                <a:cs typeface="Calibri"/>
                <a:sym typeface="Calibri"/>
              </a:rPr>
              <a:t>lower Temperature of 2.5 °C </a:t>
            </a:r>
            <a:r>
              <a:rPr lang="en-US" sz="1600" dirty="0" err="1">
                <a:solidFill>
                  <a:schemeClr val="dk1"/>
                </a:solidFill>
                <a:ea typeface="Calibri"/>
                <a:cs typeface="Calibri"/>
                <a:sym typeface="Calibri"/>
              </a:rPr>
              <a:t>wrt</a:t>
            </a:r>
            <a:r>
              <a:rPr lang="en-US" sz="1600" dirty="0">
                <a:solidFill>
                  <a:schemeClr val="dk1"/>
                </a:solidFill>
                <a:ea typeface="Calibri"/>
                <a:cs typeface="Calibri"/>
                <a:sym typeface="Calibri"/>
              </a:rPr>
              <a:t> the simulation in the same conditions (of CO2 T and flux), therefore a ΔT=</a:t>
            </a:r>
            <a:r>
              <a:rPr lang="en-US" sz="1600" b="1" dirty="0">
                <a:solidFill>
                  <a:schemeClr val="dk1"/>
                </a:solidFill>
                <a:ea typeface="Calibri"/>
                <a:cs typeface="Calibri"/>
                <a:sym typeface="Calibri"/>
              </a:rPr>
              <a:t>23 °C</a:t>
            </a:r>
            <a:endParaRPr lang="en-US" sz="1600" dirty="0">
              <a:solidFill>
                <a:schemeClr val="dk1"/>
              </a:solidFill>
              <a:ea typeface="Calibri"/>
              <a:cs typeface="Calibri"/>
              <a:sym typeface="Calibri"/>
            </a:endParaRPr>
          </a:p>
          <a:p>
            <a:pPr marL="457200" lvl="0" indent="-330200">
              <a:buClr>
                <a:schemeClr val="dk1"/>
              </a:buClr>
              <a:buSzPts val="1600"/>
              <a:buFont typeface="Calibri"/>
              <a:buChar char="-"/>
            </a:pPr>
            <a:r>
              <a:rPr lang="en-US" sz="1600" dirty="0">
                <a:solidFill>
                  <a:schemeClr val="dk1"/>
                </a:solidFill>
                <a:ea typeface="Calibri"/>
                <a:cs typeface="Calibri"/>
                <a:sym typeface="Calibri"/>
              </a:rPr>
              <a:t>Measurements carried out at lower temperature (-33°C) confirm results.</a:t>
            </a:r>
          </a:p>
        </p:txBody>
      </p:sp>
      <p:pic>
        <p:nvPicPr>
          <p:cNvPr id="4" name="Picture 3">
            <a:extLst>
              <a:ext uri="{FF2B5EF4-FFF2-40B4-BE49-F238E27FC236}">
                <a16:creationId xmlns:a16="http://schemas.microsoft.com/office/drawing/2014/main" id="{A0EA6FA4-71BA-6F75-0C2D-991CDBE61BE7}"/>
              </a:ext>
            </a:extLst>
          </p:cNvPr>
          <p:cNvPicPr>
            <a:picLocks noChangeAspect="1"/>
          </p:cNvPicPr>
          <p:nvPr/>
        </p:nvPicPr>
        <p:blipFill rotWithShape="1">
          <a:blip r:embed="rId5"/>
          <a:srcRect l="50655" t="41488" r="11589" b="10583"/>
          <a:stretch/>
        </p:blipFill>
        <p:spPr>
          <a:xfrm>
            <a:off x="365830" y="941147"/>
            <a:ext cx="6005899" cy="4211182"/>
          </a:xfrm>
          <a:prstGeom prst="rect">
            <a:avLst/>
          </a:prstGeom>
        </p:spPr>
      </p:pic>
      <p:grpSp>
        <p:nvGrpSpPr>
          <p:cNvPr id="5" name="Google Shape;115;g34ccd57c21a_0_0">
            <a:extLst>
              <a:ext uri="{FF2B5EF4-FFF2-40B4-BE49-F238E27FC236}">
                <a16:creationId xmlns:a16="http://schemas.microsoft.com/office/drawing/2014/main" id="{A1421F0E-9A09-9C36-0C46-1AF2F7AC9FD5}"/>
              </a:ext>
            </a:extLst>
          </p:cNvPr>
          <p:cNvGrpSpPr/>
          <p:nvPr/>
        </p:nvGrpSpPr>
        <p:grpSpPr>
          <a:xfrm>
            <a:off x="6658291" y="888417"/>
            <a:ext cx="5313499" cy="4374628"/>
            <a:chOff x="5618475" y="1045025"/>
            <a:chExt cx="6001241" cy="4784151"/>
          </a:xfrm>
        </p:grpSpPr>
        <p:pic>
          <p:nvPicPr>
            <p:cNvPr id="6" name="Google Shape;116;g34ccd57c21a_0_0">
              <a:extLst>
                <a:ext uri="{FF2B5EF4-FFF2-40B4-BE49-F238E27FC236}">
                  <a16:creationId xmlns:a16="http://schemas.microsoft.com/office/drawing/2014/main" id="{2FE4DE9B-171B-49B6-0182-90FD44C3A1E0}"/>
                </a:ext>
              </a:extLst>
            </p:cNvPr>
            <p:cNvPicPr preferRelativeResize="0"/>
            <p:nvPr/>
          </p:nvPicPr>
          <p:blipFill rotWithShape="1">
            <a:blip r:embed="rId6">
              <a:alphaModFix/>
            </a:blip>
            <a:srcRect/>
            <a:stretch/>
          </p:blipFill>
          <p:spPr>
            <a:xfrm>
              <a:off x="5618475" y="1045025"/>
              <a:ext cx="5768799" cy="4444010"/>
            </a:xfrm>
            <a:prstGeom prst="rect">
              <a:avLst/>
            </a:prstGeom>
            <a:noFill/>
            <a:ln>
              <a:noFill/>
            </a:ln>
          </p:spPr>
        </p:pic>
        <p:sp>
          <p:nvSpPr>
            <p:cNvPr id="7" name="Google Shape;117;g34ccd57c21a_0_0">
              <a:extLst>
                <a:ext uri="{FF2B5EF4-FFF2-40B4-BE49-F238E27FC236}">
                  <a16:creationId xmlns:a16="http://schemas.microsoft.com/office/drawing/2014/main" id="{AD431517-FEF9-B63C-55ED-6252D28CBA09}"/>
                </a:ext>
              </a:extLst>
            </p:cNvPr>
            <p:cNvSpPr/>
            <p:nvPr/>
          </p:nvSpPr>
          <p:spPr>
            <a:xfrm>
              <a:off x="9677825" y="4298300"/>
              <a:ext cx="231300" cy="171000"/>
            </a:xfrm>
            <a:prstGeom prst="ellipse">
              <a:avLst/>
            </a:prstGeom>
            <a:solidFill>
              <a:srgbClr val="00B05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ea typeface="Calibri"/>
                <a:cs typeface="Calibri"/>
                <a:sym typeface="Calibri"/>
              </a:endParaRPr>
            </a:p>
          </p:txBody>
        </p:sp>
        <p:cxnSp>
          <p:nvCxnSpPr>
            <p:cNvPr id="8" name="Google Shape;118;g34ccd57c21a_0_0">
              <a:extLst>
                <a:ext uri="{FF2B5EF4-FFF2-40B4-BE49-F238E27FC236}">
                  <a16:creationId xmlns:a16="http://schemas.microsoft.com/office/drawing/2014/main" id="{3706A0DC-4AEA-3D89-84E1-DB146D9DC107}"/>
                </a:ext>
              </a:extLst>
            </p:cNvPr>
            <p:cNvCxnSpPr>
              <a:cxnSpLocks/>
              <a:stCxn id="9" idx="0"/>
            </p:cNvCxnSpPr>
            <p:nvPr/>
          </p:nvCxnSpPr>
          <p:spPr>
            <a:xfrm flipH="1" flipV="1">
              <a:off x="9909125" y="4469300"/>
              <a:ext cx="349906" cy="653074"/>
            </a:xfrm>
            <a:prstGeom prst="straightConnector1">
              <a:avLst/>
            </a:prstGeom>
            <a:noFill/>
            <a:ln w="19050" cap="flat" cmpd="sng">
              <a:solidFill>
                <a:schemeClr val="dk2"/>
              </a:solidFill>
              <a:prstDash val="solid"/>
              <a:round/>
              <a:headEnd type="none" w="med" len="med"/>
              <a:tailEnd type="triangle" w="med" len="med"/>
            </a:ln>
          </p:spPr>
        </p:cxnSp>
        <p:sp>
          <p:nvSpPr>
            <p:cNvPr id="9" name="Google Shape;119;g34ccd57c21a_0_0">
              <a:extLst>
                <a:ext uri="{FF2B5EF4-FFF2-40B4-BE49-F238E27FC236}">
                  <a16:creationId xmlns:a16="http://schemas.microsoft.com/office/drawing/2014/main" id="{AE6C5729-F412-1AEB-D28C-FFCFF2CBDC5C}"/>
                </a:ext>
              </a:extLst>
            </p:cNvPr>
            <p:cNvSpPr txBox="1"/>
            <p:nvPr/>
          </p:nvSpPr>
          <p:spPr>
            <a:xfrm>
              <a:off x="8898346" y="5122374"/>
              <a:ext cx="2721370" cy="706802"/>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US" sz="1500" noProof="0">
                  <a:solidFill>
                    <a:schemeClr val="dk1"/>
                  </a:solidFill>
                  <a:ea typeface="Calibri"/>
                  <a:cs typeface="Calibri"/>
                  <a:sym typeface="Calibri"/>
                </a:rPr>
                <a:t>Results from thermal test projected to this plot</a:t>
              </a:r>
            </a:p>
          </p:txBody>
        </p:sp>
      </p:grpSp>
      <p:cxnSp>
        <p:nvCxnSpPr>
          <p:cNvPr id="10" name="Google Shape;120;g34ccd57c21a_0_0">
            <a:extLst>
              <a:ext uri="{FF2B5EF4-FFF2-40B4-BE49-F238E27FC236}">
                <a16:creationId xmlns:a16="http://schemas.microsoft.com/office/drawing/2014/main" id="{E923FB35-B752-2757-2196-398E1A15FA77}"/>
              </a:ext>
            </a:extLst>
          </p:cNvPr>
          <p:cNvCxnSpPr/>
          <p:nvPr/>
        </p:nvCxnSpPr>
        <p:spPr>
          <a:xfrm flipV="1">
            <a:off x="7095665" y="3516923"/>
            <a:ext cx="4571727" cy="35265"/>
          </a:xfrm>
          <a:prstGeom prst="straightConnector1">
            <a:avLst/>
          </a:prstGeom>
          <a:noFill/>
          <a:ln w="28575" cap="flat" cmpd="sng">
            <a:solidFill>
              <a:srgbClr val="980000"/>
            </a:solidFill>
            <a:prstDash val="solid"/>
            <a:round/>
            <a:headEnd type="none" w="med" len="med"/>
            <a:tailEnd type="none" w="med" len="med"/>
          </a:ln>
        </p:spPr>
      </p:cxnSp>
    </p:spTree>
    <p:extLst>
      <p:ext uri="{BB962C8B-B14F-4D97-AF65-F5344CB8AC3E}">
        <p14:creationId xmlns:p14="http://schemas.microsoft.com/office/powerpoint/2010/main" val="3056933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F0936-F5C8-06FD-3330-151156E58AFC}"/>
            </a:ext>
          </a:extLst>
        </p:cNvPr>
        <p:cNvGrpSpPr/>
        <p:nvPr/>
      </p:nvGrpSpPr>
      <p:grpSpPr>
        <a:xfrm>
          <a:off x="0" y="0"/>
          <a:ext cx="0" cy="0"/>
          <a:chOff x="0" y="0"/>
          <a:chExt cx="0" cy="0"/>
        </a:xfrm>
      </p:grpSpPr>
      <p:grpSp>
        <p:nvGrpSpPr>
          <p:cNvPr id="38" name="Group 37">
            <a:extLst>
              <a:ext uri="{FF2B5EF4-FFF2-40B4-BE49-F238E27FC236}">
                <a16:creationId xmlns:a16="http://schemas.microsoft.com/office/drawing/2014/main" id="{D2B9D6FF-0279-C6C9-8EA0-85C0FECBAA49}"/>
              </a:ext>
            </a:extLst>
          </p:cNvPr>
          <p:cNvGrpSpPr/>
          <p:nvPr/>
        </p:nvGrpSpPr>
        <p:grpSpPr>
          <a:xfrm>
            <a:off x="22178" y="971287"/>
            <a:ext cx="6922025" cy="4936907"/>
            <a:chOff x="0" y="707989"/>
            <a:chExt cx="6922025" cy="4936907"/>
          </a:xfrm>
        </p:grpSpPr>
        <p:grpSp>
          <p:nvGrpSpPr>
            <p:cNvPr id="18" name="Group 17">
              <a:extLst>
                <a:ext uri="{FF2B5EF4-FFF2-40B4-BE49-F238E27FC236}">
                  <a16:creationId xmlns:a16="http://schemas.microsoft.com/office/drawing/2014/main" id="{FE0D0DC5-C5DC-88EC-CB90-22636E491CE9}"/>
                </a:ext>
              </a:extLst>
            </p:cNvPr>
            <p:cNvGrpSpPr/>
            <p:nvPr/>
          </p:nvGrpSpPr>
          <p:grpSpPr>
            <a:xfrm>
              <a:off x="5282548" y="717788"/>
              <a:ext cx="1639477" cy="838752"/>
              <a:chOff x="6598097" y="511286"/>
              <a:chExt cx="3380708" cy="1734351"/>
            </a:xfrm>
          </p:grpSpPr>
          <p:pic>
            <p:nvPicPr>
              <p:cNvPr id="20" name="Picture 19">
                <a:extLst>
                  <a:ext uri="{FF2B5EF4-FFF2-40B4-BE49-F238E27FC236}">
                    <a16:creationId xmlns:a16="http://schemas.microsoft.com/office/drawing/2014/main" id="{346800CC-56D2-A761-F65F-2EE2D7745B00}"/>
                  </a:ext>
                </a:extLst>
              </p:cNvPr>
              <p:cNvPicPr>
                <a:picLocks noChangeAspect="1"/>
              </p:cNvPicPr>
              <p:nvPr/>
            </p:nvPicPr>
            <p:blipFill rotWithShape="1">
              <a:blip r:embed="rId3"/>
              <a:srcRect l="26182" t="76821" r="63088" b="12186"/>
              <a:stretch/>
            </p:blipFill>
            <p:spPr>
              <a:xfrm>
                <a:off x="7034784" y="573024"/>
                <a:ext cx="2487168" cy="1475232"/>
              </a:xfrm>
              <a:prstGeom prst="rect">
                <a:avLst/>
              </a:prstGeom>
            </p:spPr>
          </p:pic>
          <p:sp>
            <p:nvSpPr>
              <p:cNvPr id="21" name="Rectangle 20">
                <a:extLst>
                  <a:ext uri="{FF2B5EF4-FFF2-40B4-BE49-F238E27FC236}">
                    <a16:creationId xmlns:a16="http://schemas.microsoft.com/office/drawing/2014/main" id="{831FC8A8-E00B-C6FD-4941-B681F0404B4F}"/>
                  </a:ext>
                </a:extLst>
              </p:cNvPr>
              <p:cNvSpPr/>
              <p:nvPr/>
            </p:nvSpPr>
            <p:spPr>
              <a:xfrm rot="1868727">
                <a:off x="8635043" y="511286"/>
                <a:ext cx="1283408" cy="41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ctangle 21">
                <a:extLst>
                  <a:ext uri="{FF2B5EF4-FFF2-40B4-BE49-F238E27FC236}">
                    <a16:creationId xmlns:a16="http://schemas.microsoft.com/office/drawing/2014/main" id="{431D9282-0BD5-8110-F4E8-A8586C43ECB4}"/>
                  </a:ext>
                </a:extLst>
              </p:cNvPr>
              <p:cNvSpPr/>
              <p:nvPr/>
            </p:nvSpPr>
            <p:spPr>
              <a:xfrm rot="19774132">
                <a:off x="6911218" y="517779"/>
                <a:ext cx="1283408" cy="41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ctangle 22">
                <a:extLst>
                  <a:ext uri="{FF2B5EF4-FFF2-40B4-BE49-F238E27FC236}">
                    <a16:creationId xmlns:a16="http://schemas.microsoft.com/office/drawing/2014/main" id="{864586AB-6CE0-DD46-8578-29E4F655F04C}"/>
                  </a:ext>
                </a:extLst>
              </p:cNvPr>
              <p:cNvSpPr/>
              <p:nvPr/>
            </p:nvSpPr>
            <p:spPr>
              <a:xfrm rot="12879641">
                <a:off x="6598097" y="1749291"/>
                <a:ext cx="1283408" cy="41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ctangle 23">
                <a:extLst>
                  <a:ext uri="{FF2B5EF4-FFF2-40B4-BE49-F238E27FC236}">
                    <a16:creationId xmlns:a16="http://schemas.microsoft.com/office/drawing/2014/main" id="{F5B283E7-9183-28BA-9B75-384644A499CD}"/>
                  </a:ext>
                </a:extLst>
              </p:cNvPr>
              <p:cNvSpPr/>
              <p:nvPr/>
            </p:nvSpPr>
            <p:spPr>
              <a:xfrm rot="9152347">
                <a:off x="8695397" y="1831563"/>
                <a:ext cx="1283408" cy="41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37" name="Group 36">
              <a:extLst>
                <a:ext uri="{FF2B5EF4-FFF2-40B4-BE49-F238E27FC236}">
                  <a16:creationId xmlns:a16="http://schemas.microsoft.com/office/drawing/2014/main" id="{0ACB00E0-60EE-AFD0-341E-F06DB65C8DD9}"/>
                </a:ext>
              </a:extLst>
            </p:cNvPr>
            <p:cNvGrpSpPr/>
            <p:nvPr/>
          </p:nvGrpSpPr>
          <p:grpSpPr>
            <a:xfrm>
              <a:off x="0" y="707989"/>
              <a:ext cx="6594231" cy="4936907"/>
              <a:chOff x="0" y="707989"/>
              <a:chExt cx="6594231" cy="4936907"/>
            </a:xfrm>
          </p:grpSpPr>
          <p:grpSp>
            <p:nvGrpSpPr>
              <p:cNvPr id="4" name="Group 3">
                <a:extLst>
                  <a:ext uri="{FF2B5EF4-FFF2-40B4-BE49-F238E27FC236}">
                    <a16:creationId xmlns:a16="http://schemas.microsoft.com/office/drawing/2014/main" id="{99745D63-B38F-4C60-44BD-7B6EE12C3866}"/>
                  </a:ext>
                </a:extLst>
              </p:cNvPr>
              <p:cNvGrpSpPr/>
              <p:nvPr/>
            </p:nvGrpSpPr>
            <p:grpSpPr>
              <a:xfrm>
                <a:off x="224357" y="707989"/>
                <a:ext cx="4675355" cy="3188398"/>
                <a:chOff x="491008" y="748381"/>
                <a:chExt cx="4675355" cy="3188398"/>
              </a:xfrm>
            </p:grpSpPr>
            <p:sp>
              <p:nvSpPr>
                <p:cNvPr id="5" name="Rectangle 4">
                  <a:extLst>
                    <a:ext uri="{FF2B5EF4-FFF2-40B4-BE49-F238E27FC236}">
                      <a16:creationId xmlns:a16="http://schemas.microsoft.com/office/drawing/2014/main" id="{645C67FD-7DD6-FA7A-D9A4-C54BC8965943}"/>
                    </a:ext>
                  </a:extLst>
                </p:cNvPr>
                <p:cNvSpPr/>
                <p:nvPr/>
              </p:nvSpPr>
              <p:spPr>
                <a:xfrm>
                  <a:off x="491008" y="748381"/>
                  <a:ext cx="4147687" cy="6818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STARTING POINT</a:t>
                  </a:r>
                </a:p>
              </p:txBody>
            </p:sp>
            <p:sp>
              <p:nvSpPr>
                <p:cNvPr id="6" name="Rectangle 5">
                  <a:extLst>
                    <a:ext uri="{FF2B5EF4-FFF2-40B4-BE49-F238E27FC236}">
                      <a16:creationId xmlns:a16="http://schemas.microsoft.com/office/drawing/2014/main" id="{64BBB2A0-145E-BC39-0332-3E3443375004}"/>
                    </a:ext>
                  </a:extLst>
                </p:cNvPr>
                <p:cNvSpPr/>
                <p:nvPr/>
              </p:nvSpPr>
              <p:spPr>
                <a:xfrm>
                  <a:off x="636149" y="3254166"/>
                  <a:ext cx="4530214" cy="6826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7" name="Rectangle 6">
                <a:extLst>
                  <a:ext uri="{FF2B5EF4-FFF2-40B4-BE49-F238E27FC236}">
                    <a16:creationId xmlns:a16="http://schemas.microsoft.com/office/drawing/2014/main" id="{153F3083-5E4D-E799-AF23-EA4F4DA17E88}"/>
                  </a:ext>
                </a:extLst>
              </p:cNvPr>
              <p:cNvSpPr/>
              <p:nvPr/>
            </p:nvSpPr>
            <p:spPr>
              <a:xfrm>
                <a:off x="224356" y="3579895"/>
                <a:ext cx="4147687" cy="4297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OPTIMISED POINT</a:t>
                </a:r>
              </a:p>
            </p:txBody>
          </p:sp>
          <p:pic>
            <p:nvPicPr>
              <p:cNvPr id="8" name="Picture 7">
                <a:extLst>
                  <a:ext uri="{FF2B5EF4-FFF2-40B4-BE49-F238E27FC236}">
                    <a16:creationId xmlns:a16="http://schemas.microsoft.com/office/drawing/2014/main" id="{7F9AAB9F-69C7-BD52-223C-1170F0D809EC}"/>
                  </a:ext>
                </a:extLst>
              </p:cNvPr>
              <p:cNvPicPr>
                <a:picLocks noChangeAspect="1"/>
              </p:cNvPicPr>
              <p:nvPr/>
            </p:nvPicPr>
            <p:blipFill rotWithShape="1">
              <a:blip r:embed="rId4"/>
              <a:srcRect l="5351" t="70067" r="53033" b="7551"/>
              <a:stretch/>
            </p:blipFill>
            <p:spPr>
              <a:xfrm>
                <a:off x="95723" y="1242412"/>
                <a:ext cx="4803989" cy="1622810"/>
              </a:xfrm>
              <a:prstGeom prst="rect">
                <a:avLst/>
              </a:prstGeom>
            </p:spPr>
          </p:pic>
          <p:cxnSp>
            <p:nvCxnSpPr>
              <p:cNvPr id="9" name="Straight Arrow Connector 8">
                <a:extLst>
                  <a:ext uri="{FF2B5EF4-FFF2-40B4-BE49-F238E27FC236}">
                    <a16:creationId xmlns:a16="http://schemas.microsoft.com/office/drawing/2014/main" id="{79880CCE-BB49-90BA-437B-1B24761DE93C}"/>
                  </a:ext>
                </a:extLst>
              </p:cNvPr>
              <p:cNvCxnSpPr/>
              <p:nvPr/>
            </p:nvCxnSpPr>
            <p:spPr>
              <a:xfrm flipV="1">
                <a:off x="4754880" y="1389888"/>
                <a:ext cx="757339" cy="7864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81F59C75-30F4-8F11-AAA9-EA99E3B2568A}"/>
                  </a:ext>
                </a:extLst>
              </p:cNvPr>
              <p:cNvSpPr/>
              <p:nvPr/>
            </p:nvSpPr>
            <p:spPr>
              <a:xfrm>
                <a:off x="4267200" y="2176311"/>
                <a:ext cx="487680" cy="23239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Google Shape;194;g34ccd57c21a_0_56">
                <a:extLst>
                  <a:ext uri="{FF2B5EF4-FFF2-40B4-BE49-F238E27FC236}">
                    <a16:creationId xmlns:a16="http://schemas.microsoft.com/office/drawing/2014/main" id="{050AF86F-A1AF-B3AA-6749-4F7DDC5C3475}"/>
                  </a:ext>
                </a:extLst>
              </p:cNvPr>
              <p:cNvPicPr preferRelativeResize="0"/>
              <p:nvPr/>
            </p:nvPicPr>
            <p:blipFill rotWithShape="1">
              <a:blip r:embed="rId5">
                <a:alphaModFix/>
              </a:blip>
              <a:srcRect l="40266" t="50791" r="25051" b="32178"/>
              <a:stretch/>
            </p:blipFill>
            <p:spPr>
              <a:xfrm>
                <a:off x="0" y="3916894"/>
                <a:ext cx="5071872" cy="1728002"/>
              </a:xfrm>
              <a:prstGeom prst="rect">
                <a:avLst/>
              </a:prstGeom>
              <a:noFill/>
              <a:ln>
                <a:noFill/>
              </a:ln>
            </p:spPr>
          </p:pic>
          <p:grpSp>
            <p:nvGrpSpPr>
              <p:cNvPr id="14" name="Group 13">
                <a:extLst>
                  <a:ext uri="{FF2B5EF4-FFF2-40B4-BE49-F238E27FC236}">
                    <a16:creationId xmlns:a16="http://schemas.microsoft.com/office/drawing/2014/main" id="{77E76FC4-96DC-6077-8630-B15B4008CABB}"/>
                  </a:ext>
                </a:extLst>
              </p:cNvPr>
              <p:cNvGrpSpPr/>
              <p:nvPr/>
            </p:nvGrpSpPr>
            <p:grpSpPr>
              <a:xfrm>
                <a:off x="4346661" y="4233386"/>
                <a:ext cx="1106101" cy="957657"/>
                <a:chOff x="4279392" y="4163193"/>
                <a:chExt cx="1106101" cy="957657"/>
              </a:xfrm>
            </p:grpSpPr>
            <p:cxnSp>
              <p:nvCxnSpPr>
                <p:cNvPr id="16" name="Straight Arrow Connector 15">
                  <a:extLst>
                    <a:ext uri="{FF2B5EF4-FFF2-40B4-BE49-F238E27FC236}">
                      <a16:creationId xmlns:a16="http://schemas.microsoft.com/office/drawing/2014/main" id="{474DF4EF-9A44-8BBC-B449-9D62A2AE6EC3}"/>
                    </a:ext>
                  </a:extLst>
                </p:cNvPr>
                <p:cNvCxnSpPr/>
                <p:nvPr/>
              </p:nvCxnSpPr>
              <p:spPr>
                <a:xfrm flipV="1">
                  <a:off x="4803984" y="4163193"/>
                  <a:ext cx="581509" cy="73152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0B91BEB0-D7CC-5623-47AD-4756ED1A122B}"/>
                    </a:ext>
                  </a:extLst>
                </p:cNvPr>
                <p:cNvSpPr/>
                <p:nvPr/>
              </p:nvSpPr>
              <p:spPr>
                <a:xfrm>
                  <a:off x="4279392" y="4888455"/>
                  <a:ext cx="487680" cy="23239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34" name="Google Shape;169;g34ccd57c21a_0_56">
                <a:extLst>
                  <a:ext uri="{FF2B5EF4-FFF2-40B4-BE49-F238E27FC236}">
                    <a16:creationId xmlns:a16="http://schemas.microsoft.com/office/drawing/2014/main" id="{72C096AF-0DD7-A5A6-1983-C52D796741AF}"/>
                  </a:ext>
                </a:extLst>
              </p:cNvPr>
              <p:cNvPicPr preferRelativeResize="0"/>
              <p:nvPr/>
            </p:nvPicPr>
            <p:blipFill rotWithShape="1">
              <a:blip r:embed="rId6">
                <a:alphaModFix/>
              </a:blip>
              <a:srcRect l="38099" t="74556" r="42236"/>
              <a:stretch/>
            </p:blipFill>
            <p:spPr>
              <a:xfrm>
                <a:off x="5070231" y="3454610"/>
                <a:ext cx="1524000" cy="861277"/>
              </a:xfrm>
              <a:prstGeom prst="rect">
                <a:avLst/>
              </a:prstGeom>
              <a:noFill/>
              <a:ln>
                <a:noFill/>
              </a:ln>
            </p:spPr>
          </p:pic>
        </p:grpSp>
      </p:grpSp>
      <p:sp>
        <p:nvSpPr>
          <p:cNvPr id="61" name="Rettangolo 60">
            <a:extLst>
              <a:ext uri="{FF2B5EF4-FFF2-40B4-BE49-F238E27FC236}">
                <a16:creationId xmlns:a16="http://schemas.microsoft.com/office/drawing/2014/main" id="{1B6FC81E-DD7B-C7A0-75E8-6078A31D0659}"/>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C13F54CC-2F69-3CFA-182F-392272F9541F}"/>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F55281E4-F4CB-D1FC-8301-99F10D0C358D}"/>
              </a:ext>
            </a:extLst>
          </p:cNvPr>
          <p:cNvPicPr>
            <a:picLocks noGrp="1" noChangeAspect="1"/>
          </p:cNvPicPr>
          <p:nvPr>
            <p:ph sz="quarter" idx="4"/>
          </p:nvPr>
        </p:nvPicPr>
        <p:blipFill>
          <a:blip r:embed="rId7"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9998B397-0B5B-65CA-5FA5-473DD8ABDBFF}"/>
              </a:ext>
            </a:extLst>
          </p:cNvPr>
          <p:cNvSpPr>
            <a:spLocks noGrp="1"/>
          </p:cNvSpPr>
          <p:nvPr>
            <p:ph type="title"/>
          </p:nvPr>
        </p:nvSpPr>
        <p:spPr>
          <a:xfrm>
            <a:off x="0" y="-21557"/>
            <a:ext cx="12192000" cy="790661"/>
          </a:xfrm>
        </p:spPr>
        <p:txBody>
          <a:bodyPr>
            <a:normAutofit/>
          </a:bodyPr>
          <a:lstStyle/>
          <a:p>
            <a:pPr algn="ctr"/>
            <a:r>
              <a:rPr lang="en-US" sz="3600" b="1" dirty="0">
                <a:solidFill>
                  <a:schemeClr val="bg1"/>
                </a:solidFill>
              </a:rPr>
              <a:t>Optimization in simulations (layer 2 ladders)</a:t>
            </a:r>
            <a:endParaRPr lang="it-IT" sz="3600" b="1" dirty="0">
              <a:solidFill>
                <a:schemeClr val="bg1"/>
              </a:solidFill>
            </a:endParaRPr>
          </a:p>
        </p:txBody>
      </p:sp>
      <p:sp>
        <p:nvSpPr>
          <p:cNvPr id="138" name="TextBox 137">
            <a:extLst>
              <a:ext uri="{FF2B5EF4-FFF2-40B4-BE49-F238E27FC236}">
                <a16:creationId xmlns:a16="http://schemas.microsoft.com/office/drawing/2014/main" id="{BF5E64A5-9515-F8D5-519B-2EE3FA1849AA}"/>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1D56D965-FC25-ABD5-A357-7E8F8E6D79D3}"/>
              </a:ext>
            </a:extLst>
          </p:cNvPr>
          <p:cNvSpPr txBox="1"/>
          <p:nvPr/>
        </p:nvSpPr>
        <p:spPr>
          <a:xfrm>
            <a:off x="11721830" y="6534453"/>
            <a:ext cx="445800" cy="307777"/>
          </a:xfrm>
          <a:prstGeom prst="rect">
            <a:avLst/>
          </a:prstGeom>
          <a:noFill/>
        </p:spPr>
        <p:txBody>
          <a:bodyPr wrap="square" rtlCol="0">
            <a:spAutoFit/>
          </a:bodyPr>
          <a:lstStyle/>
          <a:p>
            <a:pPr algn="ctr"/>
            <a:r>
              <a:rPr lang="it-IT" sz="1400" dirty="0">
                <a:solidFill>
                  <a:schemeClr val="bg1"/>
                </a:solidFill>
              </a:rPr>
              <a:t>16</a:t>
            </a:r>
          </a:p>
        </p:txBody>
      </p:sp>
      <p:pic>
        <p:nvPicPr>
          <p:cNvPr id="15" name="Immagine 14">
            <a:extLst>
              <a:ext uri="{FF2B5EF4-FFF2-40B4-BE49-F238E27FC236}">
                <a16:creationId xmlns:a16="http://schemas.microsoft.com/office/drawing/2014/main" id="{4B1C333C-E947-7B93-DA28-A422E275B286}"/>
              </a:ext>
            </a:extLst>
          </p:cNvPr>
          <p:cNvPicPr>
            <a:picLocks noChangeAspect="1"/>
          </p:cNvPicPr>
          <p:nvPr/>
        </p:nvPicPr>
        <p:blipFill>
          <a:blip r:embed="rId8"/>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9D57A86E-C433-D62F-51A7-0C7FB75303C7}"/>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Rectangle 2">
            <a:extLst>
              <a:ext uri="{FF2B5EF4-FFF2-40B4-BE49-F238E27FC236}">
                <a16:creationId xmlns:a16="http://schemas.microsoft.com/office/drawing/2014/main" id="{2A2394A7-BDE4-5C40-A141-6AB56A7203AE}"/>
              </a:ext>
            </a:extLst>
          </p:cNvPr>
          <p:cNvSpPr/>
          <p:nvPr/>
        </p:nvSpPr>
        <p:spPr>
          <a:xfrm>
            <a:off x="5928833" y="1779496"/>
            <a:ext cx="6160088" cy="1323439"/>
          </a:xfrm>
          <a:prstGeom prst="rect">
            <a:avLst/>
          </a:prstGeom>
        </p:spPr>
        <p:txBody>
          <a:bodyPr wrap="square">
            <a:spAutoFit/>
          </a:bodyPr>
          <a:lstStyle/>
          <a:p>
            <a:r>
              <a:rPr lang="it-IT" sz="1600" dirty="0"/>
              <a:t>In TBPX the L2-Z+ is the other critic layer with a reduced thermal margin. Few options have been investigated to improve the thermal management (by simulations)</a:t>
            </a:r>
          </a:p>
          <a:p>
            <a:r>
              <a:rPr lang="it-IT" sz="1600" dirty="0"/>
              <a:t>- Review of all the parameters and layers </a:t>
            </a:r>
          </a:p>
          <a:p>
            <a:pPr marL="85725" indent="-85725">
              <a:buFontTx/>
              <a:buChar char="-"/>
            </a:pPr>
            <a:r>
              <a:rPr lang="it-IT" sz="1600" dirty="0"/>
              <a:t> change the plate drawing</a:t>
            </a:r>
          </a:p>
        </p:txBody>
      </p:sp>
      <p:grpSp>
        <p:nvGrpSpPr>
          <p:cNvPr id="25" name="Group 24">
            <a:extLst>
              <a:ext uri="{FF2B5EF4-FFF2-40B4-BE49-F238E27FC236}">
                <a16:creationId xmlns:a16="http://schemas.microsoft.com/office/drawing/2014/main" id="{E4F47C2B-5A18-08B7-9742-44DC5AFD9060}"/>
              </a:ext>
            </a:extLst>
          </p:cNvPr>
          <p:cNvGrpSpPr/>
          <p:nvPr/>
        </p:nvGrpSpPr>
        <p:grpSpPr>
          <a:xfrm>
            <a:off x="6454963" y="3329746"/>
            <a:ext cx="5496434" cy="2977895"/>
            <a:chOff x="6150950" y="3213774"/>
            <a:chExt cx="5496434" cy="2977895"/>
          </a:xfrm>
        </p:grpSpPr>
        <p:grpSp>
          <p:nvGrpSpPr>
            <p:cNvPr id="26" name="Group 25">
              <a:extLst>
                <a:ext uri="{FF2B5EF4-FFF2-40B4-BE49-F238E27FC236}">
                  <a16:creationId xmlns:a16="http://schemas.microsoft.com/office/drawing/2014/main" id="{C2C16FF4-E9F7-3B7C-2BCF-7C53AFFE354C}"/>
                </a:ext>
              </a:extLst>
            </p:cNvPr>
            <p:cNvGrpSpPr/>
            <p:nvPr/>
          </p:nvGrpSpPr>
          <p:grpSpPr>
            <a:xfrm>
              <a:off x="6150950" y="3213774"/>
              <a:ext cx="5496434" cy="2836654"/>
              <a:chOff x="1426464" y="1760454"/>
              <a:chExt cx="9298797" cy="4006362"/>
            </a:xfrm>
          </p:grpSpPr>
          <p:pic>
            <p:nvPicPr>
              <p:cNvPr id="30" name="Picture 29">
                <a:extLst>
                  <a:ext uri="{FF2B5EF4-FFF2-40B4-BE49-F238E27FC236}">
                    <a16:creationId xmlns:a16="http://schemas.microsoft.com/office/drawing/2014/main" id="{812A7787-D51A-C04B-A267-4F174C184A38}"/>
                  </a:ext>
                </a:extLst>
              </p:cNvPr>
              <p:cNvPicPr>
                <a:picLocks noChangeAspect="1"/>
              </p:cNvPicPr>
              <p:nvPr/>
            </p:nvPicPr>
            <p:blipFill rotWithShape="1">
              <a:blip r:embed="rId3"/>
              <a:srcRect l="24742" t="36617" r="4104" b="10332"/>
              <a:stretch/>
            </p:blipFill>
            <p:spPr>
              <a:xfrm>
                <a:off x="1426464" y="1767862"/>
                <a:ext cx="9140302" cy="3998954"/>
              </a:xfrm>
              <a:prstGeom prst="rect">
                <a:avLst/>
              </a:prstGeom>
            </p:spPr>
          </p:pic>
          <p:grpSp>
            <p:nvGrpSpPr>
              <p:cNvPr id="31" name="Group 30">
                <a:extLst>
                  <a:ext uri="{FF2B5EF4-FFF2-40B4-BE49-F238E27FC236}">
                    <a16:creationId xmlns:a16="http://schemas.microsoft.com/office/drawing/2014/main" id="{FCE0D684-BE36-5BC5-D7FE-4C79512ED9A2}"/>
                  </a:ext>
                </a:extLst>
              </p:cNvPr>
              <p:cNvGrpSpPr/>
              <p:nvPr/>
            </p:nvGrpSpPr>
            <p:grpSpPr>
              <a:xfrm>
                <a:off x="1584960" y="1760454"/>
                <a:ext cx="9140301" cy="2801296"/>
                <a:chOff x="1584960" y="1760454"/>
                <a:chExt cx="9140301" cy="2801296"/>
              </a:xfrm>
            </p:grpSpPr>
            <p:sp>
              <p:nvSpPr>
                <p:cNvPr id="32" name="Rectangle 31">
                  <a:extLst>
                    <a:ext uri="{FF2B5EF4-FFF2-40B4-BE49-F238E27FC236}">
                      <a16:creationId xmlns:a16="http://schemas.microsoft.com/office/drawing/2014/main" id="{C0516FED-CE02-650A-CAF2-4A57E97CCF9F}"/>
                    </a:ext>
                  </a:extLst>
                </p:cNvPr>
                <p:cNvSpPr/>
                <p:nvPr/>
              </p:nvSpPr>
              <p:spPr>
                <a:xfrm>
                  <a:off x="1584960" y="3067600"/>
                  <a:ext cx="1560576" cy="11657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ctangle 32">
                  <a:extLst>
                    <a:ext uri="{FF2B5EF4-FFF2-40B4-BE49-F238E27FC236}">
                      <a16:creationId xmlns:a16="http://schemas.microsoft.com/office/drawing/2014/main" id="{CBBA2B73-F6E6-99EA-08F8-BA5C14CB1BB5}"/>
                    </a:ext>
                  </a:extLst>
                </p:cNvPr>
                <p:cNvSpPr/>
                <p:nvPr/>
              </p:nvSpPr>
              <p:spPr>
                <a:xfrm>
                  <a:off x="8326004" y="1760454"/>
                  <a:ext cx="2399257" cy="28012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grpSp>
          <p:nvGrpSpPr>
            <p:cNvPr id="27" name="Group 26">
              <a:extLst>
                <a:ext uri="{FF2B5EF4-FFF2-40B4-BE49-F238E27FC236}">
                  <a16:creationId xmlns:a16="http://schemas.microsoft.com/office/drawing/2014/main" id="{003CEA26-96FB-F461-58DC-B8659AFC31DD}"/>
                </a:ext>
              </a:extLst>
            </p:cNvPr>
            <p:cNvGrpSpPr/>
            <p:nvPr/>
          </p:nvGrpSpPr>
          <p:grpSpPr>
            <a:xfrm>
              <a:off x="8253984" y="4009632"/>
              <a:ext cx="1451610" cy="2182037"/>
              <a:chOff x="8253984" y="4009632"/>
              <a:chExt cx="1451610" cy="2182037"/>
            </a:xfrm>
          </p:grpSpPr>
          <p:cxnSp>
            <p:nvCxnSpPr>
              <p:cNvPr id="28" name="Straight Arrow Connector 27">
                <a:extLst>
                  <a:ext uri="{FF2B5EF4-FFF2-40B4-BE49-F238E27FC236}">
                    <a16:creationId xmlns:a16="http://schemas.microsoft.com/office/drawing/2014/main" id="{B83A5855-A7E2-5DF9-E68C-344CADDBDF7E}"/>
                  </a:ext>
                </a:extLst>
              </p:cNvPr>
              <p:cNvCxnSpPr/>
              <p:nvPr/>
            </p:nvCxnSpPr>
            <p:spPr>
              <a:xfrm flipH="1">
                <a:off x="8975099" y="4009632"/>
                <a:ext cx="730495" cy="1391424"/>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FEC32E57-5B75-96A6-9E9A-16911FA3A998}"/>
                  </a:ext>
                </a:extLst>
              </p:cNvPr>
              <p:cNvSpPr/>
              <p:nvPr/>
            </p:nvSpPr>
            <p:spPr>
              <a:xfrm>
                <a:off x="8253984" y="5379868"/>
                <a:ext cx="1036320" cy="811801"/>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sp>
        <p:nvSpPr>
          <p:cNvPr id="35" name="Down Arrow 2">
            <a:extLst>
              <a:ext uri="{FF2B5EF4-FFF2-40B4-BE49-F238E27FC236}">
                <a16:creationId xmlns:a16="http://schemas.microsoft.com/office/drawing/2014/main" id="{F7A792B0-0C47-F0C8-1A69-F4CFB8922D5C}"/>
              </a:ext>
            </a:extLst>
          </p:cNvPr>
          <p:cNvSpPr/>
          <p:nvPr/>
        </p:nvSpPr>
        <p:spPr>
          <a:xfrm>
            <a:off x="9008877" y="2867789"/>
            <a:ext cx="261257" cy="3485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6" name="Down Arrow 32">
            <a:extLst>
              <a:ext uri="{FF2B5EF4-FFF2-40B4-BE49-F238E27FC236}">
                <a16:creationId xmlns:a16="http://schemas.microsoft.com/office/drawing/2014/main" id="{3E2F0C95-063D-DBE1-3835-5F3E848A247E}"/>
              </a:ext>
            </a:extLst>
          </p:cNvPr>
          <p:cNvSpPr/>
          <p:nvPr/>
        </p:nvSpPr>
        <p:spPr>
          <a:xfrm rot="5400000">
            <a:off x="6610830" y="4268992"/>
            <a:ext cx="261257" cy="3485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04935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C9F118-C0C8-0ED7-CC47-68B4EB2369C5}"/>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4F58D057-2078-553E-A50E-4151312840FC}"/>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8F2116DC-4B1C-F10B-C8E6-240BF62646C6}"/>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2" name="Content Placeholder 11" descr="Diagram, schematic&#10;&#10;Description automatically generated">
            <a:extLst>
              <a:ext uri="{FF2B5EF4-FFF2-40B4-BE49-F238E27FC236}">
                <a16:creationId xmlns:a16="http://schemas.microsoft.com/office/drawing/2014/main" id="{BEA03F19-F170-1447-5B31-F072F65F0294}"/>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D5087657-DA10-98C2-676B-3B40BFC91943}"/>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Thermal test setup (Layer 2)</a:t>
            </a:r>
          </a:p>
        </p:txBody>
      </p:sp>
      <p:sp>
        <p:nvSpPr>
          <p:cNvPr id="138" name="TextBox 137">
            <a:extLst>
              <a:ext uri="{FF2B5EF4-FFF2-40B4-BE49-F238E27FC236}">
                <a16:creationId xmlns:a16="http://schemas.microsoft.com/office/drawing/2014/main" id="{835F8C19-FE39-2BF2-AEE8-2FD5BE308BFE}"/>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F9C35AD4-6112-652B-3122-345CE1858318}"/>
              </a:ext>
            </a:extLst>
          </p:cNvPr>
          <p:cNvSpPr txBox="1"/>
          <p:nvPr/>
        </p:nvSpPr>
        <p:spPr>
          <a:xfrm>
            <a:off x="11702374" y="6534453"/>
            <a:ext cx="465256" cy="307777"/>
          </a:xfrm>
          <a:prstGeom prst="rect">
            <a:avLst/>
          </a:prstGeom>
          <a:noFill/>
        </p:spPr>
        <p:txBody>
          <a:bodyPr wrap="square" rtlCol="0">
            <a:spAutoFit/>
          </a:bodyPr>
          <a:lstStyle/>
          <a:p>
            <a:pPr algn="ctr"/>
            <a:r>
              <a:rPr lang="it-IT" sz="1400" dirty="0">
                <a:solidFill>
                  <a:schemeClr val="bg1"/>
                </a:solidFill>
              </a:rPr>
              <a:t>17</a:t>
            </a:r>
          </a:p>
        </p:txBody>
      </p:sp>
      <p:pic>
        <p:nvPicPr>
          <p:cNvPr id="15" name="Immagine 14">
            <a:extLst>
              <a:ext uri="{FF2B5EF4-FFF2-40B4-BE49-F238E27FC236}">
                <a16:creationId xmlns:a16="http://schemas.microsoft.com/office/drawing/2014/main" id="{BC6BC9D0-DF24-5D1B-5866-426F7EDE3385}"/>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754A1753-914E-2873-376E-782596A46966}"/>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Google Shape;243;g34ccd57c21a_0_117">
            <a:extLst>
              <a:ext uri="{FF2B5EF4-FFF2-40B4-BE49-F238E27FC236}">
                <a16:creationId xmlns:a16="http://schemas.microsoft.com/office/drawing/2014/main" id="{235E0E66-59BA-EB59-3ABB-90B12DC7670D}"/>
              </a:ext>
            </a:extLst>
          </p:cNvPr>
          <p:cNvSpPr txBox="1"/>
          <p:nvPr/>
        </p:nvSpPr>
        <p:spPr>
          <a:xfrm>
            <a:off x="487782" y="4124745"/>
            <a:ext cx="6888378" cy="2400627"/>
          </a:xfrm>
          <a:prstGeom prst="rect">
            <a:avLst/>
          </a:prstGeom>
          <a:noFill/>
          <a:ln>
            <a:noFill/>
          </a:ln>
        </p:spPr>
        <p:txBody>
          <a:bodyPr spcFirstLastPara="1" wrap="square" lIns="91425" tIns="91425" rIns="91425" bIns="91425" anchor="t" anchorCtr="0">
            <a:spAutoFit/>
          </a:bodyPr>
          <a:lstStyle/>
          <a:p>
            <a:pPr marL="133350" lvl="0" indent="-133350" algn="l" rtl="0">
              <a:spcBef>
                <a:spcPts val="0"/>
              </a:spcBef>
              <a:spcAft>
                <a:spcPts val="0"/>
              </a:spcAft>
              <a:buSzPts val="1500"/>
            </a:pPr>
            <a:r>
              <a:rPr lang="it-IT" sz="1600" b="1" dirty="0">
                <a:latin typeface="Calibri"/>
                <a:ea typeface="Calibri"/>
                <a:cs typeface="Calibri"/>
                <a:sym typeface="Calibri"/>
              </a:rPr>
              <a:t>- Ladder-Ladder Sandwich </a:t>
            </a:r>
            <a:r>
              <a:rPr lang="it-IT" sz="1600" dirty="0">
                <a:latin typeface="Calibri"/>
                <a:ea typeface="Calibri"/>
                <a:cs typeface="Calibri"/>
                <a:sym typeface="Calibri"/>
              </a:rPr>
              <a:t>(2x final layer2 external ladder) :</a:t>
            </a:r>
            <a:endParaRPr sz="1600" dirty="0">
              <a:latin typeface="Calibri"/>
              <a:ea typeface="Calibri"/>
              <a:cs typeface="Calibri"/>
              <a:sym typeface="Calibri"/>
            </a:endParaRPr>
          </a:p>
          <a:p>
            <a:pPr marL="914400" lvl="1" indent="-323850" algn="l" rtl="0">
              <a:spcBef>
                <a:spcPts val="0"/>
              </a:spcBef>
              <a:spcAft>
                <a:spcPts val="0"/>
              </a:spcAft>
              <a:buSzPts val="1500"/>
              <a:buFont typeface="Calibri"/>
              <a:buChar char="-"/>
            </a:pPr>
            <a:r>
              <a:rPr lang="it-IT" sz="1600" dirty="0">
                <a:latin typeface="Calibri"/>
                <a:ea typeface="Calibri"/>
                <a:cs typeface="Calibri"/>
                <a:sym typeface="Calibri"/>
              </a:rPr>
              <a:t>4x 1x2 CROCv1 Modules on the ladder above and </a:t>
            </a:r>
            <a:endParaRPr sz="1600" dirty="0">
              <a:latin typeface="Calibri"/>
              <a:ea typeface="Calibri"/>
              <a:cs typeface="Calibri"/>
              <a:sym typeface="Calibri"/>
            </a:endParaRPr>
          </a:p>
          <a:p>
            <a:pPr marL="914400" lvl="1" indent="-323850" algn="l" rtl="0">
              <a:spcBef>
                <a:spcPts val="0"/>
              </a:spcBef>
              <a:spcAft>
                <a:spcPts val="0"/>
              </a:spcAft>
              <a:buSzPts val="1500"/>
              <a:buFont typeface="Calibri"/>
              <a:buChar char="-"/>
            </a:pPr>
            <a:r>
              <a:rPr lang="it-IT" sz="1600" dirty="0">
                <a:latin typeface="Calibri"/>
                <a:ea typeface="Calibri"/>
                <a:cs typeface="Calibri"/>
                <a:sym typeface="Calibri"/>
              </a:rPr>
              <a:t>4x 1x2 thermal Dummy Module in the one below</a:t>
            </a:r>
          </a:p>
          <a:p>
            <a:pPr fontAlgn="base"/>
            <a:r>
              <a:rPr lang="it-IT" sz="1600" b="0" i="0" u="none" strike="noStrike" dirty="0">
                <a:solidFill>
                  <a:srgbClr val="000000"/>
                </a:solidFill>
                <a:effectLst/>
              </a:rPr>
              <a:t>- Ladder (Layer2)</a:t>
            </a:r>
          </a:p>
          <a:p>
            <a:pPr marL="742950" lvl="1" indent="-285750" fontAlgn="base">
              <a:buFont typeface="Arial" panose="020B0604020202020204" pitchFamily="34" charset="0"/>
              <a:buChar char="•"/>
            </a:pPr>
            <a:r>
              <a:rPr lang="it-IT" sz="1600" b="0" i="0" u="none" strike="noStrike" dirty="0">
                <a:solidFill>
                  <a:srgbClr val="000000"/>
                </a:solidFill>
                <a:effectLst/>
              </a:rPr>
              <a:t>Carbon fiber plate (K13C2U, 4ply, 4bar)</a:t>
            </a:r>
          </a:p>
          <a:p>
            <a:pPr marL="742950" lvl="1" indent="-285750" fontAlgn="base">
              <a:buFont typeface="Arial" panose="020B0604020202020204" pitchFamily="34" charset="0"/>
              <a:buChar char="•"/>
            </a:pPr>
            <a:r>
              <a:rPr lang="it-IT" sz="1600" b="0" i="0" u="none" strike="noStrike" dirty="0">
                <a:solidFill>
                  <a:srgbClr val="000000"/>
                </a:solidFill>
                <a:effectLst/>
              </a:rPr>
              <a:t>Carbon Foam (K9) pipe housing</a:t>
            </a:r>
          </a:p>
          <a:p>
            <a:pPr marL="742950" lvl="1" indent="-285750" fontAlgn="base">
              <a:buFont typeface="Arial" panose="020B0604020202020204" pitchFamily="34" charset="0"/>
              <a:buChar char="•"/>
            </a:pPr>
            <a:r>
              <a:rPr lang="it-IT" sz="1600" b="0" i="0" u="none" strike="noStrike" dirty="0">
                <a:solidFill>
                  <a:srgbClr val="000000"/>
                </a:solidFill>
                <a:effectLst/>
              </a:rPr>
              <a:t>SS bushings for M0.5 screws</a:t>
            </a:r>
          </a:p>
          <a:p>
            <a:pPr fontAlgn="base"/>
            <a:r>
              <a:rPr lang="it-IT" sz="1600" dirty="0">
                <a:solidFill>
                  <a:srgbClr val="000000"/>
                </a:solidFill>
              </a:rPr>
              <a:t>- </a:t>
            </a:r>
            <a:r>
              <a:rPr lang="it-IT" sz="1600" b="0" i="0" u="none" strike="noStrike" dirty="0">
                <a:solidFill>
                  <a:srgbClr val="000000"/>
                </a:solidFill>
                <a:effectLst/>
              </a:rPr>
              <a:t>Adapter Board (2x2 CROC Mod) + Flat Cable</a:t>
            </a:r>
          </a:p>
          <a:p>
            <a:pPr marL="133350" indent="-133350">
              <a:buSzPts val="1500"/>
            </a:pPr>
            <a:r>
              <a:rPr lang="it-IT" sz="1600" dirty="0">
                <a:latin typeface="Calibri"/>
                <a:ea typeface="Calibri"/>
                <a:cs typeface="Calibri"/>
                <a:sym typeface="Calibri"/>
              </a:rPr>
              <a:t>- </a:t>
            </a:r>
            <a:r>
              <a:rPr lang="it-IT" sz="1600" b="0" i="0" u="none" strike="noStrike" dirty="0">
                <a:solidFill>
                  <a:srgbClr val="000000"/>
                </a:solidFill>
                <a:effectLst/>
              </a:rPr>
              <a:t>3D printed clamps (ABS) to hold the tube into the housing</a:t>
            </a:r>
            <a:endParaRPr sz="1600" dirty="0">
              <a:latin typeface="Calibri"/>
              <a:ea typeface="Calibri"/>
              <a:cs typeface="Calibri"/>
              <a:sym typeface="Calibri"/>
            </a:endParaRPr>
          </a:p>
        </p:txBody>
      </p:sp>
      <p:pic>
        <p:nvPicPr>
          <p:cNvPr id="4" name="Google Shape;245;g34ccd57c21a_0_117">
            <a:extLst>
              <a:ext uri="{FF2B5EF4-FFF2-40B4-BE49-F238E27FC236}">
                <a16:creationId xmlns:a16="http://schemas.microsoft.com/office/drawing/2014/main" id="{E88C5437-7B39-EBE3-7488-EC4BA35EEFCA}"/>
              </a:ext>
            </a:extLst>
          </p:cNvPr>
          <p:cNvPicPr preferRelativeResize="0"/>
          <p:nvPr/>
        </p:nvPicPr>
        <p:blipFill rotWithShape="1">
          <a:blip r:embed="rId5">
            <a:alphaModFix/>
          </a:blip>
          <a:srcRect l="55559" t="27793" r="5395" b="27793"/>
          <a:stretch/>
        </p:blipFill>
        <p:spPr>
          <a:xfrm>
            <a:off x="7680960" y="808148"/>
            <a:ext cx="3718560" cy="2865047"/>
          </a:xfrm>
          <a:prstGeom prst="rect">
            <a:avLst/>
          </a:prstGeom>
          <a:noFill/>
          <a:ln>
            <a:noFill/>
          </a:ln>
        </p:spPr>
      </p:pic>
      <p:pic>
        <p:nvPicPr>
          <p:cNvPr id="5" name="Picture 4">
            <a:extLst>
              <a:ext uri="{FF2B5EF4-FFF2-40B4-BE49-F238E27FC236}">
                <a16:creationId xmlns:a16="http://schemas.microsoft.com/office/drawing/2014/main" id="{68E346DE-7D80-50CA-89AD-A258AF800ACE}"/>
              </a:ext>
            </a:extLst>
          </p:cNvPr>
          <p:cNvPicPr>
            <a:picLocks noChangeAspect="1"/>
          </p:cNvPicPr>
          <p:nvPr/>
        </p:nvPicPr>
        <p:blipFill rotWithShape="1">
          <a:blip r:embed="rId6"/>
          <a:srcRect l="26092" t="43033" r="14317" b="16736"/>
          <a:stretch/>
        </p:blipFill>
        <p:spPr>
          <a:xfrm>
            <a:off x="242270" y="784873"/>
            <a:ext cx="7438690" cy="2995311"/>
          </a:xfrm>
          <a:prstGeom prst="rect">
            <a:avLst/>
          </a:prstGeom>
        </p:spPr>
      </p:pic>
      <p:pic>
        <p:nvPicPr>
          <p:cNvPr id="6" name="Google Shape;244;g34ccd57c21a_0_117">
            <a:extLst>
              <a:ext uri="{FF2B5EF4-FFF2-40B4-BE49-F238E27FC236}">
                <a16:creationId xmlns:a16="http://schemas.microsoft.com/office/drawing/2014/main" id="{D3D5BBCC-BBFA-54CA-8A03-C8A21B8D1C2C}"/>
              </a:ext>
            </a:extLst>
          </p:cNvPr>
          <p:cNvPicPr preferRelativeResize="0"/>
          <p:nvPr/>
        </p:nvPicPr>
        <p:blipFill>
          <a:blip r:embed="rId7">
            <a:alphaModFix/>
          </a:blip>
          <a:stretch>
            <a:fillRect/>
          </a:stretch>
        </p:blipFill>
        <p:spPr>
          <a:xfrm>
            <a:off x="10712251" y="2477014"/>
            <a:ext cx="1235385" cy="701797"/>
          </a:xfrm>
          <a:prstGeom prst="rect">
            <a:avLst/>
          </a:prstGeom>
          <a:noFill/>
          <a:ln>
            <a:noFill/>
          </a:ln>
        </p:spPr>
      </p:pic>
      <p:pic>
        <p:nvPicPr>
          <p:cNvPr id="7" name="Google Shape;246;g34ccd57c21a_0_117">
            <a:extLst>
              <a:ext uri="{FF2B5EF4-FFF2-40B4-BE49-F238E27FC236}">
                <a16:creationId xmlns:a16="http://schemas.microsoft.com/office/drawing/2014/main" id="{D31EA7E6-A544-E83C-45E0-C4C9024B76D5}"/>
              </a:ext>
            </a:extLst>
          </p:cNvPr>
          <p:cNvPicPr preferRelativeResize="0"/>
          <p:nvPr/>
        </p:nvPicPr>
        <p:blipFill>
          <a:blip r:embed="rId8">
            <a:alphaModFix/>
          </a:blip>
          <a:stretch>
            <a:fillRect/>
          </a:stretch>
        </p:blipFill>
        <p:spPr>
          <a:xfrm>
            <a:off x="7863942" y="3758176"/>
            <a:ext cx="3623250" cy="2717476"/>
          </a:xfrm>
          <a:prstGeom prst="rect">
            <a:avLst/>
          </a:prstGeom>
          <a:noFill/>
          <a:ln>
            <a:noFill/>
          </a:ln>
        </p:spPr>
      </p:pic>
      <p:sp>
        <p:nvSpPr>
          <p:cNvPr id="8" name="TextBox 7">
            <a:extLst>
              <a:ext uri="{FF2B5EF4-FFF2-40B4-BE49-F238E27FC236}">
                <a16:creationId xmlns:a16="http://schemas.microsoft.com/office/drawing/2014/main" id="{50E6F7AE-0C76-928A-374A-DB21C288D798}"/>
              </a:ext>
            </a:extLst>
          </p:cNvPr>
          <p:cNvSpPr txBox="1"/>
          <p:nvPr/>
        </p:nvSpPr>
        <p:spPr>
          <a:xfrm>
            <a:off x="487782" y="3797835"/>
            <a:ext cx="6132576" cy="369332"/>
          </a:xfrm>
          <a:prstGeom prst="rect">
            <a:avLst/>
          </a:prstGeom>
          <a:noFill/>
        </p:spPr>
        <p:txBody>
          <a:bodyPr wrap="square" rtlCol="0">
            <a:spAutoFit/>
          </a:bodyPr>
          <a:lstStyle/>
          <a:p>
            <a:r>
              <a:rPr lang="it-IT" dirty="0"/>
              <a:t>Considering what learnt from Layer 3 thermal test: </a:t>
            </a:r>
          </a:p>
        </p:txBody>
      </p:sp>
    </p:spTree>
    <p:extLst>
      <p:ext uri="{BB962C8B-B14F-4D97-AF65-F5344CB8AC3E}">
        <p14:creationId xmlns:p14="http://schemas.microsoft.com/office/powerpoint/2010/main" val="1599945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84355B-B9D3-1E2A-E0E6-E356F8B00036}"/>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DC23305A-DCFD-CA36-D01F-181A931ADE0B}"/>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2DF0819F-912C-A5E2-5E73-9188F0D06D5F}"/>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64701127-5071-F382-FD53-D7C279C518B3}"/>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527FC4F4-6F6A-AF01-B6D5-91C048B0BB26}"/>
              </a:ext>
            </a:extLst>
          </p:cNvPr>
          <p:cNvSpPr>
            <a:spLocks noGrp="1"/>
          </p:cNvSpPr>
          <p:nvPr>
            <p:ph type="title"/>
          </p:nvPr>
        </p:nvSpPr>
        <p:spPr>
          <a:xfrm>
            <a:off x="0" y="-21557"/>
            <a:ext cx="12192000" cy="790661"/>
          </a:xfrm>
        </p:spPr>
        <p:txBody>
          <a:bodyPr>
            <a:normAutofit/>
          </a:bodyPr>
          <a:lstStyle/>
          <a:p>
            <a:pPr algn="ctr"/>
            <a:r>
              <a:rPr lang="en-US" sz="3600" b="1" dirty="0">
                <a:solidFill>
                  <a:schemeClr val="bg1"/>
                </a:solidFill>
              </a:rPr>
              <a:t>Thermal test  vs Thermal simulation results</a:t>
            </a:r>
          </a:p>
        </p:txBody>
      </p:sp>
      <p:sp>
        <p:nvSpPr>
          <p:cNvPr id="138" name="TextBox 137">
            <a:extLst>
              <a:ext uri="{FF2B5EF4-FFF2-40B4-BE49-F238E27FC236}">
                <a16:creationId xmlns:a16="http://schemas.microsoft.com/office/drawing/2014/main" id="{B4B7F2FC-C370-E6D8-614F-AF5B10B0F455}"/>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2AC3B95D-662F-BB14-0825-08AFF22B4F20}"/>
              </a:ext>
            </a:extLst>
          </p:cNvPr>
          <p:cNvSpPr txBox="1"/>
          <p:nvPr/>
        </p:nvSpPr>
        <p:spPr>
          <a:xfrm>
            <a:off x="11721830" y="6534453"/>
            <a:ext cx="445800" cy="307777"/>
          </a:xfrm>
          <a:prstGeom prst="rect">
            <a:avLst/>
          </a:prstGeom>
          <a:noFill/>
        </p:spPr>
        <p:txBody>
          <a:bodyPr wrap="square" rtlCol="0">
            <a:spAutoFit/>
          </a:bodyPr>
          <a:lstStyle/>
          <a:p>
            <a:pPr algn="ctr"/>
            <a:r>
              <a:rPr lang="it-IT" sz="1400" dirty="0">
                <a:solidFill>
                  <a:schemeClr val="bg1"/>
                </a:solidFill>
              </a:rPr>
              <a:t>18</a:t>
            </a:r>
          </a:p>
        </p:txBody>
      </p:sp>
      <p:pic>
        <p:nvPicPr>
          <p:cNvPr id="15" name="Immagine 14">
            <a:extLst>
              <a:ext uri="{FF2B5EF4-FFF2-40B4-BE49-F238E27FC236}">
                <a16:creationId xmlns:a16="http://schemas.microsoft.com/office/drawing/2014/main" id="{50B2D913-19E8-7955-3B38-1047405D1FA3}"/>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0E81DB12-FDA2-E4B8-23FE-1BBDB9FEC589}"/>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Rectangle 2">
            <a:extLst>
              <a:ext uri="{FF2B5EF4-FFF2-40B4-BE49-F238E27FC236}">
                <a16:creationId xmlns:a16="http://schemas.microsoft.com/office/drawing/2014/main" id="{FD47C7E3-D896-552A-CA1A-2EF8A8C57964}"/>
              </a:ext>
            </a:extLst>
          </p:cNvPr>
          <p:cNvSpPr/>
          <p:nvPr/>
        </p:nvSpPr>
        <p:spPr>
          <a:xfrm>
            <a:off x="6595728" y="2300167"/>
            <a:ext cx="5271103" cy="2308324"/>
          </a:xfrm>
          <a:prstGeom prst="rect">
            <a:avLst/>
          </a:prstGeom>
        </p:spPr>
        <p:txBody>
          <a:bodyPr wrap="square">
            <a:spAutoFit/>
          </a:bodyPr>
          <a:lstStyle/>
          <a:p>
            <a:pPr lvl="0"/>
            <a:r>
              <a:rPr lang="en-US" sz="1800" dirty="0">
                <a:solidFill>
                  <a:schemeClr val="dk1"/>
                </a:solidFill>
                <a:ea typeface="Calibri"/>
                <a:cs typeface="Calibri"/>
                <a:sym typeface="Calibri"/>
              </a:rPr>
              <a:t>THERMAL TEST VS SIMULATION RESULTS on layer 2:</a:t>
            </a:r>
          </a:p>
          <a:p>
            <a:pPr marL="457200" lvl="0" indent="-336550">
              <a:buClr>
                <a:schemeClr val="dk1"/>
              </a:buClr>
              <a:buSzPts val="1700"/>
              <a:buFont typeface="Calibri"/>
              <a:buChar char="-"/>
            </a:pPr>
            <a:r>
              <a:rPr lang="en-US" sz="1800" dirty="0">
                <a:solidFill>
                  <a:schemeClr val="dk1"/>
                </a:solidFill>
                <a:ea typeface="Calibri"/>
                <a:cs typeface="Calibri"/>
                <a:sym typeface="Calibri"/>
              </a:rPr>
              <a:t>Thermal simulations on not irradiated sensor of layer 2 modules (with 5 windows cooling plate) predict a ΔT of </a:t>
            </a:r>
            <a:r>
              <a:rPr lang="en-US" sz="1800" b="1" dirty="0">
                <a:solidFill>
                  <a:schemeClr val="dk1"/>
                </a:solidFill>
                <a:ea typeface="Calibri"/>
                <a:cs typeface="Calibri"/>
                <a:sym typeface="Calibri"/>
              </a:rPr>
              <a:t>17°C</a:t>
            </a:r>
          </a:p>
          <a:p>
            <a:pPr marL="457200" lvl="0" indent="-336550">
              <a:buClr>
                <a:schemeClr val="dk1"/>
              </a:buClr>
              <a:buSzPts val="1700"/>
              <a:buFont typeface="Calibri"/>
              <a:buChar char="-"/>
            </a:pPr>
            <a:r>
              <a:rPr lang="en-US" sz="1800" dirty="0">
                <a:solidFill>
                  <a:schemeClr val="dk1"/>
                </a:solidFill>
                <a:ea typeface="Calibri"/>
                <a:cs typeface="Calibri"/>
                <a:sym typeface="Calibri"/>
              </a:rPr>
              <a:t>Thermal Test</a:t>
            </a:r>
            <a:r>
              <a:rPr lang="en-US" sz="1800" b="1" dirty="0">
                <a:solidFill>
                  <a:schemeClr val="dk1"/>
                </a:solidFill>
                <a:ea typeface="Calibri"/>
                <a:cs typeface="Calibri"/>
                <a:sym typeface="Calibri"/>
              </a:rPr>
              <a:t> preliminary</a:t>
            </a:r>
            <a:r>
              <a:rPr lang="en-US" sz="1800" dirty="0">
                <a:solidFill>
                  <a:schemeClr val="dk1"/>
                </a:solidFill>
                <a:ea typeface="Calibri"/>
                <a:cs typeface="Calibri"/>
                <a:sym typeface="Calibri"/>
              </a:rPr>
              <a:t> results of layer 2 modules  show a </a:t>
            </a:r>
            <a:r>
              <a:rPr lang="en-US" sz="1800" b="1" dirty="0">
                <a:solidFill>
                  <a:schemeClr val="dk1"/>
                </a:solidFill>
                <a:ea typeface="Calibri"/>
                <a:cs typeface="Calibri"/>
                <a:sym typeface="Calibri"/>
              </a:rPr>
              <a:t>lower Temperature of 3-4 °C </a:t>
            </a:r>
            <a:r>
              <a:rPr lang="en-US" sz="1800" dirty="0" err="1">
                <a:solidFill>
                  <a:schemeClr val="dk1"/>
                </a:solidFill>
                <a:ea typeface="Calibri"/>
                <a:cs typeface="Calibri"/>
                <a:sym typeface="Calibri"/>
              </a:rPr>
              <a:t>wrt</a:t>
            </a:r>
            <a:r>
              <a:rPr lang="en-US" sz="1800" dirty="0">
                <a:solidFill>
                  <a:schemeClr val="dk1"/>
                </a:solidFill>
                <a:ea typeface="Calibri"/>
                <a:cs typeface="Calibri"/>
                <a:sym typeface="Calibri"/>
              </a:rPr>
              <a:t> the simulation in the same conditions (of CO2 flux), therefore a ΔT=</a:t>
            </a:r>
            <a:r>
              <a:rPr lang="en-US" sz="1800" b="1" dirty="0">
                <a:solidFill>
                  <a:schemeClr val="dk1"/>
                </a:solidFill>
                <a:ea typeface="Calibri"/>
                <a:cs typeface="Calibri"/>
                <a:sym typeface="Calibri"/>
              </a:rPr>
              <a:t>13-15 °C</a:t>
            </a:r>
            <a:endParaRPr lang="en-US" sz="1800" dirty="0">
              <a:solidFill>
                <a:schemeClr val="dk1"/>
              </a:solidFill>
              <a:ea typeface="Calibri"/>
              <a:cs typeface="Calibri"/>
              <a:sym typeface="Calibri"/>
            </a:endParaRPr>
          </a:p>
        </p:txBody>
      </p:sp>
      <p:grpSp>
        <p:nvGrpSpPr>
          <p:cNvPr id="4" name="Gruppo 29">
            <a:extLst>
              <a:ext uri="{FF2B5EF4-FFF2-40B4-BE49-F238E27FC236}">
                <a16:creationId xmlns:a16="http://schemas.microsoft.com/office/drawing/2014/main" id="{20B5BC82-7DBB-8839-9AC2-542176D13281}"/>
              </a:ext>
            </a:extLst>
          </p:cNvPr>
          <p:cNvGrpSpPr/>
          <p:nvPr/>
        </p:nvGrpSpPr>
        <p:grpSpPr>
          <a:xfrm>
            <a:off x="451062" y="1128257"/>
            <a:ext cx="6144666" cy="5031273"/>
            <a:chOff x="308970" y="967750"/>
            <a:chExt cx="6144666" cy="5031273"/>
          </a:xfrm>
        </p:grpSpPr>
        <p:grpSp>
          <p:nvGrpSpPr>
            <p:cNvPr id="5" name="Gruppo 6">
              <a:extLst>
                <a:ext uri="{FF2B5EF4-FFF2-40B4-BE49-F238E27FC236}">
                  <a16:creationId xmlns:a16="http://schemas.microsoft.com/office/drawing/2014/main" id="{8F871550-9DDF-B83C-AF16-518E07B5DD26}"/>
                </a:ext>
              </a:extLst>
            </p:cNvPr>
            <p:cNvGrpSpPr/>
            <p:nvPr/>
          </p:nvGrpSpPr>
          <p:grpSpPr>
            <a:xfrm>
              <a:off x="308970" y="967750"/>
              <a:ext cx="6144666" cy="5031273"/>
              <a:chOff x="308970" y="967750"/>
              <a:chExt cx="6144666" cy="5031273"/>
            </a:xfrm>
          </p:grpSpPr>
          <p:pic>
            <p:nvPicPr>
              <p:cNvPr id="14" name="Immagine 3">
                <a:extLst>
                  <a:ext uri="{FF2B5EF4-FFF2-40B4-BE49-F238E27FC236}">
                    <a16:creationId xmlns:a16="http://schemas.microsoft.com/office/drawing/2014/main" id="{034CC924-EF9E-3DF5-3F35-ABA9B44486F5}"/>
                  </a:ext>
                </a:extLst>
              </p:cNvPr>
              <p:cNvPicPr>
                <a:picLocks noChangeAspect="1"/>
              </p:cNvPicPr>
              <p:nvPr/>
            </p:nvPicPr>
            <p:blipFill rotWithShape="1">
              <a:blip r:embed="rId5"/>
              <a:srcRect r="15117" b="29179"/>
              <a:stretch/>
            </p:blipFill>
            <p:spPr>
              <a:xfrm>
                <a:off x="308971" y="967750"/>
                <a:ext cx="6144665" cy="3720074"/>
              </a:xfrm>
              <a:prstGeom prst="rect">
                <a:avLst/>
              </a:prstGeom>
            </p:spPr>
          </p:pic>
          <p:grpSp>
            <p:nvGrpSpPr>
              <p:cNvPr id="16" name="Group 15">
                <a:extLst>
                  <a:ext uri="{FF2B5EF4-FFF2-40B4-BE49-F238E27FC236}">
                    <a16:creationId xmlns:a16="http://schemas.microsoft.com/office/drawing/2014/main" id="{A3813F41-019C-EAB5-F60E-A9C5FD05B21C}"/>
                  </a:ext>
                </a:extLst>
              </p:cNvPr>
              <p:cNvGrpSpPr/>
              <p:nvPr/>
            </p:nvGrpSpPr>
            <p:grpSpPr>
              <a:xfrm>
                <a:off x="308970" y="3144520"/>
                <a:ext cx="4611010" cy="2854503"/>
                <a:chOff x="402279" y="2589870"/>
                <a:chExt cx="3608373" cy="2286187"/>
              </a:xfrm>
            </p:grpSpPr>
            <p:sp>
              <p:nvSpPr>
                <p:cNvPr id="18" name="Google Shape;187;g34ccd57c21a_0_56">
                  <a:extLst>
                    <a:ext uri="{FF2B5EF4-FFF2-40B4-BE49-F238E27FC236}">
                      <a16:creationId xmlns:a16="http://schemas.microsoft.com/office/drawing/2014/main" id="{14853179-4F37-AFC2-1E31-FB5613523978}"/>
                    </a:ext>
                  </a:extLst>
                </p:cNvPr>
                <p:cNvSpPr txBox="1"/>
                <p:nvPr/>
              </p:nvSpPr>
              <p:spPr>
                <a:xfrm>
                  <a:off x="402279" y="4383081"/>
                  <a:ext cx="1748051" cy="492976"/>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it-IT" sz="1400" dirty="0">
                      <a:solidFill>
                        <a:schemeClr val="dk1"/>
                      </a:solidFill>
                      <a:ea typeface="Calibri"/>
                      <a:cs typeface="Calibri"/>
                      <a:sym typeface="Calibri"/>
                    </a:rPr>
                    <a:t>Results from thermal test projected to this plot</a:t>
                  </a:r>
                  <a:endParaRPr sz="1400" dirty="0">
                    <a:solidFill>
                      <a:schemeClr val="dk1"/>
                    </a:solidFill>
                    <a:ea typeface="Calibri"/>
                    <a:cs typeface="Calibri"/>
                    <a:sym typeface="Calibri"/>
                  </a:endParaRPr>
                </a:p>
              </p:txBody>
            </p:sp>
            <p:cxnSp>
              <p:nvCxnSpPr>
                <p:cNvPr id="20" name="Google Shape;185;g34ccd57c21a_0_56">
                  <a:extLst>
                    <a:ext uri="{FF2B5EF4-FFF2-40B4-BE49-F238E27FC236}">
                      <a16:creationId xmlns:a16="http://schemas.microsoft.com/office/drawing/2014/main" id="{F41A0CAD-F146-29F7-0016-88539CDF5823}"/>
                    </a:ext>
                  </a:extLst>
                </p:cNvPr>
                <p:cNvCxnSpPr/>
                <p:nvPr/>
              </p:nvCxnSpPr>
              <p:spPr>
                <a:xfrm flipV="1">
                  <a:off x="1250589" y="3244914"/>
                  <a:ext cx="27522" cy="1090328"/>
                </a:xfrm>
                <a:prstGeom prst="straightConnector1">
                  <a:avLst/>
                </a:prstGeom>
                <a:noFill/>
                <a:ln w="28575" cap="flat" cmpd="sng">
                  <a:solidFill>
                    <a:schemeClr val="dk2"/>
                  </a:solidFill>
                  <a:prstDash val="solid"/>
                  <a:round/>
                  <a:headEnd type="none" w="med" len="med"/>
                  <a:tailEnd type="triangle" w="med" len="med"/>
                </a:ln>
              </p:spPr>
            </p:cxnSp>
            <p:cxnSp>
              <p:nvCxnSpPr>
                <p:cNvPr id="21" name="Google Shape;185;g34ccd57c21a_0_56">
                  <a:extLst>
                    <a:ext uri="{FF2B5EF4-FFF2-40B4-BE49-F238E27FC236}">
                      <a16:creationId xmlns:a16="http://schemas.microsoft.com/office/drawing/2014/main" id="{39CE839E-A983-0AB2-AB3C-B96E40081934}"/>
                    </a:ext>
                  </a:extLst>
                </p:cNvPr>
                <p:cNvCxnSpPr/>
                <p:nvPr/>
              </p:nvCxnSpPr>
              <p:spPr>
                <a:xfrm flipV="1">
                  <a:off x="3243403" y="2589870"/>
                  <a:ext cx="767249" cy="1181930"/>
                </a:xfrm>
                <a:prstGeom prst="straightConnector1">
                  <a:avLst/>
                </a:prstGeom>
                <a:noFill/>
                <a:ln w="28575" cap="flat" cmpd="sng">
                  <a:solidFill>
                    <a:schemeClr val="dk2"/>
                  </a:solidFill>
                  <a:prstDash val="solid"/>
                  <a:round/>
                  <a:headEnd type="none" w="med" len="med"/>
                  <a:tailEnd type="triangle" w="med" len="med"/>
                </a:ln>
              </p:spPr>
            </p:cxnSp>
          </p:grpSp>
          <p:pic>
            <p:nvPicPr>
              <p:cNvPr id="17" name="Immagine 20">
                <a:extLst>
                  <a:ext uri="{FF2B5EF4-FFF2-40B4-BE49-F238E27FC236}">
                    <a16:creationId xmlns:a16="http://schemas.microsoft.com/office/drawing/2014/main" id="{81F72C85-4FAE-73D8-23AF-9D4AADD68753}"/>
                  </a:ext>
                </a:extLst>
              </p:cNvPr>
              <p:cNvPicPr>
                <a:picLocks noChangeAspect="1"/>
              </p:cNvPicPr>
              <p:nvPr/>
            </p:nvPicPr>
            <p:blipFill rotWithShape="1">
              <a:blip r:embed="rId5"/>
              <a:srcRect l="28153" t="71207" r="49552" b="10624"/>
              <a:stretch/>
            </p:blipFill>
            <p:spPr>
              <a:xfrm>
                <a:off x="2796015" y="4643083"/>
                <a:ext cx="1613916" cy="954352"/>
              </a:xfrm>
              <a:prstGeom prst="rect">
                <a:avLst/>
              </a:prstGeom>
            </p:spPr>
          </p:pic>
        </p:grpSp>
        <p:cxnSp>
          <p:nvCxnSpPr>
            <p:cNvPr id="6" name="Connettore diritto 9">
              <a:extLst>
                <a:ext uri="{FF2B5EF4-FFF2-40B4-BE49-F238E27FC236}">
                  <a16:creationId xmlns:a16="http://schemas.microsoft.com/office/drawing/2014/main" id="{C3ADDCB4-7FB1-9062-97A1-0B2738639E1F}"/>
                </a:ext>
              </a:extLst>
            </p:cNvPr>
            <p:cNvCxnSpPr/>
            <p:nvPr/>
          </p:nvCxnSpPr>
          <p:spPr>
            <a:xfrm>
              <a:off x="4076700" y="2303780"/>
              <a:ext cx="360680" cy="2082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ttore diritto 24">
              <a:extLst>
                <a:ext uri="{FF2B5EF4-FFF2-40B4-BE49-F238E27FC236}">
                  <a16:creationId xmlns:a16="http://schemas.microsoft.com/office/drawing/2014/main" id="{47505460-8940-F22C-4E49-3615FA74E429}"/>
                </a:ext>
              </a:extLst>
            </p:cNvPr>
            <p:cNvCxnSpPr/>
            <p:nvPr/>
          </p:nvCxnSpPr>
          <p:spPr>
            <a:xfrm flipV="1">
              <a:off x="3025140" y="4396740"/>
              <a:ext cx="487680" cy="254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ttore diritto 30">
              <a:extLst>
                <a:ext uri="{FF2B5EF4-FFF2-40B4-BE49-F238E27FC236}">
                  <a16:creationId xmlns:a16="http://schemas.microsoft.com/office/drawing/2014/main" id="{A9B5D803-00F4-88CE-EA56-D8FAB7CCFAAB}"/>
                </a:ext>
              </a:extLst>
            </p:cNvPr>
            <p:cNvCxnSpPr/>
            <p:nvPr/>
          </p:nvCxnSpPr>
          <p:spPr>
            <a:xfrm flipV="1">
              <a:off x="3794760" y="4396740"/>
              <a:ext cx="443463" cy="254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ttore diritto 26">
              <a:extLst>
                <a:ext uri="{FF2B5EF4-FFF2-40B4-BE49-F238E27FC236}">
                  <a16:creationId xmlns:a16="http://schemas.microsoft.com/office/drawing/2014/main" id="{D651AD53-8628-49BE-08FE-53B680F846F1}"/>
                </a:ext>
              </a:extLst>
            </p:cNvPr>
            <p:cNvCxnSpPr/>
            <p:nvPr/>
          </p:nvCxnSpPr>
          <p:spPr>
            <a:xfrm>
              <a:off x="4500880" y="1879600"/>
              <a:ext cx="360680" cy="2082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diritto 27">
              <a:extLst>
                <a:ext uri="{FF2B5EF4-FFF2-40B4-BE49-F238E27FC236}">
                  <a16:creationId xmlns:a16="http://schemas.microsoft.com/office/drawing/2014/main" id="{BA8630F5-846E-5D44-474F-0FCEDC1D3EB4}"/>
                </a:ext>
              </a:extLst>
            </p:cNvPr>
            <p:cNvCxnSpPr/>
            <p:nvPr/>
          </p:nvCxnSpPr>
          <p:spPr>
            <a:xfrm flipV="1">
              <a:off x="4500880" y="1879600"/>
              <a:ext cx="360680" cy="2082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ttore diritto 38">
              <a:extLst>
                <a:ext uri="{FF2B5EF4-FFF2-40B4-BE49-F238E27FC236}">
                  <a16:creationId xmlns:a16="http://schemas.microsoft.com/office/drawing/2014/main" id="{2F41ED2B-7CBD-CD6F-5957-78772DE1678A}"/>
                </a:ext>
              </a:extLst>
            </p:cNvPr>
            <p:cNvCxnSpPr/>
            <p:nvPr/>
          </p:nvCxnSpPr>
          <p:spPr>
            <a:xfrm flipV="1">
              <a:off x="4076700" y="2300296"/>
              <a:ext cx="360680" cy="2082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22736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74860-619B-18DB-6AA0-67C76106C0E1}"/>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D573BEC5-5125-2B9A-F6F3-6137B69C0ED3}"/>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71368E16-5F46-0C3C-F106-CD176EE8AB93}"/>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78435906-F863-74D0-4E1E-B39F10A0B8A3}"/>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1EB1AFFE-D1ED-57F3-29D4-02F7AAB7C25D}"/>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Conclusion</a:t>
            </a:r>
            <a:endParaRPr lang="it-IT" sz="4000" b="1" dirty="0">
              <a:solidFill>
                <a:schemeClr val="bg1"/>
              </a:solidFill>
            </a:endParaRPr>
          </a:p>
        </p:txBody>
      </p:sp>
      <p:sp>
        <p:nvSpPr>
          <p:cNvPr id="138" name="TextBox 137">
            <a:extLst>
              <a:ext uri="{FF2B5EF4-FFF2-40B4-BE49-F238E27FC236}">
                <a16:creationId xmlns:a16="http://schemas.microsoft.com/office/drawing/2014/main" id="{8DC27B83-9D93-295F-1583-0119AFDD1BB9}"/>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4339952D-225A-C760-AC9A-7D59936DF32D}"/>
              </a:ext>
            </a:extLst>
          </p:cNvPr>
          <p:cNvSpPr txBox="1"/>
          <p:nvPr/>
        </p:nvSpPr>
        <p:spPr>
          <a:xfrm>
            <a:off x="11712102" y="6534453"/>
            <a:ext cx="455528" cy="307777"/>
          </a:xfrm>
          <a:prstGeom prst="rect">
            <a:avLst/>
          </a:prstGeom>
          <a:noFill/>
        </p:spPr>
        <p:txBody>
          <a:bodyPr wrap="square" rtlCol="0">
            <a:spAutoFit/>
          </a:bodyPr>
          <a:lstStyle/>
          <a:p>
            <a:pPr algn="ctr"/>
            <a:r>
              <a:rPr lang="it-IT" sz="1400" dirty="0">
                <a:solidFill>
                  <a:schemeClr val="bg1"/>
                </a:solidFill>
              </a:rPr>
              <a:t>19</a:t>
            </a:r>
          </a:p>
        </p:txBody>
      </p:sp>
      <p:pic>
        <p:nvPicPr>
          <p:cNvPr id="15" name="Immagine 14">
            <a:extLst>
              <a:ext uri="{FF2B5EF4-FFF2-40B4-BE49-F238E27FC236}">
                <a16:creationId xmlns:a16="http://schemas.microsoft.com/office/drawing/2014/main" id="{CE0CE7A6-3179-FE31-AD9C-805FB7175370}"/>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312FC537-A790-F8A9-024C-02C71093D7A6}"/>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Content Placeholder 2">
            <a:extLst>
              <a:ext uri="{FF2B5EF4-FFF2-40B4-BE49-F238E27FC236}">
                <a16:creationId xmlns:a16="http://schemas.microsoft.com/office/drawing/2014/main" id="{B28DDC30-D206-C97E-E46B-93CD5BF0F6A9}"/>
              </a:ext>
            </a:extLst>
          </p:cNvPr>
          <p:cNvSpPr txBox="1">
            <a:spLocks/>
          </p:cNvSpPr>
          <p:nvPr/>
        </p:nvSpPr>
        <p:spPr>
          <a:xfrm>
            <a:off x="814344" y="972766"/>
            <a:ext cx="10515600" cy="491246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b="0" dirty="0"/>
              <a:t>The layer prototypes allowed to practice with the mechanics, to do the first exercise for thermal validation, to define the assembly procedure, to finalize the flange design, to test the handling tools and to set up the module integration tool.</a:t>
            </a:r>
          </a:p>
          <a:p>
            <a:pPr marL="342900" indent="-342900">
              <a:buFont typeface="Arial" panose="020B0604020202020204" pitchFamily="34" charset="0"/>
              <a:buChar char="•"/>
            </a:pPr>
            <a:r>
              <a:rPr lang="en-US" b="0" dirty="0"/>
              <a:t>We defined a procedure to align layer by layer starting from the external cylinder avoiding a waterfall effect on the misplacements. This improves the precision for the whole quarter </a:t>
            </a:r>
          </a:p>
          <a:p>
            <a:pPr marL="342900" indent="-342900">
              <a:buFont typeface="Arial" panose="020B0604020202020204" pitchFamily="34" charset="0"/>
              <a:buChar char="•"/>
            </a:pPr>
            <a:r>
              <a:rPr lang="en-US" b="0" dirty="0"/>
              <a:t>The first final external cylinder is realized. Its precision and stability will drive the realization of the rest of the detector</a:t>
            </a:r>
          </a:p>
          <a:p>
            <a:pPr marL="342900" indent="-342900">
              <a:buFont typeface="Arial" panose="020B0604020202020204" pitchFamily="34" charset="0"/>
              <a:buChar char="•"/>
            </a:pPr>
            <a:r>
              <a:rPr lang="en-US" b="0" dirty="0"/>
              <a:t>Test results on not irradiated sensor show a better performance with respect to the simulation in the same condition</a:t>
            </a:r>
          </a:p>
          <a:p>
            <a:pPr marL="342900" indent="-342900">
              <a:buFont typeface="Arial" panose="020B0604020202020204" pitchFamily="34" charset="0"/>
              <a:buChar char="•"/>
            </a:pPr>
            <a:r>
              <a:rPr lang="en-US" b="0" dirty="0"/>
              <a:t>The most critical layers have been identified by simulations and confirmed by test, they will guide the assembly procedure of TBPX mechanics.</a:t>
            </a:r>
          </a:p>
        </p:txBody>
      </p:sp>
    </p:spTree>
    <p:extLst>
      <p:ext uri="{BB962C8B-B14F-4D97-AF65-F5344CB8AC3E}">
        <p14:creationId xmlns:p14="http://schemas.microsoft.com/office/powerpoint/2010/main" val="88827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ulticolored machine with many wires&#10;&#10;AI-generated content may be incorrect.">
            <a:extLst>
              <a:ext uri="{FF2B5EF4-FFF2-40B4-BE49-F238E27FC236}">
                <a16:creationId xmlns:a16="http://schemas.microsoft.com/office/drawing/2014/main" id="{47C8513D-EF62-13CB-B3E9-A805BBB0DC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068718">
            <a:off x="7227045" y="3743746"/>
            <a:ext cx="3860013" cy="2459037"/>
          </a:xfrm>
          <a:prstGeom prst="rect">
            <a:avLst/>
          </a:prstGeom>
        </p:spPr>
      </p:pic>
      <p:sp>
        <p:nvSpPr>
          <p:cNvPr id="61" name="Rettangolo 60"/>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C10B0D72-CAD8-4F0F-851B-DD9178DB920D}"/>
              </a:ext>
            </a:extLst>
          </p:cNvPr>
          <p:cNvPicPr>
            <a:picLocks noGrp="1" noChangeAspect="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F893E840-9B32-42E6-97CF-01245BDF2103}"/>
              </a:ext>
            </a:extLst>
          </p:cNvPr>
          <p:cNvSpPr>
            <a:spLocks noGrp="1"/>
          </p:cNvSpPr>
          <p:nvPr>
            <p:ph type="title"/>
          </p:nvPr>
        </p:nvSpPr>
        <p:spPr>
          <a:xfrm>
            <a:off x="0" y="-21557"/>
            <a:ext cx="12192000" cy="790661"/>
          </a:xfrm>
        </p:spPr>
        <p:txBody>
          <a:bodyPr>
            <a:normAutofit/>
          </a:bodyPr>
          <a:lstStyle/>
          <a:p>
            <a:pPr algn="ctr"/>
            <a:r>
              <a:rPr lang="it-IT" sz="4000" b="1" kern="0" dirty="0">
                <a:solidFill>
                  <a:schemeClr val="bg1"/>
                </a:solidFill>
                <a:ea typeface="Microsoft YaHei" pitchFamily="2"/>
                <a:cs typeface="Calibri" panose="020F0502020204030204" pitchFamily="34" charset="0"/>
              </a:rPr>
              <a:t>The Phase-2 Inner Tracker</a:t>
            </a:r>
            <a:endParaRPr lang="it-IT" sz="4000" b="1" dirty="0">
              <a:solidFill>
                <a:schemeClr val="bg1"/>
              </a:solidFill>
            </a:endParaRPr>
          </a:p>
        </p:txBody>
      </p:sp>
      <p:sp>
        <p:nvSpPr>
          <p:cNvPr id="138" name="TextBox 137">
            <a:extLst>
              <a:ext uri="{FF2B5EF4-FFF2-40B4-BE49-F238E27FC236}">
                <a16:creationId xmlns:a16="http://schemas.microsoft.com/office/drawing/2014/main" id="{44AA34BF-1B2B-4AB1-8161-36E3073E849B}"/>
              </a:ext>
            </a:extLst>
          </p:cNvPr>
          <p:cNvSpPr txBox="1"/>
          <p:nvPr/>
        </p:nvSpPr>
        <p:spPr>
          <a:xfrm>
            <a:off x="4183879" y="6550223"/>
            <a:ext cx="3824242" cy="523220"/>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a:p>
            <a:pPr algn="ctr"/>
            <a:endParaRPr lang="it-IT" sz="1400" dirty="0">
              <a:solidFill>
                <a:schemeClr val="bg1"/>
              </a:solidFill>
            </a:endParaRPr>
          </a:p>
        </p:txBody>
      </p:sp>
      <p:sp>
        <p:nvSpPr>
          <p:cNvPr id="70" name="TextBox 69">
            <a:extLst>
              <a:ext uri="{FF2B5EF4-FFF2-40B4-BE49-F238E27FC236}">
                <a16:creationId xmlns:a16="http://schemas.microsoft.com/office/drawing/2014/main" id="{D8318EF1-078B-4049-BEF7-CF88A9444FB1}"/>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2</a:t>
            </a:r>
          </a:p>
        </p:txBody>
      </p:sp>
      <p:pic>
        <p:nvPicPr>
          <p:cNvPr id="15" name="Immagine 14"/>
          <p:cNvPicPr>
            <a:picLocks noChangeAspect="1"/>
          </p:cNvPicPr>
          <p:nvPr/>
        </p:nvPicPr>
        <p:blipFill>
          <a:blip r:embed="rId5"/>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945FD87A-58A1-4270-8712-E4A70439A4D0}"/>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4" name="Picture 3" descr="A graph with green and orange lines&#10;&#10;Description automatically generated">
            <a:extLst>
              <a:ext uri="{FF2B5EF4-FFF2-40B4-BE49-F238E27FC236}">
                <a16:creationId xmlns:a16="http://schemas.microsoft.com/office/drawing/2014/main" id="{94018B10-23A9-3D79-54E6-82C1C0ED24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68" y="3983828"/>
            <a:ext cx="7293315" cy="2431105"/>
          </a:xfrm>
          <a:prstGeom prst="rect">
            <a:avLst/>
          </a:prstGeom>
        </p:spPr>
      </p:pic>
      <p:sp>
        <p:nvSpPr>
          <p:cNvPr id="5" name="Segnaposto contenuto 2">
            <a:extLst>
              <a:ext uri="{FF2B5EF4-FFF2-40B4-BE49-F238E27FC236}">
                <a16:creationId xmlns:a16="http://schemas.microsoft.com/office/drawing/2014/main" id="{8B1BDBA8-8E32-8E12-B84C-C18A1663FCEC}"/>
              </a:ext>
            </a:extLst>
          </p:cNvPr>
          <p:cNvSpPr txBox="1">
            <a:spLocks/>
          </p:cNvSpPr>
          <p:nvPr/>
        </p:nvSpPr>
        <p:spPr>
          <a:xfrm>
            <a:off x="154637" y="959264"/>
            <a:ext cx="6970305" cy="300354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600" b="0" dirty="0">
                <a:cs typeface="Calibri" panose="020F0502020204030204" pitchFamily="34" charset="0"/>
              </a:rPr>
              <a:t>During LHC Phase II, the CMS Inner tracker will be updated. The goal of this upgrade is to maintain or even improve the tracking performance compared to the Phase I detector. The main improvements are the increase of the tracker coverage and the increase of detector resolution</a:t>
            </a:r>
          </a:p>
          <a:p>
            <a:r>
              <a:rPr lang="en-US" sz="1600" b="0" dirty="0">
                <a:cs typeface="Calibri" panose="020F0502020204030204" pitchFamily="34" charset="0"/>
              </a:rPr>
              <a:t>Made of barrel part with four layers (Tracker Barrel Pixel Detector, </a:t>
            </a:r>
            <a:r>
              <a:rPr lang="en-US" sz="1600" b="0" i="1" dirty="0">
                <a:cs typeface="Calibri" panose="020F0502020204030204" pitchFamily="34" charset="0"/>
              </a:rPr>
              <a:t>TBPX</a:t>
            </a:r>
            <a:r>
              <a:rPr lang="en-US" sz="1600" b="0" dirty="0">
                <a:cs typeface="Calibri" panose="020F0502020204030204" pitchFamily="34" charset="0"/>
              </a:rPr>
              <a:t>), eight small double-discs per side (Tracker Forward Pixel Detector, </a:t>
            </a:r>
            <a:r>
              <a:rPr lang="en-US" sz="1600" b="0" i="1" dirty="0">
                <a:cs typeface="Calibri" panose="020F0502020204030204" pitchFamily="34" charset="0"/>
              </a:rPr>
              <a:t>TFPX</a:t>
            </a:r>
            <a:r>
              <a:rPr lang="en-US" sz="1600" b="0" dirty="0">
                <a:cs typeface="Calibri" panose="020F0502020204030204" pitchFamily="34" charset="0"/>
              </a:rPr>
              <a:t>) and four large double-disks per side (Tracker Endcap Pixel Detector, </a:t>
            </a:r>
            <a:r>
              <a:rPr lang="en-US" sz="1600" b="0" i="1" dirty="0">
                <a:cs typeface="Calibri" panose="020F0502020204030204" pitchFamily="34" charset="0"/>
              </a:rPr>
              <a:t>TEPX</a:t>
            </a:r>
            <a:r>
              <a:rPr lang="en-US" sz="1600" b="0" dirty="0">
                <a:cs typeface="Calibri" panose="020F0502020204030204" pitchFamily="34" charset="0"/>
              </a:rPr>
              <a:t>). The whole Inner tracker slides inside ITST rails (Inner Tracker Support Tube)</a:t>
            </a:r>
          </a:p>
          <a:p>
            <a:r>
              <a:rPr lang="en-US" sz="1600" b="0" dirty="0">
                <a:cs typeface="Calibri" panose="020F0502020204030204" pitchFamily="34" charset="0"/>
              </a:rPr>
              <a:t>Placed all around the beam pipe, it is installed inside the Outer Tracker  </a:t>
            </a:r>
            <a:br>
              <a:rPr lang="en-US" sz="1600" b="0" dirty="0">
                <a:cs typeface="Calibri" panose="020F0502020204030204" pitchFamily="34" charset="0"/>
              </a:rPr>
            </a:br>
            <a:r>
              <a:rPr lang="en-US" sz="1600" b="0" dirty="0">
                <a:cs typeface="Calibri" panose="020F0502020204030204" pitchFamily="34" charset="0"/>
              </a:rPr>
              <a:t>→ possibility to replace innermost degraded parts over an Extended Technical Stop</a:t>
            </a:r>
          </a:p>
        </p:txBody>
      </p:sp>
      <p:pic>
        <p:nvPicPr>
          <p:cNvPr id="7" name="Immagine 4">
            <a:extLst>
              <a:ext uri="{FF2B5EF4-FFF2-40B4-BE49-F238E27FC236}">
                <a16:creationId xmlns:a16="http://schemas.microsoft.com/office/drawing/2014/main" id="{47CEDCEF-DEA0-CC09-AF88-9F7B8AFBF259}"/>
              </a:ext>
            </a:extLst>
          </p:cNvPr>
          <p:cNvPicPr>
            <a:picLocks noChangeAspect="1"/>
          </p:cNvPicPr>
          <p:nvPr/>
        </p:nvPicPr>
        <p:blipFill>
          <a:blip r:embed="rId7"/>
          <a:stretch>
            <a:fillRect/>
          </a:stretch>
        </p:blipFill>
        <p:spPr>
          <a:xfrm>
            <a:off x="7324683" y="1062430"/>
            <a:ext cx="3404608" cy="2527748"/>
          </a:xfrm>
          <a:prstGeom prst="rect">
            <a:avLst/>
          </a:prstGeom>
        </p:spPr>
      </p:pic>
      <p:grpSp>
        <p:nvGrpSpPr>
          <p:cNvPr id="8" name="Group 7">
            <a:extLst>
              <a:ext uri="{FF2B5EF4-FFF2-40B4-BE49-F238E27FC236}">
                <a16:creationId xmlns:a16="http://schemas.microsoft.com/office/drawing/2014/main" id="{FA8A9021-3A2A-8A8C-8EF6-F440F8C24F72}"/>
              </a:ext>
            </a:extLst>
          </p:cNvPr>
          <p:cNvGrpSpPr/>
          <p:nvPr/>
        </p:nvGrpSpPr>
        <p:grpSpPr>
          <a:xfrm>
            <a:off x="2209800" y="4274685"/>
            <a:ext cx="4243405" cy="1872536"/>
            <a:chOff x="4737995" y="1962924"/>
            <a:chExt cx="3981142" cy="1658091"/>
          </a:xfrm>
        </p:grpSpPr>
        <p:sp>
          <p:nvSpPr>
            <p:cNvPr id="9" name="CasellaDiTesto 10">
              <a:extLst>
                <a:ext uri="{FF2B5EF4-FFF2-40B4-BE49-F238E27FC236}">
                  <a16:creationId xmlns:a16="http://schemas.microsoft.com/office/drawing/2014/main" id="{B7E353D8-4F35-7943-CFB1-44A5F848DEDC}"/>
                </a:ext>
              </a:extLst>
            </p:cNvPr>
            <p:cNvSpPr txBox="1"/>
            <p:nvPr/>
          </p:nvSpPr>
          <p:spPr>
            <a:xfrm>
              <a:off x="5793043" y="1962924"/>
              <a:ext cx="500759" cy="307716"/>
            </a:xfrm>
            <a:prstGeom prst="rect">
              <a:avLst/>
            </a:prstGeom>
            <a:noFill/>
          </p:spPr>
          <p:txBody>
            <a:bodyPr wrap="none" rtlCol="0">
              <a:spAutoFit/>
            </a:bodyPr>
            <a:lstStyle/>
            <a:p>
              <a:r>
                <a:rPr lang="it-IT" sz="2000" b="1" dirty="0"/>
                <a:t>TBPX</a:t>
              </a:r>
              <a:endParaRPr lang="it-IT" b="1" dirty="0"/>
            </a:p>
          </p:txBody>
        </p:sp>
        <p:sp>
          <p:nvSpPr>
            <p:cNvPr id="10" name="CasellaDiTesto 11">
              <a:extLst>
                <a:ext uri="{FF2B5EF4-FFF2-40B4-BE49-F238E27FC236}">
                  <a16:creationId xmlns:a16="http://schemas.microsoft.com/office/drawing/2014/main" id="{182BF59A-AB9B-8B9F-D0B6-10774B3CBF15}"/>
                </a:ext>
              </a:extLst>
            </p:cNvPr>
            <p:cNvSpPr txBox="1"/>
            <p:nvPr/>
          </p:nvSpPr>
          <p:spPr>
            <a:xfrm>
              <a:off x="5054404" y="2096472"/>
              <a:ext cx="438992" cy="284046"/>
            </a:xfrm>
            <a:prstGeom prst="rect">
              <a:avLst/>
            </a:prstGeom>
            <a:noFill/>
          </p:spPr>
          <p:txBody>
            <a:bodyPr wrap="none" rtlCol="0">
              <a:spAutoFit/>
            </a:bodyPr>
            <a:lstStyle/>
            <a:p>
              <a:r>
                <a:rPr lang="it-IT" dirty="0"/>
                <a:t>TFPX</a:t>
              </a:r>
            </a:p>
          </p:txBody>
        </p:sp>
        <p:sp>
          <p:nvSpPr>
            <p:cNvPr id="11" name="CasellaDiTesto 12">
              <a:extLst>
                <a:ext uri="{FF2B5EF4-FFF2-40B4-BE49-F238E27FC236}">
                  <a16:creationId xmlns:a16="http://schemas.microsoft.com/office/drawing/2014/main" id="{764EB1E4-5B90-FB91-31B1-76BEAD618F23}"/>
                </a:ext>
              </a:extLst>
            </p:cNvPr>
            <p:cNvSpPr txBox="1"/>
            <p:nvPr/>
          </p:nvSpPr>
          <p:spPr>
            <a:xfrm>
              <a:off x="7864099" y="3336969"/>
              <a:ext cx="443407" cy="284046"/>
            </a:xfrm>
            <a:prstGeom prst="rect">
              <a:avLst/>
            </a:prstGeom>
            <a:noFill/>
          </p:spPr>
          <p:txBody>
            <a:bodyPr wrap="none" rtlCol="0">
              <a:spAutoFit/>
            </a:bodyPr>
            <a:lstStyle/>
            <a:p>
              <a:r>
                <a:rPr lang="it-IT" dirty="0"/>
                <a:t>TEPX</a:t>
              </a:r>
            </a:p>
          </p:txBody>
        </p:sp>
        <p:sp>
          <p:nvSpPr>
            <p:cNvPr id="14" name="Parentesi graffa aperta 13">
              <a:extLst>
                <a:ext uri="{FF2B5EF4-FFF2-40B4-BE49-F238E27FC236}">
                  <a16:creationId xmlns:a16="http://schemas.microsoft.com/office/drawing/2014/main" id="{AD392765-51E5-3674-2C72-A3853B230F35}"/>
                </a:ext>
              </a:extLst>
            </p:cNvPr>
            <p:cNvSpPr/>
            <p:nvPr/>
          </p:nvSpPr>
          <p:spPr>
            <a:xfrm rot="5400000">
              <a:off x="5162625" y="1935086"/>
              <a:ext cx="327025" cy="1176285"/>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sp>
          <p:nvSpPr>
            <p:cNvPr id="16" name="Parentesi graffa aperta 15">
              <a:extLst>
                <a:ext uri="{FF2B5EF4-FFF2-40B4-BE49-F238E27FC236}">
                  <a16:creationId xmlns:a16="http://schemas.microsoft.com/office/drawing/2014/main" id="{E5F46C6E-0248-7D1E-EF51-5538E3196355}"/>
                </a:ext>
              </a:extLst>
            </p:cNvPr>
            <p:cNvSpPr/>
            <p:nvPr/>
          </p:nvSpPr>
          <p:spPr>
            <a:xfrm rot="5400000">
              <a:off x="6024274" y="2164241"/>
              <a:ext cx="208211" cy="421009"/>
            </a:xfrm>
            <a:prstGeom prst="leftBrace">
              <a:avLst>
                <a:gd name="adj1" fmla="val 8333"/>
                <a:gd name="adj2" fmla="val 55827"/>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17" name="Parentesi graffa aperta 16">
              <a:extLst>
                <a:ext uri="{FF2B5EF4-FFF2-40B4-BE49-F238E27FC236}">
                  <a16:creationId xmlns:a16="http://schemas.microsoft.com/office/drawing/2014/main" id="{489D8854-1867-8FED-9C8A-023A19B650B5}"/>
                </a:ext>
              </a:extLst>
            </p:cNvPr>
            <p:cNvSpPr/>
            <p:nvPr/>
          </p:nvSpPr>
          <p:spPr>
            <a:xfrm rot="16200000">
              <a:off x="8047873" y="2807728"/>
              <a:ext cx="219725" cy="1122803"/>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grpSp>
      <p:sp>
        <p:nvSpPr>
          <p:cNvPr id="18" name="Parentesi graffa aperta 16">
            <a:extLst>
              <a:ext uri="{FF2B5EF4-FFF2-40B4-BE49-F238E27FC236}">
                <a16:creationId xmlns:a16="http://schemas.microsoft.com/office/drawing/2014/main" id="{5589568E-9FE6-2EC4-2B17-28FE8B77C467}"/>
              </a:ext>
            </a:extLst>
          </p:cNvPr>
          <p:cNvSpPr/>
          <p:nvPr/>
        </p:nvSpPr>
        <p:spPr>
          <a:xfrm rot="16200000">
            <a:off x="1368448" y="5212446"/>
            <a:ext cx="248143" cy="1196769"/>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sp>
        <p:nvSpPr>
          <p:cNvPr id="20" name="CasellaDiTesto 12">
            <a:extLst>
              <a:ext uri="{FF2B5EF4-FFF2-40B4-BE49-F238E27FC236}">
                <a16:creationId xmlns:a16="http://schemas.microsoft.com/office/drawing/2014/main" id="{A826E64B-2238-BE27-3F0D-AACF22DAAEBF}"/>
              </a:ext>
            </a:extLst>
          </p:cNvPr>
          <p:cNvSpPr txBox="1"/>
          <p:nvPr/>
        </p:nvSpPr>
        <p:spPr>
          <a:xfrm>
            <a:off x="1164188" y="5826438"/>
            <a:ext cx="472617" cy="320782"/>
          </a:xfrm>
          <a:prstGeom prst="rect">
            <a:avLst/>
          </a:prstGeom>
          <a:noFill/>
        </p:spPr>
        <p:txBody>
          <a:bodyPr wrap="none" rtlCol="0">
            <a:spAutoFit/>
          </a:bodyPr>
          <a:lstStyle/>
          <a:p>
            <a:r>
              <a:rPr lang="it-IT" dirty="0"/>
              <a:t>TEPX</a:t>
            </a:r>
          </a:p>
        </p:txBody>
      </p:sp>
      <p:sp>
        <p:nvSpPr>
          <p:cNvPr id="21" name="Parentesi graffa aperta 13">
            <a:extLst>
              <a:ext uri="{FF2B5EF4-FFF2-40B4-BE49-F238E27FC236}">
                <a16:creationId xmlns:a16="http://schemas.microsoft.com/office/drawing/2014/main" id="{3FAA0836-53CC-12FA-C8F7-76BDF8E58638}"/>
              </a:ext>
            </a:extLst>
          </p:cNvPr>
          <p:cNvSpPr/>
          <p:nvPr/>
        </p:nvSpPr>
        <p:spPr>
          <a:xfrm rot="5400000">
            <a:off x="4333894" y="4280567"/>
            <a:ext cx="369320" cy="1253774"/>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sp>
        <p:nvSpPr>
          <p:cNvPr id="22" name="CasellaDiTesto 11">
            <a:extLst>
              <a:ext uri="{FF2B5EF4-FFF2-40B4-BE49-F238E27FC236}">
                <a16:creationId xmlns:a16="http://schemas.microsoft.com/office/drawing/2014/main" id="{280ACDA0-C7BF-8E5E-933F-F30CB677C89D}"/>
              </a:ext>
            </a:extLst>
          </p:cNvPr>
          <p:cNvSpPr txBox="1"/>
          <p:nvPr/>
        </p:nvSpPr>
        <p:spPr>
          <a:xfrm>
            <a:off x="4239887" y="4437288"/>
            <a:ext cx="467911" cy="320782"/>
          </a:xfrm>
          <a:prstGeom prst="rect">
            <a:avLst/>
          </a:prstGeom>
          <a:noFill/>
        </p:spPr>
        <p:txBody>
          <a:bodyPr wrap="none" rtlCol="0">
            <a:spAutoFit/>
          </a:bodyPr>
          <a:lstStyle/>
          <a:p>
            <a:r>
              <a:rPr lang="it-IT" dirty="0"/>
              <a:t>TFPX</a:t>
            </a:r>
          </a:p>
        </p:txBody>
      </p:sp>
      <p:sp>
        <p:nvSpPr>
          <p:cNvPr id="23" name="TextBox 22">
            <a:extLst>
              <a:ext uri="{FF2B5EF4-FFF2-40B4-BE49-F238E27FC236}">
                <a16:creationId xmlns:a16="http://schemas.microsoft.com/office/drawing/2014/main" id="{E8849439-4458-8956-BD2E-1DE42BFD32EC}"/>
              </a:ext>
            </a:extLst>
          </p:cNvPr>
          <p:cNvSpPr txBox="1"/>
          <p:nvPr/>
        </p:nvSpPr>
        <p:spPr>
          <a:xfrm>
            <a:off x="9395208" y="4252867"/>
            <a:ext cx="667234" cy="369332"/>
          </a:xfrm>
          <a:prstGeom prst="rect">
            <a:avLst/>
          </a:prstGeom>
          <a:noFill/>
        </p:spPr>
        <p:txBody>
          <a:bodyPr wrap="none" rtlCol="0">
            <a:spAutoFit/>
          </a:bodyPr>
          <a:lstStyle/>
          <a:p>
            <a:r>
              <a:rPr lang="it-IT" dirty="0"/>
              <a:t>TFPX</a:t>
            </a:r>
            <a:endParaRPr lang="en-US" dirty="0"/>
          </a:p>
        </p:txBody>
      </p:sp>
      <p:sp>
        <p:nvSpPr>
          <p:cNvPr id="24" name="TextBox 23">
            <a:extLst>
              <a:ext uri="{FF2B5EF4-FFF2-40B4-BE49-F238E27FC236}">
                <a16:creationId xmlns:a16="http://schemas.microsoft.com/office/drawing/2014/main" id="{94481CB7-82F6-D642-096D-5A7AAB0F69B0}"/>
              </a:ext>
            </a:extLst>
          </p:cNvPr>
          <p:cNvSpPr txBox="1"/>
          <p:nvPr/>
        </p:nvSpPr>
        <p:spPr>
          <a:xfrm>
            <a:off x="10428204" y="5054874"/>
            <a:ext cx="684867" cy="369332"/>
          </a:xfrm>
          <a:prstGeom prst="rect">
            <a:avLst/>
          </a:prstGeom>
          <a:noFill/>
        </p:spPr>
        <p:txBody>
          <a:bodyPr wrap="none" rtlCol="0">
            <a:spAutoFit/>
          </a:bodyPr>
          <a:lstStyle/>
          <a:p>
            <a:r>
              <a:rPr lang="it-IT" dirty="0"/>
              <a:t>TBPX</a:t>
            </a:r>
            <a:endParaRPr lang="en-US" dirty="0"/>
          </a:p>
        </p:txBody>
      </p:sp>
    </p:spTree>
    <p:extLst>
      <p:ext uri="{BB962C8B-B14F-4D97-AF65-F5344CB8AC3E}">
        <p14:creationId xmlns:p14="http://schemas.microsoft.com/office/powerpoint/2010/main" val="4175836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BC51D-BEEA-762C-64F5-F0530A52022B}"/>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8F5C4BBD-AC1D-43C3-3796-C1718DCB1546}"/>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F255BC2A-9E2F-C525-ED55-97BE5B14E24D}"/>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2B5A0F84-508A-B3F2-8199-E0AC061BEE3D}"/>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4E45E831-2585-F40F-89AE-49F024D7C13D}"/>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TBPX design</a:t>
            </a:r>
            <a:endParaRPr lang="it-IT" sz="4000" b="1" dirty="0">
              <a:solidFill>
                <a:schemeClr val="bg1"/>
              </a:solidFill>
            </a:endParaRPr>
          </a:p>
        </p:txBody>
      </p:sp>
      <p:sp>
        <p:nvSpPr>
          <p:cNvPr id="138" name="TextBox 137">
            <a:extLst>
              <a:ext uri="{FF2B5EF4-FFF2-40B4-BE49-F238E27FC236}">
                <a16:creationId xmlns:a16="http://schemas.microsoft.com/office/drawing/2014/main" id="{1DF5CD2A-A908-6099-A768-F1C1F26BBAD3}"/>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C1A824B9-8086-8559-8CB3-D7D9FF2DE928}"/>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3</a:t>
            </a:r>
          </a:p>
        </p:txBody>
      </p:sp>
      <p:pic>
        <p:nvPicPr>
          <p:cNvPr id="15" name="Immagine 14">
            <a:extLst>
              <a:ext uri="{FF2B5EF4-FFF2-40B4-BE49-F238E27FC236}">
                <a16:creationId xmlns:a16="http://schemas.microsoft.com/office/drawing/2014/main" id="{5694CA73-D27E-4DE7-303B-736DBF49A3F7}"/>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6F9962BE-A7B3-C2AC-716E-679A3451DC8C}"/>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3" name="Picture 2">
            <a:extLst>
              <a:ext uri="{FF2B5EF4-FFF2-40B4-BE49-F238E27FC236}">
                <a16:creationId xmlns:a16="http://schemas.microsoft.com/office/drawing/2014/main" id="{3E42C67B-13D4-32B1-F777-C864CAFAFA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05" y="1265219"/>
            <a:ext cx="3862955" cy="229187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D5E9610-FA8F-3479-B7BB-5212C9BE80E8}"/>
              </a:ext>
            </a:extLst>
          </p:cNvPr>
          <p:cNvSpPr txBox="1"/>
          <p:nvPr/>
        </p:nvSpPr>
        <p:spPr>
          <a:xfrm>
            <a:off x="7542687" y="1310099"/>
            <a:ext cx="4473608" cy="5262979"/>
          </a:xfrm>
          <a:prstGeom prst="rect">
            <a:avLst/>
          </a:prstGeom>
          <a:noFill/>
        </p:spPr>
        <p:txBody>
          <a:bodyPr wrap="square" rtlCol="0">
            <a:spAutoFit/>
          </a:bodyPr>
          <a:lstStyle/>
          <a:p>
            <a:pPr marL="285750" indent="-285750">
              <a:buFont typeface="Arial" panose="020B0604020202020204" pitchFamily="34" charset="0"/>
              <a:buChar char="•"/>
            </a:pPr>
            <a:r>
              <a:rPr lang="en-US" sz="1600" dirty="0">
                <a:cs typeface="Calibri" panose="020F0502020204030204" pitchFamily="34" charset="0"/>
              </a:rPr>
              <a:t>The TBPX detector is made of four quarters, each quarter is made of four Layers. To increase the Tracker coverage </a:t>
            </a:r>
            <a:r>
              <a:rPr lang="en-US" sz="1600" b="1" dirty="0">
                <a:cs typeface="Calibri" panose="020F0502020204030204" pitchFamily="34" charset="0"/>
              </a:rPr>
              <a:t>the ladders of each layer of the two halves are staggered </a:t>
            </a:r>
            <a:r>
              <a:rPr lang="en-US" sz="1600" dirty="0">
                <a:cs typeface="Calibri" panose="020F0502020204030204" pitchFamily="34" charset="0"/>
              </a:rPr>
              <a:t>around the interaction point. In the intersection of the quarters the ladders are skewed to increase the gap</a:t>
            </a:r>
            <a:br>
              <a:rPr lang="en-US" sz="1600" dirty="0">
                <a:cs typeface="Calibri" panose="020F0502020204030204" pitchFamily="34" charset="0"/>
              </a:rPr>
            </a:br>
            <a:endParaRPr lang="en-US" sz="1600" dirty="0">
              <a:cs typeface="Calibri" panose="020F0502020204030204" pitchFamily="34" charset="0"/>
            </a:endParaRPr>
          </a:p>
          <a:p>
            <a:pPr marL="285750" indent="-285750">
              <a:buFont typeface="Arial" panose="020B0604020202020204" pitchFamily="34" charset="0"/>
              <a:buChar char="•"/>
            </a:pPr>
            <a:r>
              <a:rPr lang="en-US" sz="1600" dirty="0">
                <a:cs typeface="Calibri" panose="020F0502020204030204" pitchFamily="34" charset="0"/>
              </a:rPr>
              <a:t>TBPX is composed by an external carbon fiber shell, the External cylinder, which holds all the TBPX load and allows the connection with TFPX. Inside ladder are connected one by one to the External cylinder by some mechanical flanges, which connect one layer to the other.</a:t>
            </a:r>
            <a:br>
              <a:rPr lang="en-US" sz="1600" dirty="0">
                <a:cs typeface="Calibri" panose="020F0502020204030204" pitchFamily="34" charset="0"/>
              </a:rPr>
            </a:br>
            <a:endParaRPr lang="en-US" sz="1600" dirty="0">
              <a:cs typeface="Calibri" panose="020F0502020204030204" pitchFamily="34" charset="0"/>
            </a:endParaRPr>
          </a:p>
          <a:p>
            <a:pPr marL="285750" indent="-285750">
              <a:buFont typeface="Arial" panose="020B0604020202020204" pitchFamily="34" charset="0"/>
              <a:buChar char="•"/>
            </a:pPr>
            <a:r>
              <a:rPr lang="en-US" sz="1600" dirty="0">
                <a:cs typeface="Calibri" panose="020F0502020204030204" pitchFamily="34" charset="0"/>
              </a:rPr>
              <a:t>Since the parts are connected one by one from the External cylinder up to the innermost layer, this </a:t>
            </a:r>
            <a:r>
              <a:rPr lang="en-US" sz="1600" b="1" dirty="0">
                <a:cs typeface="Calibri" panose="020F0502020204030204" pitchFamily="34" charset="0"/>
              </a:rPr>
              <a:t>propagate their positioning error</a:t>
            </a:r>
            <a:r>
              <a:rPr lang="en-US" sz="1600" dirty="0">
                <a:cs typeface="Calibri" panose="020F0502020204030204" pitchFamily="34" charset="0"/>
              </a:rPr>
              <a:t>, that might cause collision between the two halves during the installation.</a:t>
            </a:r>
          </a:p>
          <a:p>
            <a:pPr marL="285750" indent="-285750">
              <a:buFont typeface="Arial" panose="020B0604020202020204" pitchFamily="34" charset="0"/>
              <a:buChar char="•"/>
            </a:pPr>
            <a:endParaRPr lang="en-US" sz="1600" dirty="0">
              <a:cs typeface="Calibri" panose="020F0502020204030204" pitchFamily="34" charset="0"/>
            </a:endParaRPr>
          </a:p>
        </p:txBody>
      </p:sp>
      <p:grpSp>
        <p:nvGrpSpPr>
          <p:cNvPr id="7" name="Group 6">
            <a:extLst>
              <a:ext uri="{FF2B5EF4-FFF2-40B4-BE49-F238E27FC236}">
                <a16:creationId xmlns:a16="http://schemas.microsoft.com/office/drawing/2014/main" id="{EBD8E38F-D79F-382A-701A-95329317EC99}"/>
              </a:ext>
            </a:extLst>
          </p:cNvPr>
          <p:cNvGrpSpPr/>
          <p:nvPr/>
        </p:nvGrpSpPr>
        <p:grpSpPr>
          <a:xfrm>
            <a:off x="530809" y="1281630"/>
            <a:ext cx="7264405" cy="5081559"/>
            <a:chOff x="530809" y="1281630"/>
            <a:chExt cx="7264405" cy="5081559"/>
          </a:xfrm>
        </p:grpSpPr>
        <p:grpSp>
          <p:nvGrpSpPr>
            <p:cNvPr id="8" name="Group 7">
              <a:extLst>
                <a:ext uri="{FF2B5EF4-FFF2-40B4-BE49-F238E27FC236}">
                  <a16:creationId xmlns:a16="http://schemas.microsoft.com/office/drawing/2014/main" id="{A87A0851-5BBE-DC6C-4F50-513A0C0FF16E}"/>
                </a:ext>
              </a:extLst>
            </p:cNvPr>
            <p:cNvGrpSpPr/>
            <p:nvPr/>
          </p:nvGrpSpPr>
          <p:grpSpPr>
            <a:xfrm>
              <a:off x="3533020" y="1740815"/>
              <a:ext cx="4262194" cy="4622374"/>
              <a:chOff x="3533020" y="1740815"/>
              <a:chExt cx="4262194" cy="4622374"/>
            </a:xfrm>
          </p:grpSpPr>
          <p:grpSp>
            <p:nvGrpSpPr>
              <p:cNvPr id="18" name="Group 17">
                <a:extLst>
                  <a:ext uri="{FF2B5EF4-FFF2-40B4-BE49-F238E27FC236}">
                    <a16:creationId xmlns:a16="http://schemas.microsoft.com/office/drawing/2014/main" id="{EC21AE93-0584-4244-F630-614D9EBBF917}"/>
                  </a:ext>
                </a:extLst>
              </p:cNvPr>
              <p:cNvGrpSpPr/>
              <p:nvPr/>
            </p:nvGrpSpPr>
            <p:grpSpPr>
              <a:xfrm>
                <a:off x="3533020" y="1740815"/>
                <a:ext cx="4262194" cy="4622374"/>
                <a:chOff x="3533020" y="1740815"/>
                <a:chExt cx="4262194" cy="4622374"/>
              </a:xfrm>
            </p:grpSpPr>
            <p:pic>
              <p:nvPicPr>
                <p:cNvPr id="21" name="Picture 20" descr="A close-up of a cross section of a machine&#10;&#10;AI-generated content may be incorrect.">
                  <a:extLst>
                    <a:ext uri="{FF2B5EF4-FFF2-40B4-BE49-F238E27FC236}">
                      <a16:creationId xmlns:a16="http://schemas.microsoft.com/office/drawing/2014/main" id="{C092B188-7926-0B4E-E198-85F6AF04E273}"/>
                    </a:ext>
                  </a:extLst>
                </p:cNvPr>
                <p:cNvPicPr>
                  <a:picLocks noChangeAspect="1"/>
                </p:cNvPicPr>
                <p:nvPr/>
              </p:nvPicPr>
              <p:blipFill>
                <a:blip r:embed="rId6">
                  <a:extLst>
                    <a:ext uri="{28A0092B-C50C-407E-A947-70E740481C1C}">
                      <a14:useLocalDpi xmlns:a14="http://schemas.microsoft.com/office/drawing/2010/main" val="0"/>
                    </a:ext>
                  </a:extLst>
                </a:blip>
                <a:srcRect l="27412" t="8267" r="33590" b="7358"/>
                <a:stretch/>
              </p:blipFill>
              <p:spPr>
                <a:xfrm>
                  <a:off x="3868132" y="1740815"/>
                  <a:ext cx="3927082" cy="4622374"/>
                </a:xfrm>
                <a:prstGeom prst="rect">
                  <a:avLst/>
                </a:prstGeom>
              </p:spPr>
            </p:pic>
            <p:cxnSp>
              <p:nvCxnSpPr>
                <p:cNvPr id="22" name="Straight Arrow Connector 21">
                  <a:extLst>
                    <a:ext uri="{FF2B5EF4-FFF2-40B4-BE49-F238E27FC236}">
                      <a16:creationId xmlns:a16="http://schemas.microsoft.com/office/drawing/2014/main" id="{AED2721D-FDD5-ECB5-E49A-60437DD60485}"/>
                    </a:ext>
                  </a:extLst>
                </p:cNvPr>
                <p:cNvCxnSpPr>
                  <a:cxnSpLocks/>
                  <a:stCxn id="23" idx="2"/>
                </p:cNvCxnSpPr>
                <p:nvPr/>
              </p:nvCxnSpPr>
              <p:spPr>
                <a:xfrm>
                  <a:off x="5340104" y="2479207"/>
                  <a:ext cx="238619" cy="2002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EE9371A-E554-9BE6-5019-67DD3D51E376}"/>
                    </a:ext>
                  </a:extLst>
                </p:cNvPr>
                <p:cNvSpPr txBox="1"/>
                <p:nvPr/>
              </p:nvSpPr>
              <p:spPr>
                <a:xfrm>
                  <a:off x="4935013" y="2017542"/>
                  <a:ext cx="810182" cy="461665"/>
                </a:xfrm>
                <a:prstGeom prst="rect">
                  <a:avLst/>
                </a:prstGeom>
                <a:solidFill>
                  <a:schemeClr val="bg1"/>
                </a:solidFill>
                <a:ln w="19050">
                  <a:solidFill>
                    <a:schemeClr val="tx1"/>
                  </a:solidFill>
                </a:ln>
              </p:spPr>
              <p:txBody>
                <a:bodyPr wrap="square" rtlCol="0">
                  <a:spAutoFit/>
                </a:bodyPr>
                <a:lstStyle/>
                <a:p>
                  <a:pPr algn="ctr"/>
                  <a:r>
                    <a:rPr lang="en-US" sz="1200" b="1" dirty="0"/>
                    <a:t>External cylinder</a:t>
                  </a:r>
                </a:p>
              </p:txBody>
            </p:sp>
            <p:cxnSp>
              <p:nvCxnSpPr>
                <p:cNvPr id="24" name="Straight Arrow Connector 23">
                  <a:extLst>
                    <a:ext uri="{FF2B5EF4-FFF2-40B4-BE49-F238E27FC236}">
                      <a16:creationId xmlns:a16="http://schemas.microsoft.com/office/drawing/2014/main" id="{E47EE850-7066-841C-07AC-1B84656F21D0}"/>
                    </a:ext>
                  </a:extLst>
                </p:cNvPr>
                <p:cNvCxnSpPr>
                  <a:cxnSpLocks/>
                  <a:stCxn id="25" idx="3"/>
                </p:cNvCxnSpPr>
                <p:nvPr/>
              </p:nvCxnSpPr>
              <p:spPr>
                <a:xfrm>
                  <a:off x="4834860" y="3417246"/>
                  <a:ext cx="58725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4C2A588-D9D1-D26F-708A-AF66B3044B2D}"/>
                    </a:ext>
                  </a:extLst>
                </p:cNvPr>
                <p:cNvSpPr txBox="1"/>
                <p:nvPr/>
              </p:nvSpPr>
              <p:spPr>
                <a:xfrm>
                  <a:off x="3533020" y="3278746"/>
                  <a:ext cx="1301840" cy="276999"/>
                </a:xfrm>
                <a:prstGeom prst="rect">
                  <a:avLst/>
                </a:prstGeom>
                <a:solidFill>
                  <a:schemeClr val="bg1"/>
                </a:solidFill>
                <a:ln w="19050">
                  <a:solidFill>
                    <a:schemeClr val="tx1"/>
                  </a:solidFill>
                </a:ln>
              </p:spPr>
              <p:txBody>
                <a:bodyPr wrap="square" rtlCol="0">
                  <a:spAutoFit/>
                </a:bodyPr>
                <a:lstStyle/>
                <a:p>
                  <a:pPr algn="ctr"/>
                  <a:r>
                    <a:rPr lang="en-US" sz="1200" b="1" dirty="0"/>
                    <a:t>External rings</a:t>
                  </a:r>
                </a:p>
              </p:txBody>
            </p:sp>
          </p:grpSp>
          <p:sp>
            <p:nvSpPr>
              <p:cNvPr id="20" name="TextBox 19">
                <a:extLst>
                  <a:ext uri="{FF2B5EF4-FFF2-40B4-BE49-F238E27FC236}">
                    <a16:creationId xmlns:a16="http://schemas.microsoft.com/office/drawing/2014/main" id="{D62B81A9-BA7A-B15B-BD86-30DAB59A4178}"/>
                  </a:ext>
                </a:extLst>
              </p:cNvPr>
              <p:cNvSpPr txBox="1"/>
              <p:nvPr/>
            </p:nvSpPr>
            <p:spPr>
              <a:xfrm>
                <a:off x="6356658" y="3956634"/>
                <a:ext cx="882192" cy="276999"/>
              </a:xfrm>
              <a:prstGeom prst="rect">
                <a:avLst/>
              </a:prstGeom>
              <a:solidFill>
                <a:schemeClr val="bg1"/>
              </a:solidFill>
              <a:ln w="19050">
                <a:solidFill>
                  <a:schemeClr val="tx1"/>
                </a:solidFill>
              </a:ln>
            </p:spPr>
            <p:txBody>
              <a:bodyPr wrap="square" rtlCol="0">
                <a:spAutoFit/>
              </a:bodyPr>
              <a:lstStyle/>
              <a:p>
                <a:pPr algn="ctr"/>
                <a:r>
                  <a:rPr lang="en-US" sz="1200" b="1" dirty="0"/>
                  <a:t>Pillars</a:t>
                </a:r>
              </a:p>
            </p:txBody>
          </p:sp>
        </p:grpSp>
        <p:cxnSp>
          <p:nvCxnSpPr>
            <p:cNvPr id="9" name="Straight Arrow Connector 8">
              <a:extLst>
                <a:ext uri="{FF2B5EF4-FFF2-40B4-BE49-F238E27FC236}">
                  <a16:creationId xmlns:a16="http://schemas.microsoft.com/office/drawing/2014/main" id="{02FEF713-EAF6-AD4D-9C8A-DAE3E32CD5D9}"/>
                </a:ext>
              </a:extLst>
            </p:cNvPr>
            <p:cNvCxnSpPr>
              <a:cxnSpLocks/>
              <a:stCxn id="10" idx="0"/>
            </p:cNvCxnSpPr>
            <p:nvPr/>
          </p:nvCxnSpPr>
          <p:spPr>
            <a:xfrm flipH="1" flipV="1">
              <a:off x="5726840" y="5633436"/>
              <a:ext cx="356538" cy="33150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FA1A69-5268-E8D2-0211-7B9E5ECEDBCE}"/>
                </a:ext>
              </a:extLst>
            </p:cNvPr>
            <p:cNvSpPr txBox="1"/>
            <p:nvPr/>
          </p:nvSpPr>
          <p:spPr>
            <a:xfrm>
              <a:off x="5642282" y="5964945"/>
              <a:ext cx="882192" cy="276999"/>
            </a:xfrm>
            <a:prstGeom prst="rect">
              <a:avLst/>
            </a:prstGeom>
            <a:solidFill>
              <a:schemeClr val="bg1"/>
            </a:solidFill>
            <a:ln w="19050">
              <a:solidFill>
                <a:schemeClr val="tx1"/>
              </a:solidFill>
            </a:ln>
          </p:spPr>
          <p:txBody>
            <a:bodyPr wrap="square" rtlCol="0">
              <a:spAutoFit/>
            </a:bodyPr>
            <a:lstStyle/>
            <a:p>
              <a:pPr algn="ctr"/>
              <a:r>
                <a:rPr lang="en-US" sz="1200" b="1" dirty="0"/>
                <a:t>Ladders</a:t>
              </a:r>
            </a:p>
          </p:txBody>
        </p:sp>
        <p:cxnSp>
          <p:nvCxnSpPr>
            <p:cNvPr id="11" name="Straight Arrow Connector 10">
              <a:extLst>
                <a:ext uri="{FF2B5EF4-FFF2-40B4-BE49-F238E27FC236}">
                  <a16:creationId xmlns:a16="http://schemas.microsoft.com/office/drawing/2014/main" id="{457C5294-AABC-3A80-043B-B5CBD0AFCC5C}"/>
                </a:ext>
              </a:extLst>
            </p:cNvPr>
            <p:cNvCxnSpPr>
              <a:cxnSpLocks/>
              <a:stCxn id="14" idx="1"/>
            </p:cNvCxnSpPr>
            <p:nvPr/>
          </p:nvCxnSpPr>
          <p:spPr>
            <a:xfrm flipH="1">
              <a:off x="3755297" y="1420130"/>
              <a:ext cx="247486" cy="1177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3F170BA-752A-A23E-8069-741E6D04E941}"/>
                </a:ext>
              </a:extLst>
            </p:cNvPr>
            <p:cNvSpPr txBox="1"/>
            <p:nvPr/>
          </p:nvSpPr>
          <p:spPr>
            <a:xfrm>
              <a:off x="4002783" y="1281630"/>
              <a:ext cx="1192823" cy="276999"/>
            </a:xfrm>
            <a:prstGeom prst="rect">
              <a:avLst/>
            </a:prstGeom>
            <a:solidFill>
              <a:schemeClr val="bg1"/>
            </a:solidFill>
            <a:ln w="19050">
              <a:solidFill>
                <a:schemeClr val="tx1"/>
              </a:solidFill>
            </a:ln>
          </p:spPr>
          <p:txBody>
            <a:bodyPr wrap="square" rtlCol="0">
              <a:spAutoFit/>
            </a:bodyPr>
            <a:lstStyle/>
            <a:p>
              <a:pPr algn="ctr"/>
              <a:r>
                <a:rPr lang="en-US" sz="1200" b="1" dirty="0"/>
                <a:t>Cooling loops</a:t>
              </a:r>
            </a:p>
          </p:txBody>
        </p:sp>
        <p:cxnSp>
          <p:nvCxnSpPr>
            <p:cNvPr id="16" name="Straight Arrow Connector 15">
              <a:extLst>
                <a:ext uri="{FF2B5EF4-FFF2-40B4-BE49-F238E27FC236}">
                  <a16:creationId xmlns:a16="http://schemas.microsoft.com/office/drawing/2014/main" id="{25A22AE6-73BD-3E6C-EBBA-773449DDEF72}"/>
                </a:ext>
              </a:extLst>
            </p:cNvPr>
            <p:cNvCxnSpPr>
              <a:cxnSpLocks/>
              <a:stCxn id="17" idx="0"/>
            </p:cNvCxnSpPr>
            <p:nvPr/>
          </p:nvCxnSpPr>
          <p:spPr>
            <a:xfrm flipV="1">
              <a:off x="971905" y="3164881"/>
              <a:ext cx="376359" cy="22541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5E67A48-45D9-8E8A-DDF6-CDBF6E44EF5E}"/>
                </a:ext>
              </a:extLst>
            </p:cNvPr>
            <p:cNvSpPr txBox="1"/>
            <p:nvPr/>
          </p:nvSpPr>
          <p:spPr>
            <a:xfrm>
              <a:off x="530809" y="3390291"/>
              <a:ext cx="882192" cy="276999"/>
            </a:xfrm>
            <a:prstGeom prst="rect">
              <a:avLst/>
            </a:prstGeom>
            <a:solidFill>
              <a:schemeClr val="bg1"/>
            </a:solidFill>
            <a:ln w="19050">
              <a:solidFill>
                <a:schemeClr val="tx1"/>
              </a:solidFill>
            </a:ln>
          </p:spPr>
          <p:txBody>
            <a:bodyPr wrap="square" rtlCol="0">
              <a:spAutoFit/>
            </a:bodyPr>
            <a:lstStyle/>
            <a:p>
              <a:pPr algn="ctr"/>
              <a:r>
                <a:rPr lang="en-US" sz="1200" b="1" dirty="0"/>
                <a:t>Flanges</a:t>
              </a:r>
            </a:p>
          </p:txBody>
        </p:sp>
      </p:grpSp>
      <p:pic>
        <p:nvPicPr>
          <p:cNvPr id="26" name="Picture 25">
            <a:extLst>
              <a:ext uri="{FF2B5EF4-FFF2-40B4-BE49-F238E27FC236}">
                <a16:creationId xmlns:a16="http://schemas.microsoft.com/office/drawing/2014/main" id="{7C239462-61DA-AA23-83C0-55851AD59A03}"/>
              </a:ext>
            </a:extLst>
          </p:cNvPr>
          <p:cNvPicPr>
            <a:picLocks noChangeAspect="1"/>
          </p:cNvPicPr>
          <p:nvPr/>
        </p:nvPicPr>
        <p:blipFill>
          <a:blip r:embed="rId7"/>
          <a:stretch>
            <a:fillRect/>
          </a:stretch>
        </p:blipFill>
        <p:spPr>
          <a:xfrm>
            <a:off x="107486" y="3831394"/>
            <a:ext cx="2418449" cy="2460027"/>
          </a:xfrm>
          <a:prstGeom prst="rect">
            <a:avLst/>
          </a:prstGeom>
        </p:spPr>
      </p:pic>
      <p:pic>
        <p:nvPicPr>
          <p:cNvPr id="27" name="Picture 26">
            <a:extLst>
              <a:ext uri="{FF2B5EF4-FFF2-40B4-BE49-F238E27FC236}">
                <a16:creationId xmlns:a16="http://schemas.microsoft.com/office/drawing/2014/main" id="{DD2F20DD-F0F8-2C38-8A10-1AD71360D0AB}"/>
              </a:ext>
            </a:extLst>
          </p:cNvPr>
          <p:cNvPicPr>
            <a:picLocks noChangeAspect="1"/>
          </p:cNvPicPr>
          <p:nvPr/>
        </p:nvPicPr>
        <p:blipFill>
          <a:blip r:embed="rId8"/>
          <a:stretch>
            <a:fillRect/>
          </a:stretch>
        </p:blipFill>
        <p:spPr>
          <a:xfrm>
            <a:off x="2200835" y="3800990"/>
            <a:ext cx="2223937" cy="1617120"/>
          </a:xfrm>
          <a:prstGeom prst="ellipse">
            <a:avLst/>
          </a:prstGeom>
          <a:ln w="381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8" name="Arrow: Right 27">
            <a:extLst>
              <a:ext uri="{FF2B5EF4-FFF2-40B4-BE49-F238E27FC236}">
                <a16:creationId xmlns:a16="http://schemas.microsoft.com/office/drawing/2014/main" id="{C0696D95-5178-1642-D44C-AA50C4083F95}"/>
              </a:ext>
            </a:extLst>
          </p:cNvPr>
          <p:cNvSpPr/>
          <p:nvPr/>
        </p:nvSpPr>
        <p:spPr>
          <a:xfrm>
            <a:off x="1524041" y="4093128"/>
            <a:ext cx="770550" cy="31996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DD55D5C0-5C70-6246-0C43-6D58C383FB7F}"/>
              </a:ext>
            </a:extLst>
          </p:cNvPr>
          <p:cNvSpPr/>
          <p:nvPr/>
        </p:nvSpPr>
        <p:spPr>
          <a:xfrm>
            <a:off x="1121362" y="4134255"/>
            <a:ext cx="329798" cy="237709"/>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044555D6-7945-7A20-8CA4-13EE39C840B5}"/>
              </a:ext>
            </a:extLst>
          </p:cNvPr>
          <p:cNvCxnSpPr>
            <a:cxnSpLocks/>
            <a:stCxn id="20" idx="1"/>
          </p:cNvCxnSpPr>
          <p:nvPr/>
        </p:nvCxnSpPr>
        <p:spPr>
          <a:xfrm flipH="1">
            <a:off x="6138384" y="4095134"/>
            <a:ext cx="218274" cy="3912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4590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D9388-7DC3-E524-64EE-4DC8F42B5A50}"/>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2BB5CFDB-133A-10EF-11F4-1499D1407D87}"/>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69056467-06C0-BEBA-B19C-2966BF747D65}"/>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F3D8BDF8-BEC3-1AC6-98C0-DB52C55A4FD1}"/>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805CEF78-826D-EBFF-C653-912F04EE04E8}"/>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Layer 3 prototype gluing</a:t>
            </a:r>
            <a:endParaRPr lang="it-IT" sz="4000" b="1" dirty="0">
              <a:solidFill>
                <a:schemeClr val="bg1"/>
              </a:solidFill>
            </a:endParaRPr>
          </a:p>
        </p:txBody>
      </p:sp>
      <p:sp>
        <p:nvSpPr>
          <p:cNvPr id="138" name="TextBox 137">
            <a:extLst>
              <a:ext uri="{FF2B5EF4-FFF2-40B4-BE49-F238E27FC236}">
                <a16:creationId xmlns:a16="http://schemas.microsoft.com/office/drawing/2014/main" id="{547906C6-39F6-F689-B69D-FE50030D73F6}"/>
              </a:ext>
            </a:extLst>
          </p:cNvPr>
          <p:cNvSpPr txBox="1"/>
          <p:nvPr/>
        </p:nvSpPr>
        <p:spPr>
          <a:xfrm>
            <a:off x="4183879" y="6550223"/>
            <a:ext cx="3824242" cy="523220"/>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a:p>
            <a:pPr algn="ctr"/>
            <a:endParaRPr lang="it-IT" sz="1400" dirty="0">
              <a:solidFill>
                <a:schemeClr val="bg1"/>
              </a:solidFill>
            </a:endParaRPr>
          </a:p>
        </p:txBody>
      </p:sp>
      <p:sp>
        <p:nvSpPr>
          <p:cNvPr id="70" name="TextBox 69">
            <a:extLst>
              <a:ext uri="{FF2B5EF4-FFF2-40B4-BE49-F238E27FC236}">
                <a16:creationId xmlns:a16="http://schemas.microsoft.com/office/drawing/2014/main" id="{2CDCFCA4-1D84-123A-8FC6-377E2DB75BDB}"/>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4</a:t>
            </a:r>
          </a:p>
        </p:txBody>
      </p:sp>
      <p:pic>
        <p:nvPicPr>
          <p:cNvPr id="15" name="Immagine 14">
            <a:extLst>
              <a:ext uri="{FF2B5EF4-FFF2-40B4-BE49-F238E27FC236}">
                <a16:creationId xmlns:a16="http://schemas.microsoft.com/office/drawing/2014/main" id="{C81BCABD-2162-51AD-1264-E98A2291CF8D}"/>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D33F4D17-6DA6-6F0F-395F-591D6BFC7611}"/>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5" name="Picture 4" descr="A close-up of a machine&#10;&#10;Description automatically generated">
            <a:extLst>
              <a:ext uri="{FF2B5EF4-FFF2-40B4-BE49-F238E27FC236}">
                <a16:creationId xmlns:a16="http://schemas.microsoft.com/office/drawing/2014/main" id="{96F9FFD9-D1EC-5007-215C-495A78151A07}"/>
              </a:ext>
            </a:extLst>
          </p:cNvPr>
          <p:cNvPicPr>
            <a:picLocks noChangeAspect="1"/>
          </p:cNvPicPr>
          <p:nvPr/>
        </p:nvPicPr>
        <p:blipFill>
          <a:blip r:embed="rId5">
            <a:extLst>
              <a:ext uri="{28A0092B-C50C-407E-A947-70E740481C1C}">
                <a14:useLocalDpi xmlns:a14="http://schemas.microsoft.com/office/drawing/2010/main" val="0"/>
              </a:ext>
            </a:extLst>
          </a:blip>
          <a:srcRect l="2580" r="20185" b="-136"/>
          <a:stretch/>
        </p:blipFill>
        <p:spPr>
          <a:xfrm>
            <a:off x="596673" y="1365334"/>
            <a:ext cx="1964343" cy="19164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A close-up of a machine&#10;&#10;Description automatically generated">
            <a:extLst>
              <a:ext uri="{FF2B5EF4-FFF2-40B4-BE49-F238E27FC236}">
                <a16:creationId xmlns:a16="http://schemas.microsoft.com/office/drawing/2014/main" id="{DE2F8D9E-D980-03BA-5E8B-87B874629D1E}"/>
              </a:ext>
            </a:extLst>
          </p:cNvPr>
          <p:cNvPicPr>
            <a:picLocks noChangeAspect="1"/>
          </p:cNvPicPr>
          <p:nvPr/>
        </p:nvPicPr>
        <p:blipFill>
          <a:blip r:embed="rId6">
            <a:extLst>
              <a:ext uri="{28A0092B-C50C-407E-A947-70E740481C1C}">
                <a14:useLocalDpi xmlns:a14="http://schemas.microsoft.com/office/drawing/2010/main" val="0"/>
              </a:ext>
            </a:extLst>
          </a:blip>
          <a:srcRect l="10622"/>
          <a:stretch/>
        </p:blipFill>
        <p:spPr>
          <a:xfrm>
            <a:off x="3792420" y="1567607"/>
            <a:ext cx="2432976" cy="204838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descr="A machine on a table&#10;&#10;Description automatically generated">
            <a:extLst>
              <a:ext uri="{FF2B5EF4-FFF2-40B4-BE49-F238E27FC236}">
                <a16:creationId xmlns:a16="http://schemas.microsoft.com/office/drawing/2014/main" id="{B9A2C038-FD65-748F-FA17-B5C169B0374D}"/>
              </a:ext>
            </a:extLst>
          </p:cNvPr>
          <p:cNvPicPr>
            <a:picLocks noChangeAspect="1"/>
          </p:cNvPicPr>
          <p:nvPr/>
        </p:nvPicPr>
        <p:blipFill>
          <a:blip r:embed="rId7">
            <a:extLst>
              <a:ext uri="{28A0092B-C50C-407E-A947-70E740481C1C}">
                <a14:useLocalDpi xmlns:a14="http://schemas.microsoft.com/office/drawing/2010/main" val="0"/>
              </a:ext>
            </a:extLst>
          </a:blip>
          <a:srcRect l="14033" t="14544" r="7114" b="7203"/>
          <a:stretch/>
        </p:blipFill>
        <p:spPr>
          <a:xfrm>
            <a:off x="4765346" y="4141139"/>
            <a:ext cx="2768594" cy="20687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Picture 7" descr="A person working on a machine&#10;&#10;Description automatically generated">
            <a:extLst>
              <a:ext uri="{FF2B5EF4-FFF2-40B4-BE49-F238E27FC236}">
                <a16:creationId xmlns:a16="http://schemas.microsoft.com/office/drawing/2014/main" id="{9C258AAD-F019-F5CD-EDBD-12CB64F21A0D}"/>
              </a:ext>
            </a:extLst>
          </p:cNvPr>
          <p:cNvPicPr>
            <a:picLocks noChangeAspect="1"/>
          </p:cNvPicPr>
          <p:nvPr/>
        </p:nvPicPr>
        <p:blipFill>
          <a:blip r:embed="rId8">
            <a:extLst>
              <a:ext uri="{28A0092B-C50C-407E-A947-70E740481C1C}">
                <a14:useLocalDpi xmlns:a14="http://schemas.microsoft.com/office/drawing/2010/main" val="0"/>
              </a:ext>
            </a:extLst>
          </a:blip>
          <a:srcRect l="13913" t="17014" r="16498"/>
          <a:stretch/>
        </p:blipFill>
        <p:spPr>
          <a:xfrm>
            <a:off x="194879" y="4047491"/>
            <a:ext cx="2371476" cy="212810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TextBox 8">
            <a:extLst>
              <a:ext uri="{FF2B5EF4-FFF2-40B4-BE49-F238E27FC236}">
                <a16:creationId xmlns:a16="http://schemas.microsoft.com/office/drawing/2014/main" id="{88B09B8E-FD73-2715-F3BF-00F860051F95}"/>
              </a:ext>
            </a:extLst>
          </p:cNvPr>
          <p:cNvSpPr txBox="1"/>
          <p:nvPr/>
        </p:nvSpPr>
        <p:spPr>
          <a:xfrm>
            <a:off x="250578" y="1062430"/>
            <a:ext cx="6143016" cy="307777"/>
          </a:xfrm>
          <a:prstGeom prst="rect">
            <a:avLst/>
          </a:prstGeom>
          <a:noFill/>
        </p:spPr>
        <p:txBody>
          <a:bodyPr wrap="square">
            <a:spAutoFit/>
          </a:bodyPr>
          <a:lstStyle/>
          <a:p>
            <a:r>
              <a:rPr lang="en-US" sz="1400" b="1" dirty="0"/>
              <a:t>1/4 Pillar on internal ladders gluing</a:t>
            </a:r>
          </a:p>
        </p:txBody>
      </p:sp>
      <p:sp>
        <p:nvSpPr>
          <p:cNvPr id="10" name="TextBox 9">
            <a:extLst>
              <a:ext uri="{FF2B5EF4-FFF2-40B4-BE49-F238E27FC236}">
                <a16:creationId xmlns:a16="http://schemas.microsoft.com/office/drawing/2014/main" id="{129DC000-1107-02BF-1595-E59CDCAA22AC}"/>
              </a:ext>
            </a:extLst>
          </p:cNvPr>
          <p:cNvSpPr txBox="1"/>
          <p:nvPr/>
        </p:nvSpPr>
        <p:spPr>
          <a:xfrm>
            <a:off x="3791866" y="1252737"/>
            <a:ext cx="3288758" cy="307777"/>
          </a:xfrm>
          <a:prstGeom prst="rect">
            <a:avLst/>
          </a:prstGeom>
          <a:noFill/>
        </p:spPr>
        <p:txBody>
          <a:bodyPr wrap="square">
            <a:spAutoFit/>
          </a:bodyPr>
          <a:lstStyle/>
          <a:p>
            <a:r>
              <a:rPr lang="en-US" sz="1400" b="1" dirty="0"/>
              <a:t>2/4 Flange on internal ladders gluing</a:t>
            </a:r>
          </a:p>
        </p:txBody>
      </p:sp>
      <p:sp>
        <p:nvSpPr>
          <p:cNvPr id="11" name="TextBox 10">
            <a:extLst>
              <a:ext uri="{FF2B5EF4-FFF2-40B4-BE49-F238E27FC236}">
                <a16:creationId xmlns:a16="http://schemas.microsoft.com/office/drawing/2014/main" id="{74C94120-A579-2651-E197-844295499045}"/>
              </a:ext>
            </a:extLst>
          </p:cNvPr>
          <p:cNvSpPr txBox="1"/>
          <p:nvPr/>
        </p:nvSpPr>
        <p:spPr>
          <a:xfrm>
            <a:off x="313741" y="3524271"/>
            <a:ext cx="2533813" cy="523220"/>
          </a:xfrm>
          <a:prstGeom prst="rect">
            <a:avLst/>
          </a:prstGeom>
          <a:noFill/>
        </p:spPr>
        <p:txBody>
          <a:bodyPr wrap="square">
            <a:spAutoFit/>
          </a:bodyPr>
          <a:lstStyle/>
          <a:p>
            <a:r>
              <a:rPr lang="en-US" sz="1400" b="1" dirty="0"/>
              <a:t>3/4 External ladders on flange and pillars gluing</a:t>
            </a:r>
          </a:p>
        </p:txBody>
      </p:sp>
      <p:sp>
        <p:nvSpPr>
          <p:cNvPr id="14" name="TextBox 13">
            <a:extLst>
              <a:ext uri="{FF2B5EF4-FFF2-40B4-BE49-F238E27FC236}">
                <a16:creationId xmlns:a16="http://schemas.microsoft.com/office/drawing/2014/main" id="{C1560300-C0DD-F49D-2452-20D26C77EBD5}"/>
              </a:ext>
            </a:extLst>
          </p:cNvPr>
          <p:cNvSpPr txBox="1"/>
          <p:nvPr/>
        </p:nvSpPr>
        <p:spPr>
          <a:xfrm>
            <a:off x="5253275" y="3752457"/>
            <a:ext cx="2206107" cy="307777"/>
          </a:xfrm>
          <a:prstGeom prst="rect">
            <a:avLst/>
          </a:prstGeom>
          <a:noFill/>
        </p:spPr>
        <p:txBody>
          <a:bodyPr wrap="square">
            <a:spAutoFit/>
          </a:bodyPr>
          <a:lstStyle/>
          <a:p>
            <a:r>
              <a:rPr lang="en-US" sz="1400" b="1" dirty="0"/>
              <a:t>4/4 Reapplying glue</a:t>
            </a:r>
          </a:p>
        </p:txBody>
      </p:sp>
      <p:sp>
        <p:nvSpPr>
          <p:cNvPr id="16" name="Arrow: Right 15">
            <a:extLst>
              <a:ext uri="{FF2B5EF4-FFF2-40B4-BE49-F238E27FC236}">
                <a16:creationId xmlns:a16="http://schemas.microsoft.com/office/drawing/2014/main" id="{6B60876A-D064-2BE9-0EF0-A64C9057DA60}"/>
              </a:ext>
            </a:extLst>
          </p:cNvPr>
          <p:cNvSpPr/>
          <p:nvPr/>
        </p:nvSpPr>
        <p:spPr>
          <a:xfrm rot="533036">
            <a:off x="2831590" y="2364655"/>
            <a:ext cx="905343" cy="31996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C50B53AD-C5EE-2F82-289F-25C1E86AABA8}"/>
              </a:ext>
            </a:extLst>
          </p:cNvPr>
          <p:cNvSpPr/>
          <p:nvPr/>
        </p:nvSpPr>
        <p:spPr>
          <a:xfrm rot="8721670">
            <a:off x="3334935" y="3453773"/>
            <a:ext cx="815381" cy="4325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69969201-80B7-D53A-5C7D-7F784B679E62}"/>
              </a:ext>
            </a:extLst>
          </p:cNvPr>
          <p:cNvSpPr/>
          <p:nvPr/>
        </p:nvSpPr>
        <p:spPr>
          <a:xfrm>
            <a:off x="2785922" y="5422151"/>
            <a:ext cx="1799630" cy="365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3ABBFE5F-8012-A731-ECF1-52159C82452E}"/>
              </a:ext>
            </a:extLst>
          </p:cNvPr>
          <p:cNvSpPr txBox="1"/>
          <p:nvPr/>
        </p:nvSpPr>
        <p:spPr>
          <a:xfrm>
            <a:off x="8311474" y="1227443"/>
            <a:ext cx="3856156" cy="954107"/>
          </a:xfrm>
          <a:prstGeom prst="rect">
            <a:avLst/>
          </a:prstGeom>
          <a:noFill/>
        </p:spPr>
        <p:txBody>
          <a:bodyPr wrap="square" rtlCol="0">
            <a:spAutoFit/>
          </a:bodyPr>
          <a:lstStyle/>
          <a:p>
            <a:pPr marL="285750" indent="-285750">
              <a:buFont typeface="Arial" panose="020B0604020202020204" pitchFamily="34" charset="0"/>
              <a:buChar char="•"/>
            </a:pPr>
            <a:r>
              <a:rPr lang="it-IT" sz="1400" dirty="0"/>
              <a:t>4</a:t>
            </a:r>
            <a:r>
              <a:rPr lang="en-US" sz="1400" dirty="0"/>
              <a:t> steps of gluing ET 1 day per step</a:t>
            </a:r>
          </a:p>
          <a:p>
            <a:pPr marL="285750" indent="-285750">
              <a:buFont typeface="Arial" panose="020B0604020202020204" pitchFamily="34" charset="0"/>
              <a:buChar char="•"/>
            </a:pPr>
            <a:r>
              <a:rPr lang="en-US" sz="1400" dirty="0"/>
              <a:t>Araldite flows inside the carbon foam. Gravity must be used to avoid it to flow away</a:t>
            </a:r>
          </a:p>
          <a:p>
            <a:pPr marL="285750" indent="-285750">
              <a:buFont typeface="Arial" panose="020B0604020202020204" pitchFamily="34" charset="0"/>
              <a:buChar char="•"/>
            </a:pPr>
            <a:endParaRPr lang="en-US" sz="1400" dirty="0"/>
          </a:p>
        </p:txBody>
      </p:sp>
      <p:sp>
        <p:nvSpPr>
          <p:cNvPr id="21" name="Arrow: Right 20">
            <a:extLst>
              <a:ext uri="{FF2B5EF4-FFF2-40B4-BE49-F238E27FC236}">
                <a16:creationId xmlns:a16="http://schemas.microsoft.com/office/drawing/2014/main" id="{31305B84-F0DA-ECF4-90A8-047ADBF1B92A}"/>
              </a:ext>
            </a:extLst>
          </p:cNvPr>
          <p:cNvSpPr/>
          <p:nvPr/>
        </p:nvSpPr>
        <p:spPr>
          <a:xfrm>
            <a:off x="7713734" y="5450082"/>
            <a:ext cx="1426256" cy="3371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A metal object on a table&#10;&#10;Description automatically generated">
            <a:extLst>
              <a:ext uri="{FF2B5EF4-FFF2-40B4-BE49-F238E27FC236}">
                <a16:creationId xmlns:a16="http://schemas.microsoft.com/office/drawing/2014/main" id="{52CB1B44-2C51-27DC-6542-B6B3E116C6F5}"/>
              </a:ext>
            </a:extLst>
          </p:cNvPr>
          <p:cNvPicPr>
            <a:picLocks noChangeAspect="1"/>
          </p:cNvPicPr>
          <p:nvPr/>
        </p:nvPicPr>
        <p:blipFill>
          <a:blip r:embed="rId9">
            <a:extLst>
              <a:ext uri="{28A0092B-C50C-407E-A947-70E740481C1C}">
                <a14:useLocalDpi xmlns:a14="http://schemas.microsoft.com/office/drawing/2010/main" val="0"/>
              </a:ext>
            </a:extLst>
          </a:blip>
          <a:srcRect l="16243" t="16745" r="828" b="21519"/>
          <a:stretch/>
        </p:blipFill>
        <p:spPr>
          <a:xfrm>
            <a:off x="9217706" y="3524271"/>
            <a:ext cx="2813426" cy="27926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3" name="TextBox 22">
            <a:extLst>
              <a:ext uri="{FF2B5EF4-FFF2-40B4-BE49-F238E27FC236}">
                <a16:creationId xmlns:a16="http://schemas.microsoft.com/office/drawing/2014/main" id="{9404680D-9E10-8D8B-6733-6C1E3F503E38}"/>
              </a:ext>
            </a:extLst>
          </p:cNvPr>
          <p:cNvSpPr txBox="1"/>
          <p:nvPr/>
        </p:nvSpPr>
        <p:spPr>
          <a:xfrm>
            <a:off x="6225396" y="2317012"/>
            <a:ext cx="2567344" cy="1015663"/>
          </a:xfrm>
          <a:prstGeom prst="rect">
            <a:avLst/>
          </a:prstGeom>
          <a:noFill/>
        </p:spPr>
        <p:txBody>
          <a:bodyPr wrap="square">
            <a:spAutoFit/>
          </a:bodyPr>
          <a:lstStyle/>
          <a:p>
            <a:r>
              <a:rPr lang="en-US" sz="1200" dirty="0"/>
              <a:t>Grease is applied to the internal ladders one by one, and the tubes are place into position.</a:t>
            </a:r>
            <a:br>
              <a:rPr lang="en-US" sz="1200" dirty="0"/>
            </a:br>
            <a:r>
              <a:rPr lang="en-US" sz="1200" dirty="0"/>
              <a:t>Glue is applied between the flange planes and the ladders edge</a:t>
            </a:r>
          </a:p>
        </p:txBody>
      </p:sp>
      <p:sp>
        <p:nvSpPr>
          <p:cNvPr id="24" name="TextBox 23">
            <a:extLst>
              <a:ext uri="{FF2B5EF4-FFF2-40B4-BE49-F238E27FC236}">
                <a16:creationId xmlns:a16="http://schemas.microsoft.com/office/drawing/2014/main" id="{8C459637-819F-3D92-3BC6-5D710BC388B9}"/>
              </a:ext>
            </a:extLst>
          </p:cNvPr>
          <p:cNvSpPr txBox="1"/>
          <p:nvPr/>
        </p:nvSpPr>
        <p:spPr>
          <a:xfrm>
            <a:off x="2606128" y="4244891"/>
            <a:ext cx="2371476" cy="1200329"/>
          </a:xfrm>
          <a:prstGeom prst="rect">
            <a:avLst/>
          </a:prstGeom>
          <a:noFill/>
        </p:spPr>
        <p:txBody>
          <a:bodyPr wrap="square">
            <a:spAutoFit/>
          </a:bodyPr>
          <a:lstStyle/>
          <a:p>
            <a:r>
              <a:rPr lang="en-US" sz="1200" dirty="0"/>
              <a:t>Grease is applied to the external ladders one by one before putting them into position.</a:t>
            </a:r>
            <a:br>
              <a:rPr lang="en-US" sz="1200" dirty="0"/>
            </a:br>
            <a:r>
              <a:rPr lang="en-US" sz="1200" dirty="0"/>
              <a:t>Glue is applied on the edges between internal and external ladders</a:t>
            </a:r>
          </a:p>
        </p:txBody>
      </p:sp>
      <p:sp>
        <p:nvSpPr>
          <p:cNvPr id="25" name="TextBox 24">
            <a:extLst>
              <a:ext uri="{FF2B5EF4-FFF2-40B4-BE49-F238E27FC236}">
                <a16:creationId xmlns:a16="http://schemas.microsoft.com/office/drawing/2014/main" id="{5985C8FB-451D-9180-3A97-5A5FD214DB1D}"/>
              </a:ext>
            </a:extLst>
          </p:cNvPr>
          <p:cNvSpPr txBox="1"/>
          <p:nvPr/>
        </p:nvSpPr>
        <p:spPr>
          <a:xfrm>
            <a:off x="7521920" y="4211631"/>
            <a:ext cx="1695786" cy="856311"/>
          </a:xfrm>
          <a:prstGeom prst="rect">
            <a:avLst/>
          </a:prstGeom>
          <a:noFill/>
        </p:spPr>
        <p:txBody>
          <a:bodyPr wrap="square">
            <a:spAutoFit/>
          </a:bodyPr>
          <a:lstStyle/>
          <a:p>
            <a:r>
              <a:rPr lang="en-US" sz="1200" dirty="0"/>
              <a:t>Glue is re-applied on the carbon foam and flange edges to ensure the best contact</a:t>
            </a:r>
          </a:p>
        </p:txBody>
      </p:sp>
    </p:spTree>
    <p:extLst>
      <p:ext uri="{BB962C8B-B14F-4D97-AF65-F5344CB8AC3E}">
        <p14:creationId xmlns:p14="http://schemas.microsoft.com/office/powerpoint/2010/main" val="1594519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0D669-0057-4118-A0E5-FBD39E33CD6B}"/>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0B8A08C6-45EF-77A9-29E4-02103502743A}"/>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4A3AFEE2-7F63-D83F-3DD1-562B3779869E}"/>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21C4638D-5DEA-ABDE-87FC-1DDC0F67098B}"/>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A77DE0C6-8996-F14E-826D-877D7F9B7572}"/>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TBPX Layer 3 metrology</a:t>
            </a:r>
            <a:endParaRPr lang="it-IT" sz="4000" b="1" dirty="0">
              <a:solidFill>
                <a:schemeClr val="bg1"/>
              </a:solidFill>
            </a:endParaRPr>
          </a:p>
        </p:txBody>
      </p:sp>
      <p:sp>
        <p:nvSpPr>
          <p:cNvPr id="138" name="TextBox 137">
            <a:extLst>
              <a:ext uri="{FF2B5EF4-FFF2-40B4-BE49-F238E27FC236}">
                <a16:creationId xmlns:a16="http://schemas.microsoft.com/office/drawing/2014/main" id="{3CF3971D-5339-08BA-4CD8-E47248133416}"/>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67341213-1A5D-8E29-81E8-35B03011B470}"/>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5</a:t>
            </a:r>
          </a:p>
        </p:txBody>
      </p:sp>
      <p:pic>
        <p:nvPicPr>
          <p:cNvPr id="15" name="Immagine 14">
            <a:extLst>
              <a:ext uri="{FF2B5EF4-FFF2-40B4-BE49-F238E27FC236}">
                <a16:creationId xmlns:a16="http://schemas.microsoft.com/office/drawing/2014/main" id="{FE6EBECD-6085-A3B9-3D3F-AB2D1D6D9E55}"/>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E104DB39-2BA7-F419-FF73-E86CCA63E80D}"/>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3" name="Picture 2">
            <a:extLst>
              <a:ext uri="{FF2B5EF4-FFF2-40B4-BE49-F238E27FC236}">
                <a16:creationId xmlns:a16="http://schemas.microsoft.com/office/drawing/2014/main" id="{118D0443-C3AB-1A14-A154-96D47CA949EB}"/>
              </a:ext>
            </a:extLst>
          </p:cNvPr>
          <p:cNvPicPr>
            <a:picLocks noChangeAspect="1"/>
          </p:cNvPicPr>
          <p:nvPr/>
        </p:nvPicPr>
        <p:blipFill>
          <a:blip r:embed="rId5"/>
          <a:stretch>
            <a:fillRect/>
          </a:stretch>
        </p:blipFill>
        <p:spPr>
          <a:xfrm>
            <a:off x="5906476" y="2442009"/>
            <a:ext cx="5752047" cy="4033643"/>
          </a:xfrm>
          <a:prstGeom prst="rect">
            <a:avLst/>
          </a:prstGeom>
        </p:spPr>
      </p:pic>
      <p:sp>
        <p:nvSpPr>
          <p:cNvPr id="4" name="TextBox 3">
            <a:extLst>
              <a:ext uri="{FF2B5EF4-FFF2-40B4-BE49-F238E27FC236}">
                <a16:creationId xmlns:a16="http://schemas.microsoft.com/office/drawing/2014/main" id="{8FE00FFF-F7B4-E9D1-7346-AD0A52C26673}"/>
              </a:ext>
            </a:extLst>
          </p:cNvPr>
          <p:cNvSpPr txBox="1"/>
          <p:nvPr/>
        </p:nvSpPr>
        <p:spPr>
          <a:xfrm>
            <a:off x="133198" y="835602"/>
            <a:ext cx="5271742" cy="2246769"/>
          </a:xfrm>
          <a:prstGeom prst="rect">
            <a:avLst/>
          </a:prstGeom>
          <a:noFill/>
        </p:spPr>
        <p:txBody>
          <a:bodyPr wrap="square" rtlCol="0">
            <a:spAutoFit/>
          </a:bodyPr>
          <a:lstStyle/>
          <a:p>
            <a:r>
              <a:rPr lang="en-US" sz="1400" b="1" dirty="0"/>
              <a:t>Metrology goals:</a:t>
            </a:r>
            <a:br>
              <a:rPr lang="en-US" sz="1400" b="1" dirty="0"/>
            </a:br>
            <a:endParaRPr lang="en-US" sz="1400" b="1" dirty="0"/>
          </a:p>
          <a:p>
            <a:pPr marL="285750" indent="-285750">
              <a:buFont typeface="Arial" panose="020B0604020202020204" pitchFamily="34" charset="0"/>
              <a:buChar char="•"/>
            </a:pPr>
            <a:r>
              <a:rPr lang="en-US" sz="1400" b="1" dirty="0"/>
              <a:t>Layer overall precision</a:t>
            </a:r>
            <a:br>
              <a:rPr lang="en-US" sz="1400" dirty="0"/>
            </a:br>
            <a:r>
              <a:rPr lang="en-US" sz="1400" dirty="0"/>
              <a:t>Measure ladder precision and orientation, reference pins on flange precision</a:t>
            </a:r>
          </a:p>
          <a:p>
            <a:pPr marL="285750" indent="-285750">
              <a:buFont typeface="Arial" panose="020B0604020202020204" pitchFamily="34" charset="0"/>
              <a:buChar char="•"/>
            </a:pPr>
            <a:r>
              <a:rPr lang="en-US" sz="1400" b="1" dirty="0"/>
              <a:t>Sensor overlap</a:t>
            </a:r>
            <a:br>
              <a:rPr lang="en-US" sz="1400" dirty="0"/>
            </a:br>
            <a:r>
              <a:rPr lang="en-US" sz="1400" dirty="0"/>
              <a:t>Check that the sensor overlap is respected for all the layer</a:t>
            </a:r>
          </a:p>
          <a:p>
            <a:pPr marL="285750" indent="-285750">
              <a:buFont typeface="Arial" panose="020B0604020202020204" pitchFamily="34" charset="0"/>
              <a:buChar char="•"/>
            </a:pPr>
            <a:r>
              <a:rPr lang="en-US" sz="1400" b="1" dirty="0"/>
              <a:t>Installation feasibility</a:t>
            </a:r>
            <a:br>
              <a:rPr lang="en-US" sz="1400" b="1" dirty="0"/>
            </a:br>
            <a:r>
              <a:rPr lang="en-US" sz="1400" dirty="0"/>
              <a:t>Avoid the eventual collision points between x+ and x-, z+ and z- halves are below the gap</a:t>
            </a:r>
          </a:p>
        </p:txBody>
      </p:sp>
      <p:pic>
        <p:nvPicPr>
          <p:cNvPr id="5" name="Picture 4">
            <a:extLst>
              <a:ext uri="{FF2B5EF4-FFF2-40B4-BE49-F238E27FC236}">
                <a16:creationId xmlns:a16="http://schemas.microsoft.com/office/drawing/2014/main" id="{1C747605-B364-B2A7-5BBE-6C7E5DE377BE}"/>
              </a:ext>
            </a:extLst>
          </p:cNvPr>
          <p:cNvPicPr>
            <a:picLocks noChangeAspect="1"/>
          </p:cNvPicPr>
          <p:nvPr/>
        </p:nvPicPr>
        <p:blipFill>
          <a:blip r:embed="rId6"/>
          <a:srcRect b="13776"/>
          <a:stretch/>
        </p:blipFill>
        <p:spPr>
          <a:xfrm>
            <a:off x="3108367" y="3536401"/>
            <a:ext cx="2589193" cy="2792159"/>
          </a:xfrm>
          <a:prstGeom prst="rect">
            <a:avLst/>
          </a:prstGeom>
        </p:spPr>
      </p:pic>
      <p:pic>
        <p:nvPicPr>
          <p:cNvPr id="6" name="Picture 5">
            <a:extLst>
              <a:ext uri="{FF2B5EF4-FFF2-40B4-BE49-F238E27FC236}">
                <a16:creationId xmlns:a16="http://schemas.microsoft.com/office/drawing/2014/main" id="{19B3EFF3-EFCD-C852-1D5A-753BC317586F}"/>
              </a:ext>
            </a:extLst>
          </p:cNvPr>
          <p:cNvPicPr>
            <a:picLocks noChangeAspect="1"/>
          </p:cNvPicPr>
          <p:nvPr/>
        </p:nvPicPr>
        <p:blipFill>
          <a:blip r:embed="rId7"/>
          <a:srcRect r="8383" b="6672"/>
          <a:stretch>
            <a:fillRect/>
          </a:stretch>
        </p:blipFill>
        <p:spPr>
          <a:xfrm>
            <a:off x="-52794" y="3401210"/>
            <a:ext cx="3093220" cy="2927350"/>
          </a:xfrm>
          <a:prstGeom prst="rect">
            <a:avLst/>
          </a:prstGeom>
        </p:spPr>
      </p:pic>
      <p:sp>
        <p:nvSpPr>
          <p:cNvPr id="7" name="TextBox 6">
            <a:extLst>
              <a:ext uri="{FF2B5EF4-FFF2-40B4-BE49-F238E27FC236}">
                <a16:creationId xmlns:a16="http://schemas.microsoft.com/office/drawing/2014/main" id="{576837B5-049B-B68B-06F5-24D12A15918B}"/>
              </a:ext>
            </a:extLst>
          </p:cNvPr>
          <p:cNvSpPr txBox="1"/>
          <p:nvPr/>
        </p:nvSpPr>
        <p:spPr>
          <a:xfrm>
            <a:off x="5733889" y="835602"/>
            <a:ext cx="5898953" cy="2246769"/>
          </a:xfrm>
          <a:prstGeom prst="rect">
            <a:avLst/>
          </a:prstGeom>
          <a:noFill/>
        </p:spPr>
        <p:txBody>
          <a:bodyPr wrap="square" rtlCol="0">
            <a:spAutoFit/>
          </a:bodyPr>
          <a:lstStyle/>
          <a:p>
            <a:r>
              <a:rPr lang="en-US" sz="1400" b="1" noProof="0" dirty="0"/>
              <a:t>Metrology results:</a:t>
            </a:r>
            <a:br>
              <a:rPr lang="en-US" sz="1400" b="1" noProof="0" dirty="0"/>
            </a:br>
            <a:endParaRPr lang="en-US" sz="1400" b="1" noProof="0" dirty="0"/>
          </a:p>
          <a:p>
            <a:pPr marL="285750" indent="-285750">
              <a:buFont typeface="Arial" panose="020B0604020202020204" pitchFamily="34" charset="0"/>
              <a:buChar char="•"/>
            </a:pPr>
            <a:r>
              <a:rPr lang="en-US" sz="1400" b="1" dirty="0"/>
              <a:t>The flange side is precise</a:t>
            </a:r>
            <a:r>
              <a:rPr lang="en-US" sz="1400" dirty="0"/>
              <a:t>, with an average precision of 100 microns</a:t>
            </a:r>
          </a:p>
          <a:p>
            <a:pPr marL="285750" indent="-285750">
              <a:buFont typeface="Arial" panose="020B0604020202020204" pitchFamily="34" charset="0"/>
              <a:buChar char="•"/>
            </a:pPr>
            <a:r>
              <a:rPr lang="en-US" sz="1400" b="1" noProof="0" dirty="0"/>
              <a:t>The prototype is tilted </a:t>
            </a:r>
            <a:r>
              <a:rPr lang="en-US" sz="1400" noProof="0" dirty="0"/>
              <a:t>when in cantilever, on the edge side it deflects up to 1 mm. </a:t>
            </a:r>
            <a:r>
              <a:rPr lang="en-US" sz="1400" dirty="0"/>
              <a:t>Once it will be connected to the upper layer this tilt can be corrected</a:t>
            </a:r>
            <a:endParaRPr lang="en-US" sz="1400" noProof="0" dirty="0"/>
          </a:p>
          <a:p>
            <a:pPr marL="285750" indent="-285750">
              <a:buFont typeface="Arial" panose="020B0604020202020204" pitchFamily="34" charset="0"/>
              <a:buChar char="•"/>
            </a:pPr>
            <a:r>
              <a:rPr lang="en-US" sz="1400" b="1" noProof="0" dirty="0"/>
              <a:t>The precision </a:t>
            </a:r>
            <a:r>
              <a:rPr lang="en-US" sz="1400" noProof="0" dirty="0"/>
              <a:t>at the prototype edge </a:t>
            </a:r>
            <a:r>
              <a:rPr lang="en-US" sz="1400" b="1" noProof="0" dirty="0"/>
              <a:t>is dependent on the constraints and boundary conditions.</a:t>
            </a:r>
            <a:r>
              <a:rPr lang="en-US" sz="1400" noProof="0" dirty="0"/>
              <a:t> Its deflection is probably due to the flatness of the flange place, which change while locking the screws</a:t>
            </a:r>
          </a:p>
          <a:p>
            <a:pPr marL="285750" indent="-285750">
              <a:buFont typeface="Arial" panose="020B0604020202020204" pitchFamily="34" charset="0"/>
              <a:buChar char="•"/>
            </a:pPr>
            <a:r>
              <a:rPr lang="en-US" sz="1400" dirty="0"/>
              <a:t>The </a:t>
            </a:r>
            <a:r>
              <a:rPr lang="en-US" sz="1400" b="1" dirty="0"/>
              <a:t>overlap is respected </a:t>
            </a:r>
            <a:r>
              <a:rPr lang="en-US" sz="1400" dirty="0"/>
              <a:t>for all the ladders</a:t>
            </a:r>
          </a:p>
        </p:txBody>
      </p:sp>
    </p:spTree>
    <p:extLst>
      <p:ext uri="{BB962C8B-B14F-4D97-AF65-F5344CB8AC3E}">
        <p14:creationId xmlns:p14="http://schemas.microsoft.com/office/powerpoint/2010/main" val="3835289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97B4DA-D09D-AD19-DA4F-382E5A83C9AC}"/>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3BE8F576-C927-10AE-4927-DFDA6D3332FE}"/>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44D67661-82A1-23C8-2DF2-7496FBC6A70F}"/>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7938C81D-04C8-B9DF-F474-375AB85AAEEC}"/>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0E8C8B52-58AF-5CAF-9C6B-A17D1CFFDA6A}"/>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Layer alignment</a:t>
            </a:r>
            <a:endParaRPr lang="it-IT" sz="4000" b="1" dirty="0">
              <a:solidFill>
                <a:schemeClr val="bg1"/>
              </a:solidFill>
            </a:endParaRPr>
          </a:p>
        </p:txBody>
      </p:sp>
      <p:sp>
        <p:nvSpPr>
          <p:cNvPr id="138" name="TextBox 137">
            <a:extLst>
              <a:ext uri="{FF2B5EF4-FFF2-40B4-BE49-F238E27FC236}">
                <a16:creationId xmlns:a16="http://schemas.microsoft.com/office/drawing/2014/main" id="{764C6127-A90C-FDFB-B81B-E5538A9400AD}"/>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8C8DFFB2-931B-2ECC-9F3C-A783C817BB83}"/>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6</a:t>
            </a:r>
          </a:p>
        </p:txBody>
      </p:sp>
      <p:pic>
        <p:nvPicPr>
          <p:cNvPr id="15" name="Immagine 14">
            <a:extLst>
              <a:ext uri="{FF2B5EF4-FFF2-40B4-BE49-F238E27FC236}">
                <a16:creationId xmlns:a16="http://schemas.microsoft.com/office/drawing/2014/main" id="{03738F5B-931E-7B82-5787-44C86AF08C92}"/>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4CFBEE23-00B4-8057-D8E1-C1662D01DF4D}"/>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3" name="Content Placeholder 4" descr="A black and white object on a table with tools&#10;&#10;Description automatically generated">
            <a:extLst>
              <a:ext uri="{FF2B5EF4-FFF2-40B4-BE49-F238E27FC236}">
                <a16:creationId xmlns:a16="http://schemas.microsoft.com/office/drawing/2014/main" id="{7F5D6214-BE06-F9E3-0B21-F71D89D834D2}"/>
              </a:ext>
            </a:extLst>
          </p:cNvPr>
          <p:cNvPicPr>
            <a:picLocks noChangeAspect="1"/>
          </p:cNvPicPr>
          <p:nvPr/>
        </p:nvPicPr>
        <p:blipFill>
          <a:blip r:embed="rId5">
            <a:extLst>
              <a:ext uri="{28A0092B-C50C-407E-A947-70E740481C1C}">
                <a14:useLocalDpi xmlns:a14="http://schemas.microsoft.com/office/drawing/2010/main" val="0"/>
              </a:ext>
            </a:extLst>
          </a:blip>
          <a:srcRect l="16796" t="18041" r="11476" b="17122"/>
          <a:stretch/>
        </p:blipFill>
        <p:spPr>
          <a:xfrm>
            <a:off x="2818763" y="3933690"/>
            <a:ext cx="3304181" cy="2240089"/>
          </a:xfrm>
          <a:prstGeom prst="rect">
            <a:avLst/>
          </a:prstGeom>
        </p:spPr>
      </p:pic>
      <p:sp>
        <p:nvSpPr>
          <p:cNvPr id="4" name="TextBox 3">
            <a:extLst>
              <a:ext uri="{FF2B5EF4-FFF2-40B4-BE49-F238E27FC236}">
                <a16:creationId xmlns:a16="http://schemas.microsoft.com/office/drawing/2014/main" id="{68DC0E4C-6BE2-65A1-3748-8CB1DF7E4CFE}"/>
              </a:ext>
            </a:extLst>
          </p:cNvPr>
          <p:cNvSpPr txBox="1"/>
          <p:nvPr/>
        </p:nvSpPr>
        <p:spPr>
          <a:xfrm>
            <a:off x="328898" y="1077582"/>
            <a:ext cx="4457111" cy="2523768"/>
          </a:xfrm>
          <a:prstGeom prst="rect">
            <a:avLst/>
          </a:prstGeom>
          <a:noFill/>
        </p:spPr>
        <p:txBody>
          <a:bodyPr wrap="square" rtlCol="0">
            <a:spAutoFit/>
          </a:bodyPr>
          <a:lstStyle/>
          <a:p>
            <a:r>
              <a:rPr lang="en-US" sz="1600" b="1" noProof="0" dirty="0"/>
              <a:t>Edges regulation by internal rings and positioning mask</a:t>
            </a:r>
            <a:br>
              <a:rPr lang="en-US" sz="1400" b="1" noProof="0" dirty="0"/>
            </a:br>
            <a:br>
              <a:rPr lang="en-US" sz="1400" b="1" noProof="0" dirty="0"/>
            </a:br>
            <a:r>
              <a:rPr lang="en-US" sz="1400" b="1" noProof="0" dirty="0"/>
              <a:t>We regulate the Layer edges by adjusting the screws between the internal ring and the pillars. </a:t>
            </a:r>
            <a:r>
              <a:rPr lang="en-US" sz="1400" noProof="0" dirty="0"/>
              <a:t>The reference is given by a 3D printed mask connected to the external cylinder back flange pins. This prevent  the waterfall effect of the precision of all the layers. Indeed, all the special ladders, layer by layer, are referred to the external cylinder pins, granting the same positioning tolerance between L4 and L1.</a:t>
            </a:r>
          </a:p>
        </p:txBody>
      </p:sp>
      <p:pic>
        <p:nvPicPr>
          <p:cNvPr id="5" name="Picture 4" descr="A metal object on a table&#10;&#10;Description automatically generated">
            <a:extLst>
              <a:ext uri="{FF2B5EF4-FFF2-40B4-BE49-F238E27FC236}">
                <a16:creationId xmlns:a16="http://schemas.microsoft.com/office/drawing/2014/main" id="{146F11DF-BF8E-4E09-BD3A-AC15AA9A9050}"/>
              </a:ext>
            </a:extLst>
          </p:cNvPr>
          <p:cNvPicPr>
            <a:picLocks noChangeAspect="1"/>
          </p:cNvPicPr>
          <p:nvPr/>
        </p:nvPicPr>
        <p:blipFill>
          <a:blip r:embed="rId6">
            <a:extLst>
              <a:ext uri="{28A0092B-C50C-407E-A947-70E740481C1C}">
                <a14:useLocalDpi xmlns:a14="http://schemas.microsoft.com/office/drawing/2010/main" val="0"/>
              </a:ext>
            </a:extLst>
          </a:blip>
          <a:srcRect l="18548" t="24685" r="19027" b="35563"/>
          <a:stretch/>
        </p:blipFill>
        <p:spPr>
          <a:xfrm>
            <a:off x="110268" y="3933690"/>
            <a:ext cx="2638329" cy="2240089"/>
          </a:xfrm>
          <a:prstGeom prst="rect">
            <a:avLst/>
          </a:prstGeom>
        </p:spPr>
      </p:pic>
      <p:graphicFrame>
        <p:nvGraphicFramePr>
          <p:cNvPr id="6" name="Table 5">
            <a:extLst>
              <a:ext uri="{FF2B5EF4-FFF2-40B4-BE49-F238E27FC236}">
                <a16:creationId xmlns:a16="http://schemas.microsoft.com/office/drawing/2014/main" id="{E79797E5-4137-2E47-98C9-AA3162B96083}"/>
              </a:ext>
            </a:extLst>
          </p:cNvPr>
          <p:cNvGraphicFramePr>
            <a:graphicFrameLocks noGrp="1"/>
          </p:cNvGraphicFramePr>
          <p:nvPr>
            <p:extLst>
              <p:ext uri="{D42A27DB-BD31-4B8C-83A1-F6EECF244321}">
                <p14:modId xmlns:p14="http://schemas.microsoft.com/office/powerpoint/2010/main" val="1119128899"/>
              </p:ext>
            </p:extLst>
          </p:nvPr>
        </p:nvGraphicFramePr>
        <p:xfrm>
          <a:off x="6669051" y="1352828"/>
          <a:ext cx="4161533" cy="762000"/>
        </p:xfrm>
        <a:graphic>
          <a:graphicData uri="http://schemas.openxmlformats.org/drawingml/2006/table">
            <a:tbl>
              <a:tblPr>
                <a:tableStyleId>{5C22544A-7EE6-4342-B048-85BDC9FD1C3A}</a:tableStyleId>
              </a:tblPr>
              <a:tblGrid>
                <a:gridCol w="1339388">
                  <a:extLst>
                    <a:ext uri="{9D8B030D-6E8A-4147-A177-3AD203B41FA5}">
                      <a16:colId xmlns:a16="http://schemas.microsoft.com/office/drawing/2014/main" val="1779271308"/>
                    </a:ext>
                  </a:extLst>
                </a:gridCol>
                <a:gridCol w="849853">
                  <a:extLst>
                    <a:ext uri="{9D8B030D-6E8A-4147-A177-3AD203B41FA5}">
                      <a16:colId xmlns:a16="http://schemas.microsoft.com/office/drawing/2014/main" val="2480941613"/>
                    </a:ext>
                  </a:extLst>
                </a:gridCol>
                <a:gridCol w="986146">
                  <a:extLst>
                    <a:ext uri="{9D8B030D-6E8A-4147-A177-3AD203B41FA5}">
                      <a16:colId xmlns:a16="http://schemas.microsoft.com/office/drawing/2014/main" val="2248936062"/>
                    </a:ext>
                  </a:extLst>
                </a:gridCol>
                <a:gridCol w="986146">
                  <a:extLst>
                    <a:ext uri="{9D8B030D-6E8A-4147-A177-3AD203B41FA5}">
                      <a16:colId xmlns:a16="http://schemas.microsoft.com/office/drawing/2014/main" val="260099522"/>
                    </a:ext>
                  </a:extLst>
                </a:gridCol>
              </a:tblGrid>
              <a:tr h="148849">
                <a:tc>
                  <a:txBody>
                    <a:bodyPr/>
                    <a:lstStyle/>
                    <a:p>
                      <a:pPr algn="l" fontAlgn="b"/>
                      <a:r>
                        <a:rPr lang="en-US" sz="1200" b="1" u="none" strike="noStrike" dirty="0">
                          <a:solidFill>
                            <a:schemeClr val="bg1"/>
                          </a:solidFill>
                          <a:effectLst/>
                        </a:rPr>
                        <a:t>Planes</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tc>
                  <a:txBody>
                    <a:bodyPr/>
                    <a:lstStyle/>
                    <a:p>
                      <a:pPr algn="ctr" fontAlgn="b"/>
                      <a:r>
                        <a:rPr lang="en-US" sz="1200" b="1" u="none" strike="noStrike" dirty="0">
                          <a:solidFill>
                            <a:schemeClr val="bg1"/>
                          </a:solidFill>
                          <a:effectLst/>
                        </a:rPr>
                        <a:t>Nominal</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tc>
                  <a:txBody>
                    <a:bodyPr/>
                    <a:lstStyle/>
                    <a:p>
                      <a:pPr algn="ctr" fontAlgn="b"/>
                      <a:r>
                        <a:rPr lang="en-US" sz="1200" b="1" u="none" strike="noStrike" dirty="0">
                          <a:solidFill>
                            <a:schemeClr val="bg1"/>
                          </a:solidFill>
                          <a:effectLst/>
                        </a:rPr>
                        <a:t>Measured</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tc>
                  <a:txBody>
                    <a:bodyPr/>
                    <a:lstStyle/>
                    <a:p>
                      <a:pPr algn="ctr" fontAlgn="b"/>
                      <a:r>
                        <a:rPr lang="en-US" sz="1200" b="1" u="none" strike="noStrike" dirty="0">
                          <a:solidFill>
                            <a:schemeClr val="bg1"/>
                          </a:solidFill>
                          <a:effectLst/>
                        </a:rPr>
                        <a:t> </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extLst>
                  <a:ext uri="{0D108BD9-81ED-4DB2-BD59-A6C34878D82A}">
                    <a16:rowId xmlns:a16="http://schemas.microsoft.com/office/drawing/2014/main" val="1454682123"/>
                  </a:ext>
                </a:extLst>
              </a:tr>
              <a:tr h="148849">
                <a:tc>
                  <a:txBody>
                    <a:bodyPr/>
                    <a:lstStyle/>
                    <a:p>
                      <a:pPr algn="l" fontAlgn="b"/>
                      <a:r>
                        <a:rPr lang="en-US" sz="1200" u="none" strike="noStrike" dirty="0">
                          <a:effectLst/>
                        </a:rPr>
                        <a:t> </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US" sz="1200" u="none" strike="noStrike" dirty="0">
                          <a:effectLst/>
                        </a:rPr>
                        <a:t>R [mm]</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US" sz="1200" u="none" strike="noStrike" dirty="0">
                          <a:effectLst/>
                        </a:rPr>
                        <a:t>R [mm]</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l-GR" sz="1200" u="none" strike="noStrike" dirty="0">
                          <a:effectLst/>
                        </a:rPr>
                        <a:t>Δ</a:t>
                      </a:r>
                      <a:r>
                        <a:rPr lang="en-US" sz="1200" u="none" strike="noStrike" dirty="0">
                          <a:effectLst/>
                        </a:rPr>
                        <a:t>R [mm]</a:t>
                      </a:r>
                      <a:endParaRPr lang="en-US" sz="12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26505694"/>
                  </a:ext>
                </a:extLst>
              </a:tr>
              <a:tr h="148849">
                <a:tc>
                  <a:txBody>
                    <a:bodyPr/>
                    <a:lstStyle/>
                    <a:p>
                      <a:pPr algn="l" fontAlgn="b"/>
                      <a:r>
                        <a:rPr lang="en-US" sz="1200" b="0" i="0" u="none" strike="noStrike" dirty="0">
                          <a:solidFill>
                            <a:srgbClr val="000000"/>
                          </a:solidFill>
                          <a:effectLst/>
                          <a:latin typeface="Aptos Narrow" panose="020B0004020202020204" pitchFamily="34" charset="0"/>
                        </a:rPr>
                        <a:t>Internal special</a:t>
                      </a:r>
                    </a:p>
                  </a:txBody>
                  <a:tcPr marL="7620" marR="7620" marT="7620" marB="0" anchor="b"/>
                </a:tc>
                <a:tc>
                  <a:txBody>
                    <a:bodyPr/>
                    <a:lstStyle/>
                    <a:p>
                      <a:pPr algn="ctr" fontAlgn="b"/>
                      <a:r>
                        <a:rPr lang="en-US" sz="1200" b="0" i="0" u="none" strike="noStrike" dirty="0">
                          <a:solidFill>
                            <a:srgbClr val="000000"/>
                          </a:solidFill>
                          <a:effectLst/>
                          <a:latin typeface="Aptos Narrow" panose="020B0004020202020204" pitchFamily="34" charset="0"/>
                        </a:rPr>
                        <a:t>102.630</a:t>
                      </a:r>
                    </a:p>
                  </a:txBody>
                  <a:tcPr marL="7620" marR="7620" marT="7620" marB="0" anchor="b"/>
                </a:tc>
                <a:tc>
                  <a:txBody>
                    <a:bodyPr/>
                    <a:lstStyle/>
                    <a:p>
                      <a:pPr algn="ctr" fontAlgn="b"/>
                      <a:r>
                        <a:rPr lang="en-US" sz="1200" b="0" i="0" u="none" strike="noStrike" dirty="0">
                          <a:solidFill>
                            <a:srgbClr val="000000"/>
                          </a:solidFill>
                          <a:effectLst/>
                          <a:latin typeface="Aptos Narrow" panose="020B0004020202020204" pitchFamily="34" charset="0"/>
                        </a:rPr>
                        <a:t>102.630</a:t>
                      </a:r>
                    </a:p>
                  </a:txBody>
                  <a:tcPr marL="7620" marR="7620" marT="7620" marB="0" anchor="b"/>
                </a:tc>
                <a:tc>
                  <a:txBody>
                    <a:bodyPr/>
                    <a:lstStyle/>
                    <a:p>
                      <a:pPr algn="ctr" fontAlgn="b"/>
                      <a:r>
                        <a:rPr lang="it-IT" sz="1200" b="1" i="0" u="none" strike="noStrike" dirty="0">
                          <a:solidFill>
                            <a:srgbClr val="000000"/>
                          </a:solidFill>
                          <a:effectLst/>
                          <a:latin typeface="Aptos Narrow" panose="020B0004020202020204" pitchFamily="34" charset="0"/>
                        </a:rPr>
                        <a:t>0.000</a:t>
                      </a:r>
                      <a:endParaRPr lang="en-US" sz="1200" b="1"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143004908"/>
                  </a:ext>
                </a:extLst>
              </a:tr>
              <a:tr h="148849">
                <a:tc>
                  <a:txBody>
                    <a:bodyPr/>
                    <a:lstStyle/>
                    <a:p>
                      <a:pPr algn="l" fontAlgn="b"/>
                      <a:r>
                        <a:rPr lang="it-IT" sz="1200" b="0" i="0" u="none" strike="noStrike" dirty="0" err="1">
                          <a:solidFill>
                            <a:srgbClr val="000000"/>
                          </a:solidFill>
                          <a:effectLst/>
                          <a:latin typeface="Aptos Narrow" panose="020B0004020202020204" pitchFamily="34" charset="0"/>
                        </a:rPr>
                        <a:t>External</a:t>
                      </a:r>
                      <a:r>
                        <a:rPr lang="it-IT" sz="1200" b="0" i="0" u="none" strike="noStrike" dirty="0">
                          <a:solidFill>
                            <a:srgbClr val="000000"/>
                          </a:solidFill>
                          <a:effectLst/>
                          <a:latin typeface="Aptos Narrow" panose="020B0004020202020204" pitchFamily="34" charset="0"/>
                        </a:rPr>
                        <a:t> special</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US" sz="1200" b="0" i="0" u="none" strike="noStrike">
                          <a:solidFill>
                            <a:srgbClr val="000000"/>
                          </a:solidFill>
                          <a:effectLst/>
                          <a:latin typeface="Aptos Narrow" panose="020B0004020202020204" pitchFamily="34" charset="0"/>
                        </a:rPr>
                        <a:t>107.810</a:t>
                      </a:r>
                    </a:p>
                  </a:txBody>
                  <a:tcPr marL="7620" marR="7620" marT="7620" marB="0" anchor="b"/>
                </a:tc>
                <a:tc>
                  <a:txBody>
                    <a:bodyPr/>
                    <a:lstStyle/>
                    <a:p>
                      <a:pPr algn="ctr" fontAlgn="b"/>
                      <a:r>
                        <a:rPr lang="en-US" sz="1200" b="0" i="0" u="none" strike="noStrike" dirty="0">
                          <a:solidFill>
                            <a:srgbClr val="000000"/>
                          </a:solidFill>
                          <a:effectLst/>
                          <a:latin typeface="Aptos Narrow" panose="020B0004020202020204" pitchFamily="34" charset="0"/>
                        </a:rPr>
                        <a:t>109.225</a:t>
                      </a:r>
                    </a:p>
                  </a:txBody>
                  <a:tcPr marL="7620" marR="7620" marT="7620" marB="0" anchor="b"/>
                </a:tc>
                <a:tc>
                  <a:txBody>
                    <a:bodyPr/>
                    <a:lstStyle/>
                    <a:p>
                      <a:pPr algn="ctr" fontAlgn="b"/>
                      <a:r>
                        <a:rPr lang="it-IT" sz="1200" b="1" i="0" u="none" strike="noStrike" dirty="0">
                          <a:solidFill>
                            <a:srgbClr val="000000"/>
                          </a:solidFill>
                          <a:effectLst/>
                          <a:latin typeface="Aptos Narrow" panose="020B0004020202020204" pitchFamily="34" charset="0"/>
                        </a:rPr>
                        <a:t>1</a:t>
                      </a:r>
                      <a:r>
                        <a:rPr lang="en-US" sz="1200" b="1" i="0" u="none" strike="noStrike" dirty="0">
                          <a:solidFill>
                            <a:srgbClr val="000000"/>
                          </a:solidFill>
                          <a:effectLst/>
                          <a:latin typeface="Aptos Narrow" panose="020B0004020202020204" pitchFamily="34" charset="0"/>
                        </a:rPr>
                        <a:t>.415</a:t>
                      </a:r>
                    </a:p>
                  </a:txBody>
                  <a:tcPr marL="7620" marR="7620" marT="7620" marB="0" anchor="b"/>
                </a:tc>
                <a:extLst>
                  <a:ext uri="{0D108BD9-81ED-4DB2-BD59-A6C34878D82A}">
                    <a16:rowId xmlns:a16="http://schemas.microsoft.com/office/drawing/2014/main" val="2798028490"/>
                  </a:ext>
                </a:extLst>
              </a:tr>
            </a:tbl>
          </a:graphicData>
        </a:graphic>
      </p:graphicFrame>
      <p:sp>
        <p:nvSpPr>
          <p:cNvPr id="7" name="TextBox 6">
            <a:extLst>
              <a:ext uri="{FF2B5EF4-FFF2-40B4-BE49-F238E27FC236}">
                <a16:creationId xmlns:a16="http://schemas.microsoft.com/office/drawing/2014/main" id="{138AD778-AF75-F16E-47F6-E821F73873CF}"/>
              </a:ext>
            </a:extLst>
          </p:cNvPr>
          <p:cNvSpPr txBox="1"/>
          <p:nvPr/>
        </p:nvSpPr>
        <p:spPr>
          <a:xfrm>
            <a:off x="7708927" y="1077582"/>
            <a:ext cx="1973425" cy="307777"/>
          </a:xfrm>
          <a:prstGeom prst="rect">
            <a:avLst/>
          </a:prstGeom>
          <a:noFill/>
        </p:spPr>
        <p:txBody>
          <a:bodyPr wrap="none" rtlCol="0">
            <a:spAutoFit/>
          </a:bodyPr>
          <a:lstStyle/>
          <a:p>
            <a:r>
              <a:rPr lang="en-US" sz="1400" b="1" noProof="0"/>
              <a:t>Before the positioning</a:t>
            </a:r>
          </a:p>
        </p:txBody>
      </p:sp>
      <p:graphicFrame>
        <p:nvGraphicFramePr>
          <p:cNvPr id="8" name="Table 7">
            <a:extLst>
              <a:ext uri="{FF2B5EF4-FFF2-40B4-BE49-F238E27FC236}">
                <a16:creationId xmlns:a16="http://schemas.microsoft.com/office/drawing/2014/main" id="{729738D5-C44A-84FE-B1EC-3A88A833A5C4}"/>
              </a:ext>
            </a:extLst>
          </p:cNvPr>
          <p:cNvGraphicFramePr>
            <a:graphicFrameLocks noGrp="1"/>
          </p:cNvGraphicFramePr>
          <p:nvPr>
            <p:extLst>
              <p:ext uri="{D42A27DB-BD31-4B8C-83A1-F6EECF244321}">
                <p14:modId xmlns:p14="http://schemas.microsoft.com/office/powerpoint/2010/main" val="3381609780"/>
              </p:ext>
            </p:extLst>
          </p:nvPr>
        </p:nvGraphicFramePr>
        <p:xfrm>
          <a:off x="6682965" y="2855781"/>
          <a:ext cx="4161533" cy="762000"/>
        </p:xfrm>
        <a:graphic>
          <a:graphicData uri="http://schemas.openxmlformats.org/drawingml/2006/table">
            <a:tbl>
              <a:tblPr>
                <a:tableStyleId>{5C22544A-7EE6-4342-B048-85BDC9FD1C3A}</a:tableStyleId>
              </a:tblPr>
              <a:tblGrid>
                <a:gridCol w="1339388">
                  <a:extLst>
                    <a:ext uri="{9D8B030D-6E8A-4147-A177-3AD203B41FA5}">
                      <a16:colId xmlns:a16="http://schemas.microsoft.com/office/drawing/2014/main" val="1779271308"/>
                    </a:ext>
                  </a:extLst>
                </a:gridCol>
                <a:gridCol w="849853">
                  <a:extLst>
                    <a:ext uri="{9D8B030D-6E8A-4147-A177-3AD203B41FA5}">
                      <a16:colId xmlns:a16="http://schemas.microsoft.com/office/drawing/2014/main" val="2480941613"/>
                    </a:ext>
                  </a:extLst>
                </a:gridCol>
                <a:gridCol w="986146">
                  <a:extLst>
                    <a:ext uri="{9D8B030D-6E8A-4147-A177-3AD203B41FA5}">
                      <a16:colId xmlns:a16="http://schemas.microsoft.com/office/drawing/2014/main" val="2248936062"/>
                    </a:ext>
                  </a:extLst>
                </a:gridCol>
                <a:gridCol w="986146">
                  <a:extLst>
                    <a:ext uri="{9D8B030D-6E8A-4147-A177-3AD203B41FA5}">
                      <a16:colId xmlns:a16="http://schemas.microsoft.com/office/drawing/2014/main" val="260099522"/>
                    </a:ext>
                  </a:extLst>
                </a:gridCol>
              </a:tblGrid>
              <a:tr h="182880">
                <a:tc>
                  <a:txBody>
                    <a:bodyPr/>
                    <a:lstStyle/>
                    <a:p>
                      <a:pPr algn="l" fontAlgn="b"/>
                      <a:r>
                        <a:rPr lang="en-US" sz="1200" b="1" u="none" strike="noStrike" dirty="0">
                          <a:solidFill>
                            <a:schemeClr val="bg1"/>
                          </a:solidFill>
                          <a:effectLst/>
                        </a:rPr>
                        <a:t>Planes</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tc>
                  <a:txBody>
                    <a:bodyPr/>
                    <a:lstStyle/>
                    <a:p>
                      <a:pPr algn="ctr" fontAlgn="b"/>
                      <a:r>
                        <a:rPr lang="en-US" sz="1200" b="1" u="none" strike="noStrike" dirty="0">
                          <a:solidFill>
                            <a:schemeClr val="bg1"/>
                          </a:solidFill>
                          <a:effectLst/>
                        </a:rPr>
                        <a:t>Nominal</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tc>
                  <a:txBody>
                    <a:bodyPr/>
                    <a:lstStyle/>
                    <a:p>
                      <a:pPr algn="ctr" fontAlgn="b"/>
                      <a:r>
                        <a:rPr lang="en-US" sz="1200" b="1" u="none" strike="noStrike" dirty="0">
                          <a:solidFill>
                            <a:schemeClr val="bg1"/>
                          </a:solidFill>
                          <a:effectLst/>
                        </a:rPr>
                        <a:t>Measured</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tc>
                  <a:txBody>
                    <a:bodyPr/>
                    <a:lstStyle/>
                    <a:p>
                      <a:pPr algn="ctr" fontAlgn="b"/>
                      <a:r>
                        <a:rPr lang="en-US" sz="1200" b="1" u="none" strike="noStrike" dirty="0">
                          <a:solidFill>
                            <a:schemeClr val="bg1"/>
                          </a:solidFill>
                          <a:effectLst/>
                        </a:rPr>
                        <a:t> </a:t>
                      </a:r>
                      <a:endParaRPr lang="en-US" sz="1200" b="1" i="0" u="none" strike="noStrike" dirty="0">
                        <a:solidFill>
                          <a:schemeClr val="bg1"/>
                        </a:solidFill>
                        <a:effectLst/>
                        <a:latin typeface="Aptos Narrow" panose="020B0004020202020204" pitchFamily="34" charset="0"/>
                      </a:endParaRPr>
                    </a:p>
                  </a:txBody>
                  <a:tcPr marL="7620" marR="7620" marT="7620" marB="0" anchor="b">
                    <a:solidFill>
                      <a:schemeClr val="accent1"/>
                    </a:solidFill>
                  </a:tcPr>
                </a:tc>
                <a:extLst>
                  <a:ext uri="{0D108BD9-81ED-4DB2-BD59-A6C34878D82A}">
                    <a16:rowId xmlns:a16="http://schemas.microsoft.com/office/drawing/2014/main" val="1454682123"/>
                  </a:ext>
                </a:extLst>
              </a:tr>
              <a:tr h="182880">
                <a:tc>
                  <a:txBody>
                    <a:bodyPr/>
                    <a:lstStyle/>
                    <a:p>
                      <a:pPr algn="l" fontAlgn="b"/>
                      <a:r>
                        <a:rPr lang="en-US" sz="1200" u="none" strike="noStrike" dirty="0">
                          <a:effectLst/>
                        </a:rPr>
                        <a:t> </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US" sz="1200" u="none" strike="noStrike" dirty="0">
                          <a:effectLst/>
                        </a:rPr>
                        <a:t>R [mm]</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US" sz="1200" u="none" strike="noStrike" dirty="0">
                          <a:effectLst/>
                        </a:rPr>
                        <a:t>R [mm]</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l-GR" sz="1200" u="none" strike="noStrike" dirty="0">
                          <a:effectLst/>
                        </a:rPr>
                        <a:t>Δ</a:t>
                      </a:r>
                      <a:r>
                        <a:rPr lang="en-US" sz="1200" u="none" strike="noStrike" dirty="0">
                          <a:effectLst/>
                        </a:rPr>
                        <a:t>R [mm]</a:t>
                      </a:r>
                      <a:endParaRPr lang="en-US" sz="12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26505694"/>
                  </a:ext>
                </a:extLst>
              </a:tr>
              <a:tr h="182880">
                <a:tc>
                  <a:txBody>
                    <a:bodyPr/>
                    <a:lstStyle/>
                    <a:p>
                      <a:pPr algn="l" fontAlgn="b"/>
                      <a:r>
                        <a:rPr lang="en-US" sz="1200" b="0" i="0" u="none" strike="noStrike" dirty="0">
                          <a:solidFill>
                            <a:srgbClr val="000000"/>
                          </a:solidFill>
                          <a:effectLst/>
                          <a:latin typeface="Aptos Narrow" panose="020B0004020202020204" pitchFamily="34" charset="0"/>
                        </a:rPr>
                        <a:t>Internal special</a:t>
                      </a:r>
                    </a:p>
                  </a:txBody>
                  <a:tcPr marL="7620" marR="7620" marT="7620" marB="0" anchor="b"/>
                </a:tc>
                <a:tc>
                  <a:txBody>
                    <a:bodyPr/>
                    <a:lstStyle/>
                    <a:p>
                      <a:pPr algn="ctr" fontAlgn="b"/>
                      <a:r>
                        <a:rPr lang="en-US" sz="1200" b="0" i="0" u="none" strike="noStrike" dirty="0">
                          <a:solidFill>
                            <a:srgbClr val="000000"/>
                          </a:solidFill>
                          <a:effectLst/>
                          <a:latin typeface="Aptos Narrow" panose="020B0004020202020204" pitchFamily="34" charset="0"/>
                        </a:rPr>
                        <a:t>102.630</a:t>
                      </a:r>
                    </a:p>
                  </a:txBody>
                  <a:tcPr marL="7620" marR="7620" marT="7620" marB="0" anchor="b"/>
                </a:tc>
                <a:tc>
                  <a:txBody>
                    <a:bodyPr/>
                    <a:lstStyle/>
                    <a:p>
                      <a:pPr algn="ctr" fontAlgn="b"/>
                      <a:r>
                        <a:rPr lang="en-US" sz="1200" b="0" i="0" u="none" strike="noStrike" dirty="0">
                          <a:solidFill>
                            <a:srgbClr val="000000"/>
                          </a:solidFill>
                          <a:effectLst/>
                          <a:latin typeface="Aptos Narrow" panose="020B0004020202020204" pitchFamily="34" charset="0"/>
                        </a:rPr>
                        <a:t>102.901</a:t>
                      </a:r>
                    </a:p>
                  </a:txBody>
                  <a:tcPr marL="7620" marR="7620" marT="7620" marB="0" anchor="b"/>
                </a:tc>
                <a:tc>
                  <a:txBody>
                    <a:bodyPr/>
                    <a:lstStyle/>
                    <a:p>
                      <a:pPr algn="ctr" fontAlgn="b"/>
                      <a:r>
                        <a:rPr lang="it-IT" sz="1200" b="1" i="0" u="none" strike="noStrike" dirty="0">
                          <a:solidFill>
                            <a:srgbClr val="000000"/>
                          </a:solidFill>
                          <a:effectLst/>
                          <a:latin typeface="Aptos Narrow" panose="020B0004020202020204" pitchFamily="34" charset="0"/>
                        </a:rPr>
                        <a:t>0.271</a:t>
                      </a:r>
                      <a:endParaRPr lang="en-US" sz="1200" b="1" i="0" u="none" strike="noStrike" dirty="0">
                        <a:solidFill>
                          <a:srgbClr val="000000"/>
                        </a:solidFill>
                        <a:effectLst/>
                        <a:latin typeface="Aptos Narrow" panose="020B0004020202020204" pitchFamily="34" charset="0"/>
                      </a:endParaRPr>
                    </a:p>
                  </a:txBody>
                  <a:tcPr marL="7620" marR="7620" marT="7620" marB="0" anchor="b"/>
                </a:tc>
                <a:extLst>
                  <a:ext uri="{0D108BD9-81ED-4DB2-BD59-A6C34878D82A}">
                    <a16:rowId xmlns:a16="http://schemas.microsoft.com/office/drawing/2014/main" val="143004908"/>
                  </a:ext>
                </a:extLst>
              </a:tr>
              <a:tr h="182880">
                <a:tc>
                  <a:txBody>
                    <a:bodyPr/>
                    <a:lstStyle/>
                    <a:p>
                      <a:pPr algn="l" fontAlgn="b"/>
                      <a:r>
                        <a:rPr lang="it-IT" sz="1200" b="0" i="0" u="none" strike="noStrike" dirty="0" err="1">
                          <a:solidFill>
                            <a:srgbClr val="000000"/>
                          </a:solidFill>
                          <a:effectLst/>
                          <a:latin typeface="Aptos Narrow" panose="020B0004020202020204" pitchFamily="34" charset="0"/>
                        </a:rPr>
                        <a:t>External</a:t>
                      </a:r>
                      <a:r>
                        <a:rPr lang="it-IT" sz="1200" b="0" i="0" u="none" strike="noStrike" dirty="0">
                          <a:solidFill>
                            <a:srgbClr val="000000"/>
                          </a:solidFill>
                          <a:effectLst/>
                          <a:latin typeface="Aptos Narrow" panose="020B0004020202020204" pitchFamily="34" charset="0"/>
                        </a:rPr>
                        <a:t> special</a:t>
                      </a:r>
                      <a:endParaRPr lang="en-US" sz="1200" b="0" i="0" u="none" strike="noStrike" dirty="0">
                        <a:solidFill>
                          <a:srgbClr val="000000"/>
                        </a:solidFill>
                        <a:effectLst/>
                        <a:latin typeface="Aptos Narrow" panose="020B0004020202020204" pitchFamily="34" charset="0"/>
                      </a:endParaRPr>
                    </a:p>
                  </a:txBody>
                  <a:tcPr marL="7620" marR="7620" marT="7620" marB="0" anchor="b"/>
                </a:tc>
                <a:tc>
                  <a:txBody>
                    <a:bodyPr/>
                    <a:lstStyle/>
                    <a:p>
                      <a:pPr algn="ctr" fontAlgn="b"/>
                      <a:r>
                        <a:rPr lang="en-US" sz="1200" b="0" i="0" u="none" strike="noStrike">
                          <a:solidFill>
                            <a:srgbClr val="000000"/>
                          </a:solidFill>
                          <a:effectLst/>
                          <a:latin typeface="Aptos Narrow" panose="020B0004020202020204" pitchFamily="34" charset="0"/>
                        </a:rPr>
                        <a:t>107.810</a:t>
                      </a:r>
                    </a:p>
                  </a:txBody>
                  <a:tcPr marL="7620" marR="7620" marT="7620" marB="0" anchor="b"/>
                </a:tc>
                <a:tc>
                  <a:txBody>
                    <a:bodyPr/>
                    <a:lstStyle/>
                    <a:p>
                      <a:pPr algn="ctr" fontAlgn="b"/>
                      <a:r>
                        <a:rPr lang="it-IT" sz="1200" b="0" i="0" u="none" strike="noStrike" dirty="0">
                          <a:solidFill>
                            <a:srgbClr val="000000"/>
                          </a:solidFill>
                          <a:effectLst/>
                          <a:latin typeface="Aptos Narrow" panose="020B0004020202020204" pitchFamily="34" charset="0"/>
                        </a:rPr>
                        <a:t>1</a:t>
                      </a:r>
                      <a:r>
                        <a:rPr lang="en-US" sz="1200" b="0" i="0" u="none" strike="noStrike" dirty="0">
                          <a:solidFill>
                            <a:srgbClr val="000000"/>
                          </a:solidFill>
                          <a:effectLst/>
                          <a:latin typeface="Aptos Narrow" panose="020B0004020202020204" pitchFamily="34" charset="0"/>
                        </a:rPr>
                        <a:t>07.698</a:t>
                      </a:r>
                    </a:p>
                  </a:txBody>
                  <a:tcPr marL="7620" marR="7620" marT="7620" marB="0" anchor="b"/>
                </a:tc>
                <a:tc>
                  <a:txBody>
                    <a:bodyPr/>
                    <a:lstStyle/>
                    <a:p>
                      <a:pPr algn="ctr" fontAlgn="b"/>
                      <a:r>
                        <a:rPr lang="en-US" sz="1200" b="1" i="0" u="none" strike="noStrike" dirty="0">
                          <a:solidFill>
                            <a:srgbClr val="000000"/>
                          </a:solidFill>
                          <a:effectLst/>
                          <a:latin typeface="Aptos Narrow" panose="020B0004020202020204" pitchFamily="34" charset="0"/>
                        </a:rPr>
                        <a:t>-0.112</a:t>
                      </a:r>
                    </a:p>
                  </a:txBody>
                  <a:tcPr marL="7620" marR="7620" marT="7620" marB="0" anchor="b"/>
                </a:tc>
                <a:extLst>
                  <a:ext uri="{0D108BD9-81ED-4DB2-BD59-A6C34878D82A}">
                    <a16:rowId xmlns:a16="http://schemas.microsoft.com/office/drawing/2014/main" val="2798028490"/>
                  </a:ext>
                </a:extLst>
              </a:tr>
            </a:tbl>
          </a:graphicData>
        </a:graphic>
      </p:graphicFrame>
      <p:sp>
        <p:nvSpPr>
          <p:cNvPr id="9" name="TextBox 8">
            <a:extLst>
              <a:ext uri="{FF2B5EF4-FFF2-40B4-BE49-F238E27FC236}">
                <a16:creationId xmlns:a16="http://schemas.microsoft.com/office/drawing/2014/main" id="{2DF1DB34-1CC5-509E-78B4-8666182DBFDE}"/>
              </a:ext>
            </a:extLst>
          </p:cNvPr>
          <p:cNvSpPr txBox="1"/>
          <p:nvPr/>
        </p:nvSpPr>
        <p:spPr>
          <a:xfrm>
            <a:off x="7203121" y="2332561"/>
            <a:ext cx="3093389" cy="523220"/>
          </a:xfrm>
          <a:prstGeom prst="rect">
            <a:avLst/>
          </a:prstGeom>
          <a:noFill/>
        </p:spPr>
        <p:txBody>
          <a:bodyPr wrap="square" rtlCol="0">
            <a:spAutoFit/>
          </a:bodyPr>
          <a:lstStyle/>
          <a:p>
            <a:pPr algn="ctr"/>
            <a:r>
              <a:rPr lang="en-US" sz="1400" b="1" dirty="0"/>
              <a:t>Connected to the L3 internal ring and locked into position</a:t>
            </a:r>
          </a:p>
        </p:txBody>
      </p:sp>
      <p:sp>
        <p:nvSpPr>
          <p:cNvPr id="10" name="TextBox 9">
            <a:extLst>
              <a:ext uri="{FF2B5EF4-FFF2-40B4-BE49-F238E27FC236}">
                <a16:creationId xmlns:a16="http://schemas.microsoft.com/office/drawing/2014/main" id="{2035B92B-296D-AD75-DB7A-C2B4789A1A65}"/>
              </a:ext>
            </a:extLst>
          </p:cNvPr>
          <p:cNvSpPr txBox="1"/>
          <p:nvPr/>
        </p:nvSpPr>
        <p:spPr>
          <a:xfrm>
            <a:off x="9332090" y="3883136"/>
            <a:ext cx="2859910" cy="2246769"/>
          </a:xfrm>
          <a:prstGeom prst="rect">
            <a:avLst/>
          </a:prstGeom>
          <a:noFill/>
        </p:spPr>
        <p:txBody>
          <a:bodyPr wrap="square" rtlCol="0">
            <a:spAutoFit/>
          </a:bodyPr>
          <a:lstStyle/>
          <a:p>
            <a:r>
              <a:rPr lang="en-US" sz="1400" noProof="0" dirty="0"/>
              <a:t>The special ladder positioning given by the 3d printed mask is cautious. The mask is preventing the special ladder to go to the area covered by the other half quarter, keeping the gaps at least at the nominal value. This will reduce the error on the edge side to the same amount of the flange side</a:t>
            </a:r>
            <a:br>
              <a:rPr lang="en-US" sz="1400" noProof="0" dirty="0"/>
            </a:br>
            <a:endParaRPr lang="en-US" sz="1400" noProof="0" dirty="0"/>
          </a:p>
        </p:txBody>
      </p:sp>
      <p:pic>
        <p:nvPicPr>
          <p:cNvPr id="11" name="Picture 10">
            <a:extLst>
              <a:ext uri="{FF2B5EF4-FFF2-40B4-BE49-F238E27FC236}">
                <a16:creationId xmlns:a16="http://schemas.microsoft.com/office/drawing/2014/main" id="{C5FEBDDD-41E4-5CD5-893A-4B0B0FF961BC}"/>
              </a:ext>
            </a:extLst>
          </p:cNvPr>
          <p:cNvPicPr>
            <a:picLocks noChangeAspect="1"/>
          </p:cNvPicPr>
          <p:nvPr/>
        </p:nvPicPr>
        <p:blipFill>
          <a:blip r:embed="rId7"/>
          <a:stretch>
            <a:fillRect/>
          </a:stretch>
        </p:blipFill>
        <p:spPr>
          <a:xfrm>
            <a:off x="6118162" y="3852153"/>
            <a:ext cx="3242953" cy="2379755"/>
          </a:xfrm>
          <a:prstGeom prst="rect">
            <a:avLst/>
          </a:prstGeom>
        </p:spPr>
      </p:pic>
    </p:spTree>
    <p:extLst>
      <p:ext uri="{BB962C8B-B14F-4D97-AF65-F5344CB8AC3E}">
        <p14:creationId xmlns:p14="http://schemas.microsoft.com/office/powerpoint/2010/main" val="4187286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8A1FAC-F230-0BBA-D7F2-97F4E0A09F1D}"/>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A8B780E9-628B-130B-2162-889293F40837}"/>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E3A76744-3446-364F-0D50-8D5A68B19B2F}"/>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6E4B1E81-119E-30BD-BFBD-EF59D2973C34}"/>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D5D33B49-3E26-3F90-CD00-82BDAE1EBD8D}"/>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External cylinder construction</a:t>
            </a:r>
            <a:endParaRPr lang="it-IT" sz="4000" b="1" dirty="0">
              <a:solidFill>
                <a:schemeClr val="bg1"/>
              </a:solidFill>
            </a:endParaRPr>
          </a:p>
        </p:txBody>
      </p:sp>
      <p:sp>
        <p:nvSpPr>
          <p:cNvPr id="138" name="TextBox 137">
            <a:extLst>
              <a:ext uri="{FF2B5EF4-FFF2-40B4-BE49-F238E27FC236}">
                <a16:creationId xmlns:a16="http://schemas.microsoft.com/office/drawing/2014/main" id="{AC4B0CFF-538E-FA40-2EE3-C07B501534DD}"/>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1A3B4AC3-B7A3-CC2D-960B-2FF57E9AF75B}"/>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7</a:t>
            </a:r>
          </a:p>
        </p:txBody>
      </p:sp>
      <p:pic>
        <p:nvPicPr>
          <p:cNvPr id="15" name="Immagine 14">
            <a:extLst>
              <a:ext uri="{FF2B5EF4-FFF2-40B4-BE49-F238E27FC236}">
                <a16:creationId xmlns:a16="http://schemas.microsoft.com/office/drawing/2014/main" id="{7BA3F399-AA26-2340-7136-1FB6F29407AF}"/>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7FC30740-B4E2-35B7-026B-CF0440E479EF}"/>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3" name="Picture 2">
            <a:extLst>
              <a:ext uri="{FF2B5EF4-FFF2-40B4-BE49-F238E27FC236}">
                <a16:creationId xmlns:a16="http://schemas.microsoft.com/office/drawing/2014/main" id="{B30198FE-F300-7DFA-FAF6-2B124E17C821}"/>
              </a:ext>
            </a:extLst>
          </p:cNvPr>
          <p:cNvPicPr>
            <a:picLocks noChangeAspect="1"/>
          </p:cNvPicPr>
          <p:nvPr/>
        </p:nvPicPr>
        <p:blipFill>
          <a:blip r:embed="rId5"/>
          <a:stretch>
            <a:fillRect/>
          </a:stretch>
        </p:blipFill>
        <p:spPr>
          <a:xfrm>
            <a:off x="9406952" y="2180679"/>
            <a:ext cx="2584268" cy="1989562"/>
          </a:xfrm>
          <a:prstGeom prst="rect">
            <a:avLst/>
          </a:prstGeom>
        </p:spPr>
      </p:pic>
      <p:pic>
        <p:nvPicPr>
          <p:cNvPr id="4" name="Picture 3">
            <a:extLst>
              <a:ext uri="{FF2B5EF4-FFF2-40B4-BE49-F238E27FC236}">
                <a16:creationId xmlns:a16="http://schemas.microsoft.com/office/drawing/2014/main" id="{6664408D-DCBD-5010-9C70-683288205E8A}"/>
              </a:ext>
            </a:extLst>
          </p:cNvPr>
          <p:cNvPicPr>
            <a:picLocks noChangeAspect="1"/>
          </p:cNvPicPr>
          <p:nvPr/>
        </p:nvPicPr>
        <p:blipFill>
          <a:blip r:embed="rId6"/>
          <a:stretch>
            <a:fillRect/>
          </a:stretch>
        </p:blipFill>
        <p:spPr>
          <a:xfrm>
            <a:off x="6876104" y="1732761"/>
            <a:ext cx="2619486" cy="1989562"/>
          </a:xfrm>
          <a:prstGeom prst="rect">
            <a:avLst/>
          </a:prstGeom>
        </p:spPr>
      </p:pic>
      <p:pic>
        <p:nvPicPr>
          <p:cNvPr id="5" name="Picture 4">
            <a:extLst>
              <a:ext uri="{FF2B5EF4-FFF2-40B4-BE49-F238E27FC236}">
                <a16:creationId xmlns:a16="http://schemas.microsoft.com/office/drawing/2014/main" id="{B9A44C3A-E028-BBD3-42B1-0EB8548E97A5}"/>
              </a:ext>
            </a:extLst>
          </p:cNvPr>
          <p:cNvPicPr>
            <a:picLocks noChangeAspect="1"/>
          </p:cNvPicPr>
          <p:nvPr/>
        </p:nvPicPr>
        <p:blipFill>
          <a:blip r:embed="rId7"/>
          <a:stretch>
            <a:fillRect/>
          </a:stretch>
        </p:blipFill>
        <p:spPr>
          <a:xfrm>
            <a:off x="282001" y="1609367"/>
            <a:ext cx="2153695" cy="2016952"/>
          </a:xfrm>
          <a:prstGeom prst="rect">
            <a:avLst/>
          </a:prstGeom>
        </p:spPr>
      </p:pic>
      <p:pic>
        <p:nvPicPr>
          <p:cNvPr id="6" name="Picture 5">
            <a:extLst>
              <a:ext uri="{FF2B5EF4-FFF2-40B4-BE49-F238E27FC236}">
                <a16:creationId xmlns:a16="http://schemas.microsoft.com/office/drawing/2014/main" id="{166D8730-0DDA-84CE-5486-93C158E300D6}"/>
              </a:ext>
            </a:extLst>
          </p:cNvPr>
          <p:cNvPicPr>
            <a:picLocks noChangeAspect="1"/>
          </p:cNvPicPr>
          <p:nvPr/>
        </p:nvPicPr>
        <p:blipFill>
          <a:blip r:embed="rId8"/>
          <a:stretch>
            <a:fillRect/>
          </a:stretch>
        </p:blipFill>
        <p:spPr>
          <a:xfrm>
            <a:off x="314853" y="3899922"/>
            <a:ext cx="2269925" cy="2016952"/>
          </a:xfrm>
          <a:prstGeom prst="rect">
            <a:avLst/>
          </a:prstGeom>
        </p:spPr>
      </p:pic>
      <p:pic>
        <p:nvPicPr>
          <p:cNvPr id="7" name="Picture 6">
            <a:extLst>
              <a:ext uri="{FF2B5EF4-FFF2-40B4-BE49-F238E27FC236}">
                <a16:creationId xmlns:a16="http://schemas.microsoft.com/office/drawing/2014/main" id="{9DD9E5DC-D630-58F8-C0B7-FB9599AD63FA}"/>
              </a:ext>
            </a:extLst>
          </p:cNvPr>
          <p:cNvPicPr>
            <a:picLocks noChangeAspect="1"/>
          </p:cNvPicPr>
          <p:nvPr/>
        </p:nvPicPr>
        <p:blipFill>
          <a:blip r:embed="rId9"/>
          <a:stretch>
            <a:fillRect/>
          </a:stretch>
        </p:blipFill>
        <p:spPr>
          <a:xfrm>
            <a:off x="2696410" y="1766877"/>
            <a:ext cx="3936460" cy="2922410"/>
          </a:xfrm>
          <a:prstGeom prst="rect">
            <a:avLst/>
          </a:prstGeom>
        </p:spPr>
      </p:pic>
      <p:sp>
        <p:nvSpPr>
          <p:cNvPr id="8" name="TextBox 7">
            <a:extLst>
              <a:ext uri="{FF2B5EF4-FFF2-40B4-BE49-F238E27FC236}">
                <a16:creationId xmlns:a16="http://schemas.microsoft.com/office/drawing/2014/main" id="{A467DDB4-F315-59AB-0C9C-42BBC368D5F6}"/>
              </a:ext>
            </a:extLst>
          </p:cNvPr>
          <p:cNvSpPr txBox="1"/>
          <p:nvPr/>
        </p:nvSpPr>
        <p:spPr>
          <a:xfrm>
            <a:off x="73850" y="1309393"/>
            <a:ext cx="2669898" cy="369332"/>
          </a:xfrm>
          <a:prstGeom prst="rect">
            <a:avLst/>
          </a:prstGeom>
          <a:noFill/>
        </p:spPr>
        <p:txBody>
          <a:bodyPr wrap="none" rtlCol="0">
            <a:spAutoFit/>
          </a:bodyPr>
          <a:lstStyle/>
          <a:p>
            <a:r>
              <a:rPr lang="en-US" b="1" noProof="0" dirty="0"/>
              <a:t>Internal skin lamination</a:t>
            </a:r>
          </a:p>
        </p:txBody>
      </p:sp>
      <p:sp>
        <p:nvSpPr>
          <p:cNvPr id="9" name="TextBox 8">
            <a:extLst>
              <a:ext uri="{FF2B5EF4-FFF2-40B4-BE49-F238E27FC236}">
                <a16:creationId xmlns:a16="http://schemas.microsoft.com/office/drawing/2014/main" id="{8AB32377-3173-77E3-6C4F-14A16AB70D3C}"/>
              </a:ext>
            </a:extLst>
          </p:cNvPr>
          <p:cNvSpPr txBox="1"/>
          <p:nvPr/>
        </p:nvSpPr>
        <p:spPr>
          <a:xfrm>
            <a:off x="65105" y="3584985"/>
            <a:ext cx="2716385" cy="369332"/>
          </a:xfrm>
          <a:prstGeom prst="rect">
            <a:avLst/>
          </a:prstGeom>
          <a:noFill/>
        </p:spPr>
        <p:txBody>
          <a:bodyPr wrap="none" rtlCol="0">
            <a:spAutoFit/>
          </a:bodyPr>
          <a:lstStyle/>
          <a:p>
            <a:r>
              <a:rPr lang="en-US" b="1" noProof="0" dirty="0"/>
              <a:t>External skin lamination</a:t>
            </a:r>
          </a:p>
        </p:txBody>
      </p:sp>
      <p:sp>
        <p:nvSpPr>
          <p:cNvPr id="10" name="TextBox 9">
            <a:extLst>
              <a:ext uri="{FF2B5EF4-FFF2-40B4-BE49-F238E27FC236}">
                <a16:creationId xmlns:a16="http://schemas.microsoft.com/office/drawing/2014/main" id="{712679D1-56DD-F2AA-486D-AB60B27C4776}"/>
              </a:ext>
            </a:extLst>
          </p:cNvPr>
          <p:cNvSpPr txBox="1"/>
          <p:nvPr/>
        </p:nvSpPr>
        <p:spPr>
          <a:xfrm>
            <a:off x="4125877" y="1309704"/>
            <a:ext cx="1367682" cy="369332"/>
          </a:xfrm>
          <a:prstGeom prst="rect">
            <a:avLst/>
          </a:prstGeom>
          <a:noFill/>
        </p:spPr>
        <p:txBody>
          <a:bodyPr wrap="none" rtlCol="0">
            <a:spAutoFit/>
          </a:bodyPr>
          <a:lstStyle/>
          <a:p>
            <a:r>
              <a:rPr lang="en-US" b="1" noProof="0" dirty="0"/>
              <a:t>Cold gluing</a:t>
            </a:r>
          </a:p>
        </p:txBody>
      </p:sp>
      <p:sp>
        <p:nvSpPr>
          <p:cNvPr id="11" name="TextBox 10">
            <a:extLst>
              <a:ext uri="{FF2B5EF4-FFF2-40B4-BE49-F238E27FC236}">
                <a16:creationId xmlns:a16="http://schemas.microsoft.com/office/drawing/2014/main" id="{11D380F4-2CF1-1494-D80A-CCB3E8E1D08F}"/>
              </a:ext>
            </a:extLst>
          </p:cNvPr>
          <p:cNvSpPr txBox="1"/>
          <p:nvPr/>
        </p:nvSpPr>
        <p:spPr>
          <a:xfrm>
            <a:off x="5703458" y="3566335"/>
            <a:ext cx="1625380" cy="1077218"/>
          </a:xfrm>
          <a:prstGeom prst="rect">
            <a:avLst/>
          </a:prstGeom>
          <a:noFill/>
        </p:spPr>
        <p:txBody>
          <a:bodyPr wrap="none" rtlCol="0">
            <a:spAutoFit/>
          </a:bodyPr>
          <a:lstStyle/>
          <a:p>
            <a:pPr algn="ctr"/>
            <a:r>
              <a:rPr lang="en-US" sz="1600" noProof="0" dirty="0"/>
              <a:t>Gluing between:</a:t>
            </a:r>
            <a:br>
              <a:rPr lang="en-US" sz="1600" noProof="0" dirty="0"/>
            </a:br>
            <a:r>
              <a:rPr lang="en-US" sz="1600" noProof="0" dirty="0"/>
              <a:t>External skin</a:t>
            </a:r>
          </a:p>
          <a:p>
            <a:pPr algn="ctr"/>
            <a:r>
              <a:rPr lang="en-US" sz="1600" noProof="0" dirty="0"/>
              <a:t>Airex R82.80</a:t>
            </a:r>
          </a:p>
          <a:p>
            <a:pPr algn="ctr"/>
            <a:r>
              <a:rPr lang="en-US" sz="1600" noProof="0" dirty="0"/>
              <a:t>Internal skin</a:t>
            </a:r>
          </a:p>
        </p:txBody>
      </p:sp>
      <p:sp>
        <p:nvSpPr>
          <p:cNvPr id="14" name="TextBox 13">
            <a:extLst>
              <a:ext uri="{FF2B5EF4-FFF2-40B4-BE49-F238E27FC236}">
                <a16:creationId xmlns:a16="http://schemas.microsoft.com/office/drawing/2014/main" id="{3750EAB3-D048-9CEC-AE7D-02A05BA1E650}"/>
              </a:ext>
            </a:extLst>
          </p:cNvPr>
          <p:cNvSpPr txBox="1"/>
          <p:nvPr/>
        </p:nvSpPr>
        <p:spPr>
          <a:xfrm>
            <a:off x="7372556" y="1318481"/>
            <a:ext cx="3893695" cy="369332"/>
          </a:xfrm>
          <a:prstGeom prst="rect">
            <a:avLst/>
          </a:prstGeom>
          <a:noFill/>
        </p:spPr>
        <p:txBody>
          <a:bodyPr wrap="none" rtlCol="0">
            <a:spAutoFit/>
          </a:bodyPr>
          <a:lstStyle/>
          <a:p>
            <a:r>
              <a:rPr lang="en-US" b="1" noProof="0" dirty="0"/>
              <a:t>Holes machining and inserts gluing</a:t>
            </a:r>
          </a:p>
        </p:txBody>
      </p:sp>
      <p:sp>
        <p:nvSpPr>
          <p:cNvPr id="16" name="TextBox 15">
            <a:extLst>
              <a:ext uri="{FF2B5EF4-FFF2-40B4-BE49-F238E27FC236}">
                <a16:creationId xmlns:a16="http://schemas.microsoft.com/office/drawing/2014/main" id="{DD723767-93C7-6C22-3FAF-F6A13DFD78B5}"/>
              </a:ext>
            </a:extLst>
          </p:cNvPr>
          <p:cNvSpPr txBox="1"/>
          <p:nvPr/>
        </p:nvSpPr>
        <p:spPr>
          <a:xfrm>
            <a:off x="9034982" y="1723647"/>
            <a:ext cx="3070071" cy="338554"/>
          </a:xfrm>
          <a:prstGeom prst="rect">
            <a:avLst/>
          </a:prstGeom>
          <a:solidFill>
            <a:schemeClr val="bg1"/>
          </a:solidFill>
        </p:spPr>
        <p:txBody>
          <a:bodyPr wrap="none" rtlCol="0">
            <a:spAutoFit/>
          </a:bodyPr>
          <a:lstStyle/>
          <a:p>
            <a:pPr algn="ctr"/>
            <a:r>
              <a:rPr lang="en-US" sz="1600" noProof="0" dirty="0"/>
              <a:t>Pin holes precision below </a:t>
            </a:r>
            <a:r>
              <a:rPr lang="en-US" sz="1600" dirty="0"/>
              <a:t>5</a:t>
            </a:r>
            <a:r>
              <a:rPr lang="en-US" sz="1600" noProof="0" dirty="0"/>
              <a:t>0 µm</a:t>
            </a:r>
          </a:p>
        </p:txBody>
      </p:sp>
      <p:sp>
        <p:nvSpPr>
          <p:cNvPr id="17" name="TextBox 16">
            <a:extLst>
              <a:ext uri="{FF2B5EF4-FFF2-40B4-BE49-F238E27FC236}">
                <a16:creationId xmlns:a16="http://schemas.microsoft.com/office/drawing/2014/main" id="{B78C9132-3AC6-C8DD-3C29-3FB5EE71CE06}"/>
              </a:ext>
            </a:extLst>
          </p:cNvPr>
          <p:cNvSpPr txBox="1"/>
          <p:nvPr/>
        </p:nvSpPr>
        <p:spPr>
          <a:xfrm>
            <a:off x="2732399" y="4908398"/>
            <a:ext cx="3891731" cy="1323439"/>
          </a:xfrm>
          <a:prstGeom prst="rect">
            <a:avLst/>
          </a:prstGeom>
          <a:noFill/>
        </p:spPr>
        <p:txBody>
          <a:bodyPr wrap="square" rtlCol="0">
            <a:spAutoFit/>
          </a:bodyPr>
          <a:lstStyle/>
          <a:p>
            <a:r>
              <a:rPr lang="en-US" sz="1600" noProof="0" dirty="0"/>
              <a:t>The advantage of cold gluing is to create two precise skins and to avoid thermal deflection given by the lamination. </a:t>
            </a:r>
            <a:br>
              <a:rPr lang="en-US" sz="1600" noProof="0" dirty="0"/>
            </a:br>
            <a:r>
              <a:rPr lang="en-US" sz="1600" noProof="0" dirty="0"/>
              <a:t>It also prevents the Airex to be absorbed by the resin during the lamination</a:t>
            </a:r>
          </a:p>
        </p:txBody>
      </p:sp>
      <p:sp>
        <p:nvSpPr>
          <p:cNvPr id="18" name="Arrow: Right 17">
            <a:extLst>
              <a:ext uri="{FF2B5EF4-FFF2-40B4-BE49-F238E27FC236}">
                <a16:creationId xmlns:a16="http://schemas.microsoft.com/office/drawing/2014/main" id="{60C40533-0AA3-94EF-2B29-75B3330E7F71}"/>
              </a:ext>
            </a:extLst>
          </p:cNvPr>
          <p:cNvSpPr/>
          <p:nvPr/>
        </p:nvSpPr>
        <p:spPr>
          <a:xfrm>
            <a:off x="2332504" y="2631975"/>
            <a:ext cx="543480" cy="3693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A3C87AD5-C995-3F50-7251-E18C9043F91B}"/>
              </a:ext>
            </a:extLst>
          </p:cNvPr>
          <p:cNvSpPr/>
          <p:nvPr/>
        </p:nvSpPr>
        <p:spPr>
          <a:xfrm rot="20635482">
            <a:off x="2332504" y="4238266"/>
            <a:ext cx="543480" cy="3693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E72E3575-2692-68D2-EB0C-43D9D6AF2B67}"/>
              </a:ext>
            </a:extLst>
          </p:cNvPr>
          <p:cNvSpPr/>
          <p:nvPr/>
        </p:nvSpPr>
        <p:spPr>
          <a:xfrm>
            <a:off x="6399366" y="2904096"/>
            <a:ext cx="543480" cy="3693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38C8073-F00B-FD85-8641-4E4E914A96B2}"/>
              </a:ext>
            </a:extLst>
          </p:cNvPr>
          <p:cNvSpPr txBox="1"/>
          <p:nvPr/>
        </p:nvSpPr>
        <p:spPr>
          <a:xfrm>
            <a:off x="8598859" y="3985575"/>
            <a:ext cx="862737" cy="369332"/>
          </a:xfrm>
          <a:prstGeom prst="rect">
            <a:avLst/>
          </a:prstGeom>
          <a:noFill/>
        </p:spPr>
        <p:txBody>
          <a:bodyPr wrap="none" rtlCol="0">
            <a:spAutoFit/>
          </a:bodyPr>
          <a:lstStyle/>
          <a:p>
            <a:r>
              <a:rPr lang="en-US" b="1" noProof="0" dirty="0"/>
              <a:t>Result</a:t>
            </a:r>
          </a:p>
        </p:txBody>
      </p:sp>
      <p:pic>
        <p:nvPicPr>
          <p:cNvPr id="23" name="Picture 22" descr="A metal object with a hole in the middle&#10;&#10;AI-generated content may be incorrect.">
            <a:extLst>
              <a:ext uri="{FF2B5EF4-FFF2-40B4-BE49-F238E27FC236}">
                <a16:creationId xmlns:a16="http://schemas.microsoft.com/office/drawing/2014/main" id="{F8DA43BA-FDEE-249D-2CA3-5CB95952F29C}"/>
              </a:ext>
            </a:extLst>
          </p:cNvPr>
          <p:cNvPicPr>
            <a:picLocks noChangeAspect="1"/>
          </p:cNvPicPr>
          <p:nvPr/>
        </p:nvPicPr>
        <p:blipFill>
          <a:blip r:embed="rId10">
            <a:extLst>
              <a:ext uri="{28A0092B-C50C-407E-A947-70E740481C1C}">
                <a14:useLocalDpi xmlns:a14="http://schemas.microsoft.com/office/drawing/2010/main" val="0"/>
              </a:ext>
            </a:extLst>
          </a:blip>
          <a:srcRect l="8045" t="22017" r="2655" b="23546"/>
          <a:stretch>
            <a:fillRect/>
          </a:stretch>
        </p:blipFill>
        <p:spPr>
          <a:xfrm>
            <a:off x="7670330" y="4367604"/>
            <a:ext cx="2836528" cy="230549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165416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8370B2-9AEE-00BD-AD3E-5CAA286599D1}"/>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F91D4B7B-990B-6366-E5CF-17F83807EA58}"/>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1BBEC4EF-ADA6-DE90-CC33-20105EE99139}"/>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EDC4FACF-7FA0-81A9-8FE7-0E2E4081AA7E}"/>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4D4A22CD-E42C-3934-8EDF-FF799069C9D3}"/>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External cylinder metrology</a:t>
            </a:r>
            <a:endParaRPr lang="it-IT" sz="4000" b="1" dirty="0">
              <a:solidFill>
                <a:schemeClr val="bg1"/>
              </a:solidFill>
            </a:endParaRPr>
          </a:p>
        </p:txBody>
      </p:sp>
      <p:sp>
        <p:nvSpPr>
          <p:cNvPr id="138" name="TextBox 137">
            <a:extLst>
              <a:ext uri="{FF2B5EF4-FFF2-40B4-BE49-F238E27FC236}">
                <a16:creationId xmlns:a16="http://schemas.microsoft.com/office/drawing/2014/main" id="{36D67BC6-0E24-FEB8-76A1-461B99652EA5}"/>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2D56388B-6ED5-E4F5-963C-8BE96A4D4BE4}"/>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8</a:t>
            </a:r>
          </a:p>
        </p:txBody>
      </p:sp>
      <p:pic>
        <p:nvPicPr>
          <p:cNvPr id="15" name="Immagine 14">
            <a:extLst>
              <a:ext uri="{FF2B5EF4-FFF2-40B4-BE49-F238E27FC236}">
                <a16:creationId xmlns:a16="http://schemas.microsoft.com/office/drawing/2014/main" id="{3EC75A0D-8D7F-F7DB-CD23-AFA99046C8EB}"/>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435E86C8-D336-1757-676C-F27A7373365F}"/>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pic>
        <p:nvPicPr>
          <p:cNvPr id="8" name="Picture 2">
            <a:extLst>
              <a:ext uri="{FF2B5EF4-FFF2-40B4-BE49-F238E27FC236}">
                <a16:creationId xmlns:a16="http://schemas.microsoft.com/office/drawing/2014/main" id="{9A6A8F2F-AE1A-E4D4-7B7A-1B9ADDA5E2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288" y="1062430"/>
            <a:ext cx="4092982" cy="2849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a:extLst>
              <a:ext uri="{FF2B5EF4-FFF2-40B4-BE49-F238E27FC236}">
                <a16:creationId xmlns:a16="http://schemas.microsoft.com/office/drawing/2014/main" id="{ABCCE401-C579-F701-F984-8E01E7C87B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02" y="4001307"/>
            <a:ext cx="4558450" cy="25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a:extLst>
              <a:ext uri="{FF2B5EF4-FFF2-40B4-BE49-F238E27FC236}">
                <a16:creationId xmlns:a16="http://schemas.microsoft.com/office/drawing/2014/main" id="{74F51368-E1F9-1D59-31DA-6F84417898C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551" b="-1"/>
          <a:stretch>
            <a:fillRect/>
          </a:stretch>
        </p:blipFill>
        <p:spPr bwMode="auto">
          <a:xfrm>
            <a:off x="4734752" y="3752114"/>
            <a:ext cx="3341570" cy="2774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metal frame with black and white dots&#10;&#10;AI-generated content may be incorrect.">
            <a:extLst>
              <a:ext uri="{FF2B5EF4-FFF2-40B4-BE49-F238E27FC236}">
                <a16:creationId xmlns:a16="http://schemas.microsoft.com/office/drawing/2014/main" id="{F803C1BC-336D-1046-8AD7-670E31AB6F99}"/>
              </a:ext>
            </a:extLst>
          </p:cNvPr>
          <p:cNvPicPr>
            <a:picLocks noChangeAspect="1"/>
          </p:cNvPicPr>
          <p:nvPr/>
        </p:nvPicPr>
        <p:blipFill>
          <a:blip r:embed="rId8">
            <a:extLst>
              <a:ext uri="{28A0092B-C50C-407E-A947-70E740481C1C}">
                <a14:useLocalDpi xmlns:a14="http://schemas.microsoft.com/office/drawing/2010/main" val="0"/>
              </a:ext>
            </a:extLst>
          </a:blip>
          <a:srcRect t="13333" b="35587"/>
          <a:stretch>
            <a:fillRect/>
          </a:stretch>
        </p:blipFill>
        <p:spPr>
          <a:xfrm>
            <a:off x="8610600" y="3582208"/>
            <a:ext cx="3054929" cy="2774142"/>
          </a:xfrm>
          <a:prstGeom prst="rect">
            <a:avLst/>
          </a:prstGeom>
        </p:spPr>
      </p:pic>
      <p:graphicFrame>
        <p:nvGraphicFramePr>
          <p:cNvPr id="14" name="Table 13">
            <a:extLst>
              <a:ext uri="{FF2B5EF4-FFF2-40B4-BE49-F238E27FC236}">
                <a16:creationId xmlns:a16="http://schemas.microsoft.com/office/drawing/2014/main" id="{D8310DB5-9ED8-DB49-14BE-9432971DDFCC}"/>
              </a:ext>
            </a:extLst>
          </p:cNvPr>
          <p:cNvGraphicFramePr>
            <a:graphicFrameLocks noGrp="1"/>
          </p:cNvGraphicFramePr>
          <p:nvPr>
            <p:extLst>
              <p:ext uri="{D42A27DB-BD31-4B8C-83A1-F6EECF244321}">
                <p14:modId xmlns:p14="http://schemas.microsoft.com/office/powerpoint/2010/main" val="2460376164"/>
              </p:ext>
            </p:extLst>
          </p:nvPr>
        </p:nvGraphicFramePr>
        <p:xfrm>
          <a:off x="8076322" y="1345232"/>
          <a:ext cx="3999898" cy="571500"/>
        </p:xfrm>
        <a:graphic>
          <a:graphicData uri="http://schemas.openxmlformats.org/drawingml/2006/table">
            <a:tbl>
              <a:tblPr>
                <a:tableStyleId>{5C22544A-7EE6-4342-B048-85BDC9FD1C3A}</a:tableStyleId>
              </a:tblPr>
              <a:tblGrid>
                <a:gridCol w="1194138">
                  <a:extLst>
                    <a:ext uri="{9D8B030D-6E8A-4147-A177-3AD203B41FA5}">
                      <a16:colId xmlns:a16="http://schemas.microsoft.com/office/drawing/2014/main" val="3062402482"/>
                    </a:ext>
                  </a:extLst>
                </a:gridCol>
                <a:gridCol w="1128408">
                  <a:extLst>
                    <a:ext uri="{9D8B030D-6E8A-4147-A177-3AD203B41FA5}">
                      <a16:colId xmlns:a16="http://schemas.microsoft.com/office/drawing/2014/main" val="2091620753"/>
                    </a:ext>
                  </a:extLst>
                </a:gridCol>
                <a:gridCol w="1132320">
                  <a:extLst>
                    <a:ext uri="{9D8B030D-6E8A-4147-A177-3AD203B41FA5}">
                      <a16:colId xmlns:a16="http://schemas.microsoft.com/office/drawing/2014/main" val="1240775182"/>
                    </a:ext>
                  </a:extLst>
                </a:gridCol>
                <a:gridCol w="545032">
                  <a:extLst>
                    <a:ext uri="{9D8B030D-6E8A-4147-A177-3AD203B41FA5}">
                      <a16:colId xmlns:a16="http://schemas.microsoft.com/office/drawing/2014/main" val="689092772"/>
                    </a:ext>
                  </a:extLst>
                </a:gridCol>
              </a:tblGrid>
              <a:tr h="182880">
                <a:tc>
                  <a:txBody>
                    <a:bodyPr/>
                    <a:lstStyle/>
                    <a:p>
                      <a:pPr algn="ctr" fontAlgn="b"/>
                      <a:r>
                        <a:rPr lang="en-US" sz="1200" u="none" strike="noStrike" dirty="0">
                          <a:effectLst/>
                        </a:rPr>
                        <a:t>Main dimensions</a:t>
                      </a:r>
                      <a:endParaRPr lang="en-US" sz="12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dirty="0">
                          <a:effectLst/>
                        </a:rPr>
                        <a:t>Nominal [mm] </a:t>
                      </a:r>
                      <a:endParaRPr lang="en-US" sz="12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dirty="0">
                          <a:effectLst/>
                        </a:rPr>
                        <a:t>Measured [mm]</a:t>
                      </a:r>
                      <a:endParaRPr lang="en-US" sz="12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l-GR" sz="1200" u="none" strike="noStrike" dirty="0">
                          <a:effectLst/>
                        </a:rPr>
                        <a:t>Δ</a:t>
                      </a:r>
                      <a:r>
                        <a:rPr lang="it-IT" sz="1200" u="none" strike="noStrike" dirty="0">
                          <a:effectLst/>
                        </a:rPr>
                        <a:t> [mm]</a:t>
                      </a:r>
                      <a:endParaRPr lang="el-GR" sz="1200" b="0" i="0" u="none" strike="noStrike" dirty="0">
                        <a:solidFill>
                          <a:srgbClr val="000000"/>
                        </a:solidFill>
                        <a:effectLst/>
                        <a:latin typeface="Aptos Narrow" panose="020B000402020202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83647"/>
                  </a:ext>
                </a:extLst>
              </a:tr>
              <a:tr h="182880">
                <a:tc>
                  <a:txBody>
                    <a:bodyPr/>
                    <a:lstStyle/>
                    <a:p>
                      <a:pPr algn="ctr" fontAlgn="b"/>
                      <a:r>
                        <a:rPr lang="en-US" sz="1200" u="none" strike="noStrike">
                          <a:effectLst/>
                        </a:rPr>
                        <a:t>Inner radius</a:t>
                      </a:r>
                      <a:endParaRPr lang="en-US" sz="12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a:effectLst/>
                        </a:rPr>
                        <a:t>162.000</a:t>
                      </a:r>
                      <a:endParaRPr lang="en-US" sz="12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a:effectLst/>
                        </a:rPr>
                        <a:t>162.370</a:t>
                      </a:r>
                      <a:endParaRPr lang="en-US" sz="12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a:effectLst/>
                        </a:rPr>
                        <a:t>0.370</a:t>
                      </a:r>
                      <a:endParaRPr lang="en-US" sz="12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8140064"/>
                  </a:ext>
                </a:extLst>
              </a:tr>
              <a:tr h="182880">
                <a:tc>
                  <a:txBody>
                    <a:bodyPr/>
                    <a:lstStyle/>
                    <a:p>
                      <a:pPr algn="ctr" fontAlgn="b"/>
                      <a:r>
                        <a:rPr lang="en-US" sz="1200" u="none" strike="noStrike">
                          <a:effectLst/>
                        </a:rPr>
                        <a:t>External radius</a:t>
                      </a:r>
                      <a:endParaRPr lang="en-US" sz="12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dirty="0">
                          <a:effectLst/>
                        </a:rPr>
                        <a:t>167.500</a:t>
                      </a:r>
                      <a:endParaRPr lang="en-US" sz="12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a:effectLst/>
                        </a:rPr>
                        <a:t>167.430</a:t>
                      </a:r>
                      <a:endParaRPr lang="en-US" sz="1200" b="0" i="0" u="none" strike="noStrike">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u="none" strike="noStrike" dirty="0">
                          <a:effectLst/>
                        </a:rPr>
                        <a:t>-0.070</a:t>
                      </a:r>
                      <a:endParaRPr lang="en-US" sz="1200" b="0" i="0" u="none" strike="noStrike" dirty="0">
                        <a:solidFill>
                          <a:srgbClr val="000000"/>
                        </a:solidFill>
                        <a:effectLst/>
                        <a:latin typeface="Calibri" panose="020F0502020204030204"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2857361"/>
                  </a:ext>
                </a:extLst>
              </a:tr>
            </a:tbl>
          </a:graphicData>
        </a:graphic>
      </p:graphicFrame>
      <p:sp>
        <p:nvSpPr>
          <p:cNvPr id="16" name="TextBox 15">
            <a:extLst>
              <a:ext uri="{FF2B5EF4-FFF2-40B4-BE49-F238E27FC236}">
                <a16:creationId xmlns:a16="http://schemas.microsoft.com/office/drawing/2014/main" id="{5D36A637-FCF2-3345-E6EB-CF2198A951AA}"/>
              </a:ext>
            </a:extLst>
          </p:cNvPr>
          <p:cNvSpPr txBox="1"/>
          <p:nvPr/>
        </p:nvSpPr>
        <p:spPr>
          <a:xfrm>
            <a:off x="8076322" y="2019110"/>
            <a:ext cx="4188416" cy="1384995"/>
          </a:xfrm>
          <a:prstGeom prst="rect">
            <a:avLst/>
          </a:prstGeom>
          <a:noFill/>
        </p:spPr>
        <p:txBody>
          <a:bodyPr wrap="square" rtlCol="0">
            <a:spAutoFit/>
          </a:bodyPr>
          <a:lstStyle/>
          <a:p>
            <a:r>
              <a:rPr lang="en-US" sz="1400" noProof="0" dirty="0"/>
              <a:t>After the gluing, the cylinder slightly shrinks.</a:t>
            </a:r>
          </a:p>
          <a:p>
            <a:r>
              <a:rPr lang="en-US" sz="1400" dirty="0"/>
              <a:t>The reference pins are the one which really matters, and their precision is below 100 microns. </a:t>
            </a:r>
            <a:r>
              <a:rPr lang="en-US" sz="1400" noProof="0" dirty="0"/>
              <a:t> The pins from the front side aren’t precise, but what really matters from them is that they are stable from different conditions, so we can compensate </a:t>
            </a:r>
          </a:p>
        </p:txBody>
      </p:sp>
      <p:pic>
        <p:nvPicPr>
          <p:cNvPr id="17" name="Picture 4">
            <a:extLst>
              <a:ext uri="{FF2B5EF4-FFF2-40B4-BE49-F238E27FC236}">
                <a16:creationId xmlns:a16="http://schemas.microsoft.com/office/drawing/2014/main" id="{2CBE9E28-78B7-FAFC-EFA7-41A9C75256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7270" y="1019641"/>
            <a:ext cx="3312134" cy="2828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7680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567D0-8731-D6F9-9F60-710B6ED7B219}"/>
            </a:ext>
          </a:extLst>
        </p:cNvPr>
        <p:cNvGrpSpPr/>
        <p:nvPr/>
      </p:nvGrpSpPr>
      <p:grpSpPr>
        <a:xfrm>
          <a:off x="0" y="0"/>
          <a:ext cx="0" cy="0"/>
          <a:chOff x="0" y="0"/>
          <a:chExt cx="0" cy="0"/>
        </a:xfrm>
      </p:grpSpPr>
      <p:sp>
        <p:nvSpPr>
          <p:cNvPr id="61" name="Rettangolo 60">
            <a:extLst>
              <a:ext uri="{FF2B5EF4-FFF2-40B4-BE49-F238E27FC236}">
                <a16:creationId xmlns:a16="http://schemas.microsoft.com/office/drawing/2014/main" id="{58ADF8A3-8791-F5E4-3003-69768371BAF6}"/>
              </a:ext>
            </a:extLst>
          </p:cNvPr>
          <p:cNvSpPr/>
          <p:nvPr/>
        </p:nvSpPr>
        <p:spPr>
          <a:xfrm>
            <a:off x="0" y="6534453"/>
            <a:ext cx="12192000" cy="315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3C75A5A9-FA09-F694-7974-37757B62519D}"/>
              </a:ext>
            </a:extLst>
          </p:cNvPr>
          <p:cNvSpPr/>
          <p:nvPr/>
        </p:nvSpPr>
        <p:spPr>
          <a:xfrm>
            <a:off x="0" y="-13354"/>
            <a:ext cx="12192000" cy="782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Content Placeholder 11" descr="Diagram, schematic&#10;&#10;Description automatically generated">
            <a:extLst>
              <a:ext uri="{FF2B5EF4-FFF2-40B4-BE49-F238E27FC236}">
                <a16:creationId xmlns:a16="http://schemas.microsoft.com/office/drawing/2014/main" id="{E1CB9EC4-C2EF-AAC3-4269-8AE93ABB99C0}"/>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1329944" y="53145"/>
            <a:ext cx="657158" cy="657158"/>
          </a:xfrm>
        </p:spPr>
      </p:pic>
      <p:sp>
        <p:nvSpPr>
          <p:cNvPr id="19" name="Title 3">
            <a:extLst>
              <a:ext uri="{FF2B5EF4-FFF2-40B4-BE49-F238E27FC236}">
                <a16:creationId xmlns:a16="http://schemas.microsoft.com/office/drawing/2014/main" id="{6BC65119-1AE2-818C-28F8-DDB253F22AC0}"/>
              </a:ext>
            </a:extLst>
          </p:cNvPr>
          <p:cNvSpPr>
            <a:spLocks noGrp="1"/>
          </p:cNvSpPr>
          <p:nvPr>
            <p:ph type="title"/>
          </p:nvPr>
        </p:nvSpPr>
        <p:spPr>
          <a:xfrm>
            <a:off x="0" y="-21557"/>
            <a:ext cx="12192000" cy="790661"/>
          </a:xfrm>
        </p:spPr>
        <p:txBody>
          <a:bodyPr>
            <a:normAutofit/>
          </a:bodyPr>
          <a:lstStyle/>
          <a:p>
            <a:pPr algn="ctr"/>
            <a:r>
              <a:rPr lang="en-US" sz="4000" b="1" dirty="0">
                <a:solidFill>
                  <a:schemeClr val="bg1"/>
                </a:solidFill>
              </a:rPr>
              <a:t>Thermal management</a:t>
            </a:r>
            <a:endParaRPr lang="it-IT" sz="4000" b="1" dirty="0">
              <a:solidFill>
                <a:schemeClr val="bg1"/>
              </a:solidFill>
            </a:endParaRPr>
          </a:p>
        </p:txBody>
      </p:sp>
      <p:sp>
        <p:nvSpPr>
          <p:cNvPr id="138" name="TextBox 137">
            <a:extLst>
              <a:ext uri="{FF2B5EF4-FFF2-40B4-BE49-F238E27FC236}">
                <a16:creationId xmlns:a16="http://schemas.microsoft.com/office/drawing/2014/main" id="{1A77E519-D32E-0E93-5846-2C38306E088E}"/>
              </a:ext>
            </a:extLst>
          </p:cNvPr>
          <p:cNvSpPr txBox="1"/>
          <p:nvPr/>
        </p:nvSpPr>
        <p:spPr>
          <a:xfrm>
            <a:off x="4183879" y="6550223"/>
            <a:ext cx="3824242" cy="307777"/>
          </a:xfrm>
          <a:prstGeom prst="rect">
            <a:avLst/>
          </a:prstGeom>
          <a:noFill/>
        </p:spPr>
        <p:txBody>
          <a:bodyPr wrap="square" rtlCol="0">
            <a:spAutoFit/>
          </a:bodyPr>
          <a:lstStyle/>
          <a:p>
            <a:pPr algn="ctr"/>
            <a:r>
              <a:rPr lang="it-IT" sz="1400" dirty="0" err="1">
                <a:solidFill>
                  <a:schemeClr val="bg1"/>
                </a:solidFill>
              </a:rPr>
              <a:t>D.Benvenuti</a:t>
            </a:r>
            <a:endParaRPr lang="it-IT" sz="1400" dirty="0">
              <a:solidFill>
                <a:schemeClr val="bg1"/>
              </a:solidFill>
            </a:endParaRPr>
          </a:p>
        </p:txBody>
      </p:sp>
      <p:sp>
        <p:nvSpPr>
          <p:cNvPr id="70" name="TextBox 69">
            <a:extLst>
              <a:ext uri="{FF2B5EF4-FFF2-40B4-BE49-F238E27FC236}">
                <a16:creationId xmlns:a16="http://schemas.microsoft.com/office/drawing/2014/main" id="{90AAE633-5854-960B-969B-85554A9DDC8A}"/>
              </a:ext>
            </a:extLst>
          </p:cNvPr>
          <p:cNvSpPr txBox="1"/>
          <p:nvPr/>
        </p:nvSpPr>
        <p:spPr>
          <a:xfrm>
            <a:off x="11806574" y="6534453"/>
            <a:ext cx="361056" cy="307777"/>
          </a:xfrm>
          <a:prstGeom prst="rect">
            <a:avLst/>
          </a:prstGeom>
          <a:noFill/>
        </p:spPr>
        <p:txBody>
          <a:bodyPr wrap="square" rtlCol="0">
            <a:spAutoFit/>
          </a:bodyPr>
          <a:lstStyle/>
          <a:p>
            <a:pPr algn="ctr"/>
            <a:r>
              <a:rPr lang="it-IT" sz="1400" dirty="0">
                <a:solidFill>
                  <a:schemeClr val="bg1"/>
                </a:solidFill>
              </a:rPr>
              <a:t>9</a:t>
            </a:r>
          </a:p>
        </p:txBody>
      </p:sp>
      <p:pic>
        <p:nvPicPr>
          <p:cNvPr id="15" name="Immagine 14">
            <a:extLst>
              <a:ext uri="{FF2B5EF4-FFF2-40B4-BE49-F238E27FC236}">
                <a16:creationId xmlns:a16="http://schemas.microsoft.com/office/drawing/2014/main" id="{8A1E3144-80D1-C395-C623-B237AC6955C5}"/>
              </a:ext>
            </a:extLst>
          </p:cNvPr>
          <p:cNvPicPr>
            <a:picLocks noChangeAspect="1"/>
          </p:cNvPicPr>
          <p:nvPr/>
        </p:nvPicPr>
        <p:blipFill>
          <a:blip r:embed="rId4"/>
          <a:srcRect b="25559"/>
          <a:stretch>
            <a:fillRect/>
          </a:stretch>
        </p:blipFill>
        <p:spPr>
          <a:xfrm>
            <a:off x="204897" y="16600"/>
            <a:ext cx="1349681" cy="657158"/>
          </a:xfrm>
          <a:prstGeom prst="rect">
            <a:avLst/>
          </a:prstGeom>
        </p:spPr>
      </p:pic>
      <p:sp>
        <p:nvSpPr>
          <p:cNvPr id="13" name="TextBox 136">
            <a:extLst>
              <a:ext uri="{FF2B5EF4-FFF2-40B4-BE49-F238E27FC236}">
                <a16:creationId xmlns:a16="http://schemas.microsoft.com/office/drawing/2014/main" id="{03B19691-B2F0-4853-AB92-7E0D0F762E0D}"/>
              </a:ext>
            </a:extLst>
          </p:cNvPr>
          <p:cNvSpPr txBox="1"/>
          <p:nvPr/>
        </p:nvSpPr>
        <p:spPr>
          <a:xfrm>
            <a:off x="-2" y="6550223"/>
            <a:ext cx="3531141" cy="307777"/>
          </a:xfrm>
          <a:prstGeom prst="rect">
            <a:avLst/>
          </a:prstGeom>
          <a:noFill/>
        </p:spPr>
        <p:txBody>
          <a:bodyPr wrap="square" rtlCol="0" anchor="ctr">
            <a:spAutoFit/>
          </a:bodyPr>
          <a:lstStyle/>
          <a:p>
            <a:pPr algn="ctr"/>
            <a:r>
              <a:rPr lang="it-IT" sz="1400" dirty="0">
                <a:solidFill>
                  <a:schemeClr val="bg1"/>
                </a:solidFill>
              </a:rPr>
              <a:t>17.06.25  - Tracker Mechanics Forum Bristol</a:t>
            </a:r>
          </a:p>
        </p:txBody>
      </p:sp>
      <p:sp>
        <p:nvSpPr>
          <p:cNvPr id="3" name="Subtitle 2">
            <a:extLst>
              <a:ext uri="{FF2B5EF4-FFF2-40B4-BE49-F238E27FC236}">
                <a16:creationId xmlns:a16="http://schemas.microsoft.com/office/drawing/2014/main" id="{CE5EB549-3576-96F0-C84E-8CB58288D9B1}"/>
              </a:ext>
            </a:extLst>
          </p:cNvPr>
          <p:cNvSpPr txBox="1">
            <a:spLocks/>
          </p:cNvSpPr>
          <p:nvPr/>
        </p:nvSpPr>
        <p:spPr>
          <a:xfrm>
            <a:off x="317433" y="973329"/>
            <a:ext cx="11669669" cy="491134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2000" b="0" dirty="0"/>
              <a:t>INTRODUCTION:  </a:t>
            </a:r>
          </a:p>
          <a:p>
            <a:pPr marL="342900" indent="-342900">
              <a:buFontTx/>
              <a:buChar char="-"/>
            </a:pPr>
            <a:r>
              <a:rPr lang="en-US" sz="2000" b="0" dirty="0"/>
              <a:t>The TBPX sensors after irradiation should be cooled well enough to avoid thermal run-away. </a:t>
            </a:r>
          </a:p>
          <a:p>
            <a:pPr marL="342900" indent="-342900">
              <a:buFontTx/>
              <a:buChar char="-"/>
            </a:pPr>
            <a:r>
              <a:rPr lang="en-US" sz="2000" b="0" dirty="0"/>
              <a:t>The heat production, caused by the sensor leakage current and by the electronics (CROC), should be transferred to the cooling pipes where CO2 is flowing passing through the module rails and the TBPX mechanics ladders</a:t>
            </a:r>
          </a:p>
          <a:p>
            <a:pPr marL="342900" indent="-342900">
              <a:buFontTx/>
              <a:buChar char="-"/>
            </a:pPr>
            <a:r>
              <a:rPr lang="en-US" sz="2000" b="0" dirty="0"/>
              <a:t>Above a certain working Temperature the sensor goes into “run-away”, the </a:t>
            </a:r>
            <a:r>
              <a:rPr lang="en-US" sz="2000" b="0" dirty="0" err="1"/>
              <a:t>Tsensor</a:t>
            </a:r>
            <a:r>
              <a:rPr lang="en-US" sz="2000" b="0" dirty="0"/>
              <a:t> goes to infinite, and It cannot be switch-on anymore </a:t>
            </a:r>
          </a:p>
          <a:p>
            <a:pPr marL="342900" indent="-342900">
              <a:buFontTx/>
              <a:buChar char="-"/>
            </a:pPr>
            <a:r>
              <a:rPr lang="en-US" sz="2000" b="0" dirty="0"/>
              <a:t>The “thermal runaway margin” tells us how far the temperature reached by the sensor is far away from the runaway. </a:t>
            </a:r>
          </a:p>
          <a:p>
            <a:pPr marL="342900" indent="-342900">
              <a:buFontTx/>
              <a:buChar char="-"/>
            </a:pPr>
            <a:r>
              <a:rPr lang="en-US" sz="2000" b="0" dirty="0"/>
              <a:t>This margin is estimated by thermal simulation taking into account </a:t>
            </a:r>
          </a:p>
          <a:p>
            <a:pPr marL="800100" lvl="1" indent="-342900">
              <a:buFontTx/>
              <a:buChar char="-"/>
            </a:pPr>
            <a:r>
              <a:rPr lang="en-US" b="0" dirty="0"/>
              <a:t>The worst module in within a layer (the CO2 temperature is varying in the cooling tube)</a:t>
            </a:r>
          </a:p>
          <a:p>
            <a:pPr marL="800100" lvl="1" indent="-342900">
              <a:buFontTx/>
              <a:buChar char="-"/>
            </a:pPr>
            <a:r>
              <a:rPr lang="en-US" b="0" dirty="0"/>
              <a:t>The total life of the sensor (maximum integrated luminosity 4000 fb-1 except L1 for half life, because it will be replaced) </a:t>
            </a:r>
          </a:p>
          <a:p>
            <a:pPr marL="800100" lvl="1" indent="-342900">
              <a:buFontTx/>
              <a:buChar char="-"/>
            </a:pPr>
            <a:r>
              <a:rPr lang="en-US" b="0" dirty="0"/>
              <a:t>Conservatives power conditions of the sensor (i.e. HV) </a:t>
            </a:r>
            <a:endParaRPr lang="it-IT" b="0" dirty="0"/>
          </a:p>
        </p:txBody>
      </p:sp>
    </p:spTree>
    <p:extLst>
      <p:ext uri="{BB962C8B-B14F-4D97-AF65-F5344CB8AC3E}">
        <p14:creationId xmlns:p14="http://schemas.microsoft.com/office/powerpoint/2010/main" val="30985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TM03457491[[fn=Metropolitan]]</Template>
  <TotalTime>0</TotalTime>
  <Words>2302</Words>
  <Application>Microsoft Office PowerPoint</Application>
  <PresentationFormat>Widescreen</PresentationFormat>
  <Paragraphs>271</Paragraphs>
  <Slides>19</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Microsoft YaHei</vt:lpstr>
      <vt:lpstr>Aptos</vt:lpstr>
      <vt:lpstr>Aptos Display</vt:lpstr>
      <vt:lpstr>Aptos Narrow</vt:lpstr>
      <vt:lpstr>Arial</vt:lpstr>
      <vt:lpstr>Calibri</vt:lpstr>
      <vt:lpstr>Office Theme</vt:lpstr>
      <vt:lpstr>Status of CMS phase2 TBPX detector mechanics:  Layer 3 prototype and final External Cylinder construction and testing, thermal tests on the mechanical structure</vt:lpstr>
      <vt:lpstr>The Phase-2 Inner Tracker</vt:lpstr>
      <vt:lpstr>TBPX design</vt:lpstr>
      <vt:lpstr>Layer 3 prototype gluing</vt:lpstr>
      <vt:lpstr>TBPX Layer 3 metrology</vt:lpstr>
      <vt:lpstr>Layer alignment</vt:lpstr>
      <vt:lpstr>External cylinder construction</vt:lpstr>
      <vt:lpstr>External cylinder metrology</vt:lpstr>
      <vt:lpstr>Thermal management</vt:lpstr>
      <vt:lpstr>Optimization in simulations (layer 3 ladders)</vt:lpstr>
      <vt:lpstr>Thermal test approach</vt:lpstr>
      <vt:lpstr>1. Glue layer between CFiber and Cfoam contribution</vt:lpstr>
      <vt:lpstr>2. Grease layer between CFoam and tube contribution</vt:lpstr>
      <vt:lpstr>Thermal test setup (Layer 3)</vt:lpstr>
      <vt:lpstr>Thermal test vs Thermal simulation results</vt:lpstr>
      <vt:lpstr>Optimization in simulations (layer 2 ladders)</vt:lpstr>
      <vt:lpstr>Thermal test setup (Layer 2)</vt:lpstr>
      <vt:lpstr>Thermal test  vs Thermal simulation results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Daniele Benvenuti</dc:creator>
  <cp:lastModifiedBy>Daniele Benvenuti</cp:lastModifiedBy>
  <cp:revision>16</cp:revision>
  <dcterms:created xsi:type="dcterms:W3CDTF">2025-05-23T13:49:15Z</dcterms:created>
  <dcterms:modified xsi:type="dcterms:W3CDTF">2025-06-13T10:59:13Z</dcterms:modified>
</cp:coreProperties>
</file>