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923" r:id="rId2"/>
    <p:sldId id="910" r:id="rId3"/>
    <p:sldId id="914" r:id="rId4"/>
    <p:sldId id="924" r:id="rId5"/>
    <p:sldId id="925" r:id="rId6"/>
    <p:sldId id="92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F8DA1D-978C-41E9-836D-FEE8F2BA1DF6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F63EB3-421C-4656-B573-D85F6729517A}">
      <dgm:prSet phldrT="[Text]"/>
      <dgm:spPr/>
      <dgm:t>
        <a:bodyPr/>
        <a:lstStyle/>
        <a:p>
          <a:r>
            <a:rPr lang="en-US" dirty="0"/>
            <a:t>Year 1 (2025)</a:t>
          </a:r>
        </a:p>
      </dgm:t>
    </dgm:pt>
    <dgm:pt modelId="{C8828480-C717-4A53-BAF0-02FE6E36618F}" type="parTrans" cxnId="{AAA163DB-0BFF-4FCD-8067-2307D8CC168A}">
      <dgm:prSet/>
      <dgm:spPr/>
      <dgm:t>
        <a:bodyPr/>
        <a:lstStyle/>
        <a:p>
          <a:endParaRPr lang="en-US"/>
        </a:p>
      </dgm:t>
    </dgm:pt>
    <dgm:pt modelId="{88E0CA61-F3F7-4602-9380-DCF335407BB2}" type="sibTrans" cxnId="{AAA163DB-0BFF-4FCD-8067-2307D8CC168A}">
      <dgm:prSet/>
      <dgm:spPr/>
      <dgm:t>
        <a:bodyPr/>
        <a:lstStyle/>
        <a:p>
          <a:endParaRPr lang="en-US"/>
        </a:p>
      </dgm:t>
    </dgm:pt>
    <dgm:pt modelId="{D9092065-9F79-49ED-9617-1ACEB17BC71A}">
      <dgm:prSet phldrT="[Text]"/>
      <dgm:spPr/>
      <dgm:t>
        <a:bodyPr/>
        <a:lstStyle/>
        <a:p>
          <a:r>
            <a:rPr lang="en-US" dirty="0"/>
            <a:t>Round robin testing of samples to ensure uniformity in results</a:t>
          </a:r>
        </a:p>
      </dgm:t>
    </dgm:pt>
    <dgm:pt modelId="{55B38771-1EAE-4A36-974F-1F81ED73DF60}" type="parTrans" cxnId="{082FD616-C5DF-4F2B-B32C-958CB3990BFE}">
      <dgm:prSet/>
      <dgm:spPr/>
      <dgm:t>
        <a:bodyPr/>
        <a:lstStyle/>
        <a:p>
          <a:endParaRPr lang="en-US"/>
        </a:p>
      </dgm:t>
    </dgm:pt>
    <dgm:pt modelId="{8A409576-C930-4172-BC44-2A11EAE3CA00}" type="sibTrans" cxnId="{082FD616-C5DF-4F2B-B32C-958CB3990BFE}">
      <dgm:prSet/>
      <dgm:spPr/>
      <dgm:t>
        <a:bodyPr/>
        <a:lstStyle/>
        <a:p>
          <a:endParaRPr lang="en-US"/>
        </a:p>
      </dgm:t>
    </dgm:pt>
    <dgm:pt modelId="{6A3A951F-DA29-4A50-8F43-F53728A13EEF}">
      <dgm:prSet phldrT="[Text]"/>
      <dgm:spPr/>
      <dgm:t>
        <a:bodyPr/>
        <a:lstStyle/>
        <a:p>
          <a:r>
            <a:rPr lang="en-US" dirty="0"/>
            <a:t>Documentation guidelines per ISO/ASTM standards for automized input into database </a:t>
          </a:r>
        </a:p>
      </dgm:t>
    </dgm:pt>
    <dgm:pt modelId="{E0FC51CA-EF00-467F-9E6D-9144566C4A8D}" type="parTrans" cxnId="{B85237CE-CC5F-434B-919F-09538E483FE3}">
      <dgm:prSet/>
      <dgm:spPr/>
      <dgm:t>
        <a:bodyPr/>
        <a:lstStyle/>
        <a:p>
          <a:endParaRPr lang="en-US"/>
        </a:p>
      </dgm:t>
    </dgm:pt>
    <dgm:pt modelId="{A8559562-9B65-460D-B64D-CF04CD348FF2}" type="sibTrans" cxnId="{B85237CE-CC5F-434B-919F-09538E483FE3}">
      <dgm:prSet/>
      <dgm:spPr/>
      <dgm:t>
        <a:bodyPr/>
        <a:lstStyle/>
        <a:p>
          <a:endParaRPr lang="en-US"/>
        </a:p>
      </dgm:t>
    </dgm:pt>
    <dgm:pt modelId="{3EA15792-8494-4663-88EA-04A99EDA1391}">
      <dgm:prSet phldrT="[Text]"/>
      <dgm:spPr/>
      <dgm:t>
        <a:bodyPr/>
        <a:lstStyle/>
        <a:p>
          <a:r>
            <a:rPr lang="en-US" dirty="0"/>
            <a:t>Explore current </a:t>
          </a:r>
          <a:r>
            <a:rPr lang="en-US" dirty="0" err="1"/>
            <a:t>MaxRAD</a:t>
          </a:r>
          <a:r>
            <a:rPr lang="en-US" dirty="0"/>
            <a:t> database revamp options and AI based smart search algorithms*</a:t>
          </a:r>
        </a:p>
      </dgm:t>
    </dgm:pt>
    <dgm:pt modelId="{BEA87983-71D4-4B7C-9A29-29E336710AE1}" type="parTrans" cxnId="{E2E38FF1-A77F-47C6-BAB6-439E1696E917}">
      <dgm:prSet/>
      <dgm:spPr/>
      <dgm:t>
        <a:bodyPr/>
        <a:lstStyle/>
        <a:p>
          <a:endParaRPr lang="en-US"/>
        </a:p>
      </dgm:t>
    </dgm:pt>
    <dgm:pt modelId="{135B2D13-0ACF-420E-A204-0FEEC19D8C64}" type="sibTrans" cxnId="{E2E38FF1-A77F-47C6-BAB6-439E1696E917}">
      <dgm:prSet/>
      <dgm:spPr/>
      <dgm:t>
        <a:bodyPr/>
        <a:lstStyle/>
        <a:p>
          <a:endParaRPr lang="en-US"/>
        </a:p>
      </dgm:t>
    </dgm:pt>
    <dgm:pt modelId="{52E6A7A9-7B94-42E1-98E8-9E3C59BB4921}">
      <dgm:prSet phldrT="[Text]"/>
      <dgm:spPr/>
      <dgm:t>
        <a:bodyPr/>
        <a:lstStyle/>
        <a:p>
          <a:r>
            <a:rPr lang="en-US" dirty="0"/>
            <a:t>Identify needs from HEP community</a:t>
          </a:r>
        </a:p>
      </dgm:t>
    </dgm:pt>
    <dgm:pt modelId="{60BEB661-2B58-41B0-872D-04AA3A81DB1E}" type="parTrans" cxnId="{D245048A-E82C-4140-AEFB-EB1D92E668AE}">
      <dgm:prSet/>
      <dgm:spPr/>
      <dgm:t>
        <a:bodyPr/>
        <a:lstStyle/>
        <a:p>
          <a:endParaRPr lang="en-US"/>
        </a:p>
      </dgm:t>
    </dgm:pt>
    <dgm:pt modelId="{D4E9ACC0-A2AA-4730-9DD5-3807414C65DC}" type="sibTrans" cxnId="{D245048A-E82C-4140-AEFB-EB1D92E668AE}">
      <dgm:prSet/>
      <dgm:spPr/>
      <dgm:t>
        <a:bodyPr/>
        <a:lstStyle/>
        <a:p>
          <a:endParaRPr lang="en-US"/>
        </a:p>
      </dgm:t>
    </dgm:pt>
    <dgm:pt modelId="{B47281B7-303F-4D32-97BA-86E48CBDC5A2}" type="pres">
      <dgm:prSet presAssocID="{27F8DA1D-978C-41E9-836D-FEE8F2BA1DF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19419DB-5B5A-4D58-B84D-6D3EA0C1E16B}" type="pres">
      <dgm:prSet presAssocID="{B2F63EB3-421C-4656-B573-D85F6729517A}" presName="centerShape" presStyleLbl="node0" presStyleIdx="0" presStyleCnt="1" custLinFactNeighborX="16661" custLinFactNeighborY="3912"/>
      <dgm:spPr/>
    </dgm:pt>
    <dgm:pt modelId="{9368858F-74C8-4D22-AF4F-81A5E6B46457}" type="pres">
      <dgm:prSet presAssocID="{55B38771-1EAE-4A36-974F-1F81ED73DF60}" presName="parTrans" presStyleLbl="sibTrans2D1" presStyleIdx="0" presStyleCnt="4"/>
      <dgm:spPr/>
    </dgm:pt>
    <dgm:pt modelId="{D1488C99-F364-4C66-95D1-1062003137B1}" type="pres">
      <dgm:prSet presAssocID="{55B38771-1EAE-4A36-974F-1F81ED73DF60}" presName="connectorText" presStyleLbl="sibTrans2D1" presStyleIdx="0" presStyleCnt="4"/>
      <dgm:spPr/>
    </dgm:pt>
    <dgm:pt modelId="{F45F3583-B48A-46F5-8F04-875B509E0B41}" type="pres">
      <dgm:prSet presAssocID="{D9092065-9F79-49ED-9617-1ACEB17BC71A}" presName="node" presStyleLbl="node1" presStyleIdx="0" presStyleCnt="4" custScaleX="137598" custScaleY="137611" custRadScaleRad="157131" custRadScaleInc="131487">
        <dgm:presLayoutVars>
          <dgm:bulletEnabled val="1"/>
        </dgm:presLayoutVars>
      </dgm:prSet>
      <dgm:spPr/>
    </dgm:pt>
    <dgm:pt modelId="{F3C3EAE0-3EC7-4782-8CE2-BF5C69A7CA43}" type="pres">
      <dgm:prSet presAssocID="{E0FC51CA-EF00-467F-9E6D-9144566C4A8D}" presName="parTrans" presStyleLbl="sibTrans2D1" presStyleIdx="1" presStyleCnt="4"/>
      <dgm:spPr/>
    </dgm:pt>
    <dgm:pt modelId="{92A667CF-922A-42DE-9974-9F124B5D0D29}" type="pres">
      <dgm:prSet presAssocID="{E0FC51CA-EF00-467F-9E6D-9144566C4A8D}" presName="connectorText" presStyleLbl="sibTrans2D1" presStyleIdx="1" presStyleCnt="4"/>
      <dgm:spPr/>
    </dgm:pt>
    <dgm:pt modelId="{D38010B8-86E0-445F-BC36-E61D62AF468C}" type="pres">
      <dgm:prSet presAssocID="{6A3A951F-DA29-4A50-8F43-F53728A13EEF}" presName="node" presStyleLbl="node1" presStyleIdx="1" presStyleCnt="4" custScaleX="145573" custScaleY="145573" custRadScaleRad="198128" custRadScaleInc="54165">
        <dgm:presLayoutVars>
          <dgm:bulletEnabled val="1"/>
        </dgm:presLayoutVars>
      </dgm:prSet>
      <dgm:spPr/>
    </dgm:pt>
    <dgm:pt modelId="{2AFFCA3A-8AFB-4D05-867E-8776AAAD15B5}" type="pres">
      <dgm:prSet presAssocID="{BEA87983-71D4-4B7C-9A29-29E336710AE1}" presName="parTrans" presStyleLbl="sibTrans2D1" presStyleIdx="2" presStyleCnt="4"/>
      <dgm:spPr/>
    </dgm:pt>
    <dgm:pt modelId="{C58B10F0-8DF1-4E9C-9292-F78543CE201B}" type="pres">
      <dgm:prSet presAssocID="{BEA87983-71D4-4B7C-9A29-29E336710AE1}" presName="connectorText" presStyleLbl="sibTrans2D1" presStyleIdx="2" presStyleCnt="4"/>
      <dgm:spPr/>
    </dgm:pt>
    <dgm:pt modelId="{60CEEBFE-661B-41E4-97B8-B11BF7A79272}" type="pres">
      <dgm:prSet presAssocID="{3EA15792-8494-4663-88EA-04A99EDA1391}" presName="node" presStyleLbl="node1" presStyleIdx="2" presStyleCnt="4" custScaleX="174023" custScaleY="174023" custRadScaleRad="124906" custRadScaleInc="112656">
        <dgm:presLayoutVars>
          <dgm:bulletEnabled val="1"/>
        </dgm:presLayoutVars>
      </dgm:prSet>
      <dgm:spPr/>
    </dgm:pt>
    <dgm:pt modelId="{1FC1B55F-89F6-43F2-9040-EE3A0F73E69C}" type="pres">
      <dgm:prSet presAssocID="{60BEB661-2B58-41B0-872D-04AA3A81DB1E}" presName="parTrans" presStyleLbl="sibTrans2D1" presStyleIdx="3" presStyleCnt="4"/>
      <dgm:spPr/>
    </dgm:pt>
    <dgm:pt modelId="{5C11F04B-B13D-4CC5-AF7B-B05E83C3EC42}" type="pres">
      <dgm:prSet presAssocID="{60BEB661-2B58-41B0-872D-04AA3A81DB1E}" presName="connectorText" presStyleLbl="sibTrans2D1" presStyleIdx="3" presStyleCnt="4"/>
      <dgm:spPr/>
    </dgm:pt>
    <dgm:pt modelId="{0DD18497-871F-40C2-8697-90A94E9EA9E9}" type="pres">
      <dgm:prSet presAssocID="{52E6A7A9-7B94-42E1-98E8-9E3C59BB4921}" presName="node" presStyleLbl="node1" presStyleIdx="3" presStyleCnt="4" custRadScaleRad="134693" custRadScaleInc="80507">
        <dgm:presLayoutVars>
          <dgm:bulletEnabled val="1"/>
        </dgm:presLayoutVars>
      </dgm:prSet>
      <dgm:spPr/>
    </dgm:pt>
  </dgm:ptLst>
  <dgm:cxnLst>
    <dgm:cxn modelId="{082FD616-C5DF-4F2B-B32C-958CB3990BFE}" srcId="{B2F63EB3-421C-4656-B573-D85F6729517A}" destId="{D9092065-9F79-49ED-9617-1ACEB17BC71A}" srcOrd="0" destOrd="0" parTransId="{55B38771-1EAE-4A36-974F-1F81ED73DF60}" sibTransId="{8A409576-C930-4172-BC44-2A11EAE3CA00}"/>
    <dgm:cxn modelId="{C3059426-6A2B-45A8-88D0-BE3F996E7766}" type="presOf" srcId="{E0FC51CA-EF00-467F-9E6D-9144566C4A8D}" destId="{92A667CF-922A-42DE-9974-9F124B5D0D29}" srcOrd="1" destOrd="0" presId="urn:microsoft.com/office/officeart/2005/8/layout/radial5"/>
    <dgm:cxn modelId="{29016D2F-4B64-43B8-B78F-F46387C797C5}" type="presOf" srcId="{27F8DA1D-978C-41E9-836D-FEE8F2BA1DF6}" destId="{B47281B7-303F-4D32-97BA-86E48CBDC5A2}" srcOrd="0" destOrd="0" presId="urn:microsoft.com/office/officeart/2005/8/layout/radial5"/>
    <dgm:cxn modelId="{3526D139-32F7-4B85-97E0-25D7CA685CB2}" type="presOf" srcId="{52E6A7A9-7B94-42E1-98E8-9E3C59BB4921}" destId="{0DD18497-871F-40C2-8697-90A94E9EA9E9}" srcOrd="0" destOrd="0" presId="urn:microsoft.com/office/officeart/2005/8/layout/radial5"/>
    <dgm:cxn modelId="{6357883A-1DEB-47F1-81B1-8D64E22DE2D1}" type="presOf" srcId="{3EA15792-8494-4663-88EA-04A99EDA1391}" destId="{60CEEBFE-661B-41E4-97B8-B11BF7A79272}" srcOrd="0" destOrd="0" presId="urn:microsoft.com/office/officeart/2005/8/layout/radial5"/>
    <dgm:cxn modelId="{AF53FF3A-DC70-4763-86B0-EF36544C388A}" type="presOf" srcId="{55B38771-1EAE-4A36-974F-1F81ED73DF60}" destId="{9368858F-74C8-4D22-AF4F-81A5E6B46457}" srcOrd="0" destOrd="0" presId="urn:microsoft.com/office/officeart/2005/8/layout/radial5"/>
    <dgm:cxn modelId="{B03E7549-2A01-49AB-B9D0-17D82B9B513E}" type="presOf" srcId="{BEA87983-71D4-4B7C-9A29-29E336710AE1}" destId="{2AFFCA3A-8AFB-4D05-867E-8776AAAD15B5}" srcOrd="0" destOrd="0" presId="urn:microsoft.com/office/officeart/2005/8/layout/radial5"/>
    <dgm:cxn modelId="{8B767669-E7F1-4F19-B486-E205D238659E}" type="presOf" srcId="{6A3A951F-DA29-4A50-8F43-F53728A13EEF}" destId="{D38010B8-86E0-445F-BC36-E61D62AF468C}" srcOrd="0" destOrd="0" presId="urn:microsoft.com/office/officeart/2005/8/layout/radial5"/>
    <dgm:cxn modelId="{188EE66B-C630-47DF-A9D4-DBB4E0AA2143}" type="presOf" srcId="{E0FC51CA-EF00-467F-9E6D-9144566C4A8D}" destId="{F3C3EAE0-3EC7-4782-8CE2-BF5C69A7CA43}" srcOrd="0" destOrd="0" presId="urn:microsoft.com/office/officeart/2005/8/layout/radial5"/>
    <dgm:cxn modelId="{C58A8E51-3620-4F31-BE2B-776C59CE7AB6}" type="presOf" srcId="{60BEB661-2B58-41B0-872D-04AA3A81DB1E}" destId="{5C11F04B-B13D-4CC5-AF7B-B05E83C3EC42}" srcOrd="1" destOrd="0" presId="urn:microsoft.com/office/officeart/2005/8/layout/radial5"/>
    <dgm:cxn modelId="{45E25456-0776-4182-99D6-9AD2DB2C89D1}" type="presOf" srcId="{55B38771-1EAE-4A36-974F-1F81ED73DF60}" destId="{D1488C99-F364-4C66-95D1-1062003137B1}" srcOrd="1" destOrd="0" presId="urn:microsoft.com/office/officeart/2005/8/layout/radial5"/>
    <dgm:cxn modelId="{53FA0D88-A7E3-48A8-A31C-F11C26C511AA}" type="presOf" srcId="{B2F63EB3-421C-4656-B573-D85F6729517A}" destId="{A19419DB-5B5A-4D58-B84D-6D3EA0C1E16B}" srcOrd="0" destOrd="0" presId="urn:microsoft.com/office/officeart/2005/8/layout/radial5"/>
    <dgm:cxn modelId="{D245048A-E82C-4140-AEFB-EB1D92E668AE}" srcId="{B2F63EB3-421C-4656-B573-D85F6729517A}" destId="{52E6A7A9-7B94-42E1-98E8-9E3C59BB4921}" srcOrd="3" destOrd="0" parTransId="{60BEB661-2B58-41B0-872D-04AA3A81DB1E}" sibTransId="{D4E9ACC0-A2AA-4730-9DD5-3807414C65DC}"/>
    <dgm:cxn modelId="{8EB5EEA7-3EBA-46A6-89CB-A3148134579B}" type="presOf" srcId="{D9092065-9F79-49ED-9617-1ACEB17BC71A}" destId="{F45F3583-B48A-46F5-8F04-875B509E0B41}" srcOrd="0" destOrd="0" presId="urn:microsoft.com/office/officeart/2005/8/layout/radial5"/>
    <dgm:cxn modelId="{3EF80FA8-E2EE-4257-9348-870BF6FFDD2A}" type="presOf" srcId="{BEA87983-71D4-4B7C-9A29-29E336710AE1}" destId="{C58B10F0-8DF1-4E9C-9292-F78543CE201B}" srcOrd="1" destOrd="0" presId="urn:microsoft.com/office/officeart/2005/8/layout/radial5"/>
    <dgm:cxn modelId="{B85237CE-CC5F-434B-919F-09538E483FE3}" srcId="{B2F63EB3-421C-4656-B573-D85F6729517A}" destId="{6A3A951F-DA29-4A50-8F43-F53728A13EEF}" srcOrd="1" destOrd="0" parTransId="{E0FC51CA-EF00-467F-9E6D-9144566C4A8D}" sibTransId="{A8559562-9B65-460D-B64D-CF04CD348FF2}"/>
    <dgm:cxn modelId="{6319A2D6-AC12-4803-99E1-987188C69339}" type="presOf" srcId="{60BEB661-2B58-41B0-872D-04AA3A81DB1E}" destId="{1FC1B55F-89F6-43F2-9040-EE3A0F73E69C}" srcOrd="0" destOrd="0" presId="urn:microsoft.com/office/officeart/2005/8/layout/radial5"/>
    <dgm:cxn modelId="{AAA163DB-0BFF-4FCD-8067-2307D8CC168A}" srcId="{27F8DA1D-978C-41E9-836D-FEE8F2BA1DF6}" destId="{B2F63EB3-421C-4656-B573-D85F6729517A}" srcOrd="0" destOrd="0" parTransId="{C8828480-C717-4A53-BAF0-02FE6E36618F}" sibTransId="{88E0CA61-F3F7-4602-9380-DCF335407BB2}"/>
    <dgm:cxn modelId="{E2E38FF1-A77F-47C6-BAB6-439E1696E917}" srcId="{B2F63EB3-421C-4656-B573-D85F6729517A}" destId="{3EA15792-8494-4663-88EA-04A99EDA1391}" srcOrd="2" destOrd="0" parTransId="{BEA87983-71D4-4B7C-9A29-29E336710AE1}" sibTransId="{135B2D13-0ACF-420E-A204-0FEEC19D8C64}"/>
    <dgm:cxn modelId="{9A2FFB4D-F13A-4CD2-A386-9AD23AA52C57}" type="presParOf" srcId="{B47281B7-303F-4D32-97BA-86E48CBDC5A2}" destId="{A19419DB-5B5A-4D58-B84D-6D3EA0C1E16B}" srcOrd="0" destOrd="0" presId="urn:microsoft.com/office/officeart/2005/8/layout/radial5"/>
    <dgm:cxn modelId="{6B18333E-1C20-4401-BEFA-BAAD3FCEB081}" type="presParOf" srcId="{B47281B7-303F-4D32-97BA-86E48CBDC5A2}" destId="{9368858F-74C8-4D22-AF4F-81A5E6B46457}" srcOrd="1" destOrd="0" presId="urn:microsoft.com/office/officeart/2005/8/layout/radial5"/>
    <dgm:cxn modelId="{6BC6F53E-BCFC-43BA-B722-BD400034E7DC}" type="presParOf" srcId="{9368858F-74C8-4D22-AF4F-81A5E6B46457}" destId="{D1488C99-F364-4C66-95D1-1062003137B1}" srcOrd="0" destOrd="0" presId="urn:microsoft.com/office/officeart/2005/8/layout/radial5"/>
    <dgm:cxn modelId="{9BDEE276-BB4C-445B-81FB-766542DE6748}" type="presParOf" srcId="{B47281B7-303F-4D32-97BA-86E48CBDC5A2}" destId="{F45F3583-B48A-46F5-8F04-875B509E0B41}" srcOrd="2" destOrd="0" presId="urn:microsoft.com/office/officeart/2005/8/layout/radial5"/>
    <dgm:cxn modelId="{5C5A78BD-E265-4D0B-9A4A-7E6E8236B660}" type="presParOf" srcId="{B47281B7-303F-4D32-97BA-86E48CBDC5A2}" destId="{F3C3EAE0-3EC7-4782-8CE2-BF5C69A7CA43}" srcOrd="3" destOrd="0" presId="urn:microsoft.com/office/officeart/2005/8/layout/radial5"/>
    <dgm:cxn modelId="{0FE39944-2659-4920-813E-15EF84454FC7}" type="presParOf" srcId="{F3C3EAE0-3EC7-4782-8CE2-BF5C69A7CA43}" destId="{92A667CF-922A-42DE-9974-9F124B5D0D29}" srcOrd="0" destOrd="0" presId="urn:microsoft.com/office/officeart/2005/8/layout/radial5"/>
    <dgm:cxn modelId="{8993B452-99AF-41DF-876F-612A43102A0F}" type="presParOf" srcId="{B47281B7-303F-4D32-97BA-86E48CBDC5A2}" destId="{D38010B8-86E0-445F-BC36-E61D62AF468C}" srcOrd="4" destOrd="0" presId="urn:microsoft.com/office/officeart/2005/8/layout/radial5"/>
    <dgm:cxn modelId="{7310553C-04FA-4EEF-A4F5-85695AFA0FB0}" type="presParOf" srcId="{B47281B7-303F-4D32-97BA-86E48CBDC5A2}" destId="{2AFFCA3A-8AFB-4D05-867E-8776AAAD15B5}" srcOrd="5" destOrd="0" presId="urn:microsoft.com/office/officeart/2005/8/layout/radial5"/>
    <dgm:cxn modelId="{5BB16994-6113-4535-8D25-C25867D6193B}" type="presParOf" srcId="{2AFFCA3A-8AFB-4D05-867E-8776AAAD15B5}" destId="{C58B10F0-8DF1-4E9C-9292-F78543CE201B}" srcOrd="0" destOrd="0" presId="urn:microsoft.com/office/officeart/2005/8/layout/radial5"/>
    <dgm:cxn modelId="{60B8289F-F102-4CBF-A1A3-707FB493A078}" type="presParOf" srcId="{B47281B7-303F-4D32-97BA-86E48CBDC5A2}" destId="{60CEEBFE-661B-41E4-97B8-B11BF7A79272}" srcOrd="6" destOrd="0" presId="urn:microsoft.com/office/officeart/2005/8/layout/radial5"/>
    <dgm:cxn modelId="{CD4ADF61-35C2-4117-9931-5093E9631A44}" type="presParOf" srcId="{B47281B7-303F-4D32-97BA-86E48CBDC5A2}" destId="{1FC1B55F-89F6-43F2-9040-EE3A0F73E69C}" srcOrd="7" destOrd="0" presId="urn:microsoft.com/office/officeart/2005/8/layout/radial5"/>
    <dgm:cxn modelId="{7BE93145-12E3-4416-8A6C-E6506826E5D4}" type="presParOf" srcId="{1FC1B55F-89F6-43F2-9040-EE3A0F73E69C}" destId="{5C11F04B-B13D-4CC5-AF7B-B05E83C3EC42}" srcOrd="0" destOrd="0" presId="urn:microsoft.com/office/officeart/2005/8/layout/radial5"/>
    <dgm:cxn modelId="{8B2CBE0F-BF03-46E1-86EB-689B6013C025}" type="presParOf" srcId="{B47281B7-303F-4D32-97BA-86E48CBDC5A2}" destId="{0DD18497-871F-40C2-8697-90A94E9EA9E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419DB-5B5A-4D58-B84D-6D3EA0C1E16B}">
      <dsp:nvSpPr>
        <dsp:cNvPr id="0" name=""/>
        <dsp:cNvSpPr/>
      </dsp:nvSpPr>
      <dsp:spPr>
        <a:xfrm>
          <a:off x="3897216" y="2091789"/>
          <a:ext cx="1249347" cy="12493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Year 1 (2025)</a:t>
          </a:r>
        </a:p>
      </dsp:txBody>
      <dsp:txXfrm>
        <a:off x="4080179" y="2274752"/>
        <a:ext cx="883421" cy="883421"/>
      </dsp:txXfrm>
    </dsp:sp>
    <dsp:sp modelId="{9368858F-74C8-4D22-AF4F-81A5E6B46457}">
      <dsp:nvSpPr>
        <dsp:cNvPr id="0" name=""/>
        <dsp:cNvSpPr/>
      </dsp:nvSpPr>
      <dsp:spPr>
        <a:xfrm rot="19139392">
          <a:off x="5081122" y="1817267"/>
          <a:ext cx="461133" cy="4247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5096758" y="1944033"/>
        <a:ext cx="333700" cy="254866"/>
      </dsp:txXfrm>
    </dsp:sp>
    <dsp:sp modelId="{F45F3583-B48A-46F5-8F04-875B509E0B41}">
      <dsp:nvSpPr>
        <dsp:cNvPr id="0" name=""/>
        <dsp:cNvSpPr/>
      </dsp:nvSpPr>
      <dsp:spPr>
        <a:xfrm>
          <a:off x="5386172" y="-43954"/>
          <a:ext cx="2148846" cy="21490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Round robin testing of samples to ensure uniformity in results</a:t>
          </a:r>
        </a:p>
      </dsp:txBody>
      <dsp:txXfrm>
        <a:off x="5700863" y="270767"/>
        <a:ext cx="1519464" cy="1519607"/>
      </dsp:txXfrm>
    </dsp:sp>
    <dsp:sp modelId="{F3C3EAE0-3EC7-4782-8CE2-BF5C69A7CA43}">
      <dsp:nvSpPr>
        <dsp:cNvPr id="0" name=""/>
        <dsp:cNvSpPr/>
      </dsp:nvSpPr>
      <dsp:spPr>
        <a:xfrm rot="1784486">
          <a:off x="5233298" y="3074462"/>
          <a:ext cx="573821" cy="4247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5241691" y="3127809"/>
        <a:ext cx="446388" cy="254866"/>
      </dsp:txXfrm>
    </dsp:sp>
    <dsp:sp modelId="{D38010B8-86E0-445F-BC36-E61D62AF468C}">
      <dsp:nvSpPr>
        <dsp:cNvPr id="0" name=""/>
        <dsp:cNvSpPr/>
      </dsp:nvSpPr>
      <dsp:spPr>
        <a:xfrm>
          <a:off x="5854608" y="2990664"/>
          <a:ext cx="2273391" cy="2273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Documentation guidelines per ISO/ASTM standards for automized input into database </a:t>
          </a:r>
        </a:p>
      </dsp:txBody>
      <dsp:txXfrm>
        <a:off x="6187538" y="3323594"/>
        <a:ext cx="1607531" cy="1607531"/>
      </dsp:txXfrm>
    </dsp:sp>
    <dsp:sp modelId="{2AFFCA3A-8AFB-4D05-867E-8776AAAD15B5}">
      <dsp:nvSpPr>
        <dsp:cNvPr id="0" name=""/>
        <dsp:cNvSpPr/>
      </dsp:nvSpPr>
      <dsp:spPr>
        <a:xfrm rot="9075168">
          <a:off x="3390886" y="3001639"/>
          <a:ext cx="447913" cy="4247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3510466" y="3055951"/>
        <a:ext cx="320480" cy="254866"/>
      </dsp:txXfrm>
    </dsp:sp>
    <dsp:sp modelId="{60CEEBFE-661B-41E4-97B8-B11BF7A79272}">
      <dsp:nvSpPr>
        <dsp:cNvPr id="0" name=""/>
        <dsp:cNvSpPr/>
      </dsp:nvSpPr>
      <dsp:spPr>
        <a:xfrm>
          <a:off x="683035" y="2718039"/>
          <a:ext cx="2717690" cy="27176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Explore current </a:t>
          </a:r>
          <a:r>
            <a:rPr lang="en-US" sz="1500" kern="1200" dirty="0" err="1"/>
            <a:t>MaxRAD</a:t>
          </a:r>
          <a:r>
            <a:rPr lang="en-US" sz="1500" kern="1200" dirty="0"/>
            <a:t> database revamp options and AI based smart search algorithms*</a:t>
          </a:r>
        </a:p>
      </dsp:txBody>
      <dsp:txXfrm>
        <a:off x="1081031" y="3116035"/>
        <a:ext cx="1921698" cy="1921698"/>
      </dsp:txXfrm>
    </dsp:sp>
    <dsp:sp modelId="{1FC1B55F-89F6-43F2-9040-EE3A0F73E69C}">
      <dsp:nvSpPr>
        <dsp:cNvPr id="0" name=""/>
        <dsp:cNvSpPr/>
      </dsp:nvSpPr>
      <dsp:spPr>
        <a:xfrm rot="12697481">
          <a:off x="2785924" y="1724880"/>
          <a:ext cx="941254" cy="4247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2903895" y="1843246"/>
        <a:ext cx="813821" cy="254866"/>
      </dsp:txXfrm>
    </dsp:sp>
    <dsp:sp modelId="{0DD18497-871F-40C2-8697-90A94E9EA9E9}">
      <dsp:nvSpPr>
        <dsp:cNvPr id="0" name=""/>
        <dsp:cNvSpPr/>
      </dsp:nvSpPr>
      <dsp:spPr>
        <a:xfrm>
          <a:off x="1032025" y="267409"/>
          <a:ext cx="1561684" cy="15616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Identify needs from HEP community</a:t>
          </a:r>
        </a:p>
      </dsp:txBody>
      <dsp:txXfrm>
        <a:off x="1260728" y="496112"/>
        <a:ext cx="1104278" cy="1104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31T04:09:41.3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511 0 24575,'0'52'0,"2"-23"0,-1 0 0,-2 0 0,-1 0 0,-1 0 0,-2 0 0,0-1 0,-18 51 0,-14 19 0,27-67 0,-2 0 0,-1-1 0,-1 0 0,-26 40 0,0-13 0,23-29 0,-2-1 0,-1 0 0,-1-2 0,-1-1 0,-1 0 0,-38 29 0,-49 24-1365,95-67-5461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31T04:09:57.57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126 1 24575,'-2'1'0,"0"0"0,0 1 0,0-1 0,0 1 0,0 0 0,0 0 0,1-1 0,-1 1 0,0 0 0,1 0 0,0 1 0,0-1 0,-1 0 0,1 0 0,1 1 0,-1-1 0,-1 4 0,-2 3 0,-23 61 0,22-54 0,-1 1 0,0-1 0,-2 0 0,-17 29 0,14-35 0,6-12 0,5 1 0,0-1 0,0 1 0,1 0 0,-1 0 0,0 0 0,1-1 0,-1 1 0,1 0 0,-1 0 0,1 0 0,0 0 0,-1 0 0,1 0 0,0 0 0,0 0 0,-1 0 0,1 1 0,0-1 0,0 0 0,1 0 0,11-7 0,0 1 0,1 1 0,0 1 0,-1 0 0,2 0 0,-1 1 0,28-3 0,-20 3 0,0-1 0,29-10 0,-37 10-455,0 0 0,30-5 0,-24 7-6371</inkml:trace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BF10D7A-B08C-D044-B03E-FB414BACB4F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942975"/>
            <a:ext cx="10515600" cy="5074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2971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160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349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E33DDB8-B572-AD1D-F610-1F67A3639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6" y="128338"/>
            <a:ext cx="10955548" cy="48126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6">
            <a:extLst>
              <a:ext uri="{FF2B5EF4-FFF2-40B4-BE49-F238E27FC236}">
                <a16:creationId xmlns:a16="http://schemas.microsoft.com/office/drawing/2014/main" id="{CFD9F4F8-EB2E-1963-1205-53556C3023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25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830179"/>
            <a:ext cx="5181600" cy="5418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830179"/>
            <a:ext cx="5181600" cy="5418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/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lang="en-US" dirty="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FF9383D-099B-DD48-2BB2-6E43DF68D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6" y="128338"/>
            <a:ext cx="10955548" cy="48126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16">
            <a:extLst>
              <a:ext uri="{FF2B5EF4-FFF2-40B4-BE49-F238E27FC236}">
                <a16:creationId xmlns:a16="http://schemas.microsoft.com/office/drawing/2014/main" id="{510B2489-9CB3-13FF-62E6-5AB09D786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27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3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61B3AE-832D-0844-9BB5-9675E51E39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830179"/>
            <a:ext cx="4292600" cy="5418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228594" lvl="0" indent="-228594">
              <a:buSzPct val="80000"/>
            </a:pPr>
            <a:r>
              <a:rPr lang="en-US"/>
              <a:t>Click icon to add picture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984968-C327-D042-ADF8-845D3E517E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14939" y="830179"/>
            <a:ext cx="6138863" cy="5418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b="0" i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b="0" i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2971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b="0" i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160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b="0" i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349" marR="0" indent="-228594" algn="l" defTabSz="91437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 lang="en-US" b="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C4E075E6-F059-ED8C-87FB-143E277ED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6" y="128338"/>
            <a:ext cx="10955548" cy="48126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6">
            <a:extLst>
              <a:ext uri="{FF2B5EF4-FFF2-40B4-BE49-F238E27FC236}">
                <a16:creationId xmlns:a16="http://schemas.microsoft.com/office/drawing/2014/main" id="{7C6B4269-22B0-ABF7-48F0-12ADD24260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43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36">
          <p15:clr>
            <a:srgbClr val="FBAE40"/>
          </p15:clr>
        </p15:guide>
        <p15:guide id="2" pos="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7271C-E2DA-4F3C-9D2E-095926EF7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680C0-F5F9-499C-BA5C-3C0B63B98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6">
            <a:extLst>
              <a:ext uri="{FF2B5EF4-FFF2-40B4-BE49-F238E27FC236}">
                <a16:creationId xmlns:a16="http://schemas.microsoft.com/office/drawing/2014/main" id="{7AA3B361-D88C-2AA8-C5A0-5E922B05C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D8F8D7F-4B3D-6D32-2E80-2B1E6CA76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6" y="128338"/>
            <a:ext cx="10955548" cy="48126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16">
            <a:extLst>
              <a:ext uri="{FF2B5EF4-FFF2-40B4-BE49-F238E27FC236}">
                <a16:creationId xmlns:a16="http://schemas.microsoft.com/office/drawing/2014/main" id="{F526DD54-B18A-9F03-EC55-55F8FDA84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5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625" y="864245"/>
            <a:ext cx="11334750" cy="5248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FA368D-6521-A842-A062-43BAC4D9A904}"/>
              </a:ext>
            </a:extLst>
          </p:cNvPr>
          <p:cNvSpPr txBox="1"/>
          <p:nvPr userDrawn="1"/>
        </p:nvSpPr>
        <p:spPr>
          <a:xfrm>
            <a:off x="13102814" y="22160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0" i="0">
              <a:latin typeface="Franklin Gothic Book" panose="020B0503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5017B-FB37-5D4A-B75F-2A84F08FD229}"/>
              </a:ext>
            </a:extLst>
          </p:cNvPr>
          <p:cNvSpPr txBox="1"/>
          <p:nvPr userDrawn="1"/>
        </p:nvSpPr>
        <p:spPr>
          <a:xfrm>
            <a:off x="13102814" y="22160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0" i="0">
              <a:latin typeface="Franklin Gothic Book" panose="020B05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8000FF-D668-EE49-8935-137F4E9D47F7}"/>
              </a:ext>
            </a:extLst>
          </p:cNvPr>
          <p:cNvSpPr txBox="1"/>
          <p:nvPr userDrawn="1"/>
        </p:nvSpPr>
        <p:spPr>
          <a:xfrm>
            <a:off x="11155753" y="6444641"/>
            <a:ext cx="891568" cy="413359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E41F1-FD02-4DF3-97A6-D051DB6EB37D}" type="slidenum">
              <a:rPr lang="en-US" sz="1000" b="0" i="0" smtClean="0">
                <a:solidFill>
                  <a:schemeClr val="bg1"/>
                </a:solidFill>
                <a:latin typeface="Franklin Gothic Book" panose="020B0503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‹#›</a:t>
            </a:fld>
            <a:endParaRPr lang="en-US" sz="1000" b="0" i="0">
              <a:solidFill>
                <a:schemeClr val="bg1"/>
              </a:solidFill>
              <a:latin typeface="Franklin Gothic Book" panose="020B05030201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6C77CA-9F22-4F7E-B50F-ACF5F8590D89}"/>
              </a:ext>
            </a:extLst>
          </p:cNvPr>
          <p:cNvCxnSpPr>
            <a:cxnSpLocks/>
          </p:cNvCxnSpPr>
          <p:nvPr userDrawn="1"/>
        </p:nvCxnSpPr>
        <p:spPr>
          <a:xfrm>
            <a:off x="0" y="663283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BA77B7F-E910-4A41-AAE3-3D5CF7D53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202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AC52E-AE7D-49A7-BFEA-A2B957F44B6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EB8462-182F-29C8-2BA4-843BAF9A7C38}"/>
              </a:ext>
            </a:extLst>
          </p:cNvPr>
          <p:cNvSpPr txBox="1"/>
          <p:nvPr userDrawn="1"/>
        </p:nvSpPr>
        <p:spPr>
          <a:xfrm>
            <a:off x="983411" y="6464303"/>
            <a:ext cx="8143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i="1" dirty="0"/>
              <a:t>DRD8 – WP2: Low mass mechanics and thermal management </a:t>
            </a:r>
            <a:endParaRPr lang="en-US" sz="1200" i="1" dirty="0">
              <a:solidFill>
                <a:schemeClr val="accent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1BCB7A-D5C1-B666-37FC-32CB62F900A3}"/>
              </a:ext>
            </a:extLst>
          </p:cNvPr>
          <p:cNvCxnSpPr/>
          <p:nvPr userDrawn="1"/>
        </p:nvCxnSpPr>
        <p:spPr>
          <a:xfrm flipV="1">
            <a:off x="0" y="6253094"/>
            <a:ext cx="12192000" cy="2679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2F562CF-E4A8-2E91-1621-741A9E73348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07988" y="6405952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0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Franklin Gothic Medium" panose="020B0603020102020204" pitchFamily="34" charset="0"/>
          <a:ea typeface="Verdana" panose="020B0604030504040204" pitchFamily="34" charset="0"/>
          <a:cs typeface="Franklin Gothic Medium" panose="020B0603020102020204" pitchFamily="34" charset="0"/>
        </a:defRPr>
      </a:lvl1pPr>
    </p:titleStyle>
    <p:bodyStyle>
      <a:lvl1pPr marL="230188" marR="0" indent="-230188" algn="l" defTabSz="914377" rtl="0" eaLnBrk="1" fontAlgn="auto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80000"/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tabLst/>
        <a:defRPr lang="en-US" sz="2000" b="0" i="0" kern="1200" dirty="0">
          <a:solidFill>
            <a:schemeClr val="tx1"/>
          </a:solidFill>
          <a:latin typeface="Calibri" panose="020F0502020204030204" pitchFamily="34" charset="0"/>
          <a:ea typeface="Verdana" panose="020B0604030504040204" pitchFamily="34" charset="0"/>
          <a:cs typeface="Calibri" panose="020F0502020204030204" pitchFamily="34" charset="0"/>
        </a:defRPr>
      </a:lvl1pPr>
      <a:lvl2pPr marL="685783" marR="0" indent="-228594" algn="l" defTabSz="914377" rtl="0" eaLnBrk="1" fontAlgn="auto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80000"/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tabLst/>
        <a:defRPr lang="en-US" sz="1890" b="0" i="0" kern="1200" baseline="0" dirty="0">
          <a:solidFill>
            <a:schemeClr val="tx1"/>
          </a:solidFill>
          <a:latin typeface="Calibri" panose="020F0502020204030204" pitchFamily="34" charset="0"/>
          <a:ea typeface="Verdana" panose="020B0604030504040204" pitchFamily="34" charset="0"/>
          <a:cs typeface="Calibri" panose="020F0502020204030204" pitchFamily="34" charset="0"/>
        </a:defRPr>
      </a:lvl2pPr>
      <a:lvl3pPr marL="1142971" marR="0" indent="-228594" algn="l" defTabSz="914377" rtl="0" eaLnBrk="1" fontAlgn="auto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80000"/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tabLst/>
        <a:defRPr lang="en-US" sz="1800" b="0" i="0" kern="1200" dirty="0">
          <a:solidFill>
            <a:schemeClr val="tx1"/>
          </a:solidFill>
          <a:latin typeface="Calibri" panose="020F0502020204030204" pitchFamily="34" charset="0"/>
          <a:ea typeface="Verdana" panose="020B0604030504040204" pitchFamily="34" charset="0"/>
          <a:cs typeface="Calibri" panose="020F0502020204030204" pitchFamily="34" charset="0"/>
        </a:defRPr>
      </a:lvl3pPr>
      <a:lvl4pPr marL="1600160" marR="0" indent="-228594" algn="l" defTabSz="914377" rtl="0" eaLnBrk="1" fontAlgn="auto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80000"/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tabLst/>
        <a:defRPr lang="en-US" sz="1600" b="0" i="0" kern="1200" dirty="0">
          <a:solidFill>
            <a:schemeClr val="tx1"/>
          </a:solidFill>
          <a:latin typeface="Calibri" panose="020F0502020204030204" pitchFamily="34" charset="0"/>
          <a:ea typeface="Verdana" panose="020B0604030504040204" pitchFamily="34" charset="0"/>
          <a:cs typeface="Calibri" panose="020F0502020204030204" pitchFamily="34" charset="0"/>
        </a:defRPr>
      </a:lvl4pPr>
      <a:lvl5pPr marL="2057349" marR="0" indent="-228594" algn="l" defTabSz="914377" rtl="0" eaLnBrk="1" fontAlgn="auto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80000"/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tabLst/>
        <a:defRPr lang="en-US" sz="1400" b="0" i="0" kern="1200" dirty="0">
          <a:solidFill>
            <a:schemeClr val="tx1"/>
          </a:solidFill>
          <a:latin typeface="Calibri" panose="020F0502020204030204" pitchFamily="34" charset="0"/>
          <a:ea typeface="Verdana" panose="020B0604030504040204" pitchFamily="34" charset="0"/>
          <a:cs typeface="Calibri" panose="020F050202020403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7536">
          <p15:clr>
            <a:srgbClr val="F26B43"/>
          </p15:clr>
        </p15:guide>
        <p15:guide id="3" pos="144">
          <p15:clr>
            <a:srgbClr val="F26B43"/>
          </p15:clr>
        </p15:guide>
        <p15:guide id="4" orient="horz" pos="264">
          <p15:clr>
            <a:srgbClr val="F26B43"/>
          </p15:clr>
        </p15:guide>
        <p15:guide id="5" orient="horz" pos="4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12" Type="http://schemas.openxmlformats.org/officeDocument/2006/relationships/customXml" Target="../ink/ink2.xml"/><Relationship Id="rId1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0.jpeg"/><Relationship Id="rId10" Type="http://schemas.openxmlformats.org/officeDocument/2006/relationships/customXml" Target="../ink/ink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fedex.com/fedextrack/?trknbr=289763275648&amp;trkqual=2460840000~289763275648~F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indico.cern.ch/event/1482847/contributions/6530125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4D8A1B-3D9F-94C6-7C2C-6F9A9852DF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DRD8 – WP2 – Project 2.2 Mechanical, thermal testing and database development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1084D1B-83AA-6E81-3FC3-1DCF2FE07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Sushrut Karmarkar and Adam Lowe on behalf of DRD8 – WP2</a:t>
            </a:r>
          </a:p>
          <a:p>
            <a:r>
              <a:rPr lang="en-US" dirty="0"/>
              <a:t>19 June 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605DB6-AC27-B65A-E3F0-87FA82EE1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4121" y="646875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AC52E-AE7D-49A7-BFEA-A2B957F44B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7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D4BE1B-6258-1717-0B33-48601194F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147" y="120317"/>
            <a:ext cx="7964906" cy="4812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WP2 – Project 2.2 : Approach to the tasks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EA3B41-888E-2EEF-87F8-0A6149E16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EAC52E-AE7D-49A7-BFEA-A2B957F44B65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22421E23-7C39-EC24-0F8D-BB4436F8C4E3}"/>
              </a:ext>
            </a:extLst>
          </p:cNvPr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Assessment Vector Art, Icons, and Graphics for Free Download">
            <a:extLst>
              <a:ext uri="{FF2B5EF4-FFF2-40B4-BE49-F238E27FC236}">
                <a16:creationId xmlns:a16="http://schemas.microsoft.com/office/drawing/2014/main" id="{4AA69079-2431-F9EC-CADC-32114B2CC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EFD9A0"/>
              </a:clrFrom>
              <a:clrTo>
                <a:srgbClr val="EFD9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0" t="14905" r="23585" b="14453"/>
          <a:stretch/>
        </p:blipFill>
        <p:spPr bwMode="auto">
          <a:xfrm>
            <a:off x="4353446" y="558171"/>
            <a:ext cx="854015" cy="109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2F4083-521F-8F33-4162-1521F8A93708}"/>
              </a:ext>
            </a:extLst>
          </p:cNvPr>
          <p:cNvSpPr txBox="1"/>
          <p:nvPr/>
        </p:nvSpPr>
        <p:spPr>
          <a:xfrm>
            <a:off x="94890" y="1104181"/>
            <a:ext cx="31917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Reach out to institutes for list of equipment and contact person for characterization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Identify lead times, machine availability and needs of each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Increase # of participating institutes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Explore opportunities and collaboration with other DRDs for material characterization needs/testing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D79A2F7-F939-1720-AD39-1B9A3039EF68}"/>
              </a:ext>
            </a:extLst>
          </p:cNvPr>
          <p:cNvGrpSpPr/>
          <p:nvPr/>
        </p:nvGrpSpPr>
        <p:grpSpPr>
          <a:xfrm>
            <a:off x="6002188" y="4284032"/>
            <a:ext cx="2357292" cy="1854301"/>
            <a:chOff x="6002188" y="4284032"/>
            <a:chExt cx="2357292" cy="1854301"/>
          </a:xfrm>
        </p:grpSpPr>
        <p:pic>
          <p:nvPicPr>
            <p:cNvPr id="1028" name="Picture 4" descr="Free Vectors | piles of documents and books">
              <a:extLst>
                <a:ext uri="{FF2B5EF4-FFF2-40B4-BE49-F238E27FC236}">
                  <a16:creationId xmlns:a16="http://schemas.microsoft.com/office/drawing/2014/main" id="{A255814B-BF72-9FE4-BD53-CC90B5E6B4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1311" y="4284032"/>
              <a:ext cx="1458169" cy="1092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140+ Useful Database Stock Illustrations, Royalty-Free Vector Graphics &amp; Clip  Art - iStock">
              <a:extLst>
                <a:ext uri="{FF2B5EF4-FFF2-40B4-BE49-F238E27FC236}">
                  <a16:creationId xmlns:a16="http://schemas.microsoft.com/office/drawing/2014/main" id="{F09B8FC6-C09A-CE4F-04FA-22B25AD92E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2188" y="5046312"/>
              <a:ext cx="1495116" cy="1092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952BF31-75F2-D9AC-E9ED-4C5AA8C641C0}"/>
                    </a:ext>
                  </a:extLst>
                </p14:cNvPr>
                <p14:cNvContentPartPr/>
                <p14:nvPr/>
              </p14:nvContentPartPr>
              <p14:xfrm>
                <a:off x="7450601" y="5391217"/>
                <a:ext cx="185040" cy="351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952BF31-75F2-D9AC-E9ED-4C5AA8C641C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444481" y="5385097"/>
                  <a:ext cx="197280" cy="36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0CBAED49-4A29-93F4-F58F-D61413C55A84}"/>
                    </a:ext>
                  </a:extLst>
                </p14:cNvPr>
                <p14:cNvContentPartPr/>
                <p14:nvPr/>
              </p14:nvContentPartPr>
              <p14:xfrm>
                <a:off x="7416401" y="5684617"/>
                <a:ext cx="122040" cy="860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0CBAED49-4A29-93F4-F58F-D61413C55A8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410281" y="5678497"/>
                  <a:ext cx="134280" cy="9828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3C93BEA-F0A0-50D6-8B85-E0CF9F40F0A8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5" t="11891" r="6058" b="13360"/>
          <a:stretch/>
        </p:blipFill>
        <p:spPr>
          <a:xfrm>
            <a:off x="7128260" y="1038602"/>
            <a:ext cx="576282" cy="551443"/>
          </a:xfrm>
          <a:prstGeom prst="rect">
            <a:avLst/>
          </a:prstGeom>
        </p:spPr>
      </p:pic>
      <p:pic>
        <p:nvPicPr>
          <p:cNvPr id="1032" name="Picture 8" descr="fatigue testing materials engineering color icon vector illustration  35453421 Vector Art at Vecteezy">
            <a:extLst>
              <a:ext uri="{FF2B5EF4-FFF2-40B4-BE49-F238E27FC236}">
                <a16:creationId xmlns:a16="http://schemas.microsoft.com/office/drawing/2014/main" id="{29DF88B3-CF47-0BD1-990A-85E336EE5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050" y="1453535"/>
            <a:ext cx="842351" cy="109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9D50E2C-70D0-A3E9-3E05-56E396073348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1388505"/>
            <a:ext cx="1285336" cy="1285336"/>
          </a:xfrm>
          <a:prstGeom prst="rect">
            <a:avLst/>
          </a:prstGeom>
        </p:spPr>
      </p:pic>
      <p:pic>
        <p:nvPicPr>
          <p:cNvPr id="1036" name="Picture 12" descr="The role of AI in content optimization and search engine ranking">
            <a:extLst>
              <a:ext uri="{FF2B5EF4-FFF2-40B4-BE49-F238E27FC236}">
                <a16:creationId xmlns:a16="http://schemas.microsoft.com/office/drawing/2014/main" id="{F0F607E8-01F7-3FD6-8FEA-EE777D2E6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089" y="5130480"/>
            <a:ext cx="2015706" cy="100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76913BC-AA53-245C-01C7-40E728054A2B}"/>
              </a:ext>
            </a:extLst>
          </p:cNvPr>
          <p:cNvSpPr txBox="1"/>
          <p:nvPr/>
        </p:nvSpPr>
        <p:spPr>
          <a:xfrm>
            <a:off x="9304121" y="1066645"/>
            <a:ext cx="2791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Tensile tests for carbon fiber composite laminates across institutes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Thermal conductivity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Standardized samples from a single institute sent to all testing facilities and cross comparison of results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2A6235-22BC-019A-644A-0ADDEAA03D83}"/>
              </a:ext>
            </a:extLst>
          </p:cNvPr>
          <p:cNvSpPr txBox="1"/>
          <p:nvPr/>
        </p:nvSpPr>
        <p:spPr>
          <a:xfrm>
            <a:off x="9926053" y="3645343"/>
            <a:ext cx="21188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Reach out to institutes for list of equipment and contact person for characterization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Identify lead times, machine availability and needs of each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Increase # of participating institutes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1951971-1801-281F-37ED-D4D04AE726A8}"/>
              </a:ext>
            </a:extLst>
          </p:cNvPr>
          <p:cNvSpPr txBox="1"/>
          <p:nvPr/>
        </p:nvSpPr>
        <p:spPr>
          <a:xfrm>
            <a:off x="103687" y="3879316"/>
            <a:ext cx="27085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Integration options between IMHOTEP and </a:t>
            </a:r>
            <a:r>
              <a:rPr lang="en-US" sz="1200" dirty="0" err="1"/>
              <a:t>MaxRAD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Opportunities to explore use and development of AI based search algorithm that can answer to prompts like</a:t>
            </a:r>
            <a:br>
              <a:rPr lang="en-US" sz="1200" dirty="0"/>
            </a:br>
            <a:endParaRPr lang="en-US" sz="1200" dirty="0"/>
          </a:p>
          <a:p>
            <a:r>
              <a:rPr lang="en-US" sz="1200" i="1" dirty="0"/>
              <a:t>“hey </a:t>
            </a:r>
            <a:r>
              <a:rPr lang="en-US" sz="1200" i="1" dirty="0" err="1"/>
              <a:t>MaxRAD</a:t>
            </a:r>
            <a:r>
              <a:rPr lang="en-US" sz="1200" i="1" dirty="0"/>
              <a:t> what is the best gamma radiation tolerant adhesive to use with Kapton?” *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DC1765-D1E8-6622-4511-D96C971CA071}"/>
              </a:ext>
            </a:extLst>
          </p:cNvPr>
          <p:cNvSpPr txBox="1"/>
          <p:nvPr/>
        </p:nvSpPr>
        <p:spPr>
          <a:xfrm>
            <a:off x="1291839" y="6021346"/>
            <a:ext cx="2708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Proposal by Nicola </a:t>
            </a:r>
            <a:r>
              <a:rPr lang="en-US" sz="1200" dirty="0" err="1"/>
              <a:t>Pacifico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0838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4C7894-1C16-EB2B-A294-4249C34CD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WP2 – Project 2.2 : Material Testing – Round Robin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3FCB0-9E86-D30F-4079-A8640F5AB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EAC52E-AE7D-49A7-BFEA-A2B957F44B65}" type="slidenum">
              <a:rPr lang="en-US" smtClean="0"/>
              <a:t>3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A4CE19F-784F-2130-5D30-F8E9C5837CA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2026" y="2169352"/>
            <a:ext cx="8254717" cy="2519296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87AFAEA-27CF-9F7E-C047-2CC02ACC4B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541543" y="2519235"/>
            <a:ext cx="1876687" cy="181952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87C23D-F115-AEA6-D85B-BE8D0114E38D}"/>
              </a:ext>
            </a:extLst>
          </p:cNvPr>
          <p:cNvSpPr txBox="1"/>
          <p:nvPr/>
        </p:nvSpPr>
        <p:spPr>
          <a:xfrm>
            <a:off x="3452909" y="801678"/>
            <a:ext cx="528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Deliverables for 2025 (12 months)</a:t>
            </a:r>
          </a:p>
        </p:txBody>
      </p:sp>
    </p:spTree>
    <p:extLst>
      <p:ext uri="{BB962C8B-B14F-4D97-AF65-F5344CB8AC3E}">
        <p14:creationId xmlns:p14="http://schemas.microsoft.com/office/powerpoint/2010/main" val="1695172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734485-7A17-A2F7-3760-B23F22912A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1216" y="830179"/>
            <a:ext cx="5618584" cy="5418221"/>
          </a:xfrm>
        </p:spPr>
        <p:txBody>
          <a:bodyPr>
            <a:normAutofit/>
          </a:bodyPr>
          <a:lstStyle/>
          <a:p>
            <a:r>
              <a:rPr lang="en-US" dirty="0"/>
              <a:t>Thermal conductivity samples include a sapphire disc calibration sample and an aluminum calibration sample.</a:t>
            </a:r>
          </a:p>
          <a:p>
            <a:r>
              <a:rPr lang="en-US" dirty="0"/>
              <a:t>Tensile samples are aluminum samples and Patz F6/IM7 plain weave samples</a:t>
            </a:r>
          </a:p>
          <a:p>
            <a:r>
              <a:rPr lang="en-US" dirty="0"/>
              <a:t>Samples shipped from Purdue Univ. to CERN after a lot of export control paperwork. </a:t>
            </a:r>
          </a:p>
          <a:p>
            <a:r>
              <a:rPr lang="en-US" dirty="0"/>
              <a:t>You will get samples from CERN – institute contacts will get email to coordinate. </a:t>
            </a:r>
          </a:p>
          <a:p>
            <a:pPr marL="0" indent="0">
              <a:buNone/>
            </a:pPr>
            <a:r>
              <a:rPr lang="en-US" dirty="0"/>
              <a:t>Small success (we have a FedEx tracking number on 13 June 2025!!) </a:t>
            </a:r>
            <a:r>
              <a:rPr lang="en-US" dirty="0">
                <a:hlinkClick r:id="rId2"/>
              </a:rPr>
              <a:t>https://www.fedex.com/fedextrack/?trknbr=289763275648&amp;trkqual=2460840000~289763275648~FX</a:t>
            </a:r>
            <a:r>
              <a:rPr lang="en-US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27132B-27F8-B7C1-1062-9BD123DF3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08" y="128338"/>
            <a:ext cx="11790784" cy="481262"/>
          </a:xfrm>
        </p:spPr>
        <p:txBody>
          <a:bodyPr/>
          <a:lstStyle/>
          <a:p>
            <a:r>
              <a:rPr lang="en-US" dirty="0"/>
              <a:t>Tensile &amp; thermal samples for CFRP and aluminum for Lab-Lab calibration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284CF-2387-3ACD-A245-AF611D24D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EAC52E-AE7D-49A7-BFEA-A2B957F44B65}" type="slidenum">
              <a:rPr lang="en-US" smtClean="0"/>
              <a:t>4</a:t>
            </a:fld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E87FA2F-020F-3A4E-5E8F-113C1F331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60" y="3426060"/>
            <a:ext cx="3186361" cy="238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3397F7C-123A-CBA2-0ED6-CB99DE726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147" y="830180"/>
            <a:ext cx="3461173" cy="259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27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1F37D9-195D-2B84-DE14-5371B750B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for more institutes to join in the round robin testing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5E309-6861-F141-68F1-23570D1DF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EAC52E-AE7D-49A7-BFEA-A2B957F44B6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749DB2-5DA8-999C-BA84-920DA6CD7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633403"/>
              </p:ext>
            </p:extLst>
          </p:nvPr>
        </p:nvGraphicFramePr>
        <p:xfrm>
          <a:off x="325016" y="2111395"/>
          <a:ext cx="5694784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7392">
                  <a:extLst>
                    <a:ext uri="{9D8B030D-6E8A-4147-A177-3AD203B41FA5}">
                      <a16:colId xmlns:a16="http://schemas.microsoft.com/office/drawing/2014/main" val="3804687619"/>
                    </a:ext>
                  </a:extLst>
                </a:gridCol>
                <a:gridCol w="2847392">
                  <a:extLst>
                    <a:ext uri="{9D8B030D-6E8A-4147-A177-3AD203B41FA5}">
                      <a16:colId xmlns:a16="http://schemas.microsoft.com/office/drawing/2014/main" val="3260287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Institute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46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Purdue Univ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Sushrut Karmarkar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294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Florida 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Souvik 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924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Univ. of Buffalo </a:t>
                      </a:r>
                      <a:br>
                        <a:rPr lang="en-US" dirty="0"/>
                      </a:br>
                      <a:r>
                        <a:rPr lang="en-US" dirty="0"/>
                        <a:t>(in process of joining collaboration)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Christine Mc Lean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769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234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63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0814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3E8DFCA-04C3-3E95-7BF5-BA38393EC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711371"/>
              </p:ext>
            </p:extLst>
          </p:nvPr>
        </p:nvGraphicFramePr>
        <p:xfrm>
          <a:off x="6172200" y="2246015"/>
          <a:ext cx="569478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7392">
                  <a:extLst>
                    <a:ext uri="{9D8B030D-6E8A-4147-A177-3AD203B41FA5}">
                      <a16:colId xmlns:a16="http://schemas.microsoft.com/office/drawing/2014/main" val="3804687619"/>
                    </a:ext>
                  </a:extLst>
                </a:gridCol>
                <a:gridCol w="2847392">
                  <a:extLst>
                    <a:ext uri="{9D8B030D-6E8A-4147-A177-3AD203B41FA5}">
                      <a16:colId xmlns:a16="http://schemas.microsoft.com/office/drawing/2014/main" val="3260287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Institute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46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Nicola Pacifico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294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Moritz / Jan-Hendrick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924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INFN Perugia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Cristiano </a:t>
                      </a:r>
                      <a:r>
                        <a:rPr lang="en-US" dirty="0" err="1"/>
                        <a:t>Turrioni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769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Uni. of Oxford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Adam Lowe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234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Bristol (BCI - 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via Adam Lowe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63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INFN Pisa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Daniele Benvenuti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0814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5EE0F97-E414-3F19-B5E0-25B0277C6AD9}"/>
              </a:ext>
            </a:extLst>
          </p:cNvPr>
          <p:cNvSpPr txBox="1"/>
          <p:nvPr/>
        </p:nvSpPr>
        <p:spPr>
          <a:xfrm>
            <a:off x="7061720" y="1742063"/>
            <a:ext cx="480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EU institutes (not so…easy* shipping)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45E6B1-E6EB-31FB-47E9-7927635A611B}"/>
              </a:ext>
            </a:extLst>
          </p:cNvPr>
          <p:cNvSpPr txBox="1"/>
          <p:nvPr/>
        </p:nvSpPr>
        <p:spPr>
          <a:xfrm>
            <a:off x="1178768" y="1682621"/>
            <a:ext cx="480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 institutes (easier* shipping)</a:t>
            </a:r>
          </a:p>
        </p:txBody>
      </p:sp>
    </p:spTree>
    <p:extLst>
      <p:ext uri="{BB962C8B-B14F-4D97-AF65-F5344CB8AC3E}">
        <p14:creationId xmlns:p14="http://schemas.microsoft.com/office/powerpoint/2010/main" val="1234021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2B4435-7041-AD52-5830-171F9507B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830179"/>
            <a:ext cx="10659374" cy="5418221"/>
          </a:xfrm>
        </p:spPr>
        <p:txBody>
          <a:bodyPr/>
          <a:lstStyle/>
          <a:p>
            <a:r>
              <a:rPr lang="en-US" dirty="0"/>
              <a:t>Nicola Pacifico and Souvik Das have some resources to get started this Summer.</a:t>
            </a:r>
          </a:p>
          <a:p>
            <a:endParaRPr lang="en-US" dirty="0"/>
          </a:p>
          <a:p>
            <a:r>
              <a:rPr lang="en-US" dirty="0"/>
              <a:t>Details in talk by Nicola - </a:t>
            </a:r>
            <a:r>
              <a:rPr lang="en-US" dirty="0">
                <a:hlinkClick r:id="rId2"/>
              </a:rPr>
              <a:t>https://indico.cern.ch/event/1482847/contributions/6530125/</a:t>
            </a:r>
            <a:r>
              <a:rPr lang="en-US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9C592F-E962-ECFD-12CA-1625AB1F6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development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25DAA-FD3B-6779-980D-10F05C625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EAC52E-AE7D-49A7-BFEA-A2B957F44B6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121DBE-EA0F-1191-7819-E037015C8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968" y="2603241"/>
            <a:ext cx="5196063" cy="296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966427"/>
      </p:ext>
    </p:extLst>
  </p:cSld>
  <p:clrMapOvr>
    <a:masterClrMapping/>
  </p:clrMapOvr>
</p:sld>
</file>

<file path=ppt/theme/theme1.xml><?xml version="1.0" encoding="utf-8"?>
<a:theme xmlns:a="http://schemas.openxmlformats.org/drawingml/2006/main" name="2019-1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72C4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016627B9-23C9-49F7-A58F-DEC393C74601}" vid="{D238F1F8-29D6-4DAC-A900-4A4B24703C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Microsoft Office PowerPoint</Application>
  <PresentationFormat>Widescreen</PresentationFormat>
  <Paragraphs>69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Verdana</vt:lpstr>
      <vt:lpstr>2019-1</vt:lpstr>
      <vt:lpstr>DRD8 – WP2 – Project 2.2 Mechanical, thermal testing and database development</vt:lpstr>
      <vt:lpstr>WP2 – Project 2.2 : Approach to the tasks </vt:lpstr>
      <vt:lpstr>WP2 – Project 2.2 : Material Testing – Round Robin </vt:lpstr>
      <vt:lpstr>Tensile &amp; thermal samples for CFRP and aluminum for Lab-Lab calibration</vt:lpstr>
      <vt:lpstr>Open for more institutes to join in the round robin testing</vt:lpstr>
      <vt:lpstr>Database development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Sushrut Karmarkar</dc:creator>
  <cp:lastModifiedBy>Sushrut Karmarkar</cp:lastModifiedBy>
  <cp:revision>1</cp:revision>
  <dcterms:created xsi:type="dcterms:W3CDTF">2025-06-19T08:00:59Z</dcterms:created>
  <dcterms:modified xsi:type="dcterms:W3CDTF">2025-06-19T08:23:47Z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7606f69-b0ae-4874-be30-7d43a3c7be10_Enabled">
    <vt:lpwstr>true</vt:lpwstr>
  </property>
  <property fmtid="{D5CDD505-2E9C-101B-9397-08002B2CF9AE}" pid="3" name="MSIP_Label_f7606f69-b0ae-4874-be30-7d43a3c7be10_SetDate">
    <vt:lpwstr>2025-06-19T08:23:16Z</vt:lpwstr>
  </property>
  <property fmtid="{D5CDD505-2E9C-101B-9397-08002B2CF9AE}" pid="4" name="MSIP_Label_f7606f69-b0ae-4874-be30-7d43a3c7be10_Method">
    <vt:lpwstr>Standard</vt:lpwstr>
  </property>
  <property fmtid="{D5CDD505-2E9C-101B-9397-08002B2CF9AE}" pid="5" name="MSIP_Label_f7606f69-b0ae-4874-be30-7d43a3c7be10_Name">
    <vt:lpwstr>defa4170-0d19-0005-0001-bc88714345d2</vt:lpwstr>
  </property>
  <property fmtid="{D5CDD505-2E9C-101B-9397-08002B2CF9AE}" pid="6" name="MSIP_Label_f7606f69-b0ae-4874-be30-7d43a3c7be10_SiteId">
    <vt:lpwstr>4130bd39-7c53-419c-b1e5-8758d6d63f21</vt:lpwstr>
  </property>
  <property fmtid="{D5CDD505-2E9C-101B-9397-08002B2CF9AE}" pid="7" name="MSIP_Label_f7606f69-b0ae-4874-be30-7d43a3c7be10_ActionId">
    <vt:lpwstr>6c19c759-4f8f-43e8-a7f8-2ad8ee5f9861</vt:lpwstr>
  </property>
  <property fmtid="{D5CDD505-2E9C-101B-9397-08002B2CF9AE}" pid="8" name="MSIP_Label_f7606f69-b0ae-4874-be30-7d43a3c7be10_ContentBits">
    <vt:lpwstr>0</vt:lpwstr>
  </property>
</Properties>
</file>