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5"/>
    <p:sldMasterId id="2147483675" r:id="rId6"/>
    <p:sldMasterId id="2147483676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</p:sldIdLst>
  <p:sldSz cy="5143500" cx="9144000"/>
  <p:notesSz cx="6858000" cy="9144000"/>
  <p:embeddedFontLst>
    <p:embeddedFont>
      <p:font typeface="Arial Narrow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5653969-3362-4A88-BAF6-9AD8E8A159A1}">
  <a:tblStyle styleId="{65653969-3362-4A88-BAF6-9AD8E8A159A1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AF3F8"/>
          </a:solidFill>
        </a:fill>
      </a:tcStyle>
    </a:wholeTbl>
    <a:band1H>
      <a:tcTxStyle/>
      <a:tcStyle>
        <a:fill>
          <a:solidFill>
            <a:srgbClr val="D2E7F1"/>
          </a:solidFill>
        </a:fill>
      </a:tcStyle>
    </a:band1H>
    <a:band2H>
      <a:tcTxStyle/>
    </a:band2H>
    <a:band1V>
      <a:tcTxStyle/>
      <a:tcStyle>
        <a:fill>
          <a:solidFill>
            <a:srgbClr val="D2E7F1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font" Target="fonts/ArialNarrow-regular.fntdata"/><Relationship Id="rId23" Type="http://schemas.openxmlformats.org/officeDocument/2006/relationships/slide" Target="slides/slide15.xml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ArialNarrow-italic.fntdata"/><Relationship Id="rId25" Type="http://schemas.openxmlformats.org/officeDocument/2006/relationships/font" Target="fonts/ArialNarrow-bold.fntdata"/><Relationship Id="rId27" Type="http://schemas.openxmlformats.org/officeDocument/2006/relationships/font" Target="fonts/ArialNarrow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d6fba333fa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d6fba333fa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d6fba333fa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d6fba333fa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d6fba333f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d6fba333f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1f757e072b_3_109:notes"/>
          <p:cNvSpPr txBox="1"/>
          <p:nvPr>
            <p:ph idx="1" type="body"/>
          </p:nvPr>
        </p:nvSpPr>
        <p:spPr>
          <a:xfrm>
            <a:off x="685800" y="4343405"/>
            <a:ext cx="5486400" cy="4114805"/>
          </a:xfrm>
          <a:prstGeom prst="rect">
            <a:avLst/>
          </a:prstGeom>
        </p:spPr>
        <p:txBody>
          <a:bodyPr anchorCtr="0" anchor="t" bIns="86075" lIns="86075" spcFirstLastPara="1" rIns="86075" wrap="square" tIns="860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g31f757e072b_3_109:notes"/>
          <p:cNvSpPr/>
          <p:nvPr>
            <p:ph idx="2" type="sldImg"/>
          </p:nvPr>
        </p:nvSpPr>
        <p:spPr>
          <a:xfrm>
            <a:off x="136425" y="686475"/>
            <a:ext cx="6585152" cy="3428118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1f757e072b_1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31f757e072b_1_7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1f757e072b_1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g31f757e072b_1_17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1f71de66a6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1f71de66a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1f71de66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1f71de66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1f71de66a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1f71de66a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1f71de66a6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1f71de66a6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1f71de66a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31f71de66a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d6fba333fa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d6fba333fa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1f71de66a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31f71de66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6fba333fa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d6fba333fa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1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1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Relationship Id="rId3" Type="http://schemas.openxmlformats.org/officeDocument/2006/relationships/image" Target="../media/image11.png"/><Relationship Id="rId4" Type="http://schemas.openxmlformats.org/officeDocument/2006/relationships/image" Target="../media/image17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7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g"/><Relationship Id="rId3" Type="http://schemas.openxmlformats.org/officeDocument/2006/relationships/image" Target="../media/image11.png"/><Relationship Id="rId4" Type="http://schemas.openxmlformats.org/officeDocument/2006/relationships/image" Target="../media/image1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ctrTitle"/>
          </p:nvPr>
        </p:nvSpPr>
        <p:spPr>
          <a:xfrm>
            <a:off x="1371600" y="211455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b="1" sz="28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0" sz="2000">
                <a:solidFill>
                  <a:schemeClr val="accent5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1371600" y="4767263"/>
            <a:ext cx="6309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 cap="flat" cmpd="sng" w="9525">
            <a:solidFill>
              <a:srgbClr val="2BAB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HLU-logoN-title.png" id="60" name="Google Shape;6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505282"/>
            <a:ext cx="2839023" cy="1150791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>
            <p:ph idx="2" type="body"/>
          </p:nvPr>
        </p:nvSpPr>
        <p:spPr>
          <a:xfrm>
            <a:off x="1371600" y="4424363"/>
            <a:ext cx="64800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None/>
              <a:defRPr sz="16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3pPr>
            <a:lvl4pPr indent="-228600" lvl="3" marL="18288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12000" y="914400"/>
            <a:ext cx="7920000" cy="36802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457200" y="911424"/>
            <a:ext cx="4040188" cy="479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16"/>
          <p:cNvSpPr txBox="1"/>
          <p:nvPr>
            <p:ph idx="2" type="body"/>
          </p:nvPr>
        </p:nvSpPr>
        <p:spPr>
          <a:xfrm>
            <a:off x="457200" y="1543050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1" name="Google Shape;71;p16"/>
          <p:cNvSpPr txBox="1"/>
          <p:nvPr>
            <p:ph idx="3" type="body"/>
          </p:nvPr>
        </p:nvSpPr>
        <p:spPr>
          <a:xfrm>
            <a:off x="4645025" y="911424"/>
            <a:ext cx="4041775" cy="47982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16"/>
          <p:cNvSpPr txBox="1"/>
          <p:nvPr>
            <p:ph idx="4" type="body"/>
          </p:nvPr>
        </p:nvSpPr>
        <p:spPr>
          <a:xfrm>
            <a:off x="4645025" y="1543050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1981200" y="4767263"/>
            <a:ext cx="65532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/>
          <p:nvPr>
            <p:ph idx="2" type="pic"/>
          </p:nvPr>
        </p:nvSpPr>
        <p:spPr>
          <a:xfrm>
            <a:off x="612000" y="342900"/>
            <a:ext cx="79200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612000" y="3829050"/>
            <a:ext cx="792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85" name="Google Shape;85;p19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Google Shape;87;p19"/>
          <p:cNvSpPr txBox="1"/>
          <p:nvPr>
            <p:ph idx="3" type="body"/>
          </p:nvPr>
        </p:nvSpPr>
        <p:spPr>
          <a:xfrm>
            <a:off x="613550" y="3486150"/>
            <a:ext cx="791845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chemeClr val="lt2"/>
                </a:solidFill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position personnalisée">
  <p:cSld name="Disposition personnalisé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0"/>
          <p:cNvSpPr txBox="1"/>
          <p:nvPr>
            <p:ph idx="11" type="ftr"/>
          </p:nvPr>
        </p:nvSpPr>
        <p:spPr>
          <a:xfrm>
            <a:off x="1351800" y="4767263"/>
            <a:ext cx="64404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HLU-logoN-title.png" id="92" name="Google Shape;9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0" y="505282"/>
            <a:ext cx="2839023" cy="115079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idx="10" type="dt"/>
          </p:nvPr>
        </p:nvSpPr>
        <p:spPr>
          <a:xfrm rot="-5400000">
            <a:off x="6587109" y="2337435"/>
            <a:ext cx="4903472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8" name="Google Shape;98;p21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1371600" y="175515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b="1" sz="28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" type="subTitle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0" sz="2000">
                <a:solidFill>
                  <a:schemeClr val="accent5"/>
                </a:solidFill>
              </a:defRPr>
            </a:lvl1pPr>
            <a:lvl2pPr lvl="1" algn="ctr"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7" name="Google Shape;107;p23"/>
          <p:cNvSpPr txBox="1"/>
          <p:nvPr>
            <p:ph idx="11" type="ftr"/>
          </p:nvPr>
        </p:nvSpPr>
        <p:spPr>
          <a:xfrm>
            <a:off x="1371600" y="4767263"/>
            <a:ext cx="6309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3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 cap="flat" cmpd="sng" w="9525">
            <a:solidFill>
              <a:srgbClr val="2BABA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HLU-logoN-title.png" id="109" name="Google Shape;10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4" y="285751"/>
            <a:ext cx="3134659" cy="127062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/>
          <p:nvPr>
            <p:ph idx="2" type="body"/>
          </p:nvPr>
        </p:nvSpPr>
        <p:spPr>
          <a:xfrm>
            <a:off x="1371600" y="4424362"/>
            <a:ext cx="6480000" cy="2619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Arial"/>
              <a:buNone/>
              <a:defRPr b="1" i="1" sz="1400">
                <a:solidFill>
                  <a:srgbClr val="700A00"/>
                </a:solidFill>
              </a:defRPr>
            </a:lvl1pPr>
            <a:lvl2pPr indent="-228600" lvl="1" marL="914400" algn="ctr">
              <a:spcBef>
                <a:spcPts val="480"/>
              </a:spcBef>
              <a:spcAft>
                <a:spcPts val="0"/>
              </a:spcAft>
              <a:buSzPts val="2400"/>
              <a:buFont typeface="Arial"/>
              <a:buNone/>
              <a:defRPr/>
            </a:lvl2pPr>
            <a:lvl3pPr indent="-228600" lvl="2" marL="1371600" algn="ctr">
              <a:spcBef>
                <a:spcPts val="400"/>
              </a:spcBef>
              <a:spcAft>
                <a:spcPts val="0"/>
              </a:spcAft>
              <a:buSzPts val="2000"/>
              <a:buFont typeface="Arial"/>
              <a:buNone/>
              <a:defRPr/>
            </a:lvl3pPr>
            <a:lvl4pPr indent="-228600" lvl="3" marL="1828800" algn="ctr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/>
            </a:lvl4pPr>
            <a:lvl5pPr indent="-228600" lvl="4" marL="2286000" algn="ctr">
              <a:spcBef>
                <a:spcPts val="320"/>
              </a:spcBef>
              <a:spcAft>
                <a:spcPts val="0"/>
              </a:spcAft>
              <a:buSzPts val="1600"/>
              <a:buFont typeface="Arial"/>
              <a:buNone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grpSp>
        <p:nvGrpSpPr>
          <p:cNvPr id="111" name="Google Shape;111;p23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2" name="Google Shape;112;p23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23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9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14" name="Google Shape;114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90" y="4406901"/>
            <a:ext cx="613410" cy="6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4"/>
          <p:cNvSpPr txBox="1"/>
          <p:nvPr>
            <p:ph idx="1" type="body"/>
          </p:nvPr>
        </p:nvSpPr>
        <p:spPr>
          <a:xfrm>
            <a:off x="612000" y="914401"/>
            <a:ext cx="7920000" cy="36802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24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4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CERN-logo_outline.jpg" id="120" name="Google Shape;12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59632" y="4647843"/>
            <a:ext cx="401546" cy="394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5"/>
          <p:cNvSpPr txBox="1"/>
          <p:nvPr>
            <p:ph idx="1" type="body"/>
          </p:nvPr>
        </p:nvSpPr>
        <p:spPr>
          <a:xfrm>
            <a:off x="457200" y="91142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4" name="Google Shape;124;p25"/>
          <p:cNvSpPr txBox="1"/>
          <p:nvPr>
            <p:ph idx="2" type="body"/>
          </p:nvPr>
        </p:nvSpPr>
        <p:spPr>
          <a:xfrm>
            <a:off x="457200" y="1543050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ctr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ctr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ctr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ctr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5" name="Google Shape;125;p25"/>
          <p:cNvSpPr txBox="1"/>
          <p:nvPr>
            <p:ph idx="3" type="body"/>
          </p:nvPr>
        </p:nvSpPr>
        <p:spPr>
          <a:xfrm>
            <a:off x="4645028" y="91142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1pPr>
            <a:lvl2pPr indent="-228600" lvl="1" marL="914400" algn="ctr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ctr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6" name="Google Shape;126;p25"/>
          <p:cNvSpPr txBox="1"/>
          <p:nvPr>
            <p:ph idx="4" type="body"/>
          </p:nvPr>
        </p:nvSpPr>
        <p:spPr>
          <a:xfrm>
            <a:off x="4645028" y="1543050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81000" lvl="0" marL="457200" algn="ctr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1pPr>
            <a:lvl2pPr indent="-355600" lvl="1" marL="914400" algn="ctr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ctr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ctr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7" name="Google Shape;127;p25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9" name="Google Shape;129;p25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30" name="Google Shape;130;p25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25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32" name="Google Shape;132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6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6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7" name="Google Shape;137;p26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38" name="Google Shape;138;p2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26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40" name="Google Shape;140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1981200" y="4767263"/>
            <a:ext cx="65532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4" name="Google Shape;144;p27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45" name="Google Shape;145;p2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47" name="Google Shape;14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>
  <p:cSld name="Image avec légende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/>
          <p:nvPr>
            <p:ph idx="2" type="pic"/>
          </p:nvPr>
        </p:nvSpPr>
        <p:spPr>
          <a:xfrm>
            <a:off x="612000" y="342900"/>
            <a:ext cx="79200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612000" y="3829050"/>
            <a:ext cx="7920000" cy="742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ctr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ctr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ctr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ctr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51" name="Google Shape;151;p28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28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3" name="Google Shape;153;p28"/>
          <p:cNvSpPr txBox="1"/>
          <p:nvPr>
            <p:ph idx="3" type="body"/>
          </p:nvPr>
        </p:nvSpPr>
        <p:spPr>
          <a:xfrm>
            <a:off x="613550" y="3486150"/>
            <a:ext cx="791845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800"/>
              <a:buFont typeface="Arial"/>
              <a:buNone/>
              <a:defRPr sz="1800">
                <a:solidFill>
                  <a:schemeClr val="lt2"/>
                </a:solidFill>
              </a:defRPr>
            </a:lvl1pPr>
            <a:lvl2pPr indent="-342900" lvl="1" marL="9144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ctr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grpSp>
        <p:nvGrpSpPr>
          <p:cNvPr id="154" name="Google Shape;154;p28"/>
          <p:cNvGrpSpPr/>
          <p:nvPr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55" name="Google Shape;155;p28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2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57" name="Google Shape;157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34150" y="4563939"/>
            <a:ext cx="486864" cy="47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position personnalisée">
  <p:cSld name="Disposition personnalisé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1351800" y="2031750"/>
            <a:ext cx="6440400" cy="12258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1" i="1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29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1" name="Google Shape;161;p29"/>
          <p:cNvSpPr txBox="1"/>
          <p:nvPr>
            <p:ph idx="1" type="body"/>
          </p:nvPr>
        </p:nvSpPr>
        <p:spPr>
          <a:xfrm>
            <a:off x="1351800" y="3714750"/>
            <a:ext cx="644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ctr">
              <a:spcBef>
                <a:spcPts val="240"/>
              </a:spcBef>
              <a:spcAft>
                <a:spcPts val="0"/>
              </a:spcAft>
              <a:buSzPts val="1200"/>
              <a:buFont typeface="Arial"/>
              <a:buNone/>
              <a:defRPr sz="1200">
                <a:solidFill>
                  <a:schemeClr val="dk2"/>
                </a:solidFill>
              </a:defRPr>
            </a:lvl1pPr>
            <a:lvl2pPr indent="-228600" lvl="1" marL="914400" algn="ctr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2pPr>
            <a:lvl3pPr indent="-228600" lvl="2" marL="1371600" algn="ctr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3pPr>
            <a:lvl4pPr indent="-228600" lvl="3" marL="1828800" algn="ctr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algn="ctr">
              <a:spcBef>
                <a:spcPts val="28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HLU-logoN-title.png" id="162" name="Google Shape;16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1604" y="285751"/>
            <a:ext cx="3134659" cy="127062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Google Shape;163;p29"/>
          <p:cNvGrpSpPr/>
          <p:nvPr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64" name="Google Shape;164;p2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764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5" name="Google Shape;165;p29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logo</a:t>
              </a:r>
              <a:endParaRPr/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area</a:t>
              </a:r>
              <a:endParaRPr/>
            </a:p>
          </p:txBody>
        </p:sp>
      </p:grpSp>
      <p:pic>
        <p:nvPicPr>
          <p:cNvPr descr="CERN-logo_outline.jpg" id="166" name="Google Shape;166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190" y="4406901"/>
            <a:ext cx="613410" cy="6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12000" y="1028700"/>
            <a:ext cx="7920000" cy="35659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1" name="Google Shape;101;p22"/>
          <p:cNvSpPr txBox="1"/>
          <p:nvPr>
            <p:ph idx="1" type="body"/>
          </p:nvPr>
        </p:nvSpPr>
        <p:spPr>
          <a:xfrm>
            <a:off x="612000" y="1028702"/>
            <a:ext cx="7920000" cy="35513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406400" lvl="0" marL="457200" marR="0" rtl="0" algn="ctr"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ctr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ctr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ctr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22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Relationship Id="rId4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6" Type="http://schemas.openxmlformats.org/officeDocument/2006/relationships/image" Target="../media/image1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21.png"/><Relationship Id="rId6" Type="http://schemas.openxmlformats.org/officeDocument/2006/relationships/image" Target="../media/image26.png"/><Relationship Id="rId7" Type="http://schemas.openxmlformats.org/officeDocument/2006/relationships/image" Target="../media/image3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7.png"/><Relationship Id="rId4" Type="http://schemas.openxmlformats.org/officeDocument/2006/relationships/image" Target="../media/image35.png"/><Relationship Id="rId5" Type="http://schemas.openxmlformats.org/officeDocument/2006/relationships/image" Target="../media/image32.png"/><Relationship Id="rId6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9.gif"/><Relationship Id="rId4" Type="http://schemas.openxmlformats.org/officeDocument/2006/relationships/image" Target="../media/image28.gif"/><Relationship Id="rId5" Type="http://schemas.openxmlformats.org/officeDocument/2006/relationships/image" Target="../media/image27.gif"/><Relationship Id="rId6" Type="http://schemas.openxmlformats.org/officeDocument/2006/relationships/image" Target="../media/image22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33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 and future of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 </a:t>
            </a:r>
            <a:endParaRPr/>
          </a:p>
        </p:txBody>
      </p:sp>
      <p:sp>
        <p:nvSpPr>
          <p:cNvPr id="172" name="Google Shape;172;p3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to F. Roncarolo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312" name="Google Shape;312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HL-LHC IR4 optics was optimized in Run 4 based on:</a:t>
            </a:r>
            <a:endParaRPr sz="15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Largest round beam at e-lens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No optics change from injection to end of levelling as a conservative approach.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E-lens will not be likely present in Run 4, we can then displace optics flexibility towards instruments.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LHC operations is getting more and more experienced with optics </a:t>
            </a:r>
            <a:r>
              <a:rPr lang="en" sz="1500"/>
              <a:t>transitions, we can re-evaluate the options of also changing optics IR4 optics during the ramp.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500"/>
              <a:t>This opens a new window of optimization opportunities that could be exploited at the cost of optics development time: studies and MD time to certain extent.</a:t>
            </a:r>
            <a:endParaRPr sz="15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0"/>
          <p:cNvSpPr txBox="1"/>
          <p:nvPr>
            <p:ph type="title"/>
          </p:nvPr>
        </p:nvSpPr>
        <p:spPr>
          <a:xfrm>
            <a:off x="252050" y="2373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Back-up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Synoptic</a:t>
            </a:r>
            <a:endParaRPr/>
          </a:p>
        </p:txBody>
      </p:sp>
      <p:pic>
        <p:nvPicPr>
          <p:cNvPr id="323" name="Google Shape;32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4" cy="1169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492166"/>
            <a:ext cx="8839204" cy="1169641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1"/>
          <p:cNvSpPr txBox="1"/>
          <p:nvPr/>
        </p:nvSpPr>
        <p:spPr>
          <a:xfrm>
            <a:off x="152400" y="4358325"/>
            <a:ext cx="867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https://accelerator-synoptics.web.cern.ch/?machine=LHC&amp;version=EYETS%202024-2025&amp;region=LSS4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2"/>
          <p:cNvSpPr txBox="1"/>
          <p:nvPr>
            <p:ph type="title"/>
          </p:nvPr>
        </p:nvSpPr>
        <p:spPr>
          <a:xfrm>
            <a:off x="612000" y="-20538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Requirements on optics</a:t>
            </a:r>
            <a:endParaRPr/>
          </a:p>
        </p:txBody>
      </p:sp>
      <p:graphicFrame>
        <p:nvGraphicFramePr>
          <p:cNvPr id="331" name="Google Shape;331;p42"/>
          <p:cNvGraphicFramePr/>
          <p:nvPr/>
        </p:nvGraphicFramePr>
        <p:xfrm>
          <a:off x="612000" y="483518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{65653969-3362-4A88-BAF6-9AD8E8A159A1}</a:tableStyleId>
              </a:tblPr>
              <a:tblGrid>
                <a:gridCol w="1235750"/>
                <a:gridCol w="1872550"/>
                <a:gridCol w="1623275"/>
                <a:gridCol w="1492925"/>
                <a:gridCol w="1695500"/>
              </a:tblGrid>
              <a:tr h="272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Device/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instrument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Position (from IP4) and constraints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Phase advance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Beta/beam size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Injection/flattop optics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13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BGI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-63m (B1)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545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BGI for HL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one on each side – opposite beam from BSRT. (BGI B1 on L, BGI B2 on R)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13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BGV now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-220m (B2)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681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BGV for HL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1 on B2. Baseline location for HL between Q6 and Q7. Could also consider Q5 to Q6 but more crowded.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 circular beam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constant beam size throughout the cycle would be an advantage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272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BSRT – BSRI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±59m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90° from crabs and -180°from IP in IP1/5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40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E/O BPM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Where phase advance (Q5-Q6 easier to integrate)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90° from crabs and -180°from IP in IP1/5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 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-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40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HEL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+40m (B1), -40m (B2)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 circular beam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constant beam size throughout the cycle would be an advantage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408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Schottky BPM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BQSV &amp; BQSH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115.3,  174.1m (B1) ~ 114,  176m (B2)  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Orbit must be in the centre throughout the cycle*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272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Tune BPM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BPL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138, 149, 172.7m (B1)  ~ -175, -116.8m (B2)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  <a:tr h="13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WS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~ ±85m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N/A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as large as possible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 u="none" cap="none" strike="noStrike"/>
                        <a:t>*</a:t>
                      </a:r>
                      <a:endParaRPr sz="10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63700" marL="63700" anchor="ctr"/>
                </a:tc>
              </a:tr>
            </a:tbl>
          </a:graphicData>
        </a:graphic>
      </p:graphicFrame>
      <p:sp>
        <p:nvSpPr>
          <p:cNvPr id="332" name="Google Shape;332;p42"/>
          <p:cNvSpPr txBox="1"/>
          <p:nvPr>
            <p:ph idx="11" type="ftr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A. Rossi, WP2/WP13 joint meeting, 06 March 2018</a:t>
            </a:r>
            <a:endParaRPr/>
          </a:p>
        </p:txBody>
      </p:sp>
      <p:sp>
        <p:nvSpPr>
          <p:cNvPr id="333" name="Google Shape;333;p42"/>
          <p:cNvSpPr txBox="1"/>
          <p:nvPr>
            <p:ph idx="12" type="sldNum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4" name="Google Shape;334;p42"/>
          <p:cNvSpPr txBox="1"/>
          <p:nvPr/>
        </p:nvSpPr>
        <p:spPr>
          <a:xfrm>
            <a:off x="1619672" y="4443958"/>
            <a:ext cx="648028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* change in beta between injection and flattop (if not too large) should be ok, to be evaluated depending on proposed optics. </a:t>
            </a:r>
            <a:r>
              <a:rPr lang="en" sz="1000" u="sng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Beta must then be measured throughout the full cycle</a:t>
            </a:r>
            <a:r>
              <a:rPr lang="en" sz="10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IR4 Beams sizes</a:t>
            </a:r>
            <a:endParaRPr/>
          </a:p>
        </p:txBody>
      </p:sp>
      <p:graphicFrame>
        <p:nvGraphicFramePr>
          <p:cNvPr id="340" name="Google Shape;340;p43"/>
          <p:cNvGraphicFramePr/>
          <p:nvPr/>
        </p:nvGraphicFramePr>
        <p:xfrm>
          <a:off x="643902" y="6750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{65653969-3362-4A88-BAF6-9AD8E8A159A1}</a:tableStyleId>
              </a:tblPr>
              <a:tblGrid>
                <a:gridCol w="1211575"/>
                <a:gridCol w="625800"/>
                <a:gridCol w="1511625"/>
                <a:gridCol w="1511625"/>
                <a:gridCol w="1511625"/>
                <a:gridCol w="1511625"/>
              </a:tblGrid>
              <a:tr h="89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β</a:t>
                      </a:r>
                      <a:r>
                        <a:rPr baseline="-25000" lang="en" sz="1100"/>
                        <a:t>xB1</a:t>
                      </a:r>
                      <a:r>
                        <a:rPr lang="en" sz="1100"/>
                        <a:t>/</a:t>
                      </a:r>
                      <a:r>
                        <a:rPr lang="en" sz="1100"/>
                        <a:t>β</a:t>
                      </a:r>
                      <a:r>
                        <a:rPr baseline="-25000" lang="en" sz="1100"/>
                        <a:t>yB1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β</a:t>
                      </a:r>
                      <a:r>
                        <a:rPr baseline="-25000" lang="en" sz="1100"/>
                        <a:t>xB2</a:t>
                      </a:r>
                      <a:r>
                        <a:rPr lang="en" sz="1100"/>
                        <a:t>/</a:t>
                      </a:r>
                      <a:r>
                        <a:rPr lang="en" sz="1100"/>
                        <a:t>β</a:t>
                      </a:r>
                      <a:r>
                        <a:rPr baseline="-25000" lang="en" sz="1100"/>
                        <a:t>yB2</a:t>
                      </a:r>
                      <a:r>
                        <a:rPr lang="en" sz="1100"/>
                        <a:t>[m]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Pos.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LHC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Run I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LHC</a:t>
                      </a:r>
                      <a:endParaRPr sz="11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2015-16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LHC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2017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HLLHC</a:t>
                      </a:r>
                      <a:endParaRPr sz="11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&lt;=V1.3 (inj*)</a:t>
                      </a:r>
                      <a:endParaRPr sz="11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e-lens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271/ 94/224/228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280/250/283/206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287/220/278/272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232/212/281/263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BSRT/I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D3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178/191/128/332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204/317/201/327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205/287/190/356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solidFill>
                            <a:srgbClr val="E46E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136</a:t>
                      </a: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/270/191/365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BGI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D3-4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314/ 96/273/213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316/242/321/188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324/214/318/259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279/208/321/245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WS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D3-4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165/288/124/405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195/368/189/411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193/340/178/414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solidFill>
                            <a:srgbClr val="E46E04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130</a:t>
                      </a: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/320/178/435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BQSH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469/129/406/198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483/126/419/171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459/129/421/247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426/ 92/425/226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BQSV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169/388/138/459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198/418/151/372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194/393/130/543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142/371/130/491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BPLH1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434/175/416/229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455/173/415/195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443/169/416/283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400/135/420/256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BPLH2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448/126/399/166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460/123/460/182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431/128/433/152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403/ 89/431/165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BPLV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216/386/139/474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245/384/191/493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239/365/180/470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193/337/180/500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BQLV2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-/-/138/440</a:t>
                      </a:r>
                      <a:endParaRPr b="0" i="0" sz="11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-/-/151/358</a:t>
                      </a:r>
                      <a:endParaRPr b="0" i="0" sz="110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-/-/130/519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-/-/129/470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BPLX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304/279/297/323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331/278/302/268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323/266/294/394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277/234/296/356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</a:tbl>
          </a:graphicData>
        </a:graphic>
      </p:graphicFrame>
      <p:graphicFrame>
        <p:nvGraphicFramePr>
          <p:cNvPr id="341" name="Google Shape;341;p43"/>
          <p:cNvGraphicFramePr/>
          <p:nvPr/>
        </p:nvGraphicFramePr>
        <p:xfrm>
          <a:off x="1396615" y="390906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{65653969-3362-4A88-BAF6-9AD8E8A159A1}</a:tableStyleId>
              </a:tblPr>
              <a:tblGrid>
                <a:gridCol w="638400"/>
                <a:gridCol w="1206825"/>
                <a:gridCol w="1206825"/>
                <a:gridCol w="1236625"/>
                <a:gridCol w="1236625"/>
                <a:gridCol w="1236625"/>
              </a:tblGrid>
              <a:tr h="114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Type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Type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114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/>
                        <a:t>BSRT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MU.A5R4.B1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/>
                        <a:t>MU.A5L4.B2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BPLH.A6R4.B1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BPLH.6R4.B2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BGIH.5L4.B1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BGIH.5R4.B2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BPLH.7R4.B1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BPLH.A7L4.B2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WS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BWS.5R4.B1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BWS.5L4.B2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BPLV.B6R4.B1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BPLV.B5L4.B2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BQSH.7R4.B1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BQSH.5R4.B2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None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BPLV.7R4.B2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BQSV.5R4.B1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BQSV.7R4.B2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BPLX.H6R4.B1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BPLX.D6R4.B2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  <p:sp>
        <p:nvSpPr>
          <p:cNvPr id="342" name="Google Shape;342;p43"/>
          <p:cNvSpPr txBox="1"/>
          <p:nvPr/>
        </p:nvSpPr>
        <p:spPr>
          <a:xfrm>
            <a:off x="6444208" y="490334"/>
            <a:ext cx="2352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*squeezed optics not optimized in IR4 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4"/>
          <p:cNvSpPr txBox="1"/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anchorCtr="1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"/>
              <a:t>Small aperture structure</a:t>
            </a:r>
            <a:endParaRPr/>
          </a:p>
        </p:txBody>
      </p:sp>
      <p:sp>
        <p:nvSpPr>
          <p:cNvPr id="348" name="Google Shape;348;p44"/>
          <p:cNvSpPr txBox="1"/>
          <p:nvPr>
            <p:ph idx="1" type="body"/>
          </p:nvPr>
        </p:nvSpPr>
        <p:spPr>
          <a:xfrm>
            <a:off x="612000" y="914400"/>
            <a:ext cx="7920000" cy="36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W. Hofle asked for an aperture restriction to fit a small aperture structure (High-BW pickup).</a:t>
            </a:r>
            <a:endParaRPr/>
          </a:p>
          <a:p>
            <a:pPr indent="-254000" lvl="0" marL="342900" rtl="0" algn="l"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rPr lang="en" sz="1400"/>
              <a:t>Best location for round structure as close as possible to the e-lens: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β</a:t>
            </a:r>
            <a:r>
              <a:rPr baseline="-25000" lang="en" sz="1400"/>
              <a:t>x</a:t>
            </a:r>
            <a:r>
              <a:rPr lang="en" sz="1400"/>
              <a:t> and β</a:t>
            </a:r>
            <a:r>
              <a:rPr baseline="-25000" lang="en" sz="1400"/>
              <a:t>y</a:t>
            </a:r>
            <a:r>
              <a:rPr lang="en" sz="1400"/>
              <a:t> ~280 m at injection</a:t>
            </a:r>
            <a:endParaRPr/>
          </a:p>
          <a:p>
            <a:pPr indent="-342900" lvl="0" marL="342900" rtl="0" algn="l">
              <a:spcBef>
                <a:spcPts val="280"/>
              </a:spcBef>
              <a:spcAft>
                <a:spcPts val="0"/>
              </a:spcAft>
              <a:buSzPts val="1400"/>
              <a:buChar char="▪"/>
            </a:pPr>
            <a:r>
              <a:rPr lang="en" sz="1400"/>
              <a:t>Beam size (12.6 σ + tol. ) ~20 mm (radius) instead of 26 mm (e.g. in ADT)</a:t>
            </a:r>
            <a:endParaRPr sz="1400"/>
          </a:p>
          <a:p>
            <a:pPr indent="0" lvl="0" marL="0" rtl="0" algn="l">
              <a:spcBef>
                <a:spcPts val="280"/>
              </a:spcBef>
              <a:spcAft>
                <a:spcPts val="0"/>
              </a:spcAft>
              <a:buSzPts val="1400"/>
              <a:buNone/>
            </a:pPr>
            <a:r>
              <a:rPr lang="en" sz="1400"/>
              <a:t>	</a:t>
            </a:r>
            <a:endParaRPr sz="1400"/>
          </a:p>
        </p:txBody>
      </p:sp>
      <p:pic>
        <p:nvPicPr>
          <p:cNvPr id="349" name="Google Shape;349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7829" y="2679762"/>
            <a:ext cx="2770629" cy="2077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27215" y="2679245"/>
            <a:ext cx="2772000" cy="207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 4 Region</a:t>
            </a:r>
            <a:endParaRPr/>
          </a:p>
        </p:txBody>
      </p:sp>
      <p:sp>
        <p:nvSpPr>
          <p:cNvPr id="178" name="Google Shape;178;p31"/>
          <p:cNvSpPr txBox="1"/>
          <p:nvPr/>
        </p:nvSpPr>
        <p:spPr>
          <a:xfrm>
            <a:off x="311700" y="1155625"/>
            <a:ext cx="51435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LSS4 c</a:t>
            </a:r>
            <a:r>
              <a:rPr lang="en">
                <a:solidFill>
                  <a:schemeClr val="dk2"/>
                </a:solidFill>
              </a:rPr>
              <a:t>ontains the main RF and most of the special instruments. In addition, ADT BPMs are hosted in the DS.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E-lens is not expected in Run 4.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5410" y="0"/>
            <a:ext cx="2768590" cy="270344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1"/>
          <p:cNvSpPr/>
          <p:nvPr/>
        </p:nvSpPr>
        <p:spPr>
          <a:xfrm rot="-2958268">
            <a:off x="6869206" y="112679"/>
            <a:ext cx="257193" cy="804347"/>
          </a:xfrm>
          <a:prstGeom prst="ellipse">
            <a:avLst/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31"/>
          <p:cNvSpPr txBox="1"/>
          <p:nvPr/>
        </p:nvSpPr>
        <p:spPr>
          <a:xfrm>
            <a:off x="3559675" y="1634175"/>
            <a:ext cx="1455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82" name="Google Shape;18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250" y="2441108"/>
            <a:ext cx="7583027" cy="148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1"/>
          <p:cNvSpPr/>
          <p:nvPr/>
        </p:nvSpPr>
        <p:spPr>
          <a:xfrm>
            <a:off x="2014859" y="3338833"/>
            <a:ext cx="2877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BGI.B1</a:t>
            </a:r>
            <a:endParaRPr sz="600"/>
          </a:p>
        </p:txBody>
      </p:sp>
      <p:sp>
        <p:nvSpPr>
          <p:cNvPr id="184" name="Google Shape;184;p31"/>
          <p:cNvSpPr/>
          <p:nvPr/>
        </p:nvSpPr>
        <p:spPr>
          <a:xfrm>
            <a:off x="6748050" y="3142418"/>
            <a:ext cx="2877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BGI.B2</a:t>
            </a:r>
            <a:endParaRPr sz="600"/>
          </a:p>
        </p:txBody>
      </p:sp>
      <p:pic>
        <p:nvPicPr>
          <p:cNvPr id="185" name="Google Shape;185;p31"/>
          <p:cNvPicPr preferRelativeResize="0"/>
          <p:nvPr/>
        </p:nvPicPr>
        <p:blipFill rotWithShape="1">
          <a:blip r:embed="rId5">
            <a:alphaModFix/>
          </a:blip>
          <a:srcRect b="0" l="2433" r="27641" t="0"/>
          <a:stretch/>
        </p:blipFill>
        <p:spPr>
          <a:xfrm>
            <a:off x="132575" y="3882325"/>
            <a:ext cx="2712450" cy="123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1"/>
          <p:cNvPicPr preferRelativeResize="0"/>
          <p:nvPr/>
        </p:nvPicPr>
        <p:blipFill rotWithShape="1">
          <a:blip r:embed="rId6">
            <a:alphaModFix/>
          </a:blip>
          <a:srcRect b="0" l="14280" r="0" t="0"/>
          <a:stretch/>
        </p:blipFill>
        <p:spPr>
          <a:xfrm>
            <a:off x="5846605" y="3904681"/>
            <a:ext cx="3233347" cy="1199866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1"/>
          <p:cNvSpPr/>
          <p:nvPr/>
        </p:nvSpPr>
        <p:spPr>
          <a:xfrm>
            <a:off x="1966395" y="4348580"/>
            <a:ext cx="3687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EO/BPM?</a:t>
            </a:r>
            <a:endParaRPr sz="600"/>
          </a:p>
        </p:txBody>
      </p:sp>
      <p:sp>
        <p:nvSpPr>
          <p:cNvPr id="188" name="Google Shape;188;p31"/>
          <p:cNvSpPr/>
          <p:nvPr/>
        </p:nvSpPr>
        <p:spPr>
          <a:xfrm>
            <a:off x="6913962" y="4659818"/>
            <a:ext cx="3693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EO/BPM?</a:t>
            </a:r>
            <a:endParaRPr sz="600"/>
          </a:p>
        </p:txBody>
      </p:sp>
      <p:sp>
        <p:nvSpPr>
          <p:cNvPr id="189" name="Google Shape;189;p31"/>
          <p:cNvSpPr/>
          <p:nvPr/>
        </p:nvSpPr>
        <p:spPr>
          <a:xfrm>
            <a:off x="1894296" y="3139943"/>
            <a:ext cx="368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BSRTM.B2</a:t>
            </a:r>
            <a:endParaRPr sz="600"/>
          </a:p>
        </p:txBody>
      </p:sp>
      <p:sp>
        <p:nvSpPr>
          <p:cNvPr id="190" name="Google Shape;190;p31"/>
          <p:cNvSpPr/>
          <p:nvPr/>
        </p:nvSpPr>
        <p:spPr>
          <a:xfrm>
            <a:off x="6748039" y="3329979"/>
            <a:ext cx="4059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BSRTM.B1</a:t>
            </a:r>
            <a:endParaRPr sz="600"/>
          </a:p>
        </p:txBody>
      </p:sp>
      <p:sp>
        <p:nvSpPr>
          <p:cNvPr id="191" name="Google Shape;191;p31"/>
          <p:cNvSpPr/>
          <p:nvPr/>
        </p:nvSpPr>
        <p:spPr>
          <a:xfrm>
            <a:off x="6085467" y="4394825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BQSH</a:t>
            </a:r>
            <a:endParaRPr sz="600"/>
          </a:p>
        </p:txBody>
      </p:sp>
      <p:sp>
        <p:nvSpPr>
          <p:cNvPr id="192" name="Google Shape;192;p31"/>
          <p:cNvSpPr/>
          <p:nvPr/>
        </p:nvSpPr>
        <p:spPr>
          <a:xfrm>
            <a:off x="6112883" y="4601638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BQSV</a:t>
            </a:r>
            <a:endParaRPr sz="600"/>
          </a:p>
        </p:txBody>
      </p:sp>
      <p:sp>
        <p:nvSpPr>
          <p:cNvPr id="193" name="Google Shape;193;p31"/>
          <p:cNvSpPr/>
          <p:nvPr/>
        </p:nvSpPr>
        <p:spPr>
          <a:xfrm>
            <a:off x="1574348" y="3112627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WS.B2</a:t>
            </a:r>
            <a:endParaRPr sz="600"/>
          </a:p>
        </p:txBody>
      </p:sp>
      <p:sp>
        <p:nvSpPr>
          <p:cNvPr id="194" name="Google Shape;194;p31"/>
          <p:cNvSpPr/>
          <p:nvPr/>
        </p:nvSpPr>
        <p:spPr>
          <a:xfrm>
            <a:off x="7153950" y="3424050"/>
            <a:ext cx="287700" cy="1200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WS.B1</a:t>
            </a:r>
            <a:endParaRPr sz="600"/>
          </a:p>
        </p:txBody>
      </p:sp>
      <p:sp>
        <p:nvSpPr>
          <p:cNvPr id="195" name="Google Shape;195;p31"/>
          <p:cNvSpPr/>
          <p:nvPr/>
        </p:nvSpPr>
        <p:spPr>
          <a:xfrm>
            <a:off x="132573" y="2150188"/>
            <a:ext cx="6444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Existing</a:t>
            </a:r>
            <a:endParaRPr/>
          </a:p>
        </p:txBody>
      </p:sp>
      <p:sp>
        <p:nvSpPr>
          <p:cNvPr id="196" name="Google Shape;196;p31"/>
          <p:cNvSpPr/>
          <p:nvPr/>
        </p:nvSpPr>
        <p:spPr>
          <a:xfrm>
            <a:off x="132573" y="2337856"/>
            <a:ext cx="6444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New for HL </a:t>
            </a:r>
            <a:endParaRPr/>
          </a:p>
        </p:txBody>
      </p:sp>
      <p:sp>
        <p:nvSpPr>
          <p:cNvPr id="197" name="Google Shape;197;p31"/>
          <p:cNvSpPr/>
          <p:nvPr/>
        </p:nvSpPr>
        <p:spPr>
          <a:xfrm>
            <a:off x="1488408" y="3329978"/>
            <a:ext cx="405900" cy="139800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BSTMB.B1</a:t>
            </a:r>
            <a:endParaRPr sz="600"/>
          </a:p>
        </p:txBody>
      </p:sp>
      <p:sp>
        <p:nvSpPr>
          <p:cNvPr id="198" name="Google Shape;198;p31"/>
          <p:cNvSpPr/>
          <p:nvPr/>
        </p:nvSpPr>
        <p:spPr>
          <a:xfrm>
            <a:off x="2588311" y="3354152"/>
            <a:ext cx="287700" cy="139800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BGC B1</a:t>
            </a:r>
            <a:endParaRPr sz="600"/>
          </a:p>
        </p:txBody>
      </p:sp>
      <p:sp>
        <p:nvSpPr>
          <p:cNvPr id="199" name="Google Shape;199;p31"/>
          <p:cNvSpPr/>
          <p:nvPr/>
        </p:nvSpPr>
        <p:spPr>
          <a:xfrm>
            <a:off x="6066799" y="3133868"/>
            <a:ext cx="2877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BGC B2</a:t>
            </a:r>
            <a:endParaRPr sz="600"/>
          </a:p>
        </p:txBody>
      </p:sp>
      <p:sp>
        <p:nvSpPr>
          <p:cNvPr id="200" name="Google Shape;200;p31"/>
          <p:cNvSpPr/>
          <p:nvPr/>
        </p:nvSpPr>
        <p:spPr>
          <a:xfrm>
            <a:off x="6980689" y="2980983"/>
            <a:ext cx="405900" cy="1398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rgbClr val="00008E"/>
                </a:solidFill>
                <a:latin typeface="Arial Narrow"/>
                <a:ea typeface="Arial Narrow"/>
                <a:cs typeface="Arial Narrow"/>
                <a:sym typeface="Arial Narrow"/>
              </a:rPr>
              <a:t>BSTMB.B2</a:t>
            </a:r>
            <a:endParaRPr sz="600"/>
          </a:p>
        </p:txBody>
      </p:sp>
      <p:sp>
        <p:nvSpPr>
          <p:cNvPr id="201" name="Google Shape;201;p31"/>
          <p:cNvSpPr/>
          <p:nvPr/>
        </p:nvSpPr>
        <p:spPr>
          <a:xfrm>
            <a:off x="7581587" y="4549203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BQSH</a:t>
            </a:r>
            <a:endParaRPr sz="600"/>
          </a:p>
        </p:txBody>
      </p:sp>
      <p:sp>
        <p:nvSpPr>
          <p:cNvPr id="202" name="Google Shape;202;p31"/>
          <p:cNvSpPr/>
          <p:nvPr/>
        </p:nvSpPr>
        <p:spPr>
          <a:xfrm>
            <a:off x="7638069" y="4370457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BQSV</a:t>
            </a:r>
            <a:endParaRPr sz="600"/>
          </a:p>
        </p:txBody>
      </p:sp>
      <p:cxnSp>
        <p:nvCxnSpPr>
          <p:cNvPr id="203" name="Google Shape;203;p31"/>
          <p:cNvCxnSpPr/>
          <p:nvPr/>
        </p:nvCxnSpPr>
        <p:spPr>
          <a:xfrm>
            <a:off x="4245047" y="3424049"/>
            <a:ext cx="537600" cy="0"/>
          </a:xfrm>
          <a:prstGeom prst="straightConnector1">
            <a:avLst/>
          </a:prstGeom>
          <a:solidFill>
            <a:srgbClr val="D8D8D8"/>
          </a:solidFill>
          <a:ln cap="flat" cmpd="sng" w="25400">
            <a:solidFill>
              <a:srgbClr val="0000FF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04" name="Google Shape;204;p31"/>
          <p:cNvCxnSpPr/>
          <p:nvPr/>
        </p:nvCxnSpPr>
        <p:spPr>
          <a:xfrm>
            <a:off x="4245477" y="3203784"/>
            <a:ext cx="537600" cy="0"/>
          </a:xfrm>
          <a:prstGeom prst="straightConnector1">
            <a:avLst/>
          </a:prstGeom>
          <a:solidFill>
            <a:srgbClr val="D8D8D8"/>
          </a:solidFill>
          <a:ln cap="flat" cmpd="sng" w="25400">
            <a:solidFill>
              <a:srgbClr val="FF0000"/>
            </a:solidFill>
            <a:prstDash val="solid"/>
            <a:round/>
            <a:headEnd len="med" w="med" type="stealth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05" name="Google Shape;205;p31"/>
          <p:cNvSpPr txBox="1"/>
          <p:nvPr/>
        </p:nvSpPr>
        <p:spPr>
          <a:xfrm>
            <a:off x="4360719" y="2980979"/>
            <a:ext cx="346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200" u="none" cap="none" strike="noStrike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B2</a:t>
            </a:r>
            <a:endParaRPr sz="1200"/>
          </a:p>
        </p:txBody>
      </p:sp>
      <p:sp>
        <p:nvSpPr>
          <p:cNvPr id="206" name="Google Shape;206;p31"/>
          <p:cNvSpPr txBox="1"/>
          <p:nvPr/>
        </p:nvSpPr>
        <p:spPr>
          <a:xfrm>
            <a:off x="4329143" y="3391107"/>
            <a:ext cx="3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B1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7" name="Google Shape;207;p31"/>
          <p:cNvCxnSpPr/>
          <p:nvPr/>
        </p:nvCxnSpPr>
        <p:spPr>
          <a:xfrm>
            <a:off x="4199336" y="4692759"/>
            <a:ext cx="537600" cy="0"/>
          </a:xfrm>
          <a:prstGeom prst="straightConnector1">
            <a:avLst/>
          </a:prstGeom>
          <a:solidFill>
            <a:srgbClr val="D8D8D8"/>
          </a:solidFill>
          <a:ln cap="flat" cmpd="sng" w="25400">
            <a:solidFill>
              <a:srgbClr val="0000FF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08" name="Google Shape;208;p31"/>
          <p:cNvCxnSpPr/>
          <p:nvPr/>
        </p:nvCxnSpPr>
        <p:spPr>
          <a:xfrm>
            <a:off x="4199766" y="4472494"/>
            <a:ext cx="537600" cy="0"/>
          </a:xfrm>
          <a:prstGeom prst="straightConnector1">
            <a:avLst/>
          </a:prstGeom>
          <a:solidFill>
            <a:srgbClr val="D8D8D8"/>
          </a:solidFill>
          <a:ln cap="flat" cmpd="sng" w="25400">
            <a:solidFill>
              <a:srgbClr val="FF0000"/>
            </a:solidFill>
            <a:prstDash val="solid"/>
            <a:round/>
            <a:headEnd len="med" w="med" type="stealth"/>
            <a:tailEnd len="sm" w="sm" type="none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09" name="Google Shape;209;p31"/>
          <p:cNvSpPr txBox="1"/>
          <p:nvPr/>
        </p:nvSpPr>
        <p:spPr>
          <a:xfrm>
            <a:off x="4315008" y="4249689"/>
            <a:ext cx="3465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Arial Narrow"/>
                <a:ea typeface="Arial Narrow"/>
                <a:cs typeface="Arial Narrow"/>
                <a:sym typeface="Arial Narrow"/>
              </a:rPr>
              <a:t>B2</a:t>
            </a:r>
            <a:endParaRPr sz="1200"/>
          </a:p>
        </p:txBody>
      </p:sp>
      <p:sp>
        <p:nvSpPr>
          <p:cNvPr id="210" name="Google Shape;210;p31"/>
          <p:cNvSpPr txBox="1"/>
          <p:nvPr/>
        </p:nvSpPr>
        <p:spPr>
          <a:xfrm>
            <a:off x="4283431" y="4659817"/>
            <a:ext cx="3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FF"/>
                </a:solidFill>
                <a:latin typeface="Arial Narrow"/>
                <a:ea typeface="Arial Narrow"/>
                <a:cs typeface="Arial Narrow"/>
                <a:sym typeface="Arial Narrow"/>
              </a:rPr>
              <a:t>B1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p31"/>
          <p:cNvCxnSpPr>
            <a:stCxn id="180" idx="2"/>
          </p:cNvCxnSpPr>
          <p:nvPr/>
        </p:nvCxnSpPr>
        <p:spPr>
          <a:xfrm flipH="1">
            <a:off x="5168252" y="612352"/>
            <a:ext cx="1745700" cy="17979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12" name="Google Shape;212;p31"/>
          <p:cNvSpPr/>
          <p:nvPr/>
        </p:nvSpPr>
        <p:spPr>
          <a:xfrm>
            <a:off x="7386592" y="3190175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BQSH</a:t>
            </a:r>
            <a:endParaRPr sz="600"/>
          </a:p>
        </p:txBody>
      </p:sp>
      <p:sp>
        <p:nvSpPr>
          <p:cNvPr id="213" name="Google Shape;213;p31"/>
          <p:cNvSpPr/>
          <p:nvPr/>
        </p:nvSpPr>
        <p:spPr>
          <a:xfrm>
            <a:off x="7386608" y="3329963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600" u="none" cap="none" strike="noStrike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BQSV</a:t>
            </a:r>
            <a:endParaRPr sz="600"/>
          </a:p>
        </p:txBody>
      </p:sp>
      <p:sp>
        <p:nvSpPr>
          <p:cNvPr id="214" name="Google Shape;214;p31"/>
          <p:cNvSpPr/>
          <p:nvPr/>
        </p:nvSpPr>
        <p:spPr>
          <a:xfrm>
            <a:off x="6913944" y="4488382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BPLs</a:t>
            </a:r>
            <a:endParaRPr sz="600"/>
          </a:p>
        </p:txBody>
      </p:sp>
      <p:sp>
        <p:nvSpPr>
          <p:cNvPr id="215" name="Google Shape;215;p31"/>
          <p:cNvSpPr/>
          <p:nvPr/>
        </p:nvSpPr>
        <p:spPr>
          <a:xfrm>
            <a:off x="8198494" y="4488382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BPLs</a:t>
            </a:r>
            <a:endParaRPr sz="600"/>
          </a:p>
        </p:txBody>
      </p:sp>
      <p:sp>
        <p:nvSpPr>
          <p:cNvPr id="216" name="Google Shape;216;p31"/>
          <p:cNvSpPr/>
          <p:nvPr/>
        </p:nvSpPr>
        <p:spPr>
          <a:xfrm>
            <a:off x="1344769" y="4409032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BPLH</a:t>
            </a:r>
            <a:endParaRPr sz="600"/>
          </a:p>
        </p:txBody>
      </p:sp>
      <p:sp>
        <p:nvSpPr>
          <p:cNvPr id="217" name="Google Shape;217;p31"/>
          <p:cNvSpPr/>
          <p:nvPr/>
        </p:nvSpPr>
        <p:spPr>
          <a:xfrm>
            <a:off x="1286644" y="3142432"/>
            <a:ext cx="287700" cy="139800"/>
          </a:xfrm>
          <a:prstGeom prst="rect">
            <a:avLst/>
          </a:prstGeom>
          <a:solidFill>
            <a:srgbClr val="008000"/>
          </a:solidFill>
          <a:ln cap="flat" cmpd="sng" w="9525">
            <a:solidFill>
              <a:srgbClr val="5EB8D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BPLV</a:t>
            </a:r>
            <a:endParaRPr sz="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injection</a:t>
            </a:r>
            <a:endParaRPr/>
          </a:p>
        </p:txBody>
      </p:sp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311700" y="1152475"/>
            <a:ext cx="5397900" cy="122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The</a:t>
            </a:r>
            <a:r>
              <a:rPr lang="en" sz="1200"/>
              <a:t> optics unit IR4 goes from Q13L and Q13R and </a:t>
            </a:r>
            <a:r>
              <a:rPr lang="en" sz="1200"/>
              <a:t>contains</a:t>
            </a:r>
            <a:r>
              <a:rPr lang="en" sz="1200"/>
              <a:t> 3</a:t>
            </a:r>
            <a:r>
              <a:rPr lang="en" sz="1200"/>
              <a:t>6</a:t>
            </a:r>
            <a:r>
              <a:rPr lang="en" sz="1200"/>
              <a:t> individually powered quadrupoles.</a:t>
            </a:r>
            <a:endParaRPr sz="1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/>
              <a:t>At injection </a:t>
            </a:r>
            <a:r>
              <a:rPr lang="en" sz="1200"/>
              <a:t>energy,</a:t>
            </a:r>
            <a:r>
              <a:rPr lang="en" sz="1200"/>
              <a:t> IR4 optics is </a:t>
            </a:r>
            <a:r>
              <a:rPr lang="en" sz="1200"/>
              <a:t>severely</a:t>
            </a:r>
            <a:r>
              <a:rPr lang="en" sz="1200"/>
              <a:t> constrained (as any other LHC insertions) by </a:t>
            </a:r>
            <a:r>
              <a:rPr lang="en" sz="1200"/>
              <a:t>aperture constraints.</a:t>
            </a:r>
            <a:endParaRPr sz="1200"/>
          </a:p>
        </p:txBody>
      </p:sp>
      <p:pic>
        <p:nvPicPr>
          <p:cNvPr id="224" name="Google Shape;22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26267" y="536312"/>
            <a:ext cx="2770629" cy="2077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52927" y="2777879"/>
            <a:ext cx="2772000" cy="207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2750" y="2374975"/>
            <a:ext cx="3091200" cy="203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12350" y="3577000"/>
            <a:ext cx="1966300" cy="1477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12697" y="2051100"/>
            <a:ext cx="1966300" cy="147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2"/>
          <p:cNvSpPr/>
          <p:nvPr/>
        </p:nvSpPr>
        <p:spPr>
          <a:xfrm>
            <a:off x="2723025" y="3352550"/>
            <a:ext cx="126900" cy="32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0" name="Google Shape;230;p32"/>
          <p:cNvCxnSpPr>
            <a:stCxn id="229" idx="6"/>
            <a:endCxn id="231" idx="2"/>
          </p:cNvCxnSpPr>
          <p:nvPr/>
        </p:nvCxnSpPr>
        <p:spPr>
          <a:xfrm>
            <a:off x="2849925" y="3513650"/>
            <a:ext cx="1764600" cy="8709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31" name="Google Shape;231;p32"/>
          <p:cNvSpPr/>
          <p:nvPr/>
        </p:nvSpPr>
        <p:spPr>
          <a:xfrm>
            <a:off x="4614525" y="4223513"/>
            <a:ext cx="126900" cy="32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2"/>
          <p:cNvSpPr/>
          <p:nvPr/>
        </p:nvSpPr>
        <p:spPr>
          <a:xfrm>
            <a:off x="4245575" y="2648425"/>
            <a:ext cx="210000" cy="3624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2"/>
          <p:cNvSpPr/>
          <p:nvPr/>
        </p:nvSpPr>
        <p:spPr>
          <a:xfrm>
            <a:off x="1298075" y="2863125"/>
            <a:ext cx="322200" cy="32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4" name="Google Shape;234;p32"/>
          <p:cNvCxnSpPr>
            <a:stCxn id="233" idx="6"/>
            <a:endCxn id="232" idx="2"/>
          </p:cNvCxnSpPr>
          <p:nvPr/>
        </p:nvCxnSpPr>
        <p:spPr>
          <a:xfrm flipH="1" rot="10800000">
            <a:off x="1620275" y="2829525"/>
            <a:ext cx="2625300" cy="1947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235" name="Google Shape;235;p32"/>
          <p:cNvSpPr/>
          <p:nvPr/>
        </p:nvSpPr>
        <p:spPr>
          <a:xfrm>
            <a:off x="7027175" y="1561600"/>
            <a:ext cx="97500" cy="11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32"/>
          <p:cNvSpPr/>
          <p:nvPr/>
        </p:nvSpPr>
        <p:spPr>
          <a:xfrm>
            <a:off x="7162825" y="3741750"/>
            <a:ext cx="97500" cy="11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7" name="Google Shape;237;p32"/>
          <p:cNvCxnSpPr>
            <a:stCxn id="235" idx="6"/>
            <a:endCxn id="238" idx="1"/>
          </p:cNvCxnSpPr>
          <p:nvPr/>
        </p:nvCxnSpPr>
        <p:spPr>
          <a:xfrm>
            <a:off x="7124675" y="1617700"/>
            <a:ext cx="1288500" cy="5433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9" name="Google Shape;239;p32"/>
          <p:cNvCxnSpPr>
            <a:stCxn id="236" idx="7"/>
            <a:endCxn id="238" idx="1"/>
          </p:cNvCxnSpPr>
          <p:nvPr/>
        </p:nvCxnSpPr>
        <p:spPr>
          <a:xfrm flipH="1" rot="10800000">
            <a:off x="7246046" y="2160981"/>
            <a:ext cx="1167000" cy="15972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8" name="Google Shape;238;p32"/>
          <p:cNvSpPr txBox="1"/>
          <p:nvPr/>
        </p:nvSpPr>
        <p:spPr>
          <a:xfrm>
            <a:off x="8413075" y="1976400"/>
            <a:ext cx="953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e-lens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Run 3 to Run 4</a:t>
            </a:r>
            <a:endParaRPr/>
          </a:p>
        </p:txBody>
      </p:sp>
      <p:sp>
        <p:nvSpPr>
          <p:cNvPr id="245" name="Google Shape;245;p33"/>
          <p:cNvSpPr txBox="1"/>
          <p:nvPr>
            <p:ph idx="1" type="body"/>
          </p:nvPr>
        </p:nvSpPr>
        <p:spPr>
          <a:xfrm>
            <a:off x="311700" y="1157450"/>
            <a:ext cx="8433900" cy="95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/>
              <a:t>Still, some flexibility exists, and it was used in 2018 to </a:t>
            </a:r>
            <a:r>
              <a:rPr lang="en" sz="1400"/>
              <a:t>build</a:t>
            </a:r>
            <a:r>
              <a:rPr lang="en" sz="1400"/>
              <a:t> the HL-LHC version optimized for e-lens.</a:t>
            </a:r>
            <a:endParaRPr/>
          </a:p>
        </p:txBody>
      </p:sp>
      <p:graphicFrame>
        <p:nvGraphicFramePr>
          <p:cNvPr id="246" name="Google Shape;246;p33"/>
          <p:cNvGraphicFramePr/>
          <p:nvPr/>
        </p:nvGraphicFramePr>
        <p:xfrm>
          <a:off x="1717202" y="1782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{65653969-3362-4A88-BAF6-9AD8E8A159A1}</a:tableStyleId>
              </a:tblPr>
              <a:tblGrid>
                <a:gridCol w="1211575"/>
                <a:gridCol w="625800"/>
                <a:gridCol w="1511625"/>
                <a:gridCol w="1511625"/>
              </a:tblGrid>
              <a:tr h="2426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Elements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Pos.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LHC Run III</a:t>
                      </a:r>
                      <a:endParaRPr b="0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xB1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yB1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xB2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yB2</a:t>
                      </a:r>
                      <a:r>
                        <a:rPr b="0" lang="en" sz="1000"/>
                        <a:t>[m]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HL-LHC </a:t>
                      </a:r>
                      <a:r>
                        <a:rPr b="0" lang="en" sz="1000"/>
                        <a:t>V1.6/MD</a:t>
                      </a:r>
                      <a:endParaRPr b="0" sz="1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xB1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yB1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xB2</a:t>
                      </a:r>
                      <a:r>
                        <a:rPr b="0" lang="en" sz="1000"/>
                        <a:t> β</a:t>
                      </a:r>
                      <a:r>
                        <a:rPr b="0" baseline="-25000" lang="en" sz="1000"/>
                        <a:t>yB2</a:t>
                      </a:r>
                      <a:r>
                        <a:rPr b="0" lang="en" sz="1000"/>
                        <a:t>[m]</a:t>
                      </a:r>
                      <a:endParaRPr b="0" sz="10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e-lens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D3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287 220 280 271</a:t>
                      </a:r>
                      <a:endParaRPr sz="10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280 280 280 280</a:t>
                      </a:r>
                      <a:endParaRPr sz="1000"/>
                    </a:p>
                  </a:txBody>
                  <a:tcPr marT="7150" marB="0" marR="9525" marL="9525" anchor="b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/>
                        <a:t>BSRT/I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/>
                        <a:t>D3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205 287 197 358</a:t>
                      </a:r>
                      <a:endParaRPr sz="10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206 351 206 384</a:t>
                      </a:r>
                      <a:endParaRPr sz="10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/>
                        <a:t>BGI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D3-4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324 214 314 258</a:t>
                      </a:r>
                      <a:endParaRPr sz="10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314 270 311 263</a:t>
                      </a:r>
                      <a:endParaRPr sz="1000"/>
                    </a:p>
                  </a:txBody>
                  <a:tcPr marT="7150" marB="0" marR="9525" marL="9525" anchor="b"/>
                </a:tc>
              </a:tr>
              <a:tr h="221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000"/>
                        <a:t>B</a:t>
                      </a:r>
                      <a:r>
                        <a:rPr lang="en" sz="1000"/>
                        <a:t>WS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D3-4</a:t>
                      </a:r>
                      <a:endParaRPr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193 340 185 418</a:t>
                      </a:r>
                      <a:endParaRPr sz="10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197 402 197 453</a:t>
                      </a:r>
                      <a:endParaRPr sz="1000"/>
                    </a:p>
                  </a:txBody>
                  <a:tcPr marT="7150" marB="0" marR="9525" marL="9525" anchor="b"/>
                </a:tc>
              </a:tr>
            </a:tbl>
          </a:graphicData>
        </a:graphic>
      </p:graphicFrame>
      <p:graphicFrame>
        <p:nvGraphicFramePr>
          <p:cNvPr id="247" name="Google Shape;247;p33"/>
          <p:cNvGraphicFramePr/>
          <p:nvPr/>
        </p:nvGraphicFramePr>
        <p:xfrm>
          <a:off x="654215" y="565638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{65653969-3362-4A88-BAF6-9AD8E8A159A1}</a:tableStyleId>
              </a:tblPr>
              <a:tblGrid>
                <a:gridCol w="638400"/>
                <a:gridCol w="1206825"/>
                <a:gridCol w="1206825"/>
                <a:gridCol w="1236625"/>
                <a:gridCol w="1236625"/>
                <a:gridCol w="1236625"/>
              </a:tblGrid>
              <a:tr h="1143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Type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Type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Elem Beam 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114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/>
                        <a:t>BSRT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MU.A5R4.B1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Arial"/>
                        <a:buNone/>
                      </a:pPr>
                      <a:r>
                        <a:rPr lang="en" sz="900"/>
                        <a:t>MU.A5L4.B2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BPLH.A6R4.B1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BPLH.6R4.B2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BGIH.5L4.B1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BGIH.5R4.B2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BPLH.7R4.B1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BPLH.A7L4.B2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WS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BWS.5R4.B1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BWS.5L4.B2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BPLV.B6R4.B1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BPLV.B5L4.B2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BQSH.7R4.B1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BQSH.5R4.B2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None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BPLV.7R4.B2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  <a:tr h="91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BQSV.5R4.B1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BQSV.7R4.B2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BPLX.H6R4.B1</a:t>
                      </a:r>
                      <a:endParaRPr sz="9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/>
                        <a:t>BPLX.D6R4.B2</a:t>
                      </a:r>
                      <a:endParaRPr sz="900"/>
                    </a:p>
                  </a:txBody>
                  <a:tcPr marT="34300" marB="34300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9663" y="1180320"/>
            <a:ext cx="3066550" cy="193064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flat top constraints</a:t>
            </a:r>
            <a:endParaRPr/>
          </a:p>
        </p:txBody>
      </p:sp>
      <p:sp>
        <p:nvSpPr>
          <p:cNvPr id="254" name="Google Shape;254;p34"/>
          <p:cNvSpPr txBox="1"/>
          <p:nvPr>
            <p:ph idx="1" type="body"/>
          </p:nvPr>
        </p:nvSpPr>
        <p:spPr>
          <a:xfrm>
            <a:off x="0" y="1180325"/>
            <a:ext cx="2867400" cy="391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Going to flat top the injection constraints disappear and the optics flexibility is used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to build the ATS scheme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keep optics conditions at IP unchanged from </a:t>
            </a:r>
            <a:r>
              <a:rPr lang="en" sz="1200"/>
              <a:t>injection</a:t>
            </a:r>
            <a:r>
              <a:rPr lang="en" sz="1200"/>
              <a:t> to end of levelling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There is still additional optics flexibility.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Currently,</a:t>
            </a:r>
            <a:r>
              <a:rPr lang="en" sz="1200"/>
              <a:t> is used to control the </a:t>
            </a:r>
            <a:r>
              <a:rPr lang="en" sz="1200"/>
              <a:t>long-range</a:t>
            </a:r>
            <a:r>
              <a:rPr lang="en" sz="1200"/>
              <a:t> phase advance constraints, in combinations with the MQTs in the arcs.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However,</a:t>
            </a:r>
            <a:r>
              <a:rPr lang="en" sz="1200"/>
              <a:t> </a:t>
            </a:r>
            <a:r>
              <a:rPr lang="en" sz="1200"/>
              <a:t>could also be</a:t>
            </a:r>
            <a:r>
              <a:rPr lang="en" sz="1200"/>
              <a:t> used to </a:t>
            </a:r>
            <a:r>
              <a:rPr lang="en" sz="1200"/>
              <a:t>further</a:t>
            </a:r>
            <a:r>
              <a:rPr lang="en" sz="1200"/>
              <a:t> optimize the optics, in particular, if we allow changes of optics </a:t>
            </a:r>
            <a:r>
              <a:rPr lang="en" sz="1200"/>
              <a:t>conditions</a:t>
            </a:r>
            <a:r>
              <a:rPr lang="en" sz="1200"/>
              <a:t> at the IP.</a:t>
            </a:r>
            <a:endParaRPr sz="1200"/>
          </a:p>
        </p:txBody>
      </p:sp>
      <p:sp>
        <p:nvSpPr>
          <p:cNvPr id="255" name="Google Shape;255;p34"/>
          <p:cNvSpPr txBox="1"/>
          <p:nvPr/>
        </p:nvSpPr>
        <p:spPr>
          <a:xfrm>
            <a:off x="3762550" y="1077925"/>
            <a:ext cx="120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β*=50cm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56" name="Google Shape;256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89673" y="3110977"/>
            <a:ext cx="3045550" cy="1930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9225" y="3110967"/>
            <a:ext cx="3045550" cy="193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23301" y="1180325"/>
            <a:ext cx="3045550" cy="193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4"/>
          <p:cNvSpPr txBox="1"/>
          <p:nvPr/>
        </p:nvSpPr>
        <p:spPr>
          <a:xfrm>
            <a:off x="6824775" y="987900"/>
            <a:ext cx="1201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β*=15 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60" name="Google Shape;260;p34"/>
          <p:cNvSpPr/>
          <p:nvPr/>
        </p:nvSpPr>
        <p:spPr>
          <a:xfrm>
            <a:off x="3946050" y="2828875"/>
            <a:ext cx="97500" cy="11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4"/>
          <p:cNvSpPr/>
          <p:nvPr/>
        </p:nvSpPr>
        <p:spPr>
          <a:xfrm>
            <a:off x="7174600" y="2828875"/>
            <a:ext cx="97500" cy="112200"/>
          </a:xfrm>
          <a:prstGeom prst="ellipse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62" name="Google Shape;262;p34"/>
          <p:cNvCxnSpPr>
            <a:stCxn id="260" idx="4"/>
          </p:cNvCxnSpPr>
          <p:nvPr/>
        </p:nvCxnSpPr>
        <p:spPr>
          <a:xfrm>
            <a:off x="3994800" y="2941075"/>
            <a:ext cx="184500" cy="3885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3" name="Google Shape;263;p34"/>
          <p:cNvCxnSpPr>
            <a:stCxn id="261" idx="4"/>
          </p:cNvCxnSpPr>
          <p:nvPr/>
        </p:nvCxnSpPr>
        <p:spPr>
          <a:xfrm>
            <a:off x="7223350" y="2941075"/>
            <a:ext cx="345300" cy="373500"/>
          </a:xfrm>
          <a:prstGeom prst="straightConnector1">
            <a:avLst/>
          </a:prstGeom>
          <a:noFill/>
          <a:ln cap="flat" cmpd="sng" w="9525">
            <a:solidFill>
              <a:srgbClr val="E46E0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future directions</a:t>
            </a:r>
            <a:endParaRPr/>
          </a:p>
        </p:txBody>
      </p:sp>
      <p:pic>
        <p:nvPicPr>
          <p:cNvPr id="269" name="Google Shape;26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23984" y="1164567"/>
            <a:ext cx="2520000" cy="18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87440" y="1164548"/>
            <a:ext cx="2520000" cy="18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90059" y="3201392"/>
            <a:ext cx="2520000" cy="189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29690" y="3144260"/>
            <a:ext cx="2520000" cy="189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5"/>
          <p:cNvSpPr txBox="1"/>
          <p:nvPr/>
        </p:nvSpPr>
        <p:spPr>
          <a:xfrm>
            <a:off x="4313575" y="924350"/>
            <a:ext cx="365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Example 1: Round large beam at elens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4" name="Google Shape;274;p35"/>
          <p:cNvSpPr txBox="1"/>
          <p:nvPr/>
        </p:nvSpPr>
        <p:spPr>
          <a:xfrm>
            <a:off x="133575" y="1324550"/>
            <a:ext cx="3590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Few </a:t>
            </a:r>
            <a:r>
              <a:rPr lang="en">
                <a:solidFill>
                  <a:schemeClr val="dk2"/>
                </a:solidFill>
              </a:rPr>
              <a:t>example</a:t>
            </a:r>
            <a:r>
              <a:rPr lang="en">
                <a:solidFill>
                  <a:schemeClr val="dk2"/>
                </a:solidFill>
              </a:rPr>
              <a:t> of transitions were studied in 2018 to evaluate potential gains.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Here, a transition in LSS4 is also combined with an ATS squeeze, but one has to apply them separately.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75" name="Google Shape;275;p35"/>
          <p:cNvSpPr txBox="1"/>
          <p:nvPr/>
        </p:nvSpPr>
        <p:spPr>
          <a:xfrm>
            <a:off x="4288725" y="2950250"/>
            <a:ext cx="411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Example 2: Round large beam at elens and BGI 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future directions</a:t>
            </a:r>
            <a:endParaRPr/>
          </a:p>
        </p:txBody>
      </p:sp>
      <p:sp>
        <p:nvSpPr>
          <p:cNvPr id="281" name="Google Shape;281;p36"/>
          <p:cNvSpPr txBox="1"/>
          <p:nvPr/>
        </p:nvSpPr>
        <p:spPr>
          <a:xfrm>
            <a:off x="4313575" y="924350"/>
            <a:ext cx="365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Example 1: Round large beam at elens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2" name="Google Shape;282;p36"/>
          <p:cNvSpPr txBox="1"/>
          <p:nvPr/>
        </p:nvSpPr>
        <p:spPr>
          <a:xfrm>
            <a:off x="133575" y="1324550"/>
            <a:ext cx="3590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Few example of transitions were studied in 2018 to evaluate potential gains.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Here, a transition in LSS4 is also combined with an ATS squeeze, but one has to apply them separately.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two examples </a:t>
            </a:r>
            <a:r>
              <a:rPr lang="en">
                <a:solidFill>
                  <a:schemeClr val="dk2"/>
                </a:solidFill>
              </a:rPr>
              <a:t>show</a:t>
            </a:r>
            <a:r>
              <a:rPr lang="en">
                <a:solidFill>
                  <a:schemeClr val="dk2"/>
                </a:solidFill>
              </a:rPr>
              <a:t> that it is easier to optimize one side </a:t>
            </a:r>
            <a:r>
              <a:rPr lang="en">
                <a:solidFill>
                  <a:schemeClr val="dk2"/>
                </a:solidFill>
              </a:rPr>
              <a:t>of two</a:t>
            </a:r>
            <a:r>
              <a:rPr lang="en">
                <a:solidFill>
                  <a:schemeClr val="dk2"/>
                </a:solidFill>
              </a:rPr>
              <a:t> planes rather </a:t>
            </a:r>
            <a:r>
              <a:rPr lang="en">
                <a:solidFill>
                  <a:schemeClr val="dk2"/>
                </a:solidFill>
              </a:rPr>
              <a:t>than the</a:t>
            </a:r>
            <a:r>
              <a:rPr lang="en">
                <a:solidFill>
                  <a:schemeClr val="dk2"/>
                </a:solidFill>
              </a:rPr>
              <a:t> two sides </a:t>
            </a:r>
            <a:r>
              <a:rPr lang="en">
                <a:solidFill>
                  <a:schemeClr val="dk2"/>
                </a:solidFill>
              </a:rPr>
              <a:t>of two</a:t>
            </a:r>
            <a:r>
              <a:rPr lang="en">
                <a:solidFill>
                  <a:schemeClr val="dk2"/>
                </a:solidFill>
              </a:rPr>
              <a:t> planes.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3" name="Google Shape;283;p36"/>
          <p:cNvSpPr txBox="1"/>
          <p:nvPr/>
        </p:nvSpPr>
        <p:spPr>
          <a:xfrm>
            <a:off x="4288725" y="2950250"/>
            <a:ext cx="411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Example 2: Round large beam at elens and BGI 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84" name="Google Shape;284;p3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13575" y="1307900"/>
            <a:ext cx="2004900" cy="151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65425" y="1256975"/>
            <a:ext cx="2354950" cy="166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13577" y="3350450"/>
            <a:ext cx="2154200" cy="161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70100" y="3378150"/>
            <a:ext cx="2004901" cy="1503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Optics: future directions</a:t>
            </a:r>
            <a:endParaRPr/>
          </a:p>
        </p:txBody>
      </p:sp>
      <p:graphicFrame>
        <p:nvGraphicFramePr>
          <p:cNvPr id="293" name="Google Shape;293;p37"/>
          <p:cNvGraphicFramePr/>
          <p:nvPr/>
        </p:nvGraphicFramePr>
        <p:xfrm>
          <a:off x="3130942" y="114603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{65653969-3362-4A88-BAF6-9AD8E8A159A1}</a:tableStyleId>
              </a:tblPr>
              <a:tblGrid>
                <a:gridCol w="1068350"/>
                <a:gridCol w="551825"/>
                <a:gridCol w="1332925"/>
                <a:gridCol w="1439300"/>
                <a:gridCol w="1464500"/>
              </a:tblGrid>
              <a:tr h="89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xB1</a:t>
                      </a:r>
                      <a:r>
                        <a:rPr b="0" lang="en" sz="1000"/>
                        <a:t>/</a:t>
                      </a: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yB1</a:t>
                      </a:r>
                      <a:endParaRPr b="0" sz="10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xB2</a:t>
                      </a:r>
                      <a:r>
                        <a:rPr b="0" lang="en" sz="1000"/>
                        <a:t>/</a:t>
                      </a:r>
                      <a:r>
                        <a:rPr b="0" lang="en" sz="1000"/>
                        <a:t>β</a:t>
                      </a:r>
                      <a:r>
                        <a:rPr b="0" baseline="-25000" lang="en" sz="1000"/>
                        <a:t>yB2</a:t>
                      </a:r>
                      <a:r>
                        <a:rPr b="0" lang="en" sz="1000"/>
                        <a:t>[m]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Pos.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HLLHC</a:t>
                      </a:r>
                      <a:endParaRPr b="0" sz="10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No</a:t>
                      </a:r>
                      <a:r>
                        <a:rPr b="0" lang="en" sz="1000"/>
                        <a:t> ramp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HLLHC</a:t>
                      </a:r>
                      <a:endParaRPr b="0" sz="10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" sz="1000"/>
                        <a:t>Ramp elens max</a:t>
                      </a:r>
                      <a:endParaRPr b="0" sz="10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LHC</a:t>
                      </a:r>
                      <a:endParaRPr b="0" sz="10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000"/>
                        <a:t>Ramp all round</a:t>
                      </a:r>
                      <a:endParaRPr b="0" sz="1000"/>
                    </a:p>
                  </a:txBody>
                  <a:tcPr marT="34300" marB="34300" marR="91450" marL="91450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e-lens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280/280/280/280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500/500/500/500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300/300/300/300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33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BSRT/I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D3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206/351/206/384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265/624/386/634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300/300/300/300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BGI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D3-4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314/270/314/262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587/472/541/470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309/309/309/309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/>
                        <a:t>WS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D3-4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197/402/197/453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195/695/350/710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317/317/317/317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BQSH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577/ 58/405/240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284/211/638/417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864/ 76/341/341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BQSV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201/451/124/506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157/757/161/831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337/337/ 86/811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BPLH1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543/117/396/270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270/303/602/453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809/116/316/409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BPLH2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543/ 51/479/168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272/201/554/374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826/ 72/601/209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BPLV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260/389/201/517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164/678/328/777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425/295/338/338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BQLV2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-/-/124/483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-/-/156/801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-/-/ 84/780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  <a:tr h="1093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BPLX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Q5-7</a:t>
                      </a:r>
                      <a:endParaRPr sz="1100"/>
                    </a:p>
                  </a:txBody>
                  <a:tcPr marT="34300" marB="34300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375/246/280/371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208/489/418/609</a:t>
                      </a:r>
                      <a:endParaRPr sz="1100"/>
                    </a:p>
                  </a:txBody>
                  <a:tcPr marT="7150" marB="0" marR="9525" marL="9525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" sz="110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584/203/217/572</a:t>
                      </a:r>
                      <a:endParaRPr sz="1100"/>
                    </a:p>
                  </a:txBody>
                  <a:tcPr marT="7150" marB="0" marR="9525" marL="9525" anchor="b"/>
                </a:tc>
              </a:tr>
            </a:tbl>
          </a:graphicData>
        </a:graphic>
      </p:graphicFrame>
      <p:sp>
        <p:nvSpPr>
          <p:cNvPr id="294" name="Google Shape;294;p37"/>
          <p:cNvSpPr txBox="1"/>
          <p:nvPr/>
        </p:nvSpPr>
        <p:spPr>
          <a:xfrm>
            <a:off x="103750" y="1125775"/>
            <a:ext cx="2912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These examples show potential improvements.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However, the optics </a:t>
            </a:r>
            <a:r>
              <a:rPr lang="en">
                <a:solidFill>
                  <a:schemeClr val="dk2"/>
                </a:solidFill>
              </a:rPr>
              <a:t>solutions</a:t>
            </a:r>
            <a:r>
              <a:rPr lang="en">
                <a:solidFill>
                  <a:schemeClr val="dk2"/>
                </a:solidFill>
              </a:rPr>
              <a:t> are just a proof of concept and needs to be incorporated in a new </a:t>
            </a:r>
            <a:r>
              <a:rPr lang="en">
                <a:solidFill>
                  <a:schemeClr val="dk2"/>
                </a:solidFill>
              </a:rPr>
              <a:t>operational</a:t>
            </a:r>
            <a:r>
              <a:rPr lang="en">
                <a:solidFill>
                  <a:schemeClr val="dk2"/>
                </a:solidFill>
              </a:rPr>
              <a:t> cycle, which may degrade some figures.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95" name="Google Shape;295;p37"/>
          <p:cNvSpPr txBox="1"/>
          <p:nvPr/>
        </p:nvSpPr>
        <p:spPr>
          <a:xfrm>
            <a:off x="31900" y="3872425"/>
            <a:ext cx="305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The cost of going in this direction is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96" name="Google Shape;296;p37"/>
          <p:cNvSpPr txBox="1"/>
          <p:nvPr/>
        </p:nvSpPr>
        <p:spPr>
          <a:xfrm>
            <a:off x="102150" y="4246225"/>
            <a:ext cx="8885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Build a new optics cycles for round and flat optics. Study in detail implications of changing optics in LSS4: needs of recalibration, optics measurements, ADT kickers in principle ok.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An MD with pilots has been carried out already!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 MD</a:t>
            </a:r>
            <a:endParaRPr/>
          </a:p>
        </p:txBody>
      </p:sp>
      <p:sp>
        <p:nvSpPr>
          <p:cNvPr id="302" name="Google Shape;302;p38"/>
          <p:cNvSpPr txBox="1"/>
          <p:nvPr>
            <p:ph idx="1" type="body"/>
          </p:nvPr>
        </p:nvSpPr>
        <p:spPr>
          <a:xfrm>
            <a:off x="311700" y="1152475"/>
            <a:ext cx="5360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IR4 optics for HL was studied and optimized for BI around 2019.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At that time, it was decided not to use the aperture flexibility at high energy to increase beta* for the baseline.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Still, the option is not excluded in general and the interest for BGI, coronograph, etc.. is very high.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For the MD studies, we proposed to try to increase the beta function during a segment in the squeeze.</a:t>
            </a:r>
            <a:endParaRPr/>
          </a:p>
        </p:txBody>
      </p:sp>
      <p:pic>
        <p:nvPicPr>
          <p:cNvPr id="303" name="Google Shape;30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0988" y="3147300"/>
            <a:ext cx="2431901" cy="1823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4525" y="627725"/>
            <a:ext cx="2468366" cy="185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8"/>
          <p:cNvSpPr txBox="1"/>
          <p:nvPr/>
        </p:nvSpPr>
        <p:spPr>
          <a:xfrm>
            <a:off x="6268275" y="291550"/>
            <a:ext cx="290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Inj. nominal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06" name="Google Shape;306;p38"/>
          <p:cNvSpPr txBox="1"/>
          <p:nvPr/>
        </p:nvSpPr>
        <p:spPr>
          <a:xfrm>
            <a:off x="6268275" y="2491225"/>
            <a:ext cx="2902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Proof of principle optics for machine studies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