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.svg" ContentType="image/svg+xml"/>
  <Override PartName="/ppt/media/image2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0" r:id="rId3"/>
    <p:sldMasterId id="2147483692" r:id="rId4"/>
  </p:sldMasterIdLst>
  <p:notesMasterIdLst>
    <p:notesMasterId r:id="rId29"/>
  </p:notesMasterIdLst>
  <p:handoutMasterIdLst>
    <p:handoutMasterId r:id="rId30"/>
  </p:handoutMasterIdLst>
  <p:sldIdLst>
    <p:sldId id="296" r:id="rId5"/>
    <p:sldId id="319" r:id="rId6"/>
    <p:sldId id="344" r:id="rId7"/>
    <p:sldId id="447" r:id="rId8"/>
    <p:sldId id="431" r:id="rId9"/>
    <p:sldId id="376" r:id="rId10"/>
    <p:sldId id="432" r:id="rId11"/>
    <p:sldId id="374" r:id="rId12"/>
    <p:sldId id="433" r:id="rId13"/>
    <p:sldId id="434" r:id="rId14"/>
    <p:sldId id="445" r:id="rId15"/>
    <p:sldId id="375" r:id="rId16"/>
    <p:sldId id="398" r:id="rId17"/>
    <p:sldId id="446" r:id="rId18"/>
    <p:sldId id="450" r:id="rId19"/>
    <p:sldId id="449" r:id="rId20"/>
    <p:sldId id="377" r:id="rId21"/>
    <p:sldId id="351" r:id="rId22"/>
    <p:sldId id="379" r:id="rId23"/>
    <p:sldId id="333" r:id="rId24"/>
    <p:sldId id="334" r:id="rId25"/>
    <p:sldId id="467" r:id="rId26"/>
    <p:sldId id="448" r:id="rId27"/>
    <p:sldId id="28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07"/>
    <p:restoredTop sz="94686"/>
  </p:normalViewPr>
  <p:slideViewPr>
    <p:cSldViewPr snapToGrid="0" snapToObjects="1">
      <p:cViewPr varScale="1">
        <p:scale>
          <a:sx n="157" d="100"/>
          <a:sy n="157" d="100"/>
        </p:scale>
        <p:origin x="184" y="12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  <a:endParaRPr lang="en-GB" dirty="0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35" y="941705"/>
            <a:ext cx="1729105" cy="1711325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/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0760" y="958215"/>
            <a:ext cx="1788160" cy="1788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84040" y="1208405"/>
            <a:ext cx="2850515" cy="11550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640955" y="1341755"/>
            <a:ext cx="2411730" cy="1021715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850" indent="-323850"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2pPr>
            <a:lvl3pPr marL="647700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972185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2255">
              <a:buFont typeface="Arial" panose="020B0604020202020204" pitchFamily="34" charset="0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850" indent="-323850">
              <a:buFont typeface="Arial" panose="020B0604020202020204" pitchFamily="34" charset="0"/>
              <a:buChar char="•"/>
              <a:defRPr sz="2100">
                <a:solidFill>
                  <a:schemeClr val="bg1"/>
                </a:solidFill>
              </a:defRPr>
            </a:lvl2pPr>
            <a:lvl3pPr marL="647700" indent="-323850"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3pPr>
            <a:lvl4pPr marL="972185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35" y="941705"/>
            <a:ext cx="1729105" cy="1711325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/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0760" y="958215"/>
            <a:ext cx="1788160" cy="1788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84040" y="1208405"/>
            <a:ext cx="2850515" cy="11550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640955" y="1341755"/>
            <a:ext cx="2411730" cy="1021715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3850" indent="-3238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850" indent="-3238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  <a:endParaRPr lang="en-GB" dirty="0"/>
          </a:p>
        </p:txBody>
      </p:sp>
    </p:spTree>
  </p:cSld>
  <p:clrMapOvr>
    <a:masterClrMapping/>
  </p:clrMapOvr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850" indent="-323850"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2pPr>
            <a:lvl3pPr marL="647700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972185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35" y="941705"/>
            <a:ext cx="1729105" cy="1711325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/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0760" y="958215"/>
            <a:ext cx="1788160" cy="1788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84040" y="1208405"/>
            <a:ext cx="2850515" cy="11550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640955" y="1341755"/>
            <a:ext cx="2411730" cy="1021715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850" indent="-323850"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2pPr>
            <a:lvl3pPr marL="647700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972185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2255">
              <a:buFont typeface="Arial" panose="020B0604020202020204" pitchFamily="34" charset="0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850" indent="-323850">
              <a:buFont typeface="Arial" panose="020B0604020202020204" pitchFamily="34" charset="0"/>
              <a:buChar char="•"/>
              <a:defRPr sz="2100">
                <a:solidFill>
                  <a:schemeClr val="bg1"/>
                </a:solidFill>
              </a:defRPr>
            </a:lvl2pPr>
            <a:lvl3pPr marL="647700" indent="-323850"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3pPr>
            <a:lvl4pPr marL="972185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2255">
              <a:buFont typeface="Arial" panose="020B0604020202020204" pitchFamily="34" charset="0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3850" indent="-3238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850" indent="-3238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  <a:endParaRPr lang="en-GB" dirty="0"/>
          </a:p>
        </p:txBody>
      </p:sp>
    </p:spTree>
  </p:cSld>
  <p:clrMapOvr>
    <a:masterClrMapping/>
  </p:clrMapOvr>
  <p:hf hdr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</p:spTree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850" indent="-323850">
              <a:buFont typeface="Arial" panose="020B0604020202020204" pitchFamily="34" charset="0"/>
              <a:buChar char="•"/>
              <a:defRPr sz="2100">
                <a:solidFill>
                  <a:schemeClr val="bg1"/>
                </a:solidFill>
              </a:defRPr>
            </a:lvl2pPr>
            <a:lvl3pPr marL="647700" indent="-323850"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3pPr>
            <a:lvl4pPr marL="972185" indent="-323850">
              <a:buSzPct val="10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3850" indent="-3238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850" indent="-3238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image" Target="../media/image4.png"/><Relationship Id="rId23" Type="http://schemas.openxmlformats.org/officeDocument/2006/relationships/image" Target="../media/image3.png"/><Relationship Id="rId22" Type="http://schemas.openxmlformats.org/officeDocument/2006/relationships/image" Target="../media/image6.emf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0.xml"/><Relationship Id="rId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4.xml"/><Relationship Id="rId25" Type="http://schemas.openxmlformats.org/officeDocument/2006/relationships/theme" Target="../theme/theme2.xml"/><Relationship Id="rId24" Type="http://schemas.openxmlformats.org/officeDocument/2006/relationships/image" Target="../media/image4.png"/><Relationship Id="rId23" Type="http://schemas.openxmlformats.org/officeDocument/2006/relationships/image" Target="../media/image3.png"/><Relationship Id="rId22" Type="http://schemas.openxmlformats.org/officeDocument/2006/relationships/image" Target="../media/image6.emf"/><Relationship Id="rId21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0.xml"/><Relationship Id="rId7" Type="http://schemas.openxmlformats.org/officeDocument/2006/relationships/slideLayout" Target="../slideLayouts/slideLayout49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5.xml"/><Relationship Id="rId25" Type="http://schemas.openxmlformats.org/officeDocument/2006/relationships/theme" Target="../theme/theme3.xml"/><Relationship Id="rId24" Type="http://schemas.openxmlformats.org/officeDocument/2006/relationships/image" Target="../media/image4.png"/><Relationship Id="rId23" Type="http://schemas.openxmlformats.org/officeDocument/2006/relationships/image" Target="../media/image3.png"/><Relationship Id="rId22" Type="http://schemas.openxmlformats.org/officeDocument/2006/relationships/image" Target="../media/image6.emf"/><Relationship Id="rId21" Type="http://schemas.openxmlformats.org/officeDocument/2006/relationships/slideLayout" Target="../slideLayouts/slideLayout63.xml"/><Relationship Id="rId20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626360" y="6424930"/>
            <a:ext cx="53066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C.E. Montanari | Beam Halo Measurements in Run2 and Run3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845185" y="6454775"/>
            <a:ext cx="753745" cy="3054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1687830" y="6454775"/>
            <a:ext cx="760095" cy="321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 panose="020B0604020202020204"/>
        <a:buNone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700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185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626360" y="6424930"/>
            <a:ext cx="53066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C.E. Montanari | Beam Halo Measurements in Run2 and Run3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845185" y="6454775"/>
            <a:ext cx="753745" cy="3054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1687830" y="6454775"/>
            <a:ext cx="760095" cy="321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  <p:sldLayoutId id="2147483690" r:id="rId20"/>
    <p:sldLayoutId id="214748369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 panose="020B0604020202020204"/>
        <a:buNone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700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185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626360" y="6424930"/>
            <a:ext cx="53066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C.E. Montanari | Beam Halo Measurements in Run2 and Run3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845185" y="6454775"/>
            <a:ext cx="753745" cy="3054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1687830" y="6454775"/>
            <a:ext cx="760095" cy="321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 panose="020B0604020202020204"/>
        <a:buNone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700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185" indent="-32385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image" Target="../media/image22.png"/><Relationship Id="rId1" Type="http://schemas.openxmlformats.org/officeDocument/2006/relationships/hyperlink" Target="https://accelconf.web.cern.ch/ipac2024/doi/jacow-ipac2024-thpc67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0.xml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0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hyperlink" Target="https://indico.cern.ch/event/1439972/contributions/6159131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0.xml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33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hyperlink" Target="https://journals.aps.org/prab/abstract/10.1103/PhysRevAccelBeams.23.044802" TargetMode="External"/><Relationship Id="rId1" Type="http://schemas.openxmlformats.org/officeDocument/2006/relationships/hyperlink" Target="https://journals.aps.org/prab/abstract/10.1103/PhysRevAccelBeams.22.104003" TargetMode="Externa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hyperlink" Target="https://accelconf.web.cern.ch/ipac2023/doi/jacow-ipac2023-wepa022/" TargetMode="Externa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hyperlink" Target="https://github.com/deveres99/xnlbd" TargetMode="External"/><Relationship Id="rId1" Type="http://schemas.openxmlformats.org/officeDocument/2006/relationships/hyperlink" Target="https://journals.aps.org/pre/abstract/10.1103/PhysRevE.107.064209" TargetMode="Externa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47.png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hyperlink" Target="https://indico.cern.ch/event/1474467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hyperlink" Target="https://journals.aps.org/prab/abstract/10.1103/PhysRevAccelBeams.23.044802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hyperlink" Target="https://cds.cern.ch/record/288632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Halo Measurements in Run2 and Run3 - Status and Prospects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GB" dirty="0"/>
              <a:t>C.E. Montanari</a:t>
            </a:r>
            <a:r>
              <a:rPr lang="en-GB" dirty="0">
                <a:ea typeface="Calibri"/>
                <a:cs typeface="Calibri"/>
                <a:sym typeface="+mn-ea"/>
              </a:rPr>
              <a:t>, </a:t>
            </a:r>
            <a:r>
              <a:rPr lang="en-US" altLang="en-GB" err="1">
                <a:ea typeface="Calibri"/>
                <a:cs typeface="Calibri"/>
                <a:sym typeface="+mn-ea"/>
              </a:rPr>
              <a:t>M. Giovannozzi</a:t>
            </a:r>
            <a:r>
              <a:rPr lang="en-US" altLang="en-GB" dirty="0"/>
              <a:t>,</a:t>
            </a:r>
            <a:r>
              <a:rPr lang="en-GB" dirty="0">
                <a:ea typeface="Calibri"/>
                <a:cs typeface="Calibri"/>
                <a:sym typeface="+mn-ea"/>
              </a:rPr>
              <a:t> P. Hermes, </a:t>
            </a:r>
            <a:r>
              <a:rPr lang="en-US" altLang="en-GB" dirty="0">
                <a:ea typeface="Calibri"/>
                <a:cs typeface="Calibri"/>
                <a:sym typeface="+mn-ea"/>
              </a:rPr>
              <a:t>M. Rakic, </a:t>
            </a:r>
            <a:r>
              <a:rPr lang="en-GB" dirty="0">
                <a:ea typeface="Calibri"/>
                <a:cs typeface="Calibri"/>
                <a:sym typeface="+mn-ea"/>
              </a:rPr>
              <a:t>S. Redaelli</a:t>
            </a:r>
            <a:endParaRPr lang="en-US" altLang="en-GB" err="1">
              <a:ea typeface="Calibri"/>
              <a:cs typeface="Calibri"/>
              <a:sym typeface="+mn-ea"/>
            </a:endParaRPr>
          </a:p>
          <a:p>
            <a:r>
              <a:rPr lang="en-US" altLang="en-GB" b="0" dirty="0"/>
              <a:t>HL-LHC Beam Halo Monitor Review - 18 December 2024</a:t>
            </a:r>
            <a:endParaRPr lang="en-US" altLang="en-GB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 of Run3 Halo measurements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1545" y="1439545"/>
            <a:ext cx="9476105" cy="4610100"/>
          </a:xfrm>
          <a:prstGeom prst="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583565" y="2349500"/>
            <a:ext cx="2042795" cy="34467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2800" dirty="0" smtClean="0"/>
              <a:t>06/10/2022</a:t>
            </a:r>
            <a:endParaRPr lang="en-US" sz="2800" dirty="0" smtClean="0"/>
          </a:p>
          <a:p>
            <a:pPr algn="l"/>
            <a:r>
              <a:rPr lang="en-US" sz="2800" dirty="0" smtClean="0"/>
              <a:t>25/10/2022</a:t>
            </a:r>
            <a:endParaRPr lang="en-US" sz="2800" dirty="0" smtClean="0"/>
          </a:p>
          <a:p>
            <a:pPr algn="l"/>
            <a:r>
              <a:rPr lang="en-US" sz="2800" dirty="0" smtClean="0"/>
              <a:t>12/11/2022</a:t>
            </a:r>
            <a:endParaRPr lang="en-US" sz="2800" dirty="0" smtClean="0"/>
          </a:p>
          <a:p>
            <a:pPr algn="l"/>
            <a:r>
              <a:rPr lang="en-US" sz="2800" dirty="0" smtClean="0"/>
              <a:t>09/06/2024</a:t>
            </a:r>
            <a:endParaRPr lang="en-US" sz="2800" dirty="0" smtClean="0"/>
          </a:p>
          <a:p>
            <a:pPr algn="l"/>
            <a:r>
              <a:rPr lang="en-US" sz="2800" dirty="0" smtClean="0"/>
              <a:t>09/06/2024</a:t>
            </a:r>
            <a:endParaRPr lang="en-US" sz="2800" dirty="0" smtClean="0"/>
          </a:p>
          <a:p>
            <a:pPr algn="l"/>
            <a:r>
              <a:rPr lang="en-US" sz="2800" dirty="0" smtClean="0"/>
              <a:t>29/06/2024</a:t>
            </a:r>
            <a:endParaRPr lang="en-US" sz="2800" dirty="0" smtClean="0"/>
          </a:p>
          <a:p>
            <a:pPr algn="l"/>
            <a:r>
              <a:rPr lang="en-US" sz="2800" dirty="0" smtClean="0"/>
              <a:t>12/08/2024</a:t>
            </a:r>
            <a:endParaRPr lang="en-US" sz="2800" dirty="0" smtClean="0"/>
          </a:p>
          <a:p>
            <a:pPr algn="l"/>
            <a:r>
              <a:rPr lang="en-US" sz="2800" dirty="0" smtClean="0"/>
              <a:t>22/08/2024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with initial emittance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1211580"/>
            <a:ext cx="11134090" cy="163893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Can beam halo population be related to initial beam emittance?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Spurious correlations have been observed, but no systematic relations so far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More details available </a:t>
            </a:r>
            <a:r>
              <a:rPr lang="en-US" b="0" dirty="0">
                <a:hlinkClick r:id="rId1" action="ppaction://hlinkfile"/>
              </a:rPr>
              <a:t>here</a:t>
            </a:r>
            <a:endParaRPr lang="en-US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9" name="Content Placeholder 8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76095" y="2992120"/>
            <a:ext cx="9018270" cy="3108325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8801735" y="3160395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Courtesy of M. Rakic</a:t>
            </a:r>
            <a:endParaRPr lang="en-US" sz="12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cloud and beam halo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Recent halo measurements performed at Flat Top (@MD9325)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Comparison of halo population intra-train between different train typologies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25ns: standard train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BCMS: 25ns batch compression, merging, and splitting train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8b4e: train designed to minimize electron cloud presence</a:t>
            </a:r>
            <a:endParaRPr lang="en-US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Strong correlation between halo population and electron cloud intensity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8" name="Content Placeholder 7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057900" y="1433195"/>
            <a:ext cx="5737225" cy="4132580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9182735" y="5613400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Courtesy of M. Rakic</a:t>
            </a:r>
            <a:endParaRPr lang="en-US" sz="1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7445375" y="1224280"/>
            <a:ext cx="3816985" cy="3683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p>
            <a:pPr algn="ctr"/>
            <a:r>
              <a:rPr lang="en-US" dirty="0">
                <a:solidFill>
                  <a:srgbClr val="FF0000"/>
                </a:solidFill>
                <a:ea typeface="Calibri"/>
                <a:cs typeface="Calibri"/>
              </a:rPr>
              <a:t>Collimator scraping @ Flat Top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slow repopulation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4" name="Content Placeholder 3"/>
          <p:cNvSpPr/>
          <p:nvPr>
            <p:ph sz="half" idx="1"/>
          </p:nvPr>
        </p:nvSpPr>
        <p:spPr>
          <a:xfrm>
            <a:off x="407670" y="1092200"/>
            <a:ext cx="11380470" cy="2116455"/>
          </a:xfrm>
        </p:spPr>
        <p:txBody>
          <a:bodyPr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A collimator scraping removes the beam halo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Repeated measurements in same fill suggest long repopulation times (order of hours)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Huge challenge for making comparable measurements!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13" name="Content Placeholder 12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1635125" y="3022600"/>
            <a:ext cx="9204325" cy="3258185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8917940" y="6096635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Courtesy of M. Rakic</a:t>
            </a:r>
            <a:endParaRPr lang="en-US" sz="1200" dirty="0" smtClean="0"/>
          </a:p>
        </p:txBody>
      </p:sp>
      <p:sp>
        <p:nvSpPr>
          <p:cNvPr id="14" name="Text Box 13"/>
          <p:cNvSpPr txBox="1"/>
          <p:nvPr/>
        </p:nvSpPr>
        <p:spPr>
          <a:xfrm>
            <a:off x="7023735" y="3538855"/>
            <a:ext cx="1894205" cy="10769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Measurement performed after FT scraping -&gt; squeeze to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β*</a:t>
            </a:r>
            <a:r>
              <a:rPr lang="en-US" sz="1400" dirty="0" smtClean="0">
                <a:solidFill>
                  <a:srgbClr val="FF0000"/>
                </a:solidFill>
              </a:rPr>
              <a:t>30cm -&gt;</a:t>
            </a:r>
            <a:r>
              <a:rPr lang="en-US" sz="1400" b="1" dirty="0" smtClean="0">
                <a:solidFill>
                  <a:srgbClr val="FF0000"/>
                </a:solidFill>
              </a:rPr>
              <a:t> only 1h collisions</a:t>
            </a:r>
            <a:endParaRPr lang="en-US" sz="1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 distribution and wire compensator impact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4" name="Content Placeholder 3"/>
          <p:cNvSpPr/>
          <p:nvPr>
            <p:ph sz="half" idx="1"/>
          </p:nvPr>
        </p:nvSpPr>
        <p:spPr>
          <a:xfrm>
            <a:off x="407670" y="1092200"/>
            <a:ext cx="11380470" cy="2116455"/>
          </a:xfrm>
        </p:spPr>
        <p:txBody>
          <a:bodyPr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Two EOF scrapings:</a:t>
            </a:r>
            <a:endParaRPr lang="en-US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/>
              <a:t>Fill 9808: wire kept </a:t>
            </a:r>
            <a:r>
              <a:rPr lang="en-US" b="1"/>
              <a:t>OFF 1h before</a:t>
            </a:r>
            <a:r>
              <a:rPr lang="en-US"/>
              <a:t> scraping, </a:t>
            </a:r>
            <a:r>
              <a:rPr lang="en-US" b="1"/>
              <a:t>10 min between</a:t>
            </a:r>
            <a:r>
              <a:rPr lang="en-US"/>
              <a:t> OFF/ON,</a:t>
            </a:r>
            <a:endParaRPr lang="en-US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/>
              <a:t> Fill 9996: wire kept </a:t>
            </a:r>
            <a:r>
              <a:rPr lang="en-US" b="1"/>
              <a:t>ON 5.5h before</a:t>
            </a:r>
            <a:r>
              <a:rPr lang="en-US"/>
              <a:t> scraping, </a:t>
            </a:r>
            <a:r>
              <a:rPr lang="en-US" b="1"/>
              <a:t>10 min between</a:t>
            </a:r>
            <a:r>
              <a:rPr lang="en-US"/>
              <a:t> ON/OFF</a:t>
            </a:r>
            <a:endParaRPr lang="en-US"/>
          </a:p>
          <a:p>
            <a:pPr>
              <a:buFont typeface="Arial" panose="020B0604020202020204" pitchFamily="34" charset="0"/>
            </a:pPr>
            <a:r>
              <a:rPr lang="en-US"/>
              <a:t>On nominal settings, no visible impact of wires on halo population between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19" name="Text Box 18"/>
          <p:cNvSpPr txBox="1"/>
          <p:nvPr/>
        </p:nvSpPr>
        <p:spPr>
          <a:xfrm>
            <a:off x="4911090" y="4740275"/>
            <a:ext cx="6697345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lvl="5" algn="ctr"/>
            <a:r>
              <a:rPr lang="en-US" sz="1600" b="1" dirty="0" smtClean="0"/>
              <a:t>Need for a comparative study with wires kept ON/OFF equal amount of time</a:t>
            </a:r>
            <a:endParaRPr lang="en-US" sz="1600" b="1" dirty="0" smtClean="0"/>
          </a:p>
        </p:txBody>
      </p:sp>
      <p:pic>
        <p:nvPicPr>
          <p:cNvPr id="8" name="Content Placeholder 7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2478405" y="2854960"/>
            <a:ext cx="7234555" cy="1785620"/>
          </a:xfrm>
          <a:prstGeom prst="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4799330" y="5612765"/>
            <a:ext cx="6809105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lvl="5" algn="ctr"/>
            <a:r>
              <a:rPr lang="en-US" sz="1600" b="1" dirty="0" smtClean="0"/>
              <a:t>BB-dominated configurations show more visible effects (in later slides)</a:t>
            </a:r>
            <a:endParaRPr lang="en-US" sz="1600" b="1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investigation - halo induced at injection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4" name="Content Placeholder 3"/>
          <p:cNvSpPr/>
          <p:nvPr>
            <p:ph sz="half" idx="1"/>
          </p:nvPr>
        </p:nvSpPr>
        <p:spPr>
          <a:xfrm>
            <a:off x="407670" y="1423670"/>
            <a:ext cx="5495925" cy="4766310"/>
          </a:xfrm>
        </p:spPr>
        <p:txBody>
          <a:bodyPr>
            <a:normAutofit fontScale="90000" lnSpcReduction="10000"/>
          </a:bodyPr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>
                <a:sym typeface="+mn-ea"/>
              </a:rPr>
              <a:t>Slow repopulation times suggest main halo source </a:t>
            </a:r>
            <a:r>
              <a:rPr lang="en-US">
                <a:sym typeface="+mn-ea"/>
              </a:rPr>
              <a:t>may come from injection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>
                <a:sym typeface="+mn-ea"/>
              </a:rPr>
              <a:t>This checks out with observed improvements after LIU</a:t>
            </a: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>
                <a:sym typeface="+mn-ea"/>
              </a:rPr>
              <a:t>Overview on the topic presented by </a:t>
            </a:r>
            <a:r>
              <a:rPr lang="en-US" b="0">
                <a:sym typeface="+mn-ea"/>
                <a:hlinkClick r:id="rId1" action="ppaction://hlinkfile"/>
              </a:rPr>
              <a:t>S. Kostoglou at recent JAPW</a:t>
            </a:r>
            <a:endParaRPr lang="en-US" b="0">
              <a:sym typeface="+mn-ea"/>
              <a:hlinkClick r:id="rId1" action="ppaction://hlinkfile"/>
            </a:endParaRPr>
          </a:p>
          <a:p>
            <a:pPr>
              <a:buFont typeface="Arial" panose="020B0604020202020204" pitchFamily="34" charset="0"/>
            </a:pP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/>
              <a:t>Modeling of beam tails/halo by means of q-gaussian distributions</a:t>
            </a: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/>
              <a:t>Degradations in beam-halo populations can be traced back up to the PS!</a:t>
            </a: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/>
              <a:t>Main improvements achieved with last iteration of BCMS</a:t>
            </a: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Still an open chalenge relating beam profiles to beam halo scraping measurements!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10" name="Content Placeholder 9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15505" y="1082040"/>
            <a:ext cx="3984625" cy="25793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3911600"/>
            <a:ext cx="5691505" cy="150939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SPS halo population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4" name="Content Placeholder 3"/>
          <p:cNvSpPr/>
          <p:nvPr>
            <p:ph sz="half" idx="1"/>
          </p:nvPr>
        </p:nvSpPr>
        <p:spPr>
          <a:xfrm>
            <a:off x="315595" y="1318260"/>
            <a:ext cx="5728970" cy="4755515"/>
          </a:xfrm>
        </p:spPr>
        <p:txBody>
          <a:bodyPr>
            <a:normAutofit lnSpcReduction="10000"/>
          </a:bodyPr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/>
              <a:t>Comparison of q-value evolution from SPS measurement to LHC at flat bottom</a:t>
            </a: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/>
              <a:t>Clear increase in q-value along the SPS-LHC transfer line</a:t>
            </a: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/>
              <a:t>Biggest relative increase for the case BCMS q-1.0 (most scraped at SPS level)</a:t>
            </a:r>
            <a:endParaRPr lang="en-US" b="0"/>
          </a:p>
        </p:txBody>
      </p:sp>
      <p:pic>
        <p:nvPicPr>
          <p:cNvPr id="3" name="Picture 2" descr="sps-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0" y="1439545"/>
            <a:ext cx="5920105" cy="3894455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8983980" y="5586095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Courtesy of M. Rakic</a:t>
            </a:r>
            <a:endParaRPr lang="en-US" sz="12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12115" y="1296670"/>
            <a:ext cx="11376660" cy="4608195"/>
          </a:xfrm>
        </p:spPr>
        <p:txBody>
          <a:bodyPr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Natural extension of established Dynamic Aperture scale-laws [</a:t>
            </a:r>
            <a:r>
              <a:rPr lang="en-US" b="0" dirty="0">
                <a:hlinkClick r:id="rId1" action="ppaction://hlinkfile"/>
              </a:rPr>
              <a:t>A. Bazzani et al.</a:t>
            </a:r>
            <a:r>
              <a:rPr lang="en-US" b="0" dirty="0"/>
              <a:t>] and local diffusion measurements performed in the LHC [</a:t>
            </a:r>
            <a:r>
              <a:rPr lang="en-US" b="0" dirty="0">
                <a:hlinkClick r:id="rId2" action="ppaction://hlinkfile"/>
              </a:rPr>
              <a:t>A. Gorzawski et al.</a:t>
            </a:r>
            <a:r>
              <a:rPr lang="en-US" b="0" dirty="0"/>
              <a:t>]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Description of beam distribution as solution of a Fokker-Plank equation</a:t>
            </a:r>
            <a:br>
              <a:rPr lang="en-US" b="0" dirty="0"/>
            </a:br>
            <a:br>
              <a:rPr lang="en-US" b="0" dirty="0"/>
            </a:br>
            <a:br>
              <a:rPr lang="en-US" b="0" dirty="0"/>
            </a:br>
            <a:br>
              <a:rPr lang="en-US" b="0" dirty="0"/>
            </a:br>
            <a:br>
              <a:rPr lang="en-US" b="0" dirty="0"/>
            </a:br>
            <a:r>
              <a:rPr lang="en-US" b="0" dirty="0"/>
              <a:t>where perturbations are summarized by the</a:t>
            </a:r>
            <a:br>
              <a:rPr lang="en-US" b="0" dirty="0"/>
            </a:br>
            <a:r>
              <a:rPr lang="en-US" b="0" dirty="0"/>
              <a:t>diffusion coefficient with functional form:</a:t>
            </a:r>
            <a:endParaRPr lang="en-US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Investigating scale-laws: diffusion models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69" name="Google Shape;69;p15"/>
          <p:cNvSpPr txBox="1"/>
          <p:nvPr/>
        </p:nvSpPr>
        <p:spPr>
          <a:xfrm>
            <a:off x="412115" y="5006975"/>
            <a:ext cx="5021580" cy="124587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 panose="020B0604020202020204"/>
              <a:buChar char="●"/>
              <a:defRPr sz="1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○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■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●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○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■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●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○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■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    is the action variable</a:t>
            </a:r>
            <a:endParaRPr lang="en-US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US"/>
              <a:t>  evaluated with measured beam emittance</a:t>
            </a:r>
            <a:endParaRPr lang="en-US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Equation valid only for the beam-halo!</a:t>
            </a:r>
            <a:endParaRPr lang="en-US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Beam core expected to follow a separate regime (mostly due to Beam-beam head-on effects)</a:t>
            </a:r>
            <a:endParaRPr lang="en-US"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585260" y="2396723"/>
            <a:ext cx="4400925" cy="96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098675" y="3962400"/>
            <a:ext cx="3023870" cy="104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6669405" y="2918460"/>
            <a:ext cx="4856480" cy="3334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 title="[89,89,89,&quot;https://www.codecogs.com/eqnedit.php?latex=I#0&quot;]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974185" y="5138405"/>
            <a:ext cx="101964" cy="148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 title="[89,89,89,&quot;https://www.codecogs.com/eqnedit.php?latex=%5Csigma%5E2#0&quot;]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1298365" y="5395115"/>
            <a:ext cx="137948" cy="12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Observable from our diffusive model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81" name="Google Shape;81;p16"/>
          <p:cNvSpPr txBox="1"/>
          <p:nvPr>
            <p:ph type="body" idx="1"/>
          </p:nvPr>
        </p:nvSpPr>
        <p:spPr>
          <a:xfrm>
            <a:off x="408305" y="1021080"/>
            <a:ext cx="5629275" cy="46926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tx2"/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BEAM-HALO POPULATION</a:t>
            </a:r>
            <a:br>
              <a:rPr lang="en-US" sz="2400" b="1">
                <a:solidFill>
                  <a:schemeClr val="tx2"/>
                </a:solidFill>
              </a:rPr>
            </a:br>
            <a:br>
              <a:rPr lang="en-US" sz="2400" b="1">
                <a:solidFill>
                  <a:schemeClr val="tx2"/>
                </a:solidFill>
              </a:rPr>
            </a:br>
            <a:endParaRPr sz="2400" b="1">
              <a:solidFill>
                <a:schemeClr val="tx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400" b="1">
              <a:solidFill>
                <a:schemeClr val="tx2"/>
              </a:solidFill>
            </a:endParaRPr>
          </a:p>
          <a:p>
            <a:pPr marL="0" lvl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rPr lang="en-US" sz="1600" b="1">
                <a:solidFill>
                  <a:schemeClr val="tx2"/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Measured by means of </a:t>
            </a:r>
            <a:r>
              <a:rPr lang="en-US" sz="1600" b="1">
                <a:solidFill>
                  <a:schemeClr val="tx2"/>
                </a:solidFill>
                <a:highlight>
                  <a:srgbClr val="FF0000"/>
                </a:highlight>
                <a:latin typeface="Arial" panose="020B0604020202020204"/>
                <a:ea typeface="Arial" panose="020B0604020202020204"/>
                <a:cs typeface="Arial" panose="020B0604020202020204"/>
              </a:rPr>
              <a:t>Collimator Scrapings</a:t>
            </a:r>
            <a:endParaRPr lang="en-US" sz="1600" b="0">
              <a:solidFill>
                <a:schemeClr val="tx2"/>
              </a:solidFill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6050280" y="1021080"/>
            <a:ext cx="5738495" cy="502856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 panose="020B0604020202020204"/>
              <a:buChar char="●"/>
              <a:defRPr sz="1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○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■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●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○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■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●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○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 panose="020B0604020202020204"/>
              <a:buChar char="■"/>
              <a:defRPr sz="12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tx2"/>
                </a:solidFill>
              </a:rPr>
              <a:t>BEAM-LOSS SIGNAL AT DIFFERENT AMPLITUDES</a:t>
            </a:r>
            <a:br>
              <a:rPr lang="en-US" sz="1600" b="1">
                <a:solidFill>
                  <a:schemeClr val="tx2"/>
                </a:solidFill>
              </a:rPr>
            </a:br>
            <a:endParaRPr sz="1600" b="1">
              <a:solidFill>
                <a:schemeClr val="tx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600" b="1">
              <a:solidFill>
                <a:schemeClr val="tx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en-US" sz="1600" b="1">
                <a:solidFill>
                  <a:schemeClr val="tx2"/>
                </a:solidFill>
              </a:rPr>
            </a:br>
            <a:r>
              <a:rPr lang="en-US" sz="1600" b="1">
                <a:solidFill>
                  <a:schemeClr val="tx2"/>
                </a:solidFill>
                <a:sym typeface="+mn-ea"/>
              </a:rPr>
              <a:t>Measured while </a:t>
            </a:r>
            <a:r>
              <a:rPr lang="en-US" sz="1600" b="1">
                <a:solidFill>
                  <a:schemeClr val="tx2"/>
                </a:solidFill>
                <a:highlight>
                  <a:srgbClr val="00FF00"/>
                </a:highlight>
                <a:sym typeface="+mn-ea"/>
              </a:rPr>
              <a:t>retracting the collimator  </a:t>
            </a:r>
            <a:endParaRPr sz="1600" b="1">
              <a:solidFill>
                <a:schemeClr val="tx2"/>
              </a:solidFill>
              <a:highlight>
                <a:srgbClr val="00FF00"/>
              </a:highlight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>
                <a:solidFill>
                  <a:schemeClr val="tx2"/>
                </a:solidFill>
              </a:rPr>
              <a:t>Outward movements or alternation of outward and inward movements </a:t>
            </a:r>
            <a:r>
              <a:rPr lang="en-US" sz="1600" b="1">
                <a:solidFill>
                  <a:schemeClr val="tx2"/>
                </a:solidFill>
              </a:rPr>
              <a:t>with pauses in between</a:t>
            </a:r>
            <a:r>
              <a:rPr lang="en-US" sz="1600">
                <a:solidFill>
                  <a:schemeClr val="tx2"/>
                </a:solidFill>
              </a:rPr>
              <a:t>;</a:t>
            </a:r>
            <a:endParaRPr lang="en-US" sz="1600">
              <a:solidFill>
                <a:schemeClr val="tx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/>
              <a:t>J</a:t>
            </a:r>
            <a:r>
              <a:rPr lang="en-US" sz="1600" baseline="-25000"/>
              <a:t>eq</a:t>
            </a:r>
            <a:r>
              <a:rPr lang="en-US" sz="1600"/>
              <a:t>; is the stabilized BLM beam-loss signal  </a:t>
            </a:r>
            <a:endParaRPr lang="en-US" sz="1600"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844550" y="1439545"/>
            <a:ext cx="4043680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6878320" y="1439545"/>
            <a:ext cx="3722370" cy="100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Untitl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155" y="3986530"/>
            <a:ext cx="5686425" cy="22415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/>
        </p:nvSpPr>
        <p:spPr>
          <a:xfrm>
            <a:off x="6240145" y="4383405"/>
            <a:ext cx="6075045" cy="1558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/>
              <a:buNone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38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700" indent="-3238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185" indent="-3238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Measurement performed at the end of </a:t>
            </a:r>
            <a:br>
              <a:rPr lang="en-US" dirty="0"/>
            </a:br>
            <a:r>
              <a:rPr lang="en-US" dirty="0"/>
              <a:t>Beam-Beam wire compensation MD in 2022</a:t>
            </a:r>
            <a:endParaRPr lang="en-US" dirty="0"/>
          </a:p>
          <a:p>
            <a:pPr lvl="1"/>
            <a:r>
              <a:rPr lang="en-US" dirty="0" err="1"/>
              <a:t>Special configuration dominated by BB effects</a:t>
            </a:r>
            <a:endParaRPr lang="en-US" dirty="0" err="1"/>
          </a:p>
          <a:p>
            <a:pPr lvl="1"/>
            <a:r>
              <a:rPr lang="en-US" dirty="0"/>
              <a:t>Wire compensation available in B2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of diffusion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7350" y="5459730"/>
            <a:ext cx="5616575" cy="82613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Overall great fit reconstruction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Able to relate both beam-halo and equilibrium beam loss signal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sym typeface="+mn-ea"/>
              </a:rPr>
              <a:t>Lower diffusion reconstructed with Beam-Beam wire compensators on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121" name="Google Shape;121;p20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6056655" y="1033095"/>
            <a:ext cx="5732119" cy="262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0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7982280" y="3653640"/>
            <a:ext cx="2791851" cy="181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43539" y="1033239"/>
            <a:ext cx="5880950" cy="256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903730" y="3653790"/>
            <a:ext cx="2583815" cy="16637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/>
          <p:cNvSpPr>
            <a:spLocks noGrp="1"/>
          </p:cNvSpPr>
          <p:nvPr/>
        </p:nvSpPr>
        <p:spPr>
          <a:xfrm>
            <a:off x="7030085" y="5551170"/>
            <a:ext cx="5017135" cy="734695"/>
          </a:xfrm>
          <a:prstGeom prst="rect">
            <a:avLst/>
          </a:prstGeom>
        </p:spPr>
        <p:txBody>
          <a:bodyPr vert="horz" lIns="0" tIns="0" rIns="0" bIns="0" rtlCol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/>
              <a:buNone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38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700" indent="-3238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185" indent="-3238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endParaRPr lang="en-US" sz="920" dirty="0"/>
          </a:p>
          <a:p>
            <a:pPr lvl="1" algn="l"/>
            <a:r>
              <a:rPr lang="en-US" sz="920" dirty="0">
                <a:hlinkClick r:id="rId5" action="ppaction://hlinkfile"/>
              </a:rPr>
              <a:t>Initial analysis of B1 presented at IPAC’23</a:t>
            </a:r>
            <a:endParaRPr lang="en-US" sz="920" dirty="0"/>
          </a:p>
          <a:p>
            <a:pPr lvl="1" algn="l"/>
            <a:r>
              <a:rPr lang="en-US" sz="920" dirty="0" err="1"/>
              <a:t>Complete work to be published on EPJ Plus @ C.E. Montanari et al. “Measurement of the nonlinear diffusion of the proton beam halo at the CERN LHC”</a:t>
            </a:r>
            <a:endParaRPr lang="en-US" sz="920" dirty="0" err="1"/>
          </a:p>
        </p:txBody>
      </p:sp>
      <p:sp>
        <p:nvSpPr>
          <p:cNvPr id="27" name="Text Box 26"/>
          <p:cNvSpPr txBox="1"/>
          <p:nvPr/>
        </p:nvSpPr>
        <p:spPr>
          <a:xfrm>
            <a:off x="1362710" y="1439545"/>
            <a:ext cx="1393190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000" dirty="0" smtClean="0">
                <a:solidFill>
                  <a:srgbClr val="FF0000"/>
                </a:solidFill>
              </a:rPr>
              <a:t>Calibrated BLM beam loss signal</a:t>
            </a:r>
            <a:endParaRPr lang="en-US" sz="1000" dirty="0" smtClean="0">
              <a:solidFill>
                <a:srgbClr val="FF0000"/>
              </a:solidFill>
            </a:endParaRPr>
          </a:p>
        </p:txBody>
      </p:sp>
      <p:sp>
        <p:nvSpPr>
          <p:cNvPr id="28" name="Text Box 27"/>
          <p:cNvSpPr txBox="1"/>
          <p:nvPr/>
        </p:nvSpPr>
        <p:spPr>
          <a:xfrm>
            <a:off x="942975" y="2859405"/>
            <a:ext cx="1393190" cy="1536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000" dirty="0" smtClean="0">
                <a:solidFill>
                  <a:srgbClr val="FF0000"/>
                </a:solidFill>
              </a:rPr>
              <a:t>Beam halo population</a:t>
            </a:r>
            <a:endParaRPr lang="en-US" sz="1000" dirty="0" smtClean="0">
              <a:solidFill>
                <a:srgbClr val="FF0000"/>
              </a:solidFill>
            </a:endParaRPr>
          </a:p>
        </p:txBody>
      </p:sp>
      <p:sp>
        <p:nvSpPr>
          <p:cNvPr id="30" name="Text Box 29"/>
          <p:cNvSpPr txBox="1"/>
          <p:nvPr/>
        </p:nvSpPr>
        <p:spPr>
          <a:xfrm>
            <a:off x="9570085" y="4170045"/>
            <a:ext cx="127127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Reconstructed Diffusion coefficient B2</a:t>
            </a:r>
            <a:endParaRPr lang="en-US" sz="900" dirty="0" smtClean="0">
              <a:solidFill>
                <a:srgbClr val="FF0000"/>
              </a:solidFill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3216275" y="4263390"/>
            <a:ext cx="127127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Reconstructed Diffusion coefficient B1</a:t>
            </a:r>
            <a:endParaRPr lang="en-US" sz="900" dirty="0" smtClean="0">
              <a:solidFill>
                <a:srgbClr val="FF0000"/>
              </a:solidFill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9876155" y="2705735"/>
            <a:ext cx="1393190" cy="461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000" dirty="0" smtClean="0">
                <a:solidFill>
                  <a:srgbClr val="FF0000"/>
                </a:solidFill>
              </a:rPr>
              <a:t>(B2 scraping data w/o BBCW polluted by bunch instabilities)</a:t>
            </a:r>
            <a:endParaRPr lang="en-US" sz="1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10" name="Content Placeholder 4"/>
          <p:cNvSpPr>
            <a:spLocks noGrp="1"/>
          </p:cNvSpPr>
          <p:nvPr/>
        </p:nvSpPr>
        <p:spPr>
          <a:xfrm>
            <a:off x="407354" y="1615758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2255" algn="l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>
                <a:sym typeface="+mn-ea"/>
              </a:rPr>
              <a:t>Introduction: LHC collimation and the halo problem</a:t>
            </a:r>
            <a:endParaRPr lang="en-US" sz="2100"/>
          </a:p>
          <a:p>
            <a:r>
              <a:rPr lang="en-US" sz="2100">
                <a:sym typeface="+mn-ea"/>
              </a:rPr>
              <a:t>Beam Halo - Measurement methodology</a:t>
            </a:r>
            <a:endParaRPr lang="en-US" sz="2100"/>
          </a:p>
          <a:p>
            <a:pPr lvl="1"/>
            <a:r>
              <a:rPr lang="en-US" sz="2100">
                <a:sym typeface="+mn-ea"/>
              </a:rPr>
              <a:t>Collimator scraping and calibrated BLM signal</a:t>
            </a:r>
            <a:endParaRPr lang="en-US" sz="2100"/>
          </a:p>
          <a:p>
            <a:pPr lvl="1"/>
            <a:r>
              <a:rPr lang="en-US" sz="2100">
                <a:sym typeface="+mn-ea"/>
              </a:rPr>
              <a:t>Bunch-by-bunch visualization via fastBCT</a:t>
            </a:r>
            <a:endParaRPr lang="en-US" sz="2100"/>
          </a:p>
          <a:p>
            <a:r>
              <a:rPr lang="en-US" sz="2100">
                <a:sym typeface="+mn-ea"/>
              </a:rPr>
              <a:t>Beam Halo - Recent observations</a:t>
            </a:r>
            <a:endParaRPr lang="en-US" sz="2100"/>
          </a:p>
          <a:p>
            <a:pPr lvl="1"/>
            <a:r>
              <a:rPr lang="en-US" sz="2100">
                <a:sym typeface="+mn-ea"/>
              </a:rPr>
              <a:t>Recall of Run2 and Run3</a:t>
            </a:r>
            <a:endParaRPr lang="en-US" sz="2100"/>
          </a:p>
          <a:p>
            <a:pPr lvl="1"/>
            <a:r>
              <a:rPr lang="en-US" sz="2100">
                <a:sym typeface="+mn-ea"/>
              </a:rPr>
              <a:t>Correlation with e-cloud</a:t>
            </a:r>
            <a:endParaRPr lang="en-US" sz="2100"/>
          </a:p>
          <a:p>
            <a:pPr lvl="1"/>
            <a:r>
              <a:rPr lang="en-US" sz="2100">
                <a:sym typeface="+mn-ea"/>
              </a:rPr>
              <a:t>Slow repopulation</a:t>
            </a:r>
            <a:endParaRPr lang="en-US" sz="2100">
              <a:sym typeface="+mn-ea"/>
            </a:endParaRPr>
          </a:p>
          <a:p>
            <a:pPr lvl="1"/>
            <a:r>
              <a:rPr lang="en-US" sz="2100">
                <a:sym typeface="+mn-ea"/>
              </a:rPr>
              <a:t>Influence from BB effects and observed differences with BBCW</a:t>
            </a:r>
            <a:endParaRPr lang="en-US" sz="2100"/>
          </a:p>
          <a:p>
            <a:r>
              <a:rPr lang="en-US" sz="2100">
                <a:sym typeface="+mn-ea"/>
              </a:rPr>
              <a:t>Ongoing modelling efforts</a:t>
            </a:r>
            <a:endParaRPr lang="en-US" sz="2100"/>
          </a:p>
          <a:p>
            <a:pPr lvl="1"/>
            <a:r>
              <a:rPr lang="en-US" sz="2100">
                <a:sym typeface="+mn-ea"/>
              </a:rPr>
              <a:t>Global diffusive models</a:t>
            </a:r>
            <a:endParaRPr lang="en-US" sz="2100"/>
          </a:p>
          <a:p>
            <a:pPr lvl="1"/>
            <a:r>
              <a:rPr lang="en-US" sz="2100">
                <a:sym typeface="+mn-ea"/>
              </a:rPr>
              <a:t>Chaos indicators for single-particle tracking</a:t>
            </a:r>
            <a:endParaRPr lang="en-US" sz="2100">
              <a:sym typeface="+mn-ea"/>
            </a:endParaRPr>
          </a:p>
          <a:p>
            <a:pPr lvl="1"/>
            <a:r>
              <a:rPr lang="en-US" sz="2100">
                <a:sym typeface="+mn-ea"/>
              </a:rPr>
              <a:t>Investigations at injection</a:t>
            </a:r>
            <a:endParaRPr lang="en-US" sz="2100"/>
          </a:p>
          <a:p>
            <a:endParaRPr lang="en-US"/>
          </a:p>
        </p:txBody>
      </p:sp>
      <p:sp>
        <p:nvSpPr>
          <p:cNvPr id="11" name="Title 5"/>
          <p:cNvSpPr>
            <a:spLocks noGrp="1"/>
          </p:cNvSpPr>
          <p:nvPr/>
        </p:nvSpPr>
        <p:spPr>
          <a:xfrm>
            <a:off x="407353" y="39708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Outline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305" y="373380"/>
            <a:ext cx="7524750" cy="1065530"/>
          </a:xfrm>
        </p:spPr>
        <p:txBody>
          <a:bodyPr/>
          <a:lstStyle/>
          <a:p>
            <a:r>
              <a:rPr lang="en-US" sz="3200" dirty="0"/>
              <a:t>Enhancing single-particle tracking: Chaos Indicators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1592580"/>
            <a:ext cx="5235575" cy="460819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Chaos: sensitivity of a particle orbit to initial perturbations 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Performance studies based on chaos have been performed in the past with, e.g., the Fast Lyapunov Indicator (FLI)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We are studying applications of </a:t>
            </a:r>
            <a:r>
              <a:rPr lang="en-US" b="0" dirty="0">
                <a:hlinkClick r:id="rId1" action="ppaction://hlinkfile"/>
              </a:rPr>
              <a:t>more advanced chaos indicators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Implementation (CPU/GPU) on Xsuite under the package </a:t>
            </a:r>
            <a:r>
              <a:rPr lang="en-US" b="0" dirty="0">
                <a:hlinkClick r:id="rId2" action="ppaction://hlinkfile"/>
              </a:rPr>
              <a:t>Xnlbd</a:t>
            </a:r>
            <a:endParaRPr lang="en-US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4857" y="552571"/>
            <a:ext cx="3762375" cy="2876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4061" y="3388730"/>
            <a:ext cx="3962400" cy="2971800"/>
          </a:xfrm>
          <a:prstGeom prst="rect">
            <a:avLst/>
          </a:prstGeom>
        </p:spPr>
      </p:pic>
      <p:sp>
        <p:nvSpPr>
          <p:cNvPr id="10" name="Arrow: Down 8"/>
          <p:cNvSpPr/>
          <p:nvPr/>
        </p:nvSpPr>
        <p:spPr>
          <a:xfrm>
            <a:off x="11044659" y="2865458"/>
            <a:ext cx="491924" cy="96455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614945" y="705017"/>
            <a:ext cx="280068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p>
            <a:pPr algn="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Dynamic </a:t>
            </a:r>
            <a:r>
              <a:rPr lang="en-GB" dirty="0">
                <a:solidFill>
                  <a:srgbClr val="FF0000"/>
                </a:solidFill>
              </a:rPr>
              <a:t>Aperture</a:t>
            </a:r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 Tracking </a:t>
            </a:r>
            <a:endParaRPr lang="en-US">
              <a:solidFill>
                <a:srgbClr val="FF0000"/>
              </a:solidFill>
              <a:ea typeface="Calibri"/>
              <a:cs typeface="Calibri"/>
            </a:endParaRPr>
          </a:p>
          <a:p>
            <a:pPr algn="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@10</a:t>
            </a:r>
            <a:r>
              <a:rPr lang="en-GB" baseline="30000" dirty="0">
                <a:solidFill>
                  <a:srgbClr val="FF0000"/>
                </a:solidFill>
                <a:ea typeface="Calibri"/>
                <a:cs typeface="Calibri"/>
              </a:rPr>
              <a:t>6</a:t>
            </a:r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 turns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91120" y="3638716"/>
            <a:ext cx="280068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p>
            <a:pPr algn="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FLI Tracking 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  <a:p>
            <a:pPr algn="r"/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@10</a:t>
            </a:r>
            <a:r>
              <a:rPr lang="en-GB" baseline="30000" dirty="0">
                <a:solidFill>
                  <a:srgbClr val="FF0000"/>
                </a:solidFill>
                <a:ea typeface="Calibri"/>
                <a:cs typeface="Calibri"/>
              </a:rPr>
              <a:t>5</a:t>
            </a:r>
            <a:r>
              <a:rPr lang="en-GB" dirty="0">
                <a:solidFill>
                  <a:srgbClr val="FF0000"/>
                </a:solidFill>
                <a:ea typeface="Calibri"/>
                <a:cs typeface="Calibri"/>
              </a:rPr>
              <a:t> turns</a:t>
            </a:r>
            <a:endParaRPr lang="en-US" dirty="0">
              <a:solidFill>
                <a:srgbClr val="FF0000"/>
              </a:solidFill>
              <a:ea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5440" y="1182370"/>
            <a:ext cx="2676525" cy="1811655"/>
          </a:xfrm>
          <a:prstGeom prst="rect">
            <a:avLst/>
          </a:prstGeom>
        </p:spPr>
      </p:pic>
      <p:sp>
        <p:nvSpPr>
          <p:cNvPr id="14" name="Text Box 13"/>
          <p:cNvSpPr txBox="1"/>
          <p:nvPr/>
        </p:nvSpPr>
        <p:spPr>
          <a:xfrm>
            <a:off x="5943600" y="3154680"/>
            <a:ext cx="2897505" cy="738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lvl="0" indent="0" algn="l">
              <a:buFont typeface="Arial" panose="020B0604020202020204" pitchFamily="34" charset="0"/>
              <a:buNone/>
            </a:pPr>
            <a:r>
              <a:rPr lang="en-US" altLang="it-IT" sz="1600" dirty="0">
                <a:solidFill>
                  <a:srgbClr val="303030"/>
                </a:solidFill>
                <a:ea typeface="+mn-lt"/>
                <a:cs typeface="+mn-lt"/>
                <a:sym typeface="+mn-ea"/>
              </a:rPr>
              <a:t>Lyapunov Exponent </a:t>
            </a:r>
            <a:r>
              <a:rPr lang="it-IT" sz="1600" dirty="0">
                <a:solidFill>
                  <a:srgbClr val="303030"/>
                </a:solidFill>
                <a:ea typeface="+mn-lt"/>
                <a:cs typeface="+mn-lt"/>
                <a:sym typeface="+mn-ea"/>
              </a:rPr>
              <a:t>λ</a:t>
            </a:r>
            <a:endParaRPr lang="it-IT" sz="1600" dirty="0">
              <a:solidFill>
                <a:srgbClr val="303030"/>
              </a:solidFill>
              <a:ea typeface="+mn-lt"/>
              <a:cs typeface="+mn-lt"/>
              <a:sym typeface="+mn-ea"/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303030"/>
                </a:solidFill>
                <a:ea typeface="+mn-lt"/>
                <a:cs typeface="+mn-lt"/>
                <a:sym typeface="+mn-ea"/>
              </a:rPr>
              <a:t>λ </a:t>
            </a:r>
            <a:r>
              <a:rPr lang="it-IT" sz="1600" dirty="0">
                <a:solidFill>
                  <a:srgbClr val="303030"/>
                </a:solidFill>
                <a:latin typeface="Calibri"/>
                <a:ea typeface="Calibri"/>
                <a:cs typeface="Calibri"/>
                <a:sym typeface="+mn-ea"/>
              </a:rPr>
              <a:t>= 0 - </a:t>
            </a:r>
            <a:r>
              <a:rPr lang="it-IT" sz="1600" dirty="0">
                <a:solidFill>
                  <a:srgbClr val="303030"/>
                </a:solidFill>
                <a:latin typeface="Calibri Light"/>
                <a:ea typeface="Calibri"/>
                <a:cs typeface="Calibri"/>
                <a:sym typeface="+mn-ea"/>
              </a:rPr>
              <a:t>Non-</a:t>
            </a:r>
            <a:r>
              <a:rPr lang="it-IT" sz="1600" dirty="0" err="1">
                <a:solidFill>
                  <a:srgbClr val="303030"/>
                </a:solidFill>
                <a:latin typeface="Calibri Light"/>
                <a:ea typeface="Calibri"/>
                <a:cs typeface="Calibri"/>
                <a:sym typeface="+mn-ea"/>
              </a:rPr>
              <a:t>chaotic</a:t>
            </a:r>
            <a:endParaRPr lang="it-IT" sz="1600" dirty="0">
              <a:solidFill>
                <a:srgbClr val="303030"/>
              </a:solidFill>
              <a:latin typeface="Calibri Light"/>
              <a:ea typeface="Calibri"/>
              <a:cs typeface="Calibri"/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303030"/>
                </a:solidFill>
                <a:ea typeface="+mn-lt"/>
                <a:cs typeface="+mn-lt"/>
                <a:sym typeface="+mn-ea"/>
              </a:rPr>
              <a:t>λ </a:t>
            </a:r>
            <a:r>
              <a:rPr lang="it-IT" sz="1600" dirty="0">
                <a:solidFill>
                  <a:srgbClr val="303030"/>
                </a:solidFill>
                <a:latin typeface="Calibri"/>
                <a:ea typeface="Calibri"/>
                <a:cs typeface="Calibri"/>
                <a:sym typeface="+mn-ea"/>
              </a:rPr>
              <a:t>&gt; 0 - </a:t>
            </a:r>
            <a:r>
              <a:rPr lang="it-IT" sz="1600" dirty="0" err="1">
                <a:solidFill>
                  <a:srgbClr val="303030"/>
                </a:solidFill>
                <a:latin typeface="Calibri Light"/>
                <a:ea typeface="Calibri"/>
                <a:cs typeface="Calibri"/>
                <a:sym typeface="+mn-ea"/>
              </a:rPr>
              <a:t>Chaotic</a:t>
            </a:r>
            <a:endParaRPr lang="it-IT" sz="1600" dirty="0" err="1" smtClean="0">
              <a:solidFill>
                <a:srgbClr val="303030"/>
              </a:solidFill>
              <a:latin typeface="Calibri Light"/>
              <a:ea typeface="Calibri"/>
              <a:cs typeface="Calibri"/>
              <a:sym typeface="+mn-ea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837805" y="2522220"/>
            <a:ext cx="120015" cy="63246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FLI evaluation on HL-LHC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1439545"/>
            <a:ext cx="5385435" cy="476123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Lattice </a:t>
            </a:r>
            <a:r>
              <a:rPr lang="it-IT" sz="1600" dirty="0" err="1">
                <a:solidFill>
                  <a:schemeClr val="tx2"/>
                </a:solidFill>
                <a:cs typeface="Arial" panose="020B0604020202020204"/>
                <a:sym typeface="+mn-ea"/>
              </a:rPr>
              <a:t>considered</a:t>
            </a:r>
            <a:r>
              <a:rPr lang="it-IT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 with and </a:t>
            </a:r>
            <a:r>
              <a:rPr lang="it-IT" sz="1600" dirty="0" err="1">
                <a:solidFill>
                  <a:schemeClr val="tx2"/>
                </a:solidFill>
                <a:cs typeface="Arial" panose="020B0604020202020204"/>
                <a:sym typeface="+mn-ea"/>
              </a:rPr>
              <a:t>without</a:t>
            </a:r>
            <a:r>
              <a:rPr lang="it-IT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 </a:t>
            </a:r>
            <a:r>
              <a:rPr lang="it-IT" sz="1600" dirty="0" err="1">
                <a:solidFill>
                  <a:schemeClr val="tx2"/>
                </a:solidFill>
                <a:cs typeface="Arial" panose="020B0604020202020204"/>
                <a:sym typeface="+mn-ea"/>
              </a:rPr>
              <a:t>Beam-Beam</a:t>
            </a:r>
            <a:r>
              <a:rPr lang="it-IT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 </a:t>
            </a:r>
            <a:r>
              <a:rPr lang="it-IT" sz="1600" dirty="0" err="1">
                <a:solidFill>
                  <a:schemeClr val="tx2"/>
                </a:solidFill>
                <a:cs typeface="Arial" panose="020B0604020202020204"/>
                <a:sym typeface="+mn-ea"/>
              </a:rPr>
              <a:t>effects</a:t>
            </a:r>
            <a:endParaRPr lang="it-IT" sz="1600" dirty="0">
              <a:solidFill>
                <a:schemeClr val="tx2"/>
              </a:solidFill>
              <a:cs typeface="Arial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Different c</a:t>
            </a:r>
            <a:r>
              <a:rPr 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haos topology with BB </a:t>
            </a:r>
            <a:r>
              <a:rPr lang="en-US" alt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weak-strong </a:t>
            </a:r>
            <a:endParaRPr lang="en-GB" sz="1600" dirty="0">
              <a:solidFill>
                <a:schemeClr val="tx2"/>
              </a:solidFill>
              <a:cs typeface="Arial" panose="020B0604020202020204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T</a:t>
            </a:r>
            <a:r>
              <a:rPr 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hin chaotic border and resonance-like lines </a:t>
            </a:r>
            <a:r>
              <a:rPr lang="en-US" alt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 </a:t>
            </a:r>
            <a:r>
              <a:rPr 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without BB</a:t>
            </a:r>
            <a:endParaRPr lang="en-GB" sz="1600" dirty="0">
              <a:solidFill>
                <a:schemeClr val="tx2"/>
              </a:solidFill>
              <a:cs typeface="Arial" panose="020B0604020202020204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Large regions of chaos appearing with BB</a:t>
            </a:r>
            <a:r>
              <a:rPr lang="en-US" alt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 long-range</a:t>
            </a:r>
            <a:r>
              <a:rPr 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;</a:t>
            </a:r>
            <a:endParaRPr lang="en-GB" sz="1600" dirty="0">
              <a:solidFill>
                <a:schemeClr val="tx2"/>
              </a:solidFill>
              <a:cs typeface="Arial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Light chaos can be observed up to the core region of the beam </a:t>
            </a:r>
            <a:r>
              <a:rPr lang="en-US" alt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due to head-on BB</a:t>
            </a:r>
            <a:r>
              <a:rPr lang="en-GB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;</a:t>
            </a:r>
            <a:endParaRPr lang="en-GB" sz="1600" dirty="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C</a:t>
            </a:r>
            <a:r>
              <a:rPr lang="it-IT" sz="1600" dirty="0" err="1">
                <a:solidFill>
                  <a:schemeClr val="tx2"/>
                </a:solidFill>
                <a:cs typeface="Arial" panose="020B0604020202020204"/>
                <a:sym typeface="+mn-ea"/>
              </a:rPr>
              <a:t>haos</a:t>
            </a:r>
            <a:r>
              <a:rPr lang="it-IT" sz="1600" dirty="0">
                <a:solidFill>
                  <a:schemeClr val="tx2"/>
                </a:solidFill>
                <a:cs typeface="Arial" panose="020B0604020202020204"/>
                <a:sym typeface="+mn-ea"/>
              </a:rPr>
              <a:t> </a:t>
            </a:r>
            <a:r>
              <a:rPr lang="it-IT" sz="1600" dirty="0" err="1">
                <a:solidFill>
                  <a:schemeClr val="tx2"/>
                </a:solidFill>
                <a:cs typeface="Arial" panose="020B0604020202020204"/>
                <a:sym typeface="+mn-ea"/>
              </a:rPr>
              <a:t>topology</a:t>
            </a:r>
            <a:r>
              <a:rPr lang="en-US" altLang="it-IT" sz="1600" dirty="0" err="1">
                <a:solidFill>
                  <a:schemeClr val="tx2"/>
                </a:solidFill>
                <a:cs typeface="Arial" panose="020B0604020202020204"/>
                <a:sym typeface="+mn-ea"/>
              </a:rPr>
              <a:t> reflects interplay of nonlinear contributions (beam-beam, longitudinal motion, etc.)</a:t>
            </a:r>
            <a:endParaRPr lang="it-IT" sz="1600" dirty="0" err="1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GB" sz="1600" dirty="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GB" sz="1600" dirty="0">
                <a:solidFill>
                  <a:schemeClr val="tx1">
                    <a:lumMod val="60000"/>
                    <a:lumOff val="40000"/>
                  </a:schemeClr>
                </a:solidFill>
                <a:cs typeface="Arial" panose="020B0604020202020204"/>
                <a:sym typeface="+mn-ea"/>
              </a:rPr>
              <a:t>Ongoing work: connect observed chaos timescales to diffusion presence/halo population</a:t>
            </a:r>
            <a:endParaRPr lang="en-US" altLang="en-GB" sz="1600" dirty="0">
              <a:solidFill>
                <a:schemeClr val="tx1">
                  <a:lumMod val="60000"/>
                  <a:lumOff val="40000"/>
                </a:schemeClr>
              </a:solidFill>
              <a:cs typeface="Arial" panose="020B0604020202020204"/>
              <a:sym typeface="+mn-ea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9" name="Immagine 6" descr="Immagine che contiene testo, mappa, schermata&#10;&#10;Descrizione generata automaticament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56015" y="1307465"/>
            <a:ext cx="3277870" cy="2458720"/>
          </a:xfrm>
          <a:prstGeom prst="rect">
            <a:avLst/>
          </a:prstGeom>
        </p:spPr>
      </p:pic>
      <p:pic>
        <p:nvPicPr>
          <p:cNvPr id="11" name="Immagine 9" descr="Immagine che contiene testo, schermata, diagramma, mappa&#10;&#10;Descrizione generata automaticamente"/>
          <p:cNvPicPr>
            <a:picLocks noChangeAspect="1"/>
          </p:cNvPicPr>
          <p:nvPr/>
        </p:nvPicPr>
        <p:blipFill>
          <a:blip r:embed="rId2"/>
          <a:srcRect r="19548"/>
          <a:stretch>
            <a:fillRect/>
          </a:stretch>
        </p:blipFill>
        <p:spPr>
          <a:xfrm>
            <a:off x="6356350" y="1270635"/>
            <a:ext cx="2676525" cy="2495550"/>
          </a:xfrm>
          <a:prstGeom prst="rect">
            <a:avLst/>
          </a:prstGeom>
        </p:spPr>
      </p:pic>
      <p:pic>
        <p:nvPicPr>
          <p:cNvPr id="12" name="Immagine 7" descr="Immagine che contiene testo, schermata, diagramma, Policromia&#10;&#10;Descrizione generata automaticamente"/>
          <p:cNvPicPr>
            <a:picLocks noChangeAspect="1"/>
          </p:cNvPicPr>
          <p:nvPr/>
        </p:nvPicPr>
        <p:blipFill>
          <a:blip r:embed="rId3"/>
          <a:srcRect r="21023"/>
          <a:stretch>
            <a:fillRect/>
          </a:stretch>
        </p:blipFill>
        <p:spPr>
          <a:xfrm>
            <a:off x="6356350" y="3671570"/>
            <a:ext cx="2676525" cy="2541905"/>
          </a:xfrm>
          <a:prstGeom prst="rect">
            <a:avLst/>
          </a:prstGeom>
        </p:spPr>
      </p:pic>
      <p:pic>
        <p:nvPicPr>
          <p:cNvPr id="14" name="Immagine 11" descr="Immagine che contiene testo, schermata, Policromia, diagramma&#10;&#10;Descrizione generata automaticamente"/>
          <p:cNvPicPr>
            <a:picLocks noChangeAspect="1"/>
          </p:cNvPicPr>
          <p:nvPr/>
        </p:nvPicPr>
        <p:blipFill>
          <a:blip r:embed="rId4"/>
          <a:srcRect l="8772"/>
          <a:stretch>
            <a:fillRect/>
          </a:stretch>
        </p:blipFill>
        <p:spPr>
          <a:xfrm>
            <a:off x="9032875" y="3708400"/>
            <a:ext cx="3001010" cy="2467610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 rot="10800000">
            <a:off x="6435725" y="2115185"/>
            <a:ext cx="430530" cy="657860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pPr algn="l"/>
            <a:r>
              <a:rPr lang="en-GB" sz="1400" dirty="0">
                <a:sym typeface="+mn-ea"/>
              </a:rPr>
              <a:t>(zeta=0)</a:t>
            </a:r>
            <a:endParaRPr lang="en-GB" sz="1400" dirty="0">
              <a:cs typeface="Arial" panose="020B0604020202020204"/>
            </a:endParaRPr>
          </a:p>
          <a:p>
            <a:pPr algn="l"/>
            <a:endParaRPr lang="en-GB" sz="1400" dirty="0" smtClean="0">
              <a:cs typeface="Arial" panose="020B0604020202020204"/>
            </a:endParaRPr>
          </a:p>
        </p:txBody>
      </p:sp>
      <p:sp>
        <p:nvSpPr>
          <p:cNvPr id="8" name="Text Box 7"/>
          <p:cNvSpPr txBox="1"/>
          <p:nvPr/>
        </p:nvSpPr>
        <p:spPr>
          <a:xfrm rot="10800000">
            <a:off x="6435725" y="4316095"/>
            <a:ext cx="430530" cy="125158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pPr algn="l"/>
            <a:r>
              <a:rPr lang="en-GB" sz="1400" dirty="0">
                <a:sym typeface="+mn-ea"/>
              </a:rPr>
              <a:t>(zeta=</a:t>
            </a:r>
            <a:r>
              <a:rPr lang="en-GB" sz="1400" dirty="0">
                <a:sym typeface="+mn-ea"/>
              </a:rPr>
              <a:t>0.0761m</a:t>
            </a:r>
            <a:r>
              <a:rPr lang="en-US" altLang="en-GB" sz="1400" dirty="0">
                <a:sym typeface="+mn-ea"/>
              </a:rPr>
              <a:t>)</a:t>
            </a:r>
            <a:endParaRPr lang="en-GB" sz="1400" dirty="0">
              <a:cs typeface="Arial" panose="020B0604020202020204"/>
            </a:endParaRPr>
          </a:p>
          <a:p>
            <a:pPr algn="l"/>
            <a:endParaRPr lang="en-GB" sz="1400" dirty="0" smtClean="0">
              <a:cs typeface="Arial" panose="020B0604020202020204"/>
            </a:endParaRPr>
          </a:p>
        </p:txBody>
      </p:sp>
      <p:sp>
        <p:nvSpPr>
          <p:cNvPr id="10" name="Text Box 9"/>
          <p:cNvSpPr txBox="1"/>
          <p:nvPr/>
        </p:nvSpPr>
        <p:spPr>
          <a:xfrm rot="16200000">
            <a:off x="7899400" y="567055"/>
            <a:ext cx="215265" cy="126555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pPr algn="l"/>
            <a:r>
              <a:rPr lang="en-US" altLang="en-GB" sz="1400" dirty="0">
                <a:sym typeface="+mn-ea"/>
              </a:rPr>
              <a:t>No Beam-Beam</a:t>
            </a:r>
            <a:endParaRPr lang="en-US" altLang="en-GB" sz="1400" dirty="0" smtClean="0">
              <a:cs typeface="Arial" panose="020B0604020202020204"/>
            </a:endParaRPr>
          </a:p>
        </p:txBody>
      </p:sp>
      <p:sp>
        <p:nvSpPr>
          <p:cNvPr id="13" name="Text Box 12"/>
          <p:cNvSpPr txBox="1"/>
          <p:nvPr/>
        </p:nvSpPr>
        <p:spPr>
          <a:xfrm rot="16200000">
            <a:off x="10244455" y="502920"/>
            <a:ext cx="215265" cy="139382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pPr algn="l"/>
            <a:r>
              <a:rPr lang="en-US" altLang="en-GB" sz="1400" dirty="0">
                <a:sym typeface="+mn-ea"/>
              </a:rPr>
              <a:t>With Beam-Beam</a:t>
            </a:r>
            <a:endParaRPr lang="en-US" altLang="en-GB" sz="1400" dirty="0" smtClean="0">
              <a:cs typeface="Arial" panose="020B0604020202020204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Novel halo depletion approach under study:</a:t>
            </a:r>
            <a:br>
              <a:rPr lang="en-US"/>
            </a:br>
            <a:r>
              <a:rPr lang="en-US"/>
              <a:t>halo cleaning via AC magnets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1592580"/>
            <a:ext cx="6403340" cy="4608195"/>
          </a:xfrm>
        </p:spPr>
        <p:txBody>
          <a:bodyPr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Island trapping &amp; transport could be a solution to halo cleaning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Adiabatic changes ideally via AC multipoles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Theoretical approach by F. Capoani et al.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Initial simulation attempts with LHC AC dipoles under study by D. Veres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hlinkClick r:id="rId1" tooltip="" action="ppaction://hlinkfile"/>
              </a:rPr>
              <a:t>For more information!</a:t>
            </a:r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99305" y="3803650"/>
            <a:ext cx="7367905" cy="2397125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8641715" y="6200775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Courtesy of F. Capoani</a:t>
            </a:r>
            <a:endParaRPr lang="en-US" sz="12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7055" y="1086485"/>
            <a:ext cx="3780155" cy="2363470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8733155" y="3336925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Courtesy of D. Veres</a:t>
            </a:r>
            <a:endParaRPr lang="en-US" sz="12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1052195"/>
            <a:ext cx="11377295" cy="514858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>
                <a:solidFill>
                  <a:schemeClr val="tx2"/>
                </a:solidFill>
                <a:cs typeface="Arial" panose="020B0604020202020204"/>
                <a:sym typeface="+mn-ea"/>
              </a:rPr>
              <a:t>Influencing factors on halo population  </a:t>
            </a:r>
            <a:endParaRPr lang="it-IT" sz="20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E-cloud effects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Observed clear correlation between e-cloud and halo population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Long-Range Beam-Beam (LRBB) wire compensators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Impact on halo population is unclear  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Requires studies with extended configuration times for halo relaxation and re-population  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Better observations achieved on BB-dominated settings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>
                <a:solidFill>
                  <a:schemeClr val="tx2"/>
                </a:solidFill>
                <a:cs typeface="Arial" panose="020B0604020202020204"/>
                <a:sym typeface="+mn-ea"/>
              </a:rPr>
              <a:t>Halo evolution across LHC stages  </a:t>
            </a:r>
            <a:endParaRPr lang="it-IT" sz="20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Halo increases from SPS to LHC  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Energy ramp in the LHC does not appear to be the main driver of halo re-population  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>
                <a:solidFill>
                  <a:schemeClr val="tx2"/>
                </a:solidFill>
                <a:cs typeface="Arial" panose="020B0604020202020204"/>
                <a:sym typeface="+mn-ea"/>
              </a:rPr>
              <a:t>Ongoing and future efforts</a:t>
            </a:r>
            <a:endParaRPr lang="it-IT" sz="20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Relating beam profile measurements to observed beam halo measurements  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Developing diffusive models to predict and extrapolate long-term halo behavior  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Enhancing insights from single-particle tracking simulations using chaos indicators  </a:t>
            </a:r>
            <a:endParaRPr 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it-IT" sz="1600">
                <a:solidFill>
                  <a:schemeClr val="tx2"/>
                </a:solidFill>
                <a:cs typeface="Arial" panose="020B0604020202020204"/>
                <a:sym typeface="+mn-ea"/>
              </a:rPr>
              <a:t>Exploration of alternative depletion methods based on AC magnets ongoing!</a:t>
            </a:r>
            <a:endParaRPr lang="en-US" altLang="it-IT" sz="1600">
              <a:solidFill>
                <a:schemeClr val="tx2"/>
              </a:solidFill>
              <a:cs typeface="Arial" panose="020B0604020202020204"/>
              <a:sym typeface="+mn-ea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/>
        </p:nvSpPr>
        <p:spPr>
          <a:xfrm>
            <a:off x="4528185" y="3041015"/>
            <a:ext cx="3134995" cy="7759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84195" y="4845685"/>
            <a:ext cx="6022340" cy="1450975"/>
          </a:xfrm>
          <a:prstGeom prst="rect">
            <a:avLst/>
          </a:prstGeom>
        </p:spPr>
      </p:pic>
      <p:sp>
        <p:nvSpPr>
          <p:cNvPr id="4" name="Rectangles 3"/>
          <p:cNvSpPr/>
          <p:nvPr/>
        </p:nvSpPr>
        <p:spPr>
          <a:xfrm>
            <a:off x="5335905" y="6154420"/>
            <a:ext cx="1435735" cy="4362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collimator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1592580"/>
            <a:ext cx="5837555" cy="4608195"/>
          </a:xfrm>
        </p:spPr>
        <p:txBody>
          <a:bodyPr>
            <a:normAutofit/>
          </a:bodyPr>
          <a:lstStyle/>
          <a:p>
            <a:pPr lvl="1"/>
            <a:r>
              <a:rPr lang="en-GB" sz="2100" b="1" dirty="0">
                <a:ea typeface="Calibri Light"/>
                <a:cs typeface="+mn-lt"/>
                <a:sym typeface="+mn-ea"/>
              </a:rPr>
              <a:t>Multi-stage system</a:t>
            </a:r>
            <a:endParaRPr lang="en-GB" sz="2100" b="1" dirty="0">
              <a:ea typeface="Calibri Light"/>
              <a:cs typeface="+mn-lt"/>
              <a:sym typeface="+mn-ea"/>
            </a:endParaRPr>
          </a:p>
          <a:p>
            <a:pPr lvl="2"/>
            <a:r>
              <a:rPr lang="en-US" altLang="en-GB" sz="1800" dirty="0">
                <a:ea typeface="Calibri Light"/>
                <a:cs typeface="+mn-lt"/>
                <a:sym typeface="+mn-ea"/>
              </a:rPr>
              <a:t>Betatron cleaning </a:t>
            </a:r>
            <a:r>
              <a:rPr lang="en-GB" sz="1800" dirty="0">
                <a:ea typeface="Calibri Light"/>
                <a:cs typeface="+mn-lt"/>
                <a:sym typeface="+mn-ea"/>
              </a:rPr>
              <a:t>in IR7</a:t>
            </a:r>
            <a:endParaRPr lang="en-GB" sz="1800" dirty="0">
              <a:ea typeface="Calibri Light"/>
              <a:cs typeface="+mn-lt"/>
              <a:sym typeface="+mn-ea"/>
            </a:endParaRPr>
          </a:p>
          <a:p>
            <a:pPr lvl="2"/>
            <a:r>
              <a:rPr lang="en-US" sz="1800">
                <a:ea typeface="Calibri Light"/>
                <a:cs typeface="+mn-lt"/>
              </a:rPr>
              <a:t>Momentum cleaning in IR3</a:t>
            </a:r>
            <a:endParaRPr lang="en-US" sz="1800">
              <a:ea typeface="Calibri Light"/>
              <a:cs typeface="+mn-lt"/>
            </a:endParaRPr>
          </a:p>
          <a:p>
            <a:pPr lvl="2"/>
            <a:r>
              <a:rPr lang="en-US" sz="1800">
                <a:ea typeface="Calibri Light"/>
                <a:cs typeface="+mn-lt"/>
              </a:rPr>
              <a:t>Local protection of triplets and experiments</a:t>
            </a:r>
            <a:endParaRPr lang="en-US" sz="1800">
              <a:ea typeface="Calibri Light"/>
              <a:cs typeface="+mn-lt"/>
            </a:endParaRPr>
          </a:p>
          <a:p>
            <a:pPr lvl="1" algn="l">
              <a:buClrTx/>
              <a:buSzTx/>
            </a:pPr>
            <a:r>
              <a:rPr lang="en-GB" sz="2100" b="1" dirty="0">
                <a:ea typeface="Calibri Light"/>
                <a:cs typeface="+mn-lt"/>
                <a:sym typeface="+mn-ea"/>
              </a:rPr>
              <a:t>Critical for machine protection</a:t>
            </a:r>
            <a:r>
              <a:rPr lang="en-US" altLang="en-GB" sz="2100" b="1" dirty="0">
                <a:ea typeface="Calibri Light"/>
                <a:cs typeface="+mn-lt"/>
                <a:sym typeface="+mn-ea"/>
              </a:rPr>
              <a:t> and background mitigation</a:t>
            </a:r>
            <a:endParaRPr lang="en-US" altLang="en-GB" sz="2100" b="1" dirty="0">
              <a:ea typeface="Calibri Light"/>
              <a:cs typeface="+mn-lt"/>
              <a:sym typeface="+mn-ea"/>
            </a:endParaRPr>
          </a:p>
          <a:p>
            <a:pPr lvl="1" algn="l">
              <a:buClrTx/>
              <a:buSzTx/>
            </a:pPr>
            <a:r>
              <a:rPr lang="en-US" altLang="en-GB" sz="2100" b="1" dirty="0">
                <a:ea typeface="Calibri Light"/>
                <a:cs typeface="+mn-lt"/>
                <a:sym typeface="+mn-ea"/>
              </a:rPr>
              <a:t>Multiple challenges for HL-LHC intensities</a:t>
            </a:r>
            <a:endParaRPr lang="en-US" altLang="en-GB" sz="2100" b="1" dirty="0">
              <a:ea typeface="Calibri Light"/>
              <a:cs typeface="+mn-lt"/>
              <a:sym typeface="+mn-ea"/>
            </a:endParaRPr>
          </a:p>
          <a:p>
            <a:pPr lvl="2" algn="l">
              <a:buClrTx/>
              <a:buSzTx/>
            </a:pPr>
            <a:r>
              <a:rPr lang="en-US" altLang="en-GB" sz="1800" dirty="0">
                <a:ea typeface="Calibri Light"/>
                <a:cs typeface="+mn-lt"/>
              </a:rPr>
              <a:t>Doubling of the bunch population</a:t>
            </a:r>
            <a:endParaRPr lang="en-US" altLang="en-GB" sz="1800" dirty="0">
              <a:ea typeface="Calibri Light"/>
              <a:cs typeface="+mn-lt"/>
            </a:endParaRPr>
          </a:p>
          <a:p>
            <a:pPr lvl="2" algn="l">
              <a:buClrTx/>
              <a:buSzTx/>
            </a:pPr>
            <a:r>
              <a:rPr lang="en-US" altLang="en-GB" sz="1800" dirty="0">
                <a:ea typeface="Calibri Light"/>
                <a:cs typeface="+mn-lt"/>
              </a:rPr>
              <a:t>Total stored energy of 678MJ per beam</a:t>
            </a:r>
            <a:endParaRPr lang="en-US" altLang="en-GB" sz="1800" dirty="0">
              <a:ea typeface="Calibri Light"/>
              <a:cs typeface="+mn-lt"/>
            </a:endParaRPr>
          </a:p>
          <a:p>
            <a:pPr lvl="2" algn="l">
              <a:buClrTx/>
              <a:buSzTx/>
            </a:pPr>
            <a:r>
              <a:rPr lang="en-US" altLang="en-GB" sz="1800" dirty="0">
                <a:ea typeface="Calibri Light"/>
                <a:cs typeface="+mn-lt"/>
              </a:rPr>
              <a:t>Higher impedance expected</a:t>
            </a:r>
            <a:endParaRPr lang="en-US" altLang="en-GB" sz="1800" dirty="0">
              <a:ea typeface="Calibri Light"/>
              <a:cs typeface="+mn-lt"/>
            </a:endParaRPr>
          </a:p>
          <a:p>
            <a:pPr lvl="2" algn="l">
              <a:buClrTx/>
              <a:buSzTx/>
            </a:pPr>
            <a:r>
              <a:rPr lang="en-US" altLang="en-GB" sz="1800" dirty="0">
                <a:ea typeface="Calibri Light"/>
                <a:cs typeface="+mn-lt"/>
              </a:rPr>
              <a:t>No hollow electron lenses to mitigate the halo</a:t>
            </a:r>
            <a:endParaRPr lang="en-GB" sz="1800" b="1" dirty="0">
              <a:ea typeface="Calibri Light"/>
              <a:cs typeface="+mn-lt"/>
            </a:endParaRPr>
          </a:p>
          <a:p>
            <a:endParaRPr lang="en-GB" sz="1800" b="1" dirty="0">
              <a:ea typeface="Calibri Light"/>
              <a:cs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8" name="Content Placeholder 7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920990" y="492125"/>
            <a:ext cx="3338830" cy="3465195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>
            <a:off x="8056245" y="4089400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Overview of the LHC collimation system</a:t>
            </a:r>
            <a:endParaRPr lang="en-US" sz="12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0250" y="4524375"/>
            <a:ext cx="4542155" cy="17348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+mn-ea"/>
              </a:rPr>
              <a:t>The LHC collimator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1470660"/>
            <a:ext cx="5420360" cy="4730115"/>
          </a:xfrm>
        </p:spPr>
        <p:txBody>
          <a:bodyPr>
            <a:normAutofit/>
          </a:bodyPr>
          <a:lstStyle/>
          <a:p>
            <a:pPr lvl="1"/>
            <a:r>
              <a:rPr lang="en-GB" sz="2100" b="1" dirty="0">
                <a:ea typeface="Calibri Light"/>
                <a:cs typeface="+mn-lt"/>
                <a:sym typeface="+mn-ea"/>
              </a:rPr>
              <a:t>Different collimation types for different purposes</a:t>
            </a:r>
            <a:endParaRPr lang="en-US" sz="2100" b="1">
              <a:ea typeface="Calibri Light"/>
              <a:cs typeface="+mn-lt"/>
            </a:endParaRPr>
          </a:p>
          <a:p>
            <a:pPr lvl="2"/>
            <a:r>
              <a:rPr lang="en-US" altLang="en-GB" sz="1800" dirty="0">
                <a:ea typeface="Calibri Light"/>
                <a:cs typeface="+mn-lt"/>
                <a:sym typeface="+mn-ea"/>
              </a:rPr>
              <a:t>P</a:t>
            </a:r>
            <a:r>
              <a:rPr lang="en-GB" sz="1800" dirty="0">
                <a:ea typeface="Calibri Light"/>
                <a:cs typeface="+mn-lt"/>
                <a:sym typeface="+mn-ea"/>
              </a:rPr>
              <a:t>rimary collimators</a:t>
            </a:r>
            <a:r>
              <a:rPr lang="en-US" altLang="en-GB" sz="1800" dirty="0">
                <a:ea typeface="Calibri Light"/>
                <a:cs typeface="+mn-lt"/>
                <a:sym typeface="+mn-ea"/>
              </a:rPr>
              <a:t> (TCP)</a:t>
            </a:r>
            <a:r>
              <a:rPr lang="en-GB" sz="1800" dirty="0">
                <a:ea typeface="Calibri Light"/>
                <a:cs typeface="+mn-lt"/>
                <a:sym typeface="+mn-ea"/>
              </a:rPr>
              <a:t> – closest to main beam</a:t>
            </a:r>
            <a:endParaRPr lang="en-US" sz="1800" dirty="0">
              <a:ea typeface="Calibri Light"/>
              <a:cs typeface="+mn-lt"/>
            </a:endParaRPr>
          </a:p>
          <a:p>
            <a:pPr lvl="2"/>
            <a:r>
              <a:rPr lang="en-GB" sz="1800" dirty="0">
                <a:ea typeface="Calibri Light"/>
                <a:cs typeface="+mn-lt"/>
                <a:sym typeface="+mn-ea"/>
              </a:rPr>
              <a:t>Secondary and </a:t>
            </a:r>
            <a:r>
              <a:rPr lang="en-US" altLang="en-GB" sz="1800" dirty="0">
                <a:ea typeface="Calibri Light"/>
                <a:cs typeface="+mn-lt"/>
                <a:sym typeface="+mn-ea"/>
              </a:rPr>
              <a:t>T</a:t>
            </a:r>
            <a:r>
              <a:rPr lang="en-GB" sz="1800" dirty="0">
                <a:ea typeface="Calibri Light"/>
                <a:cs typeface="+mn-lt"/>
                <a:sym typeface="+mn-ea"/>
              </a:rPr>
              <a:t>ertiary collimators – remove particle showers, protect IPs, reduce background</a:t>
            </a:r>
            <a:endParaRPr lang="en-GB" sz="1800" dirty="0">
              <a:ea typeface="Calibri Light"/>
              <a:cs typeface="+mn-lt"/>
            </a:endParaRPr>
          </a:p>
          <a:p>
            <a:pPr lvl="1"/>
            <a:r>
              <a:rPr lang="en-US" sz="1905" b="1" dirty="0">
                <a:cs typeface="+mn-lt"/>
              </a:rPr>
              <a:t>Hierarchy designed around optics, aligned to beam centers, validated with dedicated runs</a:t>
            </a:r>
            <a:endParaRPr lang="en-US" sz="1905" b="1" dirty="0">
              <a:cs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9" name="Content Placeholder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21120" y="1831975"/>
            <a:ext cx="5313045" cy="278257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Beam Halo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3750310"/>
            <a:ext cx="7303770" cy="245046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Transverse beam halo: </a:t>
            </a:r>
            <a:r>
              <a:rPr lang="en-US" dirty="0"/>
              <a:t>particle population above 3 σ</a:t>
            </a:r>
            <a:r>
              <a:rPr lang="en-US" baseline="-25000" dirty="0"/>
              <a:t>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Measured since LHC start: </a:t>
            </a:r>
            <a:r>
              <a:rPr lang="en-US" dirty="0"/>
              <a:t>heavily populated halo</a:t>
            </a:r>
            <a:r>
              <a:rPr lang="en-US" b="0" dirty="0"/>
              <a:t>, up to 5% total intensity [</a:t>
            </a:r>
            <a:r>
              <a:rPr lang="en-US" b="0" dirty="0">
                <a:hlinkClick r:id="rId1" action="ppaction://hlinkfile"/>
              </a:rPr>
              <a:t>ref.</a:t>
            </a:r>
            <a:r>
              <a:rPr lang="en-US" b="0" dirty="0"/>
              <a:t>]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b="0" dirty="0"/>
              <a:t>Risk for loss </a:t>
            </a:r>
            <a:r>
              <a:rPr lang="en-US" b="0" dirty="0"/>
              <a:t>spikes, dumps, damage with orbit jitters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Threatening fast failure scenarios for HL if scales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Mitigation HW unavailable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8" name="Content Placeholder 7" descr="A graph of a function&#10;&#10;Description automatically generated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58175" y="3644900"/>
            <a:ext cx="3335655" cy="266192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9213850" y="3761105"/>
            <a:ext cx="0" cy="22771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622280" y="3761105"/>
            <a:ext cx="0" cy="22771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 Box 9"/>
          <p:cNvSpPr txBox="1"/>
          <p:nvPr/>
        </p:nvSpPr>
        <p:spPr>
          <a:xfrm>
            <a:off x="9725025" y="5585460"/>
            <a:ext cx="413385" cy="215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Core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8729980" y="5676265"/>
            <a:ext cx="392430" cy="215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Halo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10739755" y="5676265"/>
            <a:ext cx="392430" cy="215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Halo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19" name="Text Box 18"/>
          <p:cNvSpPr txBox="1"/>
          <p:nvPr/>
        </p:nvSpPr>
        <p:spPr>
          <a:xfrm rot="16200000">
            <a:off x="7562850" y="4751705"/>
            <a:ext cx="1395095" cy="1536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1000" dirty="0" smtClean="0">
                <a:solidFill>
                  <a:srgbClr val="2F2F2F"/>
                </a:solidFill>
              </a:rPr>
              <a:t>Normalized distribution</a:t>
            </a:r>
            <a:endParaRPr lang="en-US" sz="1000" dirty="0" smtClean="0">
              <a:solidFill>
                <a:srgbClr val="2F2F2F"/>
              </a:solidFill>
            </a:endParaRPr>
          </a:p>
        </p:txBody>
      </p:sp>
      <p:pic>
        <p:nvPicPr>
          <p:cNvPr id="24" name="Picture 23" descr="hal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885" y="910590"/>
            <a:ext cx="10029825" cy="2615565"/>
          </a:xfrm>
          <a:prstGeom prst="rect">
            <a:avLst/>
          </a:prstGeom>
        </p:spPr>
      </p:pic>
      <p:sp>
        <p:nvSpPr>
          <p:cNvPr id="25" name="Text Box 24"/>
          <p:cNvSpPr txBox="1"/>
          <p:nvPr/>
        </p:nvSpPr>
        <p:spPr>
          <a:xfrm>
            <a:off x="8676640" y="249555"/>
            <a:ext cx="2810510" cy="55372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p>
            <a:pPr algn="l"/>
            <a:r>
              <a:rPr lang="en-US" dirty="0" smtClean="0"/>
              <a:t>Assuming nominal σ</a:t>
            </a:r>
            <a:endParaRPr lang="en-US" dirty="0" smtClean="0"/>
          </a:p>
          <a:p>
            <a:pPr algn="l"/>
            <a:r>
              <a:rPr lang="en-US" dirty="0" smtClean="0"/>
              <a:t>with ε</a:t>
            </a:r>
            <a:r>
              <a:rPr lang="en-US" baseline="-25000" dirty="0" smtClean="0"/>
              <a:t>N</a:t>
            </a:r>
            <a:r>
              <a:rPr lang="en-US" dirty="0" smtClean="0"/>
              <a:t>=3.5μm rad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 measurement via collimator scraping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1098550"/>
            <a:ext cx="5792470" cy="510222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Precise </a:t>
            </a:r>
            <a:r>
              <a:rPr lang="en-US" dirty="0"/>
              <a:t>indirect destructive </a:t>
            </a:r>
            <a:r>
              <a:rPr lang="en-US" b="0" dirty="0"/>
              <a:t>measurement via BLM/fBCT losses: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b="0" dirty="0"/>
              <a:t>Perform BBA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Move TCP inwards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Measure induced losses </a:t>
            </a:r>
            <a:endParaRPr lang="en-US" sz="1400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Integrate measured losses to reconstruct the scraped beam halo</a:t>
            </a:r>
            <a:endParaRPr lang="en-US" b="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98360" y="1239520"/>
            <a:ext cx="4484370" cy="2352675"/>
          </a:xfrm>
          <a:prstGeom prst="rect">
            <a:avLst/>
          </a:prstGeom>
        </p:spPr>
      </p:pic>
      <p:sp>
        <p:nvSpPr>
          <p:cNvPr id="14" name="Text Box 13"/>
          <p:cNvSpPr txBox="1"/>
          <p:nvPr/>
        </p:nvSpPr>
        <p:spPr>
          <a:xfrm>
            <a:off x="7984490" y="2564130"/>
            <a:ext cx="385445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chemeClr val="bg1"/>
                </a:solidFill>
              </a:rPr>
              <a:t>Core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15" name="Text Box 14"/>
          <p:cNvSpPr txBox="1"/>
          <p:nvPr/>
        </p:nvSpPr>
        <p:spPr>
          <a:xfrm>
            <a:off x="9673590" y="2433320"/>
            <a:ext cx="365760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Halo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6" name="Text Box 15"/>
          <p:cNvSpPr txBox="1"/>
          <p:nvPr/>
        </p:nvSpPr>
        <p:spPr>
          <a:xfrm>
            <a:off x="11273155" y="1892300"/>
            <a:ext cx="355600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TCP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7" name="Text Box 16"/>
          <p:cNvSpPr txBox="1"/>
          <p:nvPr/>
        </p:nvSpPr>
        <p:spPr>
          <a:xfrm>
            <a:off x="10268585" y="1347470"/>
            <a:ext cx="1414145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Inward movement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8" name="Text Box 17"/>
          <p:cNvSpPr txBox="1"/>
          <p:nvPr/>
        </p:nvSpPr>
        <p:spPr>
          <a:xfrm>
            <a:off x="11034395" y="2437130"/>
            <a:ext cx="831215" cy="4305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Scraped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beam halo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20" name="Text Box 19"/>
          <p:cNvSpPr txBox="1"/>
          <p:nvPr/>
        </p:nvSpPr>
        <p:spPr>
          <a:xfrm rot="16200000">
            <a:off x="6784975" y="2463800"/>
            <a:ext cx="980440" cy="1536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sz="1000" dirty="0" smtClean="0">
                <a:solidFill>
                  <a:srgbClr val="2F2F2F"/>
                </a:solidFill>
              </a:rPr>
              <a:t>Beam distribution</a:t>
            </a:r>
            <a:endParaRPr lang="en-US" sz="1000" dirty="0" smtClean="0">
              <a:solidFill>
                <a:srgbClr val="2F2F2F"/>
              </a:solidFill>
            </a:endParaRPr>
          </a:p>
        </p:txBody>
      </p:sp>
      <p:sp>
        <p:nvSpPr>
          <p:cNvPr id="21" name="Text Box 20"/>
          <p:cNvSpPr txBox="1"/>
          <p:nvPr/>
        </p:nvSpPr>
        <p:spPr>
          <a:xfrm>
            <a:off x="9595485" y="3438525"/>
            <a:ext cx="137795" cy="1536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sz="1000" dirty="0">
                <a:solidFill>
                  <a:srgbClr val="2F2F2F"/>
                </a:solidFill>
                <a:sym typeface="+mn-ea"/>
              </a:rPr>
              <a:t>σ</a:t>
            </a:r>
            <a:r>
              <a:rPr lang="en-US" sz="1000" baseline="-25000" dirty="0">
                <a:solidFill>
                  <a:srgbClr val="2F2F2F"/>
                </a:solidFill>
                <a:sym typeface="+mn-ea"/>
              </a:rPr>
              <a:t>N</a:t>
            </a:r>
            <a:endParaRPr lang="en-US" sz="1000" baseline="-25000" dirty="0" smtClean="0">
              <a:solidFill>
                <a:srgbClr val="2F2F2F"/>
              </a:solidFill>
              <a:sym typeface="+mn-ea"/>
            </a:endParaRPr>
          </a:p>
        </p:txBody>
      </p:sp>
      <p:sp>
        <p:nvSpPr>
          <p:cNvPr id="22" name="Text Box 21"/>
          <p:cNvSpPr txBox="1"/>
          <p:nvPr/>
        </p:nvSpPr>
        <p:spPr>
          <a:xfrm>
            <a:off x="8846185" y="3438525"/>
            <a:ext cx="176530" cy="1536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sz="1000" dirty="0">
                <a:solidFill>
                  <a:srgbClr val="2F2F2F"/>
                </a:solidFill>
                <a:sym typeface="+mn-ea"/>
              </a:rPr>
              <a:t>3.0</a:t>
            </a:r>
            <a:endParaRPr lang="en-US" sz="1000" baseline="-25000" dirty="0" smtClean="0">
              <a:solidFill>
                <a:srgbClr val="2F2F2F"/>
              </a:solidFill>
              <a:sym typeface="+mn-ea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305" y="3734435"/>
            <a:ext cx="3307715" cy="2308225"/>
          </a:xfrm>
          <a:prstGeom prst="rect">
            <a:avLst/>
          </a:prstGeom>
        </p:spPr>
      </p:pic>
      <p:pic>
        <p:nvPicPr>
          <p:cNvPr id="27" name="Picture 26" descr="A graph with red lines and numbers&#10;&#10;Description automatically generat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5" y="3734435"/>
            <a:ext cx="3456305" cy="2374265"/>
          </a:xfrm>
          <a:prstGeom prst="rect">
            <a:avLst/>
          </a:prstGeom>
        </p:spPr>
      </p:pic>
      <p:sp>
        <p:nvSpPr>
          <p:cNvPr id="28" name="Text Box 27"/>
          <p:cNvSpPr txBox="1"/>
          <p:nvPr/>
        </p:nvSpPr>
        <p:spPr>
          <a:xfrm>
            <a:off x="7390765" y="6108700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Courtesy of M. Rakic</a:t>
            </a:r>
            <a:endParaRPr lang="en-US" sz="1200" dirty="0" smtClean="0"/>
          </a:p>
        </p:txBody>
      </p:sp>
      <p:sp>
        <p:nvSpPr>
          <p:cNvPr id="29" name="Text Box 28"/>
          <p:cNvSpPr txBox="1"/>
          <p:nvPr/>
        </p:nvSpPr>
        <p:spPr>
          <a:xfrm>
            <a:off x="7868920" y="4824095"/>
            <a:ext cx="3051175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fBCT signal delta not</a:t>
            </a:r>
            <a:endParaRPr lang="en-US" sz="1200" dirty="0" smtClean="0">
              <a:solidFill>
                <a:srgbClr val="FF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clear enough above 4.5 </a:t>
            </a:r>
            <a:r>
              <a:rPr lang="en-US" sz="1200" dirty="0">
                <a:solidFill>
                  <a:srgbClr val="FF0000"/>
                </a:solidFill>
                <a:sym typeface="+mn-ea"/>
              </a:rPr>
              <a:t>σ</a:t>
            </a:r>
            <a:r>
              <a:rPr lang="en-US" sz="1200" baseline="-25000" dirty="0">
                <a:solidFill>
                  <a:srgbClr val="FF0000"/>
                </a:solidFill>
                <a:sym typeface="+mn-ea"/>
              </a:rPr>
              <a:t>N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4344670" y="4118610"/>
            <a:ext cx="385953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8197215" y="4118610"/>
            <a:ext cx="6985" cy="59245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360670" y="5459095"/>
            <a:ext cx="203009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7390765" y="4485005"/>
            <a:ext cx="0" cy="97409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33"/>
          <p:cNvSpPr txBox="1"/>
          <p:nvPr/>
        </p:nvSpPr>
        <p:spPr>
          <a:xfrm>
            <a:off x="1598295" y="4116070"/>
            <a:ext cx="2663825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BCT signal. Intensity drops as</a:t>
            </a:r>
            <a:endParaRPr lang="en-US" sz="1200" dirty="0" smtClean="0">
              <a:solidFill>
                <a:srgbClr val="FF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TCPs are moved inwards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sp>
        <p:nvSpPr>
          <p:cNvPr id="35" name="Text Box 34"/>
          <p:cNvSpPr txBox="1"/>
          <p:nvPr/>
        </p:nvSpPr>
        <p:spPr>
          <a:xfrm>
            <a:off x="2543810" y="4941570"/>
            <a:ext cx="2663825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Delta in signal used to</a:t>
            </a:r>
            <a:endParaRPr lang="en-US" sz="1200" dirty="0" smtClean="0">
              <a:solidFill>
                <a:srgbClr val="FF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reconstruct halo intensity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BLM calibrated signal for halo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670" y="1098550"/>
            <a:ext cx="5792470" cy="5102225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/>
              <a:t>Leverage on BLMs large dynamic range</a:t>
            </a:r>
            <a:endParaRPr lang="en-US" b="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/>
              <a:t>Calibration of Gy/s signal on dedicated runs: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Induce high scraping losses, compare BCT intensity drop with BLM response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Construct Response Matrix</a:t>
            </a:r>
            <a:endParaRPr lang="en-US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0" dirty="0"/>
              <a:t>Apply inverse Response Matrix in nominal fills</a:t>
            </a:r>
            <a:endParaRPr lang="en-US" b="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/>
              <a:t>Further details </a:t>
            </a:r>
            <a:r>
              <a:rPr lang="en-US" b="0" dirty="0">
                <a:hlinkClick r:id="rId1" action="ppaction://hlinkfile"/>
              </a:rPr>
              <a:t>here</a:t>
            </a:r>
            <a:endParaRPr lang="en-US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sp>
        <p:nvSpPr>
          <p:cNvPr id="28" name="Text Box 27"/>
          <p:cNvSpPr txBox="1"/>
          <p:nvPr/>
        </p:nvSpPr>
        <p:spPr>
          <a:xfrm>
            <a:off x="9577705" y="864870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Courtesy of M. Rakic</a:t>
            </a:r>
            <a:endParaRPr lang="en-US" sz="1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0745" y="1049020"/>
            <a:ext cx="4023995" cy="275145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110" y="4162425"/>
            <a:ext cx="3378835" cy="1843405"/>
          </a:xfrm>
          <a:prstGeom prst="rect">
            <a:avLst/>
          </a:prstGeom>
        </p:spPr>
      </p:pic>
      <p:pic>
        <p:nvPicPr>
          <p:cNvPr id="155" name="Google Shape;155;p2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072640" y="4109720"/>
            <a:ext cx="4622165" cy="20040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s 7"/>
          <p:cNvSpPr/>
          <p:nvPr/>
        </p:nvSpPr>
        <p:spPr>
          <a:xfrm>
            <a:off x="3065145" y="4109720"/>
            <a:ext cx="2440940" cy="2787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9" name="Text Box 8"/>
          <p:cNvSpPr txBox="1"/>
          <p:nvPr/>
        </p:nvSpPr>
        <p:spPr>
          <a:xfrm>
            <a:off x="3183255" y="4141470"/>
            <a:ext cx="2205355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B1H scraping measurement</a:t>
            </a:r>
            <a:endParaRPr lang="en-US" sz="1400" dirty="0" smtClean="0">
              <a:solidFill>
                <a:srgbClr val="303030"/>
              </a:solidFill>
            </a:endParaRPr>
          </a:p>
        </p:txBody>
      </p:sp>
      <p:sp>
        <p:nvSpPr>
          <p:cNvPr id="23" name="Text Box 22"/>
          <p:cNvSpPr txBox="1"/>
          <p:nvPr/>
        </p:nvSpPr>
        <p:spPr>
          <a:xfrm>
            <a:off x="4795520" y="5887085"/>
            <a:ext cx="2663825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Spike in calibrated BLM signal during collimator movement considered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the beam halo bunch-by-bunch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3630" y="1925320"/>
            <a:ext cx="8230870" cy="4300220"/>
          </a:xfrm>
          <a:prstGeom prst="rect">
            <a:avLst/>
          </a:prstGeom>
        </p:spPr>
      </p:pic>
      <p:sp>
        <p:nvSpPr>
          <p:cNvPr id="9" name="Rectangle: Rounded Corners 8"/>
          <p:cNvSpPr/>
          <p:nvPr/>
        </p:nvSpPr>
        <p:spPr>
          <a:xfrm>
            <a:off x="2058035" y="4641215"/>
            <a:ext cx="7090410" cy="889635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GB"/>
          </a:p>
        </p:txBody>
      </p:sp>
      <p:sp>
        <p:nvSpPr>
          <p:cNvPr id="10" name="Rectangle: Rounded Corners 9"/>
          <p:cNvSpPr/>
          <p:nvPr/>
        </p:nvSpPr>
        <p:spPr>
          <a:xfrm>
            <a:off x="2516505" y="2029460"/>
            <a:ext cx="830580" cy="5448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422015" y="2029460"/>
            <a:ext cx="2221865" cy="92202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p>
            <a:r>
              <a:rPr lang="en-GB" dirty="0">
                <a:solidFill>
                  <a:srgbClr val="FF0000"/>
                </a:solidFill>
                <a:latin typeface="+mj-lt"/>
                <a:ea typeface="Calibri"/>
                <a:cs typeface="+mj-lt"/>
              </a:rPr>
              <a:t>Larger halo for the non-colliding bunches</a:t>
            </a:r>
            <a:endParaRPr lang="en-GB">
              <a:solidFill>
                <a:srgbClr val="FF0000"/>
              </a:solidFill>
              <a:latin typeface="+mj-lt"/>
              <a:ea typeface="Calibri Light"/>
              <a:cs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15515" y="3891915"/>
            <a:ext cx="3961130" cy="64516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p>
            <a:r>
              <a:rPr lang="en-GB" dirty="0">
                <a:solidFill>
                  <a:schemeClr val="accent1">
                    <a:lumMod val="76000"/>
                  </a:schemeClr>
                </a:solidFill>
                <a:latin typeface="+mj-lt"/>
                <a:ea typeface="Calibri"/>
                <a:cs typeface="+mj-lt"/>
              </a:rPr>
              <a:t>Decrease of halo for bunches which spent hours in collisions</a:t>
            </a:r>
            <a:endParaRPr lang="en-US">
              <a:solidFill>
                <a:schemeClr val="accent1">
                  <a:lumMod val="76000"/>
                </a:schemeClr>
              </a:solidFill>
              <a:latin typeface="+mj-lt"/>
              <a:ea typeface="Calibri"/>
              <a:cs typeface="+mj-lt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12115" y="1296670"/>
            <a:ext cx="11376660" cy="4608195"/>
          </a:xfrm>
        </p:spPr>
        <p:txBody>
          <a:bodyPr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Fast BCT data enables bunch-by-bunch halo measurement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662930" y="3473450"/>
            <a:ext cx="2439035" cy="177228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0"/>
          <p:cNvSpPr txBox="1"/>
          <p:nvPr/>
        </p:nvSpPr>
        <p:spPr>
          <a:xfrm>
            <a:off x="9307195" y="3891915"/>
            <a:ext cx="2690495" cy="73723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p>
            <a:r>
              <a:rPr lang="en-US" altLang="en-GB" sz="1400" dirty="0">
                <a:solidFill>
                  <a:srgbClr val="FF0000"/>
                </a:solidFill>
                <a:latin typeface="+mj-lt"/>
                <a:ea typeface="Calibri"/>
                <a:cs typeface="+mj-lt"/>
              </a:rPr>
              <a:t>Clear view of the impact of beam-beam effects from different collision patterns!</a:t>
            </a:r>
            <a:endParaRPr lang="en-US" altLang="en-GB" sz="1400" dirty="0">
              <a:solidFill>
                <a:srgbClr val="FF0000"/>
              </a:solidFill>
              <a:latin typeface="+mj-lt"/>
              <a:ea typeface="Calibri"/>
              <a:cs typeface="+mj-lt"/>
            </a:endParaRPr>
          </a:p>
        </p:txBody>
      </p:sp>
      <p:pic>
        <p:nvPicPr>
          <p:cNvPr id="17" name="Picture 16" descr="A graph of a train&#10;&#10;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156" y="834706"/>
            <a:ext cx="3228110" cy="3057527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0261152" y="2151820"/>
            <a:ext cx="582412" cy="111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3" name="TextBox 14"/>
          <p:cNvSpPr txBox="1"/>
          <p:nvPr/>
        </p:nvSpPr>
        <p:spPr>
          <a:xfrm>
            <a:off x="9804400" y="1863090"/>
            <a:ext cx="1743710" cy="275590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en-GB" sz="1200" dirty="0">
                <a:solidFill>
                  <a:srgbClr val="FF0000"/>
                </a:solidFill>
                <a:cs typeface="Calibri"/>
              </a:rPr>
              <a:t>Also collisions in </a:t>
            </a:r>
            <a:r>
              <a:rPr lang="en-GB" sz="1200" dirty="0">
                <a:solidFill>
                  <a:srgbClr val="FF0000"/>
                </a:solidFill>
                <a:cs typeface="Calibri"/>
              </a:rPr>
              <a:t>IP2</a:t>
            </a:r>
            <a:endParaRPr lang="en-GB" sz="12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9026525" y="1243330"/>
            <a:ext cx="1421765" cy="521970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en-GB" sz="1400" dirty="0">
                <a:solidFill>
                  <a:schemeClr val="accent6">
                    <a:lumMod val="76000"/>
                  </a:schemeClr>
                </a:solidFill>
                <a:cs typeface="Calibri"/>
              </a:rPr>
              <a:t>Collisions in </a:t>
            </a:r>
            <a:endParaRPr lang="en-GB" sz="1400" dirty="0">
              <a:solidFill>
                <a:schemeClr val="accent6">
                  <a:lumMod val="76000"/>
                </a:schemeClr>
              </a:solidFill>
              <a:cs typeface="Calibri"/>
            </a:endParaRPr>
          </a:p>
          <a:p>
            <a:pPr algn="l"/>
            <a:r>
              <a:rPr lang="en-GB" sz="1400" dirty="0">
                <a:solidFill>
                  <a:schemeClr val="accent6">
                    <a:lumMod val="76000"/>
                  </a:schemeClr>
                </a:solidFill>
                <a:cs typeface="Calibri"/>
              </a:rPr>
              <a:t>IP1/5</a:t>
            </a:r>
            <a:r>
              <a:rPr lang="en-US" altLang="en-GB" sz="1400" dirty="0">
                <a:solidFill>
                  <a:schemeClr val="accent6">
                    <a:lumMod val="76000"/>
                  </a:schemeClr>
                </a:solidFill>
                <a:cs typeface="Calibri"/>
              </a:rPr>
              <a:t>/8</a:t>
            </a:r>
            <a:endParaRPr lang="en-US" altLang="en-GB" sz="1400" dirty="0">
              <a:solidFill>
                <a:schemeClr val="accent6">
                  <a:lumMod val="76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19" name="Text Box 18"/>
          <p:cNvSpPr txBox="1"/>
          <p:nvPr/>
        </p:nvSpPr>
        <p:spPr>
          <a:xfrm>
            <a:off x="7596505" y="5993130"/>
            <a:ext cx="305117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Courtesy of M. Rakic</a:t>
            </a:r>
            <a:endParaRPr lang="en-US" sz="1200" dirty="0" smtClean="0"/>
          </a:p>
        </p:txBody>
      </p:sp>
      <p:sp>
        <p:nvSpPr>
          <p:cNvPr id="20" name="Text Box 19"/>
          <p:cNvSpPr txBox="1"/>
          <p:nvPr/>
        </p:nvSpPr>
        <p:spPr>
          <a:xfrm>
            <a:off x="3687445" y="1765300"/>
            <a:ext cx="3564255" cy="184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/>
            <a:r>
              <a:rPr lang="en-US" sz="1200" dirty="0" smtClean="0"/>
              <a:t>HALO MEASUREMENTS IN FILL 9808 - B2H</a:t>
            </a:r>
            <a:endParaRPr lang="en-US" sz="12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 of Run2 Halo measurements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December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C.E. Montanari | Beam Halo Measurements in Run2 and Run3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</a:fld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2949575" y="1356360"/>
            <a:ext cx="7645400" cy="4412615"/>
          </a:xfrm>
          <a:prstGeom prst="rect">
            <a:avLst/>
          </a:prstGeom>
        </p:spPr>
      </p:pic>
      <p:sp>
        <p:nvSpPr>
          <p:cNvPr id="13" name="Text Box 12"/>
          <p:cNvSpPr txBox="1"/>
          <p:nvPr/>
        </p:nvSpPr>
        <p:spPr>
          <a:xfrm>
            <a:off x="1602105" y="2075815"/>
            <a:ext cx="2519045" cy="3616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/>
            <a:r>
              <a:rPr lang="en-US" sz="2350" dirty="0" smtClean="0"/>
              <a:t>10/05/2016</a:t>
            </a:r>
            <a:endParaRPr lang="en-US" sz="2350" dirty="0" smtClean="0"/>
          </a:p>
          <a:p>
            <a:pPr algn="l"/>
            <a:r>
              <a:rPr lang="en-US" sz="2350" dirty="0" smtClean="0"/>
              <a:t>19/07/2016</a:t>
            </a:r>
            <a:endParaRPr lang="en-US" sz="2350" dirty="0" smtClean="0"/>
          </a:p>
          <a:p>
            <a:pPr algn="l"/>
            <a:r>
              <a:rPr lang="en-US" sz="2350" dirty="0" smtClean="0"/>
              <a:t>15/06/2017</a:t>
            </a:r>
            <a:endParaRPr lang="en-US" sz="2350" dirty="0" smtClean="0"/>
          </a:p>
          <a:p>
            <a:pPr algn="l"/>
            <a:r>
              <a:rPr lang="en-US" sz="2350" dirty="0" smtClean="0"/>
              <a:t>19/06/2017</a:t>
            </a:r>
            <a:endParaRPr lang="en-US" sz="2350" dirty="0" smtClean="0"/>
          </a:p>
          <a:p>
            <a:pPr algn="l"/>
            <a:r>
              <a:rPr lang="en-US" sz="2350" dirty="0" smtClean="0"/>
              <a:t>20/06/2017</a:t>
            </a:r>
            <a:endParaRPr lang="en-US" sz="2350" dirty="0" smtClean="0"/>
          </a:p>
          <a:p>
            <a:pPr algn="l"/>
            <a:r>
              <a:rPr lang="en-US" sz="2350" dirty="0" smtClean="0"/>
              <a:t>06/08/2017</a:t>
            </a:r>
            <a:endParaRPr lang="en-US" sz="2350" dirty="0" smtClean="0"/>
          </a:p>
          <a:p>
            <a:pPr algn="l"/>
            <a:r>
              <a:rPr lang="en-US" sz="2350" dirty="0" smtClean="0"/>
              <a:t>13/09/2017</a:t>
            </a:r>
            <a:endParaRPr lang="en-US" sz="2350" dirty="0" smtClean="0"/>
          </a:p>
          <a:p>
            <a:pPr algn="l"/>
            <a:r>
              <a:rPr lang="en-US" sz="2350" dirty="0" smtClean="0"/>
              <a:t>25/09/2018</a:t>
            </a:r>
            <a:endParaRPr lang="en-US" sz="2350" dirty="0" smtClean="0"/>
          </a:p>
          <a:p>
            <a:pPr algn="l"/>
            <a:r>
              <a:rPr lang="en-US" sz="2350" dirty="0" smtClean="0"/>
              <a:t>06/10/2018</a:t>
            </a:r>
            <a:endParaRPr lang="en-US" sz="2350" dirty="0" smtClean="0"/>
          </a:p>
          <a:p>
            <a:pPr algn="l"/>
            <a:r>
              <a:rPr lang="en-US" sz="2350" dirty="0" smtClean="0"/>
              <a:t>30/10/2018</a:t>
            </a:r>
            <a:endParaRPr lang="en-US" sz="235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10632</Words>
  <Application>WPS Presentation</Application>
  <PresentationFormat>Widescreen</PresentationFormat>
  <Paragraphs>475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SimSun</vt:lpstr>
      <vt:lpstr>Wingdings</vt:lpstr>
      <vt:lpstr>Arial</vt:lpstr>
      <vt:lpstr>Calibri</vt:lpstr>
      <vt:lpstr>Trebuchet MS</vt:lpstr>
      <vt:lpstr>Calibri Light</vt:lpstr>
      <vt:lpstr>Microsoft YaHei</vt:lpstr>
      <vt:lpstr>Droid Sans Fallback</vt:lpstr>
      <vt:lpstr>Arial Unicode MS</vt:lpstr>
      <vt:lpstr>OpenSymbol</vt:lpstr>
      <vt:lpstr>Office Theme</vt:lpstr>
      <vt:lpstr>1_Office Theme</vt:lpstr>
      <vt:lpstr>2_Office Theme</vt:lpstr>
      <vt:lpstr>Beam Halo Measurements in Run2 and Run3 - Status and Prospects </vt:lpstr>
      <vt:lpstr>PowerPoint 演示文稿</vt:lpstr>
      <vt:lpstr>The LHC collimator system</vt:lpstr>
      <vt:lpstr>The LHC collimator system</vt:lpstr>
      <vt:lpstr>The Beam Halo Problem</vt:lpstr>
      <vt:lpstr>Halo measurement via collimator scraping</vt:lpstr>
      <vt:lpstr>BLM calibrated signal for halo reconstruction</vt:lpstr>
      <vt:lpstr>Visualizing the beam halo bunch-by-bunch</vt:lpstr>
      <vt:lpstr>Recall of Run2 Halo measurements</vt:lpstr>
      <vt:lpstr>Recall of Run3 Halo measurements</vt:lpstr>
      <vt:lpstr>Correlation with initial emittance</vt:lpstr>
      <vt:lpstr>Electron cloud and beam halo</vt:lpstr>
      <vt:lpstr>A slow repopulation</vt:lpstr>
      <vt:lpstr>Halo distribution and wire compensator impact</vt:lpstr>
      <vt:lpstr>Open investigation - halo induced at injection</vt:lpstr>
      <vt:lpstr>Comparison with SPS halo population</vt:lpstr>
      <vt:lpstr>Investigating scale-laws: diffusion models</vt:lpstr>
      <vt:lpstr>Observable from our diffusive model</vt:lpstr>
      <vt:lpstr>An example of diffusion reconstruction</vt:lpstr>
      <vt:lpstr>Enhancing single-particle tracking: Chaos Indicators</vt:lpstr>
      <vt:lpstr>Example of FLI evaluation on HL-LHC lattice</vt:lpstr>
      <vt:lpstr>PowerPoint 演示文稿</vt:lpstr>
      <vt:lpstr>Conclusions and outlook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camontan</cp:lastModifiedBy>
  <cp:revision>44</cp:revision>
  <dcterms:created xsi:type="dcterms:W3CDTF">2024-12-18T08:21:36Z</dcterms:created>
  <dcterms:modified xsi:type="dcterms:W3CDTF">2024-12-18T08:21:36Z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1033-11.1.0.11723</vt:lpwstr>
  </property>
</Properties>
</file>