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3" r:id="rId2"/>
    <p:sldId id="308" r:id="rId3"/>
    <p:sldId id="297" r:id="rId4"/>
    <p:sldId id="299" r:id="rId5"/>
    <p:sldId id="301" r:id="rId6"/>
    <p:sldId id="268" r:id="rId7"/>
    <p:sldId id="273" r:id="rId8"/>
    <p:sldId id="332" r:id="rId9"/>
    <p:sldId id="327" r:id="rId10"/>
    <p:sldId id="322" r:id="rId11"/>
    <p:sldId id="328" r:id="rId12"/>
    <p:sldId id="311" r:id="rId13"/>
    <p:sldId id="335" r:id="rId14"/>
    <p:sldId id="329" r:id="rId15"/>
    <p:sldId id="333" r:id="rId16"/>
    <p:sldId id="305" r:id="rId17"/>
    <p:sldId id="306" r:id="rId18"/>
    <p:sldId id="307" r:id="rId19"/>
    <p:sldId id="326" r:id="rId20"/>
    <p:sldId id="300" r:id="rId21"/>
    <p:sldId id="336" r:id="rId22"/>
    <p:sldId id="266" r:id="rId23"/>
    <p:sldId id="318" r:id="rId24"/>
    <p:sldId id="315" r:id="rId25"/>
    <p:sldId id="334" r:id="rId2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3"/>
    <p:restoredTop sz="94658"/>
  </p:normalViewPr>
  <p:slideViewPr>
    <p:cSldViewPr snapToObjects="1" showGuides="1">
      <p:cViewPr varScale="1">
        <p:scale>
          <a:sx n="160" d="100"/>
          <a:sy n="160" d="100"/>
        </p:scale>
        <p:origin x="968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speaker name go to Insert &gt; Header &amp; Footer and apply to all slides except title page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0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speaker name go to Insert &gt; Header &amp; Footer and apply to all slides except title page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8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speaker name go to Insert &gt; Header &amp; Footer and apply to all slides except title page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17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To </a:t>
            </a:r>
            <a:r>
              <a:rPr lang="fr-FR" dirty="0" err="1"/>
              <a:t>edit</a:t>
            </a:r>
            <a:r>
              <a:rPr lang="fr-FR" dirty="0"/>
              <a:t> speaker </a:t>
            </a:r>
            <a:r>
              <a:rPr lang="fr-FR" dirty="0" err="1"/>
              <a:t>name</a:t>
            </a:r>
            <a:r>
              <a:rPr lang="fr-FR" dirty="0"/>
              <a:t> go to Insert &gt; Header &amp; </a:t>
            </a:r>
            <a:r>
              <a:rPr lang="fr-FR" dirty="0" err="1"/>
              <a:t>Footer</a:t>
            </a:r>
            <a:r>
              <a:rPr lang="fr-FR" dirty="0"/>
              <a:t> and </a:t>
            </a:r>
            <a:r>
              <a:rPr lang="fr-FR" dirty="0" err="1"/>
              <a:t>apply</a:t>
            </a:r>
            <a:r>
              <a:rPr lang="fr-FR" dirty="0"/>
              <a:t> to all slides </a:t>
            </a:r>
            <a:r>
              <a:rPr lang="fr-FR" dirty="0" err="1"/>
              <a:t>except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1" r:id="rId9"/>
    <p:sldLayoutId id="2147483662" r:id="rId10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tiff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83568" y="2301870"/>
            <a:ext cx="7488032" cy="773936"/>
          </a:xfrm>
        </p:spPr>
        <p:txBody>
          <a:bodyPr/>
          <a:lstStyle/>
          <a:p>
            <a:r>
              <a:rPr lang="en-US" noProof="0" dirty="0"/>
              <a:t>BSRH: Establishing performance at the LHC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noProof="0" dirty="0"/>
              <a:t>Jan Pucek on behalf of BI-PM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400" noProof="0" dirty="0"/>
              <a:t>HL-LHC collaboration week in Genoa, October 2024</a:t>
            </a:r>
          </a:p>
          <a:p>
            <a:endParaRPr lang="en-US" b="0" i="0" noProof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graphs showing different sizes of lines&#10;&#10;Description automatically generated with medium confidence">
            <a:extLst>
              <a:ext uri="{FF2B5EF4-FFF2-40B4-BE49-F238E27FC236}">
                <a16:creationId xmlns:a16="http://schemas.microsoft.com/office/drawing/2014/main" id="{497C15E1-83F5-EAD5-19FE-F3BF5BD37C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5" y="135000"/>
            <a:ext cx="2218410" cy="44368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6C68ED1-863E-C893-35BE-22109471A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Calibration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1825B-9B4C-27A8-9B39-1B9E5A14C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2" name="Picture 1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3D004A63-4E84-5586-FC5C-A1A53CEA8A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332" y="663335"/>
            <a:ext cx="3143808" cy="41039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0B34BE-6CB6-4627-58FB-6B51247E30B1}"/>
              </a:ext>
            </a:extLst>
          </p:cNvPr>
          <p:cNvSpPr txBox="1"/>
          <p:nvPr/>
        </p:nvSpPr>
        <p:spPr>
          <a:xfrm>
            <a:off x="2731382" y="721373"/>
            <a:ext cx="2872902" cy="7386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noProof="0" dirty="0"/>
              <a:t>Results: 	</a:t>
            </a:r>
            <a:r>
              <a:rPr lang="en-US" sz="1400" b="1" noProof="0" dirty="0" err="1"/>
              <a:t>σ</a:t>
            </a:r>
            <a:r>
              <a:rPr lang="en-US" sz="1400" b="1" noProof="0" dirty="0"/>
              <a:t> = (277 ± 8)</a:t>
            </a:r>
            <a:r>
              <a:rPr lang="en-US" sz="1400" b="1" noProof="0" dirty="0" err="1"/>
              <a:t>μm</a:t>
            </a:r>
            <a:endParaRPr lang="en-US" sz="1400" b="1" noProof="0" dirty="0"/>
          </a:p>
          <a:p>
            <a:r>
              <a:rPr lang="en-US" sz="1400" b="1" noProof="0" dirty="0"/>
              <a:t>	 	m = (0.64 ± 0.006)</a:t>
            </a:r>
          </a:p>
          <a:p>
            <a:r>
              <a:rPr lang="en-US" sz="1400" b="1" noProof="0" dirty="0"/>
              <a:t>    pixel size = (18.3 ± 0.2) </a:t>
            </a:r>
            <a:r>
              <a:rPr lang="en-US" sz="1400" b="1" noProof="0" dirty="0" err="1"/>
              <a:t>μm</a:t>
            </a:r>
            <a:r>
              <a:rPr lang="en-US" sz="1400" b="1" noProof="0" dirty="0"/>
              <a:t>/</a:t>
            </a:r>
            <a:r>
              <a:rPr lang="en-US" sz="1400" b="1" noProof="0" dirty="0" err="1"/>
              <a:t>px</a:t>
            </a:r>
            <a:endParaRPr lang="en-US" sz="1400" b="1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6C9B18-D9DF-DE6D-C8D8-43113C6C6379}"/>
              </a:ext>
            </a:extLst>
          </p:cNvPr>
          <p:cNvSpPr txBox="1"/>
          <p:nvPr/>
        </p:nvSpPr>
        <p:spPr>
          <a:xfrm>
            <a:off x="2341485" y="4163599"/>
            <a:ext cx="3369833" cy="7386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noProof="0" dirty="0"/>
              <a:t>Results (L-BFGS-B):</a:t>
            </a:r>
            <a:r>
              <a:rPr lang="en-US" sz="1400" b="1" noProof="0" dirty="0" err="1"/>
              <a:t>σ</a:t>
            </a:r>
            <a:r>
              <a:rPr lang="en-US" sz="1400" b="1" noProof="0" dirty="0"/>
              <a:t> = (320 ± 30)</a:t>
            </a:r>
            <a:r>
              <a:rPr lang="en-US" sz="1400" b="1" noProof="0" dirty="0" err="1"/>
              <a:t>μm</a:t>
            </a:r>
            <a:endParaRPr lang="en-US" sz="1400" b="1" noProof="0" dirty="0"/>
          </a:p>
          <a:p>
            <a:r>
              <a:rPr lang="en-US" sz="1400" b="1" noProof="0" dirty="0"/>
              <a:t>		  m = (0.68 ± 0.03)</a:t>
            </a:r>
          </a:p>
          <a:p>
            <a:r>
              <a:rPr lang="en-US" sz="1400" b="1" noProof="0" dirty="0"/>
              <a:t>              pixel size = (17.0 ± 0.8) </a:t>
            </a:r>
            <a:r>
              <a:rPr lang="en-US" sz="1400" b="1" noProof="0" dirty="0" err="1"/>
              <a:t>μm</a:t>
            </a:r>
            <a:r>
              <a:rPr lang="en-US" sz="1400" b="1" noProof="0" dirty="0"/>
              <a:t>/</a:t>
            </a:r>
            <a:r>
              <a:rPr lang="en-US" sz="1400" b="1" noProof="0" dirty="0" err="1"/>
              <a:t>px</a:t>
            </a:r>
            <a:endParaRPr lang="en-US" sz="1400" b="1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20D46C-0043-F1B5-9AEE-5E645CFF75AB}"/>
              </a:ext>
            </a:extLst>
          </p:cNvPr>
          <p:cNvCxnSpPr/>
          <p:nvPr/>
        </p:nvCxnSpPr>
        <p:spPr>
          <a:xfrm>
            <a:off x="2895391" y="2180353"/>
            <a:ext cx="3600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8A1A198-BAC0-E58B-D36C-C6B93083D9A2}"/>
              </a:ext>
            </a:extLst>
          </p:cNvPr>
          <p:cNvCxnSpPr/>
          <p:nvPr/>
        </p:nvCxnSpPr>
        <p:spPr>
          <a:xfrm>
            <a:off x="2895391" y="2493916"/>
            <a:ext cx="360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B0A273E-9EF7-9BBB-1725-56615382B8B5}"/>
              </a:ext>
            </a:extLst>
          </p:cNvPr>
          <p:cNvSpPr txBox="1"/>
          <p:nvPr/>
        </p:nvSpPr>
        <p:spPr>
          <a:xfrm>
            <a:off x="3314486" y="1995686"/>
            <a:ext cx="1305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BWS ⮾ PSF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82E3A3-D5C9-AFAF-2726-F66B2BCA1778}"/>
              </a:ext>
            </a:extLst>
          </p:cNvPr>
          <p:cNvSpPr txBox="1"/>
          <p:nvPr/>
        </p:nvSpPr>
        <p:spPr>
          <a:xfrm>
            <a:off x="3314486" y="230925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BSRH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81E9D2-6971-39E8-34FD-EE8A58B0E96B}"/>
              </a:ext>
            </a:extLst>
          </p:cNvPr>
          <p:cNvCxnSpPr>
            <a:stCxn id="6" idx="1"/>
          </p:cNvCxnSpPr>
          <p:nvPr/>
        </p:nvCxnSpPr>
        <p:spPr>
          <a:xfrm flipH="1">
            <a:off x="2256075" y="1090705"/>
            <a:ext cx="475307" cy="1128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57290B-5484-37B8-83DE-8F467FD15193}"/>
              </a:ext>
            </a:extLst>
          </p:cNvPr>
          <p:cNvCxnSpPr>
            <a:cxnSpLocks/>
          </p:cNvCxnSpPr>
          <p:nvPr/>
        </p:nvCxnSpPr>
        <p:spPr>
          <a:xfrm flipV="1">
            <a:off x="5220072" y="3691447"/>
            <a:ext cx="675260" cy="3924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2D61F12-8D74-4B4B-BD61-1C6C96164F05}"/>
              </a:ext>
            </a:extLst>
          </p:cNvPr>
          <p:cNvSpPr txBox="1"/>
          <p:nvPr/>
        </p:nvSpPr>
        <p:spPr>
          <a:xfrm>
            <a:off x="3071071" y="2781961"/>
            <a:ext cx="20007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noProof="0" dirty="0" err="1"/>
              <a:t>σ</a:t>
            </a:r>
            <a:r>
              <a:rPr lang="en-US" sz="1800" baseline="-25000" noProof="0" dirty="0" err="1"/>
              <a:t>y</a:t>
            </a:r>
            <a:r>
              <a:rPr lang="en-US" sz="1800" noProof="0" dirty="0"/>
              <a:t> =  362 um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noProof="0" dirty="0" err="1"/>
              <a:t>σ</a:t>
            </a:r>
            <a:r>
              <a:rPr lang="en-US" sz="1800" baseline="-25000" noProof="0" dirty="0" err="1"/>
              <a:t>x</a:t>
            </a:r>
            <a:r>
              <a:rPr lang="en-US" sz="1800" noProof="0" dirty="0"/>
              <a:t> =  263 um</a:t>
            </a:r>
          </a:p>
        </p:txBody>
      </p:sp>
    </p:spTree>
    <p:extLst>
      <p:ext uri="{BB962C8B-B14F-4D97-AF65-F5344CB8AC3E}">
        <p14:creationId xmlns:p14="http://schemas.microsoft.com/office/powerpoint/2010/main" val="3906559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A3EDF4-6399-F9BD-EECD-C3323ABF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Calibration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AE7864-FE36-1663-DA1E-43044E3CC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46CAA7-2DD6-8B26-04EF-A5A527CB4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3003797"/>
            <a:ext cx="7920000" cy="1590825"/>
          </a:xfrm>
        </p:spPr>
        <p:txBody>
          <a:bodyPr/>
          <a:lstStyle/>
          <a:p>
            <a:r>
              <a:rPr lang="en-US" noProof="0" dirty="0"/>
              <a:t>The charge scaling factor = (42.7±1.7)p</a:t>
            </a:r>
            <a:r>
              <a:rPr lang="en-US" baseline="30000" noProof="0" dirty="0"/>
              <a:t>+</a:t>
            </a:r>
            <a:r>
              <a:rPr lang="en-US" noProof="0" dirty="0"/>
              <a:t>/count</a:t>
            </a:r>
          </a:p>
        </p:txBody>
      </p:sp>
      <p:pic>
        <p:nvPicPr>
          <p:cNvPr id="7" name="Picture 6" descr="A purple and green light&#10;&#10;Description automatically generated with medium confidence">
            <a:extLst>
              <a:ext uri="{FF2B5EF4-FFF2-40B4-BE49-F238E27FC236}">
                <a16:creationId xmlns:a16="http://schemas.microsoft.com/office/drawing/2014/main" id="{3FC604C4-470B-B6E1-237B-FAF95948A2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4" t="16764" r="8871" b="11287"/>
          <a:stretch/>
        </p:blipFill>
        <p:spPr>
          <a:xfrm>
            <a:off x="3366136" y="1165914"/>
            <a:ext cx="2430000" cy="155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239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0954D-1CE9-C82D-C126-869780739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Illustration of the analysis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CEF0E-6DFC-3F8F-2E9D-E66AD7E2E0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5991" y="1194199"/>
            <a:ext cx="8532019" cy="1648115"/>
          </a:xfrm>
        </p:spPr>
        <p:txBody>
          <a:bodyPr>
            <a:normAutofit/>
          </a:bodyPr>
          <a:lstStyle/>
          <a:p>
            <a:r>
              <a:rPr lang="en-US" sz="2400" noProof="0" dirty="0"/>
              <a:t>BWS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2FD10-D01D-AA9C-1BFA-5E904CC5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9757" y="2787774"/>
            <a:ext cx="8568253" cy="1648115"/>
          </a:xfrm>
        </p:spPr>
        <p:txBody>
          <a:bodyPr/>
          <a:lstStyle/>
          <a:p>
            <a:r>
              <a:rPr lang="en-US" sz="2400" noProof="0" dirty="0"/>
              <a:t>BSRH</a:t>
            </a:r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D21EF-A9EC-B64D-C0AE-8979E018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8B73037A-9D12-C5C0-D92A-3257200AE6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943" y="1367587"/>
            <a:ext cx="2430000" cy="1589423"/>
          </a:xfrm>
          <a:prstGeom prst="rect">
            <a:avLst/>
          </a:prstGeom>
        </p:spPr>
      </p:pic>
      <p:pic>
        <p:nvPicPr>
          <p:cNvPr id="9" name="Content Placeholder 4" descr="A blue and orange graph&#10;&#10;Description automatically generated">
            <a:extLst>
              <a:ext uri="{FF2B5EF4-FFF2-40B4-BE49-F238E27FC236}">
                <a16:creationId xmlns:a16="http://schemas.microsoft.com/office/drawing/2014/main" id="{1C638545-D6CD-4415-9758-4B3AA0E406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584" y="1349940"/>
            <a:ext cx="2430000" cy="1666243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6FCC2A39-5636-1AFC-FF0A-17FF3575C1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943" y="1407035"/>
            <a:ext cx="2430000" cy="15431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E72F83-F0FD-7578-471C-1BE2E3497D7B}"/>
              </a:ext>
            </a:extLst>
          </p:cNvPr>
          <p:cNvSpPr txBox="1"/>
          <p:nvPr/>
        </p:nvSpPr>
        <p:spPr>
          <a:xfrm>
            <a:off x="2773099" y="1349940"/>
            <a:ext cx="730969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noProof="0" dirty="0"/>
              <a:t>Raw data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6CD8FC-A5D3-2AAA-6850-DCE46AC36525}"/>
              </a:ext>
            </a:extLst>
          </p:cNvPr>
          <p:cNvSpPr txBox="1"/>
          <p:nvPr/>
        </p:nvSpPr>
        <p:spPr>
          <a:xfrm>
            <a:off x="5033459" y="1349440"/>
            <a:ext cx="971420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noProof="0" dirty="0"/>
              <a:t>Gaussian Fit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CB0CEE-086D-84F4-D7B8-1E0965DB89E1}"/>
              </a:ext>
            </a:extLst>
          </p:cNvPr>
          <p:cNvSpPr txBox="1"/>
          <p:nvPr/>
        </p:nvSpPr>
        <p:spPr>
          <a:xfrm>
            <a:off x="7158163" y="1199424"/>
            <a:ext cx="1346522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noProof="0" dirty="0"/>
              <a:t>Integration region</a:t>
            </a:r>
          </a:p>
        </p:txBody>
      </p:sp>
      <p:pic>
        <p:nvPicPr>
          <p:cNvPr id="14" name="Picture 13" descr="A purple and green light&#10;&#10;Description automatically generated with medium confidence">
            <a:extLst>
              <a:ext uri="{FF2B5EF4-FFF2-40B4-BE49-F238E27FC236}">
                <a16:creationId xmlns:a16="http://schemas.microsoft.com/office/drawing/2014/main" id="{A883A281-C87F-202E-F44C-73AC9B2D54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4" t="16764" r="8871" b="11287"/>
          <a:stretch/>
        </p:blipFill>
        <p:spPr>
          <a:xfrm>
            <a:off x="69613" y="3208778"/>
            <a:ext cx="2430000" cy="15565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2FF7C20-34DD-D51D-7A71-AF1D090031EC}"/>
              </a:ext>
            </a:extLst>
          </p:cNvPr>
          <p:cNvSpPr txBox="1"/>
          <p:nvPr/>
        </p:nvSpPr>
        <p:spPr>
          <a:xfrm>
            <a:off x="760430" y="3429000"/>
            <a:ext cx="1048364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noProof="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Scaling factor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84FFF59-5F86-106C-0EA5-71EC7EB29D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7159" y="3324964"/>
            <a:ext cx="1876425" cy="14097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F58169-E816-A542-CDE3-067551275001}"/>
              </a:ext>
            </a:extLst>
          </p:cNvPr>
          <p:cNvSpPr txBox="1"/>
          <p:nvPr/>
        </p:nvSpPr>
        <p:spPr>
          <a:xfrm>
            <a:off x="3038799" y="3140637"/>
            <a:ext cx="730969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noProof="0" dirty="0"/>
              <a:t>Raw data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9C67432-A5DA-D439-F702-20FB365A3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9233" y="3336545"/>
            <a:ext cx="2430000" cy="137138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8D3EB3B-34E2-AE97-AD30-C9BEB33B2C51}"/>
              </a:ext>
            </a:extLst>
          </p:cNvPr>
          <p:cNvSpPr txBox="1"/>
          <p:nvPr/>
        </p:nvSpPr>
        <p:spPr>
          <a:xfrm>
            <a:off x="4898486" y="3138090"/>
            <a:ext cx="1158972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noProof="0" dirty="0"/>
              <a:t>Projection + Fit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086898-CE55-D630-6CD1-895EB3CE6027}"/>
              </a:ext>
            </a:extLst>
          </p:cNvPr>
          <p:cNvSpPr txBox="1"/>
          <p:nvPr/>
        </p:nvSpPr>
        <p:spPr>
          <a:xfrm rot="2279380">
            <a:off x="6564182" y="3731793"/>
            <a:ext cx="24253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noProof="0" dirty="0"/>
              <a:t>Integration region </a:t>
            </a:r>
            <a:r>
              <a:rPr lang="en-US" sz="1200" noProof="0" dirty="0">
                <a:sym typeface="Wingdings" pitchFamily="2" charset="2"/>
              </a:rPr>
              <a:t> Charge in halo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AE6610FA-E079-73CE-1CC9-9A84559D7978}"/>
              </a:ext>
            </a:extLst>
          </p:cNvPr>
          <p:cNvSpPr/>
          <p:nvPr/>
        </p:nvSpPr>
        <p:spPr>
          <a:xfrm>
            <a:off x="6613943" y="3884184"/>
            <a:ext cx="675000" cy="270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noProof="0" dirty="0"/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9AE06A6D-D5D8-348F-2693-8ECABEBCA765}"/>
              </a:ext>
            </a:extLst>
          </p:cNvPr>
          <p:cNvSpPr/>
          <p:nvPr/>
        </p:nvSpPr>
        <p:spPr>
          <a:xfrm>
            <a:off x="7776854" y="2938249"/>
            <a:ext cx="270000" cy="59462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noProof="0" dirty="0"/>
          </a:p>
        </p:txBody>
      </p:sp>
    </p:spTree>
    <p:extLst>
      <p:ext uri="{BB962C8B-B14F-4D97-AF65-F5344CB8AC3E}">
        <p14:creationId xmlns:p14="http://schemas.microsoft.com/office/powerpoint/2010/main" val="1373025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74EFA-9A12-2E02-D42E-953916344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Machine development session(s) -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05F53-FF04-799E-1FC4-9EE39D504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noProof="0" dirty="0"/>
              <a:t>How to asses the performance of the instrument?</a:t>
            </a:r>
          </a:p>
          <a:p>
            <a:r>
              <a:rPr lang="en-US" sz="2400" noProof="0" dirty="0"/>
              <a:t>Scrape the beam to known size </a:t>
            </a:r>
            <a:r>
              <a:rPr lang="en-US" sz="2400" noProof="0" dirty="0">
                <a:sym typeface="Wingdings" pitchFamily="2" charset="2"/>
              </a:rPr>
              <a:t> beam halo = 0</a:t>
            </a:r>
          </a:p>
          <a:p>
            <a:r>
              <a:rPr lang="en-US" sz="2400" noProof="0" dirty="0">
                <a:sym typeface="Wingdings" pitchFamily="2" charset="2"/>
              </a:rPr>
              <a:t>Blow up a bunch (ADT) to populate the halo region</a:t>
            </a:r>
          </a:p>
          <a:p>
            <a:r>
              <a:rPr lang="en-US" sz="2400" noProof="0" dirty="0">
                <a:sym typeface="Wingdings" pitchFamily="2" charset="2"/>
              </a:rPr>
              <a:t>Measure charge in halo by two instruments (BWS, BSRH)</a:t>
            </a:r>
            <a:endParaRPr lang="en-US" sz="2400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7F7085-0ACC-ADCA-1F08-F08F2D8574FE}"/>
              </a:ext>
            </a:extLst>
          </p:cNvPr>
          <p:cNvSpPr txBox="1"/>
          <p:nvPr/>
        </p:nvSpPr>
        <p:spPr>
          <a:xfrm>
            <a:off x="107504" y="3108887"/>
            <a:ext cx="3599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MD1: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Nominals and pilots (- charge resolution of the BWS)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Tried to measure changes in the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AD082B-0361-F038-4C57-AC819B9F6922}"/>
              </a:ext>
            </a:extLst>
          </p:cNvPr>
          <p:cNvSpPr txBox="1"/>
          <p:nvPr/>
        </p:nvSpPr>
        <p:spPr>
          <a:xfrm>
            <a:off x="5274555" y="3108887"/>
            <a:ext cx="3599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MD4: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Pilots only (+ charge resolution of the BWS)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Online analysis ready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C9E5A03C-B810-9EAF-2550-C8630A574A3C}"/>
              </a:ext>
            </a:extLst>
          </p:cNvPr>
          <p:cNvSpPr/>
          <p:nvPr/>
        </p:nvSpPr>
        <p:spPr>
          <a:xfrm>
            <a:off x="3617797" y="3651870"/>
            <a:ext cx="1656757" cy="307777"/>
          </a:xfrm>
          <a:prstGeom prst="rightArrow">
            <a:avLst>
              <a:gd name="adj1" fmla="val 41874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EE2166-32DC-14CD-8A6A-7A5660E41434}"/>
              </a:ext>
            </a:extLst>
          </p:cNvPr>
          <p:cNvSpPr txBox="1"/>
          <p:nvPr/>
        </p:nvSpPr>
        <p:spPr>
          <a:xfrm>
            <a:off x="3707464" y="3378281"/>
            <a:ext cx="1446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noProof="0" dirty="0">
                <a:solidFill>
                  <a:srgbClr val="FF0000"/>
                </a:solidFill>
              </a:rPr>
              <a:t>Lessons learnt</a:t>
            </a:r>
          </a:p>
        </p:txBody>
      </p:sp>
    </p:spTree>
    <p:extLst>
      <p:ext uri="{BB962C8B-B14F-4D97-AF65-F5344CB8AC3E}">
        <p14:creationId xmlns:p14="http://schemas.microsoft.com/office/powerpoint/2010/main" val="68587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61406-4035-49D1-351F-2E16B9396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Data handling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2BC843-80B6-4EA2-9FA2-E0DDCD773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8" name="Content Placeholder 7" descr="A graph showing a line&#10;&#10;Description automatically generated with medium confidence">
            <a:extLst>
              <a:ext uri="{FF2B5EF4-FFF2-40B4-BE49-F238E27FC236}">
                <a16:creationId xmlns:a16="http://schemas.microsoft.com/office/drawing/2014/main" id="{2E88C580-24BA-13ED-D21D-0926D95EDD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813" y="1131950"/>
            <a:ext cx="8272340" cy="3240000"/>
          </a:xfr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0C9690A-E65B-2B05-B607-80B2AE595DDF}"/>
              </a:ext>
            </a:extLst>
          </p:cNvPr>
          <p:cNvCxnSpPr>
            <a:cxnSpLocks/>
          </p:cNvCxnSpPr>
          <p:nvPr/>
        </p:nvCxnSpPr>
        <p:spPr>
          <a:xfrm>
            <a:off x="827584" y="4083918"/>
            <a:ext cx="75608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D8BCEC-BDAC-38E9-34C5-8117AFB930CE}"/>
              </a:ext>
            </a:extLst>
          </p:cNvPr>
          <p:cNvCxnSpPr/>
          <p:nvPr/>
        </p:nvCxnSpPr>
        <p:spPr>
          <a:xfrm>
            <a:off x="2267744" y="4083918"/>
            <a:ext cx="72008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760BF89-850F-296D-1B7B-73ED0864E6E7}"/>
              </a:ext>
            </a:extLst>
          </p:cNvPr>
          <p:cNvSpPr txBox="1"/>
          <p:nvPr/>
        </p:nvSpPr>
        <p:spPr>
          <a:xfrm>
            <a:off x="2958500" y="4542093"/>
            <a:ext cx="5750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Subtract background (known from collimator position)</a:t>
            </a:r>
            <a:br>
              <a:rPr lang="en-US" noProof="0" dirty="0"/>
            </a:br>
            <a:r>
              <a:rPr lang="en-US" noProof="0" dirty="0"/>
              <a:t>makes the measurement only relative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353C09-3EB6-51D7-2B5E-E1A854C4E509}"/>
              </a:ext>
            </a:extLst>
          </p:cNvPr>
          <p:cNvSpPr txBox="1"/>
          <p:nvPr/>
        </p:nvSpPr>
        <p:spPr>
          <a:xfrm>
            <a:off x="0" y="4187284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1.6x10</a:t>
            </a:r>
            <a:r>
              <a:rPr lang="en-CH" baseline="300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21450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7EC80-C76D-4F19-AC38-988FDF1DD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Simulation proof of linearity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9FD3B-8D47-2ADE-DFCD-CAC82ACDA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208472" cy="3680222"/>
          </a:xfrm>
        </p:spPr>
        <p:txBody>
          <a:bodyPr>
            <a:normAutofit/>
          </a:bodyPr>
          <a:lstStyle/>
          <a:p>
            <a:r>
              <a:rPr lang="en-US" sz="2400" noProof="0" dirty="0"/>
              <a:t>Diffraction creates offset, yet linearity unchanged (for the “Gaussian” blow up)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F559BB-23BA-64F2-3501-02F83A25F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270664-4FD6-3C4B-C22C-071BF8348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97" y="1635646"/>
            <a:ext cx="3872339" cy="28746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B6092E-2513-744C-671D-CC046EC5F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661" y="1635646"/>
            <a:ext cx="3872339" cy="28546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E3C734-EE56-E0CF-639F-AEE1F38389F7}"/>
              </a:ext>
            </a:extLst>
          </p:cNvPr>
          <p:cNvSpPr txBox="1"/>
          <p:nvPr/>
        </p:nvSpPr>
        <p:spPr>
          <a:xfrm>
            <a:off x="6346786" y="4767263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Courtesy of D. Butti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17">
                <a:extLst>
                  <a:ext uri="{FF2B5EF4-FFF2-40B4-BE49-F238E27FC236}">
                    <a16:creationId xmlns:a16="http://schemas.microsoft.com/office/drawing/2014/main" id="{28AD4DFA-08C5-FC41-E354-61BB3E14D88B}"/>
                  </a:ext>
                </a:extLst>
              </p:cNvPr>
              <p:cNvSpPr txBox="1"/>
              <p:nvPr/>
            </p:nvSpPr>
            <p:spPr>
              <a:xfrm>
                <a:off x="6673322" y="3858602"/>
                <a:ext cx="19311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/>
                      </m:sSub>
                      <m:r>
                        <a:rPr lang="en-US" i="1" noProof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𝑛𝑜𝑚𝑖𝑛𝑎𝑙</m:t>
                          </m:r>
                        </m:sub>
                      </m:sSub>
                    </m:oMath>
                  </m:oMathPara>
                </a14:m>
                <a:endParaRPr lang="en-US" noProof="0" dirty="0"/>
              </a:p>
            </p:txBody>
          </p:sp>
        </mc:Choice>
        <mc:Fallback>
          <p:sp>
            <p:nvSpPr>
              <p:cNvPr id="8" name="TextBox 17">
                <a:extLst>
                  <a:ext uri="{FF2B5EF4-FFF2-40B4-BE49-F238E27FC236}">
                    <a16:creationId xmlns:a16="http://schemas.microsoft.com/office/drawing/2014/main" id="{28AD4DFA-08C5-FC41-E354-61BB3E14D8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3322" y="3858602"/>
                <a:ext cx="1931126" cy="369332"/>
              </a:xfrm>
              <a:prstGeom prst="rect">
                <a:avLst/>
              </a:prstGeom>
              <a:blipFill>
                <a:blip r:embed="rId4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18">
                <a:extLst>
                  <a:ext uri="{FF2B5EF4-FFF2-40B4-BE49-F238E27FC236}">
                    <a16:creationId xmlns:a16="http://schemas.microsoft.com/office/drawing/2014/main" id="{B9C933AA-2B57-B612-4C85-390B4FBE9CEF}"/>
                  </a:ext>
                </a:extLst>
              </p:cNvPr>
              <p:cNvSpPr txBox="1"/>
              <p:nvPr/>
            </p:nvSpPr>
            <p:spPr>
              <a:xfrm>
                <a:off x="2684139" y="3858602"/>
                <a:ext cx="18878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/>
                      </m:sSub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𝑛𝑜𝑚𝑖𝑛𝑎𝑙</m:t>
                          </m:r>
                        </m:sub>
                      </m:sSub>
                    </m:oMath>
                  </m:oMathPara>
                </a14:m>
                <a:endParaRPr lang="en-US" noProof="0" dirty="0"/>
              </a:p>
            </p:txBody>
          </p:sp>
        </mc:Choice>
        <mc:Fallback>
          <p:sp>
            <p:nvSpPr>
              <p:cNvPr id="9" name="TextBox 18">
                <a:extLst>
                  <a:ext uri="{FF2B5EF4-FFF2-40B4-BE49-F238E27FC236}">
                    <a16:creationId xmlns:a16="http://schemas.microsoft.com/office/drawing/2014/main" id="{B9C933AA-2B57-B612-4C85-390B4FBE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4139" y="3858602"/>
                <a:ext cx="1887861" cy="369332"/>
              </a:xfrm>
              <a:prstGeom prst="rect">
                <a:avLst/>
              </a:prstGeom>
              <a:blipFill>
                <a:blip r:embed="rId5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20950FF-0350-CCBB-5036-CE76434B0260}"/>
              </a:ext>
            </a:extLst>
          </p:cNvPr>
          <p:cNvCxnSpPr/>
          <p:nvPr/>
        </p:nvCxnSpPr>
        <p:spPr>
          <a:xfrm>
            <a:off x="5508104" y="3003798"/>
            <a:ext cx="0" cy="9361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FEB868B-B7CB-3326-B879-B60356A4C9C1}"/>
              </a:ext>
            </a:extLst>
          </p:cNvPr>
          <p:cNvSpPr txBox="1"/>
          <p:nvPr/>
        </p:nvSpPr>
        <p:spPr>
          <a:xfrm>
            <a:off x="5480683" y="3107164"/>
            <a:ext cx="173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Constant offset</a:t>
            </a:r>
          </a:p>
        </p:txBody>
      </p:sp>
    </p:spTree>
    <p:extLst>
      <p:ext uri="{BB962C8B-B14F-4D97-AF65-F5344CB8AC3E}">
        <p14:creationId xmlns:p14="http://schemas.microsoft.com/office/powerpoint/2010/main" val="3864017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D027F7-4D85-ECB2-2CC0-F0A30CD4B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CAB8F-30BF-C83B-FA98-FDDD631B8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Performance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EC2B6-E8D0-B7BF-EB6B-705B7B29A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4F9C9-B5BC-B7FB-AD20-911ECAF9D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76669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ED5D5-ECCE-458C-F50E-7C39B5E3E7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9C79DDB-B34C-E112-1FF8-00F83E9AC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3518"/>
            <a:ext cx="5652120" cy="289932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9209A2E-2AE2-4DD7-7A8B-1B0259764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206" y="7976"/>
            <a:ext cx="3011794" cy="540000"/>
          </a:xfrm>
        </p:spPr>
        <p:txBody>
          <a:bodyPr/>
          <a:lstStyle/>
          <a:p>
            <a:r>
              <a:rPr lang="en-US" noProof="0" dirty="0"/>
              <a:t>Vertical plane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94BE5-BFB7-0975-337E-212E8D7B8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D68388B-28ED-ECE3-0D45-837D7D62C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noProof="0" dirty="0"/>
          </a:p>
          <a:p>
            <a:endParaRPr lang="en-US" noProof="0" dirty="0"/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6F0D8D4-D804-A6A6-7763-65EA7D2BD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480" y="3171776"/>
            <a:ext cx="4157511" cy="18860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3FC986-4EF8-02F3-CE3B-160FD422767C}"/>
              </a:ext>
            </a:extLst>
          </p:cNvPr>
          <p:cNvSpPr txBox="1"/>
          <p:nvPr/>
        </p:nvSpPr>
        <p:spPr>
          <a:xfrm>
            <a:off x="2336775" y="2493852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Halo above 3.5σ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6A9294-0058-7771-385A-8F2F9AB59F25}"/>
              </a:ext>
            </a:extLst>
          </p:cNvPr>
          <p:cNvSpPr txBox="1"/>
          <p:nvPr/>
        </p:nvSpPr>
        <p:spPr>
          <a:xfrm>
            <a:off x="4709183" y="3532873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Halo above 4.7σ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955BD0-7B6B-262B-FB40-29DBDBD1EFA0}"/>
              </a:ext>
            </a:extLst>
          </p:cNvPr>
          <p:cNvCxnSpPr/>
          <p:nvPr/>
        </p:nvCxnSpPr>
        <p:spPr>
          <a:xfrm flipH="1">
            <a:off x="4788024" y="2715766"/>
            <a:ext cx="2232248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EB2588A-2113-4205-6B3E-45EB8895EC4C}"/>
              </a:ext>
            </a:extLst>
          </p:cNvPr>
          <p:cNvSpPr txBox="1"/>
          <p:nvPr/>
        </p:nvSpPr>
        <p:spPr>
          <a:xfrm>
            <a:off x="7020272" y="2561877"/>
            <a:ext cx="1974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noProof="0" dirty="0"/>
              <a:t>Total population = 10</a:t>
            </a:r>
            <a:r>
              <a:rPr lang="en-US" sz="1400" baseline="30000" noProof="0" dirty="0"/>
              <a:t>11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2ED16B-6474-55B4-8556-0BF240B68DD9}"/>
              </a:ext>
            </a:extLst>
          </p:cNvPr>
          <p:cNvCxnSpPr>
            <a:cxnSpLocks/>
          </p:cNvCxnSpPr>
          <p:nvPr/>
        </p:nvCxnSpPr>
        <p:spPr>
          <a:xfrm flipH="1">
            <a:off x="612000" y="396784"/>
            <a:ext cx="1295704" cy="2288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717C78E-07B0-8E7F-324E-2D1763183F48}"/>
              </a:ext>
            </a:extLst>
          </p:cNvPr>
          <p:cNvSpPr txBox="1"/>
          <p:nvPr/>
        </p:nvSpPr>
        <p:spPr>
          <a:xfrm>
            <a:off x="1869060" y="238981"/>
            <a:ext cx="2163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noProof="0" dirty="0"/>
              <a:t>Total population = 9x10</a:t>
            </a:r>
            <a:r>
              <a:rPr lang="en-US" sz="1400" baseline="30000" noProof="0" dirty="0"/>
              <a:t>10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9382698-CC76-303E-CD96-7EAD3287A00B}"/>
              </a:ext>
            </a:extLst>
          </p:cNvPr>
          <p:cNvCxnSpPr/>
          <p:nvPr/>
        </p:nvCxnSpPr>
        <p:spPr>
          <a:xfrm flipV="1">
            <a:off x="971600" y="1635646"/>
            <a:ext cx="1008112" cy="1176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7E1704D-2B3F-24B8-8F76-102DD6186BE0}"/>
              </a:ext>
            </a:extLst>
          </p:cNvPr>
          <p:cNvSpPr txBox="1"/>
          <p:nvPr/>
        </p:nvSpPr>
        <p:spPr>
          <a:xfrm>
            <a:off x="673420" y="2092849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noProof="0" dirty="0"/>
              <a:t>Blow up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7BA9120-865D-8DDB-7022-34CE7BD79B7A}"/>
              </a:ext>
            </a:extLst>
          </p:cNvPr>
          <p:cNvCxnSpPr/>
          <p:nvPr/>
        </p:nvCxnSpPr>
        <p:spPr>
          <a:xfrm>
            <a:off x="2058553" y="1995686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A6C6888-177B-B100-3883-BDE9E7FD749E}"/>
              </a:ext>
            </a:extLst>
          </p:cNvPr>
          <p:cNvCxnSpPr/>
          <p:nvPr/>
        </p:nvCxnSpPr>
        <p:spPr>
          <a:xfrm flipV="1">
            <a:off x="2464141" y="1034447"/>
            <a:ext cx="288032" cy="5179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BA8D3E6-E6DA-09BD-0FBD-08A89A59E96D}"/>
              </a:ext>
            </a:extLst>
          </p:cNvPr>
          <p:cNvSpPr txBox="1"/>
          <p:nvPr/>
        </p:nvSpPr>
        <p:spPr>
          <a:xfrm>
            <a:off x="1914095" y="1995686"/>
            <a:ext cx="9669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noProof="0" dirty="0"/>
              <a:t>Steady state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CAF584-F054-541D-177A-49F8C16D135B}"/>
              </a:ext>
            </a:extLst>
          </p:cNvPr>
          <p:cNvSpPr txBox="1"/>
          <p:nvPr/>
        </p:nvSpPr>
        <p:spPr>
          <a:xfrm>
            <a:off x="1991283" y="933657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noProof="0" dirty="0"/>
              <a:t>Blow up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2DAC660-A2E1-6839-523F-6290C62C1CA6}"/>
              </a:ext>
            </a:extLst>
          </p:cNvPr>
          <p:cNvCxnSpPr/>
          <p:nvPr/>
        </p:nvCxnSpPr>
        <p:spPr>
          <a:xfrm>
            <a:off x="2881026" y="1302374"/>
            <a:ext cx="115176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48A8927-307D-EB4F-1F7F-425E67D34FF1}"/>
              </a:ext>
            </a:extLst>
          </p:cNvPr>
          <p:cNvSpPr txBox="1"/>
          <p:nvPr/>
        </p:nvSpPr>
        <p:spPr>
          <a:xfrm>
            <a:off x="2943562" y="1368862"/>
            <a:ext cx="9669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noProof="0" dirty="0"/>
              <a:t>Steady state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AE615FD-9C0B-C2DC-63E7-4EB59AAB8244}"/>
              </a:ext>
            </a:extLst>
          </p:cNvPr>
          <p:cNvCxnSpPr>
            <a:cxnSpLocks/>
          </p:cNvCxnSpPr>
          <p:nvPr/>
        </p:nvCxnSpPr>
        <p:spPr>
          <a:xfrm>
            <a:off x="4183586" y="1073205"/>
            <a:ext cx="294685" cy="14206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EFEC721-956A-7E4E-CEC0-C6E1CE45A581}"/>
              </a:ext>
            </a:extLst>
          </p:cNvPr>
          <p:cNvSpPr txBox="1"/>
          <p:nvPr/>
        </p:nvSpPr>
        <p:spPr>
          <a:xfrm>
            <a:off x="4331267" y="1671572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noProof="0" dirty="0"/>
              <a:t>Scraping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72C74EA-E3E4-9931-BFDD-DAD009171153}"/>
              </a:ext>
            </a:extLst>
          </p:cNvPr>
          <p:cNvSpPr txBox="1"/>
          <p:nvPr/>
        </p:nvSpPr>
        <p:spPr>
          <a:xfrm>
            <a:off x="5648703" y="764237"/>
            <a:ext cx="34867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Green curve = 15s moving average of the BSRH data, gated on 10 pilot bunches</a:t>
            </a:r>
          </a:p>
          <a:p>
            <a:r>
              <a:rPr lang="en-US" sz="1400" noProof="0" dirty="0"/>
              <a:t>Blue curve = BWS (average of IN/OUT) of the single pilot</a:t>
            </a:r>
          </a:p>
          <a:p>
            <a:r>
              <a:rPr lang="en-US" sz="1400" noProof="0" dirty="0"/>
              <a:t>Red curve = FBCT reading of the single pilot</a:t>
            </a:r>
          </a:p>
          <a:p>
            <a:endParaRPr lang="en-US" sz="1400" noProof="0" dirty="0"/>
          </a:p>
        </p:txBody>
      </p:sp>
    </p:spTree>
    <p:extLst>
      <p:ext uri="{BB962C8B-B14F-4D97-AF65-F5344CB8AC3E}">
        <p14:creationId xmlns:p14="http://schemas.microsoft.com/office/powerpoint/2010/main" val="3446085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79D84-A851-DF33-D572-9E8FB177B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B1D071-8FEF-A087-59F9-4826E1273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Horizontal plane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5F433-9B5C-C97D-9EE8-24F927CEE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7B18D95-9CD6-CBD7-8A43-60796E071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80C0170-CACB-90E8-9E23-29BC1E686065}"/>
              </a:ext>
            </a:extLst>
          </p:cNvPr>
          <p:cNvSpPr txBox="1"/>
          <p:nvPr/>
        </p:nvSpPr>
        <p:spPr>
          <a:xfrm>
            <a:off x="8802850" y="111981"/>
            <a:ext cx="1923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noProof="0" dirty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7" name="Picture 6" descr="A graph showing the growth of a stock market&#10;&#10;Description automatically generated">
            <a:extLst>
              <a:ext uri="{FF2B5EF4-FFF2-40B4-BE49-F238E27FC236}">
                <a16:creationId xmlns:a16="http://schemas.microsoft.com/office/drawing/2014/main" id="{A35697BE-D777-E152-9ACE-BD1EC80A1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992" y="2890228"/>
            <a:ext cx="4644008" cy="2150203"/>
          </a:xfrm>
          <a:prstGeom prst="rect">
            <a:avLst/>
          </a:prstGeom>
        </p:spPr>
      </p:pic>
      <p:pic>
        <p:nvPicPr>
          <p:cNvPr id="10" name="Picture 9" descr="A graph showing a curve&#10;&#10;Description automatically generated with medium confidence">
            <a:extLst>
              <a:ext uri="{FF2B5EF4-FFF2-40B4-BE49-F238E27FC236}">
                <a16:creationId xmlns:a16="http://schemas.microsoft.com/office/drawing/2014/main" id="{BDA92E87-020E-04A8-DC88-79E9AFF1A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611855"/>
            <a:ext cx="4816152" cy="23606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882833-0B49-B87D-9F4C-DAF3CAEF7D4C}"/>
              </a:ext>
            </a:extLst>
          </p:cNvPr>
          <p:cNvSpPr txBox="1"/>
          <p:nvPr/>
        </p:nvSpPr>
        <p:spPr>
          <a:xfrm>
            <a:off x="2555776" y="2192503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Halo above 3.5σ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780D8F-8A4E-1275-7048-D95BA5AC4F7C}"/>
              </a:ext>
            </a:extLst>
          </p:cNvPr>
          <p:cNvSpPr txBox="1"/>
          <p:nvPr/>
        </p:nvSpPr>
        <p:spPr>
          <a:xfrm>
            <a:off x="4330955" y="3626551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Halo above 4.7σ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B05BD0-2765-71CD-D570-2D0F44921DC8}"/>
              </a:ext>
            </a:extLst>
          </p:cNvPr>
          <p:cNvCxnSpPr/>
          <p:nvPr/>
        </p:nvCxnSpPr>
        <p:spPr>
          <a:xfrm flipH="1">
            <a:off x="6948264" y="2571750"/>
            <a:ext cx="432048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CF7B59D-59CC-8237-92F9-867EC6E9A81C}"/>
              </a:ext>
            </a:extLst>
          </p:cNvPr>
          <p:cNvSpPr txBox="1"/>
          <p:nvPr/>
        </p:nvSpPr>
        <p:spPr>
          <a:xfrm rot="20939160">
            <a:off x="4932040" y="2041388"/>
            <a:ext cx="4309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Reason behind the difference is </a:t>
            </a:r>
            <a:r>
              <a:rPr lang="en-US" b="1" noProof="0" dirty="0"/>
              <a:t>unclear</a:t>
            </a:r>
          </a:p>
          <a:p>
            <a:pPr algn="ctr"/>
            <a:r>
              <a:rPr lang="en-US" noProof="0" dirty="0"/>
              <a:t>Factor 2…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EF16334-3BF9-5211-6DA3-118C459636DA}"/>
              </a:ext>
            </a:extLst>
          </p:cNvPr>
          <p:cNvCxnSpPr/>
          <p:nvPr/>
        </p:nvCxnSpPr>
        <p:spPr>
          <a:xfrm flipH="1">
            <a:off x="4909992" y="987574"/>
            <a:ext cx="958152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E93C1E6-0A3C-8F1A-CB5E-50AB977FFA18}"/>
              </a:ext>
            </a:extLst>
          </p:cNvPr>
          <p:cNvSpPr txBox="1"/>
          <p:nvPr/>
        </p:nvSpPr>
        <p:spPr>
          <a:xfrm>
            <a:off x="5881836" y="694634"/>
            <a:ext cx="3067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Single bunch measurement, 2s moving average, limit of “static” core 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93A23E7F-C431-E35D-314E-B67B442C9FD9}"/>
              </a:ext>
            </a:extLst>
          </p:cNvPr>
          <p:cNvSpPr/>
          <p:nvPr/>
        </p:nvSpPr>
        <p:spPr>
          <a:xfrm>
            <a:off x="2555776" y="3867894"/>
            <a:ext cx="1152128" cy="12798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1E57D5-23F8-0F76-13F2-AA940689F6AE}"/>
              </a:ext>
            </a:extLst>
          </p:cNvPr>
          <p:cNvSpPr txBox="1"/>
          <p:nvPr/>
        </p:nvSpPr>
        <p:spPr>
          <a:xfrm>
            <a:off x="12697" y="3516389"/>
            <a:ext cx="2881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noProof="0" dirty="0"/>
              <a:t>Measurement of 10 pilots, one blown up, 15s moving average</a:t>
            </a:r>
          </a:p>
        </p:txBody>
      </p:sp>
    </p:spTree>
    <p:extLst>
      <p:ext uri="{BB962C8B-B14F-4D97-AF65-F5344CB8AC3E}">
        <p14:creationId xmlns:p14="http://schemas.microsoft.com/office/powerpoint/2010/main" val="2500753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5F445C-D50E-21A8-4AC8-20168CA6F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noProof="0" dirty="0"/>
              <a:t>YETS underway</a:t>
            </a:r>
          </a:p>
          <a:p>
            <a:pPr lvl="1"/>
            <a:r>
              <a:rPr lang="en-US" noProof="0" dirty="0"/>
              <a:t>Solving the image intensifier ripples</a:t>
            </a:r>
          </a:p>
          <a:p>
            <a:pPr lvl="1"/>
            <a:r>
              <a:rPr lang="en-US" noProof="0" dirty="0"/>
              <a:t>Splitting the optical line BSRT to BSRH to make the systems work simultaneously</a:t>
            </a:r>
          </a:p>
          <a:p>
            <a:pPr lvl="1"/>
            <a:r>
              <a:rPr lang="en-US" noProof="0" dirty="0"/>
              <a:t>Apodizer to be tested</a:t>
            </a:r>
          </a:p>
          <a:p>
            <a:r>
              <a:rPr lang="en-US" noProof="0" dirty="0"/>
              <a:t>Demonstrate potential profile/image deconvolution</a:t>
            </a:r>
          </a:p>
          <a:p>
            <a:r>
              <a:rPr lang="en-US" noProof="0" dirty="0"/>
              <a:t>Prepare procedures for automatized data taking during physics fills</a:t>
            </a:r>
          </a:p>
          <a:p>
            <a:r>
              <a:rPr lang="en-US" noProof="0" dirty="0"/>
              <a:t>Only way to increase the resolution is to increase the beam size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29263D-B6A7-7D98-83BA-634F1EA9B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System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B4EC0-A975-295C-C210-79BD3106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19</a:t>
            </a:fld>
            <a:endParaRPr lang="en-US" noProof="0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311A736-B53E-F455-41D2-CFB643414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250" y="1028701"/>
            <a:ext cx="4984750" cy="373856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DB2288D-7FA7-A89B-9A9D-D56E4079979C}"/>
              </a:ext>
            </a:extLst>
          </p:cNvPr>
          <p:cNvCxnSpPr>
            <a:cxnSpLocks/>
          </p:cNvCxnSpPr>
          <p:nvPr/>
        </p:nvCxnSpPr>
        <p:spPr>
          <a:xfrm flipH="1">
            <a:off x="6300192" y="843558"/>
            <a:ext cx="1584176" cy="1594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FB842C2-F7C5-0649-4A28-6504ADA4E388}"/>
              </a:ext>
            </a:extLst>
          </p:cNvPr>
          <p:cNvSpPr txBox="1"/>
          <p:nvPr/>
        </p:nvSpPr>
        <p:spPr>
          <a:xfrm>
            <a:off x="7884368" y="62753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Imaging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5E225CB-F442-C02A-E823-813EDFB91666}"/>
              </a:ext>
            </a:extLst>
          </p:cNvPr>
          <p:cNvCxnSpPr>
            <a:cxnSpLocks/>
          </p:cNvCxnSpPr>
          <p:nvPr/>
        </p:nvCxnSpPr>
        <p:spPr>
          <a:xfrm flipH="1" flipV="1">
            <a:off x="6732240" y="3003798"/>
            <a:ext cx="648072" cy="16226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43CCE7A-9C45-29A4-5FF2-6C7704606459}"/>
              </a:ext>
            </a:extLst>
          </p:cNvPr>
          <p:cNvSpPr txBox="1"/>
          <p:nvPr/>
        </p:nvSpPr>
        <p:spPr>
          <a:xfrm>
            <a:off x="6988642" y="4639168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Coronagraph</a:t>
            </a:r>
          </a:p>
        </p:txBody>
      </p:sp>
    </p:spTree>
    <p:extLst>
      <p:ext uri="{BB962C8B-B14F-4D97-AF65-F5344CB8AC3E}">
        <p14:creationId xmlns:p14="http://schemas.microsoft.com/office/powerpoint/2010/main" val="127134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0222-583B-F527-1D9D-80DAFF54A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052" y="44251"/>
            <a:ext cx="8838344" cy="799307"/>
          </a:xfrm>
        </p:spPr>
        <p:txBody>
          <a:bodyPr/>
          <a:lstStyle/>
          <a:p>
            <a:r>
              <a:rPr lang="en-US" sz="2400" noProof="0" dirty="0"/>
              <a:t>Important parameters (prepare, carry out, analyze MD)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EC41B-412B-99C6-79A6-4A402F7AB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noProof="0" dirty="0"/>
              <a:t>Wire scanners BWS:</a:t>
            </a:r>
          </a:p>
          <a:p>
            <a:pPr lvl="1"/>
            <a:r>
              <a:rPr lang="en-US" noProof="0" dirty="0" err="1"/>
              <a:t>ß</a:t>
            </a:r>
            <a:r>
              <a:rPr lang="en-US" baseline="-25000" noProof="0" dirty="0" err="1"/>
              <a:t>y</a:t>
            </a:r>
            <a:r>
              <a:rPr lang="en-US" noProof="0" dirty="0"/>
              <a:t> = 418.23m</a:t>
            </a:r>
          </a:p>
          <a:p>
            <a:pPr lvl="1"/>
            <a:r>
              <a:rPr lang="en-US" noProof="0" dirty="0" err="1"/>
              <a:t>ß</a:t>
            </a:r>
            <a:r>
              <a:rPr lang="en-US" baseline="-25000" noProof="0" dirty="0" err="1"/>
              <a:t>x</a:t>
            </a:r>
            <a:r>
              <a:rPr lang="en-US" noProof="0" dirty="0"/>
              <a:t> = 185.15m</a:t>
            </a:r>
          </a:p>
          <a:p>
            <a:r>
              <a:rPr lang="en-US" noProof="0" dirty="0"/>
              <a:t>Coronagraph BSRH:</a:t>
            </a:r>
          </a:p>
          <a:p>
            <a:pPr lvl="1"/>
            <a:r>
              <a:rPr lang="en-US" noProof="0" dirty="0" err="1"/>
              <a:t>ß</a:t>
            </a:r>
            <a:r>
              <a:rPr lang="en-US" baseline="-25000" noProof="0" dirty="0" err="1"/>
              <a:t>y</a:t>
            </a:r>
            <a:r>
              <a:rPr lang="en-US" noProof="0" dirty="0"/>
              <a:t> = 366.63m</a:t>
            </a:r>
          </a:p>
          <a:p>
            <a:pPr lvl="1"/>
            <a:r>
              <a:rPr lang="en-US" noProof="0" dirty="0" err="1"/>
              <a:t>ß</a:t>
            </a:r>
            <a:r>
              <a:rPr lang="en-US" baseline="-25000" noProof="0" dirty="0" err="1"/>
              <a:t>x</a:t>
            </a:r>
            <a:r>
              <a:rPr lang="en-US" noProof="0" dirty="0"/>
              <a:t> = 193.8m</a:t>
            </a:r>
          </a:p>
          <a:p>
            <a:r>
              <a:rPr lang="en-US" noProof="0" dirty="0"/>
              <a:t>Primary collimators TCP (V):</a:t>
            </a:r>
          </a:p>
          <a:p>
            <a:pPr lvl="1"/>
            <a:r>
              <a:rPr lang="en-US" noProof="0" dirty="0" err="1"/>
              <a:t>ß</a:t>
            </a:r>
            <a:r>
              <a:rPr lang="en-US" baseline="-25000" noProof="0" dirty="0" err="1"/>
              <a:t>y</a:t>
            </a:r>
            <a:r>
              <a:rPr lang="en-US" noProof="0" dirty="0"/>
              <a:t> = 71.49m</a:t>
            </a:r>
          </a:p>
          <a:p>
            <a:pPr lvl="1"/>
            <a:r>
              <a:rPr lang="en-US" noProof="0" dirty="0" err="1"/>
              <a:t>ß</a:t>
            </a:r>
            <a:r>
              <a:rPr lang="en-US" baseline="-25000" noProof="0" dirty="0" err="1"/>
              <a:t>x</a:t>
            </a:r>
            <a:r>
              <a:rPr lang="en-US" noProof="0" dirty="0"/>
              <a:t> = 148.43m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12958C-C82F-88C6-137D-01CF30373B04}"/>
              </a:ext>
            </a:extLst>
          </p:cNvPr>
          <p:cNvSpPr txBox="1"/>
          <p:nvPr/>
        </p:nvSpPr>
        <p:spPr>
          <a:xfrm>
            <a:off x="4729758" y="1079501"/>
            <a:ext cx="33706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noProof="0" dirty="0"/>
              <a:t>For </a:t>
            </a:r>
            <a:r>
              <a:rPr lang="en-US" sz="1350" noProof="0" dirty="0" err="1"/>
              <a:t>ε</a:t>
            </a:r>
            <a:r>
              <a:rPr lang="en-US" sz="1350" baseline="-25000" noProof="0" dirty="0" err="1"/>
              <a:t>N</a:t>
            </a:r>
            <a:r>
              <a:rPr lang="en-US" sz="1350" noProof="0" dirty="0"/>
              <a:t> = 2.5um rad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noProof="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noProof="0" dirty="0" err="1"/>
              <a:t>σ</a:t>
            </a:r>
            <a:r>
              <a:rPr lang="en-US" sz="1350" baseline="-25000" noProof="0" dirty="0" err="1"/>
              <a:t>y</a:t>
            </a:r>
            <a:r>
              <a:rPr lang="en-US" sz="1350" noProof="0" dirty="0"/>
              <a:t> =  386 um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noProof="0" dirty="0" err="1"/>
              <a:t>σ</a:t>
            </a:r>
            <a:r>
              <a:rPr lang="en-US" sz="1350" baseline="-25000" noProof="0" dirty="0" err="1"/>
              <a:t>x</a:t>
            </a:r>
            <a:r>
              <a:rPr lang="en-US" sz="1350" noProof="0" dirty="0"/>
              <a:t> =  257 um</a:t>
            </a:r>
          </a:p>
          <a:p>
            <a:endParaRPr lang="en-US" sz="1350" noProof="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noProof="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noProof="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noProof="0" dirty="0" err="1"/>
              <a:t>σ</a:t>
            </a:r>
            <a:r>
              <a:rPr lang="en-US" sz="1350" baseline="-25000" noProof="0" dirty="0" err="1"/>
              <a:t>y</a:t>
            </a:r>
            <a:r>
              <a:rPr lang="en-US" sz="1350" noProof="0" dirty="0"/>
              <a:t> =  362 um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noProof="0" dirty="0" err="1"/>
              <a:t>σ</a:t>
            </a:r>
            <a:r>
              <a:rPr lang="en-US" sz="1350" baseline="-25000" noProof="0" dirty="0" err="1"/>
              <a:t>x</a:t>
            </a:r>
            <a:r>
              <a:rPr lang="en-US" sz="1350" noProof="0" dirty="0"/>
              <a:t> =  263 um</a:t>
            </a:r>
          </a:p>
          <a:p>
            <a:endParaRPr lang="en-US" sz="1350" noProof="0" dirty="0"/>
          </a:p>
          <a:p>
            <a:endParaRPr lang="en-US" sz="1350" noProof="0" dirty="0"/>
          </a:p>
          <a:p>
            <a:endParaRPr lang="en-US" sz="1350" noProof="0" dirty="0"/>
          </a:p>
          <a:p>
            <a:endParaRPr lang="en-US" sz="1350" noProof="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noProof="0" dirty="0" err="1"/>
              <a:t>σ</a:t>
            </a:r>
            <a:r>
              <a:rPr lang="en-US" sz="1350" baseline="-25000" noProof="0" dirty="0" err="1"/>
              <a:t>y</a:t>
            </a:r>
            <a:r>
              <a:rPr lang="en-US" sz="1350" noProof="0" dirty="0"/>
              <a:t> =  160 um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noProof="0" dirty="0" err="1"/>
              <a:t>σ</a:t>
            </a:r>
            <a:r>
              <a:rPr lang="en-US" sz="1350" baseline="-25000" noProof="0" dirty="0" err="1"/>
              <a:t>x</a:t>
            </a:r>
            <a:r>
              <a:rPr lang="en-US" sz="1350" noProof="0" dirty="0"/>
              <a:t> =  230 um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BEA964-DBF5-9EA2-C6C3-34D49FCC6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83853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44B26-24CC-C49A-B7D7-63B931AAE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Summary Table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24BCF5-5877-0D6C-103D-BE2573B1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HL-LHC BH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9AF446-9C94-3CD1-F583-D61247B0E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20</a:t>
            </a:fld>
            <a:endParaRPr lang="en-US" noProof="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CBD2539-0A2E-3DCA-57FB-C90B6C3BE9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306108"/>
              </p:ext>
            </p:extLst>
          </p:nvPr>
        </p:nvGraphicFramePr>
        <p:xfrm>
          <a:off x="1115616" y="675000"/>
          <a:ext cx="7270104" cy="439996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817526">
                  <a:extLst>
                    <a:ext uri="{9D8B030D-6E8A-4147-A177-3AD203B41FA5}">
                      <a16:colId xmlns:a16="http://schemas.microsoft.com/office/drawing/2014/main" val="3183551608"/>
                    </a:ext>
                  </a:extLst>
                </a:gridCol>
                <a:gridCol w="1196908">
                  <a:extLst>
                    <a:ext uri="{9D8B030D-6E8A-4147-A177-3AD203B41FA5}">
                      <a16:colId xmlns:a16="http://schemas.microsoft.com/office/drawing/2014/main" val="1160111994"/>
                    </a:ext>
                  </a:extLst>
                </a:gridCol>
                <a:gridCol w="2438144">
                  <a:extLst>
                    <a:ext uri="{9D8B030D-6E8A-4147-A177-3AD203B41FA5}">
                      <a16:colId xmlns:a16="http://schemas.microsoft.com/office/drawing/2014/main" val="2003762443"/>
                    </a:ext>
                  </a:extLst>
                </a:gridCol>
                <a:gridCol w="1817526">
                  <a:extLst>
                    <a:ext uri="{9D8B030D-6E8A-4147-A177-3AD203B41FA5}">
                      <a16:colId xmlns:a16="http://schemas.microsoft.com/office/drawing/2014/main" val="1425909489"/>
                    </a:ext>
                  </a:extLst>
                </a:gridCol>
              </a:tblGrid>
              <a:tr h="369592">
                <a:tc>
                  <a:txBody>
                    <a:bodyPr/>
                    <a:lstStyle/>
                    <a:p>
                      <a:r>
                        <a:rPr lang="en-US" sz="1000" b="1" noProof="0" dirty="0"/>
                        <a:t>Performance Metric</a:t>
                      </a:r>
                      <a:endParaRPr lang="en-US" sz="1000" noProof="0" dirty="0"/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b="1" noProof="0" dirty="0"/>
                        <a:t>Required Range</a:t>
                      </a:r>
                      <a:endParaRPr lang="en-US" sz="1000" noProof="0" dirty="0"/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b="1" noProof="0" dirty="0"/>
                        <a:t>Use Case(s)</a:t>
                      </a:r>
                      <a:endParaRPr lang="en-US" sz="1000" noProof="0" dirty="0"/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b="1" noProof="0" dirty="0"/>
                        <a:t>BSRH</a:t>
                      </a:r>
                      <a:endParaRPr lang="en-US" sz="1000" noProof="0" dirty="0"/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1591275247"/>
                  </a:ext>
                </a:extLst>
              </a:tr>
              <a:tr h="529045"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Contrast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10^-4 to 10^-6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Collimation: 10^-4 at upper bound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MP: 10^-6 at 6.7σ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Currently unknown</a:t>
                      </a:r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1455026527"/>
                  </a:ext>
                </a:extLst>
              </a:tr>
              <a:tr h="369592"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Relative Integral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0.2% to 5%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Collimation: 5% to 0.5%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MP: 1.4% to 0.2%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&lt;0.1% (relative)</a:t>
                      </a:r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3798425552"/>
                  </a:ext>
                </a:extLst>
              </a:tr>
              <a:tr h="483019"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Absolute Integral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10^10 to 10^12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Collimation: 1.5×10^12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MP: (1-4)×10^10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Currently unknown</a:t>
                      </a:r>
                    </a:p>
                    <a:p>
                      <a:r>
                        <a:rPr lang="en-US" sz="1000" noProof="0" dirty="0"/>
                        <a:t>(~1.5% during MD)</a:t>
                      </a:r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543042040"/>
                  </a:ext>
                </a:extLst>
              </a:tr>
              <a:tr h="369592"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1D Profile Capability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Yes/No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Required for Beam-Beam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Yes</a:t>
                      </a:r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3807546475"/>
                  </a:ext>
                </a:extLst>
              </a:tr>
              <a:tr h="369592"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2D Image Capability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Yes/No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Required for Beam-Beam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Yes</a:t>
                      </a:r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13628161"/>
                  </a:ext>
                </a:extLst>
              </a:tr>
              <a:tr h="434626"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Max. Acquisition Rate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10-60 seconds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MP: ~10s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Others: ~60s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~20Hz (time for full beam depends on the gated sample - &gt;100s for full machine bunch per bunch, around 3s for 48b., limited by data processing)</a:t>
                      </a:r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1945863743"/>
                  </a:ext>
                </a:extLst>
              </a:tr>
              <a:tr h="369592"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Bunch-by-Bunch Gating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Yes/No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Required for Beam-Beam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Possible</a:t>
                      </a:r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1019388798"/>
                  </a:ext>
                </a:extLst>
              </a:tr>
              <a:tr h="369592"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Number of Turns Needed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-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All cases accept multi-turn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Order of 100 turns (depends on gated sample)</a:t>
                      </a:r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1819625912"/>
                  </a:ext>
                </a:extLst>
              </a:tr>
              <a:tr h="369592"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Interlock Capability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Yes/No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Required for MP</a:t>
                      </a:r>
                    </a:p>
                  </a:txBody>
                  <a:tcPr marL="38756" marR="38756" marT="19378" marB="19378" anchor="ctr"/>
                </a:tc>
                <a:tc>
                  <a:txBody>
                    <a:bodyPr/>
                    <a:lstStyle/>
                    <a:p>
                      <a:r>
                        <a:rPr lang="en-US" sz="1000" noProof="0" dirty="0"/>
                        <a:t>Warning possible, Software interlock?</a:t>
                      </a:r>
                    </a:p>
                  </a:txBody>
                  <a:tcPr marL="38756" marR="38756" marT="19378" marB="19378" anchor="ctr"/>
                </a:tc>
                <a:extLst>
                  <a:ext uri="{0D108BD9-81ED-4DB2-BD59-A6C34878D82A}">
                    <a16:rowId xmlns:a16="http://schemas.microsoft.com/office/drawing/2014/main" val="3235592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9160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B7F17-BE44-452E-9494-A91A18129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Final words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ED0B0-88E3-EA3E-05C4-A4BB01176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Important measurements during 2 MDs</a:t>
            </a:r>
          </a:p>
          <a:p>
            <a:r>
              <a:rPr lang="en-US" noProof="0" dirty="0"/>
              <a:t>A lot of SW work in the future</a:t>
            </a:r>
          </a:p>
          <a:p>
            <a:r>
              <a:rPr lang="en-US" noProof="0" dirty="0"/>
              <a:t>Hopefully in 2025 first halo data of physics run</a:t>
            </a:r>
          </a:p>
          <a:p>
            <a:pPr lvl="1"/>
            <a:r>
              <a:rPr lang="en-US" noProof="0" dirty="0"/>
              <a:t>Currently only relative</a:t>
            </a:r>
          </a:p>
          <a:p>
            <a:pPr lvl="1"/>
            <a:r>
              <a:rPr lang="en-US" noProof="0" dirty="0"/>
              <a:t>Through additional MDs we might lower the uncertainty and prove possible deconvolution of the measured profile/image and the PSF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38464B-B4DE-6CE9-1A7B-8D66D339D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21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3714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Thank you for your attention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noProof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407B8-0B8C-6EF0-E915-ACAADFE44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Backup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870617-4C20-456E-DF2F-2D3A51DF7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23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09260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blue and orange sound waves&#10;&#10;Description automatically generated">
            <a:extLst>
              <a:ext uri="{FF2B5EF4-FFF2-40B4-BE49-F238E27FC236}">
                <a16:creationId xmlns:a16="http://schemas.microsoft.com/office/drawing/2014/main" id="{22511108-85CE-7EE8-C450-1CBA318771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91" y="1694949"/>
            <a:ext cx="8532019" cy="125417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280BE-6AC2-6102-4B2D-A6E8937B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BSRH intensity problem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1326CB-88BB-6731-D102-660A8656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0EE55B-0D23-C78B-5A01-5E385C0225FF}"/>
              </a:ext>
            </a:extLst>
          </p:cNvPr>
          <p:cNvSpPr txBox="1"/>
          <p:nvPr/>
        </p:nvSpPr>
        <p:spPr>
          <a:xfrm>
            <a:off x="2127061" y="3038354"/>
            <a:ext cx="509054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50" noProof="0" dirty="0"/>
              <a:t>±10% intensity oscillation due to finite capacitance of the intensifier – change of intensifier model</a:t>
            </a:r>
          </a:p>
        </p:txBody>
      </p:sp>
    </p:spTree>
    <p:extLst>
      <p:ext uri="{BB962C8B-B14F-4D97-AF65-F5344CB8AC3E}">
        <p14:creationId xmlns:p14="http://schemas.microsoft.com/office/powerpoint/2010/main" val="18893733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C23278-36A4-92A9-098C-E3A6543FF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/>
              <a:t>Lyot’s</a:t>
            </a:r>
            <a:r>
              <a:rPr lang="en-US" noProof="0" dirty="0"/>
              <a:t> stop -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602F66-6F07-1132-4AD4-717F9078F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25</a:t>
            </a:fld>
            <a:endParaRPr lang="en-US" noProof="0" dirty="0"/>
          </a:p>
        </p:txBody>
      </p:sp>
      <p:pic>
        <p:nvPicPr>
          <p:cNvPr id="5" name="Picture 4" descr="A graph of a stock market&#10;&#10;Description automatically generated with medium confidence">
            <a:extLst>
              <a:ext uri="{FF2B5EF4-FFF2-40B4-BE49-F238E27FC236}">
                <a16:creationId xmlns:a16="http://schemas.microsoft.com/office/drawing/2014/main" id="{BD1E44C8-3B26-CCA1-A3D1-C90503AF29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" t="5407" r="8664" b="4588"/>
          <a:stretch/>
        </p:blipFill>
        <p:spPr>
          <a:xfrm>
            <a:off x="1680285" y="970272"/>
            <a:ext cx="5988059" cy="3960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52398DB-5C9B-8F70-473A-E191F843327D}"/>
              </a:ext>
            </a:extLst>
          </p:cNvPr>
          <p:cNvCxnSpPr/>
          <p:nvPr/>
        </p:nvCxnSpPr>
        <p:spPr>
          <a:xfrm>
            <a:off x="971600" y="2875649"/>
            <a:ext cx="2448272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599F6F1-AB90-621A-D544-D4BF05C818A5}"/>
              </a:ext>
            </a:extLst>
          </p:cNvPr>
          <p:cNvSpPr txBox="1"/>
          <p:nvPr/>
        </p:nvSpPr>
        <p:spPr>
          <a:xfrm>
            <a:off x="-1452" y="2516122"/>
            <a:ext cx="2005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 err="1"/>
              <a:t>Lyot’s</a:t>
            </a:r>
            <a:r>
              <a:rPr lang="en-US" noProof="0" dirty="0"/>
              <a:t> stop closed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2B262F-C4F6-8820-0650-3CD78CF76FB4}"/>
              </a:ext>
            </a:extLst>
          </p:cNvPr>
          <p:cNvSpPr txBox="1"/>
          <p:nvPr/>
        </p:nvSpPr>
        <p:spPr>
          <a:xfrm>
            <a:off x="6876256" y="2516122"/>
            <a:ext cx="210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 err="1"/>
              <a:t>Lyot’s</a:t>
            </a:r>
            <a:r>
              <a:rPr lang="en-US" noProof="0" dirty="0"/>
              <a:t> stop opened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2CC4D73-044A-DF33-5118-BC52A10169BB}"/>
              </a:ext>
            </a:extLst>
          </p:cNvPr>
          <p:cNvCxnSpPr/>
          <p:nvPr/>
        </p:nvCxnSpPr>
        <p:spPr>
          <a:xfrm flipH="1">
            <a:off x="5364088" y="2715766"/>
            <a:ext cx="1549825" cy="813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230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FA8DC8-313E-F557-8586-2F33EEC73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noProof="0" dirty="0"/>
              <a:t>Coronagraph – principle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noProof="0" dirty="0"/>
              <a:t>Calibration measurements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noProof="0" dirty="0"/>
              <a:t>Data analysis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noProof="0" dirty="0"/>
              <a:t>Performance overview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noProof="0" dirty="0"/>
              <a:t>System status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noProof="0" dirty="0"/>
              <a:t>Summary table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4A8586-7D1F-94E9-F85D-EC4E31CF5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93988-E128-35BC-8C7A-DD975F6B4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9517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D78F2-7A29-82FA-0E8A-E97EEF34E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Coronagraph – principle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01B09A-6942-BAE0-A61B-394C9D8F8D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CBC02-F215-78EF-4986-FD98F5505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82635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9B186277-85AD-1158-F652-2E63C19C5199}"/>
              </a:ext>
            </a:extLst>
          </p:cNvPr>
          <p:cNvSpPr txBox="1"/>
          <p:nvPr/>
        </p:nvSpPr>
        <p:spPr>
          <a:xfrm>
            <a:off x="4816580" y="2727693"/>
            <a:ext cx="3787863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sz="1400" noProof="0" dirty="0"/>
              <a:t>Telescope provides an image of an object</a:t>
            </a:r>
          </a:p>
          <a:p>
            <a:pPr marL="342900" indent="-342900" algn="just">
              <a:buAutoNum type="arabicPeriod"/>
            </a:pPr>
            <a:r>
              <a:rPr lang="en-US" sz="1400" noProof="0" dirty="0"/>
              <a:t>In case of measuring low intensity tails, the occulter is not sufficient – diffraction created at the aperture will disturb the image</a:t>
            </a:r>
          </a:p>
          <a:p>
            <a:pPr marL="342900" indent="-342900" algn="just">
              <a:buAutoNum type="arabicPeriod"/>
            </a:pPr>
            <a:r>
              <a:rPr lang="en-US" sz="1400" noProof="0" dirty="0"/>
              <a:t>Coronagraph is an “enhanced” telescope that uses “field” lens to image the aperture on the </a:t>
            </a:r>
            <a:r>
              <a:rPr lang="en-US" sz="1400" noProof="0" dirty="0" err="1"/>
              <a:t>Lyot’s</a:t>
            </a:r>
            <a:r>
              <a:rPr lang="en-US" sz="1400" noProof="0" dirty="0"/>
              <a:t> stop – blocking the diffraction of the aperture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0F53E1-F6C3-3C6B-A0AE-6B76D6945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Coronagraph – principle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7D34B-722B-5409-6A59-351D3ECB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5</a:t>
            </a:fld>
            <a:endParaRPr lang="en-US" noProof="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0BEA35A-F8EB-EF6E-03A8-A39A03465D65}"/>
              </a:ext>
            </a:extLst>
          </p:cNvPr>
          <p:cNvCxnSpPr>
            <a:cxnSpLocks/>
          </p:cNvCxnSpPr>
          <p:nvPr/>
        </p:nvCxnSpPr>
        <p:spPr>
          <a:xfrm flipV="1">
            <a:off x="179512" y="1707594"/>
            <a:ext cx="3672408" cy="10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2F44EAA-DAEA-AA19-06B6-1C361715A948}"/>
              </a:ext>
            </a:extLst>
          </p:cNvPr>
          <p:cNvSpPr txBox="1"/>
          <p:nvPr/>
        </p:nvSpPr>
        <p:spPr>
          <a:xfrm>
            <a:off x="612000" y="627534"/>
            <a:ext cx="2822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1. Telescope – two lenses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B589EF8-51F7-B5E7-C879-EDAC31E61E14}"/>
              </a:ext>
            </a:extLst>
          </p:cNvPr>
          <p:cNvSpPr/>
          <p:nvPr/>
        </p:nvSpPr>
        <p:spPr>
          <a:xfrm>
            <a:off x="971600" y="1167534"/>
            <a:ext cx="72008" cy="10801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9E2430-2D17-215B-6BAC-8284A5B73FFE}"/>
              </a:ext>
            </a:extLst>
          </p:cNvPr>
          <p:cNvSpPr/>
          <p:nvPr/>
        </p:nvSpPr>
        <p:spPr>
          <a:xfrm>
            <a:off x="2699792" y="1345889"/>
            <a:ext cx="72008" cy="72341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BB1606-4B2F-6F87-B307-65454D105DFB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51520" y="1325714"/>
            <a:ext cx="7306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AE30F69-87F5-1A16-ACBA-1AAA83C63C4B}"/>
              </a:ext>
            </a:extLst>
          </p:cNvPr>
          <p:cNvCxnSpPr>
            <a:cxnSpLocks/>
            <a:stCxn id="8" idx="5"/>
          </p:cNvCxnSpPr>
          <p:nvPr/>
        </p:nvCxnSpPr>
        <p:spPr>
          <a:xfrm>
            <a:off x="2761255" y="1963358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7456B5-BFB8-B4C0-0877-D9A762C9C18D}"/>
              </a:ext>
            </a:extLst>
          </p:cNvPr>
          <p:cNvCxnSpPr>
            <a:cxnSpLocks/>
            <a:stCxn id="7" idx="7"/>
            <a:endCxn id="8" idx="3"/>
          </p:cNvCxnSpPr>
          <p:nvPr/>
        </p:nvCxnSpPr>
        <p:spPr>
          <a:xfrm>
            <a:off x="1033063" y="1325714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A62765-2E4B-E95D-D78B-728BA5B4CC6B}"/>
              </a:ext>
            </a:extLst>
          </p:cNvPr>
          <p:cNvCxnSpPr>
            <a:cxnSpLocks/>
            <a:endCxn id="7" idx="3"/>
          </p:cNvCxnSpPr>
          <p:nvPr/>
        </p:nvCxnSpPr>
        <p:spPr>
          <a:xfrm>
            <a:off x="240975" y="2089474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3EDB9B-6753-05F0-F296-9C75A856E700}"/>
              </a:ext>
            </a:extLst>
          </p:cNvPr>
          <p:cNvCxnSpPr>
            <a:cxnSpLocks/>
            <a:stCxn id="7" idx="5"/>
            <a:endCxn id="8" idx="1"/>
          </p:cNvCxnSpPr>
          <p:nvPr/>
        </p:nvCxnSpPr>
        <p:spPr>
          <a:xfrm flipV="1">
            <a:off x="1033063" y="1451830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C3A5587-AEC9-3B3C-F212-A56574410F71}"/>
              </a:ext>
            </a:extLst>
          </p:cNvPr>
          <p:cNvCxnSpPr>
            <a:cxnSpLocks/>
            <a:stCxn id="8" idx="7"/>
          </p:cNvCxnSpPr>
          <p:nvPr/>
        </p:nvCxnSpPr>
        <p:spPr>
          <a:xfrm>
            <a:off x="2761255" y="1451830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023B4B8-EE89-7B88-DE19-9981AD76B77F}"/>
              </a:ext>
            </a:extLst>
          </p:cNvPr>
          <p:cNvCxnSpPr>
            <a:cxnSpLocks/>
          </p:cNvCxnSpPr>
          <p:nvPr/>
        </p:nvCxnSpPr>
        <p:spPr>
          <a:xfrm>
            <a:off x="899592" y="1167534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0D1C3AA-D497-8862-3501-8E360ED266ED}"/>
              </a:ext>
            </a:extLst>
          </p:cNvPr>
          <p:cNvCxnSpPr>
            <a:cxnSpLocks/>
          </p:cNvCxnSpPr>
          <p:nvPr/>
        </p:nvCxnSpPr>
        <p:spPr>
          <a:xfrm>
            <a:off x="881478" y="2247654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7E40720-D75A-4513-3449-C73C779633E7}"/>
              </a:ext>
            </a:extLst>
          </p:cNvPr>
          <p:cNvSpPr txBox="1"/>
          <p:nvPr/>
        </p:nvSpPr>
        <p:spPr>
          <a:xfrm>
            <a:off x="1314820" y="2309391"/>
            <a:ext cx="2153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noProof="0" dirty="0"/>
              <a:t>Aperture – creates diffraction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7A0308D-CE32-F7BA-42C0-52C0B69D690F}"/>
              </a:ext>
            </a:extLst>
          </p:cNvPr>
          <p:cNvCxnSpPr>
            <a:stCxn id="39" idx="1"/>
            <a:endCxn id="7" idx="4"/>
          </p:cNvCxnSpPr>
          <p:nvPr/>
        </p:nvCxnSpPr>
        <p:spPr>
          <a:xfrm flipH="1" flipV="1">
            <a:off x="1007604" y="2247654"/>
            <a:ext cx="307216" cy="2002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CC70503-33FB-4634-6659-279B9408685E}"/>
              </a:ext>
            </a:extLst>
          </p:cNvPr>
          <p:cNvCxnSpPr>
            <a:cxnSpLocks/>
          </p:cNvCxnSpPr>
          <p:nvPr/>
        </p:nvCxnSpPr>
        <p:spPr>
          <a:xfrm flipV="1">
            <a:off x="4869693" y="1702193"/>
            <a:ext cx="3672408" cy="10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B25BE789-A30A-7683-2B11-0F8BCBFDE14B}"/>
              </a:ext>
            </a:extLst>
          </p:cNvPr>
          <p:cNvSpPr/>
          <p:nvPr/>
        </p:nvSpPr>
        <p:spPr>
          <a:xfrm>
            <a:off x="5661781" y="1162133"/>
            <a:ext cx="72008" cy="10801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3AC7B98-8CC2-9181-CEE1-0162D573F6C2}"/>
              </a:ext>
            </a:extLst>
          </p:cNvPr>
          <p:cNvSpPr/>
          <p:nvPr/>
        </p:nvSpPr>
        <p:spPr>
          <a:xfrm>
            <a:off x="7389973" y="1340488"/>
            <a:ext cx="72008" cy="72341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7201820-2B63-4B32-4E64-4E708FD267B9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4941701" y="1320313"/>
            <a:ext cx="7306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6F9104E-FF57-4204-44AE-C422C1AB58A9}"/>
              </a:ext>
            </a:extLst>
          </p:cNvPr>
          <p:cNvCxnSpPr>
            <a:cxnSpLocks/>
            <a:stCxn id="47" idx="5"/>
          </p:cNvCxnSpPr>
          <p:nvPr/>
        </p:nvCxnSpPr>
        <p:spPr>
          <a:xfrm>
            <a:off x="7451436" y="1957957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CB6C61B-73C5-B39D-7A55-769C0C3F9A5B}"/>
              </a:ext>
            </a:extLst>
          </p:cNvPr>
          <p:cNvCxnSpPr>
            <a:cxnSpLocks/>
            <a:stCxn id="46" idx="7"/>
            <a:endCxn id="47" idx="3"/>
          </p:cNvCxnSpPr>
          <p:nvPr/>
        </p:nvCxnSpPr>
        <p:spPr>
          <a:xfrm>
            <a:off x="5723244" y="1320313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24C0AB4-E19D-5533-F6BC-9CC3EE5136A3}"/>
              </a:ext>
            </a:extLst>
          </p:cNvPr>
          <p:cNvCxnSpPr>
            <a:cxnSpLocks/>
            <a:endCxn id="46" idx="3"/>
          </p:cNvCxnSpPr>
          <p:nvPr/>
        </p:nvCxnSpPr>
        <p:spPr>
          <a:xfrm>
            <a:off x="4931156" y="2084073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599877D-387E-E667-56D4-D6914C7684FA}"/>
              </a:ext>
            </a:extLst>
          </p:cNvPr>
          <p:cNvCxnSpPr>
            <a:cxnSpLocks/>
            <a:stCxn id="46" idx="5"/>
            <a:endCxn id="47" idx="1"/>
          </p:cNvCxnSpPr>
          <p:nvPr/>
        </p:nvCxnSpPr>
        <p:spPr>
          <a:xfrm flipV="1">
            <a:off x="5723244" y="1446429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12AF6D7-D924-A2E1-D5CB-E77E1B810C30}"/>
              </a:ext>
            </a:extLst>
          </p:cNvPr>
          <p:cNvCxnSpPr>
            <a:cxnSpLocks/>
            <a:stCxn id="47" idx="7"/>
          </p:cNvCxnSpPr>
          <p:nvPr/>
        </p:nvCxnSpPr>
        <p:spPr>
          <a:xfrm>
            <a:off x="7451436" y="1446429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76C15EF-94A6-E507-1A00-C986EA5F8C64}"/>
              </a:ext>
            </a:extLst>
          </p:cNvPr>
          <p:cNvCxnSpPr>
            <a:cxnSpLocks/>
          </p:cNvCxnSpPr>
          <p:nvPr/>
        </p:nvCxnSpPr>
        <p:spPr>
          <a:xfrm>
            <a:off x="5589773" y="1162133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1A76093-F55F-04D1-239C-85D560D1E3A0}"/>
              </a:ext>
            </a:extLst>
          </p:cNvPr>
          <p:cNvCxnSpPr>
            <a:cxnSpLocks/>
          </p:cNvCxnSpPr>
          <p:nvPr/>
        </p:nvCxnSpPr>
        <p:spPr>
          <a:xfrm>
            <a:off x="5571659" y="2242253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9736F047-A6C9-9BDE-FCB1-B3EACC9B275E}"/>
              </a:ext>
            </a:extLst>
          </p:cNvPr>
          <p:cNvSpPr txBox="1"/>
          <p:nvPr/>
        </p:nvSpPr>
        <p:spPr>
          <a:xfrm>
            <a:off x="6005001" y="2303990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noProof="0" dirty="0"/>
              <a:t>Aperture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3AF86A1-1A19-4D64-2629-FA903B5CF52A}"/>
              </a:ext>
            </a:extLst>
          </p:cNvPr>
          <p:cNvCxnSpPr>
            <a:stCxn id="56" idx="1"/>
            <a:endCxn id="46" idx="4"/>
          </p:cNvCxnSpPr>
          <p:nvPr/>
        </p:nvCxnSpPr>
        <p:spPr>
          <a:xfrm flipH="1" flipV="1">
            <a:off x="5697785" y="2242253"/>
            <a:ext cx="307216" cy="2002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Sun 57">
            <a:extLst>
              <a:ext uri="{FF2B5EF4-FFF2-40B4-BE49-F238E27FC236}">
                <a16:creationId xmlns:a16="http://schemas.microsoft.com/office/drawing/2014/main" id="{B54AF9CB-3B37-721C-EFB5-12731B1B5DDF}"/>
              </a:ext>
            </a:extLst>
          </p:cNvPr>
          <p:cNvSpPr/>
          <p:nvPr/>
        </p:nvSpPr>
        <p:spPr>
          <a:xfrm>
            <a:off x="0" y="1499634"/>
            <a:ext cx="395536" cy="394319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9" name="Sun 58">
            <a:extLst>
              <a:ext uri="{FF2B5EF4-FFF2-40B4-BE49-F238E27FC236}">
                <a16:creationId xmlns:a16="http://schemas.microsoft.com/office/drawing/2014/main" id="{7249FA55-C501-35D7-4789-5AE08198CEA1}"/>
              </a:ext>
            </a:extLst>
          </p:cNvPr>
          <p:cNvSpPr/>
          <p:nvPr/>
        </p:nvSpPr>
        <p:spPr>
          <a:xfrm>
            <a:off x="3534234" y="1564650"/>
            <a:ext cx="287148" cy="264286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0" name="Sun 59">
            <a:extLst>
              <a:ext uri="{FF2B5EF4-FFF2-40B4-BE49-F238E27FC236}">
                <a16:creationId xmlns:a16="http://schemas.microsoft.com/office/drawing/2014/main" id="{7D634CB5-FD1F-B427-75BF-4DB82A9312E1}"/>
              </a:ext>
            </a:extLst>
          </p:cNvPr>
          <p:cNvSpPr/>
          <p:nvPr/>
        </p:nvSpPr>
        <p:spPr>
          <a:xfrm>
            <a:off x="4612199" y="1500790"/>
            <a:ext cx="395536" cy="394319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1" name="Sun 60">
            <a:extLst>
              <a:ext uri="{FF2B5EF4-FFF2-40B4-BE49-F238E27FC236}">
                <a16:creationId xmlns:a16="http://schemas.microsoft.com/office/drawing/2014/main" id="{4D448EFC-6586-72EA-9655-B790ADDCE2FC}"/>
              </a:ext>
            </a:extLst>
          </p:cNvPr>
          <p:cNvSpPr/>
          <p:nvPr/>
        </p:nvSpPr>
        <p:spPr>
          <a:xfrm>
            <a:off x="8385661" y="1575450"/>
            <a:ext cx="287148" cy="264286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1F60E6E-B7A3-B6EA-009E-30F93BBC2E93}"/>
              </a:ext>
            </a:extLst>
          </p:cNvPr>
          <p:cNvSpPr/>
          <p:nvPr/>
        </p:nvSpPr>
        <p:spPr>
          <a:xfrm>
            <a:off x="6804248" y="1575450"/>
            <a:ext cx="144016" cy="26428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4BC1029-7F79-7659-475D-725267AD100F}"/>
              </a:ext>
            </a:extLst>
          </p:cNvPr>
          <p:cNvSpPr/>
          <p:nvPr/>
        </p:nvSpPr>
        <p:spPr>
          <a:xfrm>
            <a:off x="8457610" y="1633108"/>
            <a:ext cx="146838" cy="146554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5AB0616-8BE9-BE0B-A49A-80AD6D1A5CC6}"/>
              </a:ext>
            </a:extLst>
          </p:cNvPr>
          <p:cNvCxnSpPr>
            <a:endCxn id="62" idx="0"/>
          </p:cNvCxnSpPr>
          <p:nvPr/>
        </p:nvCxnSpPr>
        <p:spPr>
          <a:xfrm flipH="1">
            <a:off x="6876256" y="1162133"/>
            <a:ext cx="288032" cy="4133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9711AE82-0A99-060F-35F4-F0B5391DC5EB}"/>
              </a:ext>
            </a:extLst>
          </p:cNvPr>
          <p:cNvSpPr txBox="1"/>
          <p:nvPr/>
        </p:nvSpPr>
        <p:spPr>
          <a:xfrm>
            <a:off x="7079533" y="996388"/>
            <a:ext cx="20329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noProof="0" dirty="0"/>
              <a:t>Occulter to block the ”core”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A34EBCA-2B70-E0C0-B072-EA7188223018}"/>
              </a:ext>
            </a:extLst>
          </p:cNvPr>
          <p:cNvCxnSpPr>
            <a:cxnSpLocks/>
          </p:cNvCxnSpPr>
          <p:nvPr/>
        </p:nvCxnSpPr>
        <p:spPr>
          <a:xfrm flipV="1">
            <a:off x="364998" y="3784553"/>
            <a:ext cx="3672408" cy="10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F75B832D-4C24-9FF0-84AD-7E810A034EC9}"/>
              </a:ext>
            </a:extLst>
          </p:cNvPr>
          <p:cNvSpPr/>
          <p:nvPr/>
        </p:nvSpPr>
        <p:spPr>
          <a:xfrm>
            <a:off x="1157086" y="3244493"/>
            <a:ext cx="72008" cy="10801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299DC88-09FD-8A50-9E30-4863DFD704E5}"/>
              </a:ext>
            </a:extLst>
          </p:cNvPr>
          <p:cNvSpPr/>
          <p:nvPr/>
        </p:nvSpPr>
        <p:spPr>
          <a:xfrm>
            <a:off x="2885278" y="3422848"/>
            <a:ext cx="72008" cy="72341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BFDB0CF-E9AF-7140-7A3C-FF18269CFC7A}"/>
              </a:ext>
            </a:extLst>
          </p:cNvPr>
          <p:cNvCxnSpPr>
            <a:cxnSpLocks/>
            <a:endCxn id="70" idx="1"/>
          </p:cNvCxnSpPr>
          <p:nvPr/>
        </p:nvCxnSpPr>
        <p:spPr>
          <a:xfrm>
            <a:off x="437006" y="3402673"/>
            <a:ext cx="7306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5C307D3-6CCD-46F6-040F-EF0E788B03B2}"/>
              </a:ext>
            </a:extLst>
          </p:cNvPr>
          <p:cNvCxnSpPr>
            <a:cxnSpLocks/>
            <a:stCxn id="71" idx="5"/>
          </p:cNvCxnSpPr>
          <p:nvPr/>
        </p:nvCxnSpPr>
        <p:spPr>
          <a:xfrm>
            <a:off x="2946741" y="4040317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81722ED-0757-8C8C-F141-E563EB2C29C7}"/>
              </a:ext>
            </a:extLst>
          </p:cNvPr>
          <p:cNvCxnSpPr>
            <a:cxnSpLocks/>
            <a:stCxn id="70" idx="7"/>
            <a:endCxn id="71" idx="3"/>
          </p:cNvCxnSpPr>
          <p:nvPr/>
        </p:nvCxnSpPr>
        <p:spPr>
          <a:xfrm>
            <a:off x="1218549" y="3402673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DC44F071-D0BA-AD39-C454-AA0FD40CEBCC}"/>
              </a:ext>
            </a:extLst>
          </p:cNvPr>
          <p:cNvCxnSpPr>
            <a:cxnSpLocks/>
            <a:endCxn id="70" idx="3"/>
          </p:cNvCxnSpPr>
          <p:nvPr/>
        </p:nvCxnSpPr>
        <p:spPr>
          <a:xfrm>
            <a:off x="426461" y="4166433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4A30BC4-2BB6-A25D-8C60-C60F42B8DF5E}"/>
              </a:ext>
            </a:extLst>
          </p:cNvPr>
          <p:cNvCxnSpPr>
            <a:cxnSpLocks/>
            <a:stCxn id="70" idx="5"/>
            <a:endCxn id="71" idx="1"/>
          </p:cNvCxnSpPr>
          <p:nvPr/>
        </p:nvCxnSpPr>
        <p:spPr>
          <a:xfrm flipV="1">
            <a:off x="1218549" y="3528789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774EED3-AD5B-D06E-5B50-5C132C4C7AF4}"/>
              </a:ext>
            </a:extLst>
          </p:cNvPr>
          <p:cNvCxnSpPr>
            <a:cxnSpLocks/>
            <a:stCxn id="71" idx="7"/>
          </p:cNvCxnSpPr>
          <p:nvPr/>
        </p:nvCxnSpPr>
        <p:spPr>
          <a:xfrm>
            <a:off x="2946741" y="3528789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CFDDDE7-C212-7DF9-19B4-46E17196CC49}"/>
              </a:ext>
            </a:extLst>
          </p:cNvPr>
          <p:cNvCxnSpPr>
            <a:cxnSpLocks/>
          </p:cNvCxnSpPr>
          <p:nvPr/>
        </p:nvCxnSpPr>
        <p:spPr>
          <a:xfrm>
            <a:off x="1085078" y="3244493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52A48D9-E762-5B1E-5BE8-8F86AAED7D74}"/>
              </a:ext>
            </a:extLst>
          </p:cNvPr>
          <p:cNvCxnSpPr>
            <a:cxnSpLocks/>
          </p:cNvCxnSpPr>
          <p:nvPr/>
        </p:nvCxnSpPr>
        <p:spPr>
          <a:xfrm>
            <a:off x="1066964" y="4324613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Sun 81">
            <a:extLst>
              <a:ext uri="{FF2B5EF4-FFF2-40B4-BE49-F238E27FC236}">
                <a16:creationId xmlns:a16="http://schemas.microsoft.com/office/drawing/2014/main" id="{BBA8B912-9225-66DE-C804-C9888916C4E8}"/>
              </a:ext>
            </a:extLst>
          </p:cNvPr>
          <p:cNvSpPr/>
          <p:nvPr/>
        </p:nvSpPr>
        <p:spPr>
          <a:xfrm>
            <a:off x="107504" y="3583150"/>
            <a:ext cx="395536" cy="394319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3" name="Sun 82">
            <a:extLst>
              <a:ext uri="{FF2B5EF4-FFF2-40B4-BE49-F238E27FC236}">
                <a16:creationId xmlns:a16="http://schemas.microsoft.com/office/drawing/2014/main" id="{621F6987-0BFE-1F67-A202-82F8FB639104}"/>
              </a:ext>
            </a:extLst>
          </p:cNvPr>
          <p:cNvSpPr/>
          <p:nvPr/>
        </p:nvSpPr>
        <p:spPr>
          <a:xfrm>
            <a:off x="3880966" y="3657810"/>
            <a:ext cx="287148" cy="264286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B1C99E5-2068-CDAF-700F-1A7DE3C72D17}"/>
              </a:ext>
            </a:extLst>
          </p:cNvPr>
          <p:cNvSpPr/>
          <p:nvPr/>
        </p:nvSpPr>
        <p:spPr>
          <a:xfrm>
            <a:off x="2195736" y="3657810"/>
            <a:ext cx="144016" cy="26428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D900C8C-2659-5D58-306A-6CE39AD5D868}"/>
              </a:ext>
            </a:extLst>
          </p:cNvPr>
          <p:cNvSpPr/>
          <p:nvPr/>
        </p:nvSpPr>
        <p:spPr>
          <a:xfrm>
            <a:off x="3952915" y="3715468"/>
            <a:ext cx="146838" cy="146554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BB415C8-368D-9C1F-3F2E-315F833B03BE}"/>
              </a:ext>
            </a:extLst>
          </p:cNvPr>
          <p:cNvSpPr txBox="1"/>
          <p:nvPr/>
        </p:nvSpPr>
        <p:spPr>
          <a:xfrm>
            <a:off x="4869693" y="669150"/>
            <a:ext cx="2886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2. Telescope with occulter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9490E65-C864-978D-6F3E-7F036078CB77}"/>
              </a:ext>
            </a:extLst>
          </p:cNvPr>
          <p:cNvSpPr/>
          <p:nvPr/>
        </p:nvSpPr>
        <p:spPr>
          <a:xfrm>
            <a:off x="2337376" y="3240249"/>
            <a:ext cx="72008" cy="10801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62AA1C2-754A-1E12-2A22-21C9C52C4F92}"/>
              </a:ext>
            </a:extLst>
          </p:cNvPr>
          <p:cNvCxnSpPr>
            <a:cxnSpLocks/>
            <a:stCxn id="92" idx="1"/>
            <a:endCxn id="89" idx="5"/>
          </p:cNvCxnSpPr>
          <p:nvPr/>
        </p:nvCxnSpPr>
        <p:spPr>
          <a:xfrm flipH="1" flipV="1">
            <a:off x="2398839" y="4162189"/>
            <a:ext cx="805009" cy="6717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37ADFAA8-73C9-B388-FEFC-A4BE23F11789}"/>
              </a:ext>
            </a:extLst>
          </p:cNvPr>
          <p:cNvSpPr txBox="1"/>
          <p:nvPr/>
        </p:nvSpPr>
        <p:spPr>
          <a:xfrm>
            <a:off x="3203848" y="4510791"/>
            <a:ext cx="167697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noProof="0" dirty="0"/>
              <a:t>Field lens to image the aperture onto the “eyepiece” lens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B51D822-CC32-2EAD-3D4C-855427A4989A}"/>
              </a:ext>
            </a:extLst>
          </p:cNvPr>
          <p:cNvCxnSpPr>
            <a:cxnSpLocks/>
          </p:cNvCxnSpPr>
          <p:nvPr/>
        </p:nvCxnSpPr>
        <p:spPr>
          <a:xfrm>
            <a:off x="2885278" y="3288746"/>
            <a:ext cx="0" cy="2229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025995E-F97A-C77C-0FF5-28DAF57DED23}"/>
              </a:ext>
            </a:extLst>
          </p:cNvPr>
          <p:cNvCxnSpPr>
            <a:cxnSpLocks/>
          </p:cNvCxnSpPr>
          <p:nvPr/>
        </p:nvCxnSpPr>
        <p:spPr>
          <a:xfrm>
            <a:off x="2885171" y="4026941"/>
            <a:ext cx="0" cy="2229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E831FE25-7B51-E57D-DF62-68DF6C387634}"/>
              </a:ext>
            </a:extLst>
          </p:cNvPr>
          <p:cNvSpPr txBox="1"/>
          <p:nvPr/>
        </p:nvSpPr>
        <p:spPr>
          <a:xfrm>
            <a:off x="3407258" y="3046584"/>
            <a:ext cx="982316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noProof="0" dirty="0" err="1"/>
              <a:t>Lyot’s</a:t>
            </a:r>
            <a:r>
              <a:rPr lang="en-US" sz="1200" noProof="0" dirty="0"/>
              <a:t> stop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1E6DC39-FAB2-FEE9-8B5D-ED92B10CA916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2897284" y="3185084"/>
            <a:ext cx="509974" cy="131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87E8BF49-2365-85B6-A8DC-5EA5EB5FD413}"/>
              </a:ext>
            </a:extLst>
          </p:cNvPr>
          <p:cNvSpPr txBox="1"/>
          <p:nvPr/>
        </p:nvSpPr>
        <p:spPr>
          <a:xfrm>
            <a:off x="503040" y="2736429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3. Coronagraph</a:t>
            </a:r>
          </a:p>
        </p:txBody>
      </p:sp>
    </p:spTree>
    <p:extLst>
      <p:ext uri="{BB962C8B-B14F-4D97-AF65-F5344CB8AC3E}">
        <p14:creationId xmlns:p14="http://schemas.microsoft.com/office/powerpoint/2010/main" val="1101231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E9B41-80E5-1090-2551-FE8D997DD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 – the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B4BEA-C161-19B8-0E52-4E8E4B4A1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r>
              <a:rPr lang="en-US" noProof="0" dirty="0"/>
              <a:t>Distance between D3 and BSRTM (extraction mirror) ≈ 21m</a:t>
            </a:r>
          </a:p>
          <a:p>
            <a:r>
              <a:rPr lang="en-US" noProof="0" dirty="0"/>
              <a:t>Synchrotron radiation emitted in a narrow cone (due to Lorenz transformation) ≈ 140 µrad</a:t>
            </a:r>
          </a:p>
          <a:p>
            <a:endParaRPr lang="en-US" noProof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408D7B-98C5-BDB2-29C9-F0984D5259A2}"/>
              </a:ext>
            </a:extLst>
          </p:cNvPr>
          <p:cNvSpPr/>
          <p:nvPr/>
        </p:nvSpPr>
        <p:spPr>
          <a:xfrm>
            <a:off x="2878765" y="1730449"/>
            <a:ext cx="781493" cy="2153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noProof="0" dirty="0"/>
              <a:t>D3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B7B064-C695-032A-14CF-FD08788E697D}"/>
              </a:ext>
            </a:extLst>
          </p:cNvPr>
          <p:cNvGrpSpPr/>
          <p:nvPr/>
        </p:nvGrpSpPr>
        <p:grpSpPr>
          <a:xfrm>
            <a:off x="3971262" y="1626781"/>
            <a:ext cx="913071" cy="374798"/>
            <a:chOff x="5295016" y="2169042"/>
            <a:chExt cx="1217428" cy="49973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227793A-790D-300C-6A97-BA68D9BFDF33}"/>
                </a:ext>
              </a:extLst>
            </p:cNvPr>
            <p:cNvSpPr/>
            <p:nvPr/>
          </p:nvSpPr>
          <p:spPr>
            <a:xfrm>
              <a:off x="529501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F50639B-CAB1-30DA-EEB8-1665195F11D2}"/>
                </a:ext>
              </a:extLst>
            </p:cNvPr>
            <p:cNvSpPr/>
            <p:nvPr/>
          </p:nvSpPr>
          <p:spPr>
            <a:xfrm>
              <a:off x="5512982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EE75923-B646-9E62-E649-2E085CB432AE}"/>
                </a:ext>
              </a:extLst>
            </p:cNvPr>
            <p:cNvSpPr/>
            <p:nvPr/>
          </p:nvSpPr>
          <p:spPr>
            <a:xfrm>
              <a:off x="573626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5081304-C51F-B4DA-CDF8-399899441C2B}"/>
                </a:ext>
              </a:extLst>
            </p:cNvPr>
            <p:cNvSpPr/>
            <p:nvPr/>
          </p:nvSpPr>
          <p:spPr>
            <a:xfrm>
              <a:off x="5970183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92237C-1EE4-0191-2F0E-EC58BF9301F4}"/>
              </a:ext>
            </a:extLst>
          </p:cNvPr>
          <p:cNvGrpSpPr/>
          <p:nvPr/>
        </p:nvGrpSpPr>
        <p:grpSpPr>
          <a:xfrm>
            <a:off x="4980026" y="1626781"/>
            <a:ext cx="913071" cy="374798"/>
            <a:chOff x="5295016" y="2169042"/>
            <a:chExt cx="1217428" cy="49973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ADD0406-51C0-B3C3-A791-E0D73ABDB58F}"/>
                </a:ext>
              </a:extLst>
            </p:cNvPr>
            <p:cNvSpPr/>
            <p:nvPr/>
          </p:nvSpPr>
          <p:spPr>
            <a:xfrm>
              <a:off x="529501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E15D126-E19B-2507-D17C-50023D438FDB}"/>
                </a:ext>
              </a:extLst>
            </p:cNvPr>
            <p:cNvSpPr/>
            <p:nvPr/>
          </p:nvSpPr>
          <p:spPr>
            <a:xfrm>
              <a:off x="5512982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69EE050-9D0D-A2EA-C480-2701B2421C7A}"/>
                </a:ext>
              </a:extLst>
            </p:cNvPr>
            <p:cNvSpPr/>
            <p:nvPr/>
          </p:nvSpPr>
          <p:spPr>
            <a:xfrm>
              <a:off x="573626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F54435E-782B-4F9D-0481-A02F9FA7B2F7}"/>
                </a:ext>
              </a:extLst>
            </p:cNvPr>
            <p:cNvSpPr/>
            <p:nvPr/>
          </p:nvSpPr>
          <p:spPr>
            <a:xfrm>
              <a:off x="5970183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4793786-5BDE-19CB-65D5-EEA6C15FAB43}"/>
              </a:ext>
            </a:extLst>
          </p:cNvPr>
          <p:cNvSpPr/>
          <p:nvPr/>
        </p:nvSpPr>
        <p:spPr>
          <a:xfrm>
            <a:off x="6209417" y="1706526"/>
            <a:ext cx="781493" cy="2153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noProof="0" dirty="0"/>
              <a:t>D3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B1E55D-6741-5D58-7A59-DBCB27BC9F43}"/>
              </a:ext>
            </a:extLst>
          </p:cNvPr>
          <p:cNvSpPr/>
          <p:nvPr/>
        </p:nvSpPr>
        <p:spPr>
          <a:xfrm>
            <a:off x="2889396" y="2259421"/>
            <a:ext cx="781493" cy="2153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noProof="0" dirty="0"/>
              <a:t>D3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B629926-B073-D39E-CB46-8EF7A605B211}"/>
              </a:ext>
            </a:extLst>
          </p:cNvPr>
          <p:cNvGrpSpPr/>
          <p:nvPr/>
        </p:nvGrpSpPr>
        <p:grpSpPr>
          <a:xfrm>
            <a:off x="3981893" y="2155753"/>
            <a:ext cx="913071" cy="374798"/>
            <a:chOff x="5295016" y="2169042"/>
            <a:chExt cx="1217428" cy="49973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8C831C3-28C1-37F8-1AC2-F57EFA9FCEDC}"/>
                </a:ext>
              </a:extLst>
            </p:cNvPr>
            <p:cNvSpPr/>
            <p:nvPr/>
          </p:nvSpPr>
          <p:spPr>
            <a:xfrm>
              <a:off x="529501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F98D28-73D4-AE2F-48E3-9C6B72C324DD}"/>
                </a:ext>
              </a:extLst>
            </p:cNvPr>
            <p:cNvSpPr/>
            <p:nvPr/>
          </p:nvSpPr>
          <p:spPr>
            <a:xfrm>
              <a:off x="5512982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EFC8D82-881F-B1F3-610F-5CC0EC06ACCA}"/>
                </a:ext>
              </a:extLst>
            </p:cNvPr>
            <p:cNvSpPr/>
            <p:nvPr/>
          </p:nvSpPr>
          <p:spPr>
            <a:xfrm>
              <a:off x="573626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408F942-343B-4128-5DB2-784D91224540}"/>
                </a:ext>
              </a:extLst>
            </p:cNvPr>
            <p:cNvSpPr/>
            <p:nvPr/>
          </p:nvSpPr>
          <p:spPr>
            <a:xfrm>
              <a:off x="5970183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7F29BA1-63D2-24AF-2590-B83709C104DA}"/>
              </a:ext>
            </a:extLst>
          </p:cNvPr>
          <p:cNvGrpSpPr/>
          <p:nvPr/>
        </p:nvGrpSpPr>
        <p:grpSpPr>
          <a:xfrm>
            <a:off x="4990657" y="2155753"/>
            <a:ext cx="913071" cy="374798"/>
            <a:chOff x="5295016" y="2169042"/>
            <a:chExt cx="1217428" cy="49973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73AB681-8A9D-D2E8-DF99-3BE9D8151F96}"/>
                </a:ext>
              </a:extLst>
            </p:cNvPr>
            <p:cNvSpPr/>
            <p:nvPr/>
          </p:nvSpPr>
          <p:spPr>
            <a:xfrm>
              <a:off x="529501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B74AA09-1B21-65E0-C54C-3E0C647178BA}"/>
                </a:ext>
              </a:extLst>
            </p:cNvPr>
            <p:cNvSpPr/>
            <p:nvPr/>
          </p:nvSpPr>
          <p:spPr>
            <a:xfrm>
              <a:off x="5512982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0D0D0C0-9A46-69EF-B3CC-250B3400D219}"/>
                </a:ext>
              </a:extLst>
            </p:cNvPr>
            <p:cNvSpPr/>
            <p:nvPr/>
          </p:nvSpPr>
          <p:spPr>
            <a:xfrm>
              <a:off x="573626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D428B0C-C8EE-6579-BB10-AC2F5F2A2920}"/>
                </a:ext>
              </a:extLst>
            </p:cNvPr>
            <p:cNvSpPr/>
            <p:nvPr/>
          </p:nvSpPr>
          <p:spPr>
            <a:xfrm>
              <a:off x="5970183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noProof="0" dirty="0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6879BB5-6539-47EC-4EC3-81ECB8B8224D}"/>
              </a:ext>
            </a:extLst>
          </p:cNvPr>
          <p:cNvSpPr/>
          <p:nvPr/>
        </p:nvSpPr>
        <p:spPr>
          <a:xfrm>
            <a:off x="6220048" y="2235497"/>
            <a:ext cx="781493" cy="2153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noProof="0" dirty="0"/>
              <a:t>D3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5F2CC47-47B8-C7FB-4398-0FBC4766A0F4}"/>
              </a:ext>
            </a:extLst>
          </p:cNvPr>
          <p:cNvCxnSpPr/>
          <p:nvPr/>
        </p:nvCxnSpPr>
        <p:spPr>
          <a:xfrm>
            <a:off x="566184" y="2155753"/>
            <a:ext cx="108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79BA276-A527-2E77-B4CE-662001F829DB}"/>
              </a:ext>
            </a:extLst>
          </p:cNvPr>
          <p:cNvSpPr txBox="1"/>
          <p:nvPr/>
        </p:nvSpPr>
        <p:spPr>
          <a:xfrm>
            <a:off x="673837" y="2235496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noProof="0" dirty="0"/>
              <a:t>Beam 1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BDB23D5-EF35-6527-03EE-C6E714AD4F1A}"/>
              </a:ext>
            </a:extLst>
          </p:cNvPr>
          <p:cNvCxnSpPr>
            <a:cxnSpLocks/>
          </p:cNvCxnSpPr>
          <p:nvPr/>
        </p:nvCxnSpPr>
        <p:spPr>
          <a:xfrm flipH="1">
            <a:off x="7813604" y="2017724"/>
            <a:ext cx="1080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3AC487E-D8FD-6AF2-E93A-8720D5F9DE7B}"/>
              </a:ext>
            </a:extLst>
          </p:cNvPr>
          <p:cNvSpPr txBox="1"/>
          <p:nvPr/>
        </p:nvSpPr>
        <p:spPr>
          <a:xfrm>
            <a:off x="8024326" y="1668759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noProof="0" dirty="0"/>
              <a:t>Beam 2</a:t>
            </a: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CA09E543-6ECF-F278-61C3-C4E9A5B452B7}"/>
              </a:ext>
            </a:extLst>
          </p:cNvPr>
          <p:cNvSpPr/>
          <p:nvPr/>
        </p:nvSpPr>
        <p:spPr>
          <a:xfrm rot="16200000">
            <a:off x="5223246" y="956929"/>
            <a:ext cx="406696" cy="93300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noProof="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8C2A92-DD22-9C5D-81A6-ADB18DFC7113}"/>
              </a:ext>
            </a:extLst>
          </p:cNvPr>
          <p:cNvSpPr txBox="1"/>
          <p:nvPr/>
        </p:nvSpPr>
        <p:spPr>
          <a:xfrm>
            <a:off x="4935798" y="966234"/>
            <a:ext cx="10406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noProof="0" dirty="0"/>
              <a:t>RF cavities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7CE906E-078E-D077-3877-B68F1E917570}"/>
              </a:ext>
            </a:extLst>
          </p:cNvPr>
          <p:cNvCxnSpPr>
            <a:cxnSpLocks/>
          </p:cNvCxnSpPr>
          <p:nvPr/>
        </p:nvCxnSpPr>
        <p:spPr>
          <a:xfrm flipH="1">
            <a:off x="566183" y="2017724"/>
            <a:ext cx="1080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D7FAF0A-94F3-E62A-8840-8253DC815A4D}"/>
              </a:ext>
            </a:extLst>
          </p:cNvPr>
          <p:cNvCxnSpPr/>
          <p:nvPr/>
        </p:nvCxnSpPr>
        <p:spPr>
          <a:xfrm>
            <a:off x="7813604" y="2171703"/>
            <a:ext cx="108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8EB36752-0BEF-749E-290F-9577AA15DA60}"/>
              </a:ext>
            </a:extLst>
          </p:cNvPr>
          <p:cNvSpPr/>
          <p:nvPr/>
        </p:nvSpPr>
        <p:spPr>
          <a:xfrm>
            <a:off x="7296599" y="1890134"/>
            <a:ext cx="477139" cy="42131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noProof="0" dirty="0"/>
              <a:t>D4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2C14D1A-4BF2-DD00-5B05-0837D3167C88}"/>
              </a:ext>
            </a:extLst>
          </p:cNvPr>
          <p:cNvCxnSpPr>
            <a:cxnSpLocks/>
          </p:cNvCxnSpPr>
          <p:nvPr/>
        </p:nvCxnSpPr>
        <p:spPr>
          <a:xfrm flipH="1" flipV="1">
            <a:off x="6990910" y="1804798"/>
            <a:ext cx="305689" cy="140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4F01413-8E3C-1456-30AD-FD66031EC67E}"/>
              </a:ext>
            </a:extLst>
          </p:cNvPr>
          <p:cNvCxnSpPr>
            <a:cxnSpLocks/>
          </p:cNvCxnSpPr>
          <p:nvPr/>
        </p:nvCxnSpPr>
        <p:spPr>
          <a:xfrm flipV="1">
            <a:off x="6995168" y="2235497"/>
            <a:ext cx="301431" cy="107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B02B3200-A153-175E-E89D-96903A8AB552}"/>
              </a:ext>
            </a:extLst>
          </p:cNvPr>
          <p:cNvSpPr/>
          <p:nvPr/>
        </p:nvSpPr>
        <p:spPr>
          <a:xfrm>
            <a:off x="1726766" y="1890134"/>
            <a:ext cx="477139" cy="42131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noProof="0" dirty="0"/>
              <a:t>D4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B82B3F2-5C18-ECD2-60B7-745C46F5D34C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3660258" y="1838103"/>
            <a:ext cx="2520716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72F8CF1-9BAD-2834-6198-45C147878558}"/>
              </a:ext>
            </a:extLst>
          </p:cNvPr>
          <p:cNvCxnSpPr>
            <a:cxnSpLocks/>
            <a:endCxn id="27" idx="1"/>
          </p:cNvCxnSpPr>
          <p:nvPr/>
        </p:nvCxnSpPr>
        <p:spPr>
          <a:xfrm flipV="1">
            <a:off x="3670888" y="2343151"/>
            <a:ext cx="2549159" cy="30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758A1CB-5EA2-FF73-CF16-0DEF90332382}"/>
              </a:ext>
            </a:extLst>
          </p:cNvPr>
          <p:cNvCxnSpPr>
            <a:cxnSpLocks/>
          </p:cNvCxnSpPr>
          <p:nvPr/>
        </p:nvCxnSpPr>
        <p:spPr>
          <a:xfrm flipH="1">
            <a:off x="2203904" y="1838103"/>
            <a:ext cx="674861" cy="163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A208F26-2E2E-F186-040E-6B6964F1F68F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191904" y="2208445"/>
            <a:ext cx="697492" cy="158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06B2578-B557-9DC7-E2D7-F90A74C827C5}"/>
              </a:ext>
            </a:extLst>
          </p:cNvPr>
          <p:cNvCxnSpPr>
            <a:stCxn id="4" idx="1"/>
          </p:cNvCxnSpPr>
          <p:nvPr/>
        </p:nvCxnSpPr>
        <p:spPr>
          <a:xfrm flipH="1" flipV="1">
            <a:off x="2203904" y="1838103"/>
            <a:ext cx="674861" cy="1"/>
          </a:xfrm>
          <a:prstGeom prst="straightConnector1">
            <a:avLst/>
          </a:prstGeom>
          <a:ln>
            <a:solidFill>
              <a:schemeClr val="accent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C74386CF-CB9E-802F-717D-BBF8ADDA7F5F}"/>
              </a:ext>
            </a:extLst>
          </p:cNvPr>
          <p:cNvSpPr txBox="1"/>
          <p:nvPr/>
        </p:nvSpPr>
        <p:spPr>
          <a:xfrm>
            <a:off x="2370840" y="1147848"/>
            <a:ext cx="11368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noProof="0" dirty="0"/>
              <a:t>SR radiation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48F4B2B-0114-F8E6-9DDF-47506F93070A}"/>
              </a:ext>
            </a:extLst>
          </p:cNvPr>
          <p:cNvCxnSpPr/>
          <p:nvPr/>
        </p:nvCxnSpPr>
        <p:spPr>
          <a:xfrm>
            <a:off x="2203904" y="1706526"/>
            <a:ext cx="244242" cy="2133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690C672-C6A7-8FE0-84BE-0F3CC51BA7BA}"/>
              </a:ext>
            </a:extLst>
          </p:cNvPr>
          <p:cNvCxnSpPr/>
          <p:nvPr/>
        </p:nvCxnSpPr>
        <p:spPr>
          <a:xfrm flipH="1">
            <a:off x="2735225" y="1423433"/>
            <a:ext cx="143540" cy="3897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B5BE853-A91E-2E85-1100-75274FD27FB2}"/>
              </a:ext>
            </a:extLst>
          </p:cNvPr>
          <p:cNvSpPr txBox="1"/>
          <p:nvPr/>
        </p:nvSpPr>
        <p:spPr>
          <a:xfrm>
            <a:off x="1199527" y="966234"/>
            <a:ext cx="15356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noProof="0" dirty="0"/>
              <a:t>Extraction mirror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4DEF3D4-ADAB-B4A6-9472-36EEE93F59FA}"/>
              </a:ext>
            </a:extLst>
          </p:cNvPr>
          <p:cNvCxnSpPr>
            <a:cxnSpLocks/>
          </p:cNvCxnSpPr>
          <p:nvPr/>
        </p:nvCxnSpPr>
        <p:spPr>
          <a:xfrm>
            <a:off x="2128148" y="1190796"/>
            <a:ext cx="143013" cy="5151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D8FA996-F1D6-9AA3-0465-60DDF95C9B7B}"/>
              </a:ext>
            </a:extLst>
          </p:cNvPr>
          <p:cNvCxnSpPr>
            <a:cxnSpLocks/>
          </p:cNvCxnSpPr>
          <p:nvPr/>
        </p:nvCxnSpPr>
        <p:spPr>
          <a:xfrm flipV="1">
            <a:off x="6980429" y="2365276"/>
            <a:ext cx="674861" cy="1"/>
          </a:xfrm>
          <a:prstGeom prst="straightConnector1">
            <a:avLst/>
          </a:prstGeom>
          <a:ln>
            <a:solidFill>
              <a:schemeClr val="accent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3115890-FFE0-741A-B0D3-734CA8B2A9A6}"/>
              </a:ext>
            </a:extLst>
          </p:cNvPr>
          <p:cNvCxnSpPr/>
          <p:nvPr/>
        </p:nvCxnSpPr>
        <p:spPr>
          <a:xfrm>
            <a:off x="7247726" y="2274679"/>
            <a:ext cx="244242" cy="2133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62548B9-B232-6559-511A-2C9423FF919F}"/>
              </a:ext>
            </a:extLst>
          </p:cNvPr>
          <p:cNvSpPr txBox="1"/>
          <p:nvPr/>
        </p:nvSpPr>
        <p:spPr>
          <a:xfrm>
            <a:off x="8071158" y="0"/>
            <a:ext cx="11368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noProof="0" dirty="0"/>
              <a:t>*not to scale</a:t>
            </a:r>
          </a:p>
        </p:txBody>
      </p:sp>
    </p:spTree>
    <p:extLst>
      <p:ext uri="{BB962C8B-B14F-4D97-AF65-F5344CB8AC3E}">
        <p14:creationId xmlns:p14="http://schemas.microsoft.com/office/powerpoint/2010/main" val="1761787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D7B2A-7B2F-C655-A741-79286D6C4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 descr="Chart&#10;&#10;Description automatically generated with medium confidence">
            <a:extLst>
              <a:ext uri="{FF2B5EF4-FFF2-40B4-BE49-F238E27FC236}">
                <a16:creationId xmlns:a16="http://schemas.microsoft.com/office/drawing/2014/main" id="{30FE8C0A-6536-2F55-32B2-DF6044FD2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9719"/>
            <a:ext cx="3820741" cy="25101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F69FAB-0861-03EB-F32E-93BD57138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 – the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25BAA-B5F9-4EC8-44E3-8A32F1732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0741" y="1377193"/>
            <a:ext cx="4926862" cy="3263504"/>
          </a:xfrm>
        </p:spPr>
        <p:txBody>
          <a:bodyPr>
            <a:normAutofit/>
          </a:bodyPr>
          <a:lstStyle/>
          <a:p>
            <a:r>
              <a:rPr lang="en-US" sz="2000" noProof="0" dirty="0"/>
              <a:t>Sharp edge of the extraction mirror within the light spot -&gt; source of diffraction in horizontal plane</a:t>
            </a:r>
          </a:p>
          <a:p>
            <a:endParaRPr lang="en-US" sz="2000" noProof="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4C809D-959F-74EF-45E1-58378A6781D2}"/>
              </a:ext>
            </a:extLst>
          </p:cNvPr>
          <p:cNvSpPr txBox="1"/>
          <p:nvPr/>
        </p:nvSpPr>
        <p:spPr>
          <a:xfrm>
            <a:off x="35496" y="3579862"/>
            <a:ext cx="34259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noProof="0" dirty="0"/>
              <a:t>Simulation and figure produced by D. Butti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BE62724-4A93-65BF-8F82-A78F37638AEA}"/>
              </a:ext>
            </a:extLst>
          </p:cNvPr>
          <p:cNvCxnSpPr/>
          <p:nvPr/>
        </p:nvCxnSpPr>
        <p:spPr>
          <a:xfrm>
            <a:off x="3436975" y="3333307"/>
            <a:ext cx="1403498" cy="690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84B986E-8C7F-3C59-FE35-F378471E759D}"/>
              </a:ext>
            </a:extLst>
          </p:cNvPr>
          <p:cNvSpPr txBox="1"/>
          <p:nvPr/>
        </p:nvSpPr>
        <p:spPr>
          <a:xfrm>
            <a:off x="3947337" y="327748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noProof="0" dirty="0"/>
              <a:t>When imaged</a:t>
            </a:r>
          </a:p>
        </p:txBody>
      </p:sp>
      <p:pic>
        <p:nvPicPr>
          <p:cNvPr id="46" name="Picture 45" descr="A bright green and yellow light&#10;&#10;Description automatically generated">
            <a:extLst>
              <a:ext uri="{FF2B5EF4-FFF2-40B4-BE49-F238E27FC236}">
                <a16:creationId xmlns:a16="http://schemas.microsoft.com/office/drawing/2014/main" id="{1C44FF5F-FC1F-383A-B50E-C7DDD59E1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905" y="3236391"/>
            <a:ext cx="2438807" cy="1829105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3A29B79-BFDC-602C-8600-B89B6442423C}"/>
              </a:ext>
            </a:extLst>
          </p:cNvPr>
          <p:cNvCxnSpPr/>
          <p:nvPr/>
        </p:nvCxnSpPr>
        <p:spPr>
          <a:xfrm flipH="1">
            <a:off x="7057360" y="3236391"/>
            <a:ext cx="490352" cy="7109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70EC400-8016-8C9D-05D9-67AE38585C17}"/>
              </a:ext>
            </a:extLst>
          </p:cNvPr>
          <p:cNvSpPr txBox="1"/>
          <p:nvPr/>
        </p:nvSpPr>
        <p:spPr>
          <a:xfrm>
            <a:off x="7552323" y="3097891"/>
            <a:ext cx="12298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noProof="0" dirty="0"/>
              <a:t>Diffraction tail</a:t>
            </a:r>
          </a:p>
        </p:txBody>
      </p:sp>
    </p:spTree>
    <p:extLst>
      <p:ext uri="{BB962C8B-B14F-4D97-AF65-F5344CB8AC3E}">
        <p14:creationId xmlns:p14="http://schemas.microsoft.com/office/powerpoint/2010/main" val="260215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383483-3507-4059-6DF2-D92F29E6C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Concept of diffraction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E87FE0-6DE4-1F3C-9B4F-016D1CD5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126863-BCED-80E0-A58D-455113B64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58" y="1454607"/>
            <a:ext cx="4320000" cy="29821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5980C7-5B9E-FDBB-4027-E6A59BB2CC90}"/>
              </a:ext>
            </a:extLst>
          </p:cNvPr>
          <p:cNvSpPr txBox="1"/>
          <p:nvPr/>
        </p:nvSpPr>
        <p:spPr>
          <a:xfrm>
            <a:off x="1331640" y="1032495"/>
            <a:ext cx="15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Vertical plane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7EF61C-608C-BC8B-EEA2-B100ABEC1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800" y="1217161"/>
            <a:ext cx="4320000" cy="3303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096D9C-67E9-74D4-F796-B8D94CDD0500}"/>
              </a:ext>
            </a:extLst>
          </p:cNvPr>
          <p:cNvSpPr txBox="1"/>
          <p:nvPr/>
        </p:nvSpPr>
        <p:spPr>
          <a:xfrm>
            <a:off x="6012160" y="883154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Horizontal plane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AA9DF2-9F65-078F-C5FD-630A44599C7F}"/>
              </a:ext>
            </a:extLst>
          </p:cNvPr>
          <p:cNvSpPr txBox="1"/>
          <p:nvPr/>
        </p:nvSpPr>
        <p:spPr>
          <a:xfrm>
            <a:off x="955942" y="4497169"/>
            <a:ext cx="7541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noProof="0" dirty="0"/>
              <a:t>Measured profile ≠ True beam profile</a:t>
            </a:r>
          </a:p>
          <a:p>
            <a:pPr algn="ctr"/>
            <a:r>
              <a:rPr lang="en-US" noProof="0" dirty="0"/>
              <a:t>Coronagraph can lower the diffraction contribution of the sharp mirror cut</a:t>
            </a:r>
          </a:p>
        </p:txBody>
      </p:sp>
    </p:spTree>
    <p:extLst>
      <p:ext uri="{BB962C8B-B14F-4D97-AF65-F5344CB8AC3E}">
        <p14:creationId xmlns:p14="http://schemas.microsoft.com/office/powerpoint/2010/main" val="2567403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8F0A22-1B3D-5D48-73A7-4B3FB9510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Pixel size calibration:</a:t>
            </a:r>
          </a:p>
          <a:p>
            <a:pPr lvl="1"/>
            <a:r>
              <a:rPr lang="en-US" noProof="0" dirty="0"/>
              <a:t>Bunches with 3 different emittances</a:t>
            </a:r>
          </a:p>
          <a:p>
            <a:pPr lvl="1"/>
            <a:r>
              <a:rPr lang="en-US" noProof="0" dirty="0"/>
              <a:t>Comparing the BWS and the BSRH profiles in both planes independently</a:t>
            </a:r>
          </a:p>
          <a:p>
            <a:pPr lvl="1"/>
            <a:endParaRPr lang="en-US" noProof="0" dirty="0"/>
          </a:p>
          <a:p>
            <a:r>
              <a:rPr lang="en-US" noProof="0" dirty="0"/>
              <a:t>Charge scaling calibration:</a:t>
            </a:r>
          </a:p>
          <a:p>
            <a:pPr lvl="1"/>
            <a:r>
              <a:rPr lang="en-US" noProof="0" dirty="0"/>
              <a:t>Requires the full measured profile from the BSRH and the corresponding FBCT measurement</a:t>
            </a:r>
          </a:p>
          <a:p>
            <a:endParaRPr lang="en-US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7CBCE3-1299-432E-CD50-C7B005562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Calibration measurements - imaging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92429-E32F-D6BB-C27C-DE83FC170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9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AF3BEA6-DB03-98C6-D5A8-1AABA7CD76E7}"/>
                  </a:ext>
                </a:extLst>
              </p:cNvPr>
              <p:cNvSpPr txBox="1"/>
              <p:nvPr/>
            </p:nvSpPr>
            <p:spPr>
              <a:xfrm>
                <a:off x="3338778" y="3219822"/>
                <a:ext cx="25795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𝐹𝐵𝐶𝑇</m:t>
                      </m:r>
                      <m:d>
                        <m:d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𝐵𝑆𝑅𝐻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AF3BEA6-DB03-98C6-D5A8-1AABA7CD76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8778" y="3219822"/>
                <a:ext cx="2579552" cy="276999"/>
              </a:xfrm>
              <a:prstGeom prst="rect">
                <a:avLst/>
              </a:prstGeom>
              <a:blipFill>
                <a:blip r:embed="rId2"/>
                <a:stretch>
                  <a:fillRect l="-1471" t="-4348" r="-2451" b="-391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586E63-9725-AD78-9AA4-05F9A9F0FB85}"/>
              </a:ext>
            </a:extLst>
          </p:cNvPr>
          <p:cNvCxnSpPr>
            <a:endCxn id="5" idx="2"/>
          </p:cNvCxnSpPr>
          <p:nvPr/>
        </p:nvCxnSpPr>
        <p:spPr>
          <a:xfrm flipH="1" flipV="1">
            <a:off x="4628554" y="3496821"/>
            <a:ext cx="375494" cy="4430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206876E-F049-D4A4-3181-C9E001F3C26C}"/>
              </a:ext>
            </a:extLst>
          </p:cNvPr>
          <p:cNvSpPr txBox="1"/>
          <p:nvPr/>
        </p:nvSpPr>
        <p:spPr>
          <a:xfrm>
            <a:off x="4860032" y="3939902"/>
            <a:ext cx="18101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noProof="0" dirty="0">
                <a:solidFill>
                  <a:schemeClr val="tx2"/>
                </a:solidFill>
              </a:rPr>
              <a:t>Calibrating this factor</a:t>
            </a:r>
          </a:p>
        </p:txBody>
      </p:sp>
    </p:spTree>
    <p:extLst>
      <p:ext uri="{BB962C8B-B14F-4D97-AF65-F5344CB8AC3E}">
        <p14:creationId xmlns:p14="http://schemas.microsoft.com/office/powerpoint/2010/main" val="20227764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v2" id="{B29E3A8F-0965-4B41-980B-FA6FCE78D6AA}" vid="{25F1B603-DBA4-CA48-91F0-83BF81AFF2D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16692</TotalTime>
  <Words>1096</Words>
  <Application>Microsoft Macintosh PowerPoint</Application>
  <PresentationFormat>On-screen Show (16:9)</PresentationFormat>
  <Paragraphs>243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Cambria Math</vt:lpstr>
      <vt:lpstr>Wingdings</vt:lpstr>
      <vt:lpstr>Thème Office</vt:lpstr>
      <vt:lpstr>BSRH: Establishing performance at the LHC</vt:lpstr>
      <vt:lpstr>Important parameters (prepare, carry out, analyze MD)</vt:lpstr>
      <vt:lpstr>Outline</vt:lpstr>
      <vt:lpstr>Coronagraph – principle</vt:lpstr>
      <vt:lpstr>Coronagraph – principle</vt:lpstr>
      <vt:lpstr>Introduction – the source</vt:lpstr>
      <vt:lpstr>Introduction – the source</vt:lpstr>
      <vt:lpstr>Concept of diffraction</vt:lpstr>
      <vt:lpstr>Calibration measurements - imaging</vt:lpstr>
      <vt:lpstr>Calibration measurements</vt:lpstr>
      <vt:lpstr>Calibration measurements</vt:lpstr>
      <vt:lpstr>Illustration of the analysis procedure</vt:lpstr>
      <vt:lpstr>Machine development session(s) - overview</vt:lpstr>
      <vt:lpstr>Data handling</vt:lpstr>
      <vt:lpstr>Simulation proof of linearity</vt:lpstr>
      <vt:lpstr>Performance overview</vt:lpstr>
      <vt:lpstr>Vertical plane</vt:lpstr>
      <vt:lpstr>Horizontal plane</vt:lpstr>
      <vt:lpstr>System status</vt:lpstr>
      <vt:lpstr>Summary Table</vt:lpstr>
      <vt:lpstr>Final words</vt:lpstr>
      <vt:lpstr>Thank you for your attention</vt:lpstr>
      <vt:lpstr>Backup</vt:lpstr>
      <vt:lpstr>BSRH intensity problem</vt:lpstr>
      <vt:lpstr>Lyot’s stop - data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Jan Pucek</cp:lastModifiedBy>
  <cp:revision>178</cp:revision>
  <dcterms:created xsi:type="dcterms:W3CDTF">2016-02-11T10:47:23Z</dcterms:created>
  <dcterms:modified xsi:type="dcterms:W3CDTF">2024-12-18T09:17:41Z</dcterms:modified>
</cp:coreProperties>
</file>