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62" r:id="rId3"/>
    <p:sldId id="291" r:id="rId4"/>
    <p:sldId id="294" r:id="rId5"/>
    <p:sldId id="306" r:id="rId6"/>
    <p:sldId id="292" r:id="rId7"/>
    <p:sldId id="299" r:id="rId8"/>
    <p:sldId id="302" r:id="rId9"/>
    <p:sldId id="303" r:id="rId10"/>
    <p:sldId id="304" r:id="rId11"/>
    <p:sldId id="300" r:id="rId12"/>
    <p:sldId id="296" r:id="rId13"/>
    <p:sldId id="305" r:id="rId14"/>
    <p:sldId id="307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DE8C80-1A27-486C-BE61-4486A2B2C8FB}">
          <p14:sldIdLst>
            <p14:sldId id="263"/>
          </p14:sldIdLst>
        </p14:section>
        <p14:section name="Intro" id="{761EC095-B525-41B2-88BD-2802CF61E8D0}">
          <p14:sldIdLst>
            <p14:sldId id="262"/>
            <p14:sldId id="291"/>
            <p14:sldId id="294"/>
            <p14:sldId id="306"/>
          </p14:sldIdLst>
        </p14:section>
        <p14:section name="Pre-LS3" id="{D858A415-0285-4E4F-AD3B-600F42EA2727}">
          <p14:sldIdLst>
            <p14:sldId id="292"/>
            <p14:sldId id="299"/>
            <p14:sldId id="302"/>
            <p14:sldId id="303"/>
            <p14:sldId id="304"/>
            <p14:sldId id="300"/>
            <p14:sldId id="296"/>
            <p14:sldId id="305"/>
          </p14:sldIdLst>
        </p14:section>
        <p14:section name="Wrap-up" id="{BC7668DF-23DB-40B3-8CD0-7EEEF7D02DF1}">
          <p14:sldIdLst>
            <p14:sldId id="3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573"/>
    <a:srgbClr val="3C3B6C"/>
    <a:srgbClr val="FFFFFF"/>
    <a:srgbClr val="800000"/>
    <a:srgbClr val="000000"/>
    <a:srgbClr val="4CA9CB"/>
    <a:srgbClr val="00558C"/>
    <a:srgbClr val="0090BB"/>
    <a:srgbClr val="7FD7A7"/>
    <a:srgbClr val="005B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96" d="100"/>
          <a:sy n="96" d="100"/>
        </p:scale>
        <p:origin x="96" y="6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BSRH Implementaiton  @ HL-LHC Review, 18-Dec-2024 - F. R. 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BSRH Implementaiton  @ HL-LHC Review, 18-Dec-2024 - F. R. 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83006/contributions/6253169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/?id=ticket&amp;table=u_request_fulfillment&amp;n=RQF2650321" TargetMode="External"/><Relationship Id="rId2" Type="http://schemas.openxmlformats.org/officeDocument/2006/relationships/hyperlink" Target="https://cern.service-now.com/service-portal/?id=ticket&amp;table=u_request_fulfillment&amp;n=RQF265030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2873072" TargetMode="External"/><Relationship Id="rId4" Type="http://schemas.openxmlformats.org/officeDocument/2006/relationships/hyperlink" Target="https://edms.cern.ch/document/3162917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indico.cern.ch/event/1483006/contributions/625316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indico.cern.ch/event/1483006/contributions/6253169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74515/contributions/6208932/subcontributions/513784/attachments/2961285/5208476/mirror_temperature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202020"/>
                </a:solidFill>
                <a:effectLst/>
                <a:latin typeface="Liberation Sans"/>
              </a:rPr>
              <a:t>Beam Synchrotron Radiation Halo (BSRH) monitor: Implementation during LS3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31640" y="2430150"/>
            <a:ext cx="6872808" cy="1350000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F. Roncarolo</a:t>
            </a:r>
          </a:p>
          <a:p>
            <a:endParaRPr lang="en-US" dirty="0"/>
          </a:p>
          <a:p>
            <a:r>
              <a:rPr lang="en-US" sz="1800" dirty="0"/>
              <a:t>With precious input from:</a:t>
            </a:r>
          </a:p>
          <a:p>
            <a:r>
              <a:rPr lang="en-GB" sz="1800" dirty="0"/>
              <a:t>W. Andreazza, E. </a:t>
            </a:r>
            <a:r>
              <a:rPr lang="en-GB" sz="1800" dirty="0" err="1"/>
              <a:t>Bravin</a:t>
            </a:r>
            <a:r>
              <a:rPr lang="en-GB" sz="1800" dirty="0"/>
              <a:t>, S. Burger, D. Butti, T. Lefevre, S. </a:t>
            </a:r>
            <a:r>
              <a:rPr lang="en-GB" sz="1800" dirty="0" err="1"/>
              <a:t>Mazzoni</a:t>
            </a:r>
            <a:r>
              <a:rPr lang="en-GB" sz="1800" dirty="0"/>
              <a:t>, C. Pasquino, J. Pucek, G. Trad, R. Veness et al.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>
                <a:solidFill>
                  <a:schemeClr val="bg2"/>
                </a:solidFill>
              </a:rPr>
              <a:t>HL-LHC Beam Halo Monitor Review, 18-Dec-2024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6AE60-17C6-6A8C-FC55-43543206B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LS3 Implementation Phase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B342A8-D9A2-0978-8B04-C29B85D00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/>
              <a:t>About </a:t>
            </a:r>
            <a:r>
              <a:rPr lang="en-GB" sz="1400" b="1" dirty="0"/>
              <a:t>non confirmed plan and open items requiring resolution/decision </a:t>
            </a:r>
            <a:r>
              <a:rPr lang="en-GB" sz="1400" dirty="0"/>
              <a:t>(picking from previous slide and </a:t>
            </a:r>
            <a:r>
              <a:rPr lang="en-GB" sz="1400" dirty="0">
                <a:hlinkClick r:id="rId2"/>
              </a:rPr>
              <a:t>previous presentation</a:t>
            </a:r>
            <a:r>
              <a:rPr lang="en-GB" sz="1400" dirty="0"/>
              <a:t>),  focusing on Option1:</a:t>
            </a:r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r>
              <a:rPr lang="en-GB" sz="1400" b="1" dirty="0"/>
              <a:t>Technical challenges: </a:t>
            </a:r>
          </a:p>
          <a:p>
            <a:pPr indent="-285750"/>
            <a:r>
              <a:rPr lang="en-GB" sz="1400" dirty="0"/>
              <a:t>Ultimate reach of SR based BH monitor</a:t>
            </a:r>
          </a:p>
          <a:p>
            <a:pPr indent="-285750"/>
            <a:r>
              <a:rPr lang="en-GB" sz="1400" dirty="0"/>
              <a:t>Bringing system to be operational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57150" indent="0">
              <a:buNone/>
            </a:pPr>
            <a:r>
              <a:rPr lang="en-GB" sz="1400" b="1" dirty="0"/>
              <a:t>Resource gaps</a:t>
            </a:r>
          </a:p>
          <a:p>
            <a:pPr indent="-285750"/>
            <a:r>
              <a:rPr lang="en-GB" sz="1400" b="1" dirty="0"/>
              <a:t>HL-LHC GRAD : needed at least till end of commissioning Run4</a:t>
            </a:r>
          </a:p>
          <a:p>
            <a:pPr marL="57150" indent="0">
              <a:buNone/>
            </a:pPr>
            <a:endParaRPr lang="en-GB" sz="1400" dirty="0"/>
          </a:p>
          <a:p>
            <a:pPr marL="57150" indent="0">
              <a:buNone/>
            </a:pPr>
            <a:r>
              <a:rPr lang="en-GB" sz="1400" b="1" dirty="0"/>
              <a:t>Approval/coordination needs</a:t>
            </a:r>
            <a:r>
              <a:rPr lang="en-GB" sz="1400" dirty="0"/>
              <a:t>,</a:t>
            </a:r>
          </a:p>
          <a:p>
            <a:pPr indent="-285750"/>
            <a:r>
              <a:rPr lang="en-GB" sz="1400" dirty="0"/>
              <a:t>Big efforts in 2024 to include all possible options in the planning. See also next slide. All should be ~clear including support from integration, cabling, vacuum and other groups/teams/units.</a:t>
            </a:r>
          </a:p>
          <a:p>
            <a:pPr indent="-285750">
              <a:buFontTx/>
              <a:buChar char="-"/>
            </a:pPr>
            <a:endParaRPr lang="en-GB" sz="1400" dirty="0"/>
          </a:p>
          <a:p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28EBF7-8639-61B5-C68B-ED7AFA9FA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7D5779-3A2A-75F3-0985-EF15D6A65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952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9C077-47D2-D2C7-6A23-293E0C37B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PLAN Tool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0BC2703-8C4B-C201-B093-BB34D0BFCD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443051"/>
              </p:ext>
            </p:extLst>
          </p:nvPr>
        </p:nvGraphicFramePr>
        <p:xfrm>
          <a:off x="217464" y="1119646"/>
          <a:ext cx="8207694" cy="592141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1367949">
                  <a:extLst>
                    <a:ext uri="{9D8B030D-6E8A-4147-A177-3AD203B41FA5}">
                      <a16:colId xmlns:a16="http://schemas.microsoft.com/office/drawing/2014/main" val="2795928202"/>
                    </a:ext>
                  </a:extLst>
                </a:gridCol>
                <a:gridCol w="1825534">
                  <a:extLst>
                    <a:ext uri="{9D8B030D-6E8A-4147-A177-3AD203B41FA5}">
                      <a16:colId xmlns:a16="http://schemas.microsoft.com/office/drawing/2014/main" val="292865845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605529856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371720851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154513303"/>
                    </a:ext>
                  </a:extLst>
                </a:gridCol>
                <a:gridCol w="909755">
                  <a:extLst>
                    <a:ext uri="{9D8B030D-6E8A-4147-A177-3AD203B41FA5}">
                      <a16:colId xmlns:a16="http://schemas.microsoft.com/office/drawing/2014/main" val="3260642842"/>
                    </a:ext>
                  </a:extLst>
                </a:gridCol>
              </a:tblGrid>
              <a:tr h="592141">
                <a:tc>
                  <a:txBody>
                    <a:bodyPr/>
                    <a:lstStyle/>
                    <a:p>
                      <a:pPr marL="0" marR="0" lvl="0" indent="0" algn="l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</a:rPr>
                        <a:t>Activity 12854</a:t>
                      </a:r>
                      <a:endParaRPr lang="en-GB" sz="14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889" marR="44889" marT="44889" marB="44889" anchor="ctr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400" dirty="0">
                          <a:effectLst/>
                        </a:rPr>
                        <a:t>BSRT Upgrade activities for HL LHC</a:t>
                      </a:r>
                    </a:p>
                  </a:txBody>
                  <a:tcPr marL="44889" marR="44889" marT="44889" marB="44889" anchor="ctr"/>
                </a:tc>
                <a:tc>
                  <a:txBody>
                    <a:bodyPr/>
                    <a:lstStyle/>
                    <a:p>
                      <a:pPr fontAlgn="t"/>
                      <a:endParaRPr lang="en-GB" sz="1400" dirty="0">
                        <a:effectLst/>
                      </a:endParaRPr>
                    </a:p>
                    <a:p>
                      <a:pPr fontAlgn="t"/>
                      <a:r>
                        <a:rPr lang="en-GB" sz="1400" dirty="0">
                          <a:solidFill>
                            <a:srgbClr val="00A65A"/>
                          </a:solidFill>
                          <a:effectLst/>
                        </a:rPr>
                        <a:t>SY-BI</a:t>
                      </a:r>
                      <a:endParaRPr lang="en-GB" sz="1400" dirty="0">
                        <a:effectLst/>
                      </a:endParaRPr>
                    </a:p>
                  </a:txBody>
                  <a:tcPr marL="44889" marR="44889" marT="44889" marB="44889" anchor="ctr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400" dirty="0">
                          <a:effectLst/>
                        </a:rPr>
                        <a:t>FEDERICO RONCAROLO (SY-BI-PM)</a:t>
                      </a:r>
                    </a:p>
                  </a:txBody>
                  <a:tcPr marL="44889" marR="44889" marT="44889" marB="44889" anchor="ctr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400" dirty="0">
                          <a:effectLst/>
                        </a:rPr>
                        <a:t>3. HL-LHC project</a:t>
                      </a:r>
                    </a:p>
                  </a:txBody>
                  <a:tcPr marL="44889" marR="44889" marT="44889" marB="44889" anchor="ctr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400" dirty="0">
                          <a:effectLst/>
                        </a:rPr>
                        <a:t>HL-13</a:t>
                      </a:r>
                    </a:p>
                  </a:txBody>
                  <a:tcPr marL="44889" marR="44889" marT="44889" marB="44889" anchor="ctr"/>
                </a:tc>
                <a:extLst>
                  <a:ext uri="{0D108BD9-81ED-4DB2-BD59-A6C34878D82A}">
                    <a16:rowId xmlns:a16="http://schemas.microsoft.com/office/drawing/2014/main" val="4074234341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75D95E-4C4B-068D-ADC9-A1F593A34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D395CD-8425-833A-4667-D35EF601A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A7DC92F-1C5D-66A2-98C7-E02B6114A0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426439"/>
              </p:ext>
            </p:extLst>
          </p:nvPr>
        </p:nvGraphicFramePr>
        <p:xfrm>
          <a:off x="217464" y="1851670"/>
          <a:ext cx="7520049" cy="2671038"/>
        </p:xfrm>
        <a:graphic>
          <a:graphicData uri="http://schemas.openxmlformats.org/drawingml/2006/table">
            <a:tbl>
              <a:tblPr/>
              <a:tblGrid>
                <a:gridCol w="1402208">
                  <a:extLst>
                    <a:ext uri="{9D8B030D-6E8A-4147-A177-3AD203B41FA5}">
                      <a16:colId xmlns:a16="http://schemas.microsoft.com/office/drawing/2014/main" val="2664818615"/>
                    </a:ext>
                  </a:extLst>
                </a:gridCol>
                <a:gridCol w="3165513">
                  <a:extLst>
                    <a:ext uri="{9D8B030D-6E8A-4147-A177-3AD203B41FA5}">
                      <a16:colId xmlns:a16="http://schemas.microsoft.com/office/drawing/2014/main" val="267691375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77119327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232740390"/>
                    </a:ext>
                  </a:extLst>
                </a:gridCol>
              </a:tblGrid>
              <a:tr h="220826">
                <a:tc>
                  <a:txBody>
                    <a:bodyPr/>
                    <a:lstStyle/>
                    <a:p>
                      <a:r>
                        <a:rPr lang="en-US" sz="1400" dirty="0"/>
                        <a:t>DOCUMENTS</a:t>
                      </a:r>
                      <a:endParaRPr lang="en-GB" sz="1400" dirty="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9418613"/>
                  </a:ext>
                </a:extLst>
              </a:tr>
              <a:tr h="220826">
                <a:tc>
                  <a:txBody>
                    <a:bodyPr/>
                    <a:lstStyle/>
                    <a:p>
                      <a:r>
                        <a:rPr lang="en-GB" sz="1400"/>
                        <a:t>Type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Description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Status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Information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5013508"/>
                  </a:ext>
                </a:extLst>
              </a:tr>
              <a:tr h="424640">
                <a:tc>
                  <a:txBody>
                    <a:bodyPr/>
                    <a:lstStyle/>
                    <a:p>
                      <a:r>
                        <a:rPr lang="en-GB" sz="1400"/>
                        <a:t>ServiceNow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Cable installation, number of cables: 34, </a:t>
                      </a:r>
                      <a:r>
                        <a:rPr lang="en-GB" sz="1400" dirty="0" err="1"/>
                        <a:t>lenght</a:t>
                      </a:r>
                      <a:r>
                        <a:rPr lang="en-GB" sz="1400" dirty="0"/>
                        <a:t>: 3400, LHC, LS3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In progress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hlinkClick r:id="rId2"/>
                        </a:rPr>
                        <a:t>Open</a:t>
                      </a:r>
                      <a:endParaRPr lang="en-GB" sz="140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6046005"/>
                  </a:ext>
                </a:extLst>
              </a:tr>
              <a:tr h="387209">
                <a:tc>
                  <a:txBody>
                    <a:bodyPr/>
                    <a:lstStyle/>
                    <a:p>
                      <a:r>
                        <a:rPr lang="en-GB" sz="1400"/>
                        <a:t>ServiceNow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[HL-LHC] Fiber Optics installation: LHC - LS3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In progress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>
                          <a:hlinkClick r:id="rId3"/>
                        </a:rPr>
                        <a:t>Open</a:t>
                      </a:r>
                      <a:endParaRPr lang="en-GB" sz="140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6205401"/>
                  </a:ext>
                </a:extLst>
              </a:tr>
              <a:tr h="565783">
                <a:tc>
                  <a:txBody>
                    <a:bodyPr/>
                    <a:lstStyle/>
                    <a:p>
                      <a:r>
                        <a:rPr lang="en-GB" sz="1400" dirty="0"/>
                        <a:t>EDMS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Installation of a Compact Imaging System on BSRTMB.5L4.B1 Device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Approval Accepted</a:t>
                      </a:r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hlinkClick r:id="rId4"/>
                        </a:rPr>
                        <a:t>Open</a:t>
                      </a:r>
                      <a:endParaRPr lang="en-GB" sz="1400" dirty="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258121"/>
                  </a:ext>
                </a:extLst>
              </a:tr>
              <a:tr h="565783">
                <a:tc>
                  <a:txBody>
                    <a:bodyPr/>
                    <a:lstStyle/>
                    <a:p>
                      <a:r>
                        <a:rPr lang="en-US" sz="1400" dirty="0"/>
                        <a:t>EDMS</a:t>
                      </a:r>
                      <a:endParaRPr lang="en-GB" sz="1400" dirty="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HL-SRR - Beam Synchrotron Radiation Telescope (BSRT)</a:t>
                      </a:r>
                      <a:endParaRPr lang="en-GB" sz="1400" dirty="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Approved</a:t>
                      </a:r>
                      <a:endParaRPr lang="en-GB" sz="1400" dirty="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hlinkClick r:id="rId5"/>
                        </a:rPr>
                        <a:t>Open</a:t>
                      </a:r>
                      <a:endParaRPr lang="en-US" sz="1400" dirty="0"/>
                    </a:p>
                    <a:p>
                      <a:endParaRPr lang="en-GB" sz="1400" dirty="0"/>
                    </a:p>
                  </a:txBody>
                  <a:tcPr marL="64828" marR="64828" marT="32414" marB="3241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70548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7760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1125D-FA3B-0397-C84F-8386B1C3E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4754"/>
            <a:ext cx="3671968" cy="540000"/>
          </a:xfrm>
        </p:spPr>
        <p:txBody>
          <a:bodyPr/>
          <a:lstStyle/>
          <a:p>
            <a:r>
              <a:rPr lang="en-US" dirty="0"/>
              <a:t>Post-LS3 Phase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A88FD-F9B7-955B-08C8-1C535189A6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105300"/>
            <a:ext cx="7920000" cy="326665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Features/capabilities that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/>
              <a:t>Will be available after LS3</a:t>
            </a:r>
            <a:r>
              <a:rPr lang="en-GB" sz="1600" dirty="0"/>
              <a:t>: Enhanced BSR-based halo monitor system with continuous relative halo integral monitoring. Aim at basic OP GUI.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/>
              <a:t>Will need to be developed/implemented after LS3</a:t>
            </a:r>
            <a:r>
              <a:rPr lang="en-GB" sz="1600" dirty="0"/>
              <a:t>: Detailed performance characterization with HL-LHC beams and comprehensive reliability validation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dirty="0"/>
              <a:t>Expected </a:t>
            </a:r>
            <a:r>
              <a:rPr lang="en-GB" sz="1600" b="1" dirty="0"/>
              <a:t>timeline for transition from expert to operational mode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1 year after LS3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1" dirty="0"/>
              <a:t>Known risks </a:t>
            </a:r>
            <a:r>
              <a:rPr lang="en-GB" sz="1600" dirty="0"/>
              <a:t>related to schedule and performance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risks: ultimate reach in terms of sensitivity and relative/absolute accuracy dependency on technical choices, implementation, learning curves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/>
              <a:t>About schedule: what proposed = compatible with HL-LHC master schedule, tbc 2025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8B2396-1526-5648-3C42-E36B05BF7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3D05A-7CA0-5035-D578-8631B969D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BAE8D8-CCD3-B7D8-CCA1-E6678F071877}"/>
              </a:ext>
            </a:extLst>
          </p:cNvPr>
          <p:cNvSpPr txBox="1"/>
          <p:nvPr/>
        </p:nvSpPr>
        <p:spPr>
          <a:xfrm>
            <a:off x="3923928" y="145197"/>
            <a:ext cx="4824536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Here: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best estimate of the scenario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always focusing on Option 1 (but most of this applies to any BSRH option). Based on pre-LS3 plan execution.</a:t>
            </a:r>
          </a:p>
        </p:txBody>
      </p:sp>
    </p:spTree>
    <p:extLst>
      <p:ext uri="{BB962C8B-B14F-4D97-AF65-F5344CB8AC3E}">
        <p14:creationId xmlns:p14="http://schemas.microsoft.com/office/powerpoint/2010/main" val="324593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B2F00-4076-D14E-6952-CFBA67ADF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Budget (and Other General) Considerations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DC6CB-035E-E277-FB5D-A0285064E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539" y="665687"/>
            <a:ext cx="8640960" cy="3961605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Budget status: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Cost estimates for development and implementation phase vs available budget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sz="1400" dirty="0"/>
              <a:t>Present budget ok. If Option 2:  possible risk is additional radiation shielding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Funding gaps to be addressed ?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sz="1400" dirty="0"/>
              <a:t>For ensuring GRAD till after LS3 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Long-term budget considerations. Maintenance and operational costs, including manpower: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General (also for beam profile monitoring via BSR): 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Need dedicated staff member for BSRs (currently vacant; Internal Mobility or LD position planned for 2026) + graduate student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/>
              <a:t>Maintain adequate technical support from SY-PM team for ongoing maintenance and operations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400" dirty="0"/>
              <a:t>Require expert SY-BI-SW staff support due to complex BSRs control architecture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If Option1: +2 systems to maintain, may need to re-allocate or add manpower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dirty="0"/>
              <a:t>Identify and anticipate potential future upgrade requirements: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Radiation potentially an issue for  electronics and detectors left in the RAs (tbc)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bg1">
                    <a:lumMod val="75000"/>
                  </a:schemeClr>
                </a:solidFill>
              </a:rPr>
              <a:t>New undulator ? (considered as option years ago, not in any plan now)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AE108F-AA0B-C2AF-0991-B6DE9FDF6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636C87-C408-431B-3456-658CFFE43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53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3CA56-2AC3-B921-0D4E-3EA16DDA3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 / 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8D600-E8B4-50A9-A753-801D12897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Present BSRH B2 prototype installed on optical table below BSRTM, with all others BSRs</a:t>
            </a:r>
          </a:p>
          <a:p>
            <a:r>
              <a:rPr lang="en-US" dirty="0"/>
              <a:t>Present reach (e.g. absolute and relative resolution in measuring beam halo) discussed in previous talk</a:t>
            </a:r>
          </a:p>
          <a:p>
            <a:r>
              <a:rPr lang="en-US" dirty="0"/>
              <a:t>3 options presented for a BSR@HL-LHC with pro/cons/open questions</a:t>
            </a:r>
          </a:p>
          <a:p>
            <a:r>
              <a:rPr lang="en-US" dirty="0"/>
              <a:t>2025 fundamental to test present BSRH during physics + MDs and confirm optical line is a viable solution (optics simulations, lab tests)</a:t>
            </a:r>
          </a:p>
          <a:p>
            <a:r>
              <a:rPr lang="en-US" dirty="0"/>
              <a:t>Second SR extraction systems: completing integration studies + keeping enlarged vacuum chambers in VSC procurement looks to be best (only?) option for not loosing LS3 implementation opportunity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964340-5963-DEDF-354A-45BA4224A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BSRH </a:t>
            </a:r>
            <a:r>
              <a:rPr lang="en-GB" noProof="0" dirty="0" err="1"/>
              <a:t>Implementaiton</a:t>
            </a:r>
            <a:r>
              <a:rPr lang="en-GB" noProof="0" dirty="0"/>
              <a:t>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872A4-1D68-E291-2C14-9ABAF1C41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503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37946" y="923927"/>
            <a:ext cx="7920000" cy="3680222"/>
          </a:xfrm>
        </p:spPr>
        <p:txBody>
          <a:bodyPr>
            <a:normAutofit/>
          </a:bodyPr>
          <a:lstStyle/>
          <a:p>
            <a:r>
              <a:rPr lang="en-US" sz="2400" dirty="0"/>
              <a:t>Recall of present BSRs implementation</a:t>
            </a:r>
          </a:p>
          <a:p>
            <a:r>
              <a:rPr lang="en-US" sz="2400" dirty="0"/>
              <a:t>BSR for beam halo (BSRH)</a:t>
            </a:r>
          </a:p>
          <a:p>
            <a:pPr lvl="1"/>
            <a:r>
              <a:rPr lang="en-US" sz="2000" dirty="0"/>
              <a:t>Pre-LS3 studies, achievements, plans</a:t>
            </a:r>
          </a:p>
          <a:p>
            <a:pPr lvl="1"/>
            <a:r>
              <a:rPr lang="en-US" sz="2000" dirty="0"/>
              <a:t>Possible LS3 implementations and dependencies</a:t>
            </a:r>
          </a:p>
          <a:p>
            <a:r>
              <a:rPr lang="en-US" sz="2400" dirty="0"/>
              <a:t>Conclusions / Outlook / General Considerations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C09A9-5DD4-18FE-EFE4-C395EB8E5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288" y="108284"/>
            <a:ext cx="5256144" cy="540000"/>
          </a:xfrm>
        </p:spPr>
        <p:txBody>
          <a:bodyPr/>
          <a:lstStyle/>
          <a:p>
            <a:pPr algn="r"/>
            <a:r>
              <a:rPr lang="en-US" dirty="0"/>
              <a:t>Present BSRs implementation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1EA38-EFEA-0594-E31F-35A710DB68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4694" y="807990"/>
            <a:ext cx="2854025" cy="1693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b="1" i="0" dirty="0">
                <a:solidFill>
                  <a:srgbClr val="202020"/>
                </a:solidFill>
                <a:effectLst/>
                <a:latin typeface="Liberation Sans"/>
              </a:rPr>
              <a:t>1 Beam Synchrotron Radiation Halo (BSRH) monitor</a:t>
            </a:r>
            <a:r>
              <a:rPr lang="en-US" sz="1600" dirty="0"/>
              <a:t> (coronograph layout) system @ BSRTM 5L4 (Beam 2) , all details in </a:t>
            </a:r>
            <a:r>
              <a:rPr lang="en-US" sz="1600" dirty="0">
                <a:hlinkClick r:id="rId2"/>
              </a:rPr>
              <a:t>previous talk </a:t>
            </a:r>
            <a:r>
              <a:rPr lang="en-US" sz="1600" dirty="0"/>
              <a:t>by J.P.</a:t>
            </a: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AFE7F0-CEF5-198F-5BD9-E8881CD2E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08450" y="4781663"/>
            <a:ext cx="6627000" cy="270000"/>
          </a:xfrm>
        </p:spPr>
        <p:txBody>
          <a:bodyPr/>
          <a:lstStyle/>
          <a:p>
            <a:r>
              <a:rPr lang="en-GB" noProof="0"/>
              <a:t>BSRH Implementaiton  @ HL-LHC Review, 18-Dec-2024 - F. R. 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E9EA89-67C4-9D58-4375-9E4E5137A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6870A4-F9B7-CFE6-D1DB-0CE5524D6E35}"/>
              </a:ext>
            </a:extLst>
          </p:cNvPr>
          <p:cNvSpPr txBox="1"/>
          <p:nvPr/>
        </p:nvSpPr>
        <p:spPr>
          <a:xfrm>
            <a:off x="591846" y="583671"/>
            <a:ext cx="2837123" cy="307777"/>
          </a:xfrm>
          <a:prstGeom prst="rect">
            <a:avLst/>
          </a:prstGeom>
          <a:solidFill>
            <a:srgbClr val="4CA9CB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bg1">
                    <a:lumMod val="95000"/>
                  </a:schemeClr>
                </a:solidFill>
              </a:rPr>
              <a:t>Optical Table Below Beam Pipe</a:t>
            </a:r>
            <a:endParaRPr lang="en-GB" sz="1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9FC3CC9-4516-6992-7059-BE0CC489B164}"/>
              </a:ext>
            </a:extLst>
          </p:cNvPr>
          <p:cNvGrpSpPr/>
          <p:nvPr/>
        </p:nvGrpSpPr>
        <p:grpSpPr>
          <a:xfrm>
            <a:off x="416908" y="2926001"/>
            <a:ext cx="7431932" cy="1635724"/>
            <a:chOff x="0" y="1709014"/>
            <a:chExt cx="9144000" cy="2066412"/>
          </a:xfrm>
        </p:grpSpPr>
        <p:pic>
          <p:nvPicPr>
            <p:cNvPr id="11" name="Picture 10" descr="A close-up of a machine&#10;&#10;Description automatically generated">
              <a:extLst>
                <a:ext uri="{FF2B5EF4-FFF2-40B4-BE49-F238E27FC236}">
                  <a16:creationId xmlns:a16="http://schemas.microsoft.com/office/drawing/2014/main" id="{19A87C6F-B0AE-86F3-5FAE-DB03A2CB03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30066" b="28566"/>
            <a:stretch/>
          </p:blipFill>
          <p:spPr>
            <a:xfrm>
              <a:off x="0" y="1829894"/>
              <a:ext cx="9144000" cy="1945532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6F52287-C18D-5D77-E793-95F6A14EE0C8}"/>
                </a:ext>
              </a:extLst>
            </p:cNvPr>
            <p:cNvSpPr/>
            <p:nvPr/>
          </p:nvSpPr>
          <p:spPr>
            <a:xfrm>
              <a:off x="1712068" y="3084760"/>
              <a:ext cx="7334656" cy="573932"/>
            </a:xfrm>
            <a:prstGeom prst="rect">
              <a:avLst/>
            </a:prstGeom>
            <a:solidFill>
              <a:srgbClr val="028C57">
                <a:alpha val="18824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DCB3A26-E082-1C53-F69B-148404F895C9}"/>
                </a:ext>
              </a:extLst>
            </p:cNvPr>
            <p:cNvSpPr/>
            <p:nvPr/>
          </p:nvSpPr>
          <p:spPr>
            <a:xfrm>
              <a:off x="132295" y="1922071"/>
              <a:ext cx="726719" cy="1776626"/>
            </a:xfrm>
            <a:prstGeom prst="rect">
              <a:avLst/>
            </a:prstGeom>
            <a:solidFill>
              <a:srgbClr val="FFFF00">
                <a:alpha val="18039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DB71F87-9172-53D6-5CE6-A18E37705916}"/>
                </a:ext>
              </a:extLst>
            </p:cNvPr>
            <p:cNvCxnSpPr>
              <a:cxnSpLocks/>
            </p:cNvCxnSpPr>
            <p:nvPr/>
          </p:nvCxnSpPr>
          <p:spPr>
            <a:xfrm>
              <a:off x="1488333" y="2394097"/>
              <a:ext cx="306421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3B0D9C1-95CA-5127-69B7-843232A03C6F}"/>
                </a:ext>
              </a:extLst>
            </p:cNvPr>
            <p:cNvSpPr txBox="1"/>
            <p:nvPr/>
          </p:nvSpPr>
          <p:spPr>
            <a:xfrm>
              <a:off x="1102769" y="1939334"/>
              <a:ext cx="607463" cy="233289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Light in</a:t>
              </a:r>
              <a:endParaRPr lang="en-GB" sz="1200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2687517-44DF-1114-8C3D-D7DEB0677F4D}"/>
                </a:ext>
              </a:extLst>
            </p:cNvPr>
            <p:cNvCxnSpPr/>
            <p:nvPr/>
          </p:nvCxnSpPr>
          <p:spPr>
            <a:xfrm>
              <a:off x="6076436" y="1922071"/>
              <a:ext cx="0" cy="47202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CBCFE81-E2DA-3911-DD87-1B01D9C6D1FC}"/>
                </a:ext>
              </a:extLst>
            </p:cNvPr>
            <p:cNvSpPr txBox="1"/>
            <p:nvPr/>
          </p:nvSpPr>
          <p:spPr>
            <a:xfrm>
              <a:off x="5428037" y="1709014"/>
              <a:ext cx="1429905" cy="233289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Occulter (masks)</a:t>
              </a:r>
              <a:endParaRPr lang="en-GB" sz="1200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9425039-6741-BEC7-A3BF-6811E4E31012}"/>
                </a:ext>
              </a:extLst>
            </p:cNvPr>
            <p:cNvCxnSpPr/>
            <p:nvPr/>
          </p:nvCxnSpPr>
          <p:spPr>
            <a:xfrm flipH="1">
              <a:off x="6590489" y="2033017"/>
              <a:ext cx="710120" cy="72100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A23A3EF-1C11-88DF-EAF4-018A1C7425A7}"/>
                </a:ext>
              </a:extLst>
            </p:cNvPr>
            <p:cNvSpPr txBox="1"/>
            <p:nvPr/>
          </p:nvSpPr>
          <p:spPr>
            <a:xfrm>
              <a:off x="6895192" y="1822690"/>
              <a:ext cx="892890" cy="233289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 err="1"/>
                <a:t>Lyot’s</a:t>
              </a:r>
              <a:r>
                <a:rPr lang="en-US" sz="1200" dirty="0"/>
                <a:t> stop</a:t>
              </a:r>
              <a:endParaRPr lang="en-GB" sz="1200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7341627-0703-D6E4-842C-D2FD8F0CACB0}"/>
                </a:ext>
              </a:extLst>
            </p:cNvPr>
            <p:cNvCxnSpPr>
              <a:cxnSpLocks/>
            </p:cNvCxnSpPr>
            <p:nvPr/>
          </p:nvCxnSpPr>
          <p:spPr>
            <a:xfrm>
              <a:off x="3487366" y="2033017"/>
              <a:ext cx="0" cy="80855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FC96E04-A0FC-7A38-7C58-A186B7DEF890}"/>
                </a:ext>
              </a:extLst>
            </p:cNvPr>
            <p:cNvSpPr txBox="1"/>
            <p:nvPr/>
          </p:nvSpPr>
          <p:spPr>
            <a:xfrm>
              <a:off x="2813000" y="1819557"/>
              <a:ext cx="1308049" cy="466578"/>
            </a:xfrm>
            <a:prstGeom prst="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/>
                <a:t>Readout camera</a:t>
              </a:r>
              <a:endParaRPr lang="en-GB" sz="1200" dirty="0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656B7E20-B89C-1797-A1E7-89B6DA0C27F4}"/>
                </a:ext>
              </a:extLst>
            </p:cNvPr>
            <p:cNvCxnSpPr/>
            <p:nvPr/>
          </p:nvCxnSpPr>
          <p:spPr>
            <a:xfrm>
              <a:off x="1847473" y="2369007"/>
              <a:ext cx="3580565" cy="0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2F80CB7-9676-617D-B0AE-7AE5455183FA}"/>
                </a:ext>
              </a:extLst>
            </p:cNvPr>
            <p:cNvCxnSpPr>
              <a:cxnSpLocks/>
            </p:cNvCxnSpPr>
            <p:nvPr/>
          </p:nvCxnSpPr>
          <p:spPr>
            <a:xfrm>
              <a:off x="2129040" y="2449854"/>
              <a:ext cx="6460187" cy="0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10638D7-381B-E064-3756-6880E25B4F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93468" y="2375230"/>
              <a:ext cx="3326176" cy="74624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CDB1E13-8053-03A8-79C9-838674A809E9}"/>
                </a:ext>
              </a:extLst>
            </p:cNvPr>
            <p:cNvCxnSpPr>
              <a:cxnSpLocks/>
            </p:cNvCxnSpPr>
            <p:nvPr/>
          </p:nvCxnSpPr>
          <p:spPr>
            <a:xfrm>
              <a:off x="8586130" y="2486247"/>
              <a:ext cx="0" cy="421422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AF64956-8FC5-941C-27E1-9D6416CED70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72622" y="2922184"/>
              <a:ext cx="4627661" cy="0"/>
            </a:xfrm>
            <a:prstGeom prst="straightConnector1">
              <a:avLst/>
            </a:prstGeom>
            <a:ln>
              <a:solidFill>
                <a:srgbClr val="FF0000"/>
              </a:solidFill>
              <a:prstDash val="lg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F57CA0C-909C-6DB5-B6D6-6AD0273CC720}"/>
                </a:ext>
              </a:extLst>
            </p:cNvPr>
            <p:cNvSpPr txBox="1"/>
            <p:nvPr/>
          </p:nvSpPr>
          <p:spPr>
            <a:xfrm>
              <a:off x="4301393" y="2468771"/>
              <a:ext cx="761695" cy="349933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BSRH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165F081-E1A6-C2CE-8190-04E228CC1C5A}"/>
                </a:ext>
              </a:extLst>
            </p:cNvPr>
            <p:cNvSpPr txBox="1"/>
            <p:nvPr/>
          </p:nvSpPr>
          <p:spPr>
            <a:xfrm>
              <a:off x="7092280" y="3204260"/>
              <a:ext cx="741973" cy="349933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>
                      <a:lumMod val="95000"/>
                    </a:schemeClr>
                  </a:solidFill>
                </a:rPr>
                <a:t>BSRT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4225779-CC4D-D4A4-B90E-6C6ADFF72222}"/>
              </a:ext>
            </a:extLst>
          </p:cNvPr>
          <p:cNvSpPr txBox="1"/>
          <p:nvPr/>
        </p:nvSpPr>
        <p:spPr>
          <a:xfrm>
            <a:off x="425019" y="2737243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Cad Drawing</a:t>
            </a:r>
            <a:endParaRPr lang="en-GB" sz="14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5E21DD9-4FA6-C1DF-F464-C056C1CC9CCB}"/>
              </a:ext>
            </a:extLst>
          </p:cNvPr>
          <p:cNvSpPr txBox="1"/>
          <p:nvPr/>
        </p:nvSpPr>
        <p:spPr>
          <a:xfrm>
            <a:off x="456993" y="942857"/>
            <a:ext cx="1715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Schematic Layout</a:t>
            </a:r>
            <a:endParaRPr lang="en-GB" sz="1400" b="1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91D203B-2FE6-8060-13BD-ABE513D1D87D}"/>
              </a:ext>
            </a:extLst>
          </p:cNvPr>
          <p:cNvGrpSpPr/>
          <p:nvPr/>
        </p:nvGrpSpPr>
        <p:grpSpPr>
          <a:xfrm>
            <a:off x="434906" y="1257181"/>
            <a:ext cx="4974815" cy="1350009"/>
            <a:chOff x="434906" y="1257181"/>
            <a:chExt cx="4974815" cy="1350009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061CC6F-9037-B8D0-3EB9-4204B27AEFEB}"/>
                </a:ext>
              </a:extLst>
            </p:cNvPr>
            <p:cNvGrpSpPr/>
            <p:nvPr/>
          </p:nvGrpSpPr>
          <p:grpSpPr>
            <a:xfrm>
              <a:off x="434906" y="1257181"/>
              <a:ext cx="4974815" cy="1350009"/>
              <a:chOff x="434906" y="1257181"/>
              <a:chExt cx="4974815" cy="1350009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3C2D068F-009A-6FF7-27EE-A9DC9B22CF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4906" y="1257181"/>
                <a:ext cx="4974815" cy="1350009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DCB3A26-E082-1C53-F69B-148404F895C9}"/>
                  </a:ext>
                </a:extLst>
              </p:cNvPr>
              <p:cNvSpPr/>
              <p:nvPr/>
            </p:nvSpPr>
            <p:spPr>
              <a:xfrm>
                <a:off x="563795" y="1267809"/>
                <a:ext cx="660812" cy="1264939"/>
              </a:xfrm>
              <a:prstGeom prst="rect">
                <a:avLst/>
              </a:prstGeom>
              <a:solidFill>
                <a:srgbClr val="FFFF00">
                  <a:alpha val="18039"/>
                </a:srgbClr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F57CA0C-909C-6DB5-B6D6-6AD0273CC720}"/>
                  </a:ext>
                </a:extLst>
              </p:cNvPr>
              <p:cNvSpPr txBox="1"/>
              <p:nvPr/>
            </p:nvSpPr>
            <p:spPr>
              <a:xfrm>
                <a:off x="3412290" y="1453479"/>
                <a:ext cx="694421" cy="307777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</a:rPr>
                  <a:t>BSRH</a:t>
                </a:r>
                <a:endParaRPr lang="en-GB" sz="14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3B0D9C1-95CA-5127-69B7-843232A03C6F}"/>
                  </a:ext>
                </a:extLst>
              </p:cNvPr>
              <p:cNvSpPr txBox="1"/>
              <p:nvPr/>
            </p:nvSpPr>
            <p:spPr>
              <a:xfrm>
                <a:off x="1314760" y="1558959"/>
                <a:ext cx="736543" cy="646331"/>
              </a:xfrm>
              <a:prstGeom prst="rect">
                <a:avLst/>
              </a:prstGeom>
              <a:solidFill>
                <a:srgbClr val="00206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3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</a:rPr>
                  <a:t>SR  from BSRTM</a:t>
                </a:r>
                <a:endParaRPr lang="en-GB" sz="14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6F52287-C18D-5D77-E793-95F6A14EE0C8}"/>
                  </a:ext>
                </a:extLst>
              </p:cNvPr>
              <p:cNvSpPr/>
              <p:nvPr/>
            </p:nvSpPr>
            <p:spPr>
              <a:xfrm>
                <a:off x="2051304" y="1837725"/>
                <a:ext cx="3312243" cy="681561"/>
              </a:xfrm>
              <a:prstGeom prst="rect">
                <a:avLst/>
              </a:prstGeom>
              <a:solidFill>
                <a:srgbClr val="028C57">
                  <a:alpha val="18824"/>
                </a:srgbClr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165F081-E1A6-C2CE-8190-04E228CC1C5A}"/>
                  </a:ext>
                </a:extLst>
              </p:cNvPr>
              <p:cNvSpPr txBox="1"/>
              <p:nvPr/>
            </p:nvSpPr>
            <p:spPr>
              <a:xfrm>
                <a:off x="3428969" y="2073986"/>
                <a:ext cx="673582" cy="307777"/>
              </a:xfrm>
              <a:prstGeom prst="rect">
                <a:avLst/>
              </a:prstGeom>
              <a:solidFill>
                <a:srgbClr val="00B05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>
                        <a:lumMod val="95000"/>
                      </a:schemeClr>
                    </a:solidFill>
                  </a:rPr>
                  <a:t>BSRT</a:t>
                </a:r>
                <a:endParaRPr lang="en-GB" sz="14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0C87D70-0F87-7EFB-5398-D0946B35732A}"/>
                </a:ext>
              </a:extLst>
            </p:cNvPr>
            <p:cNvSpPr txBox="1"/>
            <p:nvPr/>
          </p:nvSpPr>
          <p:spPr>
            <a:xfrm rot="16200000">
              <a:off x="855362" y="1634356"/>
              <a:ext cx="498855" cy="230832"/>
            </a:xfrm>
            <a:prstGeom prst="rect">
              <a:avLst/>
            </a:prstGeom>
            <a:solidFill>
              <a:srgbClr val="464573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BSRL</a:t>
              </a:r>
              <a:endParaRPr lang="en-GB" sz="900" b="1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073C28A-9435-C0D5-6F39-0E55653637BD}"/>
                </a:ext>
              </a:extLst>
            </p:cNvPr>
            <p:cNvSpPr txBox="1"/>
            <p:nvPr/>
          </p:nvSpPr>
          <p:spPr>
            <a:xfrm rot="16200000">
              <a:off x="374732" y="1634356"/>
              <a:ext cx="511679" cy="230832"/>
            </a:xfrm>
            <a:prstGeom prst="rect">
              <a:avLst/>
            </a:prstGeom>
            <a:solidFill>
              <a:srgbClr val="464573"/>
            </a:solidFill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accent1">
                      <a:lumMod val="20000"/>
                      <a:lumOff val="80000"/>
                    </a:schemeClr>
                  </a:solidFill>
                </a:rPr>
                <a:t>BSRA</a:t>
              </a:r>
              <a:endParaRPr lang="en-GB" sz="900" b="1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2447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6DBC4-1882-DE53-731D-E544AC8E3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BSRs implementation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41968-552A-1800-B0F9-D9F026105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771027"/>
            <a:ext cx="7920000" cy="793253"/>
          </a:xfrm>
        </p:spPr>
        <p:txBody>
          <a:bodyPr>
            <a:normAutofit/>
          </a:bodyPr>
          <a:lstStyle/>
          <a:p>
            <a:r>
              <a:rPr lang="en-US" sz="2000" dirty="0"/>
              <a:t>Almost for every intervention the table below beam pipe must be ‘extracted’ via rails on passage area</a:t>
            </a:r>
          </a:p>
          <a:p>
            <a:pPr marL="457200" lvl="1" indent="0">
              <a:buNone/>
            </a:pP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7A6A60-77F7-89B5-93E8-84E55BC1E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9A0DA6-BA14-BB53-AAA0-F0964152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72DA28-C1BC-86E7-43AB-220E12B3F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81" y="1923678"/>
            <a:ext cx="7705919" cy="270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064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C0CC4-80A8-A314-B1B9-AE9D65B97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628" y="135000"/>
            <a:ext cx="5184136" cy="540000"/>
          </a:xfrm>
        </p:spPr>
        <p:txBody>
          <a:bodyPr/>
          <a:lstStyle/>
          <a:p>
            <a:pPr algn="l"/>
            <a:r>
              <a:rPr lang="en-US" dirty="0"/>
              <a:t>Present BSRs implementation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189B2A-2613-6BE6-BDDB-371A29685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-26514"/>
            <a:ext cx="3370657" cy="1459517"/>
          </a:xfrm>
          <a:prstGeom prst="rect">
            <a:avLst/>
          </a:prstGeom>
        </p:spPr>
      </p:pic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7589A561-46FA-40CE-2937-FA65D4DF3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946" y="923927"/>
            <a:ext cx="7920000" cy="2223887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2 (B1, B2) x </a:t>
            </a:r>
            <a:r>
              <a:rPr lang="en-US" sz="2000" dirty="0">
                <a:solidFill>
                  <a:schemeClr val="tx1"/>
                </a:solidFill>
                <a:highlight>
                  <a:srgbClr val="FFFF00"/>
                </a:highlight>
              </a:rPr>
              <a:t>BSRTM</a:t>
            </a:r>
            <a:r>
              <a:rPr lang="en-US" sz="2000" dirty="0">
                <a:solidFill>
                  <a:schemeClr val="tx1"/>
                </a:solidFill>
              </a:rPr>
              <a:t> extraction systems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SR from Undulators and D3 dipoles. Layout and sha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Operational, evolved since LHC startup. Today serving transverse beam size (BSRT) and longitudinal (Abort Gap - BSRA, Longitudinal Density - BSRL) monitors</a:t>
            </a:r>
          </a:p>
          <a:p>
            <a:r>
              <a:rPr lang="en-US" sz="2000" dirty="0">
                <a:solidFill>
                  <a:schemeClr val="tx1"/>
                </a:solidFill>
              </a:rPr>
              <a:t>1 (B1) x </a:t>
            </a:r>
            <a:r>
              <a:rPr lang="en-US" sz="2000" dirty="0">
                <a:solidFill>
                  <a:schemeClr val="bg1"/>
                </a:solidFill>
                <a:highlight>
                  <a:srgbClr val="800000"/>
                </a:highlight>
              </a:rPr>
              <a:t>BSRTMB</a:t>
            </a:r>
            <a:r>
              <a:rPr lang="en-US" sz="2000" dirty="0">
                <a:solidFill>
                  <a:schemeClr val="tx1"/>
                </a:solidFill>
              </a:rPr>
              <a:t> extraction system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SR from D4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New extraction mirror design, movable with beam energy, see next slide</a:t>
            </a:r>
            <a:endParaRPr lang="en-GB" sz="1600" dirty="0">
              <a:solidFill>
                <a:schemeClr val="tx1"/>
              </a:solidFill>
            </a:endParaRPr>
          </a:p>
          <a:p>
            <a:endParaRPr lang="en-US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F155E4-8D7D-A0FE-AD12-E9FD094515CD}"/>
              </a:ext>
            </a:extLst>
          </p:cNvPr>
          <p:cNvSpPr txBox="1"/>
          <p:nvPr/>
        </p:nvSpPr>
        <p:spPr>
          <a:xfrm>
            <a:off x="6804248" y="51470"/>
            <a:ext cx="792088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BSRTM</a:t>
            </a:r>
            <a:endParaRPr lang="en-GB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8FF1A8-9551-4190-C654-1FCAE5767DC3}"/>
              </a:ext>
            </a:extLst>
          </p:cNvPr>
          <p:cNvSpPr txBox="1"/>
          <p:nvPr/>
        </p:nvSpPr>
        <p:spPr>
          <a:xfrm>
            <a:off x="6660232" y="1075398"/>
            <a:ext cx="864096" cy="276999"/>
          </a:xfrm>
          <a:prstGeom prst="rect">
            <a:avLst/>
          </a:prstGeom>
          <a:solidFill>
            <a:srgbClr val="8000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BSRTMB</a:t>
            </a:r>
            <a:endParaRPr lang="en-GB" sz="1200" b="1" dirty="0">
              <a:solidFill>
                <a:schemeClr val="bg1"/>
              </a:solidFill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140DB78F-2385-485C-29DC-1EBD99D29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05" y="3087882"/>
            <a:ext cx="8646372" cy="205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12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A3AB9-A97C-5D52-E441-ECD0FFB81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76237"/>
            <a:ext cx="7920000" cy="540000"/>
          </a:xfrm>
        </p:spPr>
        <p:txBody>
          <a:bodyPr/>
          <a:lstStyle/>
          <a:p>
            <a:r>
              <a:rPr lang="en-GB" b="1"/>
              <a:t>Pre-LS3 Development Phase</a:t>
            </a:r>
            <a:br>
              <a:rPr lang="en-GB" b="1"/>
            </a:br>
            <a:r>
              <a:rPr lang="en-GB" sz="2000"/>
              <a:t>What is already designed (completed), installed, validated</a:t>
            </a:r>
            <a:br>
              <a:rPr lang="en-GB" sz="280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01807-0C70-AA87-0648-634AB7B47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12" y="945859"/>
            <a:ext cx="6820943" cy="352357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49263" indent="-361950">
              <a:buFont typeface="Arial" panose="020B0604020202020204" pitchFamily="34" charset="0"/>
              <a:buChar char="•"/>
            </a:pPr>
            <a:r>
              <a:rPr lang="en-GB" sz="1400" b="1" dirty="0"/>
              <a:t>BSRH prototype Beam2 @ BSRTM</a:t>
            </a:r>
            <a:r>
              <a:rPr lang="en-GB" sz="1400" dirty="0"/>
              <a:t>. Two MDs 2024, all details in </a:t>
            </a:r>
            <a:r>
              <a:rPr lang="en-GB" sz="1400" dirty="0">
                <a:hlinkClick r:id="rId2"/>
              </a:rPr>
              <a:t>previous talk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AA8A0F-D8F4-D2D2-A93D-613B03896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BA0EF-D060-466F-4086-9BD49EDF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16AB9A-4271-2269-ACE4-F8844BF486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1714666"/>
            <a:ext cx="2444708" cy="26580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9118B4-41F3-4894-AB6F-DC3169C3ABF3}"/>
              </a:ext>
            </a:extLst>
          </p:cNvPr>
          <p:cNvSpPr txBox="1"/>
          <p:nvPr/>
        </p:nvSpPr>
        <p:spPr>
          <a:xfrm>
            <a:off x="6300192" y="1707654"/>
            <a:ext cx="2466818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GB" sz="1000" dirty="0"/>
              <a:t>Movable mirror to optimize light collection at flat top and reduce effect of diffraction from edge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E037E8-01BA-42C9-BAFD-1788D2C39092}"/>
              </a:ext>
            </a:extLst>
          </p:cNvPr>
          <p:cNvSpPr txBox="1"/>
          <p:nvPr/>
        </p:nvSpPr>
        <p:spPr>
          <a:xfrm>
            <a:off x="35496" y="1563638"/>
            <a:ext cx="6264696" cy="2893100"/>
          </a:xfrm>
          <a:prstGeom prst="rect">
            <a:avLst/>
          </a:prstGeom>
          <a:solidFill>
            <a:srgbClr val="FFFFFF">
              <a:alpha val="43137"/>
            </a:srgb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57188" indent="-357188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b="1" dirty="0"/>
              <a:t>BSRTMB (Second SR Source)</a:t>
            </a:r>
            <a:r>
              <a:rPr lang="en-GB" sz="1400" dirty="0"/>
              <a:t> - HL-LHC baseline: </a:t>
            </a:r>
          </a:p>
          <a:p>
            <a:pPr marL="539750" lvl="1" indent="-182563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Completed design, RF studies, and lab measurements</a:t>
            </a:r>
          </a:p>
          <a:p>
            <a:pPr marL="539750" lvl="1" indent="-182563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Installed B1 system with movable mirror for aperture/impedance tests</a:t>
            </a:r>
          </a:p>
          <a:p>
            <a:pPr lvl="2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Successfully integrated with LHC operations and interlocks</a:t>
            </a:r>
          </a:p>
          <a:p>
            <a:pPr lvl="2" indent="-285750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Confirmed no RF heating issues via </a:t>
            </a:r>
            <a:r>
              <a:rPr lang="en-GB" sz="1400" dirty="0">
                <a:hlinkClick r:id="rId4"/>
              </a:rPr>
              <a:t>temperature monitoring</a:t>
            </a:r>
            <a:endParaRPr lang="en-GB" sz="1400" dirty="0"/>
          </a:p>
          <a:p>
            <a:pPr marL="539750" lvl="1" indent="-182563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Coated mirror installed B1, for 2025 beam tests</a:t>
            </a:r>
          </a:p>
          <a:p>
            <a:pPr marL="539750" lvl="1" indent="-182563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Infrastructure/integration: </a:t>
            </a:r>
          </a:p>
          <a:p>
            <a:pPr marL="896938" lvl="2" indent="-269875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Cables and </a:t>
            </a:r>
            <a:r>
              <a:rPr lang="en-GB" sz="1400" dirty="0" err="1"/>
              <a:t>fibers</a:t>
            </a:r>
            <a:r>
              <a:rPr lang="en-GB" sz="1400" dirty="0"/>
              <a:t> ordered for both beams</a:t>
            </a:r>
          </a:p>
          <a:p>
            <a:pPr marL="896938" lvl="2" indent="-269875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Space reserved for B1 and B2</a:t>
            </a:r>
          </a:p>
          <a:p>
            <a:pPr marL="896938" lvl="2" indent="-269875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Vacuum integration design ~complete</a:t>
            </a:r>
          </a:p>
          <a:p>
            <a:pPr marL="896938" lvl="2" indent="-269875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Schottky monitors (BQS) B1 and B2 swap to optimize future BSRTMB B2 upstream pipe aperture</a:t>
            </a:r>
          </a:p>
          <a:p>
            <a:pPr marL="896938" lvl="2" indent="-269875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D4-BSRTMB enlarged chambers in procurement</a:t>
            </a:r>
          </a:p>
        </p:txBody>
      </p:sp>
    </p:spTree>
    <p:extLst>
      <p:ext uri="{BB962C8B-B14F-4D97-AF65-F5344CB8AC3E}">
        <p14:creationId xmlns:p14="http://schemas.microsoft.com/office/powerpoint/2010/main" val="3556802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A3AB9-A97C-5D52-E441-ECD0FFB81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16" y="376237"/>
            <a:ext cx="8856984" cy="540000"/>
          </a:xfrm>
        </p:spPr>
        <p:txBody>
          <a:bodyPr/>
          <a:lstStyle/>
          <a:p>
            <a:r>
              <a:rPr lang="en-GB" b="1" dirty="0"/>
              <a:t>Pre-LS3 Development Phase</a:t>
            </a:r>
            <a:br>
              <a:rPr lang="en-GB" b="1" dirty="0"/>
            </a:br>
            <a:r>
              <a:rPr lang="en-GB" sz="2000" dirty="0"/>
              <a:t>What is planned and expected to be implemented before LS3</a:t>
            </a:r>
            <a:br>
              <a:rPr lang="en-GB" sz="2800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01807-0C70-AA87-0648-634AB7B47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08" y="916237"/>
            <a:ext cx="5508612" cy="368022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1400" b="1" dirty="0"/>
              <a:t>BSRH prototype Beam2 </a:t>
            </a:r>
            <a:r>
              <a:rPr lang="en-GB" sz="1400" dirty="0"/>
              <a:t>studies: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systematic studies (2025: possible in parallel to BSRT), in MDs and normal operation.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propose / test simplified version (e.g. apodized occulter)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b="1" dirty="0"/>
              <a:t>2025 BSRTMB B1 </a:t>
            </a:r>
            <a:r>
              <a:rPr lang="en-GB" sz="1400" dirty="0"/>
              <a:t>Testing Plan: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Light collection efficiency validation (Q1-Q2)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Parasitic SR impact assessment from upstream magnets (Q2)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400" b="1" dirty="0"/>
              <a:t>BSRTMB-UA</a:t>
            </a:r>
            <a:r>
              <a:rPr lang="en-GB" sz="1400" dirty="0"/>
              <a:t> </a:t>
            </a:r>
            <a:r>
              <a:rPr lang="en-GB" sz="1400" b="1" dirty="0"/>
              <a:t>optical line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ZEMAX simulations (by Q2 2025)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complete (ongoing) integration (by 2026), e.g. to allocate space for BSR optics as close as possible to UA wall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AA8A0F-D8F4-D2D2-A93D-613B03896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BA0EF-D060-466F-4086-9BD49EDF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0FE6ED-274D-36FB-8EFA-2755AB711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637" y="1419622"/>
            <a:ext cx="2656363" cy="15822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B2D238-AFCF-9A74-270A-9144FA977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937" y="3342211"/>
            <a:ext cx="2499063" cy="1605803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064418B-27DD-5026-E5EF-44A02EE68800}"/>
              </a:ext>
            </a:extLst>
          </p:cNvPr>
          <p:cNvCxnSpPr>
            <a:cxnSpLocks/>
          </p:cNvCxnSpPr>
          <p:nvPr/>
        </p:nvCxnSpPr>
        <p:spPr>
          <a:xfrm>
            <a:off x="7740352" y="1275606"/>
            <a:ext cx="0" cy="54597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CFCBA75-68E7-1C11-1746-3CC06284D92C}"/>
              </a:ext>
            </a:extLst>
          </p:cNvPr>
          <p:cNvCxnSpPr>
            <a:cxnSpLocks/>
          </p:cNvCxnSpPr>
          <p:nvPr/>
        </p:nvCxnSpPr>
        <p:spPr>
          <a:xfrm>
            <a:off x="6660232" y="3075318"/>
            <a:ext cx="0" cy="50454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2D89A88-9D6A-A0B3-7887-57C20648D355}"/>
              </a:ext>
            </a:extLst>
          </p:cNvPr>
          <p:cNvSpPr txBox="1"/>
          <p:nvPr/>
        </p:nvSpPr>
        <p:spPr>
          <a:xfrm>
            <a:off x="7096520" y="1003252"/>
            <a:ext cx="1287664" cy="5539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SR  from RA </a:t>
            </a:r>
            <a:r>
              <a:rPr lang="en-US" sz="1000" b="1" dirty="0">
                <a:sym typeface="Wingdings" panose="05000000000000000000" pitchFamily="2" charset="2"/>
              </a:rPr>
              <a:t> UA via existing core</a:t>
            </a:r>
            <a:endParaRPr lang="en-GB" sz="10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5ABD50-2611-AB43-158C-ECFDAEDE50BB}"/>
              </a:ext>
            </a:extLst>
          </p:cNvPr>
          <p:cNvSpPr/>
          <p:nvPr/>
        </p:nvSpPr>
        <p:spPr>
          <a:xfrm>
            <a:off x="5501008" y="1015707"/>
            <a:ext cx="1440601" cy="251049"/>
          </a:xfrm>
          <a:prstGeom prst="rect">
            <a:avLst/>
          </a:prstGeom>
          <a:solidFill>
            <a:srgbClr val="7FD7A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rgbClr val="002060"/>
                </a:solidFill>
              </a:rPr>
              <a:t>Spaces for HL-LHC BGI magnets PS</a:t>
            </a:r>
            <a:endParaRPr lang="en-GB" sz="1000" b="1" dirty="0">
              <a:solidFill>
                <a:srgbClr val="00206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790C535-B513-8798-FFB7-748D9359B88E}"/>
              </a:ext>
            </a:extLst>
          </p:cNvPr>
          <p:cNvCxnSpPr>
            <a:cxnSpLocks/>
          </p:cNvCxnSpPr>
          <p:nvPr/>
        </p:nvCxnSpPr>
        <p:spPr>
          <a:xfrm>
            <a:off x="6804248" y="1266756"/>
            <a:ext cx="399570" cy="656922"/>
          </a:xfrm>
          <a:prstGeom prst="straightConnector1">
            <a:avLst/>
          </a:prstGeom>
          <a:ln>
            <a:solidFill>
              <a:srgbClr val="7FD7A7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34EF910-DE82-17E9-9F0E-629F9501E4CD}"/>
              </a:ext>
            </a:extLst>
          </p:cNvPr>
          <p:cNvSpPr txBox="1"/>
          <p:nvPr/>
        </p:nvSpPr>
        <p:spPr>
          <a:xfrm>
            <a:off x="7408123" y="3085882"/>
            <a:ext cx="16386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>
                <a:solidFill>
                  <a:schemeClr val="bg1">
                    <a:lumMod val="50000"/>
                  </a:schemeClr>
                </a:solidFill>
              </a:rPr>
              <a:t>Courtesy  of Miguel Navarro </a:t>
            </a:r>
            <a:r>
              <a:rPr lang="en-GB" sz="1000" b="1" dirty="0" err="1">
                <a:solidFill>
                  <a:schemeClr val="bg1">
                    <a:lumMod val="50000"/>
                  </a:schemeClr>
                </a:solidFill>
              </a:rPr>
              <a:t>Baeza</a:t>
            </a:r>
            <a:r>
              <a:rPr lang="en-GB" sz="1000" b="1" dirty="0">
                <a:solidFill>
                  <a:schemeClr val="bg1">
                    <a:lumMod val="50000"/>
                  </a:schemeClr>
                </a:solidFill>
              </a:rPr>
              <a:t> ATS-DO</a:t>
            </a:r>
          </a:p>
        </p:txBody>
      </p:sp>
    </p:spTree>
    <p:extLst>
      <p:ext uri="{BB962C8B-B14F-4D97-AF65-F5344CB8AC3E}">
        <p14:creationId xmlns:p14="http://schemas.microsoft.com/office/powerpoint/2010/main" val="2057828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E3CAA-248A-6F35-3F23-F15B7692C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512" y="105843"/>
            <a:ext cx="4667704" cy="881731"/>
          </a:xfrm>
          <a:solidFill>
            <a:schemeClr val="bg1"/>
          </a:solidFill>
        </p:spPr>
        <p:txBody>
          <a:bodyPr/>
          <a:lstStyle/>
          <a:p>
            <a:pPr algn="l"/>
            <a:r>
              <a:rPr lang="en-GB" dirty="0"/>
              <a:t>LS3 Implementation Phase</a:t>
            </a:r>
            <a:br>
              <a:rPr lang="en-GB" dirty="0"/>
            </a:br>
            <a:r>
              <a:rPr lang="en-US" sz="1800" dirty="0"/>
              <a:t>Context Recap</a:t>
            </a:r>
            <a:endParaRPr lang="en-GB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4F11B-7436-102A-EEB3-26E149DFE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320" y="987968"/>
            <a:ext cx="4293501" cy="368022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b="1" dirty="0"/>
              <a:t>Current Setup:</a:t>
            </a:r>
            <a:endParaRPr lang="en-GB" sz="1400" dirty="0"/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/>
              <a:t>Located below beam pipe at BSRTM locations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/>
              <a:t>Used for multiple measurements: </a:t>
            </a:r>
          </a:p>
          <a:p>
            <a:pPr marL="357188" lvl="1" indent="-177800">
              <a:buFont typeface="Arial" panose="020B0604020202020204" pitchFamily="34" charset="0"/>
              <a:buChar char="•"/>
            </a:pPr>
            <a:r>
              <a:rPr lang="en-GB" sz="1400" dirty="0"/>
              <a:t>Transverse (BSRT)</a:t>
            </a:r>
          </a:p>
          <a:p>
            <a:pPr marL="357188" lvl="1" indent="-177800">
              <a:buFont typeface="Arial" panose="020B0604020202020204" pitchFamily="34" charset="0"/>
              <a:buChar char="•"/>
            </a:pPr>
            <a:r>
              <a:rPr lang="en-GB" sz="1400" dirty="0"/>
              <a:t>Longitudinal (BSRA - abort gap monitor, BSRL - density monitor)</a:t>
            </a:r>
          </a:p>
          <a:p>
            <a:pPr marL="357188" lvl="1" indent="-177800">
              <a:buFont typeface="Arial" panose="020B0604020202020204" pitchFamily="34" charset="0"/>
              <a:buChar char="•"/>
            </a:pPr>
            <a:r>
              <a:rPr lang="en-GB" sz="1400" dirty="0"/>
              <a:t>R&amp;D and prototype testing (BSRA, BSRI, BSRS)</a:t>
            </a:r>
          </a:p>
          <a:p>
            <a:pPr marL="0" indent="0">
              <a:buNone/>
            </a:pPr>
            <a:endParaRPr lang="en-GB" sz="1400" b="1" dirty="0"/>
          </a:p>
          <a:p>
            <a:pPr marL="0" indent="0">
              <a:buNone/>
            </a:pPr>
            <a:r>
              <a:rPr lang="en-GB" sz="1400" b="1" dirty="0"/>
              <a:t>Key Challenges:</a:t>
            </a:r>
            <a:endParaRPr lang="en-GB" sz="1400" dirty="0"/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/>
              <a:t>Tables are ‘overcrowded’, with SR shared among detectors via splitters/mirrors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/>
              <a:t>Access difficulties - maintenance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/>
              <a:t>Radiation concerns for detectors and electronics in Run3, expected to worsen in Run4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3D7C7E-95C1-E3C1-6872-DBEFC9DE3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BSRH Implementaiton  @ HL-LHC Review, 18-Dec-2024 - F. R. 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01DA8A-AA14-96FD-5B5C-5DB018A31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2A4A122-C67B-3BE5-FB92-F7EDF25852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43950"/>
              </p:ext>
            </p:extLst>
          </p:nvPr>
        </p:nvGraphicFramePr>
        <p:xfrm>
          <a:off x="4643568" y="650886"/>
          <a:ext cx="4380112" cy="4017304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1368592">
                  <a:extLst>
                    <a:ext uri="{9D8B030D-6E8A-4147-A177-3AD203B41FA5}">
                      <a16:colId xmlns:a16="http://schemas.microsoft.com/office/drawing/2014/main" val="445030924"/>
                    </a:ext>
                  </a:extLst>
                </a:gridCol>
                <a:gridCol w="1474563">
                  <a:extLst>
                    <a:ext uri="{9D8B030D-6E8A-4147-A177-3AD203B41FA5}">
                      <a16:colId xmlns:a16="http://schemas.microsoft.com/office/drawing/2014/main" val="1945641503"/>
                    </a:ext>
                  </a:extLst>
                </a:gridCol>
                <a:gridCol w="1536957">
                  <a:extLst>
                    <a:ext uri="{9D8B030D-6E8A-4147-A177-3AD203B41FA5}">
                      <a16:colId xmlns:a16="http://schemas.microsoft.com/office/drawing/2014/main" val="3050393614"/>
                    </a:ext>
                  </a:extLst>
                </a:gridCol>
              </a:tblGrid>
              <a:tr h="253148">
                <a:tc>
                  <a:txBody>
                    <a:bodyPr/>
                    <a:lstStyle/>
                    <a:p>
                      <a:r>
                        <a:rPr lang="en-GB" sz="1200" b="1" dirty="0"/>
                        <a:t>Instrument</a:t>
                      </a:r>
                      <a:endParaRPr lang="en-GB" sz="1200" dirty="0"/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B1 Splitting Ratio</a:t>
                      </a:r>
                      <a:endParaRPr lang="en-GB" sz="1200" dirty="0"/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 b="1"/>
                        <a:t>B2 Splitting Ratio</a:t>
                      </a:r>
                      <a:endParaRPr lang="en-GB" sz="1200"/>
                    </a:p>
                  </a:txBody>
                  <a:tcPr marL="77511" marR="77511" marT="38756" marB="38756" anchor="ctr"/>
                </a:tc>
                <a:extLst>
                  <a:ext uri="{0D108BD9-81ED-4DB2-BD59-A6C34878D82A}">
                    <a16:rowId xmlns:a16="http://schemas.microsoft.com/office/drawing/2014/main" val="3740786789"/>
                  </a:ext>
                </a:extLst>
              </a:tr>
              <a:tr h="443009">
                <a:tc>
                  <a:txBody>
                    <a:bodyPr/>
                    <a:lstStyle/>
                    <a:p>
                      <a:r>
                        <a:rPr lang="en-GB" sz="1200" dirty="0"/>
                        <a:t>BSRT (Synchrotron radiation telescope)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0.35 (or 0.70 if BSRI splitter removed)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0.70</a:t>
                      </a:r>
                    </a:p>
                  </a:txBody>
                  <a:tcPr marL="77511" marR="77511" marT="38756" marB="38756" anchor="ctr"/>
                </a:tc>
                <a:extLst>
                  <a:ext uri="{0D108BD9-81ED-4DB2-BD59-A6C34878D82A}">
                    <a16:rowId xmlns:a16="http://schemas.microsoft.com/office/drawing/2014/main" val="1460307716"/>
                  </a:ext>
                </a:extLst>
              </a:tr>
              <a:tr h="443009">
                <a:tc>
                  <a:txBody>
                    <a:bodyPr/>
                    <a:lstStyle/>
                    <a:p>
                      <a:r>
                        <a:rPr lang="en-GB" sz="1200"/>
                        <a:t>BSRA and BSRAN (Abort gap monitor)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0.15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0.15</a:t>
                      </a:r>
                    </a:p>
                  </a:txBody>
                  <a:tcPr marL="77511" marR="77511" marT="38756" marB="38756" anchor="ctr"/>
                </a:tc>
                <a:extLst>
                  <a:ext uri="{0D108BD9-81ED-4DB2-BD59-A6C34878D82A}">
                    <a16:rowId xmlns:a16="http://schemas.microsoft.com/office/drawing/2014/main" val="1319129245"/>
                  </a:ext>
                </a:extLst>
              </a:tr>
              <a:tr h="443009">
                <a:tc>
                  <a:txBody>
                    <a:bodyPr/>
                    <a:lstStyle/>
                    <a:p>
                      <a:r>
                        <a:rPr lang="en-GB" sz="1200"/>
                        <a:t>BSRL (Longitudinal density monitor)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0.15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0.15</a:t>
                      </a:r>
                    </a:p>
                  </a:txBody>
                  <a:tcPr marL="77511" marR="77511" marT="38756" marB="38756" anchor="ctr"/>
                </a:tc>
                <a:extLst>
                  <a:ext uri="{0D108BD9-81ED-4DB2-BD59-A6C34878D82A}">
                    <a16:rowId xmlns:a16="http://schemas.microsoft.com/office/drawing/2014/main" val="1946708841"/>
                  </a:ext>
                </a:extLst>
              </a:tr>
              <a:tr h="443009">
                <a:tc>
                  <a:txBody>
                    <a:bodyPr/>
                    <a:lstStyle/>
                    <a:p>
                      <a:r>
                        <a:rPr lang="en-GB" sz="1200"/>
                        <a:t>BSRI (Synchrotron radiation interferometer)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0.35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N/A (R&amp;D on B1 only)</a:t>
                      </a:r>
                    </a:p>
                  </a:txBody>
                  <a:tcPr marL="77511" marR="77511" marT="38756" marB="38756" anchor="ctr"/>
                </a:tc>
                <a:extLst>
                  <a:ext uri="{0D108BD9-81ED-4DB2-BD59-A6C34878D82A}">
                    <a16:rowId xmlns:a16="http://schemas.microsoft.com/office/drawing/2014/main" val="3495668029"/>
                  </a:ext>
                </a:extLst>
              </a:tr>
              <a:tr h="443009">
                <a:tc>
                  <a:txBody>
                    <a:bodyPr/>
                    <a:lstStyle/>
                    <a:p>
                      <a:r>
                        <a:rPr lang="en-GB" sz="1200" dirty="0"/>
                        <a:t>BSRH (Halo monitor)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N/A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0.7 (redirects BSRT light)</a:t>
                      </a:r>
                    </a:p>
                  </a:txBody>
                  <a:tcPr marL="77511" marR="77511" marT="38756" marB="38756" anchor="ctr"/>
                </a:tc>
                <a:extLst>
                  <a:ext uri="{0D108BD9-81ED-4DB2-BD59-A6C34878D82A}">
                    <a16:rowId xmlns:a16="http://schemas.microsoft.com/office/drawing/2014/main" val="1907289901"/>
                  </a:ext>
                </a:extLst>
              </a:tr>
              <a:tr h="443009">
                <a:tc>
                  <a:txBody>
                    <a:bodyPr/>
                    <a:lstStyle/>
                    <a:p>
                      <a:r>
                        <a:rPr lang="en-GB" sz="1200"/>
                        <a:t>BSRS (Slit scanner)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0.35 (redirects BSRI light)</a:t>
                      </a:r>
                    </a:p>
                  </a:txBody>
                  <a:tcPr marL="77511" marR="77511" marT="38756" marB="38756" anchor="ctr"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N/A (R&amp;D on B1 only)</a:t>
                      </a:r>
                    </a:p>
                  </a:txBody>
                  <a:tcPr marL="77511" marR="77511" marT="38756" marB="38756" anchor="ctr"/>
                </a:tc>
                <a:extLst>
                  <a:ext uri="{0D108BD9-81ED-4DB2-BD59-A6C34878D82A}">
                    <a16:rowId xmlns:a16="http://schemas.microsoft.com/office/drawing/2014/main" val="23332232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3ABC5E4-FD1C-7FC6-8A5D-9B8F1939E500}"/>
              </a:ext>
            </a:extLst>
          </p:cNvPr>
          <p:cNvSpPr txBox="1"/>
          <p:nvPr/>
        </p:nvSpPr>
        <p:spPr>
          <a:xfrm>
            <a:off x="4643569" y="316222"/>
            <a:ext cx="4380112" cy="307777"/>
          </a:xfrm>
          <a:prstGeom prst="rect">
            <a:avLst/>
          </a:prstGeom>
          <a:solidFill>
            <a:srgbClr val="00558C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</a:rPr>
              <a:t>2024 SR sharing setup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42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BE23F-4FF6-5A0B-0339-1CC141E4E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0956" y="90018"/>
            <a:ext cx="5760200" cy="540000"/>
          </a:xfrm>
          <a:solidFill>
            <a:srgbClr val="FFFFFF"/>
          </a:solidFill>
        </p:spPr>
        <p:txBody>
          <a:bodyPr/>
          <a:lstStyle/>
          <a:p>
            <a:r>
              <a:rPr lang="en-GB" dirty="0"/>
              <a:t>LS3 Implementation Phase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D55CDE-ACAB-B3AC-8D35-6047213DA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BSRH </a:t>
            </a:r>
            <a:r>
              <a:rPr lang="en-GB" noProof="0" dirty="0" err="1"/>
              <a:t>Implementaiton</a:t>
            </a:r>
            <a:r>
              <a:rPr lang="en-GB" noProof="0" dirty="0"/>
              <a:t>  @ HL-LHC Review, 18-Dec-2024 - F. R.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D46E7D-2BD0-D833-E500-CEF6BE92C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92707F5-F08E-27DA-0A6F-8F146C01B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710655"/>
              </p:ext>
            </p:extLst>
          </p:nvPr>
        </p:nvGraphicFramePr>
        <p:xfrm>
          <a:off x="130250" y="773977"/>
          <a:ext cx="5088250" cy="383813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102053">
                  <a:extLst>
                    <a:ext uri="{9D8B030D-6E8A-4147-A177-3AD203B41FA5}">
                      <a16:colId xmlns:a16="http://schemas.microsoft.com/office/drawing/2014/main" val="2425218953"/>
                    </a:ext>
                  </a:extLst>
                </a:gridCol>
                <a:gridCol w="1395165">
                  <a:extLst>
                    <a:ext uri="{9D8B030D-6E8A-4147-A177-3AD203B41FA5}">
                      <a16:colId xmlns:a16="http://schemas.microsoft.com/office/drawing/2014/main" val="3517757070"/>
                    </a:ext>
                  </a:extLst>
                </a:gridCol>
                <a:gridCol w="1318969">
                  <a:extLst>
                    <a:ext uri="{9D8B030D-6E8A-4147-A177-3AD203B41FA5}">
                      <a16:colId xmlns:a16="http://schemas.microsoft.com/office/drawing/2014/main" val="1320697774"/>
                    </a:ext>
                  </a:extLst>
                </a:gridCol>
                <a:gridCol w="1272063">
                  <a:extLst>
                    <a:ext uri="{9D8B030D-6E8A-4147-A177-3AD203B41FA5}">
                      <a16:colId xmlns:a16="http://schemas.microsoft.com/office/drawing/2014/main" val="3823385275"/>
                    </a:ext>
                  </a:extLst>
                </a:gridCol>
              </a:tblGrid>
              <a:tr h="185852">
                <a:tc>
                  <a:txBody>
                    <a:bodyPr/>
                    <a:lstStyle/>
                    <a:p>
                      <a:r>
                        <a:rPr lang="en-GB" sz="1000" b="1" dirty="0"/>
                        <a:t>Option</a:t>
                      </a:r>
                      <a:endParaRPr lang="en-GB" sz="1000" dirty="0"/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/>
                        <a:t>Advantages</a:t>
                      </a:r>
                      <a:endParaRPr lang="en-GB" sz="1000"/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/>
                        <a:t>Disadvantages</a:t>
                      </a:r>
                      <a:endParaRPr lang="en-GB" sz="1000"/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/>
                        <a:t>Dependencies</a:t>
                      </a:r>
                      <a:endParaRPr lang="en-GB" sz="1000" dirty="0"/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508153"/>
                  </a:ext>
                </a:extLst>
              </a:tr>
              <a:tr h="902788">
                <a:tc>
                  <a:txBody>
                    <a:bodyPr/>
                    <a:lstStyle/>
                    <a:p>
                      <a:r>
                        <a:rPr lang="en-GB" sz="1000" b="1" dirty="0"/>
                        <a:t>1-BSRTMB with RA→UA Optical Lines</a:t>
                      </a:r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Higher light collection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Less system interdependency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Redundant diagnostics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Immunity to radiation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Future-proof for LS4 (e.g. Undulator option)</a:t>
                      </a:r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More systems to maintain, including +2 viewports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Longer outside vacuum (at optical line (see note** on the side)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SR only above xx TeV (no injection)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000" dirty="0"/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• Optics validation (</a:t>
                      </a:r>
                      <a:r>
                        <a:rPr lang="en-GB" sz="1000" dirty="0" err="1"/>
                        <a:t>Zemax</a:t>
                      </a:r>
                      <a:r>
                        <a:rPr lang="en-GB" sz="1000" dirty="0"/>
                        <a:t> simulations) (Q1-2 2025)</a:t>
                      </a:r>
                      <a:br>
                        <a:rPr lang="en-GB" sz="1000" dirty="0"/>
                      </a:br>
                      <a:r>
                        <a:rPr lang="en-GB" sz="1000" dirty="0"/>
                        <a:t>• UA integration</a:t>
                      </a:r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158148"/>
                  </a:ext>
                </a:extLst>
              </a:tr>
              <a:tr h="616014">
                <a:tc>
                  <a:txBody>
                    <a:bodyPr/>
                    <a:lstStyle/>
                    <a:p>
                      <a:r>
                        <a:rPr lang="en-GB" sz="1000" b="1" dirty="0"/>
                        <a:t>2-BSRTMB without Optical Line</a:t>
                      </a:r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Shorter outside vacuum optical line</a:t>
                      </a:r>
                      <a:endParaRPr lang="en-GB" sz="1000" dirty="0"/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• Difficult access</a:t>
                      </a:r>
                      <a:br>
                        <a:rPr lang="en-GB" sz="1000" dirty="0"/>
                      </a:br>
                      <a:r>
                        <a:rPr lang="en-GB" sz="1000" dirty="0"/>
                        <a:t>• More shielding needed</a:t>
                      </a:r>
                      <a:br>
                        <a:rPr lang="en-GB" sz="1000" dirty="0"/>
                      </a:br>
                      <a:r>
                        <a:rPr lang="en-GB" sz="1000" dirty="0"/>
                        <a:t>• Higher total cost</a:t>
                      </a:r>
                      <a:br>
                        <a:rPr lang="en-GB" sz="1000" dirty="0"/>
                      </a:br>
                      <a:endParaRPr lang="en-GB" sz="1000" dirty="0"/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Budget for shielding tbc</a:t>
                      </a:r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7962642"/>
                  </a:ext>
                </a:extLst>
              </a:tr>
              <a:tr h="696151">
                <a:tc>
                  <a:txBody>
                    <a:bodyPr/>
                    <a:lstStyle/>
                    <a:p>
                      <a:r>
                        <a:rPr lang="en-GB" sz="1000" b="1" dirty="0"/>
                        <a:t>3-Upgrade Existing BSRT</a:t>
                      </a:r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maintenance of 2 systems only</a:t>
                      </a:r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Crowded tables, difficult access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BSRA-BSRT-BSRL systems intercedences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000" dirty="0"/>
                        <a:t>Radiation exposure</a:t>
                      </a:r>
                    </a:p>
                  </a:txBody>
                  <a:tcPr marL="45133" marR="45133" marT="22567" marB="22567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dirty="0"/>
                        <a:t>RF impedance of present  BSRTM with HL-LHC beam parameters to be re-checked</a:t>
                      </a:r>
                      <a:endParaRPr lang="en-GB" sz="1000" dirty="0"/>
                    </a:p>
                  </a:txBody>
                  <a:tcPr marL="45133" marR="45133" marT="22567" marB="22567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00497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B75A6142-1694-0F42-FC21-C052CE19C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75883"/>
            <a:ext cx="2758502" cy="178185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F9F4D5-C2BC-7EDF-214A-2FB9E32CEB22}"/>
              </a:ext>
            </a:extLst>
          </p:cNvPr>
          <p:cNvSpPr txBox="1"/>
          <p:nvPr/>
        </p:nvSpPr>
        <p:spPr>
          <a:xfrm>
            <a:off x="5393572" y="2555287"/>
            <a:ext cx="375042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200" dirty="0"/>
          </a:p>
          <a:p>
            <a:r>
              <a:rPr lang="en-GB" sz="1200" dirty="0"/>
              <a:t>All options compatible coronagraph or other (simpler) SR based beam halo monitor. This can include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More </a:t>
            </a:r>
            <a:r>
              <a:rPr lang="en-US" sz="1200" b="1" dirty="0"/>
              <a:t>standard</a:t>
            </a:r>
            <a:r>
              <a:rPr lang="en-US" sz="1200" dirty="0"/>
              <a:t> </a:t>
            </a:r>
            <a:r>
              <a:rPr lang="en-US" sz="1200" b="1" dirty="0"/>
              <a:t>‘occulting’ imaging telescope</a:t>
            </a:r>
            <a:r>
              <a:rPr lang="en-US" sz="1200" dirty="0"/>
              <a:t>. No need for </a:t>
            </a:r>
            <a:r>
              <a:rPr lang="en-US" sz="1200" dirty="0" err="1"/>
              <a:t>Lyot</a:t>
            </a:r>
            <a:r>
              <a:rPr lang="en-US" sz="1200" dirty="0"/>
              <a:t> stops and  related re-imaging present in coronagraph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HDR camera</a:t>
            </a:r>
            <a:r>
              <a:rPr lang="en-US" sz="1200" dirty="0"/>
              <a:t>: can re-iterate on ultimate performances reach (update survey made many years ago)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Slit Scanner</a:t>
            </a:r>
            <a:r>
              <a:rPr lang="en-GB" sz="1200" dirty="0"/>
              <a:t>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74106E-6565-7B02-6AFD-F4116B6363EB}"/>
              </a:ext>
            </a:extLst>
          </p:cNvPr>
          <p:cNvSpPr txBox="1"/>
          <p:nvPr/>
        </p:nvSpPr>
        <p:spPr>
          <a:xfrm>
            <a:off x="5868144" y="699542"/>
            <a:ext cx="885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RA 43(47)</a:t>
            </a:r>
            <a:endParaRPr lang="en-GB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CF8B1E-1195-8DA8-E65D-5A85C283E5F4}"/>
              </a:ext>
            </a:extLst>
          </p:cNvPr>
          <p:cNvSpPr txBox="1"/>
          <p:nvPr/>
        </p:nvSpPr>
        <p:spPr>
          <a:xfrm>
            <a:off x="7236296" y="1858344"/>
            <a:ext cx="885884" cy="276999"/>
          </a:xfrm>
          <a:prstGeom prst="rect">
            <a:avLst/>
          </a:prstGeom>
          <a:solidFill>
            <a:srgbClr val="3C3B6C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UA 43(47)</a:t>
            </a:r>
            <a:endParaRPr lang="en-GB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92D4BE-B02C-0BDF-89A6-D590FC9C9E10}"/>
              </a:ext>
            </a:extLst>
          </p:cNvPr>
          <p:cNvSpPr txBox="1"/>
          <p:nvPr/>
        </p:nvSpPr>
        <p:spPr>
          <a:xfrm>
            <a:off x="7596336" y="765069"/>
            <a:ext cx="742511" cy="230832"/>
          </a:xfrm>
          <a:prstGeom prst="rect">
            <a:avLst/>
          </a:prstGeom>
          <a:solidFill>
            <a:srgbClr val="3C3B6C"/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FF00"/>
                </a:solidFill>
              </a:rPr>
              <a:t>(BSRTMB)</a:t>
            </a:r>
            <a:endParaRPr lang="en-GB" sz="900" dirty="0">
              <a:solidFill>
                <a:srgbClr val="FFFF00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DAF51EF-2767-8617-A1FD-C8B6F81461C2}"/>
              </a:ext>
            </a:extLst>
          </p:cNvPr>
          <p:cNvSpPr/>
          <p:nvPr/>
        </p:nvSpPr>
        <p:spPr>
          <a:xfrm>
            <a:off x="5729244" y="1419622"/>
            <a:ext cx="1219020" cy="438722"/>
          </a:xfrm>
          <a:prstGeom prst="roundRect">
            <a:avLst/>
          </a:prstGeom>
          <a:solidFill>
            <a:srgbClr val="4645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BD80C5-843B-FA48-07F3-00B3DA5993BD}"/>
              </a:ext>
            </a:extLst>
          </p:cNvPr>
          <p:cNvSpPr txBox="1"/>
          <p:nvPr/>
        </p:nvSpPr>
        <p:spPr>
          <a:xfrm>
            <a:off x="6516216" y="13727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Option 1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4DE1F0C-F140-E0CA-48BE-17DCD47D6FEA}"/>
              </a:ext>
            </a:extLst>
          </p:cNvPr>
          <p:cNvCxnSpPr>
            <a:cxnSpLocks/>
          </p:cNvCxnSpPr>
          <p:nvPr/>
        </p:nvCxnSpPr>
        <p:spPr>
          <a:xfrm>
            <a:off x="7164288" y="1347614"/>
            <a:ext cx="0" cy="510730"/>
          </a:xfrm>
          <a:prstGeom prst="straightConnector1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A0BC2C0-A319-514F-1D66-ACB8474D8808}"/>
              </a:ext>
            </a:extLst>
          </p:cNvPr>
          <p:cNvSpPr txBox="1"/>
          <p:nvPr/>
        </p:nvSpPr>
        <p:spPr>
          <a:xfrm>
            <a:off x="7115608" y="1472479"/>
            <a:ext cx="3337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8m</a:t>
            </a:r>
            <a:endParaRPr lang="en-GB" sz="8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A4AF56-56C5-AD06-6977-716C7D5B4BC3}"/>
              </a:ext>
            </a:extLst>
          </p:cNvPr>
          <p:cNvSpPr txBox="1"/>
          <p:nvPr/>
        </p:nvSpPr>
        <p:spPr>
          <a:xfrm>
            <a:off x="5665315" y="2249029"/>
            <a:ext cx="27585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** at least 8m to go to UA , detailed optics tbc</a:t>
            </a:r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val="24140960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26879</TotalTime>
  <Words>1700</Words>
  <Application>Microsoft Office PowerPoint</Application>
  <PresentationFormat>On-screen Show (16:9)</PresentationFormat>
  <Paragraphs>235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Liberation Sans</vt:lpstr>
      <vt:lpstr>Wingdings</vt:lpstr>
      <vt:lpstr>Thème Office</vt:lpstr>
      <vt:lpstr>Beam Synchrotron Radiation Halo (BSRH) monitor: Implementation during LS3</vt:lpstr>
      <vt:lpstr>Contents</vt:lpstr>
      <vt:lpstr>Present BSRs implementation</vt:lpstr>
      <vt:lpstr>Present BSRs implementation</vt:lpstr>
      <vt:lpstr>Present BSRs implementation</vt:lpstr>
      <vt:lpstr>Pre-LS3 Development Phase What is already designed (completed), installed, validated </vt:lpstr>
      <vt:lpstr>Pre-LS3 Development Phase What is planned and expected to be implemented before LS3 </vt:lpstr>
      <vt:lpstr>LS3 Implementation Phase Context Recap</vt:lpstr>
      <vt:lpstr>LS3 Implementation Phase </vt:lpstr>
      <vt:lpstr>LS3 Implementation Phase</vt:lpstr>
      <vt:lpstr>From PLAN Tool</vt:lpstr>
      <vt:lpstr>Post-LS3 Phase</vt:lpstr>
      <vt:lpstr>Budget (and Other General) Considerations</vt:lpstr>
      <vt:lpstr>Outlook / 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Federico Roncarolo</cp:lastModifiedBy>
  <cp:revision>194</cp:revision>
  <dcterms:created xsi:type="dcterms:W3CDTF">2016-02-11T10:47:23Z</dcterms:created>
  <dcterms:modified xsi:type="dcterms:W3CDTF">2024-12-18T09:29:15Z</dcterms:modified>
</cp:coreProperties>
</file>