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3" r:id="rId2"/>
    <p:sldId id="301" r:id="rId3"/>
    <p:sldId id="302" r:id="rId4"/>
    <p:sldId id="303" r:id="rId5"/>
    <p:sldId id="271" r:id="rId6"/>
    <p:sldId id="304" r:id="rId7"/>
    <p:sldId id="307" r:id="rId8"/>
    <p:sldId id="305" r:id="rId9"/>
    <p:sldId id="311" r:id="rId10"/>
    <p:sldId id="306" r:id="rId11"/>
    <p:sldId id="309" r:id="rId12"/>
    <p:sldId id="308" r:id="rId13"/>
    <p:sldId id="310" r:id="rId14"/>
    <p:sldId id="312" r:id="rId15"/>
    <p:sldId id="298" r:id="rId16"/>
    <p:sldId id="269" r:id="rId17"/>
    <p:sldId id="273" r:id="rId18"/>
    <p:sldId id="274" r:id="rId19"/>
    <p:sldId id="315" r:id="rId20"/>
    <p:sldId id="316" r:id="rId2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DE8C80-1A27-486C-BE61-4486A2B2C8FB}">
          <p14:sldIdLst>
            <p14:sldId id="263"/>
            <p14:sldId id="301"/>
            <p14:sldId id="302"/>
            <p14:sldId id="303"/>
            <p14:sldId id="271"/>
            <p14:sldId id="304"/>
            <p14:sldId id="307"/>
            <p14:sldId id="305"/>
            <p14:sldId id="311"/>
            <p14:sldId id="306"/>
            <p14:sldId id="309"/>
            <p14:sldId id="308"/>
            <p14:sldId id="310"/>
            <p14:sldId id="312"/>
            <p14:sldId id="298"/>
            <p14:sldId id="269"/>
            <p14:sldId id="273"/>
            <p14:sldId id="274"/>
            <p14:sldId id="315"/>
            <p14:sldId id="3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91"/>
    <a:srgbClr val="000000"/>
    <a:srgbClr val="028C57"/>
    <a:srgbClr val="DEDEDE"/>
    <a:srgbClr val="00558C"/>
    <a:srgbClr val="0074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88A3DC-AAA1-48CC-BD72-FB0AFCA4649A}" v="168" dt="2024-12-17T20:08:47.255"/>
  </p1510:revLst>
</p1510:revInfo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3" d="100"/>
          <a:sy n="83" d="100"/>
        </p:scale>
        <p:origin x="800" y="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ard Aliana Cervera" userId="c11b48c5-0612-4b27-909c-306db7dcd9fe" providerId="ADAL" clId="{3E88A3DC-AAA1-48CC-BD72-FB0AFCA4649A}"/>
    <pc:docChg chg="undo custSel addSld delSld modSld sldOrd modSection">
      <pc:chgData name="Gerard Aliana Cervera" userId="c11b48c5-0612-4b27-909c-306db7dcd9fe" providerId="ADAL" clId="{3E88A3DC-AAA1-48CC-BD72-FB0AFCA4649A}" dt="2024-12-17T20:08:47.255" v="1297" actId="20577"/>
      <pc:docMkLst>
        <pc:docMk/>
      </pc:docMkLst>
      <pc:sldChg chg="modSp mod">
        <pc:chgData name="Gerard Aliana Cervera" userId="c11b48c5-0612-4b27-909c-306db7dcd9fe" providerId="ADAL" clId="{3E88A3DC-AAA1-48CC-BD72-FB0AFCA4649A}" dt="2024-12-17T14:04:14.109" v="1175" actId="20577"/>
        <pc:sldMkLst>
          <pc:docMk/>
          <pc:sldMk cId="0" sldId="263"/>
        </pc:sldMkLst>
        <pc:spChg chg="mod">
          <ac:chgData name="Gerard Aliana Cervera" userId="c11b48c5-0612-4b27-909c-306db7dcd9fe" providerId="ADAL" clId="{3E88A3DC-AAA1-48CC-BD72-FB0AFCA4649A}" dt="2024-12-17T14:04:14.109" v="1175" actId="20577"/>
          <ac:spMkLst>
            <pc:docMk/>
            <pc:sldMk cId="0" sldId="263"/>
            <ac:spMk id="18" creationId="{00000000-0000-0000-0000-000000000000}"/>
          </ac:spMkLst>
        </pc:spChg>
      </pc:sldChg>
      <pc:sldChg chg="modSp mod modAnim">
        <pc:chgData name="Gerard Aliana Cervera" userId="c11b48c5-0612-4b27-909c-306db7dcd9fe" providerId="ADAL" clId="{3E88A3DC-AAA1-48CC-BD72-FB0AFCA4649A}" dt="2024-12-17T09:09:38.417" v="218" actId="20577"/>
        <pc:sldMkLst>
          <pc:docMk/>
          <pc:sldMk cId="1857080583" sldId="271"/>
        </pc:sldMkLst>
        <pc:spChg chg="mod">
          <ac:chgData name="Gerard Aliana Cervera" userId="c11b48c5-0612-4b27-909c-306db7dcd9fe" providerId="ADAL" clId="{3E88A3DC-AAA1-48CC-BD72-FB0AFCA4649A}" dt="2024-12-16T19:08:43.685" v="69" actId="113"/>
          <ac:spMkLst>
            <pc:docMk/>
            <pc:sldMk cId="1857080583" sldId="271"/>
            <ac:spMk id="6" creationId="{037FF85A-6FDA-205A-D698-1AE08B8AC6A8}"/>
          </ac:spMkLst>
        </pc:spChg>
        <pc:spChg chg="mod">
          <ac:chgData name="Gerard Aliana Cervera" userId="c11b48c5-0612-4b27-909c-306db7dcd9fe" providerId="ADAL" clId="{3E88A3DC-AAA1-48CC-BD72-FB0AFCA4649A}" dt="2024-12-16T19:04:55.820" v="24" actId="1076"/>
          <ac:spMkLst>
            <pc:docMk/>
            <pc:sldMk cId="1857080583" sldId="271"/>
            <ac:spMk id="8" creationId="{598253EA-79E6-2D75-3546-629BCDDB03B1}"/>
          </ac:spMkLst>
        </pc:spChg>
        <pc:spChg chg="mod">
          <ac:chgData name="Gerard Aliana Cervera" userId="c11b48c5-0612-4b27-909c-306db7dcd9fe" providerId="ADAL" clId="{3E88A3DC-AAA1-48CC-BD72-FB0AFCA4649A}" dt="2024-12-16T19:05:06.689" v="26" actId="1076"/>
          <ac:spMkLst>
            <pc:docMk/>
            <pc:sldMk cId="1857080583" sldId="271"/>
            <ac:spMk id="10" creationId="{B0991339-328B-86BA-F37E-F85D9B418808}"/>
          </ac:spMkLst>
        </pc:spChg>
        <pc:spChg chg="mod">
          <ac:chgData name="Gerard Aliana Cervera" userId="c11b48c5-0612-4b27-909c-306db7dcd9fe" providerId="ADAL" clId="{3E88A3DC-AAA1-48CC-BD72-FB0AFCA4649A}" dt="2024-12-17T09:09:38.417" v="218" actId="20577"/>
          <ac:spMkLst>
            <pc:docMk/>
            <pc:sldMk cId="1857080583" sldId="271"/>
            <ac:spMk id="15" creationId="{7AE471AF-9FB5-10FC-FB1C-B043705CFC36}"/>
          </ac:spMkLst>
        </pc:spChg>
        <pc:grpChg chg="mod">
          <ac:chgData name="Gerard Aliana Cervera" userId="c11b48c5-0612-4b27-909c-306db7dcd9fe" providerId="ADAL" clId="{3E88A3DC-AAA1-48CC-BD72-FB0AFCA4649A}" dt="2024-12-16T19:04:55.820" v="24" actId="1076"/>
          <ac:grpSpMkLst>
            <pc:docMk/>
            <pc:sldMk cId="1857080583" sldId="271"/>
            <ac:grpSpMk id="38" creationId="{8370BBA0-C4D8-C357-392A-FE9B10137440}"/>
          </ac:grpSpMkLst>
        </pc:grpChg>
        <pc:picChg chg="mod">
          <ac:chgData name="Gerard Aliana Cervera" userId="c11b48c5-0612-4b27-909c-306db7dcd9fe" providerId="ADAL" clId="{3E88A3DC-AAA1-48CC-BD72-FB0AFCA4649A}" dt="2024-12-16T19:04:57.944" v="25" actId="1076"/>
          <ac:picMkLst>
            <pc:docMk/>
            <pc:sldMk cId="1857080583" sldId="271"/>
            <ac:picMk id="3" creationId="{5848FAC5-255F-C00E-08B9-416D398105B6}"/>
          </ac:picMkLst>
        </pc:picChg>
        <pc:cxnChg chg="mod">
          <ac:chgData name="Gerard Aliana Cervera" userId="c11b48c5-0612-4b27-909c-306db7dcd9fe" providerId="ADAL" clId="{3E88A3DC-AAA1-48CC-BD72-FB0AFCA4649A}" dt="2024-12-16T19:05:06.689" v="26" actId="1076"/>
          <ac:cxnSpMkLst>
            <pc:docMk/>
            <pc:sldMk cId="1857080583" sldId="271"/>
            <ac:cxnSpMk id="12" creationId="{63257426-A692-8162-20B3-B0704763F262}"/>
          </ac:cxnSpMkLst>
        </pc:cxnChg>
      </pc:sldChg>
      <pc:sldChg chg="modAnim">
        <pc:chgData name="Gerard Aliana Cervera" userId="c11b48c5-0612-4b27-909c-306db7dcd9fe" providerId="ADAL" clId="{3E88A3DC-AAA1-48CC-BD72-FB0AFCA4649A}" dt="2024-12-17T09:47:48.700" v="470"/>
        <pc:sldMkLst>
          <pc:docMk/>
          <pc:sldMk cId="4245853588" sldId="273"/>
        </pc:sldMkLst>
      </pc:sldChg>
      <pc:sldChg chg="add del">
        <pc:chgData name="Gerard Aliana Cervera" userId="c11b48c5-0612-4b27-909c-306db7dcd9fe" providerId="ADAL" clId="{3E88A3DC-AAA1-48CC-BD72-FB0AFCA4649A}" dt="2024-12-17T10:01:22.126" v="569"/>
        <pc:sldMkLst>
          <pc:docMk/>
          <pc:sldMk cId="4129904351" sldId="298"/>
        </pc:sldMkLst>
      </pc:sldChg>
      <pc:sldChg chg="modSp mod">
        <pc:chgData name="Gerard Aliana Cervera" userId="c11b48c5-0612-4b27-909c-306db7dcd9fe" providerId="ADAL" clId="{3E88A3DC-AAA1-48CC-BD72-FB0AFCA4649A}" dt="2024-12-17T14:36:31.513" v="1238" actId="27636"/>
        <pc:sldMkLst>
          <pc:docMk/>
          <pc:sldMk cId="3533058821" sldId="301"/>
        </pc:sldMkLst>
        <pc:spChg chg="mod">
          <ac:chgData name="Gerard Aliana Cervera" userId="c11b48c5-0612-4b27-909c-306db7dcd9fe" providerId="ADAL" clId="{3E88A3DC-AAA1-48CC-BD72-FB0AFCA4649A}" dt="2024-12-17T14:05:06.093" v="1217" actId="20577"/>
          <ac:spMkLst>
            <pc:docMk/>
            <pc:sldMk cId="3533058821" sldId="301"/>
            <ac:spMk id="10" creationId="{252D6029-9A99-B622-6D67-05DD085C695A}"/>
          </ac:spMkLst>
        </pc:spChg>
        <pc:spChg chg="mod">
          <ac:chgData name="Gerard Aliana Cervera" userId="c11b48c5-0612-4b27-909c-306db7dcd9fe" providerId="ADAL" clId="{3E88A3DC-AAA1-48CC-BD72-FB0AFCA4649A}" dt="2024-12-17T14:36:31.513" v="1238" actId="27636"/>
          <ac:spMkLst>
            <pc:docMk/>
            <pc:sldMk cId="3533058821" sldId="301"/>
            <ac:spMk id="13" creationId="{4EA1FDF7-29C3-F7C8-40A9-33F111A48B5F}"/>
          </ac:spMkLst>
        </pc:spChg>
      </pc:sldChg>
      <pc:sldChg chg="addSp modSp mod modAnim">
        <pc:chgData name="Gerard Aliana Cervera" userId="c11b48c5-0612-4b27-909c-306db7dcd9fe" providerId="ADAL" clId="{3E88A3DC-AAA1-48CC-BD72-FB0AFCA4649A}" dt="2024-12-17T18:29:35.835" v="1292" actId="1076"/>
        <pc:sldMkLst>
          <pc:docMk/>
          <pc:sldMk cId="2554904281" sldId="303"/>
        </pc:sldMkLst>
        <pc:spChg chg="mod">
          <ac:chgData name="Gerard Aliana Cervera" userId="c11b48c5-0612-4b27-909c-306db7dcd9fe" providerId="ADAL" clId="{3E88A3DC-AAA1-48CC-BD72-FB0AFCA4649A}" dt="2024-12-17T18:29:01.121" v="1282" actId="14100"/>
          <ac:spMkLst>
            <pc:docMk/>
            <pc:sldMk cId="2554904281" sldId="303"/>
            <ac:spMk id="8" creationId="{EA7BF470-7B9A-B0DD-D1CB-8B52DEAAF712}"/>
          </ac:spMkLst>
        </pc:spChg>
        <pc:spChg chg="mod">
          <ac:chgData name="Gerard Aliana Cervera" userId="c11b48c5-0612-4b27-909c-306db7dcd9fe" providerId="ADAL" clId="{3E88A3DC-AAA1-48CC-BD72-FB0AFCA4649A}" dt="2024-12-17T18:29:35.835" v="1292" actId="1076"/>
          <ac:spMkLst>
            <pc:docMk/>
            <pc:sldMk cId="2554904281" sldId="303"/>
            <ac:spMk id="9" creationId="{42FA33A2-7AEA-E308-1E07-BA9FE64E6F32}"/>
          </ac:spMkLst>
        </pc:spChg>
        <pc:spChg chg="add mod">
          <ac:chgData name="Gerard Aliana Cervera" userId="c11b48c5-0612-4b27-909c-306db7dcd9fe" providerId="ADAL" clId="{3E88A3DC-AAA1-48CC-BD72-FB0AFCA4649A}" dt="2024-12-17T18:29:23.322" v="1289" actId="1076"/>
          <ac:spMkLst>
            <pc:docMk/>
            <pc:sldMk cId="2554904281" sldId="303"/>
            <ac:spMk id="10" creationId="{4D4FB258-1299-6F15-5F4C-69E29FA81BE6}"/>
          </ac:spMkLst>
        </pc:spChg>
        <pc:spChg chg="add mod">
          <ac:chgData name="Gerard Aliana Cervera" userId="c11b48c5-0612-4b27-909c-306db7dcd9fe" providerId="ADAL" clId="{3E88A3DC-AAA1-48CC-BD72-FB0AFCA4649A}" dt="2024-12-17T18:28:35.545" v="1279" actId="1076"/>
          <ac:spMkLst>
            <pc:docMk/>
            <pc:sldMk cId="2554904281" sldId="303"/>
            <ac:spMk id="12" creationId="{805D1239-B4DA-44CB-0CF2-DE7F04A58153}"/>
          </ac:spMkLst>
        </pc:spChg>
        <pc:picChg chg="mod modCrop">
          <ac:chgData name="Gerard Aliana Cervera" userId="c11b48c5-0612-4b27-909c-306db7dcd9fe" providerId="ADAL" clId="{3E88A3DC-AAA1-48CC-BD72-FB0AFCA4649A}" dt="2024-12-17T18:28:35.545" v="1279" actId="1076"/>
          <ac:picMkLst>
            <pc:docMk/>
            <pc:sldMk cId="2554904281" sldId="303"/>
            <ac:picMk id="3" creationId="{06EF725A-8539-7B9D-772C-F5994C278CD4}"/>
          </ac:picMkLst>
        </pc:picChg>
        <pc:picChg chg="mod">
          <ac:chgData name="Gerard Aliana Cervera" userId="c11b48c5-0612-4b27-909c-306db7dcd9fe" providerId="ADAL" clId="{3E88A3DC-AAA1-48CC-BD72-FB0AFCA4649A}" dt="2024-12-17T18:29:29.063" v="1290" actId="1076"/>
          <ac:picMkLst>
            <pc:docMk/>
            <pc:sldMk cId="2554904281" sldId="303"/>
            <ac:picMk id="7" creationId="{407DBA08-D845-9013-36B0-AB5E351EAD6D}"/>
          </ac:picMkLst>
        </pc:picChg>
        <pc:picChg chg="add mod">
          <ac:chgData name="Gerard Aliana Cervera" userId="c11b48c5-0612-4b27-909c-306db7dcd9fe" providerId="ADAL" clId="{3E88A3DC-AAA1-48CC-BD72-FB0AFCA4649A}" dt="2024-12-17T18:29:32.328" v="1291" actId="14100"/>
          <ac:picMkLst>
            <pc:docMk/>
            <pc:sldMk cId="2554904281" sldId="303"/>
            <ac:picMk id="16" creationId="{5DABDD99-F9D7-F523-3004-97285E9C5AA8}"/>
          </ac:picMkLst>
        </pc:picChg>
      </pc:sldChg>
      <pc:sldChg chg="addSp delSp modSp mod modAnim">
        <pc:chgData name="Gerard Aliana Cervera" userId="c11b48c5-0612-4b27-909c-306db7dcd9fe" providerId="ADAL" clId="{3E88A3DC-AAA1-48CC-BD72-FB0AFCA4649A}" dt="2024-12-17T09:13:30.269" v="413" actId="6549"/>
        <pc:sldMkLst>
          <pc:docMk/>
          <pc:sldMk cId="920249260" sldId="304"/>
        </pc:sldMkLst>
        <pc:spChg chg="mod">
          <ac:chgData name="Gerard Aliana Cervera" userId="c11b48c5-0612-4b27-909c-306db7dcd9fe" providerId="ADAL" clId="{3E88A3DC-AAA1-48CC-BD72-FB0AFCA4649A}" dt="2024-12-17T09:13:30.269" v="413" actId="6549"/>
          <ac:spMkLst>
            <pc:docMk/>
            <pc:sldMk cId="920249260" sldId="304"/>
            <ac:spMk id="3" creationId="{F688C92C-4AED-167D-439C-881A7152F168}"/>
          </ac:spMkLst>
        </pc:spChg>
        <pc:spChg chg="mod">
          <ac:chgData name="Gerard Aliana Cervera" userId="c11b48c5-0612-4b27-909c-306db7dcd9fe" providerId="ADAL" clId="{3E88A3DC-AAA1-48CC-BD72-FB0AFCA4649A}" dt="2024-12-17T09:09:45.959" v="222" actId="20577"/>
          <ac:spMkLst>
            <pc:docMk/>
            <pc:sldMk cId="920249260" sldId="304"/>
            <ac:spMk id="8" creationId="{A6508F6B-5937-18BB-6BDF-9C5F943F29D6}"/>
          </ac:spMkLst>
        </pc:spChg>
        <pc:spChg chg="mod">
          <ac:chgData name="Gerard Aliana Cervera" userId="c11b48c5-0612-4b27-909c-306db7dcd9fe" providerId="ADAL" clId="{3E88A3DC-AAA1-48CC-BD72-FB0AFCA4649A}" dt="2024-12-16T19:08:57.028" v="72" actId="113"/>
          <ac:spMkLst>
            <pc:docMk/>
            <pc:sldMk cId="920249260" sldId="304"/>
            <ac:spMk id="10" creationId="{3B0C90A3-E972-821A-A95F-4444D395EE05}"/>
          </ac:spMkLst>
        </pc:spChg>
        <pc:spChg chg="mod">
          <ac:chgData name="Gerard Aliana Cervera" userId="c11b48c5-0612-4b27-909c-306db7dcd9fe" providerId="ADAL" clId="{3E88A3DC-AAA1-48CC-BD72-FB0AFCA4649A}" dt="2024-12-17T09:09:43.239" v="220" actId="20577"/>
          <ac:spMkLst>
            <pc:docMk/>
            <pc:sldMk cId="920249260" sldId="304"/>
            <ac:spMk id="15" creationId="{8C787D91-0452-ACB9-2B92-FD1F05468BAC}"/>
          </ac:spMkLst>
        </pc:spChg>
        <pc:picChg chg="add del mod">
          <ac:chgData name="Gerard Aliana Cervera" userId="c11b48c5-0612-4b27-909c-306db7dcd9fe" providerId="ADAL" clId="{3E88A3DC-AAA1-48CC-BD72-FB0AFCA4649A}" dt="2024-12-17T09:07:40.244" v="130" actId="21"/>
          <ac:picMkLst>
            <pc:docMk/>
            <pc:sldMk cId="920249260" sldId="304"/>
            <ac:picMk id="16" creationId="{5DABDD99-F9D7-F523-3004-97285E9C5AA8}"/>
          </ac:picMkLst>
        </pc:picChg>
      </pc:sldChg>
      <pc:sldChg chg="modAnim">
        <pc:chgData name="Gerard Aliana Cervera" userId="c11b48c5-0612-4b27-909c-306db7dcd9fe" providerId="ADAL" clId="{3E88A3DC-AAA1-48CC-BD72-FB0AFCA4649A}" dt="2024-12-16T19:07:15.821" v="39"/>
        <pc:sldMkLst>
          <pc:docMk/>
          <pc:sldMk cId="2216082847" sldId="305"/>
        </pc:sldMkLst>
      </pc:sldChg>
      <pc:sldChg chg="modSp mod modAnim">
        <pc:chgData name="Gerard Aliana Cervera" userId="c11b48c5-0612-4b27-909c-306db7dcd9fe" providerId="ADAL" clId="{3E88A3DC-AAA1-48CC-BD72-FB0AFCA4649A}" dt="2024-12-17T09:18:28.540" v="450" actId="1076"/>
        <pc:sldMkLst>
          <pc:docMk/>
          <pc:sldMk cId="2072593318" sldId="306"/>
        </pc:sldMkLst>
        <pc:spChg chg="mod">
          <ac:chgData name="Gerard Aliana Cervera" userId="c11b48c5-0612-4b27-909c-306db7dcd9fe" providerId="ADAL" clId="{3E88A3DC-AAA1-48CC-BD72-FB0AFCA4649A}" dt="2024-12-17T09:17:49.030" v="442" actId="1076"/>
          <ac:spMkLst>
            <pc:docMk/>
            <pc:sldMk cId="2072593318" sldId="306"/>
            <ac:spMk id="9" creationId="{FCFA887D-6637-3423-480D-A317E551B617}"/>
          </ac:spMkLst>
        </pc:spChg>
        <pc:spChg chg="mod">
          <ac:chgData name="Gerard Aliana Cervera" userId="c11b48c5-0612-4b27-909c-306db7dcd9fe" providerId="ADAL" clId="{3E88A3DC-AAA1-48CC-BD72-FB0AFCA4649A}" dt="2024-12-17T09:17:44.339" v="441" actId="1076"/>
          <ac:spMkLst>
            <pc:docMk/>
            <pc:sldMk cId="2072593318" sldId="306"/>
            <ac:spMk id="10" creationId="{E9A66F28-F434-9AE7-9C74-6FBC90C1AD90}"/>
          </ac:spMkLst>
        </pc:spChg>
        <pc:spChg chg="mod">
          <ac:chgData name="Gerard Aliana Cervera" userId="c11b48c5-0612-4b27-909c-306db7dcd9fe" providerId="ADAL" clId="{3E88A3DC-AAA1-48CC-BD72-FB0AFCA4649A}" dt="2024-12-17T09:17:38.827" v="439" actId="404"/>
          <ac:spMkLst>
            <pc:docMk/>
            <pc:sldMk cId="2072593318" sldId="306"/>
            <ac:spMk id="13" creationId="{9926453A-9217-3E4A-24FE-441705C740EC}"/>
          </ac:spMkLst>
        </pc:spChg>
        <pc:spChg chg="mod">
          <ac:chgData name="Gerard Aliana Cervera" userId="c11b48c5-0612-4b27-909c-306db7dcd9fe" providerId="ADAL" clId="{3E88A3DC-AAA1-48CC-BD72-FB0AFCA4649A}" dt="2024-12-17T09:17:42.035" v="440" actId="1076"/>
          <ac:spMkLst>
            <pc:docMk/>
            <pc:sldMk cId="2072593318" sldId="306"/>
            <ac:spMk id="14" creationId="{299CD718-46E6-37DF-70C1-A36F0BAC5C19}"/>
          </ac:spMkLst>
        </pc:spChg>
        <pc:spChg chg="mod">
          <ac:chgData name="Gerard Aliana Cervera" userId="c11b48c5-0612-4b27-909c-306db7dcd9fe" providerId="ADAL" clId="{3E88A3DC-AAA1-48CC-BD72-FB0AFCA4649A}" dt="2024-12-17T09:17:28.554" v="437" actId="1076"/>
          <ac:spMkLst>
            <pc:docMk/>
            <pc:sldMk cId="2072593318" sldId="306"/>
            <ac:spMk id="15" creationId="{578F070D-8AF6-B65A-4892-29FD3822AEED}"/>
          </ac:spMkLst>
        </pc:spChg>
        <pc:picChg chg="mod">
          <ac:chgData name="Gerard Aliana Cervera" userId="c11b48c5-0612-4b27-909c-306db7dcd9fe" providerId="ADAL" clId="{3E88A3DC-AAA1-48CC-BD72-FB0AFCA4649A}" dt="2024-12-17T09:17:55.561" v="444" actId="14100"/>
          <ac:picMkLst>
            <pc:docMk/>
            <pc:sldMk cId="2072593318" sldId="306"/>
            <ac:picMk id="2050" creationId="{C10A7B70-F583-3351-B5D1-B3A7C27D0F1B}"/>
          </ac:picMkLst>
        </pc:picChg>
        <pc:picChg chg="mod">
          <ac:chgData name="Gerard Aliana Cervera" userId="c11b48c5-0612-4b27-909c-306db7dcd9fe" providerId="ADAL" clId="{3E88A3DC-AAA1-48CC-BD72-FB0AFCA4649A}" dt="2024-12-17T09:18:03.417" v="446" actId="1076"/>
          <ac:picMkLst>
            <pc:docMk/>
            <pc:sldMk cId="2072593318" sldId="306"/>
            <ac:picMk id="2052" creationId="{E3B3BCA1-0A4A-F3A4-82CB-C51C97095D0C}"/>
          </ac:picMkLst>
        </pc:picChg>
        <pc:picChg chg="mod">
          <ac:chgData name="Gerard Aliana Cervera" userId="c11b48c5-0612-4b27-909c-306db7dcd9fe" providerId="ADAL" clId="{3E88A3DC-AAA1-48CC-BD72-FB0AFCA4649A}" dt="2024-12-17T09:18:19.293" v="448" actId="1076"/>
          <ac:picMkLst>
            <pc:docMk/>
            <pc:sldMk cId="2072593318" sldId="306"/>
            <ac:picMk id="2054" creationId="{897E05E8-8160-B2DD-2BB1-3CEFEE65F576}"/>
          </ac:picMkLst>
        </pc:picChg>
        <pc:picChg chg="mod">
          <ac:chgData name="Gerard Aliana Cervera" userId="c11b48c5-0612-4b27-909c-306db7dcd9fe" providerId="ADAL" clId="{3E88A3DC-AAA1-48CC-BD72-FB0AFCA4649A}" dt="2024-12-17T09:18:28.540" v="450" actId="1076"/>
          <ac:picMkLst>
            <pc:docMk/>
            <pc:sldMk cId="2072593318" sldId="306"/>
            <ac:picMk id="2056" creationId="{E426B658-9C33-D4FD-E362-D641AEA8995B}"/>
          </ac:picMkLst>
        </pc:picChg>
      </pc:sldChg>
      <pc:sldChg chg="addSp delSp modSp mod delAnim modAnim">
        <pc:chgData name="Gerard Aliana Cervera" userId="c11b48c5-0612-4b27-909c-306db7dcd9fe" providerId="ADAL" clId="{3E88A3DC-AAA1-48CC-BD72-FB0AFCA4649A}" dt="2024-12-17T20:08:47.255" v="1297" actId="20577"/>
        <pc:sldMkLst>
          <pc:docMk/>
          <pc:sldMk cId="3889942164" sldId="307"/>
        </pc:sldMkLst>
        <pc:spChg chg="del mod">
          <ac:chgData name="Gerard Aliana Cervera" userId="c11b48c5-0612-4b27-909c-306db7dcd9fe" providerId="ADAL" clId="{3E88A3DC-AAA1-48CC-BD72-FB0AFCA4649A}" dt="2024-12-17T09:16:25.853" v="427" actId="21"/>
          <ac:spMkLst>
            <pc:docMk/>
            <pc:sldMk cId="3889942164" sldId="307"/>
            <ac:spMk id="13" creationId="{49B9454C-9B00-CDD2-D128-A5AFC8E8FA97}"/>
          </ac:spMkLst>
        </pc:spChg>
        <pc:spChg chg="mod">
          <ac:chgData name="Gerard Aliana Cervera" userId="c11b48c5-0612-4b27-909c-306db7dcd9fe" providerId="ADAL" clId="{3E88A3DC-AAA1-48CC-BD72-FB0AFCA4649A}" dt="2024-12-17T09:16:41.609" v="431" actId="1076"/>
          <ac:spMkLst>
            <pc:docMk/>
            <pc:sldMk cId="3889942164" sldId="307"/>
            <ac:spMk id="14" creationId="{2D54ADBB-B7C5-979A-C247-D129B1BDEA25}"/>
          </ac:spMkLst>
        </pc:spChg>
        <pc:spChg chg="mod">
          <ac:chgData name="Gerard Aliana Cervera" userId="c11b48c5-0612-4b27-909c-306db7dcd9fe" providerId="ADAL" clId="{3E88A3DC-AAA1-48CC-BD72-FB0AFCA4649A}" dt="2024-12-16T19:10:20.656" v="86" actId="113"/>
          <ac:spMkLst>
            <pc:docMk/>
            <pc:sldMk cId="3889942164" sldId="307"/>
            <ac:spMk id="16" creationId="{89DE79BC-6409-4A45-FBD2-7EA541CF1FDD}"/>
          </ac:spMkLst>
        </pc:spChg>
        <pc:spChg chg="add mod">
          <ac:chgData name="Gerard Aliana Cervera" userId="c11b48c5-0612-4b27-909c-306db7dcd9fe" providerId="ADAL" clId="{3E88A3DC-AAA1-48CC-BD72-FB0AFCA4649A}" dt="2024-12-17T20:08:47.255" v="1297" actId="20577"/>
          <ac:spMkLst>
            <pc:docMk/>
            <pc:sldMk cId="3889942164" sldId="307"/>
            <ac:spMk id="18" creationId="{A8AA7D41-78AB-2ED6-1B7E-694276A23F50}"/>
          </ac:spMkLst>
        </pc:spChg>
        <pc:spChg chg="add mod">
          <ac:chgData name="Gerard Aliana Cervera" userId="c11b48c5-0612-4b27-909c-306db7dcd9fe" providerId="ADAL" clId="{3E88A3DC-AAA1-48CC-BD72-FB0AFCA4649A}" dt="2024-12-17T09:16:26.239" v="428"/>
          <ac:spMkLst>
            <pc:docMk/>
            <pc:sldMk cId="3889942164" sldId="307"/>
            <ac:spMk id="20" creationId="{49B9454C-9B00-CDD2-D128-A5AFC8E8FA97}"/>
          </ac:spMkLst>
        </pc:spChg>
        <pc:picChg chg="add del mod">
          <ac:chgData name="Gerard Aliana Cervera" userId="c11b48c5-0612-4b27-909c-306db7dcd9fe" providerId="ADAL" clId="{3E88A3DC-AAA1-48CC-BD72-FB0AFCA4649A}" dt="2024-12-17T09:16:56.125" v="436" actId="1076"/>
          <ac:picMkLst>
            <pc:docMk/>
            <pc:sldMk cId="3889942164" sldId="307"/>
            <ac:picMk id="3" creationId="{BB3E23D7-2932-1505-A8CE-0E120801D38F}"/>
          </ac:picMkLst>
        </pc:picChg>
        <pc:picChg chg="mod">
          <ac:chgData name="Gerard Aliana Cervera" userId="c11b48c5-0612-4b27-909c-306db7dcd9fe" providerId="ADAL" clId="{3E88A3DC-AAA1-48CC-BD72-FB0AFCA4649A}" dt="2024-12-17T09:16:41.609" v="431" actId="1076"/>
          <ac:picMkLst>
            <pc:docMk/>
            <pc:sldMk cId="3889942164" sldId="307"/>
            <ac:picMk id="8" creationId="{E6CA3D0B-2E19-31AB-6C29-A4D9580D2FF7}"/>
          </ac:picMkLst>
        </pc:picChg>
        <pc:picChg chg="mod modCrop">
          <ac:chgData name="Gerard Aliana Cervera" userId="c11b48c5-0612-4b27-909c-306db7dcd9fe" providerId="ADAL" clId="{3E88A3DC-AAA1-48CC-BD72-FB0AFCA4649A}" dt="2024-12-17T09:16:16.723" v="425" actId="732"/>
          <ac:picMkLst>
            <pc:docMk/>
            <pc:sldMk cId="3889942164" sldId="307"/>
            <ac:picMk id="11" creationId="{3EE08417-9785-ADCA-CB82-49FC62519C1F}"/>
          </ac:picMkLst>
        </pc:picChg>
        <pc:picChg chg="add del mod">
          <ac:chgData name="Gerard Aliana Cervera" userId="c11b48c5-0612-4b27-909c-306db7dcd9fe" providerId="ADAL" clId="{3E88A3DC-AAA1-48CC-BD72-FB0AFCA4649A}" dt="2024-12-17T09:03:34.907" v="119" actId="21"/>
          <ac:picMkLst>
            <pc:docMk/>
            <pc:sldMk cId="3889942164" sldId="307"/>
            <ac:picMk id="12" creationId="{BB3E23D7-2932-1505-A8CE-0E120801D38F}"/>
          </ac:picMkLst>
        </pc:picChg>
        <pc:picChg chg="add mod modCrop">
          <ac:chgData name="Gerard Aliana Cervera" userId="c11b48c5-0612-4b27-909c-306db7dcd9fe" providerId="ADAL" clId="{3E88A3DC-AAA1-48CC-BD72-FB0AFCA4649A}" dt="2024-12-17T09:16:33.127" v="429" actId="1076"/>
          <ac:picMkLst>
            <pc:docMk/>
            <pc:sldMk cId="3889942164" sldId="307"/>
            <ac:picMk id="19" creationId="{5E868031-C546-98C2-755B-A53F7D48CAA3}"/>
          </ac:picMkLst>
        </pc:picChg>
        <pc:picChg chg="del mod">
          <ac:chgData name="Gerard Aliana Cervera" userId="c11b48c5-0612-4b27-909c-306db7dcd9fe" providerId="ADAL" clId="{3E88A3DC-AAA1-48CC-BD72-FB0AFCA4649A}" dt="2024-12-16T19:05:41.315" v="29" actId="21"/>
          <ac:picMkLst>
            <pc:docMk/>
            <pc:sldMk cId="3889942164" sldId="307"/>
            <ac:picMk id="3076" creationId="{BB3E23D7-2932-1505-A8CE-0E120801D38F}"/>
          </ac:picMkLst>
        </pc:picChg>
        <pc:cxnChg chg="del mod">
          <ac:chgData name="Gerard Aliana Cervera" userId="c11b48c5-0612-4b27-909c-306db7dcd9fe" providerId="ADAL" clId="{3E88A3DC-AAA1-48CC-BD72-FB0AFCA4649A}" dt="2024-12-17T09:16:25.853" v="427" actId="21"/>
          <ac:cxnSpMkLst>
            <pc:docMk/>
            <pc:sldMk cId="3889942164" sldId="307"/>
            <ac:cxnSpMk id="17" creationId="{7191AA6C-7191-95CC-0CCA-BE5AD3BD7DEB}"/>
          </ac:cxnSpMkLst>
        </pc:cxnChg>
        <pc:cxnChg chg="add mod">
          <ac:chgData name="Gerard Aliana Cervera" userId="c11b48c5-0612-4b27-909c-306db7dcd9fe" providerId="ADAL" clId="{3E88A3DC-AAA1-48CC-BD72-FB0AFCA4649A}" dt="2024-12-17T09:16:43.798" v="432" actId="14100"/>
          <ac:cxnSpMkLst>
            <pc:docMk/>
            <pc:sldMk cId="3889942164" sldId="307"/>
            <ac:cxnSpMk id="21" creationId="{7191AA6C-7191-95CC-0CCA-BE5AD3BD7DEB}"/>
          </ac:cxnSpMkLst>
        </pc:cxnChg>
      </pc:sldChg>
      <pc:sldChg chg="modSp mod">
        <pc:chgData name="Gerard Aliana Cervera" userId="c11b48c5-0612-4b27-909c-306db7dcd9fe" providerId="ADAL" clId="{3E88A3DC-AAA1-48CC-BD72-FB0AFCA4649A}" dt="2024-12-17T09:02:43.460" v="114" actId="113"/>
        <pc:sldMkLst>
          <pc:docMk/>
          <pc:sldMk cId="2685560332" sldId="309"/>
        </pc:sldMkLst>
        <pc:spChg chg="mod">
          <ac:chgData name="Gerard Aliana Cervera" userId="c11b48c5-0612-4b27-909c-306db7dcd9fe" providerId="ADAL" clId="{3E88A3DC-AAA1-48CC-BD72-FB0AFCA4649A}" dt="2024-12-16T19:12:57.342" v="97" actId="20577"/>
          <ac:spMkLst>
            <pc:docMk/>
            <pc:sldMk cId="2685560332" sldId="309"/>
            <ac:spMk id="2" creationId="{01F4EF8C-913F-B145-1473-54C91A3F3ED9}"/>
          </ac:spMkLst>
        </pc:spChg>
        <pc:spChg chg="mod">
          <ac:chgData name="Gerard Aliana Cervera" userId="c11b48c5-0612-4b27-909c-306db7dcd9fe" providerId="ADAL" clId="{3E88A3DC-AAA1-48CC-BD72-FB0AFCA4649A}" dt="2024-12-17T09:02:43.460" v="114" actId="113"/>
          <ac:spMkLst>
            <pc:docMk/>
            <pc:sldMk cId="2685560332" sldId="309"/>
            <ac:spMk id="3" creationId="{80B75C13-86DA-08E2-0EAE-507696F22006}"/>
          </ac:spMkLst>
        </pc:spChg>
      </pc:sldChg>
      <pc:sldChg chg="addSp delSp modSp mod">
        <pc:chgData name="Gerard Aliana Cervera" userId="c11b48c5-0612-4b27-909c-306db7dcd9fe" providerId="ADAL" clId="{3E88A3DC-AAA1-48CC-BD72-FB0AFCA4649A}" dt="2024-12-17T18:26:40.933" v="1272" actId="20577"/>
        <pc:sldMkLst>
          <pc:docMk/>
          <pc:sldMk cId="4099358940" sldId="310"/>
        </pc:sldMkLst>
        <pc:spChg chg="mod">
          <ac:chgData name="Gerard Aliana Cervera" userId="c11b48c5-0612-4b27-909c-306db7dcd9fe" providerId="ADAL" clId="{3E88A3DC-AAA1-48CC-BD72-FB0AFCA4649A}" dt="2024-12-17T18:26:40.933" v="1272" actId="20577"/>
          <ac:spMkLst>
            <pc:docMk/>
            <pc:sldMk cId="4099358940" sldId="310"/>
            <ac:spMk id="3" creationId="{C870B74B-47F6-C6BC-B07B-456EDF32B902}"/>
          </ac:spMkLst>
        </pc:spChg>
        <pc:spChg chg="add del">
          <ac:chgData name="Gerard Aliana Cervera" userId="c11b48c5-0612-4b27-909c-306db7dcd9fe" providerId="ADAL" clId="{3E88A3DC-AAA1-48CC-BD72-FB0AFCA4649A}" dt="2024-12-17T18:26:19.403" v="1266" actId="11529"/>
          <ac:spMkLst>
            <pc:docMk/>
            <pc:sldMk cId="4099358940" sldId="310"/>
            <ac:spMk id="6" creationId="{66200FFE-389C-4E9E-F071-819EDCC523F2}"/>
          </ac:spMkLst>
        </pc:spChg>
      </pc:sldChg>
      <pc:sldChg chg="modAnim">
        <pc:chgData name="Gerard Aliana Cervera" userId="c11b48c5-0612-4b27-909c-306db7dcd9fe" providerId="ADAL" clId="{3E88A3DC-AAA1-48CC-BD72-FB0AFCA4649A}" dt="2024-12-17T09:01:47.388" v="111"/>
        <pc:sldMkLst>
          <pc:docMk/>
          <pc:sldMk cId="1714772178" sldId="311"/>
        </pc:sldMkLst>
      </pc:sldChg>
      <pc:sldChg chg="addSp delSp modSp mod">
        <pc:chgData name="Gerard Aliana Cervera" userId="c11b48c5-0612-4b27-909c-306db7dcd9fe" providerId="ADAL" clId="{3E88A3DC-AAA1-48CC-BD72-FB0AFCA4649A}" dt="2024-12-17T09:59:41.437" v="568" actId="20577"/>
        <pc:sldMkLst>
          <pc:docMk/>
          <pc:sldMk cId="1765806981" sldId="312"/>
        </pc:sldMkLst>
        <pc:spChg chg="mod">
          <ac:chgData name="Gerard Aliana Cervera" userId="c11b48c5-0612-4b27-909c-306db7dcd9fe" providerId="ADAL" clId="{3E88A3DC-AAA1-48CC-BD72-FB0AFCA4649A}" dt="2024-12-17T09:59:41.437" v="568" actId="20577"/>
          <ac:spMkLst>
            <pc:docMk/>
            <pc:sldMk cId="1765806981" sldId="312"/>
            <ac:spMk id="2" creationId="{BD070F24-602F-0F71-0A46-6A532CFE5C8A}"/>
          </ac:spMkLst>
        </pc:spChg>
        <pc:spChg chg="add mod">
          <ac:chgData name="Gerard Aliana Cervera" userId="c11b48c5-0612-4b27-909c-306db7dcd9fe" providerId="ADAL" clId="{3E88A3DC-AAA1-48CC-BD72-FB0AFCA4649A}" dt="2024-12-17T09:59:37.559" v="566" actId="20577"/>
          <ac:spMkLst>
            <pc:docMk/>
            <pc:sldMk cId="1765806981" sldId="312"/>
            <ac:spMk id="3" creationId="{191CFDB0-3349-601B-A7A0-DB31034620A3}"/>
          </ac:spMkLst>
        </pc:spChg>
        <pc:spChg chg="del mod">
          <ac:chgData name="Gerard Aliana Cervera" userId="c11b48c5-0612-4b27-909c-306db7dcd9fe" providerId="ADAL" clId="{3E88A3DC-AAA1-48CC-BD72-FB0AFCA4649A}" dt="2024-12-17T09:51:16.617" v="478" actId="478"/>
          <ac:spMkLst>
            <pc:docMk/>
            <pc:sldMk cId="1765806981" sldId="312"/>
            <ac:spMk id="7" creationId="{A9147E9F-B081-3C5E-DF35-8677FDF416A8}"/>
          </ac:spMkLst>
        </pc:spChg>
      </pc:sldChg>
      <pc:sldChg chg="del">
        <pc:chgData name="Gerard Aliana Cervera" userId="c11b48c5-0612-4b27-909c-306db7dcd9fe" providerId="ADAL" clId="{3E88A3DC-AAA1-48CC-BD72-FB0AFCA4649A}" dt="2024-12-17T09:47:14.611" v="469" actId="47"/>
        <pc:sldMkLst>
          <pc:docMk/>
          <pc:sldMk cId="1516461031" sldId="313"/>
        </pc:sldMkLst>
      </pc:sldChg>
      <pc:sldChg chg="modAnim">
        <pc:chgData name="Gerard Aliana Cervera" userId="c11b48c5-0612-4b27-909c-306db7dcd9fe" providerId="ADAL" clId="{3E88A3DC-AAA1-48CC-BD72-FB0AFCA4649A}" dt="2024-12-17T09:48:08.650" v="472"/>
        <pc:sldMkLst>
          <pc:docMk/>
          <pc:sldMk cId="3883180420" sldId="315"/>
        </pc:sldMkLst>
      </pc:sldChg>
      <pc:sldChg chg="add del">
        <pc:chgData name="Gerard Aliana Cervera" userId="c11b48c5-0612-4b27-909c-306db7dcd9fe" providerId="ADAL" clId="{3E88A3DC-AAA1-48CC-BD72-FB0AFCA4649A}" dt="2024-12-17T08:58:10.493" v="99" actId="2696"/>
        <pc:sldMkLst>
          <pc:docMk/>
          <pc:sldMk cId="174794359" sldId="317"/>
        </pc:sldMkLst>
      </pc:sldChg>
      <pc:sldChg chg="addSp delSp modSp add del mod ord">
        <pc:chgData name="Gerard Aliana Cervera" userId="c11b48c5-0612-4b27-909c-306db7dcd9fe" providerId="ADAL" clId="{3E88A3DC-AAA1-48CC-BD72-FB0AFCA4649A}" dt="2024-12-17T14:30:51.240" v="1231" actId="47"/>
        <pc:sldMkLst>
          <pc:docMk/>
          <pc:sldMk cId="3428395779" sldId="317"/>
        </pc:sldMkLst>
        <pc:spChg chg="mod">
          <ac:chgData name="Gerard Aliana Cervera" userId="c11b48c5-0612-4b27-909c-306db7dcd9fe" providerId="ADAL" clId="{3E88A3DC-AAA1-48CC-BD72-FB0AFCA4649A}" dt="2024-12-17T13:21:17.799" v="577" actId="20577"/>
          <ac:spMkLst>
            <pc:docMk/>
            <pc:sldMk cId="3428395779" sldId="317"/>
            <ac:spMk id="2" creationId="{7F3708DE-EAD2-214C-A954-3301271ADACB}"/>
          </ac:spMkLst>
        </pc:spChg>
        <pc:spChg chg="del">
          <ac:chgData name="Gerard Aliana Cervera" userId="c11b48c5-0612-4b27-909c-306db7dcd9fe" providerId="ADAL" clId="{3E88A3DC-AAA1-48CC-BD72-FB0AFCA4649A}" dt="2024-12-17T13:21:21.110" v="578" actId="478"/>
          <ac:spMkLst>
            <pc:docMk/>
            <pc:sldMk cId="3428395779" sldId="317"/>
            <ac:spMk id="3" creationId="{C870B74B-47F6-C6BC-B07B-456EDF32B902}"/>
          </ac:spMkLst>
        </pc:spChg>
        <pc:spChg chg="add del mod">
          <ac:chgData name="Gerard Aliana Cervera" userId="c11b48c5-0612-4b27-909c-306db7dcd9fe" providerId="ADAL" clId="{3E88A3DC-AAA1-48CC-BD72-FB0AFCA4649A}" dt="2024-12-17T13:21:25.238" v="579" actId="478"/>
          <ac:spMkLst>
            <pc:docMk/>
            <pc:sldMk cId="3428395779" sldId="317"/>
            <ac:spMk id="9" creationId="{96FC65B6-94FD-FD07-3C7E-C41082F5A0CB}"/>
          </ac:spMkLst>
        </pc:spChg>
        <pc:graphicFrameChg chg="add mod">
          <ac:chgData name="Gerard Aliana Cervera" userId="c11b48c5-0612-4b27-909c-306db7dcd9fe" providerId="ADAL" clId="{3E88A3DC-AAA1-48CC-BD72-FB0AFCA4649A}" dt="2024-12-17T13:21:06.696" v="570"/>
          <ac:graphicFrameMkLst>
            <pc:docMk/>
            <pc:sldMk cId="3428395779" sldId="317"/>
            <ac:graphicFrameMk id="6" creationId="{6C784B4D-CD1C-E17D-C2D1-CA789DB9F1BD}"/>
          </ac:graphicFrameMkLst>
        </pc:graphicFrameChg>
        <pc:graphicFrameChg chg="add mod modGraphic">
          <ac:chgData name="Gerard Aliana Cervera" userId="c11b48c5-0612-4b27-909c-306db7dcd9fe" providerId="ADAL" clId="{3E88A3DC-AAA1-48CC-BD72-FB0AFCA4649A}" dt="2024-12-17T13:25:45.908" v="713" actId="1076"/>
          <ac:graphicFrameMkLst>
            <pc:docMk/>
            <pc:sldMk cId="3428395779" sldId="317"/>
            <ac:graphicFrameMk id="10" creationId="{D9BC9ADE-553B-3EEC-D132-72AF2A9C1635}"/>
          </ac:graphicFrameMkLst>
        </pc:graphicFrameChg>
      </pc:sldChg>
      <pc:sldMasterChg chg="delSldLayout">
        <pc:chgData name="Gerard Aliana Cervera" userId="c11b48c5-0612-4b27-909c-306db7dcd9fe" providerId="ADAL" clId="{3E88A3DC-AAA1-48CC-BD72-FB0AFCA4649A}" dt="2024-12-17T09:51:05.993" v="474" actId="47"/>
        <pc:sldMasterMkLst>
          <pc:docMk/>
          <pc:sldMasterMk cId="0" sldId="2147483648"/>
        </pc:sldMasterMkLst>
        <pc:sldLayoutChg chg="del">
          <pc:chgData name="Gerard Aliana Cervera" userId="c11b48c5-0612-4b27-909c-306db7dcd9fe" providerId="ADAL" clId="{3E88A3DC-AAA1-48CC-BD72-FB0AFCA4649A}" dt="2024-12-17T09:51:05.993" v="474" actId="47"/>
          <pc:sldLayoutMkLst>
            <pc:docMk/>
            <pc:sldMasterMk cId="0" sldId="2147483648"/>
            <pc:sldLayoutMk cId="2800144649" sldId="2147483660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eness\cernbox\Documents\Wire%20Scanners\General%20Talks\SY-technical-1121\Data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198187075740397E-2"/>
          <c:y val="2.2628142995609783E-2"/>
          <c:w val="0.92305018274945394"/>
          <c:h val="0.9067154805005986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Sheet1!$E$4</c:f>
              <c:strCache>
                <c:ptCount val="1"/>
                <c:pt idx="0">
                  <c:v>Atomic number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Sheet1!$D$5:$D$8</c:f>
              <c:numCache>
                <c:formatCode>0.00E+00</c:formatCode>
                <c:ptCount val="4"/>
                <c:pt idx="0">
                  <c:v>100000000000000</c:v>
                </c:pt>
                <c:pt idx="1">
                  <c:v>250000000000000</c:v>
                </c:pt>
                <c:pt idx="2">
                  <c:v>3.5000000000000002E+24</c:v>
                </c:pt>
                <c:pt idx="3">
                  <c:v>2.2000000000000001E+25</c:v>
                </c:pt>
              </c:numCache>
            </c:numRef>
          </c:xVal>
          <c:yVal>
            <c:numRef>
              <c:f>Sheet1!$E$5:$E$8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12</c:v>
                </c:pt>
                <c:pt idx="3">
                  <c:v>102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88E-4861-938D-176FFD1886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3262719"/>
        <c:axId val="433259807"/>
      </c:scatterChart>
      <c:valAx>
        <c:axId val="433262719"/>
        <c:scaling>
          <c:logBase val="10"/>
          <c:orientation val="minMax"/>
          <c:max val="9.9999999999999988E+26"/>
          <c:min val="10000000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59807"/>
        <c:crosses val="autoZero"/>
        <c:crossBetween val="midCat"/>
      </c:valAx>
      <c:valAx>
        <c:axId val="433259807"/>
        <c:scaling>
          <c:logBase val="10"/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62719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0.12058</cdr:x>
      <cdr:y>0.02459</cdr:y>
    </cdr:from>
    <cdr:to>
      <cdr:x>0.19353</cdr:x>
      <cdr:y>0.92782</cdr:y>
    </cdr:to>
    <cdr:sp macro="" textlink="">
      <cdr:nvSpPr>
        <cdr:cNvPr id="18" name="Rectangle 17">
          <a:extLst xmlns:a="http://schemas.openxmlformats.org/drawingml/2006/main">
            <a:ext uri="{FF2B5EF4-FFF2-40B4-BE49-F238E27FC236}">
              <a16:creationId xmlns:a16="http://schemas.microsoft.com/office/drawing/2014/main" id="{A6830717-135F-4006-AB8B-130579611956}"/>
            </a:ext>
          </a:extLst>
        </cdr:cNvPr>
        <cdr:cNvSpPr/>
      </cdr:nvSpPr>
      <cdr:spPr>
        <a:xfrm xmlns:a="http://schemas.openxmlformats.org/drawingml/2006/main">
          <a:off x="1087463" y="110406"/>
          <a:ext cx="657871" cy="4055469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3">
                <a:lumMod val="20000"/>
                <a:lumOff val="80000"/>
                <a:shade val="30000"/>
                <a:satMod val="115000"/>
              </a:schemeClr>
            </a:gs>
            <a:gs pos="35000">
              <a:schemeClr val="accent3">
                <a:shade val="67500"/>
                <a:satMod val="115000"/>
                <a:alpha val="0"/>
                <a:lumMod val="26000"/>
                <a:lumOff val="74000"/>
              </a:schemeClr>
            </a:gs>
            <a:gs pos="100000">
              <a:schemeClr val="accent3">
                <a:lumMod val="20000"/>
                <a:lumOff val="80000"/>
                <a:shade val="100000"/>
                <a:satMod val="115000"/>
              </a:schemeClr>
            </a:gs>
          </a:gsLst>
          <a:lin ang="10800000" scaled="0"/>
          <a:tileRect/>
        </a:gradFill>
        <a:ln xmlns:a="http://schemas.openxmlformats.org/drawingml/2006/main">
          <a:solidFill>
            <a:srgbClr val="FFCCCC">
              <a:alpha val="20000"/>
            </a:srgb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0.7791</cdr:x>
      <cdr:y>0</cdr:y>
    </cdr:from>
    <cdr:to>
      <cdr:x>0.85749</cdr:x>
      <cdr:y>1</cdr:y>
    </cdr:to>
    <cdr:sp macro="" textlink="">
      <cdr:nvSpPr>
        <cdr:cNvPr id="20" name="Rectangle 19">
          <a:extLst xmlns:a="http://schemas.openxmlformats.org/drawingml/2006/main">
            <a:ext uri="{FF2B5EF4-FFF2-40B4-BE49-F238E27FC236}">
              <a16:creationId xmlns:a16="http://schemas.microsoft.com/office/drawing/2014/main" id="{296361AA-FEF5-44D1-9C7A-E2A9EFE21C01}"/>
            </a:ext>
          </a:extLst>
        </cdr:cNvPr>
        <cdr:cNvSpPr/>
      </cdr:nvSpPr>
      <cdr:spPr>
        <a:xfrm xmlns:a="http://schemas.openxmlformats.org/drawingml/2006/main">
          <a:off x="7026198" y="0"/>
          <a:ext cx="706935" cy="4489984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3">
                <a:lumMod val="20000"/>
                <a:lumOff val="80000"/>
                <a:shade val="30000"/>
                <a:satMod val="115000"/>
              </a:schemeClr>
            </a:gs>
            <a:gs pos="35000">
              <a:schemeClr val="accent3">
                <a:shade val="67500"/>
                <a:satMod val="115000"/>
                <a:alpha val="0"/>
                <a:lumMod val="26000"/>
                <a:lumOff val="74000"/>
              </a:schemeClr>
            </a:gs>
            <a:gs pos="100000">
              <a:schemeClr val="accent3">
                <a:lumMod val="20000"/>
                <a:lumOff val="80000"/>
                <a:shade val="100000"/>
                <a:satMod val="115000"/>
              </a:schemeClr>
            </a:gs>
          </a:gsLst>
          <a:lin ang="0" scaled="0"/>
          <a:tileRect/>
        </a:gradFill>
        <a:ln xmlns:a="http://schemas.openxmlformats.org/drawingml/2006/main">
          <a:solidFill>
            <a:srgbClr val="FFCCCC">
              <a:alpha val="20000"/>
            </a:srgb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</cdr:x>
      <cdr:y>0.72923</cdr:y>
    </cdr:from>
    <cdr:to>
      <cdr:x>0.26276</cdr:x>
      <cdr:y>0.79234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47F94B5-8372-4117-B6FF-F6D9D89CDD13}"/>
            </a:ext>
          </a:extLst>
        </cdr:cNvPr>
        <cdr:cNvSpPr txBox="1"/>
      </cdr:nvSpPr>
      <cdr:spPr>
        <a:xfrm xmlns:a="http://schemas.openxmlformats.org/drawingml/2006/main">
          <a:off x="-1409990" y="3274248"/>
          <a:ext cx="2369686" cy="283337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BGV (2m of Ne @ 2x10</a:t>
          </a:r>
          <a:r>
            <a:rPr lang="en-US" sz="1000" baseline="30000" dirty="0">
              <a:solidFill>
                <a:schemeClr val="bg1"/>
              </a:solidFill>
            </a:rPr>
            <a:t>-8</a:t>
          </a:r>
          <a:r>
            <a:rPr lang="en-US" sz="1000" dirty="0">
              <a:solidFill>
                <a:schemeClr val="bg1"/>
              </a:solidFill>
            </a:rPr>
            <a:t> mbar)</a:t>
          </a:r>
        </a:p>
        <a:p xmlns:a="http://schemas.openxmlformats.org/drawingml/2006/main">
          <a:endParaRPr lang="en-US" sz="1200" dirty="0"/>
        </a:p>
      </cdr:txBody>
    </cdr:sp>
  </cdr:relSizeAnchor>
  <cdr:relSizeAnchor xmlns:cdr="http://schemas.openxmlformats.org/drawingml/2006/chartDrawing">
    <cdr:from>
      <cdr:x>0.18629</cdr:x>
      <cdr:y>0.60973</cdr:y>
    </cdr:from>
    <cdr:to>
      <cdr:x>0.46699</cdr:x>
      <cdr:y>0.6704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D8BD3B1D-77D3-4351-80B2-742705C02655}"/>
            </a:ext>
          </a:extLst>
        </cdr:cNvPr>
        <cdr:cNvSpPr txBox="1"/>
      </cdr:nvSpPr>
      <cdr:spPr>
        <a:xfrm xmlns:a="http://schemas.openxmlformats.org/drawingml/2006/main">
          <a:off x="1680033" y="2737667"/>
          <a:ext cx="2531457" cy="272431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BGC (5mm of Ne @ 2x10</a:t>
          </a:r>
          <a:r>
            <a:rPr lang="en-US" sz="1000" baseline="30000" dirty="0">
              <a:solidFill>
                <a:schemeClr val="bg1"/>
              </a:solidFill>
            </a:rPr>
            <a:t>-6</a:t>
          </a:r>
          <a:r>
            <a:rPr lang="en-US" sz="1000" dirty="0">
              <a:solidFill>
                <a:schemeClr val="bg1"/>
              </a:solidFill>
            </a:rPr>
            <a:t> mbar)</a:t>
          </a:r>
        </a:p>
      </cdr:txBody>
    </cdr:sp>
  </cdr:relSizeAnchor>
  <cdr:relSizeAnchor xmlns:cdr="http://schemas.openxmlformats.org/drawingml/2006/chartDrawing">
    <cdr:from>
      <cdr:x>0.17619</cdr:x>
      <cdr:y>0.36636</cdr:y>
    </cdr:from>
    <cdr:to>
      <cdr:x>0.20047</cdr:x>
      <cdr:y>0.40795</cdr:y>
    </cdr:to>
    <cdr:sp macro="" textlink="">
      <cdr:nvSpPr>
        <cdr:cNvPr id="6" name="Hexagon 5">
          <a:extLst xmlns:a="http://schemas.openxmlformats.org/drawingml/2006/main">
            <a:ext uri="{FF2B5EF4-FFF2-40B4-BE49-F238E27FC236}">
              <a16:creationId xmlns:a16="http://schemas.microsoft.com/office/drawing/2014/main" id="{E8985968-E15A-41C5-A6B1-ED9E6556D29B}"/>
            </a:ext>
          </a:extLst>
        </cdr:cNvPr>
        <cdr:cNvSpPr/>
      </cdr:nvSpPr>
      <cdr:spPr>
        <a:xfrm xmlns:a="http://schemas.openxmlformats.org/drawingml/2006/main">
          <a:off x="1588936" y="1644940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0.18136</cdr:x>
      <cdr:y>0.67858</cdr:y>
    </cdr:from>
    <cdr:to>
      <cdr:x>0.20564</cdr:x>
      <cdr:y>0.72017</cdr:y>
    </cdr:to>
    <cdr:sp macro="" textlink="">
      <cdr:nvSpPr>
        <cdr:cNvPr id="7" name="Hexagon 6">
          <a:extLst xmlns:a="http://schemas.openxmlformats.org/drawingml/2006/main">
            <a:ext uri="{FF2B5EF4-FFF2-40B4-BE49-F238E27FC236}">
              <a16:creationId xmlns:a16="http://schemas.microsoft.com/office/drawing/2014/main" id="{CCF71402-94D6-48F4-9BC9-05491FC4B817}"/>
            </a:ext>
          </a:extLst>
        </cdr:cNvPr>
        <cdr:cNvSpPr/>
      </cdr:nvSpPr>
      <cdr:spPr>
        <a:xfrm xmlns:a="http://schemas.openxmlformats.org/drawingml/2006/main">
          <a:off x="1635568" y="3046822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0.14843</cdr:x>
      <cdr:y>0.67858</cdr:y>
    </cdr:from>
    <cdr:to>
      <cdr:x>0.17271</cdr:x>
      <cdr:y>0.72017</cdr:y>
    </cdr:to>
    <cdr:sp macro="" textlink="">
      <cdr:nvSpPr>
        <cdr:cNvPr id="8" name="Hexagon 7">
          <a:extLst xmlns:a="http://schemas.openxmlformats.org/drawingml/2006/main">
            <a:ext uri="{FF2B5EF4-FFF2-40B4-BE49-F238E27FC236}">
              <a16:creationId xmlns:a16="http://schemas.microsoft.com/office/drawing/2014/main" id="{3F820278-5D8B-40EE-A443-32E9C9F146B7}"/>
            </a:ext>
          </a:extLst>
        </cdr:cNvPr>
        <cdr:cNvSpPr/>
      </cdr:nvSpPr>
      <cdr:spPr>
        <a:xfrm xmlns:a="http://schemas.openxmlformats.org/drawingml/2006/main">
          <a:off x="1338638" y="3046822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0.7989</cdr:x>
      <cdr:y>0.49687</cdr:y>
    </cdr:from>
    <cdr:to>
      <cdr:x>0.82318</cdr:x>
      <cdr:y>0.53846</cdr:y>
    </cdr:to>
    <cdr:sp macro="" textlink="">
      <cdr:nvSpPr>
        <cdr:cNvPr id="9" name="Hexagon 8">
          <a:extLst xmlns:a="http://schemas.openxmlformats.org/drawingml/2006/main">
            <a:ext uri="{FF2B5EF4-FFF2-40B4-BE49-F238E27FC236}">
              <a16:creationId xmlns:a16="http://schemas.microsoft.com/office/drawing/2014/main" id="{3F820278-5D8B-40EE-A443-32E9C9F146B7}"/>
            </a:ext>
          </a:extLst>
        </cdr:cNvPr>
        <cdr:cNvSpPr/>
      </cdr:nvSpPr>
      <cdr:spPr>
        <a:xfrm xmlns:a="http://schemas.openxmlformats.org/drawingml/2006/main">
          <a:off x="7204755" y="2230925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0.85089</cdr:x>
      <cdr:y>0.12757</cdr:y>
    </cdr:from>
    <cdr:to>
      <cdr:x>0.87517</cdr:x>
      <cdr:y>0.16916</cdr:y>
    </cdr:to>
    <cdr:sp macro="" textlink="">
      <cdr:nvSpPr>
        <cdr:cNvPr id="10" name="Hexagon 9">
          <a:extLst xmlns:a="http://schemas.openxmlformats.org/drawingml/2006/main">
            <a:ext uri="{FF2B5EF4-FFF2-40B4-BE49-F238E27FC236}">
              <a16:creationId xmlns:a16="http://schemas.microsoft.com/office/drawing/2014/main" id="{3F820278-5D8B-40EE-A443-32E9C9F146B7}"/>
            </a:ext>
          </a:extLst>
        </cdr:cNvPr>
        <cdr:cNvSpPr/>
      </cdr:nvSpPr>
      <cdr:spPr>
        <a:xfrm xmlns:a="http://schemas.openxmlformats.org/drawingml/2006/main">
          <a:off x="7673613" y="572770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0.05064</cdr:x>
      <cdr:y>0.29523</cdr:y>
    </cdr:from>
    <cdr:to>
      <cdr:x>0.33134</cdr:x>
      <cdr:y>0.3559</cdr:y>
    </cdr:to>
    <cdr:sp macro="" textlink="">
      <cdr:nvSpPr>
        <cdr:cNvPr id="11" name="TextBox 1">
          <a:extLst xmlns:a="http://schemas.openxmlformats.org/drawingml/2006/main">
            <a:ext uri="{FF2B5EF4-FFF2-40B4-BE49-F238E27FC236}">
              <a16:creationId xmlns:a16="http://schemas.microsoft.com/office/drawing/2014/main" id="{6DF5314F-D10B-4564-9210-BD43989C93DF}"/>
            </a:ext>
          </a:extLst>
        </cdr:cNvPr>
        <cdr:cNvSpPr txBox="1"/>
      </cdr:nvSpPr>
      <cdr:spPr>
        <a:xfrm xmlns:a="http://schemas.openxmlformats.org/drawingml/2006/main">
          <a:off x="456692" y="1325563"/>
          <a:ext cx="2531454" cy="272407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BGC (5mm of N</a:t>
          </a:r>
          <a:r>
            <a:rPr lang="en-US" sz="1000" baseline="-25000" dirty="0">
              <a:solidFill>
                <a:schemeClr val="bg1"/>
              </a:solidFill>
            </a:rPr>
            <a:t>2</a:t>
          </a:r>
          <a:r>
            <a:rPr lang="en-US" sz="1000" dirty="0">
              <a:solidFill>
                <a:schemeClr val="bg1"/>
              </a:solidFill>
            </a:rPr>
            <a:t> @ 2x10</a:t>
          </a:r>
          <a:r>
            <a:rPr lang="en-US" sz="1000" baseline="30000" dirty="0">
              <a:solidFill>
                <a:schemeClr val="bg1"/>
              </a:solidFill>
            </a:rPr>
            <a:t>-6</a:t>
          </a:r>
          <a:r>
            <a:rPr lang="en-US" sz="1000" dirty="0">
              <a:solidFill>
                <a:schemeClr val="bg1"/>
              </a:solidFill>
            </a:rPr>
            <a:t> mbar)</a:t>
          </a:r>
        </a:p>
      </cdr:txBody>
    </cdr:sp>
  </cdr:relSizeAnchor>
  <cdr:relSizeAnchor xmlns:cdr="http://schemas.openxmlformats.org/drawingml/2006/chartDrawing">
    <cdr:from>
      <cdr:x>0.80096</cdr:x>
      <cdr:y>0</cdr:y>
    </cdr:from>
    <cdr:to>
      <cdr:x>0.82524</cdr:x>
      <cdr:y>0.04159</cdr:y>
    </cdr:to>
    <cdr:sp macro="" textlink="">
      <cdr:nvSpPr>
        <cdr:cNvPr id="12" name="Hexagon 11">
          <a:extLst xmlns:a="http://schemas.openxmlformats.org/drawingml/2006/main">
            <a:ext uri="{FF2B5EF4-FFF2-40B4-BE49-F238E27FC236}">
              <a16:creationId xmlns:a16="http://schemas.microsoft.com/office/drawing/2014/main" id="{A18C76BA-31D9-48A3-B423-B943731579E0}"/>
            </a:ext>
          </a:extLst>
        </cdr:cNvPr>
        <cdr:cNvSpPr/>
      </cdr:nvSpPr>
      <cdr:spPr>
        <a:xfrm xmlns:a="http://schemas.openxmlformats.org/drawingml/2006/main">
          <a:off x="7223357" y="0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0.78097</cdr:x>
      <cdr:y>0.58993</cdr:y>
    </cdr:from>
    <cdr:to>
      <cdr:x>0.80525</cdr:x>
      <cdr:y>0.63152</cdr:y>
    </cdr:to>
    <cdr:sp macro="" textlink="">
      <cdr:nvSpPr>
        <cdr:cNvPr id="13" name="Hexagon 12">
          <a:extLst xmlns:a="http://schemas.openxmlformats.org/drawingml/2006/main">
            <a:ext uri="{FF2B5EF4-FFF2-40B4-BE49-F238E27FC236}">
              <a16:creationId xmlns:a16="http://schemas.microsoft.com/office/drawing/2014/main" id="{A18C76BA-31D9-48A3-B423-B943731579E0}"/>
            </a:ext>
          </a:extLst>
        </cdr:cNvPr>
        <cdr:cNvSpPr/>
      </cdr:nvSpPr>
      <cdr:spPr>
        <a:xfrm xmlns:a="http://schemas.openxmlformats.org/drawingml/2006/main">
          <a:off x="7043054" y="2648773"/>
          <a:ext cx="218941" cy="18674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0.7193</cdr:x>
      <cdr:y>0.42614</cdr:y>
    </cdr:from>
    <cdr:to>
      <cdr:x>1</cdr:x>
      <cdr:y>0.48682</cdr:y>
    </cdr:to>
    <cdr:sp macro="" textlink="">
      <cdr:nvSpPr>
        <cdr:cNvPr id="14" name="TextBox 1">
          <a:extLst xmlns:a="http://schemas.openxmlformats.org/drawingml/2006/main">
            <a:ext uri="{FF2B5EF4-FFF2-40B4-BE49-F238E27FC236}">
              <a16:creationId xmlns:a16="http://schemas.microsoft.com/office/drawing/2014/main" id="{62A0A2C7-83D6-42D9-84A5-03E1AB03298B}"/>
            </a:ext>
          </a:extLst>
        </cdr:cNvPr>
        <cdr:cNvSpPr txBox="1"/>
      </cdr:nvSpPr>
      <cdr:spPr>
        <a:xfrm xmlns:a="http://schemas.openxmlformats.org/drawingml/2006/main">
          <a:off x="6486905" y="1913346"/>
          <a:ext cx="2531453" cy="272452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LIU-BWS (30 µm carbon wire)</a:t>
          </a:r>
        </a:p>
      </cdr:txBody>
    </cdr:sp>
  </cdr:relSizeAnchor>
  <cdr:relSizeAnchor xmlns:cdr="http://schemas.openxmlformats.org/drawingml/2006/chartDrawing">
    <cdr:from>
      <cdr:x>0.59168</cdr:x>
      <cdr:y>0.179</cdr:y>
    </cdr:from>
    <cdr:to>
      <cdr:x>0.87238</cdr:x>
      <cdr:y>0.23967</cdr:y>
    </cdr:to>
    <cdr:sp macro="" textlink="">
      <cdr:nvSpPr>
        <cdr:cNvPr id="15" name="TextBox 1">
          <a:extLst xmlns:a="http://schemas.openxmlformats.org/drawingml/2006/main">
            <a:ext uri="{FF2B5EF4-FFF2-40B4-BE49-F238E27FC236}">
              <a16:creationId xmlns:a16="http://schemas.microsoft.com/office/drawing/2014/main" id="{0CA78E16-D363-4C93-AEB8-0A41D25FD76E}"/>
            </a:ext>
          </a:extLst>
        </cdr:cNvPr>
        <cdr:cNvSpPr txBox="1"/>
      </cdr:nvSpPr>
      <cdr:spPr>
        <a:xfrm xmlns:a="http://schemas.openxmlformats.org/drawingml/2006/main">
          <a:off x="5335980" y="803699"/>
          <a:ext cx="2531454" cy="272407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BTV screen (1 mm of SiO</a:t>
          </a:r>
          <a:r>
            <a:rPr lang="en-US" sz="1000" baseline="-25000" dirty="0">
              <a:solidFill>
                <a:schemeClr val="bg1"/>
              </a:solidFill>
            </a:rPr>
            <a:t>2</a:t>
          </a:r>
          <a:r>
            <a:rPr lang="en-US" sz="1000" dirty="0">
              <a:solidFill>
                <a:schemeClr val="bg1"/>
              </a:solidFill>
            </a:rPr>
            <a:t>)</a:t>
          </a:r>
        </a:p>
      </cdr:txBody>
    </cdr:sp>
  </cdr:relSizeAnchor>
  <cdr:relSizeAnchor xmlns:cdr="http://schemas.openxmlformats.org/drawingml/2006/chartDrawing">
    <cdr:from>
      <cdr:x>0.54293</cdr:x>
      <cdr:y>0.05006</cdr:y>
    </cdr:from>
    <cdr:to>
      <cdr:x>0.82363</cdr:x>
      <cdr:y>0.11074</cdr:y>
    </cdr:to>
    <cdr:sp macro="" textlink="">
      <cdr:nvSpPr>
        <cdr:cNvPr id="16" name="TextBox 1">
          <a:extLst xmlns:a="http://schemas.openxmlformats.org/drawingml/2006/main">
            <a:ext uri="{FF2B5EF4-FFF2-40B4-BE49-F238E27FC236}">
              <a16:creationId xmlns:a16="http://schemas.microsoft.com/office/drawing/2014/main" id="{C808DCA5-DB24-4371-A4BA-46F1E00648B8}"/>
            </a:ext>
          </a:extLst>
        </cdr:cNvPr>
        <cdr:cNvSpPr txBox="1"/>
      </cdr:nvSpPr>
      <cdr:spPr>
        <a:xfrm xmlns:a="http://schemas.openxmlformats.org/drawingml/2006/main">
          <a:off x="4896365" y="224771"/>
          <a:ext cx="2531453" cy="272452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SEM wire (30 µm tungsten wire)</a:t>
          </a:r>
        </a:p>
      </cdr:txBody>
    </cdr:sp>
  </cdr:relSizeAnchor>
  <cdr:relSizeAnchor xmlns:cdr="http://schemas.openxmlformats.org/drawingml/2006/chartDrawing">
    <cdr:from>
      <cdr:x>0.64837</cdr:x>
      <cdr:y>0.63707</cdr:y>
    </cdr:from>
    <cdr:to>
      <cdr:x>0.98968</cdr:x>
      <cdr:y>0.69775</cdr:y>
    </cdr:to>
    <cdr:sp macro="" textlink="">
      <cdr:nvSpPr>
        <cdr:cNvPr id="17" name="TextBox 1">
          <a:extLst xmlns:a="http://schemas.openxmlformats.org/drawingml/2006/main">
            <a:ext uri="{FF2B5EF4-FFF2-40B4-BE49-F238E27FC236}">
              <a16:creationId xmlns:a16="http://schemas.microsoft.com/office/drawing/2014/main" id="{920A667F-069B-464E-B842-A8A7396E1629}"/>
            </a:ext>
          </a:extLst>
        </cdr:cNvPr>
        <cdr:cNvSpPr txBox="1"/>
      </cdr:nvSpPr>
      <cdr:spPr>
        <a:xfrm xmlns:a="http://schemas.openxmlformats.org/drawingml/2006/main">
          <a:off x="5847255" y="2860417"/>
          <a:ext cx="3078051" cy="272452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Smallest in literature (7 µm beryllium wire)</a:t>
          </a:r>
        </a:p>
      </cdr:txBody>
    </cdr:sp>
  </cdr:relSizeAnchor>
  <cdr:relSizeAnchor xmlns:cdr="http://schemas.openxmlformats.org/drawingml/2006/chartDrawing">
    <cdr:from>
      <cdr:x>0.02057</cdr:x>
      <cdr:y>0.05115</cdr:y>
    </cdr:from>
    <cdr:to>
      <cdr:x>0.38086</cdr:x>
      <cdr:y>0.11285</cdr:y>
    </cdr:to>
    <cdr:sp macro="" textlink="">
      <cdr:nvSpPr>
        <cdr:cNvPr id="21" name="TextBox 1">
          <a:extLst xmlns:a="http://schemas.openxmlformats.org/drawingml/2006/main">
            <a:ext uri="{FF2B5EF4-FFF2-40B4-BE49-F238E27FC236}">
              <a16:creationId xmlns:a16="http://schemas.microsoft.com/office/drawing/2014/main" id="{FB441477-AEA0-4965-AA01-E29CAD232260}"/>
            </a:ext>
          </a:extLst>
        </cdr:cNvPr>
        <cdr:cNvSpPr txBox="1"/>
      </cdr:nvSpPr>
      <cdr:spPr>
        <a:xfrm xmlns:a="http://schemas.openxmlformats.org/drawingml/2006/main">
          <a:off x="185463" y="229681"/>
          <a:ext cx="3249289" cy="27699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rgbClr val="000000"/>
              </a:solidFill>
            </a:rPr>
            <a:t>Vacuum, radiation and beam lifetime limits</a:t>
          </a:r>
        </a:p>
      </cdr:txBody>
    </cdr:sp>
  </cdr:relSizeAnchor>
  <cdr:relSizeAnchor xmlns:cdr="http://schemas.openxmlformats.org/drawingml/2006/chartDrawing">
    <cdr:from>
      <cdr:x>0.53562</cdr:x>
      <cdr:y>0.50254</cdr:y>
    </cdr:from>
    <cdr:to>
      <cdr:x>0.5599</cdr:x>
      <cdr:y>0.54413</cdr:y>
    </cdr:to>
    <cdr:sp macro="" textlink="">
      <cdr:nvSpPr>
        <cdr:cNvPr id="4" name="Hexagon 3">
          <a:extLst xmlns:a="http://schemas.openxmlformats.org/drawingml/2006/main">
            <a:ext uri="{FF2B5EF4-FFF2-40B4-BE49-F238E27FC236}">
              <a16:creationId xmlns:a16="http://schemas.microsoft.com/office/drawing/2014/main" id="{2B656CF1-E48F-5440-14C9-9DF025F13C0E}"/>
            </a:ext>
          </a:extLst>
        </cdr:cNvPr>
        <cdr:cNvSpPr/>
      </cdr:nvSpPr>
      <cdr:spPr>
        <a:xfrm xmlns:a="http://schemas.openxmlformats.org/drawingml/2006/main">
          <a:off x="4329036" y="1809506"/>
          <a:ext cx="196237" cy="149754"/>
        </a:xfrm>
        <a:prstGeom xmlns:a="http://schemas.openxmlformats.org/drawingml/2006/main" prst="hexagon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0.36636</cdr:x>
      <cdr:y>0.36898</cdr:y>
    </cdr:from>
    <cdr:to>
      <cdr:x>0.6796</cdr:x>
      <cdr:y>0.49796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DE474EE1-52D2-6629-51E7-CE8C3D1DA9D2}"/>
            </a:ext>
          </a:extLst>
        </cdr:cNvPr>
        <cdr:cNvSpPr txBox="1"/>
      </cdr:nvSpPr>
      <cdr:spPr>
        <a:xfrm xmlns:a="http://schemas.openxmlformats.org/drawingml/2006/main">
          <a:off x="2961007" y="1328594"/>
          <a:ext cx="2531693" cy="464421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>
              <a:solidFill>
                <a:schemeClr val="bg1"/>
              </a:solidFill>
            </a:rPr>
            <a:t>Single-walled nano-tube wire with same breaking load as existing WS wires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694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196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060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806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33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38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18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HL-LHC BH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7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4088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HL-LHC BH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31640" y="1803769"/>
            <a:ext cx="7200000" cy="1350000"/>
          </a:xfrm>
        </p:spPr>
        <p:txBody>
          <a:bodyPr/>
          <a:lstStyle/>
          <a:p>
            <a:r>
              <a:rPr lang="en-US" dirty="0"/>
              <a:t>Low Density Wires: Development for beam halo monitoring - status and plans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31640" y="3363838"/>
            <a:ext cx="6872808" cy="41631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G. Aliana Cervera, C. Pasquino, R. </a:t>
            </a:r>
            <a:r>
              <a:rPr lang="en-US" dirty="0" err="1"/>
              <a:t>Veness</a:t>
            </a:r>
            <a:r>
              <a:rPr lang="en-US" dirty="0"/>
              <a:t> (CERN)</a:t>
            </a:r>
          </a:p>
          <a:p>
            <a:r>
              <a:rPr lang="en-US" dirty="0"/>
              <a:t>A. Lunt, D. Mattia (University of Bath)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F35DFF-BE32-C824-A8C1-5E70DF198B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HL-LHC Beam Halo Review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E24DD-3DE3-5416-8102-B35FE9BBF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0CB94-110F-94B0-1BD7-65E8E0C3E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352488" cy="540000"/>
          </a:xfrm>
        </p:spPr>
        <p:txBody>
          <a:bodyPr/>
          <a:lstStyle/>
          <a:p>
            <a:r>
              <a:rPr lang="en-GB" dirty="0"/>
              <a:t>Thermal studies – Current wire in the BHM (</a:t>
            </a:r>
            <a:r>
              <a:rPr lang="el-GR" dirty="0"/>
              <a:t>3.5σ</a:t>
            </a:r>
            <a:r>
              <a:rPr lang="en-GB" dirty="0"/>
              <a:t>) </a:t>
            </a:r>
            <a:endParaRPr lang="en-GB" sz="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B13DA-9B51-8327-89A2-5FD2A9832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DDFEB-EF26-E170-DA40-124837D5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E92CF28-C25E-8354-02E7-57CC2D30A376}"/>
              </a:ext>
            </a:extLst>
          </p:cNvPr>
          <p:cNvCxnSpPr>
            <a:cxnSpLocks/>
          </p:cNvCxnSpPr>
          <p:nvPr/>
        </p:nvCxnSpPr>
        <p:spPr>
          <a:xfrm>
            <a:off x="2042081" y="4392470"/>
            <a:ext cx="486054" cy="0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DC6E3ACE-77A5-7C6B-D6C5-A5B66130F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FCFA887D-6637-3423-480D-A317E551B617}"/>
              </a:ext>
            </a:extLst>
          </p:cNvPr>
          <p:cNvSpPr txBox="1">
            <a:spLocks/>
          </p:cNvSpPr>
          <p:nvPr/>
        </p:nvSpPr>
        <p:spPr>
          <a:xfrm>
            <a:off x="6012160" y="596208"/>
            <a:ext cx="1511361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Scanning wire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E9A66F28-F434-9AE7-9C74-6FBC90C1AD90}"/>
              </a:ext>
            </a:extLst>
          </p:cNvPr>
          <p:cNvSpPr txBox="1">
            <a:spLocks/>
          </p:cNvSpPr>
          <p:nvPr/>
        </p:nvSpPr>
        <p:spPr>
          <a:xfrm>
            <a:off x="2637285" y="596208"/>
            <a:ext cx="1511361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Stationary wire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4AF2254B-2CE2-D0CD-72CE-37964CED6305}"/>
              </a:ext>
            </a:extLst>
          </p:cNvPr>
          <p:cNvSpPr txBox="1">
            <a:spLocks/>
          </p:cNvSpPr>
          <p:nvPr/>
        </p:nvSpPr>
        <p:spPr>
          <a:xfrm>
            <a:off x="679138" y="1779661"/>
            <a:ext cx="746725" cy="2160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ca-ES" sz="1400" b="1" dirty="0">
                <a:solidFill>
                  <a:schemeClr val="tx2">
                    <a:lumMod val="50000"/>
                  </a:schemeClr>
                </a:solidFill>
              </a:rPr>
              <a:t>300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</a:rPr>
              <a:t> µm</a:t>
            </a:r>
            <a:r>
              <a:rPr lang="ca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l-GR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9926453A-9217-3E4A-24FE-441705C740EC}"/>
              </a:ext>
            </a:extLst>
          </p:cNvPr>
          <p:cNvSpPr txBox="1">
            <a:spLocks/>
          </p:cNvSpPr>
          <p:nvPr/>
        </p:nvSpPr>
        <p:spPr>
          <a:xfrm>
            <a:off x="679137" y="3391739"/>
            <a:ext cx="746725" cy="2160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ca-ES" sz="1400" b="1" dirty="0">
                <a:solidFill>
                  <a:schemeClr val="tx2">
                    <a:lumMod val="50000"/>
                  </a:schemeClr>
                </a:solidFill>
              </a:rPr>
              <a:t>200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</a:rPr>
              <a:t> µm</a:t>
            </a:r>
            <a:r>
              <a:rPr lang="ca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l-GR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299CD718-46E6-37DF-70C1-A36F0BAC5C19}"/>
              </a:ext>
            </a:extLst>
          </p:cNvPr>
          <p:cNvSpPr txBox="1">
            <a:spLocks/>
          </p:cNvSpPr>
          <p:nvPr/>
        </p:nvSpPr>
        <p:spPr>
          <a:xfrm>
            <a:off x="636845" y="596208"/>
            <a:ext cx="1020730" cy="3236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ca-ES" sz="1400" b="1" dirty="0" err="1">
                <a:solidFill>
                  <a:schemeClr val="tx2">
                    <a:lumMod val="50000"/>
                  </a:schemeClr>
                </a:solidFill>
              </a:rPr>
              <a:t>Beam</a:t>
            </a:r>
            <a:r>
              <a:rPr lang="ca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ca-ES" sz="1400" b="1" dirty="0" err="1">
                <a:solidFill>
                  <a:schemeClr val="tx2">
                    <a:lumMod val="50000"/>
                  </a:schemeClr>
                </a:solidFill>
              </a:rPr>
              <a:t>size</a:t>
            </a: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578F070D-8AF6-B65A-4892-29FD3822AEED}"/>
              </a:ext>
            </a:extLst>
          </p:cNvPr>
          <p:cNvSpPr txBox="1"/>
          <p:nvPr/>
        </p:nvSpPr>
        <p:spPr>
          <a:xfrm>
            <a:off x="2042081" y="4855558"/>
            <a:ext cx="204721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a-ES" sz="900" dirty="0"/>
              <a:t>w/ </a:t>
            </a:r>
            <a:r>
              <a:rPr lang="ca-ES" sz="900" dirty="0" err="1"/>
              <a:t>Collaboration</a:t>
            </a:r>
            <a:r>
              <a:rPr lang="ca-ES" sz="900" dirty="0"/>
              <a:t> of A. </a:t>
            </a:r>
            <a:r>
              <a:rPr lang="ca-ES" sz="900" dirty="0" err="1"/>
              <a:t>Abouelenain</a:t>
            </a:r>
            <a:endParaRPr lang="en-GB" dirty="0"/>
          </a:p>
        </p:txBody>
      </p:sp>
      <p:pic>
        <p:nvPicPr>
          <p:cNvPr id="2050" name="Picture 2" descr="Imatge de sortida">
            <a:extLst>
              <a:ext uri="{FF2B5EF4-FFF2-40B4-BE49-F238E27FC236}">
                <a16:creationId xmlns:a16="http://schemas.microsoft.com/office/drawing/2014/main" id="{C10A7B70-F583-3351-B5D1-B3A7C27D0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946" y="827933"/>
            <a:ext cx="3078085" cy="196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tge de sortida">
            <a:extLst>
              <a:ext uri="{FF2B5EF4-FFF2-40B4-BE49-F238E27FC236}">
                <a16:creationId xmlns:a16="http://schemas.microsoft.com/office/drawing/2014/main" id="{E3B3BCA1-0A4A-F3A4-82CB-C51C97095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280" y="2851216"/>
            <a:ext cx="3078085" cy="196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tge de sortida">
            <a:extLst>
              <a:ext uri="{FF2B5EF4-FFF2-40B4-BE49-F238E27FC236}">
                <a16:creationId xmlns:a16="http://schemas.microsoft.com/office/drawing/2014/main" id="{897E05E8-8160-B2DD-2BB1-3CEFEE65F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356" y="804615"/>
            <a:ext cx="3041706" cy="19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tge de sortida">
            <a:extLst>
              <a:ext uri="{FF2B5EF4-FFF2-40B4-BE49-F238E27FC236}">
                <a16:creationId xmlns:a16="http://schemas.microsoft.com/office/drawing/2014/main" id="{E426B658-9C33-D4FD-E362-D641AEA89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356" y="2851216"/>
            <a:ext cx="3041706" cy="19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59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F0332-4A2B-A513-482C-0FF92DB54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4EF8C-913F-B145-1473-54C91A3F3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Thermal </a:t>
            </a:r>
            <a:r>
              <a:rPr lang="en-GB" dirty="0"/>
              <a:t>studies – Physical limits</a:t>
            </a:r>
            <a:endParaRPr lang="en-GB" sz="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5EBDEE-9E31-14D0-6AC3-0582D0307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F77728-3D3C-D6A7-EF9E-D422138CC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49B4415-6808-955A-D476-665B7473203A}"/>
              </a:ext>
            </a:extLst>
          </p:cNvPr>
          <p:cNvCxnSpPr>
            <a:cxnSpLocks/>
          </p:cNvCxnSpPr>
          <p:nvPr/>
        </p:nvCxnSpPr>
        <p:spPr>
          <a:xfrm>
            <a:off x="2042081" y="4392470"/>
            <a:ext cx="486054" cy="0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5B2BA3F2-1A95-20DA-EB1A-20D1784BA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B75C13-86DA-08E2-0EAE-507696F22006}"/>
              </a:ext>
            </a:extLst>
          </p:cNvPr>
          <p:cNvSpPr txBox="1">
            <a:spLocks/>
          </p:cNvSpPr>
          <p:nvPr/>
        </p:nvSpPr>
        <p:spPr>
          <a:xfrm>
            <a:off x="4951982" y="914401"/>
            <a:ext cx="4094818" cy="368022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Simulation Characteristics</a:t>
            </a:r>
          </a:p>
          <a:p>
            <a:pPr marL="285750" indent="-285750">
              <a:spcBef>
                <a:spcPts val="1800"/>
              </a:spcBef>
              <a:spcAft>
                <a:spcPts val="400"/>
              </a:spcAft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Energy of 7 TeV – Intensity of 5.7e14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Limitations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Carbon atoms being knocked out have been neglected. 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Wire defects have not been considered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Wire characteristics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0.01 µm of diameter . 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Density of 0,8 g/cm3 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Imatge de sortida">
            <a:extLst>
              <a:ext uri="{FF2B5EF4-FFF2-40B4-BE49-F238E27FC236}">
                <a16:creationId xmlns:a16="http://schemas.microsoft.com/office/drawing/2014/main" id="{AF5CAC0A-000A-49FF-2544-A0FB6EEE8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84" y="1333426"/>
            <a:ext cx="4520495" cy="288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560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C4B47D-F5FE-C2B8-C607-8511D0D48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BE9E5-43C5-CA11-96BC-915C33823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Inelastic collisions studies</a:t>
            </a:r>
            <a:endParaRPr lang="en-GB" sz="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FDE625-18E9-1149-69FD-3B817FC53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B55792-0789-C5B4-CA78-E1374C77F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31B6216-3F81-CCF9-3C4D-A5706BCFAAB9}"/>
              </a:ext>
            </a:extLst>
          </p:cNvPr>
          <p:cNvCxnSpPr>
            <a:cxnSpLocks/>
          </p:cNvCxnSpPr>
          <p:nvPr/>
        </p:nvCxnSpPr>
        <p:spPr>
          <a:xfrm>
            <a:off x="2042081" y="4392470"/>
            <a:ext cx="486054" cy="0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1637E798-F4C7-544B-9047-FFF819588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pic>
        <p:nvPicPr>
          <p:cNvPr id="6" name="Imagen 5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DEFA3418-D471-F8EF-6551-6BD9C0329C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239" t="7802" r="8430" b="2835"/>
          <a:stretch/>
        </p:blipFill>
        <p:spPr>
          <a:xfrm>
            <a:off x="314447" y="1111468"/>
            <a:ext cx="5760000" cy="2920563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D11081BB-30AD-D3B6-D330-586FDFD095B2}"/>
              </a:ext>
            </a:extLst>
          </p:cNvPr>
          <p:cNvSpPr txBox="1">
            <a:spLocks/>
          </p:cNvSpPr>
          <p:nvPr/>
        </p:nvSpPr>
        <p:spPr>
          <a:xfrm>
            <a:off x="6058976" y="1151517"/>
            <a:ext cx="2987824" cy="34431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Simulation conditions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Energy – 6,5 TeV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Intensity – 5,7e14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Scanning speed – 1 m/s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Quench limit – 4e8 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19">
            <a:extLst>
              <a:ext uri="{FF2B5EF4-FFF2-40B4-BE49-F238E27FC236}">
                <a16:creationId xmlns:a16="http://schemas.microsoft.com/office/drawing/2014/main" id="{9138D4E2-AA4E-7DBF-700C-062308DDC33C}"/>
              </a:ext>
            </a:extLst>
          </p:cNvPr>
          <p:cNvSpPr txBox="1"/>
          <p:nvPr/>
        </p:nvSpPr>
        <p:spPr>
          <a:xfrm>
            <a:off x="8443599" y="4660099"/>
            <a:ext cx="1918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a-ES" sz="900" dirty="0"/>
              <a:t>(5)</a:t>
            </a:r>
            <a:endParaRPr lang="en-GB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D391C51-6A8D-6B5E-8874-17DCA67B42DD}"/>
              </a:ext>
            </a:extLst>
          </p:cNvPr>
          <p:cNvSpPr txBox="1"/>
          <p:nvPr/>
        </p:nvSpPr>
        <p:spPr>
          <a:xfrm>
            <a:off x="3635896" y="2719180"/>
            <a:ext cx="1040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dirty="0" err="1"/>
              <a:t>Safe</a:t>
            </a:r>
            <a:r>
              <a:rPr lang="ca-ES" sz="1200" dirty="0"/>
              <a:t> </a:t>
            </a:r>
            <a:r>
              <a:rPr lang="ca-ES" sz="1200" dirty="0" err="1"/>
              <a:t>area</a:t>
            </a:r>
            <a:endParaRPr lang="es-ES" sz="12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DC4A181-6639-F3C9-CE74-A4E501396765}"/>
              </a:ext>
            </a:extLst>
          </p:cNvPr>
          <p:cNvSpPr txBox="1"/>
          <p:nvPr/>
        </p:nvSpPr>
        <p:spPr>
          <a:xfrm>
            <a:off x="4829220" y="1851670"/>
            <a:ext cx="104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dirty="0" err="1"/>
              <a:t>Quenching</a:t>
            </a:r>
            <a:r>
              <a:rPr lang="ca-ES" sz="1200" dirty="0"/>
              <a:t> </a:t>
            </a:r>
            <a:r>
              <a:rPr lang="ca-ES" sz="1200" dirty="0" err="1"/>
              <a:t>area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303549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D33F8-FF5F-BB64-2DF5-80B0295FE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708DE-EAD2-214C-A954-3301271AD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  <a:endParaRPr lang="en-GB" sz="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D09AAB-C2CF-3927-73C0-417ECF850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55E29-3299-3282-989A-6F321234F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AFA844F-F2ED-7FB8-8054-F59401EB4A67}"/>
              </a:ext>
            </a:extLst>
          </p:cNvPr>
          <p:cNvCxnSpPr>
            <a:cxnSpLocks/>
          </p:cNvCxnSpPr>
          <p:nvPr/>
        </p:nvCxnSpPr>
        <p:spPr>
          <a:xfrm>
            <a:off x="2042081" y="4392470"/>
            <a:ext cx="486054" cy="0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92C77B86-DBC9-2DE7-D4FE-40D4F504A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C870B74B-47F6-C6BC-B07B-456EDF32B902}"/>
              </a:ext>
            </a:extLst>
          </p:cNvPr>
          <p:cNvSpPr txBox="1">
            <a:spLocks noGrp="1"/>
          </p:cNvSpPr>
          <p:nvPr>
            <p:ph sz="half" idx="1"/>
          </p:nvPr>
        </p:nvSpPr>
        <p:spPr bwMode="auto">
          <a:xfrm>
            <a:off x="461188" y="580871"/>
            <a:ext cx="8359284" cy="427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CNT-based Beam Wire Scanners (BWS) could enable precise and reliable monitoring of the beam halo, even at high intensities and energies. </a:t>
            </a:r>
          </a:p>
          <a:p>
            <a:pPr lvl="1"/>
            <a:r>
              <a:rPr lang="en-US" sz="1200" dirty="0"/>
              <a:t>The low-density nature and small diameters of CNT wires reduce beam interaction, preserving beam quality.</a:t>
            </a:r>
          </a:p>
          <a:p>
            <a:pPr lvl="1"/>
            <a:r>
              <a:rPr lang="en-US" sz="1200" dirty="0"/>
              <a:t>CNT wires exhibit improved properties over the current Carbon Fiber wire.</a:t>
            </a:r>
          </a:p>
          <a:p>
            <a:r>
              <a:rPr lang="en-GB" sz="1600" dirty="0"/>
              <a:t>Streamlined integration with the next generation of linear beam wire scanner.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GB" sz="1600" dirty="0"/>
              <a:t>State-of-the-art advancements driven by active R&amp;D, with key contributions from our collaborations with leading partners</a:t>
            </a:r>
          </a:p>
          <a:p>
            <a:pPr lvl="1"/>
            <a:r>
              <a:rPr lang="en-US" sz="1200" dirty="0"/>
              <a:t>20-21 June 2023 Workshop - Low density materials for Beam Instrumentation</a:t>
            </a:r>
          </a:p>
          <a:p>
            <a:r>
              <a:rPr lang="en-US" sz="1600" dirty="0"/>
              <a:t>Further testing and characterization is required to ensure an adequate performance.</a:t>
            </a:r>
          </a:p>
          <a:p>
            <a:endParaRPr lang="en-US" sz="1400" dirty="0"/>
          </a:p>
          <a:p>
            <a:r>
              <a:rPr lang="en-US" sz="1600" dirty="0"/>
              <a:t>Concerning expected accuracy, contrast, signal levels, a BH monitor via wires needs more studies and simulations. Basic information can be inferred from standard BWS are:</a:t>
            </a:r>
          </a:p>
          <a:p>
            <a:pPr lvl="1"/>
            <a:r>
              <a:rPr lang="en-US" sz="1200" dirty="0"/>
              <a:t>Present BWS flying at 1m/s -&gt; achievable contrast in the range 1e-3 to 1e-2</a:t>
            </a:r>
          </a:p>
          <a:p>
            <a:pPr lvl="1"/>
            <a:r>
              <a:rPr lang="en-US" sz="1200" dirty="0"/>
              <a:t>1D profile only (unless </a:t>
            </a:r>
            <a:r>
              <a:rPr lang="en-US" sz="1200" dirty="0" err="1"/>
              <a:t>tomoscopy</a:t>
            </a:r>
            <a:r>
              <a:rPr lang="en-US" sz="1200" dirty="0"/>
              <a:t> via multiple BWS can be implemented)</a:t>
            </a:r>
          </a:p>
          <a:p>
            <a:pPr lvl="1"/>
            <a:r>
              <a:rPr lang="en-US" sz="1200" dirty="0"/>
              <a:t> Bunch per bunch possibility (may need to be integrated over many turns)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99358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070F24-602F-0F71-0A46-6A532CFE5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923678"/>
            <a:ext cx="7920000" cy="540000"/>
          </a:xfrm>
        </p:spPr>
        <p:txBody>
          <a:bodyPr/>
          <a:lstStyle/>
          <a:p>
            <a:r>
              <a:rPr lang="ca-ES" dirty="0" err="1"/>
              <a:t>Thank</a:t>
            </a:r>
            <a:r>
              <a:rPr lang="ca-ES" dirty="0"/>
              <a:t> </a:t>
            </a:r>
            <a:r>
              <a:rPr lang="ca-ES" dirty="0" err="1"/>
              <a:t>you</a:t>
            </a:r>
            <a:r>
              <a:rPr lang="ca-ES" dirty="0"/>
              <a:t> for </a:t>
            </a:r>
            <a:r>
              <a:rPr lang="ca-ES" dirty="0" err="1"/>
              <a:t>your</a:t>
            </a:r>
            <a:r>
              <a:rPr lang="ca-ES" dirty="0"/>
              <a:t> </a:t>
            </a:r>
            <a:r>
              <a:rPr lang="ca-ES" dirty="0" err="1"/>
              <a:t>attention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D3D84-703B-1D01-EE90-853AB638A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4D8E610-6A51-FCCC-BC54-47D21F6C5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191CFDB0-3349-601B-A7A0-DB31034620A3}"/>
              </a:ext>
            </a:extLst>
          </p:cNvPr>
          <p:cNvSpPr txBox="1">
            <a:spLocks/>
          </p:cNvSpPr>
          <p:nvPr/>
        </p:nvSpPr>
        <p:spPr>
          <a:xfrm>
            <a:off x="827584" y="2409823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000" dirty="0"/>
              <a:t>Any </a:t>
            </a:r>
            <a:r>
              <a:rPr lang="ca-ES" sz="2000" dirty="0" err="1"/>
              <a:t>questions</a:t>
            </a:r>
            <a:r>
              <a:rPr lang="ca-ES" sz="2000" dirty="0"/>
              <a:t>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5806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904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EB1EC-A51D-F765-C00D-3D86017C3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Wire-scanners (WS)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9270C-0786-615C-C453-579875C11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843AC-CC91-034F-682F-1B9E6C9C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Content Placeholder 14" descr="Diagram&#10;&#10;Description automatically generated">
            <a:extLst>
              <a:ext uri="{FF2B5EF4-FFF2-40B4-BE49-F238E27FC236}">
                <a16:creationId xmlns:a16="http://schemas.microsoft.com/office/drawing/2014/main" id="{FB08AFB9-BABF-F389-9FF9-E631447009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42" y="1067665"/>
            <a:ext cx="6054577" cy="338432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B51C6D0-A807-4DD3-9478-6A43ED69A5D0}"/>
              </a:ext>
            </a:extLst>
          </p:cNvPr>
          <p:cNvGrpSpPr/>
          <p:nvPr/>
        </p:nvGrpSpPr>
        <p:grpSpPr>
          <a:xfrm>
            <a:off x="6299560" y="678072"/>
            <a:ext cx="2109789" cy="3602865"/>
            <a:chOff x="8077199" y="1071736"/>
            <a:chExt cx="2813052" cy="480382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E668A14-7C23-0DB9-2556-5D641D3CF6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98" t="5719"/>
            <a:stretch/>
          </p:blipFill>
          <p:spPr>
            <a:xfrm>
              <a:off x="8077199" y="1071736"/>
              <a:ext cx="2813052" cy="236938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" name="Picture 11" descr="A picture containing tool&#10;&#10;Description automatically generated">
              <a:extLst>
                <a:ext uri="{FF2B5EF4-FFF2-40B4-BE49-F238E27FC236}">
                  <a16:creationId xmlns:a16="http://schemas.microsoft.com/office/drawing/2014/main" id="{9BC46639-0E53-0182-0FA1-E50C59C5AA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29" r="2089"/>
            <a:stretch/>
          </p:blipFill>
          <p:spPr>
            <a:xfrm>
              <a:off x="8077199" y="3506756"/>
              <a:ext cx="2813052" cy="23688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sp>
        <p:nvSpPr>
          <p:cNvPr id="4" name="TextBox 17">
            <a:extLst>
              <a:ext uri="{FF2B5EF4-FFF2-40B4-BE49-F238E27FC236}">
                <a16:creationId xmlns:a16="http://schemas.microsoft.com/office/drawing/2014/main" id="{4620C61E-534D-4AFA-C2D8-EBB683218C88}"/>
              </a:ext>
            </a:extLst>
          </p:cNvPr>
          <p:cNvSpPr txBox="1"/>
          <p:nvPr/>
        </p:nvSpPr>
        <p:spPr>
          <a:xfrm>
            <a:off x="7758354" y="4528798"/>
            <a:ext cx="905697" cy="12695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825" dirty="0"/>
              <a:t>A. </a:t>
            </a:r>
            <a:r>
              <a:rPr lang="en-GB" sz="825" dirty="0" err="1"/>
              <a:t>Mariet</a:t>
            </a:r>
            <a:r>
              <a:rPr lang="en-GB" sz="825" dirty="0"/>
              <a:t> (2023) [3]</a:t>
            </a:r>
            <a:endParaRPr lang="en-GB" sz="1350" dirty="0"/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136C00CF-3098-A46A-0CA4-6B0504880BBA}"/>
              </a:ext>
            </a:extLst>
          </p:cNvPr>
          <p:cNvSpPr txBox="1"/>
          <p:nvPr/>
        </p:nvSpPr>
        <p:spPr>
          <a:xfrm>
            <a:off x="6354198" y="4330161"/>
            <a:ext cx="1659109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6. Linear and rotary Wire Scanners  </a:t>
            </a:r>
            <a:endParaRPr lang="en-GB" sz="1350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605E89AF-F26F-EF20-064D-4073F4ADC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</p:spTree>
    <p:extLst>
      <p:ext uri="{BB962C8B-B14F-4D97-AF65-F5344CB8AC3E}">
        <p14:creationId xmlns:p14="http://schemas.microsoft.com/office/powerpoint/2010/main" val="1883906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EB1EC-A51D-F765-C00D-3D86017C3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Wire scanners challenges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9270C-0786-615C-C453-579875C11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843AC-CC91-034F-682F-1B9E6C9C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B7B7651-EDAA-173A-D6CB-B8C032F9B531}"/>
              </a:ext>
            </a:extLst>
          </p:cNvPr>
          <p:cNvGrpSpPr/>
          <p:nvPr/>
        </p:nvGrpSpPr>
        <p:grpSpPr>
          <a:xfrm>
            <a:off x="444845" y="1027572"/>
            <a:ext cx="8264036" cy="1485010"/>
            <a:chOff x="170030" y="2028137"/>
            <a:chExt cx="11018715" cy="1980012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D777B3B-3446-3891-5485-74ED6913336D}"/>
                </a:ext>
              </a:extLst>
            </p:cNvPr>
            <p:cNvGrpSpPr/>
            <p:nvPr/>
          </p:nvGrpSpPr>
          <p:grpSpPr>
            <a:xfrm>
              <a:off x="262732" y="2713964"/>
              <a:ext cx="4435652" cy="1206417"/>
              <a:chOff x="1557103" y="2239712"/>
              <a:chExt cx="4435652" cy="1206417"/>
            </a:xfrm>
          </p:grpSpPr>
          <p:pic>
            <p:nvPicPr>
              <p:cNvPr id="86" name="Content Placeholder 11">
                <a:extLst>
                  <a:ext uri="{FF2B5EF4-FFF2-40B4-BE49-F238E27FC236}">
                    <a16:creationId xmlns:a16="http://schemas.microsoft.com/office/drawing/2014/main" id="{984D0B33-568A-CE6F-AD33-A9B9DAE940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22642"/>
              <a:stretch/>
            </p:blipFill>
            <p:spPr>
              <a:xfrm>
                <a:off x="1557103" y="2239712"/>
                <a:ext cx="4435652" cy="1206417"/>
              </a:xfrm>
              <a:prstGeom prst="rect">
                <a:avLst/>
              </a:prstGeom>
              <a:ln w="12700" cap="sq">
                <a:solidFill>
                  <a:srgbClr val="000000"/>
                </a:solidFill>
                <a:prstDash val="solid"/>
                <a:miter lim="800000"/>
              </a:ln>
              <a:effectLst/>
            </p:spPr>
          </p:pic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CF8E5B7-A43A-C4CB-D1FB-DD49EF594F29}"/>
                  </a:ext>
                </a:extLst>
              </p:cNvPr>
              <p:cNvSpPr txBox="1"/>
              <p:nvPr/>
            </p:nvSpPr>
            <p:spPr>
              <a:xfrm>
                <a:off x="3189374" y="2634107"/>
                <a:ext cx="928191" cy="3077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d = 34 µm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F3BFA9BB-027B-C619-C811-0C95A70570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0938" y="2337586"/>
                <a:ext cx="0" cy="88930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6E9DFE4-EBF4-A8D0-56ED-3B5B820C0DD2}"/>
                </a:ext>
              </a:extLst>
            </p:cNvPr>
            <p:cNvSpPr txBox="1"/>
            <p:nvPr/>
          </p:nvSpPr>
          <p:spPr>
            <a:xfrm>
              <a:off x="170030" y="2187960"/>
              <a:ext cx="4566320" cy="307776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Today, </a:t>
              </a:r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ageing of Carbon Fiber wires is a limitation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78344885-BFD4-42FC-91B2-A2084593F426}"/>
                </a:ext>
              </a:extLst>
            </p:cNvPr>
            <p:cNvGrpSpPr/>
            <p:nvPr/>
          </p:nvGrpSpPr>
          <p:grpSpPr>
            <a:xfrm>
              <a:off x="4798121" y="2028137"/>
              <a:ext cx="6390624" cy="1980012"/>
              <a:chOff x="256361" y="2754995"/>
              <a:chExt cx="6390624" cy="1980012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7A354597-98E4-5FFC-0209-1A71C8B57FE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56361" y="2754995"/>
                <a:ext cx="6390624" cy="1980012"/>
                <a:chOff x="7263951" y="723786"/>
                <a:chExt cx="8909858" cy="2760548"/>
              </a:xfrm>
            </p:grpSpPr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7194B9E1-72C1-13E1-9723-45B75E4611E3}"/>
                    </a:ext>
                  </a:extLst>
                </p:cNvPr>
                <p:cNvGrpSpPr/>
                <p:nvPr/>
              </p:nvGrpSpPr>
              <p:grpSpPr>
                <a:xfrm>
                  <a:off x="7263951" y="723786"/>
                  <a:ext cx="8909858" cy="2760548"/>
                  <a:chOff x="7283001" y="736649"/>
                  <a:chExt cx="8909858" cy="2760548"/>
                </a:xfrm>
              </p:grpSpPr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46B77C5F-B563-DB82-93D2-BEB0327DA0EC}"/>
                      </a:ext>
                    </a:extLst>
                  </p:cNvPr>
                  <p:cNvGrpSpPr/>
                  <p:nvPr/>
                </p:nvGrpSpPr>
                <p:grpSpPr>
                  <a:xfrm>
                    <a:off x="7283001" y="736649"/>
                    <a:ext cx="8909858" cy="2760548"/>
                    <a:chOff x="7283001" y="736649"/>
                    <a:chExt cx="8909858" cy="2760548"/>
                  </a:xfrm>
                </p:grpSpPr>
                <p:grpSp>
                  <p:nvGrpSpPr>
                    <p:cNvPr id="73" name="Group 72">
                      <a:extLst>
                        <a:ext uri="{FF2B5EF4-FFF2-40B4-BE49-F238E27FC236}">
                          <a16:creationId xmlns:a16="http://schemas.microsoft.com/office/drawing/2014/main" id="{158513D2-5F6A-3D37-FF00-653A56D7E6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83001" y="736649"/>
                      <a:ext cx="8909858" cy="2760548"/>
                      <a:chOff x="8006531" y="1087899"/>
                      <a:chExt cx="8909858" cy="2760548"/>
                    </a:xfrm>
                  </p:grpSpPr>
                  <p:grpSp>
                    <p:nvGrpSpPr>
                      <p:cNvPr id="78" name="Group 77">
                        <a:extLst>
                          <a:ext uri="{FF2B5EF4-FFF2-40B4-BE49-F238E27FC236}">
                            <a16:creationId xmlns:a16="http://schemas.microsoft.com/office/drawing/2014/main" id="{70E943E2-143A-1D68-A850-C6A2F58A3C8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006531" y="1087899"/>
                        <a:ext cx="4406964" cy="2760548"/>
                        <a:chOff x="5521599" y="762205"/>
                        <a:chExt cx="4394406" cy="2760548"/>
                      </a:xfrm>
                    </p:grpSpPr>
                    <p:pic>
                      <p:nvPicPr>
                        <p:cNvPr id="80" name="Picture 79">
                          <a:extLst>
                            <a:ext uri="{FF2B5EF4-FFF2-40B4-BE49-F238E27FC236}">
                              <a16:creationId xmlns:a16="http://schemas.microsoft.com/office/drawing/2014/main" id="{832F2810-DAA1-D386-27FA-5563B883F925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1318" t="1841" r="2169" b="9329"/>
                        <a:stretch/>
                      </p:blipFill>
                      <p:spPr>
                        <a:xfrm>
                          <a:off x="5564600" y="762205"/>
                          <a:ext cx="4351405" cy="2649108"/>
                        </a:xfrm>
                        <a:prstGeom prst="rect">
                          <a:avLst/>
                        </a:prstGeom>
                        <a:ln w="12700" cap="sq">
                          <a:solidFill>
                            <a:srgbClr val="000000"/>
                          </a:solidFill>
                          <a:prstDash val="solid"/>
                          <a:miter lim="800000"/>
                        </a:ln>
                        <a:effectLst/>
                      </p:spPr>
                    </p:pic>
                    <p:sp>
                      <p:nvSpPr>
                        <p:cNvPr id="81" name="TextBox 80">
                          <a:extLst>
                            <a:ext uri="{FF2B5EF4-FFF2-40B4-BE49-F238E27FC236}">
                              <a16:creationId xmlns:a16="http://schemas.microsoft.com/office/drawing/2014/main" id="{84D01D7F-C2C9-98AC-F9DC-6A5F34DDEF6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521599" y="2750366"/>
                          <a:ext cx="3015382" cy="77238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l"/>
                          <a:r>
                            <a:rPr lang="en-US" sz="1050" b="1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 mm away from the beam impact location</a:t>
                          </a:r>
                        </a:p>
                      </p:txBody>
                    </p:sp>
                  </p:grpSp>
                  <p:pic>
                    <p:nvPicPr>
                      <p:cNvPr id="79" name="Picture 78">
                        <a:extLst>
                          <a:ext uri="{FF2B5EF4-FFF2-40B4-BE49-F238E27FC236}">
                            <a16:creationId xmlns:a16="http://schemas.microsoft.com/office/drawing/2014/main" id="{B406C4BF-ECD0-5B35-62DD-FF663A237DD7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47" t="1841" r="6407" b="13301"/>
                      <a:stretch/>
                    </p:blipFill>
                    <p:spPr>
                      <a:xfrm>
                        <a:off x="12552550" y="1087899"/>
                        <a:ext cx="4363839" cy="2649109"/>
                      </a:xfrm>
                      <a:prstGeom prst="rect">
                        <a:avLst/>
                      </a:prstGeom>
                      <a:ln w="12700" cap="sq">
                        <a:solidFill>
                          <a:srgbClr val="000000"/>
                        </a:solidFill>
                        <a:prstDash val="solid"/>
                        <a:miter lim="800000"/>
                      </a:ln>
                      <a:effectLst/>
                    </p:spPr>
                  </p:pic>
                </p:grpSp>
                <p:grpSp>
                  <p:nvGrpSpPr>
                    <p:cNvPr id="74" name="Group 73">
                      <a:extLst>
                        <a:ext uri="{FF2B5EF4-FFF2-40B4-BE49-F238E27FC236}">
                          <a16:creationId xmlns:a16="http://schemas.microsoft.com/office/drawing/2014/main" id="{9A7E62D0-331C-1644-4FCF-19730C4BD5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449606" y="1388604"/>
                      <a:ext cx="1238827" cy="1173581"/>
                      <a:chOff x="10097168" y="1388604"/>
                      <a:chExt cx="1238827" cy="1173581"/>
                    </a:xfrm>
                  </p:grpSpPr>
                  <p:sp>
                    <p:nvSpPr>
                      <p:cNvPr id="75" name="TextBox 74">
                        <a:extLst>
                          <a:ext uri="{FF2B5EF4-FFF2-40B4-BE49-F238E27FC236}">
                            <a16:creationId xmlns:a16="http://schemas.microsoft.com/office/drawing/2014/main" id="{243D8B14-2D85-9CE9-06B5-03EFBAEF912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0097168" y="1388604"/>
                        <a:ext cx="1238827" cy="68656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9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d = 21 µm</a:t>
                        </a:r>
                      </a:p>
                    </p:txBody>
                  </p:sp>
                  <p:cxnSp>
                    <p:nvCxnSpPr>
                      <p:cNvPr id="76" name="Straight Arrow Connector 75">
                        <a:extLst>
                          <a:ext uri="{FF2B5EF4-FFF2-40B4-BE49-F238E27FC236}">
                            <a16:creationId xmlns:a16="http://schemas.microsoft.com/office/drawing/2014/main" id="{94557232-FC2B-96A6-3895-5829D6F5169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009053" y="1831307"/>
                        <a:ext cx="0" cy="730878"/>
                      </a:xfrm>
                      <a:prstGeom prst="straightConnector1">
                        <a:avLst/>
                      </a:prstGeom>
                      <a:ln w="12700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72" name="Straight Arrow Connector 71">
                    <a:extLst>
                      <a:ext uri="{FF2B5EF4-FFF2-40B4-BE49-F238E27FC236}">
                        <a16:creationId xmlns:a16="http://schemas.microsoft.com/office/drawing/2014/main" id="{08C900C0-7C88-AF2D-5F7C-3D03A15394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135907" y="2157889"/>
                    <a:ext cx="0" cy="254422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3E4E8706-3F45-BC9A-6346-50996BBA1E17}"/>
                    </a:ext>
                  </a:extLst>
                </p:cNvPr>
                <p:cNvSpPr txBox="1"/>
                <p:nvPr/>
              </p:nvSpPr>
              <p:spPr>
                <a:xfrm>
                  <a:off x="15054929" y="1375745"/>
                  <a:ext cx="1118878" cy="686567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 = 7 µm</a:t>
                  </a:r>
                </a:p>
              </p:txBody>
            </p:sp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EF8C9C3-1E2E-AE21-FD9A-3F6FB97202C3}"/>
                  </a:ext>
                </a:extLst>
              </p:cNvPr>
              <p:cNvSpPr txBox="1"/>
              <p:nvPr/>
            </p:nvSpPr>
            <p:spPr>
              <a:xfrm>
                <a:off x="3494312" y="4372749"/>
                <a:ext cx="275214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05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the center of the wire</a:t>
                </a:r>
              </a:p>
            </p:txBody>
          </p:sp>
        </p:grpSp>
      </p:grpSp>
      <p:grpSp>
        <p:nvGrpSpPr>
          <p:cNvPr id="3" name="Group 10">
            <a:extLst>
              <a:ext uri="{FF2B5EF4-FFF2-40B4-BE49-F238E27FC236}">
                <a16:creationId xmlns:a16="http://schemas.microsoft.com/office/drawing/2014/main" id="{02F053C1-1A21-7CA3-B3E8-2D883A8C1D27}"/>
              </a:ext>
            </a:extLst>
          </p:cNvPr>
          <p:cNvGrpSpPr/>
          <p:nvPr/>
        </p:nvGrpSpPr>
        <p:grpSpPr>
          <a:xfrm>
            <a:off x="552735" y="3258279"/>
            <a:ext cx="5106294" cy="1015663"/>
            <a:chOff x="171529" y="3982599"/>
            <a:chExt cx="6808392" cy="1354217"/>
          </a:xfrm>
        </p:grpSpPr>
        <p:sp>
          <p:nvSpPr>
            <p:cNvPr id="4" name="Right Arrow 23">
              <a:extLst>
                <a:ext uri="{FF2B5EF4-FFF2-40B4-BE49-F238E27FC236}">
                  <a16:creationId xmlns:a16="http://schemas.microsoft.com/office/drawing/2014/main" id="{04EC6832-75DA-3681-71AF-38DAB7AB0317}"/>
                </a:ext>
              </a:extLst>
            </p:cNvPr>
            <p:cNvSpPr/>
            <p:nvPr/>
          </p:nvSpPr>
          <p:spPr>
            <a:xfrm>
              <a:off x="599932" y="4435297"/>
              <a:ext cx="6379989" cy="638355"/>
            </a:xfrm>
            <a:prstGeom prst="rightArrow">
              <a:avLst>
                <a:gd name="adj1" fmla="val 50000"/>
                <a:gd name="adj2" fmla="val 69099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99000">
                  <a:srgbClr val="C00000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dirty="0"/>
            </a:p>
          </p:txBody>
        </p:sp>
        <p:sp>
          <p:nvSpPr>
            <p:cNvPr id="8" name="TextBox 12">
              <a:extLst>
                <a:ext uri="{FF2B5EF4-FFF2-40B4-BE49-F238E27FC236}">
                  <a16:creationId xmlns:a16="http://schemas.microsoft.com/office/drawing/2014/main" id="{2E55E274-852A-5555-4ABA-1DC7BECD576D}"/>
                </a:ext>
              </a:extLst>
            </p:cNvPr>
            <p:cNvSpPr txBox="1"/>
            <p:nvPr/>
          </p:nvSpPr>
          <p:spPr>
            <a:xfrm>
              <a:off x="171529" y="4187366"/>
              <a:ext cx="15307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r-FR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 energy</a:t>
              </a:r>
            </a:p>
          </p:txBody>
        </p:sp>
        <p:sp>
          <p:nvSpPr>
            <p:cNvPr id="9" name="TextBox 13">
              <a:extLst>
                <a:ext uri="{FF2B5EF4-FFF2-40B4-BE49-F238E27FC236}">
                  <a16:creationId xmlns:a16="http://schemas.microsoft.com/office/drawing/2014/main" id="{C6B31485-5F41-6FED-579E-002FAAFF4E2F}"/>
                </a:ext>
              </a:extLst>
            </p:cNvPr>
            <p:cNvSpPr txBox="1"/>
            <p:nvPr/>
          </p:nvSpPr>
          <p:spPr>
            <a:xfrm>
              <a:off x="171529" y="4942580"/>
              <a:ext cx="12464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r-FR" sz="12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 size</a:t>
              </a:r>
            </a:p>
          </p:txBody>
        </p:sp>
        <p:sp>
          <p:nvSpPr>
            <p:cNvPr id="10" name="TextBox 14">
              <a:extLst>
                <a:ext uri="{FF2B5EF4-FFF2-40B4-BE49-F238E27FC236}">
                  <a16:creationId xmlns:a16="http://schemas.microsoft.com/office/drawing/2014/main" id="{DDBA09A4-2D84-D03B-EC0D-D03FC4F6990A}"/>
                </a:ext>
              </a:extLst>
            </p:cNvPr>
            <p:cNvSpPr txBox="1"/>
            <p:nvPr/>
          </p:nvSpPr>
          <p:spPr>
            <a:xfrm>
              <a:off x="2205516" y="3982599"/>
              <a:ext cx="105413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SPS</a:t>
              </a:r>
            </a:p>
            <a:p>
              <a:pPr algn="ctr"/>
              <a:r>
                <a:rPr lang="en-US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450 GeV</a:t>
              </a:r>
            </a:p>
            <a:p>
              <a:pPr algn="ctr"/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mm</a:t>
              </a:r>
            </a:p>
          </p:txBody>
        </p:sp>
        <p:sp>
          <p:nvSpPr>
            <p:cNvPr id="11" name="TextBox 15">
              <a:extLst>
                <a:ext uri="{FF2B5EF4-FFF2-40B4-BE49-F238E27FC236}">
                  <a16:creationId xmlns:a16="http://schemas.microsoft.com/office/drawing/2014/main" id="{A3D4CFD0-1D04-0088-D318-3D8852BCBD41}"/>
                </a:ext>
              </a:extLst>
            </p:cNvPr>
            <p:cNvSpPr txBox="1"/>
            <p:nvPr/>
          </p:nvSpPr>
          <p:spPr>
            <a:xfrm>
              <a:off x="3894276" y="3982599"/>
              <a:ext cx="942993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LHC</a:t>
              </a:r>
            </a:p>
            <a:p>
              <a:pPr algn="ctr"/>
              <a:r>
                <a:rPr lang="en-US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 TeV</a:t>
              </a:r>
            </a:p>
            <a:p>
              <a:pPr algn="ctr"/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µm</a:t>
              </a:r>
            </a:p>
          </p:txBody>
        </p:sp>
        <p:sp>
          <p:nvSpPr>
            <p:cNvPr id="12" name="TextBox 16">
              <a:extLst>
                <a:ext uri="{FF2B5EF4-FFF2-40B4-BE49-F238E27FC236}">
                  <a16:creationId xmlns:a16="http://schemas.microsoft.com/office/drawing/2014/main" id="{623ABFA1-50AE-6910-DF6C-AF1C69984B59}"/>
                </a:ext>
              </a:extLst>
            </p:cNvPr>
            <p:cNvSpPr txBox="1"/>
            <p:nvPr/>
          </p:nvSpPr>
          <p:spPr>
            <a:xfrm>
              <a:off x="5530024" y="3982599"/>
              <a:ext cx="891441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FCC</a:t>
              </a:r>
            </a:p>
            <a:p>
              <a:pPr algn="ctr"/>
              <a:r>
                <a:rPr lang="en-US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 TeV</a:t>
              </a:r>
            </a:p>
            <a:p>
              <a:pPr algn="ctr"/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 µm</a:t>
              </a:r>
            </a:p>
          </p:txBody>
        </p:sp>
      </p:grpSp>
      <p:grpSp>
        <p:nvGrpSpPr>
          <p:cNvPr id="13" name="Group 18">
            <a:extLst>
              <a:ext uri="{FF2B5EF4-FFF2-40B4-BE49-F238E27FC236}">
                <a16:creationId xmlns:a16="http://schemas.microsoft.com/office/drawing/2014/main" id="{4E6436E2-BACD-F5F5-173C-8F9F719E16F4}"/>
              </a:ext>
            </a:extLst>
          </p:cNvPr>
          <p:cNvGrpSpPr/>
          <p:nvPr/>
        </p:nvGrpSpPr>
        <p:grpSpPr>
          <a:xfrm>
            <a:off x="552735" y="4228442"/>
            <a:ext cx="4711323" cy="310763"/>
            <a:chOff x="240819" y="3508261"/>
            <a:chExt cx="6281764" cy="414350"/>
          </a:xfrm>
        </p:grpSpPr>
        <p:sp>
          <p:nvSpPr>
            <p:cNvPr id="16" name="TextBox 21">
              <a:extLst>
                <a:ext uri="{FF2B5EF4-FFF2-40B4-BE49-F238E27FC236}">
                  <a16:creationId xmlns:a16="http://schemas.microsoft.com/office/drawing/2014/main" id="{60FCF2D1-5962-2C23-4E45-5594948FD605}"/>
                </a:ext>
              </a:extLst>
            </p:cNvPr>
            <p:cNvSpPr txBox="1"/>
            <p:nvPr/>
          </p:nvSpPr>
          <p:spPr>
            <a:xfrm>
              <a:off x="240819" y="3513244"/>
              <a:ext cx="1971053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r-FR" sz="12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 intensity (N</a:t>
              </a:r>
              <a:r>
                <a:rPr lang="fr-FR" sz="1200" b="1" baseline="-250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fr-FR" sz="12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29" name="TextBox 34">
              <a:extLst>
                <a:ext uri="{FF2B5EF4-FFF2-40B4-BE49-F238E27FC236}">
                  <a16:creationId xmlns:a16="http://schemas.microsoft.com/office/drawing/2014/main" id="{EED104CB-F6D3-9F33-748D-FA67F7D69394}"/>
                </a:ext>
              </a:extLst>
            </p:cNvPr>
            <p:cNvSpPr txBox="1"/>
            <p:nvPr/>
          </p:nvSpPr>
          <p:spPr>
            <a:xfrm>
              <a:off x="2205283" y="3553280"/>
              <a:ext cx="1093681" cy="369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85800">
                <a:defRPr/>
              </a:pPr>
              <a:r>
                <a:rPr lang="fr-FR" sz="12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5.10</a:t>
              </a:r>
              <a:r>
                <a:rPr lang="fr-FR" sz="1200" baseline="300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</a:p>
          </p:txBody>
        </p:sp>
        <p:sp>
          <p:nvSpPr>
            <p:cNvPr id="27" name="TextBox 32">
              <a:extLst>
                <a:ext uri="{FF2B5EF4-FFF2-40B4-BE49-F238E27FC236}">
                  <a16:creationId xmlns:a16="http://schemas.microsoft.com/office/drawing/2014/main" id="{FB897462-6F4F-37FC-A3A5-359EA86CDD2D}"/>
                </a:ext>
              </a:extLst>
            </p:cNvPr>
            <p:cNvSpPr txBox="1"/>
            <p:nvPr/>
          </p:nvSpPr>
          <p:spPr>
            <a:xfrm>
              <a:off x="3840843" y="3530524"/>
              <a:ext cx="1093681" cy="369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85800">
                <a:defRPr/>
              </a:pPr>
              <a:r>
                <a:rPr lang="fr-FR" sz="12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3.10</a:t>
              </a:r>
              <a:r>
                <a:rPr lang="fr-FR" sz="1200" baseline="300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</p:txBody>
        </p:sp>
        <p:sp>
          <p:nvSpPr>
            <p:cNvPr id="21" name="TextBox 26">
              <a:extLst>
                <a:ext uri="{FF2B5EF4-FFF2-40B4-BE49-F238E27FC236}">
                  <a16:creationId xmlns:a16="http://schemas.microsoft.com/office/drawing/2014/main" id="{CFF72EF5-EBDB-3FAE-FCF9-3B0450F4FB6C}"/>
                </a:ext>
              </a:extLst>
            </p:cNvPr>
            <p:cNvSpPr txBox="1"/>
            <p:nvPr/>
          </p:nvSpPr>
          <p:spPr>
            <a:xfrm>
              <a:off x="5428902" y="3508261"/>
              <a:ext cx="1093681" cy="369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685800">
                <a:defRPr/>
              </a:pPr>
              <a:r>
                <a:rPr lang="fr-FR" sz="12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 1.10</a:t>
              </a:r>
              <a:r>
                <a:rPr lang="fr-FR" sz="1200" baseline="30000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</p:grpSp>
      <p:sp>
        <p:nvSpPr>
          <p:cNvPr id="30" name="TextBox 20">
            <a:extLst>
              <a:ext uri="{FF2B5EF4-FFF2-40B4-BE49-F238E27FC236}">
                <a16:creationId xmlns:a16="http://schemas.microsoft.com/office/drawing/2014/main" id="{3D04AC50-7B11-5937-4383-257347E8B90B}"/>
              </a:ext>
            </a:extLst>
          </p:cNvPr>
          <p:cNvSpPr txBox="1"/>
          <p:nvPr/>
        </p:nvSpPr>
        <p:spPr>
          <a:xfrm>
            <a:off x="741164" y="3216929"/>
            <a:ext cx="885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Machines</a:t>
            </a:r>
          </a:p>
        </p:txBody>
      </p:sp>
      <p:sp>
        <p:nvSpPr>
          <p:cNvPr id="31" name="TextBox 9">
            <a:extLst>
              <a:ext uri="{FF2B5EF4-FFF2-40B4-BE49-F238E27FC236}">
                <a16:creationId xmlns:a16="http://schemas.microsoft.com/office/drawing/2014/main" id="{5BC3DC2C-2423-E46C-646A-F4472C196547}"/>
              </a:ext>
            </a:extLst>
          </p:cNvPr>
          <p:cNvSpPr txBox="1"/>
          <p:nvPr/>
        </p:nvSpPr>
        <p:spPr>
          <a:xfrm>
            <a:off x="306726" y="711848"/>
            <a:ext cx="2699836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 degradation</a:t>
            </a:r>
          </a:p>
        </p:txBody>
      </p:sp>
      <p:sp>
        <p:nvSpPr>
          <p:cNvPr id="32" name="TextBox 9">
            <a:extLst>
              <a:ext uri="{FF2B5EF4-FFF2-40B4-BE49-F238E27FC236}">
                <a16:creationId xmlns:a16="http://schemas.microsoft.com/office/drawing/2014/main" id="{CADACEDA-E959-C21E-0C8D-67E13E6AF997}"/>
              </a:ext>
            </a:extLst>
          </p:cNvPr>
          <p:cNvSpPr txBox="1"/>
          <p:nvPr/>
        </p:nvSpPr>
        <p:spPr>
          <a:xfrm>
            <a:off x="393612" y="2877406"/>
            <a:ext cx="3326739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challenges of intercepting devices </a:t>
            </a:r>
            <a:r>
              <a:rPr lang="en-US" sz="525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endParaRPr lang="en-US" sz="1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Content Placeholder 6">
            <a:extLst>
              <a:ext uri="{FF2B5EF4-FFF2-40B4-BE49-F238E27FC236}">
                <a16:creationId xmlns:a16="http://schemas.microsoft.com/office/drawing/2014/main" id="{591E87DF-76C5-22CD-D4F8-E05602BC89D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6" r="17957"/>
          <a:stretch/>
        </p:blipFill>
        <p:spPr>
          <a:xfrm>
            <a:off x="6415748" y="2747422"/>
            <a:ext cx="1930753" cy="15447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7" name="TextBox 19">
            <a:extLst>
              <a:ext uri="{FF2B5EF4-FFF2-40B4-BE49-F238E27FC236}">
                <a16:creationId xmlns:a16="http://schemas.microsoft.com/office/drawing/2014/main" id="{38D805CA-3D6A-FC44-0155-E1DD658D5893}"/>
              </a:ext>
            </a:extLst>
          </p:cNvPr>
          <p:cNvSpPr txBox="1"/>
          <p:nvPr/>
        </p:nvSpPr>
        <p:spPr>
          <a:xfrm>
            <a:off x="1236672" y="2487638"/>
            <a:ext cx="2487861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7. Pristine 34 µm Carbon Fiber (CF) before irradiation [3]  </a:t>
            </a:r>
            <a:endParaRPr lang="en-GB" sz="1350" dirty="0"/>
          </a:p>
        </p:txBody>
      </p:sp>
      <p:sp>
        <p:nvSpPr>
          <p:cNvPr id="38" name="TextBox 19">
            <a:extLst>
              <a:ext uri="{FF2B5EF4-FFF2-40B4-BE49-F238E27FC236}">
                <a16:creationId xmlns:a16="http://schemas.microsoft.com/office/drawing/2014/main" id="{95CB2D81-421A-C0BA-8606-C95B47C4B357}"/>
              </a:ext>
            </a:extLst>
          </p:cNvPr>
          <p:cNvSpPr txBox="1"/>
          <p:nvPr/>
        </p:nvSpPr>
        <p:spPr>
          <a:xfrm>
            <a:off x="5152903" y="2510674"/>
            <a:ext cx="2034211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8. </a:t>
            </a:r>
            <a:r>
              <a:rPr lang="en-US" sz="675" dirty="0"/>
              <a:t>Aging Carbon Fiber (CF) after irradiation [3]</a:t>
            </a:r>
            <a:endParaRPr lang="en-GB" sz="1350" dirty="0"/>
          </a:p>
        </p:txBody>
      </p:sp>
      <p:sp>
        <p:nvSpPr>
          <p:cNvPr id="41" name="TextBox 19">
            <a:extLst>
              <a:ext uri="{FF2B5EF4-FFF2-40B4-BE49-F238E27FC236}">
                <a16:creationId xmlns:a16="http://schemas.microsoft.com/office/drawing/2014/main" id="{6926915E-E40D-8054-19D3-1D85BBEA3E5C}"/>
              </a:ext>
            </a:extLst>
          </p:cNvPr>
          <p:cNvSpPr txBox="1"/>
          <p:nvPr/>
        </p:nvSpPr>
        <p:spPr>
          <a:xfrm>
            <a:off x="6349229" y="4337228"/>
            <a:ext cx="2115964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9. </a:t>
            </a:r>
            <a:r>
              <a:rPr lang="en-US" sz="675" dirty="0"/>
              <a:t>Future Circular Collider project representation</a:t>
            </a:r>
            <a:endParaRPr lang="en-GB" sz="1350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BAD1D7F0-D1F9-0261-76DF-6E125A2B7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</p:spTree>
    <p:extLst>
      <p:ext uri="{BB962C8B-B14F-4D97-AF65-F5344CB8AC3E}">
        <p14:creationId xmlns:p14="http://schemas.microsoft.com/office/powerpoint/2010/main" val="424585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EB1EC-A51D-F765-C00D-3D86017C3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CNT manufacturing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9270C-0786-615C-C453-579875C11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843AC-CC91-034F-682F-1B9E6C9C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240F719-EA05-2B2C-3DD8-A2C88B4F51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307"/>
          <a:stretch/>
        </p:blipFill>
        <p:spPr>
          <a:xfrm>
            <a:off x="226462" y="2090494"/>
            <a:ext cx="4506068" cy="2057055"/>
          </a:xfrm>
          <a:prstGeom prst="rect">
            <a:avLst/>
          </a:prstGeom>
        </p:spPr>
      </p:pic>
      <p:sp>
        <p:nvSpPr>
          <p:cNvPr id="14" name="TextBox 9">
            <a:extLst>
              <a:ext uri="{FF2B5EF4-FFF2-40B4-BE49-F238E27FC236}">
                <a16:creationId xmlns:a16="http://schemas.microsoft.com/office/drawing/2014/main" id="{CBA16D7E-CCD4-CB26-9B02-6A824A0CFB00}"/>
              </a:ext>
            </a:extLst>
          </p:cNvPr>
          <p:cNvSpPr txBox="1"/>
          <p:nvPr/>
        </p:nvSpPr>
        <p:spPr>
          <a:xfrm>
            <a:off x="305991" y="813167"/>
            <a:ext cx="3887968" cy="3231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CNT manufacturing methodologies </a:t>
            </a:r>
            <a:r>
              <a:rPr lang="en-US" sz="788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[6]</a:t>
            </a:r>
            <a:endParaRPr lang="en-US" sz="15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3A01E519-282D-8CDF-20F3-085536BEB6D6}"/>
              </a:ext>
            </a:extLst>
          </p:cNvPr>
          <p:cNvSpPr txBox="1"/>
          <p:nvPr/>
        </p:nvSpPr>
        <p:spPr>
          <a:xfrm>
            <a:off x="478519" y="1125685"/>
            <a:ext cx="260877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Electric-arc discharge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DC1A4393-32C6-3E36-7DED-4E08368A8D26}"/>
              </a:ext>
            </a:extLst>
          </p:cNvPr>
          <p:cNvSpPr txBox="1"/>
          <p:nvPr/>
        </p:nvSpPr>
        <p:spPr>
          <a:xfrm>
            <a:off x="478519" y="1438681"/>
            <a:ext cx="260877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 ablation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D99B4FAA-06B2-F86A-9277-6227F0865075}"/>
              </a:ext>
            </a:extLst>
          </p:cNvPr>
          <p:cNvSpPr txBox="1"/>
          <p:nvPr/>
        </p:nvSpPr>
        <p:spPr>
          <a:xfrm>
            <a:off x="478520" y="1731232"/>
            <a:ext cx="26998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Vapor Deposition (CVD)</a:t>
            </a:r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BFC35BA7-D636-2C9A-34AC-9B678F863B96}"/>
              </a:ext>
            </a:extLst>
          </p:cNvPr>
          <p:cNvSpPr txBox="1"/>
          <p:nvPr/>
        </p:nvSpPr>
        <p:spPr>
          <a:xfrm>
            <a:off x="2246506" y="3900512"/>
            <a:ext cx="2140009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10. Chemical Vapor Deposition (CVD) schematic</a:t>
            </a:r>
            <a:endParaRPr lang="en-GB" sz="1350" dirty="0"/>
          </a:p>
        </p:txBody>
      </p:sp>
      <p:cxnSp>
        <p:nvCxnSpPr>
          <p:cNvPr id="10" name="Straight Arrow Connector 8">
            <a:extLst>
              <a:ext uri="{FF2B5EF4-FFF2-40B4-BE49-F238E27FC236}">
                <a16:creationId xmlns:a16="http://schemas.microsoft.com/office/drawing/2014/main" id="{38525067-0FBA-EBF2-7D0E-1726B542A069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3178356" y="1849154"/>
            <a:ext cx="1609669" cy="20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3">
            <a:extLst>
              <a:ext uri="{FF2B5EF4-FFF2-40B4-BE49-F238E27FC236}">
                <a16:creationId xmlns:a16="http://schemas.microsoft.com/office/drawing/2014/main" id="{5427BEB0-236C-5B0E-D55A-7A6E7D5A3AAB}"/>
              </a:ext>
            </a:extLst>
          </p:cNvPr>
          <p:cNvSpPr txBox="1"/>
          <p:nvPr/>
        </p:nvSpPr>
        <p:spPr>
          <a:xfrm>
            <a:off x="4788024" y="972280"/>
            <a:ext cx="4212468" cy="15465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50" dirty="0">
                <a:solidFill>
                  <a:srgbClr val="000000"/>
                </a:solidFill>
              </a:rPr>
              <a:t>Types of chemical vapor deposition for our purpose: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0000"/>
                </a:solidFill>
              </a:rPr>
              <a:t>Thermal CVD (TCVD)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0000"/>
                </a:solidFill>
              </a:rPr>
              <a:t>Plasma-enhanced CVD (PECVD)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0000"/>
                </a:solidFill>
              </a:rPr>
              <a:t>Floating Catalyst CVD (FCCVD)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0000"/>
                </a:solidFill>
              </a:rPr>
              <a:t>Catalyst-Supported CVD (Cat-CVD) 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0000"/>
                </a:solidFill>
              </a:rPr>
              <a:t>Davide Mattia – University of Bath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0000"/>
                </a:solidFill>
              </a:rPr>
              <a:t>Photo-Thermal CVD</a:t>
            </a:r>
          </a:p>
        </p:txBody>
      </p:sp>
      <p:pic>
        <p:nvPicPr>
          <p:cNvPr id="1028" name="Picture 4" descr="SUGIME Hisashi (Applied Chemistry) | Kindai University Graduate School of  Science and Engineering Faculty of Science and Engineering">
            <a:extLst>
              <a:ext uri="{FF2B5EF4-FFF2-40B4-BE49-F238E27FC236}">
                <a16:creationId xmlns:a16="http://schemas.microsoft.com/office/drawing/2014/main" id="{E342360C-51C3-38EA-5850-173B3E104A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6" r="60080"/>
          <a:stretch/>
        </p:blipFill>
        <p:spPr bwMode="auto">
          <a:xfrm>
            <a:off x="6156917" y="2639870"/>
            <a:ext cx="1651432" cy="18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19">
            <a:extLst>
              <a:ext uri="{FF2B5EF4-FFF2-40B4-BE49-F238E27FC236}">
                <a16:creationId xmlns:a16="http://schemas.microsoft.com/office/drawing/2014/main" id="{73C47072-D45F-78A3-E971-7CD346B49867}"/>
              </a:ext>
            </a:extLst>
          </p:cNvPr>
          <p:cNvSpPr txBox="1"/>
          <p:nvPr/>
        </p:nvSpPr>
        <p:spPr>
          <a:xfrm>
            <a:off x="5936242" y="4363844"/>
            <a:ext cx="2010166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11. Ultra-long CNT forest created by CVD  [7]</a:t>
            </a:r>
            <a:endParaRPr lang="en-GB" sz="1350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8C4674A4-F115-29BC-0F9A-7AA6C1A81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</p:spTree>
    <p:extLst>
      <p:ext uri="{BB962C8B-B14F-4D97-AF65-F5344CB8AC3E}">
        <p14:creationId xmlns:p14="http://schemas.microsoft.com/office/powerpoint/2010/main" val="177853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EB1EC-A51D-F765-C00D-3D86017C3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CNT wire manufacturing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9270C-0786-615C-C453-579875C11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843AC-CC91-034F-682F-1B9E6C9C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548EEB72-D671-1D71-423B-0054521EEE31}"/>
              </a:ext>
            </a:extLst>
          </p:cNvPr>
          <p:cNvSpPr txBox="1"/>
          <p:nvPr/>
        </p:nvSpPr>
        <p:spPr>
          <a:xfrm>
            <a:off x="385535" y="842876"/>
            <a:ext cx="3425478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CNT rope manufacturing methodologies [7]</a:t>
            </a:r>
          </a:p>
        </p:txBody>
      </p:sp>
      <p:sp>
        <p:nvSpPr>
          <p:cNvPr id="22" name="TextBox 9">
            <a:extLst>
              <a:ext uri="{FF2B5EF4-FFF2-40B4-BE49-F238E27FC236}">
                <a16:creationId xmlns:a16="http://schemas.microsoft.com/office/drawing/2014/main" id="{F2C291C3-6D9F-33DC-FF50-4329115A669D}"/>
              </a:ext>
            </a:extLst>
          </p:cNvPr>
          <p:cNvSpPr txBox="1"/>
          <p:nvPr/>
        </p:nvSpPr>
        <p:spPr>
          <a:xfrm>
            <a:off x="-301824" y="1214916"/>
            <a:ext cx="2699836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Wet spinning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B0774EAA-03CE-7DB3-12ED-E0F2BCF078D1}"/>
              </a:ext>
            </a:extLst>
          </p:cNvPr>
          <p:cNvSpPr txBox="1"/>
          <p:nvPr/>
        </p:nvSpPr>
        <p:spPr>
          <a:xfrm>
            <a:off x="89502" y="3318317"/>
            <a:ext cx="2699836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 spinning from a CNT forest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A33C055E-BAD6-DC44-4AF5-252CAEFCFD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266" r="66368" b="16399"/>
          <a:stretch/>
        </p:blipFill>
        <p:spPr>
          <a:xfrm>
            <a:off x="3609413" y="1398922"/>
            <a:ext cx="1703205" cy="1686411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894F0D2-4B0B-C3F0-A709-4A5AED5DBF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79" t="33638" r="16637" b="16399"/>
          <a:stretch/>
        </p:blipFill>
        <p:spPr>
          <a:xfrm>
            <a:off x="251544" y="1595153"/>
            <a:ext cx="3306249" cy="1428486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6C6A6806-FDA3-DB54-8862-71F899E81B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38" t="9614" r="23855" b="64760"/>
          <a:stretch/>
        </p:blipFill>
        <p:spPr>
          <a:xfrm>
            <a:off x="385536" y="3638058"/>
            <a:ext cx="3395395" cy="882901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F0575C80-E957-3DEE-A5FE-8808C748A5A4}"/>
              </a:ext>
            </a:extLst>
          </p:cNvPr>
          <p:cNvSpPr txBox="1"/>
          <p:nvPr/>
        </p:nvSpPr>
        <p:spPr>
          <a:xfrm>
            <a:off x="4638344" y="1824066"/>
            <a:ext cx="877583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s-ES" sz="1350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10BD3CA-5498-10B2-C1EF-AB7E9A4E48B7}"/>
              </a:ext>
            </a:extLst>
          </p:cNvPr>
          <p:cNvSpPr txBox="1"/>
          <p:nvPr/>
        </p:nvSpPr>
        <p:spPr>
          <a:xfrm>
            <a:off x="4895411" y="1292693"/>
            <a:ext cx="620516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s-ES" sz="1350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6A54C49-1CD4-71F9-45DB-2174B12F835A}"/>
              </a:ext>
            </a:extLst>
          </p:cNvPr>
          <p:cNvSpPr txBox="1"/>
          <p:nvPr/>
        </p:nvSpPr>
        <p:spPr>
          <a:xfrm>
            <a:off x="5332988" y="1041417"/>
            <a:ext cx="571672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s-ES" sz="1350" dirty="0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2DB34664-CC4F-50DD-3D54-68461CA4A095}"/>
              </a:ext>
            </a:extLst>
          </p:cNvPr>
          <p:cNvSpPr txBox="1"/>
          <p:nvPr/>
        </p:nvSpPr>
        <p:spPr>
          <a:xfrm>
            <a:off x="199924" y="2589330"/>
            <a:ext cx="729359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s-ES" sz="135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E5CDA4C-F593-A297-7858-58FB5CA3E5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4" r="955" b="65234"/>
          <a:stretch/>
        </p:blipFill>
        <p:spPr bwMode="auto">
          <a:xfrm>
            <a:off x="5688280" y="1365453"/>
            <a:ext cx="3001061" cy="242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9">
            <a:extLst>
              <a:ext uri="{FF2B5EF4-FFF2-40B4-BE49-F238E27FC236}">
                <a16:creationId xmlns:a16="http://schemas.microsoft.com/office/drawing/2014/main" id="{BF62350A-D3DD-CD13-34E1-E791486CB9AA}"/>
              </a:ext>
            </a:extLst>
          </p:cNvPr>
          <p:cNvSpPr txBox="1"/>
          <p:nvPr/>
        </p:nvSpPr>
        <p:spPr>
          <a:xfrm>
            <a:off x="3038025" y="1195094"/>
            <a:ext cx="2699836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 spinning (solid-state)</a:t>
            </a:r>
          </a:p>
        </p:txBody>
      </p:sp>
      <p:sp>
        <p:nvSpPr>
          <p:cNvPr id="6" name="TextBox 19">
            <a:extLst>
              <a:ext uri="{FF2B5EF4-FFF2-40B4-BE49-F238E27FC236}">
                <a16:creationId xmlns:a16="http://schemas.microsoft.com/office/drawing/2014/main" id="{71885CD6-1FA3-FBFB-5305-75C43037A640}"/>
              </a:ext>
            </a:extLst>
          </p:cNvPr>
          <p:cNvSpPr txBox="1"/>
          <p:nvPr/>
        </p:nvSpPr>
        <p:spPr>
          <a:xfrm>
            <a:off x="5737860" y="3844533"/>
            <a:ext cx="1606209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15. Dry spinning from a CNT forest</a:t>
            </a:r>
            <a:endParaRPr lang="en-GB" sz="1350" dirty="0"/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id="{69D8E663-D750-23C2-6A23-40F0A8EF287D}"/>
              </a:ext>
            </a:extLst>
          </p:cNvPr>
          <p:cNvSpPr txBox="1"/>
          <p:nvPr/>
        </p:nvSpPr>
        <p:spPr>
          <a:xfrm>
            <a:off x="564604" y="3033396"/>
            <a:ext cx="1784143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12. Wet spinning procedure schematics</a:t>
            </a:r>
            <a:endParaRPr lang="en-GB" sz="1350" dirty="0"/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80C08E6A-FDC3-3492-E8CC-A198AC7BB480}"/>
              </a:ext>
            </a:extLst>
          </p:cNvPr>
          <p:cNvSpPr txBox="1"/>
          <p:nvPr/>
        </p:nvSpPr>
        <p:spPr>
          <a:xfrm>
            <a:off x="3731785" y="3038250"/>
            <a:ext cx="1904367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13. Dry spinning SS procedure schematics</a:t>
            </a:r>
            <a:endParaRPr lang="en-GB" sz="1350" dirty="0"/>
          </a:p>
        </p:txBody>
      </p:sp>
      <p:sp>
        <p:nvSpPr>
          <p:cNvPr id="11" name="TextBox 19">
            <a:extLst>
              <a:ext uri="{FF2B5EF4-FFF2-40B4-BE49-F238E27FC236}">
                <a16:creationId xmlns:a16="http://schemas.microsoft.com/office/drawing/2014/main" id="{4E6D8CBF-21E3-C98F-A892-5A5A7F836727}"/>
              </a:ext>
            </a:extLst>
          </p:cNvPr>
          <p:cNvSpPr txBox="1"/>
          <p:nvPr/>
        </p:nvSpPr>
        <p:spPr>
          <a:xfrm>
            <a:off x="558037" y="4492573"/>
            <a:ext cx="2274662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14. Dry spinning from a forest procedure schematics</a:t>
            </a:r>
            <a:endParaRPr lang="en-GB" sz="1350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4A39B05-E964-63F2-37AE-B69CE7331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</p:spTree>
    <p:extLst>
      <p:ext uri="{BB962C8B-B14F-4D97-AF65-F5344CB8AC3E}">
        <p14:creationId xmlns:p14="http://schemas.microsoft.com/office/powerpoint/2010/main" val="388318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97C45-BB37-D5F9-7BE0-CA713B58F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18D01-D2E1-4FB9-E030-CAF5BFF3F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403CE9-58CC-BD1E-EE00-DC55EBBF0EC6}"/>
              </a:ext>
            </a:extLst>
          </p:cNvPr>
          <p:cNvSpPr txBox="1"/>
          <p:nvPr/>
        </p:nvSpPr>
        <p:spPr>
          <a:xfrm>
            <a:off x="2915816" y="2571750"/>
            <a:ext cx="1553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LSS4 – B1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97EDDC-106A-47BC-CBE3-DCBC3FAC4CD9}"/>
              </a:ext>
            </a:extLst>
          </p:cNvPr>
          <p:cNvSpPr txBox="1"/>
          <p:nvPr/>
        </p:nvSpPr>
        <p:spPr>
          <a:xfrm>
            <a:off x="5004048" y="2571750"/>
            <a:ext cx="1553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LSS4 – B2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252D6029-9A99-B622-6D67-05DD085C695A}"/>
              </a:ext>
            </a:extLst>
          </p:cNvPr>
          <p:cNvSpPr txBox="1"/>
          <p:nvPr/>
        </p:nvSpPr>
        <p:spPr>
          <a:xfrm>
            <a:off x="323528" y="926718"/>
            <a:ext cx="8496944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Presentations focus: </a:t>
            </a:r>
            <a:r>
              <a:rPr lang="en-GB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Evaluate results and benefits of carbon nanotube (CNT) wires for beam halo monitoring</a:t>
            </a:r>
            <a:endParaRPr lang="en-US" sz="2400" b="1" kern="12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4EA1FDF7-29C3-F7C8-40A9-33F111A48B5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12000" y="1846773"/>
            <a:ext cx="7920000" cy="27478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Key properties of Carbon Nanotubes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Practical considerations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Potential operational impact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Thermal studies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Quenching studies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DDF0D159-2C27-1320-5503-2E74FF2B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</p:spTree>
    <p:extLst>
      <p:ext uri="{BB962C8B-B14F-4D97-AF65-F5344CB8AC3E}">
        <p14:creationId xmlns:p14="http://schemas.microsoft.com/office/powerpoint/2010/main" val="3533058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EB1EC-A51D-F765-C00D-3D86017C3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 of concept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9270C-0786-615C-C453-579875C11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843AC-CC91-034F-682F-1B9E6C9C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1" name="Picture 10" descr="A collage of images of different types of cells&#10;&#10;Description automatically generated">
            <a:extLst>
              <a:ext uri="{FF2B5EF4-FFF2-40B4-BE49-F238E27FC236}">
                <a16:creationId xmlns:a16="http://schemas.microsoft.com/office/drawing/2014/main" id="{4A20F925-9C8E-E487-37A9-1AF0DBF54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112" y="675000"/>
            <a:ext cx="3051688" cy="3945329"/>
          </a:xfrm>
          <a:prstGeom prst="rect">
            <a:avLst/>
          </a:prstGeom>
        </p:spPr>
      </p:pic>
      <p:pic>
        <p:nvPicPr>
          <p:cNvPr id="14" name="Picture 13" descr="A graph of a green and blue line&#10;&#10;Description automatically generated">
            <a:extLst>
              <a:ext uri="{FF2B5EF4-FFF2-40B4-BE49-F238E27FC236}">
                <a16:creationId xmlns:a16="http://schemas.microsoft.com/office/drawing/2014/main" id="{B03BC7AB-E590-9D65-DDC5-CFC91BCD72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4346" y="1919107"/>
            <a:ext cx="3124248" cy="1990623"/>
          </a:xfrm>
          <a:prstGeom prst="rect">
            <a:avLst/>
          </a:prstGeom>
        </p:spPr>
      </p:pic>
      <p:sp>
        <p:nvSpPr>
          <p:cNvPr id="17" name="TextBox 9">
            <a:extLst>
              <a:ext uri="{FF2B5EF4-FFF2-40B4-BE49-F238E27FC236}">
                <a16:creationId xmlns:a16="http://schemas.microsoft.com/office/drawing/2014/main" id="{360BB199-B88A-24C6-0024-2DBF5E5E740C}"/>
              </a:ext>
            </a:extLst>
          </p:cNvPr>
          <p:cNvSpPr txBox="1"/>
          <p:nvPr/>
        </p:nvSpPr>
        <p:spPr>
          <a:xfrm>
            <a:off x="197514" y="715344"/>
            <a:ext cx="3104425" cy="3231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applied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B8C122B-097A-2D5F-808C-2B9D50D773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2903" y="1126180"/>
            <a:ext cx="4266010" cy="509075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200" dirty="0"/>
              <a:t>12 h nitric bath (2.8 M concentration) at 125 degrees.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200" dirty="0"/>
              <a:t>Neutralisation of the acid and dry overnight</a:t>
            </a:r>
          </a:p>
        </p:txBody>
      </p:sp>
      <p:pic>
        <p:nvPicPr>
          <p:cNvPr id="20" name="Picture 19" descr="A glass flask with a measuring device&#10;&#10;Description automatically generated">
            <a:extLst>
              <a:ext uri="{FF2B5EF4-FFF2-40B4-BE49-F238E27FC236}">
                <a16:creationId xmlns:a16="http://schemas.microsoft.com/office/drawing/2014/main" id="{A819A249-951F-0AF9-F189-4F900B30C5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650" y="1798168"/>
            <a:ext cx="1782198" cy="2376263"/>
          </a:xfrm>
          <a:prstGeom prst="rect">
            <a:avLst/>
          </a:prstGeom>
        </p:spPr>
      </p:pic>
      <p:sp>
        <p:nvSpPr>
          <p:cNvPr id="6" name="TextBox 19">
            <a:extLst>
              <a:ext uri="{FF2B5EF4-FFF2-40B4-BE49-F238E27FC236}">
                <a16:creationId xmlns:a16="http://schemas.microsoft.com/office/drawing/2014/main" id="{B8FCE1D5-8431-0095-993F-6C5D764D265F}"/>
              </a:ext>
            </a:extLst>
          </p:cNvPr>
          <p:cNvSpPr txBox="1"/>
          <p:nvPr/>
        </p:nvSpPr>
        <p:spPr>
          <a:xfrm>
            <a:off x="469728" y="4207421"/>
            <a:ext cx="1822615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16. Treatment done at University of Bath</a:t>
            </a:r>
            <a:endParaRPr lang="en-GB" sz="1350" dirty="0"/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403B3D42-CA41-D559-88AE-4459FBDC41F6}"/>
              </a:ext>
            </a:extLst>
          </p:cNvPr>
          <p:cNvSpPr txBox="1"/>
          <p:nvPr/>
        </p:nvSpPr>
        <p:spPr>
          <a:xfrm>
            <a:off x="2365751" y="3892406"/>
            <a:ext cx="2077492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17. Raman spectroscopy result from both wires</a:t>
            </a:r>
            <a:endParaRPr lang="en-GB" sz="1350" dirty="0"/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id="{920E182D-4776-EE57-B2FE-3A69F9434A18}"/>
              </a:ext>
            </a:extLst>
          </p:cNvPr>
          <p:cNvSpPr txBox="1"/>
          <p:nvPr/>
        </p:nvSpPr>
        <p:spPr>
          <a:xfrm>
            <a:off x="5678607" y="4620329"/>
            <a:ext cx="2673809" cy="1038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75" dirty="0"/>
              <a:t>Figure 18. EdX and SEM images of both wires, treated and untreated </a:t>
            </a:r>
            <a:endParaRPr lang="en-GB" sz="1350" dirty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6ADF75E4-1F70-055F-0625-41EFE58D8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</p:spTree>
    <p:extLst>
      <p:ext uri="{BB962C8B-B14F-4D97-AF65-F5344CB8AC3E}">
        <p14:creationId xmlns:p14="http://schemas.microsoft.com/office/powerpoint/2010/main" val="2836207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C4318-CBB4-EF3F-CCDE-DFD31CD3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873" y="78431"/>
            <a:ext cx="8613127" cy="540000"/>
          </a:xfrm>
        </p:spPr>
        <p:txBody>
          <a:bodyPr/>
          <a:lstStyle/>
          <a:p>
            <a:r>
              <a:rPr lang="en-US" dirty="0"/>
              <a:t>Intercepted material for gaseous and solid devices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4EC03B-5C40-D635-5883-A79AB9429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DDD19622-3378-4E00-8322-AE458019E548}"/>
              </a:ext>
            </a:extLst>
          </p:cNvPr>
          <p:cNvSpPr txBox="1"/>
          <p:nvPr/>
        </p:nvSpPr>
        <p:spPr>
          <a:xfrm>
            <a:off x="2848756" y="4237360"/>
            <a:ext cx="3873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Matter particles intercepted by the beam (mol.m</a:t>
            </a:r>
            <a:r>
              <a:rPr lang="en-US" sz="1200" baseline="30000" dirty="0"/>
              <a:t>-2</a:t>
            </a:r>
            <a:r>
              <a:rPr lang="en-US" sz="1200" dirty="0"/>
              <a:t>)</a:t>
            </a:r>
            <a:endParaRPr lang="en-GB" sz="1200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1C762B03-09CB-884C-CCF4-B5C0399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sp>
        <p:nvSpPr>
          <p:cNvPr id="4" name="TextBox 19">
            <a:extLst>
              <a:ext uri="{FF2B5EF4-FFF2-40B4-BE49-F238E27FC236}">
                <a16:creationId xmlns:a16="http://schemas.microsoft.com/office/drawing/2014/main" id="{AF7669A0-7796-8585-52BB-AA979D76DEE2}"/>
              </a:ext>
            </a:extLst>
          </p:cNvPr>
          <p:cNvSpPr txBox="1"/>
          <p:nvPr/>
        </p:nvSpPr>
        <p:spPr>
          <a:xfrm>
            <a:off x="6632421" y="4599975"/>
            <a:ext cx="200397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a-ES" sz="900" dirty="0"/>
              <a:t>(1) </a:t>
            </a:r>
            <a:r>
              <a:rPr lang="ca-ES" sz="900" dirty="0" err="1"/>
              <a:t>Slide</a:t>
            </a:r>
            <a:r>
              <a:rPr lang="ca-ES" sz="900" dirty="0"/>
              <a:t> </a:t>
            </a:r>
            <a:r>
              <a:rPr lang="ca-ES" sz="900" dirty="0" err="1"/>
              <a:t>provided</a:t>
            </a:r>
            <a:r>
              <a:rPr lang="ca-ES" sz="900" dirty="0"/>
              <a:t> </a:t>
            </a:r>
            <a:r>
              <a:rPr lang="ca-ES" sz="900" dirty="0" err="1"/>
              <a:t>by</a:t>
            </a:r>
            <a:r>
              <a:rPr lang="ca-ES" sz="900" dirty="0"/>
              <a:t> R. </a:t>
            </a:r>
            <a:r>
              <a:rPr lang="ca-ES" sz="900" dirty="0" err="1"/>
              <a:t>Veness</a:t>
            </a:r>
            <a:endParaRPr lang="en-GB" dirty="0"/>
          </a:p>
        </p:txBody>
      </p:sp>
      <p:graphicFrame>
        <p:nvGraphicFramePr>
          <p:cNvPr id="7" name="Chart 5">
            <a:extLst>
              <a:ext uri="{FF2B5EF4-FFF2-40B4-BE49-F238E27FC236}">
                <a16:creationId xmlns:a16="http://schemas.microsoft.com/office/drawing/2014/main" id="{C6A1C000-1433-4C70-B82A-FE8A823D86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7243538"/>
              </p:ext>
            </p:extLst>
          </p:nvPr>
        </p:nvGraphicFramePr>
        <p:xfrm>
          <a:off x="530873" y="627535"/>
          <a:ext cx="8082254" cy="3600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4968998-EE93-4C6C-AF35-3C70A291CCDA}"/>
              </a:ext>
            </a:extLst>
          </p:cNvPr>
          <p:cNvSpPr txBox="1"/>
          <p:nvPr/>
        </p:nvSpPr>
        <p:spPr>
          <a:xfrm rot="16200000">
            <a:off x="-982457" y="2448296"/>
            <a:ext cx="2706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Molecular mass of interceptor</a:t>
            </a:r>
            <a:endParaRPr lang="en-GB" sz="1200" dirty="0"/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93C2FA57-08E3-8E9A-7391-869EDB98573B}"/>
              </a:ext>
            </a:extLst>
          </p:cNvPr>
          <p:cNvSpPr txBox="1"/>
          <p:nvPr/>
        </p:nvSpPr>
        <p:spPr>
          <a:xfrm>
            <a:off x="5868144" y="3524957"/>
            <a:ext cx="2905205" cy="2218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</a:rPr>
              <a:t>Quench, material strength and handling limits</a:t>
            </a:r>
          </a:p>
        </p:txBody>
      </p:sp>
    </p:spTree>
    <p:extLst>
      <p:ext uri="{BB962C8B-B14F-4D97-AF65-F5344CB8AC3E}">
        <p14:creationId xmlns:p14="http://schemas.microsoft.com/office/powerpoint/2010/main" val="1768289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2DDE9-961B-E70F-DF77-1EB67720D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properties of Carbon Nanotubes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60F0C7-9C26-7980-253F-18592110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8B2A8D-ED87-E0A0-FC6A-3312168923F3}"/>
              </a:ext>
            </a:extLst>
          </p:cNvPr>
          <p:cNvSpPr txBox="1"/>
          <p:nvPr/>
        </p:nvSpPr>
        <p:spPr>
          <a:xfrm>
            <a:off x="6857462" y="282447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TEST RIG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table">
            <a:extLst>
              <a:ext uri="{FF2B5EF4-FFF2-40B4-BE49-F238E27FC236}">
                <a16:creationId xmlns:a16="http://schemas.microsoft.com/office/drawing/2014/main" id="{06EF725A-8539-7B9D-772C-F5994C278C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087"/>
          <a:stretch/>
        </p:blipFill>
        <p:spPr>
          <a:xfrm>
            <a:off x="552943" y="2954966"/>
            <a:ext cx="8038114" cy="147732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116E1-16A7-CFCA-35C6-888FA8A59033}"/>
              </a:ext>
            </a:extLst>
          </p:cNvPr>
          <p:cNvSpPr txBox="1">
            <a:spLocks/>
          </p:cNvSpPr>
          <p:nvPr/>
        </p:nvSpPr>
        <p:spPr>
          <a:xfrm>
            <a:off x="3194447" y="4787886"/>
            <a:ext cx="4929166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/>
              <a:t>	Gerard Aliana Cervera | </a:t>
            </a:r>
            <a:r>
              <a:rPr lang="en-GB" sz="675"/>
              <a:t>Low Density Wires: Development for beam halo monitoring - status and plans</a:t>
            </a:r>
            <a:endParaRPr lang="en-US" sz="675" dirty="0"/>
          </a:p>
        </p:txBody>
      </p:sp>
      <p:sp>
        <p:nvSpPr>
          <p:cNvPr id="4" name="TextBox 19">
            <a:extLst>
              <a:ext uri="{FF2B5EF4-FFF2-40B4-BE49-F238E27FC236}">
                <a16:creationId xmlns:a16="http://schemas.microsoft.com/office/drawing/2014/main" id="{7734A961-ECD5-38BD-176B-44F8ECDF72C0}"/>
              </a:ext>
            </a:extLst>
          </p:cNvPr>
          <p:cNvSpPr txBox="1"/>
          <p:nvPr/>
        </p:nvSpPr>
        <p:spPr>
          <a:xfrm>
            <a:off x="8452459" y="4597930"/>
            <a:ext cx="15908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a-ES" sz="900" dirty="0"/>
              <a:t>(2)</a:t>
            </a:r>
            <a:endParaRPr lang="en-GB" dirty="0"/>
          </a:p>
        </p:txBody>
      </p:sp>
      <p:pic>
        <p:nvPicPr>
          <p:cNvPr id="7" name="Picture 17">
            <a:extLst>
              <a:ext uri="{FF2B5EF4-FFF2-40B4-BE49-F238E27FC236}">
                <a16:creationId xmlns:a16="http://schemas.microsoft.com/office/drawing/2014/main" id="{407DBA08-D845-9013-36B0-AB5E351EA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028" y="895946"/>
            <a:ext cx="2928092" cy="1431511"/>
          </a:xfrm>
          <a:prstGeom prst="rect">
            <a:avLst/>
          </a:prstGeom>
        </p:spPr>
      </p:pic>
      <p:sp>
        <p:nvSpPr>
          <p:cNvPr id="8" name="TextBox 18">
            <a:extLst>
              <a:ext uri="{FF2B5EF4-FFF2-40B4-BE49-F238E27FC236}">
                <a16:creationId xmlns:a16="http://schemas.microsoft.com/office/drawing/2014/main" id="{EA7BF470-7B9A-B0DD-D1CB-8B52DEAAF712}"/>
              </a:ext>
            </a:extLst>
          </p:cNvPr>
          <p:cNvSpPr txBox="1"/>
          <p:nvPr/>
        </p:nvSpPr>
        <p:spPr>
          <a:xfrm>
            <a:off x="612000" y="883163"/>
            <a:ext cx="3311928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</a:rPr>
              <a:t>Allotropic form of carbon.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2F2F2F"/>
                </a:solidFill>
              </a:rPr>
              <a:t>Graphene sheet</a:t>
            </a:r>
            <a:r>
              <a:rPr lang="en-GB" sz="1600" dirty="0">
                <a:solidFill>
                  <a:srgbClr val="2F2F2F"/>
                </a:solidFill>
              </a:rPr>
              <a:t> coiled in a specific direction.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</a:rPr>
              <a:t>One or several walls (SWCNT – MWCNT)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</a:rPr>
              <a:t>Long and hollow </a:t>
            </a:r>
            <a:r>
              <a:rPr lang="en-GB" sz="1600" b="1" dirty="0">
                <a:solidFill>
                  <a:srgbClr val="2F2F2F"/>
                </a:solidFill>
              </a:rPr>
              <a:t>nanometric</a:t>
            </a:r>
            <a:r>
              <a:rPr lang="en-GB" sz="1600" dirty="0">
                <a:solidFill>
                  <a:srgbClr val="2F2F2F"/>
                </a:solidFill>
              </a:rPr>
              <a:t> structure</a:t>
            </a:r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id="{42FA33A2-7AEA-E308-1E07-BA9FE64E6F32}"/>
              </a:ext>
            </a:extLst>
          </p:cNvPr>
          <p:cNvSpPr txBox="1"/>
          <p:nvPr/>
        </p:nvSpPr>
        <p:spPr>
          <a:xfrm>
            <a:off x="3923928" y="2351562"/>
            <a:ext cx="194195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Figure 1. Carbon nanotube structure</a:t>
            </a:r>
            <a:endParaRPr lang="en-GB" dirty="0"/>
          </a:p>
        </p:txBody>
      </p:sp>
      <p:pic>
        <p:nvPicPr>
          <p:cNvPr id="16" name="Content Placeholder 12" descr="A close-up of a snow covered mountain&#10;&#10;Description automatically generated">
            <a:extLst>
              <a:ext uri="{FF2B5EF4-FFF2-40B4-BE49-F238E27FC236}">
                <a16:creationId xmlns:a16="http://schemas.microsoft.com/office/drawing/2014/main" id="{5DABDD99-F9D7-F523-3004-97285E9C5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120" y="651471"/>
            <a:ext cx="2362680" cy="1700091"/>
          </a:xfrm>
          <a:prstGeom prst="rect">
            <a:avLst/>
          </a:prstGeom>
        </p:spPr>
      </p:pic>
      <p:sp>
        <p:nvSpPr>
          <p:cNvPr id="10" name="TextBox 19">
            <a:extLst>
              <a:ext uri="{FF2B5EF4-FFF2-40B4-BE49-F238E27FC236}">
                <a16:creationId xmlns:a16="http://schemas.microsoft.com/office/drawing/2014/main" id="{4D4FB258-1299-6F15-5F4C-69E29FA81BE6}"/>
              </a:ext>
            </a:extLst>
          </p:cNvPr>
          <p:cNvSpPr txBox="1"/>
          <p:nvPr/>
        </p:nvSpPr>
        <p:spPr>
          <a:xfrm>
            <a:off x="6786582" y="2431861"/>
            <a:ext cx="19419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Figure 2. SEM image of our </a:t>
            </a:r>
            <a:r>
              <a:rPr lang="en-GB" sz="900" dirty="0" err="1"/>
              <a:t>Dexmat</a:t>
            </a:r>
            <a:r>
              <a:rPr lang="en-GB" sz="900" dirty="0"/>
              <a:t> CNT structure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5D1239-B4DA-44CB-0CF2-DE7F04A58153}"/>
              </a:ext>
            </a:extLst>
          </p:cNvPr>
          <p:cNvSpPr txBox="1"/>
          <p:nvPr/>
        </p:nvSpPr>
        <p:spPr>
          <a:xfrm>
            <a:off x="486338" y="260984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dirty="0">
                <a:solidFill>
                  <a:srgbClr val="2F2F2F"/>
                </a:solidFill>
              </a:rPr>
              <a:t>Exceptional properties</a:t>
            </a:r>
          </a:p>
        </p:txBody>
      </p:sp>
    </p:spTree>
    <p:extLst>
      <p:ext uri="{BB962C8B-B14F-4D97-AF65-F5344CB8AC3E}">
        <p14:creationId xmlns:p14="http://schemas.microsoft.com/office/powerpoint/2010/main" val="2554904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EB1EC-A51D-F765-C00D-3D86017C3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considerations</a:t>
            </a:r>
            <a:endParaRPr lang="en-GB" sz="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9270C-0786-615C-C453-579875C11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843AC-CC91-034F-682F-1B9E6C9C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Content Placeholder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848FAC5-255F-C00E-08B9-416D398105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14"/>
          <a:stretch/>
        </p:blipFill>
        <p:spPr>
          <a:xfrm>
            <a:off x="4588738" y="746175"/>
            <a:ext cx="4047899" cy="2398589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8253EA-79E6-2D75-3546-629BCDDB03B1}"/>
              </a:ext>
            </a:extLst>
          </p:cNvPr>
          <p:cNvSpPr txBox="1"/>
          <p:nvPr/>
        </p:nvSpPr>
        <p:spPr>
          <a:xfrm>
            <a:off x="4968529" y="3556558"/>
            <a:ext cx="3347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 direct relation with the dose deposited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370BBA0-C4D8-C357-392A-FE9B10137440}"/>
              </a:ext>
            </a:extLst>
          </p:cNvPr>
          <p:cNvGrpSpPr/>
          <p:nvPr/>
        </p:nvGrpSpPr>
        <p:grpSpPr>
          <a:xfrm>
            <a:off x="4255595" y="3923588"/>
            <a:ext cx="4773224" cy="253916"/>
            <a:chOff x="1571929" y="5718457"/>
            <a:chExt cx="5904657" cy="33855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1B9C743-C721-1350-3779-9EE099DCF142}"/>
                </a:ext>
              </a:extLst>
            </p:cNvPr>
            <p:cNvSpPr txBox="1"/>
            <p:nvPr/>
          </p:nvSpPr>
          <p:spPr>
            <a:xfrm>
              <a:off x="1571929" y="5718457"/>
              <a:ext cx="5904657" cy="33855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Obvious change of shape                    Residual iron particles melted 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2B315B37-6EBC-4387-335E-75C67DE6FC39}"/>
                </a:ext>
              </a:extLst>
            </p:cNvPr>
            <p:cNvCxnSpPr>
              <a:cxnSpLocks/>
            </p:cNvCxnSpPr>
            <p:nvPr/>
          </p:nvCxnSpPr>
          <p:spPr>
            <a:xfrm>
              <a:off x="4043548" y="5898003"/>
              <a:ext cx="648072" cy="0"/>
            </a:xfrm>
            <a:prstGeom prst="straightConnector1">
              <a:avLst/>
            </a:prstGeom>
            <a:ln w="412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9">
            <a:extLst>
              <a:ext uri="{FF2B5EF4-FFF2-40B4-BE49-F238E27FC236}">
                <a16:creationId xmlns:a16="http://schemas.microsoft.com/office/drawing/2014/main" id="{7AE471AF-9FB5-10FC-FB1C-B043705CFC36}"/>
              </a:ext>
            </a:extLst>
          </p:cNvPr>
          <p:cNvSpPr txBox="1"/>
          <p:nvPr/>
        </p:nvSpPr>
        <p:spPr>
          <a:xfrm>
            <a:off x="4557214" y="3254305"/>
            <a:ext cx="4025943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675" dirty="0"/>
              <a:t>Figure 3. </a:t>
            </a:r>
            <a:r>
              <a:rPr lang="en-US" sz="675" dirty="0"/>
              <a:t>Optical microscopic images of CNT wire samples after irradiation. Profile of the deformation after image treatment with Gaussian fit (3)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5BF9CF83-7C75-5A2F-439D-744EF5D8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037FF85A-6FDA-205A-D698-1AE08B8AC6A8}"/>
              </a:ext>
            </a:extLst>
          </p:cNvPr>
          <p:cNvSpPr txBox="1">
            <a:spLocks/>
          </p:cNvSpPr>
          <p:nvPr/>
        </p:nvSpPr>
        <p:spPr>
          <a:xfrm>
            <a:off x="365984" y="850845"/>
            <a:ext cx="4091549" cy="2161405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High variability of performance. </a:t>
            </a:r>
          </a:p>
          <a:p>
            <a:pPr marL="781200" lvl="1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Each batch of wires needs to be tested on its own to ensure its characteristics.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Few available suppliers.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>
                    <a:lumMod val="50000"/>
                  </a:schemeClr>
                </a:solidFill>
              </a:rPr>
              <a:t>Required postprocessing.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991339-328B-86BA-F37E-F85D9B418808}"/>
              </a:ext>
            </a:extLst>
          </p:cNvPr>
          <p:cNvSpPr txBox="1">
            <a:spLocks/>
          </p:cNvSpPr>
          <p:nvPr/>
        </p:nvSpPr>
        <p:spPr>
          <a:xfrm>
            <a:off x="514136" y="3211164"/>
            <a:ext cx="3455386" cy="12715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 Expected characteristics after treatment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1200" dirty="0">
                <a:latin typeface="+mj-lt"/>
              </a:rPr>
              <a:t>     Diameter(</a:t>
            </a:r>
            <a:r>
              <a:rPr lang="es-ES" sz="1200" i="0" dirty="0">
                <a:effectLst/>
                <a:latin typeface="+mj-lt"/>
              </a:rPr>
              <a:t>⌀</a:t>
            </a:r>
            <a:r>
              <a:rPr lang="en-US" sz="1200" dirty="0">
                <a:latin typeface="+mj-lt"/>
              </a:rPr>
              <a:t>) – 8 </a:t>
            </a:r>
            <a:r>
              <a:rPr lang="es-ES" sz="1200" i="0" dirty="0">
                <a:effectLst/>
                <a:latin typeface="+mj-lt"/>
              </a:rPr>
              <a:t>µ</a:t>
            </a:r>
            <a:r>
              <a:rPr lang="en-US" sz="1200" i="0" dirty="0">
                <a:effectLst/>
                <a:latin typeface="+mj-lt"/>
              </a:rPr>
              <a:t>m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1200" dirty="0">
                <a:latin typeface="+mj-lt"/>
              </a:rPr>
              <a:t>     Density (</a:t>
            </a:r>
            <a:r>
              <a:rPr lang="el-GR" sz="1200" i="0" dirty="0">
                <a:effectLst/>
                <a:latin typeface="+mj-lt"/>
              </a:rPr>
              <a:t>ρ</a:t>
            </a:r>
            <a:r>
              <a:rPr lang="ca-ES" sz="1200" i="0" dirty="0">
                <a:effectLst/>
                <a:latin typeface="+mj-lt"/>
              </a:rPr>
              <a:t>)</a:t>
            </a:r>
            <a:r>
              <a:rPr lang="en-US" sz="1200" dirty="0">
                <a:latin typeface="+mj-lt"/>
              </a:rPr>
              <a:t>– 1 </a:t>
            </a:r>
            <a:r>
              <a:rPr lang="ca-ES" sz="1200" dirty="0">
                <a:latin typeface="+mj-lt"/>
              </a:rPr>
              <a:t>g/cm3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257426-A692-8162-20B3-B0704763F262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2241829" y="2883028"/>
            <a:ext cx="0" cy="3281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08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1FBFC-00D3-FDF9-A5A1-AA739D9BA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1A471-ACD4-2199-713B-41F65A4E1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operational impact</a:t>
            </a:r>
            <a:endParaRPr lang="en-GB" sz="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A47A4C-1D06-FF09-96BF-3FE52914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062DD-3FD9-5922-A062-FF32DD4A8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23B16ED-DAA3-00C8-92E2-50D07DC61791}"/>
              </a:ext>
            </a:extLst>
          </p:cNvPr>
          <p:cNvCxnSpPr>
            <a:cxnSpLocks/>
          </p:cNvCxnSpPr>
          <p:nvPr/>
        </p:nvCxnSpPr>
        <p:spPr>
          <a:xfrm>
            <a:off x="2042081" y="4392470"/>
            <a:ext cx="486054" cy="0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D4B45E63-E411-B83B-2C1E-1415A2FB9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3B0C90A3-E972-821A-A95F-4444D395EE0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12000" y="914401"/>
            <a:ext cx="6861212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Capable of reading full intensity and energy of SPS beam.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Signal decrease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compared to other wires.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Noise increase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compared to other materials</a:t>
            </a:r>
          </a:p>
        </p:txBody>
      </p:sp>
      <p:pic>
        <p:nvPicPr>
          <p:cNvPr id="6" name="Imagen 5" descr="Interfaz de usuario gráfica, Gráfico, Aplicación&#10;&#10;Descripción generada automáticamente">
            <a:extLst>
              <a:ext uri="{FF2B5EF4-FFF2-40B4-BE49-F238E27FC236}">
                <a16:creationId xmlns:a16="http://schemas.microsoft.com/office/drawing/2014/main" id="{D0960929-2784-F580-4557-0966DB3C5A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0741"/>
          <a:stretch/>
        </p:blipFill>
        <p:spPr>
          <a:xfrm>
            <a:off x="5950709" y="1631414"/>
            <a:ext cx="2828097" cy="2779229"/>
          </a:xfrm>
          <a:prstGeom prst="rect">
            <a:avLst/>
          </a:prstGeom>
        </p:spPr>
      </p:pic>
      <p:grpSp>
        <p:nvGrpSpPr>
          <p:cNvPr id="11" name="Group 38">
            <a:extLst>
              <a:ext uri="{FF2B5EF4-FFF2-40B4-BE49-F238E27FC236}">
                <a16:creationId xmlns:a16="http://schemas.microsoft.com/office/drawing/2014/main" id="{004BBAB8-00BC-F873-FE16-B4A5396A4A93}"/>
              </a:ext>
            </a:extLst>
          </p:cNvPr>
          <p:cNvGrpSpPr/>
          <p:nvPr/>
        </p:nvGrpSpPr>
        <p:grpSpPr>
          <a:xfrm>
            <a:off x="1670788" y="2505851"/>
            <a:ext cx="2682581" cy="1741824"/>
            <a:chOff x="3759741" y="1155258"/>
            <a:chExt cx="3459487" cy="1980544"/>
          </a:xfrm>
        </p:grpSpPr>
        <p:pic>
          <p:nvPicPr>
            <p:cNvPr id="13" name="Picture 39" descr="A screenshot of a computer screen&#10;&#10;Description automatically generated with medium confidence">
              <a:extLst>
                <a:ext uri="{FF2B5EF4-FFF2-40B4-BE49-F238E27FC236}">
                  <a16:creationId xmlns:a16="http://schemas.microsoft.com/office/drawing/2014/main" id="{3085945C-D938-D4A8-95C9-05AB51FB0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9741" y="1155258"/>
              <a:ext cx="3459487" cy="1703835"/>
            </a:xfrm>
            <a:prstGeom prst="rect">
              <a:avLst/>
            </a:prstGeom>
          </p:spPr>
        </p:pic>
        <p:sp>
          <p:nvSpPr>
            <p:cNvPr id="14" name="TextBox 40">
              <a:extLst>
                <a:ext uri="{FF2B5EF4-FFF2-40B4-BE49-F238E27FC236}">
                  <a16:creationId xmlns:a16="http://schemas.microsoft.com/office/drawing/2014/main" id="{5591E07E-D424-3B81-AD44-42BB4F079180}"/>
                </a:ext>
              </a:extLst>
            </p:cNvPr>
            <p:cNvSpPr txBox="1"/>
            <p:nvPr/>
          </p:nvSpPr>
          <p:spPr>
            <a:xfrm>
              <a:off x="5096097" y="2843414"/>
              <a:ext cx="102311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Wire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688C92C-4AED-167D-439C-881A7152F168}"/>
              </a:ext>
            </a:extLst>
          </p:cNvPr>
          <p:cNvSpPr txBox="1">
            <a:spLocks/>
          </p:cNvSpPr>
          <p:nvPr/>
        </p:nvSpPr>
        <p:spPr>
          <a:xfrm>
            <a:off x="4513559" y="2730863"/>
            <a:ext cx="1277676" cy="1446808"/>
          </a:xfrm>
          <a:prstGeom prst="rect">
            <a:avLst/>
          </a:prstGeom>
        </p:spPr>
        <p:txBody>
          <a:bodyPr vert="horz" lIns="0" tIns="0" rIns="0" bIns="0" rtlCol="0">
            <a:normAutofit fontScale="40000" lnSpcReduction="20000"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3100" b="1" dirty="0">
                <a:solidFill>
                  <a:schemeClr val="tx2">
                    <a:lumMod val="50000"/>
                  </a:schemeClr>
                </a:solidFill>
              </a:rPr>
              <a:t>PSI conditions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CNT wire 20 µm 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Molybdenum wire 25 µm 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>
                    <a:lumMod val="50000"/>
                  </a:schemeClr>
                </a:solidFill>
              </a:rPr>
              <a:t>Energy 2.5 GeV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endParaRPr lang="en-US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19">
            <a:extLst>
              <a:ext uri="{FF2B5EF4-FFF2-40B4-BE49-F238E27FC236}">
                <a16:creationId xmlns:a16="http://schemas.microsoft.com/office/drawing/2014/main" id="{A6508F6B-5937-18BB-6BDF-9C5F943F29D6}"/>
              </a:ext>
            </a:extLst>
          </p:cNvPr>
          <p:cNvSpPr txBox="1"/>
          <p:nvPr/>
        </p:nvSpPr>
        <p:spPr>
          <a:xfrm>
            <a:off x="4434404" y="4498269"/>
            <a:ext cx="39578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900" dirty="0"/>
              <a:t>Figure 5. Example of a signal acquired using CNT wire at PSI compared to molybdenum wire. Provided by M. </a:t>
            </a:r>
            <a:r>
              <a:rPr lang="en-GB" sz="900" dirty="0" err="1"/>
              <a:t>Sapinski</a:t>
            </a:r>
            <a:r>
              <a:rPr lang="en-GB" sz="900" dirty="0"/>
              <a:t> (PSI)</a:t>
            </a:r>
            <a:endParaRPr lang="en-GB" dirty="0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BD19661F-16DA-720F-8C67-9DD2F9E21FFA}"/>
              </a:ext>
            </a:extLst>
          </p:cNvPr>
          <p:cNvSpPr txBox="1">
            <a:spLocks/>
          </p:cNvSpPr>
          <p:nvPr/>
        </p:nvSpPr>
        <p:spPr>
          <a:xfrm>
            <a:off x="395536" y="2708456"/>
            <a:ext cx="1218846" cy="14692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1000" b="1" dirty="0">
                <a:solidFill>
                  <a:schemeClr val="tx2">
                    <a:lumMod val="50000"/>
                  </a:schemeClr>
                </a:solidFill>
              </a:rPr>
              <a:t>PS conditions</a:t>
            </a:r>
            <a:endParaRPr lang="en-US" sz="1000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CNT wire 30 µm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CF wire 34 µm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2">
                    <a:lumMod val="50000"/>
                  </a:schemeClr>
                </a:solidFill>
              </a:rPr>
              <a:t>Energy 26 GeV</a:t>
            </a: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endParaRPr lang="en-US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8C787D91-0452-ACB9-2B92-FD1F05468BAC}"/>
              </a:ext>
            </a:extLst>
          </p:cNvPr>
          <p:cNvSpPr txBox="1"/>
          <p:nvPr/>
        </p:nvSpPr>
        <p:spPr>
          <a:xfrm>
            <a:off x="395536" y="4247676"/>
            <a:ext cx="39578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900" dirty="0"/>
              <a:t>Figure 4. </a:t>
            </a:r>
            <a:r>
              <a:rPr lang="en-US" sz="900" dirty="0"/>
              <a:t>Summary of integral signals and beam sizes for scans with CF and CNT wires at 26 GeV</a:t>
            </a:r>
            <a:r>
              <a:rPr lang="en-GB" sz="900" dirty="0"/>
              <a:t> (3)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B6A7F0-74B4-2855-6681-E47D979E6F43}"/>
              </a:ext>
            </a:extLst>
          </p:cNvPr>
          <p:cNvSpPr txBox="1"/>
          <p:nvPr/>
        </p:nvSpPr>
        <p:spPr>
          <a:xfrm rot="16200000">
            <a:off x="4602617" y="2787937"/>
            <a:ext cx="2419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Molybdenum        </a:t>
            </a:r>
            <a:r>
              <a:rPr lang="en-GB" sz="1200" dirty="0" err="1"/>
              <a:t>Dexmat</a:t>
            </a:r>
            <a:r>
              <a:rPr lang="en-GB" sz="1200" dirty="0"/>
              <a:t> CNT</a:t>
            </a:r>
          </a:p>
        </p:txBody>
      </p:sp>
    </p:spTree>
    <p:extLst>
      <p:ext uri="{BB962C8B-B14F-4D97-AF65-F5344CB8AC3E}">
        <p14:creationId xmlns:p14="http://schemas.microsoft.com/office/powerpoint/2010/main" val="92024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5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2582F-CE1E-1443-9FFC-6CA69E24E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198A5-4C47-6B9E-662E-15B9F5063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studies – Comparison with CF</a:t>
            </a:r>
            <a:endParaRPr lang="en-GB" sz="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F93A5-CAD9-98F0-430B-A5DE563CF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4D210-AA39-47D3-81F7-AE4B28B5F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5E80619-49B1-4AB1-C161-21E2D9E29374}"/>
              </a:ext>
            </a:extLst>
          </p:cNvPr>
          <p:cNvCxnSpPr>
            <a:cxnSpLocks/>
          </p:cNvCxnSpPr>
          <p:nvPr/>
        </p:nvCxnSpPr>
        <p:spPr>
          <a:xfrm>
            <a:off x="2042081" y="4392470"/>
            <a:ext cx="486054" cy="0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218A7C2D-E2C2-722B-FD49-C8C5706E5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6CA3D0B-2E19-31AB-6C29-A4D9580D2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231" y="1996434"/>
            <a:ext cx="3409368" cy="2378628"/>
          </a:xfrm>
          <a:prstGeom prst="rect">
            <a:avLst/>
          </a:prstGeom>
        </p:spPr>
      </p:pic>
      <p:sp>
        <p:nvSpPr>
          <p:cNvPr id="14" name="TextBox 19">
            <a:extLst>
              <a:ext uri="{FF2B5EF4-FFF2-40B4-BE49-F238E27FC236}">
                <a16:creationId xmlns:a16="http://schemas.microsoft.com/office/drawing/2014/main" id="{2D54ADBB-B7C5-979A-C247-D129B1BDEA25}"/>
              </a:ext>
            </a:extLst>
          </p:cNvPr>
          <p:cNvSpPr txBox="1"/>
          <p:nvPr/>
        </p:nvSpPr>
        <p:spPr>
          <a:xfrm>
            <a:off x="5146594" y="4305812"/>
            <a:ext cx="258968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900" dirty="0"/>
              <a:t>Figure 6. Sublimation conditions in a WS </a:t>
            </a:r>
            <a:r>
              <a:rPr lang="en-GB" sz="700" dirty="0"/>
              <a:t>(4)</a:t>
            </a:r>
            <a:r>
              <a:rPr lang="en-GB" sz="900" dirty="0"/>
              <a:t> </a:t>
            </a:r>
            <a:endParaRPr lang="en-GB" dirty="0"/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1C976B19-7D35-4C2C-B389-A14F744A3594}"/>
              </a:ext>
            </a:extLst>
          </p:cNvPr>
          <p:cNvSpPr txBox="1"/>
          <p:nvPr/>
        </p:nvSpPr>
        <p:spPr>
          <a:xfrm>
            <a:off x="8443599" y="4660099"/>
            <a:ext cx="1918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a-ES" sz="900" dirty="0"/>
              <a:t>(4)</a:t>
            </a:r>
            <a:endParaRPr lang="en-GB" dirty="0"/>
          </a:p>
        </p:txBody>
      </p:sp>
      <p:sp>
        <p:nvSpPr>
          <p:cNvPr id="16" name="TextBox 19">
            <a:extLst>
              <a:ext uri="{FF2B5EF4-FFF2-40B4-BE49-F238E27FC236}">
                <a16:creationId xmlns:a16="http://schemas.microsoft.com/office/drawing/2014/main" id="{89DE79BC-6409-4A45-FBD2-7EA541CF1FDD}"/>
              </a:ext>
            </a:extLst>
          </p:cNvPr>
          <p:cNvSpPr txBox="1"/>
          <p:nvPr/>
        </p:nvSpPr>
        <p:spPr>
          <a:xfrm>
            <a:off x="467544" y="632425"/>
            <a:ext cx="258968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900" b="1" dirty="0"/>
              <a:t>Thin target detectors temperature equation </a:t>
            </a:r>
            <a:endParaRPr lang="en-GB" b="1" dirty="0"/>
          </a:p>
        </p:txBody>
      </p:sp>
      <p:pic>
        <p:nvPicPr>
          <p:cNvPr id="11" name="Imagen 10" descr="Imagen que contiene Gráfico de dispersión&#10;&#10;Descripción generada automáticamente">
            <a:extLst>
              <a:ext uri="{FF2B5EF4-FFF2-40B4-BE49-F238E27FC236}">
                <a16:creationId xmlns:a16="http://schemas.microsoft.com/office/drawing/2014/main" id="{3EE08417-9785-ADCA-CB82-49FC62519C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32" t="8612" r="1321" b="59347"/>
          <a:stretch/>
        </p:blipFill>
        <p:spPr>
          <a:xfrm>
            <a:off x="744277" y="775562"/>
            <a:ext cx="7500123" cy="492787"/>
          </a:xfrm>
          <a:prstGeom prst="rect">
            <a:avLst/>
          </a:prstGeom>
        </p:spPr>
      </p:pic>
      <p:pic>
        <p:nvPicPr>
          <p:cNvPr id="3" name="Picture 4" descr="Imatge de sortida">
            <a:extLst>
              <a:ext uri="{FF2B5EF4-FFF2-40B4-BE49-F238E27FC236}">
                <a16:creationId xmlns:a16="http://schemas.microsoft.com/office/drawing/2014/main" id="{BB3E23D7-2932-1505-A8CE-0E120801D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50" y="1874828"/>
            <a:ext cx="3618100" cy="230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9">
            <a:extLst>
              <a:ext uri="{FF2B5EF4-FFF2-40B4-BE49-F238E27FC236}">
                <a16:creationId xmlns:a16="http://schemas.microsoft.com/office/drawing/2014/main" id="{A8AA7D41-78AB-2ED6-1B7E-694276A23F50}"/>
              </a:ext>
            </a:extLst>
          </p:cNvPr>
          <p:cNvSpPr txBox="1"/>
          <p:nvPr/>
        </p:nvSpPr>
        <p:spPr>
          <a:xfrm>
            <a:off x="612000" y="4172476"/>
            <a:ext cx="396000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Figure 7. Temperature evolution of 34 </a:t>
            </a:r>
            <a:r>
              <a:rPr lang="es-ES" sz="900" i="0" dirty="0">
                <a:effectLst/>
                <a:latin typeface="+mj-lt"/>
              </a:rPr>
              <a:t>µ</a:t>
            </a:r>
            <a:r>
              <a:rPr lang="en-US" sz="900" i="0" dirty="0">
                <a:effectLst/>
                <a:latin typeface="+mj-lt"/>
              </a:rPr>
              <a:t>m CF and CNT wire</a:t>
            </a:r>
            <a:r>
              <a:rPr lang="en-GB" sz="900" dirty="0"/>
              <a:t> at CF experimental beam limits in the SPS. Current </a:t>
            </a:r>
            <a:r>
              <a:rPr lang="en-GB" sz="900"/>
              <a:t>expected 8 </a:t>
            </a:r>
            <a:r>
              <a:rPr lang="es-ES" sz="900" dirty="0"/>
              <a:t>µ</a:t>
            </a:r>
            <a:r>
              <a:rPr lang="en-US" sz="900" dirty="0"/>
              <a:t>m</a:t>
            </a:r>
            <a:r>
              <a:rPr lang="en-GB" sz="900" dirty="0"/>
              <a:t> CNT wire temperature evolution under the same conditions. </a:t>
            </a:r>
            <a:endParaRPr lang="en-GB" dirty="0"/>
          </a:p>
        </p:txBody>
      </p:sp>
      <p:pic>
        <p:nvPicPr>
          <p:cNvPr id="19" name="Imagen 10" descr="Imagen que contiene Gráfico de dispersión&#10;&#10;Descripción generada automáticamente">
            <a:extLst>
              <a:ext uri="{FF2B5EF4-FFF2-40B4-BE49-F238E27FC236}">
                <a16:creationId xmlns:a16="http://schemas.microsoft.com/office/drawing/2014/main" id="{5E868031-C546-98C2-755B-A53F7D48CA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32" t="55602" r="1321" b="4666"/>
          <a:stretch/>
        </p:blipFill>
        <p:spPr>
          <a:xfrm>
            <a:off x="744277" y="1263749"/>
            <a:ext cx="7500123" cy="611079"/>
          </a:xfrm>
          <a:prstGeom prst="rect">
            <a:avLst/>
          </a:prstGeom>
        </p:spPr>
      </p:pic>
      <p:sp>
        <p:nvSpPr>
          <p:cNvPr id="20" name="Elipse 12">
            <a:extLst>
              <a:ext uri="{FF2B5EF4-FFF2-40B4-BE49-F238E27FC236}">
                <a16:creationId xmlns:a16="http://schemas.microsoft.com/office/drawing/2014/main" id="{49B9454C-9B00-CDD2-D128-A5AFC8E8FA97}"/>
              </a:ext>
            </a:extLst>
          </p:cNvPr>
          <p:cNvSpPr/>
          <p:nvPr/>
        </p:nvSpPr>
        <p:spPr>
          <a:xfrm>
            <a:off x="6656207" y="663753"/>
            <a:ext cx="1467405" cy="664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1" name="Conector recto de flecha 16">
            <a:extLst>
              <a:ext uri="{FF2B5EF4-FFF2-40B4-BE49-F238E27FC236}">
                <a16:creationId xmlns:a16="http://schemas.microsoft.com/office/drawing/2014/main" id="{7191AA6C-7191-95CC-0CCA-BE5AD3BD7DEB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6738915" y="1275606"/>
            <a:ext cx="209349" cy="720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94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A48B6D-3AB8-B925-7A12-22DFE48FD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97F49-99F8-C470-5F41-D40720787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studies - Wire heating in SPS</a:t>
            </a:r>
            <a:endParaRPr lang="en-GB" sz="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01D70-8E68-63F4-E605-15EB83ACB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058773-1B6E-C60E-93E1-A342254AB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8C667B-E76B-FAF0-19EC-B2A16FB44A86}"/>
              </a:ext>
            </a:extLst>
          </p:cNvPr>
          <p:cNvCxnSpPr>
            <a:cxnSpLocks/>
          </p:cNvCxnSpPr>
          <p:nvPr/>
        </p:nvCxnSpPr>
        <p:spPr>
          <a:xfrm>
            <a:off x="2042081" y="4392470"/>
            <a:ext cx="486054" cy="0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72C7CC98-045F-DA11-3FA6-3B9259E0F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pic>
        <p:nvPicPr>
          <p:cNvPr id="6" name="Imagen 5" descr="Gráfico&#10;&#10;Descripción generada automáticamente">
            <a:extLst>
              <a:ext uri="{FF2B5EF4-FFF2-40B4-BE49-F238E27FC236}">
                <a16:creationId xmlns:a16="http://schemas.microsoft.com/office/drawing/2014/main" id="{48AE8415-2724-8BA6-B8EA-AD9CCCEDFC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71"/>
          <a:stretch/>
        </p:blipFill>
        <p:spPr>
          <a:xfrm>
            <a:off x="314447" y="1151518"/>
            <a:ext cx="5760000" cy="28496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D25544D-DE4A-E3E8-1FA0-3E912C35D836}"/>
              </a:ext>
            </a:extLst>
          </p:cNvPr>
          <p:cNvSpPr txBox="1">
            <a:spLocks/>
          </p:cNvSpPr>
          <p:nvPr/>
        </p:nvSpPr>
        <p:spPr>
          <a:xfrm>
            <a:off x="6156176" y="1151517"/>
            <a:ext cx="2890624" cy="3443105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Simulation conditions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Gaussian beam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Energy – 450 GeV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Intensity – 5,7e13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Scanning speed – 15 m/s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Temperature limits – 1500 degrees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>
                    <a:lumMod val="50000"/>
                  </a:schemeClr>
                </a:solidFill>
              </a:rPr>
              <a:t>Beam size of 1 mm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Signo de multiplicación 11">
            <a:extLst>
              <a:ext uri="{FF2B5EF4-FFF2-40B4-BE49-F238E27FC236}">
                <a16:creationId xmlns:a16="http://schemas.microsoft.com/office/drawing/2014/main" id="{C0BE863A-753E-1152-DBB7-81EE2B953BA6}"/>
              </a:ext>
            </a:extLst>
          </p:cNvPr>
          <p:cNvSpPr/>
          <p:nvPr/>
        </p:nvSpPr>
        <p:spPr>
          <a:xfrm>
            <a:off x="4499992" y="2859782"/>
            <a:ext cx="144016" cy="135598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D8DDC98-4317-64C8-881D-D77FA89F6BC0}"/>
              </a:ext>
            </a:extLst>
          </p:cNvPr>
          <p:cNvSpPr txBox="1"/>
          <p:nvPr/>
        </p:nvSpPr>
        <p:spPr>
          <a:xfrm>
            <a:off x="3387060" y="2998561"/>
            <a:ext cx="1040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dirty="0" err="1"/>
              <a:t>Safe</a:t>
            </a:r>
            <a:r>
              <a:rPr lang="ca-ES" sz="1200" dirty="0"/>
              <a:t> </a:t>
            </a:r>
            <a:r>
              <a:rPr lang="ca-ES" sz="1200" dirty="0" err="1"/>
              <a:t>area</a:t>
            </a:r>
            <a:endParaRPr lang="es-ES" sz="12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314230C-C6E4-5FEA-49C7-3E495BC42A42}"/>
              </a:ext>
            </a:extLst>
          </p:cNvPr>
          <p:cNvSpPr txBox="1"/>
          <p:nvPr/>
        </p:nvSpPr>
        <p:spPr>
          <a:xfrm>
            <a:off x="4716016" y="2283718"/>
            <a:ext cx="861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700" b="1" dirty="0" err="1"/>
              <a:t>Current</a:t>
            </a:r>
            <a:r>
              <a:rPr lang="ca-ES" sz="700" b="1" dirty="0"/>
              <a:t> </a:t>
            </a:r>
            <a:r>
              <a:rPr lang="ca-ES" sz="700" b="1" dirty="0" err="1"/>
              <a:t>expected</a:t>
            </a:r>
            <a:r>
              <a:rPr lang="ca-ES" sz="700" b="1" dirty="0"/>
              <a:t> </a:t>
            </a:r>
            <a:r>
              <a:rPr lang="ca-ES" sz="700" b="1" dirty="0" err="1"/>
              <a:t>wire</a:t>
            </a:r>
            <a:endParaRPr lang="es-ES" b="1" dirty="0"/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4E932BC6-B132-879B-E18F-092AFB3870DF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4644008" y="2591495"/>
            <a:ext cx="502512" cy="268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FF4B438-E26C-568D-E804-2CEE42446D37}"/>
              </a:ext>
            </a:extLst>
          </p:cNvPr>
          <p:cNvSpPr txBox="1"/>
          <p:nvPr/>
        </p:nvSpPr>
        <p:spPr>
          <a:xfrm>
            <a:off x="4553926" y="1753900"/>
            <a:ext cx="104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dirty="0" err="1"/>
              <a:t>Sublimation</a:t>
            </a:r>
            <a:r>
              <a:rPr lang="ca-ES" sz="1200" dirty="0"/>
              <a:t> </a:t>
            </a:r>
            <a:r>
              <a:rPr lang="ca-ES" sz="1200" dirty="0" err="1"/>
              <a:t>cooling</a:t>
            </a:r>
            <a:r>
              <a:rPr lang="ca-ES" sz="1200" dirty="0"/>
              <a:t> </a:t>
            </a:r>
            <a:r>
              <a:rPr lang="ca-ES" sz="1200" dirty="0" err="1"/>
              <a:t>area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21608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E1C9B-2BF1-830A-C6F0-45413E2B0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80925-E6F5-0BD9-3DB3-462ABC6F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Halo Monitoring approach to 3.5</a:t>
            </a:r>
            <a:r>
              <a:rPr lang="el-GR" dirty="0"/>
              <a:t>σ</a:t>
            </a:r>
            <a:r>
              <a:rPr lang="el-GR" sz="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endParaRPr lang="en-GB" sz="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0B08D-1362-D999-16B5-AF90F8A8E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17.12.2024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AA29C9-A32C-0867-A8A3-F285EB912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AD8AD21-152D-EDDA-30D5-4CCBD941B2D9}"/>
              </a:ext>
            </a:extLst>
          </p:cNvPr>
          <p:cNvCxnSpPr>
            <a:cxnSpLocks/>
          </p:cNvCxnSpPr>
          <p:nvPr/>
        </p:nvCxnSpPr>
        <p:spPr>
          <a:xfrm>
            <a:off x="2042081" y="4392470"/>
            <a:ext cx="486054" cy="0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FC098EB5-8025-EBA2-7501-90BE56E82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87886"/>
            <a:ext cx="4929166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675" dirty="0"/>
              <a:t>	Gerard Aliana Cervera | </a:t>
            </a:r>
            <a:r>
              <a:rPr lang="en-GB" sz="675" dirty="0"/>
              <a:t>Low Density Wires: Development for beam halo monitoring - status and plans</a:t>
            </a:r>
            <a:endParaRPr lang="en-US" sz="67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0E7F5B-1BC6-AEBC-5BFE-047D20A3C272}"/>
              </a:ext>
            </a:extLst>
          </p:cNvPr>
          <p:cNvSpPr txBox="1">
            <a:spLocks/>
          </p:cNvSpPr>
          <p:nvPr/>
        </p:nvSpPr>
        <p:spPr>
          <a:xfrm>
            <a:off x="5292080" y="868263"/>
            <a:ext cx="298782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2200" b="1" dirty="0">
                <a:solidFill>
                  <a:schemeClr val="tx2">
                    <a:lumMod val="50000"/>
                  </a:schemeClr>
                </a:solidFill>
              </a:rPr>
              <a:t>Scanning wire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D51C05F0-2176-50A4-9C1D-B5C9D16D2840}"/>
              </a:ext>
            </a:extLst>
          </p:cNvPr>
          <p:cNvSpPr txBox="1">
            <a:spLocks/>
          </p:cNvSpPr>
          <p:nvPr/>
        </p:nvSpPr>
        <p:spPr>
          <a:xfrm>
            <a:off x="1403648" y="914401"/>
            <a:ext cx="298782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indent="-3429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2200" b="1" dirty="0">
                <a:solidFill>
                  <a:schemeClr val="tx2">
                    <a:lumMod val="50000"/>
                  </a:schemeClr>
                </a:solidFill>
              </a:rPr>
              <a:t>Stationary wire</a:t>
            </a:r>
          </a:p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Imatge de sortida">
            <a:extLst>
              <a:ext uri="{FF2B5EF4-FFF2-40B4-BE49-F238E27FC236}">
                <a16:creationId xmlns:a16="http://schemas.microsoft.com/office/drawing/2014/main" id="{433876CD-4FA9-02FA-3AEF-0EA977AFF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80" y="1481096"/>
            <a:ext cx="2987824" cy="237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FF2AAF5-1E09-CFD8-86A6-1CC8A1D832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337" y="1480365"/>
            <a:ext cx="3802567" cy="237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77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22013</TotalTime>
  <Words>1556</Words>
  <Application>Microsoft Office PowerPoint</Application>
  <PresentationFormat>On-screen Show (16:9)</PresentationFormat>
  <Paragraphs>254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Thème Office</vt:lpstr>
      <vt:lpstr>Low Density Wires: Development for beam halo monitoring - status and plans</vt:lpstr>
      <vt:lpstr>Summary</vt:lpstr>
      <vt:lpstr>Intercepted material for gaseous and solid devices</vt:lpstr>
      <vt:lpstr>Key properties of Carbon Nanotubes</vt:lpstr>
      <vt:lpstr>Practical considerations</vt:lpstr>
      <vt:lpstr>Potential operational impact</vt:lpstr>
      <vt:lpstr>Thermal studies – Comparison with CF</vt:lpstr>
      <vt:lpstr>Thermal studies - Wire heating in SPS</vt:lpstr>
      <vt:lpstr>Beam Halo Monitoring approach to 3.5σ </vt:lpstr>
      <vt:lpstr>Thermal studies – Current wire in the BHM (3.5σ) </vt:lpstr>
      <vt:lpstr>Thermal studies – Physical limits</vt:lpstr>
      <vt:lpstr>Inelastic collisions studies</vt:lpstr>
      <vt:lpstr>Conclusions</vt:lpstr>
      <vt:lpstr>Thank you for your attention</vt:lpstr>
      <vt:lpstr>PowerPoint Presentation</vt:lpstr>
      <vt:lpstr>Wire-scanners (WS)</vt:lpstr>
      <vt:lpstr>Wire scanners challenges</vt:lpstr>
      <vt:lpstr>CNT manufacturing</vt:lpstr>
      <vt:lpstr>CNT wire manufacturing</vt:lpstr>
      <vt:lpstr>Proof of concept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Gerard Aliana Cervera</cp:lastModifiedBy>
  <cp:revision>222</cp:revision>
  <dcterms:created xsi:type="dcterms:W3CDTF">2016-02-11T10:47:23Z</dcterms:created>
  <dcterms:modified xsi:type="dcterms:W3CDTF">2024-12-17T20:08:48Z</dcterms:modified>
</cp:coreProperties>
</file>