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3" r:id="rId2"/>
    <p:sldId id="300" r:id="rId3"/>
    <p:sldId id="301" r:id="rId4"/>
    <p:sldId id="302" r:id="rId5"/>
    <p:sldId id="303" r:id="rId6"/>
    <p:sldId id="292" r:id="rId7"/>
    <p:sldId id="299" r:id="rId8"/>
    <p:sldId id="295" r:id="rId9"/>
    <p:sldId id="306" r:id="rId10"/>
    <p:sldId id="307" r:id="rId11"/>
    <p:sldId id="308" r:id="rId12"/>
    <p:sldId id="296" r:id="rId13"/>
    <p:sldId id="297" r:id="rId14"/>
    <p:sldId id="298" r:id="rId15"/>
    <p:sldId id="309" r:id="rId16"/>
    <p:sldId id="305" r:id="rId17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3EDE8C80-1A27-486C-BE61-4486A2B2C8FB}">
          <p14:sldIdLst>
            <p14:sldId id="263"/>
            <p14:sldId id="300"/>
            <p14:sldId id="301"/>
            <p14:sldId id="302"/>
            <p14:sldId id="303"/>
            <p14:sldId id="292"/>
            <p14:sldId id="299"/>
            <p14:sldId id="295"/>
            <p14:sldId id="306"/>
            <p14:sldId id="307"/>
            <p14:sldId id="308"/>
            <p14:sldId id="296"/>
            <p14:sldId id="297"/>
            <p14:sldId id="298"/>
            <p14:sldId id="309"/>
            <p14:sldId id="30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91"/>
    <a:srgbClr val="000000"/>
    <a:srgbClr val="028C57"/>
    <a:srgbClr val="DEDEDE"/>
    <a:srgbClr val="00558C"/>
    <a:srgbClr val="0074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80" d="100"/>
          <a:sy n="80" d="100"/>
        </p:scale>
        <p:origin x="880" y="4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17/12/2024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0538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17/12/2024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05962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HL-LHC BH Review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HL-LHC BH Review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0521301:100521301:subDoc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plan.cern.ch/app/plan/61/version/141/activity/list?status=WAITING_RESOURCE_ALLOCATION&amp;groupResponsibleUuid=844daf98-ad1d-45c3-ada2-827c73fe1f5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31640" y="1803769"/>
            <a:ext cx="7200000" cy="1350000"/>
          </a:xfrm>
        </p:spPr>
        <p:txBody>
          <a:bodyPr/>
          <a:lstStyle/>
          <a:p>
            <a:r>
              <a:rPr lang="en-US" dirty="0"/>
              <a:t>Low Density Wires: implementation during LS3 (and beyond)</a:t>
            </a: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31640" y="3363838"/>
            <a:ext cx="6872808" cy="416312"/>
          </a:xfrm>
        </p:spPr>
        <p:txBody>
          <a:bodyPr>
            <a:normAutofit fontScale="85000" lnSpcReduction="20000"/>
          </a:bodyPr>
          <a:lstStyle/>
          <a:p>
            <a:r>
              <a:rPr lang="en-US" u="sng" dirty="0"/>
              <a:t>C. Pasquino</a:t>
            </a:r>
            <a:r>
              <a:rPr lang="en-US" dirty="0"/>
              <a:t>, R. Veness, W. Andreazza, H. Sullivan, G. Aliana, J. Emery, F. Roncarolo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F35DFF-BE32-C824-A8C1-5E70DF198B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HL-LHC Beam Halo Review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4F1BD1-D52B-7F6F-C08D-584B52E3C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Resource gaps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2FD590-5B75-074D-3E1E-E938AEE5DF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R&amp;D on CNTs: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PhD position for CNT simulations;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PhD/GRAD for mechanical design implementation;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GRAD for CNT position measurement, motion control and electronics design;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Material budget: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Prototype WS for CNT;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Equipment for nanomaterial handling;</a:t>
            </a:r>
          </a:p>
          <a:p>
            <a:pPr lvl="1"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9E3609-DEFC-FCB2-0CC0-68A1D0B1B9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08EA52-66F5-04D7-B63D-131096AEA6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66262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EECD4-0197-6308-D91E-949FA7E07E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74401"/>
            <a:ext cx="7920000" cy="540000"/>
          </a:xfrm>
        </p:spPr>
        <p:txBody>
          <a:bodyPr/>
          <a:lstStyle/>
          <a:p>
            <a:r>
              <a:rPr lang="en-GB" sz="1800" dirty="0"/>
              <a:t>Approval/coordination needs, including support from integration, cabling, vacuum and other groups/teams/units</a:t>
            </a:r>
            <a:br>
              <a:rPr lang="en-GB" sz="1800" dirty="0"/>
            </a:br>
            <a:endParaRPr lang="en-GB" sz="1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96DC99-171F-4E8A-F40A-820369342E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Depending on the strategy: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SPS installation, full beam scans at extraction: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All supports needed from SPS teams (integration, cabling, vacuum, survey)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</a:t>
            </a:r>
            <a:r>
              <a:rPr lang="en-US" dirty="0">
                <a:highlight>
                  <a:srgbClr val="FFFF00"/>
                </a:highlight>
              </a:rPr>
              <a:t>feasible within LS3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dirty="0"/>
              <a:t>LHC installation, halo beam scans at flat top: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dirty="0"/>
              <a:t>All supports needed from LHC teams (integration, cabling, vacuum, survey) </a:t>
            </a:r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>
                <a:highlight>
                  <a:srgbClr val="FFFF00"/>
                </a:highlight>
                <a:sym typeface="Wingdings" panose="05000000000000000000" pitchFamily="2" charset="2"/>
              </a:rPr>
              <a:t>longer timescale 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043F6A-C9C4-F112-95C1-030FADB7A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16C910-7927-3F2F-5D84-2497F1F2B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64252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1125D-FA3B-0397-C84F-8386B1C3E2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Post-LS3 Phase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A88FD-F9B7-955B-08C8-1C535189A6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Features/capabilities that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will be available after LS3 </a:t>
            </a:r>
            <a:r>
              <a:rPr lang="en-GB" dirty="0">
                <a:sym typeface="Wingdings" panose="05000000000000000000" pitchFamily="2" charset="2"/>
              </a:rPr>
              <a:t> none in the LHC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will need to be developed after LS3 </a:t>
            </a:r>
            <a:r>
              <a:rPr lang="en-GB" dirty="0">
                <a:sym typeface="Wingdings" panose="05000000000000000000" pitchFamily="2" charset="2"/>
              </a:rPr>
              <a:t> a proto WS for LHC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Expected timeline for transition from expert to operational mode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 err="1">
                <a:highlight>
                  <a:srgbClr val="FFFF00"/>
                </a:highlight>
                <a:sym typeface="Wingdings" panose="05000000000000000000" pitchFamily="2" charset="2"/>
              </a:rPr>
              <a:t>NaN</a:t>
            </a:r>
            <a:r>
              <a:rPr lang="en-GB" sz="2400" dirty="0">
                <a:highlight>
                  <a:srgbClr val="FFFF00"/>
                </a:highlight>
                <a:sym typeface="Wingdings" panose="05000000000000000000" pitchFamily="2" charset="2"/>
              </a:rPr>
              <a:t> </a:t>
            </a:r>
            <a:endParaRPr lang="en-GB" sz="2400" dirty="0">
              <a:highlight>
                <a:srgbClr val="FFFF00"/>
              </a:highlight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n-GB" sz="2400" dirty="0"/>
              <a:t>Known risks related to schedule and (also picking from ‘technical’ presentation before) performance </a:t>
            </a:r>
            <a:r>
              <a:rPr lang="en-GB" sz="2400" dirty="0">
                <a:sym typeface="Wingdings" panose="05000000000000000000" pitchFamily="2" charset="2"/>
              </a:rPr>
              <a:t> it is an R&amp;D program, fully based on the material quality and characteristics!</a:t>
            </a:r>
            <a:endParaRPr lang="en-GB" sz="2400" dirty="0"/>
          </a:p>
          <a:p>
            <a:pPr>
              <a:buFont typeface="Wingdings" panose="05000000000000000000" pitchFamily="2" charset="2"/>
              <a:buChar char="q"/>
            </a:pP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8B2396-1526-5648-3C42-E36B05BF73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FE3D05A-7CA0-5035-D578-8631B969DE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5930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2A580-F3F7-9943-DB1C-4B8828706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Budget (and Other General) Considerations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0C9528-6CB1-59AD-81E0-E656AD4B7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Budget status: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Cost estimates for development and implementation phase vs available budget </a:t>
            </a:r>
            <a:r>
              <a:rPr lang="en-GB" dirty="0">
                <a:sym typeface="Wingdings" panose="05000000000000000000" pitchFamily="2" charset="2"/>
              </a:rPr>
              <a:t> see slides above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Funding gaps to be addressed ? </a:t>
            </a:r>
            <a:r>
              <a:rPr lang="en-GB" dirty="0">
                <a:sym typeface="Wingdings" panose="05000000000000000000" pitchFamily="2" charset="2"/>
              </a:rPr>
              <a:t> yep!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Long-term budget considerations: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Maintenance and operational costs, including manpower </a:t>
            </a:r>
            <a:r>
              <a:rPr lang="en-GB" dirty="0">
                <a:sym typeface="Wingdings" panose="05000000000000000000" pitchFamily="2" charset="2"/>
              </a:rPr>
              <a:t> depends on the scenario, could be in the shadow or not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Possible need for upgrade, anything can be already anticipated </a:t>
            </a:r>
            <a:r>
              <a:rPr lang="en-GB" dirty="0">
                <a:sym typeface="Wingdings" panose="05000000000000000000" pitchFamily="2" charset="2"/>
              </a:rPr>
              <a:t> see slides before.</a:t>
            </a:r>
            <a:endParaRPr lang="en-GB" dirty="0"/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6B998F-7240-EEB2-AB88-CBB57E14C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AE7F6C-5B7D-9DFA-A454-8E4C563AD8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24171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ACDA7-EE91-E749-3055-974B793E5E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Milestones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F3315C-A6C1-8787-83AD-DDEAFD630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359CBB-0682-9DCD-94E5-B025D703E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3F96F3BD-1ED3-1A89-1A4E-DFCF926C54C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843329"/>
              </p:ext>
            </p:extLst>
          </p:nvPr>
        </p:nvGraphicFramePr>
        <p:xfrm>
          <a:off x="734881" y="983771"/>
          <a:ext cx="7918450" cy="292608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583690">
                  <a:extLst>
                    <a:ext uri="{9D8B030D-6E8A-4147-A177-3AD203B41FA5}">
                      <a16:colId xmlns:a16="http://schemas.microsoft.com/office/drawing/2014/main" val="728428489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4267486565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000291269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2085250195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101269518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400" b="1" dirty="0"/>
                        <a:t>Phase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Timeline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Deliverables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Dependencies</a:t>
                      </a:r>
                      <a:endParaRPr lang="en-GB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1400" b="1"/>
                        <a:t>Budget Status</a:t>
                      </a:r>
                      <a:endParaRPr lang="en-GB" sz="14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5575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Pre-LS3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By 2026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HRMT test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Material sim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Material chemistry optimization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Ball bonding</a:t>
                      </a:r>
                    </a:p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dependencies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Covered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187310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During 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By 2028?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Proto for SPS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R&amp;D </a:t>
                      </a:r>
                      <a:r>
                        <a:rPr lang="en-US" sz="1400" dirty="0" err="1"/>
                        <a:t>dependecies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Covered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878483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GB" sz="1400"/>
                        <a:t>Post-LS3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?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285750" indent="-285750" algn="l">
                        <a:buFont typeface="Wingdings" panose="05000000000000000000" pitchFamily="2" charset="2"/>
                        <a:buChar char="q"/>
                      </a:pPr>
                      <a:r>
                        <a:rPr lang="en-US" sz="1400" dirty="0"/>
                        <a:t>Proto for LHC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R&amp;D dependencies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Not Covered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541539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977090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8F69B-884C-D0D5-27EB-BB92BC0354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26CABE-53A4-A3FF-EB62-D9A5C66294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Implementing a CNT wire within the new design of the linear wire scanner is feasible but entails R&amp;D;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In the SPS: the scanner could work in the full scan modes, LIU intensity and flat top energy;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In the LHC: the scanner could work potentially </a:t>
            </a:r>
            <a:r>
              <a:rPr lang="en-US" sz="2800" dirty="0"/>
              <a:t>from 8.5 to 3.5 </a:t>
            </a:r>
            <a:r>
              <a:rPr lang="el-GR" sz="2800" dirty="0"/>
              <a:t>σ</a:t>
            </a:r>
            <a:r>
              <a:rPr lang="en-US" sz="2800" dirty="0"/>
              <a:t>, but with much more R&amp;D required (timeline beyond LS3).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EA8462E-5CAB-5A29-FA34-F5225948F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EDCE52-A7CA-D786-1C3B-215D2767E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04725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9A6AD4F-72D2-5446-B24F-2AF60AD1E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E314573-0917-35B7-98D5-710E996F7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259E18-0B33-C52C-FAD6-DABBE47C3E2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900" t="36002" r="1693" b="26199"/>
          <a:stretch/>
        </p:blipFill>
        <p:spPr>
          <a:xfrm>
            <a:off x="378170" y="699542"/>
            <a:ext cx="8449648" cy="194421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F7D890-DF57-84D6-B69C-9822901CBF0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01" t="36000" r="35824" b="26200"/>
          <a:stretch/>
        </p:blipFill>
        <p:spPr>
          <a:xfrm>
            <a:off x="3468232" y="2643758"/>
            <a:ext cx="5328592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56200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A47E060-310E-FBA3-4010-A492316C6E03}"/>
              </a:ext>
            </a:extLst>
          </p:cNvPr>
          <p:cNvGrpSpPr>
            <a:grpSpLocks noChangeAspect="1"/>
          </p:cNvGrpSpPr>
          <p:nvPr/>
        </p:nvGrpSpPr>
        <p:grpSpPr>
          <a:xfrm>
            <a:off x="435600" y="123878"/>
            <a:ext cx="8272799" cy="3600000"/>
            <a:chOff x="177119" y="987215"/>
            <a:chExt cx="11499191" cy="521840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9571615-981E-9494-F67B-BB284DC75E2D}"/>
                </a:ext>
              </a:extLst>
            </p:cNvPr>
            <p:cNvGrpSpPr/>
            <p:nvPr/>
          </p:nvGrpSpPr>
          <p:grpSpPr>
            <a:xfrm>
              <a:off x="177119" y="987215"/>
              <a:ext cx="6477000" cy="5218408"/>
              <a:chOff x="5397500" y="1020467"/>
              <a:chExt cx="6477000" cy="5218408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1A035598-9E36-D3BD-E4B8-ACBE2E77049B}"/>
                  </a:ext>
                </a:extLst>
              </p:cNvPr>
              <p:cNvSpPr/>
              <p:nvPr/>
            </p:nvSpPr>
            <p:spPr>
              <a:xfrm>
                <a:off x="5397500" y="1020467"/>
                <a:ext cx="6477000" cy="52184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9D3954E1-165E-424E-9191-97FB77668A29}"/>
                  </a:ext>
                </a:extLst>
              </p:cNvPr>
              <p:cNvPicPr/>
              <p:nvPr/>
            </p:nvPicPr>
            <p:blipFill>
              <a:blip r:embed="rId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725" t="12071" r="9591" b="11236"/>
              <a:stretch/>
            </p:blipFill>
            <p:spPr bwMode="auto">
              <a:xfrm>
                <a:off x="6480982" y="1662546"/>
                <a:ext cx="4800829" cy="4079606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3B93E4D-1EE9-A456-3116-9F63A9C4B5D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ackgroundRemoval t="5333" b="97778" l="3560" r="97735">
                          <a14:foregroundMark x1="56311" y1="43111" x2="93528" y2="43556"/>
                          <a14:foregroundMark x1="60194" y1="88889" x2="10680" y2="85333"/>
                          <a14:foregroundMark x1="10680" y1="85333" x2="8091" y2="67556"/>
                          <a14:foregroundMark x1="18770" y1="69333" x2="43689" y2="72889"/>
                          <a14:foregroundMark x1="43689" y1="72889" x2="31715" y2="67111"/>
                          <a14:foregroundMark x1="7767" y1="85778" x2="3883" y2="74222"/>
                          <a14:foregroundMark x1="6472" y1="89778" x2="18123" y2="97778"/>
                          <a14:foregroundMark x1="45631" y1="94222" x2="55340" y2="79111"/>
                          <a14:foregroundMark x1="55663" y1="82222" x2="44013" y2="80889"/>
                          <a14:foregroundMark x1="64078" y1="88889" x2="36570" y2="68444"/>
                          <a14:foregroundMark x1="43042" y1="36000" x2="77670" y2="54667"/>
                          <a14:foregroundMark x1="77670" y1="54667" x2="55340" y2="36000"/>
                          <a14:foregroundMark x1="55340" y1="36000" x2="40453" y2="36000"/>
                          <a14:foregroundMark x1="46278" y1="43556" x2="62783" y2="46667"/>
                          <a14:foregroundMark x1="54369" y1="38222" x2="84790" y2="37333"/>
                          <a14:foregroundMark x1="84790" y1="37333" x2="98058" y2="48444"/>
                          <a14:foregroundMark x1="35599" y1="10222" x2="40129" y2="5333"/>
                          <a14:backgroundMark x1="60518" y1="16889" x2="95469" y2="19556"/>
                        </a14:backgroundRemoval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6489524" y="2525514"/>
              <a:ext cx="2179043" cy="1586682"/>
            </a:xfrm>
            <a:prstGeom prst="rect">
              <a:avLst/>
            </a:prstGeom>
          </p:spPr>
        </p:pic>
        <p:sp>
          <p:nvSpPr>
            <p:cNvPr id="9" name="Arrow: Down 8">
              <a:extLst>
                <a:ext uri="{FF2B5EF4-FFF2-40B4-BE49-F238E27FC236}">
                  <a16:creationId xmlns:a16="http://schemas.microsoft.com/office/drawing/2014/main" id="{A2D9EAB3-DCBB-B373-B3BF-427B093403C3}"/>
                </a:ext>
              </a:extLst>
            </p:cNvPr>
            <p:cNvSpPr/>
            <p:nvPr/>
          </p:nvSpPr>
          <p:spPr>
            <a:xfrm rot="16200000">
              <a:off x="8182441" y="2197039"/>
              <a:ext cx="234000" cy="1203712"/>
            </a:xfrm>
            <a:prstGeom prst="downArrow">
              <a:avLst/>
            </a:prstGeom>
            <a:solidFill>
              <a:srgbClr val="F8BD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EC08F31-5DFA-E84D-659F-205CA917B4E3}"/>
                </a:ext>
              </a:extLst>
            </p:cNvPr>
            <p:cNvSpPr/>
            <p:nvPr/>
          </p:nvSpPr>
          <p:spPr>
            <a:xfrm>
              <a:off x="434833" y="3466699"/>
              <a:ext cx="1445373" cy="4756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ABE66D3-EC3E-DB1E-1356-D894EB7C464D}"/>
                </a:ext>
              </a:extLst>
            </p:cNvPr>
            <p:cNvSpPr txBox="1"/>
            <p:nvPr/>
          </p:nvSpPr>
          <p:spPr>
            <a:xfrm>
              <a:off x="7932513" y="2478863"/>
              <a:ext cx="666849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400" dirty="0">
                  <a:solidFill>
                    <a:srgbClr val="F8BD9B"/>
                  </a:solidFill>
                </a:rPr>
                <a:t>Intensity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3849930-EC3A-1310-CC79-C49F071B43F8}"/>
                </a:ext>
              </a:extLst>
            </p:cNvPr>
            <p:cNvGrpSpPr/>
            <p:nvPr/>
          </p:nvGrpSpPr>
          <p:grpSpPr>
            <a:xfrm>
              <a:off x="5261957" y="4004474"/>
              <a:ext cx="3639340" cy="452571"/>
              <a:chOff x="5369660" y="3995579"/>
              <a:chExt cx="3639340" cy="452571"/>
            </a:xfrm>
          </p:grpSpPr>
          <p:sp>
            <p:nvSpPr>
              <p:cNvPr id="29" name="Arrow: Right 28">
                <a:extLst>
                  <a:ext uri="{FF2B5EF4-FFF2-40B4-BE49-F238E27FC236}">
                    <a16:creationId xmlns:a16="http://schemas.microsoft.com/office/drawing/2014/main" id="{04DB111B-4857-088D-3801-807DC31AE474}"/>
                  </a:ext>
                </a:extLst>
              </p:cNvPr>
              <p:cNvSpPr/>
              <p:nvPr/>
            </p:nvSpPr>
            <p:spPr>
              <a:xfrm>
                <a:off x="5369660" y="4214150"/>
                <a:ext cx="3639340" cy="234000"/>
              </a:xfrm>
              <a:prstGeom prst="rightArrow">
                <a:avLst/>
              </a:prstGeom>
              <a:solidFill>
                <a:srgbClr val="CADCF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DB128404-A3D9-F259-ACDC-B119AA39A20F}"/>
                  </a:ext>
                </a:extLst>
              </p:cNvPr>
              <p:cNvSpPr txBox="1"/>
              <p:nvPr/>
            </p:nvSpPr>
            <p:spPr>
              <a:xfrm>
                <a:off x="8054642" y="3995579"/>
                <a:ext cx="637995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GB" sz="1400" dirty="0">
                    <a:solidFill>
                      <a:srgbClr val="CADCF3"/>
                    </a:solidFill>
                  </a:rPr>
                  <a:t>Position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B3732BD-760B-6C8A-CEFF-DDB0D7F66837}"/>
                </a:ext>
              </a:extLst>
            </p:cNvPr>
            <p:cNvGrpSpPr/>
            <p:nvPr/>
          </p:nvGrpSpPr>
          <p:grpSpPr>
            <a:xfrm>
              <a:off x="515689" y="2371141"/>
              <a:ext cx="3816424" cy="3371010"/>
              <a:chOff x="623392" y="2362246"/>
              <a:chExt cx="3816424" cy="3371010"/>
            </a:xfrm>
          </p:grpSpPr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E672B773-AE13-1744-0702-FB3B91B2C6C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3392" y="2362246"/>
                <a:ext cx="3816424" cy="3371010"/>
              </a:xfrm>
              <a:prstGeom prst="straightConnector1">
                <a:avLst/>
              </a:prstGeom>
              <a:ln w="38100">
                <a:solidFill>
                  <a:srgbClr val="FFC000"/>
                </a:solidFill>
                <a:prstDash val="dashDot"/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7324DC6E-C684-6BA5-D07D-37CBEC4AF9CB}"/>
                  </a:ext>
                </a:extLst>
              </p:cNvPr>
              <p:cNvSpPr txBox="1"/>
              <p:nvPr/>
            </p:nvSpPr>
            <p:spPr>
              <a:xfrm>
                <a:off x="623394" y="2924943"/>
                <a:ext cx="720081" cy="8627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100" b="1" dirty="0">
                    <a:solidFill>
                      <a:srgbClr val="FFC000"/>
                    </a:solidFill>
                  </a:rPr>
                  <a:t>Particle Beam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F4E400B-C9CC-3CE4-F51A-DE6945C08ACD}"/>
                </a:ext>
              </a:extLst>
            </p:cNvPr>
            <p:cNvGrpSpPr/>
            <p:nvPr/>
          </p:nvGrpSpPr>
          <p:grpSpPr>
            <a:xfrm>
              <a:off x="2015570" y="2972823"/>
              <a:ext cx="4790771" cy="1041136"/>
              <a:chOff x="2123273" y="2963928"/>
              <a:chExt cx="4790771" cy="1041136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D59895DB-52F1-FE4C-51DE-2E97B1808562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24000" y="3402109"/>
                <a:ext cx="4764088" cy="269907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E3A5F126-EFCD-0F90-DD03-C2725BFFF72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2124000" y="3537062"/>
                <a:ext cx="4620072" cy="134954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9A2E2ADA-0037-A6C0-680C-C0D4CC0D50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4000" y="3672016"/>
                <a:ext cx="4476056" cy="47866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265609B1-F76D-AF8A-7461-48424BB97E0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123273" y="3679538"/>
                <a:ext cx="4620799" cy="325526"/>
              </a:xfrm>
              <a:prstGeom prst="straightConnector1">
                <a:avLst/>
              </a:prstGeom>
              <a:ln w="28575">
                <a:solidFill>
                  <a:srgbClr val="FFC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243A493A-85C1-82DA-0E96-8C53FFDB7AE0}"/>
                  </a:ext>
                </a:extLst>
              </p:cNvPr>
              <p:cNvSpPr txBox="1"/>
              <p:nvPr/>
            </p:nvSpPr>
            <p:spPr>
              <a:xfrm>
                <a:off x="6193964" y="2963928"/>
                <a:ext cx="720080" cy="33855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100" b="1" dirty="0">
                    <a:solidFill>
                      <a:srgbClr val="FFC000"/>
                    </a:solidFill>
                  </a:rPr>
                  <a:t>Beam Losses</a:t>
                </a:r>
              </a:p>
            </p:txBody>
          </p:sp>
        </p:grp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3A0EBB1-77AE-542C-84BC-F4D4BAAFF6F7}"/>
                </a:ext>
              </a:extLst>
            </p:cNvPr>
            <p:cNvSpPr/>
            <p:nvPr/>
          </p:nvSpPr>
          <p:spPr>
            <a:xfrm>
              <a:off x="8901296" y="2371141"/>
              <a:ext cx="543385" cy="2362898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GB" sz="1400" dirty="0"/>
                <a:t>CONTROL AND ACQUISITION</a:t>
              </a:r>
            </a:p>
          </p:txBody>
        </p:sp>
        <p:sp>
          <p:nvSpPr>
            <p:cNvPr id="16" name="Arrow: Down 15">
              <a:extLst>
                <a:ext uri="{FF2B5EF4-FFF2-40B4-BE49-F238E27FC236}">
                  <a16:creationId xmlns:a16="http://schemas.microsoft.com/office/drawing/2014/main" id="{B15869B4-465F-E592-B8C3-F8B81471725B}"/>
                </a:ext>
              </a:extLst>
            </p:cNvPr>
            <p:cNvSpPr/>
            <p:nvPr/>
          </p:nvSpPr>
          <p:spPr>
            <a:xfrm rot="16200000">
              <a:off x="9520246" y="3360025"/>
              <a:ext cx="234000" cy="385130"/>
            </a:xfrm>
            <a:prstGeom prst="downArrow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A0FE414D-6480-8598-CCE1-CCF09F897536}"/>
                </a:ext>
              </a:extLst>
            </p:cNvPr>
            <p:cNvGrpSpPr/>
            <p:nvPr/>
          </p:nvGrpSpPr>
          <p:grpSpPr>
            <a:xfrm>
              <a:off x="9854642" y="2156885"/>
              <a:ext cx="1821668" cy="3283398"/>
              <a:chOff x="9962345" y="2147990"/>
              <a:chExt cx="1821668" cy="3283398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A8B06836-1D46-1182-DE39-48E6176E21E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962345" y="2147990"/>
                <a:ext cx="1821668" cy="2778143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7C6D2A4-8C75-8FAC-2343-7CE4F2F890FA}"/>
                  </a:ext>
                </a:extLst>
              </p:cNvPr>
              <p:cNvSpPr txBox="1"/>
              <p:nvPr/>
            </p:nvSpPr>
            <p:spPr>
              <a:xfrm>
                <a:off x="9970616" y="5000501"/>
                <a:ext cx="1813397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GB" sz="1400" dirty="0"/>
                  <a:t>Beam Transversal Profile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BD8D963-0AF8-FFBF-417B-F514F90DF664}"/>
                </a:ext>
              </a:extLst>
            </p:cNvPr>
            <p:cNvSpPr/>
            <p:nvPr/>
          </p:nvSpPr>
          <p:spPr>
            <a:xfrm>
              <a:off x="1147547" y="1446857"/>
              <a:ext cx="1445373" cy="12351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1950E1D-158C-9AFE-DB1E-82375535CEC2}"/>
                </a:ext>
              </a:extLst>
            </p:cNvPr>
            <p:cNvSpPr/>
            <p:nvPr/>
          </p:nvSpPr>
          <p:spPr>
            <a:xfrm>
              <a:off x="4903229" y="4574525"/>
              <a:ext cx="2313785" cy="12672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6E74B16-8687-8E8F-4A88-85F1497DF5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Wire Scanners in the LHC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6DBA46-C1B4-9763-D00E-689B3A6F77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HL-LHC BH </a:t>
            </a:r>
            <a:r>
              <a:rPr lang="fr-FR" noProof="0" dirty="0" err="1"/>
              <a:t>Review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15A1A6C-D6D8-73E9-3CC3-8D85B150A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34" name="Content Placeholder 2">
            <a:extLst>
              <a:ext uri="{FF2B5EF4-FFF2-40B4-BE49-F238E27FC236}">
                <a16:creationId xmlns:a16="http://schemas.microsoft.com/office/drawing/2014/main" id="{DD091CA8-0A12-7B8A-2531-7F55BF984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463" y="3245270"/>
            <a:ext cx="9046638" cy="1406525"/>
          </a:xfrm>
        </p:spPr>
        <p:txBody>
          <a:bodyPr>
            <a:normAutofit fontScale="925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Carbon wire 34 micron;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Scanning speed 1 m/s;</a:t>
            </a:r>
          </a:p>
          <a:p>
            <a:pPr marL="342900" indent="-342900">
              <a:lnSpc>
                <a:spcPct val="10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 micron of the beam size accuracy;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b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Use case: LHC injection energy, few bunches only; used to calibrate the BSRT.</a:t>
            </a:r>
          </a:p>
          <a:p>
            <a:pPr marL="342900" indent="-342900">
              <a:lnSpc>
                <a:spcPct val="100000"/>
              </a:lnSpc>
              <a:buClr>
                <a:schemeClr val="accent6"/>
              </a:buClr>
              <a:buFont typeface="Wingdings" panose="05000000000000000000" pitchFamily="2" charset="2"/>
              <a:buChar char="q"/>
            </a:pPr>
            <a:endParaRPr lang="en-US" sz="2000" b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478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97C45-BB37-D5F9-7BE0-CA713B58F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Wire Scanners in the 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1AFFF8-77A3-4A36-0D1C-BC347AE895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5882" y="3197152"/>
            <a:ext cx="8758605" cy="368022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8 BWS: 2 per plane per beam;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4 Legacy systems inherited from LEP;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4 Hybrid+, featuring new electronics and new feedthrough: intermediate implementation to bridge to the new generation of WS.</a:t>
            </a: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CC834F4-B1E8-A5F5-B277-C903C70202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118D01-D2E1-4FB9-E030-CAF5BFF3F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EF6270-45DE-1E91-CD1D-CC410C1661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26" r="18051" b="34473"/>
          <a:stretch/>
        </p:blipFill>
        <p:spPr>
          <a:xfrm>
            <a:off x="5004048" y="694300"/>
            <a:ext cx="4025003" cy="2196082"/>
          </a:xfrm>
          <a:prstGeom prst="rect">
            <a:avLst/>
          </a:prstGeom>
        </p:spPr>
      </p:pic>
      <p:pic>
        <p:nvPicPr>
          <p:cNvPr id="7" name="Picture 2" descr="G:\Workspaces\v\veness\Pictures\BI Photos\LHC Equipment\BWS-0912\BWS-5R4-B1.jpg">
            <a:extLst>
              <a:ext uri="{FF2B5EF4-FFF2-40B4-BE49-F238E27FC236}">
                <a16:creationId xmlns:a16="http://schemas.microsoft.com/office/drawing/2014/main" id="{F788B4DC-F561-8785-E41B-47141F300F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79" b="20574"/>
          <a:stretch/>
        </p:blipFill>
        <p:spPr bwMode="auto">
          <a:xfrm>
            <a:off x="870607" y="699655"/>
            <a:ext cx="3598565" cy="2190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1403CE9-58CC-BD1E-EE00-DC55EBBF0EC6}"/>
              </a:ext>
            </a:extLst>
          </p:cNvPr>
          <p:cNvSpPr txBox="1"/>
          <p:nvPr/>
        </p:nvSpPr>
        <p:spPr>
          <a:xfrm>
            <a:off x="2915816" y="2571750"/>
            <a:ext cx="1553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LSS4 – B1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B97EDDC-106A-47BC-CBE3-DCBC3FAC4CD9}"/>
              </a:ext>
            </a:extLst>
          </p:cNvPr>
          <p:cNvSpPr txBox="1"/>
          <p:nvPr/>
        </p:nvSpPr>
        <p:spPr>
          <a:xfrm>
            <a:off x="5004048" y="2571750"/>
            <a:ext cx="15533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LSS4 – B2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058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C4318-CBB4-EF3F-CCDE-DFD31CD38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Wire Scanners in the LHC - CONS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6DA918-6B43-F1D9-A98C-44B645CC1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Approved CONS program: </a:t>
            </a:r>
            <a:r>
              <a:rPr lang="en-GB" dirty="0">
                <a:hlinkClick r:id="rId2"/>
              </a:rPr>
              <a:t>EDMS 2282009 - Consolidation of LHC Beam Wire Scanner Electro – Mechanics</a:t>
            </a:r>
            <a:r>
              <a:rPr lang="en-US" dirty="0"/>
              <a:t>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Improve performance</a:t>
            </a:r>
          </a:p>
          <a:p>
            <a:pPr marL="666913" lvl="1" indent="-342900">
              <a:buFont typeface="Wingdings" panose="05000000000000000000" pitchFamily="2" charset="2"/>
              <a:buChar char="q"/>
            </a:pPr>
            <a:r>
              <a:rPr lang="en-US" dirty="0"/>
              <a:t>Reduce vibrations;</a:t>
            </a:r>
            <a:endParaRPr lang="fr-FR" dirty="0"/>
          </a:p>
          <a:p>
            <a:pPr marL="666913" lvl="1" indent="-342900">
              <a:buFont typeface="Wingdings" panose="05000000000000000000" pitchFamily="2" charset="2"/>
              <a:buChar char="q"/>
            </a:pPr>
            <a:r>
              <a:rPr lang="fr-FR" dirty="0" err="1"/>
              <a:t>Reduce</a:t>
            </a:r>
            <a:r>
              <a:rPr lang="en-US" dirty="0"/>
              <a:t> position </a:t>
            </a:r>
            <a:r>
              <a:rPr lang="fr-FR" dirty="0" err="1"/>
              <a:t>uncertainty</a:t>
            </a:r>
            <a:r>
              <a:rPr lang="fr-FR" dirty="0"/>
              <a:t>;</a:t>
            </a:r>
            <a:endParaRPr lang="en-US" dirty="0"/>
          </a:p>
          <a:p>
            <a:pPr marL="666913" lvl="1" indent="-342900">
              <a:buFont typeface="Wingdings" panose="05000000000000000000" pitchFamily="2" charset="2"/>
              <a:buChar char="q"/>
            </a:pPr>
            <a:r>
              <a:rPr lang="en-US" dirty="0"/>
              <a:t>Improve positional resolution;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Improve reliability</a:t>
            </a:r>
          </a:p>
          <a:p>
            <a:pPr marL="666913" lvl="1" indent="-342900">
              <a:buFont typeface="Wingdings" panose="05000000000000000000" pitchFamily="2" charset="2"/>
              <a:buChar char="q"/>
            </a:pPr>
            <a:r>
              <a:rPr lang="en-US" dirty="0"/>
              <a:t>Reduce intervention frequency;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Broaden the use case</a:t>
            </a:r>
          </a:p>
          <a:p>
            <a:pPr marL="666913" lvl="1" indent="-342900">
              <a:buFont typeface="Wingdings" panose="05000000000000000000" pitchFamily="2" charset="2"/>
              <a:buChar char="q"/>
            </a:pPr>
            <a:r>
              <a:rPr lang="en-US" dirty="0"/>
              <a:t>Potential for use as halo monitor;</a:t>
            </a:r>
          </a:p>
          <a:p>
            <a:pPr marL="666913" lvl="1" indent="-342900">
              <a:buFont typeface="Wingdings" panose="05000000000000000000" pitchFamily="2" charset="2"/>
              <a:buChar char="q"/>
            </a:pPr>
            <a:r>
              <a:rPr lang="en-US" dirty="0"/>
              <a:t>Higher intensity measurement – can be designed to support CNT implementation;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D973EAC-E73C-BF9F-4813-CC71D50AB7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4EC03B-5C40-D635-5883-A79AB94293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68289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E2DDE9-961B-E70F-DF77-1EB67720D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Wire Scanners LHC CONS - STATUS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684379-CAB6-4D09-0265-D7912C2B5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60F0C7-9C26-7980-253F-18592110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AD14846-D155-B49C-29B8-07EBB3E832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6880" y="570737"/>
            <a:ext cx="4298541" cy="21118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92C581-4A89-F4F0-F28A-EAF575BDEE7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8997" r="10825" b="3800"/>
          <a:stretch/>
        </p:blipFill>
        <p:spPr>
          <a:xfrm>
            <a:off x="5338070" y="2682565"/>
            <a:ext cx="3801860" cy="2468604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BA7C5D2-B491-8850-F265-0B9113B8D6D6}"/>
              </a:ext>
            </a:extLst>
          </p:cNvPr>
          <p:cNvGrpSpPr/>
          <p:nvPr/>
        </p:nvGrpSpPr>
        <p:grpSpPr>
          <a:xfrm>
            <a:off x="97200" y="584499"/>
            <a:ext cx="5373080" cy="4497388"/>
            <a:chOff x="4259266" y="358846"/>
            <a:chExt cx="7287793" cy="5721629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77F29F6-78C9-CA83-613B-CF16882905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7021" r="19912"/>
            <a:stretch/>
          </p:blipFill>
          <p:spPr>
            <a:xfrm>
              <a:off x="5011659" y="358846"/>
              <a:ext cx="5885411" cy="5721629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CD6C25F-231A-85A0-D111-6CAC8FF0D607}"/>
                </a:ext>
              </a:extLst>
            </p:cNvPr>
            <p:cNvSpPr txBox="1"/>
            <p:nvPr/>
          </p:nvSpPr>
          <p:spPr>
            <a:xfrm>
              <a:off x="9849102" y="2528447"/>
              <a:ext cx="1697957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b="1" dirty="0"/>
                <a:t>Linear encoder portholes</a:t>
              </a:r>
              <a:endParaRPr lang="en-GB" sz="1100" b="1" dirty="0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298E254-B94D-40B6-F01C-5BC5EC7B777E}"/>
                </a:ext>
              </a:extLst>
            </p:cNvPr>
            <p:cNvCxnSpPr>
              <a:cxnSpLocks/>
              <a:stCxn id="10" idx="1"/>
            </p:cNvCxnSpPr>
            <p:nvPr/>
          </p:nvCxnSpPr>
          <p:spPr>
            <a:xfrm flipH="1" flipV="1">
              <a:off x="7905345" y="2349213"/>
              <a:ext cx="1943757" cy="263873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80475F0-C276-8920-46D9-8C4753D659DF}"/>
                </a:ext>
              </a:extLst>
            </p:cNvPr>
            <p:cNvSpPr txBox="1"/>
            <p:nvPr/>
          </p:nvSpPr>
          <p:spPr>
            <a:xfrm>
              <a:off x="9669779" y="4834401"/>
              <a:ext cx="1697957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b="1" dirty="0"/>
                <a:t>Ceramic instrument card</a:t>
              </a:r>
              <a:endParaRPr lang="en-GB" sz="1100" b="1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BD25C419-F1A3-315F-8B18-83FC0A496F0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121535" y="4160277"/>
              <a:ext cx="1887754" cy="630297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963092B-9EA7-7056-0621-2A5F9968CE82}"/>
                </a:ext>
              </a:extLst>
            </p:cNvPr>
            <p:cNvSpPr txBox="1"/>
            <p:nvPr/>
          </p:nvSpPr>
          <p:spPr>
            <a:xfrm>
              <a:off x="9387329" y="4134355"/>
              <a:ext cx="2159730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b="1" dirty="0"/>
                <a:t>Optical linear encoder ruler</a:t>
              </a:r>
              <a:endParaRPr lang="en-GB" sz="1100" b="1" dirty="0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89229D6F-A66F-51D6-64D0-9AAD1B1EC17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902866" y="3551134"/>
              <a:ext cx="1925379" cy="597878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95FEDF7-F7D4-D89A-C944-95807DBADC68}"/>
                </a:ext>
              </a:extLst>
            </p:cNvPr>
            <p:cNvSpPr txBox="1"/>
            <p:nvPr/>
          </p:nvSpPr>
          <p:spPr>
            <a:xfrm>
              <a:off x="4312651" y="2982771"/>
              <a:ext cx="1697957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b="1" dirty="0"/>
                <a:t>In vacuum linear guide assembly</a:t>
              </a:r>
              <a:endParaRPr lang="en-GB" sz="1100" b="1" dirty="0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185BE30-8B1C-EDA7-5F3B-A2F45A60FF5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381474" y="3232215"/>
              <a:ext cx="1751076" cy="9956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909AD35-15A5-AEC0-1F67-B262989E55E5}"/>
                </a:ext>
              </a:extLst>
            </p:cNvPr>
            <p:cNvSpPr txBox="1"/>
            <p:nvPr/>
          </p:nvSpPr>
          <p:spPr>
            <a:xfrm>
              <a:off x="4259266" y="3515221"/>
              <a:ext cx="1697957" cy="1692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100" b="1" dirty="0"/>
                <a:t>In vacuum side coupling</a:t>
              </a:r>
              <a:endParaRPr lang="en-GB" sz="1100" b="1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A4749D9-C670-B093-5B71-02542DC59F3B}"/>
                </a:ext>
              </a:extLst>
            </p:cNvPr>
            <p:cNvCxnSpPr>
              <a:cxnSpLocks/>
              <a:endCxn id="18" idx="3"/>
            </p:cNvCxnSpPr>
            <p:nvPr/>
          </p:nvCxnSpPr>
          <p:spPr>
            <a:xfrm flipH="1">
              <a:off x="5957223" y="3484176"/>
              <a:ext cx="1327727" cy="115684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F58B2A8D-ED87-E0A0-FC6A-3312168923F3}"/>
              </a:ext>
            </a:extLst>
          </p:cNvPr>
          <p:cNvSpPr txBox="1"/>
          <p:nvPr/>
        </p:nvSpPr>
        <p:spPr>
          <a:xfrm>
            <a:off x="6857462" y="2824477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TEST RIG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493F6A1-E8FD-059B-1CB3-01921937CC93}"/>
              </a:ext>
            </a:extLst>
          </p:cNvPr>
          <p:cNvCxnSpPr>
            <a:cxnSpLocks/>
          </p:cNvCxnSpPr>
          <p:nvPr/>
        </p:nvCxnSpPr>
        <p:spPr>
          <a:xfrm>
            <a:off x="2483768" y="3435846"/>
            <a:ext cx="0" cy="384419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49042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A3AB9-A97C-5D52-E441-ECD0FFB81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76237"/>
            <a:ext cx="7920000" cy="540000"/>
          </a:xfrm>
        </p:spPr>
        <p:txBody>
          <a:bodyPr/>
          <a:lstStyle/>
          <a:p>
            <a:r>
              <a:rPr lang="en-GB" b="1" dirty="0"/>
              <a:t>Pre-LS3 Development Phase</a:t>
            </a:r>
            <a:br>
              <a:rPr lang="en-GB" b="1" dirty="0"/>
            </a:br>
            <a:r>
              <a:rPr lang="en-GB" sz="2000" dirty="0"/>
              <a:t>What is already designed (completed), installed, validated</a:t>
            </a:r>
            <a:br>
              <a:rPr lang="en-GB" sz="28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01807-0C70-AA87-0648-634AB7B4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508" y="916237"/>
            <a:ext cx="8856984" cy="3680222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Magnetic coupling validated with the test rig;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Adaptation of the control system to the new mechanism;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Mechanical design well advanced – detailed design with MME to start in January;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2000" dirty="0"/>
              <a:t>Impedance design well advanced – longitudinal impedance studies completed, transverse to be computed together with a power loss map;</a:t>
            </a:r>
          </a:p>
          <a:p>
            <a:pPr marL="457200" lvl="1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q"/>
            </a:pPr>
            <a:endParaRPr lang="en-GB" sz="2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A8A0F-D8F4-D2D2-A93D-613B0389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BA0EF-D060-466F-4086-9BD49EDF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20241212_165459">
            <a:hlinkClick r:id="" action="ppaction://media"/>
            <a:extLst>
              <a:ext uri="{FF2B5EF4-FFF2-40B4-BE49-F238E27FC236}">
                <a16:creationId xmlns:a16="http://schemas.microsoft.com/office/drawing/2014/main" id="{7B090538-A261-50FA-84A7-DE9E07ACDE2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249996" y="2938977"/>
            <a:ext cx="4644008" cy="2192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80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A3AB9-A97C-5D52-E441-ECD0FFB810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9816" y="376237"/>
            <a:ext cx="8856984" cy="540000"/>
          </a:xfrm>
        </p:spPr>
        <p:txBody>
          <a:bodyPr/>
          <a:lstStyle/>
          <a:p>
            <a:r>
              <a:rPr lang="en-GB" b="1" dirty="0"/>
              <a:t>Pre-LS3 Development Phase</a:t>
            </a:r>
            <a:br>
              <a:rPr lang="en-GB" b="1" dirty="0"/>
            </a:br>
            <a:r>
              <a:rPr lang="en-GB" sz="2000" dirty="0"/>
              <a:t>What is planned and expected to be implemented before LS3</a:t>
            </a:r>
            <a:br>
              <a:rPr lang="en-GB" sz="2800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C01807-0C70-AA87-0648-634AB7B472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8" y="1001639"/>
            <a:ext cx="8856984" cy="368022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b="1" dirty="0"/>
              <a:t>Roadmap up to LS3</a:t>
            </a:r>
            <a:r>
              <a:rPr lang="en-US" sz="1800" dirty="0"/>
              <a:t>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Instrument design and development: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Impedance prototype to be installed in YETS 2025-2026 for beam validation;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Detailed mechanical design, with feedback from beam validation;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Test rig testing campaign for carriage lifetime and controls validation;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800" dirty="0"/>
              <a:t>CNT R&amp;D: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HRMT tests foreseen in 2025 in the shadow of the 4 experimental weeks;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Dedicated HRMT week in 2026;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Installation of a CNT in the SPS linear wire scanner during YETS24-25;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US" sz="1800" dirty="0"/>
              <a:t>Feasibility study for CNT gold ball bonding technique;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1800" dirty="0"/>
              <a:t>Assessment of the carbon (or CNT) wire position determination of the future scanner using laser system in the lab</a:t>
            </a:r>
            <a:endParaRPr lang="en-US" sz="1800" dirty="0"/>
          </a:p>
          <a:p>
            <a:pPr lvl="1">
              <a:buFont typeface="Wingdings" panose="05000000000000000000" pitchFamily="2" charset="2"/>
              <a:buChar char="q"/>
            </a:pPr>
            <a:endParaRPr lang="en-US" sz="1800" dirty="0"/>
          </a:p>
          <a:p>
            <a:pPr marL="0" indent="0">
              <a:buNone/>
            </a:pP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AA8A0F-D8F4-D2D2-A93D-613B038967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CBA0EF-D060-466F-4086-9BD49EDF68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578288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32DFC-FD22-E271-88D6-ECDC469C4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LS3 Implementation Phase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523C2A-3892-A96D-2896-4B7FCE4861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Confirmed installation plans: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4 BWS to be installed (2H+2V);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Vacuum layout discussed with VSC;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Cabling request filed, PLAN </a:t>
            </a:r>
            <a:r>
              <a:rPr lang="en-GB" dirty="0">
                <a:hlinkClick r:id="rId2"/>
              </a:rPr>
              <a:t>12763</a:t>
            </a:r>
            <a:r>
              <a:rPr lang="en-GB" dirty="0"/>
              <a:t> 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GB" dirty="0"/>
              <a:t>Non confirmed plan and open items requiring resolution/decision: </a:t>
            </a:r>
            <a:r>
              <a:rPr lang="en-GB" dirty="0">
                <a:sym typeface="Wingdings" panose="05000000000000000000" pitchFamily="2" charset="2"/>
              </a:rPr>
              <a:t> see next slides</a:t>
            </a:r>
            <a:endParaRPr lang="en-GB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Technical challenges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Resource gaps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dirty="0"/>
              <a:t>Approval/coordination needs, including support from integration, cabling, vacuum and other groups/teams/units</a:t>
            </a:r>
          </a:p>
          <a:p>
            <a:pPr>
              <a:buFont typeface="Wingdings" panose="05000000000000000000" pitchFamily="2" charset="2"/>
              <a:buChar char="q"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11DFA90-0246-881A-C5FA-76771A2D0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HL-LHC BH Review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3972FB-580F-96A1-5162-93A409D18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88898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8">
            <a:extLst>
              <a:ext uri="{FF2B5EF4-FFF2-40B4-BE49-F238E27FC236}">
                <a16:creationId xmlns:a16="http://schemas.microsoft.com/office/drawing/2014/main" id="{C8F6ECE9-40CD-7D97-5231-E474ABF02C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challenges 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E24EBEE-8CE1-4A7B-850E-C4354F3E0A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en-US" sz="1600" dirty="0"/>
              <a:t>Use Case 1 :</a:t>
            </a:r>
          </a:p>
          <a:p>
            <a:pPr algn="ctr"/>
            <a:r>
              <a:rPr lang="en-US" sz="1600" dirty="0"/>
              <a:t> Scanning the full beam</a:t>
            </a:r>
            <a:endParaRPr lang="en-GB" sz="1600" dirty="0"/>
          </a:p>
          <a:p>
            <a:pPr algn="ctr"/>
            <a:endParaRPr lang="en-GB" sz="1600" dirty="0"/>
          </a:p>
        </p:txBody>
      </p:sp>
      <p:sp>
        <p:nvSpPr>
          <p:cNvPr id="21" name="Content Placeholder 20">
            <a:extLst>
              <a:ext uri="{FF2B5EF4-FFF2-40B4-BE49-F238E27FC236}">
                <a16:creationId xmlns:a16="http://schemas.microsoft.com/office/drawing/2014/main" id="{E74A1592-448C-C606-3774-004B0AD7834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600" dirty="0"/>
              <a:t>Measurement that comes for ‘’free’’ by replacing the standard C wire with a CNT.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600" dirty="0"/>
              <a:t>R&amp;D activities: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600" dirty="0"/>
              <a:t>CNT tension tests;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600" dirty="0"/>
              <a:t>CNT assembly on the card by gold ball bonding;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600" dirty="0"/>
              <a:t>Vibrations studies;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600" dirty="0"/>
              <a:t>Braided wires – possible solution? </a:t>
            </a:r>
          </a:p>
          <a:p>
            <a:pPr marL="0" indent="0">
              <a:buNone/>
            </a:pPr>
            <a:endParaRPr lang="en-GB" sz="1600" dirty="0"/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D6A0C6E2-584B-02B4-0EF4-D129F12DA4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/>
              <a:t>Use Case 2 :</a:t>
            </a:r>
          </a:p>
          <a:p>
            <a:pPr algn="ctr"/>
            <a:r>
              <a:rPr lang="en-US" dirty="0"/>
              <a:t> Scanning the Halo only</a:t>
            </a:r>
            <a:endParaRPr lang="en-GB" dirty="0"/>
          </a:p>
          <a:p>
            <a:endParaRPr lang="en-GB" dirty="0"/>
          </a:p>
        </p:txBody>
      </p:sp>
      <p:sp>
        <p:nvSpPr>
          <p:cNvPr id="23" name="Content Placeholder 22">
            <a:extLst>
              <a:ext uri="{FF2B5EF4-FFF2-40B4-BE49-F238E27FC236}">
                <a16:creationId xmlns:a16="http://schemas.microsoft.com/office/drawing/2014/main" id="{F99C50C3-22A8-0D0D-B3D3-6C5B52ADC50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100" dirty="0"/>
              <a:t>Scan from 8.5 to 3.5 </a:t>
            </a:r>
            <a:r>
              <a:rPr lang="el-GR" sz="1100" dirty="0"/>
              <a:t>σ</a:t>
            </a:r>
            <a:r>
              <a:rPr lang="en-US" sz="1100" dirty="0"/>
              <a:t> only, assuming beam fully symmetric.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sz="1100" dirty="0"/>
              <a:t>R&amp;D activities &amp; open points: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dirty="0"/>
              <a:t>How to know where the 3.5sigma is systematically? Coupling with another technique needed.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dirty="0"/>
              <a:t>Only half halo distribution;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dirty="0"/>
              <a:t>Improved moving mechanism? Or preloaded?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dirty="0"/>
              <a:t>Speed?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dirty="0"/>
              <a:t>Wire exposure to beam?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US" sz="1100" dirty="0"/>
              <a:t>Possible test on Hybrid+ calibration tests bench 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100" dirty="0"/>
              <a:t>Challenges in the controls – absolute position measurement needed.</a:t>
            </a:r>
          </a:p>
          <a:p>
            <a:pPr lvl="2">
              <a:buFont typeface="Wingdings" panose="05000000000000000000" pitchFamily="2" charset="2"/>
              <a:buChar char="q"/>
            </a:pPr>
            <a:r>
              <a:rPr lang="en-GB" sz="1100" dirty="0"/>
              <a:t>Signal to background/noise ratio &amp; related quenches?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826EE5-05F8-41D3-3F17-10D7E849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45BB91-7A11-5758-14A4-9E383D69071F}"/>
              </a:ext>
            </a:extLst>
          </p:cNvPr>
          <p:cNvSpPr txBox="1"/>
          <p:nvPr/>
        </p:nvSpPr>
        <p:spPr>
          <a:xfrm>
            <a:off x="1361170" y="4514048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Suitable for SPS full scans at flat top</a:t>
            </a:r>
            <a:endParaRPr lang="en-GB" dirty="0">
              <a:highlight>
                <a:srgbClr val="FFFF00"/>
              </a:highlight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D02D09A-32E9-4091-28F1-3AC2026D5F92}"/>
              </a:ext>
            </a:extLst>
          </p:cNvPr>
          <p:cNvSpPr txBox="1"/>
          <p:nvPr/>
        </p:nvSpPr>
        <p:spPr>
          <a:xfrm>
            <a:off x="5333985" y="4513791"/>
            <a:ext cx="26638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ighlight>
                  <a:srgbClr val="FFFF00"/>
                </a:highlight>
              </a:rPr>
              <a:t>Suitable for LHC partial scans at flat top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4667637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19805</TotalTime>
  <Words>1121</Words>
  <Application>Microsoft Office PowerPoint</Application>
  <PresentationFormat>On-screen Show (16:9)</PresentationFormat>
  <Paragraphs>171</Paragraphs>
  <Slides>16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Wingdings</vt:lpstr>
      <vt:lpstr>Thème Office</vt:lpstr>
      <vt:lpstr>Low Density Wires: implementation during LS3 (and beyond)</vt:lpstr>
      <vt:lpstr>Beam Wire Scanners in the LHC</vt:lpstr>
      <vt:lpstr>Beam Wire Scanners in the LHC</vt:lpstr>
      <vt:lpstr>Beam Wire Scanners in the LHC - CONS</vt:lpstr>
      <vt:lpstr>Beam Wire Scanners LHC CONS - STATUS</vt:lpstr>
      <vt:lpstr>Pre-LS3 Development Phase What is already designed (completed), installed, validated </vt:lpstr>
      <vt:lpstr>Pre-LS3 Development Phase What is planned and expected to be implemented before LS3 </vt:lpstr>
      <vt:lpstr>LS3 Implementation Phase</vt:lpstr>
      <vt:lpstr>Technical challenges </vt:lpstr>
      <vt:lpstr>Resource gaps</vt:lpstr>
      <vt:lpstr>Approval/coordination needs, including support from integration, cabling, vacuum and other groups/teams/units </vt:lpstr>
      <vt:lpstr>Post-LS3 Phase</vt:lpstr>
      <vt:lpstr>Budget (and Other General) Considerations</vt:lpstr>
      <vt:lpstr>Key Milestones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Chiara Pasquino</cp:lastModifiedBy>
  <cp:revision>199</cp:revision>
  <dcterms:created xsi:type="dcterms:W3CDTF">2016-02-11T10:47:23Z</dcterms:created>
  <dcterms:modified xsi:type="dcterms:W3CDTF">2024-12-17T16:09:36Z</dcterms:modified>
</cp:coreProperties>
</file>