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7"/>
  </p:notesMasterIdLst>
  <p:handoutMasterIdLst>
    <p:handoutMasterId r:id="rId28"/>
  </p:handoutMasterIdLst>
  <p:sldIdLst>
    <p:sldId id="263" r:id="rId2"/>
    <p:sldId id="305" r:id="rId3"/>
    <p:sldId id="306" r:id="rId4"/>
    <p:sldId id="307" r:id="rId5"/>
    <p:sldId id="397" r:id="rId6"/>
    <p:sldId id="398" r:id="rId7"/>
    <p:sldId id="358" r:id="rId8"/>
    <p:sldId id="423" r:id="rId9"/>
    <p:sldId id="368" r:id="rId10"/>
    <p:sldId id="411" r:id="rId11"/>
    <p:sldId id="308" r:id="rId12"/>
    <p:sldId id="302" r:id="rId13"/>
    <p:sldId id="303" r:id="rId14"/>
    <p:sldId id="425" r:id="rId15"/>
    <p:sldId id="413" r:id="rId16"/>
    <p:sldId id="414" r:id="rId17"/>
    <p:sldId id="415" r:id="rId18"/>
    <p:sldId id="416" r:id="rId19"/>
    <p:sldId id="417" r:id="rId20"/>
    <p:sldId id="418" r:id="rId21"/>
    <p:sldId id="420" r:id="rId22"/>
    <p:sldId id="421" r:id="rId23"/>
    <p:sldId id="301" r:id="rId24"/>
    <p:sldId id="300" r:id="rId25"/>
    <p:sldId id="424" r:id="rId26"/>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EDE8C80-1A27-486C-BE61-4486A2B2C8FB}">
          <p14:sldIdLst>
            <p14:sldId id="263"/>
            <p14:sldId id="305"/>
            <p14:sldId id="306"/>
            <p14:sldId id="307"/>
            <p14:sldId id="397"/>
            <p14:sldId id="398"/>
            <p14:sldId id="358"/>
            <p14:sldId id="423"/>
            <p14:sldId id="368"/>
            <p14:sldId id="411"/>
            <p14:sldId id="308"/>
            <p14:sldId id="302"/>
            <p14:sldId id="303"/>
            <p14:sldId id="425"/>
            <p14:sldId id="413"/>
            <p14:sldId id="414"/>
            <p14:sldId id="415"/>
            <p14:sldId id="416"/>
            <p14:sldId id="417"/>
            <p14:sldId id="418"/>
            <p14:sldId id="420"/>
            <p14:sldId id="421"/>
            <p14:sldId id="301"/>
            <p14:sldId id="300"/>
            <p14:sldId id="424"/>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8C"/>
    <a:srgbClr val="028C57"/>
    <a:srgbClr val="005B91"/>
    <a:srgbClr val="000000"/>
    <a:srgbClr val="DEDEDE"/>
    <a:srgbClr val="0074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75"/>
    <p:restoredTop sz="94653"/>
  </p:normalViewPr>
  <p:slideViewPr>
    <p:cSldViewPr snapToObjects="1" showGuides="1">
      <p:cViewPr varScale="1">
        <p:scale>
          <a:sx n="158" d="100"/>
          <a:sy n="158" d="100"/>
        </p:scale>
        <p:origin x="320" y="17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18/12/2024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18/12/2024</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7021860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r>
              <a:rPr lang="fr-FR" noProof="0" dirty="0"/>
              <a:t>HL-LHC BH Review</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dirty="0"/>
              <a:t>HL-LHC BH Review</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dirty="0"/>
              <a:t>HL-LHC BH Review</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dirty="0"/>
              <a:t>HL-LHC BH Review</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dirty="0"/>
              <a:t>HL-LHC BH Review</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dirty="0"/>
              <a:t>HL-LHC BH Review</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4767263"/>
            <a:ext cx="6573000" cy="270000"/>
          </a:xfrm>
        </p:spPr>
        <p:txBody>
          <a:bodyPr/>
          <a:lstStyle/>
          <a:p>
            <a:r>
              <a:rPr lang="fr-FR" noProof="0" dirty="0"/>
              <a:t>HL-LHC BH Review</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HL-LHC BH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3972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fr-FR" dirty="0"/>
              <a:t>HL-LHC BH Review</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hdr="0" ft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ds.cern.ch/record/1489148/files/Vacuum-Tech-Note-96-01.pdf" TargetMode="External"/><Relationship Id="rId2" Type="http://schemas.openxmlformats.org/officeDocument/2006/relationships/hyperlink" Target="https://cds.cern.ch/record/2747870?ln=en"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hyperlink" Target="https://cernbox.cern.ch/pdf-viewer/public/1aptLvC7BQ921Ng/IBIC21.pdf?contextRouteName=files-public-link&amp;contextRouteParams.driveAliasAndItem=public%2F1aptLvC7BQ921Ng&amp;items-per-page=100" TargetMode="External"/><Relationship Id="rId2" Type="http://schemas.openxmlformats.org/officeDocument/2006/relationships/image" Target="../media/image7.emf"/><Relationship Id="rId1" Type="http://schemas.openxmlformats.org/officeDocument/2006/relationships/slideLayout" Target="../slideLayouts/slideLayout8.xml"/><Relationship Id="rId6" Type="http://schemas.openxmlformats.org/officeDocument/2006/relationships/hyperlink" Target="https://accelconf.web.cern.ch/ibic2019/papers/tubo04.pdf" TargetMode="External"/><Relationship Id="rId5" Type="http://schemas.openxmlformats.org/officeDocument/2006/relationships/hyperlink" Target="https://cds.cern.ch/record/2663359/files/we2ab5.pdf" TargetMode="External"/><Relationship Id="rId4" Type="http://schemas.openxmlformats.org/officeDocument/2006/relationships/image" Target="../media/image9.tiff"/></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edms.cern.ch/document/3161142/0.1" TargetMode="External"/><Relationship Id="rId2" Type="http://schemas.openxmlformats.org/officeDocument/2006/relationships/hyperlink" Target="https://indico.cern.ch/event/1448897/" TargetMode="External"/><Relationship Id="rId1" Type="http://schemas.openxmlformats.org/officeDocument/2006/relationships/slideLayout" Target="../slideLayouts/slideLayout4.xml"/><Relationship Id="rId5" Type="http://schemas.openxmlformats.org/officeDocument/2006/relationships/hyperlink" Target="https://bgi.web.cern.ch/papers/" TargetMode="External"/><Relationship Id="rId4" Type="http://schemas.openxmlformats.org/officeDocument/2006/relationships/hyperlink" Target="https://indico.cern.ch/event/1468359/"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899592" y="1896750"/>
            <a:ext cx="7272808" cy="1350000"/>
          </a:xfrm>
        </p:spPr>
        <p:txBody>
          <a:bodyPr/>
          <a:lstStyle/>
          <a:p>
            <a:pPr algn="ctr"/>
            <a:r>
              <a:rPr lang="en-US" dirty="0"/>
              <a:t>Beam Gas Ionisation (BGI) Profile Monitor: Development </a:t>
            </a:r>
            <a:endParaRPr lang="en-GB" dirty="0"/>
          </a:p>
        </p:txBody>
      </p:sp>
      <p:sp>
        <p:nvSpPr>
          <p:cNvPr id="3" name="Text Placeholder 2">
            <a:extLst>
              <a:ext uri="{FF2B5EF4-FFF2-40B4-BE49-F238E27FC236}">
                <a16:creationId xmlns:a16="http://schemas.microsoft.com/office/drawing/2014/main" id="{74F35DFF-BE32-C824-A8C1-5E70DF198BE9}"/>
              </a:ext>
            </a:extLst>
          </p:cNvPr>
          <p:cNvSpPr>
            <a:spLocks noGrp="1"/>
          </p:cNvSpPr>
          <p:nvPr>
            <p:ph type="body" sz="quarter" idx="14"/>
          </p:nvPr>
        </p:nvSpPr>
        <p:spPr>
          <a:xfrm>
            <a:off x="1963688" y="4659982"/>
            <a:ext cx="5216624" cy="261938"/>
          </a:xfrm>
        </p:spPr>
        <p:txBody>
          <a:bodyPr/>
          <a:lstStyle/>
          <a:p>
            <a:pPr algn="ctr"/>
            <a:r>
              <a:rPr lang="en-US" dirty="0"/>
              <a:t>HL-LHC Beam Halo Review on 18</a:t>
            </a:r>
            <a:r>
              <a:rPr lang="en-US" baseline="30000" dirty="0"/>
              <a:t>th</a:t>
            </a:r>
            <a:r>
              <a:rPr lang="en-US" dirty="0"/>
              <a:t> December 2024</a:t>
            </a:r>
            <a:endParaRPr lang="en-GB" dirty="0"/>
          </a:p>
        </p:txBody>
      </p:sp>
      <p:sp>
        <p:nvSpPr>
          <p:cNvPr id="8" name="Subtitle 2">
            <a:extLst>
              <a:ext uri="{FF2B5EF4-FFF2-40B4-BE49-F238E27FC236}">
                <a16:creationId xmlns:a16="http://schemas.microsoft.com/office/drawing/2014/main" id="{16CA39F9-A9A4-9F34-02FA-F9B1A3E4AFE2}"/>
              </a:ext>
            </a:extLst>
          </p:cNvPr>
          <p:cNvSpPr>
            <a:spLocks noGrp="1"/>
          </p:cNvSpPr>
          <p:nvPr>
            <p:ph type="subTitle" idx="1"/>
          </p:nvPr>
        </p:nvSpPr>
        <p:spPr>
          <a:xfrm>
            <a:off x="395536" y="3147814"/>
            <a:ext cx="7776864" cy="940166"/>
          </a:xfrm>
        </p:spPr>
        <p:txBody>
          <a:bodyPr>
            <a:normAutofit/>
          </a:bodyPr>
          <a:lstStyle/>
          <a:p>
            <a:pPr algn="ctr">
              <a:spcBef>
                <a:spcPts val="0"/>
              </a:spcBef>
            </a:pPr>
            <a:r>
              <a:rPr lang="en-US" sz="1400" u="sng" dirty="0"/>
              <a:t>J. Storey,</a:t>
            </a:r>
            <a:r>
              <a:rPr lang="en-US" sz="1400" dirty="0"/>
              <a:t> W. Andreazza, D. Bodart, J. Braach,  H. Bursali, G. Cabrera, W. Devauchelle, G. Le Godec, L. Golino, S. Jensen, J. Joul, G. Khatri, M. Mclean, C. Pasquino, M. Teresa Ramos Garcia</a:t>
            </a:r>
            <a:endParaRPr lang="en-GB" sz="1400" dirty="0"/>
          </a:p>
        </p:txBody>
      </p:sp>
      <p:sp>
        <p:nvSpPr>
          <p:cNvPr id="2" name="Subtitle 2">
            <a:extLst>
              <a:ext uri="{FF2B5EF4-FFF2-40B4-BE49-F238E27FC236}">
                <a16:creationId xmlns:a16="http://schemas.microsoft.com/office/drawing/2014/main" id="{29B692A7-14F0-45C6-26A1-F60033689721}"/>
              </a:ext>
            </a:extLst>
          </p:cNvPr>
          <p:cNvSpPr txBox="1">
            <a:spLocks/>
          </p:cNvSpPr>
          <p:nvPr/>
        </p:nvSpPr>
        <p:spPr>
          <a:xfrm>
            <a:off x="1124930" y="3867894"/>
            <a:ext cx="6894140" cy="679062"/>
          </a:xfrm>
          <a:prstGeom prst="rect">
            <a:avLst/>
          </a:prstGeom>
        </p:spPr>
        <p:txBody>
          <a:bodyPr vert="horz" lIns="0" tIns="0" rIns="0" bIns="0" rtlCol="0">
            <a:noAutofit/>
          </a:bodyPr>
          <a:lstStyle>
            <a:lvl1pPr marL="0" indent="0" algn="l" defTabSz="457200" rtl="0" eaLnBrk="1" latinLnBrk="0" hangingPunct="1">
              <a:spcBef>
                <a:spcPct val="20000"/>
              </a:spcBef>
              <a:buClr>
                <a:schemeClr val="accent6"/>
              </a:buClr>
              <a:buFont typeface="Wingdings" charset="2"/>
              <a:buNone/>
              <a:defRPr sz="2000" b="0" kern="1200" baseline="0">
                <a:solidFill>
                  <a:schemeClr val="accent5"/>
                </a:solidFill>
                <a:latin typeface="+mn-lt"/>
                <a:ea typeface="+mn-ea"/>
                <a:cs typeface="+mn-cs"/>
              </a:defRPr>
            </a:lvl1pPr>
            <a:lvl2pPr marL="457200" indent="0" algn="ctr" defTabSz="457200" rtl="0" eaLnBrk="1" latinLnBrk="0" hangingPunct="1">
              <a:spcBef>
                <a:spcPct val="20000"/>
              </a:spcBef>
              <a:buClr>
                <a:schemeClr val="accent6"/>
              </a:buClr>
              <a:buFont typeface="Wingdings" charset="2"/>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6"/>
              </a:buClr>
              <a:buFont typeface="Wingdings" charset="2"/>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6"/>
              </a:buClr>
              <a:buFont typeface="Wingdings" charset="2"/>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6"/>
              </a:buClr>
              <a:buFont typeface="Wingdings" charset="2"/>
              <a:buNone/>
              <a:defRPr sz="16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ctr"/>
            <a:r>
              <a:rPr lang="en-US" sz="1400" dirty="0"/>
              <a:t>Thanks to: M. Navarro Baeza, C. Fleisig, S. Gibson, M. Gonzalez Berges, S. Jackson, S. Levasseur, T. Lefevre, H. Sandberg, G. Schneider, R. Veness, C. Vollinger</a:t>
            </a:r>
            <a:endParaRPr lang="en-GB" sz="1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CAFA00-80C2-408B-63D8-B4739BFBEF90}"/>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42F7E2A3-85DE-1879-57E5-A558BF35D1C4}"/>
              </a:ext>
            </a:extLst>
          </p:cNvPr>
          <p:cNvSpPr/>
          <p:nvPr/>
        </p:nvSpPr>
        <p:spPr>
          <a:xfrm>
            <a:off x="419100" y="3734842"/>
            <a:ext cx="7681292" cy="5651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3" name="Title 2">
            <a:extLst>
              <a:ext uri="{FF2B5EF4-FFF2-40B4-BE49-F238E27FC236}">
                <a16:creationId xmlns:a16="http://schemas.microsoft.com/office/drawing/2014/main" id="{F0FE6064-2AC8-2B91-6425-694AD7E027A6}"/>
              </a:ext>
            </a:extLst>
          </p:cNvPr>
          <p:cNvSpPr>
            <a:spLocks noGrp="1"/>
          </p:cNvSpPr>
          <p:nvPr>
            <p:ph type="title"/>
          </p:nvPr>
        </p:nvSpPr>
        <p:spPr/>
        <p:txBody>
          <a:bodyPr/>
          <a:lstStyle/>
          <a:p>
            <a:r>
              <a:rPr lang="en-CH" dirty="0"/>
              <a:t>HL-LHC BGI: Timepix4 Based</a:t>
            </a:r>
          </a:p>
        </p:txBody>
      </p:sp>
      <p:sp>
        <p:nvSpPr>
          <p:cNvPr id="7" name="TextBox 6">
            <a:extLst>
              <a:ext uri="{FF2B5EF4-FFF2-40B4-BE49-F238E27FC236}">
                <a16:creationId xmlns:a16="http://schemas.microsoft.com/office/drawing/2014/main" id="{D3FC1AAF-7EE4-05CA-07A6-6D07713E03D2}"/>
              </a:ext>
            </a:extLst>
          </p:cNvPr>
          <p:cNvSpPr txBox="1"/>
          <p:nvPr/>
        </p:nvSpPr>
        <p:spPr>
          <a:xfrm>
            <a:off x="381000" y="771550"/>
            <a:ext cx="8001000" cy="523220"/>
          </a:xfrm>
          <a:prstGeom prst="rect">
            <a:avLst/>
          </a:prstGeom>
          <a:noFill/>
        </p:spPr>
        <p:txBody>
          <a:bodyPr wrap="square" rtlCol="0">
            <a:spAutoFit/>
          </a:bodyPr>
          <a:lstStyle/>
          <a:p>
            <a:r>
              <a:rPr lang="en-CH" sz="1400" b="1" dirty="0">
                <a:solidFill>
                  <a:schemeClr val="accent5"/>
                </a:solidFill>
              </a:rPr>
              <a:t>Compact design </a:t>
            </a:r>
            <a:r>
              <a:rPr lang="en-CH" sz="1400" dirty="0">
                <a:solidFill>
                  <a:schemeClr val="accent5"/>
                </a:solidFill>
              </a:rPr>
              <a:t>based on </a:t>
            </a:r>
            <a:r>
              <a:rPr lang="en-CH" sz="1400" b="1" dirty="0">
                <a:solidFill>
                  <a:schemeClr val="accent5"/>
                </a:solidFill>
              </a:rPr>
              <a:t>direct detection of ionisation electrons inside the beam pipe </a:t>
            </a:r>
            <a:r>
              <a:rPr lang="en-CH" sz="1400" dirty="0">
                <a:solidFill>
                  <a:schemeClr val="accent5"/>
                </a:solidFill>
              </a:rPr>
              <a:t>with a </a:t>
            </a:r>
            <a:r>
              <a:rPr lang="en-CH" sz="1400" b="1" dirty="0">
                <a:solidFill>
                  <a:schemeClr val="accent5"/>
                </a:solidFill>
              </a:rPr>
              <a:t>Timepix4 HPD</a:t>
            </a:r>
            <a:r>
              <a:rPr lang="en-CH" sz="1400" dirty="0">
                <a:solidFill>
                  <a:schemeClr val="accent5"/>
                </a:solidFill>
              </a:rPr>
              <a:t>. Electrons guided to detector with</a:t>
            </a:r>
            <a:r>
              <a:rPr lang="en-CH" sz="1400" b="1" dirty="0">
                <a:solidFill>
                  <a:schemeClr val="accent5"/>
                </a:solidFill>
              </a:rPr>
              <a:t> 0.6T magnetic field.</a:t>
            </a:r>
          </a:p>
        </p:txBody>
      </p:sp>
      <p:sp>
        <p:nvSpPr>
          <p:cNvPr id="10" name="TextBox 9">
            <a:extLst>
              <a:ext uri="{FF2B5EF4-FFF2-40B4-BE49-F238E27FC236}">
                <a16:creationId xmlns:a16="http://schemas.microsoft.com/office/drawing/2014/main" id="{659D3F68-9EEA-B6D4-5DB3-93F06374EFC7}"/>
              </a:ext>
            </a:extLst>
          </p:cNvPr>
          <p:cNvSpPr txBox="1"/>
          <p:nvPr/>
        </p:nvSpPr>
        <p:spPr>
          <a:xfrm>
            <a:off x="381000" y="1503462"/>
            <a:ext cx="4038600" cy="2492990"/>
          </a:xfrm>
          <a:prstGeom prst="rect">
            <a:avLst/>
          </a:prstGeom>
          <a:noFill/>
        </p:spPr>
        <p:txBody>
          <a:bodyPr wrap="square" rtlCol="0">
            <a:spAutoFit/>
          </a:bodyPr>
          <a:lstStyle/>
          <a:p>
            <a:r>
              <a:rPr lang="en-CH" sz="1400" b="1" dirty="0">
                <a:solidFill>
                  <a:schemeClr val="accent5"/>
                </a:solidFill>
              </a:rPr>
              <a:t>Technical Limitations (</a:t>
            </a:r>
            <a:r>
              <a:rPr lang="en-CH" sz="1400" b="1" dirty="0">
                <a:solidFill>
                  <a:srgbClr val="04743D"/>
                </a:solidFill>
              </a:rPr>
              <a:t>HL BGI solution</a:t>
            </a:r>
            <a:r>
              <a:rPr lang="en-CH" sz="1400" b="1" dirty="0">
                <a:solidFill>
                  <a:schemeClr val="accent5"/>
                </a:solidFill>
              </a:rPr>
              <a:t>):</a:t>
            </a:r>
          </a:p>
          <a:p>
            <a:pPr marL="285750" indent="-285750">
              <a:buClr>
                <a:schemeClr val="accent6"/>
              </a:buClr>
              <a:buFont typeface="Wingdings" pitchFamily="2" charset="2"/>
              <a:buChar char="§"/>
            </a:pPr>
            <a:endParaRPr lang="en-CH" sz="800" b="1" dirty="0">
              <a:solidFill>
                <a:schemeClr val="accent5"/>
              </a:solidFill>
            </a:endParaRPr>
          </a:p>
          <a:p>
            <a:pPr marL="285750" indent="-285750">
              <a:buClr>
                <a:schemeClr val="accent6"/>
              </a:buClr>
              <a:buFont typeface="Wingdings" pitchFamily="2" charset="2"/>
              <a:buChar char="§"/>
            </a:pPr>
            <a:r>
              <a:rPr lang="en-CH" sz="1400" b="1" dirty="0">
                <a:solidFill>
                  <a:schemeClr val="accent5"/>
                </a:solidFill>
              </a:rPr>
              <a:t>Impedance </a:t>
            </a:r>
            <a:r>
              <a:rPr lang="en-CH" sz="1400" dirty="0">
                <a:solidFill>
                  <a:schemeClr val="accent5"/>
                </a:solidFill>
              </a:rPr>
              <a:t>no problem for beam, but 260W power into instrument; → </a:t>
            </a:r>
            <a:r>
              <a:rPr lang="en-CH" sz="1400" dirty="0">
                <a:solidFill>
                  <a:srgbClr val="04743D"/>
                </a:solidFill>
              </a:rPr>
              <a:t>Compact low impedance design with active cooling.</a:t>
            </a:r>
          </a:p>
          <a:p>
            <a:pPr marL="285750" indent="-285750">
              <a:buClr>
                <a:schemeClr val="accent6"/>
              </a:buClr>
              <a:buFont typeface="Wingdings" pitchFamily="2" charset="2"/>
              <a:buChar char="§"/>
            </a:pPr>
            <a:endParaRPr lang="en-CH" sz="800" dirty="0">
              <a:solidFill>
                <a:schemeClr val="accent5"/>
              </a:solidFill>
            </a:endParaRPr>
          </a:p>
          <a:p>
            <a:pPr marL="285750" indent="-285750">
              <a:buClr>
                <a:schemeClr val="accent6"/>
              </a:buClr>
              <a:buFont typeface="Wingdings" pitchFamily="2" charset="2"/>
              <a:buChar char="§"/>
            </a:pPr>
            <a:r>
              <a:rPr lang="en-CH" sz="1400" b="1" dirty="0">
                <a:solidFill>
                  <a:schemeClr val="accent5"/>
                </a:solidFill>
              </a:rPr>
              <a:t>Inhomogeuous ageing </a:t>
            </a:r>
            <a:r>
              <a:rPr lang="en-CH" sz="1400" dirty="0">
                <a:solidFill>
                  <a:schemeClr val="accent5"/>
                </a:solidFill>
              </a:rPr>
              <a:t>of MCP / Phosphor / Intensitifed camera. → </a:t>
            </a:r>
            <a:r>
              <a:rPr lang="en-CH" sz="1400" dirty="0">
                <a:solidFill>
                  <a:srgbClr val="04743D"/>
                </a:solidFill>
              </a:rPr>
              <a:t>Replaced with Timepix3/4 HPD.</a:t>
            </a:r>
            <a:endParaRPr lang="en-CH" sz="1400" dirty="0">
              <a:solidFill>
                <a:schemeClr val="accent5"/>
              </a:solidFill>
            </a:endParaRPr>
          </a:p>
          <a:p>
            <a:endParaRPr lang="en-CH" sz="1400" dirty="0">
              <a:solidFill>
                <a:schemeClr val="accent5"/>
              </a:solidFill>
            </a:endParaRPr>
          </a:p>
          <a:p>
            <a:endParaRPr lang="en-CH" sz="1400" dirty="0">
              <a:solidFill>
                <a:schemeClr val="accent5"/>
              </a:solidFill>
            </a:endParaRPr>
          </a:p>
          <a:p>
            <a:endParaRPr lang="en-CH" sz="1400" dirty="0">
              <a:solidFill>
                <a:schemeClr val="accent5"/>
              </a:solidFill>
            </a:endParaRPr>
          </a:p>
        </p:txBody>
      </p:sp>
      <p:sp>
        <p:nvSpPr>
          <p:cNvPr id="11" name="TextBox 10">
            <a:extLst>
              <a:ext uri="{FF2B5EF4-FFF2-40B4-BE49-F238E27FC236}">
                <a16:creationId xmlns:a16="http://schemas.microsoft.com/office/drawing/2014/main" id="{5747210F-0C70-9441-51F4-4319573FF372}"/>
              </a:ext>
            </a:extLst>
          </p:cNvPr>
          <p:cNvSpPr txBox="1"/>
          <p:nvPr/>
        </p:nvSpPr>
        <p:spPr>
          <a:xfrm>
            <a:off x="4505123" y="1503462"/>
            <a:ext cx="4038600" cy="2092881"/>
          </a:xfrm>
          <a:prstGeom prst="rect">
            <a:avLst/>
          </a:prstGeom>
          <a:noFill/>
        </p:spPr>
        <p:txBody>
          <a:bodyPr wrap="square" rtlCol="0">
            <a:spAutoFit/>
          </a:bodyPr>
          <a:lstStyle/>
          <a:p>
            <a:r>
              <a:rPr lang="en-CH" sz="1400" b="1" dirty="0">
                <a:solidFill>
                  <a:schemeClr val="accent5"/>
                </a:solidFill>
              </a:rPr>
              <a:t>Performance Limitations (</a:t>
            </a:r>
            <a:r>
              <a:rPr lang="en-CH" sz="1400" b="1" dirty="0">
                <a:solidFill>
                  <a:srgbClr val="04743D"/>
                </a:solidFill>
              </a:rPr>
              <a:t>HL BGI solution</a:t>
            </a:r>
            <a:r>
              <a:rPr lang="en-CH" sz="1400" b="1" dirty="0">
                <a:solidFill>
                  <a:schemeClr val="accent5"/>
                </a:solidFill>
              </a:rPr>
              <a:t>):</a:t>
            </a:r>
          </a:p>
          <a:p>
            <a:pPr marL="285750" indent="-285750">
              <a:buClr>
                <a:schemeClr val="accent6"/>
              </a:buClr>
              <a:buFont typeface="Wingdings" pitchFamily="2" charset="2"/>
              <a:buChar char="§"/>
            </a:pPr>
            <a:endParaRPr lang="en-CH" sz="800" b="1" dirty="0">
              <a:solidFill>
                <a:schemeClr val="accent5"/>
              </a:solidFill>
            </a:endParaRPr>
          </a:p>
          <a:p>
            <a:pPr marL="285750" indent="-285750">
              <a:buClr>
                <a:schemeClr val="accent6"/>
              </a:buClr>
              <a:buFont typeface="Wingdings" pitchFamily="2" charset="2"/>
              <a:buChar char="§"/>
            </a:pPr>
            <a:r>
              <a:rPr lang="en-CH" sz="1400" b="1" dirty="0">
                <a:solidFill>
                  <a:schemeClr val="accent5"/>
                </a:solidFill>
              </a:rPr>
              <a:t>Distortion</a:t>
            </a:r>
            <a:r>
              <a:rPr lang="en-CH" sz="1400" dirty="0">
                <a:solidFill>
                  <a:schemeClr val="accent5"/>
                </a:solidFill>
              </a:rPr>
              <a:t> to measured profile at E&gt;4 TeV; → </a:t>
            </a:r>
            <a:r>
              <a:rPr lang="en-CH" sz="1400" dirty="0">
                <a:solidFill>
                  <a:srgbClr val="04743D"/>
                </a:solidFill>
              </a:rPr>
              <a:t>Higher strength guiding magnetic field.</a:t>
            </a:r>
            <a:endParaRPr lang="en-CH" sz="1400" dirty="0">
              <a:solidFill>
                <a:schemeClr val="accent5"/>
              </a:solidFill>
            </a:endParaRPr>
          </a:p>
          <a:p>
            <a:pPr marL="285750" indent="-285750">
              <a:buClr>
                <a:schemeClr val="accent6"/>
              </a:buClr>
              <a:buFont typeface="Wingdings" pitchFamily="2" charset="2"/>
              <a:buChar char="§"/>
            </a:pPr>
            <a:endParaRPr lang="en-CH" sz="800" dirty="0">
              <a:solidFill>
                <a:schemeClr val="accent5"/>
              </a:solidFill>
            </a:endParaRPr>
          </a:p>
          <a:p>
            <a:pPr>
              <a:buClr>
                <a:schemeClr val="accent6"/>
              </a:buClr>
            </a:pPr>
            <a:endParaRPr lang="en-CH" sz="800" dirty="0">
              <a:solidFill>
                <a:schemeClr val="accent5"/>
              </a:solidFill>
            </a:endParaRPr>
          </a:p>
          <a:p>
            <a:pPr>
              <a:buClr>
                <a:schemeClr val="accent6"/>
              </a:buClr>
            </a:pPr>
            <a:endParaRPr lang="en-CH" sz="800" dirty="0">
              <a:solidFill>
                <a:schemeClr val="accent5"/>
              </a:solidFill>
            </a:endParaRPr>
          </a:p>
          <a:p>
            <a:pPr marL="285750" indent="-285750">
              <a:buClr>
                <a:schemeClr val="accent6"/>
              </a:buClr>
              <a:buFont typeface="Wingdings" pitchFamily="2" charset="2"/>
              <a:buChar char="§"/>
            </a:pPr>
            <a:r>
              <a:rPr lang="en-CH" sz="1400" b="1" dirty="0">
                <a:solidFill>
                  <a:schemeClr val="accent5"/>
                </a:solidFill>
              </a:rPr>
              <a:t>Not an independent measurement</a:t>
            </a:r>
            <a:r>
              <a:rPr lang="en-CH" sz="1400" dirty="0">
                <a:solidFill>
                  <a:schemeClr val="accent5"/>
                </a:solidFill>
              </a:rPr>
              <a:t>, due to need to cross-calibrate with BWS to remove optical aberations (PSF of optics).→ </a:t>
            </a:r>
            <a:r>
              <a:rPr lang="en-CH" sz="1400" dirty="0">
                <a:solidFill>
                  <a:srgbClr val="04743D"/>
                </a:solidFill>
              </a:rPr>
              <a:t>Direct detection inside beam beam pipe (no optics.)</a:t>
            </a:r>
            <a:endParaRPr lang="en-CH" sz="1400" dirty="0">
              <a:solidFill>
                <a:schemeClr val="accent5"/>
              </a:solidFill>
            </a:endParaRPr>
          </a:p>
        </p:txBody>
      </p:sp>
      <p:sp>
        <p:nvSpPr>
          <p:cNvPr id="2" name="Slide Number Placeholder 1">
            <a:extLst>
              <a:ext uri="{FF2B5EF4-FFF2-40B4-BE49-F238E27FC236}">
                <a16:creationId xmlns:a16="http://schemas.microsoft.com/office/drawing/2014/main" id="{0AE7B2F4-001F-869C-BF8B-B808DCD54F5D}"/>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6" name="TextBox 5">
            <a:extLst>
              <a:ext uri="{FF2B5EF4-FFF2-40B4-BE49-F238E27FC236}">
                <a16:creationId xmlns:a16="http://schemas.microsoft.com/office/drawing/2014/main" id="{299F81ED-2476-9D7F-8ADD-CDEAB8CF7F37}"/>
              </a:ext>
            </a:extLst>
          </p:cNvPr>
          <p:cNvSpPr txBox="1"/>
          <p:nvPr/>
        </p:nvSpPr>
        <p:spPr>
          <a:xfrm>
            <a:off x="419100" y="3734842"/>
            <a:ext cx="7681292" cy="523220"/>
          </a:xfrm>
          <a:prstGeom prst="rect">
            <a:avLst/>
          </a:prstGeom>
          <a:noFill/>
        </p:spPr>
        <p:txBody>
          <a:bodyPr wrap="square" rtlCol="0">
            <a:spAutoFit/>
          </a:bodyPr>
          <a:lstStyle/>
          <a:p>
            <a:r>
              <a:rPr lang="en-CH" sz="1400" b="1" dirty="0">
                <a:solidFill>
                  <a:schemeClr val="accent5"/>
                </a:solidFill>
              </a:rPr>
              <a:t>Baseline HL-LHC WP13 instrument to provide independent bunch-by-bunch beam profile measurment throughout the acceleration cycle.  </a:t>
            </a:r>
            <a:r>
              <a:rPr lang="en-CH" sz="1400" dirty="0">
                <a:solidFill>
                  <a:schemeClr val="accent5"/>
                </a:solidFill>
              </a:rPr>
              <a:t> </a:t>
            </a:r>
          </a:p>
        </p:txBody>
      </p:sp>
    </p:spTree>
    <p:extLst>
      <p:ext uri="{BB962C8B-B14F-4D97-AF65-F5344CB8AC3E}">
        <p14:creationId xmlns:p14="http://schemas.microsoft.com/office/powerpoint/2010/main" val="25526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50CBE-A41F-7296-31DB-B73004F0BB56}"/>
              </a:ext>
            </a:extLst>
          </p:cNvPr>
          <p:cNvSpPr>
            <a:spLocks noGrp="1"/>
          </p:cNvSpPr>
          <p:nvPr>
            <p:ph type="title"/>
          </p:nvPr>
        </p:nvSpPr>
        <p:spPr>
          <a:xfrm>
            <a:off x="595731" y="2031750"/>
            <a:ext cx="7920000" cy="540000"/>
          </a:xfrm>
        </p:spPr>
        <p:txBody>
          <a:bodyPr/>
          <a:lstStyle/>
          <a:p>
            <a:r>
              <a:rPr lang="en-GB" dirty="0"/>
              <a:t>Beam Halo Measurement with HL-LHC BGI?</a:t>
            </a:r>
          </a:p>
        </p:txBody>
      </p:sp>
      <p:sp>
        <p:nvSpPr>
          <p:cNvPr id="8" name="Slide Number Placeholder 7">
            <a:extLst>
              <a:ext uri="{FF2B5EF4-FFF2-40B4-BE49-F238E27FC236}">
                <a16:creationId xmlns:a16="http://schemas.microsoft.com/office/drawing/2014/main" id="{5500F173-CF5E-C2B3-C317-301FDD2D3F2C}"/>
              </a:ext>
            </a:extLst>
          </p:cNvPr>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2250038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C2F20-B0B3-E9A3-F475-6D8C3C63A957}"/>
              </a:ext>
            </a:extLst>
          </p:cNvPr>
          <p:cNvSpPr>
            <a:spLocks noGrp="1"/>
          </p:cNvSpPr>
          <p:nvPr>
            <p:ph type="title"/>
          </p:nvPr>
        </p:nvSpPr>
        <p:spPr/>
        <p:txBody>
          <a:bodyPr/>
          <a:lstStyle/>
          <a:p>
            <a:r>
              <a:rPr lang="en-GB" dirty="0"/>
              <a:t>Expected Ionisation Electron Yields</a:t>
            </a:r>
          </a:p>
        </p:txBody>
      </p:sp>
      <p:graphicFrame>
        <p:nvGraphicFramePr>
          <p:cNvPr id="6" name="Content Placeholder 5">
            <a:extLst>
              <a:ext uri="{FF2B5EF4-FFF2-40B4-BE49-F238E27FC236}">
                <a16:creationId xmlns:a16="http://schemas.microsoft.com/office/drawing/2014/main" id="{A7E3D56F-2153-76CE-FCBD-5ABF693B5327}"/>
              </a:ext>
            </a:extLst>
          </p:cNvPr>
          <p:cNvGraphicFramePr>
            <a:graphicFrameLocks noGrp="1"/>
          </p:cNvGraphicFramePr>
          <p:nvPr>
            <p:ph idx="1"/>
            <p:extLst>
              <p:ext uri="{D42A27DB-BD31-4B8C-83A1-F6EECF244321}">
                <p14:modId xmlns:p14="http://schemas.microsoft.com/office/powerpoint/2010/main" val="2699519802"/>
              </p:ext>
            </p:extLst>
          </p:nvPr>
        </p:nvGraphicFramePr>
        <p:xfrm>
          <a:off x="1189854" y="771550"/>
          <a:ext cx="6764292" cy="3695654"/>
        </p:xfrm>
        <a:graphic>
          <a:graphicData uri="http://schemas.openxmlformats.org/drawingml/2006/table">
            <a:tbl>
              <a:tblPr firstRow="1" bandRow="1">
                <a:tableStyleId>{073A0DAA-6AF3-43AB-8588-CEC1D06C72B9}</a:tableStyleId>
              </a:tblPr>
              <a:tblGrid>
                <a:gridCol w="2254764">
                  <a:extLst>
                    <a:ext uri="{9D8B030D-6E8A-4147-A177-3AD203B41FA5}">
                      <a16:colId xmlns:a16="http://schemas.microsoft.com/office/drawing/2014/main" val="1204017087"/>
                    </a:ext>
                  </a:extLst>
                </a:gridCol>
                <a:gridCol w="2254764">
                  <a:extLst>
                    <a:ext uri="{9D8B030D-6E8A-4147-A177-3AD203B41FA5}">
                      <a16:colId xmlns:a16="http://schemas.microsoft.com/office/drawing/2014/main" val="554118351"/>
                    </a:ext>
                  </a:extLst>
                </a:gridCol>
                <a:gridCol w="2254764">
                  <a:extLst>
                    <a:ext uri="{9D8B030D-6E8A-4147-A177-3AD203B41FA5}">
                      <a16:colId xmlns:a16="http://schemas.microsoft.com/office/drawing/2014/main" val="2660172234"/>
                    </a:ext>
                  </a:extLst>
                </a:gridCol>
              </a:tblGrid>
              <a:tr h="335968">
                <a:tc>
                  <a:txBody>
                    <a:bodyPr/>
                    <a:lstStyle/>
                    <a:p>
                      <a:endParaRPr lang="en-GB" sz="1600" dirty="0"/>
                    </a:p>
                  </a:txBody>
                  <a:tcPr/>
                </a:tc>
                <a:tc>
                  <a:txBody>
                    <a:bodyPr/>
                    <a:lstStyle/>
                    <a:p>
                      <a:r>
                        <a:rPr lang="en-GB" sz="1400" dirty="0"/>
                        <a:t>Injection</a:t>
                      </a:r>
                    </a:p>
                  </a:txBody>
                  <a:tcPr/>
                </a:tc>
                <a:tc>
                  <a:txBody>
                    <a:bodyPr/>
                    <a:lstStyle/>
                    <a:p>
                      <a:r>
                        <a:rPr lang="en-GB" sz="1400" dirty="0"/>
                        <a:t>Collision</a:t>
                      </a:r>
                    </a:p>
                  </a:txBody>
                  <a:tcPr/>
                </a:tc>
                <a:extLst>
                  <a:ext uri="{0D108BD9-81ED-4DB2-BD59-A6C34878D82A}">
                    <a16:rowId xmlns:a16="http://schemas.microsoft.com/office/drawing/2014/main" val="3895751197"/>
                  </a:ext>
                </a:extLst>
              </a:tr>
              <a:tr h="305426">
                <a:tc>
                  <a:txBody>
                    <a:bodyPr/>
                    <a:lstStyle/>
                    <a:p>
                      <a:r>
                        <a:rPr lang="en-GB" sz="1400" dirty="0"/>
                        <a:t>E</a:t>
                      </a:r>
                      <a:r>
                        <a:rPr lang="en-GB" sz="1400" baseline="-25000" dirty="0"/>
                        <a:t>k</a:t>
                      </a:r>
                      <a:r>
                        <a:rPr lang="en-GB" sz="1400" dirty="0"/>
                        <a:t> [GeV]</a:t>
                      </a:r>
                    </a:p>
                  </a:txBody>
                  <a:tcPr/>
                </a:tc>
                <a:tc>
                  <a:txBody>
                    <a:bodyPr/>
                    <a:lstStyle/>
                    <a:p>
                      <a:r>
                        <a:rPr lang="en-GB" sz="1400" dirty="0"/>
                        <a:t>450</a:t>
                      </a:r>
                    </a:p>
                  </a:txBody>
                  <a:tcPr/>
                </a:tc>
                <a:tc>
                  <a:txBody>
                    <a:bodyPr/>
                    <a:lstStyle/>
                    <a:p>
                      <a:r>
                        <a:rPr lang="en-GB" sz="1400" dirty="0"/>
                        <a:t>7000</a:t>
                      </a:r>
                    </a:p>
                  </a:txBody>
                  <a:tcPr/>
                </a:tc>
                <a:extLst>
                  <a:ext uri="{0D108BD9-81ED-4DB2-BD59-A6C34878D82A}">
                    <a16:rowId xmlns:a16="http://schemas.microsoft.com/office/drawing/2014/main" val="162788705"/>
                  </a:ext>
                </a:extLst>
              </a:tr>
              <a:tr h="305426">
                <a:tc>
                  <a:txBody>
                    <a:bodyPr/>
                    <a:lstStyle/>
                    <a:p>
                      <a:r>
                        <a:rPr lang="en-GB" sz="1400" dirty="0"/>
                        <a:t>N</a:t>
                      </a:r>
                      <a:r>
                        <a:rPr lang="en-GB" sz="1400" baseline="-25000" dirty="0"/>
                        <a:t>b</a:t>
                      </a:r>
                      <a:r>
                        <a:rPr lang="en-GB" sz="1400" dirty="0"/>
                        <a:t> [10</a:t>
                      </a:r>
                      <a:r>
                        <a:rPr lang="en-GB" sz="1400" baseline="30000" dirty="0"/>
                        <a:t>10</a:t>
                      </a:r>
                      <a:r>
                        <a:rPr lang="en-GB" sz="1400" dirty="0"/>
                        <a:t> p/b]</a:t>
                      </a:r>
                    </a:p>
                  </a:txBody>
                  <a:tcPr/>
                </a:tc>
                <a:tc>
                  <a:txBody>
                    <a:bodyPr/>
                    <a:lstStyle/>
                    <a:p>
                      <a:r>
                        <a:rPr lang="en-GB" sz="1400" dirty="0"/>
                        <a:t>22</a:t>
                      </a:r>
                    </a:p>
                  </a:txBody>
                  <a:tcPr/>
                </a:tc>
                <a:tc>
                  <a:txBody>
                    <a:bodyPr/>
                    <a:lstStyle/>
                    <a:p>
                      <a:r>
                        <a:rPr lang="en-GB" sz="1400" dirty="0"/>
                        <a:t>22</a:t>
                      </a:r>
                    </a:p>
                  </a:txBody>
                  <a:tcPr/>
                </a:tc>
                <a:extLst>
                  <a:ext uri="{0D108BD9-81ED-4DB2-BD59-A6C34878D82A}">
                    <a16:rowId xmlns:a16="http://schemas.microsoft.com/office/drawing/2014/main" val="2004107163"/>
                  </a:ext>
                </a:extLst>
              </a:tr>
              <a:tr h="305426">
                <a:tc>
                  <a:txBody>
                    <a:bodyPr/>
                    <a:lstStyle/>
                    <a:p>
                      <a:r>
                        <a:rPr lang="en-GB" sz="1400" dirty="0"/>
                        <a:t>n</a:t>
                      </a:r>
                      <a:r>
                        <a:rPr lang="en-GB" sz="1400" baseline="-25000" dirty="0"/>
                        <a:t>b</a:t>
                      </a:r>
                    </a:p>
                  </a:txBody>
                  <a:tcPr>
                    <a:lnB w="12700" cap="flat" cmpd="sng" algn="ctr">
                      <a:solidFill>
                        <a:schemeClr val="tx1"/>
                      </a:solidFill>
                      <a:prstDash val="solid"/>
                      <a:round/>
                      <a:headEnd type="none" w="med" len="med"/>
                      <a:tailEnd type="none" w="med" len="med"/>
                    </a:lnB>
                  </a:tcPr>
                </a:tc>
                <a:tc>
                  <a:txBody>
                    <a:bodyPr/>
                    <a:lstStyle/>
                    <a:p>
                      <a:r>
                        <a:rPr lang="en-GB" sz="1400" dirty="0"/>
                        <a:t>2748</a:t>
                      </a:r>
                    </a:p>
                  </a:txBody>
                  <a:tcPr>
                    <a:lnB w="12700" cap="flat" cmpd="sng" algn="ctr">
                      <a:solidFill>
                        <a:schemeClr val="tx1"/>
                      </a:solidFill>
                      <a:prstDash val="solid"/>
                      <a:round/>
                      <a:headEnd type="none" w="med" len="med"/>
                      <a:tailEnd type="none" w="med" len="med"/>
                    </a:lnB>
                  </a:tcPr>
                </a:tc>
                <a:tc>
                  <a:txBody>
                    <a:bodyPr/>
                    <a:lstStyle/>
                    <a:p>
                      <a:r>
                        <a:rPr lang="en-GB" sz="1400" dirty="0"/>
                        <a:t>2748</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24887964"/>
                  </a:ext>
                </a:extLst>
              </a:tr>
              <a:tr h="305426">
                <a:tc gridSpan="3">
                  <a:txBody>
                    <a:bodyPr/>
                    <a:lstStyle/>
                    <a:p>
                      <a:r>
                        <a:rPr lang="en-GB" sz="1400" b="1" dirty="0">
                          <a:solidFill>
                            <a:srgbClr val="00558C"/>
                          </a:solidFill>
                        </a:rPr>
                        <a:t>Residual gas (H</a:t>
                      </a:r>
                      <a:r>
                        <a:rPr lang="en-GB" sz="1400" b="1" baseline="-25000" dirty="0">
                          <a:solidFill>
                            <a:srgbClr val="00558C"/>
                          </a:solidFill>
                        </a:rPr>
                        <a:t>2</a:t>
                      </a:r>
                      <a:r>
                        <a:rPr lang="en-GB" sz="1400" b="1" baseline="0" dirty="0">
                          <a:solidFill>
                            <a:srgbClr val="00558C"/>
                          </a:solidFill>
                        </a:rPr>
                        <a:t>,</a:t>
                      </a:r>
                      <a:r>
                        <a:rPr lang="en-GB" sz="1400" b="1" baseline="-25000" dirty="0">
                          <a:solidFill>
                            <a:srgbClr val="00558C"/>
                          </a:solidFill>
                        </a:rPr>
                        <a:t> </a:t>
                      </a:r>
                      <a:r>
                        <a:rPr lang="en-GB" sz="1400" b="1" baseline="0" dirty="0">
                          <a:solidFill>
                            <a:srgbClr val="00558C"/>
                          </a:solidFill>
                        </a:rPr>
                        <a:t>1x10</a:t>
                      </a:r>
                      <a:r>
                        <a:rPr lang="en-GB" sz="1400" b="1" baseline="30000" dirty="0">
                          <a:solidFill>
                            <a:srgbClr val="00558C"/>
                          </a:solidFill>
                        </a:rPr>
                        <a:t>-10</a:t>
                      </a:r>
                      <a:r>
                        <a:rPr lang="en-GB" sz="1400" b="1" baseline="0" dirty="0">
                          <a:solidFill>
                            <a:srgbClr val="00558C"/>
                          </a:solidFill>
                        </a:rPr>
                        <a:t> mbar)</a:t>
                      </a:r>
                      <a:endParaRPr lang="en-GB" sz="1400" b="1" baseline="-25000" dirty="0">
                        <a:solidFill>
                          <a:srgbClr val="00558C"/>
                        </a:solidFill>
                      </a:endParaRPr>
                    </a:p>
                  </a:txBody>
                  <a:tcPr>
                    <a:lnT w="12700" cap="flat" cmpd="sng" algn="ctr">
                      <a:solidFill>
                        <a:schemeClr val="tx1"/>
                      </a:solidFill>
                      <a:prstDash val="solid"/>
                      <a:round/>
                      <a:headEnd type="none" w="med" len="med"/>
                      <a:tailEnd type="none" w="med" len="med"/>
                    </a:lnT>
                  </a:tcPr>
                </a:tc>
                <a:tc hMerge="1">
                  <a:txBody>
                    <a:bodyPr/>
                    <a:lstStyle/>
                    <a:p>
                      <a:endParaRPr lang="en-GB" sz="1600" dirty="0"/>
                    </a:p>
                  </a:txBody>
                  <a:tcPr>
                    <a:lnT w="12700" cap="flat" cmpd="sng" algn="ctr">
                      <a:solidFill>
                        <a:schemeClr val="tx1"/>
                      </a:solidFill>
                      <a:prstDash val="solid"/>
                      <a:round/>
                      <a:headEnd type="none" w="med" len="med"/>
                      <a:tailEnd type="none" w="med" len="med"/>
                    </a:lnT>
                  </a:tcPr>
                </a:tc>
                <a:tc hMerge="1">
                  <a:txBody>
                    <a:bodyPr/>
                    <a:lstStyle/>
                    <a:p>
                      <a:endParaRPr lang="en-GB" sz="1600"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35657182"/>
                  </a:ext>
                </a:extLst>
              </a:tr>
              <a:tr h="305426">
                <a:tc>
                  <a:txBody>
                    <a:bodyPr/>
                    <a:lstStyle/>
                    <a:p>
                      <a:r>
                        <a:rPr lang="en-GB" sz="1400" dirty="0">
                          <a:solidFill>
                            <a:srgbClr val="00558C"/>
                          </a:solidFill>
                        </a:rPr>
                        <a:t>𝜎</a:t>
                      </a:r>
                      <a:r>
                        <a:rPr lang="en-GB" sz="1400" baseline="-25000" dirty="0">
                          <a:solidFill>
                            <a:srgbClr val="00558C"/>
                          </a:solidFill>
                        </a:rPr>
                        <a:t>ion,H2 </a:t>
                      </a:r>
                      <a:r>
                        <a:rPr lang="en-GB" sz="1400" baseline="0" dirty="0">
                          <a:solidFill>
                            <a:srgbClr val="00558C"/>
                          </a:solidFill>
                        </a:rPr>
                        <a:t>[Mb]</a:t>
                      </a:r>
                      <a:endParaRPr lang="en-GB" sz="1400" baseline="-25000" dirty="0">
                        <a:solidFill>
                          <a:srgbClr val="00558C"/>
                        </a:solidFill>
                      </a:endParaRPr>
                    </a:p>
                  </a:txBody>
                  <a:tcPr/>
                </a:tc>
                <a:tc>
                  <a:txBody>
                    <a:bodyPr/>
                    <a:lstStyle/>
                    <a:p>
                      <a:r>
                        <a:rPr lang="en-GB" sz="1400" dirty="0">
                          <a:solidFill>
                            <a:srgbClr val="00558C"/>
                          </a:solidFill>
                        </a:rPr>
                        <a:t>0.300</a:t>
                      </a:r>
                    </a:p>
                  </a:txBody>
                  <a:tcPr/>
                </a:tc>
                <a:tc>
                  <a:txBody>
                    <a:bodyPr/>
                    <a:lstStyle/>
                    <a:p>
                      <a:r>
                        <a:rPr lang="en-GB" sz="1400" dirty="0">
                          <a:solidFill>
                            <a:srgbClr val="00558C"/>
                          </a:solidFill>
                        </a:rPr>
                        <a:t>0.371</a:t>
                      </a:r>
                    </a:p>
                  </a:txBody>
                  <a:tcPr/>
                </a:tc>
                <a:extLst>
                  <a:ext uri="{0D108BD9-81ED-4DB2-BD59-A6C34878D82A}">
                    <a16:rowId xmlns:a16="http://schemas.microsoft.com/office/drawing/2014/main" val="4280547677"/>
                  </a:ext>
                </a:extLst>
              </a:tr>
              <a:tr h="305426">
                <a:tc>
                  <a:txBody>
                    <a:bodyPr/>
                    <a:lstStyle/>
                    <a:p>
                      <a:r>
                        <a:rPr lang="en-GB" sz="1400" baseline="0" dirty="0">
                          <a:solidFill>
                            <a:srgbClr val="00558C"/>
                          </a:solidFill>
                        </a:rPr>
                        <a:t>n</a:t>
                      </a:r>
                      <a:r>
                        <a:rPr lang="en-GB" sz="1400" baseline="-25000" dirty="0">
                          <a:solidFill>
                            <a:srgbClr val="00558C"/>
                          </a:solidFill>
                        </a:rPr>
                        <a:t>electrons </a:t>
                      </a:r>
                      <a:r>
                        <a:rPr lang="en-GB" sz="1400" baseline="0" dirty="0">
                          <a:solidFill>
                            <a:srgbClr val="00558C"/>
                          </a:solidFill>
                        </a:rPr>
                        <a:t>[/turn]</a:t>
                      </a:r>
                      <a:endParaRPr lang="en-GB" sz="1400" baseline="-25000" dirty="0">
                        <a:solidFill>
                          <a:srgbClr val="00558C"/>
                        </a:solidFill>
                      </a:endParaRPr>
                    </a:p>
                  </a:txBody>
                  <a:tcPr/>
                </a:tc>
                <a:tc>
                  <a:txBody>
                    <a:bodyPr/>
                    <a:lstStyle/>
                    <a:p>
                      <a:r>
                        <a:rPr lang="en-GB" sz="1400" dirty="0">
                          <a:solidFill>
                            <a:srgbClr val="00558C"/>
                          </a:solidFill>
                        </a:rPr>
                        <a:t>630</a:t>
                      </a:r>
                    </a:p>
                  </a:txBody>
                  <a:tcPr/>
                </a:tc>
                <a:tc>
                  <a:txBody>
                    <a:bodyPr/>
                    <a:lstStyle/>
                    <a:p>
                      <a:r>
                        <a:rPr lang="en-GB" sz="1400" dirty="0">
                          <a:solidFill>
                            <a:srgbClr val="00558C"/>
                          </a:solidFill>
                        </a:rPr>
                        <a:t>770</a:t>
                      </a:r>
                    </a:p>
                  </a:txBody>
                  <a:tcPr/>
                </a:tc>
                <a:extLst>
                  <a:ext uri="{0D108BD9-81ED-4DB2-BD59-A6C34878D82A}">
                    <a16:rowId xmlns:a16="http://schemas.microsoft.com/office/drawing/2014/main" val="1478456104"/>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n</a:t>
                      </a:r>
                      <a:r>
                        <a:rPr lang="en-GB" sz="1400" baseline="-25000" dirty="0">
                          <a:solidFill>
                            <a:srgbClr val="00558C"/>
                          </a:solidFill>
                        </a:rPr>
                        <a:t>electrons </a:t>
                      </a:r>
                      <a:r>
                        <a:rPr lang="en-GB" sz="1400" baseline="0" dirty="0">
                          <a:solidFill>
                            <a:srgbClr val="00558C"/>
                          </a:solidFill>
                        </a:rPr>
                        <a:t>[/s]</a:t>
                      </a:r>
                      <a:endParaRPr lang="en-GB" sz="1400" baseline="-25000" dirty="0">
                        <a:solidFill>
                          <a:srgbClr val="00558C"/>
                        </a:solidFill>
                      </a:endParaRPr>
                    </a:p>
                  </a:txBody>
                  <a:tcPr/>
                </a:tc>
                <a:tc>
                  <a:txBody>
                    <a:bodyPr/>
                    <a:lstStyle/>
                    <a:p>
                      <a:r>
                        <a:rPr lang="en-GB" sz="1400" baseline="0" dirty="0">
                          <a:solidFill>
                            <a:srgbClr val="00558C"/>
                          </a:solidFill>
                        </a:rPr>
                        <a:t>7.0x10</a:t>
                      </a:r>
                      <a:r>
                        <a:rPr lang="en-GB" sz="1400" baseline="30000" dirty="0">
                          <a:solidFill>
                            <a:srgbClr val="00558C"/>
                          </a:solidFill>
                        </a:rPr>
                        <a:t>6</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a:solidFill>
                            <a:srgbClr val="00558C"/>
                          </a:solidFill>
                        </a:rPr>
                        <a:t>8.7x10</a:t>
                      </a:r>
                      <a:r>
                        <a:rPr lang="en-GB" sz="1400" baseline="30000" dirty="0">
                          <a:solidFill>
                            <a:srgbClr val="00558C"/>
                          </a:solidFill>
                        </a:rPr>
                        <a:t>6</a:t>
                      </a:r>
                    </a:p>
                  </a:txBody>
                  <a:tcPr/>
                </a:tc>
                <a:extLst>
                  <a:ext uri="{0D108BD9-81ED-4DB2-BD59-A6C34878D82A}">
                    <a16:rowId xmlns:a16="http://schemas.microsoft.com/office/drawing/2014/main" val="652200128"/>
                  </a:ext>
                </a:extLst>
              </a:tr>
              <a:tr h="305426">
                <a:tc gridSpan="3">
                  <a:txBody>
                    <a:bodyPr/>
                    <a:lstStyle/>
                    <a:p>
                      <a:r>
                        <a:rPr lang="en-GB" sz="1400" b="1" dirty="0">
                          <a:solidFill>
                            <a:srgbClr val="028C57"/>
                          </a:solidFill>
                        </a:rPr>
                        <a:t>Gas injection (Ar, 1x10</a:t>
                      </a:r>
                      <a:r>
                        <a:rPr lang="en-GB" sz="1400" b="1" baseline="30000" dirty="0">
                          <a:solidFill>
                            <a:srgbClr val="028C57"/>
                          </a:solidFill>
                        </a:rPr>
                        <a:t>-8</a:t>
                      </a:r>
                      <a:r>
                        <a:rPr lang="en-GB" sz="1400" b="1" dirty="0">
                          <a:solidFill>
                            <a:srgbClr val="028C57"/>
                          </a:solidFill>
                        </a:rPr>
                        <a:t> mbar)</a:t>
                      </a:r>
                    </a:p>
                  </a:txBody>
                  <a:tcPr/>
                </a:tc>
                <a:tc hMerge="1">
                  <a:txBody>
                    <a:bodyPr/>
                    <a:lstStyle/>
                    <a:p>
                      <a:endParaRPr lang="en-GB" sz="1600" dirty="0"/>
                    </a:p>
                  </a:txBody>
                  <a:tcPr/>
                </a:tc>
                <a:tc hMerge="1">
                  <a:txBody>
                    <a:bodyPr/>
                    <a:lstStyle/>
                    <a:p>
                      <a:endParaRPr lang="en-GB" sz="1600" dirty="0"/>
                    </a:p>
                  </a:txBody>
                  <a:tcPr/>
                </a:tc>
                <a:extLst>
                  <a:ext uri="{0D108BD9-81ED-4DB2-BD59-A6C34878D82A}">
                    <a16:rowId xmlns:a16="http://schemas.microsoft.com/office/drawing/2014/main" val="3824328690"/>
                  </a:ext>
                </a:extLst>
              </a:tr>
              <a:tr h="305426">
                <a:tc>
                  <a:txBody>
                    <a:bodyPr/>
                    <a:lstStyle/>
                    <a:p>
                      <a:r>
                        <a:rPr lang="en-GB" sz="1400" dirty="0">
                          <a:solidFill>
                            <a:srgbClr val="028C57"/>
                          </a:solidFill>
                        </a:rPr>
                        <a:t>𝜎</a:t>
                      </a:r>
                      <a:r>
                        <a:rPr lang="en-GB" sz="1400" baseline="-25000" dirty="0">
                          <a:solidFill>
                            <a:srgbClr val="028C57"/>
                          </a:solidFill>
                        </a:rPr>
                        <a:t>ion,Ar </a:t>
                      </a:r>
                      <a:r>
                        <a:rPr lang="en-GB" sz="1400" baseline="0" dirty="0">
                          <a:solidFill>
                            <a:srgbClr val="028C57"/>
                          </a:solidFill>
                        </a:rPr>
                        <a:t>[Mb]</a:t>
                      </a:r>
                      <a:endParaRPr lang="en-GB" sz="1400" baseline="-25000" dirty="0">
                        <a:solidFill>
                          <a:srgbClr val="028C57"/>
                        </a:solidFill>
                      </a:endParaRPr>
                    </a:p>
                  </a:txBody>
                  <a:tcPr/>
                </a:tc>
                <a:tc>
                  <a:txBody>
                    <a:bodyPr/>
                    <a:lstStyle/>
                    <a:p>
                      <a:r>
                        <a:rPr lang="en-GB" sz="1400" dirty="0">
                          <a:solidFill>
                            <a:srgbClr val="028C57"/>
                          </a:solidFill>
                        </a:rPr>
                        <a:t>1.61</a:t>
                      </a:r>
                    </a:p>
                  </a:txBody>
                  <a:tcPr/>
                </a:tc>
                <a:tc>
                  <a:txBody>
                    <a:bodyPr/>
                    <a:lstStyle/>
                    <a:p>
                      <a:r>
                        <a:rPr lang="en-GB" sz="1400" dirty="0">
                          <a:solidFill>
                            <a:srgbClr val="028C57"/>
                          </a:solidFill>
                        </a:rPr>
                        <a:t>2.04</a:t>
                      </a:r>
                    </a:p>
                  </a:txBody>
                  <a:tcPr/>
                </a:tc>
                <a:extLst>
                  <a:ext uri="{0D108BD9-81ED-4DB2-BD59-A6C34878D82A}">
                    <a16:rowId xmlns:a16="http://schemas.microsoft.com/office/drawing/2014/main" val="3289440913"/>
                  </a:ext>
                </a:extLst>
              </a:tr>
              <a:tr h="305426">
                <a:tc>
                  <a:txBody>
                    <a:bodyPr/>
                    <a:lstStyle/>
                    <a:p>
                      <a:r>
                        <a:rPr lang="en-GB" sz="1400" baseline="0" dirty="0">
                          <a:solidFill>
                            <a:srgbClr val="028C57"/>
                          </a:solidFill>
                        </a:rPr>
                        <a:t>n</a:t>
                      </a:r>
                      <a:r>
                        <a:rPr lang="en-GB" sz="1400" baseline="-25000" dirty="0">
                          <a:solidFill>
                            <a:srgbClr val="028C57"/>
                          </a:solidFill>
                        </a:rPr>
                        <a:t>electrons </a:t>
                      </a:r>
                      <a:r>
                        <a:rPr lang="en-GB" sz="1400" baseline="0" dirty="0">
                          <a:solidFill>
                            <a:srgbClr val="028C57"/>
                          </a:solidFill>
                        </a:rPr>
                        <a:t>[/turn]</a:t>
                      </a:r>
                      <a:endParaRPr lang="en-GB" sz="1400" baseline="-25000" dirty="0">
                        <a:solidFill>
                          <a:srgbClr val="028C57"/>
                        </a:solidFill>
                      </a:endParaRPr>
                    </a:p>
                  </a:txBody>
                  <a:tcPr/>
                </a:tc>
                <a:tc>
                  <a:txBody>
                    <a:bodyPr/>
                    <a:lstStyle/>
                    <a:p>
                      <a:r>
                        <a:rPr lang="en-GB" sz="1400" dirty="0">
                          <a:solidFill>
                            <a:srgbClr val="028C57"/>
                          </a:solidFill>
                        </a:rPr>
                        <a:t>3.4x10</a:t>
                      </a:r>
                      <a:r>
                        <a:rPr lang="en-GB" sz="1400" baseline="30000" dirty="0">
                          <a:solidFill>
                            <a:srgbClr val="028C57"/>
                          </a:solidFill>
                        </a:rPr>
                        <a:t>5</a:t>
                      </a:r>
                    </a:p>
                  </a:txBody>
                  <a:tcPr/>
                </a:tc>
                <a:tc>
                  <a:txBody>
                    <a:bodyPr/>
                    <a:lstStyle/>
                    <a:p>
                      <a:r>
                        <a:rPr lang="en-GB" sz="1400" dirty="0">
                          <a:solidFill>
                            <a:srgbClr val="028C57"/>
                          </a:solidFill>
                        </a:rPr>
                        <a:t>4.2x10</a:t>
                      </a:r>
                      <a:r>
                        <a:rPr lang="en-GB" sz="1400" baseline="30000" dirty="0">
                          <a:solidFill>
                            <a:srgbClr val="028C57"/>
                          </a:solidFill>
                        </a:rPr>
                        <a:t>5</a:t>
                      </a:r>
                    </a:p>
                  </a:txBody>
                  <a:tcPr/>
                </a:tc>
                <a:extLst>
                  <a:ext uri="{0D108BD9-81ED-4DB2-BD59-A6C34878D82A}">
                    <a16:rowId xmlns:a16="http://schemas.microsoft.com/office/drawing/2014/main" val="4213581448"/>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 </a:t>
                      </a:r>
                      <a:r>
                        <a:rPr lang="en-GB" sz="1400" baseline="0" dirty="0">
                          <a:solidFill>
                            <a:srgbClr val="028C57"/>
                          </a:solidFill>
                        </a:rPr>
                        <a:t>[/s]</a:t>
                      </a:r>
                      <a:endParaRPr lang="en-GB" sz="1400" baseline="-25000" dirty="0">
                        <a:solidFill>
                          <a:srgbClr val="028C57"/>
                        </a:solidFill>
                      </a:endParaRPr>
                    </a:p>
                  </a:txBody>
                  <a:tcPr/>
                </a:tc>
                <a:tc>
                  <a:txBody>
                    <a:bodyPr/>
                    <a:lstStyle/>
                    <a:p>
                      <a:r>
                        <a:rPr lang="en-GB" sz="1400" dirty="0">
                          <a:solidFill>
                            <a:srgbClr val="028C57"/>
                          </a:solidFill>
                        </a:rPr>
                        <a:t>3.8x10</a:t>
                      </a:r>
                      <a:r>
                        <a:rPr lang="en-GB" sz="1400" baseline="30000" dirty="0">
                          <a:solidFill>
                            <a:srgbClr val="028C57"/>
                          </a:solidFill>
                        </a:rPr>
                        <a:t>9</a:t>
                      </a:r>
                    </a:p>
                  </a:txBody>
                  <a:tcPr/>
                </a:tc>
                <a:tc>
                  <a:txBody>
                    <a:bodyPr/>
                    <a:lstStyle/>
                    <a:p>
                      <a:r>
                        <a:rPr lang="en-GB" sz="1400" dirty="0">
                          <a:solidFill>
                            <a:srgbClr val="028C57"/>
                          </a:solidFill>
                        </a:rPr>
                        <a:t>4.8x10</a:t>
                      </a:r>
                      <a:r>
                        <a:rPr lang="en-GB" sz="1400" baseline="30000" dirty="0">
                          <a:solidFill>
                            <a:srgbClr val="028C57"/>
                          </a:solidFill>
                        </a:rPr>
                        <a:t>9</a:t>
                      </a:r>
                    </a:p>
                  </a:txBody>
                  <a:tcPr/>
                </a:tc>
                <a:extLst>
                  <a:ext uri="{0D108BD9-81ED-4DB2-BD59-A6C34878D82A}">
                    <a16:rowId xmlns:a16="http://schemas.microsoft.com/office/drawing/2014/main" val="402303334"/>
                  </a:ext>
                </a:extLst>
              </a:tr>
            </a:tbl>
          </a:graphicData>
        </a:graphic>
      </p:graphicFrame>
      <p:sp>
        <p:nvSpPr>
          <p:cNvPr id="7" name="TextBox 6">
            <a:extLst>
              <a:ext uri="{FF2B5EF4-FFF2-40B4-BE49-F238E27FC236}">
                <a16:creationId xmlns:a16="http://schemas.microsoft.com/office/drawing/2014/main" id="{74AE2121-4619-D568-99E5-9DF384811382}"/>
              </a:ext>
            </a:extLst>
          </p:cNvPr>
          <p:cNvSpPr txBox="1"/>
          <p:nvPr/>
        </p:nvSpPr>
        <p:spPr>
          <a:xfrm>
            <a:off x="1859270" y="4628763"/>
            <a:ext cx="5425460" cy="276999"/>
          </a:xfrm>
          <a:prstGeom prst="rect">
            <a:avLst/>
          </a:prstGeom>
          <a:noFill/>
        </p:spPr>
        <p:txBody>
          <a:bodyPr wrap="none" rtlCol="0">
            <a:spAutoFit/>
          </a:bodyPr>
          <a:lstStyle/>
          <a:p>
            <a:pPr algn="ctr"/>
            <a:r>
              <a:rPr lang="en-GB" sz="1200" dirty="0"/>
              <a:t>Refs.: </a:t>
            </a:r>
            <a:r>
              <a:rPr lang="en-GB" sz="1200" dirty="0">
                <a:hlinkClick r:id="rId2"/>
              </a:rPr>
              <a:t>CERN-Thesis-2020-236</a:t>
            </a:r>
            <a:r>
              <a:rPr lang="en-GB" sz="1200" dirty="0"/>
              <a:t>, </a:t>
            </a:r>
            <a:r>
              <a:rPr lang="en-GB" sz="1200" dirty="0">
                <a:hlinkClick r:id="rId3"/>
              </a:rPr>
              <a:t>Beam-Gas Ionsiation Cross Sections at 7TeV</a:t>
            </a:r>
            <a:endParaRPr lang="en-GB" sz="1200" dirty="0"/>
          </a:p>
        </p:txBody>
      </p:sp>
      <p:sp>
        <p:nvSpPr>
          <p:cNvPr id="13" name="Slide Number Placeholder 12">
            <a:extLst>
              <a:ext uri="{FF2B5EF4-FFF2-40B4-BE49-F238E27FC236}">
                <a16:creationId xmlns:a16="http://schemas.microsoft.com/office/drawing/2014/main" id="{BA99DFF3-36CF-05A4-7A64-D0E05CB23071}"/>
              </a:ext>
            </a:extLst>
          </p:cNvPr>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2427497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B10D19-0706-3CBD-2293-06F190AC26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CA8E1A-2CC2-7F32-03F8-39F9A86DAF2D}"/>
              </a:ext>
            </a:extLst>
          </p:cNvPr>
          <p:cNvSpPr>
            <a:spLocks noGrp="1"/>
          </p:cNvSpPr>
          <p:nvPr>
            <p:ph type="title"/>
          </p:nvPr>
        </p:nvSpPr>
        <p:spPr/>
        <p:txBody>
          <a:bodyPr/>
          <a:lstStyle/>
          <a:p>
            <a:r>
              <a:rPr lang="en-GB" dirty="0"/>
              <a:t>Expected Ionisation Electron Yields</a:t>
            </a:r>
          </a:p>
        </p:txBody>
      </p:sp>
      <p:graphicFrame>
        <p:nvGraphicFramePr>
          <p:cNvPr id="6" name="Content Placeholder 5">
            <a:extLst>
              <a:ext uri="{FF2B5EF4-FFF2-40B4-BE49-F238E27FC236}">
                <a16:creationId xmlns:a16="http://schemas.microsoft.com/office/drawing/2014/main" id="{CB7C0DEC-88A8-C225-27B8-2A9C41F5E470}"/>
              </a:ext>
            </a:extLst>
          </p:cNvPr>
          <p:cNvGraphicFramePr>
            <a:graphicFrameLocks noGrp="1"/>
          </p:cNvGraphicFramePr>
          <p:nvPr>
            <p:ph idx="1"/>
            <p:extLst>
              <p:ext uri="{D42A27DB-BD31-4B8C-83A1-F6EECF244321}">
                <p14:modId xmlns:p14="http://schemas.microsoft.com/office/powerpoint/2010/main" val="1727825741"/>
              </p:ext>
            </p:extLst>
          </p:nvPr>
        </p:nvGraphicFramePr>
        <p:xfrm>
          <a:off x="1189854" y="771550"/>
          <a:ext cx="6764292" cy="3390228"/>
        </p:xfrm>
        <a:graphic>
          <a:graphicData uri="http://schemas.openxmlformats.org/drawingml/2006/table">
            <a:tbl>
              <a:tblPr firstRow="1" bandRow="1">
                <a:tableStyleId>{073A0DAA-6AF3-43AB-8588-CEC1D06C72B9}</a:tableStyleId>
              </a:tblPr>
              <a:tblGrid>
                <a:gridCol w="2254764">
                  <a:extLst>
                    <a:ext uri="{9D8B030D-6E8A-4147-A177-3AD203B41FA5}">
                      <a16:colId xmlns:a16="http://schemas.microsoft.com/office/drawing/2014/main" val="1204017087"/>
                    </a:ext>
                  </a:extLst>
                </a:gridCol>
                <a:gridCol w="2254764">
                  <a:extLst>
                    <a:ext uri="{9D8B030D-6E8A-4147-A177-3AD203B41FA5}">
                      <a16:colId xmlns:a16="http://schemas.microsoft.com/office/drawing/2014/main" val="554118351"/>
                    </a:ext>
                  </a:extLst>
                </a:gridCol>
                <a:gridCol w="2254764">
                  <a:extLst>
                    <a:ext uri="{9D8B030D-6E8A-4147-A177-3AD203B41FA5}">
                      <a16:colId xmlns:a16="http://schemas.microsoft.com/office/drawing/2014/main" val="2660172234"/>
                    </a:ext>
                  </a:extLst>
                </a:gridCol>
              </a:tblGrid>
              <a:tr h="335968">
                <a:tc>
                  <a:txBody>
                    <a:bodyPr/>
                    <a:lstStyle/>
                    <a:p>
                      <a:endParaRPr lang="en-GB" sz="1600" dirty="0"/>
                    </a:p>
                  </a:txBody>
                  <a:tcPr/>
                </a:tc>
                <a:tc>
                  <a:txBody>
                    <a:bodyPr/>
                    <a:lstStyle/>
                    <a:p>
                      <a:r>
                        <a:rPr lang="en-GB" sz="1400" dirty="0"/>
                        <a:t>Injection</a:t>
                      </a:r>
                    </a:p>
                  </a:txBody>
                  <a:tcPr/>
                </a:tc>
                <a:tc>
                  <a:txBody>
                    <a:bodyPr/>
                    <a:lstStyle/>
                    <a:p>
                      <a:r>
                        <a:rPr lang="en-GB" sz="1400" dirty="0"/>
                        <a:t>Collision</a:t>
                      </a:r>
                    </a:p>
                  </a:txBody>
                  <a:tcPr/>
                </a:tc>
                <a:extLst>
                  <a:ext uri="{0D108BD9-81ED-4DB2-BD59-A6C34878D82A}">
                    <a16:rowId xmlns:a16="http://schemas.microsoft.com/office/drawing/2014/main" val="3895751197"/>
                  </a:ext>
                </a:extLst>
              </a:tr>
              <a:tr h="305426">
                <a:tc gridSpan="3">
                  <a:txBody>
                    <a:bodyPr/>
                    <a:lstStyle/>
                    <a:p>
                      <a:r>
                        <a:rPr lang="en-GB" sz="1400" b="1" dirty="0">
                          <a:solidFill>
                            <a:srgbClr val="00558C"/>
                          </a:solidFill>
                        </a:rPr>
                        <a:t>Residual gas (H</a:t>
                      </a:r>
                      <a:r>
                        <a:rPr lang="en-GB" sz="1400" b="1" baseline="-25000" dirty="0">
                          <a:solidFill>
                            <a:srgbClr val="00558C"/>
                          </a:solidFill>
                        </a:rPr>
                        <a:t>2</a:t>
                      </a:r>
                      <a:r>
                        <a:rPr lang="en-GB" sz="1400" b="1" baseline="0" dirty="0">
                          <a:solidFill>
                            <a:srgbClr val="00558C"/>
                          </a:solidFill>
                        </a:rPr>
                        <a:t>,</a:t>
                      </a:r>
                      <a:r>
                        <a:rPr lang="en-GB" sz="1400" b="1" baseline="-25000" dirty="0">
                          <a:solidFill>
                            <a:srgbClr val="00558C"/>
                          </a:solidFill>
                        </a:rPr>
                        <a:t> </a:t>
                      </a:r>
                      <a:r>
                        <a:rPr lang="en-GB" sz="1400" b="1" baseline="0" dirty="0">
                          <a:solidFill>
                            <a:srgbClr val="00558C"/>
                          </a:solidFill>
                        </a:rPr>
                        <a:t>1x10</a:t>
                      </a:r>
                      <a:r>
                        <a:rPr lang="en-GB" sz="1400" b="1" baseline="30000" dirty="0">
                          <a:solidFill>
                            <a:srgbClr val="00558C"/>
                          </a:solidFill>
                        </a:rPr>
                        <a:t>-10</a:t>
                      </a:r>
                      <a:r>
                        <a:rPr lang="en-GB" sz="1400" b="1" baseline="0" dirty="0">
                          <a:solidFill>
                            <a:srgbClr val="00558C"/>
                          </a:solidFill>
                        </a:rPr>
                        <a:t> mbar)</a:t>
                      </a:r>
                      <a:endParaRPr lang="en-GB" sz="1400" b="1" baseline="-25000" dirty="0">
                        <a:solidFill>
                          <a:srgbClr val="00558C"/>
                        </a:solidFill>
                      </a:endParaRPr>
                    </a:p>
                  </a:txBody>
                  <a:tcPr/>
                </a:tc>
                <a:tc hMerge="1">
                  <a:txBody>
                    <a:bodyPr/>
                    <a:lstStyle/>
                    <a:p>
                      <a:endParaRPr lang="en-GB" sz="1600" dirty="0"/>
                    </a:p>
                  </a:txBody>
                  <a:tcPr>
                    <a:lnT w="12700" cap="flat" cmpd="sng" algn="ctr">
                      <a:solidFill>
                        <a:schemeClr val="tx1"/>
                      </a:solidFill>
                      <a:prstDash val="solid"/>
                      <a:round/>
                      <a:headEnd type="none" w="med" len="med"/>
                      <a:tailEnd type="none" w="med" len="med"/>
                    </a:lnT>
                  </a:tcPr>
                </a:tc>
                <a:tc hMerge="1">
                  <a:txBody>
                    <a:bodyPr/>
                    <a:lstStyle/>
                    <a:p>
                      <a:endParaRPr lang="en-GB" sz="1600"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35657182"/>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n</a:t>
                      </a:r>
                      <a:r>
                        <a:rPr lang="en-GB" sz="1400" baseline="-25000" dirty="0">
                          <a:solidFill>
                            <a:srgbClr val="00558C"/>
                          </a:solidFill>
                        </a:rPr>
                        <a:t>electrons </a:t>
                      </a:r>
                      <a:r>
                        <a:rPr lang="en-GB" sz="1400" baseline="0" dirty="0">
                          <a:solidFill>
                            <a:srgbClr val="00558C"/>
                          </a:solidFill>
                        </a:rPr>
                        <a:t>[/s]</a:t>
                      </a:r>
                      <a:endParaRPr lang="en-GB" sz="1400" baseline="-25000" dirty="0">
                        <a:solidFill>
                          <a:srgbClr val="00558C"/>
                        </a:solidFill>
                      </a:endParaRPr>
                    </a:p>
                  </a:txBody>
                  <a:tcPr/>
                </a:tc>
                <a:tc>
                  <a:txBody>
                    <a:bodyPr/>
                    <a:lstStyle/>
                    <a:p>
                      <a:r>
                        <a:rPr lang="en-GB" sz="1400" baseline="0" dirty="0">
                          <a:solidFill>
                            <a:srgbClr val="00558C"/>
                          </a:solidFill>
                        </a:rPr>
                        <a:t>7.0x10</a:t>
                      </a:r>
                      <a:r>
                        <a:rPr lang="en-GB" sz="1400" baseline="30000" dirty="0">
                          <a:solidFill>
                            <a:srgbClr val="00558C"/>
                          </a:solidFill>
                        </a:rPr>
                        <a:t>6</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a:solidFill>
                            <a:srgbClr val="00558C"/>
                          </a:solidFill>
                        </a:rPr>
                        <a:t>8.7x10</a:t>
                      </a:r>
                      <a:r>
                        <a:rPr lang="en-GB" sz="1400" baseline="30000" dirty="0">
                          <a:solidFill>
                            <a:srgbClr val="00558C"/>
                          </a:solidFill>
                        </a:rPr>
                        <a:t>6</a:t>
                      </a:r>
                    </a:p>
                  </a:txBody>
                  <a:tcPr/>
                </a:tc>
                <a:extLst>
                  <a:ext uri="{0D108BD9-81ED-4DB2-BD59-A6C34878D82A}">
                    <a16:rowId xmlns:a16="http://schemas.microsoft.com/office/drawing/2014/main" val="652200128"/>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n</a:t>
                      </a:r>
                      <a:r>
                        <a:rPr lang="en-GB" sz="1400" baseline="-25000" dirty="0">
                          <a:solidFill>
                            <a:srgbClr val="00558C"/>
                          </a:solidFill>
                        </a:rPr>
                        <a:t>electrons</a:t>
                      </a:r>
                      <a:r>
                        <a:rPr lang="en-GB" sz="1400" baseline="0" dirty="0">
                          <a:solidFill>
                            <a:srgbClr val="00558C"/>
                          </a:solidFill>
                        </a:rPr>
                        <a:t> [/s] * RI(3σ</a:t>
                      </a:r>
                      <a:r>
                        <a:rPr lang="en-GB" sz="1400" dirty="0">
                          <a:solidFill>
                            <a:srgbClr val="00558C"/>
                          </a:solidFill>
                        </a:rPr>
                        <a:t>→∞</a:t>
                      </a:r>
                      <a:r>
                        <a:rPr lang="en-GB" sz="1400" baseline="0" dirty="0">
                          <a:solidFill>
                            <a:srgbClr val="00558C"/>
                          </a:solidFill>
                        </a:rPr>
                        <a:t>)</a:t>
                      </a:r>
                    </a:p>
                  </a:txBody>
                  <a:tcPr/>
                </a:tc>
                <a:tc>
                  <a:txBody>
                    <a:bodyPr/>
                    <a:lstStyle/>
                    <a:p>
                      <a:r>
                        <a:rPr lang="en-GB" sz="1400" baseline="0" dirty="0">
                          <a:solidFill>
                            <a:srgbClr val="00558C"/>
                          </a:solidFill>
                        </a:rPr>
                        <a:t>2.2x10</a:t>
                      </a:r>
                      <a:r>
                        <a:rPr lang="en-GB" sz="1400" baseline="30000" dirty="0">
                          <a:solidFill>
                            <a:srgbClr val="00558C"/>
                          </a:solidFill>
                        </a:rPr>
                        <a:t>5</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2.8x10</a:t>
                      </a:r>
                      <a:r>
                        <a:rPr lang="en-GB" sz="1400" baseline="30000" dirty="0">
                          <a:solidFill>
                            <a:srgbClr val="00558C"/>
                          </a:solidFill>
                        </a:rPr>
                        <a:t>5</a:t>
                      </a:r>
                    </a:p>
                  </a:txBody>
                  <a:tcPr/>
                </a:tc>
                <a:extLst>
                  <a:ext uri="{0D108BD9-81ED-4DB2-BD59-A6C34878D82A}">
                    <a16:rowId xmlns:a16="http://schemas.microsoft.com/office/drawing/2014/main" val="4140701380"/>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n</a:t>
                      </a:r>
                      <a:r>
                        <a:rPr lang="en-GB" sz="1400" baseline="-25000" dirty="0">
                          <a:solidFill>
                            <a:srgbClr val="00558C"/>
                          </a:solidFill>
                        </a:rPr>
                        <a:t>electrons</a:t>
                      </a:r>
                      <a:r>
                        <a:rPr lang="en-GB" sz="1400" baseline="0" dirty="0">
                          <a:solidFill>
                            <a:srgbClr val="00558C"/>
                          </a:solidFill>
                        </a:rPr>
                        <a:t> [/s] * RI(3.5σ</a:t>
                      </a:r>
                      <a:r>
                        <a:rPr lang="en-GB" sz="1400" dirty="0">
                          <a:solidFill>
                            <a:srgbClr val="00558C"/>
                          </a:solidFill>
                        </a:rPr>
                        <a:t>→∞</a:t>
                      </a:r>
                      <a:r>
                        <a:rPr lang="en-GB" sz="1400" baseline="0" dirty="0">
                          <a:solidFill>
                            <a:srgbClr val="00558C"/>
                          </a:solidFill>
                        </a:rPr>
                        <a:t>)</a:t>
                      </a:r>
                    </a:p>
                  </a:txBody>
                  <a:tcPr/>
                </a:tc>
                <a:tc>
                  <a:txBody>
                    <a:bodyPr/>
                    <a:lstStyle/>
                    <a:p>
                      <a:r>
                        <a:rPr lang="en-GB" sz="1400" baseline="0" dirty="0">
                          <a:solidFill>
                            <a:srgbClr val="00558C"/>
                          </a:solidFill>
                        </a:rPr>
                        <a:t>9700</a:t>
                      </a:r>
                      <a:endParaRPr lang="en-GB" sz="1400" baseline="30000" dirty="0">
                        <a:solidFill>
                          <a:srgbClr val="00558C"/>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12000</a:t>
                      </a:r>
                      <a:endParaRPr lang="en-GB" sz="1400" baseline="30000" dirty="0">
                        <a:solidFill>
                          <a:srgbClr val="00558C"/>
                        </a:solidFill>
                      </a:endParaRPr>
                    </a:p>
                  </a:txBody>
                  <a:tcPr/>
                </a:tc>
                <a:extLst>
                  <a:ext uri="{0D108BD9-81ED-4DB2-BD59-A6C34878D82A}">
                    <a16:rowId xmlns:a16="http://schemas.microsoft.com/office/drawing/2014/main" val="1367766945"/>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n</a:t>
                      </a:r>
                      <a:r>
                        <a:rPr lang="en-GB" sz="1400" baseline="-25000" dirty="0">
                          <a:solidFill>
                            <a:srgbClr val="00558C"/>
                          </a:solidFill>
                        </a:rPr>
                        <a:t>electrons</a:t>
                      </a:r>
                      <a:r>
                        <a:rPr lang="en-GB" sz="1400" baseline="0" dirty="0">
                          <a:solidFill>
                            <a:srgbClr val="00558C"/>
                          </a:solidFill>
                        </a:rPr>
                        <a:t> [/s] * RI(5σ</a:t>
                      </a:r>
                      <a:r>
                        <a:rPr lang="en-GB" sz="1400" dirty="0">
                          <a:solidFill>
                            <a:srgbClr val="00558C"/>
                          </a:solidFill>
                        </a:rPr>
                        <a:t>→∞</a:t>
                      </a:r>
                      <a:r>
                        <a:rPr lang="en-GB" sz="1400" baseline="0" dirty="0">
                          <a:solidFill>
                            <a:srgbClr val="00558C"/>
                          </a:solidFill>
                        </a:rPr>
                        <a:t>)</a:t>
                      </a:r>
                    </a:p>
                  </a:txBody>
                  <a:tcPr/>
                </a:tc>
                <a:tc>
                  <a:txBody>
                    <a:bodyPr/>
                    <a:lstStyle/>
                    <a:p>
                      <a:r>
                        <a:rPr lang="en-GB" sz="1400" baseline="0" dirty="0">
                          <a:solidFill>
                            <a:srgbClr val="00558C"/>
                          </a:solidFill>
                        </a:rPr>
                        <a:t>20</a:t>
                      </a:r>
                      <a:endParaRPr lang="en-GB" sz="1400" baseline="30000" dirty="0">
                        <a:solidFill>
                          <a:srgbClr val="00558C"/>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25</a:t>
                      </a:r>
                      <a:endParaRPr lang="en-GB" sz="1400" baseline="30000" dirty="0">
                        <a:solidFill>
                          <a:srgbClr val="00558C"/>
                        </a:solidFill>
                      </a:endParaRPr>
                    </a:p>
                  </a:txBody>
                  <a:tcPr/>
                </a:tc>
                <a:extLst>
                  <a:ext uri="{0D108BD9-81ED-4DB2-BD59-A6C34878D82A}">
                    <a16:rowId xmlns:a16="http://schemas.microsoft.com/office/drawing/2014/main" val="2681684437"/>
                  </a:ext>
                </a:extLst>
              </a:tr>
              <a:tr h="305426">
                <a:tc gridSpan="3">
                  <a:txBody>
                    <a:bodyPr/>
                    <a:lstStyle/>
                    <a:p>
                      <a:r>
                        <a:rPr lang="en-GB" sz="1400" b="1" dirty="0">
                          <a:solidFill>
                            <a:srgbClr val="028C57"/>
                          </a:solidFill>
                        </a:rPr>
                        <a:t>Gas injection (Ar, 1x10-8 mbar)</a:t>
                      </a:r>
                    </a:p>
                  </a:txBody>
                  <a:tcPr/>
                </a:tc>
                <a:tc hMerge="1">
                  <a:txBody>
                    <a:bodyPr/>
                    <a:lstStyle/>
                    <a:p>
                      <a:endParaRPr lang="en-GB" sz="1600" dirty="0"/>
                    </a:p>
                  </a:txBody>
                  <a:tcPr/>
                </a:tc>
                <a:tc hMerge="1">
                  <a:txBody>
                    <a:bodyPr/>
                    <a:lstStyle/>
                    <a:p>
                      <a:endParaRPr lang="en-GB" sz="1600" dirty="0"/>
                    </a:p>
                  </a:txBody>
                  <a:tcPr/>
                </a:tc>
                <a:extLst>
                  <a:ext uri="{0D108BD9-81ED-4DB2-BD59-A6C34878D82A}">
                    <a16:rowId xmlns:a16="http://schemas.microsoft.com/office/drawing/2014/main" val="3824328690"/>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 </a:t>
                      </a:r>
                      <a:r>
                        <a:rPr lang="en-GB" sz="1400" baseline="0" dirty="0">
                          <a:solidFill>
                            <a:srgbClr val="028C57"/>
                          </a:solidFill>
                        </a:rPr>
                        <a:t>[/s]</a:t>
                      </a:r>
                      <a:endParaRPr lang="en-GB" sz="1400" baseline="-25000" dirty="0">
                        <a:solidFill>
                          <a:srgbClr val="028C57"/>
                        </a:solidFill>
                      </a:endParaRPr>
                    </a:p>
                  </a:txBody>
                  <a:tcPr/>
                </a:tc>
                <a:tc>
                  <a:txBody>
                    <a:bodyPr/>
                    <a:lstStyle/>
                    <a:p>
                      <a:r>
                        <a:rPr lang="en-GB" sz="1400" dirty="0">
                          <a:solidFill>
                            <a:srgbClr val="028C57"/>
                          </a:solidFill>
                        </a:rPr>
                        <a:t>3.8x10</a:t>
                      </a:r>
                      <a:r>
                        <a:rPr lang="en-GB" sz="1400" baseline="30000" dirty="0">
                          <a:solidFill>
                            <a:srgbClr val="028C57"/>
                          </a:solidFill>
                        </a:rPr>
                        <a:t>9</a:t>
                      </a:r>
                    </a:p>
                  </a:txBody>
                  <a:tcPr/>
                </a:tc>
                <a:tc>
                  <a:txBody>
                    <a:bodyPr/>
                    <a:lstStyle/>
                    <a:p>
                      <a:r>
                        <a:rPr lang="en-GB" sz="1400" dirty="0">
                          <a:solidFill>
                            <a:srgbClr val="028C57"/>
                          </a:solidFill>
                        </a:rPr>
                        <a:t>4.8x10</a:t>
                      </a:r>
                      <a:r>
                        <a:rPr lang="en-GB" sz="1400" baseline="30000" dirty="0">
                          <a:solidFill>
                            <a:srgbClr val="028C57"/>
                          </a:solidFill>
                        </a:rPr>
                        <a:t>9</a:t>
                      </a:r>
                    </a:p>
                  </a:txBody>
                  <a:tcPr/>
                </a:tc>
                <a:extLst>
                  <a:ext uri="{0D108BD9-81ED-4DB2-BD59-A6C34878D82A}">
                    <a16:rowId xmlns:a16="http://schemas.microsoft.com/office/drawing/2014/main" val="402303334"/>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a:t>
                      </a:r>
                      <a:r>
                        <a:rPr lang="en-GB" sz="1400" baseline="0" dirty="0">
                          <a:solidFill>
                            <a:srgbClr val="028C57"/>
                          </a:solidFill>
                        </a:rPr>
                        <a:t> [/s] * RI(3σ</a:t>
                      </a:r>
                      <a:r>
                        <a:rPr lang="en-GB" sz="1400" dirty="0">
                          <a:solidFill>
                            <a:srgbClr val="028C57"/>
                          </a:solidFill>
                        </a:rPr>
                        <a:t>→∞</a:t>
                      </a:r>
                      <a:r>
                        <a:rPr lang="en-GB" sz="1400" baseline="0" dirty="0">
                          <a:solidFill>
                            <a:srgbClr val="028C57"/>
                          </a:solidFill>
                        </a:rPr>
                        <a:t>)</a:t>
                      </a:r>
                    </a:p>
                  </a:txBody>
                  <a:tcPr/>
                </a:tc>
                <a:tc>
                  <a:txBody>
                    <a:bodyPr/>
                    <a:lstStyle/>
                    <a:p>
                      <a:r>
                        <a:rPr lang="en-GB" sz="1400" baseline="0" dirty="0">
                          <a:solidFill>
                            <a:srgbClr val="028C57"/>
                          </a:solidFill>
                        </a:rPr>
                        <a:t>1.2x10</a:t>
                      </a:r>
                      <a:r>
                        <a:rPr lang="en-GB" sz="1400" baseline="30000" dirty="0">
                          <a:solidFill>
                            <a:srgbClr val="028C57"/>
                          </a:solidFill>
                        </a:rPr>
                        <a:t>8</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1.5x10</a:t>
                      </a:r>
                      <a:r>
                        <a:rPr lang="en-GB" sz="1400" baseline="30000" dirty="0">
                          <a:solidFill>
                            <a:srgbClr val="028C57"/>
                          </a:solidFill>
                        </a:rPr>
                        <a:t>8</a:t>
                      </a:r>
                    </a:p>
                  </a:txBody>
                  <a:tcPr/>
                </a:tc>
                <a:extLst>
                  <a:ext uri="{0D108BD9-81ED-4DB2-BD59-A6C34878D82A}">
                    <a16:rowId xmlns:a16="http://schemas.microsoft.com/office/drawing/2014/main" val="2348955997"/>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a:t>
                      </a:r>
                      <a:r>
                        <a:rPr lang="en-GB" sz="1400" baseline="0" dirty="0">
                          <a:solidFill>
                            <a:srgbClr val="028C57"/>
                          </a:solidFill>
                        </a:rPr>
                        <a:t> [/s] * RI(3.5σ</a:t>
                      </a:r>
                      <a:r>
                        <a:rPr lang="en-GB" sz="1400" dirty="0">
                          <a:solidFill>
                            <a:srgbClr val="028C57"/>
                          </a:solidFill>
                        </a:rPr>
                        <a:t>→∞</a:t>
                      </a:r>
                      <a:r>
                        <a:rPr lang="en-GB" sz="1400" baseline="0" dirty="0">
                          <a:solidFill>
                            <a:srgbClr val="028C57"/>
                          </a:solidFill>
                        </a:rPr>
                        <a:t>)</a:t>
                      </a:r>
                    </a:p>
                  </a:txBody>
                  <a:tcPr/>
                </a:tc>
                <a:tc>
                  <a:txBody>
                    <a:bodyPr/>
                    <a:lstStyle/>
                    <a:p>
                      <a:r>
                        <a:rPr lang="en-GB" sz="1400" baseline="0" dirty="0">
                          <a:solidFill>
                            <a:srgbClr val="028C57"/>
                          </a:solidFill>
                        </a:rPr>
                        <a:t>5.3x10</a:t>
                      </a:r>
                      <a:r>
                        <a:rPr lang="en-GB" sz="1400" baseline="30000" dirty="0">
                          <a:solidFill>
                            <a:srgbClr val="028C57"/>
                          </a:solidFill>
                        </a:rPr>
                        <a:t>6</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6.7x10</a:t>
                      </a:r>
                      <a:r>
                        <a:rPr lang="en-GB" sz="1400" baseline="30000" dirty="0">
                          <a:solidFill>
                            <a:srgbClr val="028C57"/>
                          </a:solidFill>
                        </a:rPr>
                        <a:t>6</a:t>
                      </a:r>
                    </a:p>
                  </a:txBody>
                  <a:tcPr/>
                </a:tc>
                <a:extLst>
                  <a:ext uri="{0D108BD9-81ED-4DB2-BD59-A6C34878D82A}">
                    <a16:rowId xmlns:a16="http://schemas.microsoft.com/office/drawing/2014/main" val="1895688015"/>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a:t>
                      </a:r>
                      <a:r>
                        <a:rPr lang="en-GB" sz="1400" baseline="0" dirty="0">
                          <a:solidFill>
                            <a:srgbClr val="028C57"/>
                          </a:solidFill>
                        </a:rPr>
                        <a:t> [/s] * RI(5σ</a:t>
                      </a:r>
                      <a:r>
                        <a:rPr lang="en-GB" sz="1400" dirty="0">
                          <a:solidFill>
                            <a:srgbClr val="028C57"/>
                          </a:solidFill>
                        </a:rPr>
                        <a:t>→∞</a:t>
                      </a:r>
                      <a:r>
                        <a:rPr lang="en-GB" sz="1400" baseline="0" dirty="0">
                          <a:solidFill>
                            <a:srgbClr val="028C57"/>
                          </a:solidFill>
                        </a:rPr>
                        <a:t>)</a:t>
                      </a:r>
                    </a:p>
                  </a:txBody>
                  <a:tcPr/>
                </a:tc>
                <a:tc>
                  <a:txBody>
                    <a:bodyPr/>
                    <a:lstStyle/>
                    <a:p>
                      <a:r>
                        <a:rPr lang="en-GB" sz="1400" baseline="0" dirty="0">
                          <a:solidFill>
                            <a:srgbClr val="028C57"/>
                          </a:solidFill>
                        </a:rPr>
                        <a:t>1.1x10</a:t>
                      </a:r>
                      <a:r>
                        <a:rPr lang="en-GB" sz="1400" baseline="30000" dirty="0">
                          <a:solidFill>
                            <a:srgbClr val="028C57"/>
                          </a:solidFill>
                        </a:rPr>
                        <a:t>4</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1.4x10</a:t>
                      </a:r>
                      <a:r>
                        <a:rPr lang="en-GB" sz="1400" baseline="30000" dirty="0">
                          <a:solidFill>
                            <a:srgbClr val="028C57"/>
                          </a:solidFill>
                        </a:rPr>
                        <a:t>4</a:t>
                      </a:r>
                    </a:p>
                  </a:txBody>
                  <a:tcPr/>
                </a:tc>
                <a:extLst>
                  <a:ext uri="{0D108BD9-81ED-4DB2-BD59-A6C34878D82A}">
                    <a16:rowId xmlns:a16="http://schemas.microsoft.com/office/drawing/2014/main" val="2254763293"/>
                  </a:ext>
                </a:extLst>
              </a:tr>
            </a:tbl>
          </a:graphicData>
        </a:graphic>
      </p:graphicFrame>
      <p:sp>
        <p:nvSpPr>
          <p:cNvPr id="4" name="Slide Number Placeholder 3">
            <a:extLst>
              <a:ext uri="{FF2B5EF4-FFF2-40B4-BE49-F238E27FC236}">
                <a16:creationId xmlns:a16="http://schemas.microsoft.com/office/drawing/2014/main" id="{9F8DFAA7-4D68-EDBD-7105-DCB4B03EF596}"/>
              </a:ext>
            </a:extLst>
          </p:cNvPr>
          <p:cNvSpPr>
            <a:spLocks noGrp="1"/>
          </p:cNvSpPr>
          <p:nvPr>
            <p:ph type="sldNum" sz="quarter" idx="12"/>
          </p:nvPr>
        </p:nvSpPr>
        <p:spPr/>
        <p:txBody>
          <a:bodyPr/>
          <a:lstStyle/>
          <a:p>
            <a:fld id="{BFDCA1C4-9514-7B4F-976F-D92F7E296653}" type="slidenum">
              <a:rPr lang="fr-FR" smtClean="0"/>
              <a:pPr/>
              <a:t>13</a:t>
            </a:fld>
            <a:endParaRPr lang="fr-FR"/>
          </a:p>
        </p:txBody>
      </p:sp>
      <p:sp>
        <p:nvSpPr>
          <p:cNvPr id="3" name="TextBox 2">
            <a:extLst>
              <a:ext uri="{FF2B5EF4-FFF2-40B4-BE49-F238E27FC236}">
                <a16:creationId xmlns:a16="http://schemas.microsoft.com/office/drawing/2014/main" id="{16819A3C-E872-11FA-33C6-4005CB4B6F4B}"/>
              </a:ext>
            </a:extLst>
          </p:cNvPr>
          <p:cNvSpPr txBox="1"/>
          <p:nvPr/>
        </p:nvSpPr>
        <p:spPr>
          <a:xfrm>
            <a:off x="2987824" y="4613374"/>
            <a:ext cx="2861681" cy="307777"/>
          </a:xfrm>
          <a:prstGeom prst="rect">
            <a:avLst/>
          </a:prstGeom>
          <a:noFill/>
        </p:spPr>
        <p:txBody>
          <a:bodyPr wrap="none" rtlCol="0">
            <a:spAutoFit/>
          </a:bodyPr>
          <a:lstStyle/>
          <a:p>
            <a:pPr algn="ctr"/>
            <a:r>
              <a:rPr lang="en-GB" sz="1400" dirty="0"/>
              <a:t>Assuming Gaussian beam profile </a:t>
            </a:r>
          </a:p>
        </p:txBody>
      </p:sp>
    </p:spTree>
    <p:extLst>
      <p:ext uri="{BB962C8B-B14F-4D97-AF65-F5344CB8AC3E}">
        <p14:creationId xmlns:p14="http://schemas.microsoft.com/office/powerpoint/2010/main" val="173124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25014-BC3B-58A1-533D-336A84057E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CF4A74-5635-BE3A-860C-0C1501181DE8}"/>
              </a:ext>
            </a:extLst>
          </p:cNvPr>
          <p:cNvSpPr>
            <a:spLocks noGrp="1"/>
          </p:cNvSpPr>
          <p:nvPr>
            <p:ph type="title"/>
          </p:nvPr>
        </p:nvSpPr>
        <p:spPr/>
        <p:txBody>
          <a:bodyPr/>
          <a:lstStyle/>
          <a:p>
            <a:r>
              <a:rPr lang="en-GB" dirty="0"/>
              <a:t>Readout Limitations</a:t>
            </a:r>
          </a:p>
        </p:txBody>
      </p:sp>
      <p:sp>
        <p:nvSpPr>
          <p:cNvPr id="7" name="Slide Number Placeholder 6">
            <a:extLst>
              <a:ext uri="{FF2B5EF4-FFF2-40B4-BE49-F238E27FC236}">
                <a16:creationId xmlns:a16="http://schemas.microsoft.com/office/drawing/2014/main" id="{86D787CD-7A49-3D20-04BD-1314A03C08B6}"/>
              </a:ext>
            </a:extLst>
          </p:cNvPr>
          <p:cNvSpPr>
            <a:spLocks noGrp="1"/>
          </p:cNvSpPr>
          <p:nvPr>
            <p:ph type="sldNum" sz="quarter" idx="12"/>
          </p:nvPr>
        </p:nvSpPr>
        <p:spPr/>
        <p:txBody>
          <a:bodyPr/>
          <a:lstStyle/>
          <a:p>
            <a:fld id="{BFDCA1C4-9514-7B4F-976F-D92F7E296653}" type="slidenum">
              <a:rPr lang="fr-FR" smtClean="0"/>
              <a:pPr/>
              <a:t>14</a:t>
            </a:fld>
            <a:endParaRPr lang="fr-FR"/>
          </a:p>
        </p:txBody>
      </p:sp>
      <p:sp>
        <p:nvSpPr>
          <p:cNvPr id="3" name="Content Placeholder 2">
            <a:extLst>
              <a:ext uri="{FF2B5EF4-FFF2-40B4-BE49-F238E27FC236}">
                <a16:creationId xmlns:a16="http://schemas.microsoft.com/office/drawing/2014/main" id="{1DE94E45-C46E-2E60-3C2E-34A0AFE8D470}"/>
              </a:ext>
            </a:extLst>
          </p:cNvPr>
          <p:cNvSpPr>
            <a:spLocks noGrp="1"/>
          </p:cNvSpPr>
          <p:nvPr>
            <p:ph idx="1"/>
          </p:nvPr>
        </p:nvSpPr>
        <p:spPr>
          <a:xfrm>
            <a:off x="612000" y="914401"/>
            <a:ext cx="7920000" cy="3680222"/>
          </a:xfrm>
        </p:spPr>
        <p:txBody>
          <a:bodyPr>
            <a:noAutofit/>
          </a:bodyPr>
          <a:lstStyle/>
          <a:p>
            <a:pPr marL="0" indent="0">
              <a:buNone/>
            </a:pPr>
            <a:r>
              <a:rPr lang="en-GB" sz="1600" b="1" dirty="0"/>
              <a:t>1 x ionisation electron creates ~1 x Timepix4 event  </a:t>
            </a:r>
          </a:p>
          <a:p>
            <a:pPr marL="0" indent="0">
              <a:buNone/>
            </a:pPr>
            <a:endParaRPr lang="en-GB" sz="1600" dirty="0"/>
          </a:p>
          <a:p>
            <a:pPr marL="0" indent="0">
              <a:buNone/>
            </a:pPr>
            <a:r>
              <a:rPr lang="en-GB" sz="1600" dirty="0"/>
              <a:t>Limitations of Timepix4</a:t>
            </a:r>
          </a:p>
          <a:p>
            <a:r>
              <a:rPr lang="en-GB" sz="1400" dirty="0"/>
              <a:t>Technical limit of 2.5 GEvents/s ( 16 links @ 10.24 Gbps. )</a:t>
            </a:r>
          </a:p>
          <a:p>
            <a:r>
              <a:rPr lang="en-GB" sz="1400" dirty="0"/>
              <a:t>Demonstrated links @640 Mbps through vacuum feedthrough → </a:t>
            </a:r>
            <a:r>
              <a:rPr lang="en-GB" sz="1400" b="1" dirty="0"/>
              <a:t>155 MEvents/s.</a:t>
            </a:r>
          </a:p>
          <a:p>
            <a:r>
              <a:rPr lang="en-GB" sz="1400" dirty="0"/>
              <a:t>Maximum pixel event rate = </a:t>
            </a:r>
            <a:r>
              <a:rPr lang="en-GB" sz="1400" b="1" dirty="0"/>
              <a:t>10.8 kHz / pixel </a:t>
            </a:r>
            <a:r>
              <a:rPr lang="en-GB" sz="1400" dirty="0"/>
              <a:t>( 512 x 448 pixel array = ¼ M pixels. )</a:t>
            </a:r>
          </a:p>
          <a:p>
            <a:endParaRPr lang="en-GB" sz="1400" dirty="0"/>
          </a:p>
          <a:p>
            <a:pPr marL="0" indent="0">
              <a:buNone/>
            </a:pPr>
            <a:r>
              <a:rPr lang="en-GB" sz="1600" dirty="0"/>
              <a:t>Limitations of Timepix4 Readout System (BIPXL)</a:t>
            </a:r>
          </a:p>
          <a:p>
            <a:r>
              <a:rPr lang="en-GB" sz="1400" dirty="0"/>
              <a:t>Current FPGA limited to event processing at maximum rate of </a:t>
            </a:r>
            <a:r>
              <a:rPr lang="en-GB" sz="1400" b="1" dirty="0"/>
              <a:t>125 MEvents/s.</a:t>
            </a:r>
          </a:p>
          <a:p>
            <a:pPr marL="0" indent="0">
              <a:buNone/>
            </a:pPr>
            <a:endParaRPr lang="en-GB" sz="1400" dirty="0"/>
          </a:p>
          <a:p>
            <a:pPr marL="0" indent="0">
              <a:buNone/>
            </a:pPr>
            <a:r>
              <a:rPr lang="en-GB" sz="1600" dirty="0"/>
              <a:t>Key Limits</a:t>
            </a:r>
          </a:p>
          <a:p>
            <a:r>
              <a:rPr lang="en-GB" sz="1400" b="1" dirty="0"/>
              <a:t>Maximum event rate per Timepix4 = 125 MEvents/s</a:t>
            </a:r>
          </a:p>
          <a:p>
            <a:r>
              <a:rPr lang="en-GB" sz="1400" b="1" dirty="0"/>
              <a:t>Maximum event rate per pixel = 10.8 kHz / pixel</a:t>
            </a:r>
          </a:p>
          <a:p>
            <a:pPr marL="0" indent="0">
              <a:buNone/>
            </a:pPr>
            <a:endParaRPr lang="en-GB" sz="1400" dirty="0"/>
          </a:p>
          <a:p>
            <a:pPr marL="0" indent="0">
              <a:buNone/>
            </a:pPr>
            <a:endParaRPr lang="en-GB" dirty="0"/>
          </a:p>
        </p:txBody>
      </p:sp>
    </p:spTree>
    <p:extLst>
      <p:ext uri="{BB962C8B-B14F-4D97-AF65-F5344CB8AC3E}">
        <p14:creationId xmlns:p14="http://schemas.microsoft.com/office/powerpoint/2010/main" val="3745833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21DDA2-5285-FA2F-C00C-9925443EB4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4D520E-DAE8-C8B7-514B-EA1DF28ED99C}"/>
              </a:ext>
            </a:extLst>
          </p:cNvPr>
          <p:cNvSpPr>
            <a:spLocks noGrp="1"/>
          </p:cNvSpPr>
          <p:nvPr>
            <p:ph type="title"/>
          </p:nvPr>
        </p:nvSpPr>
        <p:spPr/>
        <p:txBody>
          <a:bodyPr/>
          <a:lstStyle/>
          <a:p>
            <a:r>
              <a:rPr lang="en-GB" dirty="0"/>
              <a:t>Expected Ionisation Electron Yields</a:t>
            </a:r>
          </a:p>
        </p:txBody>
      </p:sp>
      <p:graphicFrame>
        <p:nvGraphicFramePr>
          <p:cNvPr id="6" name="Content Placeholder 5">
            <a:extLst>
              <a:ext uri="{FF2B5EF4-FFF2-40B4-BE49-F238E27FC236}">
                <a16:creationId xmlns:a16="http://schemas.microsoft.com/office/drawing/2014/main" id="{C425710D-FB4A-AF59-2FEE-A7A521327936}"/>
              </a:ext>
            </a:extLst>
          </p:cNvPr>
          <p:cNvGraphicFramePr>
            <a:graphicFrameLocks noGrp="1"/>
          </p:cNvGraphicFramePr>
          <p:nvPr>
            <p:ph idx="1"/>
            <p:extLst>
              <p:ext uri="{D42A27DB-BD31-4B8C-83A1-F6EECF244321}">
                <p14:modId xmlns:p14="http://schemas.microsoft.com/office/powerpoint/2010/main" val="3565384358"/>
              </p:ext>
            </p:extLst>
          </p:nvPr>
        </p:nvGraphicFramePr>
        <p:xfrm>
          <a:off x="1189854" y="771550"/>
          <a:ext cx="6764292" cy="3390228"/>
        </p:xfrm>
        <a:graphic>
          <a:graphicData uri="http://schemas.openxmlformats.org/drawingml/2006/table">
            <a:tbl>
              <a:tblPr firstRow="1" bandRow="1">
                <a:tableStyleId>{073A0DAA-6AF3-43AB-8588-CEC1D06C72B9}</a:tableStyleId>
              </a:tblPr>
              <a:tblGrid>
                <a:gridCol w="2254764">
                  <a:extLst>
                    <a:ext uri="{9D8B030D-6E8A-4147-A177-3AD203B41FA5}">
                      <a16:colId xmlns:a16="http://schemas.microsoft.com/office/drawing/2014/main" val="1204017087"/>
                    </a:ext>
                  </a:extLst>
                </a:gridCol>
                <a:gridCol w="2254764">
                  <a:extLst>
                    <a:ext uri="{9D8B030D-6E8A-4147-A177-3AD203B41FA5}">
                      <a16:colId xmlns:a16="http://schemas.microsoft.com/office/drawing/2014/main" val="554118351"/>
                    </a:ext>
                  </a:extLst>
                </a:gridCol>
                <a:gridCol w="2254764">
                  <a:extLst>
                    <a:ext uri="{9D8B030D-6E8A-4147-A177-3AD203B41FA5}">
                      <a16:colId xmlns:a16="http://schemas.microsoft.com/office/drawing/2014/main" val="2660172234"/>
                    </a:ext>
                  </a:extLst>
                </a:gridCol>
              </a:tblGrid>
              <a:tr h="335968">
                <a:tc>
                  <a:txBody>
                    <a:bodyPr/>
                    <a:lstStyle/>
                    <a:p>
                      <a:endParaRPr lang="en-GB" sz="1600" dirty="0"/>
                    </a:p>
                  </a:txBody>
                  <a:tcPr/>
                </a:tc>
                <a:tc>
                  <a:txBody>
                    <a:bodyPr/>
                    <a:lstStyle/>
                    <a:p>
                      <a:r>
                        <a:rPr lang="en-GB" sz="1400" dirty="0"/>
                        <a:t>Injection</a:t>
                      </a:r>
                    </a:p>
                  </a:txBody>
                  <a:tcPr/>
                </a:tc>
                <a:tc>
                  <a:txBody>
                    <a:bodyPr/>
                    <a:lstStyle/>
                    <a:p>
                      <a:r>
                        <a:rPr lang="en-GB" sz="1400" dirty="0"/>
                        <a:t>Collision</a:t>
                      </a:r>
                    </a:p>
                  </a:txBody>
                  <a:tcPr/>
                </a:tc>
                <a:extLst>
                  <a:ext uri="{0D108BD9-81ED-4DB2-BD59-A6C34878D82A}">
                    <a16:rowId xmlns:a16="http://schemas.microsoft.com/office/drawing/2014/main" val="3895751197"/>
                  </a:ext>
                </a:extLst>
              </a:tr>
              <a:tr h="305426">
                <a:tc gridSpan="3">
                  <a:txBody>
                    <a:bodyPr/>
                    <a:lstStyle/>
                    <a:p>
                      <a:r>
                        <a:rPr lang="en-GB" sz="1400" b="1" dirty="0">
                          <a:solidFill>
                            <a:srgbClr val="00558C"/>
                          </a:solidFill>
                        </a:rPr>
                        <a:t>Residual gas (H</a:t>
                      </a:r>
                      <a:r>
                        <a:rPr lang="en-GB" sz="1400" b="1" baseline="-25000" dirty="0">
                          <a:solidFill>
                            <a:srgbClr val="00558C"/>
                          </a:solidFill>
                        </a:rPr>
                        <a:t>2</a:t>
                      </a:r>
                      <a:r>
                        <a:rPr lang="en-GB" sz="1400" b="1" baseline="0" dirty="0">
                          <a:solidFill>
                            <a:srgbClr val="00558C"/>
                          </a:solidFill>
                        </a:rPr>
                        <a:t>,</a:t>
                      </a:r>
                      <a:r>
                        <a:rPr lang="en-GB" sz="1400" b="1" baseline="-25000" dirty="0">
                          <a:solidFill>
                            <a:srgbClr val="00558C"/>
                          </a:solidFill>
                        </a:rPr>
                        <a:t> </a:t>
                      </a:r>
                      <a:r>
                        <a:rPr lang="en-GB" sz="1400" b="1" baseline="0" dirty="0">
                          <a:solidFill>
                            <a:srgbClr val="00558C"/>
                          </a:solidFill>
                        </a:rPr>
                        <a:t>1x10</a:t>
                      </a:r>
                      <a:r>
                        <a:rPr lang="en-GB" sz="1400" b="1" baseline="30000" dirty="0">
                          <a:solidFill>
                            <a:srgbClr val="00558C"/>
                          </a:solidFill>
                        </a:rPr>
                        <a:t>-10</a:t>
                      </a:r>
                      <a:r>
                        <a:rPr lang="en-GB" sz="1400" b="1" baseline="0" dirty="0">
                          <a:solidFill>
                            <a:srgbClr val="00558C"/>
                          </a:solidFill>
                        </a:rPr>
                        <a:t> mbar)</a:t>
                      </a:r>
                      <a:endParaRPr lang="en-GB" sz="1400" b="1" baseline="-25000" dirty="0">
                        <a:solidFill>
                          <a:srgbClr val="00558C"/>
                        </a:solidFill>
                      </a:endParaRPr>
                    </a:p>
                  </a:txBody>
                  <a:tcPr/>
                </a:tc>
                <a:tc hMerge="1">
                  <a:txBody>
                    <a:bodyPr/>
                    <a:lstStyle/>
                    <a:p>
                      <a:endParaRPr lang="en-GB" sz="1600" dirty="0"/>
                    </a:p>
                  </a:txBody>
                  <a:tcPr>
                    <a:lnT w="12700" cap="flat" cmpd="sng" algn="ctr">
                      <a:solidFill>
                        <a:schemeClr val="tx1"/>
                      </a:solidFill>
                      <a:prstDash val="solid"/>
                      <a:round/>
                      <a:headEnd type="none" w="med" len="med"/>
                      <a:tailEnd type="none" w="med" len="med"/>
                    </a:lnT>
                  </a:tcPr>
                </a:tc>
                <a:tc hMerge="1">
                  <a:txBody>
                    <a:bodyPr/>
                    <a:lstStyle/>
                    <a:p>
                      <a:endParaRPr lang="en-GB" sz="1600"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35657182"/>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n</a:t>
                      </a:r>
                      <a:r>
                        <a:rPr lang="en-GB" sz="1400" baseline="-25000" dirty="0">
                          <a:solidFill>
                            <a:srgbClr val="00558C"/>
                          </a:solidFill>
                        </a:rPr>
                        <a:t>electrons </a:t>
                      </a:r>
                      <a:r>
                        <a:rPr lang="en-GB" sz="1400" baseline="0" dirty="0">
                          <a:solidFill>
                            <a:srgbClr val="00558C"/>
                          </a:solidFill>
                        </a:rPr>
                        <a:t>[/s]</a:t>
                      </a:r>
                      <a:endParaRPr lang="en-GB" sz="1400" baseline="-25000" dirty="0">
                        <a:solidFill>
                          <a:srgbClr val="00558C"/>
                        </a:solidFill>
                      </a:endParaRPr>
                    </a:p>
                  </a:txBody>
                  <a:tcPr/>
                </a:tc>
                <a:tc>
                  <a:txBody>
                    <a:bodyPr/>
                    <a:lstStyle/>
                    <a:p>
                      <a:r>
                        <a:rPr lang="en-GB" sz="1400" baseline="0" dirty="0">
                          <a:solidFill>
                            <a:srgbClr val="00558C"/>
                          </a:solidFill>
                        </a:rPr>
                        <a:t>7.0x10</a:t>
                      </a:r>
                      <a:r>
                        <a:rPr lang="en-GB" sz="1400" baseline="30000" dirty="0">
                          <a:solidFill>
                            <a:srgbClr val="00558C"/>
                          </a:solidFill>
                        </a:rPr>
                        <a:t>6</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a:solidFill>
                            <a:srgbClr val="00558C"/>
                          </a:solidFill>
                        </a:rPr>
                        <a:t>8.7x10</a:t>
                      </a:r>
                      <a:r>
                        <a:rPr lang="en-GB" sz="1400" baseline="30000" dirty="0">
                          <a:solidFill>
                            <a:srgbClr val="00558C"/>
                          </a:solidFill>
                        </a:rPr>
                        <a:t>6</a:t>
                      </a:r>
                    </a:p>
                  </a:txBody>
                  <a:tcPr/>
                </a:tc>
                <a:extLst>
                  <a:ext uri="{0D108BD9-81ED-4DB2-BD59-A6C34878D82A}">
                    <a16:rowId xmlns:a16="http://schemas.microsoft.com/office/drawing/2014/main" val="652200128"/>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n</a:t>
                      </a:r>
                      <a:r>
                        <a:rPr lang="en-GB" sz="1400" baseline="-25000" dirty="0">
                          <a:solidFill>
                            <a:srgbClr val="00558C"/>
                          </a:solidFill>
                        </a:rPr>
                        <a:t>electrons</a:t>
                      </a:r>
                      <a:r>
                        <a:rPr lang="en-GB" sz="1400" baseline="0" dirty="0">
                          <a:solidFill>
                            <a:srgbClr val="00558C"/>
                          </a:solidFill>
                        </a:rPr>
                        <a:t> [/s] * RI(3σ</a:t>
                      </a:r>
                      <a:r>
                        <a:rPr lang="en-GB" sz="1400" dirty="0">
                          <a:solidFill>
                            <a:srgbClr val="00558C"/>
                          </a:solidFill>
                        </a:rPr>
                        <a:t>→∞</a:t>
                      </a:r>
                      <a:r>
                        <a:rPr lang="en-GB" sz="1400" baseline="0" dirty="0">
                          <a:solidFill>
                            <a:srgbClr val="00558C"/>
                          </a:solidFill>
                        </a:rPr>
                        <a:t>)</a:t>
                      </a:r>
                    </a:p>
                  </a:txBody>
                  <a:tcPr/>
                </a:tc>
                <a:tc>
                  <a:txBody>
                    <a:bodyPr/>
                    <a:lstStyle/>
                    <a:p>
                      <a:r>
                        <a:rPr lang="en-GB" sz="1400" baseline="0" dirty="0">
                          <a:solidFill>
                            <a:srgbClr val="00558C"/>
                          </a:solidFill>
                        </a:rPr>
                        <a:t>2.2x10</a:t>
                      </a:r>
                      <a:r>
                        <a:rPr lang="en-GB" sz="1400" baseline="30000" dirty="0">
                          <a:solidFill>
                            <a:srgbClr val="00558C"/>
                          </a:solidFill>
                        </a:rPr>
                        <a:t>5</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2.8x10</a:t>
                      </a:r>
                      <a:r>
                        <a:rPr lang="en-GB" sz="1400" baseline="30000" dirty="0">
                          <a:solidFill>
                            <a:srgbClr val="00558C"/>
                          </a:solidFill>
                        </a:rPr>
                        <a:t>5</a:t>
                      </a:r>
                    </a:p>
                  </a:txBody>
                  <a:tcPr/>
                </a:tc>
                <a:extLst>
                  <a:ext uri="{0D108BD9-81ED-4DB2-BD59-A6C34878D82A}">
                    <a16:rowId xmlns:a16="http://schemas.microsoft.com/office/drawing/2014/main" val="4140701380"/>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n</a:t>
                      </a:r>
                      <a:r>
                        <a:rPr lang="en-GB" sz="1400" baseline="-25000" dirty="0">
                          <a:solidFill>
                            <a:srgbClr val="00558C"/>
                          </a:solidFill>
                        </a:rPr>
                        <a:t>electrons</a:t>
                      </a:r>
                      <a:r>
                        <a:rPr lang="en-GB" sz="1400" baseline="0" dirty="0">
                          <a:solidFill>
                            <a:srgbClr val="00558C"/>
                          </a:solidFill>
                        </a:rPr>
                        <a:t> [/s] * RI(3.5σ</a:t>
                      </a:r>
                      <a:r>
                        <a:rPr lang="en-GB" sz="1400" dirty="0">
                          <a:solidFill>
                            <a:srgbClr val="00558C"/>
                          </a:solidFill>
                        </a:rPr>
                        <a:t>→∞</a:t>
                      </a:r>
                      <a:r>
                        <a:rPr lang="en-GB" sz="1400" baseline="0" dirty="0">
                          <a:solidFill>
                            <a:srgbClr val="00558C"/>
                          </a:solidFill>
                        </a:rPr>
                        <a:t>)</a:t>
                      </a:r>
                    </a:p>
                  </a:txBody>
                  <a:tcPr/>
                </a:tc>
                <a:tc>
                  <a:txBody>
                    <a:bodyPr/>
                    <a:lstStyle/>
                    <a:p>
                      <a:r>
                        <a:rPr lang="en-GB" sz="1400" baseline="0" dirty="0">
                          <a:solidFill>
                            <a:srgbClr val="00558C"/>
                          </a:solidFill>
                        </a:rPr>
                        <a:t>9700</a:t>
                      </a:r>
                      <a:endParaRPr lang="en-GB" sz="1400" baseline="30000" dirty="0">
                        <a:solidFill>
                          <a:srgbClr val="00558C"/>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12000</a:t>
                      </a:r>
                      <a:endParaRPr lang="en-GB" sz="1400" baseline="30000" dirty="0">
                        <a:solidFill>
                          <a:srgbClr val="00558C"/>
                        </a:solidFill>
                      </a:endParaRPr>
                    </a:p>
                  </a:txBody>
                  <a:tcPr/>
                </a:tc>
                <a:extLst>
                  <a:ext uri="{0D108BD9-81ED-4DB2-BD59-A6C34878D82A}">
                    <a16:rowId xmlns:a16="http://schemas.microsoft.com/office/drawing/2014/main" val="1367766945"/>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n</a:t>
                      </a:r>
                      <a:r>
                        <a:rPr lang="en-GB" sz="1400" baseline="-25000" dirty="0">
                          <a:solidFill>
                            <a:srgbClr val="00558C"/>
                          </a:solidFill>
                        </a:rPr>
                        <a:t>electrons</a:t>
                      </a:r>
                      <a:r>
                        <a:rPr lang="en-GB" sz="1400" baseline="0" dirty="0">
                          <a:solidFill>
                            <a:srgbClr val="00558C"/>
                          </a:solidFill>
                        </a:rPr>
                        <a:t> [/s] * RI(5σ</a:t>
                      </a:r>
                      <a:r>
                        <a:rPr lang="en-GB" sz="1400" dirty="0">
                          <a:solidFill>
                            <a:srgbClr val="00558C"/>
                          </a:solidFill>
                        </a:rPr>
                        <a:t>→∞</a:t>
                      </a:r>
                      <a:r>
                        <a:rPr lang="en-GB" sz="1400" baseline="0" dirty="0">
                          <a:solidFill>
                            <a:srgbClr val="00558C"/>
                          </a:solidFill>
                        </a:rPr>
                        <a:t>)</a:t>
                      </a:r>
                    </a:p>
                  </a:txBody>
                  <a:tcPr/>
                </a:tc>
                <a:tc>
                  <a:txBody>
                    <a:bodyPr/>
                    <a:lstStyle/>
                    <a:p>
                      <a:r>
                        <a:rPr lang="en-GB" sz="1400" baseline="0" dirty="0">
                          <a:solidFill>
                            <a:srgbClr val="00558C"/>
                          </a:solidFill>
                        </a:rPr>
                        <a:t>20</a:t>
                      </a:r>
                      <a:endParaRPr lang="en-GB" sz="1400" baseline="30000" dirty="0">
                        <a:solidFill>
                          <a:srgbClr val="00558C"/>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25</a:t>
                      </a:r>
                      <a:endParaRPr lang="en-GB" sz="1400" baseline="30000" dirty="0">
                        <a:solidFill>
                          <a:srgbClr val="00558C"/>
                        </a:solidFill>
                      </a:endParaRPr>
                    </a:p>
                  </a:txBody>
                  <a:tcPr/>
                </a:tc>
                <a:extLst>
                  <a:ext uri="{0D108BD9-81ED-4DB2-BD59-A6C34878D82A}">
                    <a16:rowId xmlns:a16="http://schemas.microsoft.com/office/drawing/2014/main" val="2681684437"/>
                  </a:ext>
                </a:extLst>
              </a:tr>
              <a:tr h="305426">
                <a:tc gridSpan="3">
                  <a:txBody>
                    <a:bodyPr/>
                    <a:lstStyle/>
                    <a:p>
                      <a:r>
                        <a:rPr lang="en-GB" sz="1400" b="1" dirty="0">
                          <a:solidFill>
                            <a:srgbClr val="028C57"/>
                          </a:solidFill>
                        </a:rPr>
                        <a:t>Gas injection (Ar, 1x10-8 mbar)</a:t>
                      </a:r>
                    </a:p>
                  </a:txBody>
                  <a:tcPr/>
                </a:tc>
                <a:tc hMerge="1">
                  <a:txBody>
                    <a:bodyPr/>
                    <a:lstStyle/>
                    <a:p>
                      <a:endParaRPr lang="en-GB" sz="1600" dirty="0"/>
                    </a:p>
                  </a:txBody>
                  <a:tcPr/>
                </a:tc>
                <a:tc hMerge="1">
                  <a:txBody>
                    <a:bodyPr/>
                    <a:lstStyle/>
                    <a:p>
                      <a:endParaRPr lang="en-GB" sz="1600" dirty="0"/>
                    </a:p>
                  </a:txBody>
                  <a:tcPr/>
                </a:tc>
                <a:extLst>
                  <a:ext uri="{0D108BD9-81ED-4DB2-BD59-A6C34878D82A}">
                    <a16:rowId xmlns:a16="http://schemas.microsoft.com/office/drawing/2014/main" val="3824328690"/>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 </a:t>
                      </a:r>
                      <a:r>
                        <a:rPr lang="en-GB" sz="1400" baseline="0" dirty="0">
                          <a:solidFill>
                            <a:srgbClr val="028C57"/>
                          </a:solidFill>
                        </a:rPr>
                        <a:t>[/s]</a:t>
                      </a:r>
                      <a:endParaRPr lang="en-GB" sz="1400" baseline="-25000" dirty="0">
                        <a:solidFill>
                          <a:srgbClr val="028C57"/>
                        </a:solidFill>
                      </a:endParaRPr>
                    </a:p>
                  </a:txBody>
                  <a:tcPr/>
                </a:tc>
                <a:tc>
                  <a:txBody>
                    <a:bodyPr/>
                    <a:lstStyle/>
                    <a:p>
                      <a:r>
                        <a:rPr lang="en-GB" sz="1400" strike="sngStrike" dirty="0">
                          <a:solidFill>
                            <a:srgbClr val="C00000"/>
                          </a:solidFill>
                        </a:rPr>
                        <a:t>3.8x10</a:t>
                      </a:r>
                      <a:r>
                        <a:rPr lang="en-GB" sz="1400" strike="sngStrike" baseline="30000" dirty="0">
                          <a:solidFill>
                            <a:srgbClr val="C00000"/>
                          </a:solidFill>
                        </a:rPr>
                        <a:t>9</a:t>
                      </a:r>
                    </a:p>
                  </a:txBody>
                  <a:tcPr/>
                </a:tc>
                <a:tc>
                  <a:txBody>
                    <a:bodyPr/>
                    <a:lstStyle/>
                    <a:p>
                      <a:r>
                        <a:rPr lang="en-GB" sz="1400" strike="sngStrike" dirty="0">
                          <a:solidFill>
                            <a:srgbClr val="C00000"/>
                          </a:solidFill>
                        </a:rPr>
                        <a:t>4.8x10</a:t>
                      </a:r>
                      <a:r>
                        <a:rPr lang="en-GB" sz="1400" strike="sngStrike" baseline="30000" dirty="0">
                          <a:solidFill>
                            <a:srgbClr val="C00000"/>
                          </a:solidFill>
                        </a:rPr>
                        <a:t>9</a:t>
                      </a:r>
                    </a:p>
                  </a:txBody>
                  <a:tcPr/>
                </a:tc>
                <a:extLst>
                  <a:ext uri="{0D108BD9-81ED-4DB2-BD59-A6C34878D82A}">
                    <a16:rowId xmlns:a16="http://schemas.microsoft.com/office/drawing/2014/main" val="402303334"/>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a:t>
                      </a:r>
                      <a:r>
                        <a:rPr lang="en-GB" sz="1400" baseline="0" dirty="0">
                          <a:solidFill>
                            <a:srgbClr val="028C57"/>
                          </a:solidFill>
                        </a:rPr>
                        <a:t> [/s] * RI(3σ</a:t>
                      </a:r>
                      <a:r>
                        <a:rPr lang="en-GB" sz="1400" dirty="0">
                          <a:solidFill>
                            <a:srgbClr val="028C57"/>
                          </a:solidFill>
                        </a:rPr>
                        <a:t>→∞</a:t>
                      </a:r>
                      <a:r>
                        <a:rPr lang="en-GB" sz="1400" baseline="0" dirty="0">
                          <a:solidFill>
                            <a:srgbClr val="028C57"/>
                          </a:solidFill>
                        </a:rPr>
                        <a:t>)</a:t>
                      </a:r>
                    </a:p>
                  </a:txBody>
                  <a:tcPr/>
                </a:tc>
                <a:tc>
                  <a:txBody>
                    <a:bodyPr/>
                    <a:lstStyle/>
                    <a:p>
                      <a:r>
                        <a:rPr lang="en-GB" sz="1400" baseline="0" dirty="0">
                          <a:solidFill>
                            <a:schemeClr val="accent4"/>
                          </a:solidFill>
                        </a:rPr>
                        <a:t>1.2x10</a:t>
                      </a:r>
                      <a:r>
                        <a:rPr lang="en-GB" sz="1400" baseline="30000" dirty="0">
                          <a:solidFill>
                            <a:schemeClr val="accent4"/>
                          </a:solidFill>
                        </a:rPr>
                        <a:t>8</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strike="sngStrike" baseline="0" dirty="0">
                          <a:solidFill>
                            <a:srgbClr val="C00000"/>
                          </a:solidFill>
                        </a:rPr>
                        <a:t>1.5x10</a:t>
                      </a:r>
                      <a:r>
                        <a:rPr lang="en-GB" sz="1400" strike="sngStrike" baseline="30000" dirty="0">
                          <a:solidFill>
                            <a:srgbClr val="C00000"/>
                          </a:solidFill>
                        </a:rPr>
                        <a:t>8</a:t>
                      </a:r>
                    </a:p>
                  </a:txBody>
                  <a:tcPr/>
                </a:tc>
                <a:extLst>
                  <a:ext uri="{0D108BD9-81ED-4DB2-BD59-A6C34878D82A}">
                    <a16:rowId xmlns:a16="http://schemas.microsoft.com/office/drawing/2014/main" val="2348955997"/>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a:t>
                      </a:r>
                      <a:r>
                        <a:rPr lang="en-GB" sz="1400" baseline="0" dirty="0">
                          <a:solidFill>
                            <a:srgbClr val="028C57"/>
                          </a:solidFill>
                        </a:rPr>
                        <a:t> [/s] * RI(3.5σ</a:t>
                      </a:r>
                      <a:r>
                        <a:rPr lang="en-GB" sz="1400" dirty="0">
                          <a:solidFill>
                            <a:srgbClr val="028C57"/>
                          </a:solidFill>
                        </a:rPr>
                        <a:t>→∞</a:t>
                      </a:r>
                      <a:r>
                        <a:rPr lang="en-GB" sz="1400" baseline="0" dirty="0">
                          <a:solidFill>
                            <a:srgbClr val="028C57"/>
                          </a:solidFill>
                        </a:rPr>
                        <a:t>)</a:t>
                      </a:r>
                    </a:p>
                  </a:txBody>
                  <a:tcPr/>
                </a:tc>
                <a:tc>
                  <a:txBody>
                    <a:bodyPr/>
                    <a:lstStyle/>
                    <a:p>
                      <a:r>
                        <a:rPr lang="en-GB" sz="1400" baseline="0" dirty="0">
                          <a:solidFill>
                            <a:srgbClr val="028C57"/>
                          </a:solidFill>
                        </a:rPr>
                        <a:t>5.3x10</a:t>
                      </a:r>
                      <a:r>
                        <a:rPr lang="en-GB" sz="1400" baseline="30000" dirty="0">
                          <a:solidFill>
                            <a:srgbClr val="028C57"/>
                          </a:solidFill>
                        </a:rPr>
                        <a:t>6</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6.7x10</a:t>
                      </a:r>
                      <a:r>
                        <a:rPr lang="en-GB" sz="1400" baseline="30000" dirty="0">
                          <a:solidFill>
                            <a:srgbClr val="028C57"/>
                          </a:solidFill>
                        </a:rPr>
                        <a:t>6</a:t>
                      </a:r>
                    </a:p>
                  </a:txBody>
                  <a:tcPr/>
                </a:tc>
                <a:extLst>
                  <a:ext uri="{0D108BD9-81ED-4DB2-BD59-A6C34878D82A}">
                    <a16:rowId xmlns:a16="http://schemas.microsoft.com/office/drawing/2014/main" val="1895688015"/>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a:t>
                      </a:r>
                      <a:r>
                        <a:rPr lang="en-GB" sz="1400" baseline="0" dirty="0">
                          <a:solidFill>
                            <a:srgbClr val="028C57"/>
                          </a:solidFill>
                        </a:rPr>
                        <a:t> [/s] * RI(5σ</a:t>
                      </a:r>
                      <a:r>
                        <a:rPr lang="en-GB" sz="1400" dirty="0">
                          <a:solidFill>
                            <a:srgbClr val="028C57"/>
                          </a:solidFill>
                        </a:rPr>
                        <a:t>→∞</a:t>
                      </a:r>
                      <a:r>
                        <a:rPr lang="en-GB" sz="1400" baseline="0" dirty="0">
                          <a:solidFill>
                            <a:srgbClr val="028C57"/>
                          </a:solidFill>
                        </a:rPr>
                        <a:t>)</a:t>
                      </a:r>
                    </a:p>
                  </a:txBody>
                  <a:tcPr/>
                </a:tc>
                <a:tc>
                  <a:txBody>
                    <a:bodyPr/>
                    <a:lstStyle/>
                    <a:p>
                      <a:r>
                        <a:rPr lang="en-GB" sz="1400" baseline="0" dirty="0">
                          <a:solidFill>
                            <a:srgbClr val="028C57"/>
                          </a:solidFill>
                        </a:rPr>
                        <a:t>1.1x10</a:t>
                      </a:r>
                      <a:r>
                        <a:rPr lang="en-GB" sz="1400" baseline="30000" dirty="0">
                          <a:solidFill>
                            <a:srgbClr val="028C57"/>
                          </a:solidFill>
                        </a:rPr>
                        <a:t>4</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1.4x10</a:t>
                      </a:r>
                      <a:r>
                        <a:rPr lang="en-GB" sz="1400" baseline="30000" dirty="0">
                          <a:solidFill>
                            <a:srgbClr val="028C57"/>
                          </a:solidFill>
                        </a:rPr>
                        <a:t>4</a:t>
                      </a:r>
                    </a:p>
                  </a:txBody>
                  <a:tcPr/>
                </a:tc>
                <a:extLst>
                  <a:ext uri="{0D108BD9-81ED-4DB2-BD59-A6C34878D82A}">
                    <a16:rowId xmlns:a16="http://schemas.microsoft.com/office/drawing/2014/main" val="2254763293"/>
                  </a:ext>
                </a:extLst>
              </a:tr>
            </a:tbl>
          </a:graphicData>
        </a:graphic>
      </p:graphicFrame>
      <p:sp>
        <p:nvSpPr>
          <p:cNvPr id="4" name="TextBox 3">
            <a:extLst>
              <a:ext uri="{FF2B5EF4-FFF2-40B4-BE49-F238E27FC236}">
                <a16:creationId xmlns:a16="http://schemas.microsoft.com/office/drawing/2014/main" id="{162DC19D-3529-DFB3-B489-3E76D8036EB1}"/>
              </a:ext>
            </a:extLst>
          </p:cNvPr>
          <p:cNvSpPr txBox="1"/>
          <p:nvPr/>
        </p:nvSpPr>
        <p:spPr>
          <a:xfrm>
            <a:off x="1480137" y="4371950"/>
            <a:ext cx="6183744" cy="369332"/>
          </a:xfrm>
          <a:prstGeom prst="rect">
            <a:avLst/>
          </a:prstGeom>
          <a:noFill/>
        </p:spPr>
        <p:txBody>
          <a:bodyPr wrap="none" rtlCol="0">
            <a:spAutoFit/>
          </a:bodyPr>
          <a:lstStyle/>
          <a:p>
            <a:pPr algn="ctr"/>
            <a:r>
              <a:rPr lang="en-GB" b="1" dirty="0">
                <a:solidFill>
                  <a:srgbClr val="C00000"/>
                </a:solidFill>
              </a:rPr>
              <a:t>Maximum event rate per Timepix4 = 1.25x10</a:t>
            </a:r>
            <a:r>
              <a:rPr lang="en-GB" b="1" baseline="30000" dirty="0">
                <a:solidFill>
                  <a:srgbClr val="C00000"/>
                </a:solidFill>
              </a:rPr>
              <a:t>8</a:t>
            </a:r>
            <a:r>
              <a:rPr lang="en-GB" b="1" dirty="0">
                <a:solidFill>
                  <a:srgbClr val="C00000"/>
                </a:solidFill>
              </a:rPr>
              <a:t> events / s</a:t>
            </a:r>
          </a:p>
        </p:txBody>
      </p:sp>
      <p:sp>
        <p:nvSpPr>
          <p:cNvPr id="5" name="Slide Number Placeholder 4">
            <a:extLst>
              <a:ext uri="{FF2B5EF4-FFF2-40B4-BE49-F238E27FC236}">
                <a16:creationId xmlns:a16="http://schemas.microsoft.com/office/drawing/2014/main" id="{E34FCCE4-1DAC-1CCF-53F8-98EC368A7358}"/>
              </a:ext>
            </a:extLst>
          </p:cNvPr>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18446358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BACCB5-AE52-12D7-9462-364AE3E5A1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F71E89-41C0-F4D8-AF1D-D1A13C2BBB7E}"/>
              </a:ext>
            </a:extLst>
          </p:cNvPr>
          <p:cNvSpPr>
            <a:spLocks noGrp="1"/>
          </p:cNvSpPr>
          <p:nvPr>
            <p:ph type="title"/>
          </p:nvPr>
        </p:nvSpPr>
        <p:spPr/>
        <p:txBody>
          <a:bodyPr/>
          <a:lstStyle/>
          <a:p>
            <a:r>
              <a:rPr lang="en-GB" dirty="0"/>
              <a:t>Maximum Rates Per Pixel</a:t>
            </a:r>
          </a:p>
        </p:txBody>
      </p:sp>
      <p:graphicFrame>
        <p:nvGraphicFramePr>
          <p:cNvPr id="6" name="Content Placeholder 5">
            <a:extLst>
              <a:ext uri="{FF2B5EF4-FFF2-40B4-BE49-F238E27FC236}">
                <a16:creationId xmlns:a16="http://schemas.microsoft.com/office/drawing/2014/main" id="{FEE63F13-EB2E-B351-E183-B74A5518377A}"/>
              </a:ext>
            </a:extLst>
          </p:cNvPr>
          <p:cNvGraphicFramePr>
            <a:graphicFrameLocks noGrp="1"/>
          </p:cNvGraphicFramePr>
          <p:nvPr>
            <p:ph idx="1"/>
            <p:extLst>
              <p:ext uri="{D42A27DB-BD31-4B8C-83A1-F6EECF244321}">
                <p14:modId xmlns:p14="http://schemas.microsoft.com/office/powerpoint/2010/main" val="656883541"/>
              </p:ext>
            </p:extLst>
          </p:nvPr>
        </p:nvGraphicFramePr>
        <p:xfrm>
          <a:off x="1189854" y="771550"/>
          <a:ext cx="6982545" cy="2168524"/>
        </p:xfrm>
        <a:graphic>
          <a:graphicData uri="http://schemas.openxmlformats.org/drawingml/2006/table">
            <a:tbl>
              <a:tblPr firstRow="1" bandRow="1">
                <a:tableStyleId>{073A0DAA-6AF3-43AB-8588-CEC1D06C72B9}</a:tableStyleId>
              </a:tblPr>
              <a:tblGrid>
                <a:gridCol w="2590058">
                  <a:extLst>
                    <a:ext uri="{9D8B030D-6E8A-4147-A177-3AD203B41FA5}">
                      <a16:colId xmlns:a16="http://schemas.microsoft.com/office/drawing/2014/main" val="1204017087"/>
                    </a:ext>
                  </a:extLst>
                </a:gridCol>
                <a:gridCol w="2232248">
                  <a:extLst>
                    <a:ext uri="{9D8B030D-6E8A-4147-A177-3AD203B41FA5}">
                      <a16:colId xmlns:a16="http://schemas.microsoft.com/office/drawing/2014/main" val="3039134209"/>
                    </a:ext>
                  </a:extLst>
                </a:gridCol>
                <a:gridCol w="2160239">
                  <a:extLst>
                    <a:ext uri="{9D8B030D-6E8A-4147-A177-3AD203B41FA5}">
                      <a16:colId xmlns:a16="http://schemas.microsoft.com/office/drawing/2014/main" val="324534500"/>
                    </a:ext>
                  </a:extLst>
                </a:gridCol>
              </a:tblGrid>
              <a:tr h="335968">
                <a:tc>
                  <a:txBody>
                    <a:bodyPr/>
                    <a:lstStyle/>
                    <a:p>
                      <a:endParaRPr lang="en-GB" sz="1600" dirty="0"/>
                    </a:p>
                  </a:txBody>
                  <a:tcPr/>
                </a:tc>
                <a:tc>
                  <a:txBody>
                    <a:bodyPr/>
                    <a:lstStyle/>
                    <a:p>
                      <a:r>
                        <a:rPr lang="en-GB" sz="1400" dirty="0"/>
                        <a:t>Injection</a:t>
                      </a:r>
                    </a:p>
                  </a:txBody>
                  <a:tcPr/>
                </a:tc>
                <a:tc>
                  <a:txBody>
                    <a:bodyPr/>
                    <a:lstStyle/>
                    <a:p>
                      <a:r>
                        <a:rPr lang="en-GB" sz="1400" dirty="0"/>
                        <a:t>Collision</a:t>
                      </a:r>
                    </a:p>
                  </a:txBody>
                  <a:tcPr/>
                </a:tc>
                <a:extLst>
                  <a:ext uri="{0D108BD9-81ED-4DB2-BD59-A6C34878D82A}">
                    <a16:rowId xmlns:a16="http://schemas.microsoft.com/office/drawing/2014/main" val="3895751197"/>
                  </a:ext>
                </a:extLst>
              </a:tr>
              <a:tr h="305426">
                <a:tc gridSpan="3">
                  <a:txBody>
                    <a:bodyPr/>
                    <a:lstStyle/>
                    <a:p>
                      <a:r>
                        <a:rPr lang="en-GB" sz="1400" b="1" dirty="0">
                          <a:solidFill>
                            <a:srgbClr val="00558C"/>
                          </a:solidFill>
                        </a:rPr>
                        <a:t>Residual gas (H</a:t>
                      </a:r>
                      <a:r>
                        <a:rPr lang="en-GB" sz="1400" b="1" baseline="-25000" dirty="0">
                          <a:solidFill>
                            <a:srgbClr val="00558C"/>
                          </a:solidFill>
                        </a:rPr>
                        <a:t>2</a:t>
                      </a:r>
                      <a:r>
                        <a:rPr lang="en-GB" sz="1400" b="1" baseline="0" dirty="0">
                          <a:solidFill>
                            <a:srgbClr val="00558C"/>
                          </a:solidFill>
                        </a:rPr>
                        <a:t>,</a:t>
                      </a:r>
                      <a:r>
                        <a:rPr lang="en-GB" sz="1400" b="1" baseline="-25000" dirty="0">
                          <a:solidFill>
                            <a:srgbClr val="00558C"/>
                          </a:solidFill>
                        </a:rPr>
                        <a:t> </a:t>
                      </a:r>
                      <a:r>
                        <a:rPr lang="en-GB" sz="1400" b="1" baseline="0" dirty="0">
                          <a:solidFill>
                            <a:srgbClr val="00558C"/>
                          </a:solidFill>
                        </a:rPr>
                        <a:t>1x10</a:t>
                      </a:r>
                      <a:r>
                        <a:rPr lang="en-GB" sz="1400" b="1" baseline="30000" dirty="0">
                          <a:solidFill>
                            <a:srgbClr val="00558C"/>
                          </a:solidFill>
                        </a:rPr>
                        <a:t>-10</a:t>
                      </a:r>
                      <a:r>
                        <a:rPr lang="en-GB" sz="1400" b="1" baseline="0" dirty="0">
                          <a:solidFill>
                            <a:srgbClr val="00558C"/>
                          </a:solidFill>
                        </a:rPr>
                        <a:t> mbar)</a:t>
                      </a:r>
                      <a:endParaRPr lang="en-GB" sz="1400" b="1" baseline="-25000" dirty="0">
                        <a:solidFill>
                          <a:srgbClr val="00558C"/>
                        </a:solidFill>
                      </a:endParaRPr>
                    </a:p>
                  </a:txBody>
                  <a:tcPr/>
                </a:tc>
                <a:tc hMerge="1">
                  <a:txBody>
                    <a:bodyPr/>
                    <a:lstStyle/>
                    <a:p>
                      <a:endParaRPr lang="en-GB"/>
                    </a:p>
                  </a:txBody>
                  <a:tcPr/>
                </a:tc>
                <a:tc hMerge="1">
                  <a:txBody>
                    <a:bodyPr/>
                    <a:lstStyle/>
                    <a:p>
                      <a:endParaRPr lang="en-GB" sz="1400" b="1" baseline="-25000" dirty="0">
                        <a:solidFill>
                          <a:srgbClr val="00558C"/>
                        </a:solidFill>
                      </a:endParaRPr>
                    </a:p>
                  </a:txBody>
                  <a:tcPr/>
                </a:tc>
                <a:extLst>
                  <a:ext uri="{0D108BD9-81ED-4DB2-BD59-A6C34878D82A}">
                    <a16:rowId xmlns:a16="http://schemas.microsoft.com/office/drawing/2014/main" val="1335657182"/>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Max n</a:t>
                      </a:r>
                      <a:r>
                        <a:rPr lang="en-GB" sz="1400" baseline="-25000" dirty="0">
                          <a:solidFill>
                            <a:srgbClr val="00558C"/>
                          </a:solidFill>
                        </a:rPr>
                        <a:t>electrons </a:t>
                      </a:r>
                      <a:r>
                        <a:rPr lang="en-GB" sz="1400" baseline="0" dirty="0">
                          <a:solidFill>
                            <a:srgbClr val="00558C"/>
                          </a:solidFill>
                        </a:rPr>
                        <a:t>[/pixel/s]</a:t>
                      </a:r>
                      <a:endParaRPr lang="en-GB" sz="1400" baseline="-25000" dirty="0">
                        <a:solidFill>
                          <a:srgbClr val="00558C"/>
                        </a:solidFill>
                      </a:endParaRPr>
                    </a:p>
                  </a:txBody>
                  <a:tcPr/>
                </a:tc>
                <a:tc>
                  <a:txBody>
                    <a:bodyPr/>
                    <a:lstStyle/>
                    <a:p>
                      <a:r>
                        <a:rPr lang="en-GB" sz="1400" baseline="0" dirty="0">
                          <a:solidFill>
                            <a:srgbClr val="00558C"/>
                          </a:solidFill>
                        </a:rPr>
                        <a:t>5.2x10</a:t>
                      </a:r>
                      <a:r>
                        <a:rPr lang="en-GB" sz="1400" baseline="30000" dirty="0">
                          <a:solidFill>
                            <a:srgbClr val="00558C"/>
                          </a:solidFill>
                        </a:rPr>
                        <a:t>2</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0558C"/>
                          </a:solidFill>
                        </a:rPr>
                        <a:t>2.3x10</a:t>
                      </a:r>
                      <a:r>
                        <a:rPr lang="en-GB" sz="1400" baseline="30000" dirty="0">
                          <a:solidFill>
                            <a:srgbClr val="00558C"/>
                          </a:solidFill>
                        </a:rPr>
                        <a:t>3</a:t>
                      </a:r>
                    </a:p>
                  </a:txBody>
                  <a:tcPr/>
                </a:tc>
                <a:extLst>
                  <a:ext uri="{0D108BD9-81ED-4DB2-BD59-A6C34878D82A}">
                    <a16:rowId xmlns:a16="http://schemas.microsoft.com/office/drawing/2014/main" val="652200128"/>
                  </a:ext>
                </a:extLst>
              </a:tr>
              <a:tr h="305426">
                <a:tc gridSpan="3">
                  <a:txBody>
                    <a:bodyPr/>
                    <a:lstStyle/>
                    <a:p>
                      <a:r>
                        <a:rPr lang="en-GB" sz="1400" b="1" baseline="0" dirty="0">
                          <a:solidFill>
                            <a:srgbClr val="028C57"/>
                          </a:solidFill>
                        </a:rPr>
                        <a:t>Gas injection (Ar, 1x10-8 mbar)</a:t>
                      </a:r>
                    </a:p>
                  </a:txBody>
                  <a:tcPr/>
                </a:tc>
                <a:tc hMerge="1">
                  <a:txBody>
                    <a:bodyPr/>
                    <a:lstStyle/>
                    <a:p>
                      <a:endParaRPr lang="en-GB"/>
                    </a:p>
                  </a:txBody>
                  <a:tcPr/>
                </a:tc>
                <a:tc hMerge="1">
                  <a:txBody>
                    <a:bodyPr/>
                    <a:lstStyle/>
                    <a:p>
                      <a:endParaRPr lang="en-GB" sz="1400" b="1" dirty="0">
                        <a:solidFill>
                          <a:srgbClr val="028C57"/>
                        </a:solidFill>
                      </a:endParaRPr>
                    </a:p>
                  </a:txBody>
                  <a:tcPr/>
                </a:tc>
                <a:extLst>
                  <a:ext uri="{0D108BD9-81ED-4DB2-BD59-A6C34878D82A}">
                    <a16:rowId xmlns:a16="http://schemas.microsoft.com/office/drawing/2014/main" val="3824328690"/>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 </a:t>
                      </a:r>
                      <a:r>
                        <a:rPr lang="en-GB" sz="1400" baseline="0" dirty="0">
                          <a:solidFill>
                            <a:srgbClr val="028C57"/>
                          </a:solidFill>
                        </a:rPr>
                        <a:t>[/pixel/s]</a:t>
                      </a:r>
                      <a:endParaRPr lang="en-GB" sz="1400" baseline="-25000" dirty="0">
                        <a:solidFill>
                          <a:srgbClr val="028C57"/>
                        </a:solidFill>
                      </a:endParaRPr>
                    </a:p>
                  </a:txBody>
                  <a:tcPr/>
                </a:tc>
                <a:tc>
                  <a:txBody>
                    <a:bodyPr/>
                    <a:lstStyle/>
                    <a:p>
                      <a:r>
                        <a:rPr lang="en-GB" sz="1400" strike="sngStrike" baseline="0" dirty="0">
                          <a:solidFill>
                            <a:srgbClr val="C00000"/>
                          </a:solidFill>
                        </a:rPr>
                        <a:t>2.8x10</a:t>
                      </a:r>
                      <a:r>
                        <a:rPr lang="en-GB" sz="1400" strike="sngStrike" baseline="30000" dirty="0">
                          <a:solidFill>
                            <a:srgbClr val="C00000"/>
                          </a:solidFill>
                        </a:rPr>
                        <a:t>5</a:t>
                      </a:r>
                    </a:p>
                  </a:txBody>
                  <a:tcPr/>
                </a:tc>
                <a:tc>
                  <a:txBody>
                    <a:bodyPr/>
                    <a:lstStyle/>
                    <a:p>
                      <a:r>
                        <a:rPr lang="en-GB" sz="1400" strike="sngStrike" dirty="0">
                          <a:solidFill>
                            <a:srgbClr val="C00000"/>
                          </a:solidFill>
                        </a:rPr>
                        <a:t>1.3x10</a:t>
                      </a:r>
                      <a:r>
                        <a:rPr lang="en-GB" sz="1400" strike="sngStrike" baseline="30000" dirty="0">
                          <a:solidFill>
                            <a:srgbClr val="C00000"/>
                          </a:solidFill>
                        </a:rPr>
                        <a:t>6</a:t>
                      </a:r>
                    </a:p>
                  </a:txBody>
                  <a:tcPr/>
                </a:tc>
                <a:extLst>
                  <a:ext uri="{0D108BD9-81ED-4DB2-BD59-A6C34878D82A}">
                    <a16:rowId xmlns:a16="http://schemas.microsoft.com/office/drawing/2014/main" val="402303334"/>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a:t>
                      </a:r>
                      <a:r>
                        <a:rPr lang="en-GB" sz="1400" baseline="0" dirty="0">
                          <a:solidFill>
                            <a:srgbClr val="028C57"/>
                          </a:solidFill>
                        </a:rPr>
                        <a:t> [/pixel/s] * RI(3σ</a:t>
                      </a:r>
                      <a:r>
                        <a:rPr lang="en-GB" sz="1400" dirty="0">
                          <a:solidFill>
                            <a:srgbClr val="028C57"/>
                          </a:solidFill>
                        </a:rPr>
                        <a:t>→∞</a:t>
                      </a:r>
                      <a:r>
                        <a:rPr lang="en-GB" sz="1400" baseline="0" dirty="0">
                          <a:solidFill>
                            <a:srgbClr val="028C57"/>
                          </a:solidFill>
                        </a:rPr>
                        <a:t>)</a:t>
                      </a:r>
                    </a:p>
                  </a:txBody>
                  <a:tcPr/>
                </a:tc>
                <a:tc>
                  <a:txBody>
                    <a:bodyPr/>
                    <a:lstStyle/>
                    <a:p>
                      <a:r>
                        <a:rPr lang="en-GB" sz="1400" strike="sngStrike" baseline="0" dirty="0">
                          <a:solidFill>
                            <a:srgbClr val="C00000"/>
                          </a:solidFill>
                        </a:rPr>
                        <a:t>2.5x10</a:t>
                      </a:r>
                      <a:r>
                        <a:rPr lang="en-GB" sz="1400" strike="sngStrike" baseline="30000" dirty="0">
                          <a:solidFill>
                            <a:srgbClr val="C00000"/>
                          </a:solidFill>
                        </a:rPr>
                        <a:t>4</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strike="sngStrike" baseline="0" dirty="0">
                          <a:solidFill>
                            <a:srgbClr val="C00000"/>
                          </a:solidFill>
                        </a:rPr>
                        <a:t>1.1x10</a:t>
                      </a:r>
                      <a:r>
                        <a:rPr lang="en-GB" sz="1400" strike="sngStrike" baseline="30000" dirty="0">
                          <a:solidFill>
                            <a:srgbClr val="C00000"/>
                          </a:solidFill>
                        </a:rPr>
                        <a:t>5</a:t>
                      </a:r>
                    </a:p>
                  </a:txBody>
                  <a:tcPr/>
                </a:tc>
                <a:extLst>
                  <a:ext uri="{0D108BD9-81ED-4DB2-BD59-A6C34878D82A}">
                    <a16:rowId xmlns:a16="http://schemas.microsoft.com/office/drawing/2014/main" val="2348955997"/>
                  </a:ext>
                </a:extLst>
              </a:tr>
              <a:tr h="30542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n</a:t>
                      </a:r>
                      <a:r>
                        <a:rPr lang="en-GB" sz="1400" baseline="-25000" dirty="0">
                          <a:solidFill>
                            <a:srgbClr val="028C57"/>
                          </a:solidFill>
                        </a:rPr>
                        <a:t>electrons</a:t>
                      </a:r>
                      <a:r>
                        <a:rPr lang="en-GB" sz="1400" baseline="0" dirty="0">
                          <a:solidFill>
                            <a:srgbClr val="028C57"/>
                          </a:solidFill>
                        </a:rPr>
                        <a:t> [/pixel/s] * RI(3.5σ</a:t>
                      </a:r>
                      <a:r>
                        <a:rPr lang="en-GB" sz="1400" dirty="0">
                          <a:solidFill>
                            <a:srgbClr val="028C57"/>
                          </a:solidFill>
                        </a:rPr>
                        <a:t>→∞</a:t>
                      </a:r>
                      <a:r>
                        <a:rPr lang="en-GB" sz="1400" baseline="0" dirty="0">
                          <a:solidFill>
                            <a:srgbClr val="028C57"/>
                          </a:solidFill>
                        </a:rPr>
                        <a:t>)</a:t>
                      </a:r>
                    </a:p>
                  </a:txBody>
                  <a:tcPr/>
                </a:tc>
                <a:tc>
                  <a:txBody>
                    <a:bodyPr/>
                    <a:lstStyle/>
                    <a:p>
                      <a:r>
                        <a:rPr lang="en-GB" sz="1400" baseline="0" dirty="0">
                          <a:solidFill>
                            <a:srgbClr val="028C57"/>
                          </a:solidFill>
                        </a:rPr>
                        <a:t>1.1x10</a:t>
                      </a:r>
                      <a:r>
                        <a:rPr lang="en-GB" sz="1400" baseline="30000" dirty="0">
                          <a:solidFill>
                            <a:srgbClr val="028C57"/>
                          </a:solidFill>
                        </a:rPr>
                        <a:t>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aseline="0" dirty="0">
                          <a:solidFill>
                            <a:srgbClr val="028C57"/>
                          </a:solidFill>
                        </a:rPr>
                        <a:t>5.2x10</a:t>
                      </a:r>
                      <a:r>
                        <a:rPr lang="en-GB" sz="1400" baseline="30000" dirty="0">
                          <a:solidFill>
                            <a:srgbClr val="028C57"/>
                          </a:solidFill>
                        </a:rPr>
                        <a:t>3</a:t>
                      </a:r>
                    </a:p>
                  </a:txBody>
                  <a:tcPr/>
                </a:tc>
                <a:extLst>
                  <a:ext uri="{0D108BD9-81ED-4DB2-BD59-A6C34878D82A}">
                    <a16:rowId xmlns:a16="http://schemas.microsoft.com/office/drawing/2014/main" val="1895688015"/>
                  </a:ext>
                </a:extLst>
              </a:tr>
            </a:tbl>
          </a:graphicData>
        </a:graphic>
      </p:graphicFrame>
      <p:sp>
        <p:nvSpPr>
          <p:cNvPr id="5" name="TextBox 4">
            <a:extLst>
              <a:ext uri="{FF2B5EF4-FFF2-40B4-BE49-F238E27FC236}">
                <a16:creationId xmlns:a16="http://schemas.microsoft.com/office/drawing/2014/main" id="{0CA48B01-F511-4A43-586C-6F7019EA5EEA}"/>
              </a:ext>
            </a:extLst>
          </p:cNvPr>
          <p:cNvSpPr txBox="1"/>
          <p:nvPr/>
        </p:nvSpPr>
        <p:spPr>
          <a:xfrm>
            <a:off x="1356216" y="3867894"/>
            <a:ext cx="6431569" cy="369332"/>
          </a:xfrm>
          <a:prstGeom prst="rect">
            <a:avLst/>
          </a:prstGeom>
          <a:noFill/>
        </p:spPr>
        <p:txBody>
          <a:bodyPr wrap="none" rtlCol="0">
            <a:spAutoFit/>
          </a:bodyPr>
          <a:lstStyle/>
          <a:p>
            <a:pPr algn="ctr"/>
            <a:r>
              <a:rPr lang="en-GB" b="1" dirty="0">
                <a:solidFill>
                  <a:srgbClr val="C00000"/>
                </a:solidFill>
              </a:rPr>
              <a:t>Maximum event rate per pixel = 10.8x10</a:t>
            </a:r>
            <a:r>
              <a:rPr lang="en-GB" b="1" baseline="30000" dirty="0">
                <a:solidFill>
                  <a:srgbClr val="C00000"/>
                </a:solidFill>
              </a:rPr>
              <a:t>3</a:t>
            </a:r>
            <a:r>
              <a:rPr lang="en-GB" b="1" dirty="0">
                <a:solidFill>
                  <a:srgbClr val="C00000"/>
                </a:solidFill>
              </a:rPr>
              <a:t> events / pixel / s</a:t>
            </a:r>
          </a:p>
        </p:txBody>
      </p:sp>
      <p:sp>
        <p:nvSpPr>
          <p:cNvPr id="7" name="Slide Number Placeholder 6">
            <a:extLst>
              <a:ext uri="{FF2B5EF4-FFF2-40B4-BE49-F238E27FC236}">
                <a16:creationId xmlns:a16="http://schemas.microsoft.com/office/drawing/2014/main" id="{81A49791-EFCD-A332-093B-27F0F6B93001}"/>
              </a:ext>
            </a:extLst>
          </p:cNvPr>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655379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10A59-BBB5-5D6C-9651-DBAFF3394258}"/>
              </a:ext>
            </a:extLst>
          </p:cNvPr>
          <p:cNvSpPr>
            <a:spLocks noGrp="1"/>
          </p:cNvSpPr>
          <p:nvPr>
            <p:ph type="title"/>
          </p:nvPr>
        </p:nvSpPr>
        <p:spPr/>
        <p:txBody>
          <a:bodyPr/>
          <a:lstStyle/>
          <a:p>
            <a:r>
              <a:rPr lang="en-GB" dirty="0"/>
              <a:t>Beam Halo “Signal”</a:t>
            </a:r>
          </a:p>
        </p:txBody>
      </p:sp>
      <p:sp>
        <p:nvSpPr>
          <p:cNvPr id="7" name="TextBox 6">
            <a:extLst>
              <a:ext uri="{FF2B5EF4-FFF2-40B4-BE49-F238E27FC236}">
                <a16:creationId xmlns:a16="http://schemas.microsoft.com/office/drawing/2014/main" id="{04CA4796-CD52-ABB6-F5C5-24D2A73A755B}"/>
              </a:ext>
            </a:extLst>
          </p:cNvPr>
          <p:cNvSpPr txBox="1"/>
          <p:nvPr/>
        </p:nvSpPr>
        <p:spPr>
          <a:xfrm>
            <a:off x="503856" y="843558"/>
            <a:ext cx="8244608" cy="3631763"/>
          </a:xfrm>
          <a:prstGeom prst="rect">
            <a:avLst/>
          </a:prstGeom>
          <a:noFill/>
        </p:spPr>
        <p:txBody>
          <a:bodyPr wrap="square" rtlCol="0">
            <a:spAutoFit/>
          </a:bodyPr>
          <a:lstStyle/>
          <a:p>
            <a:r>
              <a:rPr lang="en-CH" dirty="0">
                <a:solidFill>
                  <a:schemeClr val="accent5"/>
                </a:solidFill>
              </a:rPr>
              <a:t>Assuming Gaussian distrubtion.</a:t>
            </a:r>
          </a:p>
          <a:p>
            <a:endParaRPr lang="en-CH" b="1" dirty="0">
              <a:solidFill>
                <a:schemeClr val="accent5"/>
              </a:solidFill>
            </a:endParaRPr>
          </a:p>
          <a:p>
            <a:r>
              <a:rPr lang="en-CH" b="1" dirty="0">
                <a:solidFill>
                  <a:schemeClr val="accent5"/>
                </a:solidFill>
              </a:rPr>
              <a:t>With only residual gas ionisation (H</a:t>
            </a:r>
            <a:r>
              <a:rPr lang="en-CH" b="1" baseline="-25000" dirty="0">
                <a:solidFill>
                  <a:schemeClr val="accent5"/>
                </a:solidFill>
              </a:rPr>
              <a:t>2</a:t>
            </a:r>
            <a:r>
              <a:rPr lang="en-CH" b="1" dirty="0">
                <a:solidFill>
                  <a:schemeClr val="accent5"/>
                </a:solidFill>
              </a:rPr>
              <a:t>, 1x10</a:t>
            </a:r>
            <a:r>
              <a:rPr lang="en-CH" b="1" baseline="30000" dirty="0">
                <a:solidFill>
                  <a:schemeClr val="accent5"/>
                </a:solidFill>
              </a:rPr>
              <a:t>-10</a:t>
            </a:r>
            <a:r>
              <a:rPr lang="en-CH" b="1" dirty="0">
                <a:solidFill>
                  <a:schemeClr val="accent5"/>
                </a:solidFill>
              </a:rPr>
              <a:t> mbar):  </a:t>
            </a:r>
          </a:p>
          <a:p>
            <a:pPr marL="285750" indent="-285750">
              <a:buClr>
                <a:schemeClr val="accent6"/>
              </a:buClr>
              <a:buFont typeface="Wingdings" pitchFamily="2" charset="2"/>
              <a:buChar char="§"/>
            </a:pPr>
            <a:r>
              <a:rPr lang="en-CH" b="1" dirty="0">
                <a:solidFill>
                  <a:schemeClr val="accent5"/>
                </a:solidFill>
              </a:rPr>
              <a:t>~10,000 samples / second </a:t>
            </a:r>
            <a:r>
              <a:rPr lang="en-CH" dirty="0">
                <a:solidFill>
                  <a:schemeClr val="accent5"/>
                </a:solidFill>
              </a:rPr>
              <a:t>in the range [ 3.5σ → </a:t>
            </a:r>
            <a:r>
              <a:rPr lang="en-GB" dirty="0">
                <a:solidFill>
                  <a:schemeClr val="accent5"/>
                </a:solidFill>
              </a:rPr>
              <a:t>inf. ]</a:t>
            </a:r>
          </a:p>
          <a:p>
            <a:pPr marL="285750" indent="-285750">
              <a:buClr>
                <a:schemeClr val="accent6"/>
              </a:buClr>
              <a:buFont typeface="Wingdings" pitchFamily="2" charset="2"/>
              <a:buChar char="§"/>
            </a:pPr>
            <a:r>
              <a:rPr lang="en-CH" dirty="0">
                <a:solidFill>
                  <a:schemeClr val="accent5"/>
                </a:solidFill>
              </a:rPr>
              <a:t>No readout limitations.</a:t>
            </a:r>
          </a:p>
          <a:p>
            <a:pPr marL="285750" indent="-285750">
              <a:buClr>
                <a:schemeClr val="accent6"/>
              </a:buClr>
              <a:buFont typeface="Wingdings" pitchFamily="2" charset="2"/>
              <a:buChar char="§"/>
            </a:pPr>
            <a:r>
              <a:rPr lang="en-CH" dirty="0">
                <a:solidFill>
                  <a:schemeClr val="accent5"/>
                </a:solidFill>
              </a:rPr>
              <a:t>Measure core &amp; halo simulataneuously.</a:t>
            </a:r>
          </a:p>
          <a:p>
            <a:pPr>
              <a:buClr>
                <a:schemeClr val="accent6"/>
              </a:buClr>
            </a:pPr>
            <a:endParaRPr lang="en-CH" dirty="0">
              <a:solidFill>
                <a:schemeClr val="accent5"/>
              </a:solidFill>
            </a:endParaRPr>
          </a:p>
          <a:p>
            <a:pPr>
              <a:buClr>
                <a:schemeClr val="accent6"/>
              </a:buClr>
            </a:pPr>
            <a:r>
              <a:rPr lang="en-CH" b="1" dirty="0">
                <a:solidFill>
                  <a:schemeClr val="accent5"/>
                </a:solidFill>
              </a:rPr>
              <a:t>With gas injection (Ar, 1x10</a:t>
            </a:r>
            <a:r>
              <a:rPr lang="en-CH" b="1" baseline="30000" dirty="0">
                <a:solidFill>
                  <a:schemeClr val="accent5"/>
                </a:solidFill>
              </a:rPr>
              <a:t>-8</a:t>
            </a:r>
            <a:r>
              <a:rPr lang="en-CH" b="1" dirty="0">
                <a:solidFill>
                  <a:schemeClr val="accent5"/>
                </a:solidFill>
              </a:rPr>
              <a:t> mbar):</a:t>
            </a:r>
          </a:p>
          <a:p>
            <a:pPr marL="285750" indent="-285750">
              <a:buClr>
                <a:schemeClr val="accent6"/>
              </a:buClr>
              <a:buFont typeface="Wingdings" pitchFamily="2" charset="2"/>
              <a:buChar char="§"/>
            </a:pPr>
            <a:r>
              <a:rPr lang="en-CH" b="1" dirty="0">
                <a:solidFill>
                  <a:schemeClr val="accent5"/>
                </a:solidFill>
              </a:rPr>
              <a:t>~5M samples / second</a:t>
            </a:r>
            <a:r>
              <a:rPr lang="en-CH" dirty="0">
                <a:solidFill>
                  <a:schemeClr val="accent5"/>
                </a:solidFill>
              </a:rPr>
              <a:t> in the range [ 3.5σ → </a:t>
            </a:r>
            <a:r>
              <a:rPr lang="en-GB" dirty="0">
                <a:solidFill>
                  <a:schemeClr val="accent5"/>
                </a:solidFill>
              </a:rPr>
              <a:t>inf. ]</a:t>
            </a:r>
          </a:p>
          <a:p>
            <a:pPr marL="285750" indent="-285750">
              <a:buClr>
                <a:schemeClr val="accent6"/>
              </a:buClr>
              <a:buFont typeface="Wingdings" pitchFamily="2" charset="2"/>
              <a:buChar char="§"/>
            </a:pPr>
            <a:r>
              <a:rPr lang="en-CH" dirty="0">
                <a:solidFill>
                  <a:schemeClr val="accent5"/>
                </a:solidFill>
              </a:rPr>
              <a:t>Signal rate in the core is too high → Mask out (almost) all pixels (next slide). </a:t>
            </a:r>
          </a:p>
          <a:p>
            <a:pPr marL="285750" indent="-285750">
              <a:buClr>
                <a:schemeClr val="accent6"/>
              </a:buClr>
              <a:buFont typeface="Wingdings" pitchFamily="2" charset="2"/>
              <a:buChar char="§"/>
            </a:pPr>
            <a:r>
              <a:rPr lang="en-CH" b="1" dirty="0">
                <a:solidFill>
                  <a:schemeClr val="accent5"/>
                </a:solidFill>
              </a:rPr>
              <a:t>Bunch-by-bunch halo measurments </a:t>
            </a:r>
            <a:r>
              <a:rPr lang="en-CH" dirty="0">
                <a:solidFill>
                  <a:schemeClr val="accent5"/>
                </a:solidFill>
              </a:rPr>
              <a:t>possible at rate of </a:t>
            </a:r>
            <a:r>
              <a:rPr lang="en-CH" b="1" dirty="0">
                <a:solidFill>
                  <a:schemeClr val="accent5"/>
                </a:solidFill>
              </a:rPr>
              <a:t>1800 samples / bunch / second. </a:t>
            </a:r>
          </a:p>
          <a:p>
            <a:endParaRPr lang="en-CH" sz="1400" dirty="0">
              <a:solidFill>
                <a:schemeClr val="accent5"/>
              </a:solidFill>
            </a:endParaRPr>
          </a:p>
        </p:txBody>
      </p:sp>
      <p:sp>
        <p:nvSpPr>
          <p:cNvPr id="8" name="Slide Number Placeholder 7">
            <a:extLst>
              <a:ext uri="{FF2B5EF4-FFF2-40B4-BE49-F238E27FC236}">
                <a16:creationId xmlns:a16="http://schemas.microsoft.com/office/drawing/2014/main" id="{B090357B-CAC6-E115-D0D0-0BA0A69ADE2D}"/>
              </a:ext>
            </a:extLst>
          </p:cNvPr>
          <p:cNvSpPr>
            <a:spLocks noGrp="1"/>
          </p:cNvSpPr>
          <p:nvPr>
            <p:ph type="sldNum" sz="quarter" idx="12"/>
          </p:nvPr>
        </p:nvSpPr>
        <p:spPr/>
        <p:txBody>
          <a:bodyPr/>
          <a:lstStyle/>
          <a:p>
            <a:fld id="{BFDCA1C4-9514-7B4F-976F-D92F7E296653}" type="slidenum">
              <a:rPr lang="fr-FR" smtClean="0"/>
              <a:pPr/>
              <a:t>17</a:t>
            </a:fld>
            <a:endParaRPr lang="fr-FR"/>
          </a:p>
        </p:txBody>
      </p:sp>
    </p:spTree>
    <p:extLst>
      <p:ext uri="{BB962C8B-B14F-4D97-AF65-F5344CB8AC3E}">
        <p14:creationId xmlns:p14="http://schemas.microsoft.com/office/powerpoint/2010/main" val="22288785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CCD7E-6953-5024-B26C-E174C8812ABB}"/>
              </a:ext>
            </a:extLst>
          </p:cNvPr>
          <p:cNvSpPr>
            <a:spLocks noGrp="1"/>
          </p:cNvSpPr>
          <p:nvPr>
            <p:ph type="title"/>
          </p:nvPr>
        </p:nvSpPr>
        <p:spPr/>
        <p:txBody>
          <a:bodyPr/>
          <a:lstStyle/>
          <a:p>
            <a:r>
              <a:rPr lang="en-GB" dirty="0"/>
              <a:t>Avoiding Saturation with Gas Injection</a:t>
            </a:r>
          </a:p>
        </p:txBody>
      </p:sp>
      <p:grpSp>
        <p:nvGrpSpPr>
          <p:cNvPr id="5" name="Group 4">
            <a:extLst>
              <a:ext uri="{FF2B5EF4-FFF2-40B4-BE49-F238E27FC236}">
                <a16:creationId xmlns:a16="http://schemas.microsoft.com/office/drawing/2014/main" id="{E9AD84B7-0448-5D1A-38C8-FA63C0A36F53}"/>
              </a:ext>
            </a:extLst>
          </p:cNvPr>
          <p:cNvGrpSpPr/>
          <p:nvPr/>
        </p:nvGrpSpPr>
        <p:grpSpPr>
          <a:xfrm>
            <a:off x="4932040" y="811043"/>
            <a:ext cx="3841701" cy="3976713"/>
            <a:chOff x="7392144" y="2204864"/>
            <a:chExt cx="3841701" cy="3976713"/>
          </a:xfrm>
        </p:grpSpPr>
        <p:pic>
          <p:nvPicPr>
            <p:cNvPr id="6" name="Picture 5">
              <a:extLst>
                <a:ext uri="{FF2B5EF4-FFF2-40B4-BE49-F238E27FC236}">
                  <a16:creationId xmlns:a16="http://schemas.microsoft.com/office/drawing/2014/main" id="{BDD3D0EC-D1A4-0330-6B43-EA3D188F565D}"/>
                </a:ext>
              </a:extLst>
            </p:cNvPr>
            <p:cNvPicPr>
              <a:picLocks noChangeAspect="1"/>
            </p:cNvPicPr>
            <p:nvPr/>
          </p:nvPicPr>
          <p:blipFill>
            <a:blip r:embed="rId2"/>
            <a:stretch>
              <a:fillRect/>
            </a:stretch>
          </p:blipFill>
          <p:spPr>
            <a:xfrm>
              <a:off x="7392144" y="2204864"/>
              <a:ext cx="3841701" cy="3976713"/>
            </a:xfrm>
            <a:prstGeom prst="rect">
              <a:avLst/>
            </a:prstGeom>
          </p:spPr>
        </p:pic>
        <p:sp>
          <p:nvSpPr>
            <p:cNvPr id="7" name="Rectangle 6">
              <a:extLst>
                <a:ext uri="{FF2B5EF4-FFF2-40B4-BE49-F238E27FC236}">
                  <a16:creationId xmlns:a16="http://schemas.microsoft.com/office/drawing/2014/main" id="{8D5C92DC-7834-E654-BB11-1C5F92625E2D}"/>
                </a:ext>
              </a:extLst>
            </p:cNvPr>
            <p:cNvSpPr/>
            <p:nvPr/>
          </p:nvSpPr>
          <p:spPr>
            <a:xfrm>
              <a:off x="9070032" y="3861048"/>
              <a:ext cx="914400" cy="1839694"/>
            </a:xfrm>
            <a:prstGeom prst="rect">
              <a:avLst/>
            </a:prstGeom>
            <a:solidFill>
              <a:schemeClr val="accent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DB2B3CA-535F-3B49-0E5C-7A09D656A6B4}"/>
                </a:ext>
              </a:extLst>
            </p:cNvPr>
            <p:cNvSpPr/>
            <p:nvPr/>
          </p:nvSpPr>
          <p:spPr>
            <a:xfrm>
              <a:off x="9070032" y="2276871"/>
              <a:ext cx="914400" cy="1037829"/>
            </a:xfrm>
            <a:prstGeom prst="rect">
              <a:avLst/>
            </a:prstGeom>
            <a:solidFill>
              <a:schemeClr val="accent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ABDF9AF0-2854-3933-C2E0-F5C050640CCE}"/>
              </a:ext>
            </a:extLst>
          </p:cNvPr>
          <p:cNvSpPr txBox="1"/>
          <p:nvPr/>
        </p:nvSpPr>
        <p:spPr>
          <a:xfrm>
            <a:off x="395536" y="1033825"/>
            <a:ext cx="4176464" cy="738664"/>
          </a:xfrm>
          <a:prstGeom prst="rect">
            <a:avLst/>
          </a:prstGeom>
          <a:noFill/>
        </p:spPr>
        <p:txBody>
          <a:bodyPr wrap="square" lIns="0" tIns="0" rIns="0" bIns="0" rtlCol="0">
            <a:spAutoFit/>
          </a:bodyPr>
          <a:lstStyle/>
          <a:p>
            <a:r>
              <a:rPr lang="en-US" sz="1600" dirty="0"/>
              <a:t>Timepix4 allows the </a:t>
            </a:r>
            <a:r>
              <a:rPr lang="en-US" sz="1600" b="1" dirty="0"/>
              <a:t>masking of individual pixels</a:t>
            </a:r>
            <a:r>
              <a:rPr lang="en-US" sz="1600" dirty="0"/>
              <a:t>, whereby enabling to </a:t>
            </a:r>
            <a:r>
              <a:rPr lang="en-US" sz="1600" b="1" dirty="0"/>
              <a:t>mask the “core”</a:t>
            </a:r>
            <a:r>
              <a:rPr lang="en-US" sz="1600" dirty="0"/>
              <a:t> (i.e., functioning as a ~“digital coronagraph.”)</a:t>
            </a:r>
          </a:p>
        </p:txBody>
      </p:sp>
      <p:sp>
        <p:nvSpPr>
          <p:cNvPr id="10" name="TextBox 9">
            <a:extLst>
              <a:ext uri="{FF2B5EF4-FFF2-40B4-BE49-F238E27FC236}">
                <a16:creationId xmlns:a16="http://schemas.microsoft.com/office/drawing/2014/main" id="{9C53DA9D-4E6D-4666-6039-46D0D41A82A6}"/>
              </a:ext>
            </a:extLst>
          </p:cNvPr>
          <p:cNvSpPr txBox="1"/>
          <p:nvPr/>
        </p:nvSpPr>
        <p:spPr>
          <a:xfrm>
            <a:off x="395536" y="2505287"/>
            <a:ext cx="4464497" cy="1641475"/>
          </a:xfrm>
          <a:prstGeom prst="rect">
            <a:avLst/>
          </a:prstGeom>
          <a:noFill/>
        </p:spPr>
        <p:txBody>
          <a:bodyPr wrap="square" lIns="0" tIns="0" rIns="0" bIns="0" rtlCol="0">
            <a:spAutoFit/>
          </a:bodyPr>
          <a:lstStyle/>
          <a:p>
            <a:r>
              <a:rPr lang="en-US" sz="1600" dirty="0"/>
              <a:t>Example: Mask pixels in range -3.5</a:t>
            </a:r>
            <a:r>
              <a:rPr lang="en-CH" sz="1600" dirty="0"/>
              <a:t>σ</a:t>
            </a:r>
            <a:r>
              <a:rPr lang="en-US" sz="1600" dirty="0"/>
              <a:t> &lt; x &lt; 3.5</a:t>
            </a:r>
            <a:r>
              <a:rPr lang="en-CH" sz="1600" dirty="0"/>
              <a:t>σ reduces the date </a:t>
            </a:r>
            <a:r>
              <a:rPr lang="en-US" sz="1600" dirty="0"/>
              <a:t>from </a:t>
            </a:r>
            <a:r>
              <a:rPr lang="en-US" sz="1600" b="1" dirty="0"/>
              <a:t>5x10</a:t>
            </a:r>
            <a:r>
              <a:rPr lang="en-US" sz="1600" b="1" baseline="30000" dirty="0"/>
              <a:t>9</a:t>
            </a:r>
            <a:r>
              <a:rPr lang="en-US" sz="1600" b="1" dirty="0"/>
              <a:t> to 7x10</a:t>
            </a:r>
            <a:r>
              <a:rPr lang="en-US" sz="1600" b="1" baseline="30000" dirty="0"/>
              <a:t>6 </a:t>
            </a:r>
            <a:r>
              <a:rPr lang="en-US" sz="1600" b="1" dirty="0"/>
              <a:t>events / s.</a:t>
            </a:r>
          </a:p>
          <a:p>
            <a:endParaRPr lang="en-US" sz="1600" dirty="0"/>
          </a:p>
          <a:p>
            <a:r>
              <a:rPr lang="en-US" sz="1600" dirty="0"/>
              <a:t>Could still leave unmasked some pixels under the “core” distribution to allow for a concurrent complete profile measurement. </a:t>
            </a:r>
          </a:p>
          <a:p>
            <a:endParaRPr lang="en-US" sz="1600" baseline="30000" dirty="0"/>
          </a:p>
        </p:txBody>
      </p:sp>
      <p:sp>
        <p:nvSpPr>
          <p:cNvPr id="11" name="Slide Number Placeholder 10">
            <a:extLst>
              <a:ext uri="{FF2B5EF4-FFF2-40B4-BE49-F238E27FC236}">
                <a16:creationId xmlns:a16="http://schemas.microsoft.com/office/drawing/2014/main" id="{7B7BA865-592E-4DB6-99F2-F78FA7E39F94}"/>
              </a:ext>
            </a:extLst>
          </p:cNvPr>
          <p:cNvSpPr>
            <a:spLocks noGrp="1"/>
          </p:cNvSpPr>
          <p:nvPr>
            <p:ph type="sldNum" sz="quarter" idx="12"/>
          </p:nvPr>
        </p:nvSpPr>
        <p:spPr/>
        <p:txBody>
          <a:bodyPr/>
          <a:lstStyle/>
          <a:p>
            <a:fld id="{BFDCA1C4-9514-7B4F-976F-D92F7E296653}" type="slidenum">
              <a:rPr lang="fr-FR" smtClean="0"/>
              <a:pPr/>
              <a:t>18</a:t>
            </a:fld>
            <a:endParaRPr lang="fr-FR"/>
          </a:p>
        </p:txBody>
      </p:sp>
    </p:spTree>
    <p:extLst>
      <p:ext uri="{BB962C8B-B14F-4D97-AF65-F5344CB8AC3E}">
        <p14:creationId xmlns:p14="http://schemas.microsoft.com/office/powerpoint/2010/main" val="28798901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D1A060C-EC69-0A7A-21A9-AF3960E94DE0}"/>
              </a:ext>
            </a:extLst>
          </p:cNvPr>
          <p:cNvPicPr>
            <a:picLocks noChangeAspect="1"/>
          </p:cNvPicPr>
          <p:nvPr/>
        </p:nvPicPr>
        <p:blipFill>
          <a:blip r:embed="rId2"/>
          <a:stretch>
            <a:fillRect/>
          </a:stretch>
        </p:blipFill>
        <p:spPr>
          <a:xfrm>
            <a:off x="5292080" y="3608764"/>
            <a:ext cx="3337645" cy="1172844"/>
          </a:xfrm>
          <a:prstGeom prst="rect">
            <a:avLst/>
          </a:prstGeom>
        </p:spPr>
      </p:pic>
      <p:sp>
        <p:nvSpPr>
          <p:cNvPr id="2" name="Title 1">
            <a:extLst>
              <a:ext uri="{FF2B5EF4-FFF2-40B4-BE49-F238E27FC236}">
                <a16:creationId xmlns:a16="http://schemas.microsoft.com/office/drawing/2014/main" id="{4CB18407-7B76-916A-1F91-67C2984539DB}"/>
              </a:ext>
            </a:extLst>
          </p:cNvPr>
          <p:cNvSpPr>
            <a:spLocks noGrp="1"/>
          </p:cNvSpPr>
          <p:nvPr>
            <p:ph type="title"/>
          </p:nvPr>
        </p:nvSpPr>
        <p:spPr/>
        <p:txBody>
          <a:bodyPr/>
          <a:lstStyle/>
          <a:p>
            <a:r>
              <a:rPr lang="en-GB" dirty="0"/>
              <a:t>Backgrounds</a:t>
            </a:r>
          </a:p>
        </p:txBody>
      </p:sp>
      <p:pic>
        <p:nvPicPr>
          <p:cNvPr id="5" name="Picture 4">
            <a:extLst>
              <a:ext uri="{FF2B5EF4-FFF2-40B4-BE49-F238E27FC236}">
                <a16:creationId xmlns:a16="http://schemas.microsoft.com/office/drawing/2014/main" id="{4A2BE3BC-47C8-6C04-087D-AB40068C27FD}"/>
              </a:ext>
            </a:extLst>
          </p:cNvPr>
          <p:cNvPicPr>
            <a:picLocks noChangeAspect="1"/>
          </p:cNvPicPr>
          <p:nvPr/>
        </p:nvPicPr>
        <p:blipFill>
          <a:blip r:embed="rId3"/>
          <a:stretch>
            <a:fillRect/>
          </a:stretch>
        </p:blipFill>
        <p:spPr>
          <a:xfrm>
            <a:off x="5292080" y="2161053"/>
            <a:ext cx="3337645" cy="1172844"/>
          </a:xfrm>
          <a:prstGeom prst="rect">
            <a:avLst/>
          </a:prstGeom>
        </p:spPr>
      </p:pic>
      <p:pic>
        <p:nvPicPr>
          <p:cNvPr id="7" name="Picture 6">
            <a:extLst>
              <a:ext uri="{FF2B5EF4-FFF2-40B4-BE49-F238E27FC236}">
                <a16:creationId xmlns:a16="http://schemas.microsoft.com/office/drawing/2014/main" id="{92D303DF-895F-550E-AAE3-56317DA96AFB}"/>
              </a:ext>
            </a:extLst>
          </p:cNvPr>
          <p:cNvPicPr>
            <a:picLocks noChangeAspect="1"/>
          </p:cNvPicPr>
          <p:nvPr/>
        </p:nvPicPr>
        <p:blipFill>
          <a:blip r:embed="rId4"/>
          <a:stretch>
            <a:fillRect/>
          </a:stretch>
        </p:blipFill>
        <p:spPr>
          <a:xfrm>
            <a:off x="5292080" y="707902"/>
            <a:ext cx="3337645" cy="1172844"/>
          </a:xfrm>
          <a:prstGeom prst="rect">
            <a:avLst/>
          </a:prstGeom>
        </p:spPr>
      </p:pic>
      <p:sp>
        <p:nvSpPr>
          <p:cNvPr id="8" name="TextBox 7">
            <a:extLst>
              <a:ext uri="{FF2B5EF4-FFF2-40B4-BE49-F238E27FC236}">
                <a16:creationId xmlns:a16="http://schemas.microsoft.com/office/drawing/2014/main" id="{326CF047-876B-E9CF-89CE-F2C89C98ECB1}"/>
              </a:ext>
            </a:extLst>
          </p:cNvPr>
          <p:cNvSpPr txBox="1"/>
          <p:nvPr/>
        </p:nvSpPr>
        <p:spPr>
          <a:xfrm>
            <a:off x="5424421" y="555526"/>
            <a:ext cx="3072962" cy="184666"/>
          </a:xfrm>
          <a:prstGeom prst="rect">
            <a:avLst/>
          </a:prstGeom>
          <a:noFill/>
        </p:spPr>
        <p:txBody>
          <a:bodyPr wrap="square" lIns="0" tIns="0" rIns="0" bIns="0" rtlCol="0">
            <a:spAutoFit/>
          </a:bodyPr>
          <a:lstStyle/>
          <a:p>
            <a:pPr algn="ctr"/>
            <a:r>
              <a:rPr lang="en-US" sz="1200" i="1" dirty="0"/>
              <a:t>Raw data = Signal + Background</a:t>
            </a:r>
          </a:p>
        </p:txBody>
      </p:sp>
      <p:sp>
        <p:nvSpPr>
          <p:cNvPr id="9" name="TextBox 8">
            <a:extLst>
              <a:ext uri="{FF2B5EF4-FFF2-40B4-BE49-F238E27FC236}">
                <a16:creationId xmlns:a16="http://schemas.microsoft.com/office/drawing/2014/main" id="{718EB0BF-897C-A9B4-B766-6129E9355C96}"/>
              </a:ext>
            </a:extLst>
          </p:cNvPr>
          <p:cNvSpPr txBox="1"/>
          <p:nvPr/>
        </p:nvSpPr>
        <p:spPr>
          <a:xfrm>
            <a:off x="5521520" y="2012254"/>
            <a:ext cx="3072962" cy="184666"/>
          </a:xfrm>
          <a:prstGeom prst="rect">
            <a:avLst/>
          </a:prstGeom>
          <a:noFill/>
        </p:spPr>
        <p:txBody>
          <a:bodyPr wrap="square" lIns="0" tIns="0" rIns="0" bIns="0" rtlCol="0">
            <a:spAutoFit/>
          </a:bodyPr>
          <a:lstStyle/>
          <a:p>
            <a:pPr algn="ctr"/>
            <a:r>
              <a:rPr lang="en-US" sz="1200" i="1" dirty="0"/>
              <a:t>Clusters passing Background selection</a:t>
            </a:r>
          </a:p>
        </p:txBody>
      </p:sp>
      <p:sp>
        <p:nvSpPr>
          <p:cNvPr id="10" name="TextBox 9">
            <a:extLst>
              <a:ext uri="{FF2B5EF4-FFF2-40B4-BE49-F238E27FC236}">
                <a16:creationId xmlns:a16="http://schemas.microsoft.com/office/drawing/2014/main" id="{226A3558-6BF7-C726-F17D-17E65DFEA117}"/>
              </a:ext>
            </a:extLst>
          </p:cNvPr>
          <p:cNvSpPr txBox="1"/>
          <p:nvPr/>
        </p:nvSpPr>
        <p:spPr>
          <a:xfrm>
            <a:off x="5521520" y="3463729"/>
            <a:ext cx="3072962" cy="184666"/>
          </a:xfrm>
          <a:prstGeom prst="rect">
            <a:avLst/>
          </a:prstGeom>
          <a:noFill/>
        </p:spPr>
        <p:txBody>
          <a:bodyPr wrap="square" lIns="0" tIns="0" rIns="0" bIns="0" rtlCol="0">
            <a:spAutoFit/>
          </a:bodyPr>
          <a:lstStyle/>
          <a:p>
            <a:pPr algn="ctr"/>
            <a:r>
              <a:rPr lang="en-US" sz="1200" i="1" dirty="0"/>
              <a:t>Clusters passing Signal selection</a:t>
            </a:r>
          </a:p>
        </p:txBody>
      </p:sp>
      <p:sp>
        <p:nvSpPr>
          <p:cNvPr id="11" name="TextBox 10">
            <a:extLst>
              <a:ext uri="{FF2B5EF4-FFF2-40B4-BE49-F238E27FC236}">
                <a16:creationId xmlns:a16="http://schemas.microsoft.com/office/drawing/2014/main" id="{2F1E28D3-5811-1D7D-80F4-78921952AF97}"/>
              </a:ext>
            </a:extLst>
          </p:cNvPr>
          <p:cNvSpPr txBox="1"/>
          <p:nvPr/>
        </p:nvSpPr>
        <p:spPr>
          <a:xfrm>
            <a:off x="415574" y="779910"/>
            <a:ext cx="4995244" cy="3662541"/>
          </a:xfrm>
          <a:prstGeom prst="rect">
            <a:avLst/>
          </a:prstGeom>
          <a:noFill/>
        </p:spPr>
        <p:txBody>
          <a:bodyPr wrap="square" lIns="0" tIns="0" rIns="0" bIns="0" rtlCol="0">
            <a:spAutoFit/>
          </a:bodyPr>
          <a:lstStyle/>
          <a:p>
            <a:pPr algn="l"/>
            <a:r>
              <a:rPr lang="en-US" sz="1400" b="1" dirty="0">
                <a:solidFill>
                  <a:schemeClr val="tx2"/>
                </a:solidFill>
              </a:rPr>
              <a:t>Background(s)</a:t>
            </a:r>
          </a:p>
          <a:p>
            <a:pPr marL="285750" indent="-285750" algn="l">
              <a:buFont typeface="Arial" panose="020B0604020202020204" pitchFamily="34" charset="0"/>
              <a:buChar char="•"/>
            </a:pPr>
            <a:r>
              <a:rPr lang="en-US" sz="1400" dirty="0"/>
              <a:t>Timepix4 Hybrid Pixel Detector is </a:t>
            </a:r>
            <a:r>
              <a:rPr lang="en-US" sz="1400" b="1" dirty="0"/>
              <a:t>sensitive to any charged particle crossing the sensor</a:t>
            </a:r>
            <a:r>
              <a:rPr lang="en-US" sz="1400" dirty="0"/>
              <a:t>.</a:t>
            </a:r>
          </a:p>
          <a:p>
            <a:pPr marL="285750" indent="-285750" algn="l">
              <a:buFont typeface="Arial" panose="020B0604020202020204" pitchFamily="34" charset="0"/>
              <a:buChar char="•"/>
            </a:pPr>
            <a:r>
              <a:rPr lang="en-US" sz="1400" dirty="0"/>
              <a:t>Possible sources of charged particle backgrounds include:</a:t>
            </a:r>
          </a:p>
          <a:p>
            <a:pPr marL="742950" lvl="1" indent="-285750">
              <a:buFont typeface="Arial" panose="020B0604020202020204" pitchFamily="34" charset="0"/>
              <a:buChar char="•"/>
            </a:pPr>
            <a:r>
              <a:rPr lang="en-US" sz="1400" dirty="0"/>
              <a:t>Secondary particles from inelastic beam gas interactions;</a:t>
            </a:r>
          </a:p>
          <a:p>
            <a:pPr marL="742950" lvl="1" indent="-285750">
              <a:buFont typeface="Arial" panose="020B0604020202020204" pitchFamily="34" charset="0"/>
              <a:buChar char="•"/>
            </a:pPr>
            <a:r>
              <a:rPr lang="en-US" sz="1400" dirty="0"/>
              <a:t>Particles from the decay of surrounding activated material;</a:t>
            </a:r>
          </a:p>
          <a:p>
            <a:pPr marL="285750" indent="-285750">
              <a:buFont typeface="Arial" panose="020B0604020202020204" pitchFamily="34" charset="0"/>
              <a:buChar char="•"/>
            </a:pPr>
            <a:r>
              <a:rPr lang="en-US" sz="1400" dirty="0"/>
              <a:t>Other possible backgrounds = synchrotron light, florescence of injected gases, etc. </a:t>
            </a:r>
          </a:p>
          <a:p>
            <a:pPr lvl="1"/>
            <a:endParaRPr lang="en-US" sz="1400" b="1" dirty="0"/>
          </a:p>
          <a:p>
            <a:pPr algn="l"/>
            <a:r>
              <a:rPr lang="en-US" sz="1400" b="1" dirty="0">
                <a:solidFill>
                  <a:schemeClr val="tx2"/>
                </a:solidFill>
              </a:rPr>
              <a:t>Mitigation </a:t>
            </a:r>
          </a:p>
          <a:p>
            <a:pPr marL="285750" indent="-285750" algn="l">
              <a:buFont typeface="Arial" panose="020B0604020202020204" pitchFamily="34" charset="0"/>
              <a:buChar char="•"/>
            </a:pPr>
            <a:r>
              <a:rPr lang="en-US" sz="1400" dirty="0"/>
              <a:t>Use </a:t>
            </a:r>
            <a:r>
              <a:rPr lang="en-US" sz="1400" b="1" dirty="0"/>
              <a:t>cluster finding methods </a:t>
            </a:r>
            <a:r>
              <a:rPr lang="en-US" sz="1400" dirty="0"/>
              <a:t>(e.g. DBSCAN) to transform Timepix4 events into particle events and then apply selection criteria (e.g. cluster size, cluster energy) to select only ionisation electrons.</a:t>
            </a:r>
          </a:p>
          <a:p>
            <a:pPr marL="285750" indent="-285750" algn="l">
              <a:buFont typeface="Arial" panose="020B0604020202020204" pitchFamily="34" charset="0"/>
              <a:buChar char="•"/>
            </a:pPr>
            <a:r>
              <a:rPr lang="en-US" sz="1400" b="1" dirty="0"/>
              <a:t>Method already demonstrated with the PS BGI.</a:t>
            </a:r>
            <a:endParaRPr lang="en-US" sz="1400" dirty="0"/>
          </a:p>
        </p:txBody>
      </p:sp>
      <p:sp>
        <p:nvSpPr>
          <p:cNvPr id="12" name="Slide Number Placeholder 11">
            <a:extLst>
              <a:ext uri="{FF2B5EF4-FFF2-40B4-BE49-F238E27FC236}">
                <a16:creationId xmlns:a16="http://schemas.microsoft.com/office/drawing/2014/main" id="{BF3C2590-3400-D436-5C36-AB3C1A5AE235}"/>
              </a:ext>
            </a:extLst>
          </p:cNvPr>
          <p:cNvSpPr>
            <a:spLocks noGrp="1"/>
          </p:cNvSpPr>
          <p:nvPr>
            <p:ph type="sldNum" sz="quarter" idx="12"/>
          </p:nvPr>
        </p:nvSpPr>
        <p:spPr/>
        <p:txBody>
          <a:bodyPr/>
          <a:lstStyle/>
          <a:p>
            <a:fld id="{BFDCA1C4-9514-7B4F-976F-D92F7E296653}" type="slidenum">
              <a:rPr lang="fr-FR" smtClean="0"/>
              <a:pPr/>
              <a:t>19</a:t>
            </a:fld>
            <a:endParaRPr lang="fr-FR"/>
          </a:p>
        </p:txBody>
      </p:sp>
    </p:spTree>
    <p:extLst>
      <p:ext uri="{BB962C8B-B14F-4D97-AF65-F5344CB8AC3E}">
        <p14:creationId xmlns:p14="http://schemas.microsoft.com/office/powerpoint/2010/main" val="3628420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DC7B0-E328-53A4-3D32-65196668CF6E}"/>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5A2F0397-0ED9-E136-35D7-87D916520120}"/>
              </a:ext>
            </a:extLst>
          </p:cNvPr>
          <p:cNvSpPr>
            <a:spLocks noGrp="1"/>
          </p:cNvSpPr>
          <p:nvPr>
            <p:ph idx="1"/>
          </p:nvPr>
        </p:nvSpPr>
        <p:spPr/>
        <p:txBody>
          <a:bodyPr/>
          <a:lstStyle/>
          <a:p>
            <a:r>
              <a:rPr lang="en-GB" dirty="0"/>
              <a:t>Technique</a:t>
            </a:r>
          </a:p>
          <a:p>
            <a:r>
              <a:rPr lang="en-GB" dirty="0"/>
              <a:t>Installations &amp; Status</a:t>
            </a:r>
          </a:p>
          <a:p>
            <a:r>
              <a:rPr lang="en-GB" dirty="0"/>
              <a:t>Beam-Halo Signal Rates</a:t>
            </a:r>
          </a:p>
          <a:p>
            <a:r>
              <a:rPr lang="en-GB" dirty="0"/>
              <a:t>Technical Limits &amp; Backgrounds </a:t>
            </a:r>
          </a:p>
          <a:p>
            <a:r>
              <a:rPr lang="en-GB" dirty="0"/>
              <a:t>Systematic Effects</a:t>
            </a:r>
          </a:p>
          <a:p>
            <a:r>
              <a:rPr lang="en-GB" dirty="0"/>
              <a:t>Template Questions &amp; Summary Table</a:t>
            </a:r>
          </a:p>
        </p:txBody>
      </p:sp>
      <p:sp>
        <p:nvSpPr>
          <p:cNvPr id="6" name="Slide Number Placeholder 5">
            <a:extLst>
              <a:ext uri="{FF2B5EF4-FFF2-40B4-BE49-F238E27FC236}">
                <a16:creationId xmlns:a16="http://schemas.microsoft.com/office/drawing/2014/main" id="{AD8CCD4B-748B-92C5-3DCA-60076D027F81}"/>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6304171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C68F7-309B-EC9D-95A0-B95EC740751B}"/>
              </a:ext>
            </a:extLst>
          </p:cNvPr>
          <p:cNvSpPr>
            <a:spLocks noGrp="1"/>
          </p:cNvSpPr>
          <p:nvPr>
            <p:ph type="title"/>
          </p:nvPr>
        </p:nvSpPr>
        <p:spPr/>
        <p:txBody>
          <a:bodyPr/>
          <a:lstStyle/>
          <a:p>
            <a:r>
              <a:rPr lang="en-GB" dirty="0"/>
              <a:t>Systematics (I)</a:t>
            </a:r>
          </a:p>
        </p:txBody>
      </p:sp>
      <p:sp>
        <p:nvSpPr>
          <p:cNvPr id="6" name="TextBox 5">
            <a:extLst>
              <a:ext uri="{FF2B5EF4-FFF2-40B4-BE49-F238E27FC236}">
                <a16:creationId xmlns:a16="http://schemas.microsoft.com/office/drawing/2014/main" id="{132E2316-7FE4-B160-FE8E-C47B3DA46D8E}"/>
              </a:ext>
            </a:extLst>
          </p:cNvPr>
          <p:cNvSpPr txBox="1"/>
          <p:nvPr/>
        </p:nvSpPr>
        <p:spPr>
          <a:xfrm>
            <a:off x="612000" y="1225362"/>
            <a:ext cx="4752088" cy="2831544"/>
          </a:xfrm>
          <a:prstGeom prst="rect">
            <a:avLst/>
          </a:prstGeom>
          <a:noFill/>
        </p:spPr>
        <p:txBody>
          <a:bodyPr wrap="square">
            <a:spAutoFit/>
          </a:bodyPr>
          <a:lstStyle/>
          <a:p>
            <a:pPr algn="l"/>
            <a:r>
              <a:rPr lang="en-US" sz="1600" dirty="0"/>
              <a:t>Ideal instrument preserves the ionisation electron transverse position during transport from creation to the detection (Timepix4) plane.  </a:t>
            </a:r>
          </a:p>
          <a:p>
            <a:pPr algn="l"/>
            <a:endParaRPr lang="en-US" b="1" dirty="0"/>
          </a:p>
          <a:p>
            <a:pPr algn="l"/>
            <a:r>
              <a:rPr lang="en-US" sz="1600" dirty="0"/>
              <a:t>Transport of ionisation electron from formation to the electron detector studied with CST-Studio (Static EM-fields) &amp; IPMSim (tracking of ionisation electron in dynamic and static EM-fields.)</a:t>
            </a:r>
          </a:p>
          <a:p>
            <a:pPr algn="l"/>
            <a:endParaRPr lang="en-US" sz="1600" dirty="0"/>
          </a:p>
          <a:p>
            <a:pPr algn="l"/>
            <a:r>
              <a:rPr lang="en-US" sz="1600" dirty="0"/>
              <a:t>Magnetic strength specified to ensure beam size measured with a systematic error &lt; 2%.</a:t>
            </a:r>
          </a:p>
        </p:txBody>
      </p:sp>
      <p:pic>
        <p:nvPicPr>
          <p:cNvPr id="10" name="Picture 9" descr="A diagram of a normalized signal&#10;&#10;Description automatically generated with medium confidence">
            <a:extLst>
              <a:ext uri="{FF2B5EF4-FFF2-40B4-BE49-F238E27FC236}">
                <a16:creationId xmlns:a16="http://schemas.microsoft.com/office/drawing/2014/main" id="{17C53DBF-9EE4-253D-7623-C044687B6DD0}"/>
              </a:ext>
            </a:extLst>
          </p:cNvPr>
          <p:cNvPicPr>
            <a:picLocks noChangeAspect="1"/>
          </p:cNvPicPr>
          <p:nvPr/>
        </p:nvPicPr>
        <p:blipFill rotWithShape="1">
          <a:blip r:embed="rId2"/>
          <a:srcRect l="2835" t="11525" r="7727" b="28740"/>
          <a:stretch/>
        </p:blipFill>
        <p:spPr>
          <a:xfrm>
            <a:off x="5536376" y="882293"/>
            <a:ext cx="3068072" cy="1800200"/>
          </a:xfrm>
          <a:prstGeom prst="rect">
            <a:avLst/>
          </a:prstGeom>
        </p:spPr>
      </p:pic>
      <p:pic>
        <p:nvPicPr>
          <p:cNvPr id="12" name="Picture 11" descr="A graph of a magnetic field&#10;&#10;Description automatically generated">
            <a:extLst>
              <a:ext uri="{FF2B5EF4-FFF2-40B4-BE49-F238E27FC236}">
                <a16:creationId xmlns:a16="http://schemas.microsoft.com/office/drawing/2014/main" id="{4101404D-80C8-F526-ED63-503649D39A12}"/>
              </a:ext>
            </a:extLst>
          </p:cNvPr>
          <p:cNvPicPr>
            <a:picLocks noChangeAspect="1"/>
          </p:cNvPicPr>
          <p:nvPr/>
        </p:nvPicPr>
        <p:blipFill>
          <a:blip r:embed="rId3"/>
          <a:stretch>
            <a:fillRect/>
          </a:stretch>
        </p:blipFill>
        <p:spPr>
          <a:xfrm>
            <a:off x="5536376" y="2801129"/>
            <a:ext cx="3068072" cy="1980843"/>
          </a:xfrm>
          <a:prstGeom prst="rect">
            <a:avLst/>
          </a:prstGeom>
        </p:spPr>
      </p:pic>
      <p:sp>
        <p:nvSpPr>
          <p:cNvPr id="17" name="Slide Number Placeholder 16">
            <a:extLst>
              <a:ext uri="{FF2B5EF4-FFF2-40B4-BE49-F238E27FC236}">
                <a16:creationId xmlns:a16="http://schemas.microsoft.com/office/drawing/2014/main" id="{56319939-DEE0-6D60-77BD-F85315278C7D}"/>
              </a:ext>
            </a:extLst>
          </p:cNvPr>
          <p:cNvSpPr>
            <a:spLocks noGrp="1"/>
          </p:cNvSpPr>
          <p:nvPr>
            <p:ph type="sldNum" sz="quarter" idx="12"/>
          </p:nvPr>
        </p:nvSpPr>
        <p:spPr/>
        <p:txBody>
          <a:bodyPr/>
          <a:lstStyle/>
          <a:p>
            <a:fld id="{BFDCA1C4-9514-7B4F-976F-D92F7E296653}" type="slidenum">
              <a:rPr lang="fr-FR" smtClean="0"/>
              <a:pPr/>
              <a:t>20</a:t>
            </a:fld>
            <a:endParaRPr lang="fr-FR"/>
          </a:p>
        </p:txBody>
      </p:sp>
    </p:spTree>
    <p:extLst>
      <p:ext uri="{BB962C8B-B14F-4D97-AF65-F5344CB8AC3E}">
        <p14:creationId xmlns:p14="http://schemas.microsoft.com/office/powerpoint/2010/main" val="23112686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971A8A-DE78-43EF-A9D0-32609AB941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170CBA-E4FC-C31B-751F-3BE21055D38D}"/>
              </a:ext>
            </a:extLst>
          </p:cNvPr>
          <p:cNvSpPr>
            <a:spLocks noGrp="1"/>
          </p:cNvSpPr>
          <p:nvPr>
            <p:ph type="title"/>
          </p:nvPr>
        </p:nvSpPr>
        <p:spPr/>
        <p:txBody>
          <a:bodyPr/>
          <a:lstStyle/>
          <a:p>
            <a:r>
              <a:rPr lang="en-GB" dirty="0"/>
              <a:t>Systematics (II)</a:t>
            </a:r>
          </a:p>
        </p:txBody>
      </p:sp>
      <p:sp>
        <p:nvSpPr>
          <p:cNvPr id="6" name="TextBox 5">
            <a:extLst>
              <a:ext uri="{FF2B5EF4-FFF2-40B4-BE49-F238E27FC236}">
                <a16:creationId xmlns:a16="http://schemas.microsoft.com/office/drawing/2014/main" id="{A0FE8D03-6C76-94C1-FC82-FBD530471794}"/>
              </a:ext>
            </a:extLst>
          </p:cNvPr>
          <p:cNvSpPr txBox="1"/>
          <p:nvPr/>
        </p:nvSpPr>
        <p:spPr>
          <a:xfrm>
            <a:off x="612000" y="775809"/>
            <a:ext cx="7920000" cy="584775"/>
          </a:xfrm>
          <a:prstGeom prst="rect">
            <a:avLst/>
          </a:prstGeom>
          <a:noFill/>
        </p:spPr>
        <p:txBody>
          <a:bodyPr wrap="square">
            <a:spAutoFit/>
          </a:bodyPr>
          <a:lstStyle/>
          <a:p>
            <a:pPr algn="l"/>
            <a:r>
              <a:rPr lang="en-US" sz="1600" dirty="0"/>
              <a:t>What happens to ionisation electrons in the </a:t>
            </a:r>
            <a:r>
              <a:rPr lang="en-US" sz="1600" b="1" dirty="0"/>
              <a:t>beam halo </a:t>
            </a:r>
            <a:r>
              <a:rPr lang="en-US" sz="1600" dirty="0"/>
              <a:t>during transport from creation to the detection plane? Simulation of 3.5M ionisation electrons with IPMSim.</a:t>
            </a:r>
          </a:p>
        </p:txBody>
      </p:sp>
      <p:sp>
        <p:nvSpPr>
          <p:cNvPr id="13" name="TextBox 12">
            <a:extLst>
              <a:ext uri="{FF2B5EF4-FFF2-40B4-BE49-F238E27FC236}">
                <a16:creationId xmlns:a16="http://schemas.microsoft.com/office/drawing/2014/main" id="{9CBD89DD-EB86-AE38-0E00-FC41A3EDC454}"/>
              </a:ext>
            </a:extLst>
          </p:cNvPr>
          <p:cNvSpPr txBox="1"/>
          <p:nvPr/>
        </p:nvSpPr>
        <p:spPr>
          <a:xfrm>
            <a:off x="1133804" y="4299942"/>
            <a:ext cx="6876392" cy="584775"/>
          </a:xfrm>
          <a:prstGeom prst="rect">
            <a:avLst/>
          </a:prstGeom>
          <a:noFill/>
        </p:spPr>
        <p:txBody>
          <a:bodyPr wrap="square">
            <a:spAutoFit/>
          </a:bodyPr>
          <a:lstStyle/>
          <a:p>
            <a:pPr algn="ctr"/>
            <a:r>
              <a:rPr lang="en-US" sz="1600" dirty="0"/>
              <a:t>Point spread for ionisation electrons created in the beam halo is approximately the same as for those created in the beam core. </a:t>
            </a:r>
          </a:p>
        </p:txBody>
      </p:sp>
      <p:sp>
        <p:nvSpPr>
          <p:cNvPr id="16" name="Slide Number Placeholder 15">
            <a:extLst>
              <a:ext uri="{FF2B5EF4-FFF2-40B4-BE49-F238E27FC236}">
                <a16:creationId xmlns:a16="http://schemas.microsoft.com/office/drawing/2014/main" id="{93BAD439-01BB-0EAC-5A6D-E269EBF1DAE6}"/>
              </a:ext>
            </a:extLst>
          </p:cNvPr>
          <p:cNvSpPr>
            <a:spLocks noGrp="1"/>
          </p:cNvSpPr>
          <p:nvPr>
            <p:ph type="sldNum" sz="quarter" idx="12"/>
          </p:nvPr>
        </p:nvSpPr>
        <p:spPr/>
        <p:txBody>
          <a:bodyPr/>
          <a:lstStyle/>
          <a:p>
            <a:fld id="{BFDCA1C4-9514-7B4F-976F-D92F7E296653}" type="slidenum">
              <a:rPr lang="fr-FR" smtClean="0"/>
              <a:pPr/>
              <a:t>21</a:t>
            </a:fld>
            <a:endParaRPr lang="fr-FR"/>
          </a:p>
        </p:txBody>
      </p:sp>
      <p:pic>
        <p:nvPicPr>
          <p:cNvPr id="4" name="Picture 3" descr="A graph of a light&#10;&#10;Description automatically generated with medium confidence">
            <a:extLst>
              <a:ext uri="{FF2B5EF4-FFF2-40B4-BE49-F238E27FC236}">
                <a16:creationId xmlns:a16="http://schemas.microsoft.com/office/drawing/2014/main" id="{69AFDF8E-68F2-3FB9-999B-B44F528D6B87}"/>
              </a:ext>
            </a:extLst>
          </p:cNvPr>
          <p:cNvPicPr>
            <a:picLocks noChangeAspect="1"/>
          </p:cNvPicPr>
          <p:nvPr/>
        </p:nvPicPr>
        <p:blipFill>
          <a:blip r:embed="rId2"/>
          <a:stretch>
            <a:fillRect/>
          </a:stretch>
        </p:blipFill>
        <p:spPr>
          <a:xfrm>
            <a:off x="703694" y="1544251"/>
            <a:ext cx="3359824" cy="2679547"/>
          </a:xfrm>
          <a:prstGeom prst="rect">
            <a:avLst/>
          </a:prstGeom>
        </p:spPr>
      </p:pic>
      <p:pic>
        <p:nvPicPr>
          <p:cNvPr id="7" name="Picture 6" descr="A graph of a beam&#10;&#10;Description automatically generated">
            <a:extLst>
              <a:ext uri="{FF2B5EF4-FFF2-40B4-BE49-F238E27FC236}">
                <a16:creationId xmlns:a16="http://schemas.microsoft.com/office/drawing/2014/main" id="{1BC4A4C1-D003-3527-2F96-9A7262878B0F}"/>
              </a:ext>
            </a:extLst>
          </p:cNvPr>
          <p:cNvPicPr>
            <a:picLocks noChangeAspect="1"/>
          </p:cNvPicPr>
          <p:nvPr/>
        </p:nvPicPr>
        <p:blipFill>
          <a:blip r:embed="rId3"/>
          <a:stretch>
            <a:fillRect/>
          </a:stretch>
        </p:blipFill>
        <p:spPr>
          <a:xfrm>
            <a:off x="4569317" y="1490489"/>
            <a:ext cx="3868306" cy="2679547"/>
          </a:xfrm>
          <a:prstGeom prst="rect">
            <a:avLst/>
          </a:prstGeom>
        </p:spPr>
      </p:pic>
    </p:spTree>
    <p:extLst>
      <p:ext uri="{BB962C8B-B14F-4D97-AF65-F5344CB8AC3E}">
        <p14:creationId xmlns:p14="http://schemas.microsoft.com/office/powerpoint/2010/main" val="2868460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EC686E-B9EE-8575-40A1-AE981B1BAF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E06E39-55CB-E83B-EBB2-9E981AED0E45}"/>
              </a:ext>
            </a:extLst>
          </p:cNvPr>
          <p:cNvSpPr>
            <a:spLocks noGrp="1"/>
          </p:cNvSpPr>
          <p:nvPr>
            <p:ph type="title"/>
          </p:nvPr>
        </p:nvSpPr>
        <p:spPr/>
        <p:txBody>
          <a:bodyPr/>
          <a:lstStyle/>
          <a:p>
            <a:r>
              <a:rPr lang="en-US" dirty="0"/>
              <a:t>‘Template questions’</a:t>
            </a:r>
            <a:endParaRPr lang="en-GB" dirty="0"/>
          </a:p>
        </p:txBody>
      </p:sp>
      <p:sp>
        <p:nvSpPr>
          <p:cNvPr id="3" name="Content Placeholder 2">
            <a:extLst>
              <a:ext uri="{FF2B5EF4-FFF2-40B4-BE49-F238E27FC236}">
                <a16:creationId xmlns:a16="http://schemas.microsoft.com/office/drawing/2014/main" id="{2DBA22B6-6C02-2B60-2228-90775FD45A77}"/>
              </a:ext>
            </a:extLst>
          </p:cNvPr>
          <p:cNvSpPr>
            <a:spLocks noGrp="1"/>
          </p:cNvSpPr>
          <p:nvPr>
            <p:ph idx="1"/>
          </p:nvPr>
        </p:nvSpPr>
        <p:spPr/>
        <p:txBody>
          <a:bodyPr>
            <a:noAutofit/>
          </a:bodyPr>
          <a:lstStyle/>
          <a:p>
            <a:pPr>
              <a:buFont typeface="+mj-lt"/>
              <a:buAutoNum type="arabicPeriod"/>
            </a:pPr>
            <a:r>
              <a:rPr lang="en-GB" sz="1400" dirty="0"/>
              <a:t>What is the maximum contrast your technique can achieve? At which sigma value?</a:t>
            </a:r>
          </a:p>
          <a:p>
            <a:pPr lvl="1"/>
            <a:r>
              <a:rPr lang="en-GB" sz="1400" dirty="0">
                <a:solidFill>
                  <a:srgbClr val="002060"/>
                </a:solidFill>
              </a:rPr>
              <a:t>Signal [3.5σ→inf.] = 10 kHz (residual gas) or 5 MHz (injected gas)</a:t>
            </a:r>
          </a:p>
          <a:p>
            <a:pPr lvl="1"/>
            <a:r>
              <a:rPr lang="en-GB" sz="1400" dirty="0">
                <a:solidFill>
                  <a:srgbClr val="002060"/>
                </a:solidFill>
              </a:rPr>
              <a:t>Particle backgrounds = ~0 (with cluster finding + selection)</a:t>
            </a:r>
          </a:p>
          <a:p>
            <a:pPr lvl="1"/>
            <a:r>
              <a:rPr lang="en-GB" sz="1400" dirty="0">
                <a:solidFill>
                  <a:srgbClr val="002060"/>
                </a:solidFill>
              </a:rPr>
              <a:t>Electrical backgrounds = 0 </a:t>
            </a:r>
          </a:p>
          <a:p>
            <a:pPr>
              <a:buFont typeface="+mj-lt"/>
              <a:buAutoNum type="arabicPeriod"/>
            </a:pPr>
            <a:r>
              <a:rPr lang="en-GB" sz="1400" dirty="0"/>
              <a:t>What fraction of the total beam can you measure in the ROI (relative integral)?</a:t>
            </a:r>
          </a:p>
          <a:p>
            <a:pPr lvl="1"/>
            <a:r>
              <a:rPr lang="en-GB" sz="1400" dirty="0">
                <a:solidFill>
                  <a:srgbClr val="002060"/>
                </a:solidFill>
              </a:rPr>
              <a:t>With residual gas → no limit in the ROI</a:t>
            </a:r>
          </a:p>
          <a:p>
            <a:pPr lvl="1"/>
            <a:r>
              <a:rPr lang="en-GB" sz="1400" dirty="0">
                <a:solidFill>
                  <a:srgbClr val="002060"/>
                </a:solidFill>
              </a:rPr>
              <a:t>With gas injection → x &gt; 3.5σ</a:t>
            </a:r>
            <a:endParaRPr lang="en-GB" sz="1400" dirty="0"/>
          </a:p>
          <a:p>
            <a:pPr>
              <a:buFont typeface="+mj-lt"/>
              <a:buAutoNum type="arabicPeriod"/>
            </a:pPr>
            <a:r>
              <a:rPr lang="en-GB" sz="1400" dirty="0"/>
              <a:t>What is the absolute number of particles you can detect in the ROI? </a:t>
            </a:r>
          </a:p>
          <a:p>
            <a:pPr lvl="1"/>
            <a:r>
              <a:rPr lang="en-GB" sz="1400" dirty="0">
                <a:solidFill>
                  <a:srgbClr val="002060"/>
                </a:solidFill>
              </a:rPr>
              <a:t>Signal [3.5σ→inf.] = 10 kHz (residual gas) or 5 MHz (injected gas)</a:t>
            </a:r>
          </a:p>
          <a:p>
            <a:pPr>
              <a:buFont typeface="+mj-lt"/>
              <a:buAutoNum type="arabicPeriod"/>
            </a:pPr>
            <a:r>
              <a:rPr lang="en-GB" sz="1400" dirty="0"/>
              <a:t>Can your technique provide: </a:t>
            </a:r>
          </a:p>
          <a:p>
            <a:pPr lvl="1"/>
            <a:r>
              <a:rPr lang="en-GB" sz="1400" dirty="0"/>
              <a:t>1D beam profiles? </a:t>
            </a:r>
            <a:r>
              <a:rPr lang="en-GB" sz="1400" dirty="0">
                <a:solidFill>
                  <a:srgbClr val="002060"/>
                </a:solidFill>
              </a:rPr>
              <a:t>Yes</a:t>
            </a:r>
          </a:p>
          <a:p>
            <a:pPr lvl="1"/>
            <a:r>
              <a:rPr lang="en-GB" sz="1400" dirty="0"/>
              <a:t>2D beam images? </a:t>
            </a:r>
            <a:r>
              <a:rPr lang="en-GB" sz="1400" dirty="0">
                <a:solidFill>
                  <a:srgbClr val="002060"/>
                </a:solidFill>
              </a:rPr>
              <a:t>No</a:t>
            </a:r>
          </a:p>
          <a:p>
            <a:pPr>
              <a:buFont typeface="+mj-lt"/>
              <a:buAutoNum type="arabicPeriod"/>
            </a:pPr>
            <a:r>
              <a:rPr lang="en-GB" sz="1400" dirty="0"/>
              <a:t>What is the fastest acquisition rate you can achieve for a full machine measurement?</a:t>
            </a:r>
          </a:p>
          <a:p>
            <a:pPr lvl="1"/>
            <a:r>
              <a:rPr lang="en-GB" sz="1400" dirty="0">
                <a:solidFill>
                  <a:srgbClr val="002060"/>
                </a:solidFill>
              </a:rPr>
              <a:t>5 MHz (with injected gas)</a:t>
            </a:r>
          </a:p>
          <a:p>
            <a:endParaRPr lang="en-GB" sz="1400" dirty="0"/>
          </a:p>
          <a:p>
            <a:pPr marL="0" indent="0">
              <a:buNone/>
            </a:pPr>
            <a:endParaRPr lang="en-GB" dirty="0"/>
          </a:p>
        </p:txBody>
      </p:sp>
      <p:sp>
        <p:nvSpPr>
          <p:cNvPr id="4" name="Slide Number Placeholder 3">
            <a:extLst>
              <a:ext uri="{FF2B5EF4-FFF2-40B4-BE49-F238E27FC236}">
                <a16:creationId xmlns:a16="http://schemas.microsoft.com/office/drawing/2014/main" id="{C7F2C908-A62B-A1EC-91EF-39703685E150}"/>
              </a:ext>
            </a:extLst>
          </p:cNvPr>
          <p:cNvSpPr>
            <a:spLocks noGrp="1"/>
          </p:cNvSpPr>
          <p:nvPr>
            <p:ph type="sldNum" sz="quarter" idx="12"/>
          </p:nvPr>
        </p:nvSpPr>
        <p:spPr/>
        <p:txBody>
          <a:bodyPr/>
          <a:lstStyle/>
          <a:p>
            <a:fld id="{BFDCA1C4-9514-7B4F-976F-D92F7E296653}" type="slidenum">
              <a:rPr lang="fr-FR" smtClean="0"/>
              <a:pPr/>
              <a:t>22</a:t>
            </a:fld>
            <a:endParaRPr lang="fr-FR"/>
          </a:p>
        </p:txBody>
      </p:sp>
    </p:spTree>
    <p:extLst>
      <p:ext uri="{BB962C8B-B14F-4D97-AF65-F5344CB8AC3E}">
        <p14:creationId xmlns:p14="http://schemas.microsoft.com/office/powerpoint/2010/main" val="38776150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C5933-A5FA-23C1-ACDE-4CF3C1C8ACC2}"/>
              </a:ext>
            </a:extLst>
          </p:cNvPr>
          <p:cNvSpPr>
            <a:spLocks noGrp="1"/>
          </p:cNvSpPr>
          <p:nvPr>
            <p:ph type="title"/>
          </p:nvPr>
        </p:nvSpPr>
        <p:spPr/>
        <p:txBody>
          <a:bodyPr/>
          <a:lstStyle/>
          <a:p>
            <a:r>
              <a:rPr lang="en-US" dirty="0"/>
              <a:t>‘Template questions’</a:t>
            </a:r>
            <a:endParaRPr lang="en-GB" dirty="0"/>
          </a:p>
        </p:txBody>
      </p:sp>
      <p:sp>
        <p:nvSpPr>
          <p:cNvPr id="3" name="Content Placeholder 2">
            <a:extLst>
              <a:ext uri="{FF2B5EF4-FFF2-40B4-BE49-F238E27FC236}">
                <a16:creationId xmlns:a16="http://schemas.microsoft.com/office/drawing/2014/main" id="{4A350926-C74D-257C-2FC9-D120A1E16A5F}"/>
              </a:ext>
            </a:extLst>
          </p:cNvPr>
          <p:cNvSpPr>
            <a:spLocks noGrp="1"/>
          </p:cNvSpPr>
          <p:nvPr>
            <p:ph idx="1"/>
          </p:nvPr>
        </p:nvSpPr>
        <p:spPr/>
        <p:txBody>
          <a:bodyPr>
            <a:noAutofit/>
          </a:bodyPr>
          <a:lstStyle/>
          <a:p>
            <a:pPr>
              <a:buFont typeface="+mj-lt"/>
              <a:buAutoNum type="arabicPeriod" startAt="6"/>
            </a:pPr>
            <a:r>
              <a:rPr lang="en-GB" sz="1400" dirty="0"/>
              <a:t>Does your technique support bunch-by-bunch measurements? </a:t>
            </a:r>
            <a:r>
              <a:rPr lang="en-GB" sz="1400" dirty="0">
                <a:solidFill>
                  <a:srgbClr val="002060"/>
                </a:solidFill>
              </a:rPr>
              <a:t>Yes</a:t>
            </a:r>
          </a:p>
          <a:p>
            <a:pPr lvl="1"/>
            <a:r>
              <a:rPr lang="en-GB" sz="1400" dirty="0"/>
              <a:t>How many turns are needed for a measurement?</a:t>
            </a:r>
          </a:p>
          <a:p>
            <a:pPr lvl="2"/>
            <a:r>
              <a:rPr lang="en-GB" sz="1400" dirty="0">
                <a:solidFill>
                  <a:srgbClr val="002060"/>
                </a:solidFill>
              </a:rPr>
              <a:t>1800 samples / bunch / second</a:t>
            </a:r>
          </a:p>
          <a:p>
            <a:pPr lvl="1"/>
            <a:r>
              <a:rPr lang="en-GB" sz="1400" dirty="0"/>
              <a:t>What is the minimum number of particles needed per bunch?</a:t>
            </a:r>
          </a:p>
          <a:p>
            <a:pPr lvl="2"/>
            <a:r>
              <a:rPr lang="en-GB" sz="1400" dirty="0">
                <a:solidFill>
                  <a:srgbClr val="002060"/>
                </a:solidFill>
              </a:rPr>
              <a:t>Linear scaling between number electrons (samples) and particles per bunch</a:t>
            </a:r>
          </a:p>
          <a:p>
            <a:pPr>
              <a:buFont typeface="+mj-lt"/>
              <a:buAutoNum type="arabicPeriod" startAt="6"/>
            </a:pPr>
            <a:r>
              <a:rPr lang="en-GB" sz="1400" dirty="0"/>
              <a:t>Can your technique be connected to an interlock system? </a:t>
            </a:r>
            <a:r>
              <a:rPr lang="en-GB" sz="1400" dirty="0">
                <a:solidFill>
                  <a:srgbClr val="002060"/>
                </a:solidFill>
              </a:rPr>
              <a:t>Possibly, but requires further study</a:t>
            </a:r>
          </a:p>
          <a:p>
            <a:pPr lvl="1"/>
            <a:r>
              <a:rPr lang="en-GB" sz="1400" dirty="0"/>
              <a:t>What would be the response time?</a:t>
            </a:r>
          </a:p>
          <a:p>
            <a:pPr lvl="2"/>
            <a:r>
              <a:rPr lang="en-GB" sz="1400" dirty="0">
                <a:solidFill>
                  <a:srgbClr val="002060"/>
                </a:solidFill>
              </a:rPr>
              <a:t>Need to study number of electrons needed for an interlock.</a:t>
            </a:r>
          </a:p>
          <a:p>
            <a:pPr lvl="1"/>
            <a:r>
              <a:rPr lang="en-GB" sz="1400" dirty="0"/>
              <a:t>What reliability level can be achieved?</a:t>
            </a:r>
          </a:p>
          <a:p>
            <a:pPr lvl="2"/>
            <a:r>
              <a:rPr lang="en-GB" sz="1400" dirty="0">
                <a:solidFill>
                  <a:srgbClr val="002060"/>
                </a:solidFill>
              </a:rPr>
              <a:t>Needs further study. </a:t>
            </a:r>
          </a:p>
          <a:p>
            <a:pPr>
              <a:buFont typeface="+mj-lt"/>
              <a:buAutoNum type="arabicPeriod" startAt="8"/>
            </a:pPr>
            <a:r>
              <a:rPr lang="en-GB" sz="1400" dirty="0"/>
              <a:t>Is your technique expected to perform all along the LHC cycle? </a:t>
            </a:r>
            <a:r>
              <a:rPr lang="en-GB" sz="1400" dirty="0">
                <a:solidFill>
                  <a:srgbClr val="002060"/>
                </a:solidFill>
              </a:rPr>
              <a:t>Yes</a:t>
            </a:r>
          </a:p>
          <a:p>
            <a:pPr>
              <a:buFont typeface="+mj-lt"/>
              <a:buAutoNum type="arabicPeriod" startAt="8"/>
            </a:pPr>
            <a:r>
              <a:rPr lang="en-GB" sz="1400" dirty="0"/>
              <a:t>Assuming it will be possible to increase beam size at the location of your detectors, would your technique gain or lose performance reach? </a:t>
            </a:r>
            <a:r>
              <a:rPr lang="en-GB" sz="1400" dirty="0">
                <a:solidFill>
                  <a:srgbClr val="002060"/>
                </a:solidFill>
              </a:rPr>
              <a:t>Gain - since larger beam reduces the effects of space charge on the distortion to the transverse position of the ionisation electrons. Aperture of new dipole magnetic fixed, so would be difficult to increase instrument aperture beyond 50mm. </a:t>
            </a:r>
            <a:endParaRPr lang="en-GB" sz="1400" dirty="0"/>
          </a:p>
          <a:p>
            <a:pPr marL="0" indent="0">
              <a:buNone/>
            </a:pPr>
            <a:endParaRPr lang="en-GB" dirty="0"/>
          </a:p>
        </p:txBody>
      </p:sp>
      <p:sp>
        <p:nvSpPr>
          <p:cNvPr id="7" name="Slide Number Placeholder 6">
            <a:extLst>
              <a:ext uri="{FF2B5EF4-FFF2-40B4-BE49-F238E27FC236}">
                <a16:creationId xmlns:a16="http://schemas.microsoft.com/office/drawing/2014/main" id="{3B68145C-3DAD-1357-4926-F000B37C5AA1}"/>
              </a:ext>
            </a:extLst>
          </p:cNvPr>
          <p:cNvSpPr>
            <a:spLocks noGrp="1"/>
          </p:cNvSpPr>
          <p:nvPr>
            <p:ph type="sldNum" sz="quarter" idx="12"/>
          </p:nvPr>
        </p:nvSpPr>
        <p:spPr/>
        <p:txBody>
          <a:bodyPr/>
          <a:lstStyle/>
          <a:p>
            <a:fld id="{BFDCA1C4-9514-7B4F-976F-D92F7E296653}" type="slidenum">
              <a:rPr lang="fr-FR" smtClean="0"/>
              <a:pPr/>
              <a:t>23</a:t>
            </a:fld>
            <a:endParaRPr lang="fr-FR"/>
          </a:p>
        </p:txBody>
      </p:sp>
    </p:spTree>
    <p:extLst>
      <p:ext uri="{BB962C8B-B14F-4D97-AF65-F5344CB8AC3E}">
        <p14:creationId xmlns:p14="http://schemas.microsoft.com/office/powerpoint/2010/main" val="775580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44B26-24CC-C49A-B7D7-63B931AAE999}"/>
              </a:ext>
            </a:extLst>
          </p:cNvPr>
          <p:cNvSpPr>
            <a:spLocks noGrp="1"/>
          </p:cNvSpPr>
          <p:nvPr>
            <p:ph type="title"/>
          </p:nvPr>
        </p:nvSpPr>
        <p:spPr/>
        <p:txBody>
          <a:bodyPr/>
          <a:lstStyle/>
          <a:p>
            <a:r>
              <a:rPr lang="en-US" dirty="0"/>
              <a:t>Summary Table</a:t>
            </a:r>
            <a:endParaRPr lang="en-GB" dirty="0"/>
          </a:p>
        </p:txBody>
      </p:sp>
      <p:graphicFrame>
        <p:nvGraphicFramePr>
          <p:cNvPr id="11" name="Table 10">
            <a:extLst>
              <a:ext uri="{FF2B5EF4-FFF2-40B4-BE49-F238E27FC236}">
                <a16:creationId xmlns:a16="http://schemas.microsoft.com/office/drawing/2014/main" id="{DEED36DC-8403-1259-4BE6-FEAE17A64838}"/>
              </a:ext>
            </a:extLst>
          </p:cNvPr>
          <p:cNvGraphicFramePr>
            <a:graphicFrameLocks noGrp="1"/>
          </p:cNvGraphicFramePr>
          <p:nvPr>
            <p:extLst>
              <p:ext uri="{D42A27DB-BD31-4B8C-83A1-F6EECF244321}">
                <p14:modId xmlns:p14="http://schemas.microsoft.com/office/powerpoint/2010/main" val="333802355"/>
              </p:ext>
            </p:extLst>
          </p:nvPr>
        </p:nvGraphicFramePr>
        <p:xfrm>
          <a:off x="1334344" y="626145"/>
          <a:ext cx="6766048" cy="4199799"/>
        </p:xfrm>
        <a:graphic>
          <a:graphicData uri="http://schemas.openxmlformats.org/drawingml/2006/table">
            <a:tbl>
              <a:tblPr>
                <a:tableStyleId>{616DA210-FB5B-4158-B5E0-FEB733F419BA}</a:tableStyleId>
              </a:tblPr>
              <a:tblGrid>
                <a:gridCol w="1365448">
                  <a:extLst>
                    <a:ext uri="{9D8B030D-6E8A-4147-A177-3AD203B41FA5}">
                      <a16:colId xmlns:a16="http://schemas.microsoft.com/office/drawing/2014/main" val="3183551608"/>
                    </a:ext>
                  </a:extLst>
                </a:gridCol>
                <a:gridCol w="1008112">
                  <a:extLst>
                    <a:ext uri="{9D8B030D-6E8A-4147-A177-3AD203B41FA5}">
                      <a16:colId xmlns:a16="http://schemas.microsoft.com/office/drawing/2014/main" val="1160111994"/>
                    </a:ext>
                  </a:extLst>
                </a:gridCol>
                <a:gridCol w="1800200">
                  <a:extLst>
                    <a:ext uri="{9D8B030D-6E8A-4147-A177-3AD203B41FA5}">
                      <a16:colId xmlns:a16="http://schemas.microsoft.com/office/drawing/2014/main" val="2003762443"/>
                    </a:ext>
                  </a:extLst>
                </a:gridCol>
                <a:gridCol w="2592288">
                  <a:extLst>
                    <a:ext uri="{9D8B030D-6E8A-4147-A177-3AD203B41FA5}">
                      <a16:colId xmlns:a16="http://schemas.microsoft.com/office/drawing/2014/main" val="1425909489"/>
                    </a:ext>
                  </a:extLst>
                </a:gridCol>
              </a:tblGrid>
              <a:tr h="309524">
                <a:tc>
                  <a:txBody>
                    <a:bodyPr/>
                    <a:lstStyle/>
                    <a:p>
                      <a:r>
                        <a:rPr lang="en-GB" sz="800" b="1"/>
                        <a:t>Performance Metric</a:t>
                      </a:r>
                      <a:endParaRPr lang="en-GB" sz="800"/>
                    </a:p>
                  </a:txBody>
                  <a:tcPr marL="38756" marR="38756" marT="19378" marB="19378" anchor="ctr"/>
                </a:tc>
                <a:tc>
                  <a:txBody>
                    <a:bodyPr/>
                    <a:lstStyle/>
                    <a:p>
                      <a:r>
                        <a:rPr lang="en-GB" sz="800" b="1"/>
                        <a:t>Required Range</a:t>
                      </a:r>
                      <a:endParaRPr lang="en-GB" sz="800"/>
                    </a:p>
                  </a:txBody>
                  <a:tcPr marL="38756" marR="38756" marT="19378" marB="19378" anchor="ctr"/>
                </a:tc>
                <a:tc>
                  <a:txBody>
                    <a:bodyPr/>
                    <a:lstStyle/>
                    <a:p>
                      <a:r>
                        <a:rPr lang="en-GB" sz="800" b="1" dirty="0"/>
                        <a:t>Use Case(s)</a:t>
                      </a:r>
                      <a:endParaRPr lang="en-GB" sz="800" dirty="0"/>
                    </a:p>
                  </a:txBody>
                  <a:tcPr marL="38756" marR="38756" marT="19378" marB="19378" anchor="ctr"/>
                </a:tc>
                <a:tc>
                  <a:txBody>
                    <a:bodyPr/>
                    <a:lstStyle/>
                    <a:p>
                      <a:r>
                        <a:rPr lang="en-GB" sz="800" b="1"/>
                        <a:t>Your Technique</a:t>
                      </a:r>
                      <a:endParaRPr lang="en-GB" sz="800"/>
                    </a:p>
                  </a:txBody>
                  <a:tcPr marL="38756" marR="38756" marT="19378" marB="19378" anchor="ctr"/>
                </a:tc>
                <a:extLst>
                  <a:ext uri="{0D108BD9-81ED-4DB2-BD59-A6C34878D82A}">
                    <a16:rowId xmlns:a16="http://schemas.microsoft.com/office/drawing/2014/main" val="1591275247"/>
                  </a:ext>
                </a:extLst>
              </a:tr>
              <a:tr h="443061">
                <a:tc>
                  <a:txBody>
                    <a:bodyPr/>
                    <a:lstStyle/>
                    <a:p>
                      <a:r>
                        <a:rPr lang="en-GB" sz="800" dirty="0"/>
                        <a:t>Contrast</a:t>
                      </a:r>
                    </a:p>
                  </a:txBody>
                  <a:tcPr marL="38756" marR="38756" marT="19378" marB="19378" anchor="ctr"/>
                </a:tc>
                <a:tc>
                  <a:txBody>
                    <a:bodyPr/>
                    <a:lstStyle/>
                    <a:p>
                      <a:r>
                        <a:rPr lang="en-GB" sz="800" dirty="0"/>
                        <a:t>10^-4 to 10^-6</a:t>
                      </a:r>
                    </a:p>
                  </a:txBody>
                  <a:tcPr marL="38756" marR="38756" marT="19378" marB="19378" anchor="ctr"/>
                </a:tc>
                <a:tc>
                  <a:txBody>
                    <a:bodyPr/>
                    <a:lstStyle/>
                    <a:p>
                      <a:r>
                        <a:rPr lang="en-GB" sz="800" dirty="0"/>
                        <a:t>Collimation: 10^-4 at upper bound</a:t>
                      </a:r>
                    </a:p>
                  </a:txBody>
                  <a:tcPr marL="38756" marR="38756" marT="19378" marB="19378" anchor="ctr"/>
                </a:tc>
                <a:tc>
                  <a:txBody>
                    <a:bodyPr/>
                    <a:lstStyle/>
                    <a:p>
                      <a:r>
                        <a:rPr lang="en-GB" sz="800" dirty="0">
                          <a:solidFill>
                            <a:srgbClr val="002060"/>
                          </a:solidFill>
                        </a:rPr>
                        <a:t>Signal = 10 kHz (residual gas) or 5 MHz (injected gas)</a:t>
                      </a:r>
                    </a:p>
                    <a:p>
                      <a:r>
                        <a:rPr lang="en-GB" sz="800" dirty="0">
                          <a:solidFill>
                            <a:srgbClr val="002060"/>
                          </a:solidFill>
                        </a:rPr>
                        <a:t>Background = tbd. (~0)</a:t>
                      </a:r>
                    </a:p>
                  </a:txBody>
                  <a:tcPr marL="38756" marR="38756" marT="19378" marB="19378" anchor="ctr"/>
                </a:tc>
                <a:extLst>
                  <a:ext uri="{0D108BD9-81ED-4DB2-BD59-A6C34878D82A}">
                    <a16:rowId xmlns:a16="http://schemas.microsoft.com/office/drawing/2014/main" val="1455026527"/>
                  </a:ext>
                </a:extLst>
              </a:tr>
              <a:tr h="309524">
                <a:tc>
                  <a:txBody>
                    <a:bodyPr/>
                    <a:lstStyle/>
                    <a:p>
                      <a:endParaRPr lang="el-GR" sz="800" dirty="0"/>
                    </a:p>
                  </a:txBody>
                  <a:tcPr marL="38756" marR="38756" marT="19378" marB="19378" anchor="ctr"/>
                </a:tc>
                <a:tc>
                  <a:txBody>
                    <a:bodyPr/>
                    <a:lstStyle/>
                    <a:p>
                      <a:endParaRPr lang="en-GB" sz="800"/>
                    </a:p>
                  </a:txBody>
                  <a:tcPr marL="38756" marR="38756" marT="19378" marB="19378"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dirty="0"/>
                        <a:t>MP: 10^-6 at 6.7</a:t>
                      </a:r>
                      <a:r>
                        <a:rPr lang="el-GR" sz="800" dirty="0"/>
                        <a:t>σ</a:t>
                      </a:r>
                    </a:p>
                    <a:p>
                      <a:endParaRPr lang="en-GB" sz="800" dirty="0"/>
                    </a:p>
                  </a:txBody>
                  <a:tcPr marL="38756" marR="38756" marT="19378" marB="19378" anchor="ctr"/>
                </a:tc>
                <a:tc>
                  <a:txBody>
                    <a:bodyPr/>
                    <a:lstStyle/>
                    <a:p>
                      <a:endParaRPr lang="en-GB" sz="800"/>
                    </a:p>
                  </a:txBody>
                  <a:tcPr marL="38756" marR="38756" marT="19378" marB="19378" anchor="ctr"/>
                </a:tc>
                <a:extLst>
                  <a:ext uri="{0D108BD9-81ED-4DB2-BD59-A6C34878D82A}">
                    <a16:rowId xmlns:a16="http://schemas.microsoft.com/office/drawing/2014/main" val="3630077657"/>
                  </a:ext>
                </a:extLst>
              </a:tr>
              <a:tr h="309524">
                <a:tc>
                  <a:txBody>
                    <a:bodyPr/>
                    <a:lstStyle/>
                    <a:p>
                      <a:r>
                        <a:rPr lang="en-GB" sz="800"/>
                        <a:t>Relative Integral</a:t>
                      </a:r>
                    </a:p>
                  </a:txBody>
                  <a:tcPr marL="38756" marR="38756" marT="19378" marB="19378" anchor="ctr"/>
                </a:tc>
                <a:tc>
                  <a:txBody>
                    <a:bodyPr/>
                    <a:lstStyle/>
                    <a:p>
                      <a:r>
                        <a:rPr lang="en-GB" sz="800"/>
                        <a:t>0.2% to 5%</a:t>
                      </a:r>
                    </a:p>
                  </a:txBody>
                  <a:tcPr marL="38756" marR="38756" marT="19378" marB="19378" anchor="ctr"/>
                </a:tc>
                <a:tc>
                  <a:txBody>
                    <a:bodyPr/>
                    <a:lstStyle/>
                    <a:p>
                      <a:r>
                        <a:rPr lang="en-GB" sz="800" dirty="0"/>
                        <a:t>Collimation: 5% to 0.5%</a:t>
                      </a:r>
                    </a:p>
                  </a:txBody>
                  <a:tcPr marL="38756" marR="38756" marT="19378" marB="19378" anchor="ctr"/>
                </a:tc>
                <a:tc>
                  <a:txBody>
                    <a:bodyPr/>
                    <a:lstStyle/>
                    <a:p>
                      <a:r>
                        <a:rPr lang="en-GB" sz="800" dirty="0">
                          <a:solidFill>
                            <a:srgbClr val="002060"/>
                          </a:solidFill>
                        </a:rPr>
                        <a:t>See table on slide #14.</a:t>
                      </a:r>
                    </a:p>
                  </a:txBody>
                  <a:tcPr marL="38756" marR="38756" marT="19378" marB="19378" anchor="ctr"/>
                </a:tc>
                <a:extLst>
                  <a:ext uri="{0D108BD9-81ED-4DB2-BD59-A6C34878D82A}">
                    <a16:rowId xmlns:a16="http://schemas.microsoft.com/office/drawing/2014/main" val="3798425552"/>
                  </a:ext>
                </a:extLst>
              </a:tr>
              <a:tr h="309524">
                <a:tc>
                  <a:txBody>
                    <a:bodyPr/>
                    <a:lstStyle/>
                    <a:p>
                      <a:endParaRPr lang="en-GB" sz="800" dirty="0"/>
                    </a:p>
                  </a:txBody>
                  <a:tcPr marL="38756" marR="38756" marT="19378" marB="19378" anchor="ctr"/>
                </a:tc>
                <a:tc>
                  <a:txBody>
                    <a:bodyPr/>
                    <a:lstStyle/>
                    <a:p>
                      <a:endParaRPr lang="en-GB" sz="800"/>
                    </a:p>
                  </a:txBody>
                  <a:tcPr marL="38756" marR="38756" marT="19378" marB="19378"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dirty="0"/>
                        <a:t>MP: 1.4% to 0.2%</a:t>
                      </a:r>
                    </a:p>
                    <a:p>
                      <a:endParaRPr lang="en-GB" sz="800" dirty="0"/>
                    </a:p>
                  </a:txBody>
                  <a:tcPr marL="38756" marR="38756" marT="19378" marB="19378" anchor="ctr"/>
                </a:tc>
                <a:tc>
                  <a:txBody>
                    <a:bodyPr/>
                    <a:lstStyle/>
                    <a:p>
                      <a:endParaRPr lang="en-GB" sz="800" dirty="0"/>
                    </a:p>
                  </a:txBody>
                  <a:tcPr marL="38756" marR="38756" marT="19378" marB="19378" anchor="ctr"/>
                </a:tc>
                <a:extLst>
                  <a:ext uri="{0D108BD9-81ED-4DB2-BD59-A6C34878D82A}">
                    <a16:rowId xmlns:a16="http://schemas.microsoft.com/office/drawing/2014/main" val="879481457"/>
                  </a:ext>
                </a:extLst>
              </a:tr>
              <a:tr h="309524">
                <a:tc>
                  <a:txBody>
                    <a:bodyPr/>
                    <a:lstStyle/>
                    <a:p>
                      <a:r>
                        <a:rPr lang="en-GB" sz="800"/>
                        <a:t>Absolute Integral</a:t>
                      </a:r>
                    </a:p>
                  </a:txBody>
                  <a:tcPr marL="38756" marR="38756" marT="19378" marB="19378" anchor="ctr"/>
                </a:tc>
                <a:tc>
                  <a:txBody>
                    <a:bodyPr/>
                    <a:lstStyle/>
                    <a:p>
                      <a:r>
                        <a:rPr lang="en-GB" sz="800"/>
                        <a:t>10^10 to few 10^12</a:t>
                      </a:r>
                    </a:p>
                  </a:txBody>
                  <a:tcPr marL="38756" marR="38756" marT="19378" marB="19378" anchor="ctr"/>
                </a:tc>
                <a:tc>
                  <a:txBody>
                    <a:bodyPr/>
                    <a:lstStyle/>
                    <a:p>
                      <a:r>
                        <a:rPr lang="en-GB" sz="800"/>
                        <a:t>Collimation: 1.5×10^12</a:t>
                      </a:r>
                    </a:p>
                  </a:txBody>
                  <a:tcPr marL="38756" marR="38756" marT="19378" marB="19378"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dirty="0">
                          <a:solidFill>
                            <a:srgbClr val="002060"/>
                          </a:solidFill>
                        </a:rPr>
                        <a:t>See table on slide #14.</a:t>
                      </a:r>
                    </a:p>
                    <a:p>
                      <a:endParaRPr lang="en-GB" sz="800" dirty="0"/>
                    </a:p>
                  </a:txBody>
                  <a:tcPr marL="38756" marR="38756" marT="19378" marB="19378" anchor="ctr"/>
                </a:tc>
                <a:extLst>
                  <a:ext uri="{0D108BD9-81ED-4DB2-BD59-A6C34878D82A}">
                    <a16:rowId xmlns:a16="http://schemas.microsoft.com/office/drawing/2014/main" val="543042040"/>
                  </a:ext>
                </a:extLst>
              </a:tr>
              <a:tr h="175987">
                <a:tc>
                  <a:txBody>
                    <a:bodyPr/>
                    <a:lstStyle/>
                    <a:p>
                      <a:endParaRPr lang="en-GB" sz="800" dirty="0"/>
                    </a:p>
                  </a:txBody>
                  <a:tcPr marL="38756" marR="38756" marT="19378" marB="19378" anchor="ctr"/>
                </a:tc>
                <a:tc>
                  <a:txBody>
                    <a:bodyPr/>
                    <a:lstStyle/>
                    <a:p>
                      <a:endParaRPr lang="en-GB" sz="800"/>
                    </a:p>
                  </a:txBody>
                  <a:tcPr marL="38756" marR="38756" marT="19378" marB="19378"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dirty="0"/>
                        <a:t>MP: (1-4)×10^10</a:t>
                      </a:r>
                    </a:p>
                  </a:txBody>
                  <a:tcPr marL="38756" marR="38756" marT="19378" marB="19378" anchor="ctr"/>
                </a:tc>
                <a:tc>
                  <a:txBody>
                    <a:bodyPr/>
                    <a:lstStyle/>
                    <a:p>
                      <a:endParaRPr lang="en-GB" sz="800"/>
                    </a:p>
                  </a:txBody>
                  <a:tcPr marL="38756" marR="38756" marT="19378" marB="19378" anchor="ctr"/>
                </a:tc>
                <a:extLst>
                  <a:ext uri="{0D108BD9-81ED-4DB2-BD59-A6C34878D82A}">
                    <a16:rowId xmlns:a16="http://schemas.microsoft.com/office/drawing/2014/main" val="3520978159"/>
                  </a:ext>
                </a:extLst>
              </a:tr>
              <a:tr h="309524">
                <a:tc>
                  <a:txBody>
                    <a:bodyPr/>
                    <a:lstStyle/>
                    <a:p>
                      <a:r>
                        <a:rPr lang="en-GB" sz="800"/>
                        <a:t>1D Profile Capability</a:t>
                      </a:r>
                    </a:p>
                  </a:txBody>
                  <a:tcPr marL="38756" marR="38756" marT="19378" marB="19378" anchor="ctr"/>
                </a:tc>
                <a:tc>
                  <a:txBody>
                    <a:bodyPr/>
                    <a:lstStyle/>
                    <a:p>
                      <a:r>
                        <a:rPr lang="en-GB" sz="800"/>
                        <a:t>Yes/No</a:t>
                      </a:r>
                    </a:p>
                  </a:txBody>
                  <a:tcPr marL="38756" marR="38756" marT="19378" marB="19378" anchor="ctr"/>
                </a:tc>
                <a:tc>
                  <a:txBody>
                    <a:bodyPr/>
                    <a:lstStyle/>
                    <a:p>
                      <a:r>
                        <a:rPr lang="en-GB" sz="800"/>
                        <a:t>Required for Beam-Beam</a:t>
                      </a:r>
                    </a:p>
                  </a:txBody>
                  <a:tcPr marL="38756" marR="38756" marT="19378" marB="19378" anchor="ctr"/>
                </a:tc>
                <a:tc>
                  <a:txBody>
                    <a:bodyPr/>
                    <a:lstStyle/>
                    <a:p>
                      <a:r>
                        <a:rPr lang="en-GB" sz="800" dirty="0">
                          <a:solidFill>
                            <a:srgbClr val="002060"/>
                          </a:solidFill>
                        </a:rPr>
                        <a:t>Yes.</a:t>
                      </a:r>
                    </a:p>
                  </a:txBody>
                  <a:tcPr marL="38756" marR="38756" marT="19378" marB="19378" anchor="ctr"/>
                </a:tc>
                <a:extLst>
                  <a:ext uri="{0D108BD9-81ED-4DB2-BD59-A6C34878D82A}">
                    <a16:rowId xmlns:a16="http://schemas.microsoft.com/office/drawing/2014/main" val="3807546475"/>
                  </a:ext>
                </a:extLst>
              </a:tr>
              <a:tr h="309524">
                <a:tc>
                  <a:txBody>
                    <a:bodyPr/>
                    <a:lstStyle/>
                    <a:p>
                      <a:r>
                        <a:rPr lang="en-GB" sz="800"/>
                        <a:t>2D Image Capability</a:t>
                      </a:r>
                    </a:p>
                  </a:txBody>
                  <a:tcPr marL="38756" marR="38756" marT="19378" marB="19378" anchor="ctr"/>
                </a:tc>
                <a:tc>
                  <a:txBody>
                    <a:bodyPr/>
                    <a:lstStyle/>
                    <a:p>
                      <a:r>
                        <a:rPr lang="en-GB" sz="800"/>
                        <a:t>Yes/No</a:t>
                      </a:r>
                    </a:p>
                  </a:txBody>
                  <a:tcPr marL="38756" marR="38756" marT="19378" marB="19378" anchor="ctr"/>
                </a:tc>
                <a:tc>
                  <a:txBody>
                    <a:bodyPr/>
                    <a:lstStyle/>
                    <a:p>
                      <a:r>
                        <a:rPr lang="en-GB" sz="800"/>
                        <a:t>Required for Beam-Beam</a:t>
                      </a:r>
                    </a:p>
                  </a:txBody>
                  <a:tcPr marL="38756" marR="38756" marT="19378" marB="19378" anchor="ctr"/>
                </a:tc>
                <a:tc>
                  <a:txBody>
                    <a:bodyPr/>
                    <a:lstStyle/>
                    <a:p>
                      <a:r>
                        <a:rPr lang="en-GB" sz="800" dirty="0">
                          <a:solidFill>
                            <a:srgbClr val="002060"/>
                          </a:solidFill>
                        </a:rPr>
                        <a:t>No.</a:t>
                      </a:r>
                    </a:p>
                  </a:txBody>
                  <a:tcPr marL="38756" marR="38756" marT="19378" marB="19378" anchor="ctr"/>
                </a:tc>
                <a:extLst>
                  <a:ext uri="{0D108BD9-81ED-4DB2-BD59-A6C34878D82A}">
                    <a16:rowId xmlns:a16="http://schemas.microsoft.com/office/drawing/2014/main" val="13628161"/>
                  </a:ext>
                </a:extLst>
              </a:tr>
              <a:tr h="309524">
                <a:tc>
                  <a:txBody>
                    <a:bodyPr/>
                    <a:lstStyle/>
                    <a:p>
                      <a:r>
                        <a:rPr lang="en-GB" sz="800"/>
                        <a:t>Max. Acquisition Rate</a:t>
                      </a:r>
                    </a:p>
                  </a:txBody>
                  <a:tcPr marL="38756" marR="38756" marT="19378" marB="19378" anchor="ctr"/>
                </a:tc>
                <a:tc>
                  <a:txBody>
                    <a:bodyPr/>
                    <a:lstStyle/>
                    <a:p>
                      <a:r>
                        <a:rPr lang="en-GB" sz="800"/>
                        <a:t>10-60 seconds</a:t>
                      </a:r>
                    </a:p>
                  </a:txBody>
                  <a:tcPr marL="38756" marR="38756" marT="19378" marB="19378" anchor="ctr"/>
                </a:tc>
                <a:tc>
                  <a:txBody>
                    <a:bodyPr/>
                    <a:lstStyle/>
                    <a:p>
                      <a:r>
                        <a:rPr lang="en-GB" sz="800"/>
                        <a:t>MP: ~10s</a:t>
                      </a:r>
                    </a:p>
                  </a:txBody>
                  <a:tcPr marL="38756" marR="38756" marT="19378" marB="19378" anchor="ctr"/>
                </a:tc>
                <a:tc>
                  <a:txBody>
                    <a:bodyPr/>
                    <a:lstStyle/>
                    <a:p>
                      <a:r>
                        <a:rPr lang="en-GB" sz="800" dirty="0">
                          <a:solidFill>
                            <a:srgbClr val="002060"/>
                          </a:solidFill>
                        </a:rPr>
                        <a:t>5 MHz with injected gas → 1800 electron / bunch / s.</a:t>
                      </a:r>
                    </a:p>
                  </a:txBody>
                  <a:tcPr marL="38756" marR="38756" marT="19378" marB="19378" anchor="ctr"/>
                </a:tc>
                <a:extLst>
                  <a:ext uri="{0D108BD9-81ED-4DB2-BD59-A6C34878D82A}">
                    <a16:rowId xmlns:a16="http://schemas.microsoft.com/office/drawing/2014/main" val="1945863743"/>
                  </a:ext>
                </a:extLst>
              </a:tr>
              <a:tr h="175987">
                <a:tc>
                  <a:txBody>
                    <a:bodyPr/>
                    <a:lstStyle/>
                    <a:p>
                      <a:endParaRPr lang="en-GB" sz="800" dirty="0"/>
                    </a:p>
                  </a:txBody>
                  <a:tcPr marL="38756" marR="38756" marT="19378" marB="19378" anchor="ctr"/>
                </a:tc>
                <a:tc>
                  <a:txBody>
                    <a:bodyPr/>
                    <a:lstStyle/>
                    <a:p>
                      <a:endParaRPr lang="en-GB" sz="800"/>
                    </a:p>
                  </a:txBody>
                  <a:tcPr marL="38756" marR="38756" marT="19378" marB="19378"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dirty="0"/>
                        <a:t>Others: ~60s</a:t>
                      </a:r>
                    </a:p>
                  </a:txBody>
                  <a:tcPr marL="38756" marR="38756" marT="19378" marB="19378" anchor="ctr"/>
                </a:tc>
                <a:tc>
                  <a:txBody>
                    <a:bodyPr/>
                    <a:lstStyle/>
                    <a:p>
                      <a:endParaRPr lang="en-GB" sz="800"/>
                    </a:p>
                  </a:txBody>
                  <a:tcPr marL="38756" marR="38756" marT="19378" marB="19378" anchor="ctr"/>
                </a:tc>
                <a:extLst>
                  <a:ext uri="{0D108BD9-81ED-4DB2-BD59-A6C34878D82A}">
                    <a16:rowId xmlns:a16="http://schemas.microsoft.com/office/drawing/2014/main" val="1964812053"/>
                  </a:ext>
                </a:extLst>
              </a:tr>
              <a:tr h="309524">
                <a:tc>
                  <a:txBody>
                    <a:bodyPr/>
                    <a:lstStyle/>
                    <a:p>
                      <a:r>
                        <a:rPr lang="en-GB" sz="800"/>
                        <a:t>Bunch-by-Bunch Gating</a:t>
                      </a:r>
                    </a:p>
                  </a:txBody>
                  <a:tcPr marL="38756" marR="38756" marT="19378" marB="19378" anchor="ctr"/>
                </a:tc>
                <a:tc>
                  <a:txBody>
                    <a:bodyPr/>
                    <a:lstStyle/>
                    <a:p>
                      <a:r>
                        <a:rPr lang="en-GB" sz="800"/>
                        <a:t>Yes/No</a:t>
                      </a:r>
                    </a:p>
                  </a:txBody>
                  <a:tcPr marL="38756" marR="38756" marT="19378" marB="19378" anchor="ctr"/>
                </a:tc>
                <a:tc>
                  <a:txBody>
                    <a:bodyPr/>
                    <a:lstStyle/>
                    <a:p>
                      <a:r>
                        <a:rPr lang="en-GB" sz="800"/>
                        <a:t>Required for Beam-Beam</a:t>
                      </a:r>
                    </a:p>
                  </a:txBody>
                  <a:tcPr marL="38756" marR="38756" marT="19378" marB="19378" anchor="ctr"/>
                </a:tc>
                <a:tc>
                  <a:txBody>
                    <a:bodyPr/>
                    <a:lstStyle/>
                    <a:p>
                      <a:r>
                        <a:rPr lang="en-GB" sz="800" dirty="0">
                          <a:solidFill>
                            <a:srgbClr val="002060"/>
                          </a:solidFill>
                        </a:rPr>
                        <a:t>No gating required for Bunch-by-Bunch (use timestamp of electrons), but gating is possible. </a:t>
                      </a:r>
                    </a:p>
                  </a:txBody>
                  <a:tcPr marL="38756" marR="38756" marT="19378" marB="19378" anchor="ctr"/>
                </a:tc>
                <a:extLst>
                  <a:ext uri="{0D108BD9-81ED-4DB2-BD59-A6C34878D82A}">
                    <a16:rowId xmlns:a16="http://schemas.microsoft.com/office/drawing/2014/main" val="1019388798"/>
                  </a:ext>
                </a:extLst>
              </a:tr>
              <a:tr h="309524">
                <a:tc>
                  <a:txBody>
                    <a:bodyPr/>
                    <a:lstStyle/>
                    <a:p>
                      <a:r>
                        <a:rPr lang="en-GB" sz="800"/>
                        <a:t>Number of Turns Needed</a:t>
                      </a:r>
                    </a:p>
                  </a:txBody>
                  <a:tcPr marL="38756" marR="38756" marT="19378" marB="19378" anchor="ctr"/>
                </a:tc>
                <a:tc>
                  <a:txBody>
                    <a:bodyPr/>
                    <a:lstStyle/>
                    <a:p>
                      <a:r>
                        <a:rPr lang="en-GB" sz="800"/>
                        <a:t>-</a:t>
                      </a:r>
                    </a:p>
                  </a:txBody>
                  <a:tcPr marL="38756" marR="38756" marT="19378" marB="19378" anchor="ctr"/>
                </a:tc>
                <a:tc>
                  <a:txBody>
                    <a:bodyPr/>
                    <a:lstStyle/>
                    <a:p>
                      <a:r>
                        <a:rPr lang="en-GB" sz="800"/>
                        <a:t>All cases accept multi-turn</a:t>
                      </a:r>
                    </a:p>
                  </a:txBody>
                  <a:tcPr marL="38756" marR="38756" marT="19378" marB="19378" anchor="ctr"/>
                </a:tc>
                <a:tc>
                  <a:txBody>
                    <a:bodyPr/>
                    <a:lstStyle/>
                    <a:p>
                      <a:r>
                        <a:rPr lang="en-GB" sz="800" dirty="0">
                          <a:solidFill>
                            <a:srgbClr val="002060"/>
                          </a:solidFill>
                        </a:rPr>
                        <a:t>With gas injection 5 MHz → 440 samples / turn.</a:t>
                      </a:r>
                    </a:p>
                  </a:txBody>
                  <a:tcPr marL="38756" marR="38756" marT="19378" marB="19378" anchor="ctr"/>
                </a:tc>
                <a:extLst>
                  <a:ext uri="{0D108BD9-81ED-4DB2-BD59-A6C34878D82A}">
                    <a16:rowId xmlns:a16="http://schemas.microsoft.com/office/drawing/2014/main" val="1819625912"/>
                  </a:ext>
                </a:extLst>
              </a:tr>
              <a:tr h="309524">
                <a:tc>
                  <a:txBody>
                    <a:bodyPr/>
                    <a:lstStyle/>
                    <a:p>
                      <a:r>
                        <a:rPr lang="en-GB" sz="800"/>
                        <a:t>Interlock Capability</a:t>
                      </a:r>
                    </a:p>
                  </a:txBody>
                  <a:tcPr marL="38756" marR="38756" marT="19378" marB="19378" anchor="ctr"/>
                </a:tc>
                <a:tc>
                  <a:txBody>
                    <a:bodyPr/>
                    <a:lstStyle/>
                    <a:p>
                      <a:r>
                        <a:rPr lang="en-GB" sz="800"/>
                        <a:t>Yes/No</a:t>
                      </a:r>
                    </a:p>
                  </a:txBody>
                  <a:tcPr marL="38756" marR="38756" marT="19378" marB="19378" anchor="ctr"/>
                </a:tc>
                <a:tc>
                  <a:txBody>
                    <a:bodyPr/>
                    <a:lstStyle/>
                    <a:p>
                      <a:r>
                        <a:rPr lang="en-GB" sz="800"/>
                        <a:t>Required for MP</a:t>
                      </a:r>
                    </a:p>
                  </a:txBody>
                  <a:tcPr marL="38756" marR="38756" marT="19378" marB="19378" anchor="ctr"/>
                </a:tc>
                <a:tc>
                  <a:txBody>
                    <a:bodyPr/>
                    <a:lstStyle/>
                    <a:p>
                      <a:r>
                        <a:rPr lang="en-GB" sz="800" dirty="0">
                          <a:solidFill>
                            <a:srgbClr val="002060"/>
                          </a:solidFill>
                        </a:rPr>
                        <a:t>Needs further study.</a:t>
                      </a:r>
                    </a:p>
                  </a:txBody>
                  <a:tcPr marL="38756" marR="38756" marT="19378" marB="19378" anchor="ctr"/>
                </a:tc>
                <a:extLst>
                  <a:ext uri="{0D108BD9-81ED-4DB2-BD59-A6C34878D82A}">
                    <a16:rowId xmlns:a16="http://schemas.microsoft.com/office/drawing/2014/main" val="3235592460"/>
                  </a:ext>
                </a:extLst>
              </a:tr>
            </a:tbl>
          </a:graphicData>
        </a:graphic>
      </p:graphicFrame>
      <p:sp>
        <p:nvSpPr>
          <p:cNvPr id="12" name="Slide Number Placeholder 11">
            <a:extLst>
              <a:ext uri="{FF2B5EF4-FFF2-40B4-BE49-F238E27FC236}">
                <a16:creationId xmlns:a16="http://schemas.microsoft.com/office/drawing/2014/main" id="{DD524CE4-E72A-584D-FD21-F5AD917767FF}"/>
              </a:ext>
            </a:extLst>
          </p:cNvPr>
          <p:cNvSpPr>
            <a:spLocks noGrp="1"/>
          </p:cNvSpPr>
          <p:nvPr>
            <p:ph type="sldNum" sz="quarter" idx="12"/>
          </p:nvPr>
        </p:nvSpPr>
        <p:spPr/>
        <p:txBody>
          <a:bodyPr/>
          <a:lstStyle/>
          <a:p>
            <a:fld id="{BFDCA1C4-9514-7B4F-976F-D92F7E296653}" type="slidenum">
              <a:rPr lang="fr-FR" smtClean="0"/>
              <a:pPr/>
              <a:t>24</a:t>
            </a:fld>
            <a:endParaRPr lang="fr-FR"/>
          </a:p>
        </p:txBody>
      </p:sp>
    </p:spTree>
    <p:extLst>
      <p:ext uri="{BB962C8B-B14F-4D97-AF65-F5344CB8AC3E}">
        <p14:creationId xmlns:p14="http://schemas.microsoft.com/office/powerpoint/2010/main" val="30791608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B22C5-6557-F00F-0CFD-B3E157F26C6D}"/>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D607DAFF-B25F-0281-FC3E-62B6F0345D2E}"/>
              </a:ext>
            </a:extLst>
          </p:cNvPr>
          <p:cNvSpPr>
            <a:spLocks noGrp="1"/>
          </p:cNvSpPr>
          <p:nvPr>
            <p:ph idx="1"/>
          </p:nvPr>
        </p:nvSpPr>
        <p:spPr/>
        <p:txBody>
          <a:bodyPr>
            <a:normAutofit fontScale="92500" lnSpcReduction="10000"/>
          </a:bodyPr>
          <a:lstStyle/>
          <a:p>
            <a:r>
              <a:rPr lang="en-GB" sz="1800" dirty="0"/>
              <a:t>New generation of Beam Gas Ionisation (BGI) profile monitors have been developed for the PS &amp; SPS, based on direct detection of individual ionisation electron inside the beam pipe.</a:t>
            </a:r>
          </a:p>
          <a:p>
            <a:r>
              <a:rPr lang="en-GB" sz="1800" dirty="0"/>
              <a:t>Long development, which is still to be completed, but offers the potential for </a:t>
            </a:r>
            <a:r>
              <a:rPr lang="en-GB" sz="1800" b="1" dirty="0"/>
              <a:t>independent</a:t>
            </a:r>
            <a:r>
              <a:rPr lang="en-GB" sz="1800" dirty="0"/>
              <a:t> </a:t>
            </a:r>
            <a:r>
              <a:rPr lang="en-GB" sz="1800" b="1" dirty="0"/>
              <a:t>continuous non-invasive bunch-by-bunch beam profile measurements throughout the acceleration cycle.</a:t>
            </a:r>
          </a:p>
          <a:p>
            <a:r>
              <a:rPr lang="en-GB" sz="1800" dirty="0"/>
              <a:t>Common technique for PS, SPS &amp; LHC.</a:t>
            </a:r>
          </a:p>
          <a:p>
            <a:r>
              <a:rPr lang="en-GB" sz="1800" dirty="0"/>
              <a:t>Beam halo measurement with residual gas ionisation at 10 kHz (core + halo) and gas injection at 5 MHz ( halo only. )</a:t>
            </a:r>
          </a:p>
          <a:p>
            <a:endParaRPr lang="en-GB" sz="1800" dirty="0"/>
          </a:p>
          <a:p>
            <a:r>
              <a:rPr lang="en-GB" sz="1800" dirty="0"/>
              <a:t>Additional costs (w.r.t.. current EVM) - possible consolidation of gas injection system(s).</a:t>
            </a:r>
          </a:p>
          <a:p>
            <a:r>
              <a:rPr lang="en-GB" sz="1800" dirty="0"/>
              <a:t>Main risk - electromagnetic interference between beam &amp; Timepix4 - not specific to beam halo measurement. Solutions to be validated in 2025.</a:t>
            </a:r>
          </a:p>
        </p:txBody>
      </p:sp>
      <p:sp>
        <p:nvSpPr>
          <p:cNvPr id="4" name="Slide Number Placeholder 3">
            <a:extLst>
              <a:ext uri="{FF2B5EF4-FFF2-40B4-BE49-F238E27FC236}">
                <a16:creationId xmlns:a16="http://schemas.microsoft.com/office/drawing/2014/main" id="{42D88976-E464-80CC-C95D-373923F1382C}"/>
              </a:ext>
            </a:extLst>
          </p:cNvPr>
          <p:cNvSpPr>
            <a:spLocks noGrp="1"/>
          </p:cNvSpPr>
          <p:nvPr>
            <p:ph type="sldNum" sz="quarter" idx="12"/>
          </p:nvPr>
        </p:nvSpPr>
        <p:spPr/>
        <p:txBody>
          <a:bodyPr/>
          <a:lstStyle/>
          <a:p>
            <a:fld id="{BFDCA1C4-9514-7B4F-976F-D92F7E296653}" type="slidenum">
              <a:rPr lang="fr-FR" smtClean="0"/>
              <a:pPr/>
              <a:t>25</a:t>
            </a:fld>
            <a:endParaRPr lang="fr-FR"/>
          </a:p>
        </p:txBody>
      </p:sp>
    </p:spTree>
    <p:extLst>
      <p:ext uri="{BB962C8B-B14F-4D97-AF65-F5344CB8AC3E}">
        <p14:creationId xmlns:p14="http://schemas.microsoft.com/office/powerpoint/2010/main" val="3615823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E22AD-FD3E-A7FF-0295-6937D1084890}"/>
              </a:ext>
            </a:extLst>
          </p:cNvPr>
          <p:cNvSpPr>
            <a:spLocks noGrp="1"/>
          </p:cNvSpPr>
          <p:nvPr>
            <p:ph type="title"/>
          </p:nvPr>
        </p:nvSpPr>
        <p:spPr/>
        <p:txBody>
          <a:bodyPr/>
          <a:lstStyle/>
          <a:p>
            <a:r>
              <a:rPr lang="en-GB" dirty="0"/>
              <a:t>Beam Gas Ionisation (BGI) Profile Monitor</a:t>
            </a:r>
          </a:p>
        </p:txBody>
      </p:sp>
      <p:pic>
        <p:nvPicPr>
          <p:cNvPr id="5" name="Picture 7">
            <a:extLst>
              <a:ext uri="{FF2B5EF4-FFF2-40B4-BE49-F238E27FC236}">
                <a16:creationId xmlns:a16="http://schemas.microsoft.com/office/drawing/2014/main" id="{580ED9D0-F2AE-EF68-2220-1199F4E1FE1C}"/>
              </a:ext>
            </a:extLst>
          </p:cNvPr>
          <p:cNvPicPr>
            <a:picLocks noChangeAspect="1"/>
          </p:cNvPicPr>
          <p:nvPr/>
        </p:nvPicPr>
        <p:blipFill>
          <a:blip r:embed="rId2"/>
          <a:stretch/>
        </p:blipFill>
        <p:spPr bwMode="auto">
          <a:xfrm>
            <a:off x="2091973" y="1029030"/>
            <a:ext cx="4960054" cy="2432769"/>
          </a:xfrm>
          <a:prstGeom prst="rect">
            <a:avLst/>
          </a:prstGeom>
        </p:spPr>
      </p:pic>
      <p:sp>
        <p:nvSpPr>
          <p:cNvPr id="6" name="TextBox 5">
            <a:extLst>
              <a:ext uri="{FF2B5EF4-FFF2-40B4-BE49-F238E27FC236}">
                <a16:creationId xmlns:a16="http://schemas.microsoft.com/office/drawing/2014/main" id="{53404EA4-392D-2BC8-EEC1-629DD17B12DD}"/>
              </a:ext>
            </a:extLst>
          </p:cNvPr>
          <p:cNvSpPr txBox="1"/>
          <p:nvPr/>
        </p:nvSpPr>
        <p:spPr>
          <a:xfrm>
            <a:off x="304800" y="3650218"/>
            <a:ext cx="7620000" cy="738664"/>
          </a:xfrm>
          <a:prstGeom prst="rect">
            <a:avLst/>
          </a:prstGeom>
          <a:noFill/>
        </p:spPr>
        <p:txBody>
          <a:bodyPr wrap="square">
            <a:spAutoFit/>
          </a:bodyPr>
          <a:lstStyle/>
          <a:p>
            <a:pPr marL="342900" indent="-342900">
              <a:buClr>
                <a:schemeClr val="accent6"/>
              </a:buClr>
              <a:buFont typeface="+mj-lt"/>
              <a:buAutoNum type="arabicPeriod"/>
            </a:pPr>
            <a:r>
              <a:rPr lang="en-US" sz="1400" b="0" dirty="0">
                <a:solidFill>
                  <a:schemeClr val="accent5"/>
                </a:solidFill>
              </a:rPr>
              <a:t> Beam ionises </a:t>
            </a:r>
            <a:r>
              <a:rPr lang="en-US" sz="1400" b="1" dirty="0">
                <a:solidFill>
                  <a:schemeClr val="accent5"/>
                </a:solidFill>
              </a:rPr>
              <a:t>residual gas</a:t>
            </a:r>
            <a:r>
              <a:rPr lang="en-US" sz="1400" b="0" dirty="0">
                <a:solidFill>
                  <a:schemeClr val="accent5"/>
                </a:solidFill>
              </a:rPr>
              <a:t>;</a:t>
            </a:r>
            <a:endParaRPr lang="en-US" sz="1400" b="0" strike="sngStrike" dirty="0">
              <a:solidFill>
                <a:schemeClr val="accent5"/>
              </a:solidFill>
            </a:endParaRPr>
          </a:p>
          <a:p>
            <a:pPr marL="342900" indent="-342900">
              <a:buClr>
                <a:schemeClr val="accent6"/>
              </a:buClr>
              <a:buFont typeface="+mj-lt"/>
              <a:buAutoNum type="arabicPeriod"/>
            </a:pPr>
            <a:r>
              <a:rPr lang="en-US" sz="1400" dirty="0">
                <a:solidFill>
                  <a:schemeClr val="accent5"/>
                </a:solidFill>
              </a:rPr>
              <a:t> </a:t>
            </a:r>
            <a:r>
              <a:rPr lang="en-US" sz="1400" b="1" dirty="0">
                <a:solidFill>
                  <a:schemeClr val="accent5"/>
                </a:solidFill>
              </a:rPr>
              <a:t>Ionisation electron</a:t>
            </a:r>
            <a:r>
              <a:rPr lang="en-US" sz="1400" b="0" dirty="0">
                <a:solidFill>
                  <a:schemeClr val="accent5"/>
                </a:solidFill>
              </a:rPr>
              <a:t> accelerated &amp; transported by electromagnetic fields onto detector;</a:t>
            </a:r>
          </a:p>
          <a:p>
            <a:pPr marL="342900" indent="-342900">
              <a:buClr>
                <a:schemeClr val="accent6"/>
              </a:buClr>
              <a:buFont typeface="+mj-lt"/>
              <a:buAutoNum type="arabicPeriod"/>
            </a:pPr>
            <a:r>
              <a:rPr lang="en-US" sz="1400" b="0" dirty="0">
                <a:solidFill>
                  <a:schemeClr val="accent5"/>
                </a:solidFill>
              </a:rPr>
              <a:t> Electron detector = </a:t>
            </a:r>
            <a:r>
              <a:rPr lang="en-US" sz="1400" b="1" dirty="0">
                <a:solidFill>
                  <a:schemeClr val="accent5"/>
                </a:solidFill>
              </a:rPr>
              <a:t>Timepix3(/4) </a:t>
            </a:r>
            <a:r>
              <a:rPr lang="en-US" sz="1400" b="0" dirty="0">
                <a:solidFill>
                  <a:schemeClr val="accent5"/>
                </a:solidFill>
              </a:rPr>
              <a:t>Hybrid Pixel Detector.</a:t>
            </a:r>
          </a:p>
        </p:txBody>
      </p:sp>
      <p:sp>
        <p:nvSpPr>
          <p:cNvPr id="8" name="Slide Number Placeholder 7">
            <a:extLst>
              <a:ext uri="{FF2B5EF4-FFF2-40B4-BE49-F238E27FC236}">
                <a16:creationId xmlns:a16="http://schemas.microsoft.com/office/drawing/2014/main" id="{147F79A6-0106-E2EB-9562-D226C809F362}"/>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2129393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4EA8F-1701-9467-3085-BAFF72C9CEE3}"/>
              </a:ext>
            </a:extLst>
          </p:cNvPr>
          <p:cNvSpPr>
            <a:spLocks noGrp="1"/>
          </p:cNvSpPr>
          <p:nvPr>
            <p:ph type="title"/>
          </p:nvPr>
        </p:nvSpPr>
        <p:spPr/>
        <p:txBody>
          <a:bodyPr/>
          <a:lstStyle/>
          <a:p>
            <a:r>
              <a:rPr lang="en-GB" dirty="0"/>
              <a:t>Ionisation Electron Detection</a:t>
            </a:r>
          </a:p>
        </p:txBody>
      </p:sp>
      <p:sp>
        <p:nvSpPr>
          <p:cNvPr id="5" name="TextBox 4">
            <a:extLst>
              <a:ext uri="{FF2B5EF4-FFF2-40B4-BE49-F238E27FC236}">
                <a16:creationId xmlns:a16="http://schemas.microsoft.com/office/drawing/2014/main" id="{2CADF53D-A045-5BC8-8957-938E95E16D96}"/>
              </a:ext>
            </a:extLst>
          </p:cNvPr>
          <p:cNvSpPr txBox="1"/>
          <p:nvPr/>
        </p:nvSpPr>
        <p:spPr>
          <a:xfrm>
            <a:off x="643262" y="1010967"/>
            <a:ext cx="4157338" cy="1815882"/>
          </a:xfrm>
          <a:prstGeom prst="rect">
            <a:avLst/>
          </a:prstGeom>
          <a:noFill/>
        </p:spPr>
        <p:txBody>
          <a:bodyPr wrap="square" rtlCol="0">
            <a:spAutoFit/>
          </a:bodyPr>
          <a:lstStyle/>
          <a:p>
            <a:pPr algn="l"/>
            <a:r>
              <a:rPr lang="en-US" sz="1400" dirty="0">
                <a:solidFill>
                  <a:schemeClr val="accent5"/>
                </a:solidFill>
              </a:rPr>
              <a:t>Timepix3(/4) Hybrid Pixel Detector optimized for </a:t>
            </a:r>
            <a:r>
              <a:rPr lang="en-US" sz="1400" b="1" dirty="0">
                <a:solidFill>
                  <a:schemeClr val="accent5"/>
                </a:solidFill>
              </a:rPr>
              <a:t>10 keV electron detection </a:t>
            </a:r>
            <a:r>
              <a:rPr lang="en-US" sz="1400" dirty="0">
                <a:solidFill>
                  <a:schemeClr val="accent5"/>
                </a:solidFill>
              </a:rPr>
              <a:t>inside the beam pipe</a:t>
            </a:r>
          </a:p>
          <a:p>
            <a:pPr algn="l"/>
            <a:endParaRPr lang="en-US" sz="1400" b="1" dirty="0">
              <a:solidFill>
                <a:schemeClr val="accent5"/>
              </a:solidFill>
            </a:endParaRPr>
          </a:p>
          <a:p>
            <a:pPr algn="l"/>
            <a:r>
              <a:rPr lang="en-US" sz="1400" dirty="0">
                <a:solidFill>
                  <a:schemeClr val="accent5"/>
                </a:solidFill>
              </a:rPr>
              <a:t>Charge &gt; Threshold </a:t>
            </a:r>
            <a:r>
              <a:rPr lang="en-CH" sz="1400" dirty="0">
                <a:solidFill>
                  <a:schemeClr val="accent5"/>
                </a:solidFill>
              </a:rPr>
              <a:t>→</a:t>
            </a:r>
            <a:r>
              <a:rPr lang="en-US" sz="1400" dirty="0">
                <a:solidFill>
                  <a:schemeClr val="accent5"/>
                </a:solidFill>
              </a:rPr>
              <a:t> Event, consisting of:</a:t>
            </a:r>
          </a:p>
          <a:p>
            <a:pPr marL="285750" indent="-285750">
              <a:buClr>
                <a:schemeClr val="accent6"/>
              </a:buClr>
              <a:buFont typeface="Wingdings" pitchFamily="2" charset="2"/>
              <a:buChar char="§"/>
            </a:pPr>
            <a:r>
              <a:rPr lang="en-US" sz="1400" dirty="0">
                <a:solidFill>
                  <a:schemeClr val="accent5"/>
                </a:solidFill>
              </a:rPr>
              <a:t>Pixel position → </a:t>
            </a:r>
            <a:r>
              <a:rPr lang="en-US" sz="1400" b="1" dirty="0">
                <a:solidFill>
                  <a:schemeClr val="accent5"/>
                </a:solidFill>
              </a:rPr>
              <a:t>Where </a:t>
            </a:r>
            <a:r>
              <a:rPr lang="en-US" sz="1400" dirty="0">
                <a:solidFill>
                  <a:schemeClr val="accent5"/>
                </a:solidFill>
              </a:rPr>
              <a:t>(σ</a:t>
            </a:r>
            <a:r>
              <a:rPr lang="en-US" sz="1400" baseline="-25000" dirty="0">
                <a:solidFill>
                  <a:schemeClr val="accent5"/>
                </a:solidFill>
              </a:rPr>
              <a:t>position</a:t>
            </a:r>
            <a:r>
              <a:rPr lang="en-US" sz="1400" dirty="0">
                <a:solidFill>
                  <a:schemeClr val="accent5"/>
                </a:solidFill>
              </a:rPr>
              <a:t>&lt; 16 um)</a:t>
            </a:r>
          </a:p>
          <a:p>
            <a:pPr marL="285750" indent="-285750">
              <a:buClr>
                <a:schemeClr val="accent6"/>
              </a:buClr>
              <a:buFont typeface="Wingdings" pitchFamily="2" charset="2"/>
              <a:buChar char="§"/>
            </a:pPr>
            <a:r>
              <a:rPr lang="en-US" sz="1400" dirty="0">
                <a:solidFill>
                  <a:schemeClr val="accent5"/>
                </a:solidFill>
              </a:rPr>
              <a:t>Time of Arrival (ToA) → </a:t>
            </a:r>
            <a:r>
              <a:rPr lang="en-US" sz="1400" b="1" dirty="0">
                <a:solidFill>
                  <a:schemeClr val="accent5"/>
                </a:solidFill>
              </a:rPr>
              <a:t>When </a:t>
            </a:r>
            <a:r>
              <a:rPr lang="en-US" sz="1400" dirty="0">
                <a:solidFill>
                  <a:schemeClr val="accent5"/>
                </a:solidFill>
              </a:rPr>
              <a:t>(σ</a:t>
            </a:r>
            <a:r>
              <a:rPr lang="en-US" sz="1400" baseline="-25000" dirty="0">
                <a:solidFill>
                  <a:schemeClr val="accent5"/>
                </a:solidFill>
              </a:rPr>
              <a:t>time</a:t>
            </a:r>
            <a:r>
              <a:rPr lang="en-US" sz="1400" dirty="0">
                <a:solidFill>
                  <a:schemeClr val="accent5"/>
                </a:solidFill>
              </a:rPr>
              <a:t>=1.6 ns / 200 ps for TPX4)</a:t>
            </a:r>
          </a:p>
          <a:p>
            <a:pPr marL="285750" indent="-285750">
              <a:buClr>
                <a:schemeClr val="accent6"/>
              </a:buClr>
              <a:buFont typeface="Wingdings" pitchFamily="2" charset="2"/>
              <a:buChar char="§"/>
            </a:pPr>
            <a:r>
              <a:rPr lang="en-US" sz="1400" dirty="0">
                <a:solidFill>
                  <a:schemeClr val="accent5"/>
                </a:solidFill>
              </a:rPr>
              <a:t>Time-Over-Threshold (ToT) → ~</a:t>
            </a:r>
            <a:r>
              <a:rPr lang="en-US" sz="1400" b="1" dirty="0">
                <a:solidFill>
                  <a:schemeClr val="accent5"/>
                </a:solidFill>
              </a:rPr>
              <a:t>Energy</a:t>
            </a:r>
            <a:r>
              <a:rPr lang="en-US" sz="1400" dirty="0">
                <a:solidFill>
                  <a:schemeClr val="accent5"/>
                </a:solidFill>
              </a:rPr>
              <a:t> </a:t>
            </a:r>
          </a:p>
        </p:txBody>
      </p:sp>
      <p:sp>
        <p:nvSpPr>
          <p:cNvPr id="6" name="TextBox 5">
            <a:extLst>
              <a:ext uri="{FF2B5EF4-FFF2-40B4-BE49-F238E27FC236}">
                <a16:creationId xmlns:a16="http://schemas.microsoft.com/office/drawing/2014/main" id="{7E14BE3A-A9D8-1E3F-BE54-C618A39AE40C}"/>
              </a:ext>
            </a:extLst>
          </p:cNvPr>
          <p:cNvSpPr txBox="1"/>
          <p:nvPr/>
        </p:nvSpPr>
        <p:spPr>
          <a:xfrm>
            <a:off x="612782" y="3318609"/>
            <a:ext cx="4267200" cy="523220"/>
          </a:xfrm>
          <a:prstGeom prst="rect">
            <a:avLst/>
          </a:prstGeom>
          <a:noFill/>
        </p:spPr>
        <p:txBody>
          <a:bodyPr wrap="square" rtlCol="0">
            <a:spAutoFit/>
          </a:bodyPr>
          <a:lstStyle/>
          <a:p>
            <a:r>
              <a:rPr lang="en-CH" sz="1400" b="1" dirty="0">
                <a:solidFill>
                  <a:schemeClr val="accent5"/>
                </a:solidFill>
              </a:rPr>
              <a:t>Single electron detection</a:t>
            </a:r>
            <a:r>
              <a:rPr lang="en-CH" sz="1400" dirty="0">
                <a:solidFill>
                  <a:schemeClr val="accent5"/>
                </a:solidFill>
              </a:rPr>
              <a:t> &amp;</a:t>
            </a:r>
            <a:r>
              <a:rPr lang="en-CH" sz="1400" b="1" dirty="0">
                <a:solidFill>
                  <a:schemeClr val="accent5"/>
                </a:solidFill>
              </a:rPr>
              <a:t> digitisation directly inside the beam pipe.</a:t>
            </a:r>
          </a:p>
        </p:txBody>
      </p:sp>
      <p:pic>
        <p:nvPicPr>
          <p:cNvPr id="7" name="Picture 6" descr="Diagram of a diagram of a solar cell&#10;&#10;Description automatically generated">
            <a:extLst>
              <a:ext uri="{FF2B5EF4-FFF2-40B4-BE49-F238E27FC236}">
                <a16:creationId xmlns:a16="http://schemas.microsoft.com/office/drawing/2014/main" id="{0FB22A28-C09B-F386-86E7-4FDE5B4907B3}"/>
              </a:ext>
            </a:extLst>
          </p:cNvPr>
          <p:cNvPicPr>
            <a:picLocks noChangeAspect="1"/>
          </p:cNvPicPr>
          <p:nvPr/>
        </p:nvPicPr>
        <p:blipFill>
          <a:blip r:embed="rId2"/>
          <a:stretch>
            <a:fillRect/>
          </a:stretch>
        </p:blipFill>
        <p:spPr>
          <a:xfrm>
            <a:off x="5105879" y="816707"/>
            <a:ext cx="3356759" cy="2118419"/>
          </a:xfrm>
          <a:prstGeom prst="rect">
            <a:avLst/>
          </a:prstGeom>
        </p:spPr>
      </p:pic>
      <p:pic>
        <p:nvPicPr>
          <p:cNvPr id="8" name="Picture 7">
            <a:extLst>
              <a:ext uri="{FF2B5EF4-FFF2-40B4-BE49-F238E27FC236}">
                <a16:creationId xmlns:a16="http://schemas.microsoft.com/office/drawing/2014/main" id="{D8B1FAD7-FF1B-CAA0-D1BE-EC30119F6BFA}"/>
              </a:ext>
            </a:extLst>
          </p:cNvPr>
          <p:cNvPicPr>
            <a:picLocks noChangeAspect="1"/>
          </p:cNvPicPr>
          <p:nvPr/>
        </p:nvPicPr>
        <p:blipFill>
          <a:blip r:embed="rId3"/>
          <a:srcRect l="13131" t="20115" r="9762"/>
          <a:stretch/>
        </p:blipFill>
        <p:spPr bwMode="auto">
          <a:xfrm>
            <a:off x="5715000" y="2942125"/>
            <a:ext cx="2292648" cy="1567454"/>
          </a:xfrm>
          <a:prstGeom prst="rect">
            <a:avLst/>
          </a:prstGeom>
        </p:spPr>
      </p:pic>
      <p:sp>
        <p:nvSpPr>
          <p:cNvPr id="10" name="Slide Number Placeholder 9">
            <a:extLst>
              <a:ext uri="{FF2B5EF4-FFF2-40B4-BE49-F238E27FC236}">
                <a16:creationId xmlns:a16="http://schemas.microsoft.com/office/drawing/2014/main" id="{2843548A-5D1D-8F18-D9BA-D5F77935DB7C}"/>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338936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D09A3-3B23-2991-66A6-AB53CFF53C3F}"/>
              </a:ext>
            </a:extLst>
          </p:cNvPr>
          <p:cNvSpPr>
            <a:spLocks noGrp="1"/>
          </p:cNvSpPr>
          <p:nvPr>
            <p:ph type="title"/>
          </p:nvPr>
        </p:nvSpPr>
        <p:spPr/>
        <p:txBody>
          <a:bodyPr/>
          <a:lstStyle/>
          <a:p>
            <a:r>
              <a:rPr lang="en-CH"/>
              <a:t>Beam Profile Measurement</a:t>
            </a:r>
          </a:p>
        </p:txBody>
      </p:sp>
      <p:pic>
        <p:nvPicPr>
          <p:cNvPr id="6" name="Picture 5">
            <a:extLst>
              <a:ext uri="{FF2B5EF4-FFF2-40B4-BE49-F238E27FC236}">
                <a16:creationId xmlns:a16="http://schemas.microsoft.com/office/drawing/2014/main" id="{8C58ADE5-950E-A7F0-6D18-5C0C1B782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1" y="2571750"/>
            <a:ext cx="2114838" cy="1597189"/>
          </a:xfrm>
          <a:prstGeom prst="rect">
            <a:avLst/>
          </a:prstGeom>
        </p:spPr>
      </p:pic>
      <p:sp>
        <p:nvSpPr>
          <p:cNvPr id="7" name="TextBox 6">
            <a:extLst>
              <a:ext uri="{FF2B5EF4-FFF2-40B4-BE49-F238E27FC236}">
                <a16:creationId xmlns:a16="http://schemas.microsoft.com/office/drawing/2014/main" id="{5F5056FA-D14E-730D-32CB-69CAA6D2DE51}"/>
              </a:ext>
            </a:extLst>
          </p:cNvPr>
          <p:cNvSpPr txBox="1"/>
          <p:nvPr/>
        </p:nvSpPr>
        <p:spPr>
          <a:xfrm>
            <a:off x="345914" y="1130240"/>
            <a:ext cx="3147310" cy="715581"/>
          </a:xfrm>
          <a:prstGeom prst="rect">
            <a:avLst/>
          </a:prstGeom>
          <a:noFill/>
        </p:spPr>
        <p:txBody>
          <a:bodyPr wrap="square" rtlCol="0">
            <a:spAutoFit/>
          </a:bodyPr>
          <a:lstStyle/>
          <a:p>
            <a:pPr algn="l">
              <a:buClr>
                <a:schemeClr val="accent6"/>
              </a:buClr>
            </a:pPr>
            <a:r>
              <a:rPr lang="en-US" sz="1350" dirty="0">
                <a:solidFill>
                  <a:schemeClr val="accent5"/>
                </a:solidFill>
              </a:rPr>
              <a:t>Measure beam profile by </a:t>
            </a:r>
            <a:r>
              <a:rPr lang="en-US" sz="1350" b="1" dirty="0">
                <a:solidFill>
                  <a:schemeClr val="accent5"/>
                </a:solidFill>
              </a:rPr>
              <a:t>counting</a:t>
            </a:r>
            <a:r>
              <a:rPr lang="en-US" sz="1350" dirty="0">
                <a:solidFill>
                  <a:schemeClr val="accent5"/>
                </a:solidFill>
              </a:rPr>
              <a:t> the number of </a:t>
            </a:r>
            <a:r>
              <a:rPr lang="en-US" sz="1350" b="1" dirty="0">
                <a:solidFill>
                  <a:schemeClr val="accent5"/>
                </a:solidFill>
              </a:rPr>
              <a:t>ionisation electrons </a:t>
            </a:r>
            <a:r>
              <a:rPr lang="en-US" sz="1350" dirty="0">
                <a:solidFill>
                  <a:schemeClr val="accent5"/>
                </a:solidFill>
              </a:rPr>
              <a:t>detected in each column.</a:t>
            </a:r>
          </a:p>
        </p:txBody>
      </p:sp>
      <p:pic>
        <p:nvPicPr>
          <p:cNvPr id="8" name="Picture 7">
            <a:extLst>
              <a:ext uri="{FF2B5EF4-FFF2-40B4-BE49-F238E27FC236}">
                <a16:creationId xmlns:a16="http://schemas.microsoft.com/office/drawing/2014/main" id="{AA3F2CB2-8D7E-164C-F5FA-83DAE2B60EC8}"/>
              </a:ext>
            </a:extLst>
          </p:cNvPr>
          <p:cNvPicPr>
            <a:picLocks noChangeAspect="1"/>
          </p:cNvPicPr>
          <p:nvPr/>
        </p:nvPicPr>
        <p:blipFill rotWithShape="1">
          <a:blip r:embed="rId3">
            <a:extLst>
              <a:ext uri="{28A0092B-C50C-407E-A947-70E740481C1C}">
                <a14:useLocalDpi xmlns:a14="http://schemas.microsoft.com/office/drawing/2010/main" val="0"/>
              </a:ext>
            </a:extLst>
          </a:blip>
          <a:srcRect l="50062" t="7264"/>
          <a:stretch/>
        </p:blipFill>
        <p:spPr>
          <a:xfrm>
            <a:off x="4950042" y="2571750"/>
            <a:ext cx="2903565" cy="1730992"/>
          </a:xfrm>
          <a:prstGeom prst="rect">
            <a:avLst/>
          </a:prstGeom>
        </p:spPr>
      </p:pic>
      <p:pic>
        <p:nvPicPr>
          <p:cNvPr id="9" name="Picture 8">
            <a:extLst>
              <a:ext uri="{FF2B5EF4-FFF2-40B4-BE49-F238E27FC236}">
                <a16:creationId xmlns:a16="http://schemas.microsoft.com/office/drawing/2014/main" id="{193815EE-FA41-CC62-492F-8CB37A1B1031}"/>
              </a:ext>
            </a:extLst>
          </p:cNvPr>
          <p:cNvPicPr>
            <a:picLocks noChangeAspect="1"/>
          </p:cNvPicPr>
          <p:nvPr/>
        </p:nvPicPr>
        <p:blipFill>
          <a:blip r:embed="rId4"/>
          <a:stretch>
            <a:fillRect/>
          </a:stretch>
        </p:blipFill>
        <p:spPr>
          <a:xfrm>
            <a:off x="3493224" y="1005576"/>
            <a:ext cx="5041537" cy="1150202"/>
          </a:xfrm>
          <a:prstGeom prst="rect">
            <a:avLst/>
          </a:prstGeom>
        </p:spPr>
      </p:pic>
      <p:sp>
        <p:nvSpPr>
          <p:cNvPr id="13" name="TextBox 12">
            <a:extLst>
              <a:ext uri="{FF2B5EF4-FFF2-40B4-BE49-F238E27FC236}">
                <a16:creationId xmlns:a16="http://schemas.microsoft.com/office/drawing/2014/main" id="{D7128DDE-A437-1B33-AE73-9FDA7C285039}"/>
              </a:ext>
            </a:extLst>
          </p:cNvPr>
          <p:cNvSpPr txBox="1"/>
          <p:nvPr/>
        </p:nvSpPr>
        <p:spPr>
          <a:xfrm>
            <a:off x="1225975" y="4737181"/>
            <a:ext cx="3147310" cy="300082"/>
          </a:xfrm>
          <a:prstGeom prst="rect">
            <a:avLst/>
          </a:prstGeom>
          <a:noFill/>
        </p:spPr>
        <p:txBody>
          <a:bodyPr wrap="square">
            <a:spAutoFit/>
          </a:bodyPr>
          <a:lstStyle/>
          <a:p>
            <a:r>
              <a:rPr lang="en-CH" sz="1350" dirty="0"/>
              <a:t>Refs. </a:t>
            </a:r>
            <a:r>
              <a:rPr lang="en-CH" sz="1350" dirty="0">
                <a:hlinkClick r:id="rId5"/>
              </a:rPr>
              <a:t>IBIC 2017</a:t>
            </a:r>
            <a:r>
              <a:rPr lang="en-CH" sz="1350" dirty="0"/>
              <a:t>, </a:t>
            </a:r>
            <a:r>
              <a:rPr lang="en-CH" sz="1350" dirty="0">
                <a:hlinkClick r:id="rId6"/>
              </a:rPr>
              <a:t>IBIC 2019</a:t>
            </a:r>
            <a:r>
              <a:rPr lang="en-CH" sz="1350" dirty="0"/>
              <a:t>, </a:t>
            </a:r>
            <a:r>
              <a:rPr lang="en-CH" sz="1350" dirty="0">
                <a:hlinkClick r:id="rId7"/>
              </a:rPr>
              <a:t>IBIC 2021</a:t>
            </a:r>
            <a:endParaRPr lang="en-CH" sz="1350" dirty="0"/>
          </a:p>
        </p:txBody>
      </p:sp>
      <p:sp>
        <p:nvSpPr>
          <p:cNvPr id="3" name="Slide Number Placeholder 2">
            <a:extLst>
              <a:ext uri="{FF2B5EF4-FFF2-40B4-BE49-F238E27FC236}">
                <a16:creationId xmlns:a16="http://schemas.microsoft.com/office/drawing/2014/main" id="{C540A051-1739-D209-C53B-D2A9E5EE6DEF}"/>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22586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4C92E2-6250-CF29-EBCD-26E7277B419B}"/>
              </a:ext>
            </a:extLst>
          </p:cNvPr>
          <p:cNvSpPr>
            <a:spLocks noGrp="1"/>
          </p:cNvSpPr>
          <p:nvPr>
            <p:ph type="title"/>
          </p:nvPr>
        </p:nvSpPr>
        <p:spPr>
          <a:xfrm>
            <a:off x="612000" y="209550"/>
            <a:ext cx="7920000" cy="540000"/>
          </a:xfrm>
        </p:spPr>
        <p:txBody>
          <a:bodyPr/>
          <a:lstStyle/>
          <a:p>
            <a:r>
              <a:rPr lang="en-CH"/>
              <a:t>Existing BGI’s based on Timepix3</a:t>
            </a:r>
          </a:p>
        </p:txBody>
      </p:sp>
      <p:pic>
        <p:nvPicPr>
          <p:cNvPr id="6" name="Picture 5">
            <a:extLst>
              <a:ext uri="{FF2B5EF4-FFF2-40B4-BE49-F238E27FC236}">
                <a16:creationId xmlns:a16="http://schemas.microsoft.com/office/drawing/2014/main" id="{E192E696-F4AD-2158-BCD6-4BDC81C95D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675" y="2114552"/>
            <a:ext cx="2741846" cy="2056384"/>
          </a:xfrm>
          <a:prstGeom prst="rect">
            <a:avLst/>
          </a:prstGeom>
        </p:spPr>
      </p:pic>
      <p:pic>
        <p:nvPicPr>
          <p:cNvPr id="7" name="Picture 6">
            <a:extLst>
              <a:ext uri="{FF2B5EF4-FFF2-40B4-BE49-F238E27FC236}">
                <a16:creationId xmlns:a16="http://schemas.microsoft.com/office/drawing/2014/main" id="{4B2351BF-F15C-2398-869C-077EF3910E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2737" y="2114550"/>
            <a:ext cx="2741847" cy="2056386"/>
          </a:xfrm>
          <a:prstGeom prst="rect">
            <a:avLst/>
          </a:prstGeom>
        </p:spPr>
      </p:pic>
      <p:pic>
        <p:nvPicPr>
          <p:cNvPr id="8" name="Picture 7">
            <a:extLst>
              <a:ext uri="{FF2B5EF4-FFF2-40B4-BE49-F238E27FC236}">
                <a16:creationId xmlns:a16="http://schemas.microsoft.com/office/drawing/2014/main" id="{C73005A6-48DA-CF91-4273-141DAABE7E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019800" y="2114550"/>
            <a:ext cx="2741847" cy="2056386"/>
          </a:xfrm>
          <a:prstGeom prst="rect">
            <a:avLst/>
          </a:prstGeom>
        </p:spPr>
      </p:pic>
      <p:sp>
        <p:nvSpPr>
          <p:cNvPr id="9" name="TextBox 8">
            <a:extLst>
              <a:ext uri="{FF2B5EF4-FFF2-40B4-BE49-F238E27FC236}">
                <a16:creationId xmlns:a16="http://schemas.microsoft.com/office/drawing/2014/main" id="{7B9A250A-327B-484C-3A31-93B27A16E31C}"/>
              </a:ext>
            </a:extLst>
          </p:cNvPr>
          <p:cNvSpPr txBox="1"/>
          <p:nvPr/>
        </p:nvSpPr>
        <p:spPr>
          <a:xfrm>
            <a:off x="1026774" y="4170936"/>
            <a:ext cx="1256178" cy="276999"/>
          </a:xfrm>
          <a:prstGeom prst="rect">
            <a:avLst/>
          </a:prstGeom>
          <a:noFill/>
        </p:spPr>
        <p:txBody>
          <a:bodyPr wrap="none" rtlCol="0">
            <a:spAutoFit/>
          </a:bodyPr>
          <a:lstStyle/>
          <a:p>
            <a:pPr algn="ctr"/>
            <a:r>
              <a:rPr lang="en-CH" sz="1200" i="1">
                <a:solidFill>
                  <a:schemeClr val="accent5"/>
                </a:solidFill>
              </a:rPr>
              <a:t>PS BGI-Vertical</a:t>
            </a:r>
          </a:p>
        </p:txBody>
      </p:sp>
      <p:sp>
        <p:nvSpPr>
          <p:cNvPr id="10" name="TextBox 9">
            <a:extLst>
              <a:ext uri="{FF2B5EF4-FFF2-40B4-BE49-F238E27FC236}">
                <a16:creationId xmlns:a16="http://schemas.microsoft.com/office/drawing/2014/main" id="{9A71A645-EE5D-0A28-AA01-1FA6A300F7D8}"/>
              </a:ext>
            </a:extLst>
          </p:cNvPr>
          <p:cNvSpPr txBox="1"/>
          <p:nvPr/>
        </p:nvSpPr>
        <p:spPr>
          <a:xfrm>
            <a:off x="3449180" y="4170935"/>
            <a:ext cx="2048959" cy="276999"/>
          </a:xfrm>
          <a:prstGeom prst="rect">
            <a:avLst/>
          </a:prstGeom>
          <a:noFill/>
        </p:spPr>
        <p:txBody>
          <a:bodyPr wrap="none" rtlCol="0">
            <a:spAutoFit/>
          </a:bodyPr>
          <a:lstStyle/>
          <a:p>
            <a:pPr algn="ctr"/>
            <a:r>
              <a:rPr lang="en-CH" sz="1200" i="1">
                <a:solidFill>
                  <a:schemeClr val="accent5"/>
                </a:solidFill>
              </a:rPr>
              <a:t>Field cage + Faraday cage </a:t>
            </a:r>
          </a:p>
        </p:txBody>
      </p:sp>
      <p:sp>
        <p:nvSpPr>
          <p:cNvPr id="11" name="TextBox 10">
            <a:extLst>
              <a:ext uri="{FF2B5EF4-FFF2-40B4-BE49-F238E27FC236}">
                <a16:creationId xmlns:a16="http://schemas.microsoft.com/office/drawing/2014/main" id="{43E0FA66-4D29-BEA2-4392-157350503F1E}"/>
              </a:ext>
            </a:extLst>
          </p:cNvPr>
          <p:cNvSpPr txBox="1"/>
          <p:nvPr/>
        </p:nvSpPr>
        <p:spPr>
          <a:xfrm>
            <a:off x="6024679" y="4170934"/>
            <a:ext cx="2732095" cy="276999"/>
          </a:xfrm>
          <a:prstGeom prst="rect">
            <a:avLst/>
          </a:prstGeom>
          <a:noFill/>
        </p:spPr>
        <p:txBody>
          <a:bodyPr wrap="none" rtlCol="0">
            <a:spAutoFit/>
          </a:bodyPr>
          <a:lstStyle/>
          <a:p>
            <a:pPr algn="ctr"/>
            <a:r>
              <a:rPr lang="en-CH" sz="1200" i="1">
                <a:solidFill>
                  <a:schemeClr val="accent5"/>
                </a:solidFill>
              </a:rPr>
              <a:t>UHV compatible Timepix3 electronics</a:t>
            </a:r>
          </a:p>
        </p:txBody>
      </p:sp>
      <p:sp>
        <p:nvSpPr>
          <p:cNvPr id="12" name="TextBox 11">
            <a:extLst>
              <a:ext uri="{FF2B5EF4-FFF2-40B4-BE49-F238E27FC236}">
                <a16:creationId xmlns:a16="http://schemas.microsoft.com/office/drawing/2014/main" id="{B3D9D181-A4E2-AEE0-ED1C-188163529EBA}"/>
              </a:ext>
            </a:extLst>
          </p:cNvPr>
          <p:cNvSpPr txBox="1"/>
          <p:nvPr/>
        </p:nvSpPr>
        <p:spPr>
          <a:xfrm>
            <a:off x="304800" y="1080488"/>
            <a:ext cx="8106322" cy="523220"/>
          </a:xfrm>
          <a:prstGeom prst="rect">
            <a:avLst/>
          </a:prstGeom>
          <a:noFill/>
        </p:spPr>
        <p:txBody>
          <a:bodyPr wrap="none" rtlCol="0">
            <a:spAutoFit/>
          </a:bodyPr>
          <a:lstStyle/>
          <a:p>
            <a:pPr marL="285750" indent="-285750">
              <a:buClr>
                <a:schemeClr val="accent6"/>
              </a:buClr>
              <a:buFont typeface="Wingdings" pitchFamily="2" charset="2"/>
              <a:buChar char="§"/>
            </a:pPr>
            <a:r>
              <a:rPr lang="en-CH" sz="1400" b="1" dirty="0">
                <a:solidFill>
                  <a:schemeClr val="accent5"/>
                </a:solidFill>
              </a:rPr>
              <a:t>PS BGI-Horizontal &amp; BGI-Vertical </a:t>
            </a:r>
            <a:r>
              <a:rPr lang="en-CH" sz="1400" dirty="0">
                <a:solidFill>
                  <a:schemeClr val="accent5"/>
                </a:solidFill>
              </a:rPr>
              <a:t>profile monitors installed in LS2</a:t>
            </a:r>
          </a:p>
          <a:p>
            <a:pPr marL="285750" indent="-285750">
              <a:buClr>
                <a:schemeClr val="accent6"/>
              </a:buClr>
              <a:buFont typeface="Wingdings" pitchFamily="2" charset="2"/>
              <a:buChar char="§"/>
            </a:pPr>
            <a:r>
              <a:rPr lang="en-CH" sz="1400" b="1" dirty="0">
                <a:solidFill>
                  <a:schemeClr val="accent5"/>
                </a:solidFill>
              </a:rPr>
              <a:t>SPS BGI-Horizontal </a:t>
            </a:r>
            <a:r>
              <a:rPr lang="en-CH" sz="1400" dirty="0">
                <a:solidFill>
                  <a:schemeClr val="accent5"/>
                </a:solidFill>
              </a:rPr>
              <a:t>installed during YETS 23/24, </a:t>
            </a:r>
            <a:r>
              <a:rPr lang="en-CH" sz="1400" b="1" dirty="0">
                <a:solidFill>
                  <a:schemeClr val="accent5"/>
                </a:solidFill>
              </a:rPr>
              <a:t>SPS BGI-Vertical </a:t>
            </a:r>
            <a:r>
              <a:rPr lang="en-CH" sz="1400" dirty="0">
                <a:solidFill>
                  <a:schemeClr val="accent5"/>
                </a:solidFill>
              </a:rPr>
              <a:t>to be installed YETS 24/25 </a:t>
            </a:r>
          </a:p>
        </p:txBody>
      </p:sp>
      <p:sp>
        <p:nvSpPr>
          <p:cNvPr id="2" name="Slide Number Placeholder 1">
            <a:extLst>
              <a:ext uri="{FF2B5EF4-FFF2-40B4-BE49-F238E27FC236}">
                <a16:creationId xmlns:a16="http://schemas.microsoft.com/office/drawing/2014/main" id="{94B72000-3AC1-831B-C6E0-648BA9315252}"/>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2898744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86223-ADFD-0AF0-240C-5D18010DE0CF}"/>
              </a:ext>
            </a:extLst>
          </p:cNvPr>
          <p:cNvSpPr>
            <a:spLocks noGrp="1"/>
          </p:cNvSpPr>
          <p:nvPr>
            <p:ph type="title"/>
          </p:nvPr>
        </p:nvSpPr>
        <p:spPr/>
        <p:txBody>
          <a:bodyPr/>
          <a:lstStyle/>
          <a:p>
            <a:r>
              <a:rPr lang="en-CH" dirty="0"/>
              <a:t>Example: Beam Evolution Measurments </a:t>
            </a:r>
          </a:p>
        </p:txBody>
      </p:sp>
      <p:pic>
        <p:nvPicPr>
          <p:cNvPr id="6" name="Picture 5" descr="A purple and pink light&#10;&#10;Description automatically generated with medium confidence">
            <a:extLst>
              <a:ext uri="{FF2B5EF4-FFF2-40B4-BE49-F238E27FC236}">
                <a16:creationId xmlns:a16="http://schemas.microsoft.com/office/drawing/2014/main" id="{C719B791-897B-3519-2D1B-E0C8B3729E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9091" y="723238"/>
            <a:ext cx="4642909" cy="2679432"/>
          </a:xfrm>
          <a:prstGeom prst="rect">
            <a:avLst/>
          </a:prstGeom>
        </p:spPr>
      </p:pic>
      <p:sp>
        <p:nvSpPr>
          <p:cNvPr id="7" name="TextBox 6">
            <a:extLst>
              <a:ext uri="{FF2B5EF4-FFF2-40B4-BE49-F238E27FC236}">
                <a16:creationId xmlns:a16="http://schemas.microsoft.com/office/drawing/2014/main" id="{4780BFF5-DBB7-F3D9-6406-1AA559E1EEDB}"/>
              </a:ext>
            </a:extLst>
          </p:cNvPr>
          <p:cNvSpPr txBox="1"/>
          <p:nvPr/>
        </p:nvSpPr>
        <p:spPr>
          <a:xfrm>
            <a:off x="395536" y="1141853"/>
            <a:ext cx="3493555" cy="1962076"/>
          </a:xfrm>
          <a:prstGeom prst="rect">
            <a:avLst/>
          </a:prstGeom>
          <a:noFill/>
        </p:spPr>
        <p:txBody>
          <a:bodyPr wrap="square">
            <a:spAutoFit/>
          </a:bodyPr>
          <a:lstStyle/>
          <a:p>
            <a:pPr algn="l"/>
            <a:r>
              <a:rPr lang="en-US" sz="1350" dirty="0"/>
              <a:t>Measuring many profiles over the course of one cycle, provides information on the evolution of:</a:t>
            </a:r>
          </a:p>
          <a:p>
            <a:pPr algn="l"/>
            <a:endParaRPr lang="en-US" sz="1350" dirty="0"/>
          </a:p>
          <a:p>
            <a:pPr marL="300038" indent="-300038">
              <a:buAutoNum type="romanLcPeriod"/>
            </a:pPr>
            <a:r>
              <a:rPr lang="en-US" sz="1350" dirty="0"/>
              <a:t>Profile distribution</a:t>
            </a:r>
          </a:p>
          <a:p>
            <a:pPr marL="300038" indent="-300038">
              <a:buAutoNum type="romanLcPeriod"/>
            </a:pPr>
            <a:r>
              <a:rPr lang="en-US" sz="1350" dirty="0"/>
              <a:t>Transverse emittance</a:t>
            </a:r>
          </a:p>
          <a:p>
            <a:pPr marL="300038" indent="-300038">
              <a:buAutoNum type="romanLcPeriod"/>
            </a:pPr>
            <a:r>
              <a:rPr lang="en-US" sz="1350" dirty="0"/>
              <a:t>Beam position</a:t>
            </a:r>
          </a:p>
          <a:p>
            <a:pPr marL="300038" indent="-300038">
              <a:buAutoNum type="romanLcPeriod"/>
            </a:pPr>
            <a:r>
              <a:rPr lang="en-US" sz="1350" dirty="0"/>
              <a:t>Relative intensity</a:t>
            </a:r>
          </a:p>
          <a:p>
            <a:pPr marL="214313" indent="-214313">
              <a:buFont typeface="Arial" panose="020B0604020202020204" pitchFamily="34" charset="0"/>
              <a:buChar char="•"/>
            </a:pPr>
            <a:endParaRPr lang="en-US" sz="1350" dirty="0">
              <a:solidFill>
                <a:schemeClr val="tx2"/>
              </a:solidFill>
            </a:endParaRPr>
          </a:p>
        </p:txBody>
      </p:sp>
      <p:pic>
        <p:nvPicPr>
          <p:cNvPr id="8" name="Picture 7" descr="A black and white rectangle with a black border&#10;&#10;Description automatically generated">
            <a:extLst>
              <a:ext uri="{FF2B5EF4-FFF2-40B4-BE49-F238E27FC236}">
                <a16:creationId xmlns:a16="http://schemas.microsoft.com/office/drawing/2014/main" id="{3B6BFA03-7AB2-C09E-B991-782AD7468F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3498550"/>
            <a:ext cx="6840760" cy="1219803"/>
          </a:xfrm>
          <a:prstGeom prst="rect">
            <a:avLst/>
          </a:prstGeom>
        </p:spPr>
      </p:pic>
      <p:sp>
        <p:nvSpPr>
          <p:cNvPr id="9" name="Slide Number Placeholder 8">
            <a:extLst>
              <a:ext uri="{FF2B5EF4-FFF2-40B4-BE49-F238E27FC236}">
                <a16:creationId xmlns:a16="http://schemas.microsoft.com/office/drawing/2014/main" id="{8A284725-4198-6281-A1B4-E44A66877894}"/>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341310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A5E02-09D6-B7C6-5B41-AFED363241C9}"/>
              </a:ext>
            </a:extLst>
          </p:cNvPr>
          <p:cNvSpPr>
            <a:spLocks noGrp="1"/>
          </p:cNvSpPr>
          <p:nvPr>
            <p:ph type="title"/>
          </p:nvPr>
        </p:nvSpPr>
        <p:spPr/>
        <p:txBody>
          <a:bodyPr/>
          <a:lstStyle/>
          <a:p>
            <a:r>
              <a:rPr lang="en-GB" dirty="0"/>
              <a:t>Status of PS &amp; SPS BGI’s</a:t>
            </a:r>
          </a:p>
        </p:txBody>
      </p:sp>
      <p:sp>
        <p:nvSpPr>
          <p:cNvPr id="3" name="Slide Number Placeholder 2">
            <a:extLst>
              <a:ext uri="{FF2B5EF4-FFF2-40B4-BE49-F238E27FC236}">
                <a16:creationId xmlns:a16="http://schemas.microsoft.com/office/drawing/2014/main" id="{AD5FD394-B0A4-8F68-1587-72A28D41C50D}"/>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6" name="Content Placeholder 2">
            <a:extLst>
              <a:ext uri="{FF2B5EF4-FFF2-40B4-BE49-F238E27FC236}">
                <a16:creationId xmlns:a16="http://schemas.microsoft.com/office/drawing/2014/main" id="{AC5F6769-7CFD-21B7-5EBC-3BD72C2D96DC}"/>
              </a:ext>
            </a:extLst>
          </p:cNvPr>
          <p:cNvSpPr txBox="1">
            <a:spLocks/>
          </p:cNvSpPr>
          <p:nvPr/>
        </p:nvSpPr>
        <p:spPr>
          <a:xfrm>
            <a:off x="612000" y="699542"/>
            <a:ext cx="7920000" cy="4176464"/>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600" b="1" dirty="0"/>
              <a:t>Current Status</a:t>
            </a:r>
          </a:p>
          <a:p>
            <a:pPr marL="285750" indent="-285750">
              <a:buFont typeface="Arial" panose="020B0604020202020204" pitchFamily="34" charset="0"/>
              <a:buChar char="•"/>
            </a:pPr>
            <a:r>
              <a:rPr lang="en-GB" sz="1600" dirty="0"/>
              <a:t>Despite promising results (*), PS &amp; SPS BGI’s are not yet fully operational. </a:t>
            </a:r>
          </a:p>
          <a:p>
            <a:pPr marL="285750" indent="-285750">
              <a:buFont typeface="Arial" panose="020B0604020202020204" pitchFamily="34" charset="0"/>
              <a:buChar char="•"/>
            </a:pPr>
            <a:r>
              <a:rPr lang="en-GB" sz="1600" dirty="0">
                <a:hlinkClick r:id="rId2"/>
              </a:rPr>
              <a:t>Review held 3</a:t>
            </a:r>
            <a:r>
              <a:rPr lang="en-GB" sz="1600" baseline="30000" dirty="0">
                <a:hlinkClick r:id="rId2"/>
              </a:rPr>
              <a:t>rd</a:t>
            </a:r>
            <a:r>
              <a:rPr lang="en-GB" sz="1600" dirty="0">
                <a:hlinkClick r:id="rId2"/>
              </a:rPr>
              <a:t> September 2024 </a:t>
            </a:r>
            <a:r>
              <a:rPr lang="en-GB" sz="1600" dirty="0"/>
              <a:t>→ outcome </a:t>
            </a:r>
            <a:r>
              <a:rPr lang="en-GB" sz="1600" dirty="0">
                <a:hlinkClick r:id="rId3"/>
              </a:rPr>
              <a:t>EDMS 3161142</a:t>
            </a:r>
            <a:r>
              <a:rPr lang="en-GB" sz="1600" dirty="0"/>
              <a:t>  </a:t>
            </a:r>
          </a:p>
          <a:p>
            <a:pPr marL="285750" indent="-285750">
              <a:buFont typeface="Arial" panose="020B0604020202020204" pitchFamily="34" charset="0"/>
              <a:buChar char="•"/>
            </a:pPr>
            <a:r>
              <a:rPr lang="en-GB" sz="1600" dirty="0"/>
              <a:t>Follow-up at </a:t>
            </a:r>
            <a:r>
              <a:rPr lang="en-GB" sz="1600" dirty="0">
                <a:hlinkClick r:id="rId4"/>
              </a:rPr>
              <a:t>BI-Technical Board on 28</a:t>
            </a:r>
            <a:r>
              <a:rPr lang="en-GB" sz="1600" baseline="30000" dirty="0">
                <a:hlinkClick r:id="rId4"/>
              </a:rPr>
              <a:t>th</a:t>
            </a:r>
            <a:r>
              <a:rPr lang="en-GB" sz="1600" dirty="0">
                <a:hlinkClick r:id="rId4"/>
              </a:rPr>
              <a:t> November</a:t>
            </a:r>
            <a:endParaRPr lang="en-GB" sz="1600" dirty="0"/>
          </a:p>
          <a:p>
            <a:pPr marL="285750" indent="-285750">
              <a:buFont typeface="Arial" panose="020B0604020202020204" pitchFamily="34" charset="0"/>
              <a:buChar char="•"/>
            </a:pPr>
            <a:endParaRPr lang="en-GB" sz="1600" dirty="0"/>
          </a:p>
          <a:p>
            <a:pPr marL="0" indent="0">
              <a:buNone/>
            </a:pPr>
            <a:r>
              <a:rPr lang="en-GB" sz="1600" b="1" dirty="0"/>
              <a:t>Main Outcomes</a:t>
            </a:r>
          </a:p>
          <a:p>
            <a:pPr marL="342900" indent="-342900">
              <a:buFont typeface="+mj-lt"/>
              <a:buAutoNum type="arabicPeriod"/>
            </a:pPr>
            <a:r>
              <a:rPr lang="en-GB" sz="1600" dirty="0"/>
              <a:t>Move immediately to FESA-on-SoC platform.</a:t>
            </a:r>
          </a:p>
          <a:p>
            <a:pPr marL="800100" lvl="1" indent="-342900">
              <a:buFont typeface="Arial" panose="020B0604020202020204" pitchFamily="34" charset="0"/>
              <a:buChar char="•"/>
            </a:pPr>
            <a:r>
              <a:rPr lang="en-GB" sz="1400" dirty="0"/>
              <a:t>In progress.</a:t>
            </a:r>
          </a:p>
          <a:p>
            <a:pPr marL="342900" indent="-342900">
              <a:buFont typeface="+mj-lt"/>
              <a:buAutoNum type="arabicPeriod"/>
            </a:pPr>
            <a:r>
              <a:rPr lang="en-GB" sz="1600" dirty="0"/>
              <a:t>Highest priority is to solve SPS BGI communication problem with Timepix3 during AWAKE &amp; LHC25 cycles:</a:t>
            </a:r>
          </a:p>
          <a:p>
            <a:pPr marL="800100" lvl="1" indent="-342900">
              <a:buFont typeface="Arial" panose="020B0604020202020204" pitchFamily="34" charset="0"/>
              <a:buChar char="•"/>
            </a:pPr>
            <a:r>
              <a:rPr lang="en-GB" sz="1400" dirty="0"/>
              <a:t>Investigations made at ATS EMC lab in November 2024, symptoms reproduced, issues identified &amp; potential solutions to be implemented during EYETS 24/25 &amp; validated during 2025 run.</a:t>
            </a:r>
          </a:p>
          <a:p>
            <a:pPr marL="800100" lvl="1" indent="-342900">
              <a:buFont typeface="Arial" panose="020B0604020202020204" pitchFamily="34" charset="0"/>
              <a:buChar char="•"/>
            </a:pPr>
            <a:r>
              <a:rPr lang="en-GB" sz="1400" dirty="0"/>
              <a:t>Important to solve this with a view to the LHC BGI &amp; to validate the operation of Timepix4 in the LHC in 2026.   </a:t>
            </a:r>
          </a:p>
          <a:p>
            <a:pPr marL="285750" indent="-285750">
              <a:buFont typeface="Arial" panose="020B0604020202020204" pitchFamily="34" charset="0"/>
              <a:buChar char="•"/>
            </a:pPr>
            <a:endParaRPr lang="en-GB" sz="1600" dirty="0"/>
          </a:p>
          <a:p>
            <a:pPr marL="0" indent="0">
              <a:buNone/>
            </a:pPr>
            <a:endParaRPr lang="en-GB" sz="1600" dirty="0"/>
          </a:p>
          <a:p>
            <a:endParaRPr lang="en-GB" sz="1800" dirty="0">
              <a:solidFill>
                <a:srgbClr val="002060"/>
              </a:solidFill>
            </a:endParaRPr>
          </a:p>
        </p:txBody>
      </p:sp>
      <p:sp>
        <p:nvSpPr>
          <p:cNvPr id="4" name="TextBox 3">
            <a:extLst>
              <a:ext uri="{FF2B5EF4-FFF2-40B4-BE49-F238E27FC236}">
                <a16:creationId xmlns:a16="http://schemas.microsoft.com/office/drawing/2014/main" id="{6E66E4D8-141F-9739-8D83-602C455D0174}"/>
              </a:ext>
            </a:extLst>
          </p:cNvPr>
          <p:cNvSpPr txBox="1"/>
          <p:nvPr/>
        </p:nvSpPr>
        <p:spPr>
          <a:xfrm>
            <a:off x="2889104" y="4803998"/>
            <a:ext cx="3365791" cy="276999"/>
          </a:xfrm>
          <a:prstGeom prst="rect">
            <a:avLst/>
          </a:prstGeom>
          <a:noFill/>
        </p:spPr>
        <p:txBody>
          <a:bodyPr wrap="square">
            <a:spAutoFit/>
          </a:bodyPr>
          <a:lstStyle/>
          <a:p>
            <a:pPr algn="ctr"/>
            <a:r>
              <a:rPr lang="en-GB" sz="1200" dirty="0"/>
              <a:t>(*) Refs.: </a:t>
            </a:r>
            <a:r>
              <a:rPr lang="en-GB" sz="1200" dirty="0">
                <a:hlinkClick r:id="rId5"/>
              </a:rPr>
              <a:t>https://bgi.web.cern.ch/papers/</a:t>
            </a:r>
            <a:endParaRPr lang="en-GB" sz="1200" dirty="0"/>
          </a:p>
        </p:txBody>
      </p:sp>
    </p:spTree>
    <p:extLst>
      <p:ext uri="{BB962C8B-B14F-4D97-AF65-F5344CB8AC3E}">
        <p14:creationId xmlns:p14="http://schemas.microsoft.com/office/powerpoint/2010/main" val="4101587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C9D378-40E9-F3CF-61B8-177E5F6E3394}"/>
              </a:ext>
            </a:extLst>
          </p:cNvPr>
          <p:cNvSpPr>
            <a:spLocks noGrp="1"/>
          </p:cNvSpPr>
          <p:nvPr>
            <p:ph type="title"/>
          </p:nvPr>
        </p:nvSpPr>
        <p:spPr/>
        <p:txBody>
          <a:bodyPr/>
          <a:lstStyle/>
          <a:p>
            <a:r>
              <a:rPr lang="en-CH" dirty="0"/>
              <a:t>LHC BGI (2007-2018): MCP/Optical Based</a:t>
            </a:r>
          </a:p>
        </p:txBody>
      </p:sp>
      <p:sp>
        <p:nvSpPr>
          <p:cNvPr id="7" name="TextBox 6">
            <a:extLst>
              <a:ext uri="{FF2B5EF4-FFF2-40B4-BE49-F238E27FC236}">
                <a16:creationId xmlns:a16="http://schemas.microsoft.com/office/drawing/2014/main" id="{CE3E8A58-C8B5-1DEF-6EE3-1B53EE35F88C}"/>
              </a:ext>
            </a:extLst>
          </p:cNvPr>
          <p:cNvSpPr txBox="1"/>
          <p:nvPr/>
        </p:nvSpPr>
        <p:spPr>
          <a:xfrm>
            <a:off x="381000" y="1047750"/>
            <a:ext cx="8001000" cy="523220"/>
          </a:xfrm>
          <a:prstGeom prst="rect">
            <a:avLst/>
          </a:prstGeom>
          <a:noFill/>
        </p:spPr>
        <p:txBody>
          <a:bodyPr wrap="square" rtlCol="0">
            <a:spAutoFit/>
          </a:bodyPr>
          <a:lstStyle/>
          <a:p>
            <a:r>
              <a:rPr lang="en-CH" sz="1400" b="1" dirty="0">
                <a:solidFill>
                  <a:schemeClr val="accent5"/>
                </a:solidFill>
              </a:rPr>
              <a:t>BGI’s were originally installed in the LHC</a:t>
            </a:r>
            <a:r>
              <a:rPr lang="en-CH" sz="1400" dirty="0">
                <a:solidFill>
                  <a:schemeClr val="accent5"/>
                </a:solidFill>
              </a:rPr>
              <a:t>, but removed in 2017/18 due to damage to the instruments caused by </a:t>
            </a:r>
            <a:r>
              <a:rPr lang="en-CH" sz="1400" b="1" dirty="0">
                <a:solidFill>
                  <a:schemeClr val="accent5"/>
                </a:solidFill>
              </a:rPr>
              <a:t>beam induced heating</a:t>
            </a:r>
            <a:r>
              <a:rPr lang="en-CH" sz="1400" dirty="0">
                <a:solidFill>
                  <a:schemeClr val="accent5"/>
                </a:solidFill>
              </a:rPr>
              <a:t>.</a:t>
            </a:r>
          </a:p>
        </p:txBody>
      </p:sp>
      <p:sp>
        <p:nvSpPr>
          <p:cNvPr id="9" name="TextBox 8">
            <a:extLst>
              <a:ext uri="{FF2B5EF4-FFF2-40B4-BE49-F238E27FC236}">
                <a16:creationId xmlns:a16="http://schemas.microsoft.com/office/drawing/2014/main" id="{40975D47-D5F0-2ED1-0463-3BF93F8FF859}"/>
              </a:ext>
            </a:extLst>
          </p:cNvPr>
          <p:cNvSpPr txBox="1"/>
          <p:nvPr/>
        </p:nvSpPr>
        <p:spPr>
          <a:xfrm>
            <a:off x="381000" y="1570970"/>
            <a:ext cx="8001000" cy="523220"/>
          </a:xfrm>
          <a:prstGeom prst="rect">
            <a:avLst/>
          </a:prstGeom>
          <a:noFill/>
        </p:spPr>
        <p:txBody>
          <a:bodyPr wrap="square" rtlCol="0">
            <a:spAutoFit/>
          </a:bodyPr>
          <a:lstStyle/>
          <a:p>
            <a:r>
              <a:rPr lang="en-CH" sz="1400" dirty="0">
                <a:solidFill>
                  <a:schemeClr val="accent5"/>
                </a:solidFill>
              </a:rPr>
              <a:t>Original design based on detection of ionisation electrons with a Microchannel Plate (MCP) + Phosphor Screen + Optics + Intensified Camera. </a:t>
            </a:r>
          </a:p>
        </p:txBody>
      </p:sp>
      <p:sp>
        <p:nvSpPr>
          <p:cNvPr id="8" name="TextBox 7">
            <a:extLst>
              <a:ext uri="{FF2B5EF4-FFF2-40B4-BE49-F238E27FC236}">
                <a16:creationId xmlns:a16="http://schemas.microsoft.com/office/drawing/2014/main" id="{46DA687C-EEF7-63F6-14A6-B5179BE33F2B}"/>
              </a:ext>
            </a:extLst>
          </p:cNvPr>
          <p:cNvSpPr txBox="1"/>
          <p:nvPr/>
        </p:nvSpPr>
        <p:spPr>
          <a:xfrm>
            <a:off x="381000" y="2212360"/>
            <a:ext cx="4038600" cy="2154436"/>
          </a:xfrm>
          <a:prstGeom prst="rect">
            <a:avLst/>
          </a:prstGeom>
          <a:noFill/>
        </p:spPr>
        <p:txBody>
          <a:bodyPr wrap="square" rtlCol="0">
            <a:spAutoFit/>
          </a:bodyPr>
          <a:lstStyle/>
          <a:p>
            <a:r>
              <a:rPr lang="en-CH" sz="1400" b="1" dirty="0">
                <a:solidFill>
                  <a:schemeClr val="accent5"/>
                </a:solidFill>
              </a:rPr>
              <a:t>Technical Limitations:</a:t>
            </a:r>
          </a:p>
          <a:p>
            <a:pPr marL="285750" indent="-285750">
              <a:buClr>
                <a:schemeClr val="accent6"/>
              </a:buClr>
              <a:buFont typeface="Wingdings" pitchFamily="2" charset="2"/>
              <a:buChar char="§"/>
            </a:pPr>
            <a:endParaRPr lang="en-CH" sz="800" b="1" dirty="0">
              <a:solidFill>
                <a:schemeClr val="accent5"/>
              </a:solidFill>
            </a:endParaRPr>
          </a:p>
          <a:p>
            <a:pPr marL="285750" indent="-285750">
              <a:buClr>
                <a:schemeClr val="accent6"/>
              </a:buClr>
              <a:buFont typeface="Wingdings" pitchFamily="2" charset="2"/>
              <a:buChar char="§"/>
            </a:pPr>
            <a:r>
              <a:rPr lang="en-CH" sz="1400" b="1" dirty="0">
                <a:solidFill>
                  <a:schemeClr val="accent5"/>
                </a:solidFill>
              </a:rPr>
              <a:t>Impedance </a:t>
            </a:r>
            <a:r>
              <a:rPr lang="en-CH" sz="1400" dirty="0">
                <a:solidFill>
                  <a:schemeClr val="accent5"/>
                </a:solidFill>
              </a:rPr>
              <a:t>no problem for beam, but 260W power into instrument; </a:t>
            </a:r>
            <a:endParaRPr lang="en-CH" sz="800" dirty="0">
              <a:solidFill>
                <a:schemeClr val="accent5"/>
              </a:solidFill>
            </a:endParaRPr>
          </a:p>
          <a:p>
            <a:pPr marL="285750" indent="-285750">
              <a:buClr>
                <a:schemeClr val="accent6"/>
              </a:buClr>
              <a:buFont typeface="Wingdings" pitchFamily="2" charset="2"/>
              <a:buChar char="§"/>
            </a:pPr>
            <a:endParaRPr lang="en-CH" sz="1400" b="1" dirty="0">
              <a:solidFill>
                <a:schemeClr val="accent5"/>
              </a:solidFill>
            </a:endParaRPr>
          </a:p>
          <a:p>
            <a:pPr marL="285750" indent="-285750">
              <a:buClr>
                <a:schemeClr val="accent6"/>
              </a:buClr>
              <a:buFont typeface="Wingdings" pitchFamily="2" charset="2"/>
              <a:buChar char="§"/>
            </a:pPr>
            <a:endParaRPr lang="en-CH" sz="1400" b="1" dirty="0">
              <a:solidFill>
                <a:schemeClr val="accent5"/>
              </a:solidFill>
            </a:endParaRPr>
          </a:p>
          <a:p>
            <a:pPr marL="285750" indent="-285750">
              <a:buClr>
                <a:schemeClr val="accent6"/>
              </a:buClr>
              <a:buFont typeface="Wingdings" pitchFamily="2" charset="2"/>
              <a:buChar char="§"/>
            </a:pPr>
            <a:r>
              <a:rPr lang="en-CH" sz="1400" b="1" dirty="0">
                <a:solidFill>
                  <a:schemeClr val="accent5"/>
                </a:solidFill>
              </a:rPr>
              <a:t>Inhomogeuous ageing </a:t>
            </a:r>
            <a:r>
              <a:rPr lang="en-CH" sz="1400" dirty="0">
                <a:solidFill>
                  <a:schemeClr val="accent5"/>
                </a:solidFill>
              </a:rPr>
              <a:t>of MCP / Phosphor / Intensitifed camera.</a:t>
            </a:r>
          </a:p>
          <a:p>
            <a:endParaRPr lang="en-CH" sz="1400" dirty="0">
              <a:solidFill>
                <a:schemeClr val="accent5"/>
              </a:solidFill>
            </a:endParaRPr>
          </a:p>
          <a:p>
            <a:endParaRPr lang="en-CH" sz="1400" dirty="0">
              <a:solidFill>
                <a:schemeClr val="accent5"/>
              </a:solidFill>
            </a:endParaRPr>
          </a:p>
        </p:txBody>
      </p:sp>
      <p:sp>
        <p:nvSpPr>
          <p:cNvPr id="12" name="TextBox 11">
            <a:extLst>
              <a:ext uri="{FF2B5EF4-FFF2-40B4-BE49-F238E27FC236}">
                <a16:creationId xmlns:a16="http://schemas.microsoft.com/office/drawing/2014/main" id="{B13B7451-CC26-5619-B064-9BF36A492F2C}"/>
              </a:ext>
            </a:extLst>
          </p:cNvPr>
          <p:cNvSpPr txBox="1"/>
          <p:nvPr/>
        </p:nvSpPr>
        <p:spPr>
          <a:xfrm>
            <a:off x="4505123" y="2212360"/>
            <a:ext cx="4038600" cy="1846659"/>
          </a:xfrm>
          <a:prstGeom prst="rect">
            <a:avLst/>
          </a:prstGeom>
          <a:noFill/>
        </p:spPr>
        <p:txBody>
          <a:bodyPr wrap="square" rtlCol="0">
            <a:spAutoFit/>
          </a:bodyPr>
          <a:lstStyle/>
          <a:p>
            <a:r>
              <a:rPr lang="en-CH" sz="1400" b="1" dirty="0">
                <a:solidFill>
                  <a:schemeClr val="accent5"/>
                </a:solidFill>
              </a:rPr>
              <a:t>Performance Limitations:</a:t>
            </a:r>
          </a:p>
          <a:p>
            <a:pPr marL="285750" indent="-285750">
              <a:buClr>
                <a:schemeClr val="accent6"/>
              </a:buClr>
              <a:buFont typeface="Wingdings" pitchFamily="2" charset="2"/>
              <a:buChar char="§"/>
            </a:pPr>
            <a:endParaRPr lang="en-CH" sz="800" b="1" dirty="0">
              <a:solidFill>
                <a:schemeClr val="accent5"/>
              </a:solidFill>
            </a:endParaRPr>
          </a:p>
          <a:p>
            <a:pPr marL="285750" indent="-285750">
              <a:buClr>
                <a:schemeClr val="accent6"/>
              </a:buClr>
              <a:buFont typeface="Wingdings" pitchFamily="2" charset="2"/>
              <a:buChar char="§"/>
            </a:pPr>
            <a:r>
              <a:rPr lang="en-CH" sz="1400" b="1" dirty="0">
                <a:solidFill>
                  <a:schemeClr val="accent5"/>
                </a:solidFill>
              </a:rPr>
              <a:t>Distortion</a:t>
            </a:r>
            <a:r>
              <a:rPr lang="en-CH" sz="1400" dirty="0">
                <a:solidFill>
                  <a:schemeClr val="accent5"/>
                </a:solidFill>
              </a:rPr>
              <a:t> to measured profile at E&gt;4 TeV; </a:t>
            </a:r>
            <a:endParaRPr lang="en-CH" sz="800" dirty="0">
              <a:solidFill>
                <a:schemeClr val="accent5"/>
              </a:solidFill>
            </a:endParaRPr>
          </a:p>
          <a:p>
            <a:pPr>
              <a:buClr>
                <a:schemeClr val="accent6"/>
              </a:buClr>
            </a:pPr>
            <a:endParaRPr lang="en-CH" sz="800" dirty="0">
              <a:solidFill>
                <a:schemeClr val="accent5"/>
              </a:solidFill>
            </a:endParaRPr>
          </a:p>
          <a:p>
            <a:pPr marL="285750" indent="-285750">
              <a:buClr>
                <a:schemeClr val="accent6"/>
              </a:buClr>
              <a:buFont typeface="Wingdings" pitchFamily="2" charset="2"/>
              <a:buChar char="§"/>
            </a:pPr>
            <a:endParaRPr lang="en-CH" sz="1400" b="1" dirty="0">
              <a:solidFill>
                <a:schemeClr val="accent5"/>
              </a:solidFill>
            </a:endParaRPr>
          </a:p>
          <a:p>
            <a:pPr marL="285750" indent="-285750">
              <a:buClr>
                <a:schemeClr val="accent6"/>
              </a:buClr>
              <a:buFont typeface="Wingdings" pitchFamily="2" charset="2"/>
              <a:buChar char="§"/>
            </a:pPr>
            <a:endParaRPr lang="en-CH" sz="1400" b="1" dirty="0">
              <a:solidFill>
                <a:schemeClr val="accent5"/>
              </a:solidFill>
            </a:endParaRPr>
          </a:p>
          <a:p>
            <a:pPr marL="285750" indent="-285750">
              <a:buClr>
                <a:schemeClr val="accent6"/>
              </a:buClr>
              <a:buFont typeface="Wingdings" pitchFamily="2" charset="2"/>
              <a:buChar char="§"/>
            </a:pPr>
            <a:r>
              <a:rPr lang="en-CH" sz="1400" b="1" dirty="0">
                <a:solidFill>
                  <a:schemeClr val="accent5"/>
                </a:solidFill>
              </a:rPr>
              <a:t>Not an independent measurement</a:t>
            </a:r>
            <a:r>
              <a:rPr lang="en-CH" sz="1400" dirty="0">
                <a:solidFill>
                  <a:schemeClr val="accent5"/>
                </a:solidFill>
              </a:rPr>
              <a:t>, due to need to cross-calibrate with BWS to remove optical aberations (PSF of optics).</a:t>
            </a:r>
          </a:p>
        </p:txBody>
      </p:sp>
      <p:sp>
        <p:nvSpPr>
          <p:cNvPr id="2" name="Slide Number Placeholder 1">
            <a:extLst>
              <a:ext uri="{FF2B5EF4-FFF2-40B4-BE49-F238E27FC236}">
                <a16:creationId xmlns:a16="http://schemas.microsoft.com/office/drawing/2014/main" id="{955AA2CA-1A2E-191C-01FC-F3297EBBFDC4}"/>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373881110"/>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21684</TotalTime>
  <Words>2407</Words>
  <Application>Microsoft Macintosh PowerPoint</Application>
  <PresentationFormat>On-screen Show (16:9)</PresentationFormat>
  <Paragraphs>358</Paragraphs>
  <Slides>25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Wingdings</vt:lpstr>
      <vt:lpstr>Thème Office</vt:lpstr>
      <vt:lpstr>Beam Gas Ionisation (BGI) Profile Monitor: Development </vt:lpstr>
      <vt:lpstr>Outline</vt:lpstr>
      <vt:lpstr>Beam Gas Ionisation (BGI) Profile Monitor</vt:lpstr>
      <vt:lpstr>Ionisation Electron Detection</vt:lpstr>
      <vt:lpstr>Beam Profile Measurement</vt:lpstr>
      <vt:lpstr>Existing BGI’s based on Timepix3</vt:lpstr>
      <vt:lpstr>Example: Beam Evolution Measurments </vt:lpstr>
      <vt:lpstr>Status of PS &amp; SPS BGI’s</vt:lpstr>
      <vt:lpstr>LHC BGI (2007-2018): MCP/Optical Based</vt:lpstr>
      <vt:lpstr>HL-LHC BGI: Timepix4 Based</vt:lpstr>
      <vt:lpstr>Beam Halo Measurement with HL-LHC BGI?</vt:lpstr>
      <vt:lpstr>Expected Ionisation Electron Yields</vt:lpstr>
      <vt:lpstr>Expected Ionisation Electron Yields</vt:lpstr>
      <vt:lpstr>Readout Limitations</vt:lpstr>
      <vt:lpstr>Expected Ionisation Electron Yields</vt:lpstr>
      <vt:lpstr>Maximum Rates Per Pixel</vt:lpstr>
      <vt:lpstr>Beam Halo “Signal”</vt:lpstr>
      <vt:lpstr>Avoiding Saturation with Gas Injection</vt:lpstr>
      <vt:lpstr>Backgrounds</vt:lpstr>
      <vt:lpstr>Systematics (I)</vt:lpstr>
      <vt:lpstr>Systematics (II)</vt:lpstr>
      <vt:lpstr>‘Template questions’</vt:lpstr>
      <vt:lpstr>‘Template questions’</vt:lpstr>
      <vt:lpstr>Summary Table</vt:lpstr>
      <vt:lpstr>Conclusion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James Storey</cp:lastModifiedBy>
  <cp:revision>217</cp:revision>
  <dcterms:created xsi:type="dcterms:W3CDTF">2016-02-11T10:47:23Z</dcterms:created>
  <dcterms:modified xsi:type="dcterms:W3CDTF">2024-12-18T13:28:18Z</dcterms:modified>
</cp:coreProperties>
</file>