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62" r:id="rId3"/>
    <p:sldId id="265" r:id="rId4"/>
    <p:sldId id="267" r:id="rId5"/>
    <p:sldId id="269" r:id="rId6"/>
    <p:sldId id="271" r:id="rId7"/>
    <p:sldId id="268" r:id="rId8"/>
    <p:sldId id="270" r:id="rId9"/>
    <p:sldId id="272" r:id="rId1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DE8C80-1A27-486C-BE61-4486A2B2C8FB}">
          <p14:sldIdLst>
            <p14:sldId id="263"/>
            <p14:sldId id="262"/>
            <p14:sldId id="265"/>
            <p14:sldId id="267"/>
            <p14:sldId id="269"/>
            <p14:sldId id="271"/>
            <p14:sldId id="268"/>
            <p14:sldId id="270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573"/>
    <a:srgbClr val="3C3B6C"/>
    <a:srgbClr val="FFFFFF"/>
    <a:srgbClr val="800000"/>
    <a:srgbClr val="000000"/>
    <a:srgbClr val="4CA9CB"/>
    <a:srgbClr val="00558C"/>
    <a:srgbClr val="0090BB"/>
    <a:srgbClr val="7FD7A7"/>
    <a:srgbClr val="005B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96" d="100"/>
          <a:sy n="96" d="100"/>
        </p:scale>
        <p:origin x="96" y="6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BSRH Implementaiton  @ HL-LHC Review, 18-Dec-2024 - F. R. 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BSRH Implementaiton  @ HL-LHC Review, 18-Dec-2024 - F. R. 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202020"/>
                </a:solidFill>
                <a:effectLst/>
                <a:latin typeface="Liberation Sans"/>
              </a:rPr>
              <a:t>Wrap up on beam halo monitoring status, options and path forward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31640" y="2430150"/>
            <a:ext cx="6872808" cy="135000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F. Roncarolo</a:t>
            </a:r>
          </a:p>
          <a:p>
            <a:endParaRPr lang="en-US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HL-LHC Beam Halo Monitor Review, 18-Dec-2024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Specs and beam optics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395536" y="731639"/>
            <a:ext cx="8424936" cy="3680222"/>
          </a:xfrm>
        </p:spPr>
        <p:txBody>
          <a:bodyPr>
            <a:normAutofit/>
          </a:bodyPr>
          <a:lstStyle/>
          <a:p>
            <a:r>
              <a:rPr lang="en-US" sz="1600" dirty="0"/>
              <a:t>about specifications and related discussions</a:t>
            </a:r>
          </a:p>
          <a:p>
            <a:pPr lvl="1"/>
            <a:r>
              <a:rPr lang="en-US" sz="1600" dirty="0"/>
              <a:t>Distinction   between tails close to the core and halo close to collimators. </a:t>
            </a:r>
          </a:p>
          <a:p>
            <a:pPr lvl="1"/>
            <a:r>
              <a:rPr lang="en-US" sz="1600" dirty="0"/>
              <a:t>Presently not possible to follow halo formation during the cycle. </a:t>
            </a:r>
          </a:p>
          <a:p>
            <a:pPr marL="914400" lvl="2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important are simulations predicting beam halo formation</a:t>
            </a:r>
          </a:p>
          <a:p>
            <a:pPr lvl="1"/>
            <a:r>
              <a:rPr lang="en-US" sz="1600" dirty="0"/>
              <a:t>can any of studies can include reduced collimator scans to benchmark BI techniques?</a:t>
            </a:r>
          </a:p>
          <a:p>
            <a:r>
              <a:rPr lang="en-US" sz="1600" dirty="0"/>
              <a:t>on possible beam optics at IR4</a:t>
            </a:r>
          </a:p>
          <a:p>
            <a:pPr lvl="1"/>
            <a:r>
              <a:rPr lang="en-US" sz="1600" dirty="0"/>
              <a:t>Riccardo’s options promising: what can we test before LS3? </a:t>
            </a:r>
          </a:p>
          <a:p>
            <a:pPr lvl="1"/>
            <a:r>
              <a:rPr lang="en-GB" sz="1600" dirty="0"/>
              <a:t>A larger beam size enhances the performance of all monitors. For BSR: a reduced PSF/sigma ratio improves absolute accuracy in both contrast and integrated halo measurements. A beam size increase of a factor 1.5 or 2 (</a:t>
            </a:r>
            <a:r>
              <a:rPr lang="en-GB" sz="1600" dirty="0" err="1"/>
              <a:t>w.r.t.</a:t>
            </a:r>
            <a:r>
              <a:rPr lang="en-GB" sz="1600" dirty="0"/>
              <a:t> present optics) yields significant improvements</a:t>
            </a:r>
            <a:endParaRPr lang="en-US" sz="1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E1EAE-2737-D993-39BA-B1CB37C76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BSRH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C67D4-E8C1-9228-FAD0-7B5866C5A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F41E07-F558-AE91-12CF-0C06DDD0F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1B5C57C-976D-612F-770E-9055243A36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882533"/>
              </p:ext>
            </p:extLst>
          </p:nvPr>
        </p:nvGraphicFramePr>
        <p:xfrm>
          <a:off x="1475656" y="730610"/>
          <a:ext cx="6192687" cy="36822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824052">
                  <a:extLst>
                    <a:ext uri="{9D8B030D-6E8A-4147-A177-3AD203B41FA5}">
                      <a16:colId xmlns:a16="http://schemas.microsoft.com/office/drawing/2014/main" val="728428489"/>
                    </a:ext>
                  </a:extLst>
                </a:gridCol>
                <a:gridCol w="2496428">
                  <a:extLst>
                    <a:ext uri="{9D8B030D-6E8A-4147-A177-3AD203B41FA5}">
                      <a16:colId xmlns:a16="http://schemas.microsoft.com/office/drawing/2014/main" val="1000291269"/>
                    </a:ext>
                  </a:extLst>
                </a:gridCol>
                <a:gridCol w="1872207">
                  <a:extLst>
                    <a:ext uri="{9D8B030D-6E8A-4147-A177-3AD203B41FA5}">
                      <a16:colId xmlns:a16="http://schemas.microsoft.com/office/drawing/2014/main" val="2085250195"/>
                    </a:ext>
                  </a:extLst>
                </a:gridCol>
              </a:tblGrid>
              <a:tr h="306857">
                <a:tc>
                  <a:txBody>
                    <a:bodyPr/>
                    <a:lstStyle/>
                    <a:p>
                      <a:r>
                        <a:rPr lang="en-GB" sz="1200" b="1" dirty="0"/>
                        <a:t>Phase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b="1"/>
                        <a:t>Deliverables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b="1"/>
                        <a:t>Dependencies</a:t>
                      </a:r>
                      <a:endParaRPr lang="en-GB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557521"/>
                  </a:ext>
                </a:extLst>
              </a:tr>
              <a:tr h="1534283">
                <a:tc>
                  <a:txBody>
                    <a:bodyPr/>
                    <a:lstStyle/>
                    <a:p>
                      <a:r>
                        <a:rPr lang="en-GB" sz="1200"/>
                        <a:t>Pre-LS3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Enhance knowledge of BSRH B2</a:t>
                      </a:r>
                    </a:p>
                    <a:p>
                      <a:r>
                        <a:rPr lang="en-GB" sz="1200" dirty="0"/>
                        <a:t>Validate BSRTMB B1 light extraction</a:t>
                      </a:r>
                    </a:p>
                    <a:p>
                      <a:r>
                        <a:rPr lang="en-GB" sz="1200" dirty="0"/>
                        <a:t>Complete integration, procure vacuum chambers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Given priority in MD list</a:t>
                      </a:r>
                      <a:r>
                        <a:rPr lang="en-US" sz="1200" dirty="0">
                          <a:sym typeface="Wingdings" panose="05000000000000000000" pitchFamily="2" charset="2"/>
                        </a:rPr>
                        <a:t> allocated MD time - -optimize time during commissioning (e.g. loss maps), propose/obtain </a:t>
                      </a:r>
                      <a:r>
                        <a:rPr lang="en-US" sz="1200" dirty="0" err="1">
                          <a:sym typeface="Wingdings" panose="05000000000000000000" pitchFamily="2" charset="2"/>
                        </a:rPr>
                        <a:t>eof</a:t>
                      </a:r>
                      <a:r>
                        <a:rPr lang="en-US" sz="1200" dirty="0">
                          <a:sym typeface="Wingdings" panose="05000000000000000000" pitchFamily="2" charset="2"/>
                        </a:rPr>
                        <a:t> studies</a:t>
                      </a:r>
                      <a:endParaRPr lang="en-US" sz="1200" dirty="0"/>
                    </a:p>
                    <a:p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8731020"/>
                  </a:ext>
                </a:extLst>
              </a:tr>
              <a:tr h="715999">
                <a:tc>
                  <a:txBody>
                    <a:bodyPr/>
                    <a:lstStyle/>
                    <a:p>
                      <a:r>
                        <a:rPr lang="en-GB" sz="1200"/>
                        <a:t>During 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</a:t>
                      </a:r>
                      <a:r>
                        <a:rPr lang="en-GB" sz="1200" dirty="0" err="1"/>
                        <a:t>eploy</a:t>
                      </a:r>
                      <a:r>
                        <a:rPr lang="en-GB" sz="1200" dirty="0"/>
                        <a:t> BSRH beam1/2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7848394"/>
                  </a:ext>
                </a:extLst>
              </a:tr>
              <a:tr h="1125141">
                <a:tc>
                  <a:txBody>
                    <a:bodyPr/>
                    <a:lstStyle/>
                    <a:p>
                      <a:r>
                        <a:rPr lang="en-GB" sz="1200"/>
                        <a:t>Post-LS3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Commission, tuning optimize system according to learning curve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153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3676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32BCB-995F-C51E-EEB7-A6A9BA5DA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BGC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D27B0-2803-5AB2-D0B5-6E7EDCCC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740AB-D1C7-9ED1-951D-B2AA2F8DD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D82978-4D59-E1E8-43D7-9B1C24E96604}"/>
              </a:ext>
            </a:extLst>
          </p:cNvPr>
          <p:cNvSpPr txBox="1"/>
          <p:nvPr/>
        </p:nvSpPr>
        <p:spPr>
          <a:xfrm>
            <a:off x="323528" y="1174554"/>
            <a:ext cx="3888432" cy="2816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/>
              <a:t>Take-home message for BGC imaging: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dirty="0"/>
              <a:t>limited performance in acquisition rate and contrast</a:t>
            </a:r>
            <a:endParaRPr lang="en-US" dirty="0"/>
          </a:p>
          <a:p>
            <a:pPr marL="285750" indent="-285750"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dirty="0"/>
              <a:t>robust and reproducible thanks to its simplicity</a:t>
            </a:r>
          </a:p>
          <a:p>
            <a:pPr>
              <a:spcBef>
                <a:spcPts val="600"/>
              </a:spcBef>
            </a:pPr>
            <a:r>
              <a:rPr lang="en-GB" dirty="0"/>
              <a:t>→ insufficient as single halo monitor, might provide a solid cross-reference for other monitors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F95850-CD8E-DE34-EEE3-9E0F9D597BB9}"/>
              </a:ext>
            </a:extLst>
          </p:cNvPr>
          <p:cNvSpPr txBox="1"/>
          <p:nvPr/>
        </p:nvSpPr>
        <p:spPr>
          <a:xfrm>
            <a:off x="4427984" y="1189314"/>
            <a:ext cx="4572000" cy="2816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/>
              <a:t>Take-home message for BGC profiler: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dirty="0"/>
              <a:t>using BGC as beam profiler is a very recent concept</a:t>
            </a:r>
            <a:endParaRPr lang="en-US" dirty="0"/>
          </a:p>
          <a:p>
            <a:pPr marL="285750" indent="-285750"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dirty="0"/>
              <a:t>BGC profiler configuration very similar to existing one, already validated in the machine</a:t>
            </a:r>
          </a:p>
          <a:p>
            <a:pPr>
              <a:spcBef>
                <a:spcPts val="600"/>
              </a:spcBef>
            </a:pPr>
            <a:r>
              <a:rPr lang="en-GB" dirty="0"/>
              <a:t>→ instrument has potential, but further investigations needed (before LS3) to quantify performance</a:t>
            </a:r>
          </a:p>
        </p:txBody>
      </p:sp>
    </p:spTree>
    <p:extLst>
      <p:ext uri="{BB962C8B-B14F-4D97-AF65-F5344CB8AC3E}">
        <p14:creationId xmlns:p14="http://schemas.microsoft.com/office/powerpoint/2010/main" val="1844245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CBCDF-30E2-AAD1-396F-E3D78D10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BGC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B7224E-3C34-E996-7A96-8B7BBCED9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17D24A-DD65-B9C4-2B70-2911FBD0F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81FD8BB-141B-F53B-44F2-B9373D0BE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575651"/>
              </p:ext>
            </p:extLst>
          </p:nvPr>
        </p:nvGraphicFramePr>
        <p:xfrm>
          <a:off x="624909" y="675000"/>
          <a:ext cx="7918450" cy="441960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583690">
                  <a:extLst>
                    <a:ext uri="{9D8B030D-6E8A-4147-A177-3AD203B41FA5}">
                      <a16:colId xmlns:a16="http://schemas.microsoft.com/office/drawing/2014/main" val="728428489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4267486565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1000291269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2085250195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10126951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b="1" dirty="0"/>
                        <a:t>Phase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Timeline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Deliverables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Dependencies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Budget Status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557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/>
                        <a:t>Pre-LS3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Baseline Instrument Q1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Designs, Technical Specification, Cabling Requests,</a:t>
                      </a:r>
                    </a:p>
                    <a:p>
                      <a:r>
                        <a:rPr lang="en-GB" sz="1400" dirty="0"/>
                        <a:t>Test with BLMs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Optical Systems</a:t>
                      </a:r>
                    </a:p>
                    <a:p>
                      <a:r>
                        <a:rPr lang="en-GB" sz="1400" dirty="0"/>
                        <a:t>Collaborations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Manpower required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8731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/>
                        <a:t>During 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Installation in Phased approach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BGC for beam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Geometers, Vacuum, Beam Loss Monitor System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Instrument from HL-LHC UK2 contribution</a:t>
                      </a:r>
                    </a:p>
                    <a:p>
                      <a:r>
                        <a:rPr lang="en-GB" sz="1400" dirty="0"/>
                        <a:t>CERN infrastructure budget identified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784839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/>
                        <a:t>Post-LS3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Operation as of start of run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Optimise signal/noise ratio in fluorescence mode.</a:t>
                      </a:r>
                    </a:p>
                    <a:p>
                      <a:r>
                        <a:rPr lang="en-GB" sz="1400" dirty="0"/>
                        <a:t>Operation beam debris and BLMs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Beam Operation,</a:t>
                      </a:r>
                    </a:p>
                    <a:p>
                      <a:r>
                        <a:rPr lang="en-GB" sz="1400" dirty="0"/>
                        <a:t>Vacuum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153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5032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6C0E2-0CAD-C789-E3CE-92851B35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density materials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C908C-4E91-50FF-0372-10E1866FA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64057"/>
            <a:ext cx="7920000" cy="721245"/>
          </a:xfrm>
        </p:spPr>
        <p:txBody>
          <a:bodyPr>
            <a:normAutofit/>
          </a:bodyPr>
          <a:lstStyle/>
          <a:p>
            <a:r>
              <a:rPr lang="en-US" sz="1400" dirty="0"/>
              <a:t>R&amp;D very relevant for beam profile measurements both at LHC and in FT facilities</a:t>
            </a:r>
          </a:p>
          <a:p>
            <a:r>
              <a:rPr lang="en-US" sz="1400" dirty="0"/>
              <a:t>Need to find compromise among enough signal, detector lifetime,  losses and quenches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5C95BA-D694-3086-4406-22435A24B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36033A-9F0F-C9FB-1F02-F861AEC82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64C82F9-C603-B806-2F45-7E5D4BC626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589582"/>
              </p:ext>
            </p:extLst>
          </p:nvPr>
        </p:nvGraphicFramePr>
        <p:xfrm>
          <a:off x="768350" y="1752126"/>
          <a:ext cx="7918450" cy="29260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583690">
                  <a:extLst>
                    <a:ext uri="{9D8B030D-6E8A-4147-A177-3AD203B41FA5}">
                      <a16:colId xmlns:a16="http://schemas.microsoft.com/office/drawing/2014/main" val="728428489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4267486565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1000291269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2085250195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10126951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b="1" dirty="0"/>
                        <a:t>Phase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Timeline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Deliverables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Dependencies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Budget Status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557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Pre-LS3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By 2026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HRMT test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Material sim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Material chemistry optimization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Ball bonding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 dependencies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Covered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8731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During 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By 2028?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Proto for SPS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R&amp;D </a:t>
                      </a:r>
                      <a:r>
                        <a:rPr lang="en-US" sz="1400" dirty="0" err="1"/>
                        <a:t>dependecies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Not Covered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78483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Post-LS3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?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Proto for LHC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R&amp;D dependencies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Not Covered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153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350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8DBCC-2B4B-F4A1-94E0-0B5888761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estimate of expected performance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8D8824-B161-4E37-F6B2-453D92E32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A4F1C3-66B8-9DB4-F4A5-DE948022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C02DC7D-486D-C157-C3BE-4BD7FAAE8D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143260"/>
              </p:ext>
            </p:extLst>
          </p:nvPr>
        </p:nvGraphicFramePr>
        <p:xfrm>
          <a:off x="0" y="592964"/>
          <a:ext cx="8820471" cy="4052565"/>
        </p:xfrm>
        <a:graphic>
          <a:graphicData uri="http://schemas.openxmlformats.org/drawingml/2006/table">
            <a:tbl>
              <a:tblPr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{616DA210-FB5B-4158-B5E0-FEB733F419BA}</a:tableStyleId>
              </a:tblPr>
              <a:tblGrid>
                <a:gridCol w="1623339">
                  <a:extLst>
                    <a:ext uri="{9D8B030D-6E8A-4147-A177-3AD203B41FA5}">
                      <a16:colId xmlns:a16="http://schemas.microsoft.com/office/drawing/2014/main" val="3183551608"/>
                    </a:ext>
                  </a:extLst>
                </a:gridCol>
                <a:gridCol w="1148461">
                  <a:extLst>
                    <a:ext uri="{9D8B030D-6E8A-4147-A177-3AD203B41FA5}">
                      <a16:colId xmlns:a16="http://schemas.microsoft.com/office/drawing/2014/main" val="1160111994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376244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425909489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18561709"/>
                    </a:ext>
                  </a:extLst>
                </a:gridCol>
                <a:gridCol w="504055">
                  <a:extLst>
                    <a:ext uri="{9D8B030D-6E8A-4147-A177-3AD203B41FA5}">
                      <a16:colId xmlns:a16="http://schemas.microsoft.com/office/drawing/2014/main" val="3905384831"/>
                    </a:ext>
                  </a:extLst>
                </a:gridCol>
              </a:tblGrid>
              <a:tr h="267249"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</a:rPr>
                        <a:t>Performance Metric</a:t>
                      </a:r>
                    </a:p>
                  </a:txBody>
                  <a:tcPr marL="38756" marR="38756" marT="19378" marB="19378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</a:rPr>
                        <a:t>Required Range</a:t>
                      </a:r>
                    </a:p>
                  </a:txBody>
                  <a:tcPr marL="38756" marR="38756" marT="19378" marB="19378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</a:rPr>
                        <a:t>Use Case(s)</a:t>
                      </a:r>
                    </a:p>
                  </a:txBody>
                  <a:tcPr marL="38756" marR="38756" marT="19378" marB="19378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GB" sz="1000" b="1" dirty="0">
                          <a:solidFill>
                            <a:schemeClr val="bg1"/>
                          </a:solidFill>
                        </a:rPr>
                        <a:t>SR</a:t>
                      </a:r>
                    </a:p>
                  </a:txBody>
                  <a:tcPr marL="38756" marR="38756" marT="19378" marB="19378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BGI</a:t>
                      </a:r>
                      <a:endParaRPr lang="en-GB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38756" marR="38756" marT="19378" marB="19378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BGC</a:t>
                      </a:r>
                      <a:endParaRPr lang="en-GB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38756" marR="38756" marT="19378" marB="19378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275247"/>
                  </a:ext>
                </a:extLst>
              </a:tr>
              <a:tr h="269833">
                <a:tc>
                  <a:txBody>
                    <a:bodyPr/>
                    <a:lstStyle/>
                    <a:p>
                      <a:r>
                        <a:rPr lang="en-GB" sz="800" dirty="0"/>
                        <a:t>Contrast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10^-4 to 10^-6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Collimation: 10^-4 at upper bound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Under study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002060"/>
                          </a:solidFill>
                        </a:rPr>
                        <a:t>Signal = 10 kHz (residual gas) or 5 MHz (injected gas) Background = </a:t>
                      </a:r>
                      <a:r>
                        <a:rPr lang="en-GB" sz="800" dirty="0" err="1">
                          <a:solidFill>
                            <a:srgbClr val="002060"/>
                          </a:solidFill>
                        </a:rPr>
                        <a:t>tbd</a:t>
                      </a:r>
                      <a:r>
                        <a:rPr lang="en-GB" sz="800" dirty="0">
                          <a:solidFill>
                            <a:srgbClr val="002060"/>
                          </a:solidFill>
                        </a:rPr>
                        <a:t>.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~1%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5026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l-GR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MP: 10^-6 at 6.7</a:t>
                      </a:r>
                      <a:r>
                        <a:rPr lang="el-GR" sz="800" dirty="0"/>
                        <a:t>σ</a:t>
                      </a:r>
                    </a:p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077657"/>
                  </a:ext>
                </a:extLst>
              </a:tr>
              <a:tr h="269833">
                <a:tc>
                  <a:txBody>
                    <a:bodyPr/>
                    <a:lstStyle/>
                    <a:p>
                      <a:r>
                        <a:rPr lang="en-GB" sz="800"/>
                        <a:t>Relative Integral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0.2% to 5%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Collimation: 5% to 0.5%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&lt;0.1%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See slide #14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tbc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425552"/>
                  </a:ext>
                </a:extLst>
              </a:tr>
              <a:tr h="156432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MP: 1.4% to 0.2%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81457"/>
                  </a:ext>
                </a:extLst>
              </a:tr>
              <a:tr h="269833">
                <a:tc>
                  <a:txBody>
                    <a:bodyPr/>
                    <a:lstStyle/>
                    <a:p>
                      <a:r>
                        <a:rPr lang="en-GB" sz="800"/>
                        <a:t>Absolute Integral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10^10 to few 10^12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Collimation: 1.5×10^12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1.5% during MD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See slide #14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tbc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042040"/>
                  </a:ext>
                </a:extLst>
              </a:tr>
              <a:tr h="157971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MP: (1-4)×10^10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978159"/>
                  </a:ext>
                </a:extLst>
              </a:tr>
              <a:tr h="269833">
                <a:tc>
                  <a:txBody>
                    <a:bodyPr/>
                    <a:lstStyle/>
                    <a:p>
                      <a:r>
                        <a:rPr lang="en-GB" sz="800"/>
                        <a:t>1D Profile Capability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Yes/No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Required for Beam-Beam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Yes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Yes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546475"/>
                  </a:ext>
                </a:extLst>
              </a:tr>
              <a:tr h="269833">
                <a:tc>
                  <a:txBody>
                    <a:bodyPr/>
                    <a:lstStyle/>
                    <a:p>
                      <a:r>
                        <a:rPr lang="en-GB" sz="800"/>
                        <a:t>2D Image Capability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Yes/No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Required for Beam-Beam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Yes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No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8161"/>
                  </a:ext>
                </a:extLst>
              </a:tr>
              <a:tr h="605425">
                <a:tc>
                  <a:txBody>
                    <a:bodyPr/>
                    <a:lstStyle/>
                    <a:p>
                      <a:r>
                        <a:rPr lang="en-GB" sz="800"/>
                        <a:t>Max. Acquisition Rate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10-60 seconds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MP: ~10s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/>
                        <a:t>~20Hz (time for full beam depends on the gated sample - &gt;100s for full machine bunch per bunch, around 3s for 48b., limited by data processing)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rgbClr val="002060"/>
                          </a:solidFill>
                        </a:rPr>
                        <a:t>5 MHz with injected gas → 1800 electron / bunch / s.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 min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863743"/>
                  </a:ext>
                </a:extLst>
              </a:tr>
              <a:tr h="269833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Others: ~60s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812053"/>
                  </a:ext>
                </a:extLst>
              </a:tr>
              <a:tr h="269833">
                <a:tc>
                  <a:txBody>
                    <a:bodyPr/>
                    <a:lstStyle/>
                    <a:p>
                      <a:r>
                        <a:rPr lang="en-GB" sz="800"/>
                        <a:t>Bunch-by-Bunch Gating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Yes/No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Required for Beam-Beam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Yes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B-b-B via electrons timestamp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no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9388798"/>
                  </a:ext>
                </a:extLst>
              </a:tr>
              <a:tr h="269833">
                <a:tc>
                  <a:txBody>
                    <a:bodyPr/>
                    <a:lstStyle/>
                    <a:p>
                      <a:r>
                        <a:rPr lang="en-GB" sz="800"/>
                        <a:t>Number of Turns Needed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-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All cases accept multi-turn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Yes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rgbClr val="002060"/>
                          </a:solidFill>
                        </a:rPr>
                        <a:t>With gas injection 5 MHz → 440 samples / turn.</a:t>
                      </a:r>
                    </a:p>
                    <a:p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9625912"/>
                  </a:ext>
                </a:extLst>
              </a:tr>
              <a:tr h="269833">
                <a:tc>
                  <a:txBody>
                    <a:bodyPr/>
                    <a:lstStyle/>
                    <a:p>
                      <a:r>
                        <a:rPr lang="en-GB" sz="800"/>
                        <a:t>Interlock Capability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Yes/No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Required for MP</a:t>
                      </a:r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tbc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tbc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SW</a:t>
                      </a:r>
                      <a:endParaRPr lang="en-GB" sz="800" dirty="0"/>
                    </a:p>
                  </a:txBody>
                  <a:tcPr marL="38756" marR="38756" marT="19378" marB="1937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592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710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E3120-02FE-E1FF-B63B-511C8DC9F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remarks questions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E74EC-4073-C658-45ED-AC149010F9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BSRs: need to balance pro and cons of second light source</a:t>
            </a:r>
          </a:p>
          <a:p>
            <a:r>
              <a:rPr lang="en-US" dirty="0"/>
              <a:t>BGC: can we have one version for beam emittance and beam halo</a:t>
            </a:r>
          </a:p>
          <a:p>
            <a:r>
              <a:rPr lang="en-US" dirty="0"/>
              <a:t>BGI is in HL-LHC baseline as profile monitor. If it works as profile monitor, functionality as BHM comes ‘for free’. Are there BGI design choices that depend on BHM specs? Question about ageing.</a:t>
            </a:r>
          </a:p>
          <a:p>
            <a:r>
              <a:rPr lang="en-US" dirty="0"/>
              <a:t>General: risks, for each technique what are the risks of not achieving what ‘promised’ today</a:t>
            </a:r>
          </a:p>
          <a:p>
            <a:r>
              <a:rPr lang="en-US" dirty="0"/>
              <a:t>From discussion: can we have more systematic studies on what happens during physics (Oliver’s comment on if we can use dump line monitors?)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334200-16FC-FE79-F349-FD47A8D24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FC4973-B95A-784B-9669-30D49A2E0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19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12E99-A336-31BC-EB03-3F35718B0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questions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6DA9C-6279-6FC3-33C6-23E58893E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443" y="694017"/>
            <a:ext cx="8136904" cy="391297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200" dirty="0"/>
              <a:t>Q: Is there a monitor fulfilling all specs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A: no (as of today). ++points of each technique:</a:t>
            </a:r>
          </a:p>
          <a:p>
            <a:pPr lvl="2">
              <a:spcBef>
                <a:spcPts val="0"/>
              </a:spcBef>
            </a:pPr>
            <a:r>
              <a:rPr lang="en-US" sz="1200" dirty="0"/>
              <a:t>BGC and BGI : self calibrated , all energies, including for ion</a:t>
            </a:r>
          </a:p>
          <a:p>
            <a:pPr lvl="2">
              <a:spcBef>
                <a:spcPts val="0"/>
              </a:spcBef>
            </a:pPr>
            <a:r>
              <a:rPr lang="en-US" sz="1200" dirty="0"/>
              <a:t>BSR: high signal, high relative accuracy, bunch per bunch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200" dirty="0"/>
              <a:t>Q: are there decisions that can’t be postponed?</a:t>
            </a:r>
          </a:p>
          <a:p>
            <a:pPr marL="0" indent="0">
              <a:spcBef>
                <a:spcPts val="0"/>
              </a:spcBef>
              <a:buNone/>
            </a:pPr>
            <a:endParaRPr lang="en-GB" sz="12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200" dirty="0"/>
              <a:t>A: </a:t>
            </a:r>
          </a:p>
          <a:p>
            <a:pPr>
              <a:spcBef>
                <a:spcPts val="0"/>
              </a:spcBef>
            </a:pPr>
            <a:r>
              <a:rPr lang="en-GB" sz="1200" dirty="0"/>
              <a:t>Approval / funding of BGC activities (?)</a:t>
            </a:r>
          </a:p>
          <a:p>
            <a:pPr>
              <a:spcBef>
                <a:spcPts val="0"/>
              </a:spcBef>
            </a:pPr>
            <a:r>
              <a:rPr lang="en-GB" sz="1200" dirty="0"/>
              <a:t>BSR:</a:t>
            </a:r>
          </a:p>
          <a:p>
            <a:pPr lvl="1">
              <a:spcBef>
                <a:spcPts val="0"/>
              </a:spcBef>
            </a:pPr>
            <a:r>
              <a:rPr lang="en-GB" sz="1200" dirty="0"/>
              <a:t>Complete BSR integration studies, procure enlarged beam pipes</a:t>
            </a:r>
          </a:p>
          <a:p>
            <a:pPr lvl="1">
              <a:spcBef>
                <a:spcPts val="0"/>
              </a:spcBef>
            </a:pPr>
            <a:r>
              <a:rPr lang="en-GB" sz="1200" dirty="0"/>
              <a:t>Assess if resources are enough to maintain two additional extraction sources</a:t>
            </a:r>
          </a:p>
          <a:p>
            <a:pPr lvl="1">
              <a:spcBef>
                <a:spcPts val="0"/>
              </a:spcBef>
            </a:pPr>
            <a:r>
              <a:rPr lang="en-GB" sz="1200" dirty="0"/>
              <a:t>Assess optical lines will work</a:t>
            </a:r>
          </a:p>
          <a:p>
            <a:pPr marL="0" indent="0">
              <a:spcBef>
                <a:spcPts val="0"/>
              </a:spcBef>
              <a:buNone/>
            </a:pPr>
            <a:endParaRPr lang="en-GB" sz="12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200" dirty="0"/>
              <a:t>Q: top importance milestones 2025?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200" dirty="0"/>
              <a:t>A: </a:t>
            </a:r>
          </a:p>
          <a:p>
            <a:pPr>
              <a:spcBef>
                <a:spcPts val="0"/>
              </a:spcBef>
            </a:pPr>
            <a:r>
              <a:rPr lang="en-GB" sz="1200" dirty="0"/>
              <a:t>BGC tests as a profiler with BLM </a:t>
            </a:r>
          </a:p>
          <a:p>
            <a:pPr>
              <a:spcBef>
                <a:spcPts val="0"/>
              </a:spcBef>
            </a:pPr>
            <a:r>
              <a:rPr lang="en-GB" sz="1200" dirty="0"/>
              <a:t>BSRH MDs and operation during physics</a:t>
            </a:r>
          </a:p>
          <a:p>
            <a:pPr marL="0" indent="0">
              <a:spcBef>
                <a:spcPts val="0"/>
              </a:spcBef>
              <a:buNone/>
            </a:pPr>
            <a:endParaRPr lang="en-GB" sz="12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200" dirty="0"/>
              <a:t>Q: </a:t>
            </a:r>
            <a:r>
              <a:rPr lang="en-US" sz="1200" dirty="0"/>
              <a:t>Do we continue with BH WG ?</a:t>
            </a:r>
          </a:p>
          <a:p>
            <a:pPr marL="0" indent="0">
              <a:spcBef>
                <a:spcPts val="0"/>
              </a:spcBef>
              <a:buNone/>
            </a:pPr>
            <a:endParaRPr lang="en-GB" sz="1200" dirty="0"/>
          </a:p>
          <a:p>
            <a:pPr>
              <a:spcBef>
                <a:spcPts val="0"/>
              </a:spcBef>
            </a:pPr>
            <a:r>
              <a:rPr lang="en-GB" sz="1200" dirty="0"/>
              <a:t>A: topical meetings to update studies and preparation work ?</a:t>
            </a:r>
          </a:p>
          <a:p>
            <a:pPr marL="0" indent="0">
              <a:spcBef>
                <a:spcPts val="0"/>
              </a:spcBef>
              <a:buNone/>
            </a:pPr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CE0C13-3927-E009-EEA0-BF4090AD2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FB588-A65B-7504-F19E-8F5B2F921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0855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27896</TotalTime>
  <Words>1059</Words>
  <Application>Microsoft Office PowerPoint</Application>
  <PresentationFormat>On-screen Show (16:9)</PresentationFormat>
  <Paragraphs>193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Liberation Sans</vt:lpstr>
      <vt:lpstr>Wingdings</vt:lpstr>
      <vt:lpstr>Thème Office</vt:lpstr>
      <vt:lpstr>Wrap up on beam halo monitoring status, options and path forward</vt:lpstr>
      <vt:lpstr>Specs and beam optics</vt:lpstr>
      <vt:lpstr>BSRH</vt:lpstr>
      <vt:lpstr>BGC</vt:lpstr>
      <vt:lpstr>BGC</vt:lpstr>
      <vt:lpstr>Low density materials</vt:lpstr>
      <vt:lpstr>Best estimate of expected performance</vt:lpstr>
      <vt:lpstr>General remarks questions</vt:lpstr>
      <vt:lpstr>General questions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Federico Roncarolo</cp:lastModifiedBy>
  <cp:revision>206</cp:revision>
  <dcterms:created xsi:type="dcterms:W3CDTF">2016-02-11T10:47:23Z</dcterms:created>
  <dcterms:modified xsi:type="dcterms:W3CDTF">2024-12-18T15:05:27Z</dcterms:modified>
</cp:coreProperties>
</file>