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  <p:sldId id="268" r:id="rId9"/>
    <p:sldId id="272" r:id="rId10"/>
    <p:sldId id="273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3" roundtripDataSignature="AMtx7mgMvCLwS1HoVxSvZ+lHwnaMKO3rD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165" y="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23" Type="http://customschemas.google.com/relationships/presentationmetadata" Target="metadata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2" name="Google Shape;7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3" name="Google Shape;73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1" name="Google Shape;311;p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2" name="Google Shape;312;p4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80" name="Google Shape;8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91" name="Google Shape;91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104" name="Google Shape;104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4" name="Google Shape;17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2" name="Google Shape;182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3" name="Google Shape;183;p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2" name="Google Shape;19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9" name="Google Shape;249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0" name="Google Shape;250;p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4" name="Google Shape;304;p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bg>
      <p:bgPr>
        <a:solidFill>
          <a:schemeClr val="l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0"/>
          <p:cNvSpPr txBox="1">
            <a:spLocks noGrp="1"/>
          </p:cNvSpPr>
          <p:nvPr>
            <p:ph type="title"/>
          </p:nvPr>
        </p:nvSpPr>
        <p:spPr>
          <a:xfrm>
            <a:off x="450628" y="228600"/>
            <a:ext cx="10946715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 b="1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0"/>
          <p:cNvSpPr txBox="1">
            <a:spLocks noGrp="1"/>
          </p:cNvSpPr>
          <p:nvPr>
            <p:ph type="sldNum" idx="12"/>
          </p:nvPr>
        </p:nvSpPr>
        <p:spPr>
          <a:xfrm>
            <a:off x="11506200" y="94391"/>
            <a:ext cx="548639" cy="2684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25400" marR="0" lvl="0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25400" marR="0" lvl="1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25400" marR="0" lvl="2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25400" marR="0" lvl="3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5400" marR="0" lvl="4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400" marR="0" lvl="5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5400" marR="0" lvl="6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25400" marR="0" lvl="7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25400" marR="0" lvl="8" indent="0" algn="ctr">
              <a:lnSpc>
                <a:spcPct val="10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540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1" name="Google Shape;2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4" name="Google Shape;34;p1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1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6" name="Google Shape;36;p1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8" name="Google Shape;48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1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5" name="Google Shape;5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"/>
          <p:cNvSpPr txBox="1"/>
          <p:nvPr/>
        </p:nvSpPr>
        <p:spPr>
          <a:xfrm>
            <a:off x="206405" y="2140356"/>
            <a:ext cx="11811000" cy="114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US" sz="3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straw tracker for FCC-ee</a:t>
            </a:r>
            <a:endParaRPr sz="36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6" name="Google Shape;76;p1"/>
          <p:cNvSpPr txBox="1"/>
          <p:nvPr/>
        </p:nvSpPr>
        <p:spPr>
          <a:xfrm>
            <a:off x="2869701" y="3337361"/>
            <a:ext cx="6753622" cy="73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20040" marR="0" lvl="0" indent="-32004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Oliver Kortner, Junjie Zhu</a:t>
            </a: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20040" marR="0" lvl="0" indent="-320040" algn="ctr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16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Dec 2, 2024</a:t>
            </a:r>
            <a:endParaRPr sz="16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0"/>
          <p:cNvSpPr txBox="1">
            <a:spLocks noGrp="1"/>
          </p:cNvSpPr>
          <p:nvPr>
            <p:ph type="title"/>
          </p:nvPr>
        </p:nvSpPr>
        <p:spPr>
          <a:xfrm>
            <a:off x="345340" y="242085"/>
            <a:ext cx="7185025" cy="427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marL="127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00C0"/>
              </a:buClr>
              <a:buSzPts val="3000"/>
              <a:buFont typeface="Times New Roman"/>
              <a:buNone/>
            </a:pPr>
            <a:r>
              <a:rPr lang="en-US" sz="300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Conclusions</a:t>
            </a:r>
            <a:endParaRPr sz="3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5" name="Google Shape;315;p40"/>
          <p:cNvSpPr/>
          <p:nvPr/>
        </p:nvSpPr>
        <p:spPr>
          <a:xfrm>
            <a:off x="143263" y="771103"/>
            <a:ext cx="11716326" cy="581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straw tracker could be a good option for FCC-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ee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experiments</a:t>
            </a:r>
            <a:endParaRPr dirty="0"/>
          </a:p>
          <a:p>
            <a:pPr marL="573088" marR="0" lvl="2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Reasonable material budget (~1.2% X</a:t>
            </a:r>
            <a:r>
              <a:rPr lang="en-US" sz="2000" b="0" i="0" u="none" strike="noStrike" cap="none" baseline="-25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for ~100 layers assuming a wall-thickness of 12 µm)</a:t>
            </a:r>
            <a:endParaRPr dirty="0"/>
          </a:p>
          <a:p>
            <a:pPr marL="798513" marR="0" lvl="2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straws with 15-19 µm-thick wall (ultrasonic welding) and 3.5 (×2) µm-thick wall (winding) are available</a:t>
            </a:r>
            <a:endParaRPr dirty="0"/>
          </a:p>
          <a:p>
            <a:pPr marL="798513" marR="0" lvl="2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will have another 10+ years for industry to improve the yield for straws with wall thinner than 15 µm and develop even thinner straws</a:t>
            </a:r>
            <a:endParaRPr dirty="0"/>
          </a:p>
          <a:p>
            <a:pPr marL="798513" marR="0" lvl="2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could use &gt;4 m straws to extend the tracker volume</a:t>
            </a:r>
            <a:endParaRPr dirty="0"/>
          </a:p>
          <a:p>
            <a:pPr marL="573088" marR="0" lvl="4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Robust technology and used in many experiments, could achieve high performance for both tracking and particle identification</a:t>
            </a:r>
            <a:endParaRPr dirty="0"/>
          </a:p>
          <a:p>
            <a:pPr marL="573088" marR="0" lvl="4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Lots of challenges still remain and need to be investigated and solved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Synergies with DCH for many studies such as wire, gas mixture, frontend electronics,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/dx(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dN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/dx) </a:t>
            </a:r>
            <a:r>
              <a:rPr lang="en-US" sz="2000" b="0" i="0" u="none" strike="noStrike" cap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etc</a:t>
            </a:r>
            <a:endParaRPr sz="20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indent="-285750"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Groups interested so far: Michigan, MPI, Duke, UT Austin, Tufts, SLAC, MSU, UMass, Harvard, UCI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Other groups interested in the project are always welcome to join, plenty of studies to perform</a:t>
            </a: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Important to have close collaborations with people working on the DCH, straw production companies, and other experiments using straws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Plan to organize a monthly working group meeting (first Monday of each month) to discuss progress </a:t>
            </a:r>
            <a:endParaRPr lang="en-US" sz="20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dirty="0">
                <a:latin typeface="Times New Roman"/>
                <a:cs typeface="Times New Roman"/>
                <a:sym typeface="Times New Roman"/>
              </a:rPr>
              <a:t>Mailing list?</a:t>
            </a:r>
            <a:endParaRPr dirty="0"/>
          </a:p>
          <a:p>
            <a:pPr marL="285750" marR="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b="0" i="0" u="none" strike="noStrike" cap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None/>
            </a:pP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6" name="Google Shape;316;p40"/>
          <p:cNvSpPr txBox="1"/>
          <p:nvPr/>
        </p:nvSpPr>
        <p:spPr>
          <a:xfrm>
            <a:off x="11667432" y="86017"/>
            <a:ext cx="548639" cy="15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"/>
          <p:cNvSpPr txBox="1">
            <a:spLocks noGrp="1"/>
          </p:cNvSpPr>
          <p:nvPr>
            <p:ph type="title"/>
          </p:nvPr>
        </p:nvSpPr>
        <p:spPr>
          <a:xfrm>
            <a:off x="304800" y="164051"/>
            <a:ext cx="7185025" cy="473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marL="12700" lvl="0" indent="0" algn="l" rtl="0">
              <a:lnSpc>
                <a:spcPct val="90000"/>
              </a:lnSpc>
              <a:spcBef>
                <a:spcPts val="95"/>
              </a:spcBef>
              <a:spcAft>
                <a:spcPts val="0"/>
              </a:spcAft>
              <a:buSzPts val="2800"/>
              <a:buNone/>
            </a:pPr>
            <a:r>
              <a:rPr lang="en-US" sz="300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FCC-ee physics program</a:t>
            </a:r>
            <a:endParaRPr sz="3000" b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2"/>
          <p:cNvSpPr/>
          <p:nvPr/>
        </p:nvSpPr>
        <p:spPr>
          <a:xfrm>
            <a:off x="6068383" y="552391"/>
            <a:ext cx="5416204" cy="30931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FCC-ee:</a:t>
            </a:r>
            <a:endParaRPr/>
          </a:p>
          <a:p>
            <a:pPr marL="51435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▪"/>
            </a:pPr>
            <a:r>
              <a:rPr lang="en-US" sz="15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~100,000 Z / second (~1 Z / second at LEP)</a:t>
            </a:r>
            <a:endParaRPr/>
          </a:p>
          <a:p>
            <a:pPr marL="51435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▪"/>
            </a:pPr>
            <a:r>
              <a:rPr lang="en-US" sz="15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~10,000 WW / hour (20,000 WW in 5 years at LEP)</a:t>
            </a:r>
            <a:endParaRPr/>
          </a:p>
          <a:p>
            <a:pPr marL="51435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▪"/>
            </a:pPr>
            <a:r>
              <a:rPr lang="en-US" sz="15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~1,500 Higgs / day (O(10) times more than ILC)</a:t>
            </a:r>
            <a:endParaRPr/>
          </a:p>
          <a:p>
            <a:pPr marL="51435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▪"/>
            </a:pPr>
            <a:r>
              <a:rPr lang="en-US" sz="15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~1,500 top quarks / day</a:t>
            </a:r>
            <a:endParaRPr/>
          </a:p>
          <a:p>
            <a: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Physics potential:</a:t>
            </a:r>
            <a:endParaRPr/>
          </a:p>
          <a:p>
            <a:pPr marL="457200" marR="0" lvl="3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▪"/>
            </a:pPr>
            <a:r>
              <a:rPr lang="en-US" sz="15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×10-50 improvements on all EW observables </a:t>
            </a:r>
            <a:endParaRPr/>
          </a:p>
          <a:p>
            <a:pPr marL="457200" marR="0" lvl="3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▪"/>
            </a:pPr>
            <a:r>
              <a:rPr lang="en-US" sz="15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Up to × 10 improvement on Higgs coupling (model-indep.) measurements over HL-LHC </a:t>
            </a:r>
            <a:endParaRPr/>
          </a:p>
          <a:p>
            <a:pPr marL="457200" marR="0" lvl="3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▪"/>
            </a:pPr>
            <a:r>
              <a:rPr lang="en-US" sz="15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×10 Belle II statistics for b, c, τ </a:t>
            </a:r>
            <a:endParaRPr sz="15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3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▪"/>
            </a:pPr>
            <a:r>
              <a:rPr lang="en-US" sz="15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Indirect discovery potential up to ~ 70 TeV </a:t>
            </a:r>
            <a:endParaRPr/>
          </a:p>
          <a:p>
            <a:pPr marL="457200" marR="0" lvl="3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▪"/>
            </a:pPr>
            <a:r>
              <a:rPr lang="en-US" sz="15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Direct discovery potential for feebly-interacting particles over 5-100 GeV mass range </a:t>
            </a:r>
            <a:endParaRPr/>
          </a:p>
        </p:txBody>
      </p:sp>
      <p:sp>
        <p:nvSpPr>
          <p:cNvPr id="84" name="Google Shape;84;p2"/>
          <p:cNvSpPr txBox="1"/>
          <p:nvPr/>
        </p:nvSpPr>
        <p:spPr>
          <a:xfrm>
            <a:off x="11667432" y="86017"/>
            <a:ext cx="548639" cy="15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5" name="Google Shape;8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4" y="761996"/>
            <a:ext cx="6136983" cy="335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5400000">
            <a:off x="4822846" y="399819"/>
            <a:ext cx="2295531" cy="9831364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2"/>
          <p:cNvSpPr txBox="1"/>
          <p:nvPr/>
        </p:nvSpPr>
        <p:spPr>
          <a:xfrm>
            <a:off x="7776848" y="6220251"/>
            <a:ext cx="320039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FF"/>
                </a:solidFill>
                <a:highlight>
                  <a:srgbClr val="FFFF00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Detector specifications are often determined by the Z run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5"/>
          <p:cNvSpPr txBox="1">
            <a:spLocks noGrp="1"/>
          </p:cNvSpPr>
          <p:nvPr>
            <p:ph type="title"/>
          </p:nvPr>
        </p:nvSpPr>
        <p:spPr>
          <a:xfrm>
            <a:off x="304800" y="164051"/>
            <a:ext cx="7185025" cy="473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marL="12700" lvl="0" indent="0" algn="l" rtl="0">
              <a:lnSpc>
                <a:spcPct val="90000"/>
              </a:lnSpc>
              <a:spcBef>
                <a:spcPts val="95"/>
              </a:spcBef>
              <a:spcAft>
                <a:spcPts val="0"/>
              </a:spcAft>
              <a:buSzPts val="2800"/>
              <a:buNone/>
            </a:pPr>
            <a:r>
              <a:rPr lang="en-US" sz="300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General detector requirements</a:t>
            </a:r>
            <a:endParaRPr sz="3000" b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5"/>
          <p:cNvSpPr txBox="1"/>
          <p:nvPr/>
        </p:nvSpPr>
        <p:spPr>
          <a:xfrm>
            <a:off x="11667432" y="86017"/>
            <a:ext cx="548639" cy="15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5" name="Google Shape;95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7618" y="685800"/>
            <a:ext cx="11594133" cy="5769307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5"/>
          <p:cNvSpPr txBox="1"/>
          <p:nvPr/>
        </p:nvSpPr>
        <p:spPr>
          <a:xfrm>
            <a:off x="8839200" y="6494590"/>
            <a:ext cx="199285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 Mogens Dam</a:t>
            </a:r>
            <a:endParaRPr/>
          </a:p>
        </p:txBody>
      </p:sp>
      <p:sp>
        <p:nvSpPr>
          <p:cNvPr id="97" name="Google Shape;97;p5"/>
          <p:cNvSpPr/>
          <p:nvPr/>
        </p:nvSpPr>
        <p:spPr>
          <a:xfrm>
            <a:off x="708916" y="1150805"/>
            <a:ext cx="3991511" cy="477648"/>
          </a:xfrm>
          <a:prstGeom prst="rect">
            <a:avLst/>
          </a:prstGeom>
          <a:noFill/>
          <a:ln w="349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5"/>
          <p:cNvSpPr/>
          <p:nvPr/>
        </p:nvSpPr>
        <p:spPr>
          <a:xfrm>
            <a:off x="722617" y="5767337"/>
            <a:ext cx="3991511" cy="477648"/>
          </a:xfrm>
          <a:prstGeom prst="rect">
            <a:avLst/>
          </a:prstGeom>
          <a:noFill/>
          <a:ln w="349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5"/>
          <p:cNvSpPr/>
          <p:nvPr/>
        </p:nvSpPr>
        <p:spPr>
          <a:xfrm>
            <a:off x="7756989" y="1568630"/>
            <a:ext cx="4087393" cy="737917"/>
          </a:xfrm>
          <a:prstGeom prst="rect">
            <a:avLst/>
          </a:prstGeom>
          <a:noFill/>
          <a:ln w="349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5"/>
          <p:cNvSpPr/>
          <p:nvPr/>
        </p:nvSpPr>
        <p:spPr>
          <a:xfrm>
            <a:off x="8203915" y="5178175"/>
            <a:ext cx="3463517" cy="241443"/>
          </a:xfrm>
          <a:prstGeom prst="rect">
            <a:avLst/>
          </a:prstGeom>
          <a:noFill/>
          <a:ln w="3492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0"/>
          <p:cNvSpPr txBox="1">
            <a:spLocks noGrp="1"/>
          </p:cNvSpPr>
          <p:nvPr>
            <p:ph type="title"/>
          </p:nvPr>
        </p:nvSpPr>
        <p:spPr>
          <a:xfrm>
            <a:off x="304800" y="164051"/>
            <a:ext cx="7185025" cy="4738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marL="12700" lvl="0" indent="0" algn="l" rtl="0">
              <a:lnSpc>
                <a:spcPct val="90000"/>
              </a:lnSpc>
              <a:spcBef>
                <a:spcPts val="95"/>
              </a:spcBef>
              <a:spcAft>
                <a:spcPts val="0"/>
              </a:spcAft>
              <a:buSzPts val="2800"/>
              <a:buNone/>
            </a:pPr>
            <a:r>
              <a:rPr lang="en-US" sz="300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Detector benchmarks</a:t>
            </a:r>
            <a:endParaRPr sz="3000" b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30"/>
          <p:cNvSpPr txBox="1"/>
          <p:nvPr/>
        </p:nvSpPr>
        <p:spPr>
          <a:xfrm>
            <a:off x="11667432" y="86017"/>
            <a:ext cx="548639" cy="15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pSp>
        <p:nvGrpSpPr>
          <p:cNvPr id="108" name="Google Shape;108;p30"/>
          <p:cNvGrpSpPr/>
          <p:nvPr/>
        </p:nvGrpSpPr>
        <p:grpSpPr>
          <a:xfrm>
            <a:off x="214720" y="995925"/>
            <a:ext cx="11855952" cy="3347989"/>
            <a:chOff x="304800" y="889020"/>
            <a:chExt cx="11855952" cy="3347989"/>
          </a:xfrm>
        </p:grpSpPr>
        <p:pic>
          <p:nvPicPr>
            <p:cNvPr id="109" name="Google Shape;109;p3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04800" y="894463"/>
              <a:ext cx="3579154" cy="33425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0" name="Google Shape;110;p30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083552" y="899906"/>
              <a:ext cx="3988521" cy="32899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11" name="Google Shape;111;p3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8229600" y="889020"/>
              <a:ext cx="3931152" cy="325714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2" name="Google Shape;112;p30"/>
          <p:cNvSpPr txBox="1"/>
          <p:nvPr/>
        </p:nvSpPr>
        <p:spPr>
          <a:xfrm>
            <a:off x="152400" y="4473476"/>
            <a:ext cx="3657600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▪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Full silicon vertex + strip tracker </a:t>
            </a:r>
            <a:r>
              <a:rPr lang="en-US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(TPC under consideration)</a:t>
            </a:r>
            <a:endParaRPr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▪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CALICE-like 3D-imaging high-granular calorimetry with Si-W for ECAL and Sci-iron for HCAL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▪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Muon system with RPCs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▪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Coil outside of calorimeters</a:t>
            </a:r>
            <a:endParaRPr/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None/>
            </a:pPr>
            <a:endParaRPr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None/>
            </a:pPr>
            <a:endParaRPr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3" name="Google Shape;113;p30"/>
          <p:cNvSpPr txBox="1"/>
          <p:nvPr/>
        </p:nvSpPr>
        <p:spPr>
          <a:xfrm>
            <a:off x="3962401" y="4473476"/>
            <a:ext cx="4146048" cy="2308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▪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Silicon vertex + ultra-light tracker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▪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Monolithic dual readout calorimeter with Cu-fibers (possibly augmented by dual-readout crystal ECAL)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▪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Muon system with µ-RWELL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▪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Coil inside calorimeters</a:t>
            </a:r>
            <a:endParaRPr/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None/>
            </a:pPr>
            <a:endParaRPr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1968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None/>
            </a:pPr>
            <a:endParaRPr sz="14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4" name="Google Shape;114;p30"/>
          <p:cNvSpPr txBox="1"/>
          <p:nvPr/>
        </p:nvSpPr>
        <p:spPr>
          <a:xfrm>
            <a:off x="8122152" y="4494074"/>
            <a:ext cx="4146048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▪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Silicon vertex + ultra-light tracker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▪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High granularity noble liquid ECAL (LAr or LKr with Pb or W absorbers)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▪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CALICE-like or TileCal-like HCAL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▪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Muon system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Noto Sans Symbols"/>
              <a:buChar char="▪"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Coil outside of ECAL</a:t>
            </a:r>
            <a:endParaRPr/>
          </a:p>
        </p:txBody>
      </p:sp>
      <p:sp>
        <p:nvSpPr>
          <p:cNvPr id="115" name="Google Shape;115;p30"/>
          <p:cNvSpPr txBox="1"/>
          <p:nvPr/>
        </p:nvSpPr>
        <p:spPr>
          <a:xfrm>
            <a:off x="6500558" y="61651"/>
            <a:ext cx="390395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Four detectors considered for FCC-ee</a:t>
            </a:r>
            <a:endParaRPr sz="1800" b="1" i="0" u="none" strike="noStrike" cap="none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6" name="Google Shape;116;p30"/>
          <p:cNvSpPr txBox="1"/>
          <p:nvPr/>
        </p:nvSpPr>
        <p:spPr>
          <a:xfrm>
            <a:off x="1631272" y="713449"/>
            <a:ext cx="728084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CLD</a:t>
            </a:r>
            <a:endParaRPr/>
          </a:p>
        </p:txBody>
      </p:sp>
      <p:sp>
        <p:nvSpPr>
          <p:cNvPr id="117" name="Google Shape;117;p30"/>
          <p:cNvSpPr txBox="1"/>
          <p:nvPr/>
        </p:nvSpPr>
        <p:spPr>
          <a:xfrm>
            <a:off x="5551388" y="713449"/>
            <a:ext cx="827471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IDEA</a:t>
            </a:r>
            <a:endParaRPr/>
          </a:p>
        </p:txBody>
      </p:sp>
      <p:sp>
        <p:nvSpPr>
          <p:cNvPr id="118" name="Google Shape;118;p30"/>
          <p:cNvSpPr txBox="1"/>
          <p:nvPr/>
        </p:nvSpPr>
        <p:spPr>
          <a:xfrm>
            <a:off x="9446317" y="616574"/>
            <a:ext cx="1468672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ALLEGRO</a:t>
            </a:r>
            <a:endParaRPr/>
          </a:p>
        </p:txBody>
      </p:sp>
      <p:sp>
        <p:nvSpPr>
          <p:cNvPr id="119" name="Google Shape;119;p30"/>
          <p:cNvSpPr txBox="1"/>
          <p:nvPr/>
        </p:nvSpPr>
        <p:spPr>
          <a:xfrm>
            <a:off x="1645626" y="6120412"/>
            <a:ext cx="8866530" cy="584775"/>
          </a:xfrm>
          <a:prstGeom prst="rect">
            <a:avLst/>
          </a:prstGeom>
          <a:solidFill>
            <a:srgbClr val="FEE599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maximum magnetic field will be 2 T for the Z run, but could be 3-4 T for other runs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FF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ALLEGRO assumes an inner tracker with a length of 5 meters, 4 meters for the CLD and IDEA detectors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4"/>
          <p:cNvSpPr txBox="1">
            <a:spLocks noGrp="1"/>
          </p:cNvSpPr>
          <p:nvPr>
            <p:ph type="title"/>
          </p:nvPr>
        </p:nvSpPr>
        <p:spPr>
          <a:xfrm>
            <a:off x="304800" y="187142"/>
            <a:ext cx="9127484" cy="4276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marL="127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00C0"/>
              </a:buClr>
              <a:buSzPts val="3000"/>
              <a:buFont typeface="Times New Roman"/>
              <a:buNone/>
            </a:pPr>
            <a:r>
              <a:rPr lang="en-US" sz="300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Straw tracker</a:t>
            </a:r>
            <a:endParaRPr sz="3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4"/>
          <p:cNvSpPr/>
          <p:nvPr/>
        </p:nvSpPr>
        <p:spPr>
          <a:xfrm>
            <a:off x="253332" y="634427"/>
            <a:ext cx="11705204" cy="255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propose to have an ultra-light weight straw tracker</a:t>
            </a:r>
            <a:r>
              <a:rPr lang="en-US" sz="2000" b="0" i="0" u="none" strike="noStrike" cap="none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(combined with pixel and silicon wrapper) for an FCC-ee inner tracker:  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Reasonable single hit resolution: 100~130 µm</a:t>
            </a:r>
            <a:endParaRPr sz="2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Low material and less multiple scattering with thin-wall straws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Pattern recognition</a:t>
            </a:r>
            <a:endParaRPr/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Particle identification (π-K, K-p identifications)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Long-lived particle searches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Capable of triggering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4"/>
          <p:cNvSpPr txBox="1"/>
          <p:nvPr/>
        </p:nvSpPr>
        <p:spPr>
          <a:xfrm>
            <a:off x="11667432" y="86017"/>
            <a:ext cx="548639" cy="15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9" name="Google Shape;179;p4"/>
          <p:cNvSpPr/>
          <p:nvPr/>
        </p:nvSpPr>
        <p:spPr>
          <a:xfrm>
            <a:off x="304800" y="3131193"/>
            <a:ext cx="11938668" cy="347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Straw trackers are robust and could provide high performance for tracking and particle identification: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14350" marR="0" lvl="4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Each straw is a single unit, if a sense wire is broken, the channel can be easily removed</a:t>
            </a:r>
            <a:endParaRPr dirty="0"/>
          </a:p>
          <a:p>
            <a:pPr marL="514350" marR="0" lvl="4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Charges produced in one single straw will remain in that unit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143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electric field is radial symmetric; the resolution is independent of a particle's incident angle, no need to incorporate angular correction factors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Wingdings" panose="05000000000000000000" pitchFamily="2" charset="2"/>
              </a:rPr>
              <a:t>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better single hit resolution</a:t>
            </a:r>
            <a:endParaRPr dirty="0"/>
          </a:p>
          <a:p>
            <a:pPr marL="5143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Straws with different radii can be used in different regions to optimize hit occupancy and channel counting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143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Relatively low wire density: &lt;1 wire/cm</a:t>
            </a:r>
            <a:r>
              <a:rPr lang="en-US" sz="2000" b="0" i="0" u="none" strike="noStrike" cap="none" baseline="30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(40~60k straws) </a:t>
            </a:r>
            <a:endParaRPr dirty="0"/>
          </a:p>
          <a:p>
            <a:pPr marL="5143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Simpler endplate structure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143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Optimize the gas mixture to improve the PID capability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143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Flexible layouts for central and endcap regions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5143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Different gas mixtures may be used at the same time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2"/>
          <p:cNvSpPr txBox="1">
            <a:spLocks noGrp="1"/>
          </p:cNvSpPr>
          <p:nvPr>
            <p:ph type="title"/>
          </p:nvPr>
        </p:nvSpPr>
        <p:spPr>
          <a:xfrm>
            <a:off x="304800" y="187134"/>
            <a:ext cx="7185025" cy="427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marL="127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00C0"/>
              </a:buClr>
              <a:buSzPts val="3000"/>
              <a:buFont typeface="Times New Roman"/>
              <a:buNone/>
            </a:pPr>
            <a:r>
              <a:rPr lang="en-US" sz="300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One example layout</a:t>
            </a:r>
            <a:endParaRPr sz="3000" b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32"/>
          <p:cNvSpPr txBox="1"/>
          <p:nvPr/>
        </p:nvSpPr>
        <p:spPr>
          <a:xfrm>
            <a:off x="11667432" y="86017"/>
            <a:ext cx="548639" cy="15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7" name="Google Shape;187;p32"/>
          <p:cNvSpPr txBox="1"/>
          <p:nvPr/>
        </p:nvSpPr>
        <p:spPr>
          <a:xfrm>
            <a:off x="8114190" y="1880463"/>
            <a:ext cx="3553242" cy="2585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Times New Roman"/>
                <a:ea typeface="Times New Roman"/>
                <a:cs typeface="Times New Roman"/>
                <a:sym typeface="Times New Roman"/>
              </a:rPr>
              <a:t>Coverage: r between 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0.3-1.8 m and a length of 4-5 m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10 superlayers (each 10 layers)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Diameters 1.0 - 1.5 cm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Times New Roman"/>
                <a:ea typeface="Times New Roman"/>
                <a:cs typeface="Times New Roman"/>
                <a:sym typeface="Times New Roman"/>
              </a:rPr>
              <a:t>Single hit resolution: ~120 µm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O(50k) straws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Times New Roman"/>
                <a:cs typeface="Times New Roman"/>
                <a:sym typeface="Times New Roman"/>
              </a:rPr>
              <a:t>Stereo angle: 2-5 degrees (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Can achieve a resolution of ~3 mm along the z direction with γ=2</a:t>
            </a:r>
            <a:r>
              <a:rPr lang="en-US" sz="1800" b="0" i="0" u="none" strike="noStrike" cap="none" baseline="30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</a:t>
            </a:r>
            <a:r>
              <a:rPr lang="en-US" sz="1800" dirty="0"/>
              <a:t>)</a:t>
            </a:r>
          </a:p>
        </p:txBody>
      </p:sp>
      <p:pic>
        <p:nvPicPr>
          <p:cNvPr id="188" name="Google Shape;188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0726" y="955777"/>
            <a:ext cx="7253347" cy="5121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6"/>
          <p:cNvSpPr txBox="1">
            <a:spLocks noGrp="1"/>
          </p:cNvSpPr>
          <p:nvPr>
            <p:ph type="title"/>
          </p:nvPr>
        </p:nvSpPr>
        <p:spPr>
          <a:xfrm>
            <a:off x="304800" y="187134"/>
            <a:ext cx="7185025" cy="427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marL="127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00C0"/>
              </a:buClr>
              <a:buSzPts val="3000"/>
              <a:buFont typeface="Times New Roman"/>
              <a:buNone/>
            </a:pPr>
            <a:r>
              <a:rPr lang="en-US" sz="300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Material budget for a straw tracker</a:t>
            </a:r>
            <a:endParaRPr sz="3000" b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6"/>
          <p:cNvSpPr/>
          <p:nvPr/>
        </p:nvSpPr>
        <p:spPr>
          <a:xfrm>
            <a:off x="195896" y="693222"/>
            <a:ext cx="11056551" cy="1661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For straws with a Mylar wall thickness of 12 µm, 100 layers means ~3.7 mm Mylar in total 🡪 ~1.2% X</a:t>
            </a:r>
            <a:r>
              <a:rPr lang="en-US" sz="1800" b="0" i="0" u="none" strike="noStrike" cap="none" baseline="-25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</a:t>
            </a:r>
            <a:endParaRPr sz="1800" b="0" i="0" u="none" strike="noStrike" cap="none" baseline="-25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0.05 µm Aluminum coating on the inner wall </a:t>
            </a:r>
            <a:endParaRPr sz="1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Wire: 20 </a:t>
            </a:r>
            <a:r>
              <a:rPr lang="en-US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µ</a:t>
            </a:r>
            <a:r>
              <a:rPr lang="en-US" sz="1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m-diameter Tungsten</a:t>
            </a:r>
            <a:endParaRPr sz="1800" b="0" i="0" u="none" strike="noStrike" cap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have implemented the simulation of a 100-layer straw tracker in GEANT4 </a:t>
            </a:r>
            <a:endParaRPr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 endplate supporting structure added yet</a:t>
            </a:r>
            <a:endParaRPr sz="1800" b="0" i="0" u="none" strike="noStrike" cap="none">
              <a:solidFill>
                <a:srgbClr val="FF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800" b="0" i="0" u="none" strike="noStrike" cap="none" baseline="30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6" name="Google Shape;196;p6"/>
          <p:cNvSpPr txBox="1"/>
          <p:nvPr/>
        </p:nvSpPr>
        <p:spPr>
          <a:xfrm>
            <a:off x="11667432" y="86017"/>
            <a:ext cx="548639" cy="15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7" name="Google Shape;197;p6"/>
          <p:cNvSpPr txBox="1"/>
          <p:nvPr/>
        </p:nvSpPr>
        <p:spPr>
          <a:xfrm>
            <a:off x="2056010" y="5689739"/>
            <a:ext cx="3292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Hits for 5000 muons with p</a:t>
            </a:r>
            <a:r>
              <a:rPr lang="en-US" sz="1600" b="0" i="0" u="none" strike="noStrike" cap="none" baseline="-25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lang="en-US" sz="16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=20 GeV</a:t>
            </a:r>
            <a:endParaRPr/>
          </a:p>
        </p:txBody>
      </p:sp>
      <p:pic>
        <p:nvPicPr>
          <p:cNvPr id="198" name="Google Shape;198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949876" y="2526913"/>
            <a:ext cx="3345796" cy="3070723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p6"/>
          <p:cNvSpPr txBox="1"/>
          <p:nvPr/>
        </p:nvSpPr>
        <p:spPr>
          <a:xfrm>
            <a:off x="7737114" y="5620666"/>
            <a:ext cx="4072500" cy="831000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l="-598" t="-2205" b="-8822"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cxnSp>
        <p:nvCxnSpPr>
          <p:cNvPr id="200" name="Google Shape;200;p6"/>
          <p:cNvCxnSpPr/>
          <p:nvPr/>
        </p:nvCxnSpPr>
        <p:spPr>
          <a:xfrm rot="10800000">
            <a:off x="9189545" y="3317064"/>
            <a:ext cx="333300" cy="673800"/>
          </a:xfrm>
          <a:prstGeom prst="straightConnector1">
            <a:avLst/>
          </a:prstGeom>
          <a:noFill/>
          <a:ln w="9525" cap="flat" cmpd="sng">
            <a:solidFill>
              <a:srgbClr val="5597D3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01" name="Google Shape;201;p6"/>
          <p:cNvSpPr txBox="1"/>
          <p:nvPr/>
        </p:nvSpPr>
        <p:spPr>
          <a:xfrm>
            <a:off x="9013810" y="3914664"/>
            <a:ext cx="18615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 endplate simulation</a:t>
            </a:r>
            <a:endParaRPr/>
          </a:p>
        </p:txBody>
      </p:sp>
      <p:pic>
        <p:nvPicPr>
          <p:cNvPr id="202" name="Google Shape;202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27736" y="2482580"/>
            <a:ext cx="3541889" cy="32778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6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984440" y="2507781"/>
            <a:ext cx="3637859" cy="3254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5"/>
          <p:cNvSpPr txBox="1">
            <a:spLocks noGrp="1"/>
          </p:cNvSpPr>
          <p:nvPr>
            <p:ph type="title"/>
          </p:nvPr>
        </p:nvSpPr>
        <p:spPr>
          <a:xfrm>
            <a:off x="345340" y="242085"/>
            <a:ext cx="7185025" cy="427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marL="127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00C0"/>
              </a:buClr>
              <a:buSzPts val="3000"/>
              <a:buFont typeface="Times New Roman"/>
              <a:buNone/>
            </a:pPr>
            <a:r>
              <a:rPr lang="en-US" sz="3000" dirty="0" err="1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</a:t>
            </a:r>
            <a:r>
              <a:rPr lang="en-US" sz="3000" dirty="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</a:t>
            </a:r>
            <a:r>
              <a:rPr lang="en-US" sz="3000" dirty="0" err="1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dX</a:t>
            </a:r>
            <a:r>
              <a:rPr lang="en-US" sz="3000" dirty="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</a:t>
            </a:r>
            <a:r>
              <a:rPr lang="en-US" sz="3000" dirty="0" err="1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dN</a:t>
            </a:r>
            <a:r>
              <a:rPr lang="en-US" sz="3000" dirty="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</a:t>
            </a:r>
            <a:r>
              <a:rPr lang="en-US" sz="3000" dirty="0" err="1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dX</a:t>
            </a:r>
            <a:endParaRPr sz="30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35"/>
          <p:cNvSpPr txBox="1"/>
          <p:nvPr/>
        </p:nvSpPr>
        <p:spPr>
          <a:xfrm>
            <a:off x="11667432" y="86017"/>
            <a:ext cx="548639" cy="15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5" name="Google Shape;255;p35"/>
          <p:cNvSpPr/>
          <p:nvPr/>
        </p:nvSpPr>
        <p:spPr>
          <a:xfrm>
            <a:off x="195900" y="693224"/>
            <a:ext cx="6050829" cy="52753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▪"/>
            </a:pPr>
            <a:r>
              <a:rPr lang="en-US" sz="2000" b="1" i="0" u="none" strike="noStrike" cap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dE</a:t>
            </a:r>
            <a:r>
              <a:rPr lang="en-US" sz="2000" b="1" i="0" u="none" strike="noStrike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/</a:t>
            </a:r>
            <a:r>
              <a:rPr lang="en-US" sz="2000" b="1" i="0" u="none" strike="noStrike" cap="none" dirty="0" err="1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dX</a:t>
            </a:r>
            <a:r>
              <a:rPr lang="en-US" sz="2000" b="1" i="0" u="none" strike="noStrike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:</a:t>
            </a:r>
            <a:r>
              <a:rPr lang="en-US" sz="2000" b="1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</a:p>
          <a:p>
            <a:pPr marL="798513" lvl="2" indent="-342900">
              <a:buSzPts val="2000"/>
              <a:buFont typeface="Noto Sans Symbols"/>
              <a:buChar char="▪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remove 20-60% of events with large momentum transfer to obtain a Gaussian distribution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8513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▪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The accuracy often depends on: sample length t, gas pressure p, number of samples n, and the gas mixture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8513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▪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Empirical parameterization of resolution: </a:t>
            </a:r>
            <a:r>
              <a:rPr lang="en-US" sz="1600" b="1" i="0" u="none" strike="noStrike" cap="none" dirty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σ = 0.41× n</a:t>
            </a:r>
            <a:r>
              <a:rPr lang="en-US" sz="1600" b="1" i="0" u="none" strike="noStrike" cap="none" baseline="300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-0.46</a:t>
            </a:r>
            <a:r>
              <a:rPr lang="en-US" sz="1600" b="1" i="0" u="none" strike="noStrike" cap="none" dirty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× (</a:t>
            </a:r>
            <a:r>
              <a:rPr lang="en-US" sz="1600" b="1" i="0" u="none" strike="noStrike" cap="none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tp</a:t>
            </a:r>
            <a:r>
              <a:rPr lang="en-US" sz="1600" b="1" i="0" u="none" strike="noStrike" cap="none" dirty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)</a:t>
            </a:r>
            <a:r>
              <a:rPr lang="en-US" sz="1600" b="1" i="0" u="none" strike="noStrike" cap="none" baseline="300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-0.32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for Argon (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tp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in unit of cm bar)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8513" marR="0" lvl="8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▪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σ=4.5% assuming n=120 and 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tp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=1 cm bar (σ=3.2% if 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tp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=3 cm bar)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8513" marR="0" lvl="8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▪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Denser gases have a smaller plateau: </a:t>
            </a:r>
            <a:r>
              <a:rPr lang="en-US" sz="1600" b="1" i="0" u="none" strike="noStrike" cap="none" dirty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E</a:t>
            </a:r>
            <a:r>
              <a:rPr lang="en-US" sz="1600" b="1" i="0" u="none" strike="noStrike" cap="none" baseline="-250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max</a:t>
            </a:r>
            <a:r>
              <a:rPr lang="en-US" sz="1600" b="1" i="0" u="none" strike="noStrike" cap="none" dirty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/E</a:t>
            </a:r>
            <a:r>
              <a:rPr lang="en-US" sz="1600" b="1" i="0" u="none" strike="noStrike" cap="none" baseline="-250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min</a:t>
            </a:r>
            <a:r>
              <a:rPr lang="en-US" sz="1600" b="1" i="0" u="none" strike="noStrike" cap="none" dirty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~ 1.6×p</a:t>
            </a:r>
            <a:r>
              <a:rPr lang="en-US" sz="1600" b="1" i="0" u="none" strike="noStrike" cap="none" baseline="300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-0.09 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(decreases by 10% if p increases by ×3)</a:t>
            </a:r>
            <a:endParaRPr lang="en-US" sz="1600" dirty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742950" marR="0" lvl="8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▪"/>
            </a:pP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65" name="Google Shape;265;p36"/>
          <p:cNvGrpSpPr/>
          <p:nvPr/>
        </p:nvGrpSpPr>
        <p:grpSpPr>
          <a:xfrm>
            <a:off x="1730448" y="3840897"/>
            <a:ext cx="6650071" cy="3017103"/>
            <a:chOff x="144482" y="3937000"/>
            <a:chExt cx="5790724" cy="2406903"/>
          </a:xfrm>
        </p:grpSpPr>
        <p:pic>
          <p:nvPicPr>
            <p:cNvPr id="266" name="Google Shape;266;p36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44482" y="3937000"/>
              <a:ext cx="5790724" cy="23317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7" name="Google Shape;267;p36"/>
            <p:cNvSpPr txBox="1"/>
            <p:nvPr/>
          </p:nvSpPr>
          <p:spPr>
            <a:xfrm>
              <a:off x="1405688" y="6036126"/>
              <a:ext cx="1207382" cy="30777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0" i="0" u="none" strike="noStrike" cap="none">
                  <a:solidFill>
                    <a:srgbClr val="00000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N. De Filippis</a:t>
              </a:r>
              <a:endParaRPr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8F9BFA3-E621-948D-49E8-18D677EFE78E}"/>
              </a:ext>
            </a:extLst>
          </p:cNvPr>
          <p:cNvSpPr txBox="1"/>
          <p:nvPr/>
        </p:nvSpPr>
        <p:spPr>
          <a:xfrm>
            <a:off x="6108235" y="693224"/>
            <a:ext cx="6107836" cy="3385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8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▪"/>
            </a:pPr>
            <a:r>
              <a:rPr 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/>
              </a:rPr>
              <a:t>dN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/>
              </a:rPr>
              <a:t>/</a:t>
            </a:r>
            <a:r>
              <a:rPr lang="en-US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/>
              </a:rPr>
              <a:t>dX</a:t>
            </a:r>
            <a:r>
              <a:rPr lang="en-US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/>
              </a:rPr>
              <a:t>:</a:t>
            </a:r>
          </a:p>
          <a:p>
            <a:pPr marL="798513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▪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Count number of clusters produced along the track path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8513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▪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Estimate the resolution to be </a:t>
            </a:r>
            <a:r>
              <a:rPr lang="en-US" sz="1600" b="1" i="0" u="none" strike="noStrike" cap="none" dirty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σ = N</a:t>
            </a:r>
            <a:r>
              <a:rPr lang="en-US" sz="1600" b="1" i="0" u="none" strike="noStrike" cap="none" baseline="-250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clusters</a:t>
            </a:r>
            <a:r>
              <a:rPr lang="en-US" sz="1600" b="1" i="0" u="none" strike="noStrike" cap="none" baseline="300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-0.5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</a:t>
            </a:r>
          </a:p>
          <a:p>
            <a:pPr marL="798513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▪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With n=120 and 15 clusters per sample, </a:t>
            </a:r>
            <a:r>
              <a:rPr lang="en-US" sz="1600" b="0" i="0" u="none" strike="noStrike" cap="none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N</a:t>
            </a:r>
            <a:r>
              <a:rPr lang="en-US" sz="1600" b="0" i="0" u="none" strike="noStrike" cap="none" baseline="-25000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clusters</a:t>
            </a:r>
            <a:r>
              <a:rPr lang="en-US" sz="1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=1800 and σ = 2.3%. Will be 2.6% if a cluster-finding efficiency of 80%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8513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▪"/>
            </a:pPr>
            <a:r>
              <a:rPr lang="en-US" sz="1600" b="0" i="0" u="none" strike="noStrike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Roughly ×2 better than the truncated mean method</a:t>
            </a:r>
            <a:endParaRPr lang="en-US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98513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▪"/>
            </a:pPr>
            <a:r>
              <a:rPr lang="en-US" sz="1600" b="0" i="0" u="none" strike="noStrike" cap="none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Lots of studies performed by the MEG-II experiment and the IDEA community</a:t>
            </a:r>
            <a:endParaRPr lang="en-US" sz="1600" b="0" i="0" u="none" strike="noStrike" cap="none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marL="798513" marR="0" lvl="1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▪"/>
            </a:pPr>
            <a:r>
              <a:rPr lang="en-US" sz="1600" b="0" i="0" u="none" strike="noStrike" cap="none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Not a single experiment has implemented this method and used it online yet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marR="0" lvl="8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Noto Sans Symbols"/>
              <a:buChar char="▪"/>
            </a:pPr>
            <a:endParaRPr lang="en-US" sz="2000" dirty="0">
              <a:solidFill>
                <a:schemeClr val="dk1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268" name="Google Shape;268;p36"/>
          <p:cNvSpPr txBox="1"/>
          <p:nvPr/>
        </p:nvSpPr>
        <p:spPr>
          <a:xfrm>
            <a:off x="8459619" y="4688200"/>
            <a:ext cx="332655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-"/>
            </a:pPr>
            <a:r>
              <a:rPr lang="en-US" sz="1800" b="0" i="0" u="none" strike="noStrike" cap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Finding electron peaks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-"/>
            </a:pPr>
            <a:r>
              <a:rPr lang="en-US" sz="1800" b="0" i="0" u="none" strike="noStrike" cap="none" dirty="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Clustering electrons to clusters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9"/>
          <p:cNvSpPr txBox="1">
            <a:spLocks noGrp="1"/>
          </p:cNvSpPr>
          <p:nvPr>
            <p:ph type="title"/>
          </p:nvPr>
        </p:nvSpPr>
        <p:spPr>
          <a:xfrm>
            <a:off x="345340" y="242085"/>
            <a:ext cx="7185025" cy="427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050" rIns="0" bIns="0" anchor="ctr" anchorCtr="0">
            <a:spAutoFit/>
          </a:bodyPr>
          <a:lstStyle/>
          <a:p>
            <a:pPr marL="127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B00C0"/>
              </a:buClr>
              <a:buSzPts val="3000"/>
              <a:buFont typeface="Times New Roman"/>
              <a:buNone/>
            </a:pPr>
            <a:r>
              <a:rPr lang="en-US" sz="3000">
                <a:solidFill>
                  <a:srgbClr val="1B0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R&amp;D studies</a:t>
            </a:r>
            <a:endParaRPr sz="30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39"/>
          <p:cNvSpPr/>
          <p:nvPr/>
        </p:nvSpPr>
        <p:spPr>
          <a:xfrm>
            <a:off x="143263" y="771103"/>
            <a:ext cx="11716326" cy="347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Overall detector design: detector geometry (length, tube radius, layers), axial-stereo layout and stereo angle, module design, momentum and angular resolution, occupancy 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etc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Single tube production and assembly: wall thickness, aluminum coating, wire, wire tension, end plug, wire centering, gas leakage, assembly procedure, tube support, 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etc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Gas studies: gas mixture (He-based or Argon-based), Garfield simulation, pressure, flow rate, HV, 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etc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Mechanics: endplate, spacer, electronics boards, cooling 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etc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dN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/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dX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and electronics: amplification, waveform digitization, fast algorithms for peak and cluster findings, </a:t>
            </a:r>
            <a:r>
              <a:rPr lang="en-US" sz="2000" b="0" i="0" u="none" strike="noStrike" cap="none" dirty="0" err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etc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Prototype chamber assembly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Cosmic ray studies in the lab</a:t>
            </a:r>
            <a:endParaRPr dirty="0"/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</a:pPr>
            <a:r>
              <a:rPr lang="en-US" sz="20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Test beam studies with different types of particles at different energies at CERN and Fermilab (unfortunately no test beams will be available for FY25 </a:t>
            </a:r>
            <a:r>
              <a:rPr lang="en-US"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 Fermilab)</a:t>
            </a:r>
            <a:endParaRPr sz="2000" b="0" i="0" u="none" strike="noStrike" cap="none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8" name="Google Shape;308;p39"/>
          <p:cNvSpPr txBox="1"/>
          <p:nvPr/>
        </p:nvSpPr>
        <p:spPr>
          <a:xfrm>
            <a:off x="11667432" y="86017"/>
            <a:ext cx="548639" cy="156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5400" marR="0" lvl="0" indent="0" algn="ctr" rtl="0">
              <a:lnSpc>
                <a:spcPct val="8857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</a:t>
            </a:fld>
            <a:endParaRPr sz="1400" b="1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1224</Words>
  <Application>Microsoft Office PowerPoint</Application>
  <PresentationFormat>Widescreen</PresentationFormat>
  <Paragraphs>132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Noto Sans Symbols</vt:lpstr>
      <vt:lpstr>Arial</vt:lpstr>
      <vt:lpstr>Calibri</vt:lpstr>
      <vt:lpstr>Times New Roman</vt:lpstr>
      <vt:lpstr>Office Theme</vt:lpstr>
      <vt:lpstr>PowerPoint Presentation</vt:lpstr>
      <vt:lpstr>FCC-ee physics program</vt:lpstr>
      <vt:lpstr>General detector requirements</vt:lpstr>
      <vt:lpstr>Detector benchmarks</vt:lpstr>
      <vt:lpstr>Straw tracker</vt:lpstr>
      <vt:lpstr>One example layout</vt:lpstr>
      <vt:lpstr>Material budget for a straw tracker</vt:lpstr>
      <vt:lpstr>dE/dX and dN/dX</vt:lpstr>
      <vt:lpstr>R&amp;D studies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Zhu, Junjie</dc:creator>
  <cp:lastModifiedBy>Zhu, Junjie</cp:lastModifiedBy>
  <cp:revision>22</cp:revision>
  <dcterms:created xsi:type="dcterms:W3CDTF">2023-06-07T18:31:32Z</dcterms:created>
  <dcterms:modified xsi:type="dcterms:W3CDTF">2024-12-02T13:34:33Z</dcterms:modified>
</cp:coreProperties>
</file>