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6" r:id="rId12"/>
    <p:sldId id="270" r:id="rId13"/>
    <p:sldId id="271" r:id="rId14"/>
    <p:sldId id="265" r:id="rId15"/>
    <p:sldId id="267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403" y="31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3219/" TargetMode="External"/><Relationship Id="rId2" Type="http://schemas.openxmlformats.org/officeDocument/2006/relationships/hyperlink" Target="https://indico.cern.ch/event/471309/" TargetMode="External"/><Relationship Id="rId1" Type="http://schemas.openxmlformats.org/officeDocument/2006/relationships/hyperlink" Target="https://indico.cern.ch/event/217480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3219/" TargetMode="External"/><Relationship Id="rId2" Type="http://schemas.openxmlformats.org/officeDocument/2006/relationships/hyperlink" Target="https://indico.cern.ch/event/471309/" TargetMode="External"/><Relationship Id="rId1" Type="http://schemas.openxmlformats.org/officeDocument/2006/relationships/hyperlink" Target="https://indico.cern.ch/event/217480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0E6930-0535-491F-BBE7-9F74B1AF57BF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6E1F55E4-9457-415A-A7E8-F5753B753050}">
      <dgm:prSet phldrT="[Text]" custT="1"/>
      <dgm:spPr/>
      <dgm:t>
        <a:bodyPr/>
        <a:lstStyle/>
        <a:p>
          <a:r>
            <a:rPr lang="en-US" sz="3200" dirty="0"/>
            <a:t>2013</a:t>
          </a:r>
          <a:endParaRPr lang="en-US" sz="2100" dirty="0"/>
        </a:p>
        <a:p>
          <a:r>
            <a:rPr lang="en-US" sz="1600" dirty="0">
              <a:hlinkClick xmlns:r="http://schemas.openxmlformats.org/officeDocument/2006/relationships" r:id="rId1"/>
            </a:rPr>
            <a:t>1</a:t>
          </a:r>
          <a:r>
            <a:rPr lang="en-US" sz="1600" baseline="30000" dirty="0">
              <a:hlinkClick xmlns:r="http://schemas.openxmlformats.org/officeDocument/2006/relationships" r:id="rId1"/>
            </a:rPr>
            <a:t>st</a:t>
          </a:r>
          <a:r>
            <a:rPr lang="en-US" sz="1600" dirty="0">
              <a:hlinkClick xmlns:r="http://schemas.openxmlformats.org/officeDocument/2006/relationships" r:id="rId1"/>
            </a:rPr>
            <a:t> DAQ@LHC workshop</a:t>
          </a:r>
          <a:endParaRPr lang="en-CH" sz="1600" dirty="0"/>
        </a:p>
      </dgm:t>
    </dgm:pt>
    <dgm:pt modelId="{7D032C87-5DEA-459B-8A02-0672AFBB958C}" type="parTrans" cxnId="{6863646B-90A7-40B7-9A9E-54EFD7C38613}">
      <dgm:prSet/>
      <dgm:spPr/>
      <dgm:t>
        <a:bodyPr/>
        <a:lstStyle/>
        <a:p>
          <a:endParaRPr lang="en-CH"/>
        </a:p>
      </dgm:t>
    </dgm:pt>
    <dgm:pt modelId="{A3F10AA2-97EA-49A1-B926-691A0F7478D4}" type="sibTrans" cxnId="{6863646B-90A7-40B7-9A9E-54EFD7C38613}">
      <dgm:prSet/>
      <dgm:spPr/>
      <dgm:t>
        <a:bodyPr/>
        <a:lstStyle/>
        <a:p>
          <a:endParaRPr lang="en-CH"/>
        </a:p>
      </dgm:t>
    </dgm:pt>
    <dgm:pt modelId="{C42FD186-F9A3-4861-88AE-8865478AE3D3}">
      <dgm:prSet phldrT="[Text]" custT="1"/>
      <dgm:spPr/>
      <dgm:t>
        <a:bodyPr/>
        <a:lstStyle/>
        <a:p>
          <a:r>
            <a:rPr lang="en-US" sz="3200" dirty="0"/>
            <a:t>2016</a:t>
          </a:r>
          <a:endParaRPr lang="en-US" sz="2100" dirty="0"/>
        </a:p>
        <a:p>
          <a:r>
            <a:rPr lang="en-US" sz="1600" dirty="0">
              <a:hlinkClick xmlns:r="http://schemas.openxmlformats.org/officeDocument/2006/relationships" r:id="rId2"/>
            </a:rPr>
            <a:t>2</a:t>
          </a:r>
          <a:r>
            <a:rPr lang="en-US" sz="1600" baseline="30000" dirty="0">
              <a:hlinkClick xmlns:r="http://schemas.openxmlformats.org/officeDocument/2006/relationships" r:id="rId2"/>
            </a:rPr>
            <a:t>nd</a:t>
          </a:r>
          <a:r>
            <a:rPr lang="en-US" sz="1600" dirty="0">
              <a:hlinkClick xmlns:r="http://schemas.openxmlformats.org/officeDocument/2006/relationships" r:id="rId2"/>
            </a:rPr>
            <a:t> DAQ@LHC workshop</a:t>
          </a:r>
          <a:endParaRPr lang="en-CH" sz="1600" dirty="0"/>
        </a:p>
      </dgm:t>
    </dgm:pt>
    <dgm:pt modelId="{0638504F-1231-4830-881D-308B6AA24AB3}" type="parTrans" cxnId="{DDE3227F-7B84-4EA1-8197-5E9DD883B509}">
      <dgm:prSet/>
      <dgm:spPr/>
      <dgm:t>
        <a:bodyPr/>
        <a:lstStyle/>
        <a:p>
          <a:endParaRPr lang="en-CH"/>
        </a:p>
      </dgm:t>
    </dgm:pt>
    <dgm:pt modelId="{3F7A7E95-8EDC-4FC2-ADAF-A6AAA8A05E48}" type="sibTrans" cxnId="{DDE3227F-7B84-4EA1-8197-5E9DD883B509}">
      <dgm:prSet/>
      <dgm:spPr/>
      <dgm:t>
        <a:bodyPr/>
        <a:lstStyle/>
        <a:p>
          <a:endParaRPr lang="en-CH"/>
        </a:p>
      </dgm:t>
    </dgm:pt>
    <dgm:pt modelId="{07A4F8A4-8D94-46A7-8ED9-61E12E46E24F}">
      <dgm:prSet phldrT="[Text]" custT="1"/>
      <dgm:spPr/>
      <dgm:t>
        <a:bodyPr/>
        <a:lstStyle/>
        <a:p>
          <a:r>
            <a:rPr lang="en-US" sz="3200" dirty="0"/>
            <a:t>2025</a:t>
          </a:r>
          <a:endParaRPr lang="en-US" sz="2100" dirty="0"/>
        </a:p>
        <a:p>
          <a:r>
            <a:rPr lang="en-US" sz="1600" baseline="0" dirty="0">
              <a:hlinkClick xmlns:r="http://schemas.openxmlformats.org/officeDocument/2006/relationships" r:id="rId3"/>
            </a:rPr>
            <a:t>3</a:t>
          </a:r>
          <a:r>
            <a:rPr lang="en-US" sz="1600" baseline="30000" dirty="0">
              <a:hlinkClick xmlns:r="http://schemas.openxmlformats.org/officeDocument/2006/relationships" r:id="rId3"/>
            </a:rPr>
            <a:t>rd</a:t>
          </a:r>
          <a:r>
            <a:rPr lang="en-US" sz="1600" dirty="0">
              <a:hlinkClick xmlns:r="http://schemas.openxmlformats.org/officeDocument/2006/relationships" r:id="rId3"/>
            </a:rPr>
            <a:t> DAQ@LHC workshop</a:t>
          </a:r>
          <a:endParaRPr lang="en-CH" sz="1600" dirty="0"/>
        </a:p>
      </dgm:t>
    </dgm:pt>
    <dgm:pt modelId="{2FAEA541-ACA2-4510-996A-96E79C6780F0}" type="parTrans" cxnId="{7E4AF7BC-A53A-4A93-A5D3-9F9558552421}">
      <dgm:prSet/>
      <dgm:spPr/>
      <dgm:t>
        <a:bodyPr/>
        <a:lstStyle/>
        <a:p>
          <a:endParaRPr lang="en-CH"/>
        </a:p>
      </dgm:t>
    </dgm:pt>
    <dgm:pt modelId="{4BCFC07B-8DD0-4C94-9198-C4847D854C17}" type="sibTrans" cxnId="{7E4AF7BC-A53A-4A93-A5D3-9F9558552421}">
      <dgm:prSet/>
      <dgm:spPr/>
      <dgm:t>
        <a:bodyPr/>
        <a:lstStyle/>
        <a:p>
          <a:endParaRPr lang="en-CH"/>
        </a:p>
      </dgm:t>
    </dgm:pt>
    <dgm:pt modelId="{38A660D7-6594-4AA9-BA72-0D9A73C3257A}" type="pres">
      <dgm:prSet presAssocID="{4E0E6930-0535-491F-BBE7-9F74B1AF57BF}" presName="Name0" presStyleCnt="0">
        <dgm:presLayoutVars>
          <dgm:dir/>
          <dgm:resizeHandles val="exact"/>
        </dgm:presLayoutVars>
      </dgm:prSet>
      <dgm:spPr/>
    </dgm:pt>
    <dgm:pt modelId="{67C7D3AB-BB35-4B30-9453-3139C474BA83}" type="pres">
      <dgm:prSet presAssocID="{4E0E6930-0535-491F-BBE7-9F74B1AF57BF}" presName="arrow" presStyleLbl="bgShp" presStyleIdx="0" presStyleCnt="1"/>
      <dgm:spPr/>
    </dgm:pt>
    <dgm:pt modelId="{8F786116-FDB5-4976-870D-97D1F6C72DD1}" type="pres">
      <dgm:prSet presAssocID="{4E0E6930-0535-491F-BBE7-9F74B1AF57BF}" presName="points" presStyleCnt="0"/>
      <dgm:spPr/>
    </dgm:pt>
    <dgm:pt modelId="{FFA7CA38-B1FA-4DFD-A1AE-29AD854509DA}" type="pres">
      <dgm:prSet presAssocID="{6E1F55E4-9457-415A-A7E8-F5753B753050}" presName="compositeA" presStyleCnt="0"/>
      <dgm:spPr/>
    </dgm:pt>
    <dgm:pt modelId="{450F28E8-3DA3-4283-8AC6-974C9007C2F5}" type="pres">
      <dgm:prSet presAssocID="{6E1F55E4-9457-415A-A7E8-F5753B753050}" presName="textA" presStyleLbl="revTx" presStyleIdx="0" presStyleCnt="3">
        <dgm:presLayoutVars>
          <dgm:bulletEnabled val="1"/>
        </dgm:presLayoutVars>
      </dgm:prSet>
      <dgm:spPr/>
    </dgm:pt>
    <dgm:pt modelId="{613CD876-9B76-4B58-A365-652FFB056AAA}" type="pres">
      <dgm:prSet presAssocID="{6E1F55E4-9457-415A-A7E8-F5753B753050}" presName="circleA" presStyleLbl="node1" presStyleIdx="0" presStyleCnt="3"/>
      <dgm:spPr/>
    </dgm:pt>
    <dgm:pt modelId="{C3CCD98C-860A-4300-A424-7D0CDE6DB753}" type="pres">
      <dgm:prSet presAssocID="{6E1F55E4-9457-415A-A7E8-F5753B753050}" presName="spaceA" presStyleCnt="0"/>
      <dgm:spPr/>
    </dgm:pt>
    <dgm:pt modelId="{5D3E2A04-072C-4C5F-AC59-856F27D4662C}" type="pres">
      <dgm:prSet presAssocID="{A3F10AA2-97EA-49A1-B926-691A0F7478D4}" presName="space" presStyleCnt="0"/>
      <dgm:spPr/>
    </dgm:pt>
    <dgm:pt modelId="{DF3D3FA7-85BB-4E02-B1ED-12C9EDAB9F4C}" type="pres">
      <dgm:prSet presAssocID="{C42FD186-F9A3-4861-88AE-8865478AE3D3}" presName="compositeB" presStyleCnt="0"/>
      <dgm:spPr/>
    </dgm:pt>
    <dgm:pt modelId="{B7C11880-4418-47B5-AF88-41DEB3B876BA}" type="pres">
      <dgm:prSet presAssocID="{C42FD186-F9A3-4861-88AE-8865478AE3D3}" presName="textB" presStyleLbl="revTx" presStyleIdx="1" presStyleCnt="3">
        <dgm:presLayoutVars>
          <dgm:bulletEnabled val="1"/>
        </dgm:presLayoutVars>
      </dgm:prSet>
      <dgm:spPr/>
    </dgm:pt>
    <dgm:pt modelId="{9B1BBA46-E45C-43B7-BA2B-8BF7A00D51BF}" type="pres">
      <dgm:prSet presAssocID="{C42FD186-F9A3-4861-88AE-8865478AE3D3}" presName="circleB" presStyleLbl="node1" presStyleIdx="1" presStyleCnt="3"/>
      <dgm:spPr/>
    </dgm:pt>
    <dgm:pt modelId="{5B7F73E0-2581-45AA-9636-A1B77F1F0FBC}" type="pres">
      <dgm:prSet presAssocID="{C42FD186-F9A3-4861-88AE-8865478AE3D3}" presName="spaceB" presStyleCnt="0"/>
      <dgm:spPr/>
    </dgm:pt>
    <dgm:pt modelId="{E578393B-E405-4513-A3D0-508F307E90C8}" type="pres">
      <dgm:prSet presAssocID="{3F7A7E95-8EDC-4FC2-ADAF-A6AAA8A05E48}" presName="space" presStyleCnt="0"/>
      <dgm:spPr/>
    </dgm:pt>
    <dgm:pt modelId="{E49C05C2-717B-4CCA-A07C-C6AAE9F32368}" type="pres">
      <dgm:prSet presAssocID="{07A4F8A4-8D94-46A7-8ED9-61E12E46E24F}" presName="compositeA" presStyleCnt="0"/>
      <dgm:spPr/>
    </dgm:pt>
    <dgm:pt modelId="{953545D3-2501-49DF-AC49-DA142EAFD95F}" type="pres">
      <dgm:prSet presAssocID="{07A4F8A4-8D94-46A7-8ED9-61E12E46E24F}" presName="textA" presStyleLbl="revTx" presStyleIdx="2" presStyleCnt="3">
        <dgm:presLayoutVars>
          <dgm:bulletEnabled val="1"/>
        </dgm:presLayoutVars>
      </dgm:prSet>
      <dgm:spPr/>
    </dgm:pt>
    <dgm:pt modelId="{1040483B-53B2-4FE4-A79A-E3C33E82C037}" type="pres">
      <dgm:prSet presAssocID="{07A4F8A4-8D94-46A7-8ED9-61E12E46E24F}" presName="circleA" presStyleLbl="node1" presStyleIdx="2" presStyleCnt="3"/>
      <dgm:spPr/>
    </dgm:pt>
    <dgm:pt modelId="{720E3ACA-F4BB-4A48-86AE-D70413FE928A}" type="pres">
      <dgm:prSet presAssocID="{07A4F8A4-8D94-46A7-8ED9-61E12E46E24F}" presName="spaceA" presStyleCnt="0"/>
      <dgm:spPr/>
    </dgm:pt>
  </dgm:ptLst>
  <dgm:cxnLst>
    <dgm:cxn modelId="{A4FC4C49-02B8-4F5C-BA24-9022BEEE6292}" type="presOf" srcId="{6E1F55E4-9457-415A-A7E8-F5753B753050}" destId="{450F28E8-3DA3-4283-8AC6-974C9007C2F5}" srcOrd="0" destOrd="0" presId="urn:microsoft.com/office/officeart/2005/8/layout/hProcess11"/>
    <dgm:cxn modelId="{83B6A44A-92E8-4A48-91A2-E40F46FB67C1}" type="presOf" srcId="{07A4F8A4-8D94-46A7-8ED9-61E12E46E24F}" destId="{953545D3-2501-49DF-AC49-DA142EAFD95F}" srcOrd="0" destOrd="0" presId="urn:microsoft.com/office/officeart/2005/8/layout/hProcess11"/>
    <dgm:cxn modelId="{6863646B-90A7-40B7-9A9E-54EFD7C38613}" srcId="{4E0E6930-0535-491F-BBE7-9F74B1AF57BF}" destId="{6E1F55E4-9457-415A-A7E8-F5753B753050}" srcOrd="0" destOrd="0" parTransId="{7D032C87-5DEA-459B-8A02-0672AFBB958C}" sibTransId="{A3F10AA2-97EA-49A1-B926-691A0F7478D4}"/>
    <dgm:cxn modelId="{DDE3227F-7B84-4EA1-8197-5E9DD883B509}" srcId="{4E0E6930-0535-491F-BBE7-9F74B1AF57BF}" destId="{C42FD186-F9A3-4861-88AE-8865478AE3D3}" srcOrd="1" destOrd="0" parTransId="{0638504F-1231-4830-881D-308B6AA24AB3}" sibTransId="{3F7A7E95-8EDC-4FC2-ADAF-A6AAA8A05E48}"/>
    <dgm:cxn modelId="{7E4AF7BC-A53A-4A93-A5D3-9F9558552421}" srcId="{4E0E6930-0535-491F-BBE7-9F74B1AF57BF}" destId="{07A4F8A4-8D94-46A7-8ED9-61E12E46E24F}" srcOrd="2" destOrd="0" parTransId="{2FAEA541-ACA2-4510-996A-96E79C6780F0}" sibTransId="{4BCFC07B-8DD0-4C94-9198-C4847D854C17}"/>
    <dgm:cxn modelId="{749F45CB-BE79-401D-9483-4E53D89028DF}" type="presOf" srcId="{C42FD186-F9A3-4861-88AE-8865478AE3D3}" destId="{B7C11880-4418-47B5-AF88-41DEB3B876BA}" srcOrd="0" destOrd="0" presId="urn:microsoft.com/office/officeart/2005/8/layout/hProcess11"/>
    <dgm:cxn modelId="{F40ACFD2-458E-43FA-A7E4-99448F1240C6}" type="presOf" srcId="{4E0E6930-0535-491F-BBE7-9F74B1AF57BF}" destId="{38A660D7-6594-4AA9-BA72-0D9A73C3257A}" srcOrd="0" destOrd="0" presId="urn:microsoft.com/office/officeart/2005/8/layout/hProcess11"/>
    <dgm:cxn modelId="{FD98839F-7455-4E72-9636-091CC2AABA26}" type="presParOf" srcId="{38A660D7-6594-4AA9-BA72-0D9A73C3257A}" destId="{67C7D3AB-BB35-4B30-9453-3139C474BA83}" srcOrd="0" destOrd="0" presId="urn:microsoft.com/office/officeart/2005/8/layout/hProcess11"/>
    <dgm:cxn modelId="{AB8CB730-4AB3-4E8F-9C83-FC2181E4A52D}" type="presParOf" srcId="{38A660D7-6594-4AA9-BA72-0D9A73C3257A}" destId="{8F786116-FDB5-4976-870D-97D1F6C72DD1}" srcOrd="1" destOrd="0" presId="urn:microsoft.com/office/officeart/2005/8/layout/hProcess11"/>
    <dgm:cxn modelId="{99EDB944-2E03-4EE0-942C-A38B52B06A6B}" type="presParOf" srcId="{8F786116-FDB5-4976-870D-97D1F6C72DD1}" destId="{FFA7CA38-B1FA-4DFD-A1AE-29AD854509DA}" srcOrd="0" destOrd="0" presId="urn:microsoft.com/office/officeart/2005/8/layout/hProcess11"/>
    <dgm:cxn modelId="{021EE38D-F920-4A28-A97B-D7DB5D986610}" type="presParOf" srcId="{FFA7CA38-B1FA-4DFD-A1AE-29AD854509DA}" destId="{450F28E8-3DA3-4283-8AC6-974C9007C2F5}" srcOrd="0" destOrd="0" presId="urn:microsoft.com/office/officeart/2005/8/layout/hProcess11"/>
    <dgm:cxn modelId="{436DBECA-8005-4CE0-ADE9-155BABCBB6C1}" type="presParOf" srcId="{FFA7CA38-B1FA-4DFD-A1AE-29AD854509DA}" destId="{613CD876-9B76-4B58-A365-652FFB056AAA}" srcOrd="1" destOrd="0" presId="urn:microsoft.com/office/officeart/2005/8/layout/hProcess11"/>
    <dgm:cxn modelId="{62CFD1F5-6474-43B6-BEB9-FB025842F1F8}" type="presParOf" srcId="{FFA7CA38-B1FA-4DFD-A1AE-29AD854509DA}" destId="{C3CCD98C-860A-4300-A424-7D0CDE6DB753}" srcOrd="2" destOrd="0" presId="urn:microsoft.com/office/officeart/2005/8/layout/hProcess11"/>
    <dgm:cxn modelId="{86F0CE51-9DFD-46FF-A43C-7CF7B83DD0FB}" type="presParOf" srcId="{8F786116-FDB5-4976-870D-97D1F6C72DD1}" destId="{5D3E2A04-072C-4C5F-AC59-856F27D4662C}" srcOrd="1" destOrd="0" presId="urn:microsoft.com/office/officeart/2005/8/layout/hProcess11"/>
    <dgm:cxn modelId="{82FA9F1F-ADD8-414A-B73B-EC1EF15029F8}" type="presParOf" srcId="{8F786116-FDB5-4976-870D-97D1F6C72DD1}" destId="{DF3D3FA7-85BB-4E02-B1ED-12C9EDAB9F4C}" srcOrd="2" destOrd="0" presId="urn:microsoft.com/office/officeart/2005/8/layout/hProcess11"/>
    <dgm:cxn modelId="{CC4F9EB3-8EA6-409B-B515-49D3F76352A5}" type="presParOf" srcId="{DF3D3FA7-85BB-4E02-B1ED-12C9EDAB9F4C}" destId="{B7C11880-4418-47B5-AF88-41DEB3B876BA}" srcOrd="0" destOrd="0" presId="urn:microsoft.com/office/officeart/2005/8/layout/hProcess11"/>
    <dgm:cxn modelId="{64C42BEF-48E4-4194-8555-7281952B90E4}" type="presParOf" srcId="{DF3D3FA7-85BB-4E02-B1ED-12C9EDAB9F4C}" destId="{9B1BBA46-E45C-43B7-BA2B-8BF7A00D51BF}" srcOrd="1" destOrd="0" presId="urn:microsoft.com/office/officeart/2005/8/layout/hProcess11"/>
    <dgm:cxn modelId="{2DC4505B-5387-4946-8C1D-80A0F2EC3BA1}" type="presParOf" srcId="{DF3D3FA7-85BB-4E02-B1ED-12C9EDAB9F4C}" destId="{5B7F73E0-2581-45AA-9636-A1B77F1F0FBC}" srcOrd="2" destOrd="0" presId="urn:microsoft.com/office/officeart/2005/8/layout/hProcess11"/>
    <dgm:cxn modelId="{C12576A0-032F-4218-8270-517D9E91828E}" type="presParOf" srcId="{8F786116-FDB5-4976-870D-97D1F6C72DD1}" destId="{E578393B-E405-4513-A3D0-508F307E90C8}" srcOrd="3" destOrd="0" presId="urn:microsoft.com/office/officeart/2005/8/layout/hProcess11"/>
    <dgm:cxn modelId="{E99431BF-FC72-461C-807A-6591217E041D}" type="presParOf" srcId="{8F786116-FDB5-4976-870D-97D1F6C72DD1}" destId="{E49C05C2-717B-4CCA-A07C-C6AAE9F32368}" srcOrd="4" destOrd="0" presId="urn:microsoft.com/office/officeart/2005/8/layout/hProcess11"/>
    <dgm:cxn modelId="{33DF1DAE-708F-428B-96A6-BC8A00F93031}" type="presParOf" srcId="{E49C05C2-717B-4CCA-A07C-C6AAE9F32368}" destId="{953545D3-2501-49DF-AC49-DA142EAFD95F}" srcOrd="0" destOrd="0" presId="urn:microsoft.com/office/officeart/2005/8/layout/hProcess11"/>
    <dgm:cxn modelId="{89A37DAF-E6B4-48DE-8797-56D88BB8A06A}" type="presParOf" srcId="{E49C05C2-717B-4CCA-A07C-C6AAE9F32368}" destId="{1040483B-53B2-4FE4-A79A-E3C33E82C037}" srcOrd="1" destOrd="0" presId="urn:microsoft.com/office/officeart/2005/8/layout/hProcess11"/>
    <dgm:cxn modelId="{351508ED-66B5-4ABF-AE4D-EDC7401C8E2A}" type="presParOf" srcId="{E49C05C2-717B-4CCA-A07C-C6AAE9F32368}" destId="{720E3ACA-F4BB-4A48-86AE-D70413FE928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7D3AB-BB35-4B30-9453-3139C474BA83}">
      <dsp:nvSpPr>
        <dsp:cNvPr id="0" name=""/>
        <dsp:cNvSpPr/>
      </dsp:nvSpPr>
      <dsp:spPr>
        <a:xfrm>
          <a:off x="0" y="961072"/>
          <a:ext cx="8229600" cy="128143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F28E8-3DA3-4283-8AC6-974C9007C2F5}">
      <dsp:nvSpPr>
        <dsp:cNvPr id="0" name=""/>
        <dsp:cNvSpPr/>
      </dsp:nvSpPr>
      <dsp:spPr>
        <a:xfrm>
          <a:off x="3616" y="0"/>
          <a:ext cx="2386905" cy="1281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2013</a:t>
          </a:r>
          <a:endParaRPr lang="en-US" sz="21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hlinkClick xmlns:r="http://schemas.openxmlformats.org/officeDocument/2006/relationships" r:id="rId1"/>
            </a:rPr>
            <a:t>1</a:t>
          </a:r>
          <a:r>
            <a:rPr lang="en-US" sz="1600" kern="1200" baseline="30000" dirty="0">
              <a:hlinkClick xmlns:r="http://schemas.openxmlformats.org/officeDocument/2006/relationships" r:id="rId1"/>
            </a:rPr>
            <a:t>st</a:t>
          </a:r>
          <a:r>
            <a:rPr lang="en-US" sz="1600" kern="1200" dirty="0">
              <a:hlinkClick xmlns:r="http://schemas.openxmlformats.org/officeDocument/2006/relationships" r:id="rId1"/>
            </a:rPr>
            <a:t> DAQ@LHC workshop</a:t>
          </a:r>
          <a:endParaRPr lang="en-CH" sz="1600" kern="1200" dirty="0"/>
        </a:p>
      </dsp:txBody>
      <dsp:txXfrm>
        <a:off x="3616" y="0"/>
        <a:ext cx="2386905" cy="1281430"/>
      </dsp:txXfrm>
    </dsp:sp>
    <dsp:sp modelId="{613CD876-9B76-4B58-A365-652FFB056AAA}">
      <dsp:nvSpPr>
        <dsp:cNvPr id="0" name=""/>
        <dsp:cNvSpPr/>
      </dsp:nvSpPr>
      <dsp:spPr>
        <a:xfrm>
          <a:off x="1036890" y="1441608"/>
          <a:ext cx="320357" cy="320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11880-4418-47B5-AF88-41DEB3B876BA}">
      <dsp:nvSpPr>
        <dsp:cNvPr id="0" name=""/>
        <dsp:cNvSpPr/>
      </dsp:nvSpPr>
      <dsp:spPr>
        <a:xfrm>
          <a:off x="2509867" y="1922145"/>
          <a:ext cx="2386905" cy="1281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2016</a:t>
          </a:r>
          <a:endParaRPr lang="en-US" sz="21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hlinkClick xmlns:r="http://schemas.openxmlformats.org/officeDocument/2006/relationships" r:id="rId2"/>
            </a:rPr>
            <a:t>2</a:t>
          </a:r>
          <a:r>
            <a:rPr lang="en-US" sz="1600" kern="1200" baseline="30000" dirty="0">
              <a:hlinkClick xmlns:r="http://schemas.openxmlformats.org/officeDocument/2006/relationships" r:id="rId2"/>
            </a:rPr>
            <a:t>nd</a:t>
          </a:r>
          <a:r>
            <a:rPr lang="en-US" sz="1600" kern="1200" dirty="0">
              <a:hlinkClick xmlns:r="http://schemas.openxmlformats.org/officeDocument/2006/relationships" r:id="rId2"/>
            </a:rPr>
            <a:t> DAQ@LHC workshop</a:t>
          </a:r>
          <a:endParaRPr lang="en-CH" sz="1600" kern="1200" dirty="0"/>
        </a:p>
      </dsp:txBody>
      <dsp:txXfrm>
        <a:off x="2509867" y="1922145"/>
        <a:ext cx="2386905" cy="1281430"/>
      </dsp:txXfrm>
    </dsp:sp>
    <dsp:sp modelId="{9B1BBA46-E45C-43B7-BA2B-8BF7A00D51BF}">
      <dsp:nvSpPr>
        <dsp:cNvPr id="0" name=""/>
        <dsp:cNvSpPr/>
      </dsp:nvSpPr>
      <dsp:spPr>
        <a:xfrm>
          <a:off x="3543141" y="1441608"/>
          <a:ext cx="320357" cy="320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545D3-2501-49DF-AC49-DA142EAFD95F}">
      <dsp:nvSpPr>
        <dsp:cNvPr id="0" name=""/>
        <dsp:cNvSpPr/>
      </dsp:nvSpPr>
      <dsp:spPr>
        <a:xfrm>
          <a:off x="5016118" y="0"/>
          <a:ext cx="2386905" cy="1281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2025</a:t>
          </a:r>
          <a:endParaRPr lang="en-US" sz="21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hlinkClick xmlns:r="http://schemas.openxmlformats.org/officeDocument/2006/relationships" r:id="rId3"/>
            </a:rPr>
            <a:t>3</a:t>
          </a:r>
          <a:r>
            <a:rPr lang="en-US" sz="1600" kern="1200" baseline="30000" dirty="0">
              <a:hlinkClick xmlns:r="http://schemas.openxmlformats.org/officeDocument/2006/relationships" r:id="rId3"/>
            </a:rPr>
            <a:t>rd</a:t>
          </a:r>
          <a:r>
            <a:rPr lang="en-US" sz="1600" kern="1200" dirty="0">
              <a:hlinkClick xmlns:r="http://schemas.openxmlformats.org/officeDocument/2006/relationships" r:id="rId3"/>
            </a:rPr>
            <a:t> DAQ@LHC workshop</a:t>
          </a:r>
          <a:endParaRPr lang="en-CH" sz="1600" kern="1200" dirty="0"/>
        </a:p>
      </dsp:txBody>
      <dsp:txXfrm>
        <a:off x="5016118" y="0"/>
        <a:ext cx="2386905" cy="1281430"/>
      </dsp:txXfrm>
    </dsp:sp>
    <dsp:sp modelId="{1040483B-53B2-4FE4-A79A-E3C33E82C037}">
      <dsp:nvSpPr>
        <dsp:cNvPr id="0" name=""/>
        <dsp:cNvSpPr/>
      </dsp:nvSpPr>
      <dsp:spPr>
        <a:xfrm>
          <a:off x="6049391" y="1441608"/>
          <a:ext cx="320357" cy="320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C34E5-BBB7-4C5E-96E4-228FD3808B19}" type="datetimeFigureOut">
              <a:rPr lang="en-CH" smtClean="0"/>
              <a:t>03/02/2025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4D6E6-A1FC-4937-8391-1D6FEA11ADF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156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F4D6E6-A1FC-4937-8391-1D6FEA11ADF6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34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gi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15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8.jpeg"/><Relationship Id="rId7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20.jpeg"/><Relationship Id="rId10" Type="http://schemas.openxmlformats.org/officeDocument/2006/relationships/image" Target="../media/image21.jpeg"/><Relationship Id="rId4" Type="http://schemas.openxmlformats.org/officeDocument/2006/relationships/image" Target="../media/image19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8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9.png"/><Relationship Id="rId10" Type="http://schemas.microsoft.com/office/2007/relationships/diagramDrawing" Target="../diagrams/drawing1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0A987-8020-B889-8236-4B9898B0E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2B4B4-14A3-3575-28D3-07DD15933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8603343" cy="3203145"/>
          </a:xfrm>
        </p:spPr>
        <p:txBody>
          <a:bodyPr/>
          <a:lstStyle/>
          <a:p>
            <a:pPr marL="36576" indent="0">
              <a:buNone/>
            </a:pPr>
            <a:r>
              <a:rPr lang="en-US" dirty="0"/>
              <a:t>Scope and goals</a:t>
            </a:r>
          </a:p>
          <a:p>
            <a:pPr marL="36576" indent="0">
              <a:buNone/>
            </a:pPr>
            <a:r>
              <a:rPr lang="en-US" sz="2000" dirty="0"/>
              <a:t>	</a:t>
            </a:r>
          </a:p>
          <a:p>
            <a:pPr marL="36576" indent="0">
              <a:buNone/>
            </a:pPr>
            <a:r>
              <a:rPr lang="en-US" sz="2000" dirty="0"/>
              <a:t>	Cover all aspects of Data Acquisition for LHC experiments</a:t>
            </a:r>
          </a:p>
          <a:p>
            <a:pPr marL="36576" indent="0">
              <a:buNone/>
            </a:pPr>
            <a:r>
              <a:rPr lang="en-US" sz="2000" dirty="0"/>
              <a:t>	Build network of experts across experiments</a:t>
            </a:r>
          </a:p>
          <a:p>
            <a:pPr marL="36576" indent="0">
              <a:buNone/>
            </a:pPr>
            <a:r>
              <a:rPr lang="en-US" sz="2000" dirty="0"/>
              <a:t>	Share knowledge, successes and (very important) failures</a:t>
            </a:r>
          </a:p>
          <a:p>
            <a:pPr marL="36576" indent="0">
              <a:buNone/>
            </a:pPr>
            <a:r>
              <a:rPr lang="en-US" sz="2000" dirty="0"/>
              <a:t>	Find commonalities, understand why past attempts failed</a:t>
            </a:r>
          </a:p>
          <a:p>
            <a:pPr marL="36576" indent="0">
              <a:buNone/>
            </a:pPr>
            <a:r>
              <a:rPr lang="en-US" sz="2000" dirty="0"/>
              <a:t>	Discuss future plans, involve more people in ongoing R&amp;D efforts</a:t>
            </a:r>
          </a:p>
          <a:p>
            <a:pPr marL="36576" indent="0">
              <a:buNone/>
            </a:pP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7CAA6-B808-C9F8-B6C7-A460367370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8CD01-C0DC-A40A-2644-A141D2B5A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6B9166-D53E-2A36-D11D-E72DA339E97C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80B4226D-BF70-EEA4-3658-6EA21ED9FE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EA7AA2DA-6CB5-5600-4CE4-32FB9DC712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7AB5FBDE-1008-71A5-7A40-757AC189B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535703E1-0A75-3E31-04C6-447DDEF19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8770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FABD3-BF1E-9AF0-DAD0-18A9C6F81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388F5-CB1E-19DB-E04C-C68DE501A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Agenda overview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	Overview</a:t>
            </a:r>
          </a:p>
          <a:p>
            <a:pPr marL="36576" indent="0">
              <a:buNone/>
            </a:pPr>
            <a:r>
              <a:rPr lang="en-US" sz="2000" dirty="0"/>
              <a:t>	Readout</a:t>
            </a:r>
          </a:p>
          <a:p>
            <a:pPr marL="36576" indent="0">
              <a:buNone/>
            </a:pPr>
            <a:r>
              <a:rPr lang="en-US" sz="2000" dirty="0"/>
              <a:t>	DAQ hardware and dataflow</a:t>
            </a:r>
          </a:p>
          <a:p>
            <a:pPr marL="36576" indent="0">
              <a:buNone/>
            </a:pPr>
            <a:r>
              <a:rPr lang="en-US" sz="2000" dirty="0"/>
              <a:t>	Software architecture and management</a:t>
            </a:r>
          </a:p>
          <a:p>
            <a:pPr marL="36576" indent="0">
              <a:buNone/>
            </a:pPr>
            <a:r>
              <a:rPr lang="en-US" sz="2000" dirty="0"/>
              <a:t>	Control &amp; Configuration</a:t>
            </a:r>
          </a:p>
          <a:p>
            <a:pPr marL="36576" indent="0">
              <a:buNone/>
            </a:pPr>
            <a:r>
              <a:rPr lang="en-US" sz="2000" dirty="0"/>
              <a:t>	Monitoring</a:t>
            </a:r>
          </a:p>
          <a:p>
            <a:pPr marL="36576" indent="0">
              <a:buNone/>
            </a:pPr>
            <a:r>
              <a:rPr lang="en-US" sz="2000" dirty="0"/>
              <a:t>	Artificial Intelligence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02952-7C15-9E68-BF38-6F10D5AE1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49FC4-01E9-AA2C-16BC-18621EE16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B66A284-B52E-201B-3361-E20872CA85E7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C84AAB4E-26E8-5DF0-2D08-8230E4F794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67B7A826-CAD3-A8B0-9291-D8C254A312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90538A74-12AA-5732-AD96-67A8F699F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67A871C5-1D93-CBAB-C876-DA66BFFB9D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0896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7EE61-5CCF-3758-14A2-BC6BED4D2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EC807-EF43-7084-4662-86405ACD6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Agenda overview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	Packed agenda</a:t>
            </a:r>
          </a:p>
          <a:p>
            <a:pPr marL="36576" indent="0">
              <a:buNone/>
            </a:pPr>
            <a:r>
              <a:rPr lang="en-US" sz="2000" dirty="0"/>
              <a:t>	Speakers: please respect your allocated time</a:t>
            </a:r>
          </a:p>
          <a:p>
            <a:pPr marL="36576" indent="0">
              <a:buNone/>
            </a:pPr>
            <a:r>
              <a:rPr lang="en-US" sz="2000" dirty="0"/>
              <a:t>	Conveners: please ensure allocated time is respected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8487C-EDCB-D024-3C9B-D61BD7A0F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F28B1-D4A5-6731-273F-A649445C26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7E54A2D-0EE3-BE24-3A1F-A2AFF4248E85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F839206F-4D3D-4F44-DEBF-02DF228AEF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7DA3B5E7-77C6-0FCA-D309-14148137C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5E8D3FBA-1469-0DC1-5712-F0B48D1FD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54938348-0C6D-8A20-1B0C-8CCF4DE824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4" name="Picture 10" descr="Time timer - Openclipart">
            <a:extLst>
              <a:ext uri="{FF2B5EF4-FFF2-40B4-BE49-F238E27FC236}">
                <a16:creationId xmlns:a16="http://schemas.microsoft.com/office/drawing/2014/main" id="{F77575E1-57F0-9884-9F4A-AA25D1F4C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57" y="1047750"/>
            <a:ext cx="1423534" cy="142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803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85239-520B-A209-1A83-7612BC833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D3E66-8B44-FB2D-72E7-A9AEA605D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0B07E-F0B0-714F-F908-07DFCE614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24275-FEF8-88CF-CC6F-1E379C120A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D5233C-2C46-9D39-D0CB-B18E83B57F60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6DD0500C-BE5E-B4FB-3387-0F194BE2EA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E5F08248-3FCA-CF68-8DEA-935543FAEE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5C100F2C-BCBD-702A-2315-F514B3FA9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99D7051E-8ACA-096D-B6E2-B733A647AF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3560522-F151-B6A6-AA28-02A06CBC5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389331"/>
              </p:ext>
            </p:extLst>
          </p:nvPr>
        </p:nvGraphicFramePr>
        <p:xfrm>
          <a:off x="537025" y="994205"/>
          <a:ext cx="5453746" cy="34079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726873">
                  <a:extLst>
                    <a:ext uri="{9D8B030D-6E8A-4147-A177-3AD203B41FA5}">
                      <a16:colId xmlns:a16="http://schemas.microsoft.com/office/drawing/2014/main" val="2474282651"/>
                    </a:ext>
                  </a:extLst>
                </a:gridCol>
                <a:gridCol w="2726873">
                  <a:extLst>
                    <a:ext uri="{9D8B030D-6E8A-4147-A177-3AD203B41FA5}">
                      <a16:colId xmlns:a16="http://schemas.microsoft.com/office/drawing/2014/main" val="3347163340"/>
                    </a:ext>
                  </a:extLst>
                </a:gridCol>
              </a:tblGrid>
              <a:tr h="353887">
                <a:tc>
                  <a:txBody>
                    <a:bodyPr/>
                    <a:lstStyle/>
                    <a:p>
                      <a:r>
                        <a:rPr lang="en-US" sz="1100" dirty="0"/>
                        <a:t>Session</a:t>
                      </a:r>
                      <a:endParaRPr lang="en-CH" sz="1100" dirty="0"/>
                    </a:p>
                  </a:txBody>
                  <a:tcPr marL="87260" marR="87260" marT="43630" marB="4363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Conveners</a:t>
                      </a:r>
                      <a:endParaRPr lang="en-CH" sz="1100" dirty="0"/>
                    </a:p>
                  </a:txBody>
                  <a:tcPr marL="87260" marR="87260" marT="43630" marB="43630" anchor="ctr"/>
                </a:tc>
                <a:extLst>
                  <a:ext uri="{0D108BD9-81ED-4DB2-BD59-A6C34878D82A}">
                    <a16:rowId xmlns:a16="http://schemas.microsoft.com/office/drawing/2014/main" val="3766144099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Overview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Christoph </a:t>
                      </a:r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Schwick</a:t>
                      </a:r>
                      <a:endParaRPr kumimoji="0" lang="en-US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Tommaso Colombo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4258303838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Readout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Filippo Costa</a:t>
                      </a: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Jeroen Hegeman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2762292424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DAQ Hardware and Dataflow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Eukeni</a:t>
                      </a: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Pozo </a:t>
                      </a:r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Astigarraga</a:t>
                      </a:r>
                      <a:endParaRPr kumimoji="0" lang="en-US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Petr </a:t>
                      </a:r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Zejdl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2108320772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Software architecture and management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Flavio Pisani</a:t>
                      </a: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Reiner Hauser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2002590681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Control &amp; Configuration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Alina Corso Radu</a:t>
                      </a: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Luis Granado Cardoso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2028638270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Monitoring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Barthelemy Von Haller</a:t>
                      </a:r>
                    </a:p>
                    <a:p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Srecko</a:t>
                      </a: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Morovic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811436610"/>
                  </a:ext>
                </a:extLst>
              </a:tr>
              <a:tr h="436299">
                <a:tc>
                  <a:txBody>
                    <a:bodyPr/>
                    <a:lstStyle/>
                    <a:p>
                      <a:r>
                        <a:rPr lang="en-US" sz="1100" dirty="0"/>
                        <a:t>Artificial Intelligence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tc>
                  <a:txBody>
                    <a:bodyPr/>
                    <a:lstStyle/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Giuseppe Avolio</a:t>
                      </a:r>
                    </a:p>
                    <a:p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Chapeland</a:t>
                      </a:r>
                      <a:endParaRPr lang="en-CH" sz="1100" dirty="0"/>
                    </a:p>
                  </a:txBody>
                  <a:tcPr marL="87260" marR="87260" marT="43630" marB="43630"/>
                </a:tc>
                <a:extLst>
                  <a:ext uri="{0D108BD9-81ED-4DB2-BD59-A6C34878D82A}">
                    <a16:rowId xmlns:a16="http://schemas.microsoft.com/office/drawing/2014/main" val="7945889"/>
                  </a:ext>
                </a:extLst>
              </a:tr>
            </a:tbl>
          </a:graphicData>
        </a:graphic>
      </p:graphicFrame>
      <p:pic>
        <p:nvPicPr>
          <p:cNvPr id="2050" name="Picture 2" descr="Icon Thank You Size PNG Transparent Background, Free Download #17624 -  FreeIconsPNG">
            <a:extLst>
              <a:ext uri="{FF2B5EF4-FFF2-40B4-BE49-F238E27FC236}">
                <a16:creationId xmlns:a16="http://schemas.microsoft.com/office/drawing/2014/main" id="{B514284E-5734-E82B-664D-F2F66DEAE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80" y="1317512"/>
            <a:ext cx="2274395" cy="189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3E8AEB-4101-CF4D-996F-8A1F8D60AABA}"/>
              </a:ext>
            </a:extLst>
          </p:cNvPr>
          <p:cNvSpPr txBox="1"/>
          <p:nvPr/>
        </p:nvSpPr>
        <p:spPr>
          <a:xfrm>
            <a:off x="6716486" y="3294743"/>
            <a:ext cx="219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also to the speakers!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55592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ABE9-FCA2-D430-7B91-0E0D51EED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46813-A28E-35E7-DDFA-082BC4DAD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/>
              <a:t>Attendance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63282-CE8F-8E07-CC76-1A131EAF8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086C7-F4B4-70C5-71D0-66B1471B0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249ADE-BB63-D721-28B7-E96EB2C76E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0174"/>
              </p:ext>
            </p:extLst>
          </p:nvPr>
        </p:nvGraphicFramePr>
        <p:xfrm>
          <a:off x="1601738" y="1711779"/>
          <a:ext cx="2101988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50994">
                  <a:extLst>
                    <a:ext uri="{9D8B030D-6E8A-4147-A177-3AD203B41FA5}">
                      <a16:colId xmlns:a16="http://schemas.microsoft.com/office/drawing/2014/main" val="3166013108"/>
                    </a:ext>
                  </a:extLst>
                </a:gridCol>
                <a:gridCol w="1050994">
                  <a:extLst>
                    <a:ext uri="{9D8B030D-6E8A-4147-A177-3AD203B41FA5}">
                      <a16:colId xmlns:a16="http://schemas.microsoft.com/office/drawing/2014/main" val="2707041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3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ALICE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2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ATLAS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40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468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CMS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34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023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LHCB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4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5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121</a:t>
                      </a:r>
                      <a:endParaRPr lang="en-CH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630046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66C2A3F-95FC-1A40-8F17-0B97BB29E386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8EEBD2DE-530B-CC59-A5D6-3D76635156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6A851C9F-C4A1-6F08-4A59-6816694059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CMS-doc-3045-v3: CMS Logo">
              <a:extLst>
                <a:ext uri="{FF2B5EF4-FFF2-40B4-BE49-F238E27FC236}">
                  <a16:creationId xmlns:a16="http://schemas.microsoft.com/office/drawing/2014/main" id="{1BE3BDF8-26C4-37DF-17DA-8703585A5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Logo of the ALICE Experiment - CERN Document Server">
              <a:extLst>
                <a:ext uri="{FF2B5EF4-FFF2-40B4-BE49-F238E27FC236}">
                  <a16:creationId xmlns:a16="http://schemas.microsoft.com/office/drawing/2014/main" id="{3FB581E7-B4D1-176A-FD75-F2B8CBB65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4568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BA705-7D2D-A540-616A-6EC36AF5B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ADEB3-9E91-7B26-6E40-FB0FD053B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6576" indent="0" algn="ctr">
              <a:buNone/>
            </a:pPr>
            <a:r>
              <a:rPr lang="en-US" sz="4000" dirty="0"/>
              <a:t>ENJOY!</a:t>
            </a:r>
          </a:p>
          <a:p>
            <a:pPr marL="36576" indent="0">
              <a:buNone/>
            </a:pP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7673B-7704-8668-0673-5AD6FEED8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F01D4-AAB3-9F4E-CAC5-ED033D75B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0CBC12E-1714-1D4E-CAD3-F99C1256AF1E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68A826FD-9B64-78F4-CACB-0F82D2866B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3D5DFFD6-5B5A-7194-4E72-A2267748A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BC56519E-9660-1E99-2608-F81FB5EF84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47FC76FF-689C-0D68-EDAD-F58FCCEA9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524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A415-C0F5-8A6B-EEE5-BC37A56B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21011"/>
            <a:ext cx="857431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Third Joint Workshop on DAQ@LHC</a:t>
            </a:r>
            <a:br>
              <a:rPr lang="en-US" dirty="0"/>
            </a:br>
            <a:r>
              <a:rPr lang="en-US" dirty="0"/>
              <a:t>03 – 05 Feb 2025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A048C3-61C7-C236-0F12-C88C5EB7B5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03/02/2025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6F389-B9BE-5073-5DA3-CD5FD712E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492A1D-1BD2-2669-CAEF-1E6467713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EFB68105-C656-CECB-BAA0-4758FA57C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150" y="319576"/>
            <a:ext cx="1794967" cy="122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MS-doc-3045-v3: CMS Logo">
            <a:extLst>
              <a:ext uri="{FF2B5EF4-FFF2-40B4-BE49-F238E27FC236}">
                <a16:creationId xmlns:a16="http://schemas.microsoft.com/office/drawing/2014/main" id="{00B6B258-639A-1C6B-C94A-DC129373C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18" y="319576"/>
            <a:ext cx="1226422" cy="122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84D21599-BDF2-A0A9-DAB8-E3BDA5C09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569" y="284890"/>
            <a:ext cx="2935060" cy="121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Logo of the ALICE Experiment - CERN Document Server">
            <a:extLst>
              <a:ext uri="{FF2B5EF4-FFF2-40B4-BE49-F238E27FC236}">
                <a16:creationId xmlns:a16="http://schemas.microsoft.com/office/drawing/2014/main" id="{56D590A7-1A3F-FB0D-CC7F-3EE14AC2F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26" y="280475"/>
            <a:ext cx="907203" cy="122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38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C25F7-A364-930B-FCFF-3670A681B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EE07E-BDE4-8EFF-C041-EF3B1F2DC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4000" dirty="0"/>
              <a:t>WELCOME!</a:t>
            </a:r>
            <a:endParaRPr lang="en-CH" sz="4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CD3F8-6C26-C562-3061-A09D37A58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E938-27C2-0815-3FD5-BD7458F2D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BEA377-4602-4BCD-301C-29275CAE558E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F5F3E0E7-996B-5DD1-D8C0-FDB5DA1B62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70" name="Picture 6">
              <a:extLst>
                <a:ext uri="{FF2B5EF4-FFF2-40B4-BE49-F238E27FC236}">
                  <a16:creationId xmlns:a16="http://schemas.microsoft.com/office/drawing/2014/main" id="{81507AF0-F7EA-E530-9DAF-8319E8ABA9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6" descr="CMS-doc-3045-v3: CMS Logo">
              <a:extLst>
                <a:ext uri="{FF2B5EF4-FFF2-40B4-BE49-F238E27FC236}">
                  <a16:creationId xmlns:a16="http://schemas.microsoft.com/office/drawing/2014/main" id="{62918460-0026-4546-4B5B-034617FE2A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72" name="Picture 8" descr="Logo of the ALICE Experiment - CERN Document Server">
              <a:extLst>
                <a:ext uri="{FF2B5EF4-FFF2-40B4-BE49-F238E27FC236}">
                  <a16:creationId xmlns:a16="http://schemas.microsoft.com/office/drawing/2014/main" id="{7865D889-F572-22C7-C419-4B73473DA8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059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00FB2-9575-1200-B831-334337A52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err="1"/>
              <a:t>Wifi</a:t>
            </a:r>
            <a:r>
              <a:rPr lang="en-US" dirty="0"/>
              <a:t> available</a:t>
            </a:r>
          </a:p>
          <a:p>
            <a:pPr marL="36576" indent="0">
              <a:buNone/>
            </a:pPr>
            <a:r>
              <a:rPr lang="en-US" sz="2000" dirty="0"/>
              <a:t>Name: </a:t>
            </a:r>
            <a:r>
              <a:rPr lang="en-US" sz="2000" dirty="0" err="1"/>
              <a:t>Bossey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Password: </a:t>
            </a:r>
            <a:r>
              <a:rPr lang="en-US" sz="2000" dirty="0" err="1"/>
              <a:t>oikoumene</a:t>
            </a:r>
            <a:r>
              <a:rPr lang="en-US" sz="2000" dirty="0"/>
              <a:t> </a:t>
            </a:r>
          </a:p>
          <a:p>
            <a:pPr marL="36576" indent="0">
              <a:buNone/>
            </a:pPr>
            <a:endParaRPr lang="en-US" dirty="0"/>
          </a:p>
          <a:p>
            <a:pPr marL="36576" indent="0" algn="r">
              <a:buNone/>
            </a:pPr>
            <a:endParaRPr lang="en-US" dirty="0"/>
          </a:p>
          <a:p>
            <a:pPr marL="36576" indent="0" algn="r">
              <a:buNone/>
            </a:pPr>
            <a:r>
              <a:rPr lang="en-US" dirty="0"/>
              <a:t>Electrical plugs available</a:t>
            </a:r>
          </a:p>
          <a:p>
            <a:pPr marL="36576" indent="0" algn="r">
              <a:buNone/>
            </a:pPr>
            <a:r>
              <a:rPr lang="en-US" dirty="0"/>
              <a:t>throughout the room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55EFA-B83E-5CE7-9715-A3E6FBBCE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1F528-1CF3-CCAF-4C75-9BF45684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44" name="Picture 4" descr="wi-fi wifi symbol free photo">
            <a:extLst>
              <a:ext uri="{FF2B5EF4-FFF2-40B4-BE49-F238E27FC236}">
                <a16:creationId xmlns:a16="http://schemas.microsoft.com/office/drawing/2014/main" id="{6CBCCC77-CF1A-3866-5157-F160779A2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43" y="2637972"/>
            <a:ext cx="1889685" cy="139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>
            <a:extLst>
              <a:ext uri="{FF2B5EF4-FFF2-40B4-BE49-F238E27FC236}">
                <a16:creationId xmlns:a16="http://schemas.microsoft.com/office/drawing/2014/main" id="{C7DB7ED2-C74F-3522-D65B-EE0F83BF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1450783"/>
            <a:ext cx="1516970" cy="151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2429CE7-5F67-B1D6-8BA7-EC114E0996F9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7" name="Picture 8">
              <a:extLst>
                <a:ext uri="{FF2B5EF4-FFF2-40B4-BE49-F238E27FC236}">
                  <a16:creationId xmlns:a16="http://schemas.microsoft.com/office/drawing/2014/main" id="{E1DD4476-2D91-6C7A-E709-9CAAA9742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97F2F51E-6F6C-09C5-1121-AF2B07BB8C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6" descr="CMS-doc-3045-v3: CMS Logo">
              <a:extLst>
                <a:ext uri="{FF2B5EF4-FFF2-40B4-BE49-F238E27FC236}">
                  <a16:creationId xmlns:a16="http://schemas.microsoft.com/office/drawing/2014/main" id="{08513470-0657-DE30-1728-47D3F17C24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Logo of the ALICE Experiment - CERN Document Server">
              <a:extLst>
                <a:ext uri="{FF2B5EF4-FFF2-40B4-BE49-F238E27FC236}">
                  <a16:creationId xmlns:a16="http://schemas.microsoft.com/office/drawing/2014/main" id="{AFAE0565-7ED8-4BAD-6380-D090717269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93167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CD108-2CA0-D634-31C7-B900CD1D9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A6DD2-CF80-F904-CAA2-7C1B42FD1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Coffee/tea breaks</a:t>
            </a:r>
          </a:p>
          <a:p>
            <a:pPr marL="36576" indent="0">
              <a:buNone/>
            </a:pPr>
            <a:r>
              <a:rPr lang="en-US" sz="2200" dirty="0"/>
              <a:t>30 minutes (10:30 – 11:00 and 15:30 – 16:00)</a:t>
            </a:r>
          </a:p>
          <a:p>
            <a:pPr marL="36576" indent="0">
              <a:buNone/>
            </a:pPr>
            <a:endParaRPr lang="en-US" sz="2200" dirty="0"/>
          </a:p>
          <a:p>
            <a:pPr marL="36576" indent="0">
              <a:buNone/>
            </a:pPr>
            <a:r>
              <a:rPr lang="en-US" sz="2200" dirty="0"/>
              <a:t>Coffee</a:t>
            </a:r>
          </a:p>
          <a:p>
            <a:pPr marL="36576" indent="0">
              <a:buNone/>
            </a:pPr>
            <a:r>
              <a:rPr lang="en-US" sz="2200" dirty="0"/>
              <a:t>Tea</a:t>
            </a:r>
          </a:p>
          <a:p>
            <a:pPr marL="36576" indent="0">
              <a:buNone/>
            </a:pPr>
            <a:r>
              <a:rPr lang="en-US" sz="2200" dirty="0"/>
              <a:t>Water</a:t>
            </a:r>
          </a:p>
          <a:p>
            <a:pPr marL="36576" indent="0">
              <a:buNone/>
            </a:pPr>
            <a:r>
              <a:rPr lang="en-US" sz="2200" dirty="0" err="1"/>
              <a:t>Viennoiserie</a:t>
            </a:r>
            <a:endParaRPr lang="en-US" sz="2200" dirty="0"/>
          </a:p>
          <a:p>
            <a:pPr marL="36576" indent="0">
              <a:buNone/>
            </a:pPr>
            <a:r>
              <a:rPr lang="en-US" sz="2200" dirty="0"/>
              <a:t>Fruits</a:t>
            </a:r>
            <a:endParaRPr lang="en-CH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06A3C-FE01-4641-068F-D3E6EC489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4F2F5-24F4-678E-CC68-5C2D16F809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220" name="Picture 4" descr="Hot Tea Beverage Royalty-free Stock ...">
            <a:extLst>
              <a:ext uri="{FF2B5EF4-FFF2-40B4-BE49-F238E27FC236}">
                <a16:creationId xmlns:a16="http://schemas.microsoft.com/office/drawing/2014/main" id="{03370447-544C-23C6-29CA-8B8DA05C5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373" y="1140453"/>
            <a:ext cx="1094921" cy="109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Croissant - Free food icons">
            <a:extLst>
              <a:ext uri="{FF2B5EF4-FFF2-40B4-BE49-F238E27FC236}">
                <a16:creationId xmlns:a16="http://schemas.microsoft.com/office/drawing/2014/main" id="{7D85C585-6299-D6F5-D214-7A843C6B0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684" y="1949051"/>
            <a:ext cx="959076" cy="95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Water bottle - Free food icons">
            <a:extLst>
              <a:ext uri="{FF2B5EF4-FFF2-40B4-BE49-F238E27FC236}">
                <a16:creationId xmlns:a16="http://schemas.microsoft.com/office/drawing/2014/main" id="{2F35B433-AAE2-9251-A80D-E953422B4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537" y="3022088"/>
            <a:ext cx="1287236" cy="128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Basket - Free food and restaurant icons">
            <a:extLst>
              <a:ext uri="{FF2B5EF4-FFF2-40B4-BE49-F238E27FC236}">
                <a16:creationId xmlns:a16="http://schemas.microsoft.com/office/drawing/2014/main" id="{0C50DFE2-9D38-8176-C868-794E86332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716" y="2835187"/>
            <a:ext cx="1647119" cy="164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141B54A-A077-6F92-8D16-E96DA9BAC9A5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7" name="Picture 8">
              <a:extLst>
                <a:ext uri="{FF2B5EF4-FFF2-40B4-BE49-F238E27FC236}">
                  <a16:creationId xmlns:a16="http://schemas.microsoft.com/office/drawing/2014/main" id="{DF2164EE-B6CF-C8C6-B384-1E5AEB7CBE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6D9EF762-7733-3A28-B2D2-371BE85490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6" descr="CMS-doc-3045-v3: CMS Logo">
              <a:extLst>
                <a:ext uri="{FF2B5EF4-FFF2-40B4-BE49-F238E27FC236}">
                  <a16:creationId xmlns:a16="http://schemas.microsoft.com/office/drawing/2014/main" id="{5E13CA8F-4310-9455-4FAF-221042C335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Logo of the ALICE Experiment - CERN Document Server">
              <a:extLst>
                <a:ext uri="{FF2B5EF4-FFF2-40B4-BE49-F238E27FC236}">
                  <a16:creationId xmlns:a16="http://schemas.microsoft.com/office/drawing/2014/main" id="{3BBF4BE9-5227-8F4E-97DF-806F532969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238" name="Picture 22" descr="Coffee cup - Free food icons">
            <a:extLst>
              <a:ext uri="{FF2B5EF4-FFF2-40B4-BE49-F238E27FC236}">
                <a16:creationId xmlns:a16="http://schemas.microsoft.com/office/drawing/2014/main" id="{89E19E6B-265C-2BCC-1F76-44CF2D0CB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763" y="1607255"/>
            <a:ext cx="1185863" cy="118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225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803E1-C071-AFB9-AF88-FAF5427EF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C0511-E332-B493-6371-DCB5A00BA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/>
              <a:t>Lunch</a:t>
            </a:r>
          </a:p>
          <a:p>
            <a:pPr marL="36576" indent="0">
              <a:buNone/>
            </a:pPr>
            <a:r>
              <a:rPr lang="en-US" sz="2000" dirty="0"/>
              <a:t>90 minutes (12:30 – 14:00)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200" dirty="0"/>
              <a:t>Self service at the restaurant</a:t>
            </a:r>
          </a:p>
          <a:p>
            <a:pPr marL="36576" indent="0">
              <a:buNone/>
            </a:pPr>
            <a:r>
              <a:rPr lang="en-US" sz="2200" dirty="0"/>
              <a:t>Salad buffet</a:t>
            </a:r>
          </a:p>
          <a:p>
            <a:pPr marL="36576" indent="0">
              <a:buNone/>
            </a:pPr>
            <a:r>
              <a:rPr lang="en-US" sz="2200" dirty="0"/>
              <a:t>Meat</a:t>
            </a:r>
          </a:p>
          <a:p>
            <a:pPr marL="36576" indent="0">
              <a:buNone/>
            </a:pPr>
            <a:r>
              <a:rPr lang="en-US" sz="2200" dirty="0"/>
              <a:t>Fish</a:t>
            </a:r>
          </a:p>
          <a:p>
            <a:pPr marL="36576" indent="0">
              <a:buNone/>
            </a:pPr>
            <a:r>
              <a:rPr lang="en-US" sz="2200" dirty="0"/>
              <a:t>Vegetarian</a:t>
            </a:r>
          </a:p>
          <a:p>
            <a:pPr marL="36576" indent="0">
              <a:buNone/>
            </a:pPr>
            <a:r>
              <a:rPr lang="en-US" sz="2200" dirty="0"/>
              <a:t>Only water and soft drinks included</a:t>
            </a:r>
          </a:p>
          <a:p>
            <a:pPr marL="36576" indent="0">
              <a:buNone/>
            </a:pPr>
            <a:r>
              <a:rPr lang="en-US" sz="2200" dirty="0"/>
              <a:t>Any alcoholic drink needs to be paid on the spot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9AECA-8072-4C07-7DC9-215A84F6C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BC667-C18C-E6C8-50A3-ED89DC31F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194" name="Picture 2" descr="Self service - Free food icons">
            <a:extLst>
              <a:ext uri="{FF2B5EF4-FFF2-40B4-BE49-F238E27FC236}">
                <a16:creationId xmlns:a16="http://schemas.microsoft.com/office/drawing/2014/main" id="{82F2F701-8F22-5B5C-5ED0-4E51418F2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204" y="2255386"/>
            <a:ext cx="884687" cy="8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Salad - Free food icons">
            <a:extLst>
              <a:ext uri="{FF2B5EF4-FFF2-40B4-BE49-F238E27FC236}">
                <a16:creationId xmlns:a16="http://schemas.microsoft.com/office/drawing/2014/main" id="{37BEDEE1-7716-AEFC-0A1D-5FB605337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449" y="1367380"/>
            <a:ext cx="1025819" cy="102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Fish - Free food icons">
            <a:extLst>
              <a:ext uri="{FF2B5EF4-FFF2-40B4-BE49-F238E27FC236}">
                <a16:creationId xmlns:a16="http://schemas.microsoft.com/office/drawing/2014/main" id="{72CCED08-A4F9-EEC4-BEE1-9389FEE9D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732" y="3102749"/>
            <a:ext cx="1140627" cy="114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cooked steak on plate vector icon ...">
            <a:extLst>
              <a:ext uri="{FF2B5EF4-FFF2-40B4-BE49-F238E27FC236}">
                <a16:creationId xmlns:a16="http://schemas.microsoft.com/office/drawing/2014/main" id="{F6914D2C-7014-4958-C1F6-681A48391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869" y="3258374"/>
            <a:ext cx="1052311" cy="105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A687CF2-261F-0EA9-A269-9B6B197AD83F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B678A0E1-2FE8-8272-A721-268306F2C9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25A491F7-DE07-676E-7D75-EE34393630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BB18A16E-5311-53F1-7AA5-924965467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93CFB2D0-DA3F-FC57-D0A9-A7E8D41499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208" name="Picture 16" descr="Vegetarian Symbol Images – Browse 690,049 Stock Photos, Vectors, and Video  | Adobe Stock">
            <a:extLst>
              <a:ext uri="{FF2B5EF4-FFF2-40B4-BE49-F238E27FC236}">
                <a16:creationId xmlns:a16="http://schemas.microsoft.com/office/drawing/2014/main" id="{0DD30E46-95B7-38FF-C516-5CB275DA5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26" y="2181223"/>
            <a:ext cx="958850" cy="95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235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9A973-6F12-6AE8-8494-B589DD266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15C4E-6580-4F5C-2D44-B8774F8EE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/>
              <a:t>Badge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sz="2200" dirty="0"/>
              <a:t>Collect your badge from the registration desk</a:t>
            </a:r>
          </a:p>
          <a:p>
            <a:pPr marL="36576" indent="0">
              <a:buNone/>
            </a:pPr>
            <a:r>
              <a:rPr lang="en-US" sz="2200" dirty="0"/>
              <a:t>Please wear your badge at all times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10E4F-A473-FACF-2B92-FDB7B9B66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A6609-85EB-2C09-6830-BF8358862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805E60-CCE3-A821-A56A-214132CDBC9E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C4718BFD-5B77-4665-1927-8AE70F1CC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9BC2BAF4-4989-7397-1F20-93A73AD102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CMS-doc-3045-v3: CMS Logo">
              <a:extLst>
                <a:ext uri="{FF2B5EF4-FFF2-40B4-BE49-F238E27FC236}">
                  <a16:creationId xmlns:a16="http://schemas.microsoft.com/office/drawing/2014/main" id="{C0CEC39B-A17F-1728-1184-C357907FC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Logo of the ALICE Experiment - CERN Document Server">
              <a:extLst>
                <a:ext uri="{FF2B5EF4-FFF2-40B4-BE49-F238E27FC236}">
                  <a16:creationId xmlns:a16="http://schemas.microsoft.com/office/drawing/2014/main" id="{9B53B64D-6D17-6587-6BB0-2397F856B6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2" name="Picture 4" descr="3,300+ Lanyard Icon Stock Illustrations, Royalty-Free Vector Graphics &amp;  Clip Art - iStock | Lanyard icon vector">
            <a:extLst>
              <a:ext uri="{FF2B5EF4-FFF2-40B4-BE49-F238E27FC236}">
                <a16:creationId xmlns:a16="http://schemas.microsoft.com/office/drawing/2014/main" id="{88EA78E4-78A6-EA14-BE81-BB375A343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100" y="1186543"/>
            <a:ext cx="2044700" cy="204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22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22ED0-3206-4C0B-FBFE-24D53920F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50F46-F5F9-6DAD-7378-003057AA3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Transport</a:t>
            </a:r>
          </a:p>
          <a:p>
            <a:pPr marL="36576" indent="0">
              <a:buNone/>
            </a:pPr>
            <a:endParaRPr lang="en-CH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2788B-9FCE-0B3B-39AE-FC0EC3C7A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F619D-2759-5F64-C056-C81D5BD7F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6E7E10C-7D22-C2CE-F3F0-0B06F5CC7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591811"/>
            <a:ext cx="3131457" cy="209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169DBF-1977-080D-469C-DD03C05E4A81}"/>
              </a:ext>
            </a:extLst>
          </p:cNvPr>
          <p:cNvSpPr txBox="1"/>
          <p:nvPr/>
        </p:nvSpPr>
        <p:spPr>
          <a:xfrm>
            <a:off x="3131457" y="1591811"/>
            <a:ext cx="60597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1800" dirty="0"/>
              <a:t>Transport will be available daily for participants who have indicated so in the registration form</a:t>
            </a:r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r>
              <a:rPr lang="en-US" sz="1800" dirty="0"/>
              <a:t>Leaving CERN at 08:15 from the bus-stop in front of building 	40 to go to Château de </a:t>
            </a:r>
            <a:r>
              <a:rPr lang="en-US" sz="1800" dirty="0" err="1"/>
              <a:t>Bossey</a:t>
            </a:r>
            <a:endParaRPr lang="en-US" sz="1800" dirty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r>
              <a:rPr lang="en-US" sz="1800" dirty="0"/>
              <a:t>Leaving Château de </a:t>
            </a:r>
            <a:r>
              <a:rPr lang="en-US" sz="1800" dirty="0" err="1"/>
              <a:t>Bossey</a:t>
            </a:r>
            <a:r>
              <a:rPr lang="en-US" sz="1800" dirty="0"/>
              <a:t> at 18:00 to go back to CERN</a:t>
            </a:r>
            <a:endParaRPr lang="en-CH" sz="1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37FAAD-76B4-CCED-3D61-D3DB95B5B002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60145980-F4F5-DA9A-8848-D42814FA17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E47040E2-9866-3C74-3E3E-207C438DA3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CMS-doc-3045-v3: CMS Logo">
              <a:extLst>
                <a:ext uri="{FF2B5EF4-FFF2-40B4-BE49-F238E27FC236}">
                  <a16:creationId xmlns:a16="http://schemas.microsoft.com/office/drawing/2014/main" id="{85E50ED7-2F01-BB01-C176-95D2198843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Logo of the ALICE Experiment - CERN Document Server">
              <a:extLst>
                <a:ext uri="{FF2B5EF4-FFF2-40B4-BE49-F238E27FC236}">
                  <a16:creationId xmlns:a16="http://schemas.microsoft.com/office/drawing/2014/main" id="{34E4EA57-60AF-5223-205D-C90174F94B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9092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F8CA5-5D3A-57D4-5BFD-3CCB4DB5F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0BCAF-EF3B-FC60-EA5E-C825F300C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1" y="4767263"/>
            <a:ext cx="6941456" cy="273844"/>
          </a:xfrm>
        </p:spPr>
        <p:txBody>
          <a:bodyPr/>
          <a:lstStyle/>
          <a:p>
            <a:r>
              <a:rPr lang="en-US" dirty="0"/>
              <a:t>ALICE, ATLAS, CMS &amp; </a:t>
            </a:r>
            <a:r>
              <a:rPr lang="en-US" dirty="0" err="1"/>
              <a:t>LHCb</a:t>
            </a:r>
            <a:r>
              <a:rPr lang="en-US" dirty="0"/>
              <a:t> Third Joint Workshop on DAQ@LHC 03 – 05 Feb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61E04-17A6-AB8B-486C-E96D0E1CA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7082FC-A4BD-0256-D0DD-AE475E409E1A}"/>
              </a:ext>
            </a:extLst>
          </p:cNvPr>
          <p:cNvGrpSpPr/>
          <p:nvPr/>
        </p:nvGrpSpPr>
        <p:grpSpPr>
          <a:xfrm>
            <a:off x="2055999" y="142275"/>
            <a:ext cx="4909421" cy="742080"/>
            <a:chOff x="2055999" y="142275"/>
            <a:chExt cx="4909421" cy="7420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E312660-AFDB-EF69-B597-63924FBB48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040" y="148160"/>
              <a:ext cx="1072380" cy="73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2188F361-634B-5973-886F-B2C370D54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904" y="148160"/>
              <a:ext cx="1771296" cy="736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6" descr="CMS-doc-3045-v3: CMS Logo">
              <a:extLst>
                <a:ext uri="{FF2B5EF4-FFF2-40B4-BE49-F238E27FC236}">
                  <a16:creationId xmlns:a16="http://schemas.microsoft.com/office/drawing/2014/main" id="{2887DD84-9D72-20B1-D53C-C5D8F22916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2909" y="145579"/>
              <a:ext cx="738775" cy="73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Logo of the ALICE Experiment - CERN Document Server">
              <a:extLst>
                <a:ext uri="{FF2B5EF4-FFF2-40B4-BE49-F238E27FC236}">
                  <a16:creationId xmlns:a16="http://schemas.microsoft.com/office/drawing/2014/main" id="{E6346769-2F58-0CA1-2217-AD858ED86E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999" y="142275"/>
              <a:ext cx="546196" cy="73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36" name="Content Placeholder 35">
            <a:extLst>
              <a:ext uri="{FF2B5EF4-FFF2-40B4-BE49-F238E27FC236}">
                <a16:creationId xmlns:a16="http://schemas.microsoft.com/office/drawing/2014/main" id="{FD49A329-C88F-7682-2C7F-CDE115E6C6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384428"/>
              </p:ext>
            </p:extLst>
          </p:nvPr>
        </p:nvGraphicFramePr>
        <p:xfrm>
          <a:off x="457200" y="1182461"/>
          <a:ext cx="8229600" cy="3203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979146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1632</TotalTime>
  <Words>605</Words>
  <Application>Microsoft Office PowerPoint</Application>
  <PresentationFormat>On-screen Show (16:9)</PresentationFormat>
  <Paragraphs>131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Aptos</vt:lpstr>
      <vt:lpstr>CERNCorporate16-9</vt:lpstr>
      <vt:lpstr>PowerPoint Presentation</vt:lpstr>
      <vt:lpstr>ALICE, ATLAS, CMS &amp; LHCb  Third Joint Workshop on DAQ@LHC 03 – 05 Feb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Vasco Barroso</dc:creator>
  <cp:lastModifiedBy>Vasco Barroso</cp:lastModifiedBy>
  <cp:revision>21</cp:revision>
  <dcterms:created xsi:type="dcterms:W3CDTF">2025-01-29T09:25:37Z</dcterms:created>
  <dcterms:modified xsi:type="dcterms:W3CDTF">2025-02-03T07:53:38Z</dcterms:modified>
</cp:coreProperties>
</file>