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27" r:id="rId2"/>
  </p:sldMasterIdLst>
  <p:notesMasterIdLst>
    <p:notesMasterId r:id="rId27"/>
  </p:notesMasterIdLst>
  <p:handoutMasterIdLst>
    <p:handoutMasterId r:id="rId28"/>
  </p:handoutMasterIdLst>
  <p:sldIdLst>
    <p:sldId id="272" r:id="rId3"/>
    <p:sldId id="286" r:id="rId4"/>
    <p:sldId id="497" r:id="rId5"/>
    <p:sldId id="493" r:id="rId6"/>
    <p:sldId id="498" r:id="rId7"/>
    <p:sldId id="495" r:id="rId8"/>
    <p:sldId id="496" r:id="rId9"/>
    <p:sldId id="499" r:id="rId10"/>
    <p:sldId id="283" r:id="rId11"/>
    <p:sldId id="289" r:id="rId12"/>
    <p:sldId id="284" r:id="rId13"/>
    <p:sldId id="285" r:id="rId14"/>
    <p:sldId id="488" r:id="rId15"/>
    <p:sldId id="490" r:id="rId16"/>
    <p:sldId id="489" r:id="rId17"/>
    <p:sldId id="500" r:id="rId18"/>
    <p:sldId id="494" r:id="rId19"/>
    <p:sldId id="501" r:id="rId20"/>
    <p:sldId id="503" r:id="rId21"/>
    <p:sldId id="507" r:id="rId22"/>
    <p:sldId id="508" r:id="rId23"/>
    <p:sldId id="511" r:id="rId24"/>
    <p:sldId id="512" r:id="rId25"/>
    <p:sldId id="513" r:id="rId26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00589A"/>
    <a:srgbClr val="B5FDE0"/>
    <a:srgbClr val="94FEEC"/>
    <a:srgbClr val="66FFCC"/>
    <a:srgbClr val="99FFCC"/>
    <a:srgbClr val="FFEADD"/>
    <a:srgbClr val="D9FFED"/>
    <a:srgbClr val="00FF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3" autoAdjust="0"/>
    <p:restoredTop sz="95688" autoAdjust="0"/>
  </p:normalViewPr>
  <p:slideViewPr>
    <p:cSldViewPr>
      <p:cViewPr varScale="1">
        <p:scale>
          <a:sx n="68" d="100"/>
          <a:sy n="68" d="100"/>
        </p:scale>
        <p:origin x="72" y="258"/>
      </p:cViewPr>
      <p:guideLst>
        <p:guide orient="horz" pos="1872"/>
        <p:guide pos="1824"/>
      </p:guideLst>
    </p:cSldViewPr>
  </p:slideViewPr>
  <p:outlineViewPr>
    <p:cViewPr>
      <p:scale>
        <a:sx n="33" d="100"/>
        <a:sy n="33" d="100"/>
      </p:scale>
      <p:origin x="0" y="-238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>
        <p:scale>
          <a:sx n="100" d="100"/>
          <a:sy n="100" d="100"/>
        </p:scale>
        <p:origin x="-228" y="12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993" cy="5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 descr="Paper bag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276" y="0"/>
            <a:ext cx="2941393" cy="5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 descr="Paper bag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2329"/>
            <a:ext cx="2942993" cy="53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1" name="Rectangle 5" descr="Paper bag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276" y="9412329"/>
            <a:ext cx="2941393" cy="53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8EF0B535-A0E7-4F8F-9E0F-B6B83C3D6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53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402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 descr="Paper bag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687" y="0"/>
            <a:ext cx="2994176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766763"/>
            <a:ext cx="49069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 descr="Paper bag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1285" y="4753282"/>
            <a:ext cx="4990293" cy="444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8854" name="Rectangle 6" descr="Paper bag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97"/>
            <a:ext cx="2917402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 descr="Paper bag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687" y="9429897"/>
            <a:ext cx="2994176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D4770E1-9F2F-4041-B6CC-48F25841C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85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5" name="Picture 41" descr="LHC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143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2133600" y="6305490"/>
            <a:ext cx="5105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Gaspar,</a:t>
            </a:r>
            <a:r>
              <a:rPr lang="en-US" sz="2000" i="1" baseline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March 2025</a:t>
            </a:r>
            <a:endParaRPr lang="en-US" sz="2000" b="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4" name="Rectangle 36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200"/>
            <a:ext cx="7772400" cy="3429000"/>
          </a:xfrm>
        </p:spPr>
        <p:txBody>
          <a:bodyPr anchor="ctr"/>
          <a:lstStyle>
            <a:lvl1pPr algn="ctr">
              <a:defRPr>
                <a:solidFill>
                  <a:srgbClr val="FF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1660" name="Rectangle 4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066800"/>
          </a:xfrm>
          <a:ln w="12700"/>
        </p:spPr>
        <p:txBody>
          <a:bodyPr>
            <a:spAutoFit/>
          </a:bodyPr>
          <a:lstStyle>
            <a:lvl1pPr marL="0" indent="0" algn="ctr">
              <a:buFont typeface="Arial Unicode MS" pitchFamily="34" charset="-128"/>
              <a:buNone/>
              <a:defRPr b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D8865-0720-4316-AF58-540C77104744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1336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2484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6864-5BC3-4965-9AEA-6D149A94120C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418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706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027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693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52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17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45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58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E23BB-1CA6-49B2-BE3C-96FEA4166F8F}" type="slidenum">
              <a:rPr lang="en-US"/>
              <a:pPr>
                <a:defRPr/>
              </a:pPr>
              <a:t>‹#›</a:t>
            </a:fld>
            <a:endParaRPr lang="en-US" sz="24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891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958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9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E2B5-7965-462A-AC52-134C75BDF02A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0E53-A08F-40E4-A723-B1398D09DF8B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C85B-DD9C-4896-BE2D-355206E0D0D3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B3A27-7B24-4338-B879-E685D8B6A32D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F8E78-5077-4F2C-87C3-D94B7E1EF946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9C0FE-AC25-4D53-9F34-1CF1EC4E9E16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8D192-93DB-4900-8B22-78A37076E6A7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</a:t>
            </a:r>
            <a:r>
              <a:rPr lang="en-US" dirty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2575" name="Freeform 2335"/>
          <p:cNvSpPr>
            <a:spLocks/>
          </p:cNvSpPr>
          <p:nvPr/>
        </p:nvSpPr>
        <p:spPr bwMode="auto">
          <a:xfrm>
            <a:off x="3225800" y="3841750"/>
            <a:ext cx="9525" cy="4763"/>
          </a:xfrm>
          <a:custGeom>
            <a:avLst/>
            <a:gdLst/>
            <a:ahLst/>
            <a:cxnLst>
              <a:cxn ang="0">
                <a:pos x="12" y="5"/>
              </a:cxn>
              <a:cxn ang="0">
                <a:pos x="0" y="0"/>
              </a:cxn>
              <a:cxn ang="0">
                <a:pos x="12" y="3"/>
              </a:cxn>
              <a:cxn ang="0">
                <a:pos x="12" y="5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0" y="0"/>
                </a:lnTo>
                <a:lnTo>
                  <a:pt x="12" y="3"/>
                </a:lnTo>
                <a:lnTo>
                  <a:pt x="12" y="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68" name="Rectangle 3428" descr="Paper bag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4D4D4D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800" i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0F9385A-8ED5-4D6C-A063-F85D7CFDB26D}" type="slidenum">
              <a:rPr lang="en-US" smtClean="0"/>
              <a:pPr>
                <a:defRPr/>
              </a:pPr>
              <a:t>‹#›</a:t>
            </a:fld>
            <a:endParaRPr lang="en-US" b="1" dirty="0"/>
          </a:p>
        </p:txBody>
      </p:sp>
      <p:sp>
        <p:nvSpPr>
          <p:cNvPr id="13700" name="Text Box 3460"/>
          <p:cNvSpPr txBox="1">
            <a:spLocks noChangeArrowheads="1"/>
          </p:cNvSpPr>
          <p:nvPr/>
        </p:nvSpPr>
        <p:spPr bwMode="auto">
          <a:xfrm>
            <a:off x="2286000" y="6400800"/>
            <a:ext cx="3276600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Gaspar, March 2025</a:t>
            </a:r>
          </a:p>
        </p:txBody>
      </p:sp>
      <p:sp>
        <p:nvSpPr>
          <p:cNvPr id="14050" name="Rectangle 381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2056" name="Picture 3811" descr="LHC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15888"/>
            <a:ext cx="1143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52" name="Line 381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strips dir="rd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❚"/>
        <a:defRPr kumimoji="1" sz="3200" b="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❙"/>
        <a:defRPr kumimoji="1"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〡"/>
        <a:defRPr kumimoji="1"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D72A9-75EB-461B-8A18-4F8F451F2DB0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7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478249/files/p88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17480/contributions/1518521/attachments/349177/486801/DAQLHC_2013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752600"/>
            <a:ext cx="8610600" cy="2133600"/>
          </a:xfrm>
        </p:spPr>
        <p:txBody>
          <a:bodyPr/>
          <a:lstStyle/>
          <a:p>
            <a:r>
              <a:rPr lang="en-GB" sz="4000" dirty="0"/>
              <a:t>On the importance of </a:t>
            </a:r>
            <a:br>
              <a:rPr lang="en-GB" sz="4000" dirty="0"/>
            </a:br>
            <a:r>
              <a:rPr lang="en-GB" sz="4000" dirty="0"/>
              <a:t>Integration and Homogeneity</a:t>
            </a:r>
            <a:endParaRPr lang="en-US" sz="4000" dirty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362200" y="4038600"/>
            <a:ext cx="64770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r>
              <a:rPr lang="en-US" sz="4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 Control Systems)</a:t>
            </a:r>
          </a:p>
        </p:txBody>
      </p:sp>
    </p:spTree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E7B61E-567D-931A-21AC-894907E8E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Ex.:DELPHI</a:t>
            </a:r>
            <a:r>
              <a:rPr lang="en-GB" dirty="0"/>
              <a:t> Control System in 1995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49DB0F-6156-B8E3-6A1F-A24AF86E26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10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501764B-B623-1DE1-00FA-41C7CF1C4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  <p:pic>
        <p:nvPicPr>
          <p:cNvPr id="5" name="Picture 4" descr="TH_BIGB">
            <a:extLst>
              <a:ext uri="{FF2B5EF4-FFF2-40B4-BE49-F238E27FC236}">
                <a16:creationId xmlns:a16="http://schemas.microsoft.com/office/drawing/2014/main" id="{158A0361-7016-E063-EA0B-8B3F51BDF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0362" t="19658" r="4387" b="25641"/>
          <a:stretch>
            <a:fillRect/>
          </a:stretch>
        </p:blipFill>
        <p:spPr bwMode="auto">
          <a:xfrm>
            <a:off x="631501" y="1905000"/>
            <a:ext cx="3019748" cy="2743200"/>
          </a:xfrm>
          <a:prstGeom prst="rect">
            <a:avLst/>
          </a:prstGeom>
          <a:noFill/>
        </p:spPr>
      </p:pic>
      <p:pic>
        <p:nvPicPr>
          <p:cNvPr id="6" name="Picture 5" descr="C:\WNT\Profiles\clara\Desktop\dui_das.gif">
            <a:extLst>
              <a:ext uri="{FF2B5EF4-FFF2-40B4-BE49-F238E27FC236}">
                <a16:creationId xmlns:a16="http://schemas.microsoft.com/office/drawing/2014/main" id="{4F37F44E-48CE-6411-4FB2-9C31F121C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088" y="1905000"/>
            <a:ext cx="4980042" cy="3962400"/>
          </a:xfrm>
          <a:prstGeom prst="rect">
            <a:avLst/>
          </a:prstGeom>
          <a:noFill/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2DCA60F-DE10-0D36-32E4-B1D30DBAE675}"/>
              </a:ext>
            </a:extLst>
          </p:cNvPr>
          <p:cNvSpPr txBox="1">
            <a:spLocks/>
          </p:cNvSpPr>
          <p:nvPr/>
        </p:nvSpPr>
        <p:spPr bwMode="auto">
          <a:xfrm>
            <a:off x="72888" y="4719119"/>
            <a:ext cx="3886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❚"/>
              <a:defRPr kumimoji="1" sz="3200" b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❙"/>
              <a:defRPr kumimoji="1"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〡"/>
              <a:defRPr kumimoji="1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Arial Unicode MS" pitchFamily="34" charset="-128"/>
              <a:buChar char="❘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/>
              <a:t>Integration possible because all areas were (or got to) using the same middleware and FSM/automation toolkit</a:t>
            </a:r>
          </a:p>
        </p:txBody>
      </p:sp>
    </p:spTree>
    <p:extLst>
      <p:ext uri="{BB962C8B-B14F-4D97-AF65-F5344CB8AC3E}">
        <p14:creationId xmlns:p14="http://schemas.microsoft.com/office/powerpoint/2010/main" val="355672495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7849B6-9FF4-CE7D-A99B-6BA95339B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At LHC Design Time (end 90s):</a:t>
            </a:r>
          </a:p>
          <a:p>
            <a:pPr lvl="1"/>
            <a:r>
              <a:rPr lang="en-GB" sz="2400" dirty="0"/>
              <a:t>Most experiments kept the DAQ/DCS split</a:t>
            </a:r>
          </a:p>
          <a:p>
            <a:pPr lvl="1"/>
            <a:r>
              <a:rPr lang="en-GB" sz="2400" dirty="0"/>
              <a:t>For several reasons:</a:t>
            </a:r>
          </a:p>
          <a:p>
            <a:pPr lvl="2"/>
            <a:r>
              <a:rPr lang="en-GB" sz="2000" dirty="0"/>
              <a:t>Some people in charge “skipped” the LEP Experiments</a:t>
            </a:r>
          </a:p>
          <a:p>
            <a:pPr lvl="3"/>
            <a:r>
              <a:rPr lang="en-GB" sz="1800" dirty="0"/>
              <a:t>So didn’t see the possibilities/benefits</a:t>
            </a:r>
          </a:p>
          <a:p>
            <a:pPr lvl="2"/>
            <a:r>
              <a:rPr lang="en-GB" sz="2000" dirty="0"/>
              <a:t>Were convinced that the requirements were too different</a:t>
            </a:r>
          </a:p>
          <a:p>
            <a:pPr lvl="2"/>
            <a:r>
              <a:rPr lang="en-GB" sz="2000" dirty="0"/>
              <a:t>“Prejudice”?: DAQ is more important/complex than DCS</a:t>
            </a:r>
          </a:p>
          <a:p>
            <a:pPr lvl="2"/>
            <a:r>
              <a:rPr lang="en-GB" sz="2000" dirty="0"/>
              <a:t>Management: </a:t>
            </a:r>
            <a:r>
              <a:rPr lang="en-GB" sz="1800" dirty="0"/>
              <a:t>Different people were put in charge of DAQ Control and Detector Control</a:t>
            </a:r>
            <a:br>
              <a:rPr lang="en-GB" sz="1800" dirty="0"/>
            </a:br>
            <a:r>
              <a:rPr lang="en-GB" sz="1800" dirty="0"/>
              <a:t>(What if there was only one person in charge of the “Control System” per experiment?)</a:t>
            </a:r>
          </a:p>
          <a:p>
            <a:pPr lvl="2"/>
            <a:endParaRPr lang="en-GB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BADBE2-F1F0-1218-8909-1116FBD1AD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11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C195FE-60A6-BD49-BEC0-7FCD16040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</p:spTree>
    <p:extLst>
      <p:ext uri="{BB962C8B-B14F-4D97-AF65-F5344CB8AC3E}">
        <p14:creationId xmlns:p14="http://schemas.microsoft.com/office/powerpoint/2010/main" val="354163688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98782F-CAF1-8DCC-A055-1727B6855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Also at that time (end 90s)</a:t>
            </a:r>
          </a:p>
          <a:p>
            <a:pPr lvl="1"/>
            <a:r>
              <a:rPr lang="en-GB" dirty="0"/>
              <a:t>CERN Management insisted that experiments try to do things in common, to save resources:</a:t>
            </a:r>
          </a:p>
          <a:p>
            <a:pPr lvl="2"/>
            <a:r>
              <a:rPr lang="en-GB" dirty="0"/>
              <a:t>After several meetings between the Experiments and the management: the only thing that they could agree on was to try to build the Detector Control System in common </a:t>
            </a:r>
          </a:p>
          <a:p>
            <a:pPr lvl="2"/>
            <a:r>
              <a:rPr lang="en-GB" dirty="0"/>
              <a:t>Each experiment proceeded with their DAQ Control independently, in parallel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0E941B-D544-C073-D574-0730D70496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12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F66B16-3B02-DAD6-91C4-0D04FCAB1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</p:spTree>
    <p:extLst>
      <p:ext uri="{BB962C8B-B14F-4D97-AF65-F5344CB8AC3E}">
        <p14:creationId xmlns:p14="http://schemas.microsoft.com/office/powerpoint/2010/main" val="3022643349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Joint </a:t>
            </a:r>
            <a:r>
              <a:rPr lang="en-GB" sz="2800" dirty="0" err="1"/>
              <a:t>COntrols</a:t>
            </a:r>
            <a:r>
              <a:rPr lang="en-GB" sz="2800" dirty="0"/>
              <a:t> Project (JCOP)</a:t>
            </a:r>
          </a:p>
          <a:p>
            <a:pPr lvl="1"/>
            <a:r>
              <a:rPr lang="en-GB" sz="2400" dirty="0"/>
              <a:t>A common project between the four LHC experiments and a CERN Control Group </a:t>
            </a:r>
            <a:r>
              <a:rPr lang="en-GB" sz="2000" dirty="0"/>
              <a:t>(ECP/CO -&gt; IT/CO </a:t>
            </a:r>
            <a:r>
              <a:rPr lang="en-GB" sz="2000" dirty="0">
                <a:latin typeface="Comic Sans MS" pitchFamily="66" charset="0"/>
              </a:rPr>
              <a:t>-&gt; </a:t>
            </a:r>
            <a:r>
              <a:rPr lang="en-GB" sz="2000" dirty="0"/>
              <a:t>EN/ICE -&gt; BE/ICS)</a:t>
            </a:r>
          </a:p>
          <a:p>
            <a:pPr lvl="1"/>
            <a:r>
              <a:rPr lang="en-GB" sz="2400" dirty="0"/>
              <a:t>Mandate (1997/1998):</a:t>
            </a:r>
          </a:p>
          <a:p>
            <a:pPr lvl="2"/>
            <a:r>
              <a:rPr lang="en-GB" sz="2000" dirty="0"/>
              <a:t>“Provide a common DCS for all 4 experiments in a resource effective manner”</a:t>
            </a:r>
          </a:p>
          <a:p>
            <a:pPr lvl="2"/>
            <a:r>
              <a:rPr lang="en-GB" sz="2000" dirty="0"/>
              <a:t>“Define, select and/or implement as appropriate the architecture, framework and components required to build the control system”</a:t>
            </a:r>
          </a:p>
          <a:p>
            <a:pPr lvl="1"/>
            <a:r>
              <a:rPr lang="en-GB" sz="2400" dirty="0"/>
              <a:t>Scope:</a:t>
            </a:r>
          </a:p>
          <a:p>
            <a:pPr lvl="2"/>
            <a:r>
              <a:rPr lang="en-GB" sz="2000" dirty="0"/>
              <a:t>DCS - Detector Control System (at least)</a:t>
            </a:r>
          </a:p>
          <a:p>
            <a:pPr lvl="1"/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Step: Gather the Requirements from the 4 </a:t>
            </a:r>
            <a:r>
              <a:rPr lang="en-GB" sz="2400" dirty="0" err="1"/>
              <a:t>Exps</a:t>
            </a:r>
            <a:r>
              <a:rPr lang="en-GB" sz="24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6411C9-16B6-47F5-B1FF-EAB8F8692D29}" type="slidenum">
              <a:rPr lang="en-US" smtClean="0"/>
              <a:pPr>
                <a:defRPr/>
              </a:pPr>
              <a:t>13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424270659"/>
      </p:ext>
    </p:extLst>
  </p:cSld>
  <p:clrMapOvr>
    <a:masterClrMapping/>
  </p:clrMapOvr>
  <p:transition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D24D38-89C2-DF79-DF48-74866B406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3000"/>
            <a:ext cx="8686800" cy="5105400"/>
          </a:xfrm>
        </p:spPr>
        <p:txBody>
          <a:bodyPr/>
          <a:lstStyle/>
          <a:p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Step: JCOP Architecture Working Group</a:t>
            </a:r>
            <a:br>
              <a:rPr lang="en-GB" sz="2400" dirty="0"/>
            </a:br>
            <a:r>
              <a:rPr lang="en-GB" sz="1800" dirty="0"/>
              <a:t>(“Status of JCOP Activities”; JCOP Workshop III; W. Salter; 2002)</a:t>
            </a:r>
          </a:p>
          <a:p>
            <a:pPr lvl="1"/>
            <a:r>
              <a:rPr lang="en-GB" sz="2000" dirty="0"/>
              <a:t>Defined design choices for the DCS</a:t>
            </a:r>
          </a:p>
          <a:p>
            <a:pPr lvl="2"/>
            <a:r>
              <a:rPr lang="en-GB" sz="1600" dirty="0"/>
              <a:t>Object names and addressing</a:t>
            </a:r>
          </a:p>
          <a:p>
            <a:pPr lvl="2"/>
            <a:r>
              <a:rPr lang="en-GB" sz="1600" dirty="0"/>
              <a:t>System modelling, control structure and partitioning</a:t>
            </a:r>
          </a:p>
          <a:p>
            <a:pPr lvl="2"/>
            <a:r>
              <a:rPr lang="en-GB" sz="1600" dirty="0"/>
              <a:t>Use of Finite State Machines</a:t>
            </a:r>
          </a:p>
          <a:p>
            <a:pPr lvl="2"/>
            <a:r>
              <a:rPr lang="en-GB" sz="1600" dirty="0"/>
              <a:t>Access Control</a:t>
            </a:r>
          </a:p>
          <a:p>
            <a:pPr lvl="2"/>
            <a:r>
              <a:rPr lang="en-GB" sz="1600" dirty="0"/>
              <a:t>Alarm handling</a:t>
            </a:r>
          </a:p>
          <a:p>
            <a:pPr lvl="2"/>
            <a:r>
              <a:rPr lang="en-GB" sz="1600" dirty="0"/>
              <a:t>Configuration and persistency</a:t>
            </a:r>
          </a:p>
          <a:p>
            <a:pPr lvl="2"/>
            <a:r>
              <a:rPr lang="en-GB" sz="1600" dirty="0"/>
              <a:t>Interfacing to external systems</a:t>
            </a:r>
          </a:p>
          <a:p>
            <a:pPr lvl="2"/>
            <a:r>
              <a:rPr lang="en-GB" sz="1600" dirty="0"/>
              <a:t>Software versioning</a:t>
            </a:r>
          </a:p>
          <a:p>
            <a:pPr lvl="2"/>
            <a:r>
              <a:rPr lang="en-GB" sz="1600" dirty="0"/>
              <a:t>Diagnostics</a:t>
            </a:r>
          </a:p>
          <a:p>
            <a:pPr lvl="2"/>
            <a:r>
              <a:rPr lang="en-GB" sz="1600" dirty="0"/>
              <a:t>Glossary</a:t>
            </a:r>
          </a:p>
          <a:p>
            <a:pPr lvl="1"/>
            <a:r>
              <a:rPr lang="en-GB" sz="2000" dirty="0"/>
              <a:t>Blueprint for the Framework (completely technology agnostic)</a:t>
            </a:r>
          </a:p>
          <a:p>
            <a:pPr lvl="1"/>
            <a:r>
              <a:rPr lang="en-GB" sz="2000" b="1" dirty="0"/>
              <a:t>Maybe the biggest challenge… (but great fun)</a:t>
            </a:r>
            <a:br>
              <a:rPr lang="en-GB" sz="2000" b="1" dirty="0"/>
            </a:br>
            <a:r>
              <a:rPr lang="en-GB" sz="1800" dirty="0"/>
              <a:t>Turns out other people have good ideas too (more heads are better than one)</a:t>
            </a:r>
            <a:br>
              <a:rPr lang="en-GB" sz="1800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E4D35E-9155-7637-627B-4B663A9DF3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14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8D6A225-7924-44BE-6AF2-61A46408E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</p:spTree>
    <p:extLst>
      <p:ext uri="{BB962C8B-B14F-4D97-AF65-F5344CB8AC3E}">
        <p14:creationId xmlns:p14="http://schemas.microsoft.com/office/powerpoint/2010/main" val="3053339532"/>
      </p:ext>
    </p:extLst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1D3375-90BE-ED8B-4054-9A32292AA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And a Technology Survey/Evaluation phase</a:t>
            </a:r>
            <a:br>
              <a:rPr lang="en-GB" sz="2400" dirty="0"/>
            </a:br>
            <a:r>
              <a:rPr lang="en-GB" sz="2000" dirty="0"/>
              <a:t>(“Controls for the LHC Experiments”; von </a:t>
            </a:r>
            <a:r>
              <a:rPr lang="en-GB" sz="2000" dirty="0" err="1"/>
              <a:t>Rüden</a:t>
            </a:r>
            <a:r>
              <a:rPr lang="en-GB" sz="2000" dirty="0"/>
              <a:t>, W.; 2000)</a:t>
            </a:r>
            <a:br>
              <a:rPr lang="en-GB" sz="2000" dirty="0"/>
            </a:br>
            <a:r>
              <a:rPr lang="en-GB" sz="2000" dirty="0">
                <a:hlinkClick r:id="rId2"/>
              </a:rPr>
              <a:t>https://cds.cern.ch/record/478249/files/p88.pdf</a:t>
            </a:r>
            <a:endParaRPr lang="en-GB" sz="2000" dirty="0"/>
          </a:p>
          <a:p>
            <a:pPr lvl="1"/>
            <a:r>
              <a:rPr lang="en-GB" sz="1800" dirty="0"/>
              <a:t>The benefits of SCADA are: </a:t>
            </a:r>
          </a:p>
          <a:p>
            <a:pPr lvl="2"/>
            <a:r>
              <a:rPr lang="en-GB" sz="1600" dirty="0"/>
              <a:t>Standard development environment leading to a homogeneous system</a:t>
            </a:r>
          </a:p>
          <a:p>
            <a:pPr lvl="2"/>
            <a:r>
              <a:rPr lang="en-GB" sz="1600" dirty="0"/>
              <a:t>Support for large distributed applications - Buffering against technology changes such as operating systems, platforms, etc.</a:t>
            </a:r>
          </a:p>
          <a:p>
            <a:pPr lvl="2"/>
            <a:r>
              <a:rPr lang="en-GB" sz="1600" dirty="0"/>
              <a:t>Follows market evolution</a:t>
            </a:r>
          </a:p>
          <a:p>
            <a:pPr lvl="2"/>
            <a:r>
              <a:rPr lang="en-GB" sz="1600" dirty="0"/>
              <a:t>Provides maturity and stability</a:t>
            </a:r>
          </a:p>
          <a:p>
            <a:pPr lvl="2"/>
            <a:r>
              <a:rPr lang="en-GB" sz="1600" dirty="0"/>
              <a:t>Saves huge development effort (50-100 </a:t>
            </a:r>
            <a:r>
              <a:rPr lang="en-GB" sz="1600" dirty="0" err="1"/>
              <a:t>personyears</a:t>
            </a:r>
            <a:r>
              <a:rPr lang="en-GB" sz="1600" dirty="0"/>
              <a:t>)</a:t>
            </a:r>
          </a:p>
          <a:p>
            <a:pPr lvl="2"/>
            <a:r>
              <a:rPr lang="en-GB" sz="1600" dirty="0"/>
              <a:t>Company builds its experience into the product and provides documentation, support, maintenance and training </a:t>
            </a:r>
          </a:p>
          <a:p>
            <a:pPr lvl="1"/>
            <a:r>
              <a:rPr lang="en-GB" sz="1800" dirty="0"/>
              <a:t>The drawbacks of SCADA are:</a:t>
            </a:r>
          </a:p>
          <a:p>
            <a:pPr lvl="2"/>
            <a:r>
              <a:rPr lang="en-GB" sz="1600" dirty="0"/>
              <a:t>Not tailored exactly to the end application</a:t>
            </a:r>
          </a:p>
          <a:p>
            <a:pPr lvl="2"/>
            <a:r>
              <a:rPr lang="en-GB" sz="1600" dirty="0"/>
              <a:t>Risk of company going out of business</a:t>
            </a:r>
          </a:p>
          <a:p>
            <a:pPr lvl="2"/>
            <a:r>
              <a:rPr lang="en-GB" sz="1600" dirty="0"/>
              <a:t>Company may develop unwanted features</a:t>
            </a:r>
          </a:p>
          <a:p>
            <a:pPr lvl="2"/>
            <a:r>
              <a:rPr lang="en-GB" sz="1600" dirty="0"/>
              <a:t>One has to pay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AD824C-4724-AA35-AF59-46E161E54F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15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B26982-24BF-502E-38FD-B87125D5C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</p:spTree>
    <p:extLst>
      <p:ext uri="{BB962C8B-B14F-4D97-AF65-F5344CB8AC3E}">
        <p14:creationId xmlns:p14="http://schemas.microsoft.com/office/powerpoint/2010/main" val="3292250005"/>
      </p:ext>
    </p:extLst>
  </p:cSld>
  <p:clrMapOvr>
    <a:masterClrMapping/>
  </p:clrMapOvr>
  <p:transition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270B29-8CE2-FC87-C94D-209BFC9A4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DEE33C-1FA0-722F-C140-A044E7EE0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Integration and Homogeneity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Where are we now?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C1B723-D245-FDBA-C679-ADE89D43CF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16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1A75B8-15AD-E0D8-682C-F4569E874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423325"/>
      </p:ext>
    </p:extLst>
  </p:cSld>
  <p:clrMapOvr>
    <a:masterClrMapping/>
  </p:clrMapOvr>
  <p:transition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D10F75-C06D-AAAA-AAC8-4EFC767AA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We have 4 completely different Control Systems:</a:t>
            </a:r>
          </a:p>
          <a:p>
            <a:pPr lvl="1"/>
            <a:r>
              <a:rPr lang="en-GB" sz="2000" dirty="0"/>
              <a:t>3 for the DAQ Control of ALICE, ATLAS, CMS</a:t>
            </a:r>
          </a:p>
          <a:p>
            <a:pPr lvl="1"/>
            <a:r>
              <a:rPr lang="en-GB" sz="2000" dirty="0"/>
              <a:t>1 for all DCSs + LHCb ECS</a:t>
            </a:r>
          </a:p>
          <a:p>
            <a:r>
              <a:rPr lang="en-GB" sz="2400" dirty="0"/>
              <a:t>All extremely successful!</a:t>
            </a:r>
          </a:p>
          <a:p>
            <a:r>
              <a:rPr lang="en-GB" sz="2400" dirty="0"/>
              <a:t>So we know that:</a:t>
            </a:r>
          </a:p>
          <a:p>
            <a:pPr lvl="1"/>
            <a:r>
              <a:rPr lang="en-GB" sz="1800" dirty="0"/>
              <a:t>DAQ tailored, experiment specific, Control Systems work (of course)</a:t>
            </a:r>
          </a:p>
          <a:p>
            <a:pPr lvl="1"/>
            <a:r>
              <a:rPr lang="en-GB" sz="1800" dirty="0"/>
              <a:t>But we also know that Integrated Control Systems work</a:t>
            </a:r>
          </a:p>
          <a:p>
            <a:pPr lvl="1"/>
            <a:r>
              <a:rPr lang="en-GB" sz="1800" dirty="0"/>
              <a:t>And that Control Systems done in common also work</a:t>
            </a:r>
          </a:p>
          <a:p>
            <a:r>
              <a:rPr lang="en-GB" sz="2400" dirty="0"/>
              <a:t>Should any of us change our approach now?</a:t>
            </a:r>
          </a:p>
          <a:p>
            <a:pPr lvl="1"/>
            <a:r>
              <a:rPr lang="en-GB" sz="2000" dirty="0"/>
              <a:t>Probably not…</a:t>
            </a:r>
          </a:p>
          <a:p>
            <a:r>
              <a:rPr lang="en-GB" sz="1800" dirty="0"/>
              <a:t>Ref.: Very nice talk by Giovanna on the first instance of this workshop: </a:t>
            </a:r>
            <a:r>
              <a:rPr lang="en-GB" sz="1200" dirty="0">
                <a:hlinkClick r:id="rId2"/>
              </a:rPr>
              <a:t>https://indico.cern.ch/event/217480/contributions/1518521/attachments/349177/486801/DAQLHC_2013.pdf</a:t>
            </a:r>
            <a:endParaRPr lang="en-GB" sz="18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5AF18E-A98B-F3F9-46D1-2348098BCE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17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D3C0E5-1475-0653-7371-F051E0384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we?</a:t>
            </a:r>
          </a:p>
        </p:txBody>
      </p:sp>
    </p:spTree>
    <p:extLst>
      <p:ext uri="{BB962C8B-B14F-4D97-AF65-F5344CB8AC3E}">
        <p14:creationId xmlns:p14="http://schemas.microsoft.com/office/powerpoint/2010/main" val="3971892664"/>
      </p:ext>
    </p:extLst>
  </p:cSld>
  <p:clrMapOvr>
    <a:masterClrMapping/>
  </p:clrMapOvr>
  <p:transition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F115B-C2C2-CD56-5FC4-AF8EE2871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B2D435-1C99-6F0A-98B0-41D043026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Integration and Homogeneity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So why this talk now?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60F025-52C9-E965-E207-64F8022F5E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18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5B2FD1-279F-BB5B-324F-FCC7643AB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05463"/>
      </p:ext>
    </p:extLst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ED7A94-3310-0F47-1528-04C959FAB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are/will be new Experiments:</a:t>
            </a:r>
          </a:p>
          <a:p>
            <a:pPr lvl="1"/>
            <a:r>
              <a:rPr lang="en-GB" dirty="0"/>
              <a:t>Non-LHC Experiments</a:t>
            </a:r>
          </a:p>
          <a:p>
            <a:pPr lvl="1"/>
            <a:r>
              <a:rPr lang="en-GB" dirty="0"/>
              <a:t>FCC Experiments</a:t>
            </a:r>
          </a:p>
          <a:p>
            <a:r>
              <a:rPr lang="en-GB" dirty="0"/>
              <a:t>Maybe some of you will be in charge at that point!</a:t>
            </a:r>
            <a:br>
              <a:rPr lang="en-GB" dirty="0"/>
            </a:br>
            <a:br>
              <a:rPr lang="en-GB" dirty="0"/>
            </a:br>
            <a:r>
              <a:rPr lang="en-GB" dirty="0"/>
              <a:t>… Could try having only one person in   </a:t>
            </a:r>
            <a:br>
              <a:rPr lang="en-GB" dirty="0"/>
            </a:br>
            <a:r>
              <a:rPr lang="en-GB" dirty="0"/>
              <a:t>       charge of the Control System…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03EF66-A0F3-55C2-D22D-E2BB0369D8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19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78F79A-68BC-5416-4C61-53B112118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Opportunities</a:t>
            </a:r>
          </a:p>
        </p:txBody>
      </p:sp>
    </p:spTree>
    <p:extLst>
      <p:ext uri="{BB962C8B-B14F-4D97-AF65-F5344CB8AC3E}">
        <p14:creationId xmlns:p14="http://schemas.microsoft.com/office/powerpoint/2010/main" val="1095875840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9C9FA5-4A32-5137-A2D8-2D0059A96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Disclaimer</a:t>
            </a:r>
          </a:p>
          <a:p>
            <a:pPr lvl="1"/>
            <a:r>
              <a:rPr lang="en-GB" dirty="0"/>
              <a:t>A personal view…</a:t>
            </a:r>
          </a:p>
          <a:p>
            <a:pPr lvl="1"/>
            <a:r>
              <a:rPr lang="en-GB" dirty="0"/>
              <a:t>Hope I don’t offend anybody</a:t>
            </a:r>
            <a:br>
              <a:rPr lang="en-GB" dirty="0"/>
            </a:br>
            <a:r>
              <a:rPr lang="en-GB" dirty="0"/>
              <a:t>(Apologies in advance)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17A16E-6105-939A-B0BB-E47B8D087A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862D46-2060-0E12-0B3C-EE95A1249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92614"/>
      </p:ext>
    </p:extLst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EAC5DC-D4D8-5B89-B927-8BBE8EA406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B3834A-E88B-5279-6129-02266D6A7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105400"/>
          </a:xfrm>
        </p:spPr>
        <p:txBody>
          <a:bodyPr/>
          <a:lstStyle/>
          <a:p>
            <a:r>
              <a:rPr lang="en-GB" dirty="0"/>
              <a:t>For the FCC Experiments:</a:t>
            </a:r>
          </a:p>
          <a:p>
            <a:pPr lvl="1"/>
            <a:r>
              <a:rPr lang="en-GB" dirty="0"/>
              <a:t>All the (few) people that have been proposing integrated, coherent systems will have retired (and so will the next generation)</a:t>
            </a:r>
          </a:p>
          <a:p>
            <a:pPr lvl="1"/>
            <a:r>
              <a:rPr lang="en-GB" dirty="0"/>
              <a:t>It will be decades without designing very large new control systems.</a:t>
            </a:r>
          </a:p>
          <a:p>
            <a:pPr lvl="1"/>
            <a:r>
              <a:rPr lang="en-GB" dirty="0"/>
              <a:t>How do we assure the transmission?</a:t>
            </a:r>
            <a:br>
              <a:rPr lang="en-GB" dirty="0"/>
            </a:b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938EE3-FD87-7D12-A3EB-26B1F0EB1A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20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242654-A0FA-F48C-8CED-5672EEEC3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2706442241"/>
      </p:ext>
    </p:extLst>
  </p:cSld>
  <p:clrMapOvr>
    <a:masterClrMapping/>
  </p:clrMapOvr>
  <p:transition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6637DB-CD60-360D-64B1-31298FCBB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our current Experiments</a:t>
            </a:r>
          </a:p>
          <a:p>
            <a:pPr lvl="1"/>
            <a:r>
              <a:rPr lang="en-GB" dirty="0"/>
              <a:t>They still have to run for a long time</a:t>
            </a:r>
          </a:p>
          <a:p>
            <a:pPr lvl="1"/>
            <a:r>
              <a:rPr lang="en-GB" dirty="0"/>
              <a:t>Changes and improvements are unavoidable</a:t>
            </a:r>
          </a:p>
          <a:p>
            <a:pPr lvl="1"/>
            <a:r>
              <a:rPr lang="en-GB" dirty="0"/>
              <a:t>We have new people eager to contribute</a:t>
            </a:r>
          </a:p>
          <a:p>
            <a:pPr lvl="2"/>
            <a:r>
              <a:rPr lang="en-GB" dirty="0"/>
              <a:t>They want to use newer technologies</a:t>
            </a:r>
            <a:br>
              <a:rPr lang="en-GB" dirty="0"/>
            </a:br>
            <a:r>
              <a:rPr lang="en-GB" dirty="0"/>
              <a:t>(in some cases the only way to obtain financing)</a:t>
            </a:r>
          </a:p>
          <a:p>
            <a:pPr lvl="2"/>
            <a:r>
              <a:rPr lang="en-GB" dirty="0"/>
              <a:t>They should be able to present/publish their work</a:t>
            </a:r>
          </a:p>
          <a:p>
            <a:pPr lvl="2"/>
            <a:r>
              <a:rPr lang="en-GB" dirty="0"/>
              <a:t>And they have to have fun (as I am often told)</a:t>
            </a:r>
          </a:p>
          <a:p>
            <a:pPr lvl="1"/>
            <a:r>
              <a:rPr lang="en-GB" dirty="0"/>
              <a:t>How do we keep the system homogeneous?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FF1690-3B51-C82C-8688-695233428F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21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7C3BEC-43ED-AC10-640A-7C757395F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2118662374"/>
      </p:ext>
    </p:extLst>
  </p:cSld>
  <p:clrMapOvr>
    <a:masterClrMapping/>
  </p:clrMapOvr>
  <p:transition>
    <p:strips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57DFBF-AE2C-FF40-FF6D-AC442E8F2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Please try to keep the system overview</a:t>
            </a:r>
          </a:p>
          <a:p>
            <a:pPr lvl="1"/>
            <a:r>
              <a:rPr lang="en-GB" sz="2400" dirty="0"/>
              <a:t>A new use-case doesn’t necessarily need changing the technology</a:t>
            </a:r>
          </a:p>
          <a:p>
            <a:pPr lvl="1"/>
            <a:r>
              <a:rPr lang="en-GB" sz="2400" dirty="0"/>
              <a:t>Gather/analyse carefully all the requirements (including the original ones) before starting the development</a:t>
            </a:r>
          </a:p>
          <a:p>
            <a:pPr lvl="1"/>
            <a:r>
              <a:rPr lang="en-GB" sz="2400" dirty="0"/>
              <a:t>Check if the new technology can replace the old one everywhere (not just in the corner at hand)</a:t>
            </a:r>
          </a:p>
          <a:p>
            <a:pPr lvl="1"/>
            <a:r>
              <a:rPr lang="en-GB" sz="2400" dirty="0"/>
              <a:t>Balance carefully the trade-off of adding a new technology, is it really worthwhile?</a:t>
            </a:r>
          </a:p>
          <a:p>
            <a:pPr lvl="2"/>
            <a:r>
              <a:rPr lang="en-GB" sz="2000" dirty="0"/>
              <a:t>The expert may leave</a:t>
            </a:r>
          </a:p>
          <a:p>
            <a:pPr lvl="2"/>
            <a:r>
              <a:rPr lang="en-GB" sz="2000" dirty="0"/>
              <a:t>We/You will be left, in any case, with one more thing to monitor, support and maintain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48FE46-A0C2-C750-513F-5765820172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22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180AEE2-E938-3010-8D5F-B39E36A16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a plea/Some hints…</a:t>
            </a:r>
          </a:p>
        </p:txBody>
      </p:sp>
    </p:spTree>
    <p:extLst>
      <p:ext uri="{BB962C8B-B14F-4D97-AF65-F5344CB8AC3E}">
        <p14:creationId xmlns:p14="http://schemas.microsoft.com/office/powerpoint/2010/main" val="1934801258"/>
      </p:ext>
    </p:extLst>
  </p:cSld>
  <p:clrMapOvr>
    <a:masterClrMapping/>
  </p:clrMapOvr>
  <p:transition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CA2C33-94BA-6377-6776-CAE10C8AF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105400"/>
          </a:xfrm>
        </p:spPr>
        <p:txBody>
          <a:bodyPr/>
          <a:lstStyle/>
          <a:p>
            <a:r>
              <a:rPr lang="en-GB" sz="2800" dirty="0"/>
              <a:t>Beware of pitfalls</a:t>
            </a:r>
          </a:p>
          <a:p>
            <a:pPr lvl="1"/>
            <a:r>
              <a:rPr lang="en-GB" sz="2400" dirty="0"/>
              <a:t>Evaluate a new technology in detail</a:t>
            </a:r>
          </a:p>
          <a:p>
            <a:pPr lvl="2"/>
            <a:r>
              <a:rPr lang="en-GB" sz="2000" dirty="0"/>
              <a:t>lifetime, maturity, backward compatibility history,…</a:t>
            </a:r>
          </a:p>
          <a:p>
            <a:pPr lvl="1"/>
            <a:r>
              <a:rPr lang="en-GB" sz="2400" dirty="0"/>
              <a:t>Lookout for the “POJO” Effect</a:t>
            </a:r>
          </a:p>
          <a:p>
            <a:pPr lvl="2"/>
            <a:r>
              <a:rPr lang="en-GB" sz="2000" dirty="0"/>
              <a:t>new buzzwords don’t always mean something new</a:t>
            </a:r>
          </a:p>
          <a:p>
            <a:pPr lvl="2"/>
            <a:r>
              <a:rPr lang="en-GB" sz="2000" dirty="0"/>
              <a:t>not all new concepts are appropriate and beneficial</a:t>
            </a:r>
          </a:p>
          <a:p>
            <a:r>
              <a:rPr lang="en-GB" sz="2800" dirty="0"/>
              <a:t>And keep our mission in mind:</a:t>
            </a:r>
          </a:p>
          <a:p>
            <a:pPr lvl="1"/>
            <a:r>
              <a:rPr lang="en-GB" sz="2400" dirty="0"/>
              <a:t>To enable the best Physics</a:t>
            </a:r>
          </a:p>
          <a:p>
            <a:pPr lvl="1"/>
            <a:r>
              <a:rPr lang="en-GB" sz="2400" dirty="0"/>
              <a:t>By making the experiment’s Online System work effectively, efficiently and reliably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C1FA66-6535-54A9-5917-1940C3C092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23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096EA2-EAA6-69AB-FDC5-9CAC55557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a plea/Some hints…</a:t>
            </a:r>
          </a:p>
        </p:txBody>
      </p:sp>
    </p:spTree>
    <p:extLst>
      <p:ext uri="{BB962C8B-B14F-4D97-AF65-F5344CB8AC3E}">
        <p14:creationId xmlns:p14="http://schemas.microsoft.com/office/powerpoint/2010/main" val="1054895411"/>
      </p:ext>
    </p:extLst>
  </p:cSld>
  <p:clrMapOvr>
    <a:masterClrMapping/>
  </p:clrMapOvr>
  <p:transition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56C230-9B8E-266B-8492-AB6F5359F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Whether for a new system or an existing one:</a:t>
            </a:r>
          </a:p>
          <a:p>
            <a:pPr lvl="1"/>
            <a:r>
              <a:rPr lang="en-GB" sz="2400" dirty="0"/>
              <a:t>(keeping) An integrated and homogeneous system is advantageous:</a:t>
            </a:r>
          </a:p>
          <a:p>
            <a:pPr lvl="2"/>
            <a:r>
              <a:rPr lang="en-GB" sz="2000" dirty="0"/>
              <a:t>Needs less Resources</a:t>
            </a:r>
          </a:p>
          <a:p>
            <a:pPr lvl="2"/>
            <a:r>
              <a:rPr lang="en-GB" sz="2000" dirty="0"/>
              <a:t>Allows for simpler Operations and easier Maintenance</a:t>
            </a:r>
          </a:p>
          <a:p>
            <a:pPr lvl="2"/>
            <a:endParaRPr lang="en-GB" sz="2000" dirty="0"/>
          </a:p>
          <a:p>
            <a:pPr lvl="1"/>
            <a:r>
              <a:rPr lang="en-GB" sz="2400" dirty="0"/>
              <a:t>Discussing the requirements, the architecture, the principles and mechanisms with your peers (inside or outside the experiment) before a new development</a:t>
            </a:r>
          </a:p>
          <a:p>
            <a:pPr lvl="1"/>
            <a:r>
              <a:rPr lang="en-GB" sz="2400" dirty="0"/>
              <a:t>Then, if relevant, R&amp;D-</a:t>
            </a:r>
            <a:r>
              <a:rPr lang="en-GB" sz="2400" dirty="0" err="1"/>
              <a:t>ing</a:t>
            </a:r>
            <a:r>
              <a:rPr lang="en-GB" sz="2400" dirty="0"/>
              <a:t> for the benefit of the whole system/community</a:t>
            </a:r>
          </a:p>
          <a:p>
            <a:pPr lvl="1"/>
            <a:r>
              <a:rPr lang="en-GB" sz="2400" dirty="0"/>
              <a:t>Can also be a lot of fun!</a:t>
            </a:r>
          </a:p>
          <a:p>
            <a:pPr lvl="1"/>
            <a:endParaRPr lang="en-GB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DD55C-5E87-1270-39FA-84AD4D81CB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24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A79D19-6DD9-4143-7CF9-C837FB0CE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282057241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992CD6-6195-60F4-B2A3-B509C9E84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Integration and Homogeneity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Of What?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8BE6FD-3986-272A-9442-38D9526A21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3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36C910-C1F2-64CE-75C1-C07278E41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46049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87D467-DC13-B15A-280C-0532F3A63C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4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F67689-AD9D-5F7C-2AAF-8828CC176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4C9F7D2-0BA7-944E-92D7-C50964B00896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2554173"/>
            <a:ext cx="5491128" cy="2703627"/>
            <a:chOff x="457200" y="1334975"/>
            <a:chExt cx="5645888" cy="27798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B0085BD-DD6C-2FB6-42AC-26C816CDFEA2}"/>
                </a:ext>
              </a:extLst>
            </p:cNvPr>
            <p:cNvGrpSpPr/>
            <p:nvPr/>
          </p:nvGrpSpPr>
          <p:grpSpPr>
            <a:xfrm>
              <a:off x="457200" y="1523998"/>
              <a:ext cx="5417288" cy="2590802"/>
              <a:chOff x="373913" y="1219199"/>
              <a:chExt cx="5417288" cy="259080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C0C6931E-86A1-2167-91C0-6F37FE038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2550" t="3480" r="2394" b="37912"/>
              <a:stretch/>
            </p:blipFill>
            <p:spPr>
              <a:xfrm>
                <a:off x="373913" y="1219199"/>
                <a:ext cx="5417288" cy="2057401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69AB543-619B-1280-A3CA-BBD2EF39A0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2550" t="77284" r="2394" b="7521"/>
              <a:stretch/>
            </p:blipFill>
            <p:spPr>
              <a:xfrm>
                <a:off x="373913" y="3276601"/>
                <a:ext cx="5417288" cy="533400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74F0E7-E64D-0254-B61B-D2C3AEAB20C3}"/>
                </a:ext>
              </a:extLst>
            </p:cNvPr>
            <p:cNvSpPr/>
            <p:nvPr/>
          </p:nvSpPr>
          <p:spPr bwMode="auto">
            <a:xfrm>
              <a:off x="4426688" y="1334975"/>
              <a:ext cx="1676400" cy="533400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A3D0BF-07BA-8616-F609-E744921318DD}"/>
              </a:ext>
            </a:extLst>
          </p:cNvPr>
          <p:cNvGrpSpPr/>
          <p:nvPr/>
        </p:nvGrpSpPr>
        <p:grpSpPr>
          <a:xfrm>
            <a:off x="5105400" y="2590800"/>
            <a:ext cx="4937052" cy="2216235"/>
            <a:chOff x="5105400" y="2660565"/>
            <a:chExt cx="4937052" cy="22162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C2B8BBF-5562-6423-B175-DEF68FD72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092" t="2889" r="2783" b="13989"/>
            <a:stretch/>
          </p:blipFill>
          <p:spPr>
            <a:xfrm>
              <a:off x="5105400" y="2869790"/>
              <a:ext cx="4937052" cy="20070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0278116-6615-94C1-E01C-8F322E2DEE2A}"/>
                </a:ext>
              </a:extLst>
            </p:cNvPr>
            <p:cNvSpPr/>
            <p:nvPr/>
          </p:nvSpPr>
          <p:spPr bwMode="auto">
            <a:xfrm>
              <a:off x="8438397" y="2660565"/>
              <a:ext cx="1534314" cy="488191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63BC10-0833-5029-B9EB-E6A636B1A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Areas of Control (&amp; Monitoring) </a:t>
            </a:r>
            <a:br>
              <a:rPr lang="en-GB" dirty="0"/>
            </a:br>
            <a:r>
              <a:rPr lang="en-GB" dirty="0"/>
              <a:t>within an Experiment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Uniformity between Experiments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621720-BAD8-DCDC-FE5D-EBC609CD5D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2370083"/>
            <a:ext cx="2307265" cy="52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3059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99DCBD-96FD-9E29-72EF-C74B1B612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B9AAC5-2169-ED8F-5A8E-17F9059B1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Integration and Homogeneity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968094-AB72-4164-D662-BA7CA016A4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5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FCBDA76-9386-35C5-AC11-539091419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838846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A87701-4B14-0AB0-07AB-94E97DCE2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5105400"/>
          </a:xfrm>
        </p:spPr>
        <p:txBody>
          <a:bodyPr/>
          <a:lstStyle/>
          <a:p>
            <a:r>
              <a:rPr lang="en-GB" sz="2800" dirty="0"/>
              <a:t>Technical Advantages:</a:t>
            </a:r>
          </a:p>
          <a:p>
            <a:pPr lvl="1"/>
            <a:r>
              <a:rPr lang="en-GB" sz="2400" dirty="0"/>
              <a:t>All data made available, archived and presented the same way:</a:t>
            </a:r>
          </a:p>
          <a:p>
            <a:pPr lvl="2"/>
            <a:r>
              <a:rPr lang="en-GB" sz="2000" dirty="0"/>
              <a:t>Any correlations (live or historical) directly available, ex.:</a:t>
            </a:r>
          </a:p>
          <a:p>
            <a:pPr lvl="3"/>
            <a:r>
              <a:rPr lang="en-GB" sz="1800" dirty="0"/>
              <a:t>Trigger rate vs. HV Currents vs. LHC bunch intensity</a:t>
            </a:r>
          </a:p>
          <a:p>
            <a:pPr lvl="1"/>
            <a:r>
              <a:rPr lang="en-GB" sz="2400" dirty="0"/>
              <a:t>Same automation tools:</a:t>
            </a:r>
          </a:p>
          <a:p>
            <a:pPr lvl="2"/>
            <a:r>
              <a:rPr lang="en-GB" sz="2000" dirty="0"/>
              <a:t>Same mechanism to recover errors in all areas</a:t>
            </a:r>
          </a:p>
          <a:p>
            <a:pPr lvl="2"/>
            <a:r>
              <a:rPr lang="en-GB" sz="2000" dirty="0"/>
              <a:t>Direct control of all sub-systems:</a:t>
            </a:r>
          </a:p>
          <a:p>
            <a:pPr lvl="3"/>
            <a:r>
              <a:rPr lang="en-GB" sz="1800" dirty="0"/>
              <a:t>LHC Handshakes/State -&gt; Act on HV -&gt; Start/Stop Run</a:t>
            </a:r>
          </a:p>
          <a:p>
            <a:pPr lvl="1"/>
            <a:r>
              <a:rPr lang="en-GB" sz="2400" dirty="0"/>
              <a:t>Same Alarm Handling Everywhere</a:t>
            </a:r>
          </a:p>
          <a:p>
            <a:pPr lvl="2"/>
            <a:r>
              <a:rPr lang="en-GB" sz="2000" dirty="0"/>
              <a:t>Possibly only one Alarm Screen</a:t>
            </a:r>
          </a:p>
          <a:p>
            <a:pPr lvl="1"/>
            <a:r>
              <a:rPr lang="en-GB" sz="2400" dirty="0"/>
              <a:t>Only one Configuration Mechanism (and one </a:t>
            </a:r>
            <a:r>
              <a:rPr lang="en-GB" sz="2400" dirty="0" err="1"/>
              <a:t>ConfDB</a:t>
            </a:r>
            <a:r>
              <a:rPr lang="en-GB" sz="24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2AC64A-8C2E-B3BF-DB0D-F15C68DD13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6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FD3F86-0D84-8908-AB99-E26BD07CB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2584399967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186266-BD59-EC3B-5D35-DBEDB98BE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43000"/>
            <a:ext cx="8763000" cy="5105400"/>
          </a:xfrm>
        </p:spPr>
        <p:txBody>
          <a:bodyPr/>
          <a:lstStyle/>
          <a:p>
            <a:r>
              <a:rPr lang="en-GB" sz="2800" dirty="0"/>
              <a:t>Non-Technical Advantages:</a:t>
            </a:r>
          </a:p>
          <a:p>
            <a:pPr lvl="1"/>
            <a:r>
              <a:rPr lang="en-GB" sz="2400" dirty="0"/>
              <a:t>Same look and feel, mechanisms and features of User Interfaces throughout (ex.: partitioning, access control)</a:t>
            </a:r>
          </a:p>
          <a:p>
            <a:pPr lvl="2"/>
            <a:r>
              <a:rPr lang="en-GB" sz="2000" dirty="0"/>
              <a:t>Possibly less people on shift</a:t>
            </a:r>
          </a:p>
          <a:p>
            <a:pPr lvl="2"/>
            <a:r>
              <a:rPr lang="en-GB" sz="2000" dirty="0"/>
              <a:t>Simpler operator training</a:t>
            </a:r>
          </a:p>
          <a:p>
            <a:pPr lvl="1"/>
            <a:r>
              <a:rPr lang="en-GB" sz="2400" dirty="0"/>
              <a:t>Common tools and Standard development environment</a:t>
            </a:r>
          </a:p>
          <a:p>
            <a:pPr lvl="2"/>
            <a:r>
              <a:rPr lang="en-GB" sz="2000" dirty="0"/>
              <a:t>Less resources needed (centrally and in sub-detectors)</a:t>
            </a:r>
          </a:p>
          <a:p>
            <a:pPr lvl="2"/>
            <a:r>
              <a:rPr lang="en-GB" sz="2000" dirty="0"/>
              <a:t>Larger knowledge base:</a:t>
            </a:r>
          </a:p>
          <a:p>
            <a:pPr lvl="3"/>
            <a:r>
              <a:rPr lang="en-GB" sz="1600" dirty="0"/>
              <a:t>Common/Centralized training for developers</a:t>
            </a:r>
          </a:p>
          <a:p>
            <a:pPr lvl="3"/>
            <a:r>
              <a:rPr lang="en-GB" sz="1600" dirty="0"/>
              <a:t>Users can share information</a:t>
            </a:r>
          </a:p>
          <a:p>
            <a:pPr lvl="3"/>
            <a:r>
              <a:rPr lang="en-GB" sz="1600" dirty="0"/>
              <a:t>Central team can help sub-systems</a:t>
            </a:r>
            <a:br>
              <a:rPr lang="en-GB" sz="1600" dirty="0"/>
            </a:br>
            <a:r>
              <a:rPr lang="en-GB" sz="1600" dirty="0"/>
              <a:t>(Specially later, or not so late, when they start disappearing)</a:t>
            </a:r>
          </a:p>
          <a:p>
            <a:pPr lvl="2"/>
            <a:r>
              <a:rPr lang="en-GB" sz="2000" dirty="0"/>
              <a:t>Easier maintenance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965CBC-EEAB-0A7F-3AA7-D528DA80DC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7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35A39EF-987A-6292-2A3D-B19FCB298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1214525095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A60E5-8145-9DF1-053A-1B9975574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B6DC45-F47B-6991-7327-B8B35EB83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Integration and Homogeneity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So why isn’t it done more often?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3C09A3-1439-3F3D-3A03-16F6E9807F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8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A1F87B-DE15-636F-7F11-DA30C0CFF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321318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DF71CA-2B14-DD85-197F-73D7B998C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Before LEP and at LEP Startup (end 80s)</a:t>
            </a:r>
          </a:p>
          <a:p>
            <a:pPr lvl="1"/>
            <a:r>
              <a:rPr lang="en-GB" dirty="0"/>
              <a:t>Control Systems were completely and specifically home made</a:t>
            </a:r>
          </a:p>
          <a:p>
            <a:pPr lvl="2"/>
            <a:r>
              <a:rPr lang="en-GB" dirty="0"/>
              <a:t>there was nothing available outside and plenty of person power available</a:t>
            </a:r>
          </a:p>
          <a:p>
            <a:pPr lvl="1"/>
            <a:r>
              <a:rPr lang="en-GB" dirty="0"/>
              <a:t>And they were split in two (or more):</a:t>
            </a:r>
          </a:p>
          <a:p>
            <a:pPr lvl="2"/>
            <a:r>
              <a:rPr lang="en-GB" dirty="0"/>
              <a:t>Slow Control &amp; DAQ/Run Control (&amp; Trigger Control)</a:t>
            </a:r>
          </a:p>
          <a:p>
            <a:r>
              <a:rPr lang="en-GB" dirty="0"/>
              <a:t>During the LEP years (90s)</a:t>
            </a:r>
          </a:p>
          <a:p>
            <a:pPr lvl="1"/>
            <a:r>
              <a:rPr lang="en-GB" dirty="0"/>
              <a:t>Some LEP experiments started seeing the benefits of integrating DCS&amp;DAQ(&amp;Trigger)</a:t>
            </a:r>
          </a:p>
          <a:p>
            <a:pPr lvl="1"/>
            <a:r>
              <a:rPr lang="en-GB" dirty="0"/>
              <a:t>And moved more and more towards that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0DCCAB-F8CF-1149-7C34-E86495B2FE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9</a:t>
            </a:fld>
            <a:endParaRPr lang="en-US" sz="24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D40115-0460-AD9D-D9EA-F502C7FF3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historical notes</a:t>
            </a:r>
          </a:p>
        </p:txBody>
      </p:sp>
    </p:spTree>
    <p:extLst>
      <p:ext uri="{BB962C8B-B14F-4D97-AF65-F5344CB8AC3E}">
        <p14:creationId xmlns:p14="http://schemas.microsoft.com/office/powerpoint/2010/main" val="2536572687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Z:\P32\MSO97PRO\Template\Designs\CONTPORT.POT</Template>
  <TotalTime>215161</TotalTime>
  <Words>1435</Words>
  <Application>Microsoft Office PowerPoint</Application>
  <PresentationFormat>On-screen Show (4:3)</PresentationFormat>
  <Paragraphs>203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 Unicode MS</vt:lpstr>
      <vt:lpstr>Arial</vt:lpstr>
      <vt:lpstr>Calibri</vt:lpstr>
      <vt:lpstr>Calibri Light</vt:lpstr>
      <vt:lpstr>Comic Sans MS</vt:lpstr>
      <vt:lpstr>Monotype Sorts</vt:lpstr>
      <vt:lpstr>Times New Roman</vt:lpstr>
      <vt:lpstr>Contport</vt:lpstr>
      <vt:lpstr>Custom Design</vt:lpstr>
      <vt:lpstr>On the importance of  Integration and Homogeneity</vt:lpstr>
      <vt:lpstr>PowerPoint Presentation</vt:lpstr>
      <vt:lpstr>PowerPoint Presentation</vt:lpstr>
      <vt:lpstr>What?</vt:lpstr>
      <vt:lpstr>PowerPoint Presentation</vt:lpstr>
      <vt:lpstr>Why?</vt:lpstr>
      <vt:lpstr>Why?</vt:lpstr>
      <vt:lpstr>PowerPoint Presentation</vt:lpstr>
      <vt:lpstr>Some historical notes</vt:lpstr>
      <vt:lpstr>Some historical notes</vt:lpstr>
      <vt:lpstr>Some historical notes</vt:lpstr>
      <vt:lpstr>Some historical notes</vt:lpstr>
      <vt:lpstr>Some historical notes</vt:lpstr>
      <vt:lpstr>Some historical notes</vt:lpstr>
      <vt:lpstr>Some historical notes</vt:lpstr>
      <vt:lpstr>PowerPoint Presentation</vt:lpstr>
      <vt:lpstr>Where are we?</vt:lpstr>
      <vt:lpstr>PowerPoint Presentation</vt:lpstr>
      <vt:lpstr>Opportunities</vt:lpstr>
      <vt:lpstr>Challenges</vt:lpstr>
      <vt:lpstr>Challenges</vt:lpstr>
      <vt:lpstr>And a plea/Some hints…</vt:lpstr>
      <vt:lpstr>And a plea/Some hints…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SMI++ A Finite State Machine Toolkit</dc:title>
  <dc:creator>clara</dc:creator>
  <cp:lastModifiedBy>Clara Gaspar</cp:lastModifiedBy>
  <cp:revision>2201</cp:revision>
  <cp:lastPrinted>2019-09-13T15:03:01Z</cp:lastPrinted>
  <dcterms:created xsi:type="dcterms:W3CDTF">1999-06-22T13:00:13Z</dcterms:created>
  <dcterms:modified xsi:type="dcterms:W3CDTF">2025-02-05T08:29:48Z</dcterms:modified>
</cp:coreProperties>
</file>