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75" r:id="rId3"/>
    <p:sldId id="406" r:id="rId4"/>
    <p:sldId id="399" r:id="rId5"/>
    <p:sldId id="400" r:id="rId6"/>
    <p:sldId id="401" r:id="rId7"/>
    <p:sldId id="404" r:id="rId8"/>
    <p:sldId id="403" r:id="rId9"/>
    <p:sldId id="405" r:id="rId10"/>
    <p:sldId id="402" r:id="rId11"/>
    <p:sldId id="380" r:id="rId1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9900"/>
    <a:srgbClr val="00CC00"/>
    <a:srgbClr val="0000FF"/>
    <a:srgbClr val="0033A0"/>
    <a:srgbClr val="B6D7A8"/>
    <a:srgbClr val="F79646"/>
    <a:srgbClr val="3366FF"/>
    <a:srgbClr val="99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426" autoAdjust="0"/>
  </p:normalViewPr>
  <p:slideViewPr>
    <p:cSldViewPr snapToGrid="0" snapToObjects="1">
      <p:cViewPr varScale="1">
        <p:scale>
          <a:sx n="60" d="100"/>
          <a:sy n="60" d="100"/>
        </p:scale>
        <p:origin x="48" y="41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05/02/2025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05/02/2025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A653C-89A8-F615-37DD-ABCE14326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6168AA-877C-8B18-13AE-87A52488D8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57F6CC-CBB0-597C-419B-675D11A9A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6FB5B-EDD2-5903-E86A-28D4046618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303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00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F6D29-C240-9CCD-D26F-7CBA8D776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91D7CF-FF82-169E-0139-C6DCE84D05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9C5004-E3A0-8AD6-921C-47E960B10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C6793-38D0-6B6C-EC36-38412A6B1B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5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FA638-65E9-A5B2-63EF-528755DA4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FEFCF8-E528-74C8-03B5-905C050F60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A1176-49F0-F908-771D-9C1C64BE9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E12E8E-0089-13D8-659D-316CF14EC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60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E3436-6F0A-475D-467E-8C1A05D10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9A9DDB-5F1B-CD5C-04C2-ED940FE96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EC65C7-66AE-DD4A-A03D-8D51ABFBB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577F7-60D8-5F96-B7C7-403D6047B6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09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322DA-BF5D-2433-3BA4-8AEFA48D1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D07B7F-F90E-08DC-DC53-B91B26C2AD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7EB446-FF35-A36E-0F59-D82C26807A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2A43D-96A2-C4DC-7D3C-DC8D2806BF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5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ABAE9-FA1A-639F-3087-9720E5A53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0DE1E7-037E-ED7A-B332-00CA40B42A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60E0F0-6E33-EE16-5B76-7A78287F24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C314F-5B10-6805-E19F-EF6EA1A4DF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600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89CD7-33F1-E017-0780-1F882209F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974A8D-90EE-5054-2E59-40C5E8025D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530241-D016-C366-EEBE-74AC7B9F6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98316-9892-C60F-7F80-58F549BE8C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312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B86BB-C025-9E5D-15F7-4A0798452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5A20F1-93B3-618D-3479-D35157AE37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C1E6E0-7B79-83E7-31F0-324CE2B7D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6638C-E84B-5B16-1830-36FB21F0A4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20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356353"/>
            <a:ext cx="422446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292" y="6356353"/>
            <a:ext cx="2909416" cy="365125"/>
          </a:xfrm>
        </p:spPr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1DFDE6-1FF5-5C58-9825-E2A1EF55C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4C011B-D866-C9E1-F0CC-22AE61B87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A78166-A8B4-57C3-C9A8-8484F5C9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29879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56525/contributions/6157227/attachments/2949628/5184433/ATLAS_L1CT_Infrastructure_Monitoring_and_Automation_system.pdf" TargetMode="External"/><Relationship Id="rId3" Type="http://schemas.openxmlformats.org/officeDocument/2006/relationships/hyperlink" Target="https://cds.cern.ch/record/2847967" TargetMode="External"/><Relationship Id="rId7" Type="http://schemas.openxmlformats.org/officeDocument/2006/relationships/hyperlink" Target="https://indico.cern.ch/event/1253805/contributions/5556277/attachments/2728110/4742402/SoCWS_Spiwoks_L0CT_20231005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soc" TargetMode="External"/><Relationship Id="rId5" Type="http://schemas.openxmlformats.org/officeDocument/2006/relationships/hyperlink" Target="https://indico.cern.ch/category/11883/" TargetMode="External"/><Relationship Id="rId4" Type="http://schemas.openxmlformats.org/officeDocument/2006/relationships/hyperlink" Target="https://e-groups.cern.ch/e-groups/Egroup.do?egroupId=10290226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gitlab.cern.ch/soc" TargetMode="External"/><Relationship Id="rId4" Type="http://schemas.openxmlformats.org/officeDocument/2006/relationships/hyperlink" Target="https://indico.cern.ch/event/1253805/contributions/5556268/attachments/2729480/4744426/SoC_CMS_SysAdmins_20231004_v1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6525/contributions/6170479/attachments/2949742/5184687/DAQ2SOC%20communication%20library-1.pdf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indico.cern.ch/event/1456525/" TargetMode="External"/><Relationship Id="rId4" Type="http://schemas.openxmlformats.org/officeDocument/2006/relationships/hyperlink" Target="https://indico.cern.ch/event/1456525/contributions/6157206/attachments/2949900/5185011/wataru_otsubo_20241017_socmeeting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645" y="1068489"/>
            <a:ext cx="9001000" cy="20162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b="1" dirty="0"/>
              <a:t>Data Acquisition with SoC/SoM</a:t>
            </a:r>
            <a:br>
              <a:rPr lang="en-GB" b="1" dirty="0"/>
            </a:br>
            <a:r>
              <a:rPr lang="en-GB" b="1" dirty="0"/>
              <a:t>for the Phase-2 Upgrade of the LHC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A7938-57BA-C0D2-959F-71CCDE9D9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01513-597F-F9BC-ECDA-A9C2352DF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4F58067-3F75-EE41-B480-B2FE4E1224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5500" y="3610587"/>
            <a:ext cx="4540817" cy="1944216"/>
          </a:xfrm>
        </p:spPr>
        <p:txBody>
          <a:bodyPr>
            <a:normAutofit/>
          </a:bodyPr>
          <a:lstStyle/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Introduction</a:t>
            </a:r>
          </a:p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Operating system, </a:t>
            </a:r>
            <a:r>
              <a:rPr lang="en-GB" sz="2000" b="1" dirty="0" err="1">
                <a:solidFill>
                  <a:srgbClr val="0000FF"/>
                </a:solidFill>
              </a:rPr>
              <a:t>network&amp;booting</a:t>
            </a:r>
            <a:endParaRPr lang="en-GB" sz="2000" b="1" dirty="0">
              <a:solidFill>
                <a:srgbClr val="0000FF"/>
              </a:solidFill>
            </a:endParaRPr>
          </a:p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Host configuration (infrastructure)</a:t>
            </a:r>
          </a:p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User application software</a:t>
            </a:r>
          </a:p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Summary &amp; outlook</a:t>
            </a:r>
          </a:p>
          <a:p>
            <a:pPr marL="324000" indent="-324000" algn="l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7C5A30-9C16-2D32-111D-807E0278D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D8F94-5D2F-0CB5-C762-1682AB9A0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6442" y="-72901"/>
            <a:ext cx="8229600" cy="1143000"/>
          </a:xfrm>
        </p:spPr>
        <p:txBody>
          <a:bodyPr/>
          <a:lstStyle/>
          <a:p>
            <a:r>
              <a:rPr lang="en-GB" b="1" dirty="0"/>
              <a:t>User Application Software (3/3)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2FC3A-4BA5-D9A1-3972-E9E189254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EF99B-E3A6-E966-4D08-399963CF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04C0E0-AE48-7FE4-5915-01D6F4E4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32DB64C-75C4-E76B-F2FB-BC29B9814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03507"/>
            <a:ext cx="10972800" cy="4822660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000FF"/>
                </a:solidFill>
              </a:rPr>
              <a:t>Further options include:</a:t>
            </a:r>
          </a:p>
          <a:p>
            <a:pPr lvl="1"/>
            <a:r>
              <a:rPr lang="en-GB" sz="2000" dirty="0"/>
              <a:t>Run bare metal (</a:t>
            </a:r>
            <a:r>
              <a:rPr lang="en-GB" sz="2000" i="1" dirty="0">
                <a:solidFill>
                  <a:srgbClr val="669900"/>
                </a:solidFill>
              </a:rPr>
              <a:t>no project?</a:t>
            </a:r>
            <a:r>
              <a:rPr lang="en-GB" sz="2000" dirty="0"/>
              <a:t>)</a:t>
            </a:r>
            <a:endParaRPr lang="en-GB" sz="1600" dirty="0"/>
          </a:p>
          <a:p>
            <a:pPr lvl="1"/>
            <a:r>
              <a:rPr lang="en-GB" sz="2000" dirty="0"/>
              <a:t>Real-time OS (</a:t>
            </a:r>
            <a:r>
              <a:rPr lang="en-GB" sz="2000" i="1" dirty="0">
                <a:solidFill>
                  <a:srgbClr val="669900"/>
                </a:solidFill>
              </a:rPr>
              <a:t>no project for DAQ?</a:t>
            </a:r>
            <a:r>
              <a:rPr lang="en-GB" sz="2000" dirty="0"/>
              <a:t>)</a:t>
            </a:r>
          </a:p>
          <a:p>
            <a:pPr lvl="1"/>
            <a:r>
              <a:rPr lang="en-GB" sz="2000" dirty="0" err="1"/>
              <a:t>IPBus</a:t>
            </a:r>
            <a:r>
              <a:rPr lang="en-GB" sz="2000" dirty="0"/>
              <a:t>:</a:t>
            </a:r>
          </a:p>
          <a:p>
            <a:pPr lvl="2"/>
            <a:r>
              <a:rPr lang="en-GB" sz="1800" dirty="0"/>
              <a:t>Run </a:t>
            </a:r>
            <a:r>
              <a:rPr lang="en-GB" sz="1800" dirty="0" err="1"/>
              <a:t>IPBus</a:t>
            </a:r>
            <a:r>
              <a:rPr lang="en-GB" sz="1800" dirty="0"/>
              <a:t> server on SoC and communicate with hardware (e.g. ATLAS </a:t>
            </a:r>
            <a:r>
              <a:rPr lang="en-GB" sz="1800" dirty="0" err="1"/>
              <a:t>gFEX</a:t>
            </a:r>
            <a:r>
              <a:rPr lang="en-GB" sz="1800" dirty="0"/>
              <a:t>)</a:t>
            </a:r>
          </a:p>
          <a:p>
            <a:pPr lvl="1"/>
            <a:r>
              <a:rPr lang="en-GB" sz="2000" dirty="0"/>
              <a:t>Containers and Kubernetes:</a:t>
            </a:r>
          </a:p>
          <a:p>
            <a:pPr lvl="2">
              <a:spcBef>
                <a:spcPts val="600"/>
              </a:spcBef>
            </a:pPr>
            <a:r>
              <a:rPr lang="en-GB" sz="1800" dirty="0"/>
              <a:t>Could be used to set up services which are provided by specific hardware</a:t>
            </a:r>
          </a:p>
          <a:p>
            <a:pPr lvl="2">
              <a:spcBef>
                <a:spcPts val="600"/>
              </a:spcBef>
            </a:pPr>
            <a:r>
              <a:rPr lang="en-GB" sz="1800" dirty="0"/>
              <a:t>ATLAS Global Trigger haven been investigating the feasibility of Kubernetes for Versal firmware testing. Initial tests with </a:t>
            </a:r>
            <a:r>
              <a:rPr lang="en-GB" sz="1800" dirty="0" err="1"/>
              <a:t>Kria</a:t>
            </a:r>
            <a:r>
              <a:rPr lang="en-GB" sz="1800" dirty="0"/>
              <a:t> boards as GitLab CI/CD runners were encouraging. Work is ongoing to run directly on Versal boards, see </a:t>
            </a:r>
            <a:r>
              <a:rPr lang="en-GB" sz="1800" dirty="0">
                <a:hlinkClick r:id="rId3"/>
              </a:rPr>
              <a:t>“Automating SoC/FPGA Firmware Testing using Kubernetes/Container-based Infrastructure”</a:t>
            </a:r>
            <a:endParaRPr lang="en-GB" sz="1800" dirty="0"/>
          </a:p>
          <a:p>
            <a:pPr lvl="2">
              <a:spcBef>
                <a:spcPts val="600"/>
              </a:spcBef>
            </a:pPr>
            <a:r>
              <a:rPr lang="en-GB" sz="1800" dirty="0"/>
              <a:t>CMS DAQ have been looking at running the DAQ applications on the </a:t>
            </a:r>
            <a:r>
              <a:rPr lang="en-GB" sz="1800" dirty="0" err="1"/>
              <a:t>SoMs</a:t>
            </a:r>
            <a:r>
              <a:rPr lang="en-GB" sz="1800" dirty="0"/>
              <a:t> for their hardware using Kubernetes. Initial tests including a </a:t>
            </a:r>
            <a:r>
              <a:rPr lang="en-GB" sz="1800" dirty="0" err="1"/>
              <a:t>Kria</a:t>
            </a:r>
            <a:r>
              <a:rPr lang="en-GB" sz="1800" dirty="0"/>
              <a:t> SoM with the full Kubernetes stack (K8s) were successful.</a:t>
            </a:r>
          </a:p>
        </p:txBody>
      </p:sp>
    </p:spTree>
    <p:extLst>
      <p:ext uri="{BB962C8B-B14F-4D97-AF65-F5344CB8AC3E}">
        <p14:creationId xmlns:p14="http://schemas.microsoft.com/office/powerpoint/2010/main" val="2794432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2" y="22349"/>
            <a:ext cx="8229600" cy="1143000"/>
          </a:xfrm>
        </p:spPr>
        <p:txBody>
          <a:bodyPr/>
          <a:lstStyle/>
          <a:p>
            <a:r>
              <a:rPr lang="en-GB" b="1" dirty="0"/>
              <a:t>Summary &amp; 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8400" y="6356353"/>
            <a:ext cx="2890664" cy="365125"/>
          </a:xfrm>
        </p:spPr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/>
              <a:t>R. Spiwoks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08B515D-504C-90FF-B38C-82EBC09C6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270" y="1235413"/>
            <a:ext cx="10008159" cy="489075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err="1">
                <a:solidFill>
                  <a:srgbClr val="00B050"/>
                </a:solidFill>
              </a:rPr>
              <a:t>SoMs</a:t>
            </a:r>
            <a:r>
              <a:rPr lang="en-GB" sz="2400" b="1" dirty="0">
                <a:solidFill>
                  <a:srgbClr val="00B050"/>
                </a:solidFill>
              </a:rPr>
              <a:t> will take over the role previously held by Single-Board Computers or Control PCs</a:t>
            </a:r>
          </a:p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B050"/>
                </a:solidFill>
              </a:rPr>
              <a:t>System-level software:</a:t>
            </a:r>
          </a:p>
          <a:p>
            <a:pPr lvl="1"/>
            <a:r>
              <a:rPr lang="en-GB" sz="2000" dirty="0"/>
              <a:t>Common operating system: </a:t>
            </a:r>
            <a:r>
              <a:rPr lang="en-GB" sz="2000" dirty="0" err="1"/>
              <a:t>AlmaLinux</a:t>
            </a:r>
            <a:r>
              <a:rPr lang="en-GB" sz="2000" dirty="0"/>
              <a:t> works nicely, </a:t>
            </a: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need to follow closely the future evolution …</a:t>
            </a:r>
          </a:p>
          <a:p>
            <a:pPr lvl="1"/>
            <a:r>
              <a:rPr lang="en-GB" sz="2000" dirty="0"/>
              <a:t>Tools are available on </a:t>
            </a:r>
            <a:r>
              <a:rPr lang="en-GB" sz="2000" dirty="0" err="1"/>
              <a:t>SoMs</a:t>
            </a:r>
            <a:r>
              <a:rPr lang="en-GB" sz="2000" dirty="0"/>
              <a:t> to provide system administration, including network booting, host configuration, etc.</a:t>
            </a:r>
          </a:p>
          <a:p>
            <a:pPr marL="457200" lvl="1" indent="0">
              <a:buNone/>
            </a:pP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The exact implementation of the boundary between experiment-wide common software and subdetector specific </a:t>
            </a:r>
            <a:r>
              <a:rPr lang="en-GB" sz="2000" i="1">
                <a:solidFill>
                  <a:schemeClr val="accent6">
                    <a:lumMod val="50000"/>
                  </a:schemeClr>
                </a:solidFill>
              </a:rPr>
              <a:t>software needs </a:t>
            </a: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to be defined by the experiments</a:t>
            </a:r>
            <a:endParaRPr lang="en-GB" sz="2400" i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B050"/>
                </a:solidFill>
              </a:rPr>
              <a:t>User application software:</a:t>
            </a:r>
          </a:p>
          <a:p>
            <a:pPr lvl="1"/>
            <a:r>
              <a:rPr lang="en-GB" sz="2000" dirty="0"/>
              <a:t>Several options exist for subdetectors to implement their user application software:</a:t>
            </a:r>
            <a:br>
              <a:rPr lang="en-GB" sz="2000" dirty="0"/>
            </a:br>
            <a:r>
              <a:rPr lang="en-GB" sz="2000" dirty="0"/>
              <a:t>run control on SoC, DAQ2SoC library, in a container or managed by Kubernetes, etc.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EA6392-CE20-8F85-C1F0-F9A7A7C04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609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een electronic board with many small components&#10;&#10;Description automatically generated with medium confidence">
            <a:extLst>
              <a:ext uri="{FF2B5EF4-FFF2-40B4-BE49-F238E27FC236}">
                <a16:creationId xmlns:a16="http://schemas.microsoft.com/office/drawing/2014/main" id="{28D82EAD-09C9-803C-08A6-B9120627F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549" y="4179072"/>
            <a:ext cx="2706300" cy="2029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2" y="-72901"/>
            <a:ext cx="8229600" cy="1143000"/>
          </a:xfrm>
        </p:spPr>
        <p:txBody>
          <a:bodyPr/>
          <a:lstStyle/>
          <a:p>
            <a:r>
              <a:rPr lang="en-GB" b="1" dirty="0"/>
              <a:t>SoC/SoM – Introduction (1/2)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644D83-3191-D56D-D957-90B7E7BB6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5D7065E-E4F1-0195-4490-BCC22D5112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192" y="1147865"/>
            <a:ext cx="6692630" cy="5054094"/>
          </a:xfrm>
        </p:spPr>
        <p:txBody>
          <a:bodyPr/>
          <a:lstStyle/>
          <a:p>
            <a:r>
              <a:rPr lang="en-GB" sz="2400" b="1" dirty="0">
                <a:solidFill>
                  <a:srgbClr val="0000FF"/>
                </a:solidFill>
              </a:rPr>
              <a:t>What is it?</a:t>
            </a:r>
          </a:p>
          <a:p>
            <a:pPr lvl="1">
              <a:spcBef>
                <a:spcPts val="400"/>
              </a:spcBef>
            </a:pPr>
            <a:r>
              <a:rPr lang="en-GB" sz="1800" b="1" dirty="0"/>
              <a:t>System-on-Chip (SoC) </a:t>
            </a:r>
            <a:r>
              <a:rPr lang="en-GB" sz="1800" dirty="0"/>
              <a:t>is an integrated circuit which combines hardware-programmable logic (FPGA) with a processor, e.g. AMD Xilinx </a:t>
            </a:r>
            <a:r>
              <a:rPr lang="en-GB" sz="1800" dirty="0" err="1"/>
              <a:t>Ultrascale</a:t>
            </a:r>
            <a:r>
              <a:rPr lang="en-GB" sz="1800" dirty="0"/>
              <a:t>+ </a:t>
            </a:r>
            <a:r>
              <a:rPr lang="en-GB" sz="1800" dirty="0" err="1"/>
              <a:t>MPSoC</a:t>
            </a:r>
            <a:r>
              <a:rPr lang="en-GB" sz="1800" dirty="0"/>
              <a:t> or Versal</a:t>
            </a:r>
          </a:p>
          <a:p>
            <a:pPr marL="900000" lvl="2" indent="0">
              <a:spcBef>
                <a:spcPts val="300"/>
              </a:spcBef>
              <a:buNone/>
            </a:pPr>
            <a:r>
              <a:rPr lang="en-GB" sz="1600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</a:t>
            </a:r>
            <a:r>
              <a:rPr lang="en-GB" sz="1600" i="1" dirty="0">
                <a:solidFill>
                  <a:srgbClr val="669900"/>
                </a:solidFill>
              </a:rPr>
              <a:t> Soldered on the module</a:t>
            </a:r>
          </a:p>
          <a:p>
            <a:pPr lvl="1">
              <a:spcBef>
                <a:spcPts val="400"/>
              </a:spcBef>
            </a:pPr>
            <a:r>
              <a:rPr lang="en-GB" sz="1800" b="1" dirty="0"/>
              <a:t>System-on-Module (SoM) </a:t>
            </a:r>
            <a:r>
              <a:rPr lang="en-GB" sz="1800" dirty="0"/>
              <a:t>is a SoC on a mezzanine: including some peripherals (like power converters and memory), e.g. AMD Xilinx </a:t>
            </a:r>
            <a:r>
              <a:rPr lang="en-GB" sz="1800" dirty="0" err="1"/>
              <a:t>Kria</a:t>
            </a:r>
            <a:r>
              <a:rPr lang="en-GB" sz="1800" dirty="0"/>
              <a:t> SoM</a:t>
            </a:r>
          </a:p>
          <a:p>
            <a:pPr marL="1080000" lvl="2" indent="-180000">
              <a:spcBef>
                <a:spcPts val="300"/>
              </a:spcBef>
              <a:buNone/>
            </a:pPr>
            <a:r>
              <a:rPr lang="en-GB" sz="1600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</a:t>
            </a:r>
            <a:r>
              <a:rPr lang="en-GB" sz="1600" i="1" dirty="0">
                <a:solidFill>
                  <a:srgbClr val="669900"/>
                </a:solidFill>
              </a:rPr>
              <a:t> Uses connectors on the module: can be replaced if</a:t>
            </a:r>
            <a:br>
              <a:rPr lang="en-GB" sz="1600" i="1" dirty="0">
                <a:solidFill>
                  <a:srgbClr val="669900"/>
                </a:solidFill>
              </a:rPr>
            </a:br>
            <a:r>
              <a:rPr lang="en-GB" sz="1600" i="1" dirty="0">
                <a:solidFill>
                  <a:srgbClr val="669900"/>
                </a:solidFill>
              </a:rPr>
              <a:t>mezzanine pin compatible or rebuilt to fit</a:t>
            </a:r>
          </a:p>
          <a:p>
            <a:pPr>
              <a:spcBef>
                <a:spcPts val="1200"/>
              </a:spcBef>
            </a:pPr>
            <a:r>
              <a:rPr lang="en-GB" sz="2400" b="1" dirty="0">
                <a:solidFill>
                  <a:srgbClr val="0000FF"/>
                </a:solidFill>
              </a:rPr>
              <a:t>Why do we need it?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Phase-2 developments move from </a:t>
            </a:r>
            <a:r>
              <a:rPr lang="en-GB" sz="1800" dirty="0" err="1"/>
              <a:t>VMEbus</a:t>
            </a:r>
            <a:r>
              <a:rPr lang="en-GB" sz="1800" dirty="0"/>
              <a:t> (limited in power and shared backplane) to </a:t>
            </a:r>
            <a:r>
              <a:rPr lang="en-GB" sz="1800" b="1" dirty="0"/>
              <a:t>ATCA</a:t>
            </a:r>
            <a:r>
              <a:rPr lang="en-GB" sz="1800" dirty="0"/>
              <a:t> (more power and multiple fast serial links) 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Move from Single-Board Computers (SBCs, ATLAS) or Control PCs (CMS) to “</a:t>
            </a:r>
            <a:r>
              <a:rPr lang="en-GB" sz="1800" b="1" dirty="0"/>
              <a:t>Computers on Board</a:t>
            </a:r>
            <a:r>
              <a:rPr lang="en-GB" sz="1800" dirty="0"/>
              <a:t>” which are SoCs or </a:t>
            </a:r>
            <a:r>
              <a:rPr lang="en-GB" sz="1800" dirty="0" err="1"/>
              <a:t>SoMs</a:t>
            </a:r>
            <a:endParaRPr lang="en-GB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B13624-ED62-ACCD-0E00-CF80B1DEF35C}"/>
              </a:ext>
            </a:extLst>
          </p:cNvPr>
          <p:cNvSpPr txBox="1"/>
          <p:nvPr/>
        </p:nvSpPr>
        <p:spPr>
          <a:xfrm>
            <a:off x="7122487" y="3650811"/>
            <a:ext cx="2523787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AMD Xilinx </a:t>
            </a:r>
            <a:r>
              <a:rPr lang="en-GB" sz="1400" b="1" dirty="0" err="1"/>
              <a:t>Ultrascale</a:t>
            </a:r>
            <a:r>
              <a:rPr lang="en-GB" sz="1400" b="1" dirty="0"/>
              <a:t>+ </a:t>
            </a:r>
            <a:r>
              <a:rPr lang="en-GB" sz="1400" b="1" dirty="0" err="1"/>
              <a:t>MPSoC</a:t>
            </a:r>
            <a:endParaRPr lang="en-GB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7C47F3-3FD2-736B-1132-2E9E695ECD52}"/>
              </a:ext>
            </a:extLst>
          </p:cNvPr>
          <p:cNvSpPr txBox="1"/>
          <p:nvPr/>
        </p:nvSpPr>
        <p:spPr>
          <a:xfrm>
            <a:off x="10082241" y="3665574"/>
            <a:ext cx="1760706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AMD Xilinx </a:t>
            </a:r>
            <a:r>
              <a:rPr lang="en-GB" sz="1400" b="1" dirty="0" err="1"/>
              <a:t>Kria</a:t>
            </a:r>
            <a:r>
              <a:rPr lang="en-GB" sz="1400" b="1" dirty="0"/>
              <a:t> K26</a:t>
            </a:r>
          </a:p>
        </p:txBody>
      </p:sp>
      <p:pic>
        <p:nvPicPr>
          <p:cNvPr id="6" name="Picture 5" descr="A green circuit board with many black chips&#10;&#10;Description automatically generated">
            <a:extLst>
              <a:ext uri="{FF2B5EF4-FFF2-40B4-BE49-F238E27FC236}">
                <a16:creationId xmlns:a16="http://schemas.microsoft.com/office/drawing/2014/main" id="{A0982A9D-4FA4-088E-8B4D-E80CC7FB57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186" y="2477971"/>
            <a:ext cx="2302295" cy="13123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E56EA9-BF7E-FA1B-5025-356044B2CD18}"/>
              </a:ext>
            </a:extLst>
          </p:cNvPr>
          <p:cNvSpPr txBox="1"/>
          <p:nvPr/>
        </p:nvSpPr>
        <p:spPr>
          <a:xfrm>
            <a:off x="8419257" y="2270431"/>
            <a:ext cx="2120900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System-on-Chip: Principle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93E934-8C82-4049-E9EC-DC41112159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2661" y="936894"/>
            <a:ext cx="3494091" cy="1273225"/>
          </a:xfrm>
          <a:prstGeom prst="rect">
            <a:avLst/>
          </a:prstGeom>
        </p:spPr>
      </p:pic>
      <p:pic>
        <p:nvPicPr>
          <p:cNvPr id="12" name="Picture 11" descr="A close-up of a computer chip&#10;&#10;Description automatically generated">
            <a:extLst>
              <a:ext uri="{FF2B5EF4-FFF2-40B4-BE49-F238E27FC236}">
                <a16:creationId xmlns:a16="http://schemas.microsoft.com/office/drawing/2014/main" id="{5B9CB46B-14BE-0618-B4DA-183C02525B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3" t="13564" r="33094" b="27013"/>
          <a:stretch/>
        </p:blipFill>
        <p:spPr>
          <a:xfrm>
            <a:off x="7883728" y="2707530"/>
            <a:ext cx="885217" cy="892532"/>
          </a:xfrm>
          <a:prstGeom prst="rect">
            <a:avLst/>
          </a:prstGeom>
        </p:spPr>
      </p:pic>
      <p:pic>
        <p:nvPicPr>
          <p:cNvPr id="19" name="Picture 18" descr="A close up of a circuit board">
            <a:extLst>
              <a:ext uri="{FF2B5EF4-FFF2-40B4-BE49-F238E27FC236}">
                <a16:creationId xmlns:a16="http://schemas.microsoft.com/office/drawing/2014/main" id="{7B632E57-A309-CFA8-860C-BD2680182A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38826" y="3959398"/>
            <a:ext cx="2029724" cy="2455395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6BC21EB-D9E7-E17F-DDA1-AA9E6FA65EC2}"/>
              </a:ext>
            </a:extLst>
          </p:cNvPr>
          <p:cNvSpPr/>
          <p:nvPr/>
        </p:nvSpPr>
        <p:spPr>
          <a:xfrm>
            <a:off x="7961109" y="5387908"/>
            <a:ext cx="315119" cy="3231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641CA24-2D1D-7251-3993-463F8F5DDAEB}"/>
              </a:ext>
            </a:extLst>
          </p:cNvPr>
          <p:cNvSpPr/>
          <p:nvPr/>
        </p:nvSpPr>
        <p:spPr>
          <a:xfrm>
            <a:off x="11243966" y="4228231"/>
            <a:ext cx="661986" cy="6381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9B2DD0-4166-B835-BEA8-2571259DAD78}"/>
              </a:ext>
            </a:extLst>
          </p:cNvPr>
          <p:cNvCxnSpPr>
            <a:cxnSpLocks/>
          </p:cNvCxnSpPr>
          <p:nvPr/>
        </p:nvCxnSpPr>
        <p:spPr>
          <a:xfrm>
            <a:off x="8118371" y="3958588"/>
            <a:ext cx="0" cy="142932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98CB0C9-F673-8529-0545-CE056C293441}"/>
              </a:ext>
            </a:extLst>
          </p:cNvPr>
          <p:cNvCxnSpPr>
            <a:cxnSpLocks/>
            <a:endCxn id="23" idx="0"/>
          </p:cNvCxnSpPr>
          <p:nvPr/>
        </p:nvCxnSpPr>
        <p:spPr>
          <a:xfrm flipH="1">
            <a:off x="11574959" y="3973351"/>
            <a:ext cx="7441" cy="2548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1D8DC20-7EF8-8BD7-2357-52D548388C47}"/>
              </a:ext>
            </a:extLst>
          </p:cNvPr>
          <p:cNvSpPr txBox="1"/>
          <p:nvPr/>
        </p:nvSpPr>
        <p:spPr>
          <a:xfrm>
            <a:off x="7599321" y="6329414"/>
            <a:ext cx="1296771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ATLAS MUCTPI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9B71D4-BAAB-28B8-C45E-33728A9C33F4}"/>
              </a:ext>
            </a:extLst>
          </p:cNvPr>
          <p:cNvSpPr txBox="1"/>
          <p:nvPr/>
        </p:nvSpPr>
        <p:spPr>
          <a:xfrm>
            <a:off x="10361977" y="6329414"/>
            <a:ext cx="961019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CMS DTH</a:t>
            </a:r>
          </a:p>
        </p:txBody>
      </p:sp>
    </p:spTree>
    <p:extLst>
      <p:ext uri="{BB962C8B-B14F-4D97-AF65-F5344CB8AC3E}">
        <p14:creationId xmlns:p14="http://schemas.microsoft.com/office/powerpoint/2010/main" val="363027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0496C-AB43-ED6B-5E26-94CD09852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21EDF-7A84-49FA-B425-142EDF9DC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6442" y="-72901"/>
            <a:ext cx="8229600" cy="1143000"/>
          </a:xfrm>
        </p:spPr>
        <p:txBody>
          <a:bodyPr/>
          <a:lstStyle/>
          <a:p>
            <a:r>
              <a:rPr lang="en-GB" b="1" dirty="0"/>
              <a:t>SoC/SoM – Introduction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962DD-08D4-D29C-0539-5DEFE0E81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9AAB5-CCAC-481F-3B9B-C0A507B01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ABB0FF-512C-34E6-334B-B8B2EFAF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D5325C2-1E0C-6D2D-1B60-48EF9580E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47865"/>
            <a:ext cx="6686145" cy="5034274"/>
          </a:xfr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Why is it relevant?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and ATLAS are planning to deploy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lang="en-GB" sz="1800" b="1" dirty="0">
                <a:solidFill>
                  <a:prstClr val="black"/>
                </a:solidFill>
                <a:latin typeface="Calibri"/>
              </a:rPr>
              <a:t>bout 2000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during the Phase-2 Upgrade of the LHC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Alice and LHCb do not plan to use SoC/SoM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800" i="1" u="none" strike="noStrike" kern="1200" cap="none" spc="0" normalizeH="0" baseline="0" noProof="0" dirty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ATS will use more than 1000 </a:t>
            </a:r>
            <a:r>
              <a:rPr kumimoji="0" lang="en-GB" sz="1800" i="1" u="none" strike="noStrike" kern="1200" cap="none" spc="0" normalizeH="0" baseline="0" noProof="0" dirty="0" err="1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SoMs</a:t>
            </a:r>
            <a:endParaRPr kumimoji="0" lang="en-GB" sz="1800" i="1" u="none" strike="noStrike" kern="1200" cap="none" spc="0" normalizeH="0" baseline="0" noProof="0" dirty="0">
              <a:ln>
                <a:noFill/>
              </a:ln>
              <a:solidFill>
                <a:srgbClr val="6699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800" i="1" dirty="0">
                <a:solidFill>
                  <a:srgbClr val="669900"/>
                </a:solidFill>
                <a:latin typeface="Calibri"/>
              </a:rPr>
              <a:t>All projects plan to use </a:t>
            </a:r>
            <a:r>
              <a:rPr lang="en-GB" sz="1800" i="1" dirty="0" err="1">
                <a:solidFill>
                  <a:srgbClr val="669900"/>
                </a:solidFill>
                <a:latin typeface="Calibri"/>
              </a:rPr>
              <a:t>SoMs</a:t>
            </a:r>
            <a:r>
              <a:rPr lang="en-GB" sz="1800" i="1" dirty="0">
                <a:solidFill>
                  <a:srgbClr val="669900"/>
                </a:solidFill>
                <a:latin typeface="Calibri"/>
              </a:rPr>
              <a:t> (instead of SoCs)</a:t>
            </a:r>
            <a:endParaRPr lang="en-GB" sz="2000" dirty="0">
              <a:solidFill>
                <a:srgbClr val="6699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0000FF"/>
                </a:solidFill>
                <a:latin typeface="Calibri"/>
              </a:rPr>
              <a:t>Resources for this presentation:</a:t>
            </a:r>
          </a:p>
          <a:p>
            <a:pPr lvl="1"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Survey on use of SoC/SoM: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CERN-OPEN-2023-001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SoC interest group: </a:t>
            </a:r>
            <a:r>
              <a:rPr lang="en-GB" sz="1800" dirty="0">
                <a:solidFill>
                  <a:prstClr val="black"/>
                </a:solidFill>
                <a:latin typeface="Calibri"/>
                <a:hlinkClick r:id="rId4"/>
              </a:rPr>
              <a:t>system-on-chip@cern.ch</a:t>
            </a:r>
            <a:endParaRPr lang="en-GB" sz="1800" dirty="0">
              <a:solidFill>
                <a:prstClr val="black"/>
              </a:solidFill>
              <a:latin typeface="Calibri"/>
              <a:hlinkClick r:id="rId5"/>
            </a:endParaRPr>
          </a:p>
          <a:p>
            <a:pPr lvl="1"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Indico category </a:t>
            </a:r>
            <a:r>
              <a:rPr lang="en-GB" sz="1800" dirty="0">
                <a:solidFill>
                  <a:prstClr val="black"/>
                </a:solidFill>
                <a:latin typeface="Calibri"/>
                <a:hlinkClick r:id="rId5"/>
              </a:rPr>
              <a:t>“System-on-Chip”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sz="1800" b="1" dirty="0">
                <a:solidFill>
                  <a:prstClr val="black"/>
                </a:solidFill>
                <a:latin typeface="Calibri"/>
              </a:rPr>
              <a:t>SoC workshops 2019, 2021, and 2023, and interest group meetings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  <a:hlinkClick r:id="rId6"/>
              </a:rPr>
              <a:t>GitLab group “soc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”: common software for SoC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ATLAS Level-1 Central Trigger (</a:t>
            </a:r>
            <a:r>
              <a:rPr lang="en-GB" sz="1800">
                <a:solidFill>
                  <a:prstClr val="black"/>
                </a:solidFill>
                <a:latin typeface="Calibri"/>
              </a:rPr>
              <a:t>L1CT) already 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using SoC since Run 3, e.g.</a:t>
            </a:r>
          </a:p>
          <a:p>
            <a:pPr marL="972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500" dirty="0">
                <a:solidFill>
                  <a:prstClr val="black"/>
                </a:solidFill>
                <a:latin typeface="Calibri"/>
                <a:hlinkClick r:id="rId7"/>
              </a:rPr>
              <a:t>“SoC Infrastructure for ATLAS Phase-II Level-0 Central Trigger”</a:t>
            </a:r>
            <a:endParaRPr lang="en-GB" sz="1500" dirty="0">
              <a:solidFill>
                <a:prstClr val="black"/>
              </a:solidFill>
              <a:latin typeface="Calibri"/>
            </a:endParaRPr>
          </a:p>
          <a:p>
            <a:pPr marL="972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500" dirty="0">
                <a:solidFill>
                  <a:prstClr val="black"/>
                </a:solidFill>
                <a:latin typeface="Calibri"/>
                <a:hlinkClick r:id="rId8"/>
              </a:rPr>
              <a:t>“ATLAS L1CT SoC Infrastructure: Automation and Monitoring System</a:t>
            </a:r>
            <a:r>
              <a:rPr lang="en-GB" sz="1500" dirty="0">
                <a:solidFill>
                  <a:prstClr val="black"/>
                </a:solidFill>
                <a:latin typeface="Calibri"/>
              </a:rPr>
              <a:t>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96DEF7-6AC2-2B6E-AE90-0ABC24ABF685}"/>
              </a:ext>
            </a:extLst>
          </p:cNvPr>
          <p:cNvSpPr txBox="1"/>
          <p:nvPr/>
        </p:nvSpPr>
        <p:spPr>
          <a:xfrm>
            <a:off x="8121302" y="5059326"/>
            <a:ext cx="3451573" cy="95410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Survey of 2022 </a:t>
            </a:r>
            <a:r>
              <a:rPr lang="en-GB" sz="1400" b="1" dirty="0"/>
              <a:t>on SoC/SoM usage:</a:t>
            </a:r>
            <a:br>
              <a:rPr lang="en-GB" sz="1400" b="1" dirty="0"/>
            </a:br>
            <a:r>
              <a:rPr lang="en-GB" sz="1400" b="1" dirty="0"/>
              <a:t>How many SoM are you using/will you use?</a:t>
            </a:r>
          </a:p>
          <a:p>
            <a:r>
              <a:rPr lang="en-GB" sz="1400" b="1" i="1" u="sng" dirty="0">
                <a:solidFill>
                  <a:srgbClr val="669900"/>
                </a:solidFill>
              </a:rPr>
              <a:t>Note</a:t>
            </a:r>
            <a:r>
              <a:rPr lang="en-GB" sz="1400" b="1" i="1" dirty="0">
                <a:solidFill>
                  <a:srgbClr val="669900"/>
                </a:solidFill>
              </a:rPr>
              <a:t>: numbers have gone down since the survey, e.g. discontinuation of ATLAS HTT</a:t>
            </a:r>
          </a:p>
        </p:txBody>
      </p:sp>
      <p:pic>
        <p:nvPicPr>
          <p:cNvPr id="7" name="Picture 6" descr="A graph of numbers and a number of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D422C8C5-D3F3-8993-6A31-AE0FE1BD09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246" y="1147865"/>
            <a:ext cx="4595115" cy="389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8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A4E54-521B-4DBF-F7A3-DC5B836DB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F60B-766C-6E50-DD0C-86768994B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6442" y="-72901"/>
            <a:ext cx="8229600" cy="1143000"/>
          </a:xfrm>
        </p:spPr>
        <p:txBody>
          <a:bodyPr/>
          <a:lstStyle/>
          <a:p>
            <a:r>
              <a:rPr lang="en-GB" b="1" dirty="0"/>
              <a:t>Operating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DC809-2B31-2780-0A12-D8F7543418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051DD-C69E-2098-A584-B751A116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D7CD78-6B56-2FC7-2CB7-2D2508FD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FF7BDB-D2A3-2A45-B61C-2B11CB383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952500"/>
            <a:ext cx="7076871" cy="4940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00FF"/>
                </a:solidFill>
              </a:rPr>
              <a:t>SoC = FPGA + processor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SoC firmware:</a:t>
            </a:r>
          </a:p>
          <a:p>
            <a:pPr lvl="1"/>
            <a:r>
              <a:rPr lang="en-GB" sz="1800" dirty="0"/>
              <a:t>Use </a:t>
            </a:r>
            <a:r>
              <a:rPr lang="en-GB" sz="1800" b="1" dirty="0"/>
              <a:t>AMD </a:t>
            </a:r>
            <a:r>
              <a:rPr lang="en-GB" sz="1800" b="1" dirty="0" err="1"/>
              <a:t>Vivado</a:t>
            </a:r>
            <a:r>
              <a:rPr lang="en-GB" sz="1800" b="1" dirty="0"/>
              <a:t> tool </a:t>
            </a:r>
            <a:r>
              <a:rPr lang="en-GB" sz="1800" dirty="0"/>
              <a:t>to provide bit files for FPGA-part of SoC: proprietary and module specific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SoC software: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General agreement to use common operating system: Linux</a:t>
            </a:r>
          </a:p>
          <a:p>
            <a:pPr marL="914400" lvl="2" indent="0">
              <a:spcBef>
                <a:spcPts val="300"/>
              </a:spcBef>
              <a:buNone/>
            </a:pPr>
            <a:r>
              <a:rPr lang="en-GB" sz="1600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N</a:t>
            </a:r>
            <a:r>
              <a:rPr lang="en-GB" sz="1600" i="1" dirty="0">
                <a:solidFill>
                  <a:srgbClr val="669900"/>
                </a:solidFill>
              </a:rPr>
              <a:t>o DAQ project which wants to use real-time operating system</a:t>
            </a:r>
            <a:endParaRPr lang="en-GB" sz="1600" dirty="0"/>
          </a:p>
          <a:p>
            <a:pPr lvl="1">
              <a:spcBef>
                <a:spcPts val="300"/>
              </a:spcBef>
            </a:pPr>
            <a:r>
              <a:rPr lang="en-GB" sz="1800" dirty="0"/>
              <a:t>Use </a:t>
            </a:r>
            <a:r>
              <a:rPr lang="en-GB" sz="1800" b="1" dirty="0"/>
              <a:t>AMD </a:t>
            </a:r>
            <a:r>
              <a:rPr lang="en-GB" sz="1800" b="1" dirty="0" err="1"/>
              <a:t>PetaLinux</a:t>
            </a:r>
            <a:r>
              <a:rPr lang="en-GB" sz="1800" b="1" dirty="0"/>
              <a:t> tool</a:t>
            </a:r>
            <a:r>
              <a:rPr lang="en-GB" sz="1800" dirty="0"/>
              <a:t> to provide boot files (see later), and the Linux kernel and module-specific device tree files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Use common root file system: </a:t>
            </a:r>
            <a:r>
              <a:rPr lang="en-GB" sz="1800" b="1" dirty="0" err="1"/>
              <a:t>AlmaLinux</a:t>
            </a:r>
            <a:r>
              <a:rPr lang="en-GB" sz="1800" dirty="0"/>
              <a:t> (earlier CentOS):</a:t>
            </a:r>
          </a:p>
          <a:p>
            <a:pPr lvl="2">
              <a:spcBef>
                <a:spcPts val="300"/>
              </a:spcBef>
            </a:pPr>
            <a:r>
              <a:rPr lang="en-GB" sz="1600" dirty="0"/>
              <a:t>Well-known working basis</a:t>
            </a:r>
          </a:p>
          <a:p>
            <a:pPr lvl="2">
              <a:spcBef>
                <a:spcPts val="300"/>
              </a:spcBef>
            </a:pPr>
            <a:r>
              <a:rPr lang="en-GB" sz="1600" dirty="0"/>
              <a:t>Works already in current ATLAS TDAQ Run 3 system and is being used for CMS Phase-2 development/prototyping</a:t>
            </a:r>
          </a:p>
          <a:p>
            <a:pPr lvl="2">
              <a:spcBef>
                <a:spcPts val="300"/>
              </a:spcBef>
            </a:pPr>
            <a:r>
              <a:rPr lang="en-GB" sz="1600" i="1" dirty="0">
                <a:solidFill>
                  <a:srgbClr val="669900"/>
                </a:solidFill>
              </a:rPr>
              <a:t>CERN-ATS are looking into using Debian as a long-term alternative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AD2A3-A83C-03D4-C0D7-6DEA4854C8FC}"/>
              </a:ext>
            </a:extLst>
          </p:cNvPr>
          <p:cNvSpPr txBox="1"/>
          <p:nvPr/>
        </p:nvSpPr>
        <p:spPr>
          <a:xfrm>
            <a:off x="7516167" y="4877096"/>
            <a:ext cx="4592097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[spiwoks@som-lti-01 ~]$ 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srm</a:t>
            </a:r>
            <a:endParaRPr lang="en-GB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Linux 6.1.30-xilinx-v2023.2 aarch64</a:t>
            </a: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[spiwoks@som-lti-01 ~]$ cat /etc/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-release</a:t>
            </a: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NAME="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AlmaLinux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VERSION="9.4 (Shamrock Pampas Cat)"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4979E2-E353-2AAE-9BB3-AC75BCE77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775" y="644723"/>
            <a:ext cx="3439604" cy="34347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959BBB-D0BE-FD60-FF50-AEDC42465CF3}"/>
              </a:ext>
            </a:extLst>
          </p:cNvPr>
          <p:cNvSpPr txBox="1"/>
          <p:nvPr/>
        </p:nvSpPr>
        <p:spPr>
          <a:xfrm>
            <a:off x="9191951" y="4183771"/>
            <a:ext cx="1257283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SoC boot files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D99AC0-033A-98BC-280B-A8B78D733122}"/>
              </a:ext>
            </a:extLst>
          </p:cNvPr>
          <p:cNvSpPr txBox="1"/>
          <p:nvPr/>
        </p:nvSpPr>
        <p:spPr>
          <a:xfrm>
            <a:off x="9343640" y="5988288"/>
            <a:ext cx="915087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SoC login</a:t>
            </a:r>
          </a:p>
        </p:txBody>
      </p:sp>
    </p:spTree>
    <p:extLst>
      <p:ext uri="{BB962C8B-B14F-4D97-AF65-F5344CB8AC3E}">
        <p14:creationId xmlns:p14="http://schemas.microsoft.com/office/powerpoint/2010/main" val="315009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9DFA8-8845-ABDA-7AB0-9B0BE826D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27175-7FB9-DFB9-4846-E3BCC0FFA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6442" y="-72901"/>
            <a:ext cx="8229600" cy="1143000"/>
          </a:xfrm>
        </p:spPr>
        <p:txBody>
          <a:bodyPr/>
          <a:lstStyle/>
          <a:p>
            <a:r>
              <a:rPr lang="en-GB" b="1" dirty="0"/>
              <a:t>Network &amp; Booting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D3368-C767-0539-9D70-DCD8B3F491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CDF96-3F85-8B9F-AD5B-6935E36A3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95EA4-F634-FCFF-6FA9-870A19A2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BEF7D01-1793-231D-0584-75AFCEBBD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2221"/>
            <a:ext cx="7765915" cy="5262664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000FF"/>
                </a:solidFill>
              </a:rPr>
              <a:t>Boot sequence: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First-stage boot loader (FSBL): module-specific initialisation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U-Boot (Secondary Program Loader): load operating system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lang="en-GB" sz="1600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</a:t>
            </a:r>
            <a:r>
              <a:rPr lang="en-GB" sz="1600" i="1" dirty="0">
                <a:solidFill>
                  <a:srgbClr val="669900"/>
                </a:solidFill>
              </a:rPr>
              <a:t>FSBL and U-Boot are provided by AMD </a:t>
            </a:r>
            <a:r>
              <a:rPr lang="en-GB" sz="1600" i="1" dirty="0" err="1">
                <a:solidFill>
                  <a:srgbClr val="669900"/>
                </a:solidFill>
              </a:rPr>
              <a:t>PetaLinux</a:t>
            </a:r>
            <a:r>
              <a:rPr lang="en-GB" sz="1600" i="1" dirty="0">
                <a:solidFill>
                  <a:srgbClr val="669900"/>
                </a:solidFill>
              </a:rPr>
              <a:t> tool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Operating system: Linux kernel and device tree, and root file system</a:t>
            </a:r>
          </a:p>
          <a:p>
            <a:pPr lvl="1">
              <a:lnSpc>
                <a:spcPct val="95000"/>
              </a:lnSpc>
              <a:spcBef>
                <a:spcPts val="200"/>
              </a:spcBef>
            </a:pPr>
            <a:r>
              <a:rPr lang="en-GB" sz="1800" i="1" dirty="0">
                <a:solidFill>
                  <a:srgbClr val="669900"/>
                </a:solidFill>
              </a:rPr>
              <a:t>Alternatively: U-Boot loads GRUB to use with UEFI (BIOS replacement), tested successfully by ATLAS TDAQ </a:t>
            </a:r>
            <a:r>
              <a:rPr lang="en-GB" sz="1800" i="1" dirty="0" err="1">
                <a:solidFill>
                  <a:srgbClr val="669900"/>
                </a:solidFill>
              </a:rPr>
              <a:t>SysAdmins</a:t>
            </a:r>
            <a:endParaRPr lang="en-GB" sz="1800" i="1" dirty="0">
              <a:solidFill>
                <a:srgbClr val="669900"/>
              </a:solidFill>
            </a:endParaRPr>
          </a:p>
          <a:p>
            <a:r>
              <a:rPr lang="en-GB" sz="2400" b="1" dirty="0">
                <a:solidFill>
                  <a:srgbClr val="0000FF"/>
                </a:solidFill>
              </a:rPr>
              <a:t>Booting via the network (DHCP/PXE):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Only store </a:t>
            </a:r>
            <a:r>
              <a:rPr lang="en-GB" sz="1800" b="1" dirty="0"/>
              <a:t>FSBL and U-Boot on module</a:t>
            </a:r>
            <a:r>
              <a:rPr lang="en-GB" sz="1800" dirty="0"/>
              <a:t>, e.g. QSPI flash memory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Load operating system using </a:t>
            </a:r>
            <a:r>
              <a:rPr lang="en-GB" sz="1800" b="1" dirty="0"/>
              <a:t>DHCP/PXE </a:t>
            </a:r>
            <a:r>
              <a:rPr lang="en-GB" sz="1800" dirty="0"/>
              <a:t>from TFTP server: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lang="en-GB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</a:t>
            </a:r>
            <a:r>
              <a:rPr lang="en-GB" sz="1600" dirty="0"/>
              <a:t> Common image, updated regularly with security patches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lang="en-GB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V</a:t>
            </a:r>
            <a:r>
              <a:rPr lang="en-GB" sz="1600" dirty="0"/>
              <a:t>ery much like the current system in ATLAS TDAQ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lang="en-GB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</a:t>
            </a:r>
            <a:r>
              <a:rPr lang="en-GB" sz="1600" dirty="0"/>
              <a:t> CMS DAQ foresees to use network boot, suggested for the rest of CMS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Mount </a:t>
            </a:r>
            <a:r>
              <a:rPr lang="en-GB" sz="1800" b="1" dirty="0"/>
              <a:t>root file system using NFS</a:t>
            </a:r>
            <a:r>
              <a:rPr lang="en-GB" sz="1800" dirty="0"/>
              <a:t>: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18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r>
              <a:rPr lang="en-GB" sz="1600" dirty="0" err="1">
                <a:latin typeface="18"/>
              </a:rPr>
              <a:t>entrally</a:t>
            </a:r>
            <a:r>
              <a:rPr lang="en-GB" sz="1600" dirty="0">
                <a:latin typeface="18"/>
              </a:rPr>
              <a:t> provided image: updated regularly with security patches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18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r>
              <a:rPr lang="en-GB" sz="1600" dirty="0" err="1">
                <a:latin typeface="18"/>
              </a:rPr>
              <a:t>ould</a:t>
            </a:r>
            <a:r>
              <a:rPr lang="en-GB" sz="1600" dirty="0">
                <a:latin typeface="18"/>
              </a:rPr>
              <a:t> use </a:t>
            </a:r>
            <a:r>
              <a:rPr lang="en-GB" sz="1600" dirty="0" err="1">
                <a:latin typeface="18"/>
              </a:rPr>
              <a:t>OverlayFS</a:t>
            </a:r>
            <a:r>
              <a:rPr lang="en-GB" sz="1600" dirty="0">
                <a:latin typeface="18"/>
              </a:rPr>
              <a:t>: common part read-only, module-specific part read-write</a:t>
            </a:r>
          </a:p>
          <a:p>
            <a:pPr marL="914400" lvl="2" indent="0">
              <a:spcBef>
                <a:spcPts val="200"/>
              </a:spcBef>
              <a:buNone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</a:t>
            </a:r>
            <a:r>
              <a:rPr lang="en-GB" sz="1600" dirty="0">
                <a:solidFill>
                  <a:prstClr val="black"/>
                </a:solidFill>
                <a:latin typeface="18"/>
              </a:rPr>
              <a:t>P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18"/>
                <a:ea typeface="+mn-ea"/>
                <a:cs typeface="+mn-cs"/>
              </a:rPr>
              <a:t>rovide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18"/>
                <a:ea typeface="+mn-ea"/>
                <a:cs typeface="+mn-cs"/>
              </a:rPr>
              <a:t> common logging for a high number of nodes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775634-A676-D9E9-E608-3D142CD90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749" y="2236446"/>
            <a:ext cx="3584282" cy="3395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A25137-96C6-9490-A349-2A7205218E19}"/>
              </a:ext>
            </a:extLst>
          </p:cNvPr>
          <p:cNvSpPr txBox="1"/>
          <p:nvPr/>
        </p:nvSpPr>
        <p:spPr>
          <a:xfrm>
            <a:off x="9367049" y="5678323"/>
            <a:ext cx="1625189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SoC boot sequence</a:t>
            </a:r>
          </a:p>
        </p:txBody>
      </p:sp>
    </p:spTree>
    <p:extLst>
      <p:ext uri="{BB962C8B-B14F-4D97-AF65-F5344CB8AC3E}">
        <p14:creationId xmlns:p14="http://schemas.microsoft.com/office/powerpoint/2010/main" val="145365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80528-C7B6-99B5-1EC3-5CAA482564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71EC924-0463-72BA-C6E1-765DE5656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535" y="3108241"/>
            <a:ext cx="3514307" cy="32445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1D0C21-BAE5-5CAD-5881-9A08B1ECD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309" y="-72901"/>
            <a:ext cx="8229600" cy="1143000"/>
          </a:xfrm>
        </p:spPr>
        <p:txBody>
          <a:bodyPr/>
          <a:lstStyle/>
          <a:p>
            <a:r>
              <a:rPr lang="en-GB" b="1" dirty="0"/>
              <a:t>Network &amp; Booting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B8691-ACE0-E9A7-E520-855E9C2F10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570E8-1177-A019-13C1-F5CCCB9E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9A1A2D-50DB-6C77-DBEA-48D72E0D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C30E1E9-AAB7-BBF2-2AAE-E93A45421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0100"/>
            <a:ext cx="7649183" cy="50560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00FF"/>
                </a:solidFill>
              </a:rPr>
              <a:t>Identity of a module is key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Sources of identity:</a:t>
            </a:r>
          </a:p>
          <a:p>
            <a:pPr lvl="1">
              <a:spcBef>
                <a:spcPts val="200"/>
              </a:spcBef>
            </a:pPr>
            <a:r>
              <a:rPr lang="en-GB" sz="1800" b="1" dirty="0"/>
              <a:t>Module</a:t>
            </a:r>
            <a:r>
              <a:rPr lang="en-GB" sz="1800" dirty="0"/>
              <a:t>: required for any network point, e.g. </a:t>
            </a:r>
            <a:r>
              <a:rPr lang="en-GB" sz="1800" b="1" dirty="0"/>
              <a:t>MAC</a:t>
            </a:r>
            <a:r>
              <a:rPr lang="en-GB" sz="1800" dirty="0"/>
              <a:t>, read from EEPROM</a:t>
            </a:r>
          </a:p>
          <a:p>
            <a:pPr lvl="1">
              <a:spcBef>
                <a:spcPts val="200"/>
              </a:spcBef>
            </a:pPr>
            <a:r>
              <a:rPr lang="en-GB" sz="1800" b="1" dirty="0"/>
              <a:t>Location</a:t>
            </a:r>
            <a:r>
              <a:rPr lang="en-GB" sz="1800" dirty="0"/>
              <a:t>: </a:t>
            </a:r>
            <a:r>
              <a:rPr lang="en-GB" sz="1800" b="1" dirty="0"/>
              <a:t>geographical address </a:t>
            </a:r>
            <a:r>
              <a:rPr lang="en-GB" sz="1800" dirty="0"/>
              <a:t>for systems with multiple modules each of which handles a part of a detector (e.g. hemisphere or  </a:t>
            </a:r>
            <a:r>
              <a:rPr lang="el-GR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η</a:t>
            </a:r>
            <a:r>
              <a:rPr lang="en-GB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  <a:r>
              <a:rPr lang="el-GR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φ</a:t>
            </a:r>
            <a:r>
              <a:rPr lang="en-GB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region</a:t>
            </a:r>
            <a:r>
              <a:rPr lang="en-GB" sz="1800" dirty="0"/>
              <a:t>)</a:t>
            </a:r>
          </a:p>
          <a:p>
            <a:pPr lvl="1">
              <a:spcBef>
                <a:spcPts val="200"/>
              </a:spcBef>
            </a:pPr>
            <a:r>
              <a:rPr lang="en-GB" sz="1800" i="1" dirty="0">
                <a:solidFill>
                  <a:srgbClr val="669900"/>
                </a:solidFill>
              </a:rPr>
              <a:t>Could use a combination of both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How to obtain and use locational information?</a:t>
            </a:r>
          </a:p>
          <a:p>
            <a:pPr lvl="1">
              <a:spcBef>
                <a:spcPts val="200"/>
              </a:spcBef>
            </a:pPr>
            <a:r>
              <a:rPr lang="en-GB" sz="1800" dirty="0"/>
              <a:t>Read </a:t>
            </a:r>
            <a:r>
              <a:rPr lang="en-GB" sz="1800" b="1" dirty="0"/>
              <a:t>shelf address and slot number from ATCA Shelf Manager </a:t>
            </a:r>
            <a:r>
              <a:rPr lang="en-GB" sz="1800" dirty="0"/>
              <a:t>using the IPMC (required on each ATCA module)</a:t>
            </a:r>
          </a:p>
          <a:p>
            <a:pPr lvl="1">
              <a:spcBef>
                <a:spcPts val="200"/>
              </a:spcBef>
            </a:pPr>
            <a:r>
              <a:rPr lang="en-GB" sz="1800" dirty="0"/>
              <a:t>Use U-Boot to communicate between SoC and </a:t>
            </a:r>
            <a:r>
              <a:rPr lang="en-GB" sz="1800" b="1" dirty="0"/>
              <a:t>Serial Payload Interface of IPMC</a:t>
            </a:r>
          </a:p>
          <a:p>
            <a:pPr lvl="1">
              <a:spcBef>
                <a:spcPts val="200"/>
              </a:spcBef>
            </a:pPr>
            <a:r>
              <a:rPr lang="en-GB" sz="1800" dirty="0"/>
              <a:t>Make a </a:t>
            </a:r>
            <a:r>
              <a:rPr lang="en-GB" sz="1800" b="1" dirty="0"/>
              <a:t>Client ID </a:t>
            </a:r>
            <a:r>
              <a:rPr lang="en-GB" sz="1800" dirty="0"/>
              <a:t>from shelf address and slot number and use it for DHCP requests (in addition to MAC); ClientID will be the baseline for DHCP in CMS, see </a:t>
            </a:r>
            <a:r>
              <a:rPr lang="en-GB" sz="1800" dirty="0">
                <a:hlinkClick r:id="rId4"/>
              </a:rPr>
              <a:t>”CMS Network and Booting”</a:t>
            </a:r>
            <a:endParaRPr lang="en-GB" sz="1800" dirty="0"/>
          </a:p>
          <a:p>
            <a:pPr lvl="1">
              <a:spcBef>
                <a:spcPts val="200"/>
              </a:spcBef>
            </a:pPr>
            <a:r>
              <a:rPr lang="en-GB" sz="1800" dirty="0"/>
              <a:t>Software available in </a:t>
            </a:r>
            <a:r>
              <a:rPr lang="en-GB" sz="1800" dirty="0">
                <a:hlinkClick r:id="rId5"/>
              </a:rPr>
              <a:t>GitLab group “soc”</a:t>
            </a:r>
            <a:endParaRPr lang="en-GB" sz="1800" dirty="0"/>
          </a:p>
          <a:p>
            <a:pPr lvl="1">
              <a:spcBef>
                <a:spcPts val="200"/>
              </a:spcBef>
            </a:pPr>
            <a:r>
              <a:rPr lang="en-GB" sz="1800" i="1" dirty="0">
                <a:solidFill>
                  <a:srgbClr val="669900"/>
                </a:solidFill>
              </a:rPr>
              <a:t>Possibility to communicate with IPMC when running Linux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470889-173C-D098-FD7F-F63CC1279BBA}"/>
              </a:ext>
            </a:extLst>
          </p:cNvPr>
          <p:cNvSpPr txBox="1"/>
          <p:nvPr/>
        </p:nvSpPr>
        <p:spPr>
          <a:xfrm>
            <a:off x="8960533" y="6357600"/>
            <a:ext cx="2343572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Extended SoC boot sequence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6F4131-41F9-D72B-4B93-360CE447945F}"/>
              </a:ext>
            </a:extLst>
          </p:cNvPr>
          <p:cNvSpPr txBox="1"/>
          <p:nvPr/>
        </p:nvSpPr>
        <p:spPr>
          <a:xfrm>
            <a:off x="8737600" y="2579945"/>
            <a:ext cx="2993179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SoC – IPMC on a typical ATCA module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087892-CC51-5195-9A0F-223DF780D2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5220" y="574373"/>
            <a:ext cx="3556780" cy="197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58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0A918-9E73-2C98-5AC7-E77D3B40C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695CC-6B90-EA5B-C0D6-8D78B6828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769" y="-72901"/>
            <a:ext cx="9139455" cy="1143000"/>
          </a:xfrm>
        </p:spPr>
        <p:txBody>
          <a:bodyPr/>
          <a:lstStyle/>
          <a:p>
            <a:r>
              <a:rPr lang="en-GB" b="1" dirty="0"/>
              <a:t>Host Configuration (Infrastructure)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DB471-FAF9-7A5E-3225-9ADD913776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F84B1-4360-C709-88CF-42278F58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A2B50D-AE6C-9107-F219-F025CDAC4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ACE13B1-2315-6B94-596A-76474D637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562" y="1023634"/>
            <a:ext cx="8329038" cy="51527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00FF"/>
                </a:solidFill>
              </a:rPr>
              <a:t>Configure software and services on every module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Manage resources, e.g.: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Access to hardware: </a:t>
            </a:r>
            <a:r>
              <a:rPr lang="en-GB" sz="1800" dirty="0" err="1"/>
              <a:t>udev</a:t>
            </a:r>
            <a:r>
              <a:rPr lang="en-GB" sz="1800" dirty="0"/>
              <a:t> rules for permissions and aliases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Access to software: module or project-specific mount points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Users: add/remove users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Services: start/stop hardware monitoring, run control processes, etc.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Need infrastructure management: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Many nodes, different types: SoCs and DHCP, TFTP, NFS servers, etc.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Centralised management: e.g. CMS and ATLAS use </a:t>
            </a:r>
            <a:r>
              <a:rPr lang="en-GB" sz="1800" b="1" dirty="0"/>
              <a:t>Puppet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Example: ATLAS L1CT lab infrastructure</a:t>
            </a:r>
          </a:p>
          <a:p>
            <a:pPr lvl="1"/>
            <a:r>
              <a:rPr lang="en-GB" sz="1800" dirty="0"/>
              <a:t>Running </a:t>
            </a:r>
            <a:r>
              <a:rPr lang="en-GB" sz="1800" b="1" dirty="0"/>
              <a:t>Puppet on the SoC </a:t>
            </a:r>
            <a:r>
              <a:rPr lang="en-GB" sz="1800" dirty="0"/>
              <a:t>(and PCs), integrated with GitLab CI/CD pipelines, deploys software and configuration on SoCs</a:t>
            </a:r>
            <a:br>
              <a:rPr lang="en-GB" sz="1800" dirty="0"/>
            </a:br>
            <a:r>
              <a:rPr lang="en-GB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</a:t>
            </a:r>
            <a:r>
              <a:rPr lang="en-GB" sz="1800" b="1" dirty="0"/>
              <a:t> Works on the SoCs in the same way as it works on the SBCs or Control PCs</a:t>
            </a:r>
          </a:p>
          <a:p>
            <a:pPr lvl="1"/>
            <a:r>
              <a:rPr lang="en-GB" sz="1800" dirty="0"/>
              <a:t>Did some very first integration tests with ATLAS TDAQ </a:t>
            </a:r>
            <a:r>
              <a:rPr lang="en-GB" sz="1800" dirty="0" err="1"/>
              <a:t>TestBed</a:t>
            </a:r>
            <a:r>
              <a:rPr lang="en-GB" sz="1800" dirty="0"/>
              <a:t>, to be continued</a:t>
            </a:r>
          </a:p>
          <a:p>
            <a:pPr lvl="1"/>
            <a:r>
              <a:rPr lang="en-GB" sz="1800" i="1" dirty="0">
                <a:solidFill>
                  <a:srgbClr val="669900"/>
                </a:solidFill>
              </a:rPr>
              <a:t>There are also first ideas how to monitor the infrastructure, to be continued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A838A7-B27A-D296-223D-AF698177B333}"/>
              </a:ext>
            </a:extLst>
          </p:cNvPr>
          <p:cNvGrpSpPr/>
          <p:nvPr/>
        </p:nvGrpSpPr>
        <p:grpSpPr>
          <a:xfrm>
            <a:off x="8737600" y="4496624"/>
            <a:ext cx="3023080" cy="1931312"/>
            <a:chOff x="8690334" y="4348744"/>
            <a:chExt cx="3023080" cy="19313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3815123-7087-BD23-D116-430081A60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90334" y="4348744"/>
              <a:ext cx="3023080" cy="15168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F4D18FD-5457-F105-C48F-920AFE357BF8}"/>
                </a:ext>
              </a:extLst>
            </p:cNvPr>
            <p:cNvSpPr txBox="1"/>
            <p:nvPr/>
          </p:nvSpPr>
          <p:spPr>
            <a:xfrm>
              <a:off x="9120295" y="5972279"/>
              <a:ext cx="2196955" cy="307777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ATLAS L1CT  lab dashboard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E2AF5B-4824-530F-D3B9-7713FB9EFA52}"/>
              </a:ext>
            </a:extLst>
          </p:cNvPr>
          <p:cNvGrpSpPr/>
          <p:nvPr/>
        </p:nvGrpSpPr>
        <p:grpSpPr>
          <a:xfrm>
            <a:off x="7645941" y="1590284"/>
            <a:ext cx="4555787" cy="2664035"/>
            <a:chOff x="7706552" y="1609653"/>
            <a:chExt cx="4555787" cy="266403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67746EC-52B3-8CDA-3278-695393D06CFE}"/>
                </a:ext>
              </a:extLst>
            </p:cNvPr>
            <p:cNvSpPr txBox="1"/>
            <p:nvPr/>
          </p:nvSpPr>
          <p:spPr>
            <a:xfrm>
              <a:off x="8305698" y="3965911"/>
              <a:ext cx="3169697" cy="307777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ATLAS L1CT lab infrastructure overview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E4A9246-7332-22E6-4602-85EEB6BA5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06552" y="1609653"/>
              <a:ext cx="4555787" cy="2389418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E9D0A3B-AC81-0FFC-DC55-192D41A7D911}"/>
                </a:ext>
              </a:extLst>
            </p:cNvPr>
            <p:cNvSpPr/>
            <p:nvPr/>
          </p:nvSpPr>
          <p:spPr>
            <a:xfrm>
              <a:off x="8936835" y="2250831"/>
              <a:ext cx="789968" cy="77372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957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C4998-7E4B-4DFB-0CB5-B45B5CA82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0D86-14D7-316A-C6A1-B2416EC73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2" y="82104"/>
            <a:ext cx="8229600" cy="1143000"/>
          </a:xfrm>
        </p:spPr>
        <p:txBody>
          <a:bodyPr/>
          <a:lstStyle/>
          <a:p>
            <a:r>
              <a:rPr lang="en-GB" b="1" dirty="0"/>
              <a:t>User Application Software (1/3)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7BDDD-63EC-59C5-FD22-CC093208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A6482-D5B5-7F00-57BE-E8F26394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968FF-2E75-1397-C0BD-26FC6F770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CA5F04E-7846-9E92-718F-2A3FCDA8B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400" y="1332690"/>
            <a:ext cx="7279757" cy="44066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00FF"/>
                </a:solidFill>
              </a:rPr>
              <a:t>Module-specific software which controls, configures, and monitors the hardware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One option: Run Control Applications on SoC</a:t>
            </a:r>
          </a:p>
          <a:p>
            <a:pPr lvl="1"/>
            <a:r>
              <a:rPr lang="en-GB" sz="1800" dirty="0"/>
              <a:t>SoC replaces the SBC or Control PC in the </a:t>
            </a:r>
            <a:r>
              <a:rPr lang="en-GB" sz="1800" dirty="0" err="1"/>
              <a:t>VMEbus</a:t>
            </a:r>
            <a:r>
              <a:rPr lang="en-GB" sz="1800" dirty="0"/>
              <a:t>-based system</a:t>
            </a:r>
          </a:p>
          <a:p>
            <a:pPr lvl="1"/>
            <a:r>
              <a:rPr lang="en-GB" sz="1800" dirty="0"/>
              <a:t>LCG and ATLAS TDAQ software can be run on SoC</a:t>
            </a:r>
          </a:p>
          <a:p>
            <a:pPr marL="914400" lvl="2" indent="0">
              <a:buNone/>
            </a:pPr>
            <a:r>
              <a:rPr lang="en-GB" sz="1600" b="1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</a:t>
            </a:r>
            <a:r>
              <a:rPr lang="en-GB" sz="1600" i="1" dirty="0">
                <a:solidFill>
                  <a:srgbClr val="669900"/>
                </a:solidFill>
              </a:rPr>
              <a:t>ARM aarch64 architecture</a:t>
            </a:r>
          </a:p>
          <a:p>
            <a:pPr lvl="1"/>
            <a:r>
              <a:rPr lang="en-GB" sz="1800" dirty="0"/>
              <a:t>Subdetectors develop module-specific run control applications which are running on the SoC:</a:t>
            </a:r>
          </a:p>
          <a:p>
            <a:pPr marL="914400" lvl="2" indent="0">
              <a:buNone/>
            </a:pPr>
            <a:r>
              <a:rPr lang="en-GB" sz="1600" b="1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</a:t>
            </a:r>
            <a:r>
              <a:rPr lang="en-GB" sz="1600" b="1" dirty="0"/>
              <a:t>Reuse software and expertise gained over many years</a:t>
            </a:r>
          </a:p>
          <a:p>
            <a:pPr lvl="1"/>
            <a:r>
              <a:rPr lang="en-GB" sz="1800" dirty="0"/>
              <a:t>SoC run control application already successfully deployed by ATLAS L1CT in Run 3</a:t>
            </a:r>
          </a:p>
          <a:p>
            <a:pPr lvl="1"/>
            <a:r>
              <a:rPr lang="en-GB" sz="1800" i="1" dirty="0">
                <a:solidFill>
                  <a:srgbClr val="669900"/>
                </a:solidFill>
              </a:rPr>
              <a:t>A TDAQ gateway process was required in Run 3 because of network isolation, but this can be removed because the network access will be controlled using managed network switches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964A33-5A4D-4118-36C6-B38CAEAA3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438" y="3175532"/>
            <a:ext cx="3408540" cy="32683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AA1AE2-6337-D97B-8D03-696C6AB23EAA}"/>
              </a:ext>
            </a:extLst>
          </p:cNvPr>
          <p:cNvSpPr txBox="1"/>
          <p:nvPr/>
        </p:nvSpPr>
        <p:spPr>
          <a:xfrm>
            <a:off x="5221219" y="5896153"/>
            <a:ext cx="3099263" cy="52322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ATLAS TDAQ GUI:</a:t>
            </a:r>
          </a:p>
          <a:p>
            <a:r>
              <a:rPr lang="en-GB" sz="1400" b="1" dirty="0"/>
              <a:t>run control application running on SoC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1B022E-8350-A9FF-F162-17F623E80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0224" y="553497"/>
            <a:ext cx="3538605" cy="20542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B2404F-0F85-D59C-4395-416841045FDF}"/>
              </a:ext>
            </a:extLst>
          </p:cNvPr>
          <p:cNvSpPr txBox="1"/>
          <p:nvPr/>
        </p:nvSpPr>
        <p:spPr>
          <a:xfrm>
            <a:off x="8732149" y="2691569"/>
            <a:ext cx="2779848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ATLAS TDAQ overview and context</a:t>
            </a:r>
          </a:p>
        </p:txBody>
      </p:sp>
    </p:spTree>
    <p:extLst>
      <p:ext uri="{BB962C8B-B14F-4D97-AF65-F5344CB8AC3E}">
        <p14:creationId xmlns:p14="http://schemas.microsoft.com/office/powerpoint/2010/main" val="1135345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FF404-B637-14F7-256F-EA8154CCF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30924-262C-FAE4-AB32-3FE1A0BF4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" y="80704"/>
            <a:ext cx="8229600" cy="1143000"/>
          </a:xfrm>
        </p:spPr>
        <p:txBody>
          <a:bodyPr/>
          <a:lstStyle/>
          <a:p>
            <a:r>
              <a:rPr lang="en-GB" b="1" dirty="0"/>
              <a:t>User Application Software (2/3)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B75F6-BA61-0901-9698-D2EC5B062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8400" y="6357600"/>
            <a:ext cx="2890664" cy="365125"/>
          </a:xfrm>
        </p:spPr>
        <p:txBody>
          <a:bodyPr/>
          <a:lstStyle/>
          <a:p>
            <a:r>
              <a:rPr lang="en-US" dirty="0"/>
              <a:t>DAQ@LHC- 3-5-FEB-2025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433CD-0F08-83CA-4E39-28E43FFE8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/>
          <a:p>
            <a:r>
              <a:rPr lang="en-GB" dirty="0"/>
              <a:t>R. Spiwoks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629B9E-7053-11EC-5841-7BB98E8C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3A8EBBF-C210-7E07-FDD2-D72A7A47C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56792"/>
            <a:ext cx="7046067" cy="4969375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000FF"/>
                </a:solidFill>
              </a:rPr>
              <a:t>Another option: Web-based Protocol -</a:t>
            </a:r>
            <a:br>
              <a:rPr lang="en-GB" sz="2400" b="1" dirty="0">
                <a:solidFill>
                  <a:srgbClr val="0000FF"/>
                </a:solidFill>
              </a:rPr>
            </a:br>
            <a:r>
              <a:rPr lang="en-GB" sz="2400" b="1" dirty="0">
                <a:solidFill>
                  <a:srgbClr val="0000FF"/>
                </a:solidFill>
              </a:rPr>
              <a:t>ATLAS DAQ2SoC Library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A communication layer allowing to pass commands and data between standard DAQ Run Control applications and SoCs</a:t>
            </a:r>
          </a:p>
          <a:p>
            <a:pPr lvl="1">
              <a:spcBef>
                <a:spcPts val="300"/>
              </a:spcBef>
            </a:pPr>
            <a:r>
              <a:rPr lang="en-GB" sz="1800" dirty="0"/>
              <a:t>Main objectives:</a:t>
            </a:r>
          </a:p>
          <a:p>
            <a:pPr lvl="2"/>
            <a:r>
              <a:rPr lang="en-GB" sz="1600" b="1" dirty="0"/>
              <a:t>No dependencies on TDAQ or external software on the SoC </a:t>
            </a:r>
            <a:r>
              <a:rPr lang="en-GB" sz="1600" dirty="0"/>
              <a:t>and</a:t>
            </a:r>
            <a:br>
              <a:rPr lang="en-GB" sz="1600" dirty="0"/>
            </a:br>
            <a:r>
              <a:rPr lang="en-GB" sz="1600" dirty="0"/>
              <a:t>minimize compile-time and run-time dependencies:</a:t>
            </a:r>
            <a:br>
              <a:rPr lang="en-GB" sz="1600" dirty="0"/>
            </a:br>
            <a:r>
              <a:rPr lang="en-GB" sz="1600" i="1" dirty="0">
                <a:solidFill>
                  <a:srgbClr val="6699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⇒ I</a:t>
            </a:r>
            <a:r>
              <a:rPr lang="en-GB" sz="1600" i="1" dirty="0">
                <a:solidFill>
                  <a:srgbClr val="669900"/>
                </a:solidFill>
              </a:rPr>
              <a:t>mprove maintainability and longevity of software</a:t>
            </a:r>
          </a:p>
          <a:p>
            <a:pPr lvl="2"/>
            <a:r>
              <a:rPr lang="en-GB" sz="1600" dirty="0"/>
              <a:t>Leverage on HTTP protocol, open to a variety of client and server implementations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Features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Boost HTTP implementation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both, client and server side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Defines client and server-side C++ APIs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Provides C++ to JSON serialisation for data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See “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Update on the ATLAS DAQ2SoC Library Status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 and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report of a user project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the last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SoC interest group meeting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F90DB3-A967-0C4B-222D-482F7C8B6078}"/>
              </a:ext>
            </a:extLst>
          </p:cNvPr>
          <p:cNvSpPr txBox="1"/>
          <p:nvPr/>
        </p:nvSpPr>
        <p:spPr>
          <a:xfrm>
            <a:off x="8737600" y="3203004"/>
            <a:ext cx="2567484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DAQ2SoC overview and context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60BA80-05FC-D2FC-4601-B0A6626F32C1}"/>
              </a:ext>
            </a:extLst>
          </p:cNvPr>
          <p:cNvGrpSpPr/>
          <p:nvPr/>
        </p:nvGrpSpPr>
        <p:grpSpPr>
          <a:xfrm>
            <a:off x="8161507" y="572172"/>
            <a:ext cx="3667764" cy="2533556"/>
            <a:chOff x="7840494" y="1156792"/>
            <a:chExt cx="3667764" cy="25335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44FD9AE-280F-57C8-D043-3F8730BBD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40494" y="1156792"/>
              <a:ext cx="3667764" cy="2533556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C3D5444-B853-F60B-B907-3652813DACFC}"/>
                </a:ext>
              </a:extLst>
            </p:cNvPr>
            <p:cNvSpPr/>
            <p:nvPr/>
          </p:nvSpPr>
          <p:spPr>
            <a:xfrm>
              <a:off x="9620658" y="2217906"/>
              <a:ext cx="1108952" cy="11284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480E0A5E-1905-3D63-5BBF-770001828A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6044" y="3879091"/>
            <a:ext cx="4483908" cy="16731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A779D9-F981-F29F-5A62-B342373F1097}"/>
              </a:ext>
            </a:extLst>
          </p:cNvPr>
          <p:cNvSpPr txBox="1"/>
          <p:nvPr/>
        </p:nvSpPr>
        <p:spPr>
          <a:xfrm>
            <a:off x="8737600" y="5576682"/>
            <a:ext cx="1914187" cy="30777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DAQ2SoC components</a:t>
            </a:r>
          </a:p>
        </p:txBody>
      </p:sp>
    </p:spTree>
    <p:extLst>
      <p:ext uri="{BB962C8B-B14F-4D97-AF65-F5344CB8AC3E}">
        <p14:creationId xmlns:p14="http://schemas.microsoft.com/office/powerpoint/2010/main" val="1663901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29534</TotalTime>
  <Words>1692</Words>
  <Application>Microsoft Office PowerPoint</Application>
  <PresentationFormat>Widescreen</PresentationFormat>
  <Paragraphs>190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18</vt:lpstr>
      <vt:lpstr>Arial</vt:lpstr>
      <vt:lpstr>Arial Unicode MS</vt:lpstr>
      <vt:lpstr>Calibri</vt:lpstr>
      <vt:lpstr>Courier New</vt:lpstr>
      <vt:lpstr>Office Theme</vt:lpstr>
      <vt:lpstr>Data Acquisition with SoC/SoM for the Phase-2 Upgrade of the LHC</vt:lpstr>
      <vt:lpstr>SoC/SoM – Introduction (1/2)</vt:lpstr>
      <vt:lpstr>SoC/SoM – Introduction (2/2)</vt:lpstr>
      <vt:lpstr>Operating System</vt:lpstr>
      <vt:lpstr>Network &amp; Booting (1/2)</vt:lpstr>
      <vt:lpstr>Network &amp; Booting (2/2)</vt:lpstr>
      <vt:lpstr>Host Configuration (Infrastructure)</vt:lpstr>
      <vt:lpstr>User Application Software (1/3)</vt:lpstr>
      <vt:lpstr>User Application Software (2/3)</vt:lpstr>
      <vt:lpstr>User Application Software (3/3)</vt:lpstr>
      <vt:lpstr>Summary &amp; 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with SoC/SoM for Phase-2 LHC</dc:title>
  <dc:creator>r.spiwoks@gmail.com</dc:creator>
  <cp:lastModifiedBy>Ralf Spiwoks</cp:lastModifiedBy>
  <cp:revision>1493</cp:revision>
  <cp:lastPrinted>2018-11-29T13:30:33Z</cp:lastPrinted>
  <dcterms:created xsi:type="dcterms:W3CDTF">2011-02-07T15:52:36Z</dcterms:created>
  <dcterms:modified xsi:type="dcterms:W3CDTF">2025-02-05T10:42:20Z</dcterms:modified>
</cp:coreProperties>
</file>