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4.xml" ContentType="application/vnd.openxmlformats-officedocument.presentationml.slideLayout+xml"/>
  <Override PartName="/ppt/notesSlides/notesSlide9.xml" ContentType="application/vnd.openxmlformats-officedocument.presentationml.notesSlide+xml"/>
  <Override PartName="/ppt/theme/theme1.xml" ContentType="application/vnd.openxmlformats-officedocument.them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8" d="100"/>
          <a:sy n="128" d="100"/>
        </p:scale>
        <p:origin x="920" y="176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 /><Relationship Id="rId30" Type="http://schemas.openxmlformats.org/officeDocument/2006/relationships/tableStyles" Target="tableStyles.xml" /><Relationship Id="rId31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942423-2942-4A27-824A-F1FEDC7F00D5}" type="datetimeFigureOut">
              <a:rPr lang="en-US"/>
              <a:t>10/15/24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1A7683C-A6AB-452B-A5DB-2D2E36E34897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ftr="0" hdr="0" sldNum="1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CB9FE02-C234-3AF1-0D18-184154518573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3464BD-15E6-113B-A71A-C88DF91E793C}" type="slidenum">
              <a:rPr/>
              <a:t/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B2B0DF-90DE-322C-4976-B2F62022A9E1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3E9E447-BEAF-FDC7-E461-63FEC1774C62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FC54BF1-35DC-6F12-EF33-15AC630399B8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0EEA06-8699-9091-D349-891C2C5FCDDC}" type="slidenum">
              <a:rPr/>
              <a:t/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ACDC2B5-61B4-5031-FC98-0AAF51FE1466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8FC20-DF26-E41C-149E-8A1EA2A3F3CE}" type="slidenum">
              <a:rPr/>
              <a:t/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9ACFF0A-B236-E385-485F-5A2566A77E0E}" type="slidenum">
              <a:rPr/>
              <a:t/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08934B9-BB07-EE5E-65F7-AB7BBD11F17A}" type="slidenum">
              <a:rPr/>
              <a:t/>
            </a:fld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55CA6A-ECEC-5E28-A77F-E8D5C17C959B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FBB634F-A2FF-AD52-4580-33F007BDCD91}" type="slidenum">
              <a:rPr/>
              <a:t/>
            </a:fld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4D403FC-DEC6-DC60-C985-5E597E664C19}" type="slidenum">
              <a:rPr/>
              <a:t/>
            </a:fld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7057466-88A9-E09B-773B-1BEE1EFAC24C}" type="slidenum">
              <a:rPr/>
              <a:t/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821CEE-2595-299C-E8E6-C959EE938E90}" type="slidenum">
              <a:rPr/>
              <a:t/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148C55F-B3CA-40E5-79C5-709FF566ABCA}" type="slidenum">
              <a:rPr/>
              <a:t/>
            </a:fld>
            <a:endParaRPr/>
          </a:p>
        </p:txBody>
      </p:sp>
    </p:spTree>
  </p:cSld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5E9D58-F3C7-08F8-AB2A-F247A255E671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0C4015-9C42-9508-D629-96A844711E15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885A797-CD74-0F82-54E9-960DA057F426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E89DD03-3FF6-16A3-8E4D-4167767F2B8A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65CD883-4DCA-44DE-E400-9461373BB6EB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BF5BC3-5897-4D3B-46BC-1C04E272D116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4E06871-E62A-F080-A203-44E1F7A38F6F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4F99263-8D3C-FFF6-17B6-116693FAE42F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3196" y="14517"/>
            <a:ext cx="9147196" cy="49113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 flipV="1">
            <a:off x="0" y="4572001"/>
            <a:ext cx="9144000" cy="228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 bwMode="auto">
          <a:xfrm flipV="1">
            <a:off x="6290131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5238" y="0"/>
            <a:ext cx="7290054" cy="1499616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768096" y="1499616"/>
            <a:ext cx="3566160" cy="4809744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491990" y="1499616"/>
            <a:ext cx="3566160" cy="4809744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auto">
          <a:xfrm>
            <a:off x="405239" y="0"/>
            <a:ext cx="7290054" cy="1499616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096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768096" y="2322576"/>
            <a:ext cx="3566160" cy="3986784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491990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cap="none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>
              <a:lnSpc>
                <a:spcPct val="90000"/>
              </a:lnSpc>
              <a:spcBef>
                <a:spcPts val="1800"/>
              </a:spcBef>
              <a:buNone/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491990" y="2322576"/>
            <a:ext cx="3566160" cy="3986784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 bwMode="auto"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742951" y="762000"/>
            <a:ext cx="5686425" cy="5410200"/>
          </a:xfrm>
        </p:spPr>
        <p:txBody>
          <a:bodyPr vert="eaVert"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01/03/2016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 bwMode="auto"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15671" y="0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096" y="1499616"/>
            <a:ext cx="7290055" cy="480974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CH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FAB73BC-B049-4115-A692-8D63A059BFB8}" type="slidenum">
              <a:rPr lang="en-US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 bwMode="auto">
          <a:xfrm flipV="1">
            <a:off x="219074" y="24110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1" hdr="0" sldNum="1"/>
  <p:txStyles>
    <p:titleStyle>
      <a:lvl1pPr algn="l" defTabSz="914400">
        <a:lnSpc>
          <a:spcPct val="80000"/>
        </a:lnSpc>
        <a:spcBef>
          <a:spcPts val="0"/>
        </a:spcBef>
        <a:buNone/>
        <a:defRPr sz="4400" cap="none" spc="1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/>
        <a:buChar char=" 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6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1216151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1362455" indent="-137160" algn="l" defTabSz="91440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/>
        <a:buChar char="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jp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0541236" name="Title 1"/>
          <p:cNvSpPr>
            <a:spLocks noGrp="1"/>
          </p:cNvSpPr>
          <p:nvPr>
            <p:ph type="ctrTitle"/>
          </p:nvPr>
        </p:nvSpPr>
        <p:spPr bwMode="auto">
          <a:xfrm>
            <a:off x="342900" y="4960135"/>
            <a:ext cx="5829300" cy="146304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 algn="r">
              <a:defRPr sz="4400" spc="199"/>
            </a:lvl1pPr>
          </a:lstStyle>
          <a:p>
            <a:pPr>
              <a:defRPr/>
            </a:pPr>
            <a:r>
              <a:rPr sz="2400" b="1" i="0" u="none">
                <a:solidFill>
                  <a:srgbClr val="000000"/>
                </a:solidFill>
                <a:latin typeface="Futura"/>
                <a:ea typeface="Futura"/>
                <a:cs typeface="Futura"/>
              </a:rPr>
              <a:t>ALICE, ATLAS, CMS &amp; LHCb Third Joint Workshop on DAQ@LHC</a:t>
            </a:r>
            <a:br>
              <a:rPr lang="en-US" sz="3600" b="0" i="0" u="none" strike="noStrike" cap="none" spc="199">
                <a:solidFill>
                  <a:schemeClr val="tx1">
                    <a:lumMod val="95000"/>
                    <a:lumOff val="5000"/>
                  </a:schemeClr>
                </a:solidFill>
                <a:latin typeface="Tw Cen MT Condensed"/>
                <a:ea typeface="Tw Cen MT Condensed"/>
                <a:cs typeface="Tw Cen MT Condensed"/>
              </a:rPr>
            </a:br>
            <a:r>
              <a:rPr lang="en-US" sz="3600" b="0" i="0" u="none" strike="noStrike" cap="none" spc="199">
                <a:solidFill>
                  <a:schemeClr val="tx1">
                    <a:lumMod val="95000"/>
                    <a:lumOff val="5000"/>
                  </a:schemeClr>
                </a:solidFill>
                <a:latin typeface="Tw Cen MT Condensed"/>
                <a:ea typeface="Tw Cen MT Condensed"/>
                <a:cs typeface="Tw Cen MT Condensed"/>
              </a:rPr>
              <a:t>Overview of DAQ @ (H)LHC</a:t>
            </a:r>
            <a:endParaRPr sz="3600"/>
          </a:p>
        </p:txBody>
      </p:sp>
      <p:sp>
        <p:nvSpPr>
          <p:cNvPr id="438171072" name="Subtitle 2"/>
          <p:cNvSpPr>
            <a:spLocks noGrp="1"/>
          </p:cNvSpPr>
          <p:nvPr>
            <p:ph type="subTitle" idx="1"/>
          </p:nvPr>
        </p:nvSpPr>
        <p:spPr bwMode="auto">
          <a:xfrm>
            <a:off x="6457950" y="4960135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/>
              <a:t>3-5 February 2025</a:t>
            </a:r>
            <a:endParaRPr/>
          </a:p>
          <a:p>
            <a:pPr>
              <a:defRPr/>
            </a:pPr>
            <a:endParaRPr/>
          </a:p>
          <a:p>
            <a:pPr>
              <a:defRPr/>
            </a:pPr>
            <a:r>
              <a:rPr/>
              <a:t>Niko Neufeld</a:t>
            </a:r>
            <a:endParaRPr/>
          </a:p>
          <a:p>
            <a:pPr>
              <a:defRPr/>
            </a:pPr>
            <a:r>
              <a:rPr/>
              <a:t>CERN EP/LBC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211756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Collecting the front-end links</a:t>
            </a:r>
            <a:endParaRPr/>
          </a:p>
        </p:txBody>
      </p:sp>
      <p:sp>
        <p:nvSpPr>
          <p:cNvPr id="881625243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768096" y="1499616"/>
            <a:ext cx="7980697" cy="4809744"/>
          </a:xfrm>
        </p:spPr>
        <p:txBody>
          <a:bodyPr/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Many slow custom links – here up to 48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Received and merged into a industry-standard </a:t>
            </a:r>
            <a:r>
              <a:rPr/>
              <a:t>protocol – here PCIe</a:t>
            </a:r>
            <a:endParaRPr/>
          </a:p>
        </p:txBody>
      </p:sp>
      <p:sp>
        <p:nvSpPr>
          <p:cNvPr id="119079595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11485835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4E2AE1-5BE2-EBF5-D206-4966B5247490}" type="slidenum">
              <a:rPr lang="en-US"/>
              <a:t/>
            </a:fld>
            <a:endParaRPr lang="en-US"/>
          </a:p>
        </p:txBody>
      </p:sp>
      <p:pic>
        <p:nvPicPr>
          <p:cNvPr id="819090464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2277973"/>
            <a:ext cx="9144000" cy="3418776"/>
          </a:xfrm>
          <a:prstGeom prst="rect">
            <a:avLst/>
          </a:prstGeom>
        </p:spPr>
      </p:pic>
      <p:sp>
        <p:nvSpPr>
          <p:cNvPr id="894037764" name=""/>
          <p:cNvSpPr txBox="1"/>
          <p:nvPr/>
        </p:nvSpPr>
        <p:spPr bwMode="auto">
          <a:xfrm flipH="0" flipV="0">
            <a:off x="6274482" y="5185388"/>
            <a:ext cx="2004254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ATLAS Felix 712</a:t>
            </a:r>
            <a:endParaRPr/>
          </a:p>
        </p:txBody>
      </p:sp>
      <p:sp>
        <p:nvSpPr>
          <p:cNvPr id="1866608182" name=""/>
          <p:cNvSpPr txBox="1"/>
          <p:nvPr/>
        </p:nvSpPr>
        <p:spPr bwMode="auto">
          <a:xfrm flipH="0" flipV="0">
            <a:off x="1571137" y="5734566"/>
            <a:ext cx="5007199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Core-building block of a Readout Unit (RU)</a:t>
            </a:r>
            <a:endParaRPr/>
          </a:p>
          <a:p>
            <a:pPr>
              <a:defRPr/>
            </a:pPr>
            <a:r>
              <a:rPr/>
              <a:t>(can also be crate-based unit as in CMS)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3413028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184149" y="0"/>
            <a:ext cx="8775699" cy="1237158"/>
          </a:xfrm>
        </p:spPr>
        <p:txBody>
          <a:bodyPr/>
          <a:lstStyle/>
          <a:p>
            <a:pPr>
              <a:defRPr/>
            </a:pPr>
            <a:r>
              <a:rPr sz="3600" b="0"/>
              <a:t>Event-building</a:t>
            </a:r>
            <a:r>
              <a:rPr sz="3600" b="0"/>
              <a:t> / matrix-transpose with networks </a:t>
            </a:r>
            <a:endParaRPr sz="3600" b="0"/>
          </a:p>
        </p:txBody>
      </p:sp>
      <p:sp>
        <p:nvSpPr>
          <p:cNvPr id="1972006483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50116431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216D5AD-1A5D-19BA-FA5E-E33C97CDE6F1}" type="slidenum">
              <a:rPr lang="en-US"/>
              <a:t/>
            </a:fld>
            <a:endParaRPr lang="en-US"/>
          </a:p>
        </p:txBody>
      </p:sp>
      <p:pic>
        <p:nvPicPr>
          <p:cNvPr id="142301890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547399" y="947319"/>
            <a:ext cx="6599524" cy="2774184"/>
          </a:xfrm>
          <a:prstGeom prst="rect">
            <a:avLst/>
          </a:prstGeom>
        </p:spPr>
      </p:pic>
      <p:pic>
        <p:nvPicPr>
          <p:cNvPr id="87908758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507999" y="3721503"/>
            <a:ext cx="7811799" cy="2838099"/>
          </a:xfrm>
          <a:prstGeom prst="rect">
            <a:avLst/>
          </a:prstGeom>
        </p:spPr>
      </p:pic>
      <p:sp>
        <p:nvSpPr>
          <p:cNvPr id="309134416" name=""/>
          <p:cNvSpPr txBox="1"/>
          <p:nvPr/>
        </p:nvSpPr>
        <p:spPr bwMode="auto">
          <a:xfrm flipH="0" flipV="0">
            <a:off x="5959546" y="1701799"/>
            <a:ext cx="111867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BU1</a:t>
            </a:r>
            <a:endParaRPr/>
          </a:p>
        </p:txBody>
      </p:sp>
      <p:sp>
        <p:nvSpPr>
          <p:cNvPr id="1785543374" name=""/>
          <p:cNvSpPr txBox="1"/>
          <p:nvPr/>
        </p:nvSpPr>
        <p:spPr bwMode="auto">
          <a:xfrm flipH="0" flipV="0">
            <a:off x="5964384" y="2425698"/>
            <a:ext cx="112011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BU2</a:t>
            </a:r>
            <a:endParaRPr/>
          </a:p>
        </p:txBody>
      </p:sp>
      <p:sp>
        <p:nvSpPr>
          <p:cNvPr id="14299537" name=""/>
          <p:cNvSpPr txBox="1"/>
          <p:nvPr/>
        </p:nvSpPr>
        <p:spPr bwMode="auto">
          <a:xfrm flipH="0" flipV="0">
            <a:off x="5908745" y="3187698"/>
            <a:ext cx="111975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BU3</a:t>
            </a:r>
            <a:endParaRPr/>
          </a:p>
        </p:txBody>
      </p:sp>
      <p:sp>
        <p:nvSpPr>
          <p:cNvPr id="744961805" name=""/>
          <p:cNvSpPr txBox="1"/>
          <p:nvPr/>
        </p:nvSpPr>
        <p:spPr bwMode="auto">
          <a:xfrm flipH="0" flipV="0">
            <a:off x="138979" y="1054098"/>
            <a:ext cx="73803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RU1</a:t>
            </a:r>
            <a:endParaRPr/>
          </a:p>
        </p:txBody>
      </p:sp>
      <p:sp>
        <p:nvSpPr>
          <p:cNvPr id="1303151519" name=""/>
          <p:cNvSpPr txBox="1"/>
          <p:nvPr/>
        </p:nvSpPr>
        <p:spPr bwMode="auto">
          <a:xfrm flipH="0" flipV="0">
            <a:off x="138979" y="1499616"/>
            <a:ext cx="74055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RU2</a:t>
            </a:r>
            <a:endParaRPr/>
          </a:p>
        </p:txBody>
      </p:sp>
      <p:sp>
        <p:nvSpPr>
          <p:cNvPr id="703448147" name=""/>
          <p:cNvSpPr txBox="1"/>
          <p:nvPr/>
        </p:nvSpPr>
        <p:spPr bwMode="auto">
          <a:xfrm flipH="0" flipV="0">
            <a:off x="136099" y="1996078"/>
            <a:ext cx="74163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RU3</a:t>
            </a:r>
            <a:endParaRPr/>
          </a:p>
        </p:txBody>
      </p:sp>
      <p:sp>
        <p:nvSpPr>
          <p:cNvPr id="1112096045" name=""/>
          <p:cNvSpPr txBox="1"/>
          <p:nvPr/>
        </p:nvSpPr>
        <p:spPr bwMode="auto">
          <a:xfrm flipH="0" flipV="0">
            <a:off x="136099" y="2608758"/>
            <a:ext cx="742359" cy="366119"/>
          </a:xfrm>
          <a:prstGeom prst="rect">
            <a:avLst/>
          </a:prstGeom>
          <a:solidFill>
            <a:schemeClr val="bg2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</a:t>
            </a:r>
            <a:r>
              <a:rPr i="1"/>
              <a:t>n</a:t>
            </a:r>
            <a:endParaRPr/>
          </a:p>
        </p:txBody>
      </p:sp>
      <p:sp>
        <p:nvSpPr>
          <p:cNvPr id="193510477" name=""/>
          <p:cNvSpPr txBox="1"/>
          <p:nvPr/>
        </p:nvSpPr>
        <p:spPr bwMode="auto">
          <a:xfrm flipH="0" flipV="0">
            <a:off x="7227599" y="1384299"/>
            <a:ext cx="1727779" cy="256068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RU and BU on same node == folded event-builder (use network in both directions, half the ports)</a:t>
            </a:r>
            <a:endParaRPr/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26360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ALICE</a:t>
            </a:r>
            <a:endParaRPr/>
          </a:p>
        </p:txBody>
      </p:sp>
      <p:pic>
        <p:nvPicPr>
          <p:cNvPr id="550718965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1901678" y="370756"/>
            <a:ext cx="5719442" cy="6146620"/>
          </a:xfrm>
          <a:prstGeom prst="rect">
            <a:avLst/>
          </a:prstGeom>
        </p:spPr>
      </p:pic>
      <p:sp>
        <p:nvSpPr>
          <p:cNvPr id="819544903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12452410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AD072D8-F573-B8C9-3B8C-BCEA913B592E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999089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ATLAS</a:t>
            </a:r>
            <a:r>
              <a:rPr/>
              <a:t> Run3</a:t>
            </a:r>
            <a:endParaRPr/>
          </a:p>
        </p:txBody>
      </p:sp>
      <p:pic>
        <p:nvPicPr>
          <p:cNvPr id="300852008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550187" y="1712926"/>
            <a:ext cx="6709639" cy="4596432"/>
          </a:xfrm>
          <a:prstGeom prst="rect">
            <a:avLst/>
          </a:prstGeom>
        </p:spPr>
      </p:pic>
      <p:sp>
        <p:nvSpPr>
          <p:cNvPr id="1725200823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56752761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45BC0B-1819-C72A-51E1-43FD3F2D13A5}" type="slidenum">
              <a:rPr lang="en-US"/>
              <a:t/>
            </a:fld>
            <a:endParaRPr lang="en-US"/>
          </a:p>
        </p:txBody>
      </p:sp>
      <p:sp>
        <p:nvSpPr>
          <p:cNvPr id="620450560" name=""/>
          <p:cNvSpPr txBox="1"/>
          <p:nvPr/>
        </p:nvSpPr>
        <p:spPr bwMode="auto">
          <a:xfrm flipH="0" flipV="0">
            <a:off x="6832843" y="1943317"/>
            <a:ext cx="2152954" cy="393228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buFont typeface="Wingdings"/>
              <a:buChar char="§"/>
              <a:defRPr/>
            </a:pPr>
            <a:r>
              <a:rPr/>
              <a:t>Nice example of a hybrid system, combining legacy and new technology</a:t>
            </a:r>
            <a:endParaRPr/>
          </a:p>
          <a:p>
            <a:pPr marL="283879" indent="-283879">
              <a:buFont typeface="Wingdings"/>
              <a:buChar char="§"/>
              <a:defRPr/>
            </a:pPr>
            <a:r>
              <a:rPr/>
              <a:t>Using Ethernet and PCIe</a:t>
            </a:r>
            <a:endParaRPr/>
          </a:p>
          <a:p>
            <a:pPr marL="283878" indent="-283878">
              <a:buFont typeface="Wingdings"/>
              <a:buChar char="§"/>
              <a:defRPr/>
            </a:pPr>
            <a:r>
              <a:rPr/>
              <a:t>Using a two stage HLT with Region of Interest to reduce network bandwidth</a:t>
            </a:r>
            <a:endParaRPr/>
          </a:p>
        </p:txBody>
      </p:sp>
      <p:sp>
        <p:nvSpPr>
          <p:cNvPr id="1751088570" name=""/>
          <p:cNvSpPr txBox="1"/>
          <p:nvPr/>
        </p:nvSpPr>
        <p:spPr bwMode="auto">
          <a:xfrm flipH="0" flipV="0">
            <a:off x="3281521" y="1163577"/>
            <a:ext cx="3075840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/>
          </a:p>
        </p:txBody>
      </p:sp>
      <p:sp>
        <p:nvSpPr>
          <p:cNvPr id="655057808" name=""/>
          <p:cNvSpPr txBox="1"/>
          <p:nvPr/>
        </p:nvSpPr>
        <p:spPr bwMode="auto">
          <a:xfrm flipH="0" flipV="0">
            <a:off x="5066090" y="1026417"/>
            <a:ext cx="970189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GBT/VL</a:t>
            </a:r>
            <a:endParaRPr sz="1800"/>
          </a:p>
          <a:p>
            <a:pPr>
              <a:defRPr/>
            </a:pPr>
            <a:endParaRPr/>
          </a:p>
        </p:txBody>
      </p:sp>
      <p:sp>
        <p:nvSpPr>
          <p:cNvPr id="1661123076" name=""/>
          <p:cNvSpPr txBox="1"/>
          <p:nvPr/>
        </p:nvSpPr>
        <p:spPr bwMode="auto">
          <a:xfrm flipH="0" flipV="0">
            <a:off x="3429207" y="3246120"/>
            <a:ext cx="2285583" cy="3657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/>
              <a:t>Custom Link GBT/VL</a:t>
            </a:r>
            <a:endParaRPr/>
          </a:p>
        </p:txBody>
      </p:sp>
      <p:sp>
        <p:nvSpPr>
          <p:cNvPr id="1376913993" name=""/>
          <p:cNvSpPr txBox="1"/>
          <p:nvPr/>
        </p:nvSpPr>
        <p:spPr bwMode="auto">
          <a:xfrm flipH="0" flipV="0">
            <a:off x="415670" y="1163577"/>
            <a:ext cx="1430844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Tw Cen MT"/>
                <a:ea typeface="Arial"/>
                <a:cs typeface="Arial"/>
              </a:rPr>
              <a:t>Custom Link </a:t>
            </a:r>
            <a:endParaRPr sz="1800"/>
          </a:p>
          <a:p>
            <a:pPr>
              <a:defRPr/>
            </a:pPr>
            <a:endParaRPr/>
          </a:p>
        </p:txBody>
      </p:sp>
      <p:sp>
        <p:nvSpPr>
          <p:cNvPr id="1502101984" name=""/>
          <p:cNvSpPr txBox="1"/>
          <p:nvPr/>
        </p:nvSpPr>
        <p:spPr bwMode="auto">
          <a:xfrm flipH="0" flipV="0">
            <a:off x="2400577" y="1163577"/>
            <a:ext cx="2311192" cy="64044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800" b="0" i="0" u="none" strike="noStrike" cap="none" spc="0">
                <a:solidFill>
                  <a:schemeClr val="tx1"/>
                </a:solidFill>
                <a:latin typeface="Tw Cen MT"/>
                <a:ea typeface="Arial"/>
                <a:cs typeface="Arial"/>
              </a:rPr>
              <a:t>Another Custom Link </a:t>
            </a:r>
            <a:endParaRPr sz="1800"/>
          </a:p>
          <a:p>
            <a:pPr>
              <a:defRPr/>
            </a:pPr>
            <a:endParaRPr/>
          </a:p>
        </p:txBody>
      </p:sp>
      <p:cxnSp>
        <p:nvCxnSpPr>
          <p:cNvPr id="0" name=""/>
          <p:cNvCxnSpPr>
            <a:cxnSpLocks/>
          </p:cNvCxnSpPr>
          <p:nvPr/>
        </p:nvCxnSpPr>
        <p:spPr bwMode="auto">
          <a:xfrm rot="0" flipH="0" flipV="0">
            <a:off x="1227327" y="1423275"/>
            <a:ext cx="1182413" cy="1061982"/>
          </a:xfrm>
          <a:prstGeom prst="line">
            <a:avLst/>
          </a:prstGeom>
          <a:ln w="38099" cap="flat" cmpd="sng" algn="ctr">
            <a:solidFill>
              <a:schemeClr val="accent1">
                <a:shade val="50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219425" name=""/>
          <p:cNvCxnSpPr>
            <a:cxnSpLocks/>
            <a:stCxn id="1649990893" idx="2"/>
          </p:cNvCxnSpPr>
          <p:nvPr/>
        </p:nvCxnSpPr>
        <p:spPr bwMode="auto">
          <a:xfrm rot="5399977" flipH="0" flipV="0">
            <a:off x="3360975" y="1752691"/>
            <a:ext cx="952797" cy="446646"/>
          </a:xfrm>
          <a:prstGeom prst="line">
            <a:avLst/>
          </a:prstGeom>
          <a:ln w="38099" cap="flat" cmpd="sng" algn="ctr">
            <a:solidFill>
              <a:schemeClr val="accent1">
                <a:shade val="50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31977" name=""/>
          <p:cNvCxnSpPr>
            <a:cxnSpLocks/>
          </p:cNvCxnSpPr>
          <p:nvPr/>
        </p:nvCxnSpPr>
        <p:spPr bwMode="auto">
          <a:xfrm rot="0" flipH="1" flipV="0">
            <a:off x="4960689" y="1423275"/>
            <a:ext cx="590495" cy="1171465"/>
          </a:xfrm>
          <a:prstGeom prst="line">
            <a:avLst/>
          </a:prstGeom>
          <a:ln w="38099" cap="flat" cmpd="sng" algn="ctr">
            <a:solidFill>
              <a:schemeClr val="accent1">
                <a:shade val="50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9801881" name=""/>
          <p:cNvCxnSpPr>
            <a:cxnSpLocks/>
          </p:cNvCxnSpPr>
          <p:nvPr/>
        </p:nvCxnSpPr>
        <p:spPr bwMode="auto">
          <a:xfrm rot="0" flipH="0" flipV="0">
            <a:off x="5551185" y="1346637"/>
            <a:ext cx="485094" cy="1193361"/>
          </a:xfrm>
          <a:prstGeom prst="line">
            <a:avLst/>
          </a:prstGeom>
          <a:ln w="38099" cap="flat" cmpd="sng" algn="ctr">
            <a:solidFill>
              <a:schemeClr val="accent1">
                <a:shade val="50000"/>
              </a:schemeClr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4206229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06671" y="852195"/>
            <a:ext cx="6460527" cy="5764503"/>
          </a:xfrm>
          <a:prstGeom prst="rect">
            <a:avLst/>
          </a:prstGeom>
        </p:spPr>
      </p:pic>
      <p:sp>
        <p:nvSpPr>
          <p:cNvPr id="1972023541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ATLAS Run4</a:t>
            </a:r>
            <a:endParaRPr/>
          </a:p>
        </p:txBody>
      </p:sp>
      <p:sp>
        <p:nvSpPr>
          <p:cNvPr id="68677821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04169773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46CC39-E693-E823-2D69-B5325DB9FC2C}" type="slidenum">
              <a:rPr lang="en-US"/>
              <a:t/>
            </a:fld>
            <a:endParaRPr lang="en-US"/>
          </a:p>
        </p:txBody>
      </p:sp>
      <p:sp>
        <p:nvSpPr>
          <p:cNvPr id="386999294" name=""/>
          <p:cNvSpPr txBox="1"/>
          <p:nvPr/>
        </p:nvSpPr>
        <p:spPr bwMode="auto">
          <a:xfrm flipH="0" flipV="0">
            <a:off x="6832843" y="1943316"/>
            <a:ext cx="2237913" cy="393228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indent="-283878">
              <a:buFont typeface="Wingdings"/>
              <a:buChar char="§"/>
              <a:defRPr/>
            </a:pPr>
            <a:r>
              <a:rPr/>
              <a:t>Using Ethernet and PCIe</a:t>
            </a:r>
            <a:endParaRPr/>
          </a:p>
          <a:p>
            <a:pPr marL="283878" indent="-283878">
              <a:buFont typeface="Wingdings"/>
              <a:buChar char="§"/>
              <a:defRPr/>
            </a:pPr>
            <a:r>
              <a:rPr/>
              <a:t>Single stage full event-building</a:t>
            </a:r>
            <a:r>
              <a:rPr/>
              <a:t> @ 1 MHz</a:t>
            </a:r>
            <a:endParaRPr/>
          </a:p>
          <a:p>
            <a:pPr marL="283878" indent="-283878">
              <a:buFont typeface="Wingdings"/>
              <a:buChar char="§"/>
              <a:defRPr/>
            </a:pPr>
            <a:r>
              <a:rPr/>
              <a:t>No dedicated builder-nodes —&gt; highly scalable system</a:t>
            </a:r>
            <a:endParaRPr/>
          </a:p>
          <a:p>
            <a:pPr marL="283878" indent="-283878">
              <a:buFont typeface="Wingdings"/>
              <a:buChar char="§"/>
              <a:defRPr/>
            </a:pPr>
            <a:r>
              <a:rPr/>
              <a:t>In current form relies on availability of deep-buffer switches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45764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CMS</a:t>
            </a:r>
            <a:r>
              <a:rPr/>
              <a:t> Run3</a:t>
            </a:r>
            <a:endParaRPr/>
          </a:p>
        </p:txBody>
      </p:sp>
      <p:pic>
        <p:nvPicPr>
          <p:cNvPr id="120975687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15750" y="1008199"/>
            <a:ext cx="7173749" cy="5278300"/>
          </a:xfrm>
          <a:prstGeom prst="rect">
            <a:avLst/>
          </a:prstGeom>
        </p:spPr>
      </p:pic>
      <p:sp>
        <p:nvSpPr>
          <p:cNvPr id="152068333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55024959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53C8BE3-522D-E5E8-1525-CF73BC25B27B}" type="slidenum">
              <a:rPr lang="en-US"/>
              <a:t/>
            </a:fld>
            <a:endParaRPr lang="en-US"/>
          </a:p>
        </p:txBody>
      </p:sp>
      <p:sp>
        <p:nvSpPr>
          <p:cNvPr id="435190204" name=""/>
          <p:cNvSpPr txBox="1"/>
          <p:nvPr/>
        </p:nvSpPr>
        <p:spPr bwMode="auto">
          <a:xfrm flipH="0" flipV="0">
            <a:off x="6993281" y="1728163"/>
            <a:ext cx="2177903" cy="33836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buFont typeface="Wingdings"/>
              <a:buChar char="§"/>
              <a:defRPr/>
            </a:pPr>
            <a:r>
              <a:rPr/>
              <a:t>Single stage event-building</a:t>
            </a:r>
            <a:r>
              <a:rPr/>
              <a:t>, folded (RU==BU)</a:t>
            </a:r>
            <a:endParaRPr/>
          </a:p>
          <a:p>
            <a:pPr marL="283879" indent="-283879">
              <a:buFont typeface="Wingdings"/>
              <a:buChar char="§"/>
              <a:defRPr/>
            </a:pPr>
            <a:r>
              <a:rPr/>
              <a:t>Uses RoCE (which is basically InfiniBand over Ethernet)</a:t>
            </a:r>
            <a:endParaRPr/>
          </a:p>
          <a:p>
            <a:pPr marL="283879" indent="-283879">
              <a:buFont typeface="Wingdings"/>
              <a:buChar char="§"/>
              <a:defRPr/>
            </a:pPr>
            <a:r>
              <a:rPr/>
              <a:t>Also combines legacy with new front-ends</a:t>
            </a:r>
            <a:endParaRPr/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8981076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CMS Run4</a:t>
            </a:r>
            <a:endParaRPr/>
          </a:p>
        </p:txBody>
      </p:sp>
      <p:pic>
        <p:nvPicPr>
          <p:cNvPr id="455101000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52099" y="1225261"/>
            <a:ext cx="8006050" cy="4918575"/>
          </a:xfrm>
          <a:prstGeom prst="rect">
            <a:avLst/>
          </a:prstGeom>
        </p:spPr>
      </p:pic>
      <p:sp>
        <p:nvSpPr>
          <p:cNvPr id="75444003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89365691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62B861C-0B31-B6CB-8B62-5D1A22521D68}" type="slidenum">
              <a:rPr lang="en-US"/>
              <a:t/>
            </a:fld>
            <a:endParaRPr lang="en-US"/>
          </a:p>
        </p:txBody>
      </p:sp>
      <p:sp>
        <p:nvSpPr>
          <p:cNvPr id="621361" name=""/>
          <p:cNvSpPr txBox="1"/>
          <p:nvPr/>
        </p:nvSpPr>
        <p:spPr bwMode="auto">
          <a:xfrm rot="5399978" flipH="0" flipV="0">
            <a:off x="5411499" y="3245940"/>
            <a:ext cx="6324047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Essentially Run3 architecture with modernized technologies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66202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LHCb</a:t>
            </a:r>
            <a:endParaRPr/>
          </a:p>
        </p:txBody>
      </p:sp>
      <p:pic>
        <p:nvPicPr>
          <p:cNvPr id="726755072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233114" y="1118615"/>
            <a:ext cx="7933508" cy="5626407"/>
          </a:xfrm>
          <a:prstGeom prst="rect">
            <a:avLst/>
          </a:prstGeom>
        </p:spPr>
      </p:pic>
      <p:sp>
        <p:nvSpPr>
          <p:cNvPr id="37440788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27515919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DA4229D-2400-EB7C-2B7E-A9949F666F08}" type="slidenum">
              <a:rPr lang="en-US"/>
              <a:t/>
            </a:fld>
            <a:endParaRPr lang="en-US"/>
          </a:p>
        </p:txBody>
      </p:sp>
      <p:sp>
        <p:nvSpPr>
          <p:cNvPr id="265447732" name=""/>
          <p:cNvSpPr txBox="1"/>
          <p:nvPr/>
        </p:nvSpPr>
        <p:spPr bwMode="auto">
          <a:xfrm flipH="0" flipV="0">
            <a:off x="6796305" y="4458663"/>
            <a:ext cx="2129664" cy="22863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Single stage event-building</a:t>
            </a:r>
            <a:r>
              <a:rPr/>
              <a:t>, folded (RU==BU)</a:t>
            </a:r>
            <a:endParaRPr/>
          </a:p>
          <a:p>
            <a:pPr>
              <a:defRPr/>
            </a:pPr>
            <a:r>
              <a:rPr/>
              <a:t>Two stage software trigger</a:t>
            </a:r>
            <a:r>
              <a:rPr/>
              <a:t> with intermediate buffer</a:t>
            </a:r>
            <a:endParaRPr/>
          </a:p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928113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Run3&amp;4 DAQs</a:t>
            </a:r>
            <a:endParaRPr/>
          </a:p>
        </p:txBody>
      </p:sp>
      <p:sp>
        <p:nvSpPr>
          <p:cNvPr id="1419635898" name="Content Placeholder 2"/>
          <p:cNvSpPr>
            <a:spLocks noGrp="1"/>
          </p:cNvSpPr>
          <p:nvPr>
            <p:ph idx="1"/>
          </p:nvPr>
        </p:nvSpPr>
        <p:spPr bwMode="auto">
          <a:xfrm>
            <a:off x="768096" y="1055115"/>
            <a:ext cx="7290054" cy="4809744"/>
          </a:xfrm>
        </p:spPr>
        <p:txBody>
          <a:bodyPr/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Trend to more uniformity 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E.g.: The different drawing styles hide the fact that the CMS and the LHCb architecture are actually very similar 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No more hardware trigger to define upstream DAQ: LHCb and ALICE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Emphasis more on software, to put off-the-shelf hardware to use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/>
          </a:p>
        </p:txBody>
      </p:sp>
      <p:sp>
        <p:nvSpPr>
          <p:cNvPr id="153015154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75452753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2E9813-E0B1-1E72-8852-29819A23D877}" type="slidenum">
              <a:rPr lang="en-US"/>
              <a:t/>
            </a:fld>
            <a:endParaRPr lang="en-US"/>
          </a:p>
        </p:txBody>
      </p:sp>
      <p:graphicFrame>
        <p:nvGraphicFramePr>
          <p:cNvPr id="59667732" name=""/>
          <p:cNvGraphicFramePr>
            <a:graphicFrameLocks xmlns:a="http://schemas.openxmlformats.org/drawingml/2006/main"/>
          </p:cNvGraphicFramePr>
          <p:nvPr/>
        </p:nvGraphicFramePr>
        <p:xfrm>
          <a:off x="618870" y="3238499"/>
          <a:ext cx="7180228" cy="275589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530000"/>
                <a:gridCol w="1170000"/>
                <a:gridCol w="1350000"/>
                <a:gridCol w="1080000"/>
                <a:gridCol w="3096678"/>
              </a:tblGrid>
              <a:tr h="365760"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DAQ rate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Event size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EB B/W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LAN technology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ALICE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50 kHz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12 MB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0.7 TB/s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InfiniBand HDR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ATLAS Run3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90 kHz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55 GB/s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Ethernet / TCP/IP (100G)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ATLAS Run4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 MHz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 MB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 TB/s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Ethernet / TCP/IP (400G)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CMS Run3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100 kHz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2 MB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0.2 TB/s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Ethernet / RoCE (100G)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CMS Run4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750 kHz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8.4 M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6.3 TB/s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Ethernet / RoCE (400G)</a:t>
                      </a:r>
                      <a:endParaRPr/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LHCb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40 MHz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60 kB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2.4 TB/s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InfiniBand HDR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3097009" name=""/>
          <p:cNvSpPr txBox="1"/>
          <p:nvPr/>
        </p:nvSpPr>
        <p:spPr bwMode="auto">
          <a:xfrm flipH="0" flipV="0">
            <a:off x="1894401" y="5750379"/>
            <a:ext cx="5651418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Numbers are approximate</a:t>
            </a:r>
            <a:r>
              <a:rPr/>
              <a:t>, actual installed network bandwidth is higher in all cases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73173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Storage</a:t>
            </a:r>
            <a:endParaRPr/>
          </a:p>
        </p:txBody>
      </p:sp>
      <p:sp>
        <p:nvSpPr>
          <p:cNvPr id="177466981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4521006" y="1499616"/>
            <a:ext cx="4476943" cy="4809744"/>
          </a:xfrm>
        </p:spPr>
        <p:txBody>
          <a:bodyPr/>
          <a:lstStyle/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High bandwidth, high capacity storage systems are characteristic of the LHC DAQs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Was less prominent in previous times</a:t>
            </a:r>
            <a:r>
              <a:rPr/>
              <a:t> (LEP,...)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The need is either intrinsic like in ALICE (large events) or </a:t>
            </a:r>
            <a:r>
              <a:rPr/>
              <a:t>to facilitate asynchronous event filtering (LHCb)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92 PB in ALICE based on CERN EOS (360 GB/s)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36 PB in LHCb using custom protocol (300 GB/s)</a:t>
            </a:r>
            <a:r>
              <a:rPr/>
              <a:t> + 9 PB CEPH (RAID6)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Mostly spinning drives / SSD only for meta-data</a:t>
            </a:r>
            <a:endParaRPr/>
          </a:p>
        </p:txBody>
      </p:sp>
      <p:sp>
        <p:nvSpPr>
          <p:cNvPr id="47334129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65000834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2970045-DC0A-7069-9CF7-B1271347EC8B}" type="slidenum">
              <a:rPr lang="en-US"/>
              <a:t/>
            </a:fld>
            <a:endParaRPr lang="en-US"/>
          </a:p>
        </p:txBody>
      </p:sp>
      <p:pic>
        <p:nvPicPr>
          <p:cNvPr id="1489153144" name=""/>
          <p:cNvPicPr>
            <a:picLocks noChangeAspect="1"/>
          </p:cNvPicPr>
          <p:nvPr/>
        </p:nvPicPr>
        <p:blipFill>
          <a:blip r:embed="rId3"/>
          <a:srcRect l="44289" t="0" r="0" b="0"/>
          <a:stretch/>
        </p:blipFill>
        <p:spPr bwMode="auto">
          <a:xfrm flipH="0" flipV="0">
            <a:off x="209253" y="1600199"/>
            <a:ext cx="4362746" cy="43942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57438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Acknowledgements</a:t>
            </a:r>
            <a:endParaRPr/>
          </a:p>
        </p:txBody>
      </p:sp>
      <p:sp>
        <p:nvSpPr>
          <p:cNvPr id="1951859920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To my chers confreres: Vasco, Emilio, Wainer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To all the many colleagues I had the privilege to work with and learn from over the years: Beat Jost, Frans Meijers, Pierre Vande Vyvre, Clara Gaspar, David Francis, </a:t>
            </a:r>
            <a:endParaRPr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/>
              <a:t>-and for hiring me :-) Sergio Cittolin, Livio Mapelli</a:t>
            </a:r>
            <a:endParaRPr/>
          </a:p>
        </p:txBody>
      </p:sp>
      <p:sp>
        <p:nvSpPr>
          <p:cNvPr id="3937694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8948453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65CA8A9-7FA8-9414-3E3E-892BAA24ADE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1973991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And I am neglecting a lot of interesting detail</a:t>
            </a:r>
            <a:endParaRPr/>
          </a:p>
        </p:txBody>
      </p:sp>
      <p:sp>
        <p:nvSpPr>
          <p:cNvPr id="1778325297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There is a lot of clever zero-copy, remote DMA,</a:t>
            </a:r>
            <a:br>
              <a:rPr/>
            </a:br>
            <a:r>
              <a:rPr/>
              <a:t> traffic shaping to cope with shallow-buffer switches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Even some reasonably fancy mathematics, for instance to work out new static routing tables in LHCb’s network to cope with network failures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While the bulk of the code is written in C++ (+ some glue-code in python) there are some beginnings of Go and Rust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While the data transport software tends to be based on “well-established” standards (Ethernet, TCP/IP, InfiniBand Verbs, RDMA, ZeroMQ, ...) there is much more variety and use of modern protocols / technologies in monitoring and controls (c.f. the talks in this workshop) —&gt; probably because most of us still feel that we can’t give up control or performance easily</a:t>
            </a:r>
            <a:endParaRPr/>
          </a:p>
        </p:txBody>
      </p:sp>
      <p:sp>
        <p:nvSpPr>
          <p:cNvPr id="95246106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46130768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D78D7B6-592E-DDC8-AABE-FC19275807C3}" type="slidenum">
              <a:rPr lang="en-US"/>
              <a:t/>
            </a:fld>
            <a:endParaRPr lang="en-US"/>
          </a:p>
        </p:txBody>
      </p:sp>
      <p:pic>
        <p:nvPicPr>
          <p:cNvPr id="32741854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930039" y="0"/>
            <a:ext cx="2233447" cy="2233447"/>
          </a:xfrm>
          <a:prstGeom prst="rect">
            <a:avLst/>
          </a:prstGeom>
          <a:ln w="12700">
            <a:solidFill>
              <a:srgbClr val="000000">
                <a:alpha val="99999"/>
              </a:srgb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4670848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526292" y="54741"/>
            <a:ext cx="2560775" cy="2560775"/>
          </a:xfrm>
          <a:prstGeom prst="rect">
            <a:avLst/>
          </a:prstGeom>
        </p:spPr>
      </p:pic>
      <p:sp>
        <p:nvSpPr>
          <p:cNvPr id="709240466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Trends in DAQ</a:t>
            </a:r>
            <a:endParaRPr/>
          </a:p>
        </p:txBody>
      </p:sp>
      <p:sp>
        <p:nvSpPr>
          <p:cNvPr id="2086518153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768096" y="1193361"/>
            <a:ext cx="7674145" cy="5167586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(Drastic) reduction of the number of custom-made components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The rise of Ethernet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The physical infrastructure of a modern DAQ is a data-centre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Can we run (some of) it in the cloud?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Or in Prevessin?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By building and operating data-centres we inherit a lot of the challenges of modern data-centres: increasing power-densities </a:t>
            </a:r>
            <a:r>
              <a:rPr/>
              <a:t>driven by the desire to lower interconnection costs, cooling challenges, environmental foot-print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The increasing use of GPUs 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Not only for machine-learning / neural network type applications (“AI”)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But also using clever bespoke highly parallel algorithms (ALICE, LHCb, CMS)</a:t>
            </a:r>
            <a:endParaRPr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What does this mean for DAQ: it could be profitable / interesting to interface more directly with GPUs, maybe even dispose of the host CPU when using self-hosted GPUs or GPU/CPU hybrids like NVIDIAs GraceHopper</a:t>
            </a:r>
            <a:endParaRPr/>
          </a:p>
          <a:p>
            <a:pPr lvl="0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Over all there is a lot of convergence, from a technological point of view we </a:t>
            </a:r>
            <a:r>
              <a:rPr b="1"/>
              <a:t>could</a:t>
            </a:r>
            <a:r>
              <a:rPr/>
              <a:t> do much </a:t>
            </a:r>
            <a:r>
              <a:rPr b="1"/>
              <a:t>more in common</a:t>
            </a:r>
            <a:r>
              <a:rPr/>
              <a:t> than we do..., </a:t>
            </a:r>
            <a:r>
              <a:rPr b="1"/>
              <a:t>but of course the DAQ teams are always a crucial component of the Operation of the experiment</a:t>
            </a:r>
            <a:r>
              <a:rPr b="1"/>
              <a:t> – </a:t>
            </a:r>
            <a:r>
              <a:rPr b="0"/>
              <a:t>and operations people are usually not successfully “delegated” to an external group</a:t>
            </a: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/>
          </a:p>
        </p:txBody>
      </p:sp>
      <p:sp>
        <p:nvSpPr>
          <p:cNvPr id="79478831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50823403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42DBD82-3F30-69B8-6683-E12B5C951F76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098687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Ethernet all the way...</a:t>
            </a:r>
            <a:endParaRPr/>
          </a:p>
        </p:txBody>
      </p:sp>
      <p:sp>
        <p:nvSpPr>
          <p:cNvPr id="15896944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3460775" y="1499615"/>
            <a:ext cx="4597374" cy="4809744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No protocol still in use is older (excepting perhaps RS232 :-))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Moore’s law is maybe dead for CPUs/GPUs/FPGAs but not for networks 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800G is there today, 1600G will be there for the start of Run4, </a:t>
            </a:r>
            <a:r>
              <a:rPr/>
              <a:t>3200G seems impossible today...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Everything “speaks” Ethernet from Arduinos to SuperComputers, why not the detector front-ends?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In the most extreme scenario we could do away with the back-end altogether!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For more food for thought in this direction listen to the talks by S. Baron and A. Perro</a:t>
            </a:r>
            <a:endParaRPr/>
          </a:p>
        </p:txBody>
      </p:sp>
      <p:sp>
        <p:nvSpPr>
          <p:cNvPr id="104122458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07547138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82A1124-837E-BD31-2F3F-7782A35AED93}" type="slidenum">
              <a:rPr lang="en-US"/>
              <a:t/>
            </a:fld>
            <a:endParaRPr lang="en-US"/>
          </a:p>
        </p:txBody>
      </p:sp>
      <p:pic>
        <p:nvPicPr>
          <p:cNvPr id="91179444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52930" y="1499616"/>
            <a:ext cx="3207844" cy="3087711"/>
          </a:xfrm>
          <a:prstGeom prst="rect">
            <a:avLst/>
          </a:prstGeom>
        </p:spPr>
      </p:pic>
      <p:sp>
        <p:nvSpPr>
          <p:cNvPr id="197827321" name=""/>
          <p:cNvSpPr txBox="1"/>
          <p:nvPr/>
        </p:nvSpPr>
        <p:spPr bwMode="auto">
          <a:xfrm flipH="0" flipV="0">
            <a:off x="252930" y="4839137"/>
            <a:ext cx="3089764" cy="9452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One Protocol to rule them all, </a:t>
            </a:r>
            <a:endParaRPr sz="14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</a:endParaRPr>
          </a:p>
          <a:p>
            <a:pPr>
              <a:defRPr/>
            </a:pPr>
            <a:r>
              <a:rPr sz="14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One Protocol  to connect them,</a:t>
            </a:r>
            <a:br>
              <a:rPr sz="14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</a:br>
            <a:r>
              <a:rPr sz="14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One Protocol to transport it all </a:t>
            </a:r>
            <a:endParaRPr sz="14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</a:endParaRPr>
          </a:p>
          <a:p>
            <a:pPr>
              <a:defRPr/>
            </a:pPr>
            <a:r>
              <a:rPr sz="14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</a:rPr>
              <a:t>and ever more quickly and cheaply</a:t>
            </a:r>
            <a:endParaRPr sz="1400">
              <a:latin typeface="Helvetica Neue"/>
              <a:cs typeface="Helvetica Ne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280732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The future</a:t>
            </a:r>
            <a:endParaRPr/>
          </a:p>
        </p:txBody>
      </p:sp>
      <p:sp>
        <p:nvSpPr>
          <p:cNvPr id="666939345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3800172" y="1499615"/>
            <a:ext cx="4257978" cy="4809744"/>
          </a:xfrm>
        </p:spPr>
        <p:txBody>
          <a:bodyPr/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We live in great times!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We operate the biggest, meanest, coolest DAQ systems ever built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With some luck ALICE and LHCb will get a shot at another factor 5 or so, and who knows what ATLAS and CMS can add in LS4 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After that you have to go to SKA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FCCee DAQ risks to be somewhat boring (sorry guys...)  as DAQ systems go..., in particular with the technology of 2045, so let’s enjoy what we have now!</a:t>
            </a:r>
            <a:endParaRPr/>
          </a:p>
        </p:txBody>
      </p:sp>
      <p:sp>
        <p:nvSpPr>
          <p:cNvPr id="42609019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35764416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108090-5C74-AF65-36F5-AFDFBFC2F363}" type="slidenum">
              <a:rPr lang="en-US"/>
              <a:t/>
            </a:fld>
            <a:endParaRPr lang="en-US"/>
          </a:p>
        </p:txBody>
      </p:sp>
      <p:pic>
        <p:nvPicPr>
          <p:cNvPr id="69255239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46049" y="1432845"/>
            <a:ext cx="3394450" cy="49432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527243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In case you wondered – DAQ (in the narrower sense) is ...</a:t>
            </a:r>
            <a:endParaRPr/>
          </a:p>
        </p:txBody>
      </p:sp>
      <p:sp>
        <p:nvSpPr>
          <p:cNvPr id="191358054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11558015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D825869-803D-8F3B-4638-1B0AD238B649}" type="slidenum">
              <a:rPr lang="en-US"/>
              <a:t/>
            </a:fld>
            <a:endParaRPr lang="en-US"/>
          </a:p>
        </p:txBody>
      </p:sp>
      <p:pic>
        <p:nvPicPr>
          <p:cNvPr id="6683028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927621" y="1379184"/>
            <a:ext cx="6778103" cy="4859772"/>
          </a:xfrm>
          <a:prstGeom prst="rect">
            <a:avLst/>
          </a:prstGeom>
        </p:spPr>
      </p:pic>
      <p:sp>
        <p:nvSpPr>
          <p:cNvPr id="1187470566" name=""/>
          <p:cNvSpPr txBox="1"/>
          <p:nvPr/>
        </p:nvSpPr>
        <p:spPr bwMode="auto">
          <a:xfrm flipH="0" flipV="0">
            <a:off x="6624827" y="4775556"/>
            <a:ext cx="2318366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9" indent="-283879">
              <a:buFont typeface="Wingdings"/>
              <a:buChar char="§"/>
              <a:defRPr/>
            </a:pPr>
            <a:r>
              <a:rPr/>
              <a:t>But I am sure it will find its use, in particular in run-control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3496193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DAQ – getting data from the sensors to tape</a:t>
            </a:r>
            <a:endParaRPr/>
          </a:p>
        </p:txBody>
      </p:sp>
      <p:sp>
        <p:nvSpPr>
          <p:cNvPr id="407179946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768096" y="1499616"/>
            <a:ext cx="3569365" cy="4809744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DAQ is easy... Just get the data out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Don’t loose any on the way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Take into account that data (usually) get less in a controlled way during the transport 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Distribute them to various processing elements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Send some of them to monitoring systems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r>
              <a:rPr/>
              <a:t>All this 24/7, without error, no human intervention and for less money than budgeted :-) </a:t>
            </a:r>
            <a:endParaRPr/>
          </a:p>
          <a:p>
            <a:pPr>
              <a:buClr>
                <a:schemeClr val="accent1"/>
              </a:buClr>
              <a:buSzPct val="100000"/>
              <a:buFont typeface="Courier New"/>
              <a:buChar char="o"/>
              <a:defRPr/>
            </a:pPr>
            <a:endParaRPr/>
          </a:p>
        </p:txBody>
      </p:sp>
      <p:sp>
        <p:nvSpPr>
          <p:cNvPr id="198789965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20959177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7D45C0-EB7A-15F4-205E-0BD15B90D6F7}" type="slidenum">
              <a:rPr lang="en-US"/>
              <a:t/>
            </a:fld>
            <a:endParaRPr lang="en-US"/>
          </a:p>
        </p:txBody>
      </p:sp>
      <p:pic>
        <p:nvPicPr>
          <p:cNvPr id="67053678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05474" y="3369290"/>
            <a:ext cx="3152774" cy="3143250"/>
          </a:xfrm>
          <a:prstGeom prst="rect">
            <a:avLst/>
          </a:prstGeom>
        </p:spPr>
      </p:pic>
      <p:pic>
        <p:nvPicPr>
          <p:cNvPr id="73479696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5403693" y="1342213"/>
            <a:ext cx="3658087" cy="2405590"/>
          </a:xfrm>
          <a:prstGeom prst="rect">
            <a:avLst/>
          </a:prstGeom>
        </p:spPr>
      </p:pic>
      <p:sp>
        <p:nvSpPr>
          <p:cNvPr id="1537089815" name=""/>
          <p:cNvSpPr/>
          <p:nvPr/>
        </p:nvSpPr>
        <p:spPr bwMode="auto">
          <a:xfrm rot="5399977" flipH="0" flipV="0">
            <a:off x="5256219" y="2408251"/>
            <a:ext cx="575507" cy="970485"/>
          </a:xfrm>
          <a:prstGeom prst="chevron">
            <a:avLst>
              <a:gd name="adj" fmla="val 35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0823900" name=""/>
          <p:cNvSpPr/>
          <p:nvPr/>
        </p:nvSpPr>
        <p:spPr bwMode="auto">
          <a:xfrm rot="4627688" flipH="0" flipV="0">
            <a:off x="5376068" y="3108425"/>
            <a:ext cx="483991" cy="822237"/>
          </a:xfrm>
          <a:prstGeom prst="chevron">
            <a:avLst>
              <a:gd name="adj" fmla="val 35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807014" name=""/>
          <p:cNvSpPr/>
          <p:nvPr/>
        </p:nvSpPr>
        <p:spPr bwMode="auto">
          <a:xfrm rot="3824218" flipH="0" flipV="0">
            <a:off x="5725513" y="3588540"/>
            <a:ext cx="387251" cy="729735"/>
          </a:xfrm>
          <a:prstGeom prst="chevron">
            <a:avLst>
              <a:gd name="adj" fmla="val 35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834156" name=""/>
          <p:cNvSpPr/>
          <p:nvPr/>
        </p:nvSpPr>
        <p:spPr bwMode="auto">
          <a:xfrm rot="3074754" flipH="0" flipV="0">
            <a:off x="6097014" y="3971014"/>
            <a:ext cx="294820" cy="621145"/>
          </a:xfrm>
          <a:prstGeom prst="chevron">
            <a:avLst>
              <a:gd name="adj" fmla="val 506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9135435" name="Title 1"/>
          <p:cNvSpPr>
            <a:spLocks noGrp="1"/>
          </p:cNvSpPr>
          <p:nvPr>
            <p:ph type="title"/>
          </p:nvPr>
        </p:nvSpPr>
        <p:spPr bwMode="auto">
          <a:xfrm>
            <a:off x="405237" y="0"/>
            <a:ext cx="7290054" cy="1499616"/>
          </a:xfrm>
        </p:spPr>
        <p:txBody>
          <a:bodyPr/>
          <a:lstStyle/>
          <a:p>
            <a:pPr>
              <a:defRPr/>
            </a:pPr>
            <a:r>
              <a:rPr/>
              <a:t>Some terminology</a:t>
            </a:r>
            <a:endParaRPr/>
          </a:p>
        </p:txBody>
      </p:sp>
      <p:sp>
        <p:nvSpPr>
          <p:cNvPr id="798814629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491990" y="1499616"/>
            <a:ext cx="3566160" cy="4809744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In DAQ we normally see and care about data after the action of the Level-1 trigger</a:t>
            </a:r>
            <a:r>
              <a:rPr/>
              <a:t> (</a:t>
            </a:r>
            <a:r>
              <a:rPr i="1"/>
              <a:t>if we have such a thing...</a:t>
            </a:r>
            <a:r>
              <a:rPr/>
              <a:t>)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Often anything before that is sloppily referred to as “front-end” or “detector”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Re</a:t>
            </a:r>
            <a:r>
              <a:rPr/>
              <a:t>adout consist of readout-links and “back-end”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Everything between readout and processor farms is usually referred to as “event-building”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The processor farms run the “High Level Trigger” (HLT) which in essence is a software selection of events</a:t>
            </a:r>
            <a:endParaRPr/>
          </a:p>
        </p:txBody>
      </p:sp>
      <p:sp>
        <p:nvSpPr>
          <p:cNvPr id="163018278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482976552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BF0440E-0276-FF0D-D68C-06CCE8C4D5F9}" type="slidenum">
              <a:rPr lang="en-US"/>
              <a:t/>
            </a:fld>
            <a:endParaRPr lang="en-US"/>
          </a:p>
        </p:txBody>
      </p:sp>
      <p:grpSp>
        <p:nvGrpSpPr>
          <p:cNvPr id="1612553788" name=""/>
          <p:cNvGrpSpPr/>
          <p:nvPr/>
        </p:nvGrpSpPr>
        <p:grpSpPr bwMode="auto">
          <a:xfrm>
            <a:off x="558351" y="1416908"/>
            <a:ext cx="3880930" cy="4799673"/>
            <a:chOff x="0" y="0"/>
            <a:chExt cx="3880930" cy="4799673"/>
          </a:xfrm>
        </p:grpSpPr>
        <p:pic>
          <p:nvPicPr>
            <p:cNvPr id="340540498" name="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 flipH="0" flipV="0">
              <a:off x="0" y="0"/>
              <a:ext cx="3796526" cy="4799673"/>
            </a:xfrm>
            <a:prstGeom prst="rect">
              <a:avLst/>
            </a:prstGeom>
          </p:spPr>
        </p:pic>
        <p:sp>
          <p:nvSpPr>
            <p:cNvPr id="300118181" name=""/>
            <p:cNvSpPr/>
            <p:nvPr/>
          </p:nvSpPr>
          <p:spPr bwMode="auto">
            <a:xfrm flipH="0" flipV="0">
              <a:off x="2735904" y="1795245"/>
              <a:ext cx="1145026" cy="648510"/>
            </a:xfrm>
            <a:prstGeom prst="rect">
              <a:avLst/>
            </a:prstGeom>
            <a:solidFill>
              <a:schemeClr val="bg1"/>
            </a:solidFill>
            <a:ln w="15875" cap="flat" cmpd="sng" algn="ctr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296499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DAQ at LHC</a:t>
            </a:r>
            <a:endParaRPr/>
          </a:p>
        </p:txBody>
      </p:sp>
      <p:sp>
        <p:nvSpPr>
          <p:cNvPr id="1174001637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768096" y="1499616"/>
            <a:ext cx="5930840" cy="4809744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Make no mistake: </a:t>
            </a:r>
            <a:r>
              <a:rPr b="1"/>
              <a:t>size matters</a:t>
            </a:r>
            <a:endParaRPr b="1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 higher the rate, the bigger the events, the more challenging to build a DAQ ... At reasonable cost</a:t>
            </a: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That’s why DAQ is so much fun at (H)LHC</a:t>
            </a:r>
            <a:r>
              <a:rPr b="0"/>
              <a:t>.  The only future DAQs, which will come close are DUNE, the FAIR experiments and SKA</a:t>
            </a: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 high rate (40 MHz bunch-crossing), the high luminosity (expect pile-up == number of proton-proton collisions go up to 200), and the huge number of sensors (millions) are only one challenge:</a:t>
            </a: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 radiation levels are another —&gt; custom readout links from the detector needed</a:t>
            </a: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 b="0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 b="0"/>
          </a:p>
          <a:p>
            <a:pPr marL="0" indent="0">
              <a:buClr>
                <a:schemeClr val="accent1"/>
              </a:buClr>
              <a:buSzPct val="100000"/>
              <a:buFont typeface="Wingdings"/>
              <a:buNone/>
              <a:defRPr/>
            </a:pPr>
            <a:endParaRPr/>
          </a:p>
        </p:txBody>
      </p:sp>
      <p:sp>
        <p:nvSpPr>
          <p:cNvPr id="173331663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12860842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8216D91-617E-3AC0-B408-A04F7D1E7DD1}" type="slidenum">
              <a:rPr lang="en-US"/>
              <a:t/>
            </a:fld>
            <a:endParaRPr lang="en-US"/>
          </a:p>
        </p:txBody>
      </p:sp>
      <p:pic>
        <p:nvPicPr>
          <p:cNvPr id="112624547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6698936" y="1424069"/>
            <a:ext cx="2261656" cy="1821774"/>
          </a:xfrm>
          <a:prstGeom prst="rect">
            <a:avLst/>
          </a:prstGeom>
        </p:spPr>
      </p:pic>
      <p:pic>
        <p:nvPicPr>
          <p:cNvPr id="1825158002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6698936" y="3904488"/>
            <a:ext cx="1988066" cy="1062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619509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The </a:t>
            </a:r>
            <a:r>
              <a:rPr/>
              <a:t>glorious past of LHC DAQs</a:t>
            </a:r>
            <a:endParaRPr/>
          </a:p>
        </p:txBody>
      </p:sp>
      <p:sp>
        <p:nvSpPr>
          <p:cNvPr id="693527194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6486143" y="1499615"/>
            <a:ext cx="2372106" cy="4809744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/>
              <a:t>The Run1 and Run2 systems were land-mark DAQs, each with its own architectural riffs and different emphasis</a:t>
            </a:r>
            <a:r>
              <a:rPr/>
              <a:t> </a:t>
            </a:r>
            <a:endParaRPr/>
          </a:p>
          <a:p>
            <a:pPr>
              <a:defRPr/>
            </a:pPr>
            <a:r>
              <a:rPr b="1"/>
              <a:t>Recommended exercise for the audience: read up on the! but we won’t cover them here</a:t>
            </a:r>
            <a:endParaRPr b="1"/>
          </a:p>
        </p:txBody>
      </p:sp>
      <p:sp>
        <p:nvSpPr>
          <p:cNvPr id="198645225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41863039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E6D791B-6B34-EC36-5AF1-8F12F8CCD1C4}" type="slidenum">
              <a:rPr lang="en-US"/>
              <a:t/>
            </a:fld>
            <a:endParaRPr lang="en-US"/>
          </a:p>
        </p:txBody>
      </p:sp>
      <p:pic>
        <p:nvPicPr>
          <p:cNvPr id="44739875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54361" y="1499615"/>
            <a:ext cx="6105294" cy="45295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7100003" name="Title 1"/>
          <p:cNvSpPr>
            <a:spLocks noGrp="1"/>
          </p:cNvSpPr>
          <p:nvPr>
            <p:ph type="title"/>
          </p:nvPr>
        </p:nvSpPr>
        <p:spPr bwMode="auto">
          <a:xfrm flipH="0" flipV="0">
            <a:off x="415670" y="0"/>
            <a:ext cx="7326961" cy="1499616"/>
          </a:xfrm>
        </p:spPr>
        <p:txBody>
          <a:bodyPr/>
          <a:lstStyle/>
          <a:p>
            <a:pPr>
              <a:defRPr/>
            </a:pPr>
            <a:r>
              <a:rPr sz="3600"/>
              <a:t>(At least)</a:t>
            </a:r>
            <a:r>
              <a:rPr/>
              <a:t> 16 more years of LHC DAQ</a:t>
            </a:r>
            <a:endParaRPr/>
          </a:p>
        </p:txBody>
      </p:sp>
      <p:pic>
        <p:nvPicPr>
          <p:cNvPr id="1342624864" name=""/>
          <p:cNvPicPr>
            <a:picLocks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 rot="0" flipH="0" flipV="0">
            <a:off x="415670" y="2000852"/>
            <a:ext cx="8256830" cy="3531752"/>
          </a:xfrm>
          <a:prstGeom prst="rect">
            <a:avLst/>
          </a:prstGeom>
        </p:spPr>
      </p:pic>
      <p:sp>
        <p:nvSpPr>
          <p:cNvPr id="2290371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72525989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C891F4-671D-7B69-AC4F-21F9CF33AF52}" type="slidenum">
              <a:rPr lang="en-US"/>
              <a:t/>
            </a:fld>
            <a:endParaRPr lang="en-US"/>
          </a:p>
        </p:txBody>
      </p:sp>
      <p:sp>
        <p:nvSpPr>
          <p:cNvPr id="1261372008" name=""/>
          <p:cNvSpPr txBox="1"/>
          <p:nvPr/>
        </p:nvSpPr>
        <p:spPr bwMode="auto">
          <a:xfrm flipH="0" flipV="0">
            <a:off x="5037127" y="4691568"/>
            <a:ext cx="3422828" cy="17377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Enormous of possible luminosity in 2030: (ATLAS, CMS, Phase 2)</a:t>
            </a:r>
            <a:endParaRPr/>
          </a:p>
          <a:p>
            <a:pPr>
              <a:defRPr/>
            </a:pPr>
            <a:r>
              <a:rPr/>
              <a:t>Enormous increase of accepted luminosity in 2036 (ALICE, LHCb Phase 2)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6891219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The front-end links today and tomorrow</a:t>
            </a:r>
            <a:endParaRPr/>
          </a:p>
        </p:txBody>
      </p:sp>
      <p:sp>
        <p:nvSpPr>
          <p:cNvPr id="1153219641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113574934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8A9BCEC-13E2-7BF8-8B62-E3B7ABE2A4C8}" type="slidenum">
              <a:rPr lang="en-US"/>
              <a:t/>
            </a:fld>
            <a:endParaRPr lang="en-US"/>
          </a:p>
        </p:txBody>
      </p:sp>
      <p:pic>
        <p:nvPicPr>
          <p:cNvPr id="618047819" name="Picture 6180478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-61200" y="3747600"/>
            <a:ext cx="9144000" cy="3056400"/>
          </a:xfrm>
          <a:prstGeom prst="rect">
            <a:avLst/>
          </a:prstGeom>
        </p:spPr>
      </p:pic>
      <p:pic>
        <p:nvPicPr>
          <p:cNvPr id="1186064715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546163" y="1296956"/>
            <a:ext cx="7512130" cy="26650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8815311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The front-end links</a:t>
            </a:r>
            <a:endParaRPr/>
          </a:p>
        </p:txBody>
      </p:sp>
      <p:sp>
        <p:nvSpPr>
          <p:cNvPr id="727787922" name="Content Placeholder 2"/>
          <p:cNvSpPr>
            <a:spLocks noGrp="1"/>
          </p:cNvSpPr>
          <p:nvPr>
            <p:ph idx="1"/>
          </p:nvPr>
        </p:nvSpPr>
        <p:spPr bwMode="auto">
          <a:xfrm flipH="0" flipV="0">
            <a:off x="768096" y="1499616"/>
            <a:ext cx="7820075" cy="5295831"/>
          </a:xfrm>
        </p:spPr>
        <p:txBody>
          <a:bodyPr vertOverflow="overflow" horzOverflow="overflow" vert="horz" wrap="square" lIns="45720" tIns="45720" rIns="4572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Disclaimer: For Run3 ATLAS and CMS still have what are now “legacy” links in addition to these new standard links</a:t>
            </a: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/>
              <a:t>If you want to appear as educated when chatting with our electronics colleagues: </a:t>
            </a:r>
            <a:r>
              <a:rPr b="1"/>
              <a:t>the link is called versatile link (+), the protocol is called (lp)GBTx</a:t>
            </a:r>
            <a:endParaRPr b="1"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What’s special about this link and protocols (compared to LAN links like Ethernet or InfiniBand):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 they “swing” with the LHC 40 MHz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They have optional very strong error correction (FEC)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 they can transport fast synchronous timing, slow control and data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they operate efficiently with a very small frame size of 128 bits (no inter-frame gap)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they have no addresses, —&gt; no switching or aggregation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they can be operated in simplex mode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Vl+,  lpGBT is  asymmetric (4x10 Gbit/s  down, 1x2.5 Gbit/s up)</a:t>
            </a:r>
            <a:endParaRPr b="0"/>
          </a:p>
          <a:p>
            <a:pPr lvl="1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1"/>
              <a:t>they are slow:</a:t>
            </a:r>
            <a:r>
              <a:rPr b="0"/>
              <a:t> 4.8 Gbit/s, 9.6 Gbit/s max for VL, VL+ </a:t>
            </a:r>
            <a:endParaRPr b="0"/>
          </a:p>
          <a:p>
            <a:pPr lvl="0"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r>
              <a:rPr b="0"/>
              <a:t>—&gt; incompatible with industry standard protocols (Ethernet, PCIe), need custom electronics to send (FrontEnd) and receive (BackEnd)</a:t>
            </a:r>
            <a:endParaRPr b="0"/>
          </a:p>
          <a:p>
            <a:pPr marL="128015" lvl="1" indent="0">
              <a:buClr>
                <a:schemeClr val="accent1"/>
              </a:buClr>
              <a:buSzPct val="100000"/>
              <a:buFont typeface="Wingdings"/>
              <a:buNone/>
              <a:defRPr/>
            </a:pPr>
            <a:endParaRPr/>
          </a:p>
          <a:p>
            <a:pPr>
              <a:buClr>
                <a:schemeClr val="accent1"/>
              </a:buClr>
              <a:buSzPct val="100000"/>
              <a:buFont typeface="Wingdings"/>
              <a:buChar char="§"/>
              <a:defRPr/>
            </a:pPr>
            <a:endParaRPr b="0"/>
          </a:p>
        </p:txBody>
      </p:sp>
      <p:sp>
        <p:nvSpPr>
          <p:cNvPr id="6496181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Niko Neufeld, Overview of DAQ @ (H)LHC</a:t>
            </a:r>
            <a:endParaRPr/>
          </a:p>
        </p:txBody>
      </p:sp>
      <p:sp>
        <p:nvSpPr>
          <p:cNvPr id="88753098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3677A40-868E-0E54-32C1-792B524C5BB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Arial"/>
        <a:cs typeface="Arial"/>
      </a:majorFont>
      <a:minorFont>
        <a:latin typeface="Tw Cen MT"/>
        <a:ea typeface="Arial"/>
        <a:cs typeface="Arial"/>
      </a:minorFont>
    </a:fontScheme>
    <a:fmtScheme name="Integral">
      <a:fillStyleLst>
        <a:solidFill>
          <a:schemeClr val="phClr"/>
        </a:solidFill>
        <a:gradFill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/>
        </a:gradFill>
        <a:gradFill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>
          <a:blip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algn="tl" flip="none" sx="40000" sy="40000" tx="0" ty="0"/>
        </a:blip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ONLYOFFICE/8.2.2.22</Application>
  <PresentationFormat>On-screen Show (4:3)</PresentationFormat>
  <Paragraphs>0</Paragraphs>
  <Slides>24</Slides>
  <Notes>24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slide for Eric </dc:title>
  <dc:creator>Niko Neufeld</dc:creator>
  <cp:lastModifiedBy/>
  <cp:revision>9</cp:revision>
  <dcterms:created xsi:type="dcterms:W3CDTF">2024-03-11T16:30:51Z</dcterms:created>
  <dcterms:modified xsi:type="dcterms:W3CDTF">2025-02-03T08:08:06Z</dcterms:modified>
</cp:coreProperties>
</file>