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0"/>
  </p:notesMasterIdLst>
  <p:sldIdLst>
    <p:sldId id="944" r:id="rId5"/>
    <p:sldId id="939" r:id="rId6"/>
    <p:sldId id="940" r:id="rId7"/>
    <p:sldId id="941" r:id="rId8"/>
    <p:sldId id="989" r:id="rId9"/>
    <p:sldId id="965" r:id="rId10"/>
    <p:sldId id="991" r:id="rId11"/>
    <p:sldId id="966" r:id="rId12"/>
    <p:sldId id="980" r:id="rId13"/>
    <p:sldId id="981" r:id="rId14"/>
    <p:sldId id="993" r:id="rId15"/>
    <p:sldId id="1007" r:id="rId16"/>
    <p:sldId id="982" r:id="rId17"/>
    <p:sldId id="994" r:id="rId18"/>
    <p:sldId id="995" r:id="rId19"/>
    <p:sldId id="983" r:id="rId20"/>
    <p:sldId id="984" r:id="rId21"/>
    <p:sldId id="1014" r:id="rId22"/>
    <p:sldId id="968" r:id="rId23"/>
    <p:sldId id="1004" r:id="rId24"/>
    <p:sldId id="988" r:id="rId25"/>
    <p:sldId id="969" r:id="rId26"/>
    <p:sldId id="1013" r:id="rId27"/>
    <p:sldId id="987" r:id="rId28"/>
    <p:sldId id="1016" r:id="rId29"/>
    <p:sldId id="1017" r:id="rId30"/>
    <p:sldId id="1019" r:id="rId31"/>
    <p:sldId id="1018" r:id="rId32"/>
    <p:sldId id="1011" r:id="rId33"/>
    <p:sldId id="985" r:id="rId34"/>
    <p:sldId id="1008" r:id="rId35"/>
    <p:sldId id="1009" r:id="rId36"/>
    <p:sldId id="1001" r:id="rId37"/>
    <p:sldId id="946" r:id="rId38"/>
    <p:sldId id="1020" r:id="rId3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4536CF-9C6A-E554-EAC7-161D5B83AFF3}" name="Thomas Rimbot" initials="TR" userId="S::thomas.rimbot@cern.ch::a3e206d0-e6a5-41b2-8e36-33ab9acff2b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FFCCCC"/>
    <a:srgbClr val="CCCCFF"/>
    <a:srgbClr val="CCFFCC"/>
    <a:srgbClr val="CCFFFF"/>
    <a:srgbClr val="FFCCFF"/>
    <a:srgbClr val="D7D7D7"/>
    <a:srgbClr val="DECFCB"/>
    <a:srgbClr val="93B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959" autoAdjust="0"/>
    <p:restoredTop sz="96723" autoAdjust="0"/>
  </p:normalViewPr>
  <p:slideViewPr>
    <p:cSldViewPr snapToGrid="0">
      <p:cViewPr>
        <p:scale>
          <a:sx n="125" d="100"/>
          <a:sy n="125" d="100"/>
        </p:scale>
        <p:origin x="79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28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4166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2B7E9-8098-4FD4-B9D4-34D30487D923}" type="doc">
      <dgm:prSet loTypeId="urn:microsoft.com/office/officeart/2005/8/layout/hList7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799DF651-8AB5-4ABA-BE95-6861B0582072}">
      <dgm:prSet/>
      <dgm:spPr>
        <a:solidFill>
          <a:srgbClr val="CCFFCC"/>
        </a:solidFill>
      </dgm:spPr>
      <dgm:t>
        <a:bodyPr/>
        <a:lstStyle/>
        <a:p>
          <a:r>
            <a:rPr lang="en-GB" dirty="0"/>
            <a:t>Components:</a:t>
          </a:r>
          <a:endParaRPr lang="en-US" dirty="0"/>
        </a:p>
      </dgm:t>
    </dgm:pt>
    <dgm:pt modelId="{6E1BE578-F651-4E01-BAED-18CB74701A90}" type="parTrans" cxnId="{1C4B2D7B-053B-4A85-A129-85EA29D234FA}">
      <dgm:prSet/>
      <dgm:spPr/>
      <dgm:t>
        <a:bodyPr/>
        <a:lstStyle/>
        <a:p>
          <a:endParaRPr lang="en-US"/>
        </a:p>
      </dgm:t>
    </dgm:pt>
    <dgm:pt modelId="{A97EC180-1BA7-4128-8F29-9DA81535F307}" type="sibTrans" cxnId="{1C4B2D7B-053B-4A85-A129-85EA29D234FA}">
      <dgm:prSet/>
      <dgm:spPr/>
      <dgm:t>
        <a:bodyPr/>
        <a:lstStyle/>
        <a:p>
          <a:endParaRPr lang="en-US"/>
        </a:p>
      </dgm:t>
    </dgm:pt>
    <dgm:pt modelId="{068A180F-7810-47B0-A8F8-7F807ADC7391}">
      <dgm:prSet/>
      <dgm:spPr>
        <a:solidFill>
          <a:srgbClr val="CCFFCC"/>
        </a:solidFill>
      </dgm:spPr>
      <dgm:t>
        <a:bodyPr/>
        <a:lstStyle/>
        <a:p>
          <a:r>
            <a:rPr lang="en-GB" dirty="0"/>
            <a:t>Conductors</a:t>
          </a:r>
          <a:endParaRPr lang="en-US" dirty="0"/>
        </a:p>
      </dgm:t>
    </dgm:pt>
    <dgm:pt modelId="{BDA72694-2368-4E75-9F4E-D99E70EFF863}" type="parTrans" cxnId="{9F97A34F-6EFE-4303-9F1D-BF38C32DA7C6}">
      <dgm:prSet/>
      <dgm:spPr/>
      <dgm:t>
        <a:bodyPr/>
        <a:lstStyle/>
        <a:p>
          <a:endParaRPr lang="en-US"/>
        </a:p>
      </dgm:t>
    </dgm:pt>
    <dgm:pt modelId="{ABF338A7-B6EE-48E8-BD58-FF8ACEA1BCF0}" type="sibTrans" cxnId="{9F97A34F-6EFE-4303-9F1D-BF38C32DA7C6}">
      <dgm:prSet/>
      <dgm:spPr/>
      <dgm:t>
        <a:bodyPr/>
        <a:lstStyle/>
        <a:p>
          <a:endParaRPr lang="en-US"/>
        </a:p>
      </dgm:t>
    </dgm:pt>
    <dgm:pt modelId="{F624A74D-F882-4B06-A751-3E26977FB80F}">
      <dgm:prSet/>
      <dgm:spPr>
        <a:solidFill>
          <a:srgbClr val="CCFFCC"/>
        </a:solidFill>
      </dgm:spPr>
      <dgm:t>
        <a:bodyPr/>
        <a:lstStyle/>
        <a:p>
          <a:r>
            <a:rPr lang="en-GB" dirty="0"/>
            <a:t>Wires</a:t>
          </a:r>
          <a:endParaRPr lang="en-US" dirty="0"/>
        </a:p>
      </dgm:t>
    </dgm:pt>
    <dgm:pt modelId="{B547AD3F-C088-4136-B93D-FA1ACA117D70}" type="parTrans" cxnId="{A479797A-1476-46C2-9085-774DDFEF30FC}">
      <dgm:prSet/>
      <dgm:spPr/>
      <dgm:t>
        <a:bodyPr/>
        <a:lstStyle/>
        <a:p>
          <a:endParaRPr lang="en-US"/>
        </a:p>
      </dgm:t>
    </dgm:pt>
    <dgm:pt modelId="{B6DF3FA0-E03A-4834-A7EF-EC5697801350}" type="sibTrans" cxnId="{A479797A-1476-46C2-9085-774DDFEF30FC}">
      <dgm:prSet/>
      <dgm:spPr/>
      <dgm:t>
        <a:bodyPr/>
        <a:lstStyle/>
        <a:p>
          <a:endParaRPr lang="en-US"/>
        </a:p>
      </dgm:t>
    </dgm:pt>
    <dgm:pt modelId="{F3BF425F-25E2-4352-9B54-7F877AC883AA}">
      <dgm:prSet/>
      <dgm:spPr>
        <a:solidFill>
          <a:srgbClr val="CCFFCC"/>
        </a:solidFill>
      </dgm:spPr>
      <dgm:t>
        <a:bodyPr/>
        <a:lstStyle/>
        <a:p>
          <a:r>
            <a:rPr lang="en-GB" dirty="0"/>
            <a:t>Cables</a:t>
          </a:r>
          <a:endParaRPr lang="en-US" dirty="0"/>
        </a:p>
      </dgm:t>
    </dgm:pt>
    <dgm:pt modelId="{8E07A3F1-EA41-4E7E-B313-E9EE65F14B1E}" type="parTrans" cxnId="{2B4118C7-9CD6-47FF-8BD8-95B3A1A81142}">
      <dgm:prSet/>
      <dgm:spPr/>
      <dgm:t>
        <a:bodyPr/>
        <a:lstStyle/>
        <a:p>
          <a:endParaRPr lang="en-US"/>
        </a:p>
      </dgm:t>
    </dgm:pt>
    <dgm:pt modelId="{F7F00046-9369-4305-8B25-64DCB4F842E9}" type="sibTrans" cxnId="{2B4118C7-9CD6-47FF-8BD8-95B3A1A81142}">
      <dgm:prSet/>
      <dgm:spPr/>
      <dgm:t>
        <a:bodyPr/>
        <a:lstStyle/>
        <a:p>
          <a:endParaRPr lang="en-US"/>
        </a:p>
      </dgm:t>
    </dgm:pt>
    <dgm:pt modelId="{7248BFC2-B877-474E-8F0A-6EDF43350404}">
      <dgm:prSet/>
      <dgm:spPr>
        <a:solidFill>
          <a:srgbClr val="FFCCCC"/>
        </a:solidFill>
      </dgm:spPr>
      <dgm:t>
        <a:bodyPr/>
        <a:lstStyle/>
        <a:p>
          <a:pPr algn="l"/>
          <a:r>
            <a:rPr lang="en-GB" dirty="0"/>
            <a:t>Systems:</a:t>
          </a:r>
          <a:endParaRPr lang="en-US" dirty="0"/>
        </a:p>
      </dgm:t>
    </dgm:pt>
    <dgm:pt modelId="{15118BC7-46A9-456D-8FED-B64068D2D756}" type="parTrans" cxnId="{E49874F5-4041-485B-978E-613BB8A68CC7}">
      <dgm:prSet/>
      <dgm:spPr/>
      <dgm:t>
        <a:bodyPr/>
        <a:lstStyle/>
        <a:p>
          <a:endParaRPr lang="en-US"/>
        </a:p>
      </dgm:t>
    </dgm:pt>
    <dgm:pt modelId="{B6F3CC97-6875-4676-A956-D67F3FB54A5F}" type="sibTrans" cxnId="{E49874F5-4041-485B-978E-613BB8A68CC7}">
      <dgm:prSet/>
      <dgm:spPr/>
      <dgm:t>
        <a:bodyPr/>
        <a:lstStyle/>
        <a:p>
          <a:endParaRPr lang="en-US"/>
        </a:p>
      </dgm:t>
    </dgm:pt>
    <dgm:pt modelId="{E152FE5B-1A4B-46C4-8287-E180AC77DE07}">
      <dgm:prSet/>
      <dgm:spPr>
        <a:solidFill>
          <a:srgbClr val="FFCCCC"/>
        </a:solidFill>
      </dgm:spPr>
      <dgm:t>
        <a:bodyPr/>
        <a:lstStyle/>
        <a:p>
          <a:pPr algn="l"/>
          <a:r>
            <a:rPr lang="en-GB" dirty="0"/>
            <a:t>LTS Magnets</a:t>
          </a:r>
          <a:endParaRPr lang="en-US" dirty="0"/>
        </a:p>
      </dgm:t>
    </dgm:pt>
    <dgm:pt modelId="{5899140C-4400-44C4-B8F5-0C51A30CEA74}" type="parTrans" cxnId="{63D5D417-CDBC-48E2-BB18-F2C7585E19DE}">
      <dgm:prSet/>
      <dgm:spPr/>
      <dgm:t>
        <a:bodyPr/>
        <a:lstStyle/>
        <a:p>
          <a:endParaRPr lang="en-US"/>
        </a:p>
      </dgm:t>
    </dgm:pt>
    <dgm:pt modelId="{47976C38-6F7D-41E7-942A-C303A6A53A3B}" type="sibTrans" cxnId="{63D5D417-CDBC-48E2-BB18-F2C7585E19DE}">
      <dgm:prSet/>
      <dgm:spPr/>
      <dgm:t>
        <a:bodyPr/>
        <a:lstStyle/>
        <a:p>
          <a:endParaRPr lang="en-US"/>
        </a:p>
      </dgm:t>
    </dgm:pt>
    <dgm:pt modelId="{41C1145B-725B-4B12-886C-05853B4C1AD7}">
      <dgm:prSet/>
      <dgm:spPr>
        <a:solidFill>
          <a:srgbClr val="FFFFCC"/>
        </a:solidFill>
      </dgm:spPr>
      <dgm:t>
        <a:bodyPr/>
        <a:lstStyle/>
        <a:p>
          <a:r>
            <a:rPr lang="en-GB" dirty="0"/>
            <a:t>Infrastructures:</a:t>
          </a:r>
          <a:endParaRPr lang="en-US" dirty="0"/>
        </a:p>
      </dgm:t>
    </dgm:pt>
    <dgm:pt modelId="{310B5A0B-610A-4446-A331-B22FACD599B1}" type="parTrans" cxnId="{2075B87C-5CB3-472C-8DDC-C6D241072A45}">
      <dgm:prSet/>
      <dgm:spPr/>
      <dgm:t>
        <a:bodyPr/>
        <a:lstStyle/>
        <a:p>
          <a:endParaRPr lang="en-US"/>
        </a:p>
      </dgm:t>
    </dgm:pt>
    <dgm:pt modelId="{076BB219-F3D4-4458-A80D-D7D944487BDE}" type="sibTrans" cxnId="{2075B87C-5CB3-472C-8DDC-C6D241072A45}">
      <dgm:prSet/>
      <dgm:spPr/>
      <dgm:t>
        <a:bodyPr/>
        <a:lstStyle/>
        <a:p>
          <a:endParaRPr lang="en-US"/>
        </a:p>
      </dgm:t>
    </dgm:pt>
    <dgm:pt modelId="{66C84DF6-FCE2-40E0-A48F-6A8E41D76F5A}">
      <dgm:prSet/>
      <dgm:spPr>
        <a:solidFill>
          <a:srgbClr val="FFFFCC"/>
        </a:solidFill>
      </dgm:spPr>
      <dgm:t>
        <a:bodyPr/>
        <a:lstStyle/>
        <a:p>
          <a:r>
            <a:rPr lang="en-GB" dirty="0"/>
            <a:t>Power supply</a:t>
          </a:r>
          <a:endParaRPr lang="en-US" dirty="0"/>
        </a:p>
      </dgm:t>
    </dgm:pt>
    <dgm:pt modelId="{8E9A3D60-0F6C-4AEF-A35C-5EAC7FAAB69E}" type="parTrans" cxnId="{5F60FCF6-8428-4BD5-8684-FBDB2DFE44C2}">
      <dgm:prSet/>
      <dgm:spPr/>
      <dgm:t>
        <a:bodyPr/>
        <a:lstStyle/>
        <a:p>
          <a:endParaRPr lang="en-US"/>
        </a:p>
      </dgm:t>
    </dgm:pt>
    <dgm:pt modelId="{557DB718-44C3-4B22-B40B-D9BBF5622E58}" type="sibTrans" cxnId="{5F60FCF6-8428-4BD5-8684-FBDB2DFE44C2}">
      <dgm:prSet/>
      <dgm:spPr/>
      <dgm:t>
        <a:bodyPr/>
        <a:lstStyle/>
        <a:p>
          <a:endParaRPr lang="en-US"/>
        </a:p>
      </dgm:t>
    </dgm:pt>
    <dgm:pt modelId="{533791D3-65F2-4FD7-9505-A6B2EBBAB51F}">
      <dgm:prSet/>
      <dgm:spPr>
        <a:solidFill>
          <a:srgbClr val="FFFFCC"/>
        </a:solidFill>
      </dgm:spPr>
      <dgm:t>
        <a:bodyPr/>
        <a:lstStyle/>
        <a:p>
          <a:r>
            <a:rPr lang="en-GB" dirty="0"/>
            <a:t>Test benches</a:t>
          </a:r>
          <a:endParaRPr lang="en-US" dirty="0"/>
        </a:p>
      </dgm:t>
    </dgm:pt>
    <dgm:pt modelId="{FB60D135-B486-4775-BF09-544A3E2B5ED1}" type="parTrans" cxnId="{B9D144BD-C5B9-48BF-98B8-E4ED5A13B4B3}">
      <dgm:prSet/>
      <dgm:spPr/>
      <dgm:t>
        <a:bodyPr/>
        <a:lstStyle/>
        <a:p>
          <a:endParaRPr lang="en-US"/>
        </a:p>
      </dgm:t>
    </dgm:pt>
    <dgm:pt modelId="{4311FFBD-1E4E-40E5-B0BE-97768EFA9B87}" type="sibTrans" cxnId="{B9D144BD-C5B9-48BF-98B8-E4ED5A13B4B3}">
      <dgm:prSet/>
      <dgm:spPr/>
      <dgm:t>
        <a:bodyPr/>
        <a:lstStyle/>
        <a:p>
          <a:endParaRPr lang="en-US"/>
        </a:p>
      </dgm:t>
    </dgm:pt>
    <dgm:pt modelId="{B6362560-A253-4731-A1FA-308724274921}">
      <dgm:prSet/>
      <dgm:spPr>
        <a:solidFill>
          <a:srgbClr val="CCECFF"/>
        </a:solidFill>
      </dgm:spPr>
      <dgm:t>
        <a:bodyPr/>
        <a:lstStyle/>
        <a:p>
          <a:pPr algn="l"/>
          <a:r>
            <a:rPr lang="en-GB" dirty="0"/>
            <a:t>Software:</a:t>
          </a:r>
          <a:endParaRPr lang="en-US" dirty="0"/>
        </a:p>
      </dgm:t>
    </dgm:pt>
    <dgm:pt modelId="{DB1FEADE-EEDC-4324-9C2E-61F823D6117B}" type="parTrans" cxnId="{78C032D6-8ED9-4063-8D2C-138FE88EBC1E}">
      <dgm:prSet/>
      <dgm:spPr/>
      <dgm:t>
        <a:bodyPr/>
        <a:lstStyle/>
        <a:p>
          <a:endParaRPr lang="en-US"/>
        </a:p>
      </dgm:t>
    </dgm:pt>
    <dgm:pt modelId="{D782FFBF-C344-4752-B654-EAEF7727C678}" type="sibTrans" cxnId="{78C032D6-8ED9-4063-8D2C-138FE88EBC1E}">
      <dgm:prSet/>
      <dgm:spPr/>
      <dgm:t>
        <a:bodyPr/>
        <a:lstStyle/>
        <a:p>
          <a:endParaRPr lang="en-US"/>
        </a:p>
      </dgm:t>
    </dgm:pt>
    <dgm:pt modelId="{B4BB3D94-AE86-4961-BE4A-CED963D71E44}">
      <dgm:prSet/>
      <dgm:spPr>
        <a:solidFill>
          <a:srgbClr val="CCECFF"/>
        </a:solidFill>
      </dgm:spPr>
      <dgm:t>
        <a:bodyPr/>
        <a:lstStyle/>
        <a:p>
          <a:pPr algn="l"/>
          <a:r>
            <a:rPr lang="en-GB" dirty="0"/>
            <a:t>Physics models</a:t>
          </a:r>
          <a:endParaRPr lang="en-US" dirty="0"/>
        </a:p>
      </dgm:t>
    </dgm:pt>
    <dgm:pt modelId="{8B12B2FE-42A1-472A-A97C-B526C15714AB}" type="parTrans" cxnId="{B36851D4-321B-44C4-84DD-69F4D1C8539B}">
      <dgm:prSet/>
      <dgm:spPr/>
      <dgm:t>
        <a:bodyPr/>
        <a:lstStyle/>
        <a:p>
          <a:endParaRPr lang="en-US"/>
        </a:p>
      </dgm:t>
    </dgm:pt>
    <dgm:pt modelId="{F89D8864-45AE-4105-A926-5414BB49E87E}" type="sibTrans" cxnId="{B36851D4-321B-44C4-84DD-69F4D1C8539B}">
      <dgm:prSet/>
      <dgm:spPr/>
      <dgm:t>
        <a:bodyPr/>
        <a:lstStyle/>
        <a:p>
          <a:endParaRPr lang="en-US"/>
        </a:p>
      </dgm:t>
    </dgm:pt>
    <dgm:pt modelId="{C8A1CEB0-0AF2-48EB-ACC6-635849F91E73}">
      <dgm:prSet/>
      <dgm:spPr>
        <a:solidFill>
          <a:srgbClr val="CCECFF"/>
        </a:solidFill>
      </dgm:spPr>
      <dgm:t>
        <a:bodyPr/>
        <a:lstStyle/>
        <a:p>
          <a:pPr algn="l"/>
          <a:r>
            <a:rPr lang="en-GB" dirty="0"/>
            <a:t>Design software</a:t>
          </a:r>
          <a:endParaRPr lang="en-US" dirty="0"/>
        </a:p>
      </dgm:t>
    </dgm:pt>
    <dgm:pt modelId="{2A283CEF-3F4A-46BE-9C25-AA660A2C923D}" type="parTrans" cxnId="{AD4B843F-98E2-402C-9B20-A14AEBEDB60E}">
      <dgm:prSet/>
      <dgm:spPr/>
      <dgm:t>
        <a:bodyPr/>
        <a:lstStyle/>
        <a:p>
          <a:endParaRPr lang="en-US"/>
        </a:p>
      </dgm:t>
    </dgm:pt>
    <dgm:pt modelId="{01FACDCE-105F-4E2B-9F36-95288CA8CF09}" type="sibTrans" cxnId="{AD4B843F-98E2-402C-9B20-A14AEBEDB60E}">
      <dgm:prSet/>
      <dgm:spPr/>
      <dgm:t>
        <a:bodyPr/>
        <a:lstStyle/>
        <a:p>
          <a:endParaRPr lang="en-US"/>
        </a:p>
      </dgm:t>
    </dgm:pt>
    <dgm:pt modelId="{EFF95201-0029-4EF8-B37C-EB8D39D2BF7F}">
      <dgm:prSet/>
      <dgm:spPr>
        <a:solidFill>
          <a:srgbClr val="CCECFF"/>
        </a:solidFill>
      </dgm:spPr>
      <dgm:t>
        <a:bodyPr/>
        <a:lstStyle/>
        <a:p>
          <a:pPr algn="l"/>
          <a:r>
            <a:rPr lang="en-GB" dirty="0"/>
            <a:t>DAQ </a:t>
          </a:r>
          <a:endParaRPr lang="en-US" dirty="0"/>
        </a:p>
      </dgm:t>
    </dgm:pt>
    <dgm:pt modelId="{A05C9444-EAC6-4279-9EAD-D8DB7BF2FF37}" type="parTrans" cxnId="{38A64F27-0707-4CA7-AF0B-C3CD716B1DFD}">
      <dgm:prSet/>
      <dgm:spPr/>
      <dgm:t>
        <a:bodyPr/>
        <a:lstStyle/>
        <a:p>
          <a:endParaRPr lang="en-US"/>
        </a:p>
      </dgm:t>
    </dgm:pt>
    <dgm:pt modelId="{32E085C3-124E-4EB9-BC05-965FA772D7DF}" type="sibTrans" cxnId="{38A64F27-0707-4CA7-AF0B-C3CD716B1DFD}">
      <dgm:prSet/>
      <dgm:spPr/>
      <dgm:t>
        <a:bodyPr/>
        <a:lstStyle/>
        <a:p>
          <a:endParaRPr lang="en-US"/>
        </a:p>
      </dgm:t>
    </dgm:pt>
    <dgm:pt modelId="{6F061E1E-9E13-4EFA-8F4E-DEA7186BBDB8}">
      <dgm:prSet/>
      <dgm:spPr>
        <a:solidFill>
          <a:srgbClr val="CCECFF"/>
        </a:solidFill>
      </dgm:spPr>
      <dgm:t>
        <a:bodyPr/>
        <a:lstStyle/>
        <a:p>
          <a:pPr algn="l"/>
          <a:r>
            <a:rPr lang="en-GB" dirty="0"/>
            <a:t>Processing</a:t>
          </a:r>
          <a:endParaRPr lang="en-US" dirty="0"/>
        </a:p>
      </dgm:t>
    </dgm:pt>
    <dgm:pt modelId="{42E145A5-FE9D-4DF1-AA53-29E5DF62F9BD}" type="parTrans" cxnId="{8CC2D866-5F49-4BE8-8CC7-50A030728B2B}">
      <dgm:prSet/>
      <dgm:spPr/>
      <dgm:t>
        <a:bodyPr/>
        <a:lstStyle/>
        <a:p>
          <a:endParaRPr lang="en-US"/>
        </a:p>
      </dgm:t>
    </dgm:pt>
    <dgm:pt modelId="{DE308DE6-38CD-4688-831F-644A3DC6AD4A}" type="sibTrans" cxnId="{8CC2D866-5F49-4BE8-8CC7-50A030728B2B}">
      <dgm:prSet/>
      <dgm:spPr/>
      <dgm:t>
        <a:bodyPr/>
        <a:lstStyle/>
        <a:p>
          <a:endParaRPr lang="en-US"/>
        </a:p>
      </dgm:t>
    </dgm:pt>
    <dgm:pt modelId="{DB654963-1FD4-41CE-93DE-824AD7FBFEFC}">
      <dgm:prSet custT="1"/>
      <dgm:spPr>
        <a:solidFill>
          <a:srgbClr val="CCCCFF"/>
        </a:solidFill>
      </dgm:spPr>
      <dgm:t>
        <a:bodyPr anchor="t"/>
        <a:lstStyle/>
        <a:p>
          <a:pPr algn="l"/>
          <a:r>
            <a:rPr lang="fr-CH" sz="1700" dirty="0" err="1"/>
            <a:t>Subsystems</a:t>
          </a:r>
          <a:r>
            <a:rPr lang="fr-CH" sz="1700" dirty="0"/>
            <a:t>:</a:t>
          </a:r>
        </a:p>
      </dgm:t>
    </dgm:pt>
    <dgm:pt modelId="{3F7ACE50-21E3-4C53-A3AD-CFA8E40BD2D9}" type="parTrans" cxnId="{45D4C15B-07D1-4C25-8337-F830FCFDE9A0}">
      <dgm:prSet/>
      <dgm:spPr/>
      <dgm:t>
        <a:bodyPr/>
        <a:lstStyle/>
        <a:p>
          <a:endParaRPr lang="en-US"/>
        </a:p>
      </dgm:t>
    </dgm:pt>
    <dgm:pt modelId="{04931B05-9B36-49A3-B6DB-F1D05A449050}" type="sibTrans" cxnId="{45D4C15B-07D1-4C25-8337-F830FCFDE9A0}">
      <dgm:prSet/>
      <dgm:spPr/>
      <dgm:t>
        <a:bodyPr/>
        <a:lstStyle/>
        <a:p>
          <a:endParaRPr lang="en-US"/>
        </a:p>
      </dgm:t>
    </dgm:pt>
    <dgm:pt modelId="{D7B1268A-D77C-4060-812E-865031C90493}">
      <dgm:prSet/>
      <dgm:spPr>
        <a:solidFill>
          <a:srgbClr val="FFCCCC"/>
        </a:solidFill>
      </dgm:spPr>
      <dgm:t>
        <a:bodyPr/>
        <a:lstStyle/>
        <a:p>
          <a:pPr algn="l"/>
          <a:r>
            <a:rPr lang="fr-CH" dirty="0"/>
            <a:t>HTS Magnets</a:t>
          </a:r>
          <a:endParaRPr lang="en-US" dirty="0"/>
        </a:p>
      </dgm:t>
    </dgm:pt>
    <dgm:pt modelId="{421F5442-6DAB-487D-9E8D-07F5500365FC}" type="parTrans" cxnId="{64A21FEA-B46E-49D8-BFCB-5E5858D0EE79}">
      <dgm:prSet/>
      <dgm:spPr/>
      <dgm:t>
        <a:bodyPr/>
        <a:lstStyle/>
        <a:p>
          <a:endParaRPr lang="en-US"/>
        </a:p>
      </dgm:t>
    </dgm:pt>
    <dgm:pt modelId="{FB1A20B5-753D-4BBF-8F70-AA657249319F}" type="sibTrans" cxnId="{64A21FEA-B46E-49D8-BFCB-5E5858D0EE79}">
      <dgm:prSet/>
      <dgm:spPr/>
      <dgm:t>
        <a:bodyPr/>
        <a:lstStyle/>
        <a:p>
          <a:endParaRPr lang="en-US"/>
        </a:p>
      </dgm:t>
    </dgm:pt>
    <dgm:pt modelId="{677DA1EC-46F3-40E2-BC5F-5FCE41684F90}">
      <dgm:prSet custT="1"/>
      <dgm:spPr>
        <a:solidFill>
          <a:srgbClr val="CCCCFF"/>
        </a:solidFill>
      </dgm:spPr>
      <dgm:t>
        <a:bodyPr/>
        <a:lstStyle/>
        <a:p>
          <a:r>
            <a:rPr lang="fr-CH" sz="1300" dirty="0" err="1"/>
            <a:t>Coils</a:t>
          </a:r>
          <a:endParaRPr lang="en-US" sz="1300" dirty="0"/>
        </a:p>
      </dgm:t>
    </dgm:pt>
    <dgm:pt modelId="{66958AD0-0C1A-4F81-97DD-922D426FF54C}" type="parTrans" cxnId="{8CD523C5-E28E-4CC3-B75E-A08494C4A4CC}">
      <dgm:prSet/>
      <dgm:spPr/>
      <dgm:t>
        <a:bodyPr/>
        <a:lstStyle/>
        <a:p>
          <a:endParaRPr lang="en-US"/>
        </a:p>
      </dgm:t>
    </dgm:pt>
    <dgm:pt modelId="{2102ABE5-EA9C-49EC-BDE3-459C3A855198}" type="sibTrans" cxnId="{8CD523C5-E28E-4CC3-B75E-A08494C4A4CC}">
      <dgm:prSet/>
      <dgm:spPr/>
      <dgm:t>
        <a:bodyPr/>
        <a:lstStyle/>
        <a:p>
          <a:endParaRPr lang="en-US"/>
        </a:p>
      </dgm:t>
    </dgm:pt>
    <dgm:pt modelId="{5C89D317-FA3A-406B-8694-67E2476D61A1}">
      <dgm:prSet custT="1"/>
      <dgm:spPr>
        <a:solidFill>
          <a:srgbClr val="CCCCFF"/>
        </a:solidFill>
      </dgm:spPr>
      <dgm:t>
        <a:bodyPr/>
        <a:lstStyle/>
        <a:p>
          <a:r>
            <a:rPr lang="fr-CH" sz="1300" dirty="0" err="1"/>
            <a:t>Measurement</a:t>
          </a:r>
          <a:r>
            <a:rPr lang="fr-CH" sz="1300" dirty="0"/>
            <a:t> and protection </a:t>
          </a:r>
          <a:r>
            <a:rPr lang="fr-CH" sz="1300" dirty="0" err="1"/>
            <a:t>systems</a:t>
          </a:r>
          <a:endParaRPr lang="en-US" sz="1300" dirty="0"/>
        </a:p>
      </dgm:t>
    </dgm:pt>
    <dgm:pt modelId="{EB80E64D-B055-4788-A7FF-982009AD5779}" type="parTrans" cxnId="{6B7F8354-A655-4F43-B255-67899B2DCFC5}">
      <dgm:prSet/>
      <dgm:spPr/>
      <dgm:t>
        <a:bodyPr/>
        <a:lstStyle/>
        <a:p>
          <a:endParaRPr lang="en-US"/>
        </a:p>
      </dgm:t>
    </dgm:pt>
    <dgm:pt modelId="{C4B7148D-2A28-43C1-924A-EFE302CA790B}" type="sibTrans" cxnId="{6B7F8354-A655-4F43-B255-67899B2DCFC5}">
      <dgm:prSet/>
      <dgm:spPr/>
      <dgm:t>
        <a:bodyPr/>
        <a:lstStyle/>
        <a:p>
          <a:endParaRPr lang="en-US"/>
        </a:p>
      </dgm:t>
    </dgm:pt>
    <dgm:pt modelId="{8B3CB7AA-AE9B-41A3-9C9B-11FCF295D77E}">
      <dgm:prSet custT="1"/>
      <dgm:spPr>
        <a:solidFill>
          <a:srgbClr val="CCCCFF"/>
        </a:solidFill>
      </dgm:spPr>
      <dgm:t>
        <a:bodyPr/>
        <a:lstStyle/>
        <a:p>
          <a:r>
            <a:rPr lang="fr-CH" sz="1300" dirty="0"/>
            <a:t>Cryostats		</a:t>
          </a:r>
          <a:endParaRPr lang="en-US" sz="1300" dirty="0"/>
        </a:p>
      </dgm:t>
    </dgm:pt>
    <dgm:pt modelId="{8E70526B-17CE-4F75-8962-40EBA07BCB64}" type="parTrans" cxnId="{7C88AE57-38CA-4B5A-B65D-43D985FE4157}">
      <dgm:prSet/>
      <dgm:spPr/>
    </dgm:pt>
    <dgm:pt modelId="{F5F4F3ED-0D80-4970-9ED9-8D5BB42102CF}" type="sibTrans" cxnId="{7C88AE57-38CA-4B5A-B65D-43D985FE4157}">
      <dgm:prSet/>
      <dgm:spPr/>
    </dgm:pt>
    <dgm:pt modelId="{1678187F-2CBD-40F3-B6DD-88A3350F8613}" type="pres">
      <dgm:prSet presAssocID="{2132B7E9-8098-4FD4-B9D4-34D30487D923}" presName="Name0" presStyleCnt="0">
        <dgm:presLayoutVars>
          <dgm:dir/>
          <dgm:resizeHandles val="exact"/>
        </dgm:presLayoutVars>
      </dgm:prSet>
      <dgm:spPr/>
    </dgm:pt>
    <dgm:pt modelId="{EF072603-F7DB-4E8D-81DC-605DC6204DD3}" type="pres">
      <dgm:prSet presAssocID="{2132B7E9-8098-4FD4-B9D4-34D30487D923}" presName="fgShape" presStyleLbl="fgShp" presStyleIdx="0" presStyleCnt="1" custScaleY="225921"/>
      <dgm:spPr>
        <a:prstGeom prst="rightArrow">
          <a:avLst/>
        </a:prstGeom>
        <a:gradFill flip="none" rotWithShape="0">
          <a:gsLst>
            <a:gs pos="0">
              <a:srgbClr val="FF0000"/>
            </a:gs>
            <a:gs pos="100000">
              <a:srgbClr val="92D050"/>
            </a:gs>
          </a:gsLst>
          <a:lin ang="10800000" scaled="1"/>
          <a:tileRect/>
        </a:gradFill>
      </dgm:spPr>
    </dgm:pt>
    <dgm:pt modelId="{67EFB6C0-71F5-49F3-B045-DCDAEB4955EC}" type="pres">
      <dgm:prSet presAssocID="{2132B7E9-8098-4FD4-B9D4-34D30487D923}" presName="linComp" presStyleCnt="0"/>
      <dgm:spPr/>
    </dgm:pt>
    <dgm:pt modelId="{E427CD2B-EA61-407A-9052-E618281F88B2}" type="pres">
      <dgm:prSet presAssocID="{B6362560-A253-4731-A1FA-308724274921}" presName="compNode" presStyleCnt="0"/>
      <dgm:spPr/>
    </dgm:pt>
    <dgm:pt modelId="{08FC76FA-18CC-4842-AA7F-2FED817B4937}" type="pres">
      <dgm:prSet presAssocID="{B6362560-A253-4731-A1FA-308724274921}" presName="bkgdShape" presStyleLbl="node1" presStyleIdx="0" presStyleCnt="5"/>
      <dgm:spPr/>
    </dgm:pt>
    <dgm:pt modelId="{F2263138-3CEA-459C-8043-95DE8C605FAA}" type="pres">
      <dgm:prSet presAssocID="{B6362560-A253-4731-A1FA-308724274921}" presName="nodeTx" presStyleLbl="node1" presStyleIdx="0" presStyleCnt="5">
        <dgm:presLayoutVars>
          <dgm:bulletEnabled val="1"/>
        </dgm:presLayoutVars>
      </dgm:prSet>
      <dgm:spPr/>
    </dgm:pt>
    <dgm:pt modelId="{8677A664-2C33-4B70-8D10-3107A4EE7AE8}" type="pres">
      <dgm:prSet presAssocID="{B6362560-A253-4731-A1FA-308724274921}" presName="invisiNode" presStyleLbl="node1" presStyleIdx="0" presStyleCnt="5"/>
      <dgm:spPr/>
    </dgm:pt>
    <dgm:pt modelId="{F604E233-1FEF-4EE8-AF5D-A36F470E4A5D}" type="pres">
      <dgm:prSet presAssocID="{B6362560-A253-4731-A1FA-308724274921}" presName="imagNode" presStyleLbl="fgImgPlac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C8D5039-80F4-41E8-8948-3053EE5BB78C}" type="pres">
      <dgm:prSet presAssocID="{D782FFBF-C344-4752-B654-EAEF7727C678}" presName="sibTrans" presStyleLbl="sibTrans2D1" presStyleIdx="0" presStyleCnt="0"/>
      <dgm:spPr/>
    </dgm:pt>
    <dgm:pt modelId="{82ED8AC0-2C13-4811-BA36-DD151F452DDD}" type="pres">
      <dgm:prSet presAssocID="{799DF651-8AB5-4ABA-BE95-6861B0582072}" presName="compNode" presStyleCnt="0"/>
      <dgm:spPr/>
    </dgm:pt>
    <dgm:pt modelId="{BA67F03E-8EF7-453B-80A8-0AB4F7168432}" type="pres">
      <dgm:prSet presAssocID="{799DF651-8AB5-4ABA-BE95-6861B0582072}" presName="bkgdShape" presStyleLbl="node1" presStyleIdx="1" presStyleCnt="5"/>
      <dgm:spPr/>
    </dgm:pt>
    <dgm:pt modelId="{D3F0A306-0609-4BE7-951B-67C35D64F620}" type="pres">
      <dgm:prSet presAssocID="{799DF651-8AB5-4ABA-BE95-6861B0582072}" presName="nodeTx" presStyleLbl="node1" presStyleIdx="1" presStyleCnt="5">
        <dgm:presLayoutVars>
          <dgm:bulletEnabled val="1"/>
        </dgm:presLayoutVars>
      </dgm:prSet>
      <dgm:spPr/>
    </dgm:pt>
    <dgm:pt modelId="{2DADCE08-7E8F-40EF-BE3B-E525ED021A02}" type="pres">
      <dgm:prSet presAssocID="{799DF651-8AB5-4ABA-BE95-6861B0582072}" presName="invisiNode" presStyleLbl="node1" presStyleIdx="1" presStyleCnt="5"/>
      <dgm:spPr/>
    </dgm:pt>
    <dgm:pt modelId="{BBD88EBC-B827-40E3-83C9-8E61D9608B07}" type="pres">
      <dgm:prSet presAssocID="{799DF651-8AB5-4ABA-BE95-6861B0582072}" presName="imagNode" presStyleLbl="fgImgPlace1" presStyleIdx="1" presStyleCnt="5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34B2C81C-03AD-4A1A-87F0-47F2AA06CF9E}" type="pres">
      <dgm:prSet presAssocID="{A97EC180-1BA7-4128-8F29-9DA81535F307}" presName="sibTrans" presStyleLbl="sibTrans2D1" presStyleIdx="0" presStyleCnt="0"/>
      <dgm:spPr/>
    </dgm:pt>
    <dgm:pt modelId="{7E8FF790-6F59-44EF-B317-234B6E2962F1}" type="pres">
      <dgm:prSet presAssocID="{DB654963-1FD4-41CE-93DE-824AD7FBFEFC}" presName="compNode" presStyleCnt="0"/>
      <dgm:spPr/>
    </dgm:pt>
    <dgm:pt modelId="{384ACF70-E640-4921-9B01-FF8D41FA305C}" type="pres">
      <dgm:prSet presAssocID="{DB654963-1FD4-41CE-93DE-824AD7FBFEFC}" presName="bkgdShape" presStyleLbl="node1" presStyleIdx="2" presStyleCnt="5"/>
      <dgm:spPr/>
    </dgm:pt>
    <dgm:pt modelId="{496594DD-EAD1-44FF-83F7-2F06B6F95198}" type="pres">
      <dgm:prSet presAssocID="{DB654963-1FD4-41CE-93DE-824AD7FBFEFC}" presName="nodeTx" presStyleLbl="node1" presStyleIdx="2" presStyleCnt="5">
        <dgm:presLayoutVars>
          <dgm:bulletEnabled val="1"/>
        </dgm:presLayoutVars>
      </dgm:prSet>
      <dgm:spPr/>
    </dgm:pt>
    <dgm:pt modelId="{7FA59ACE-C96B-4CFA-9E7D-9A82A0C2C257}" type="pres">
      <dgm:prSet presAssocID="{DB654963-1FD4-41CE-93DE-824AD7FBFEFC}" presName="invisiNode" presStyleLbl="node1" presStyleIdx="2" presStyleCnt="5"/>
      <dgm:spPr/>
    </dgm:pt>
    <dgm:pt modelId="{E6CA59B9-117C-4F26-9B00-873B2274077B}" type="pres">
      <dgm:prSet presAssocID="{DB654963-1FD4-41CE-93DE-824AD7FBFEFC}" presName="imagNode" presStyleLbl="fgImgPlace1" presStyleIdx="2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8000" r="-108000"/>
          </a:stretch>
        </a:blipFill>
      </dgm:spPr>
    </dgm:pt>
    <dgm:pt modelId="{6A193269-0FF6-4996-92BD-66DF9A1F75CF}" type="pres">
      <dgm:prSet presAssocID="{04931B05-9B36-49A3-B6DB-F1D05A449050}" presName="sibTrans" presStyleLbl="sibTrans2D1" presStyleIdx="0" presStyleCnt="0"/>
      <dgm:spPr/>
    </dgm:pt>
    <dgm:pt modelId="{0D6416B2-B8CA-413E-B117-F2E9A068B234}" type="pres">
      <dgm:prSet presAssocID="{41C1145B-725B-4B12-886C-05853B4C1AD7}" presName="compNode" presStyleCnt="0"/>
      <dgm:spPr/>
    </dgm:pt>
    <dgm:pt modelId="{BDE37C57-84DE-4CE2-ADDC-BDF2C6A08EF0}" type="pres">
      <dgm:prSet presAssocID="{41C1145B-725B-4B12-886C-05853B4C1AD7}" presName="bkgdShape" presStyleLbl="node1" presStyleIdx="3" presStyleCnt="5"/>
      <dgm:spPr/>
    </dgm:pt>
    <dgm:pt modelId="{C1FC9CA2-E014-48DF-B6A5-615AF2FFCF22}" type="pres">
      <dgm:prSet presAssocID="{41C1145B-725B-4B12-886C-05853B4C1AD7}" presName="nodeTx" presStyleLbl="node1" presStyleIdx="3" presStyleCnt="5">
        <dgm:presLayoutVars>
          <dgm:bulletEnabled val="1"/>
        </dgm:presLayoutVars>
      </dgm:prSet>
      <dgm:spPr/>
    </dgm:pt>
    <dgm:pt modelId="{E42F3B32-B614-455A-A08C-5D932150A9D6}" type="pres">
      <dgm:prSet presAssocID="{41C1145B-725B-4B12-886C-05853B4C1AD7}" presName="invisiNode" presStyleLbl="node1" presStyleIdx="3" presStyleCnt="5"/>
      <dgm:spPr/>
    </dgm:pt>
    <dgm:pt modelId="{5EA470F9-F680-4420-8BCE-4EDDE43B0539}" type="pres">
      <dgm:prSet presAssocID="{41C1145B-725B-4B12-886C-05853B4C1AD7}" presName="imagNode" presStyleLbl="fgImgPlace1" presStyleIdx="3" presStyleCnt="5"/>
      <dgm:spPr>
        <a:blipFill>
          <a:blip xmlns:r="http://schemas.openxmlformats.org/officeDocument/2006/relationships" r:embed="rId4"/>
          <a:srcRect/>
          <a:stretch>
            <a:fillRect l="-27000" r="-27000"/>
          </a:stretch>
        </a:blipFill>
      </dgm:spPr>
    </dgm:pt>
    <dgm:pt modelId="{0C602105-0938-4CB0-A237-C868F0B8E4C9}" type="pres">
      <dgm:prSet presAssocID="{076BB219-F3D4-4458-A80D-D7D944487BDE}" presName="sibTrans" presStyleLbl="sibTrans2D1" presStyleIdx="0" presStyleCnt="0"/>
      <dgm:spPr/>
    </dgm:pt>
    <dgm:pt modelId="{20CD2E12-A1FE-46D1-9645-9DB52220F3BF}" type="pres">
      <dgm:prSet presAssocID="{7248BFC2-B877-474E-8F0A-6EDF43350404}" presName="compNode" presStyleCnt="0"/>
      <dgm:spPr/>
    </dgm:pt>
    <dgm:pt modelId="{ACA9326D-9F98-4987-AD91-737020757C6D}" type="pres">
      <dgm:prSet presAssocID="{7248BFC2-B877-474E-8F0A-6EDF43350404}" presName="bkgdShape" presStyleLbl="node1" presStyleIdx="4" presStyleCnt="5"/>
      <dgm:spPr/>
    </dgm:pt>
    <dgm:pt modelId="{D07DD602-3F07-423D-B9BE-94BBCE665955}" type="pres">
      <dgm:prSet presAssocID="{7248BFC2-B877-474E-8F0A-6EDF43350404}" presName="nodeTx" presStyleLbl="node1" presStyleIdx="4" presStyleCnt="5">
        <dgm:presLayoutVars>
          <dgm:bulletEnabled val="1"/>
        </dgm:presLayoutVars>
      </dgm:prSet>
      <dgm:spPr/>
    </dgm:pt>
    <dgm:pt modelId="{F82C2EAC-93FE-4D73-A068-E4B10BA1E4F1}" type="pres">
      <dgm:prSet presAssocID="{7248BFC2-B877-474E-8F0A-6EDF43350404}" presName="invisiNode" presStyleLbl="node1" presStyleIdx="4" presStyleCnt="5"/>
      <dgm:spPr/>
    </dgm:pt>
    <dgm:pt modelId="{4DE134E9-0668-414A-89F3-8BCA3FE612C9}" type="pres">
      <dgm:prSet presAssocID="{7248BFC2-B877-474E-8F0A-6EDF43350404}" presName="imagNode" presStyleLbl="fgImgPlace1" presStyleIdx="4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1C6C9600-38B5-4BC6-B06B-13DB48841C2E}" type="presOf" srcId="{5C89D317-FA3A-406B-8694-67E2476D61A1}" destId="{384ACF70-E640-4921-9B01-FF8D41FA305C}" srcOrd="0" destOrd="2" presId="urn:microsoft.com/office/officeart/2005/8/layout/hList7"/>
    <dgm:cxn modelId="{7F363B02-4ACC-4835-BC2C-A489A55882B3}" type="presOf" srcId="{5C89D317-FA3A-406B-8694-67E2476D61A1}" destId="{496594DD-EAD1-44FF-83F7-2F06B6F95198}" srcOrd="1" destOrd="2" presId="urn:microsoft.com/office/officeart/2005/8/layout/hList7"/>
    <dgm:cxn modelId="{127EDF05-28C2-4E43-A921-BA28E0FF3BB9}" type="presOf" srcId="{7248BFC2-B877-474E-8F0A-6EDF43350404}" destId="{ACA9326D-9F98-4987-AD91-737020757C6D}" srcOrd="0" destOrd="0" presId="urn:microsoft.com/office/officeart/2005/8/layout/hList7"/>
    <dgm:cxn modelId="{84B91C0B-7450-4888-8BCC-48C5160051F4}" type="presOf" srcId="{E152FE5B-1A4B-46C4-8287-E180AC77DE07}" destId="{D07DD602-3F07-423D-B9BE-94BBCE665955}" srcOrd="1" destOrd="1" presId="urn:microsoft.com/office/officeart/2005/8/layout/hList7"/>
    <dgm:cxn modelId="{48D0020C-5FC1-452E-9F9A-A8E3FE766F9B}" type="presOf" srcId="{C8A1CEB0-0AF2-48EB-ACC6-635849F91E73}" destId="{08FC76FA-18CC-4842-AA7F-2FED817B4937}" srcOrd="0" destOrd="2" presId="urn:microsoft.com/office/officeart/2005/8/layout/hList7"/>
    <dgm:cxn modelId="{360DA211-E672-4505-9C95-57AB20910467}" type="presOf" srcId="{EFF95201-0029-4EF8-B37C-EB8D39D2BF7F}" destId="{08FC76FA-18CC-4842-AA7F-2FED817B4937}" srcOrd="0" destOrd="3" presId="urn:microsoft.com/office/officeart/2005/8/layout/hList7"/>
    <dgm:cxn modelId="{B77CBE12-3DF6-4907-B0FB-5C02FF2D1945}" type="presOf" srcId="{F624A74D-F882-4B06-A751-3E26977FB80F}" destId="{D3F0A306-0609-4BE7-951B-67C35D64F620}" srcOrd="1" destOrd="2" presId="urn:microsoft.com/office/officeart/2005/8/layout/hList7"/>
    <dgm:cxn modelId="{6C43BE17-7550-45AD-9DEB-A56567C93509}" type="presOf" srcId="{41C1145B-725B-4B12-886C-05853B4C1AD7}" destId="{BDE37C57-84DE-4CE2-ADDC-BDF2C6A08EF0}" srcOrd="0" destOrd="0" presId="urn:microsoft.com/office/officeart/2005/8/layout/hList7"/>
    <dgm:cxn modelId="{63D5D417-CDBC-48E2-BB18-F2C7585E19DE}" srcId="{7248BFC2-B877-474E-8F0A-6EDF43350404}" destId="{E152FE5B-1A4B-46C4-8287-E180AC77DE07}" srcOrd="0" destOrd="0" parTransId="{5899140C-4400-44C4-B8F5-0C51A30CEA74}" sibTransId="{47976C38-6F7D-41E7-942A-C303A6A53A3B}"/>
    <dgm:cxn modelId="{6F78961E-5B59-431E-9707-976373BA3790}" type="presOf" srcId="{8B3CB7AA-AE9B-41A3-9C9B-11FCF295D77E}" destId="{384ACF70-E640-4921-9B01-FF8D41FA305C}" srcOrd="0" destOrd="3" presId="urn:microsoft.com/office/officeart/2005/8/layout/hList7"/>
    <dgm:cxn modelId="{38A64F27-0707-4CA7-AF0B-C3CD716B1DFD}" srcId="{B6362560-A253-4731-A1FA-308724274921}" destId="{EFF95201-0029-4EF8-B37C-EB8D39D2BF7F}" srcOrd="2" destOrd="0" parTransId="{A05C9444-EAC6-4279-9EAD-D8DB7BF2FF37}" sibTransId="{32E085C3-124E-4EB9-BC05-965FA772D7DF}"/>
    <dgm:cxn modelId="{5B87F137-0B28-4D14-896D-E8B881E76C94}" type="presOf" srcId="{D782FFBF-C344-4752-B654-EAEF7727C678}" destId="{FC8D5039-80F4-41E8-8948-3053EE5BB78C}" srcOrd="0" destOrd="0" presId="urn:microsoft.com/office/officeart/2005/8/layout/hList7"/>
    <dgm:cxn modelId="{DCBF1A3E-CC0C-44CC-8702-2D1A331C3C6F}" type="presOf" srcId="{068A180F-7810-47B0-A8F8-7F807ADC7391}" destId="{BA67F03E-8EF7-453B-80A8-0AB4F7168432}" srcOrd="0" destOrd="1" presId="urn:microsoft.com/office/officeart/2005/8/layout/hList7"/>
    <dgm:cxn modelId="{F712943E-0B68-4A1B-BD80-D1C6E8DAEEC9}" type="presOf" srcId="{6F061E1E-9E13-4EFA-8F4E-DEA7186BBDB8}" destId="{F2263138-3CEA-459C-8043-95DE8C605FAA}" srcOrd="1" destOrd="4" presId="urn:microsoft.com/office/officeart/2005/8/layout/hList7"/>
    <dgm:cxn modelId="{AD4B843F-98E2-402C-9B20-A14AEBEDB60E}" srcId="{B6362560-A253-4731-A1FA-308724274921}" destId="{C8A1CEB0-0AF2-48EB-ACC6-635849F91E73}" srcOrd="1" destOrd="0" parTransId="{2A283CEF-3F4A-46BE-9C25-AA660A2C923D}" sibTransId="{01FACDCE-105F-4E2B-9F36-95288CA8CF09}"/>
    <dgm:cxn modelId="{4F8DA540-4318-4123-9ED6-87CC37C9708C}" type="presOf" srcId="{533791D3-65F2-4FD7-9505-A6B2EBBAB51F}" destId="{BDE37C57-84DE-4CE2-ADDC-BDF2C6A08EF0}" srcOrd="0" destOrd="2" presId="urn:microsoft.com/office/officeart/2005/8/layout/hList7"/>
    <dgm:cxn modelId="{45D4C15B-07D1-4C25-8337-F830FCFDE9A0}" srcId="{2132B7E9-8098-4FD4-B9D4-34D30487D923}" destId="{DB654963-1FD4-41CE-93DE-824AD7FBFEFC}" srcOrd="2" destOrd="0" parTransId="{3F7ACE50-21E3-4C53-A3AD-CFA8E40BD2D9}" sibTransId="{04931B05-9B36-49A3-B6DB-F1D05A449050}"/>
    <dgm:cxn modelId="{19446C62-1EF3-43D7-8DB4-0A63D729B90C}" type="presOf" srcId="{677DA1EC-46F3-40E2-BC5F-5FCE41684F90}" destId="{496594DD-EAD1-44FF-83F7-2F06B6F95198}" srcOrd="1" destOrd="1" presId="urn:microsoft.com/office/officeart/2005/8/layout/hList7"/>
    <dgm:cxn modelId="{6DEAC662-D38B-4B26-9EFB-FE937D3F60DF}" type="presOf" srcId="{533791D3-65F2-4FD7-9505-A6B2EBBAB51F}" destId="{C1FC9CA2-E014-48DF-B6A5-615AF2FFCF22}" srcOrd="1" destOrd="2" presId="urn:microsoft.com/office/officeart/2005/8/layout/hList7"/>
    <dgm:cxn modelId="{82A98946-68D8-42CD-A1BB-58138FA4EE8A}" type="presOf" srcId="{D7B1268A-D77C-4060-812E-865031C90493}" destId="{D07DD602-3F07-423D-B9BE-94BBCE665955}" srcOrd="1" destOrd="2" presId="urn:microsoft.com/office/officeart/2005/8/layout/hList7"/>
    <dgm:cxn modelId="{8CC2D866-5F49-4BE8-8CC7-50A030728B2B}" srcId="{B6362560-A253-4731-A1FA-308724274921}" destId="{6F061E1E-9E13-4EFA-8F4E-DEA7186BBDB8}" srcOrd="3" destOrd="0" parTransId="{42E145A5-FE9D-4DF1-AA53-29E5DF62F9BD}" sibTransId="{DE308DE6-38CD-4688-831F-644A3DC6AD4A}"/>
    <dgm:cxn modelId="{58C7D167-99F7-4908-85E7-4D1D506A708B}" type="presOf" srcId="{66C84DF6-FCE2-40E0-A48F-6A8E41D76F5A}" destId="{BDE37C57-84DE-4CE2-ADDC-BDF2C6A08EF0}" srcOrd="0" destOrd="1" presId="urn:microsoft.com/office/officeart/2005/8/layout/hList7"/>
    <dgm:cxn modelId="{D6139A49-056A-4822-AC50-76E5A7F2CC18}" type="presOf" srcId="{2132B7E9-8098-4FD4-B9D4-34D30487D923}" destId="{1678187F-2CBD-40F3-B6DD-88A3350F8613}" srcOrd="0" destOrd="0" presId="urn:microsoft.com/office/officeart/2005/8/layout/hList7"/>
    <dgm:cxn modelId="{6C09F34A-6E6C-4B3B-88AC-4D8223552651}" type="presOf" srcId="{F624A74D-F882-4B06-A751-3E26977FB80F}" destId="{BA67F03E-8EF7-453B-80A8-0AB4F7168432}" srcOrd="0" destOrd="2" presId="urn:microsoft.com/office/officeart/2005/8/layout/hList7"/>
    <dgm:cxn modelId="{75D0186B-BC86-46C3-8139-7C4D6A9E2B13}" type="presOf" srcId="{EFF95201-0029-4EF8-B37C-EB8D39D2BF7F}" destId="{F2263138-3CEA-459C-8043-95DE8C605FAA}" srcOrd="1" destOrd="3" presId="urn:microsoft.com/office/officeart/2005/8/layout/hList7"/>
    <dgm:cxn modelId="{9F97A34F-6EFE-4303-9F1D-BF38C32DA7C6}" srcId="{799DF651-8AB5-4ABA-BE95-6861B0582072}" destId="{068A180F-7810-47B0-A8F8-7F807ADC7391}" srcOrd="0" destOrd="0" parTransId="{BDA72694-2368-4E75-9F4E-D99E70EFF863}" sibTransId="{ABF338A7-B6EE-48E8-BD58-FF8ACEA1BCF0}"/>
    <dgm:cxn modelId="{75988271-A674-4FF5-A823-D929BD9579D6}" type="presOf" srcId="{DB654963-1FD4-41CE-93DE-824AD7FBFEFC}" destId="{496594DD-EAD1-44FF-83F7-2F06B6F95198}" srcOrd="1" destOrd="0" presId="urn:microsoft.com/office/officeart/2005/8/layout/hList7"/>
    <dgm:cxn modelId="{6B7F8354-A655-4F43-B255-67899B2DCFC5}" srcId="{DB654963-1FD4-41CE-93DE-824AD7FBFEFC}" destId="{5C89D317-FA3A-406B-8694-67E2476D61A1}" srcOrd="1" destOrd="0" parTransId="{EB80E64D-B055-4788-A7FF-982009AD5779}" sibTransId="{C4B7148D-2A28-43C1-924A-EFE302CA790B}"/>
    <dgm:cxn modelId="{B6D01977-1E4C-4B91-AC7B-D67BA4EE5B2A}" type="presOf" srcId="{E152FE5B-1A4B-46C4-8287-E180AC77DE07}" destId="{ACA9326D-9F98-4987-AD91-737020757C6D}" srcOrd="0" destOrd="1" presId="urn:microsoft.com/office/officeart/2005/8/layout/hList7"/>
    <dgm:cxn modelId="{7C88AE57-38CA-4B5A-B65D-43D985FE4157}" srcId="{DB654963-1FD4-41CE-93DE-824AD7FBFEFC}" destId="{8B3CB7AA-AE9B-41A3-9C9B-11FCF295D77E}" srcOrd="2" destOrd="0" parTransId="{8E70526B-17CE-4F75-8962-40EBA07BCB64}" sibTransId="{F5F4F3ED-0D80-4970-9ED9-8D5BB42102CF}"/>
    <dgm:cxn modelId="{8E378B58-AEF2-4212-97C0-5887C0B7FDD0}" type="presOf" srcId="{076BB219-F3D4-4458-A80D-D7D944487BDE}" destId="{0C602105-0938-4CB0-A237-C868F0B8E4C9}" srcOrd="0" destOrd="0" presId="urn:microsoft.com/office/officeart/2005/8/layout/hList7"/>
    <dgm:cxn modelId="{6493E659-688A-4867-86A6-37848654C639}" type="presOf" srcId="{068A180F-7810-47B0-A8F8-7F807ADC7391}" destId="{D3F0A306-0609-4BE7-951B-67C35D64F620}" srcOrd="1" destOrd="1" presId="urn:microsoft.com/office/officeart/2005/8/layout/hList7"/>
    <dgm:cxn modelId="{A479797A-1476-46C2-9085-774DDFEF30FC}" srcId="{799DF651-8AB5-4ABA-BE95-6861B0582072}" destId="{F624A74D-F882-4B06-A751-3E26977FB80F}" srcOrd="1" destOrd="0" parTransId="{B547AD3F-C088-4136-B93D-FA1ACA117D70}" sibTransId="{B6DF3FA0-E03A-4834-A7EF-EC5697801350}"/>
    <dgm:cxn modelId="{1C4B2D7B-053B-4A85-A129-85EA29D234FA}" srcId="{2132B7E9-8098-4FD4-B9D4-34D30487D923}" destId="{799DF651-8AB5-4ABA-BE95-6861B0582072}" srcOrd="1" destOrd="0" parTransId="{6E1BE578-F651-4E01-BAED-18CB74701A90}" sibTransId="{A97EC180-1BA7-4128-8F29-9DA81535F307}"/>
    <dgm:cxn modelId="{2075B87C-5CB3-472C-8DDC-C6D241072A45}" srcId="{2132B7E9-8098-4FD4-B9D4-34D30487D923}" destId="{41C1145B-725B-4B12-886C-05853B4C1AD7}" srcOrd="3" destOrd="0" parTransId="{310B5A0B-610A-4446-A331-B22FACD599B1}" sibTransId="{076BB219-F3D4-4458-A80D-D7D944487BDE}"/>
    <dgm:cxn modelId="{324ADF7C-1C8E-46B3-BA78-4658F92E35E7}" type="presOf" srcId="{F3BF425F-25E2-4352-9B54-7F877AC883AA}" destId="{BA67F03E-8EF7-453B-80A8-0AB4F7168432}" srcOrd="0" destOrd="3" presId="urn:microsoft.com/office/officeart/2005/8/layout/hList7"/>
    <dgm:cxn modelId="{DC2EE17C-6EAA-4A5B-95BF-A324370FC4A7}" type="presOf" srcId="{B6362560-A253-4731-A1FA-308724274921}" destId="{08FC76FA-18CC-4842-AA7F-2FED817B4937}" srcOrd="0" destOrd="0" presId="urn:microsoft.com/office/officeart/2005/8/layout/hList7"/>
    <dgm:cxn modelId="{0B8C858A-1826-4E4B-92AC-A7052F24FAAB}" type="presOf" srcId="{F3BF425F-25E2-4352-9B54-7F877AC883AA}" destId="{D3F0A306-0609-4BE7-951B-67C35D64F620}" srcOrd="1" destOrd="3" presId="urn:microsoft.com/office/officeart/2005/8/layout/hList7"/>
    <dgm:cxn modelId="{35AD0790-6A90-4702-8AD5-1AB203A43B0F}" type="presOf" srcId="{B4BB3D94-AE86-4961-BE4A-CED963D71E44}" destId="{08FC76FA-18CC-4842-AA7F-2FED817B4937}" srcOrd="0" destOrd="1" presId="urn:microsoft.com/office/officeart/2005/8/layout/hList7"/>
    <dgm:cxn modelId="{C0C15C91-EF54-4278-9121-D4649347A231}" type="presOf" srcId="{04931B05-9B36-49A3-B6DB-F1D05A449050}" destId="{6A193269-0FF6-4996-92BD-66DF9A1F75CF}" srcOrd="0" destOrd="0" presId="urn:microsoft.com/office/officeart/2005/8/layout/hList7"/>
    <dgm:cxn modelId="{FF55CD97-B144-4988-8171-E00E39A9CC04}" type="presOf" srcId="{D7B1268A-D77C-4060-812E-865031C90493}" destId="{ACA9326D-9F98-4987-AD91-737020757C6D}" srcOrd="0" destOrd="2" presId="urn:microsoft.com/office/officeart/2005/8/layout/hList7"/>
    <dgm:cxn modelId="{16A8519A-DA4E-4BBF-BF2C-44E131B7C043}" type="presOf" srcId="{B6362560-A253-4731-A1FA-308724274921}" destId="{F2263138-3CEA-459C-8043-95DE8C605FAA}" srcOrd="1" destOrd="0" presId="urn:microsoft.com/office/officeart/2005/8/layout/hList7"/>
    <dgm:cxn modelId="{24A4FDA6-6DE0-4B6D-9A64-F27E8B8C5A1C}" type="presOf" srcId="{DB654963-1FD4-41CE-93DE-824AD7FBFEFC}" destId="{384ACF70-E640-4921-9B01-FF8D41FA305C}" srcOrd="0" destOrd="0" presId="urn:microsoft.com/office/officeart/2005/8/layout/hList7"/>
    <dgm:cxn modelId="{4C5087AA-6D61-4E9E-A5DF-44533788C8EE}" type="presOf" srcId="{6F061E1E-9E13-4EFA-8F4E-DEA7186BBDB8}" destId="{08FC76FA-18CC-4842-AA7F-2FED817B4937}" srcOrd="0" destOrd="4" presId="urn:microsoft.com/office/officeart/2005/8/layout/hList7"/>
    <dgm:cxn modelId="{1E30B3AA-0C04-43CA-8168-20458A5C35F9}" type="presOf" srcId="{8B3CB7AA-AE9B-41A3-9C9B-11FCF295D77E}" destId="{496594DD-EAD1-44FF-83F7-2F06B6F95198}" srcOrd="1" destOrd="3" presId="urn:microsoft.com/office/officeart/2005/8/layout/hList7"/>
    <dgm:cxn modelId="{34337BB4-56DE-41FB-9171-FF4B47901BA1}" type="presOf" srcId="{799DF651-8AB5-4ABA-BE95-6861B0582072}" destId="{D3F0A306-0609-4BE7-951B-67C35D64F620}" srcOrd="1" destOrd="0" presId="urn:microsoft.com/office/officeart/2005/8/layout/hList7"/>
    <dgm:cxn modelId="{375687BA-2520-4091-8A3D-B6425BBDFDC1}" type="presOf" srcId="{677DA1EC-46F3-40E2-BC5F-5FCE41684F90}" destId="{384ACF70-E640-4921-9B01-FF8D41FA305C}" srcOrd="0" destOrd="1" presId="urn:microsoft.com/office/officeart/2005/8/layout/hList7"/>
    <dgm:cxn modelId="{173710BC-E066-4449-B433-B34C36394356}" type="presOf" srcId="{C8A1CEB0-0AF2-48EB-ACC6-635849F91E73}" destId="{F2263138-3CEA-459C-8043-95DE8C605FAA}" srcOrd="1" destOrd="2" presId="urn:microsoft.com/office/officeart/2005/8/layout/hList7"/>
    <dgm:cxn modelId="{B9D144BD-C5B9-48BF-98B8-E4ED5A13B4B3}" srcId="{41C1145B-725B-4B12-886C-05853B4C1AD7}" destId="{533791D3-65F2-4FD7-9505-A6B2EBBAB51F}" srcOrd="1" destOrd="0" parTransId="{FB60D135-B486-4775-BF09-544A3E2B5ED1}" sibTransId="{4311FFBD-1E4E-40E5-B0BE-97768EFA9B87}"/>
    <dgm:cxn modelId="{8CD523C5-E28E-4CC3-B75E-A08494C4A4CC}" srcId="{DB654963-1FD4-41CE-93DE-824AD7FBFEFC}" destId="{677DA1EC-46F3-40E2-BC5F-5FCE41684F90}" srcOrd="0" destOrd="0" parTransId="{66958AD0-0C1A-4F81-97DD-922D426FF54C}" sibTransId="{2102ABE5-EA9C-49EC-BDE3-459C3A855198}"/>
    <dgm:cxn modelId="{2B4118C7-9CD6-47FF-8BD8-95B3A1A81142}" srcId="{799DF651-8AB5-4ABA-BE95-6861B0582072}" destId="{F3BF425F-25E2-4352-9B54-7F877AC883AA}" srcOrd="2" destOrd="0" parTransId="{8E07A3F1-EA41-4E7E-B313-E9EE65F14B1E}" sibTransId="{F7F00046-9369-4305-8B25-64DCB4F842E9}"/>
    <dgm:cxn modelId="{BF3411CB-F2A3-4268-B3BD-B35A08F30271}" type="presOf" srcId="{B4BB3D94-AE86-4961-BE4A-CED963D71E44}" destId="{F2263138-3CEA-459C-8043-95DE8C605FAA}" srcOrd="1" destOrd="1" presId="urn:microsoft.com/office/officeart/2005/8/layout/hList7"/>
    <dgm:cxn modelId="{5A0E5DCF-14CC-4329-AAB1-FE531E609D8D}" type="presOf" srcId="{41C1145B-725B-4B12-886C-05853B4C1AD7}" destId="{C1FC9CA2-E014-48DF-B6A5-615AF2FFCF22}" srcOrd="1" destOrd="0" presId="urn:microsoft.com/office/officeart/2005/8/layout/hList7"/>
    <dgm:cxn modelId="{B36851D4-321B-44C4-84DD-69F4D1C8539B}" srcId="{B6362560-A253-4731-A1FA-308724274921}" destId="{B4BB3D94-AE86-4961-BE4A-CED963D71E44}" srcOrd="0" destOrd="0" parTransId="{8B12B2FE-42A1-472A-A97C-B526C15714AB}" sibTransId="{F89D8864-45AE-4105-A926-5414BB49E87E}"/>
    <dgm:cxn modelId="{78C032D6-8ED9-4063-8D2C-138FE88EBC1E}" srcId="{2132B7E9-8098-4FD4-B9D4-34D30487D923}" destId="{B6362560-A253-4731-A1FA-308724274921}" srcOrd="0" destOrd="0" parTransId="{DB1FEADE-EEDC-4324-9C2E-61F823D6117B}" sibTransId="{D782FFBF-C344-4752-B654-EAEF7727C678}"/>
    <dgm:cxn modelId="{B33FBBD6-B73D-4852-9D79-D1B73F54E857}" type="presOf" srcId="{66C84DF6-FCE2-40E0-A48F-6A8E41D76F5A}" destId="{C1FC9CA2-E014-48DF-B6A5-615AF2FFCF22}" srcOrd="1" destOrd="1" presId="urn:microsoft.com/office/officeart/2005/8/layout/hList7"/>
    <dgm:cxn modelId="{0F73DAE9-0891-479D-9843-B2F2B884EDDD}" type="presOf" srcId="{A97EC180-1BA7-4128-8F29-9DA81535F307}" destId="{34B2C81C-03AD-4A1A-87F0-47F2AA06CF9E}" srcOrd="0" destOrd="0" presId="urn:microsoft.com/office/officeart/2005/8/layout/hList7"/>
    <dgm:cxn modelId="{64A21FEA-B46E-49D8-BFCB-5E5858D0EE79}" srcId="{7248BFC2-B877-474E-8F0A-6EDF43350404}" destId="{D7B1268A-D77C-4060-812E-865031C90493}" srcOrd="1" destOrd="0" parTransId="{421F5442-6DAB-487D-9E8D-07F5500365FC}" sibTransId="{FB1A20B5-753D-4BBF-8F70-AA657249319F}"/>
    <dgm:cxn modelId="{A8BB0CED-82D7-4F3A-A25F-960C92503EC8}" type="presOf" srcId="{7248BFC2-B877-474E-8F0A-6EDF43350404}" destId="{D07DD602-3F07-423D-B9BE-94BBCE665955}" srcOrd="1" destOrd="0" presId="urn:microsoft.com/office/officeart/2005/8/layout/hList7"/>
    <dgm:cxn modelId="{E49874F5-4041-485B-978E-613BB8A68CC7}" srcId="{2132B7E9-8098-4FD4-B9D4-34D30487D923}" destId="{7248BFC2-B877-474E-8F0A-6EDF43350404}" srcOrd="4" destOrd="0" parTransId="{15118BC7-46A9-456D-8FED-B64068D2D756}" sibTransId="{B6F3CC97-6875-4676-A956-D67F3FB54A5F}"/>
    <dgm:cxn modelId="{5F60FCF6-8428-4BD5-8684-FBDB2DFE44C2}" srcId="{41C1145B-725B-4B12-886C-05853B4C1AD7}" destId="{66C84DF6-FCE2-40E0-A48F-6A8E41D76F5A}" srcOrd="0" destOrd="0" parTransId="{8E9A3D60-0F6C-4AEF-A35C-5EAC7FAAB69E}" sibTransId="{557DB718-44C3-4B22-B40B-D9BBF5622E58}"/>
    <dgm:cxn modelId="{DB08E9F7-9494-4DC9-A6B3-4748AA2ACD1C}" type="presOf" srcId="{799DF651-8AB5-4ABA-BE95-6861B0582072}" destId="{BA67F03E-8EF7-453B-80A8-0AB4F7168432}" srcOrd="0" destOrd="0" presId="urn:microsoft.com/office/officeart/2005/8/layout/hList7"/>
    <dgm:cxn modelId="{DAF14D51-21C0-4485-A78E-8618ABD7B747}" type="presParOf" srcId="{1678187F-2CBD-40F3-B6DD-88A3350F8613}" destId="{EF072603-F7DB-4E8D-81DC-605DC6204DD3}" srcOrd="0" destOrd="0" presId="urn:microsoft.com/office/officeart/2005/8/layout/hList7"/>
    <dgm:cxn modelId="{86A616BF-5E19-49AB-9A75-FFA0A920F224}" type="presParOf" srcId="{1678187F-2CBD-40F3-B6DD-88A3350F8613}" destId="{67EFB6C0-71F5-49F3-B045-DCDAEB4955EC}" srcOrd="1" destOrd="0" presId="urn:microsoft.com/office/officeart/2005/8/layout/hList7"/>
    <dgm:cxn modelId="{96E2E778-8EB1-4E3D-A1EF-783ECF4962C2}" type="presParOf" srcId="{67EFB6C0-71F5-49F3-B045-DCDAEB4955EC}" destId="{E427CD2B-EA61-407A-9052-E618281F88B2}" srcOrd="0" destOrd="0" presId="urn:microsoft.com/office/officeart/2005/8/layout/hList7"/>
    <dgm:cxn modelId="{321664C0-4103-4979-A4CB-424638D8264F}" type="presParOf" srcId="{E427CD2B-EA61-407A-9052-E618281F88B2}" destId="{08FC76FA-18CC-4842-AA7F-2FED817B4937}" srcOrd="0" destOrd="0" presId="urn:microsoft.com/office/officeart/2005/8/layout/hList7"/>
    <dgm:cxn modelId="{14F4AE47-8F3B-4993-A77A-852C820F5BB7}" type="presParOf" srcId="{E427CD2B-EA61-407A-9052-E618281F88B2}" destId="{F2263138-3CEA-459C-8043-95DE8C605FAA}" srcOrd="1" destOrd="0" presId="urn:microsoft.com/office/officeart/2005/8/layout/hList7"/>
    <dgm:cxn modelId="{AE7A2044-9DF4-4BCD-BFD6-A7A9AB1BD2A7}" type="presParOf" srcId="{E427CD2B-EA61-407A-9052-E618281F88B2}" destId="{8677A664-2C33-4B70-8D10-3107A4EE7AE8}" srcOrd="2" destOrd="0" presId="urn:microsoft.com/office/officeart/2005/8/layout/hList7"/>
    <dgm:cxn modelId="{C66A5043-2792-4A25-9DAB-C458BC452DFB}" type="presParOf" srcId="{E427CD2B-EA61-407A-9052-E618281F88B2}" destId="{F604E233-1FEF-4EE8-AF5D-A36F470E4A5D}" srcOrd="3" destOrd="0" presId="urn:microsoft.com/office/officeart/2005/8/layout/hList7"/>
    <dgm:cxn modelId="{EC539469-2FCF-46C7-90BE-1E0C8BF53F27}" type="presParOf" srcId="{67EFB6C0-71F5-49F3-B045-DCDAEB4955EC}" destId="{FC8D5039-80F4-41E8-8948-3053EE5BB78C}" srcOrd="1" destOrd="0" presId="urn:microsoft.com/office/officeart/2005/8/layout/hList7"/>
    <dgm:cxn modelId="{6FFA20B8-B006-425E-B888-5B44D44C54D6}" type="presParOf" srcId="{67EFB6C0-71F5-49F3-B045-DCDAEB4955EC}" destId="{82ED8AC0-2C13-4811-BA36-DD151F452DDD}" srcOrd="2" destOrd="0" presId="urn:microsoft.com/office/officeart/2005/8/layout/hList7"/>
    <dgm:cxn modelId="{DE11905E-CDF8-4301-91AF-D6DFBC71D3B8}" type="presParOf" srcId="{82ED8AC0-2C13-4811-BA36-DD151F452DDD}" destId="{BA67F03E-8EF7-453B-80A8-0AB4F7168432}" srcOrd="0" destOrd="0" presId="urn:microsoft.com/office/officeart/2005/8/layout/hList7"/>
    <dgm:cxn modelId="{F2269DB4-EFE9-459C-BD5A-B3BD4D5B2B5C}" type="presParOf" srcId="{82ED8AC0-2C13-4811-BA36-DD151F452DDD}" destId="{D3F0A306-0609-4BE7-951B-67C35D64F620}" srcOrd="1" destOrd="0" presId="urn:microsoft.com/office/officeart/2005/8/layout/hList7"/>
    <dgm:cxn modelId="{B86F2A11-4903-43A0-B170-B1B21C3FB802}" type="presParOf" srcId="{82ED8AC0-2C13-4811-BA36-DD151F452DDD}" destId="{2DADCE08-7E8F-40EF-BE3B-E525ED021A02}" srcOrd="2" destOrd="0" presId="urn:microsoft.com/office/officeart/2005/8/layout/hList7"/>
    <dgm:cxn modelId="{ECBD0298-32D4-47E6-9DA2-8EC32AE8C0C7}" type="presParOf" srcId="{82ED8AC0-2C13-4811-BA36-DD151F452DDD}" destId="{BBD88EBC-B827-40E3-83C9-8E61D9608B07}" srcOrd="3" destOrd="0" presId="urn:microsoft.com/office/officeart/2005/8/layout/hList7"/>
    <dgm:cxn modelId="{5497C423-785E-4CB9-9034-44EC43C3EC7F}" type="presParOf" srcId="{67EFB6C0-71F5-49F3-B045-DCDAEB4955EC}" destId="{34B2C81C-03AD-4A1A-87F0-47F2AA06CF9E}" srcOrd="3" destOrd="0" presId="urn:microsoft.com/office/officeart/2005/8/layout/hList7"/>
    <dgm:cxn modelId="{11C0B3D9-23F6-4ED9-A549-B7CB3C078D5E}" type="presParOf" srcId="{67EFB6C0-71F5-49F3-B045-DCDAEB4955EC}" destId="{7E8FF790-6F59-44EF-B317-234B6E2962F1}" srcOrd="4" destOrd="0" presId="urn:microsoft.com/office/officeart/2005/8/layout/hList7"/>
    <dgm:cxn modelId="{34DF3418-D6BC-424C-AE71-4F1F21FE05FF}" type="presParOf" srcId="{7E8FF790-6F59-44EF-B317-234B6E2962F1}" destId="{384ACF70-E640-4921-9B01-FF8D41FA305C}" srcOrd="0" destOrd="0" presId="urn:microsoft.com/office/officeart/2005/8/layout/hList7"/>
    <dgm:cxn modelId="{25494943-3F70-4341-96F9-04DD469532AC}" type="presParOf" srcId="{7E8FF790-6F59-44EF-B317-234B6E2962F1}" destId="{496594DD-EAD1-44FF-83F7-2F06B6F95198}" srcOrd="1" destOrd="0" presId="urn:microsoft.com/office/officeart/2005/8/layout/hList7"/>
    <dgm:cxn modelId="{21004DCB-92C5-443A-94BA-49E34B751268}" type="presParOf" srcId="{7E8FF790-6F59-44EF-B317-234B6E2962F1}" destId="{7FA59ACE-C96B-4CFA-9E7D-9A82A0C2C257}" srcOrd="2" destOrd="0" presId="urn:microsoft.com/office/officeart/2005/8/layout/hList7"/>
    <dgm:cxn modelId="{D115B44F-7C0B-4C8D-89D0-D8D5D5939A52}" type="presParOf" srcId="{7E8FF790-6F59-44EF-B317-234B6E2962F1}" destId="{E6CA59B9-117C-4F26-9B00-873B2274077B}" srcOrd="3" destOrd="0" presId="urn:microsoft.com/office/officeart/2005/8/layout/hList7"/>
    <dgm:cxn modelId="{F8548011-C083-4BAD-8EEF-FEE9B4451058}" type="presParOf" srcId="{67EFB6C0-71F5-49F3-B045-DCDAEB4955EC}" destId="{6A193269-0FF6-4996-92BD-66DF9A1F75CF}" srcOrd="5" destOrd="0" presId="urn:microsoft.com/office/officeart/2005/8/layout/hList7"/>
    <dgm:cxn modelId="{DA91CCFE-EF43-4951-A289-B35D0D14BC0F}" type="presParOf" srcId="{67EFB6C0-71F5-49F3-B045-DCDAEB4955EC}" destId="{0D6416B2-B8CA-413E-B117-F2E9A068B234}" srcOrd="6" destOrd="0" presId="urn:microsoft.com/office/officeart/2005/8/layout/hList7"/>
    <dgm:cxn modelId="{08F6BF33-F181-463D-AA56-EDE692BCCAA3}" type="presParOf" srcId="{0D6416B2-B8CA-413E-B117-F2E9A068B234}" destId="{BDE37C57-84DE-4CE2-ADDC-BDF2C6A08EF0}" srcOrd="0" destOrd="0" presId="urn:microsoft.com/office/officeart/2005/8/layout/hList7"/>
    <dgm:cxn modelId="{679D8B45-8235-42F1-8D22-5166FB6EBDA0}" type="presParOf" srcId="{0D6416B2-B8CA-413E-B117-F2E9A068B234}" destId="{C1FC9CA2-E014-48DF-B6A5-615AF2FFCF22}" srcOrd="1" destOrd="0" presId="urn:microsoft.com/office/officeart/2005/8/layout/hList7"/>
    <dgm:cxn modelId="{01EB5963-6771-49D1-8C4E-727B9F43A7FF}" type="presParOf" srcId="{0D6416B2-B8CA-413E-B117-F2E9A068B234}" destId="{E42F3B32-B614-455A-A08C-5D932150A9D6}" srcOrd="2" destOrd="0" presId="urn:microsoft.com/office/officeart/2005/8/layout/hList7"/>
    <dgm:cxn modelId="{10FC67D5-C26D-42D8-8AC8-F8D45AECABB6}" type="presParOf" srcId="{0D6416B2-B8CA-413E-B117-F2E9A068B234}" destId="{5EA470F9-F680-4420-8BCE-4EDDE43B0539}" srcOrd="3" destOrd="0" presId="urn:microsoft.com/office/officeart/2005/8/layout/hList7"/>
    <dgm:cxn modelId="{A28A273A-704B-42F4-BD73-D281393CD40F}" type="presParOf" srcId="{67EFB6C0-71F5-49F3-B045-DCDAEB4955EC}" destId="{0C602105-0938-4CB0-A237-C868F0B8E4C9}" srcOrd="7" destOrd="0" presId="urn:microsoft.com/office/officeart/2005/8/layout/hList7"/>
    <dgm:cxn modelId="{D80CFE10-533D-4672-8F78-8B15B921700C}" type="presParOf" srcId="{67EFB6C0-71F5-49F3-B045-DCDAEB4955EC}" destId="{20CD2E12-A1FE-46D1-9645-9DB52220F3BF}" srcOrd="8" destOrd="0" presId="urn:microsoft.com/office/officeart/2005/8/layout/hList7"/>
    <dgm:cxn modelId="{27543EDA-EA11-48B3-B1CF-7CB0988A2F11}" type="presParOf" srcId="{20CD2E12-A1FE-46D1-9645-9DB52220F3BF}" destId="{ACA9326D-9F98-4987-AD91-737020757C6D}" srcOrd="0" destOrd="0" presId="urn:microsoft.com/office/officeart/2005/8/layout/hList7"/>
    <dgm:cxn modelId="{6D82B347-F6B2-4FA2-B3A3-56148A41E689}" type="presParOf" srcId="{20CD2E12-A1FE-46D1-9645-9DB52220F3BF}" destId="{D07DD602-3F07-423D-B9BE-94BBCE665955}" srcOrd="1" destOrd="0" presId="urn:microsoft.com/office/officeart/2005/8/layout/hList7"/>
    <dgm:cxn modelId="{A27547BA-4BD5-459E-B580-FF10F4AD7296}" type="presParOf" srcId="{20CD2E12-A1FE-46D1-9645-9DB52220F3BF}" destId="{F82C2EAC-93FE-4D73-A068-E4B10BA1E4F1}" srcOrd="2" destOrd="0" presId="urn:microsoft.com/office/officeart/2005/8/layout/hList7"/>
    <dgm:cxn modelId="{B34C4BB1-CF56-447B-8F15-FCCF927FCC63}" type="presParOf" srcId="{20CD2E12-A1FE-46D1-9645-9DB52220F3BF}" destId="{4DE134E9-0668-414A-89F3-8BCA3FE612C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C76FA-18CC-4842-AA7F-2FED817B4937}">
      <dsp:nvSpPr>
        <dsp:cNvPr id="0" name=""/>
        <dsp:cNvSpPr/>
      </dsp:nvSpPr>
      <dsp:spPr>
        <a:xfrm>
          <a:off x="0" y="-103773"/>
          <a:ext cx="1606807" cy="4670196"/>
        </a:xfrm>
        <a:prstGeom prst="roundRect">
          <a:avLst>
            <a:gd name="adj" fmla="val 10000"/>
          </a:avLst>
        </a:prstGeom>
        <a:solidFill>
          <a:srgbClr val="CCECFF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Software: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Physics models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Design software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DAQ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Processing</a:t>
          </a:r>
          <a:endParaRPr lang="en-US" sz="1300" kern="1200" dirty="0"/>
        </a:p>
      </dsp:txBody>
      <dsp:txXfrm>
        <a:off x="0" y="1764304"/>
        <a:ext cx="1606807" cy="1868078"/>
      </dsp:txXfrm>
    </dsp:sp>
    <dsp:sp modelId="{F604E233-1FEF-4EE8-AF5D-A36F470E4A5D}">
      <dsp:nvSpPr>
        <dsp:cNvPr id="0" name=""/>
        <dsp:cNvSpPr/>
      </dsp:nvSpPr>
      <dsp:spPr>
        <a:xfrm>
          <a:off x="48204" y="176438"/>
          <a:ext cx="1510398" cy="1555175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67F03E-8EF7-453B-80A8-0AB4F7168432}">
      <dsp:nvSpPr>
        <dsp:cNvPr id="0" name=""/>
        <dsp:cNvSpPr/>
      </dsp:nvSpPr>
      <dsp:spPr>
        <a:xfrm>
          <a:off x="1655011" y="-103773"/>
          <a:ext cx="1606807" cy="4670196"/>
        </a:xfrm>
        <a:prstGeom prst="roundRect">
          <a:avLst>
            <a:gd name="adj" fmla="val 10000"/>
          </a:avLst>
        </a:prstGeom>
        <a:solidFill>
          <a:srgbClr val="CCFFCC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Components: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Conductors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Wires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Cables</a:t>
          </a:r>
          <a:endParaRPr lang="en-US" sz="1300" kern="1200" dirty="0"/>
        </a:p>
      </dsp:txBody>
      <dsp:txXfrm>
        <a:off x="1655011" y="1764304"/>
        <a:ext cx="1606807" cy="1868078"/>
      </dsp:txXfrm>
    </dsp:sp>
    <dsp:sp modelId="{BBD88EBC-B827-40E3-83C9-8E61D9608B07}">
      <dsp:nvSpPr>
        <dsp:cNvPr id="0" name=""/>
        <dsp:cNvSpPr/>
      </dsp:nvSpPr>
      <dsp:spPr>
        <a:xfrm>
          <a:off x="1703215" y="176438"/>
          <a:ext cx="1510398" cy="1555175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ACF70-E640-4921-9B01-FF8D41FA305C}">
      <dsp:nvSpPr>
        <dsp:cNvPr id="0" name=""/>
        <dsp:cNvSpPr/>
      </dsp:nvSpPr>
      <dsp:spPr>
        <a:xfrm>
          <a:off x="3310023" y="-103773"/>
          <a:ext cx="1606807" cy="4670196"/>
        </a:xfrm>
        <a:prstGeom prst="roundRect">
          <a:avLst>
            <a:gd name="adj" fmla="val 10000"/>
          </a:avLst>
        </a:prstGeom>
        <a:solidFill>
          <a:srgbClr val="CCCCFF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 err="1"/>
            <a:t>Subsystems</a:t>
          </a:r>
          <a:r>
            <a:rPr lang="fr-CH" sz="1700" kern="1200" dirty="0"/>
            <a:t>: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300" kern="1200" dirty="0" err="1"/>
            <a:t>Coils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300" kern="1200" dirty="0" err="1"/>
            <a:t>Measurement</a:t>
          </a:r>
          <a:r>
            <a:rPr lang="fr-CH" sz="1300" kern="1200" dirty="0"/>
            <a:t> and protection </a:t>
          </a:r>
          <a:r>
            <a:rPr lang="fr-CH" sz="1300" kern="1200" dirty="0" err="1"/>
            <a:t>systems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300" kern="1200" dirty="0"/>
            <a:t>Cryostats		</a:t>
          </a:r>
          <a:endParaRPr lang="en-US" sz="1300" kern="1200" dirty="0"/>
        </a:p>
      </dsp:txBody>
      <dsp:txXfrm>
        <a:off x="3310023" y="1764304"/>
        <a:ext cx="1606807" cy="1868078"/>
      </dsp:txXfrm>
    </dsp:sp>
    <dsp:sp modelId="{E6CA59B9-117C-4F26-9B00-873B2274077B}">
      <dsp:nvSpPr>
        <dsp:cNvPr id="0" name=""/>
        <dsp:cNvSpPr/>
      </dsp:nvSpPr>
      <dsp:spPr>
        <a:xfrm>
          <a:off x="3358227" y="176438"/>
          <a:ext cx="1510398" cy="1555175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8000" r="-108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E37C57-84DE-4CE2-ADDC-BDF2C6A08EF0}">
      <dsp:nvSpPr>
        <dsp:cNvPr id="0" name=""/>
        <dsp:cNvSpPr/>
      </dsp:nvSpPr>
      <dsp:spPr>
        <a:xfrm>
          <a:off x="4965034" y="-103773"/>
          <a:ext cx="1606807" cy="4670196"/>
        </a:xfrm>
        <a:prstGeom prst="roundRect">
          <a:avLst>
            <a:gd name="adj" fmla="val 10000"/>
          </a:avLst>
        </a:prstGeom>
        <a:solidFill>
          <a:srgbClr val="FFFFCC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Infrastructures: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Power supply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Test benches</a:t>
          </a:r>
          <a:endParaRPr lang="en-US" sz="1300" kern="1200" dirty="0"/>
        </a:p>
      </dsp:txBody>
      <dsp:txXfrm>
        <a:off x="4965034" y="1764304"/>
        <a:ext cx="1606807" cy="1868078"/>
      </dsp:txXfrm>
    </dsp:sp>
    <dsp:sp modelId="{5EA470F9-F680-4420-8BCE-4EDDE43B0539}">
      <dsp:nvSpPr>
        <dsp:cNvPr id="0" name=""/>
        <dsp:cNvSpPr/>
      </dsp:nvSpPr>
      <dsp:spPr>
        <a:xfrm>
          <a:off x="5013239" y="176438"/>
          <a:ext cx="1510398" cy="1555175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 l="-27000" r="-27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9326D-9F98-4987-AD91-737020757C6D}">
      <dsp:nvSpPr>
        <dsp:cNvPr id="0" name=""/>
        <dsp:cNvSpPr/>
      </dsp:nvSpPr>
      <dsp:spPr>
        <a:xfrm>
          <a:off x="6620046" y="-103773"/>
          <a:ext cx="1606807" cy="4670196"/>
        </a:xfrm>
        <a:prstGeom prst="roundRect">
          <a:avLst>
            <a:gd name="adj" fmla="val 10000"/>
          </a:avLst>
        </a:prstGeom>
        <a:solidFill>
          <a:srgbClr val="FFCCCC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Systems: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LTS Magnets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300" kern="1200" dirty="0"/>
            <a:t>HTS Magnets</a:t>
          </a:r>
          <a:endParaRPr lang="en-US" sz="1300" kern="1200" dirty="0"/>
        </a:p>
      </dsp:txBody>
      <dsp:txXfrm>
        <a:off x="6620046" y="1764304"/>
        <a:ext cx="1606807" cy="1868078"/>
      </dsp:txXfrm>
    </dsp:sp>
    <dsp:sp modelId="{4DE134E9-0668-414A-89F3-8BCA3FE612C9}">
      <dsp:nvSpPr>
        <dsp:cNvPr id="0" name=""/>
        <dsp:cNvSpPr/>
      </dsp:nvSpPr>
      <dsp:spPr>
        <a:xfrm>
          <a:off x="6668250" y="176438"/>
          <a:ext cx="1510398" cy="1555175"/>
        </a:xfrm>
        <a:prstGeom prst="ellipse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072603-F7DB-4E8D-81DC-605DC6204DD3}">
      <dsp:nvSpPr>
        <dsp:cNvPr id="0" name=""/>
        <dsp:cNvSpPr/>
      </dsp:nvSpPr>
      <dsp:spPr>
        <a:xfrm>
          <a:off x="329074" y="3191326"/>
          <a:ext cx="7568705" cy="1582643"/>
        </a:xfrm>
        <a:prstGeom prst="rightArrow">
          <a:avLst/>
        </a:prstGeom>
        <a:gradFill flip="none" rotWithShape="0">
          <a:gsLst>
            <a:gs pos="0">
              <a:srgbClr val="FF0000"/>
            </a:gs>
            <a:gs pos="100000">
              <a:srgbClr val="92D050"/>
            </a:gs>
          </a:gsLst>
          <a:lin ang="10800000" scaled="1"/>
          <a:tileRect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i.it/en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mi.infn.it/en/" TargetMode="External"/><Relationship Id="rId5" Type="http://schemas.openxmlformats.org/officeDocument/2006/relationships/hyperlink" Target="https://www.tifpa.infn.it/" TargetMode="External"/><Relationship Id="rId4" Type="http://schemas.openxmlformats.org/officeDocument/2006/relationships/hyperlink" Target="https://www.unitn.it/en" TargetMode="Externa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99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77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/>
              <a:t>Fusion: 10-20 T for plasma confinement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/>
              <a:t>SC </a:t>
            </a:r>
            <a:r>
              <a:rPr lang="fr-CH" dirty="0" err="1"/>
              <a:t>Flywheel</a:t>
            </a:r>
            <a:r>
              <a:rPr lang="fr-CH" dirty="0"/>
              <a:t>: 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/>
              <a:t>Energy </a:t>
            </a:r>
            <a:r>
              <a:rPr lang="fr-CH" dirty="0" err="1"/>
              <a:t>stored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pptal</a:t>
            </a:r>
            <a:r>
              <a:rPr lang="fr-CH" dirty="0"/>
              <a:t> to moment of </a:t>
            </a:r>
            <a:r>
              <a:rPr lang="fr-CH" dirty="0" err="1"/>
              <a:t>intertia</a:t>
            </a:r>
            <a:r>
              <a:rPr lang="fr-CH" dirty="0"/>
              <a:t> and square of </a:t>
            </a:r>
            <a:r>
              <a:rPr lang="fr-CH" dirty="0" err="1"/>
              <a:t>angular</a:t>
            </a:r>
            <a:r>
              <a:rPr lang="fr-CH" dirty="0"/>
              <a:t> </a:t>
            </a:r>
            <a:r>
              <a:rPr lang="fr-CH" dirty="0" err="1"/>
              <a:t>velocity</a:t>
            </a:r>
            <a:r>
              <a:rPr lang="fr-CH" dirty="0"/>
              <a:t> =&gt;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increase</a:t>
            </a:r>
            <a:r>
              <a:rPr lang="fr-CH" dirty="0"/>
              <a:t> </a:t>
            </a:r>
            <a:r>
              <a:rPr lang="fr-CH" dirty="0" err="1"/>
              <a:t>velocity</a:t>
            </a:r>
            <a:r>
              <a:rPr lang="fr-CH" dirty="0"/>
              <a:t> to </a:t>
            </a:r>
            <a:r>
              <a:rPr lang="fr-CH" dirty="0" err="1"/>
              <a:t>increase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density</a:t>
            </a:r>
            <a:r>
              <a:rPr lang="fr-CH" dirty="0"/>
              <a:t>.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/>
              <a:t>Main </a:t>
            </a:r>
            <a:r>
              <a:rPr lang="fr-CH" dirty="0" err="1"/>
              <a:t>concerns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: </a:t>
            </a:r>
            <a:r>
              <a:rPr lang="fr-CH" dirty="0" err="1"/>
              <a:t>viscous</a:t>
            </a:r>
            <a:r>
              <a:rPr lang="fr-CH" dirty="0"/>
              <a:t> air drag (</a:t>
            </a:r>
            <a:r>
              <a:rPr lang="fr-CH" dirty="0" err="1"/>
              <a:t>solved</a:t>
            </a:r>
            <a:r>
              <a:rPr lang="fr-CH" dirty="0"/>
              <a:t> by putting </a:t>
            </a:r>
            <a:r>
              <a:rPr lang="fr-CH" dirty="0" err="1"/>
              <a:t>inside</a:t>
            </a:r>
            <a:r>
              <a:rPr lang="fr-CH" dirty="0"/>
              <a:t> vacuum </a:t>
            </a:r>
            <a:r>
              <a:rPr lang="fr-CH" dirty="0" err="1"/>
              <a:t>chamber</a:t>
            </a:r>
            <a:r>
              <a:rPr lang="fr-CH" dirty="0"/>
              <a:t>), </a:t>
            </a:r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/>
              <a:t>strength</a:t>
            </a:r>
            <a:r>
              <a:rPr lang="fr-CH" dirty="0"/>
              <a:t> (</a:t>
            </a:r>
            <a:r>
              <a:rPr lang="fr-CH" dirty="0" err="1"/>
              <a:t>carbon</a:t>
            </a:r>
            <a:r>
              <a:rPr lang="fr-CH" dirty="0"/>
              <a:t> </a:t>
            </a:r>
            <a:r>
              <a:rPr lang="fr-CH" dirty="0" err="1"/>
              <a:t>fiber</a:t>
            </a:r>
            <a:r>
              <a:rPr lang="fr-CH" dirty="0"/>
              <a:t> composite =&gt; 1 km/s) and </a:t>
            </a:r>
            <a:r>
              <a:rPr lang="fr-CH" b="1" dirty="0" err="1"/>
              <a:t>increasing</a:t>
            </a:r>
            <a:r>
              <a:rPr lang="fr-CH" b="1" dirty="0"/>
              <a:t> </a:t>
            </a:r>
            <a:r>
              <a:rPr lang="fr-CH" b="1" dirty="0" err="1"/>
              <a:t>bearing</a:t>
            </a:r>
            <a:r>
              <a:rPr lang="fr-CH" b="1" dirty="0"/>
              <a:t> </a:t>
            </a:r>
            <a:r>
              <a:rPr lang="fr-CH" b="1" dirty="0" err="1"/>
              <a:t>loss</a:t>
            </a:r>
            <a:r>
              <a:rPr lang="fr-CH" b="0" dirty="0"/>
              <a:t>. </a:t>
            </a:r>
            <a:endParaRPr lang="fr-CH" dirty="0"/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stored</a:t>
            </a:r>
            <a:r>
              <a:rPr lang="fr-CH" dirty="0"/>
              <a:t> in the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</a:t>
            </a:r>
            <a:r>
              <a:rPr lang="fr-CH" dirty="0" err="1"/>
              <a:t>itself</a:t>
            </a:r>
            <a:r>
              <a:rPr lang="fr-CH" dirty="0"/>
              <a:t>. Advanced </a:t>
            </a:r>
            <a:r>
              <a:rPr lang="fr-CH" dirty="0" err="1"/>
              <a:t>superconducting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 =&gt;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critical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density</a:t>
            </a:r>
            <a:r>
              <a:rPr lang="fr-CH" dirty="0"/>
              <a:t> =&gt; more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stored</a:t>
            </a:r>
            <a:r>
              <a:rPr lang="fr-CH" dirty="0"/>
              <a:t>. </a:t>
            </a:r>
            <a:r>
              <a:rPr lang="fr-CH" dirty="0" err="1"/>
              <a:t>Also</a:t>
            </a:r>
            <a:r>
              <a:rPr lang="fr-CH" dirty="0"/>
              <a:t> enable to </a:t>
            </a:r>
            <a:r>
              <a:rPr lang="fr-CH" dirty="0" err="1"/>
              <a:t>enhance</a:t>
            </a:r>
            <a:r>
              <a:rPr lang="fr-CH" dirty="0"/>
              <a:t> the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efficiency</a:t>
            </a:r>
            <a:r>
              <a:rPr lang="fr-CH" dirty="0"/>
              <a:t> of the system =&gt; </a:t>
            </a:r>
            <a:r>
              <a:rPr lang="fr-CH" dirty="0" err="1"/>
              <a:t>reducing</a:t>
            </a:r>
            <a:r>
              <a:rPr lang="fr-CH" dirty="0"/>
              <a:t> </a:t>
            </a:r>
            <a:r>
              <a:rPr lang="fr-CH" dirty="0" err="1"/>
              <a:t>waste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 =&gt; </a:t>
            </a:r>
            <a:r>
              <a:rPr lang="fr-CH" dirty="0" err="1"/>
              <a:t>essentially</a:t>
            </a:r>
            <a:r>
              <a:rPr lang="fr-CH" dirty="0"/>
              <a:t> more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stored</a:t>
            </a:r>
            <a:r>
              <a:rPr lang="fr-CH" dirty="0"/>
              <a:t>. </a:t>
            </a:r>
            <a:r>
              <a:rPr lang="fr-CH" dirty="0" err="1"/>
              <a:t>Also</a:t>
            </a:r>
            <a:r>
              <a:rPr lang="fr-CH" dirty="0"/>
              <a:t> HTS =&gt; </a:t>
            </a: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r>
              <a:rPr lang="fr-CH" dirty="0"/>
              <a:t> =&gt; </a:t>
            </a: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wasted</a:t>
            </a:r>
            <a:r>
              <a:rPr lang="fr-CH" dirty="0"/>
              <a:t>. Use YBCO 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 err="1"/>
              <a:t>Grid</a:t>
            </a:r>
            <a:r>
              <a:rPr lang="fr-CH" dirty="0"/>
              <a:t>: </a:t>
            </a:r>
            <a:r>
              <a:rPr lang="fr-CH" dirty="0" err="1"/>
              <a:t>superconducting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 = </a:t>
            </a:r>
            <a:r>
              <a:rPr lang="fr-CH" dirty="0" err="1"/>
              <a:t>reduced</a:t>
            </a:r>
            <a:r>
              <a:rPr lang="fr-CH" dirty="0"/>
              <a:t> </a:t>
            </a:r>
            <a:r>
              <a:rPr lang="fr-CH" dirty="0" err="1"/>
              <a:t>losses</a:t>
            </a:r>
            <a:r>
              <a:rPr lang="fr-CH" dirty="0"/>
              <a:t>, </a:t>
            </a:r>
            <a:r>
              <a:rPr lang="fr-CH" dirty="0" err="1"/>
              <a:t>smaller</a:t>
            </a:r>
            <a:r>
              <a:rPr lang="fr-CH" dirty="0"/>
              <a:t> </a:t>
            </a:r>
            <a:r>
              <a:rPr lang="fr-CH" dirty="0" err="1"/>
              <a:t>footprint</a:t>
            </a:r>
            <a:r>
              <a:rPr lang="fr-CH" dirty="0"/>
              <a:t> (</a:t>
            </a:r>
            <a:r>
              <a:rPr lang="fr-CH" dirty="0" err="1"/>
              <a:t>smaller</a:t>
            </a:r>
            <a:r>
              <a:rPr lang="fr-CH" dirty="0"/>
              <a:t> </a:t>
            </a:r>
            <a:r>
              <a:rPr lang="fr-CH" dirty="0" err="1"/>
              <a:t>cables</a:t>
            </a:r>
            <a:r>
              <a:rPr lang="fr-CH" dirty="0"/>
              <a:t>) and </a:t>
            </a:r>
            <a:r>
              <a:rPr lang="fr-CH" dirty="0" err="1"/>
              <a:t>thus</a:t>
            </a:r>
            <a:r>
              <a:rPr lang="fr-CH" dirty="0"/>
              <a:t> </a:t>
            </a:r>
            <a:r>
              <a:rPr lang="fr-CH" dirty="0" err="1"/>
              <a:t>environmental</a:t>
            </a:r>
            <a:r>
              <a:rPr lang="fr-CH" dirty="0"/>
              <a:t> impact. Main limitation: use of </a:t>
            </a:r>
            <a:r>
              <a:rPr lang="fr-CH" dirty="0" err="1"/>
              <a:t>cryogenic</a:t>
            </a:r>
            <a:r>
              <a:rPr lang="fr-CH" dirty="0"/>
              <a:t> system. </a:t>
            </a:r>
            <a:r>
              <a:rPr lang="fr-CH" dirty="0" err="1"/>
              <a:t>Studies</a:t>
            </a:r>
            <a:r>
              <a:rPr lang="fr-CH" dirty="0"/>
              <a:t> on </a:t>
            </a:r>
            <a:r>
              <a:rPr lang="fr-CH" dirty="0" err="1"/>
              <a:t>Magnesium</a:t>
            </a:r>
            <a:r>
              <a:rPr lang="fr-CH" dirty="0"/>
              <a:t> </a:t>
            </a:r>
            <a:r>
              <a:rPr lang="fr-CH" dirty="0" err="1"/>
              <a:t>Diborite</a:t>
            </a:r>
            <a:r>
              <a:rPr lang="fr-CH" dirty="0"/>
              <a:t> MgB2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45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NMR and MRI are </a:t>
            </a:r>
            <a:r>
              <a:rPr lang="fr-CH" dirty="0" err="1"/>
              <a:t>exactly</a:t>
            </a:r>
            <a:r>
              <a:rPr lang="fr-CH" dirty="0"/>
              <a:t> the </a:t>
            </a:r>
            <a:r>
              <a:rPr lang="fr-CH" dirty="0" err="1"/>
              <a:t>same</a:t>
            </a:r>
            <a:r>
              <a:rPr lang="fr-CH" dirty="0"/>
              <a:t> </a:t>
            </a:r>
            <a:r>
              <a:rPr lang="fr-CH" dirty="0" err="1"/>
              <a:t>principle</a:t>
            </a:r>
            <a:r>
              <a:rPr lang="fr-CH" dirty="0"/>
              <a:t> (</a:t>
            </a:r>
            <a:r>
              <a:rPr lang="fr-CH" dirty="0" err="1"/>
              <a:t>analysing</a:t>
            </a:r>
            <a:r>
              <a:rPr lang="fr-CH" dirty="0"/>
              <a:t> the signal </a:t>
            </a:r>
            <a:r>
              <a:rPr lang="fr-CH" dirty="0" err="1"/>
              <a:t>coming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excited</a:t>
            </a:r>
            <a:r>
              <a:rPr lang="fr-CH" dirty="0"/>
              <a:t> </a:t>
            </a:r>
            <a:r>
              <a:rPr lang="fr-CH" dirty="0" err="1"/>
              <a:t>particles</a:t>
            </a:r>
            <a:r>
              <a:rPr lang="fr-CH" dirty="0"/>
              <a:t> in a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to </a:t>
            </a:r>
            <a:r>
              <a:rPr lang="fr-CH" dirty="0" err="1"/>
              <a:t>investigate</a:t>
            </a:r>
            <a:r>
              <a:rPr lang="fr-CH" dirty="0"/>
              <a:t> the structure and composition of the </a:t>
            </a:r>
            <a:r>
              <a:rPr lang="fr-CH" dirty="0" err="1"/>
              <a:t>sample</a:t>
            </a:r>
            <a:r>
              <a:rPr lang="fr-CH" dirty="0"/>
              <a:t>, tissue etc.). MRI </a:t>
            </a:r>
            <a:r>
              <a:rPr lang="fr-CH" dirty="0" err="1"/>
              <a:t>is</a:t>
            </a:r>
            <a:r>
              <a:rPr lang="fr-CH" dirty="0"/>
              <a:t> the application of NMR to </a:t>
            </a:r>
            <a:r>
              <a:rPr lang="fr-CH" dirty="0" err="1"/>
              <a:t>medical</a:t>
            </a:r>
            <a:r>
              <a:rPr lang="fr-CH" dirty="0"/>
              <a:t> </a:t>
            </a:r>
            <a:r>
              <a:rPr lang="fr-CH" dirty="0" err="1"/>
              <a:t>imaging</a:t>
            </a:r>
            <a:r>
              <a:rPr lang="fr-CH" dirty="0"/>
              <a:t>, </a:t>
            </a:r>
            <a:r>
              <a:rPr lang="fr-CH" dirty="0" err="1"/>
              <a:t>with</a:t>
            </a:r>
            <a:r>
              <a:rPr lang="fr-CH" dirty="0"/>
              <a:t> the addition of </a:t>
            </a:r>
            <a:r>
              <a:rPr lang="fr-CH" i="1" dirty="0"/>
              <a:t>gradients</a:t>
            </a:r>
            <a:r>
              <a:rPr lang="fr-CH" i="0" dirty="0"/>
              <a:t> </a:t>
            </a:r>
            <a:r>
              <a:rPr lang="fr-CH" i="0" dirty="0" err="1"/>
              <a:t>which</a:t>
            </a:r>
            <a:r>
              <a:rPr lang="fr-CH" i="0" dirty="0"/>
              <a:t> are </a:t>
            </a:r>
            <a:r>
              <a:rPr lang="fr-CH" i="0" dirty="0" err="1"/>
              <a:t>used</a:t>
            </a:r>
            <a:r>
              <a:rPr lang="fr-CH" i="0" dirty="0"/>
              <a:t> for spatial </a:t>
            </a:r>
            <a:r>
              <a:rPr lang="fr-CH" i="0" dirty="0" err="1"/>
              <a:t>resolution</a:t>
            </a:r>
            <a:r>
              <a:rPr lang="fr-CH" i="0" dirty="0"/>
              <a:t>. High </a:t>
            </a:r>
            <a:r>
              <a:rPr lang="fr-CH" i="0" dirty="0" err="1"/>
              <a:t>magnetic</a:t>
            </a:r>
            <a:r>
              <a:rPr lang="fr-CH" i="0" dirty="0"/>
              <a:t> </a:t>
            </a:r>
            <a:r>
              <a:rPr lang="fr-CH" i="0" dirty="0" err="1"/>
              <a:t>fields</a:t>
            </a:r>
            <a:r>
              <a:rPr lang="fr-CH" i="0" dirty="0"/>
              <a:t> are </a:t>
            </a:r>
            <a:r>
              <a:rPr lang="fr-CH" i="0" dirty="0" err="1"/>
              <a:t>necessary</a:t>
            </a:r>
            <a:r>
              <a:rPr lang="fr-CH" i="0" dirty="0"/>
              <a:t> to </a:t>
            </a:r>
            <a:r>
              <a:rPr lang="fr-CH" i="0" dirty="0" err="1"/>
              <a:t>increase</a:t>
            </a:r>
            <a:r>
              <a:rPr lang="fr-CH" i="0" dirty="0"/>
              <a:t> the </a:t>
            </a:r>
            <a:r>
              <a:rPr lang="fr-CH" i="0" dirty="0" err="1"/>
              <a:t>sensitivity</a:t>
            </a:r>
            <a:r>
              <a:rPr lang="fr-CH" i="0" dirty="0"/>
              <a:t> of </a:t>
            </a:r>
            <a:r>
              <a:rPr lang="fr-CH" i="0" dirty="0" err="1"/>
              <a:t>this</a:t>
            </a:r>
            <a:r>
              <a:rPr lang="fr-CH" i="0" dirty="0"/>
              <a:t> </a:t>
            </a:r>
            <a:r>
              <a:rPr lang="fr-CH" i="0" dirty="0" err="1"/>
              <a:t>phenomenon</a:t>
            </a:r>
            <a:r>
              <a:rPr lang="fr-CH" i="0" dirty="0"/>
              <a:t>.</a:t>
            </a:r>
            <a:endParaRPr lang="en-US" i="0" dirty="0"/>
          </a:p>
          <a:p>
            <a:r>
              <a:rPr lang="en-US" i="0" dirty="0"/>
              <a:t>But NMR can be used for a wider range of phenomena in research requiring structural and composition analysis, in particular in material science.</a:t>
            </a:r>
          </a:p>
          <a:p>
            <a:endParaRPr lang="en-US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dirty="0"/>
              <a:t>MRI magnetic field: typically 0.5 – 1.5 Tesla but also studies at ultra high fields (&gt; 10T). 7T starting to arrive in some hospitals. Working on &gt; 11.7T. Issues with Specific Absorption Rate of energy by the patient, more T &gt;= higher SAR + more sensitivity to ferrous metal objects.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dirty="0"/>
              <a:t>NMR and MRI: higher field =&gt; clearer image, higher SNR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dirty="0"/>
              <a:t>NMR spectroscopy: </a:t>
            </a:r>
            <a:r>
              <a:rPr lang="fr-CH" i="0" dirty="0"/>
              <a:t>1-24 T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17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Maglev</a:t>
            </a:r>
            <a:r>
              <a:rPr lang="fr-CH" dirty="0"/>
              <a:t> for train: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/>
              <a:t>6 </a:t>
            </a:r>
            <a:r>
              <a:rPr lang="fr-CH" dirty="0" err="1"/>
              <a:t>operational</a:t>
            </a:r>
            <a:r>
              <a:rPr lang="fr-CH" dirty="0"/>
              <a:t> trains (3 China, 2 South </a:t>
            </a:r>
            <a:r>
              <a:rPr lang="fr-CH" dirty="0" err="1"/>
              <a:t>Korea</a:t>
            </a:r>
            <a:r>
              <a:rPr lang="fr-CH" dirty="0"/>
              <a:t>, 1 Japan). </a:t>
            </a:r>
            <a:r>
              <a:rPr lang="fr-CH" dirty="0" err="1"/>
              <a:t>Currently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operational</a:t>
            </a:r>
            <a:r>
              <a:rPr lang="fr-CH" dirty="0"/>
              <a:t> </a:t>
            </a:r>
            <a:r>
              <a:rPr lang="fr-CH" dirty="0" err="1"/>
              <a:t>track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30km </a:t>
            </a:r>
            <a:r>
              <a:rPr lang="fr-CH" dirty="0" err="1"/>
              <a:t>between</a:t>
            </a:r>
            <a:r>
              <a:rPr lang="fr-CH" dirty="0"/>
              <a:t> Shanghai and </a:t>
            </a:r>
            <a:r>
              <a:rPr lang="fr-CH" dirty="0" err="1"/>
              <a:t>its</a:t>
            </a:r>
            <a:r>
              <a:rPr lang="fr-CH" dirty="0"/>
              <a:t> </a:t>
            </a:r>
            <a:r>
              <a:rPr lang="fr-CH" dirty="0" err="1"/>
              <a:t>airport</a:t>
            </a:r>
            <a:r>
              <a:rPr lang="fr-CH" dirty="0"/>
              <a:t> (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worth</a:t>
            </a:r>
            <a:r>
              <a:rPr lang="fr-CH" dirty="0"/>
              <a:t> at all </a:t>
            </a:r>
            <a:r>
              <a:rPr lang="fr-CH" dirty="0" err="1"/>
              <a:t>because</a:t>
            </a:r>
            <a:r>
              <a:rPr lang="fr-CH" dirty="0"/>
              <a:t> of the time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takes</a:t>
            </a:r>
            <a:r>
              <a:rPr lang="fr-CH" dirty="0"/>
              <a:t> to </a:t>
            </a:r>
            <a:r>
              <a:rPr lang="fr-CH" dirty="0" err="1"/>
              <a:t>accelerate</a:t>
            </a:r>
            <a:r>
              <a:rPr lang="fr-CH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/>
              <a:t>Picture = LO. Plan to </a:t>
            </a:r>
            <a:r>
              <a:rPr lang="fr-CH" dirty="0" err="1"/>
              <a:t>join</a:t>
            </a:r>
            <a:r>
              <a:rPr lang="fr-CH" dirty="0"/>
              <a:t> Tokyo to Nagoya (285 km) in 2027, </a:t>
            </a:r>
            <a:r>
              <a:rPr lang="fr-CH" dirty="0" err="1"/>
              <a:t>then</a:t>
            </a:r>
            <a:r>
              <a:rPr lang="fr-CH" dirty="0"/>
              <a:t> to Osaka (438km), 10cm </a:t>
            </a:r>
            <a:r>
              <a:rPr lang="fr-CH" dirty="0" err="1"/>
              <a:t>levitation</a:t>
            </a:r>
            <a:r>
              <a:rPr lang="fr-CH" dirty="0"/>
              <a:t>, 500 km/h.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passively</a:t>
            </a:r>
            <a:r>
              <a:rPr lang="fr-CH" dirty="0"/>
              <a:t> </a:t>
            </a:r>
            <a:r>
              <a:rPr lang="fr-CH" dirty="0" err="1"/>
              <a:t>controlled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levitation</a:t>
            </a:r>
            <a:r>
              <a:rPr lang="fr-CH" dirty="0"/>
              <a:t>,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operate</a:t>
            </a:r>
            <a:r>
              <a:rPr lang="fr-CH" dirty="0"/>
              <a:t> </a:t>
            </a:r>
            <a:r>
              <a:rPr lang="fr-CH" dirty="0" err="1"/>
              <a:t>when</a:t>
            </a:r>
            <a:r>
              <a:rPr lang="fr-CH" dirty="0"/>
              <a:t> the train </a:t>
            </a:r>
            <a:r>
              <a:rPr lang="fr-CH" dirty="0" err="1"/>
              <a:t>goes</a:t>
            </a:r>
            <a:r>
              <a:rPr lang="fr-CH" dirty="0"/>
              <a:t> fast </a:t>
            </a:r>
            <a:r>
              <a:rPr lang="fr-CH" dirty="0" err="1"/>
              <a:t>enough</a:t>
            </a:r>
            <a:r>
              <a:rPr lang="fr-CH" dirty="0"/>
              <a:t> (100 km/h). SC-</a:t>
            </a:r>
            <a:r>
              <a:rPr lang="fr-CH" dirty="0" err="1"/>
              <a:t>Maglev</a:t>
            </a:r>
            <a:r>
              <a:rPr lang="fr-CH" dirty="0"/>
              <a:t>,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NbTi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 </a:t>
            </a:r>
            <a:r>
              <a:rPr lang="fr-CH" dirty="0" err="1"/>
              <a:t>cooled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liquid</a:t>
            </a:r>
            <a:r>
              <a:rPr lang="fr-CH" dirty="0"/>
              <a:t> He in a </a:t>
            </a:r>
            <a:r>
              <a:rPr lang="fr-CH" dirty="0" err="1"/>
              <a:t>thermoacoustic</a:t>
            </a:r>
            <a:r>
              <a:rPr lang="fr-CH" dirty="0"/>
              <a:t> </a:t>
            </a:r>
            <a:r>
              <a:rPr lang="fr-CH" dirty="0" err="1"/>
              <a:t>cooler</a:t>
            </a:r>
            <a:r>
              <a:rPr lang="fr-CH" dirty="0"/>
              <a:t>. </a:t>
            </a:r>
            <a:r>
              <a:rPr lang="fr-CH" dirty="0" err="1"/>
              <a:t>Powerful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</a:t>
            </a:r>
            <a:r>
              <a:rPr lang="fr-CH" dirty="0" err="1"/>
              <a:t>diverted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the </a:t>
            </a:r>
            <a:r>
              <a:rPr lang="fr-CH" dirty="0" err="1"/>
              <a:t>passengers</a:t>
            </a:r>
            <a:r>
              <a:rPr lang="fr-CH" dirty="0"/>
              <a:t> by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electric</a:t>
            </a:r>
            <a:r>
              <a:rPr lang="fr-CH" dirty="0"/>
              <a:t> </a:t>
            </a:r>
            <a:r>
              <a:rPr lang="fr-CH" dirty="0" err="1"/>
              <a:t>steel</a:t>
            </a:r>
            <a:r>
              <a:rPr lang="fr-CH" dirty="0"/>
              <a:t> </a:t>
            </a:r>
            <a:r>
              <a:rPr lang="fr-CH" dirty="0" err="1"/>
              <a:t>shielding</a:t>
            </a:r>
            <a:r>
              <a:rPr lang="fr-CH" dirty="0"/>
              <a:t> + </a:t>
            </a:r>
            <a:r>
              <a:rPr lang="fr-CH" dirty="0" err="1"/>
              <a:t>alternated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there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 </a:t>
            </a:r>
            <a:r>
              <a:rPr lang="fr-CH" dirty="0" err="1"/>
              <a:t>safe</a:t>
            </a:r>
            <a:r>
              <a:rPr lang="fr-CH" dirty="0"/>
              <a:t> «</a:t>
            </a:r>
            <a:r>
              <a:rPr lang="fr-CH" dirty="0" err="1"/>
              <a:t>bubble</a:t>
            </a:r>
            <a:r>
              <a:rPr lang="fr-CH" dirty="0"/>
              <a:t>» </a:t>
            </a:r>
            <a:r>
              <a:rPr lang="fr-CH" dirty="0" err="1"/>
              <a:t>around</a:t>
            </a:r>
            <a:r>
              <a:rPr lang="fr-CH" dirty="0"/>
              <a:t> the </a:t>
            </a:r>
            <a:r>
              <a:rPr lang="fr-CH" dirty="0" err="1"/>
              <a:t>passengers</a:t>
            </a:r>
            <a:r>
              <a:rPr lang="fr-CH" dirty="0"/>
              <a:t> =&gt; </a:t>
            </a:r>
            <a:r>
              <a:rPr lang="fr-CH" dirty="0" err="1"/>
              <a:t>reduced</a:t>
            </a:r>
            <a:r>
              <a:rPr lang="fr-CH" dirty="0"/>
              <a:t> to 0.5 </a:t>
            </a:r>
            <a:r>
              <a:rPr lang="fr-CH" dirty="0" err="1"/>
              <a:t>mT</a:t>
            </a:r>
            <a:r>
              <a:rPr lang="fr-CH" dirty="0"/>
              <a:t>. Tracks made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material</a:t>
            </a:r>
            <a:endParaRPr lang="fr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/>
              <a:t>Train </a:t>
            </a:r>
            <a:r>
              <a:rPr lang="fr-CH" dirty="0" err="1"/>
              <a:t>accelerated</a:t>
            </a:r>
            <a:r>
              <a:rPr lang="fr-CH" dirty="0"/>
              <a:t>/</a:t>
            </a:r>
            <a:r>
              <a:rPr lang="fr-CH" dirty="0" err="1"/>
              <a:t>decelarated</a:t>
            </a:r>
            <a:r>
              <a:rPr lang="fr-CH" dirty="0"/>
              <a:t>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linear</a:t>
            </a:r>
            <a:r>
              <a:rPr lang="fr-CH" dirty="0"/>
              <a:t> </a:t>
            </a:r>
            <a:r>
              <a:rPr lang="fr-CH" dirty="0" err="1"/>
              <a:t>alternating</a:t>
            </a:r>
            <a:r>
              <a:rPr lang="fr-CH" dirty="0"/>
              <a:t> </a:t>
            </a:r>
            <a:r>
              <a:rPr lang="fr-CH" dirty="0" err="1"/>
              <a:t>electric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, </a:t>
            </a:r>
            <a:r>
              <a:rPr lang="fr-CH" dirty="0" err="1"/>
              <a:t>airbrake</a:t>
            </a:r>
            <a:endParaRPr lang="fr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/>
              <a:t>Power </a:t>
            </a:r>
            <a:r>
              <a:rPr lang="fr-CH" dirty="0" err="1"/>
              <a:t>generated</a:t>
            </a:r>
            <a:r>
              <a:rPr lang="fr-CH" dirty="0"/>
              <a:t> by induction </a:t>
            </a:r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generates</a:t>
            </a:r>
            <a:r>
              <a:rPr lang="fr-CH" dirty="0"/>
              <a:t> </a:t>
            </a:r>
            <a:r>
              <a:rPr lang="fr-CH" dirty="0" err="1"/>
              <a:t>electricity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changing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. This </a:t>
            </a:r>
            <a:r>
              <a:rPr lang="fr-CH" dirty="0" err="1"/>
              <a:t>generates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drag, but </a:t>
            </a:r>
            <a:r>
              <a:rPr lang="fr-CH" dirty="0" err="1"/>
              <a:t>still</a:t>
            </a:r>
            <a:r>
              <a:rPr lang="fr-CH" dirty="0"/>
              <a:t> efficient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weather</a:t>
            </a:r>
            <a:r>
              <a:rPr lang="fr-CH" dirty="0"/>
              <a:t> condition, </a:t>
            </a:r>
            <a:r>
              <a:rPr lang="fr-CH" dirty="0" err="1"/>
              <a:t>low</a:t>
            </a:r>
            <a:r>
              <a:rPr lang="fr-CH" dirty="0"/>
              <a:t> maintenance </a:t>
            </a:r>
            <a:r>
              <a:rPr lang="fr-CH" dirty="0" err="1"/>
              <a:t>costs</a:t>
            </a:r>
            <a:endParaRPr lang="fr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/>
              <a:t>Challenges: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entire</a:t>
            </a:r>
            <a:r>
              <a:rPr lang="fr-CH" dirty="0"/>
              <a:t> new </a:t>
            </a:r>
            <a:r>
              <a:rPr lang="fr-CH" dirty="0" err="1"/>
              <a:t>tracks</a:t>
            </a:r>
            <a:r>
              <a:rPr lang="fr-CH" dirty="0"/>
              <a:t>, </a:t>
            </a: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, more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required</a:t>
            </a:r>
            <a:r>
              <a:rPr lang="fr-CH" dirty="0"/>
              <a:t> for more speed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dirty="0"/>
          </a:p>
          <a:p>
            <a:pPr marL="0" indent="0">
              <a:buFont typeface="Arial" panose="020B0604020202020204" pitchFamily="34" charset="0"/>
              <a:buNone/>
            </a:pPr>
            <a:endParaRPr lang="fr-CH" dirty="0"/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941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Magnetic </a:t>
            </a:r>
            <a:r>
              <a:rPr lang="fr-CH" dirty="0" err="1"/>
              <a:t>separation</a:t>
            </a:r>
            <a:r>
              <a:rPr lang="fr-CH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 err="1"/>
              <a:t>Used</a:t>
            </a:r>
            <a:r>
              <a:rPr lang="fr-CH" sz="1100" dirty="0"/>
              <a:t> to </a:t>
            </a:r>
            <a:r>
              <a:rPr lang="fr-CH" sz="1100" dirty="0" err="1"/>
              <a:t>separate</a:t>
            </a:r>
            <a:r>
              <a:rPr lang="fr-CH" sz="1100" dirty="0"/>
              <a:t> </a:t>
            </a:r>
            <a:r>
              <a:rPr lang="fr-CH" sz="1100" dirty="0" err="1"/>
              <a:t>magnetic</a:t>
            </a:r>
            <a:r>
              <a:rPr lang="fr-CH" sz="1100" dirty="0"/>
              <a:t> </a:t>
            </a:r>
            <a:r>
              <a:rPr lang="fr-CH" sz="1100" dirty="0" err="1"/>
              <a:t>metals</a:t>
            </a:r>
            <a:r>
              <a:rPr lang="fr-CH" sz="1100" dirty="0"/>
              <a:t> </a:t>
            </a:r>
            <a:r>
              <a:rPr lang="fr-CH" sz="1100" dirty="0" err="1"/>
              <a:t>from</a:t>
            </a:r>
            <a:r>
              <a:rPr lang="fr-CH" sz="1100" dirty="0"/>
              <a:t> </a:t>
            </a:r>
            <a:r>
              <a:rPr lang="fr-CH" sz="1100" dirty="0" err="1"/>
              <a:t>rest</a:t>
            </a:r>
            <a:r>
              <a:rPr lang="fr-CH" sz="1100" dirty="0"/>
              <a:t>, </a:t>
            </a:r>
            <a:r>
              <a:rPr lang="fr-CH" sz="1100" dirty="0" err="1"/>
              <a:t>also</a:t>
            </a:r>
            <a:r>
              <a:rPr lang="fr-CH" sz="1100" dirty="0"/>
              <a:t> </a:t>
            </a:r>
            <a:r>
              <a:rPr lang="fr-CH" sz="1100" dirty="0" err="1"/>
              <a:t>useful</a:t>
            </a:r>
            <a:r>
              <a:rPr lang="fr-CH" sz="1100" dirty="0"/>
              <a:t> for </a:t>
            </a:r>
            <a:r>
              <a:rPr lang="fr-CH" sz="1100" dirty="0" err="1"/>
              <a:t>stream</a:t>
            </a:r>
            <a:r>
              <a:rPr lang="fr-CH" sz="1100" dirty="0"/>
              <a:t> purification, </a:t>
            </a:r>
            <a:r>
              <a:rPr lang="fr-CH" sz="1100" dirty="0" err="1"/>
              <a:t>food</a:t>
            </a:r>
            <a:r>
              <a:rPr lang="fr-CH" sz="1100" dirty="0"/>
              <a:t> </a:t>
            </a:r>
            <a:r>
              <a:rPr lang="fr-CH" sz="1100" dirty="0" err="1"/>
              <a:t>processing</a:t>
            </a:r>
            <a:r>
              <a:rPr lang="fr-CH" sz="1100" dirty="0"/>
              <a:t>, textiles, </a:t>
            </a:r>
            <a:r>
              <a:rPr lang="fr-CH" sz="1100" dirty="0" err="1"/>
              <a:t>microbiology</a:t>
            </a:r>
            <a:r>
              <a:rPr lang="fr-CH" sz="1100" dirty="0"/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/>
              <a:t>High </a:t>
            </a:r>
            <a:r>
              <a:rPr lang="fr-CH" sz="1100" dirty="0" err="1"/>
              <a:t>fields</a:t>
            </a:r>
            <a:r>
              <a:rPr lang="fr-CH" sz="1100" dirty="0"/>
              <a:t> </a:t>
            </a:r>
            <a:r>
              <a:rPr lang="fr-CH" sz="1100" dirty="0" err="1"/>
              <a:t>used</a:t>
            </a:r>
            <a:r>
              <a:rPr lang="fr-CH" sz="1100" dirty="0"/>
              <a:t> for </a:t>
            </a:r>
            <a:r>
              <a:rPr lang="fr-CH" sz="1100" dirty="0" err="1"/>
              <a:t>separating</a:t>
            </a:r>
            <a:r>
              <a:rPr lang="fr-CH" sz="1100" dirty="0"/>
              <a:t> </a:t>
            </a:r>
            <a:r>
              <a:rPr lang="fr-CH" sz="1100" dirty="0" err="1"/>
              <a:t>weakly</a:t>
            </a:r>
            <a:r>
              <a:rPr lang="fr-CH" sz="1100" dirty="0"/>
              <a:t> </a:t>
            </a:r>
            <a:r>
              <a:rPr lang="fr-CH" sz="1100" dirty="0" err="1"/>
              <a:t>magnetic</a:t>
            </a:r>
            <a:r>
              <a:rPr lang="fr-CH" sz="1100" dirty="0"/>
              <a:t> </a:t>
            </a:r>
            <a:r>
              <a:rPr lang="fr-CH" sz="1100" dirty="0" err="1"/>
              <a:t>materials</a:t>
            </a:r>
            <a:r>
              <a:rPr lang="fr-CH" sz="11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/>
              <a:t>High Gradient Magnetic </a:t>
            </a:r>
            <a:r>
              <a:rPr lang="fr-CH" sz="1100" dirty="0" err="1"/>
              <a:t>Separation</a:t>
            </a:r>
            <a:r>
              <a:rPr lang="fr-CH" sz="1100" dirty="0"/>
              <a:t> </a:t>
            </a:r>
            <a:r>
              <a:rPr lang="fr-CH" sz="1100" dirty="0" err="1"/>
              <a:t>using</a:t>
            </a:r>
            <a:r>
              <a:rPr lang="fr-CH" sz="1100" dirty="0"/>
              <a:t> </a:t>
            </a:r>
            <a:r>
              <a:rPr lang="fr-CH" sz="1100" dirty="0" err="1"/>
              <a:t>superconductors</a:t>
            </a:r>
            <a:r>
              <a:rPr lang="fr-CH" sz="1100" dirty="0"/>
              <a:t>, </a:t>
            </a:r>
            <a:r>
              <a:rPr lang="fr-CH" sz="1100" dirty="0" err="1"/>
              <a:t>going</a:t>
            </a:r>
            <a:r>
              <a:rPr lang="fr-CH" sz="1100" dirty="0"/>
              <a:t> up to 7 T. =&gt; </a:t>
            </a:r>
            <a:r>
              <a:rPr lang="fr-CH" sz="1100" dirty="0" err="1"/>
              <a:t>higher</a:t>
            </a:r>
            <a:r>
              <a:rPr lang="fr-CH" sz="1100" dirty="0"/>
              <a:t> </a:t>
            </a:r>
            <a:r>
              <a:rPr lang="fr-CH" sz="1100" dirty="0" err="1"/>
              <a:t>separation</a:t>
            </a:r>
            <a:r>
              <a:rPr lang="fr-CH" sz="1100" dirty="0"/>
              <a:t> </a:t>
            </a:r>
            <a:r>
              <a:rPr lang="fr-CH" sz="1100" dirty="0" err="1"/>
              <a:t>efficiency</a:t>
            </a:r>
            <a:r>
              <a:rPr lang="fr-CH" sz="1100" dirty="0"/>
              <a:t>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/>
              <a:t>Main limitations: </a:t>
            </a:r>
            <a:r>
              <a:rPr lang="fr-CH" sz="1100" dirty="0" err="1"/>
              <a:t>particle</a:t>
            </a:r>
            <a:r>
              <a:rPr lang="fr-CH" sz="1100" dirty="0"/>
              <a:t> size, </a:t>
            </a:r>
            <a:r>
              <a:rPr lang="fr-CH" sz="1100" dirty="0" err="1"/>
              <a:t>powering</a:t>
            </a:r>
            <a:r>
              <a:rPr lang="fr-CH" sz="1100" dirty="0"/>
              <a:t> </a:t>
            </a:r>
            <a:r>
              <a:rPr lang="fr-CH" sz="1100" dirty="0" err="1"/>
              <a:t>systems</a:t>
            </a:r>
            <a:r>
              <a:rPr lang="fr-CH" sz="1100" dirty="0"/>
              <a:t> for SC magnets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1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H" sz="1100" dirty="0"/>
              <a:t>EM </a:t>
            </a:r>
            <a:r>
              <a:rPr lang="fr-CH" sz="1100" dirty="0" err="1"/>
              <a:t>stirring</a:t>
            </a:r>
            <a:r>
              <a:rPr lang="fr-CH" sz="110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 err="1"/>
              <a:t>Used</a:t>
            </a:r>
            <a:r>
              <a:rPr lang="fr-CH" sz="1100" dirty="0"/>
              <a:t> in </a:t>
            </a:r>
            <a:r>
              <a:rPr lang="fr-CH" sz="1100" dirty="0" err="1"/>
              <a:t>continuous</a:t>
            </a:r>
            <a:r>
              <a:rPr lang="fr-CH" sz="1100" dirty="0"/>
              <a:t> casting </a:t>
            </a:r>
            <a:r>
              <a:rPr lang="fr-CH" sz="1100" dirty="0" err="1"/>
              <a:t>processes</a:t>
            </a:r>
            <a:r>
              <a:rPr lang="fr-CH" sz="1100" dirty="0"/>
              <a:t> to </a:t>
            </a:r>
            <a:r>
              <a:rPr lang="fr-CH" sz="1100" dirty="0" err="1"/>
              <a:t>avoid</a:t>
            </a:r>
            <a:r>
              <a:rPr lang="fr-CH" sz="1100" dirty="0"/>
              <a:t> </a:t>
            </a:r>
            <a:r>
              <a:rPr lang="fr-CH" sz="1100" dirty="0" err="1"/>
              <a:t>dendritic</a:t>
            </a:r>
            <a:r>
              <a:rPr lang="fr-CH" sz="1100" dirty="0"/>
              <a:t> </a:t>
            </a:r>
            <a:r>
              <a:rPr lang="fr-CH" sz="1100" dirty="0" err="1"/>
              <a:t>solidifaction</a:t>
            </a:r>
            <a:r>
              <a:rPr lang="fr-CH" sz="1100" dirty="0"/>
              <a:t> at the </a:t>
            </a:r>
            <a:r>
              <a:rPr lang="fr-CH" sz="1100" dirty="0" err="1"/>
              <a:t>edges</a:t>
            </a:r>
            <a:r>
              <a:rPr lang="fr-CH" sz="1100" dirty="0"/>
              <a:t> and </a:t>
            </a:r>
            <a:r>
              <a:rPr lang="fr-CH" sz="1100" dirty="0" err="1"/>
              <a:t>increase</a:t>
            </a:r>
            <a:r>
              <a:rPr lang="fr-CH" sz="1100" dirty="0"/>
              <a:t> </a:t>
            </a:r>
            <a:r>
              <a:rPr lang="fr-CH" sz="1100" dirty="0" err="1"/>
              <a:t>heat</a:t>
            </a:r>
            <a:r>
              <a:rPr lang="fr-CH" sz="1100" dirty="0"/>
              <a:t> exchange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 err="1"/>
              <a:t>Higher</a:t>
            </a:r>
            <a:r>
              <a:rPr lang="fr-CH" sz="1100" dirty="0"/>
              <a:t> </a:t>
            </a:r>
            <a:r>
              <a:rPr lang="fr-CH" sz="1100" dirty="0" err="1"/>
              <a:t>yields</a:t>
            </a:r>
            <a:r>
              <a:rPr lang="fr-CH" sz="1100" dirty="0"/>
              <a:t>, </a:t>
            </a:r>
            <a:r>
              <a:rPr lang="fr-CH" sz="1100" dirty="0" err="1"/>
              <a:t>cleaner</a:t>
            </a:r>
            <a:r>
              <a:rPr lang="fr-CH" sz="1100" dirty="0"/>
              <a:t> </a:t>
            </a:r>
            <a:r>
              <a:rPr lang="fr-CH" sz="1100" dirty="0" err="1"/>
              <a:t>steel</a:t>
            </a:r>
            <a:r>
              <a:rPr lang="fr-CH" sz="1100" dirty="0"/>
              <a:t> </a:t>
            </a:r>
            <a:r>
              <a:rPr lang="fr-CH" sz="1100" dirty="0" err="1"/>
              <a:t>product</a:t>
            </a:r>
            <a:r>
              <a:rPr lang="fr-CH" sz="1100" dirty="0"/>
              <a:t>, no </a:t>
            </a:r>
            <a:r>
              <a:rPr lang="fr-CH" sz="1100" dirty="0" err="1"/>
              <a:t>moving</a:t>
            </a:r>
            <a:r>
              <a:rPr lang="fr-CH" sz="1100" dirty="0"/>
              <a:t> parts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 err="1"/>
              <a:t>Superconductors</a:t>
            </a:r>
            <a:r>
              <a:rPr lang="fr-CH" sz="1100" dirty="0"/>
              <a:t> not </a:t>
            </a:r>
            <a:r>
              <a:rPr lang="fr-CH" sz="1100" dirty="0" err="1"/>
              <a:t>really</a:t>
            </a:r>
            <a:r>
              <a:rPr lang="fr-CH" sz="1100" dirty="0"/>
              <a:t> </a:t>
            </a:r>
            <a:r>
              <a:rPr lang="fr-CH" sz="1100" dirty="0" err="1"/>
              <a:t>used</a:t>
            </a:r>
            <a:r>
              <a:rPr lang="fr-CH" sz="1100" dirty="0"/>
              <a:t> </a:t>
            </a:r>
            <a:r>
              <a:rPr lang="fr-CH" sz="1100" dirty="0" err="1"/>
              <a:t>now</a:t>
            </a:r>
            <a:r>
              <a:rPr lang="fr-CH" sz="1100" dirty="0"/>
              <a:t>, </a:t>
            </a:r>
            <a:r>
              <a:rPr lang="fr-CH" sz="1100" dirty="0" err="1"/>
              <a:t>fields</a:t>
            </a:r>
            <a:r>
              <a:rPr lang="fr-CH" sz="1100" dirty="0"/>
              <a:t> are </a:t>
            </a:r>
            <a:r>
              <a:rPr lang="fr-CH" sz="1100" dirty="0" err="1"/>
              <a:t>pretty</a:t>
            </a:r>
            <a:r>
              <a:rPr lang="fr-CH" sz="1100" dirty="0"/>
              <a:t> </a:t>
            </a:r>
            <a:r>
              <a:rPr lang="fr-CH" sz="1100" dirty="0" err="1"/>
              <a:t>low</a:t>
            </a:r>
            <a:r>
              <a:rPr lang="fr-CH" sz="1100" dirty="0"/>
              <a:t> (1-2T) but challenges in </a:t>
            </a:r>
            <a:r>
              <a:rPr lang="fr-CH" sz="1100" dirty="0" err="1"/>
              <a:t>field</a:t>
            </a:r>
            <a:r>
              <a:rPr lang="fr-CH" sz="1100" dirty="0"/>
              <a:t> </a:t>
            </a:r>
            <a:r>
              <a:rPr lang="fr-CH" sz="1100" dirty="0" err="1"/>
              <a:t>uniformity</a:t>
            </a:r>
            <a:r>
              <a:rPr lang="fr-CH" sz="1100" dirty="0"/>
              <a:t>, </a:t>
            </a:r>
            <a:r>
              <a:rPr lang="fr-CH" sz="1100" dirty="0" err="1"/>
              <a:t>cooling</a:t>
            </a:r>
            <a:r>
              <a:rPr lang="fr-CH" sz="1100" dirty="0"/>
              <a:t> </a:t>
            </a:r>
            <a:r>
              <a:rPr lang="fr-CH" sz="1100" dirty="0" err="1"/>
              <a:t>mechanisms</a:t>
            </a:r>
            <a:endParaRPr lang="fr-CH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89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HTS Demonstrator Magnet for Space (HDMS)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Developed with the </a:t>
            </a: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3"/>
              </a:rPr>
              <a:t>Italian Space Agency (ASI)</a:t>
            </a: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, the </a:t>
            </a: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4"/>
              </a:rPr>
              <a:t>University of Trento</a:t>
            </a: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, </a:t>
            </a: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5"/>
              </a:rPr>
              <a:t>TIFPA</a:t>
            </a: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 and </a:t>
            </a: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6"/>
              </a:rPr>
              <a:t>INFN Milano</a:t>
            </a: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11.9T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AMS-100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1000 times larger acceptance area than AMS-02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Main solenoid and compensation coils: 0.5T magnetic field, HTS operating at 55K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105km of superconducting tape in total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Challenges: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Balancing ultra-thin magnet design with mechanical resilience.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Space-specific constraints, such as limited cooling, high-energy storage, and vibration during launch.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HTS coils performances: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No resistance =&gt; less energy dissipation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High magnetic field strength with small coils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Lightweight =&gt; crucial for space mass budget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Reduced heat load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52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20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40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7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Enable exchange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27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06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89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00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Precursor</a:t>
            </a:r>
            <a:r>
              <a:rPr lang="fr-CH" dirty="0"/>
              <a:t> tube: </a:t>
            </a:r>
            <a:r>
              <a:rPr lang="fr-CH" dirty="0" err="1"/>
              <a:t>Intermediate</a:t>
            </a:r>
            <a:r>
              <a:rPr lang="fr-CH" dirty="0"/>
              <a:t> </a:t>
            </a:r>
            <a:r>
              <a:rPr lang="fr-CH" dirty="0" err="1"/>
              <a:t>products</a:t>
            </a:r>
            <a:r>
              <a:rPr lang="fr-CH" dirty="0"/>
              <a:t> </a:t>
            </a:r>
            <a:r>
              <a:rPr lang="fr-CH" dirty="0" err="1"/>
              <a:t>used</a:t>
            </a:r>
            <a:r>
              <a:rPr lang="fr-CH" dirty="0"/>
              <a:t> in </a:t>
            </a:r>
            <a:r>
              <a:rPr lang="fr-CH" dirty="0" err="1"/>
              <a:t>advanced</a:t>
            </a:r>
            <a:r>
              <a:rPr lang="fr-CH" dirty="0"/>
              <a:t> </a:t>
            </a:r>
            <a:r>
              <a:rPr lang="fr-CH" dirty="0" err="1"/>
              <a:t>manufacturing</a:t>
            </a:r>
            <a:r>
              <a:rPr lang="fr-CH" dirty="0"/>
              <a:t> process to </a:t>
            </a:r>
            <a:r>
              <a:rPr lang="fr-CH" dirty="0" err="1"/>
              <a:t>create</a:t>
            </a:r>
            <a:r>
              <a:rPr lang="fr-CH" dirty="0"/>
              <a:t> high-performance structures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2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75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535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8" y="2216427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9" y="4770556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7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8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7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41" y="130499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3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2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121689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5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5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5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4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Thomas.Rimbot@cern.ch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Enrico.Chesta@cern.ch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emf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TVTcVKUy3RzOj4f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Patents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22BB44-B0DE-7202-B189-7C4157E25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3"/>
            <a:ext cx="4313583" cy="467019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254 patents, 70% from industry =&gt; </a:t>
            </a:r>
            <a:r>
              <a:rPr lang="en-GB" sz="1800" dirty="0">
                <a:solidFill>
                  <a:srgbClr val="FF0000"/>
                </a:solidFill>
              </a:rPr>
              <a:t>High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business interest</a:t>
            </a:r>
            <a:r>
              <a:rPr lang="en-GB" sz="1800" dirty="0"/>
              <a:t> in HFM from the industry.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1800" dirty="0"/>
          </a:p>
          <a:p>
            <a:pPr algn="just">
              <a:buFont typeface="Wingdings" panose="05000000000000000000" pitchFamily="2" charset="2"/>
              <a:buChar char="Ø"/>
            </a:pPr>
            <a:endParaRPr lang="en-GB" sz="1800" dirty="0"/>
          </a:p>
          <a:p>
            <a:pPr algn="just">
              <a:buFont typeface="Wingdings" panose="05000000000000000000" pitchFamily="2" charset="2"/>
              <a:buChar char="Ø"/>
            </a:pPr>
            <a:endParaRPr lang="en-GB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Major applicants: Hitachi Cable, Bruker, Tokamak Energy, GE, Chinese Academy of Science, MIT =&gt; </a:t>
            </a:r>
            <a:r>
              <a:rPr lang="en-GB" sz="1800" dirty="0">
                <a:solidFill>
                  <a:srgbClr val="FF0000"/>
                </a:solidFill>
              </a:rPr>
              <a:t>potential partners/competitors</a:t>
            </a:r>
            <a:r>
              <a:rPr lang="en-GB" sz="1800" dirty="0"/>
              <a:t>.</a:t>
            </a:r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7FF63C-22CF-0F26-BDA1-0559CB4B4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111" y="1445042"/>
            <a:ext cx="4164960" cy="425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44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Patents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22BB44-B0DE-7202-B189-7C4157E25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467019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Patents applied mostly in Japan, US and China, not so much in CERN Member States (about 25% in Europe) =&gt; </a:t>
            </a:r>
            <a:r>
              <a:rPr lang="en-GB" sz="1800" dirty="0">
                <a:solidFill>
                  <a:srgbClr val="FF0000"/>
                </a:solidFill>
              </a:rPr>
              <a:t>strategic importance of HFM programme for European competitiveness</a:t>
            </a:r>
            <a:r>
              <a:rPr lang="en-GB" sz="1800" dirty="0">
                <a:solidFill>
                  <a:schemeClr val="tx2"/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4A9F06-FC3B-2BF8-D3E0-55FE88D4B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571" y="2215229"/>
            <a:ext cx="5138110" cy="34415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AF173D-E27C-A543-7659-D51877B8E776}"/>
              </a:ext>
            </a:extLst>
          </p:cNvPr>
          <p:cNvSpPr txBox="1"/>
          <p:nvPr/>
        </p:nvSpPr>
        <p:spPr>
          <a:xfrm>
            <a:off x="4570626" y="5789246"/>
            <a:ext cx="47408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WO</a:t>
            </a:r>
            <a:r>
              <a:rPr lang="en-US" sz="1100" dirty="0"/>
              <a:t> refers to patents filed internationally, and </a:t>
            </a:r>
            <a:r>
              <a:rPr lang="en-US" sz="1100" i="1" dirty="0"/>
              <a:t>EP</a:t>
            </a:r>
            <a:r>
              <a:rPr lang="en-US" sz="1100" dirty="0"/>
              <a:t> refers to patents filed across multiple European countries through a single application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2783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Patents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22BB44-B0DE-7202-B189-7C4157E25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3"/>
            <a:ext cx="7978888" cy="467019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Growth of patent numbers in specific categories =&gt; </a:t>
            </a:r>
            <a:r>
              <a:rPr lang="en-GB" sz="1800" dirty="0">
                <a:solidFill>
                  <a:srgbClr val="FF0000"/>
                </a:solidFill>
              </a:rPr>
              <a:t>promising trends</a:t>
            </a:r>
            <a:r>
              <a:rPr lang="en-GB" sz="1800" dirty="0">
                <a:solidFill>
                  <a:schemeClr val="tx2"/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053FD9-D987-CDDF-3334-5D9D0946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51" y="1804344"/>
            <a:ext cx="6690454" cy="444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82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 Family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6D3925B-1816-3810-6C4D-48263CD87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99047"/>
            <a:ext cx="6445624" cy="10657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IPC codes come with different amounts of occurrences: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Many patents =&gt; more </a:t>
            </a:r>
            <a:r>
              <a:rPr lang="en-GB" sz="1800" dirty="0">
                <a:solidFill>
                  <a:srgbClr val="FF0000"/>
                </a:solidFill>
              </a:rPr>
              <a:t>interest</a:t>
            </a:r>
            <a:r>
              <a:rPr lang="en-GB" sz="1800" dirty="0">
                <a:solidFill>
                  <a:schemeClr val="tx2"/>
                </a:solidFill>
              </a:rPr>
              <a:t>, higher </a:t>
            </a:r>
            <a:r>
              <a:rPr lang="en-GB" sz="1800" dirty="0">
                <a:solidFill>
                  <a:srgbClr val="FF0000"/>
                </a:solidFill>
              </a:rPr>
              <a:t>TRL</a:t>
            </a:r>
            <a:r>
              <a:rPr lang="en-GB" sz="1800" dirty="0"/>
              <a:t>.</a:t>
            </a:r>
            <a:endParaRPr lang="en-GB" sz="1800" dirty="0">
              <a:solidFill>
                <a:srgbClr val="FF0000"/>
              </a:solidFill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Few patents =&gt; more </a:t>
            </a:r>
            <a:r>
              <a:rPr lang="en-GB" sz="1800" dirty="0">
                <a:solidFill>
                  <a:srgbClr val="FF0000"/>
                </a:solidFill>
              </a:rPr>
              <a:t>opportunities</a:t>
            </a:r>
            <a:r>
              <a:rPr lang="en-GB" sz="1800" dirty="0">
                <a:solidFill>
                  <a:schemeClr val="tx2"/>
                </a:solidFill>
              </a:rPr>
              <a:t> for new research.</a:t>
            </a:r>
            <a:endParaRPr lang="en-GB" sz="2600" dirty="0">
              <a:solidFill>
                <a:schemeClr val="tx2"/>
              </a:solidFill>
            </a:endParaRPr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B88F8-6A60-FA27-278A-8CB7AE9DCA4D}"/>
              </a:ext>
            </a:extLst>
          </p:cNvPr>
          <p:cNvSpPr txBox="1">
            <a:spLocks/>
          </p:cNvSpPr>
          <p:nvPr/>
        </p:nvSpPr>
        <p:spPr>
          <a:xfrm>
            <a:off x="457199" y="1322833"/>
            <a:ext cx="8226853" cy="7569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800" i="1" dirty="0"/>
              <a:t>International Patent Classification (IPC): worldwide system to classify and categorize patents based on different technology sectors.</a:t>
            </a:r>
          </a:p>
          <a:p>
            <a:pPr marL="36576" indent="0" algn="just">
              <a:buNone/>
            </a:pPr>
            <a:endParaRPr lang="en-GB" sz="1800" dirty="0"/>
          </a:p>
        </p:txBody>
      </p:sp>
      <p:pic>
        <p:nvPicPr>
          <p:cNvPr id="9" name="Picture 8" descr="A graph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2C2B7A1D-20E0-53E5-53C6-E2A58A144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429000"/>
            <a:ext cx="4302862" cy="258640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0A0165D-393F-062F-5447-0D986646346B}"/>
              </a:ext>
            </a:extLst>
          </p:cNvPr>
          <p:cNvSpPr txBox="1">
            <a:spLocks/>
          </p:cNvSpPr>
          <p:nvPr/>
        </p:nvSpPr>
        <p:spPr>
          <a:xfrm>
            <a:off x="4760061" y="3476057"/>
            <a:ext cx="4350870" cy="265961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H01B (69 patents)</a:t>
            </a:r>
            <a:r>
              <a:rPr lang="en-GB" sz="900" dirty="0">
                <a:solidFill>
                  <a:schemeClr val="tx2"/>
                </a:solidFill>
              </a:rPr>
              <a:t>: cables; conductors; insulators; selection of materials for their conductive, insulating or dielectric properties.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H01F (58 patents)</a:t>
            </a:r>
            <a:r>
              <a:rPr lang="en-GB" sz="900" dirty="0">
                <a:solidFill>
                  <a:schemeClr val="tx2"/>
                </a:solidFill>
              </a:rPr>
              <a:t>: magnets; inductances; transformers; selection of materials for their magnetic properties.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G01R (23 patents)</a:t>
            </a:r>
            <a:r>
              <a:rPr lang="en-GB" sz="900" dirty="0">
                <a:solidFill>
                  <a:schemeClr val="tx2"/>
                </a:solidFill>
              </a:rPr>
              <a:t>: measuring electric variables; measuring magnetic variables.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H02K (13 patents)</a:t>
            </a:r>
            <a:r>
              <a:rPr lang="en-GB" sz="900" dirty="0">
                <a:solidFill>
                  <a:schemeClr val="tx2"/>
                </a:solidFill>
              </a:rPr>
              <a:t>: dynamo-electric machines.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H01L (10 patents)</a:t>
            </a:r>
            <a:r>
              <a:rPr lang="en-GB" sz="900" dirty="0">
                <a:solidFill>
                  <a:schemeClr val="tx2"/>
                </a:solidFill>
              </a:rPr>
              <a:t>: semiconductor devices 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C22C (9 patents)</a:t>
            </a:r>
            <a:r>
              <a:rPr lang="en-GB" sz="900" dirty="0">
                <a:solidFill>
                  <a:schemeClr val="tx2"/>
                </a:solidFill>
              </a:rPr>
              <a:t>: alloys.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G21B (6 patents)</a:t>
            </a:r>
            <a:r>
              <a:rPr lang="en-GB" sz="900" dirty="0">
                <a:solidFill>
                  <a:schemeClr val="tx2"/>
                </a:solidFill>
              </a:rPr>
              <a:t>: nuclear reactor design.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G01V (5 patents)</a:t>
            </a:r>
            <a:r>
              <a:rPr lang="en-GB" sz="900" dirty="0">
                <a:solidFill>
                  <a:schemeClr val="tx2"/>
                </a:solidFill>
              </a:rPr>
              <a:t>: geophysics; gravitational measurements; detecting masses or objects.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F25B (5 patents)</a:t>
            </a:r>
            <a:r>
              <a:rPr lang="en-GB" sz="900" dirty="0">
                <a:solidFill>
                  <a:schemeClr val="tx2"/>
                </a:solidFill>
              </a:rPr>
              <a:t>: refrigeration machines, plants or systems; combined heating and refrigeration systems; heat pump systems.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H05H (4 patents)</a:t>
            </a:r>
            <a:r>
              <a:rPr lang="en-GB" sz="900" dirty="0">
                <a:solidFill>
                  <a:schemeClr val="tx2"/>
                </a:solidFill>
              </a:rPr>
              <a:t>: plasma technique, production of accelerated electrically- charged particles or of neutrons, production or acceleration of neutral molecular or atomic beams.</a:t>
            </a:r>
          </a:p>
          <a:p>
            <a:pPr marL="36576" indent="0" algn="just">
              <a:buNone/>
            </a:pPr>
            <a:r>
              <a:rPr lang="en-GB" sz="900" b="1" dirty="0">
                <a:solidFill>
                  <a:schemeClr val="tx2"/>
                </a:solidFill>
              </a:rPr>
              <a:t>B03C (4 patents)</a:t>
            </a:r>
            <a:r>
              <a:rPr lang="en-GB" sz="900" dirty="0">
                <a:solidFill>
                  <a:schemeClr val="tx2"/>
                </a:solidFill>
              </a:rPr>
              <a:t>: magnetic or electrostatic separation of solid materials from solid materials or fluids; separation by high-voltage electric fields.</a:t>
            </a:r>
          </a:p>
          <a:p>
            <a:pPr marL="36576" indent="0" algn="just">
              <a:buNone/>
            </a:pPr>
            <a:endParaRPr lang="en-GB" sz="900" dirty="0">
              <a:solidFill>
                <a:schemeClr val="tx2"/>
              </a:solidFill>
            </a:endParaRPr>
          </a:p>
          <a:p>
            <a:pPr marL="36576" indent="0" algn="just">
              <a:buNone/>
            </a:pPr>
            <a:endParaRPr lang="en-GB" sz="900" dirty="0">
              <a:solidFill>
                <a:schemeClr val="tx2"/>
              </a:solidFill>
            </a:endParaRPr>
          </a:p>
          <a:p>
            <a:pPr marL="36576" indent="0" algn="just">
              <a:buNone/>
            </a:pPr>
            <a:endParaRPr lang="en-GB" sz="1050" dirty="0">
              <a:solidFill>
                <a:schemeClr val="tx2"/>
              </a:solidFill>
            </a:endParaRPr>
          </a:p>
          <a:p>
            <a:pPr marL="36576" indent="0" algn="just">
              <a:buNone/>
            </a:pPr>
            <a:endParaRPr lang="en-GB" sz="1050" dirty="0">
              <a:solidFill>
                <a:schemeClr val="tx2"/>
              </a:solidFill>
            </a:endParaRPr>
          </a:p>
          <a:p>
            <a:pPr marL="36576" indent="0" algn="just">
              <a:buNone/>
            </a:pPr>
            <a:endParaRPr lang="en-GB" sz="1200" dirty="0">
              <a:solidFill>
                <a:schemeClr val="tx2"/>
              </a:solidFill>
            </a:endParaRPr>
          </a:p>
          <a:p>
            <a:pPr algn="just"/>
            <a:endParaRPr lang="en-GB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83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 Family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4481675-2336-66B6-B3A5-342BE903EE09}"/>
              </a:ext>
            </a:extLst>
          </p:cNvPr>
          <p:cNvSpPr txBox="1">
            <a:spLocks/>
          </p:cNvSpPr>
          <p:nvPr/>
        </p:nvSpPr>
        <p:spPr>
          <a:xfrm>
            <a:off x="457200" y="1322833"/>
            <a:ext cx="8335735" cy="12052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Different growth rates for each IPC family but comparable between components and systems =&gt; integrating </a:t>
            </a:r>
            <a:r>
              <a:rPr lang="en-GB" sz="1800" dirty="0">
                <a:solidFill>
                  <a:srgbClr val="FF0000"/>
                </a:solidFill>
              </a:rPr>
              <a:t>working components in a new system</a:t>
            </a:r>
            <a:r>
              <a:rPr lang="en-GB" sz="1800" dirty="0"/>
              <a:t> seems to be the priority.</a:t>
            </a: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92BAF6-E077-6E2F-70B4-FD78F5DF5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307075"/>
            <a:ext cx="4931465" cy="35962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01B74C-6BDD-767C-CEF8-216CEFA81B14}"/>
              </a:ext>
            </a:extLst>
          </p:cNvPr>
          <p:cNvSpPr txBox="1">
            <a:spLocks/>
          </p:cNvSpPr>
          <p:nvPr/>
        </p:nvSpPr>
        <p:spPr>
          <a:xfrm>
            <a:off x="6532160" y="4474457"/>
            <a:ext cx="2561654" cy="14586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H01B (Cables, Conductors, Insulators, Materials for Electric Properties)</a:t>
            </a:r>
          </a:p>
          <a:p>
            <a:pPr marL="36576" indent="0" algn="just">
              <a:buNone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H01F (Magnets, Inductances, Transformers, Materials for Magnetic Properties)</a:t>
            </a:r>
          </a:p>
          <a:p>
            <a:pPr marL="36576" indent="0" algn="just">
              <a:buNone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G01R (Measuring Electric &amp; Magnetic Variables)</a:t>
            </a:r>
          </a:p>
          <a:p>
            <a:pPr marL="36576" indent="0" algn="just">
              <a:buNone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H01L (Semiconductor Devices)</a:t>
            </a:r>
          </a:p>
          <a:p>
            <a:pPr marL="36576" indent="0" algn="just">
              <a:buNone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C22C (Alloys)</a:t>
            </a:r>
            <a:endParaRPr lang="en-GB" sz="2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600" dirty="0">
              <a:solidFill>
                <a:schemeClr val="tx2"/>
              </a:solidFill>
            </a:endParaRPr>
          </a:p>
          <a:p>
            <a:pPr marL="749808" lvl="2" indent="0" algn="ctr">
              <a:buFont typeface="Arial"/>
              <a:buNone/>
            </a:pPr>
            <a:endParaRPr lang="en-GB" dirty="0"/>
          </a:p>
          <a:p>
            <a:pPr marL="749808" lvl="2" indent="0" algn="ctr">
              <a:buFont typeface="Arial"/>
              <a:buNone/>
            </a:pP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753BE-A884-3386-AC15-717438EDEE4A}"/>
              </a:ext>
            </a:extLst>
          </p:cNvPr>
          <p:cNvSpPr/>
          <p:nvPr/>
        </p:nvSpPr>
        <p:spPr>
          <a:xfrm>
            <a:off x="6284013" y="4577240"/>
            <a:ext cx="161365" cy="131812"/>
          </a:xfrm>
          <a:prstGeom prst="rect">
            <a:avLst/>
          </a:prstGeom>
          <a:solidFill>
            <a:srgbClr val="DECF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221F-646B-5476-31CF-4A88D6575C49}"/>
              </a:ext>
            </a:extLst>
          </p:cNvPr>
          <p:cNvSpPr/>
          <p:nvPr/>
        </p:nvSpPr>
        <p:spPr>
          <a:xfrm>
            <a:off x="6284013" y="4892122"/>
            <a:ext cx="161365" cy="131812"/>
          </a:xfrm>
          <a:prstGeom prst="rect">
            <a:avLst/>
          </a:prstGeom>
          <a:solidFill>
            <a:srgbClr val="D7D7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93404E-D6EA-48BA-B638-9B44E586B25C}"/>
              </a:ext>
            </a:extLst>
          </p:cNvPr>
          <p:cNvSpPr/>
          <p:nvPr/>
        </p:nvSpPr>
        <p:spPr>
          <a:xfrm>
            <a:off x="6284137" y="5194294"/>
            <a:ext cx="161365" cy="131812"/>
          </a:xfrm>
          <a:prstGeom prst="rect">
            <a:avLst/>
          </a:prstGeom>
          <a:solidFill>
            <a:srgbClr val="C3E4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27A317-DA3C-8BB2-BD5F-86A81A3555BA}"/>
              </a:ext>
            </a:extLst>
          </p:cNvPr>
          <p:cNvSpPr/>
          <p:nvPr/>
        </p:nvSpPr>
        <p:spPr>
          <a:xfrm>
            <a:off x="6284013" y="5468225"/>
            <a:ext cx="161365" cy="131812"/>
          </a:xfrm>
          <a:prstGeom prst="rect">
            <a:avLst/>
          </a:prstGeom>
          <a:solidFill>
            <a:srgbClr val="AAE8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0B9F56-89A6-B3A1-2CD6-90B1370F55A5}"/>
              </a:ext>
            </a:extLst>
          </p:cNvPr>
          <p:cNvSpPr/>
          <p:nvPr/>
        </p:nvSpPr>
        <p:spPr>
          <a:xfrm>
            <a:off x="6284013" y="5703440"/>
            <a:ext cx="161365" cy="131812"/>
          </a:xfrm>
          <a:prstGeom prst="rect">
            <a:avLst/>
          </a:prstGeom>
          <a:solidFill>
            <a:srgbClr val="93BD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10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Patent Family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70A782-BF0C-E1CB-9433-A6518FE6682A}"/>
              </a:ext>
            </a:extLst>
          </p:cNvPr>
          <p:cNvSpPr txBox="1">
            <a:spLocks/>
          </p:cNvSpPr>
          <p:nvPr/>
        </p:nvSpPr>
        <p:spPr>
          <a:xfrm>
            <a:off x="457200" y="1322833"/>
            <a:ext cx="8226853" cy="13550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IPC gives information on dominant focus areas for key applicants =&gt; </a:t>
            </a:r>
            <a:r>
              <a:rPr lang="en-GB" sz="1800" dirty="0">
                <a:solidFill>
                  <a:srgbClr val="FF0000"/>
                </a:solidFill>
              </a:rPr>
              <a:t>major actors identified for specific technologies</a:t>
            </a:r>
            <a:r>
              <a:rPr lang="en-GB" sz="1800" dirty="0">
                <a:solidFill>
                  <a:schemeClr val="tx2"/>
                </a:solidFill>
              </a:rPr>
              <a:t>.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235FA-8893-5D68-02D2-8C811F3654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398"/>
          <a:stretch/>
        </p:blipFill>
        <p:spPr>
          <a:xfrm>
            <a:off x="1033863" y="2126219"/>
            <a:ext cx="7073526" cy="391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98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Keywords </a:t>
            </a:r>
            <a:r>
              <a:rPr lang="fr-CH" dirty="0" err="1"/>
              <a:t>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9E0D3B9-9A30-7E71-3213-AE165495936C}"/>
              </a:ext>
            </a:extLst>
          </p:cNvPr>
          <p:cNvSpPr txBox="1">
            <a:spLocks/>
          </p:cNvSpPr>
          <p:nvPr/>
        </p:nvSpPr>
        <p:spPr>
          <a:xfrm>
            <a:off x="457199" y="1322833"/>
            <a:ext cx="8226853" cy="11591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800" dirty="0"/>
              <a:t>Idea: Analysing </a:t>
            </a:r>
            <a:r>
              <a:rPr lang="en-GB" sz="1800" b="1" dirty="0"/>
              <a:t>occurrences of recurring groups of words </a:t>
            </a:r>
            <a:r>
              <a:rPr lang="en-GB" sz="1800" dirty="0"/>
              <a:t>informs on key focus areas and evolution </a:t>
            </a:r>
            <a:r>
              <a:rPr lang="en-GB" sz="1800" b="1" dirty="0"/>
              <a:t>trends</a:t>
            </a:r>
            <a:r>
              <a:rPr lang="en-GB" sz="1800" dirty="0"/>
              <a:t>.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5683D1E-8FD2-4B51-D468-311ADC8E6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104598"/>
              </p:ext>
            </p:extLst>
          </p:nvPr>
        </p:nvGraphicFramePr>
        <p:xfrm>
          <a:off x="1815812" y="2371874"/>
          <a:ext cx="5725160" cy="1957388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908175">
                  <a:extLst>
                    <a:ext uri="{9D8B030D-6E8A-4147-A177-3AD203B41FA5}">
                      <a16:colId xmlns:a16="http://schemas.microsoft.com/office/drawing/2014/main" val="3960487195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1352462213"/>
                    </a:ext>
                  </a:extLst>
                </a:gridCol>
                <a:gridCol w="1908810">
                  <a:extLst>
                    <a:ext uri="{9D8B030D-6E8A-4147-A177-3AD203B41FA5}">
                      <a16:colId xmlns:a16="http://schemas.microsoft.com/office/drawing/2014/main" val="34057357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Top Trigrams 2000-2007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Top Trigrams 2008-2015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</a:rPr>
                        <a:t>Top Trigram 2016-2023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6171125"/>
                  </a:ext>
                </a:extLst>
              </a:tr>
              <a:tr h="1785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 err="1">
                          <a:effectLst/>
                        </a:rPr>
                        <a:t>sn</a:t>
                      </a:r>
                      <a:r>
                        <a:rPr lang="en-GB" sz="1100" b="0" kern="100" dirty="0">
                          <a:effectLst/>
                        </a:rPr>
                        <a:t> based alloy (9)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nb3sn wire rod (9)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nb3sn based wire (7)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 err="1">
                          <a:effectLst/>
                        </a:rPr>
                        <a:t>hts</a:t>
                      </a:r>
                      <a:r>
                        <a:rPr lang="en-GB" sz="1100" b="0" kern="100" dirty="0">
                          <a:effectLst/>
                        </a:rPr>
                        <a:t> band conductor (7)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inner coil section (6)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ag </a:t>
                      </a:r>
                      <a:r>
                        <a:rPr lang="en-GB" sz="1100" b="0" kern="100" dirty="0" err="1">
                          <a:effectLst/>
                        </a:rPr>
                        <a:t>sn</a:t>
                      </a:r>
                      <a:r>
                        <a:rPr lang="en-GB" sz="1100" b="0" kern="100" dirty="0">
                          <a:effectLst/>
                        </a:rPr>
                        <a:t> alloy (6)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outer coil section (5)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niobium </a:t>
                      </a:r>
                      <a:r>
                        <a:rPr lang="en-GB" sz="1100" b="0" kern="100" dirty="0" err="1">
                          <a:effectLst/>
                        </a:rPr>
                        <a:t>nb</a:t>
                      </a:r>
                      <a:r>
                        <a:rPr lang="en-GB" sz="1100" b="0" kern="100" dirty="0">
                          <a:effectLst/>
                        </a:rPr>
                        <a:t> niobium (4)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 err="1">
                          <a:effectLst/>
                        </a:rPr>
                        <a:t>nb</a:t>
                      </a:r>
                      <a:r>
                        <a:rPr lang="en-GB" sz="1100" b="0" kern="100" dirty="0">
                          <a:effectLst/>
                        </a:rPr>
                        <a:t> niobium alloy (4)</a:t>
                      </a:r>
                      <a:endParaRPr lang="en-US" sz="1100" b="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kern="100" dirty="0">
                          <a:effectLst/>
                        </a:rPr>
                        <a:t>radially inner coil (4)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kern="100" dirty="0">
                          <a:effectLst/>
                        </a:rPr>
                        <a:t>main </a:t>
                      </a:r>
                      <a:r>
                        <a:rPr lang="fr-CH" sz="1100" kern="100" dirty="0" err="1">
                          <a:effectLst/>
                        </a:rPr>
                        <a:t>coil</a:t>
                      </a:r>
                      <a:r>
                        <a:rPr lang="fr-CH" sz="1100" kern="100" dirty="0">
                          <a:effectLst/>
                        </a:rPr>
                        <a:t> section (17)</a:t>
                      </a:r>
                      <a:endParaRPr lang="en-US" sz="110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kern="100" dirty="0">
                          <a:effectLst/>
                        </a:rPr>
                        <a:t>diffusion </a:t>
                      </a:r>
                      <a:r>
                        <a:rPr lang="fr-CH" sz="1100" kern="100" dirty="0" err="1">
                          <a:effectLst/>
                        </a:rPr>
                        <a:t>barrier</a:t>
                      </a:r>
                      <a:r>
                        <a:rPr lang="fr-CH" sz="1100" kern="100" dirty="0">
                          <a:effectLst/>
                        </a:rPr>
                        <a:t> layer (10) </a:t>
                      </a:r>
                      <a:endParaRPr lang="en-US" sz="110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single core wires (10)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nb3sn wire rod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cu </a:t>
                      </a:r>
                      <a:r>
                        <a:rPr lang="en-US" sz="1100" kern="100" dirty="0" err="1">
                          <a:effectLst/>
                        </a:rPr>
                        <a:t>sn</a:t>
                      </a:r>
                      <a:r>
                        <a:rPr lang="en-US" sz="1100" kern="100" dirty="0">
                          <a:effectLst/>
                        </a:rPr>
                        <a:t> alloy (7)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 err="1">
                          <a:effectLst/>
                        </a:rPr>
                        <a:t>hts</a:t>
                      </a:r>
                      <a:r>
                        <a:rPr lang="en-US" sz="1100" kern="100" dirty="0">
                          <a:effectLst/>
                        </a:rPr>
                        <a:t> layer 11 (6)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</a:rPr>
                        <a:t>cu </a:t>
                      </a:r>
                      <a:r>
                        <a:rPr lang="en-GB" sz="1100" kern="100" dirty="0" err="1">
                          <a:effectLst/>
                        </a:rPr>
                        <a:t>cu</a:t>
                      </a:r>
                      <a:r>
                        <a:rPr lang="en-GB" sz="1100" kern="100" dirty="0">
                          <a:effectLst/>
                        </a:rPr>
                        <a:t> based (6)</a:t>
                      </a:r>
                      <a:endParaRPr lang="en-US" sz="110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</a:rPr>
                        <a:t>cu based alloy (6) </a:t>
                      </a:r>
                      <a:endParaRPr lang="en-US" sz="110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 err="1">
                          <a:effectLst/>
                        </a:rPr>
                        <a:t>nb</a:t>
                      </a:r>
                      <a:r>
                        <a:rPr lang="en-GB" sz="1100" kern="100" dirty="0">
                          <a:effectLst/>
                        </a:rPr>
                        <a:t> </a:t>
                      </a:r>
                      <a:r>
                        <a:rPr lang="en-GB" sz="1100" kern="100" dirty="0" err="1">
                          <a:effectLst/>
                        </a:rPr>
                        <a:t>nb</a:t>
                      </a:r>
                      <a:r>
                        <a:rPr lang="en-GB" sz="1100" kern="100" dirty="0">
                          <a:effectLst/>
                        </a:rPr>
                        <a:t> based (6) </a:t>
                      </a:r>
                      <a:endParaRPr lang="en-US" sz="1100" kern="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 err="1">
                          <a:effectLst/>
                        </a:rPr>
                        <a:t>nb</a:t>
                      </a:r>
                      <a:r>
                        <a:rPr lang="en-GB" sz="1100" kern="100" dirty="0">
                          <a:effectLst/>
                        </a:rPr>
                        <a:t> based alloy (6) 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 err="1">
                          <a:effectLst/>
                        </a:rPr>
                        <a:t>hts</a:t>
                      </a:r>
                      <a:r>
                        <a:rPr lang="en-US" sz="1100" kern="100" dirty="0">
                          <a:effectLst/>
                        </a:rPr>
                        <a:t> current leads (18)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 err="1">
                          <a:effectLst/>
                        </a:rPr>
                        <a:t>sn</a:t>
                      </a:r>
                      <a:r>
                        <a:rPr lang="en-US" sz="1100" kern="100" dirty="0">
                          <a:effectLst/>
                        </a:rPr>
                        <a:t> based wire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based wire rod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metal interface layer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nb3sn stranded wire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Nb3sn wire (8)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layer bonded metal (7)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cu base material (7)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nb3sn wire cable (7)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 err="1">
                          <a:effectLst/>
                        </a:rPr>
                        <a:t>hts</a:t>
                      </a:r>
                      <a:r>
                        <a:rPr lang="en-US" sz="1100" kern="100" dirty="0">
                          <a:effectLst/>
                        </a:rPr>
                        <a:t> protection switch (6) 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6791070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0D0D9F5-1DDA-0693-6248-5FEEFF5BCA48}"/>
              </a:ext>
            </a:extLst>
          </p:cNvPr>
          <p:cNvSpPr txBox="1">
            <a:spLocks/>
          </p:cNvSpPr>
          <p:nvPr/>
        </p:nvSpPr>
        <p:spPr>
          <a:xfrm>
            <a:off x="457201" y="4523235"/>
            <a:ext cx="7960178" cy="13550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n-GB" sz="2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6A0632A-FBE4-C8EC-1A17-EE8AF870C24B}"/>
              </a:ext>
            </a:extLst>
          </p:cNvPr>
          <p:cNvSpPr txBox="1">
            <a:spLocks/>
          </p:cNvSpPr>
          <p:nvPr/>
        </p:nvSpPr>
        <p:spPr>
          <a:xfrm>
            <a:off x="457201" y="4580386"/>
            <a:ext cx="7960178" cy="13550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Transition from material discovery and coil design to focused HTS applications and material improvements =&gt; </a:t>
            </a:r>
            <a:r>
              <a:rPr lang="en-GB" sz="1800" dirty="0">
                <a:solidFill>
                  <a:srgbClr val="FF0000"/>
                </a:solidFill>
              </a:rPr>
              <a:t>field maturation</a:t>
            </a:r>
            <a:r>
              <a:rPr lang="en-GB" sz="1800" dirty="0">
                <a:solidFill>
                  <a:schemeClr val="tx2"/>
                </a:solidFill>
              </a:rPr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6270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B3FF-ED6D-DF89-67ED-EF2BB6F0E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4" y="249937"/>
            <a:ext cx="9036426" cy="940443"/>
          </a:xfrm>
        </p:spPr>
        <p:txBody>
          <a:bodyPr>
            <a:normAutofit/>
          </a:bodyPr>
          <a:lstStyle/>
          <a:p>
            <a:r>
              <a:rPr lang="fr-CH" dirty="0" err="1"/>
              <a:t>Highlighted</a:t>
            </a:r>
            <a:r>
              <a:rPr lang="fr-CH" dirty="0"/>
              <a:t> </a:t>
            </a:r>
            <a:r>
              <a:rPr lang="fr-CH" dirty="0" err="1"/>
              <a:t>Industry</a:t>
            </a:r>
            <a:r>
              <a:rPr lang="fr-CH" dirty="0"/>
              <a:t> </a:t>
            </a:r>
            <a:r>
              <a:rPr lang="fr-CH" dirty="0" err="1"/>
              <a:t>Developments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F874-6374-F7D8-752E-E668569C4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66DA-F3BD-15E9-4EEB-46137090B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6E94-8101-1EC5-87F0-A699576E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B1D480-A025-1188-CB60-D240622198BE}"/>
              </a:ext>
            </a:extLst>
          </p:cNvPr>
          <p:cNvSpPr txBox="1">
            <a:spLocks/>
          </p:cNvSpPr>
          <p:nvPr/>
        </p:nvSpPr>
        <p:spPr>
          <a:xfrm>
            <a:off x="125511" y="1152897"/>
            <a:ext cx="8558542" cy="11091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800" dirty="0"/>
              <a:t>Idea: Understand </a:t>
            </a:r>
            <a:r>
              <a:rPr lang="en-GB" sz="1800" b="1" dirty="0"/>
              <a:t>industry priorities </a:t>
            </a:r>
            <a:r>
              <a:rPr lang="en-GB" sz="1800" dirty="0"/>
              <a:t>related to the HFM Work Packages. </a:t>
            </a:r>
          </a:p>
          <a:p>
            <a:pPr marL="36576" indent="0" algn="just">
              <a:buNone/>
            </a:pPr>
            <a:r>
              <a:rPr lang="en-GB" sz="1800" dirty="0"/>
              <a:t>Procedure: Extract keywords from RD Lines description and match them to patent data to assess the major technological developments done in industry.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CF4939E-B01B-B5AE-ED9C-F7B0B51C6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013926"/>
              </p:ext>
            </p:extLst>
          </p:nvPr>
        </p:nvGraphicFramePr>
        <p:xfrm>
          <a:off x="154898" y="2184400"/>
          <a:ext cx="8834204" cy="39772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4359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4522989">
                  <a:extLst>
                    <a:ext uri="{9D8B030D-6E8A-4147-A177-3AD203B41FA5}">
                      <a16:colId xmlns:a16="http://schemas.microsoft.com/office/drawing/2014/main" val="2904626299"/>
                    </a:ext>
                  </a:extLst>
                </a:gridCol>
                <a:gridCol w="3326856">
                  <a:extLst>
                    <a:ext uri="{9D8B030D-6E8A-4147-A177-3AD203B41FA5}">
                      <a16:colId xmlns:a16="http://schemas.microsoft.com/office/drawing/2014/main" val="2674249880"/>
                    </a:ext>
                  </a:extLst>
                </a:gridCol>
              </a:tblGrid>
              <a:tr h="395380">
                <a:tc>
                  <a:txBody>
                    <a:bodyPr/>
                    <a:lstStyle/>
                    <a:p>
                      <a:r>
                        <a:rPr lang="fr-CH" sz="1100" dirty="0"/>
                        <a:t>RD Line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Extracted</a:t>
                      </a:r>
                      <a:r>
                        <a:rPr lang="fr-CH" sz="1100" dirty="0"/>
                        <a:t> keywords </a:t>
                      </a:r>
                      <a:r>
                        <a:rPr lang="fr-CH" sz="1100" dirty="0" err="1"/>
                        <a:t>from</a:t>
                      </a:r>
                      <a:r>
                        <a:rPr lang="fr-CH" sz="1100" dirty="0"/>
                        <a:t> RD Line description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Highlighted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developments</a:t>
                      </a:r>
                      <a:r>
                        <a:rPr lang="fr-CH" sz="1100" dirty="0"/>
                        <a:t> in the patents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1290117">
                <a:tc>
                  <a:txBody>
                    <a:bodyPr/>
                    <a:lstStyle/>
                    <a:p>
                      <a:r>
                        <a:rPr lang="fr-CH" sz="1100" b="1" dirty="0"/>
                        <a:t>RD1 (64 patents)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Nb3Sn </a:t>
                      </a:r>
                      <a:r>
                        <a:rPr lang="fr-CH" sz="1100" b="0" dirty="0" err="1"/>
                        <a:t>conductors</a:t>
                      </a:r>
                      <a:r>
                        <a:rPr lang="fr-CH" sz="1100" b="0" dirty="0"/>
                        <a:t>, high-</a:t>
                      </a:r>
                      <a:r>
                        <a:rPr lang="fr-CH" sz="1100" b="0" dirty="0" err="1"/>
                        <a:t>field</a:t>
                      </a:r>
                      <a:r>
                        <a:rPr lang="fr-CH" sz="1100" b="0" dirty="0"/>
                        <a:t> magnets, CERN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 err="1"/>
                        <a:t>Procurement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industrialization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specification</a:t>
                      </a:r>
                      <a:r>
                        <a:rPr lang="fr-CH" sz="1100" b="0" dirty="0"/>
                        <a:t>, acceptance </a:t>
                      </a:r>
                      <a:r>
                        <a:rPr lang="fr-CH" sz="1100" b="0" dirty="0" err="1"/>
                        <a:t>testing</a:t>
                      </a:r>
                      <a:endParaRPr lang="fr-CH" sz="11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Critical </a:t>
                      </a:r>
                      <a:r>
                        <a:rPr lang="fr-CH" sz="1100" b="0" dirty="0" err="1"/>
                        <a:t>current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magnetothermal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stability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heat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treatment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characterization</a:t>
                      </a:r>
                      <a:endParaRPr lang="fr-CH" sz="11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Modeling, diffusion, phase </a:t>
                      </a:r>
                      <a:r>
                        <a:rPr lang="fr-CH" sz="1100" b="0" dirty="0" err="1"/>
                        <a:t>tranformations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experimental</a:t>
                      </a:r>
                      <a:r>
                        <a:rPr lang="fr-CH" sz="1100" b="0" dirty="0"/>
                        <a:t> techniques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 err="1"/>
                        <a:t>Mechanical</a:t>
                      </a:r>
                      <a:r>
                        <a:rPr lang="fr-CH" sz="1100" b="0" dirty="0"/>
                        <a:t> and </a:t>
                      </a:r>
                      <a:r>
                        <a:rPr lang="fr-CH" sz="1100" b="0" dirty="0" err="1"/>
                        <a:t>thermomechanical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behaviour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cabling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degradation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strain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testing</a:t>
                      </a:r>
                      <a:endParaRPr lang="fr-CH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Nb3Sn </a:t>
                      </a:r>
                      <a:r>
                        <a:rPr lang="fr-CH" sz="1100" dirty="0" err="1"/>
                        <a:t>wires</a:t>
                      </a:r>
                      <a:r>
                        <a:rPr lang="fr-CH" sz="1100" dirty="0"/>
                        <a:t> composite </a:t>
                      </a:r>
                      <a:r>
                        <a:rPr lang="fr-CH" sz="1100" dirty="0" err="1"/>
                        <a:t>materials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Alloy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optimization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stranded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wire</a:t>
                      </a:r>
                      <a:r>
                        <a:rPr lang="fr-CH" sz="1100" dirty="0"/>
                        <a:t> technologies for high-performance </a:t>
                      </a:r>
                      <a:r>
                        <a:rPr lang="fr-CH" sz="1100" dirty="0" err="1"/>
                        <a:t>cabling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Coil</a:t>
                      </a:r>
                      <a:r>
                        <a:rPr lang="fr-CH" sz="1100" dirty="0"/>
                        <a:t> construction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Precursor</a:t>
                      </a:r>
                      <a:r>
                        <a:rPr lang="fr-CH" sz="1100" dirty="0"/>
                        <a:t> tubes and </a:t>
                      </a:r>
                      <a:r>
                        <a:rPr lang="fr-CH" sz="1100" dirty="0" err="1"/>
                        <a:t>layered</a:t>
                      </a:r>
                      <a:r>
                        <a:rPr lang="fr-CH" sz="1100" dirty="0"/>
                        <a:t> structures for </a:t>
                      </a:r>
                      <a:r>
                        <a:rPr lang="fr-CH" sz="1100" dirty="0" err="1"/>
                        <a:t>superconductors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205751"/>
                  </a:ext>
                </a:extLst>
              </a:tr>
              <a:tr h="1172614">
                <a:tc>
                  <a:txBody>
                    <a:bodyPr/>
                    <a:lstStyle/>
                    <a:p>
                      <a:r>
                        <a:rPr lang="fr-CH" sz="1100" b="1" dirty="0"/>
                        <a:t>RD2 (59 patents)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 err="1"/>
                        <a:t>Procurement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testing</a:t>
                      </a:r>
                      <a:r>
                        <a:rPr lang="fr-CH" sz="1100" b="0" dirty="0"/>
                        <a:t>, qualification, long-</a:t>
                      </a:r>
                      <a:r>
                        <a:rPr lang="fr-CH" sz="1100" b="0" dirty="0" err="1"/>
                        <a:t>length</a:t>
                      </a:r>
                      <a:r>
                        <a:rPr lang="fr-CH" sz="1100" b="0" dirty="0"/>
                        <a:t> REBCO tapes and </a:t>
                      </a:r>
                      <a:r>
                        <a:rPr lang="fr-CH" sz="1100" b="0" dirty="0" err="1"/>
                        <a:t>cables</a:t>
                      </a:r>
                      <a:endParaRPr lang="fr-CH" sz="11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REBCO </a:t>
                      </a:r>
                      <a:r>
                        <a:rPr lang="fr-CH" sz="1100" b="0" dirty="0" err="1"/>
                        <a:t>racetrack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coils</a:t>
                      </a:r>
                      <a:r>
                        <a:rPr lang="fr-CH" sz="1100" b="0" dirty="0"/>
                        <a:t>, pancake </a:t>
                      </a:r>
                      <a:r>
                        <a:rPr lang="fr-CH" sz="1100" b="0" dirty="0" err="1"/>
                        <a:t>coils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mechanical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properties</a:t>
                      </a:r>
                      <a:r>
                        <a:rPr lang="fr-CH" sz="1100" b="0" dirty="0"/>
                        <a:t>, performance in high-</a:t>
                      </a:r>
                      <a:r>
                        <a:rPr lang="fr-CH" sz="1100" b="0" dirty="0" err="1"/>
                        <a:t>field</a:t>
                      </a:r>
                      <a:endParaRPr lang="fr-CH" sz="11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HTS-CC architecture, </a:t>
                      </a:r>
                      <a:r>
                        <a:rPr lang="fr-CH" sz="1100" b="0" dirty="0" err="1"/>
                        <a:t>stability</a:t>
                      </a:r>
                      <a:r>
                        <a:rPr lang="fr-CH" sz="1100" b="0" dirty="0"/>
                        <a:t>, performance, long-</a:t>
                      </a:r>
                      <a:r>
                        <a:rPr lang="fr-CH" sz="1100" b="0" dirty="0" err="1"/>
                        <a:t>length</a:t>
                      </a:r>
                      <a:r>
                        <a:rPr lang="fr-CH" sz="1100" b="0" dirty="0"/>
                        <a:t> fabrication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Multi-</a:t>
                      </a:r>
                      <a:r>
                        <a:rPr lang="fr-CH" sz="1100" dirty="0" err="1"/>
                        <a:t>layered</a:t>
                      </a:r>
                      <a:r>
                        <a:rPr lang="fr-CH" sz="1100" dirty="0"/>
                        <a:t> REBCO tape structures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Mechanical</a:t>
                      </a:r>
                      <a:r>
                        <a:rPr lang="fr-CH" sz="1100" dirty="0"/>
                        <a:t> bonding techniques to </a:t>
                      </a:r>
                      <a:r>
                        <a:rPr lang="fr-CH" sz="1100" dirty="0" err="1"/>
                        <a:t>improve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stability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under</a:t>
                      </a:r>
                      <a:r>
                        <a:rPr lang="fr-CH" sz="1100" dirty="0"/>
                        <a:t> thermal </a:t>
                      </a:r>
                      <a:r>
                        <a:rPr lang="fr-CH" sz="1100" dirty="0" err="1"/>
                        <a:t>cycling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Soldering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methods</a:t>
                      </a:r>
                      <a:r>
                        <a:rPr lang="fr-CH" sz="1100" dirty="0"/>
                        <a:t> for tape-stack </a:t>
                      </a:r>
                      <a:r>
                        <a:rPr lang="fr-CH" sz="1100" dirty="0" err="1"/>
                        <a:t>racetrack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coils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Mechanical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properties</a:t>
                      </a:r>
                      <a:r>
                        <a:rPr lang="fr-CH" sz="1100" dirty="0"/>
                        <a:t> of HTS </a:t>
                      </a:r>
                      <a:r>
                        <a:rPr lang="fr-CH" sz="1100" dirty="0" err="1"/>
                        <a:t>materials</a:t>
                      </a:r>
                      <a:r>
                        <a:rPr lang="fr-CH" sz="1100" dirty="0"/>
                        <a:t> for high-</a:t>
                      </a:r>
                      <a:r>
                        <a:rPr lang="fr-CH" sz="1100" dirty="0" err="1"/>
                        <a:t>current</a:t>
                      </a:r>
                      <a:r>
                        <a:rPr lang="fr-CH" sz="1100" dirty="0"/>
                        <a:t> applications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767489"/>
                  </a:ext>
                </a:extLst>
              </a:tr>
              <a:tr h="1119138">
                <a:tc>
                  <a:txBody>
                    <a:bodyPr/>
                    <a:lstStyle/>
                    <a:p>
                      <a:r>
                        <a:rPr lang="fr-CH" sz="1100" b="1" dirty="0"/>
                        <a:t>RD5 (17 patents)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0" dirty="0"/>
                        <a:t>Magnetic </a:t>
                      </a:r>
                      <a:r>
                        <a:rPr lang="fr-CH" sz="1100" b="0" dirty="0" err="1"/>
                        <a:t>field</a:t>
                      </a:r>
                      <a:r>
                        <a:rPr lang="fr-CH" sz="1100" b="0" dirty="0"/>
                        <a:t> </a:t>
                      </a:r>
                      <a:r>
                        <a:rPr lang="fr-CH" sz="1100" b="0" dirty="0" err="1"/>
                        <a:t>measurement</a:t>
                      </a:r>
                      <a:r>
                        <a:rPr lang="fr-CH" sz="1100" b="0" dirty="0"/>
                        <a:t>, </a:t>
                      </a:r>
                      <a:r>
                        <a:rPr lang="fr-CH" sz="1100" b="0" dirty="0" err="1"/>
                        <a:t>field</a:t>
                      </a:r>
                      <a:r>
                        <a:rPr lang="fr-CH" sz="1100" b="0" dirty="0"/>
                        <a:t> mapping, flux </a:t>
                      </a:r>
                      <a:r>
                        <a:rPr lang="fr-CH" sz="1100" b="0" dirty="0" err="1"/>
                        <a:t>measurement</a:t>
                      </a:r>
                      <a:r>
                        <a:rPr lang="fr-CH" sz="1100" b="0" dirty="0"/>
                        <a:t>,</a:t>
                      </a:r>
                      <a:endParaRPr lang="en-US" sz="11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/>
                        <a:t>Data acquisition, DAQ, measurement software, sensor interface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err="1"/>
                        <a:t>Croygenic</a:t>
                      </a:r>
                      <a:r>
                        <a:rPr lang="en-US" sz="1100" b="0" dirty="0"/>
                        <a:t> measurement system, superconducting instrumentation, current measurement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/>
                        <a:t>Test bench, magnet testing, cryostat, measurement infrastructure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/>
                        <a:t>Calibration tools, validation techniques, sensor calibration</a:t>
                      </a:r>
                      <a:endParaRPr lang="fr-CH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Cryostats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Magnet </a:t>
                      </a:r>
                      <a:r>
                        <a:rPr lang="fr-CH" sz="1100" dirty="0" err="1"/>
                        <a:t>systems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Measurement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apparatus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Mass </a:t>
                      </a:r>
                      <a:r>
                        <a:rPr lang="fr-CH" sz="1100" dirty="0" err="1"/>
                        <a:t>spectrometers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33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083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29CA9-A42A-67B4-124E-72C8D8E6A2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ADAF2-814B-8AF4-6087-5A840C794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C1E6AA-1D98-9C05-56E0-964F8875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4225647-AECA-264C-B2FB-586057F03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4" y="249937"/>
            <a:ext cx="9036426" cy="940443"/>
          </a:xfrm>
        </p:spPr>
        <p:txBody>
          <a:bodyPr>
            <a:normAutofit/>
          </a:bodyPr>
          <a:lstStyle/>
          <a:p>
            <a:r>
              <a:rPr lang="fr-CH" dirty="0"/>
              <a:t>Conclusion – HFM Patent </a:t>
            </a:r>
            <a:r>
              <a:rPr lang="fr-CH" dirty="0" err="1"/>
              <a:t>Landscape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B1D9E4E-2887-E67C-3FE0-CD8120093284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3" cy="436020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600" dirty="0"/>
              <a:t>254 patents from 156 unique applicants selected on the basis of HFM keywords across 16 countries were </a:t>
            </a:r>
            <a:r>
              <a:rPr lang="en-GB" sz="1600" dirty="0" err="1"/>
              <a:t>analyzed</a:t>
            </a:r>
            <a:r>
              <a:rPr lang="en-GB" sz="1600" dirty="0"/>
              <a:t>. The main results are:</a:t>
            </a:r>
          </a:p>
          <a:p>
            <a:pPr marL="36576" indent="0" algn="just">
              <a:buNone/>
            </a:pPr>
            <a:endParaRPr lang="en-GB" sz="1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/>
              <a:t>Identification of a few </a:t>
            </a:r>
            <a:r>
              <a:rPr lang="en-GB" sz="1600" b="1" dirty="0"/>
              <a:t>major actors </a:t>
            </a:r>
            <a:r>
              <a:rPr lang="en-GB" sz="1600" dirty="0"/>
              <a:t>in </a:t>
            </a:r>
            <a:r>
              <a:rPr lang="en-GB" sz="1600" b="1" dirty="0"/>
              <a:t>specific technologies</a:t>
            </a:r>
            <a:r>
              <a:rPr lang="en-GB" sz="1600" dirty="0"/>
              <a:t> and </a:t>
            </a:r>
            <a:r>
              <a:rPr lang="en-GB" sz="1600" b="1" dirty="0"/>
              <a:t>high interest from the industry</a:t>
            </a:r>
            <a:r>
              <a:rPr lang="en-GB" sz="1600" dirty="0"/>
              <a:t> (70% presence in the patents against academia’s 30%).</a:t>
            </a:r>
          </a:p>
          <a:p>
            <a:pPr marL="448056" lvl="1" indent="0" algn="just">
              <a:buNone/>
            </a:pPr>
            <a:endParaRPr lang="en-GB" sz="1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/>
              <a:t>Comparatively </a:t>
            </a:r>
            <a:r>
              <a:rPr lang="en-GB" sz="1600" b="1" dirty="0"/>
              <a:t>low presence in Europe </a:t>
            </a:r>
            <a:r>
              <a:rPr lang="en-GB" sz="1600" dirty="0"/>
              <a:t>with respect to other geographical zones (only 25% fraction), showing </a:t>
            </a:r>
            <a:r>
              <a:rPr lang="en-GB" sz="1600" b="1" dirty="0"/>
              <a:t>strategic importance </a:t>
            </a:r>
            <a:r>
              <a:rPr lang="en-GB" sz="1600" dirty="0"/>
              <a:t>of the HFM programme.</a:t>
            </a:r>
          </a:p>
          <a:p>
            <a:pPr marL="448056" lvl="1" indent="0" algn="just">
              <a:buNone/>
            </a:pPr>
            <a:endParaRPr lang="en-GB" sz="1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/>
              <a:t>Identification of different trends with the patent families: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GB" sz="1600" dirty="0"/>
              <a:t>Fields with </a:t>
            </a:r>
            <a:r>
              <a:rPr lang="en-GB" sz="1600" b="1" dirty="0"/>
              <a:t>lots of developments and interest</a:t>
            </a:r>
            <a:r>
              <a:rPr lang="en-GB" sz="1600" dirty="0"/>
              <a:t>, hence </a:t>
            </a:r>
            <a:r>
              <a:rPr lang="en-GB" sz="1600" b="1" dirty="0"/>
              <a:t>high TRL </a:t>
            </a:r>
            <a:r>
              <a:rPr lang="en-GB" sz="1600" dirty="0"/>
              <a:t>and possibly </a:t>
            </a:r>
            <a:r>
              <a:rPr lang="en-GB" sz="1600" b="1" dirty="0"/>
              <a:t>less opportunities</a:t>
            </a:r>
            <a:r>
              <a:rPr lang="en-GB" sz="1600" dirty="0"/>
              <a:t> for breakthroughs (</a:t>
            </a:r>
            <a:r>
              <a:rPr lang="en-GB" sz="1600" dirty="0" err="1"/>
              <a:t>e.g</a:t>
            </a:r>
            <a:r>
              <a:rPr lang="en-GB" sz="1600" dirty="0"/>
              <a:t> cables, conductors, magnets).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GB" sz="1600" dirty="0"/>
              <a:t>Fields with </a:t>
            </a:r>
            <a:r>
              <a:rPr lang="en-GB" sz="1600" b="1" dirty="0"/>
              <a:t>less developments</a:t>
            </a:r>
            <a:r>
              <a:rPr lang="en-GB" sz="1600" dirty="0"/>
              <a:t>, hence </a:t>
            </a:r>
            <a:r>
              <a:rPr lang="en-GB" sz="1600" b="1" dirty="0"/>
              <a:t>low TRL </a:t>
            </a:r>
            <a:r>
              <a:rPr lang="en-GB" sz="1600" dirty="0"/>
              <a:t>and </a:t>
            </a:r>
            <a:r>
              <a:rPr lang="en-GB" sz="1600" b="1" dirty="0"/>
              <a:t>more opportunities </a:t>
            </a:r>
            <a:r>
              <a:rPr lang="en-GB" sz="1600" dirty="0"/>
              <a:t>for breakthroughs, but possibly </a:t>
            </a:r>
            <a:r>
              <a:rPr lang="en-GB" sz="1600" b="1" dirty="0"/>
              <a:t>lower interest </a:t>
            </a:r>
            <a:r>
              <a:rPr lang="en-GB" sz="1600" dirty="0"/>
              <a:t>(dynamo-electric machines, plasma confinement).</a:t>
            </a:r>
          </a:p>
          <a:p>
            <a:pPr marL="749808" lvl="2" indent="0" algn="just">
              <a:buNone/>
            </a:pPr>
            <a:endParaRPr lang="en-GB" sz="1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/>
              <a:t>Field maturation with parallel development on both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/>
              <a:t>components and systems </a:t>
            </a:r>
            <a:r>
              <a:rPr lang="en-GB" sz="1600" dirty="0"/>
              <a:t>levels.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2913B6A6-9413-58D8-96BB-A45800A77E9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901893" y="5495146"/>
            <a:ext cx="820083" cy="720000"/>
          </a:xfrm>
          <a:custGeom>
            <a:avLst/>
            <a:gdLst>
              <a:gd name="T0" fmla="*/ 482 w 528"/>
              <a:gd name="T1" fmla="*/ 263 h 464"/>
              <a:gd name="T2" fmla="*/ 469 w 528"/>
              <a:gd name="T3" fmla="*/ 247 h 464"/>
              <a:gd name="T4" fmla="*/ 488 w 528"/>
              <a:gd name="T5" fmla="*/ 107 h 464"/>
              <a:gd name="T6" fmla="*/ 528 w 528"/>
              <a:gd name="T7" fmla="*/ 54 h 464"/>
              <a:gd name="T8" fmla="*/ 490 w 528"/>
              <a:gd name="T9" fmla="*/ 5 h 464"/>
              <a:gd name="T10" fmla="*/ 445 w 528"/>
              <a:gd name="T11" fmla="*/ 90 h 464"/>
              <a:gd name="T12" fmla="*/ 452 w 528"/>
              <a:gd name="T13" fmla="*/ 101 h 464"/>
              <a:gd name="T14" fmla="*/ 423 w 528"/>
              <a:gd name="T15" fmla="*/ 239 h 464"/>
              <a:gd name="T16" fmla="*/ 412 w 528"/>
              <a:gd name="T17" fmla="*/ 243 h 464"/>
              <a:gd name="T18" fmla="*/ 407 w 528"/>
              <a:gd name="T19" fmla="*/ 244 h 464"/>
              <a:gd name="T20" fmla="*/ 321 w 528"/>
              <a:gd name="T21" fmla="*/ 190 h 464"/>
              <a:gd name="T22" fmla="*/ 314 w 528"/>
              <a:gd name="T23" fmla="*/ 160 h 464"/>
              <a:gd name="T24" fmla="*/ 255 w 528"/>
              <a:gd name="T25" fmla="*/ 130 h 464"/>
              <a:gd name="T26" fmla="*/ 213 w 528"/>
              <a:gd name="T27" fmla="*/ 182 h 464"/>
              <a:gd name="T28" fmla="*/ 85 w 528"/>
              <a:gd name="T29" fmla="*/ 235 h 464"/>
              <a:gd name="T30" fmla="*/ 63 w 528"/>
              <a:gd name="T31" fmla="*/ 225 h 464"/>
              <a:gd name="T32" fmla="*/ 2 w 528"/>
              <a:gd name="T33" fmla="*/ 265 h 464"/>
              <a:gd name="T34" fmla="*/ 39 w 528"/>
              <a:gd name="T35" fmla="*/ 320 h 464"/>
              <a:gd name="T36" fmla="*/ 71 w 528"/>
              <a:gd name="T37" fmla="*/ 319 h 464"/>
              <a:gd name="T38" fmla="*/ 147 w 528"/>
              <a:gd name="T39" fmla="*/ 390 h 464"/>
              <a:gd name="T40" fmla="*/ 149 w 528"/>
              <a:gd name="T41" fmla="*/ 398 h 464"/>
              <a:gd name="T42" fmla="*/ 165 w 528"/>
              <a:gd name="T43" fmla="*/ 451 h 464"/>
              <a:gd name="T44" fmla="*/ 225 w 528"/>
              <a:gd name="T45" fmla="*/ 453 h 464"/>
              <a:gd name="T46" fmla="*/ 208 w 528"/>
              <a:gd name="T47" fmla="*/ 365 h 464"/>
              <a:gd name="T48" fmla="*/ 181 w 528"/>
              <a:gd name="T49" fmla="*/ 366 h 464"/>
              <a:gd name="T50" fmla="*/ 172 w 528"/>
              <a:gd name="T51" fmla="*/ 364 h 464"/>
              <a:gd name="T52" fmla="*/ 99 w 528"/>
              <a:gd name="T53" fmla="*/ 288 h 464"/>
              <a:gd name="T54" fmla="*/ 99 w 528"/>
              <a:gd name="T55" fmla="*/ 286 h 464"/>
              <a:gd name="T56" fmla="*/ 106 w 528"/>
              <a:gd name="T57" fmla="*/ 269 h 464"/>
              <a:gd name="T58" fmla="*/ 232 w 528"/>
              <a:gd name="T59" fmla="*/ 215 h 464"/>
              <a:gd name="T60" fmla="*/ 240 w 528"/>
              <a:gd name="T61" fmla="*/ 220 h 464"/>
              <a:gd name="T62" fmla="*/ 259 w 528"/>
              <a:gd name="T63" fmla="*/ 227 h 464"/>
              <a:gd name="T64" fmla="*/ 293 w 528"/>
              <a:gd name="T65" fmla="*/ 221 h 464"/>
              <a:gd name="T66" fmla="*/ 299 w 528"/>
              <a:gd name="T67" fmla="*/ 220 h 464"/>
              <a:gd name="T68" fmla="*/ 385 w 528"/>
              <a:gd name="T69" fmla="*/ 274 h 464"/>
              <a:gd name="T70" fmla="*/ 401 w 528"/>
              <a:gd name="T71" fmla="*/ 319 h 464"/>
              <a:gd name="T72" fmla="*/ 427 w 528"/>
              <a:gd name="T73" fmla="*/ 334 h 464"/>
              <a:gd name="T74" fmla="*/ 481 w 528"/>
              <a:gd name="T75" fmla="*/ 310 h 464"/>
              <a:gd name="T76" fmla="*/ 46 w 528"/>
              <a:gd name="T77" fmla="*/ 294 h 464"/>
              <a:gd name="T78" fmla="*/ 56 w 528"/>
              <a:gd name="T79" fmla="*/ 250 h 464"/>
              <a:gd name="T80" fmla="*/ 46 w 528"/>
              <a:gd name="T81" fmla="*/ 294 h 464"/>
              <a:gd name="T82" fmla="*/ 218 w 528"/>
              <a:gd name="T83" fmla="*/ 418 h 464"/>
              <a:gd name="T84" fmla="*/ 175 w 528"/>
              <a:gd name="T85" fmla="*/ 407 h 464"/>
              <a:gd name="T86" fmla="*/ 263 w 528"/>
              <a:gd name="T87" fmla="*/ 200 h 464"/>
              <a:gd name="T88" fmla="*/ 274 w 528"/>
              <a:gd name="T89" fmla="*/ 156 h 464"/>
              <a:gd name="T90" fmla="*/ 263 w 528"/>
              <a:gd name="T91" fmla="*/ 200 h 464"/>
              <a:gd name="T92" fmla="*/ 484 w 528"/>
              <a:gd name="T93" fmla="*/ 32 h 464"/>
              <a:gd name="T94" fmla="*/ 473 w 528"/>
              <a:gd name="T95" fmla="*/ 76 h 464"/>
              <a:gd name="T96" fmla="*/ 433 w 528"/>
              <a:gd name="T97" fmla="*/ 308 h 464"/>
              <a:gd name="T98" fmla="*/ 443 w 528"/>
              <a:gd name="T99" fmla="*/ 264 h 464"/>
              <a:gd name="T100" fmla="*/ 433 w 528"/>
              <a:gd name="T101" fmla="*/ 308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28" h="464">
                <a:moveTo>
                  <a:pt x="487" y="275"/>
                </a:moveTo>
                <a:cubicBezTo>
                  <a:pt x="485" y="271"/>
                  <a:pt x="485" y="270"/>
                  <a:pt x="482" y="263"/>
                </a:cubicBezTo>
                <a:cubicBezTo>
                  <a:pt x="482" y="262"/>
                  <a:pt x="482" y="262"/>
                  <a:pt x="481" y="261"/>
                </a:cubicBezTo>
                <a:cubicBezTo>
                  <a:pt x="476" y="253"/>
                  <a:pt x="469" y="247"/>
                  <a:pt x="469" y="247"/>
                </a:cubicBezTo>
                <a:cubicBezTo>
                  <a:pt x="466" y="245"/>
                  <a:pt x="465" y="241"/>
                  <a:pt x="465" y="238"/>
                </a:cubicBezTo>
                <a:cubicBezTo>
                  <a:pt x="488" y="107"/>
                  <a:pt x="488" y="107"/>
                  <a:pt x="488" y="107"/>
                </a:cubicBezTo>
                <a:cubicBezTo>
                  <a:pt x="488" y="105"/>
                  <a:pt x="491" y="101"/>
                  <a:pt x="494" y="101"/>
                </a:cubicBezTo>
                <a:cubicBezTo>
                  <a:pt x="514" y="95"/>
                  <a:pt x="528" y="75"/>
                  <a:pt x="528" y="54"/>
                </a:cubicBezTo>
                <a:cubicBezTo>
                  <a:pt x="528" y="31"/>
                  <a:pt x="512" y="11"/>
                  <a:pt x="490" y="5"/>
                </a:cubicBezTo>
                <a:cubicBezTo>
                  <a:pt x="490" y="5"/>
                  <a:pt x="490" y="5"/>
                  <a:pt x="490" y="5"/>
                </a:cubicBezTo>
                <a:cubicBezTo>
                  <a:pt x="468" y="0"/>
                  <a:pt x="445" y="11"/>
                  <a:pt x="434" y="31"/>
                </a:cubicBezTo>
                <a:cubicBezTo>
                  <a:pt x="424" y="51"/>
                  <a:pt x="429" y="75"/>
                  <a:pt x="445" y="90"/>
                </a:cubicBezTo>
                <a:cubicBezTo>
                  <a:pt x="446" y="91"/>
                  <a:pt x="447" y="92"/>
                  <a:pt x="448" y="92"/>
                </a:cubicBezTo>
                <a:cubicBezTo>
                  <a:pt x="450" y="94"/>
                  <a:pt x="452" y="98"/>
                  <a:pt x="452" y="101"/>
                </a:cubicBezTo>
                <a:cubicBezTo>
                  <a:pt x="429" y="232"/>
                  <a:pt x="429" y="232"/>
                  <a:pt x="429" y="232"/>
                </a:cubicBezTo>
                <a:cubicBezTo>
                  <a:pt x="428" y="235"/>
                  <a:pt x="425" y="238"/>
                  <a:pt x="423" y="239"/>
                </a:cubicBezTo>
                <a:cubicBezTo>
                  <a:pt x="419" y="240"/>
                  <a:pt x="417" y="241"/>
                  <a:pt x="414" y="242"/>
                </a:cubicBezTo>
                <a:cubicBezTo>
                  <a:pt x="412" y="243"/>
                  <a:pt x="412" y="243"/>
                  <a:pt x="412" y="243"/>
                </a:cubicBezTo>
                <a:cubicBezTo>
                  <a:pt x="412" y="243"/>
                  <a:pt x="412" y="243"/>
                  <a:pt x="412" y="243"/>
                </a:cubicBezTo>
                <a:cubicBezTo>
                  <a:pt x="411" y="244"/>
                  <a:pt x="409" y="244"/>
                  <a:pt x="407" y="244"/>
                </a:cubicBezTo>
                <a:cubicBezTo>
                  <a:pt x="406" y="244"/>
                  <a:pt x="405" y="243"/>
                  <a:pt x="404" y="243"/>
                </a:cubicBezTo>
                <a:cubicBezTo>
                  <a:pt x="321" y="190"/>
                  <a:pt x="321" y="190"/>
                  <a:pt x="321" y="190"/>
                </a:cubicBezTo>
                <a:cubicBezTo>
                  <a:pt x="319" y="189"/>
                  <a:pt x="317" y="186"/>
                  <a:pt x="317" y="184"/>
                </a:cubicBezTo>
                <a:cubicBezTo>
                  <a:pt x="318" y="176"/>
                  <a:pt x="317" y="168"/>
                  <a:pt x="314" y="160"/>
                </a:cubicBezTo>
                <a:cubicBezTo>
                  <a:pt x="309" y="146"/>
                  <a:pt x="295" y="134"/>
                  <a:pt x="279" y="130"/>
                </a:cubicBezTo>
                <a:cubicBezTo>
                  <a:pt x="271" y="128"/>
                  <a:pt x="262" y="128"/>
                  <a:pt x="255" y="130"/>
                </a:cubicBezTo>
                <a:cubicBezTo>
                  <a:pt x="234" y="136"/>
                  <a:pt x="219" y="154"/>
                  <a:pt x="218" y="174"/>
                </a:cubicBezTo>
                <a:cubicBezTo>
                  <a:pt x="218" y="177"/>
                  <a:pt x="216" y="181"/>
                  <a:pt x="213" y="182"/>
                </a:cubicBezTo>
                <a:cubicBezTo>
                  <a:pt x="91" y="235"/>
                  <a:pt x="91" y="235"/>
                  <a:pt x="91" y="235"/>
                </a:cubicBezTo>
                <a:cubicBezTo>
                  <a:pt x="90" y="236"/>
                  <a:pt x="87" y="236"/>
                  <a:pt x="85" y="235"/>
                </a:cubicBezTo>
                <a:cubicBezTo>
                  <a:pt x="84" y="235"/>
                  <a:pt x="83" y="234"/>
                  <a:pt x="82" y="234"/>
                </a:cubicBezTo>
                <a:cubicBezTo>
                  <a:pt x="76" y="229"/>
                  <a:pt x="70" y="226"/>
                  <a:pt x="63" y="225"/>
                </a:cubicBezTo>
                <a:cubicBezTo>
                  <a:pt x="50" y="221"/>
                  <a:pt x="35" y="224"/>
                  <a:pt x="23" y="232"/>
                </a:cubicBezTo>
                <a:cubicBezTo>
                  <a:pt x="12" y="239"/>
                  <a:pt x="4" y="251"/>
                  <a:pt x="2" y="265"/>
                </a:cubicBezTo>
                <a:cubicBezTo>
                  <a:pt x="0" y="282"/>
                  <a:pt x="6" y="300"/>
                  <a:pt x="20" y="311"/>
                </a:cubicBezTo>
                <a:cubicBezTo>
                  <a:pt x="26" y="316"/>
                  <a:pt x="32" y="319"/>
                  <a:pt x="39" y="320"/>
                </a:cubicBezTo>
                <a:cubicBezTo>
                  <a:pt x="47" y="322"/>
                  <a:pt x="57" y="322"/>
                  <a:pt x="66" y="319"/>
                </a:cubicBezTo>
                <a:cubicBezTo>
                  <a:pt x="68" y="319"/>
                  <a:pt x="69" y="319"/>
                  <a:pt x="71" y="319"/>
                </a:cubicBezTo>
                <a:cubicBezTo>
                  <a:pt x="73" y="320"/>
                  <a:pt x="75" y="320"/>
                  <a:pt x="76" y="321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9" y="392"/>
                  <a:pt x="150" y="396"/>
                  <a:pt x="149" y="398"/>
                </a:cubicBezTo>
                <a:cubicBezTo>
                  <a:pt x="149" y="398"/>
                  <a:pt x="149" y="398"/>
                  <a:pt x="149" y="398"/>
                </a:cubicBezTo>
                <a:cubicBezTo>
                  <a:pt x="149" y="398"/>
                  <a:pt x="149" y="398"/>
                  <a:pt x="149" y="398"/>
                </a:cubicBezTo>
                <a:cubicBezTo>
                  <a:pt x="144" y="419"/>
                  <a:pt x="150" y="439"/>
                  <a:pt x="165" y="451"/>
                </a:cubicBezTo>
                <a:cubicBezTo>
                  <a:pt x="171" y="456"/>
                  <a:pt x="177" y="459"/>
                  <a:pt x="184" y="461"/>
                </a:cubicBezTo>
                <a:cubicBezTo>
                  <a:pt x="199" y="464"/>
                  <a:pt x="213" y="461"/>
                  <a:pt x="225" y="453"/>
                </a:cubicBezTo>
                <a:cubicBezTo>
                  <a:pt x="243" y="440"/>
                  <a:pt x="250" y="417"/>
                  <a:pt x="243" y="396"/>
                </a:cubicBezTo>
                <a:cubicBezTo>
                  <a:pt x="238" y="381"/>
                  <a:pt x="224" y="369"/>
                  <a:pt x="208" y="365"/>
                </a:cubicBezTo>
                <a:cubicBezTo>
                  <a:pt x="203" y="363"/>
                  <a:pt x="197" y="363"/>
                  <a:pt x="191" y="364"/>
                </a:cubicBezTo>
                <a:cubicBezTo>
                  <a:pt x="188" y="364"/>
                  <a:pt x="185" y="365"/>
                  <a:pt x="181" y="366"/>
                </a:cubicBezTo>
                <a:cubicBezTo>
                  <a:pt x="180" y="366"/>
                  <a:pt x="178" y="366"/>
                  <a:pt x="177" y="366"/>
                </a:cubicBezTo>
                <a:cubicBezTo>
                  <a:pt x="175" y="365"/>
                  <a:pt x="173" y="365"/>
                  <a:pt x="172" y="364"/>
                </a:cubicBezTo>
                <a:cubicBezTo>
                  <a:pt x="101" y="295"/>
                  <a:pt x="101" y="295"/>
                  <a:pt x="101" y="295"/>
                </a:cubicBezTo>
                <a:cubicBezTo>
                  <a:pt x="99" y="293"/>
                  <a:pt x="98" y="289"/>
                  <a:pt x="99" y="288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6"/>
                  <a:pt x="99" y="286"/>
                  <a:pt x="99" y="286"/>
                </a:cubicBezTo>
                <a:cubicBezTo>
                  <a:pt x="100" y="283"/>
                  <a:pt x="101" y="280"/>
                  <a:pt x="101" y="276"/>
                </a:cubicBezTo>
                <a:cubicBezTo>
                  <a:pt x="101" y="273"/>
                  <a:pt x="103" y="270"/>
                  <a:pt x="106" y="269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9" y="215"/>
                  <a:pt x="231" y="215"/>
                  <a:pt x="232" y="215"/>
                </a:cubicBezTo>
                <a:cubicBezTo>
                  <a:pt x="234" y="216"/>
                  <a:pt x="236" y="217"/>
                  <a:pt x="238" y="219"/>
                </a:cubicBezTo>
                <a:cubicBezTo>
                  <a:pt x="239" y="219"/>
                  <a:pt x="240" y="219"/>
                  <a:pt x="240" y="220"/>
                </a:cubicBezTo>
                <a:cubicBezTo>
                  <a:pt x="245" y="223"/>
                  <a:pt x="251" y="225"/>
                  <a:pt x="256" y="227"/>
                </a:cubicBezTo>
                <a:cubicBezTo>
                  <a:pt x="257" y="227"/>
                  <a:pt x="258" y="227"/>
                  <a:pt x="259" y="227"/>
                </a:cubicBezTo>
                <a:cubicBezTo>
                  <a:pt x="270" y="229"/>
                  <a:pt x="281" y="227"/>
                  <a:pt x="293" y="221"/>
                </a:cubicBezTo>
                <a:cubicBezTo>
                  <a:pt x="293" y="221"/>
                  <a:pt x="293" y="221"/>
                  <a:pt x="293" y="221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295" y="220"/>
                  <a:pt x="297" y="220"/>
                  <a:pt x="299" y="220"/>
                </a:cubicBezTo>
                <a:cubicBezTo>
                  <a:pt x="300" y="221"/>
                  <a:pt x="301" y="221"/>
                  <a:pt x="301" y="221"/>
                </a:cubicBezTo>
                <a:cubicBezTo>
                  <a:pt x="385" y="274"/>
                  <a:pt x="385" y="274"/>
                  <a:pt x="385" y="274"/>
                </a:cubicBezTo>
                <a:cubicBezTo>
                  <a:pt x="387" y="276"/>
                  <a:pt x="389" y="280"/>
                  <a:pt x="389" y="283"/>
                </a:cubicBezTo>
                <a:cubicBezTo>
                  <a:pt x="389" y="297"/>
                  <a:pt x="393" y="309"/>
                  <a:pt x="401" y="319"/>
                </a:cubicBezTo>
                <a:cubicBezTo>
                  <a:pt x="408" y="326"/>
                  <a:pt x="417" y="332"/>
                  <a:pt x="427" y="334"/>
                </a:cubicBezTo>
                <a:cubicBezTo>
                  <a:pt x="427" y="334"/>
                  <a:pt x="427" y="334"/>
                  <a:pt x="427" y="334"/>
                </a:cubicBezTo>
                <a:cubicBezTo>
                  <a:pt x="432" y="335"/>
                  <a:pt x="437" y="336"/>
                  <a:pt x="443" y="335"/>
                </a:cubicBezTo>
                <a:cubicBezTo>
                  <a:pt x="459" y="334"/>
                  <a:pt x="473" y="324"/>
                  <a:pt x="481" y="310"/>
                </a:cubicBezTo>
                <a:cubicBezTo>
                  <a:pt x="487" y="299"/>
                  <a:pt x="489" y="287"/>
                  <a:pt x="487" y="275"/>
                </a:cubicBezTo>
                <a:close/>
                <a:moveTo>
                  <a:pt x="46" y="294"/>
                </a:moveTo>
                <a:cubicBezTo>
                  <a:pt x="34" y="291"/>
                  <a:pt x="26" y="279"/>
                  <a:pt x="29" y="267"/>
                </a:cubicBezTo>
                <a:cubicBezTo>
                  <a:pt x="32" y="255"/>
                  <a:pt x="44" y="247"/>
                  <a:pt x="56" y="250"/>
                </a:cubicBezTo>
                <a:cubicBezTo>
                  <a:pt x="69" y="253"/>
                  <a:pt x="76" y="265"/>
                  <a:pt x="73" y="277"/>
                </a:cubicBezTo>
                <a:cubicBezTo>
                  <a:pt x="70" y="290"/>
                  <a:pt x="58" y="297"/>
                  <a:pt x="46" y="294"/>
                </a:cubicBezTo>
                <a:close/>
                <a:moveTo>
                  <a:pt x="202" y="391"/>
                </a:moveTo>
                <a:cubicBezTo>
                  <a:pt x="214" y="394"/>
                  <a:pt x="221" y="406"/>
                  <a:pt x="218" y="418"/>
                </a:cubicBezTo>
                <a:cubicBezTo>
                  <a:pt x="216" y="430"/>
                  <a:pt x="203" y="438"/>
                  <a:pt x="191" y="435"/>
                </a:cubicBezTo>
                <a:cubicBezTo>
                  <a:pt x="179" y="432"/>
                  <a:pt x="172" y="420"/>
                  <a:pt x="175" y="407"/>
                </a:cubicBezTo>
                <a:cubicBezTo>
                  <a:pt x="177" y="395"/>
                  <a:pt x="190" y="388"/>
                  <a:pt x="202" y="391"/>
                </a:cubicBezTo>
                <a:close/>
                <a:moveTo>
                  <a:pt x="263" y="200"/>
                </a:moveTo>
                <a:cubicBezTo>
                  <a:pt x="251" y="197"/>
                  <a:pt x="243" y="185"/>
                  <a:pt x="246" y="173"/>
                </a:cubicBezTo>
                <a:cubicBezTo>
                  <a:pt x="249" y="161"/>
                  <a:pt x="261" y="153"/>
                  <a:pt x="274" y="156"/>
                </a:cubicBezTo>
                <a:cubicBezTo>
                  <a:pt x="286" y="159"/>
                  <a:pt x="293" y="171"/>
                  <a:pt x="290" y="184"/>
                </a:cubicBezTo>
                <a:cubicBezTo>
                  <a:pt x="287" y="196"/>
                  <a:pt x="275" y="203"/>
                  <a:pt x="263" y="200"/>
                </a:cubicBezTo>
                <a:close/>
                <a:moveTo>
                  <a:pt x="457" y="48"/>
                </a:moveTo>
                <a:cubicBezTo>
                  <a:pt x="460" y="36"/>
                  <a:pt x="472" y="29"/>
                  <a:pt x="484" y="32"/>
                </a:cubicBezTo>
                <a:cubicBezTo>
                  <a:pt x="496" y="35"/>
                  <a:pt x="504" y="47"/>
                  <a:pt x="501" y="59"/>
                </a:cubicBezTo>
                <a:cubicBezTo>
                  <a:pt x="498" y="71"/>
                  <a:pt x="486" y="78"/>
                  <a:pt x="473" y="76"/>
                </a:cubicBezTo>
                <a:cubicBezTo>
                  <a:pt x="461" y="73"/>
                  <a:pt x="454" y="61"/>
                  <a:pt x="457" y="48"/>
                </a:cubicBezTo>
                <a:close/>
                <a:moveTo>
                  <a:pt x="433" y="308"/>
                </a:moveTo>
                <a:cubicBezTo>
                  <a:pt x="421" y="305"/>
                  <a:pt x="413" y="293"/>
                  <a:pt x="416" y="281"/>
                </a:cubicBezTo>
                <a:cubicBezTo>
                  <a:pt x="419" y="269"/>
                  <a:pt x="431" y="261"/>
                  <a:pt x="443" y="264"/>
                </a:cubicBezTo>
                <a:cubicBezTo>
                  <a:pt x="456" y="267"/>
                  <a:pt x="463" y="279"/>
                  <a:pt x="460" y="291"/>
                </a:cubicBezTo>
                <a:cubicBezTo>
                  <a:pt x="457" y="303"/>
                  <a:pt x="445" y="311"/>
                  <a:pt x="433" y="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D4FC4C7-32F4-154D-7FA5-273B5893372C}"/>
              </a:ext>
            </a:extLst>
          </p:cNvPr>
          <p:cNvGrpSpPr/>
          <p:nvPr/>
        </p:nvGrpSpPr>
        <p:grpSpPr>
          <a:xfrm>
            <a:off x="4291096" y="5609837"/>
            <a:ext cx="559059" cy="559058"/>
            <a:chOff x="473871" y="4450243"/>
            <a:chExt cx="559059" cy="559058"/>
          </a:xfrm>
        </p:grpSpPr>
        <p:sp>
          <p:nvSpPr>
            <p:cNvPr id="14" name="Freeform 110">
              <a:extLst>
                <a:ext uri="{FF2B5EF4-FFF2-40B4-BE49-F238E27FC236}">
                  <a16:creationId xmlns:a16="http://schemas.microsoft.com/office/drawing/2014/main" id="{0F1BA9B6-F79E-0EA9-02ED-90D56078C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032" y="4543215"/>
              <a:ext cx="256898" cy="371890"/>
            </a:xfrm>
            <a:custGeom>
              <a:avLst/>
              <a:gdLst>
                <a:gd name="T0" fmla="*/ 133 w 184"/>
                <a:gd name="T1" fmla="*/ 0 h 267"/>
                <a:gd name="T2" fmla="*/ 0 w 184"/>
                <a:gd name="T3" fmla="*/ 133 h 267"/>
                <a:gd name="T4" fmla="*/ 134 w 184"/>
                <a:gd name="T5" fmla="*/ 267 h 267"/>
                <a:gd name="T6" fmla="*/ 184 w 184"/>
                <a:gd name="T7" fmla="*/ 134 h 267"/>
                <a:gd name="T8" fmla="*/ 133 w 184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67">
                  <a:moveTo>
                    <a:pt x="133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34" y="267"/>
                    <a:pt x="134" y="267"/>
                    <a:pt x="134" y="267"/>
                  </a:cubicBezTo>
                  <a:cubicBezTo>
                    <a:pt x="166" y="231"/>
                    <a:pt x="184" y="185"/>
                    <a:pt x="184" y="134"/>
                  </a:cubicBezTo>
                  <a:cubicBezTo>
                    <a:pt x="184" y="83"/>
                    <a:pt x="165" y="36"/>
                    <a:pt x="133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5" name="Freeform 111">
              <a:extLst>
                <a:ext uri="{FF2B5EF4-FFF2-40B4-BE49-F238E27FC236}">
                  <a16:creationId xmlns:a16="http://schemas.microsoft.com/office/drawing/2014/main" id="{60978615-E348-0443-E21F-AC1C1512B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15" y="4752404"/>
              <a:ext cx="177382" cy="221422"/>
            </a:xfrm>
            <a:custGeom>
              <a:avLst/>
              <a:gdLst>
                <a:gd name="T0" fmla="*/ 0 w 127"/>
                <a:gd name="T1" fmla="*/ 0 h 159"/>
                <a:gd name="T2" fmla="*/ 86 w 127"/>
                <a:gd name="T3" fmla="*/ 159 h 159"/>
                <a:gd name="T4" fmla="*/ 127 w 127"/>
                <a:gd name="T5" fmla="*/ 128 h 159"/>
                <a:gd name="T6" fmla="*/ 0 w 127"/>
                <a:gd name="T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59">
                  <a:moveTo>
                    <a:pt x="0" y="0"/>
                  </a:moveTo>
                  <a:cubicBezTo>
                    <a:pt x="86" y="159"/>
                    <a:pt x="86" y="159"/>
                    <a:pt x="86" y="159"/>
                  </a:cubicBezTo>
                  <a:cubicBezTo>
                    <a:pt x="101" y="150"/>
                    <a:pt x="115" y="140"/>
                    <a:pt x="127" y="1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112">
              <a:extLst>
                <a:ext uri="{FF2B5EF4-FFF2-40B4-BE49-F238E27FC236}">
                  <a16:creationId xmlns:a16="http://schemas.microsoft.com/office/drawing/2014/main" id="{89EA9FD8-A984-15E2-EEDD-F5C570E36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71" y="4451466"/>
              <a:ext cx="396356" cy="557835"/>
            </a:xfrm>
            <a:custGeom>
              <a:avLst/>
              <a:gdLst>
                <a:gd name="T0" fmla="*/ 186 w 284"/>
                <a:gd name="T1" fmla="*/ 200 h 399"/>
                <a:gd name="T2" fmla="*/ 186 w 284"/>
                <a:gd name="T3" fmla="*/ 0 h 399"/>
                <a:gd name="T4" fmla="*/ 0 w 284"/>
                <a:gd name="T5" fmla="*/ 199 h 399"/>
                <a:gd name="T6" fmla="*/ 200 w 284"/>
                <a:gd name="T7" fmla="*/ 399 h 399"/>
                <a:gd name="T8" fmla="*/ 284 w 284"/>
                <a:gd name="T9" fmla="*/ 381 h 399"/>
                <a:gd name="T10" fmla="*/ 187 w 284"/>
                <a:gd name="T11" fmla="*/ 203 h 399"/>
                <a:gd name="T12" fmla="*/ 186 w 284"/>
                <a:gd name="T13" fmla="*/ 20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99">
                  <a:moveTo>
                    <a:pt x="186" y="20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82" y="7"/>
                    <a:pt x="0" y="94"/>
                    <a:pt x="0" y="199"/>
                  </a:cubicBezTo>
                  <a:cubicBezTo>
                    <a:pt x="0" y="310"/>
                    <a:pt x="90" y="399"/>
                    <a:pt x="200" y="399"/>
                  </a:cubicBezTo>
                  <a:cubicBezTo>
                    <a:pt x="230" y="399"/>
                    <a:pt x="259" y="393"/>
                    <a:pt x="284" y="381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2"/>
                    <a:pt x="186" y="201"/>
                    <a:pt x="186" y="200"/>
                  </a:cubicBezTo>
                  <a:close/>
                </a:path>
              </a:pathLst>
            </a:custGeom>
            <a:solidFill>
              <a:srgbClr val="0069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7" name="Freeform 113">
              <a:extLst>
                <a:ext uri="{FF2B5EF4-FFF2-40B4-BE49-F238E27FC236}">
                  <a16:creationId xmlns:a16="http://schemas.microsoft.com/office/drawing/2014/main" id="{92D74FCB-99B7-EB51-D036-14A7A0CC1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458" y="4450243"/>
              <a:ext cx="189615" cy="266684"/>
            </a:xfrm>
            <a:custGeom>
              <a:avLst/>
              <a:gdLst>
                <a:gd name="T0" fmla="*/ 0 w 136"/>
                <a:gd name="T1" fmla="*/ 0 h 191"/>
                <a:gd name="T2" fmla="*/ 136 w 136"/>
                <a:gd name="T3" fmla="*/ 55 h 191"/>
                <a:gd name="T4" fmla="*/ 0 w 136"/>
                <a:gd name="T5" fmla="*/ 191 h 191"/>
                <a:gd name="T6" fmla="*/ 0 w 136"/>
                <a:gd name="T7" fmla="*/ 0 h 191"/>
                <a:gd name="T8" fmla="*/ 16 w 136"/>
                <a:gd name="T9" fmla="*/ 17 h 191"/>
                <a:gd name="T10" fmla="*/ 16 w 136"/>
                <a:gd name="T11" fmla="*/ 152 h 191"/>
                <a:gd name="T12" fmla="*/ 112 w 136"/>
                <a:gd name="T13" fmla="*/ 56 h 191"/>
                <a:gd name="T14" fmla="*/ 16 w 136"/>
                <a:gd name="T15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91">
                  <a:moveTo>
                    <a:pt x="0" y="0"/>
                  </a:moveTo>
                  <a:cubicBezTo>
                    <a:pt x="52" y="1"/>
                    <a:pt x="100" y="21"/>
                    <a:pt x="136" y="55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6" y="17"/>
                  </a:moveTo>
                  <a:cubicBezTo>
                    <a:pt x="16" y="152"/>
                    <a:pt x="16" y="152"/>
                    <a:pt x="16" y="152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84" y="34"/>
                    <a:pt x="51" y="20"/>
                    <a:pt x="16" y="17"/>
                  </a:cubicBezTo>
                  <a:close/>
                </a:path>
              </a:pathLst>
            </a:custGeom>
            <a:solidFill>
              <a:srgbClr val="B8CC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D50051-B489-7E77-77BA-3B618EA4CBF6}"/>
              </a:ext>
            </a:extLst>
          </p:cNvPr>
          <p:cNvGrpSpPr>
            <a:grpSpLocks noChangeAspect="1"/>
          </p:cNvGrpSpPr>
          <p:nvPr/>
        </p:nvGrpSpPr>
        <p:grpSpPr>
          <a:xfrm>
            <a:off x="419277" y="5645344"/>
            <a:ext cx="727008" cy="504000"/>
            <a:chOff x="455613" y="4243388"/>
            <a:chExt cx="776287" cy="538163"/>
          </a:xfrm>
        </p:grpSpPr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6F489D2A-3E99-8952-6B4F-D966263AD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" y="4505325"/>
              <a:ext cx="117475" cy="114300"/>
            </a:xfrm>
            <a:custGeom>
              <a:avLst/>
              <a:gdLst>
                <a:gd name="T0" fmla="*/ 40 w 45"/>
                <a:gd name="T1" fmla="*/ 0 h 44"/>
                <a:gd name="T2" fmla="*/ 0 w 45"/>
                <a:gd name="T3" fmla="*/ 40 h 44"/>
                <a:gd name="T4" fmla="*/ 5 w 45"/>
                <a:gd name="T5" fmla="*/ 44 h 44"/>
                <a:gd name="T6" fmla="*/ 10 w 45"/>
                <a:gd name="T7" fmla="*/ 40 h 44"/>
                <a:gd name="T8" fmla="*/ 40 w 45"/>
                <a:gd name="T9" fmla="*/ 9 h 44"/>
                <a:gd name="T10" fmla="*/ 45 w 45"/>
                <a:gd name="T11" fmla="*/ 4 h 44"/>
                <a:gd name="T12" fmla="*/ 40 w 45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4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8" y="44"/>
                    <a:pt x="10" y="42"/>
                    <a:pt x="10" y="40"/>
                  </a:cubicBezTo>
                  <a:cubicBezTo>
                    <a:pt x="10" y="23"/>
                    <a:pt x="23" y="9"/>
                    <a:pt x="40" y="9"/>
                  </a:cubicBezTo>
                  <a:cubicBezTo>
                    <a:pt x="43" y="9"/>
                    <a:pt x="45" y="7"/>
                    <a:pt x="45" y="4"/>
                  </a:cubicBezTo>
                  <a:cubicBezTo>
                    <a:pt x="45" y="2"/>
                    <a:pt x="43" y="0"/>
                    <a:pt x="40" y="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DDC0884D-DFA3-879E-BB4C-6545B2EB6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088" y="4505325"/>
              <a:ext cx="115887" cy="114300"/>
            </a:xfrm>
            <a:custGeom>
              <a:avLst/>
              <a:gdLst>
                <a:gd name="T0" fmla="*/ 40 w 44"/>
                <a:gd name="T1" fmla="*/ 0 h 44"/>
                <a:gd name="T2" fmla="*/ 0 w 44"/>
                <a:gd name="T3" fmla="*/ 40 h 44"/>
                <a:gd name="T4" fmla="*/ 5 w 44"/>
                <a:gd name="T5" fmla="*/ 44 h 44"/>
                <a:gd name="T6" fmla="*/ 9 w 44"/>
                <a:gd name="T7" fmla="*/ 40 h 44"/>
                <a:gd name="T8" fmla="*/ 40 w 44"/>
                <a:gd name="T9" fmla="*/ 9 h 44"/>
                <a:gd name="T10" fmla="*/ 44 w 44"/>
                <a:gd name="T11" fmla="*/ 4 h 44"/>
                <a:gd name="T12" fmla="*/ 40 w 44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4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7" y="44"/>
                    <a:pt x="9" y="42"/>
                    <a:pt x="9" y="40"/>
                  </a:cubicBezTo>
                  <a:cubicBezTo>
                    <a:pt x="9" y="23"/>
                    <a:pt x="23" y="9"/>
                    <a:pt x="40" y="9"/>
                  </a:cubicBezTo>
                  <a:cubicBezTo>
                    <a:pt x="42" y="9"/>
                    <a:pt x="44" y="7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459DE8E9-1BF2-2A69-D4B5-51D193B7C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3" y="4243388"/>
              <a:ext cx="544512" cy="201613"/>
            </a:xfrm>
            <a:custGeom>
              <a:avLst/>
              <a:gdLst>
                <a:gd name="T0" fmla="*/ 81 w 208"/>
                <a:gd name="T1" fmla="*/ 77 h 77"/>
                <a:gd name="T2" fmla="*/ 128 w 208"/>
                <a:gd name="T3" fmla="*/ 77 h 77"/>
                <a:gd name="T4" fmla="*/ 184 w 208"/>
                <a:gd name="T5" fmla="*/ 52 h 77"/>
                <a:gd name="T6" fmla="*/ 208 w 208"/>
                <a:gd name="T7" fmla="*/ 56 h 77"/>
                <a:gd name="T8" fmla="*/ 181 w 208"/>
                <a:gd name="T9" fmla="*/ 18 h 77"/>
                <a:gd name="T10" fmla="*/ 177 w 208"/>
                <a:gd name="T11" fmla="*/ 11 h 77"/>
                <a:gd name="T12" fmla="*/ 177 w 208"/>
                <a:gd name="T13" fmla="*/ 11 h 77"/>
                <a:gd name="T14" fmla="*/ 177 w 208"/>
                <a:gd name="T15" fmla="*/ 11 h 77"/>
                <a:gd name="T16" fmla="*/ 152 w 208"/>
                <a:gd name="T17" fmla="*/ 0 h 77"/>
                <a:gd name="T18" fmla="*/ 127 w 208"/>
                <a:gd name="T19" fmla="*/ 11 h 77"/>
                <a:gd name="T20" fmla="*/ 82 w 208"/>
                <a:gd name="T21" fmla="*/ 11 h 77"/>
                <a:gd name="T22" fmla="*/ 57 w 208"/>
                <a:gd name="T23" fmla="*/ 0 h 77"/>
                <a:gd name="T24" fmla="*/ 32 w 208"/>
                <a:gd name="T25" fmla="*/ 11 h 77"/>
                <a:gd name="T26" fmla="*/ 32 w 208"/>
                <a:gd name="T27" fmla="*/ 11 h 77"/>
                <a:gd name="T28" fmla="*/ 0 w 208"/>
                <a:gd name="T29" fmla="*/ 56 h 77"/>
                <a:gd name="T30" fmla="*/ 25 w 208"/>
                <a:gd name="T31" fmla="*/ 52 h 77"/>
                <a:gd name="T32" fmla="*/ 81 w 208"/>
                <a:gd name="T3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" h="77">
                  <a:moveTo>
                    <a:pt x="81" y="77"/>
                  </a:moveTo>
                  <a:cubicBezTo>
                    <a:pt x="128" y="77"/>
                    <a:pt x="128" y="77"/>
                    <a:pt x="128" y="77"/>
                  </a:cubicBezTo>
                  <a:cubicBezTo>
                    <a:pt x="139" y="62"/>
                    <a:pt x="161" y="52"/>
                    <a:pt x="184" y="52"/>
                  </a:cubicBezTo>
                  <a:cubicBezTo>
                    <a:pt x="193" y="52"/>
                    <a:pt x="201" y="53"/>
                    <a:pt x="208" y="5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80" y="15"/>
                    <a:pt x="179" y="13"/>
                    <a:pt x="177" y="11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1" y="4"/>
                    <a:pt x="162" y="0"/>
                    <a:pt x="152" y="0"/>
                  </a:cubicBezTo>
                  <a:cubicBezTo>
                    <a:pt x="142" y="0"/>
                    <a:pt x="134" y="4"/>
                    <a:pt x="127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76" y="4"/>
                    <a:pt x="67" y="0"/>
                    <a:pt x="57" y="0"/>
                  </a:cubicBezTo>
                  <a:cubicBezTo>
                    <a:pt x="47" y="0"/>
                    <a:pt x="38" y="4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53"/>
                    <a:pt x="16" y="52"/>
                    <a:pt x="25" y="52"/>
                  </a:cubicBezTo>
                  <a:cubicBezTo>
                    <a:pt x="48" y="52"/>
                    <a:pt x="70" y="62"/>
                    <a:pt x="81" y="77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id="{07D10728-D524-4259-DA27-2569265735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13" y="4405313"/>
              <a:ext cx="776287" cy="376238"/>
            </a:xfrm>
            <a:custGeom>
              <a:avLst/>
              <a:gdLst>
                <a:gd name="T0" fmla="*/ 280 w 297"/>
                <a:gd name="T1" fmla="*/ 34 h 144"/>
                <a:gd name="T2" fmla="*/ 268 w 297"/>
                <a:gd name="T3" fmla="*/ 17 h 144"/>
                <a:gd name="T4" fmla="*/ 228 w 297"/>
                <a:gd name="T5" fmla="*/ 0 h 144"/>
                <a:gd name="T6" fmla="*/ 179 w 297"/>
                <a:gd name="T7" fmla="*/ 23 h 144"/>
                <a:gd name="T8" fmla="*/ 178 w 297"/>
                <a:gd name="T9" fmla="*/ 25 h 144"/>
                <a:gd name="T10" fmla="*/ 119 w 297"/>
                <a:gd name="T11" fmla="*/ 25 h 144"/>
                <a:gd name="T12" fmla="*/ 118 w 297"/>
                <a:gd name="T13" fmla="*/ 23 h 144"/>
                <a:gd name="T14" fmla="*/ 69 w 297"/>
                <a:gd name="T15" fmla="*/ 0 h 144"/>
                <a:gd name="T16" fmla="*/ 24 w 297"/>
                <a:gd name="T17" fmla="*/ 23 h 144"/>
                <a:gd name="T18" fmla="*/ 23 w 297"/>
                <a:gd name="T19" fmla="*/ 24 h 144"/>
                <a:gd name="T20" fmla="*/ 15 w 297"/>
                <a:gd name="T21" fmla="*/ 36 h 144"/>
                <a:gd name="T22" fmla="*/ 0 w 297"/>
                <a:gd name="T23" fmla="*/ 78 h 144"/>
                <a:gd name="T24" fmla="*/ 66 w 297"/>
                <a:gd name="T25" fmla="*/ 144 h 144"/>
                <a:gd name="T26" fmla="*/ 116 w 297"/>
                <a:gd name="T27" fmla="*/ 121 h 144"/>
                <a:gd name="T28" fmla="*/ 116 w 297"/>
                <a:gd name="T29" fmla="*/ 122 h 144"/>
                <a:gd name="T30" fmla="*/ 117 w 297"/>
                <a:gd name="T31" fmla="*/ 120 h 144"/>
                <a:gd name="T32" fmla="*/ 118 w 297"/>
                <a:gd name="T33" fmla="*/ 120 h 144"/>
                <a:gd name="T34" fmla="*/ 128 w 297"/>
                <a:gd name="T35" fmla="*/ 110 h 144"/>
                <a:gd name="T36" fmla="*/ 149 w 297"/>
                <a:gd name="T37" fmla="*/ 120 h 144"/>
                <a:gd name="T38" fmla="*/ 169 w 297"/>
                <a:gd name="T39" fmla="*/ 110 h 144"/>
                <a:gd name="T40" fmla="*/ 179 w 297"/>
                <a:gd name="T41" fmla="*/ 119 h 144"/>
                <a:gd name="T42" fmla="*/ 180 w 297"/>
                <a:gd name="T43" fmla="*/ 121 h 144"/>
                <a:gd name="T44" fmla="*/ 181 w 297"/>
                <a:gd name="T45" fmla="*/ 122 h 144"/>
                <a:gd name="T46" fmla="*/ 181 w 297"/>
                <a:gd name="T47" fmla="*/ 122 h 144"/>
                <a:gd name="T48" fmla="*/ 231 w 297"/>
                <a:gd name="T49" fmla="*/ 144 h 144"/>
                <a:gd name="T50" fmla="*/ 297 w 297"/>
                <a:gd name="T51" fmla="*/ 78 h 144"/>
                <a:gd name="T52" fmla="*/ 280 w 297"/>
                <a:gd name="T53" fmla="*/ 34 h 144"/>
                <a:gd name="T54" fmla="*/ 66 w 297"/>
                <a:gd name="T55" fmla="*/ 126 h 144"/>
                <a:gd name="T56" fmla="*/ 18 w 297"/>
                <a:gd name="T57" fmla="*/ 78 h 144"/>
                <a:gd name="T58" fmla="*/ 66 w 297"/>
                <a:gd name="T59" fmla="*/ 29 h 144"/>
                <a:gd name="T60" fmla="*/ 115 w 297"/>
                <a:gd name="T61" fmla="*/ 78 h 144"/>
                <a:gd name="T62" fmla="*/ 66 w 297"/>
                <a:gd name="T63" fmla="*/ 126 h 144"/>
                <a:gd name="T64" fmla="*/ 149 w 297"/>
                <a:gd name="T65" fmla="*/ 111 h 144"/>
                <a:gd name="T66" fmla="*/ 132 w 297"/>
                <a:gd name="T67" fmla="*/ 94 h 144"/>
                <a:gd name="T68" fmla="*/ 149 w 297"/>
                <a:gd name="T69" fmla="*/ 78 h 144"/>
                <a:gd name="T70" fmla="*/ 165 w 297"/>
                <a:gd name="T71" fmla="*/ 94 h 144"/>
                <a:gd name="T72" fmla="*/ 149 w 297"/>
                <a:gd name="T73" fmla="*/ 111 h 144"/>
                <a:gd name="T74" fmla="*/ 231 w 297"/>
                <a:gd name="T75" fmla="*/ 126 h 144"/>
                <a:gd name="T76" fmla="*/ 183 w 297"/>
                <a:gd name="T77" fmla="*/ 78 h 144"/>
                <a:gd name="T78" fmla="*/ 231 w 297"/>
                <a:gd name="T79" fmla="*/ 29 h 144"/>
                <a:gd name="T80" fmla="*/ 279 w 297"/>
                <a:gd name="T81" fmla="*/ 78 h 144"/>
                <a:gd name="T82" fmla="*/ 231 w 297"/>
                <a:gd name="T83" fmla="*/ 1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7" h="144">
                  <a:moveTo>
                    <a:pt x="280" y="34"/>
                  </a:moveTo>
                  <a:cubicBezTo>
                    <a:pt x="268" y="17"/>
                    <a:pt x="268" y="17"/>
                    <a:pt x="268" y="17"/>
                  </a:cubicBezTo>
                  <a:cubicBezTo>
                    <a:pt x="259" y="6"/>
                    <a:pt x="244" y="0"/>
                    <a:pt x="228" y="0"/>
                  </a:cubicBezTo>
                  <a:cubicBezTo>
                    <a:pt x="208" y="0"/>
                    <a:pt x="187" y="9"/>
                    <a:pt x="179" y="23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0" y="9"/>
                    <a:pt x="89" y="0"/>
                    <a:pt x="69" y="0"/>
                  </a:cubicBezTo>
                  <a:cubicBezTo>
                    <a:pt x="50" y="0"/>
                    <a:pt x="33" y="9"/>
                    <a:pt x="24" y="23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5" y="47"/>
                    <a:pt x="0" y="62"/>
                    <a:pt x="0" y="78"/>
                  </a:cubicBezTo>
                  <a:cubicBezTo>
                    <a:pt x="0" y="114"/>
                    <a:pt x="30" y="144"/>
                    <a:pt x="66" y="144"/>
                  </a:cubicBezTo>
                  <a:cubicBezTo>
                    <a:pt x="86" y="144"/>
                    <a:pt x="104" y="135"/>
                    <a:pt x="116" y="12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17" y="121"/>
                    <a:pt x="117" y="120"/>
                    <a:pt x="117" y="120"/>
                  </a:cubicBezTo>
                  <a:cubicBezTo>
                    <a:pt x="117" y="120"/>
                    <a:pt x="117" y="120"/>
                    <a:pt x="118" y="120"/>
                  </a:cubicBezTo>
                  <a:cubicBezTo>
                    <a:pt x="121" y="116"/>
                    <a:pt x="124" y="113"/>
                    <a:pt x="128" y="110"/>
                  </a:cubicBezTo>
                  <a:cubicBezTo>
                    <a:pt x="133" y="116"/>
                    <a:pt x="140" y="120"/>
                    <a:pt x="149" y="120"/>
                  </a:cubicBezTo>
                  <a:cubicBezTo>
                    <a:pt x="157" y="120"/>
                    <a:pt x="164" y="116"/>
                    <a:pt x="169" y="110"/>
                  </a:cubicBezTo>
                  <a:cubicBezTo>
                    <a:pt x="173" y="113"/>
                    <a:pt x="176" y="115"/>
                    <a:pt x="179" y="119"/>
                  </a:cubicBezTo>
                  <a:cubicBezTo>
                    <a:pt x="179" y="120"/>
                    <a:pt x="180" y="120"/>
                    <a:pt x="180" y="121"/>
                  </a:cubicBezTo>
                  <a:cubicBezTo>
                    <a:pt x="181" y="121"/>
                    <a:pt x="181" y="121"/>
                    <a:pt x="181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93" y="135"/>
                    <a:pt x="211" y="144"/>
                    <a:pt x="231" y="144"/>
                  </a:cubicBezTo>
                  <a:cubicBezTo>
                    <a:pt x="267" y="144"/>
                    <a:pt x="297" y="114"/>
                    <a:pt x="297" y="78"/>
                  </a:cubicBezTo>
                  <a:cubicBezTo>
                    <a:pt x="297" y="61"/>
                    <a:pt x="291" y="45"/>
                    <a:pt x="280" y="34"/>
                  </a:cubicBezTo>
                  <a:close/>
                  <a:moveTo>
                    <a:pt x="66" y="126"/>
                  </a:moveTo>
                  <a:cubicBezTo>
                    <a:pt x="40" y="126"/>
                    <a:pt x="18" y="104"/>
                    <a:pt x="18" y="78"/>
                  </a:cubicBezTo>
                  <a:cubicBezTo>
                    <a:pt x="18" y="51"/>
                    <a:pt x="40" y="29"/>
                    <a:pt x="66" y="29"/>
                  </a:cubicBezTo>
                  <a:cubicBezTo>
                    <a:pt x="93" y="29"/>
                    <a:pt x="115" y="51"/>
                    <a:pt x="115" y="78"/>
                  </a:cubicBezTo>
                  <a:cubicBezTo>
                    <a:pt x="115" y="104"/>
                    <a:pt x="93" y="126"/>
                    <a:pt x="66" y="126"/>
                  </a:cubicBezTo>
                  <a:close/>
                  <a:moveTo>
                    <a:pt x="149" y="111"/>
                  </a:moveTo>
                  <a:cubicBezTo>
                    <a:pt x="139" y="111"/>
                    <a:pt x="132" y="104"/>
                    <a:pt x="132" y="94"/>
                  </a:cubicBezTo>
                  <a:cubicBezTo>
                    <a:pt x="132" y="85"/>
                    <a:pt x="139" y="78"/>
                    <a:pt x="149" y="78"/>
                  </a:cubicBezTo>
                  <a:cubicBezTo>
                    <a:pt x="158" y="78"/>
                    <a:pt x="165" y="85"/>
                    <a:pt x="165" y="94"/>
                  </a:cubicBezTo>
                  <a:cubicBezTo>
                    <a:pt x="165" y="104"/>
                    <a:pt x="158" y="111"/>
                    <a:pt x="149" y="111"/>
                  </a:cubicBezTo>
                  <a:close/>
                  <a:moveTo>
                    <a:pt x="231" y="126"/>
                  </a:moveTo>
                  <a:cubicBezTo>
                    <a:pt x="204" y="126"/>
                    <a:pt x="183" y="104"/>
                    <a:pt x="183" y="78"/>
                  </a:cubicBezTo>
                  <a:cubicBezTo>
                    <a:pt x="183" y="51"/>
                    <a:pt x="204" y="29"/>
                    <a:pt x="231" y="29"/>
                  </a:cubicBezTo>
                  <a:cubicBezTo>
                    <a:pt x="257" y="29"/>
                    <a:pt x="279" y="51"/>
                    <a:pt x="279" y="78"/>
                  </a:cubicBezTo>
                  <a:cubicBezTo>
                    <a:pt x="279" y="104"/>
                    <a:pt x="257" y="126"/>
                    <a:pt x="231" y="126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1690185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2" y="2243666"/>
            <a:ext cx="8781236" cy="1591733"/>
          </a:xfrm>
        </p:spPr>
        <p:txBody>
          <a:bodyPr>
            <a:normAutofit/>
          </a:bodyPr>
          <a:lstStyle/>
          <a:p>
            <a:pPr algn="ctr"/>
            <a:r>
              <a:rPr lang="en-GB" sz="4100" b="1" dirty="0"/>
              <a:t>HFM Developments </a:t>
            </a:r>
            <a:br>
              <a:rPr lang="en-GB" sz="4100" b="1" dirty="0"/>
            </a:br>
            <a:r>
              <a:rPr lang="en-GB" sz="4100" b="1" dirty="0"/>
              <a:t>with Impact Potential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98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660" y="130497"/>
            <a:ext cx="8898340" cy="4364591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HFM Scientific and Societal Impact</a:t>
            </a:r>
            <a:br>
              <a:rPr lang="en-GB" dirty="0"/>
            </a:br>
            <a:r>
              <a:rPr lang="en-GB" dirty="0"/>
              <a:t>-</a:t>
            </a:r>
            <a:br>
              <a:rPr lang="en-GB" dirty="0"/>
            </a:br>
            <a:r>
              <a:rPr lang="en-GB" dirty="0"/>
              <a:t> Preliminary findings and discussion about priorities</a:t>
            </a:r>
            <a:br>
              <a:rPr lang="en-GB" sz="3200" dirty="0"/>
            </a:br>
            <a:br>
              <a:rPr lang="en-GB" sz="3200" dirty="0"/>
            </a:br>
            <a:r>
              <a:rPr lang="en-GB" sz="2800" dirty="0"/>
              <a:t>HFM Forum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6430179" y="5135433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12.19.2024</a:t>
            </a:r>
            <a:r>
              <a:rPr lang="en-FR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615277" y="4581435"/>
            <a:ext cx="36179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Thomas Rimbot    - WP6.1 Leader</a:t>
            </a:r>
          </a:p>
          <a:p>
            <a:r>
              <a:rPr lang="en-US" dirty="0"/>
              <a:t>Enrico Chesta        - RD6 Coordinator</a:t>
            </a:r>
            <a:r>
              <a:rPr lang="en-FR" dirty="0"/>
              <a:t> </a:t>
            </a:r>
            <a:endParaRPr lang="fr-CH" dirty="0"/>
          </a:p>
          <a:p>
            <a:endParaRPr lang="fr-CH" dirty="0"/>
          </a:p>
          <a:p>
            <a:r>
              <a:rPr lang="en-US" i="1" dirty="0"/>
              <a:t>CERN Knowledge Transfer Group</a:t>
            </a:r>
            <a:r>
              <a:rPr lang="en-FR" i="1" dirty="0"/>
              <a:t> 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FAEA77-9EB8-17DC-53D8-AE94473C0B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47BB0-6FFC-4640-3E61-6D015F5F6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10B6A5-0545-D704-EC5D-207AD11438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440405B6-6CA4-CE7F-C9CE-7D59F461A0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3110724"/>
              </p:ext>
            </p:extLst>
          </p:nvPr>
        </p:nvGraphicFramePr>
        <p:xfrm>
          <a:off x="550043" y="1438267"/>
          <a:ext cx="8226854" cy="4670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916B351E-1554-6EE5-076C-8D9AA205B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328" y="249937"/>
            <a:ext cx="8650284" cy="940443"/>
          </a:xfrm>
        </p:spPr>
        <p:txBody>
          <a:bodyPr>
            <a:normAutofit/>
          </a:bodyPr>
          <a:lstStyle/>
          <a:p>
            <a:r>
              <a:rPr lang="fr-CH" sz="4100" dirty="0"/>
              <a:t>HFM </a:t>
            </a:r>
            <a:r>
              <a:rPr lang="fr-CH" sz="4100" dirty="0" err="1"/>
              <a:t>Developments</a:t>
            </a:r>
            <a:r>
              <a:rPr lang="fr-CH" sz="4100" dirty="0"/>
              <a:t> </a:t>
            </a:r>
            <a:r>
              <a:rPr lang="fr-CH" sz="4100" dirty="0" err="1"/>
              <a:t>Applicability</a:t>
            </a:r>
            <a:r>
              <a:rPr lang="fr-CH" sz="4100" dirty="0"/>
              <a:t> (TBD)</a:t>
            </a:r>
            <a:endParaRPr lang="en-US" sz="4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121EA4-4EC9-4C3E-467E-7FD4CF73CBD1}"/>
              </a:ext>
            </a:extLst>
          </p:cNvPr>
          <p:cNvSpPr txBox="1"/>
          <p:nvPr/>
        </p:nvSpPr>
        <p:spPr>
          <a:xfrm>
            <a:off x="1287929" y="5104185"/>
            <a:ext cx="656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err="1">
                <a:solidFill>
                  <a:schemeClr val="accent6">
                    <a:lumMod val="50000"/>
                  </a:schemeClr>
                </a:solidFill>
              </a:rPr>
              <a:t>Technology</a:t>
            </a:r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adaptation </a:t>
            </a:r>
            <a:r>
              <a:rPr lang="fr-CH" b="1" u="sng" dirty="0" err="1">
                <a:solidFill>
                  <a:schemeClr val="accent6">
                    <a:lumMod val="50000"/>
                  </a:schemeClr>
                </a:solidFill>
              </a:rPr>
              <a:t>complexity</a:t>
            </a:r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for use in </a:t>
            </a:r>
            <a:r>
              <a:rPr lang="fr-CH" b="1" dirty="0" err="1">
                <a:solidFill>
                  <a:schemeClr val="accent6">
                    <a:lumMod val="50000"/>
                  </a:schemeClr>
                </a:solidFill>
              </a:rPr>
              <a:t>different</a:t>
            </a:r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applications, and </a:t>
            </a:r>
            <a:r>
              <a:rPr lang="fr-CH" b="1" dirty="0" err="1">
                <a:solidFill>
                  <a:schemeClr val="accent6">
                    <a:lumMod val="50000"/>
                  </a:schemeClr>
                </a:solidFill>
              </a:rPr>
              <a:t>expected</a:t>
            </a:r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u="sng" dirty="0">
                <a:solidFill>
                  <a:schemeClr val="accent6">
                    <a:lumMod val="50000"/>
                  </a:schemeClr>
                </a:solidFill>
              </a:rPr>
              <a:t>impact</a:t>
            </a:r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50000"/>
                  </a:schemeClr>
                </a:solidFill>
              </a:rPr>
              <a:t>level</a:t>
            </a:r>
            <a:endParaRPr lang="fr-CH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723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Forum - RD6/WP6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EBD96AB-AD65-6038-31F3-DEA7149EA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717218"/>
              </p:ext>
            </p:extLst>
          </p:nvPr>
        </p:nvGraphicFramePr>
        <p:xfrm>
          <a:off x="138310" y="1190380"/>
          <a:ext cx="8867379" cy="48735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34569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410005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832759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Possible Collaboration </a:t>
                      </a:r>
                      <a:r>
                        <a:rPr lang="fr-CH" sz="1800" dirty="0" err="1"/>
                        <a:t>Form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1 - Software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Software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tools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for magnet design and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optimization</a:t>
                      </a: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800" dirty="0" err="1">
                          <a:solidFill>
                            <a:schemeClr val="tx1"/>
                          </a:solidFill>
                        </a:rPr>
                        <a:t>Licensing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661265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CH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Software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tools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Electromagnetic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quench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behavior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simulation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205751"/>
                  </a:ext>
                </a:extLst>
              </a:tr>
              <a:tr h="433876">
                <a:tc row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2 - Components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Manufacturing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reinforcement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techniques for high-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conductors</a:t>
                      </a: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R&amp;D collaboration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788229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HTS REBCO tapes and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cables</a:t>
                      </a: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936943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Superconducting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wires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on innovative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materials</a:t>
                      </a: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30023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Quench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detection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and protection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fr-CH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R&amp;D collaboration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Measurement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equipment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, instrumentation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94604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4 - Infrastructures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Cryogenic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testing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facilities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Service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515927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Magnetic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measurement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test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benches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767489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5 -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HTS magnet for a </a:t>
                      </a:r>
                      <a:r>
                        <a:rPr lang="fr-CH" sz="1200" b="0" dirty="0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 application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R&amp;D collaboration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33720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1B64E59D-2D89-8BA0-0E78-111217347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7"/>
            <a:ext cx="8341360" cy="940443"/>
          </a:xfrm>
        </p:spPr>
        <p:txBody>
          <a:bodyPr>
            <a:normAutofit/>
          </a:bodyPr>
          <a:lstStyle/>
          <a:p>
            <a:r>
              <a:rPr lang="fr-CH" sz="4100" dirty="0"/>
              <a:t>HFM </a:t>
            </a:r>
            <a:r>
              <a:rPr lang="fr-CH" sz="4100" dirty="0" err="1"/>
              <a:t>Developments</a:t>
            </a:r>
            <a:r>
              <a:rPr lang="fr-CH" sz="4100" dirty="0"/>
              <a:t> </a:t>
            </a:r>
            <a:r>
              <a:rPr lang="fr-CH" sz="4100" dirty="0" err="1"/>
              <a:t>Examples</a:t>
            </a:r>
            <a:r>
              <a:rPr lang="fr-CH" sz="4100" dirty="0"/>
              <a:t> (TBD)</a:t>
            </a:r>
            <a:endParaRPr lang="en-US" sz="4100" dirty="0"/>
          </a:p>
        </p:txBody>
      </p:sp>
    </p:spTree>
    <p:extLst>
      <p:ext uri="{BB962C8B-B14F-4D97-AF65-F5344CB8AC3E}">
        <p14:creationId xmlns:p14="http://schemas.microsoft.com/office/powerpoint/2010/main" val="3210418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2" y="2243666"/>
            <a:ext cx="8781236" cy="1591733"/>
          </a:xfrm>
        </p:spPr>
        <p:txBody>
          <a:bodyPr>
            <a:normAutofit/>
          </a:bodyPr>
          <a:lstStyle/>
          <a:p>
            <a:pPr algn="ctr"/>
            <a:r>
              <a:rPr lang="en-GB" sz="4100" b="1" dirty="0"/>
              <a:t>Identified Promising Application Areas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546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Definition</a:t>
            </a:r>
            <a:r>
              <a:rPr lang="fr-CH" dirty="0"/>
              <a:t> of Impact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16A4E-27DB-8D80-EEE6-7722099A7FA0}"/>
              </a:ext>
            </a:extLst>
          </p:cNvPr>
          <p:cNvSpPr txBox="1">
            <a:spLocks/>
          </p:cNvSpPr>
          <p:nvPr/>
        </p:nvSpPr>
        <p:spPr>
          <a:xfrm>
            <a:off x="457199" y="1322833"/>
            <a:ext cx="8226853" cy="11591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endParaRPr lang="en-GB" sz="18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9429C82-9294-A176-4311-FD7E242A4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2833"/>
            <a:ext cx="8226854" cy="4670196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CH" sz="2400" b="1" dirty="0" err="1"/>
              <a:t>Applied</a:t>
            </a:r>
            <a:r>
              <a:rPr lang="fr-CH" sz="2400" b="1" dirty="0"/>
              <a:t> </a:t>
            </a:r>
            <a:r>
              <a:rPr lang="fr-CH" sz="2400" b="1" dirty="0" err="1"/>
              <a:t>superconductivity</a:t>
            </a:r>
            <a:r>
              <a:rPr lang="fr-CH" sz="2400" b="1" dirty="0"/>
              <a:t> experts </a:t>
            </a:r>
            <a:r>
              <a:rPr lang="fr-CH" sz="2400" dirty="0"/>
              <a:t>in the world are </a:t>
            </a:r>
            <a:r>
              <a:rPr lang="fr-CH" sz="2400" dirty="0" err="1"/>
              <a:t>working</a:t>
            </a:r>
            <a:r>
              <a:rPr lang="fr-CH" sz="2400" dirty="0"/>
              <a:t> on </a:t>
            </a:r>
            <a:r>
              <a:rPr lang="fr-CH" sz="2400" dirty="0" err="1"/>
              <a:t>very</a:t>
            </a:r>
            <a:r>
              <a:rPr lang="fr-CH" sz="2400" dirty="0"/>
              <a:t> </a:t>
            </a:r>
            <a:r>
              <a:rPr lang="fr-CH" sz="2400" dirty="0" err="1"/>
              <a:t>complex</a:t>
            </a:r>
            <a:r>
              <a:rPr lang="fr-CH" sz="2400" dirty="0"/>
              <a:t> </a:t>
            </a:r>
            <a:r>
              <a:rPr lang="fr-CH" sz="2400" dirty="0" err="1"/>
              <a:t>problems</a:t>
            </a:r>
            <a:r>
              <a:rPr lang="fr-CH" sz="2400" dirty="0"/>
              <a:t> in </a:t>
            </a:r>
            <a:r>
              <a:rPr lang="fr-CH" sz="2400" dirty="0" err="1"/>
              <a:t>specific</a:t>
            </a:r>
            <a:r>
              <a:rPr lang="fr-CH" sz="2400" dirty="0"/>
              <a:t> </a:t>
            </a:r>
            <a:r>
              <a:rPr lang="fr-CH" sz="2400" dirty="0" err="1"/>
              <a:t>fields</a:t>
            </a:r>
            <a:r>
              <a:rPr lang="fr-CH" sz="2400" dirty="0"/>
              <a:t>, </a:t>
            </a:r>
            <a:r>
              <a:rPr lang="fr-CH" sz="2400" b="1" dirty="0" err="1"/>
              <a:t>outside</a:t>
            </a:r>
            <a:r>
              <a:rPr lang="fr-CH" sz="2400" b="1" dirty="0"/>
              <a:t> </a:t>
            </a:r>
            <a:r>
              <a:rPr lang="fr-CH" sz="2400" b="1" dirty="0" err="1"/>
              <a:t>HFM’s</a:t>
            </a:r>
            <a:r>
              <a:rPr lang="fr-CH" sz="2400" b="1" dirty="0"/>
              <a:t> scope of </a:t>
            </a:r>
            <a:r>
              <a:rPr lang="fr-CH" sz="2400" b="1" dirty="0" err="1"/>
              <a:t>activities</a:t>
            </a:r>
            <a:r>
              <a:rPr lang="fr-CH" sz="2400" dirty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fr-CH" sz="2400" dirty="0"/>
          </a:p>
          <a:p>
            <a:pPr algn="just">
              <a:buFont typeface="Wingdings" panose="05000000000000000000" pitchFamily="2" charset="2"/>
              <a:buChar char="Ø"/>
            </a:pPr>
            <a:endParaRPr lang="fr-CH" sz="2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2400" dirty="0" err="1"/>
              <a:t>Nevertheless</a:t>
            </a:r>
            <a:r>
              <a:rPr lang="fr-CH" sz="2400" dirty="0"/>
              <a:t>, </a:t>
            </a:r>
            <a:r>
              <a:rPr lang="fr-CH" sz="2400" dirty="0" err="1"/>
              <a:t>they</a:t>
            </a:r>
            <a:r>
              <a:rPr lang="fr-CH" sz="2400" dirty="0"/>
              <a:t> </a:t>
            </a:r>
            <a:r>
              <a:rPr lang="fr-CH" sz="2400" dirty="0" err="1"/>
              <a:t>sometimes</a:t>
            </a:r>
            <a:r>
              <a:rPr lang="fr-CH" sz="2400" dirty="0"/>
              <a:t> face </a:t>
            </a:r>
            <a:r>
              <a:rPr lang="fr-CH" sz="2400" b="1" dirty="0" err="1"/>
              <a:t>technological</a:t>
            </a:r>
            <a:r>
              <a:rPr lang="fr-CH" sz="2400" b="1" dirty="0"/>
              <a:t> challenges</a:t>
            </a:r>
            <a:r>
              <a:rPr lang="fr-CH" sz="2400" dirty="0"/>
              <a:t> </a:t>
            </a:r>
            <a:r>
              <a:rPr lang="fr-CH" sz="2400" dirty="0" err="1"/>
              <a:t>which</a:t>
            </a:r>
            <a:r>
              <a:rPr lang="fr-CH" sz="2400" dirty="0"/>
              <a:t> are </a:t>
            </a:r>
            <a:r>
              <a:rPr lang="fr-CH" sz="2400" b="1" dirty="0" err="1"/>
              <a:t>difficult</a:t>
            </a:r>
            <a:r>
              <a:rPr lang="fr-CH" sz="2400" b="1" dirty="0"/>
              <a:t> to </a:t>
            </a:r>
            <a:r>
              <a:rPr lang="fr-CH" sz="2400" b="1" dirty="0" err="1"/>
              <a:t>overcome</a:t>
            </a:r>
            <a:r>
              <a:rPr lang="fr-CH" sz="2400" b="1" dirty="0"/>
              <a:t> </a:t>
            </a:r>
            <a:r>
              <a:rPr lang="fr-CH" sz="2400" dirty="0"/>
              <a:t>and do have a </a:t>
            </a:r>
            <a:r>
              <a:rPr lang="fr-CH" sz="2400" dirty="0" err="1"/>
              <a:t>link</a:t>
            </a:r>
            <a:r>
              <a:rPr lang="fr-CH" sz="2400" dirty="0"/>
              <a:t> to </a:t>
            </a:r>
            <a:r>
              <a:rPr lang="fr-CH" sz="2400" b="1" dirty="0"/>
              <a:t>HFM </a:t>
            </a:r>
            <a:r>
              <a:rPr lang="fr-CH" sz="2400" b="1" dirty="0" err="1"/>
              <a:t>developments</a:t>
            </a:r>
            <a:r>
              <a:rPr lang="fr-CH" sz="2400" dirty="0"/>
              <a:t>.</a:t>
            </a:r>
          </a:p>
          <a:p>
            <a:pPr marL="36576" indent="0" algn="just">
              <a:buNone/>
            </a:pPr>
            <a:endParaRPr lang="fr-CH" sz="2400" dirty="0"/>
          </a:p>
          <a:p>
            <a:pPr marL="36576" indent="0" algn="just">
              <a:buNone/>
            </a:pPr>
            <a:endParaRPr lang="fr-CH" sz="2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2400" dirty="0"/>
              <a:t>This can lead to </a:t>
            </a:r>
            <a:r>
              <a:rPr lang="fr-CH" sz="2400" dirty="0" err="1"/>
              <a:t>small</a:t>
            </a:r>
            <a:r>
              <a:rPr lang="fr-CH" sz="2400" dirty="0"/>
              <a:t> and </a:t>
            </a:r>
            <a:r>
              <a:rPr lang="fr-CH" sz="2400" dirty="0" err="1"/>
              <a:t>incremental</a:t>
            </a:r>
            <a:r>
              <a:rPr lang="fr-CH" sz="2400" dirty="0"/>
              <a:t>, but </a:t>
            </a:r>
            <a:r>
              <a:rPr lang="fr-CH" sz="2400" b="1" dirty="0" err="1"/>
              <a:t>valuable</a:t>
            </a:r>
            <a:r>
              <a:rPr lang="fr-CH" sz="2400" dirty="0"/>
              <a:t> and </a:t>
            </a:r>
            <a:r>
              <a:rPr lang="fr-CH" sz="2400" b="1" dirty="0" err="1"/>
              <a:t>critical</a:t>
            </a:r>
            <a:r>
              <a:rPr lang="fr-CH" sz="2400" dirty="0"/>
              <a:t>,</a:t>
            </a:r>
            <a:r>
              <a:rPr lang="fr-CH" sz="2400" b="1" dirty="0"/>
              <a:t> </a:t>
            </a:r>
            <a:r>
              <a:rPr lang="fr-CH" sz="2400" b="1" dirty="0" err="1"/>
              <a:t>improvement</a:t>
            </a:r>
            <a:r>
              <a:rPr lang="fr-CH" sz="2400" dirty="0"/>
              <a:t> </a:t>
            </a:r>
            <a:r>
              <a:rPr lang="fr-CH" sz="2400" dirty="0" err="1"/>
              <a:t>through</a:t>
            </a:r>
            <a:r>
              <a:rPr lang="fr-CH" sz="2400" dirty="0"/>
              <a:t> </a:t>
            </a:r>
            <a:r>
              <a:rPr lang="fr-CH" sz="2400" dirty="0" err="1"/>
              <a:t>industry</a:t>
            </a:r>
            <a:r>
              <a:rPr lang="fr-CH" sz="2400" dirty="0"/>
              <a:t> partnership, </a:t>
            </a:r>
            <a:r>
              <a:rPr lang="fr-CH" sz="2400" dirty="0" err="1"/>
              <a:t>leading</a:t>
            </a:r>
            <a:r>
              <a:rPr lang="fr-CH" sz="2400" dirty="0"/>
              <a:t> to </a:t>
            </a:r>
            <a:r>
              <a:rPr lang="fr-CH" sz="2400" b="1" dirty="0" err="1"/>
              <a:t>significant</a:t>
            </a:r>
            <a:r>
              <a:rPr lang="fr-CH" sz="2400" b="1" dirty="0"/>
              <a:t> </a:t>
            </a:r>
            <a:r>
              <a:rPr lang="fr-CH" sz="2400" b="1" dirty="0" err="1"/>
              <a:t>scientific</a:t>
            </a:r>
            <a:r>
              <a:rPr lang="fr-CH" sz="2400" b="1" dirty="0"/>
              <a:t>, </a:t>
            </a:r>
            <a:r>
              <a:rPr lang="fr-CH" sz="2400" b="1" dirty="0" err="1"/>
              <a:t>societal</a:t>
            </a:r>
            <a:r>
              <a:rPr lang="fr-CH" sz="2400" b="1" dirty="0"/>
              <a:t>, and </a:t>
            </a:r>
            <a:r>
              <a:rPr lang="fr-CH" sz="2400" b="1" dirty="0" err="1"/>
              <a:t>economical</a:t>
            </a:r>
            <a:r>
              <a:rPr lang="fr-CH" sz="2400" b="1" dirty="0"/>
              <a:t> impact</a:t>
            </a:r>
            <a:r>
              <a:rPr lang="fr-CH" sz="2400" dirty="0"/>
              <a:t>.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3855889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power line&#10;&#10;Description automatically generated">
            <a:extLst>
              <a:ext uri="{FF2B5EF4-FFF2-40B4-BE49-F238E27FC236}">
                <a16:creationId xmlns:a16="http://schemas.microsoft.com/office/drawing/2014/main" id="{07A71BC5-38E1-6CA5-0D89-5520A5F894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229" y="4614412"/>
            <a:ext cx="2481995" cy="147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purple light in a room&#10;&#10;Description automatically generated with medium confidence">
            <a:extLst>
              <a:ext uri="{FF2B5EF4-FFF2-40B4-BE49-F238E27FC236}">
                <a16:creationId xmlns:a16="http://schemas.microsoft.com/office/drawing/2014/main" id="{77A38B4C-03E6-58FC-C4EF-4F4ACA6C66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0" y="4609056"/>
            <a:ext cx="2633396" cy="147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Energy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2DC397-D13D-63E7-E476-3C71060D3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330261"/>
              </p:ext>
            </p:extLst>
          </p:nvPr>
        </p:nvGraphicFramePr>
        <p:xfrm>
          <a:off x="457200" y="1328144"/>
          <a:ext cx="8226855" cy="318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6637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305521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675007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Application area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1 - Software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magnet design and simulation software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Optimized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design of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specialized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magnets in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fusion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661265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2 - Components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superconductor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materials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Increased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energy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storage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reduced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cooling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requirements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Superconducting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flywheels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912909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Solenoid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coils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Advanced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generation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containment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capabilities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Monitoring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fault-detection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Safety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energy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generation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234532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4 - Infrastructures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Radiation tests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facilities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Superconducting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materials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09733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BC7BA82D-A71F-0A3E-0DD2-EC40C470C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047" y="4609056"/>
            <a:ext cx="2163455" cy="1493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7527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Medicine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2DC397-D13D-63E7-E476-3C71060D3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819287"/>
              </p:ext>
            </p:extLst>
          </p:nvPr>
        </p:nvGraphicFramePr>
        <p:xfrm>
          <a:off x="457200" y="1325172"/>
          <a:ext cx="8226855" cy="24900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6637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305521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675007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Application area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1 - Software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magnet design and simulation software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Precise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gantry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magnet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geometry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accurate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targeting</a:t>
                      </a:r>
                      <a:endParaRPr lang="fr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661265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coils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Lower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cryogenics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requirements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medical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environments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4 - Infrastructures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Test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benches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Characterization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MRI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magnets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862345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5 -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High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magnets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Increased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SNR and </a:t>
                      </a: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precision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NMR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spectroscopy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886853"/>
                  </a:ext>
                </a:extLst>
              </a:tr>
            </a:tbl>
          </a:graphicData>
        </a:graphic>
      </p:graphicFrame>
      <p:pic>
        <p:nvPicPr>
          <p:cNvPr id="7" name="Picture 6" descr="A machine in a room&#10;&#10;Description automatically generated">
            <a:extLst>
              <a:ext uri="{FF2B5EF4-FFF2-40B4-BE49-F238E27FC236}">
                <a16:creationId xmlns:a16="http://schemas.microsoft.com/office/drawing/2014/main" id="{EC37D5E0-F0A2-7DA2-A88D-BC041958C01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83" y="4528022"/>
            <a:ext cx="2216761" cy="1491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white and blue machine&#10;&#10;Description automatically generated">
            <a:extLst>
              <a:ext uri="{FF2B5EF4-FFF2-40B4-BE49-F238E27FC236}">
                <a16:creationId xmlns:a16="http://schemas.microsoft.com/office/drawing/2014/main" id="{32AAE388-E1C0-EC7A-E77D-4700E1FA1A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7" r="22092"/>
          <a:stretch/>
        </p:blipFill>
        <p:spPr>
          <a:xfrm>
            <a:off x="3802816" y="4547090"/>
            <a:ext cx="1521659" cy="1489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blue and green spiral object&#10;&#10;Description automatically generated with medium confidence">
            <a:extLst>
              <a:ext uri="{FF2B5EF4-FFF2-40B4-BE49-F238E27FC236}">
                <a16:creationId xmlns:a16="http://schemas.microsoft.com/office/drawing/2014/main" id="{2C82F37C-7C62-E6C3-DA5F-23B52F8BA7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722" y="4549087"/>
            <a:ext cx="2175654" cy="1487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1168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and blue airplane&#10;&#10;Description automatically generated">
            <a:extLst>
              <a:ext uri="{FF2B5EF4-FFF2-40B4-BE49-F238E27FC236}">
                <a16:creationId xmlns:a16="http://schemas.microsoft.com/office/drawing/2014/main" id="{2E6EAEC9-6671-0A68-8B70-766EAEBDDB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1" y="4539297"/>
            <a:ext cx="3124934" cy="1516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7" descr="A blue airplane with a blue light&#10;&#10;Description automatically generated with medium confidence">
            <a:extLst>
              <a:ext uri="{FF2B5EF4-FFF2-40B4-BE49-F238E27FC236}">
                <a16:creationId xmlns:a16="http://schemas.microsoft.com/office/drawing/2014/main" id="{0A331934-AC13-61B7-8C3B-D4810285A8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489" y="4539297"/>
            <a:ext cx="2562127" cy="1516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blue light coming out of a circular object&#10;&#10;Description automatically generated">
            <a:extLst>
              <a:ext uri="{FF2B5EF4-FFF2-40B4-BE49-F238E27FC236}">
                <a16:creationId xmlns:a16="http://schemas.microsoft.com/office/drawing/2014/main" id="{7CA11A6E-8586-3185-3580-8EE6C843197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39" y="4539297"/>
            <a:ext cx="2424686" cy="1516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7DCF35F-D38D-0DC4-B076-E7EA835A5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93860"/>
              </p:ext>
            </p:extLst>
          </p:nvPr>
        </p:nvGraphicFramePr>
        <p:xfrm>
          <a:off x="457200" y="1328144"/>
          <a:ext cx="8226855" cy="25374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6637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305521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675007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Application area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2 - Components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superconductor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materials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Racetrack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Magnetic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Levitation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trains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796996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coils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High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impulse propulsion system in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aerospace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Compact efficient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cooling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system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propulsion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motors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for maritime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ships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airplanes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476696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4 - Infrastructures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Cable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testing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facilities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Onboard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superconducting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98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604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E74F9-8350-DF93-32C9-0A23DD622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36F05-1439-1688-13E2-13D72BB1C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Industrial</a:t>
            </a:r>
            <a:r>
              <a:rPr lang="fr-CH" dirty="0"/>
              <a:t> </a:t>
            </a:r>
            <a:r>
              <a:rPr lang="fr-CH" dirty="0" err="1"/>
              <a:t>processes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4B3A2-8535-62E2-2DFC-DB5012C7F2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9C027-6F90-823B-AB88-8CF8C8BA7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4E6AF-B78D-F6E2-CCB3-05E4CE187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1799899-9F61-8202-790F-8AC0149E6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45789"/>
              </p:ext>
            </p:extLst>
          </p:nvPr>
        </p:nvGraphicFramePr>
        <p:xfrm>
          <a:off x="457200" y="1328144"/>
          <a:ext cx="8226855" cy="24531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6637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305521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675007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Application area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1 - Software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magnet design and simulation software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Optimization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separators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design</a:t>
                      </a:r>
                      <a:endParaRPr lang="fr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168649"/>
                  </a:ext>
                </a:extLst>
              </a:tr>
              <a:tr h="4338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coils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HTS-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high-gradient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magnetic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separation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3387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Monitoring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fault-detection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dirty="0" err="1">
                          <a:solidFill>
                            <a:schemeClr val="tx1"/>
                          </a:solidFill>
                        </a:rPr>
                        <a:t>Safety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metallurgy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407055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4 - Infrastructures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Magnetic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measurement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test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benches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Characterization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of magnets for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Electromagnetic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stirring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98813"/>
                  </a:ext>
                </a:extLst>
              </a:tr>
            </a:tbl>
          </a:graphicData>
        </a:graphic>
      </p:graphicFrame>
      <p:pic>
        <p:nvPicPr>
          <p:cNvPr id="10" name="Picture 9" descr="A diagram of a cylinder with a mold diagram&#10;&#10;Description automatically generated">
            <a:extLst>
              <a:ext uri="{FF2B5EF4-FFF2-40B4-BE49-F238E27FC236}">
                <a16:creationId xmlns:a16="http://schemas.microsoft.com/office/drawing/2014/main" id="{48152F32-68CC-7012-9EEB-08C86E8389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999" y="4299429"/>
            <a:ext cx="2402002" cy="152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420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Astrophysics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7DCF35F-D38D-0DC4-B076-E7EA835A5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100804"/>
              </p:ext>
            </p:extLst>
          </p:nvPr>
        </p:nvGraphicFramePr>
        <p:xfrm>
          <a:off x="457200" y="1328144"/>
          <a:ext cx="8226855" cy="27508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6637">
                  <a:extLst>
                    <a:ext uri="{9D8B030D-6E8A-4147-A177-3AD203B41FA5}">
                      <a16:colId xmlns:a16="http://schemas.microsoft.com/office/drawing/2014/main" val="236294470"/>
                    </a:ext>
                  </a:extLst>
                </a:gridCol>
                <a:gridCol w="3055211">
                  <a:extLst>
                    <a:ext uri="{9D8B030D-6E8A-4147-A177-3AD203B41FA5}">
                      <a16:colId xmlns:a16="http://schemas.microsoft.com/office/drawing/2014/main" val="20899917"/>
                    </a:ext>
                  </a:extLst>
                </a:gridCol>
                <a:gridCol w="2675007">
                  <a:extLst>
                    <a:ext uri="{9D8B030D-6E8A-4147-A177-3AD203B41FA5}">
                      <a16:colId xmlns:a16="http://schemas.microsoft.com/office/drawing/2014/main" val="4019945246"/>
                    </a:ext>
                  </a:extLst>
                </a:gridCol>
              </a:tblGrid>
              <a:tr h="46480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Level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Technology</a:t>
                      </a:r>
                      <a:r>
                        <a:rPr lang="fr-CH" sz="1800" dirty="0"/>
                        <a:t> / Expertise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Application area</a:t>
                      </a:r>
                      <a:endParaRPr lang="en-US" sz="1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82621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1 – Software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simulation software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Predicting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the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instrument’s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magnet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operational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quench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behaviour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15692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2 – Components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Advanced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materials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assembly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procedures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Space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-grade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mechanical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structure 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for launch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constraints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796996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3 -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Subsystems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HTS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coils</a:t>
                      </a:r>
                      <a:endParaRPr lang="fr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Improved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 performances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with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respect to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NC magnets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908093"/>
                  </a:ext>
                </a:extLst>
              </a:tr>
              <a:tr h="433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5 – 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Systems</a:t>
                      </a:r>
                      <a:endParaRPr lang="fr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High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magnets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Increased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</a:rPr>
                        <a:t>sensitivity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fr-CH" sz="1400" b="1" dirty="0" err="1">
                          <a:solidFill>
                            <a:schemeClr val="tx1"/>
                          </a:solidFill>
                        </a:rPr>
                        <a:t>cosmic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 rays detectors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9881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471A6C7-C6B1-E0A3-30F1-A3FCBCB828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29" t="3407" r="7142" b="10359"/>
          <a:stretch/>
        </p:blipFill>
        <p:spPr>
          <a:xfrm>
            <a:off x="5488770" y="4468478"/>
            <a:ext cx="1531706" cy="1492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FFC49368-077C-1AB4-D57A-BCACC70AFD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91" y="4468478"/>
            <a:ext cx="1989753" cy="1492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190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FA458-16CF-F9CB-C0D0-35B81201E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KT’s</a:t>
            </a:r>
            <a:r>
              <a:rPr lang="fr-CH" dirty="0"/>
              <a:t> Support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2898B-4088-0FDE-1B9C-4593877E87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8AEF3-6FBF-D34A-BBF0-94CD0AA098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FB730-C450-F518-D296-86FDE210F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925787C-6038-9996-2B03-099BAE1C3EF3}"/>
              </a:ext>
            </a:extLst>
          </p:cNvPr>
          <p:cNvSpPr txBox="1">
            <a:spLocks/>
          </p:cNvSpPr>
          <p:nvPr/>
        </p:nvSpPr>
        <p:spPr>
          <a:xfrm>
            <a:off x="629051" y="1284733"/>
            <a:ext cx="7883151" cy="24579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400" dirty="0"/>
              <a:t>As </a:t>
            </a:r>
            <a:r>
              <a:rPr lang="fr-CH" sz="2400" dirty="0" err="1"/>
              <a:t>responsible</a:t>
            </a:r>
            <a:r>
              <a:rPr lang="fr-CH" sz="2400" dirty="0"/>
              <a:t> for the </a:t>
            </a:r>
            <a:r>
              <a:rPr lang="fr-CH" sz="2400" dirty="0" err="1"/>
              <a:t>scientific</a:t>
            </a:r>
            <a:r>
              <a:rPr lang="fr-CH" sz="2400" dirty="0"/>
              <a:t> and </a:t>
            </a:r>
            <a:r>
              <a:rPr lang="fr-CH" sz="2400" dirty="0" err="1"/>
              <a:t>societal</a:t>
            </a:r>
            <a:r>
              <a:rPr lang="fr-CH" sz="2400" dirty="0"/>
              <a:t> impact of the HFM Programme, the </a:t>
            </a:r>
            <a:r>
              <a:rPr lang="fr-CH" sz="2400" dirty="0" err="1"/>
              <a:t>Knowledge</a:t>
            </a:r>
            <a:r>
              <a:rPr lang="fr-CH" sz="2400" dirty="0"/>
              <a:t> Transfer group </a:t>
            </a:r>
            <a:r>
              <a:rPr lang="fr-CH" sz="2400" dirty="0" err="1"/>
              <a:t>is</a:t>
            </a:r>
            <a:r>
              <a:rPr lang="fr-CH" sz="2400" dirty="0"/>
              <a:t> </a:t>
            </a:r>
            <a:r>
              <a:rPr lang="fr-CH" sz="2400" dirty="0" err="1"/>
              <a:t>committed</a:t>
            </a:r>
            <a:r>
              <a:rPr lang="fr-CH" sz="2400" dirty="0"/>
              <a:t> to </a:t>
            </a:r>
            <a:r>
              <a:rPr lang="fr-CH" sz="2400" b="1" dirty="0"/>
              <a:t>support the HFM </a:t>
            </a:r>
            <a:r>
              <a:rPr lang="fr-CH" sz="2400" b="1" dirty="0" err="1"/>
              <a:t>members</a:t>
            </a:r>
            <a:r>
              <a:rPr lang="fr-CH" sz="2400" dirty="0"/>
              <a:t>, </a:t>
            </a:r>
            <a:r>
              <a:rPr lang="fr-CH" sz="2400" b="1" dirty="0" err="1"/>
              <a:t>including</a:t>
            </a:r>
            <a:r>
              <a:rPr lang="fr-CH" sz="2400" b="1" dirty="0"/>
              <a:t> </a:t>
            </a:r>
            <a:r>
              <a:rPr lang="fr-CH" sz="2400" b="1" dirty="0" err="1"/>
              <a:t>external</a:t>
            </a:r>
            <a:r>
              <a:rPr lang="fr-CH" sz="2400" b="1" dirty="0"/>
              <a:t> </a:t>
            </a:r>
            <a:r>
              <a:rPr lang="fr-CH" sz="2400" b="1" dirty="0" err="1"/>
              <a:t>partners</a:t>
            </a:r>
            <a:r>
              <a:rPr lang="fr-CH" sz="2400" dirty="0"/>
              <a:t>, in the </a:t>
            </a:r>
            <a:r>
              <a:rPr lang="fr-CH" sz="2400" dirty="0" err="1"/>
              <a:t>transfer</a:t>
            </a:r>
            <a:r>
              <a:rPr lang="fr-CH" sz="2400" dirty="0"/>
              <a:t> of technologies and know-how to society, </a:t>
            </a:r>
            <a:r>
              <a:rPr lang="fr-CH" sz="2400" b="1" dirty="0"/>
              <a:t>on the basis of the IP clauses</a:t>
            </a:r>
            <a:r>
              <a:rPr lang="fr-CH" sz="2400" dirty="0"/>
              <a:t> set out in the HFM collaboration </a:t>
            </a:r>
            <a:r>
              <a:rPr lang="fr-CH" sz="2400" dirty="0" err="1"/>
              <a:t>agreements</a:t>
            </a:r>
            <a:r>
              <a:rPr lang="fr-CH" sz="24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E21B2B2-2CD6-0C6F-B12F-411641DD2EC1}"/>
              </a:ext>
            </a:extLst>
          </p:cNvPr>
          <p:cNvGrpSpPr/>
          <p:nvPr/>
        </p:nvGrpSpPr>
        <p:grpSpPr>
          <a:xfrm>
            <a:off x="2343860" y="4404659"/>
            <a:ext cx="625475" cy="711200"/>
            <a:chOff x="4619626" y="4130675"/>
            <a:chExt cx="625475" cy="711200"/>
          </a:xfrm>
        </p:grpSpPr>
        <p:sp>
          <p:nvSpPr>
            <p:cNvPr id="8" name="Freeform 45">
              <a:extLst>
                <a:ext uri="{FF2B5EF4-FFF2-40B4-BE49-F238E27FC236}">
                  <a16:creationId xmlns:a16="http://schemas.microsoft.com/office/drawing/2014/main" id="{7DEF8511-44FB-FA28-33A8-2A575ECEC5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626" y="4152900"/>
              <a:ext cx="611188" cy="650875"/>
            </a:xfrm>
            <a:custGeom>
              <a:avLst/>
              <a:gdLst>
                <a:gd name="T0" fmla="*/ 241 w 898"/>
                <a:gd name="T1" fmla="*/ 359 h 956"/>
                <a:gd name="T2" fmla="*/ 200 w 898"/>
                <a:gd name="T3" fmla="*/ 270 h 956"/>
                <a:gd name="T4" fmla="*/ 287 w 898"/>
                <a:gd name="T5" fmla="*/ 385 h 956"/>
                <a:gd name="T6" fmla="*/ 162 w 898"/>
                <a:gd name="T7" fmla="*/ 260 h 956"/>
                <a:gd name="T8" fmla="*/ 271 w 898"/>
                <a:gd name="T9" fmla="*/ 397 h 956"/>
                <a:gd name="T10" fmla="*/ 688 w 898"/>
                <a:gd name="T11" fmla="*/ 314 h 956"/>
                <a:gd name="T12" fmla="*/ 658 w 898"/>
                <a:gd name="T13" fmla="*/ 271 h 956"/>
                <a:gd name="T14" fmla="*/ 700 w 898"/>
                <a:gd name="T15" fmla="*/ 323 h 956"/>
                <a:gd name="T16" fmla="*/ 760 w 898"/>
                <a:gd name="T17" fmla="*/ 355 h 956"/>
                <a:gd name="T18" fmla="*/ 636 w 898"/>
                <a:gd name="T19" fmla="*/ 276 h 956"/>
                <a:gd name="T20" fmla="*/ 592 w 898"/>
                <a:gd name="T21" fmla="*/ 449 h 956"/>
                <a:gd name="T22" fmla="*/ 373 w 898"/>
                <a:gd name="T23" fmla="*/ 495 h 956"/>
                <a:gd name="T24" fmla="*/ 328 w 898"/>
                <a:gd name="T25" fmla="*/ 471 h 956"/>
                <a:gd name="T26" fmla="*/ 374 w 898"/>
                <a:gd name="T27" fmla="*/ 634 h 956"/>
                <a:gd name="T28" fmla="*/ 395 w 898"/>
                <a:gd name="T29" fmla="*/ 637 h 956"/>
                <a:gd name="T30" fmla="*/ 581 w 898"/>
                <a:gd name="T31" fmla="*/ 604 h 956"/>
                <a:gd name="T32" fmla="*/ 600 w 898"/>
                <a:gd name="T33" fmla="*/ 482 h 956"/>
                <a:gd name="T34" fmla="*/ 407 w 898"/>
                <a:gd name="T35" fmla="*/ 472 h 956"/>
                <a:gd name="T36" fmla="*/ 592 w 898"/>
                <a:gd name="T37" fmla="*/ 449 h 956"/>
                <a:gd name="T38" fmla="*/ 557 w 898"/>
                <a:gd name="T39" fmla="*/ 108 h 956"/>
                <a:gd name="T40" fmla="*/ 465 w 898"/>
                <a:gd name="T41" fmla="*/ 333 h 956"/>
                <a:gd name="T42" fmla="*/ 480 w 898"/>
                <a:gd name="T43" fmla="*/ 401 h 956"/>
                <a:gd name="T44" fmla="*/ 651 w 898"/>
                <a:gd name="T45" fmla="*/ 369 h 956"/>
                <a:gd name="T46" fmla="*/ 787 w 898"/>
                <a:gd name="T47" fmla="*/ 204 h 956"/>
                <a:gd name="T48" fmla="*/ 666 w 898"/>
                <a:gd name="T49" fmla="*/ 377 h 956"/>
                <a:gd name="T50" fmla="*/ 638 w 898"/>
                <a:gd name="T51" fmla="*/ 462 h 956"/>
                <a:gd name="T52" fmla="*/ 644 w 898"/>
                <a:gd name="T53" fmla="*/ 680 h 956"/>
                <a:gd name="T54" fmla="*/ 592 w 898"/>
                <a:gd name="T55" fmla="*/ 867 h 956"/>
                <a:gd name="T56" fmla="*/ 629 w 898"/>
                <a:gd name="T57" fmla="*/ 689 h 956"/>
                <a:gd name="T58" fmla="*/ 375 w 898"/>
                <a:gd name="T59" fmla="*/ 664 h 956"/>
                <a:gd name="T60" fmla="*/ 318 w 898"/>
                <a:gd name="T61" fmla="*/ 906 h 956"/>
                <a:gd name="T62" fmla="*/ 200 w 898"/>
                <a:gd name="T63" fmla="*/ 695 h 956"/>
                <a:gd name="T64" fmla="*/ 308 w 898"/>
                <a:gd name="T65" fmla="*/ 886 h 956"/>
                <a:gd name="T66" fmla="*/ 298 w 898"/>
                <a:gd name="T67" fmla="*/ 773 h 956"/>
                <a:gd name="T68" fmla="*/ 334 w 898"/>
                <a:gd name="T69" fmla="*/ 820 h 956"/>
                <a:gd name="T70" fmla="*/ 220 w 898"/>
                <a:gd name="T71" fmla="*/ 848 h 956"/>
                <a:gd name="T72" fmla="*/ 317 w 898"/>
                <a:gd name="T73" fmla="*/ 715 h 956"/>
                <a:gd name="T74" fmla="*/ 209 w 898"/>
                <a:gd name="T75" fmla="*/ 718 h 956"/>
                <a:gd name="T76" fmla="*/ 357 w 898"/>
                <a:gd name="T77" fmla="*/ 661 h 956"/>
                <a:gd name="T78" fmla="*/ 288 w 898"/>
                <a:gd name="T79" fmla="*/ 419 h 956"/>
                <a:gd name="T80" fmla="*/ 343 w 898"/>
                <a:gd name="T81" fmla="*/ 307 h 956"/>
                <a:gd name="T82" fmla="*/ 328 w 898"/>
                <a:gd name="T83" fmla="*/ 438 h 956"/>
                <a:gd name="T84" fmla="*/ 416 w 898"/>
                <a:gd name="T85" fmla="*/ 333 h 956"/>
                <a:gd name="T86" fmla="*/ 448 w 898"/>
                <a:gd name="T87" fmla="*/ 332 h 956"/>
                <a:gd name="T88" fmla="*/ 356 w 898"/>
                <a:gd name="T89" fmla="*/ 98 h 956"/>
                <a:gd name="T90" fmla="*/ 445 w 898"/>
                <a:gd name="T91" fmla="*/ 227 h 956"/>
                <a:gd name="T92" fmla="*/ 463 w 898"/>
                <a:gd name="T93" fmla="*/ 157 h 956"/>
                <a:gd name="T94" fmla="*/ 524 w 898"/>
                <a:gd name="T95" fmla="*/ 99 h 956"/>
                <a:gd name="T96" fmla="*/ 427 w 898"/>
                <a:gd name="T97" fmla="*/ 226 h 956"/>
                <a:gd name="T98" fmla="*/ 781 w 898"/>
                <a:gd name="T99" fmla="*/ 734 h 956"/>
                <a:gd name="T100" fmla="*/ 697 w 898"/>
                <a:gd name="T101" fmla="*/ 760 h 956"/>
                <a:gd name="T102" fmla="*/ 746 w 898"/>
                <a:gd name="T103" fmla="*/ 743 h 956"/>
                <a:gd name="T104" fmla="*/ 649 w 898"/>
                <a:gd name="T105" fmla="*/ 811 h 956"/>
                <a:gd name="T106" fmla="*/ 646 w 898"/>
                <a:gd name="T107" fmla="*/ 714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8" h="956">
                  <a:moveTo>
                    <a:pt x="271" y="397"/>
                  </a:moveTo>
                  <a:cubicBezTo>
                    <a:pt x="259" y="382"/>
                    <a:pt x="249" y="369"/>
                    <a:pt x="241" y="359"/>
                  </a:cubicBezTo>
                  <a:cubicBezTo>
                    <a:pt x="184" y="409"/>
                    <a:pt x="210" y="394"/>
                    <a:pt x="183" y="280"/>
                  </a:cubicBezTo>
                  <a:cubicBezTo>
                    <a:pt x="180" y="271"/>
                    <a:pt x="192" y="266"/>
                    <a:pt x="200" y="270"/>
                  </a:cubicBezTo>
                  <a:cubicBezTo>
                    <a:pt x="307" y="323"/>
                    <a:pt x="311" y="300"/>
                    <a:pt x="257" y="346"/>
                  </a:cubicBezTo>
                  <a:cubicBezTo>
                    <a:pt x="287" y="385"/>
                    <a:pt x="287" y="385"/>
                    <a:pt x="287" y="385"/>
                  </a:cubicBezTo>
                  <a:cubicBezTo>
                    <a:pt x="308" y="367"/>
                    <a:pt x="320" y="341"/>
                    <a:pt x="322" y="310"/>
                  </a:cubicBezTo>
                  <a:cubicBezTo>
                    <a:pt x="311" y="213"/>
                    <a:pt x="212" y="216"/>
                    <a:pt x="162" y="260"/>
                  </a:cubicBezTo>
                  <a:cubicBezTo>
                    <a:pt x="116" y="300"/>
                    <a:pt x="119" y="377"/>
                    <a:pt x="185" y="403"/>
                  </a:cubicBezTo>
                  <a:cubicBezTo>
                    <a:pt x="214" y="414"/>
                    <a:pt x="246" y="411"/>
                    <a:pt x="271" y="397"/>
                  </a:cubicBezTo>
                  <a:close/>
                  <a:moveTo>
                    <a:pt x="665" y="348"/>
                  </a:moveTo>
                  <a:cubicBezTo>
                    <a:pt x="673" y="337"/>
                    <a:pt x="680" y="325"/>
                    <a:pt x="688" y="314"/>
                  </a:cubicBezTo>
                  <a:cubicBezTo>
                    <a:pt x="662" y="293"/>
                    <a:pt x="662" y="293"/>
                    <a:pt x="662" y="293"/>
                  </a:cubicBezTo>
                  <a:cubicBezTo>
                    <a:pt x="649" y="295"/>
                    <a:pt x="645" y="275"/>
                    <a:pt x="658" y="271"/>
                  </a:cubicBezTo>
                  <a:cubicBezTo>
                    <a:pt x="684" y="263"/>
                    <a:pt x="764" y="222"/>
                    <a:pt x="759" y="250"/>
                  </a:cubicBezTo>
                  <a:cubicBezTo>
                    <a:pt x="738" y="355"/>
                    <a:pt x="762" y="372"/>
                    <a:pt x="700" y="323"/>
                  </a:cubicBezTo>
                  <a:cubicBezTo>
                    <a:pt x="693" y="335"/>
                    <a:pt x="686" y="346"/>
                    <a:pt x="679" y="357"/>
                  </a:cubicBezTo>
                  <a:cubicBezTo>
                    <a:pt x="699" y="366"/>
                    <a:pt x="726" y="367"/>
                    <a:pt x="760" y="355"/>
                  </a:cubicBezTo>
                  <a:cubicBezTo>
                    <a:pt x="820" y="333"/>
                    <a:pt x="815" y="251"/>
                    <a:pt x="777" y="221"/>
                  </a:cubicBezTo>
                  <a:cubicBezTo>
                    <a:pt x="699" y="157"/>
                    <a:pt x="640" y="208"/>
                    <a:pt x="636" y="276"/>
                  </a:cubicBezTo>
                  <a:cubicBezTo>
                    <a:pt x="635" y="303"/>
                    <a:pt x="644" y="331"/>
                    <a:pt x="665" y="348"/>
                  </a:cubicBezTo>
                  <a:close/>
                  <a:moveTo>
                    <a:pt x="592" y="449"/>
                  </a:moveTo>
                  <a:cubicBezTo>
                    <a:pt x="505" y="420"/>
                    <a:pt x="426" y="422"/>
                    <a:pt x="346" y="461"/>
                  </a:cubicBezTo>
                  <a:cubicBezTo>
                    <a:pt x="356" y="475"/>
                    <a:pt x="366" y="486"/>
                    <a:pt x="373" y="495"/>
                  </a:cubicBezTo>
                  <a:cubicBezTo>
                    <a:pt x="385" y="510"/>
                    <a:pt x="365" y="518"/>
                    <a:pt x="357" y="508"/>
                  </a:cubicBezTo>
                  <a:cubicBezTo>
                    <a:pt x="350" y="498"/>
                    <a:pt x="339" y="485"/>
                    <a:pt x="328" y="471"/>
                  </a:cubicBezTo>
                  <a:cubicBezTo>
                    <a:pt x="281" y="497"/>
                    <a:pt x="249" y="532"/>
                    <a:pt x="249" y="561"/>
                  </a:cubicBezTo>
                  <a:cubicBezTo>
                    <a:pt x="249" y="602"/>
                    <a:pt x="312" y="624"/>
                    <a:pt x="374" y="634"/>
                  </a:cubicBezTo>
                  <a:cubicBezTo>
                    <a:pt x="378" y="627"/>
                    <a:pt x="384" y="616"/>
                    <a:pt x="394" y="623"/>
                  </a:cubicBezTo>
                  <a:cubicBezTo>
                    <a:pt x="399" y="627"/>
                    <a:pt x="398" y="632"/>
                    <a:pt x="395" y="637"/>
                  </a:cubicBezTo>
                  <a:cubicBezTo>
                    <a:pt x="469" y="647"/>
                    <a:pt x="529" y="645"/>
                    <a:pt x="589" y="628"/>
                  </a:cubicBezTo>
                  <a:cubicBezTo>
                    <a:pt x="584" y="621"/>
                    <a:pt x="572" y="610"/>
                    <a:pt x="581" y="604"/>
                  </a:cubicBezTo>
                  <a:cubicBezTo>
                    <a:pt x="592" y="596"/>
                    <a:pt x="601" y="617"/>
                    <a:pt x="605" y="623"/>
                  </a:cubicBezTo>
                  <a:cubicBezTo>
                    <a:pt x="710" y="585"/>
                    <a:pt x="707" y="511"/>
                    <a:pt x="600" y="482"/>
                  </a:cubicBezTo>
                  <a:cubicBezTo>
                    <a:pt x="586" y="479"/>
                    <a:pt x="586" y="479"/>
                    <a:pt x="586" y="479"/>
                  </a:cubicBezTo>
                  <a:cubicBezTo>
                    <a:pt x="542" y="469"/>
                    <a:pt x="482" y="466"/>
                    <a:pt x="407" y="472"/>
                  </a:cubicBezTo>
                  <a:cubicBezTo>
                    <a:pt x="389" y="474"/>
                    <a:pt x="385" y="446"/>
                    <a:pt x="403" y="444"/>
                  </a:cubicBezTo>
                  <a:cubicBezTo>
                    <a:pt x="464" y="437"/>
                    <a:pt x="532" y="437"/>
                    <a:pt x="592" y="449"/>
                  </a:cubicBezTo>
                  <a:close/>
                  <a:moveTo>
                    <a:pt x="356" y="98"/>
                  </a:moveTo>
                  <a:cubicBezTo>
                    <a:pt x="395" y="35"/>
                    <a:pt x="508" y="0"/>
                    <a:pt x="557" y="108"/>
                  </a:cubicBezTo>
                  <a:cubicBezTo>
                    <a:pt x="600" y="201"/>
                    <a:pt x="532" y="250"/>
                    <a:pt x="462" y="252"/>
                  </a:cubicBezTo>
                  <a:cubicBezTo>
                    <a:pt x="462" y="284"/>
                    <a:pt x="464" y="315"/>
                    <a:pt x="465" y="333"/>
                  </a:cubicBezTo>
                  <a:cubicBezTo>
                    <a:pt x="491" y="335"/>
                    <a:pt x="522" y="324"/>
                    <a:pt x="513" y="342"/>
                  </a:cubicBezTo>
                  <a:cubicBezTo>
                    <a:pt x="503" y="363"/>
                    <a:pt x="490" y="382"/>
                    <a:pt x="480" y="401"/>
                  </a:cubicBezTo>
                  <a:cubicBezTo>
                    <a:pt x="524" y="400"/>
                    <a:pt x="569" y="408"/>
                    <a:pt x="614" y="428"/>
                  </a:cubicBezTo>
                  <a:cubicBezTo>
                    <a:pt x="624" y="411"/>
                    <a:pt x="637" y="391"/>
                    <a:pt x="651" y="369"/>
                  </a:cubicBezTo>
                  <a:cubicBezTo>
                    <a:pt x="595" y="330"/>
                    <a:pt x="603" y="234"/>
                    <a:pt x="646" y="195"/>
                  </a:cubicBezTo>
                  <a:cubicBezTo>
                    <a:pt x="690" y="156"/>
                    <a:pt x="757" y="176"/>
                    <a:pt x="787" y="204"/>
                  </a:cubicBezTo>
                  <a:cubicBezTo>
                    <a:pt x="838" y="250"/>
                    <a:pt x="860" y="353"/>
                    <a:pt x="756" y="380"/>
                  </a:cubicBezTo>
                  <a:cubicBezTo>
                    <a:pt x="718" y="390"/>
                    <a:pt x="688" y="387"/>
                    <a:pt x="666" y="377"/>
                  </a:cubicBezTo>
                  <a:cubicBezTo>
                    <a:pt x="653" y="397"/>
                    <a:pt x="641" y="416"/>
                    <a:pt x="629" y="435"/>
                  </a:cubicBezTo>
                  <a:cubicBezTo>
                    <a:pt x="639" y="440"/>
                    <a:pt x="651" y="452"/>
                    <a:pt x="638" y="462"/>
                  </a:cubicBezTo>
                  <a:cubicBezTo>
                    <a:pt x="760" y="510"/>
                    <a:pt x="726" y="602"/>
                    <a:pt x="620" y="644"/>
                  </a:cubicBezTo>
                  <a:cubicBezTo>
                    <a:pt x="630" y="658"/>
                    <a:pt x="638" y="670"/>
                    <a:pt x="644" y="680"/>
                  </a:cubicBezTo>
                  <a:cubicBezTo>
                    <a:pt x="702" y="650"/>
                    <a:pt x="780" y="655"/>
                    <a:pt x="820" y="744"/>
                  </a:cubicBezTo>
                  <a:cubicBezTo>
                    <a:pt x="898" y="914"/>
                    <a:pt x="664" y="956"/>
                    <a:pt x="592" y="867"/>
                  </a:cubicBezTo>
                  <a:cubicBezTo>
                    <a:pt x="565" y="834"/>
                    <a:pt x="564" y="768"/>
                    <a:pt x="586" y="733"/>
                  </a:cubicBezTo>
                  <a:cubicBezTo>
                    <a:pt x="596" y="716"/>
                    <a:pt x="611" y="701"/>
                    <a:pt x="629" y="689"/>
                  </a:cubicBezTo>
                  <a:cubicBezTo>
                    <a:pt x="604" y="650"/>
                    <a:pt x="604" y="650"/>
                    <a:pt x="604" y="650"/>
                  </a:cubicBezTo>
                  <a:cubicBezTo>
                    <a:pt x="534" y="674"/>
                    <a:pt x="459" y="676"/>
                    <a:pt x="375" y="664"/>
                  </a:cubicBezTo>
                  <a:cubicBezTo>
                    <a:pt x="366" y="675"/>
                    <a:pt x="356" y="689"/>
                    <a:pt x="343" y="707"/>
                  </a:cubicBezTo>
                  <a:cubicBezTo>
                    <a:pt x="405" y="758"/>
                    <a:pt x="398" y="883"/>
                    <a:pt x="318" y="906"/>
                  </a:cubicBezTo>
                  <a:cubicBezTo>
                    <a:pt x="251" y="926"/>
                    <a:pt x="157" y="910"/>
                    <a:pt x="143" y="829"/>
                  </a:cubicBezTo>
                  <a:cubicBezTo>
                    <a:pt x="134" y="782"/>
                    <a:pt x="147" y="731"/>
                    <a:pt x="200" y="695"/>
                  </a:cubicBezTo>
                  <a:cubicBezTo>
                    <a:pt x="214" y="685"/>
                    <a:pt x="218" y="704"/>
                    <a:pt x="212" y="709"/>
                  </a:cubicBezTo>
                  <a:cubicBezTo>
                    <a:pt x="110" y="794"/>
                    <a:pt x="184" y="925"/>
                    <a:pt x="308" y="886"/>
                  </a:cubicBezTo>
                  <a:cubicBezTo>
                    <a:pt x="376" y="865"/>
                    <a:pt x="380" y="766"/>
                    <a:pt x="331" y="724"/>
                  </a:cubicBezTo>
                  <a:cubicBezTo>
                    <a:pt x="321" y="739"/>
                    <a:pt x="310" y="755"/>
                    <a:pt x="298" y="773"/>
                  </a:cubicBezTo>
                  <a:cubicBezTo>
                    <a:pt x="328" y="796"/>
                    <a:pt x="328" y="796"/>
                    <a:pt x="328" y="796"/>
                  </a:cubicBezTo>
                  <a:cubicBezTo>
                    <a:pt x="343" y="793"/>
                    <a:pt x="348" y="815"/>
                    <a:pt x="334" y="820"/>
                  </a:cubicBezTo>
                  <a:cubicBezTo>
                    <a:pt x="286" y="840"/>
                    <a:pt x="279" y="844"/>
                    <a:pt x="235" y="859"/>
                  </a:cubicBezTo>
                  <a:cubicBezTo>
                    <a:pt x="228" y="861"/>
                    <a:pt x="219" y="855"/>
                    <a:pt x="220" y="848"/>
                  </a:cubicBezTo>
                  <a:cubicBezTo>
                    <a:pt x="241" y="727"/>
                    <a:pt x="214" y="710"/>
                    <a:pt x="284" y="763"/>
                  </a:cubicBezTo>
                  <a:cubicBezTo>
                    <a:pt x="296" y="743"/>
                    <a:pt x="307" y="728"/>
                    <a:pt x="317" y="715"/>
                  </a:cubicBezTo>
                  <a:cubicBezTo>
                    <a:pt x="280" y="695"/>
                    <a:pt x="252" y="705"/>
                    <a:pt x="223" y="730"/>
                  </a:cubicBezTo>
                  <a:cubicBezTo>
                    <a:pt x="215" y="736"/>
                    <a:pt x="200" y="728"/>
                    <a:pt x="209" y="718"/>
                  </a:cubicBezTo>
                  <a:cubicBezTo>
                    <a:pt x="238" y="688"/>
                    <a:pt x="285" y="673"/>
                    <a:pt x="330" y="698"/>
                  </a:cubicBezTo>
                  <a:cubicBezTo>
                    <a:pt x="339" y="686"/>
                    <a:pt x="348" y="675"/>
                    <a:pt x="357" y="661"/>
                  </a:cubicBezTo>
                  <a:cubicBezTo>
                    <a:pt x="169" y="628"/>
                    <a:pt x="193" y="517"/>
                    <a:pt x="310" y="448"/>
                  </a:cubicBezTo>
                  <a:cubicBezTo>
                    <a:pt x="288" y="419"/>
                    <a:pt x="288" y="419"/>
                    <a:pt x="288" y="419"/>
                  </a:cubicBezTo>
                  <a:cubicBezTo>
                    <a:pt x="243" y="447"/>
                    <a:pt x="184" y="443"/>
                    <a:pt x="149" y="407"/>
                  </a:cubicBezTo>
                  <a:cubicBezTo>
                    <a:pt x="0" y="257"/>
                    <a:pt x="318" y="102"/>
                    <a:pt x="343" y="307"/>
                  </a:cubicBezTo>
                  <a:cubicBezTo>
                    <a:pt x="352" y="341"/>
                    <a:pt x="321" y="391"/>
                    <a:pt x="303" y="406"/>
                  </a:cubicBezTo>
                  <a:cubicBezTo>
                    <a:pt x="312" y="417"/>
                    <a:pt x="320" y="428"/>
                    <a:pt x="328" y="438"/>
                  </a:cubicBezTo>
                  <a:cubicBezTo>
                    <a:pt x="364" y="420"/>
                    <a:pt x="406" y="407"/>
                    <a:pt x="451" y="402"/>
                  </a:cubicBezTo>
                  <a:cubicBezTo>
                    <a:pt x="424" y="363"/>
                    <a:pt x="403" y="341"/>
                    <a:pt x="416" y="333"/>
                  </a:cubicBezTo>
                  <a:cubicBezTo>
                    <a:pt x="419" y="331"/>
                    <a:pt x="423" y="331"/>
                    <a:pt x="425" y="333"/>
                  </a:cubicBezTo>
                  <a:cubicBezTo>
                    <a:pt x="431" y="332"/>
                    <a:pt x="443" y="333"/>
                    <a:pt x="448" y="332"/>
                  </a:cubicBezTo>
                  <a:cubicBezTo>
                    <a:pt x="447" y="313"/>
                    <a:pt x="446" y="283"/>
                    <a:pt x="445" y="252"/>
                  </a:cubicBezTo>
                  <a:cubicBezTo>
                    <a:pt x="336" y="244"/>
                    <a:pt x="327" y="144"/>
                    <a:pt x="356" y="98"/>
                  </a:cubicBezTo>
                  <a:close/>
                  <a:moveTo>
                    <a:pt x="427" y="226"/>
                  </a:moveTo>
                  <a:cubicBezTo>
                    <a:pt x="433" y="227"/>
                    <a:pt x="439" y="227"/>
                    <a:pt x="445" y="227"/>
                  </a:cubicBezTo>
                  <a:cubicBezTo>
                    <a:pt x="445" y="202"/>
                    <a:pt x="445" y="177"/>
                    <a:pt x="446" y="157"/>
                  </a:cubicBezTo>
                  <a:cubicBezTo>
                    <a:pt x="446" y="147"/>
                    <a:pt x="463" y="145"/>
                    <a:pt x="463" y="157"/>
                  </a:cubicBezTo>
                  <a:cubicBezTo>
                    <a:pt x="462" y="178"/>
                    <a:pt x="462" y="202"/>
                    <a:pt x="462" y="227"/>
                  </a:cubicBezTo>
                  <a:cubicBezTo>
                    <a:pt x="523" y="222"/>
                    <a:pt x="580" y="178"/>
                    <a:pt x="524" y="99"/>
                  </a:cubicBezTo>
                  <a:cubicBezTo>
                    <a:pt x="474" y="30"/>
                    <a:pt x="376" y="75"/>
                    <a:pt x="366" y="144"/>
                  </a:cubicBezTo>
                  <a:cubicBezTo>
                    <a:pt x="361" y="186"/>
                    <a:pt x="386" y="218"/>
                    <a:pt x="427" y="226"/>
                  </a:cubicBezTo>
                  <a:close/>
                  <a:moveTo>
                    <a:pt x="669" y="881"/>
                  </a:moveTo>
                  <a:cubicBezTo>
                    <a:pt x="750" y="896"/>
                    <a:pt x="860" y="843"/>
                    <a:pt x="781" y="734"/>
                  </a:cubicBezTo>
                  <a:cubicBezTo>
                    <a:pt x="749" y="690"/>
                    <a:pt x="700" y="686"/>
                    <a:pt x="661" y="705"/>
                  </a:cubicBezTo>
                  <a:cubicBezTo>
                    <a:pt x="672" y="722"/>
                    <a:pt x="682" y="738"/>
                    <a:pt x="697" y="760"/>
                  </a:cubicBezTo>
                  <a:cubicBezTo>
                    <a:pt x="713" y="749"/>
                    <a:pt x="720" y="744"/>
                    <a:pt x="729" y="739"/>
                  </a:cubicBezTo>
                  <a:cubicBezTo>
                    <a:pt x="736" y="730"/>
                    <a:pt x="748" y="731"/>
                    <a:pt x="746" y="743"/>
                  </a:cubicBezTo>
                  <a:cubicBezTo>
                    <a:pt x="738" y="791"/>
                    <a:pt x="752" y="863"/>
                    <a:pt x="730" y="850"/>
                  </a:cubicBezTo>
                  <a:cubicBezTo>
                    <a:pt x="702" y="835"/>
                    <a:pt x="678" y="821"/>
                    <a:pt x="649" y="811"/>
                  </a:cubicBezTo>
                  <a:cubicBezTo>
                    <a:pt x="625" y="802"/>
                    <a:pt x="676" y="775"/>
                    <a:pt x="684" y="769"/>
                  </a:cubicBezTo>
                  <a:cubicBezTo>
                    <a:pt x="671" y="751"/>
                    <a:pt x="658" y="732"/>
                    <a:pt x="646" y="714"/>
                  </a:cubicBezTo>
                  <a:cubicBezTo>
                    <a:pt x="579" y="759"/>
                    <a:pt x="578" y="865"/>
                    <a:pt x="669" y="881"/>
                  </a:cubicBezTo>
                  <a:close/>
                </a:path>
              </a:pathLst>
            </a:custGeom>
            <a:solidFill>
              <a:srgbClr val="2B7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9" name="Freeform 46">
              <a:extLst>
                <a:ext uri="{FF2B5EF4-FFF2-40B4-BE49-F238E27FC236}">
                  <a16:creationId xmlns:a16="http://schemas.microsoft.com/office/drawing/2014/main" id="{3D27BF28-E379-2907-7F7A-7309DA46B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8676" y="4130675"/>
              <a:ext cx="606425" cy="711200"/>
            </a:xfrm>
            <a:custGeom>
              <a:avLst/>
              <a:gdLst>
                <a:gd name="T0" fmla="*/ 163 w 889"/>
                <a:gd name="T1" fmla="*/ 0 h 1046"/>
                <a:gd name="T2" fmla="*/ 861 w 889"/>
                <a:gd name="T3" fmla="*/ 4 h 1046"/>
                <a:gd name="T4" fmla="*/ 877 w 889"/>
                <a:gd name="T5" fmla="*/ 21 h 1046"/>
                <a:gd name="T6" fmla="*/ 888 w 889"/>
                <a:gd name="T7" fmla="*/ 1017 h 1046"/>
                <a:gd name="T8" fmla="*/ 888 w 889"/>
                <a:gd name="T9" fmla="*/ 1017 h 1046"/>
                <a:gd name="T10" fmla="*/ 873 w 889"/>
                <a:gd name="T11" fmla="*/ 1034 h 1046"/>
                <a:gd name="T12" fmla="*/ 48 w 889"/>
                <a:gd name="T13" fmla="*/ 1046 h 1046"/>
                <a:gd name="T14" fmla="*/ 32 w 889"/>
                <a:gd name="T15" fmla="*/ 1032 h 1046"/>
                <a:gd name="T16" fmla="*/ 22 w 889"/>
                <a:gd name="T17" fmla="*/ 115 h 1046"/>
                <a:gd name="T18" fmla="*/ 28 w 889"/>
                <a:gd name="T19" fmla="*/ 104 h 1046"/>
                <a:gd name="T20" fmla="*/ 138 w 889"/>
                <a:gd name="T21" fmla="*/ 8 h 1046"/>
                <a:gd name="T22" fmla="*/ 163 w 889"/>
                <a:gd name="T23" fmla="*/ 0 h 1046"/>
                <a:gd name="T24" fmla="*/ 845 w 889"/>
                <a:gd name="T25" fmla="*/ 36 h 1046"/>
                <a:gd name="T26" fmla="*/ 170 w 889"/>
                <a:gd name="T27" fmla="*/ 31 h 1046"/>
                <a:gd name="T28" fmla="*/ 174 w 889"/>
                <a:gd name="T29" fmla="*/ 110 h 1046"/>
                <a:gd name="T30" fmla="*/ 159 w 889"/>
                <a:gd name="T31" fmla="*/ 126 h 1046"/>
                <a:gd name="T32" fmla="*/ 53 w 889"/>
                <a:gd name="T33" fmla="*/ 131 h 1046"/>
                <a:gd name="T34" fmla="*/ 62 w 889"/>
                <a:gd name="T35" fmla="*/ 1015 h 1046"/>
                <a:gd name="T36" fmla="*/ 856 w 889"/>
                <a:gd name="T37" fmla="*/ 1003 h 1046"/>
                <a:gd name="T38" fmla="*/ 845 w 889"/>
                <a:gd name="T39" fmla="*/ 36 h 1046"/>
                <a:gd name="T40" fmla="*/ 139 w 889"/>
                <a:gd name="T41" fmla="*/ 48 h 1046"/>
                <a:gd name="T42" fmla="*/ 82 w 889"/>
                <a:gd name="T43" fmla="*/ 98 h 1046"/>
                <a:gd name="T44" fmla="*/ 142 w 889"/>
                <a:gd name="T45" fmla="*/ 96 h 1046"/>
                <a:gd name="T46" fmla="*/ 139 w 889"/>
                <a:gd name="T47" fmla="*/ 48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9" h="1046">
                  <a:moveTo>
                    <a:pt x="163" y="0"/>
                  </a:moveTo>
                  <a:cubicBezTo>
                    <a:pt x="861" y="4"/>
                    <a:pt x="861" y="4"/>
                    <a:pt x="861" y="4"/>
                  </a:cubicBezTo>
                  <a:cubicBezTo>
                    <a:pt x="870" y="4"/>
                    <a:pt x="878" y="12"/>
                    <a:pt x="877" y="21"/>
                  </a:cubicBezTo>
                  <a:cubicBezTo>
                    <a:pt x="856" y="355"/>
                    <a:pt x="856" y="687"/>
                    <a:pt x="888" y="1017"/>
                  </a:cubicBezTo>
                  <a:cubicBezTo>
                    <a:pt x="888" y="1017"/>
                    <a:pt x="888" y="1017"/>
                    <a:pt x="888" y="1017"/>
                  </a:cubicBezTo>
                  <a:cubicBezTo>
                    <a:pt x="889" y="1026"/>
                    <a:pt x="882" y="1034"/>
                    <a:pt x="873" y="1034"/>
                  </a:cubicBezTo>
                  <a:cubicBezTo>
                    <a:pt x="48" y="1046"/>
                    <a:pt x="48" y="1046"/>
                    <a:pt x="48" y="1046"/>
                  </a:cubicBezTo>
                  <a:cubicBezTo>
                    <a:pt x="40" y="1046"/>
                    <a:pt x="33" y="1040"/>
                    <a:pt x="32" y="1032"/>
                  </a:cubicBezTo>
                  <a:cubicBezTo>
                    <a:pt x="0" y="697"/>
                    <a:pt x="0" y="447"/>
                    <a:pt x="22" y="115"/>
                  </a:cubicBezTo>
                  <a:cubicBezTo>
                    <a:pt x="23" y="111"/>
                    <a:pt x="24" y="107"/>
                    <a:pt x="28" y="104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46" y="1"/>
                    <a:pt x="151" y="0"/>
                    <a:pt x="163" y="0"/>
                  </a:cubicBezTo>
                  <a:close/>
                  <a:moveTo>
                    <a:pt x="845" y="36"/>
                  </a:moveTo>
                  <a:cubicBezTo>
                    <a:pt x="170" y="31"/>
                    <a:pt x="170" y="31"/>
                    <a:pt x="170" y="31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174" y="118"/>
                    <a:pt x="167" y="126"/>
                    <a:pt x="159" y="126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30" y="425"/>
                    <a:pt x="34" y="719"/>
                    <a:pt x="62" y="1015"/>
                  </a:cubicBezTo>
                  <a:cubicBezTo>
                    <a:pt x="856" y="1003"/>
                    <a:pt x="856" y="1003"/>
                    <a:pt x="856" y="1003"/>
                  </a:cubicBezTo>
                  <a:cubicBezTo>
                    <a:pt x="826" y="683"/>
                    <a:pt x="825" y="359"/>
                    <a:pt x="845" y="36"/>
                  </a:cubicBezTo>
                  <a:close/>
                  <a:moveTo>
                    <a:pt x="139" y="48"/>
                  </a:moveTo>
                  <a:cubicBezTo>
                    <a:pt x="82" y="98"/>
                    <a:pt x="82" y="98"/>
                    <a:pt x="82" y="98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39" y="48"/>
                    <a:pt x="139" y="48"/>
                    <a:pt x="139" y="48"/>
                  </a:cubicBezTo>
                  <a:close/>
                </a:path>
              </a:pathLst>
            </a:custGeom>
            <a:solidFill>
              <a:srgbClr val="3B4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10" name="Freeform 17">
            <a:extLst>
              <a:ext uri="{FF2B5EF4-FFF2-40B4-BE49-F238E27FC236}">
                <a16:creationId xmlns:a16="http://schemas.microsoft.com/office/drawing/2014/main" id="{D8FE8A4F-8AF6-2463-A7E4-A087927AB2F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34235" y="5300640"/>
            <a:ext cx="707642" cy="432000"/>
          </a:xfrm>
          <a:custGeom>
            <a:avLst/>
            <a:gdLst>
              <a:gd name="T0" fmla="*/ 185 w 210"/>
              <a:gd name="T1" fmla="*/ 47 h 132"/>
              <a:gd name="T2" fmla="*/ 172 w 210"/>
              <a:gd name="T3" fmla="*/ 24 h 132"/>
              <a:gd name="T4" fmla="*/ 153 w 210"/>
              <a:gd name="T5" fmla="*/ 25 h 132"/>
              <a:gd name="T6" fmla="*/ 92 w 210"/>
              <a:gd name="T7" fmla="*/ 0 h 132"/>
              <a:gd name="T8" fmla="*/ 67 w 210"/>
              <a:gd name="T9" fmla="*/ 13 h 132"/>
              <a:gd name="T10" fmla="*/ 49 w 210"/>
              <a:gd name="T11" fmla="*/ 28 h 132"/>
              <a:gd name="T12" fmla="*/ 60 w 210"/>
              <a:gd name="T13" fmla="*/ 42 h 132"/>
              <a:gd name="T14" fmla="*/ 95 w 210"/>
              <a:gd name="T15" fmla="*/ 25 h 132"/>
              <a:gd name="T16" fmla="*/ 179 w 210"/>
              <a:gd name="T17" fmla="*/ 81 h 132"/>
              <a:gd name="T18" fmla="*/ 189 w 210"/>
              <a:gd name="T19" fmla="*/ 79 h 132"/>
              <a:gd name="T20" fmla="*/ 185 w 210"/>
              <a:gd name="T21" fmla="*/ 47 h 132"/>
              <a:gd name="T22" fmla="*/ 22 w 210"/>
              <a:gd name="T23" fmla="*/ 7 h 132"/>
              <a:gd name="T24" fmla="*/ 0 w 210"/>
              <a:gd name="T25" fmla="*/ 76 h 132"/>
              <a:gd name="T26" fmla="*/ 19 w 210"/>
              <a:gd name="T27" fmla="*/ 81 h 132"/>
              <a:gd name="T28" fmla="*/ 36 w 210"/>
              <a:gd name="T29" fmla="*/ 12 h 132"/>
              <a:gd name="T30" fmla="*/ 22 w 210"/>
              <a:gd name="T31" fmla="*/ 7 h 132"/>
              <a:gd name="T32" fmla="*/ 177 w 210"/>
              <a:gd name="T33" fmla="*/ 17 h 132"/>
              <a:gd name="T34" fmla="*/ 195 w 210"/>
              <a:gd name="T35" fmla="*/ 82 h 132"/>
              <a:gd name="T36" fmla="*/ 208 w 210"/>
              <a:gd name="T37" fmla="*/ 80 h 132"/>
              <a:gd name="T38" fmla="*/ 202 w 210"/>
              <a:gd name="T39" fmla="*/ 15 h 132"/>
              <a:gd name="T40" fmla="*/ 177 w 210"/>
              <a:gd name="T41" fmla="*/ 17 h 132"/>
              <a:gd name="T42" fmla="*/ 40 w 210"/>
              <a:gd name="T43" fmla="*/ 16 h 132"/>
              <a:gd name="T44" fmla="*/ 24 w 210"/>
              <a:gd name="T45" fmla="*/ 81 h 132"/>
              <a:gd name="T46" fmla="*/ 40 w 210"/>
              <a:gd name="T47" fmla="*/ 73 h 132"/>
              <a:gd name="T48" fmla="*/ 49 w 210"/>
              <a:gd name="T49" fmla="*/ 77 h 132"/>
              <a:gd name="T50" fmla="*/ 60 w 210"/>
              <a:gd name="T51" fmla="*/ 75 h 132"/>
              <a:gd name="T52" fmla="*/ 68 w 210"/>
              <a:gd name="T53" fmla="*/ 79 h 132"/>
              <a:gd name="T54" fmla="*/ 79 w 210"/>
              <a:gd name="T55" fmla="*/ 77 h 132"/>
              <a:gd name="T56" fmla="*/ 89 w 210"/>
              <a:gd name="T57" fmla="*/ 88 h 132"/>
              <a:gd name="T58" fmla="*/ 103 w 210"/>
              <a:gd name="T59" fmla="*/ 117 h 132"/>
              <a:gd name="T60" fmla="*/ 119 w 210"/>
              <a:gd name="T61" fmla="*/ 128 h 132"/>
              <a:gd name="T62" fmla="*/ 126 w 210"/>
              <a:gd name="T63" fmla="*/ 119 h 132"/>
              <a:gd name="T64" fmla="*/ 111 w 210"/>
              <a:gd name="T65" fmla="*/ 105 h 132"/>
              <a:gd name="T66" fmla="*/ 144 w 210"/>
              <a:gd name="T67" fmla="*/ 111 h 132"/>
              <a:gd name="T68" fmla="*/ 119 w 210"/>
              <a:gd name="T69" fmla="*/ 89 h 132"/>
              <a:gd name="T70" fmla="*/ 160 w 210"/>
              <a:gd name="T71" fmla="*/ 101 h 132"/>
              <a:gd name="T72" fmla="*/ 135 w 210"/>
              <a:gd name="T73" fmla="*/ 80 h 132"/>
              <a:gd name="T74" fmla="*/ 175 w 210"/>
              <a:gd name="T75" fmla="*/ 87 h 132"/>
              <a:gd name="T76" fmla="*/ 136 w 210"/>
              <a:gd name="T77" fmla="*/ 58 h 132"/>
              <a:gd name="T78" fmla="*/ 94 w 210"/>
              <a:gd name="T79" fmla="*/ 32 h 132"/>
              <a:gd name="T80" fmla="*/ 65 w 210"/>
              <a:gd name="T81" fmla="*/ 48 h 132"/>
              <a:gd name="T82" fmla="*/ 48 w 210"/>
              <a:gd name="T83" fmla="*/ 16 h 132"/>
              <a:gd name="T84" fmla="*/ 40 w 210"/>
              <a:gd name="T85" fmla="*/ 16 h 132"/>
              <a:gd name="T86" fmla="*/ 47 w 210"/>
              <a:gd name="T87" fmla="*/ 108 h 132"/>
              <a:gd name="T88" fmla="*/ 62 w 210"/>
              <a:gd name="T89" fmla="*/ 110 h 132"/>
              <a:gd name="T90" fmla="*/ 78 w 210"/>
              <a:gd name="T91" fmla="*/ 118 h 132"/>
              <a:gd name="T92" fmla="*/ 95 w 210"/>
              <a:gd name="T93" fmla="*/ 123 h 132"/>
              <a:gd name="T94" fmla="*/ 83 w 210"/>
              <a:gd name="T95" fmla="*/ 96 h 132"/>
              <a:gd name="T96" fmla="*/ 66 w 210"/>
              <a:gd name="T97" fmla="*/ 88 h 132"/>
              <a:gd name="T98" fmla="*/ 48 w 210"/>
              <a:gd name="T99" fmla="*/ 86 h 132"/>
              <a:gd name="T100" fmla="*/ 47 w 210"/>
              <a:gd name="T101" fmla="*/ 10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32">
                <a:moveTo>
                  <a:pt x="185" y="47"/>
                </a:moveTo>
                <a:cubicBezTo>
                  <a:pt x="183" y="39"/>
                  <a:pt x="179" y="25"/>
                  <a:pt x="172" y="24"/>
                </a:cubicBezTo>
                <a:cubicBezTo>
                  <a:pt x="167" y="22"/>
                  <a:pt x="159" y="26"/>
                  <a:pt x="153" y="25"/>
                </a:cubicBezTo>
                <a:cubicBezTo>
                  <a:pt x="136" y="23"/>
                  <a:pt x="112" y="1"/>
                  <a:pt x="92" y="0"/>
                </a:cubicBezTo>
                <a:cubicBezTo>
                  <a:pt x="86" y="0"/>
                  <a:pt x="73" y="9"/>
                  <a:pt x="67" y="13"/>
                </a:cubicBezTo>
                <a:cubicBezTo>
                  <a:pt x="62" y="16"/>
                  <a:pt x="50" y="21"/>
                  <a:pt x="49" y="28"/>
                </a:cubicBezTo>
                <a:cubicBezTo>
                  <a:pt x="48" y="37"/>
                  <a:pt x="54" y="42"/>
                  <a:pt x="60" y="42"/>
                </a:cubicBezTo>
                <a:cubicBezTo>
                  <a:pt x="74" y="43"/>
                  <a:pt x="80" y="28"/>
                  <a:pt x="95" y="25"/>
                </a:cubicBezTo>
                <a:cubicBezTo>
                  <a:pt x="127" y="40"/>
                  <a:pt x="150" y="64"/>
                  <a:pt x="179" y="81"/>
                </a:cubicBezTo>
                <a:cubicBezTo>
                  <a:pt x="182" y="80"/>
                  <a:pt x="185" y="79"/>
                  <a:pt x="189" y="79"/>
                </a:cubicBezTo>
                <a:cubicBezTo>
                  <a:pt x="189" y="67"/>
                  <a:pt x="188" y="57"/>
                  <a:pt x="185" y="47"/>
                </a:cubicBezTo>
                <a:close/>
                <a:moveTo>
                  <a:pt x="22" y="7"/>
                </a:moveTo>
                <a:cubicBezTo>
                  <a:pt x="12" y="27"/>
                  <a:pt x="4" y="53"/>
                  <a:pt x="0" y="76"/>
                </a:cubicBezTo>
                <a:cubicBezTo>
                  <a:pt x="3" y="80"/>
                  <a:pt x="12" y="80"/>
                  <a:pt x="19" y="81"/>
                </a:cubicBezTo>
                <a:cubicBezTo>
                  <a:pt x="18" y="52"/>
                  <a:pt x="28" y="33"/>
                  <a:pt x="36" y="12"/>
                </a:cubicBezTo>
                <a:cubicBezTo>
                  <a:pt x="31" y="11"/>
                  <a:pt x="29" y="6"/>
                  <a:pt x="22" y="7"/>
                </a:cubicBezTo>
                <a:close/>
                <a:moveTo>
                  <a:pt x="177" y="17"/>
                </a:moveTo>
                <a:cubicBezTo>
                  <a:pt x="188" y="34"/>
                  <a:pt x="196" y="54"/>
                  <a:pt x="195" y="82"/>
                </a:cubicBezTo>
                <a:cubicBezTo>
                  <a:pt x="198" y="80"/>
                  <a:pt x="205" y="82"/>
                  <a:pt x="208" y="80"/>
                </a:cubicBezTo>
                <a:cubicBezTo>
                  <a:pt x="210" y="61"/>
                  <a:pt x="205" y="35"/>
                  <a:pt x="202" y="15"/>
                </a:cubicBezTo>
                <a:cubicBezTo>
                  <a:pt x="195" y="10"/>
                  <a:pt x="186" y="17"/>
                  <a:pt x="177" y="17"/>
                </a:cubicBezTo>
                <a:close/>
                <a:moveTo>
                  <a:pt x="40" y="16"/>
                </a:moveTo>
                <a:cubicBezTo>
                  <a:pt x="33" y="35"/>
                  <a:pt x="24" y="54"/>
                  <a:pt x="24" y="81"/>
                </a:cubicBezTo>
                <a:cubicBezTo>
                  <a:pt x="30" y="80"/>
                  <a:pt x="33" y="73"/>
                  <a:pt x="40" y="73"/>
                </a:cubicBezTo>
                <a:cubicBezTo>
                  <a:pt x="43" y="73"/>
                  <a:pt x="46" y="76"/>
                  <a:pt x="49" y="77"/>
                </a:cubicBezTo>
                <a:cubicBezTo>
                  <a:pt x="53" y="77"/>
                  <a:pt x="57" y="75"/>
                  <a:pt x="60" y="75"/>
                </a:cubicBezTo>
                <a:cubicBezTo>
                  <a:pt x="62" y="75"/>
                  <a:pt x="65" y="78"/>
                  <a:pt x="68" y="79"/>
                </a:cubicBezTo>
                <a:cubicBezTo>
                  <a:pt x="72" y="79"/>
                  <a:pt x="75" y="76"/>
                  <a:pt x="79" y="77"/>
                </a:cubicBezTo>
                <a:cubicBezTo>
                  <a:pt x="86" y="78"/>
                  <a:pt x="88" y="82"/>
                  <a:pt x="89" y="88"/>
                </a:cubicBezTo>
                <a:cubicBezTo>
                  <a:pt x="106" y="89"/>
                  <a:pt x="107" y="103"/>
                  <a:pt x="103" y="117"/>
                </a:cubicBezTo>
                <a:cubicBezTo>
                  <a:pt x="107" y="122"/>
                  <a:pt x="112" y="125"/>
                  <a:pt x="119" y="128"/>
                </a:cubicBezTo>
                <a:cubicBezTo>
                  <a:pt x="122" y="126"/>
                  <a:pt x="126" y="125"/>
                  <a:pt x="126" y="119"/>
                </a:cubicBezTo>
                <a:cubicBezTo>
                  <a:pt x="122" y="113"/>
                  <a:pt x="113" y="112"/>
                  <a:pt x="111" y="105"/>
                </a:cubicBezTo>
                <a:cubicBezTo>
                  <a:pt x="123" y="107"/>
                  <a:pt x="138" y="132"/>
                  <a:pt x="144" y="111"/>
                </a:cubicBezTo>
                <a:cubicBezTo>
                  <a:pt x="137" y="102"/>
                  <a:pt x="124" y="99"/>
                  <a:pt x="119" y="89"/>
                </a:cubicBezTo>
                <a:cubicBezTo>
                  <a:pt x="130" y="88"/>
                  <a:pt x="155" y="127"/>
                  <a:pt x="160" y="101"/>
                </a:cubicBezTo>
                <a:cubicBezTo>
                  <a:pt x="154" y="93"/>
                  <a:pt x="139" y="88"/>
                  <a:pt x="135" y="80"/>
                </a:cubicBezTo>
                <a:cubicBezTo>
                  <a:pt x="148" y="81"/>
                  <a:pt x="176" y="119"/>
                  <a:pt x="175" y="87"/>
                </a:cubicBezTo>
                <a:cubicBezTo>
                  <a:pt x="163" y="77"/>
                  <a:pt x="150" y="68"/>
                  <a:pt x="136" y="58"/>
                </a:cubicBezTo>
                <a:cubicBezTo>
                  <a:pt x="129" y="53"/>
                  <a:pt x="105" y="32"/>
                  <a:pt x="94" y="32"/>
                </a:cubicBezTo>
                <a:cubicBezTo>
                  <a:pt x="86" y="33"/>
                  <a:pt x="78" y="46"/>
                  <a:pt x="65" y="48"/>
                </a:cubicBezTo>
                <a:cubicBezTo>
                  <a:pt x="46" y="51"/>
                  <a:pt x="37" y="29"/>
                  <a:pt x="48" y="16"/>
                </a:cubicBezTo>
                <a:cubicBezTo>
                  <a:pt x="46" y="16"/>
                  <a:pt x="43" y="16"/>
                  <a:pt x="40" y="16"/>
                </a:cubicBezTo>
                <a:close/>
                <a:moveTo>
                  <a:pt x="47" y="108"/>
                </a:moveTo>
                <a:cubicBezTo>
                  <a:pt x="47" y="115"/>
                  <a:pt x="59" y="115"/>
                  <a:pt x="62" y="110"/>
                </a:cubicBezTo>
                <a:cubicBezTo>
                  <a:pt x="60" y="121"/>
                  <a:pt x="72" y="123"/>
                  <a:pt x="78" y="118"/>
                </a:cubicBezTo>
                <a:cubicBezTo>
                  <a:pt x="78" y="127"/>
                  <a:pt x="90" y="129"/>
                  <a:pt x="95" y="123"/>
                </a:cubicBezTo>
                <a:cubicBezTo>
                  <a:pt x="102" y="111"/>
                  <a:pt x="100" y="87"/>
                  <a:pt x="83" y="96"/>
                </a:cubicBezTo>
                <a:cubicBezTo>
                  <a:pt x="90" y="84"/>
                  <a:pt x="70" y="78"/>
                  <a:pt x="66" y="88"/>
                </a:cubicBezTo>
                <a:cubicBezTo>
                  <a:pt x="65" y="79"/>
                  <a:pt x="52" y="79"/>
                  <a:pt x="48" y="86"/>
                </a:cubicBezTo>
                <a:cubicBezTo>
                  <a:pt x="32" y="62"/>
                  <a:pt x="22" y="112"/>
                  <a:pt x="47" y="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A2084E-8725-9430-B628-95FCC98196F8}"/>
              </a:ext>
            </a:extLst>
          </p:cNvPr>
          <p:cNvGrpSpPr/>
          <p:nvPr/>
        </p:nvGrpSpPr>
        <p:grpSpPr>
          <a:xfrm>
            <a:off x="796954" y="3860825"/>
            <a:ext cx="744923" cy="500443"/>
            <a:chOff x="5689898" y="4291767"/>
            <a:chExt cx="744923" cy="50044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2C50EDCE-C6CF-4EBA-E59B-22127849C086}"/>
                </a:ext>
              </a:extLst>
            </p:cNvPr>
            <p:cNvSpPr>
              <a:spLocks noEditPoints="1"/>
            </p:cNvSpPr>
            <p:nvPr/>
          </p:nvSpPr>
          <p:spPr bwMode="auto">
            <a:xfrm rot="20962678">
              <a:off x="5689898" y="4354451"/>
              <a:ext cx="669043" cy="391243"/>
            </a:xfrm>
            <a:custGeom>
              <a:avLst/>
              <a:gdLst>
                <a:gd name="T0" fmla="*/ 619 w 701"/>
                <a:gd name="T1" fmla="*/ 47 h 409"/>
                <a:gd name="T2" fmla="*/ 545 w 701"/>
                <a:gd name="T3" fmla="*/ 0 h 409"/>
                <a:gd name="T4" fmla="*/ 521 w 701"/>
                <a:gd name="T5" fmla="*/ 7 h 409"/>
                <a:gd name="T6" fmla="*/ 521 w 701"/>
                <a:gd name="T7" fmla="*/ 7 h 409"/>
                <a:gd name="T8" fmla="*/ 77 w 701"/>
                <a:gd name="T9" fmla="*/ 271 h 409"/>
                <a:gd name="T10" fmla="*/ 48 w 701"/>
                <a:gd name="T11" fmla="*/ 258 h 409"/>
                <a:gd name="T12" fmla="*/ 25 w 701"/>
                <a:gd name="T13" fmla="*/ 265 h 409"/>
                <a:gd name="T14" fmla="*/ 8 w 701"/>
                <a:gd name="T15" fmla="*/ 288 h 409"/>
                <a:gd name="T16" fmla="*/ 32 w 701"/>
                <a:gd name="T17" fmla="*/ 389 h 409"/>
                <a:gd name="T18" fmla="*/ 64 w 701"/>
                <a:gd name="T19" fmla="*/ 406 h 409"/>
                <a:gd name="T20" fmla="*/ 87 w 701"/>
                <a:gd name="T21" fmla="*/ 400 h 409"/>
                <a:gd name="T22" fmla="*/ 105 w 701"/>
                <a:gd name="T23" fmla="*/ 377 h 409"/>
                <a:gd name="T24" fmla="*/ 105 w 701"/>
                <a:gd name="T25" fmla="*/ 375 h 409"/>
                <a:gd name="T26" fmla="*/ 622 w 701"/>
                <a:gd name="T27" fmla="*/ 375 h 409"/>
                <a:gd name="T28" fmla="*/ 622 w 701"/>
                <a:gd name="T29" fmla="*/ 375 h 409"/>
                <a:gd name="T30" fmla="*/ 622 w 701"/>
                <a:gd name="T31" fmla="*/ 375 h 409"/>
                <a:gd name="T32" fmla="*/ 682 w 701"/>
                <a:gd name="T33" fmla="*/ 312 h 409"/>
                <a:gd name="T34" fmla="*/ 619 w 701"/>
                <a:gd name="T35" fmla="*/ 47 h 409"/>
                <a:gd name="T36" fmla="*/ 653 w 701"/>
                <a:gd name="T37" fmla="*/ 305 h 409"/>
                <a:gd name="T38" fmla="*/ 622 w 701"/>
                <a:gd name="T39" fmla="*/ 346 h 409"/>
                <a:gd name="T40" fmla="*/ 572 w 701"/>
                <a:gd name="T41" fmla="*/ 310 h 409"/>
                <a:gd name="T42" fmla="*/ 514 w 701"/>
                <a:gd name="T43" fmla="*/ 71 h 409"/>
                <a:gd name="T44" fmla="*/ 545 w 701"/>
                <a:gd name="T45" fmla="*/ 29 h 409"/>
                <a:gd name="T46" fmla="*/ 596 w 701"/>
                <a:gd name="T47" fmla="*/ 65 h 409"/>
                <a:gd name="T48" fmla="*/ 653 w 701"/>
                <a:gd name="T49" fmla="*/ 3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1" h="409">
                  <a:moveTo>
                    <a:pt x="619" y="47"/>
                  </a:moveTo>
                  <a:cubicBezTo>
                    <a:pt x="594" y="16"/>
                    <a:pt x="568" y="0"/>
                    <a:pt x="545" y="0"/>
                  </a:cubicBezTo>
                  <a:cubicBezTo>
                    <a:pt x="537" y="0"/>
                    <a:pt x="529" y="2"/>
                    <a:pt x="521" y="7"/>
                  </a:cubicBezTo>
                  <a:cubicBezTo>
                    <a:pt x="521" y="7"/>
                    <a:pt x="521" y="7"/>
                    <a:pt x="521" y="7"/>
                  </a:cubicBezTo>
                  <a:cubicBezTo>
                    <a:pt x="373" y="95"/>
                    <a:pt x="225" y="183"/>
                    <a:pt x="77" y="271"/>
                  </a:cubicBezTo>
                  <a:cubicBezTo>
                    <a:pt x="67" y="260"/>
                    <a:pt x="56" y="256"/>
                    <a:pt x="48" y="258"/>
                  </a:cubicBezTo>
                  <a:cubicBezTo>
                    <a:pt x="41" y="260"/>
                    <a:pt x="25" y="265"/>
                    <a:pt x="25" y="265"/>
                  </a:cubicBezTo>
                  <a:cubicBezTo>
                    <a:pt x="17" y="267"/>
                    <a:pt x="11" y="275"/>
                    <a:pt x="8" y="288"/>
                  </a:cubicBezTo>
                  <a:cubicBezTo>
                    <a:pt x="0" y="318"/>
                    <a:pt x="11" y="363"/>
                    <a:pt x="32" y="389"/>
                  </a:cubicBezTo>
                  <a:cubicBezTo>
                    <a:pt x="43" y="403"/>
                    <a:pt x="55" y="409"/>
                    <a:pt x="64" y="406"/>
                  </a:cubicBezTo>
                  <a:cubicBezTo>
                    <a:pt x="64" y="406"/>
                    <a:pt x="79" y="402"/>
                    <a:pt x="87" y="400"/>
                  </a:cubicBezTo>
                  <a:cubicBezTo>
                    <a:pt x="95" y="398"/>
                    <a:pt x="101" y="390"/>
                    <a:pt x="105" y="377"/>
                  </a:cubicBezTo>
                  <a:cubicBezTo>
                    <a:pt x="105" y="376"/>
                    <a:pt x="105" y="375"/>
                    <a:pt x="105" y="375"/>
                  </a:cubicBezTo>
                  <a:cubicBezTo>
                    <a:pt x="277" y="375"/>
                    <a:pt x="450" y="375"/>
                    <a:pt x="622" y="375"/>
                  </a:cubicBezTo>
                  <a:cubicBezTo>
                    <a:pt x="622" y="375"/>
                    <a:pt x="622" y="375"/>
                    <a:pt x="622" y="375"/>
                  </a:cubicBezTo>
                  <a:cubicBezTo>
                    <a:pt x="622" y="375"/>
                    <a:pt x="622" y="375"/>
                    <a:pt x="622" y="375"/>
                  </a:cubicBezTo>
                  <a:cubicBezTo>
                    <a:pt x="649" y="375"/>
                    <a:pt x="671" y="354"/>
                    <a:pt x="682" y="312"/>
                  </a:cubicBezTo>
                  <a:cubicBezTo>
                    <a:pt x="701" y="234"/>
                    <a:pt x="673" y="115"/>
                    <a:pt x="619" y="47"/>
                  </a:cubicBezTo>
                  <a:close/>
                  <a:moveTo>
                    <a:pt x="653" y="305"/>
                  </a:moveTo>
                  <a:cubicBezTo>
                    <a:pt x="651" y="314"/>
                    <a:pt x="641" y="346"/>
                    <a:pt x="622" y="346"/>
                  </a:cubicBezTo>
                  <a:cubicBezTo>
                    <a:pt x="608" y="346"/>
                    <a:pt x="589" y="332"/>
                    <a:pt x="572" y="310"/>
                  </a:cubicBezTo>
                  <a:cubicBezTo>
                    <a:pt x="523" y="249"/>
                    <a:pt x="497" y="139"/>
                    <a:pt x="514" y="71"/>
                  </a:cubicBezTo>
                  <a:cubicBezTo>
                    <a:pt x="517" y="61"/>
                    <a:pt x="526" y="29"/>
                    <a:pt x="545" y="29"/>
                  </a:cubicBezTo>
                  <a:cubicBezTo>
                    <a:pt x="559" y="29"/>
                    <a:pt x="578" y="43"/>
                    <a:pt x="596" y="65"/>
                  </a:cubicBezTo>
                  <a:cubicBezTo>
                    <a:pt x="644" y="126"/>
                    <a:pt x="670" y="236"/>
                    <a:pt x="653" y="30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7DDBAF19-0CA2-8F4F-0945-2588D264E138}"/>
                </a:ext>
              </a:extLst>
            </p:cNvPr>
            <p:cNvSpPr>
              <a:spLocks/>
            </p:cNvSpPr>
            <p:nvPr/>
          </p:nvSpPr>
          <p:spPr bwMode="auto">
            <a:xfrm rot="20962678">
              <a:off x="5933944" y="4699610"/>
              <a:ext cx="283609" cy="92600"/>
            </a:xfrm>
            <a:custGeom>
              <a:avLst/>
              <a:gdLst>
                <a:gd name="T0" fmla="*/ 209 w 297"/>
                <a:gd name="T1" fmla="*/ 97 h 97"/>
                <a:gd name="T2" fmla="*/ 88 w 297"/>
                <a:gd name="T3" fmla="*/ 97 h 97"/>
                <a:gd name="T4" fmla="*/ 48 w 297"/>
                <a:gd name="T5" fmla="*/ 57 h 97"/>
                <a:gd name="T6" fmla="*/ 48 w 297"/>
                <a:gd name="T7" fmla="*/ 40 h 97"/>
                <a:gd name="T8" fmla="*/ 44 w 297"/>
                <a:gd name="T9" fmla="*/ 36 h 97"/>
                <a:gd name="T10" fmla="*/ 0 w 297"/>
                <a:gd name="T11" fmla="*/ 36 h 97"/>
                <a:gd name="T12" fmla="*/ 0 w 297"/>
                <a:gd name="T13" fmla="*/ 0 h 97"/>
                <a:gd name="T14" fmla="*/ 44 w 297"/>
                <a:gd name="T15" fmla="*/ 0 h 97"/>
                <a:gd name="T16" fmla="*/ 84 w 297"/>
                <a:gd name="T17" fmla="*/ 40 h 97"/>
                <a:gd name="T18" fmla="*/ 84 w 297"/>
                <a:gd name="T19" fmla="*/ 57 h 97"/>
                <a:gd name="T20" fmla="*/ 88 w 297"/>
                <a:gd name="T21" fmla="*/ 60 h 97"/>
                <a:gd name="T22" fmla="*/ 209 w 297"/>
                <a:gd name="T23" fmla="*/ 60 h 97"/>
                <a:gd name="T24" fmla="*/ 213 w 297"/>
                <a:gd name="T25" fmla="*/ 57 h 97"/>
                <a:gd name="T26" fmla="*/ 213 w 297"/>
                <a:gd name="T27" fmla="*/ 40 h 97"/>
                <a:gd name="T28" fmla="*/ 253 w 297"/>
                <a:gd name="T29" fmla="*/ 0 h 97"/>
                <a:gd name="T30" fmla="*/ 297 w 297"/>
                <a:gd name="T31" fmla="*/ 0 h 97"/>
                <a:gd name="T32" fmla="*/ 297 w 297"/>
                <a:gd name="T33" fmla="*/ 36 h 97"/>
                <a:gd name="T34" fmla="*/ 253 w 297"/>
                <a:gd name="T35" fmla="*/ 36 h 97"/>
                <a:gd name="T36" fmla="*/ 249 w 297"/>
                <a:gd name="T37" fmla="*/ 40 h 97"/>
                <a:gd name="T38" fmla="*/ 249 w 297"/>
                <a:gd name="T39" fmla="*/ 57 h 97"/>
                <a:gd name="T40" fmla="*/ 209 w 297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7" h="97">
                  <a:moveTo>
                    <a:pt x="209" y="97"/>
                  </a:moveTo>
                  <a:cubicBezTo>
                    <a:pt x="88" y="97"/>
                    <a:pt x="88" y="97"/>
                    <a:pt x="88" y="97"/>
                  </a:cubicBezTo>
                  <a:cubicBezTo>
                    <a:pt x="66" y="97"/>
                    <a:pt x="48" y="79"/>
                    <a:pt x="48" y="57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38"/>
                    <a:pt x="46" y="36"/>
                    <a:pt x="44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6" y="0"/>
                    <a:pt x="84" y="18"/>
                    <a:pt x="84" y="4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4" y="59"/>
                    <a:pt x="86" y="60"/>
                    <a:pt x="88" y="60"/>
                  </a:cubicBezTo>
                  <a:cubicBezTo>
                    <a:pt x="209" y="60"/>
                    <a:pt x="209" y="60"/>
                    <a:pt x="209" y="60"/>
                  </a:cubicBezTo>
                  <a:cubicBezTo>
                    <a:pt x="211" y="60"/>
                    <a:pt x="213" y="59"/>
                    <a:pt x="213" y="57"/>
                  </a:cubicBezTo>
                  <a:cubicBezTo>
                    <a:pt x="213" y="40"/>
                    <a:pt x="213" y="40"/>
                    <a:pt x="213" y="40"/>
                  </a:cubicBezTo>
                  <a:cubicBezTo>
                    <a:pt x="213" y="18"/>
                    <a:pt x="231" y="0"/>
                    <a:pt x="253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51" y="36"/>
                    <a:pt x="249" y="38"/>
                    <a:pt x="249" y="40"/>
                  </a:cubicBezTo>
                  <a:cubicBezTo>
                    <a:pt x="249" y="57"/>
                    <a:pt x="249" y="57"/>
                    <a:pt x="249" y="57"/>
                  </a:cubicBezTo>
                  <a:cubicBezTo>
                    <a:pt x="249" y="79"/>
                    <a:pt x="231" y="97"/>
                    <a:pt x="209" y="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69D83718-F2B1-56F5-86A5-1F4DDCF9FB6E}"/>
                </a:ext>
              </a:extLst>
            </p:cNvPr>
            <p:cNvSpPr>
              <a:spLocks/>
            </p:cNvSpPr>
            <p:nvPr/>
          </p:nvSpPr>
          <p:spPr bwMode="auto">
            <a:xfrm rot="20962678">
              <a:off x="6340682" y="4398929"/>
              <a:ext cx="54330" cy="40320"/>
            </a:xfrm>
            <a:custGeom>
              <a:avLst/>
              <a:gdLst>
                <a:gd name="T0" fmla="*/ 22 w 159"/>
                <a:gd name="T1" fmla="*/ 118 h 118"/>
                <a:gd name="T2" fmla="*/ 0 w 159"/>
                <a:gd name="T3" fmla="*/ 39 h 118"/>
                <a:gd name="T4" fmla="*/ 134 w 159"/>
                <a:gd name="T5" fmla="*/ 0 h 118"/>
                <a:gd name="T6" fmla="*/ 159 w 159"/>
                <a:gd name="T7" fmla="*/ 79 h 118"/>
                <a:gd name="T8" fmla="*/ 22 w 15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18">
                  <a:moveTo>
                    <a:pt x="22" y="118"/>
                  </a:moveTo>
                  <a:lnTo>
                    <a:pt x="0" y="39"/>
                  </a:lnTo>
                  <a:lnTo>
                    <a:pt x="134" y="0"/>
                  </a:lnTo>
                  <a:lnTo>
                    <a:pt x="159" y="79"/>
                  </a:lnTo>
                  <a:lnTo>
                    <a:pt x="22" y="1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B88A0FBB-1E24-B5F5-4C3F-5ED6B26BBDD8}"/>
                </a:ext>
              </a:extLst>
            </p:cNvPr>
            <p:cNvSpPr>
              <a:spLocks/>
            </p:cNvSpPr>
            <p:nvPr/>
          </p:nvSpPr>
          <p:spPr bwMode="auto">
            <a:xfrm rot="20962678">
              <a:off x="6262308" y="4291767"/>
              <a:ext cx="57063" cy="48863"/>
            </a:xfrm>
            <a:custGeom>
              <a:avLst/>
              <a:gdLst>
                <a:gd name="T0" fmla="*/ 42 w 167"/>
                <a:gd name="T1" fmla="*/ 143 h 143"/>
                <a:gd name="T2" fmla="*/ 0 w 167"/>
                <a:gd name="T3" fmla="*/ 73 h 143"/>
                <a:gd name="T4" fmla="*/ 125 w 167"/>
                <a:gd name="T5" fmla="*/ 0 h 143"/>
                <a:gd name="T6" fmla="*/ 167 w 167"/>
                <a:gd name="T7" fmla="*/ 70 h 143"/>
                <a:gd name="T8" fmla="*/ 42 w 167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43">
                  <a:moveTo>
                    <a:pt x="42" y="143"/>
                  </a:moveTo>
                  <a:lnTo>
                    <a:pt x="0" y="73"/>
                  </a:lnTo>
                  <a:lnTo>
                    <a:pt x="125" y="0"/>
                  </a:lnTo>
                  <a:lnTo>
                    <a:pt x="167" y="70"/>
                  </a:lnTo>
                  <a:lnTo>
                    <a:pt x="42" y="1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DFD02AF7-860C-93D1-5BF2-7F2F64F59C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962678">
              <a:off x="6385958" y="4548675"/>
              <a:ext cx="48863" cy="276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17" name="Freeform 19">
            <a:extLst>
              <a:ext uri="{FF2B5EF4-FFF2-40B4-BE49-F238E27FC236}">
                <a16:creationId xmlns:a16="http://schemas.microsoft.com/office/drawing/2014/main" id="{ECA75F82-6D78-DD40-49DB-DF680759B383}"/>
              </a:ext>
            </a:extLst>
          </p:cNvPr>
          <p:cNvSpPr>
            <a:spLocks noEditPoints="1"/>
          </p:cNvSpPr>
          <p:nvPr/>
        </p:nvSpPr>
        <p:spPr bwMode="auto">
          <a:xfrm>
            <a:off x="5426126" y="4623179"/>
            <a:ext cx="733425" cy="655638"/>
          </a:xfrm>
          <a:custGeom>
            <a:avLst/>
            <a:gdLst>
              <a:gd name="T0" fmla="*/ 225 w 281"/>
              <a:gd name="T1" fmla="*/ 138 h 251"/>
              <a:gd name="T2" fmla="*/ 182 w 281"/>
              <a:gd name="T3" fmla="*/ 158 h 251"/>
              <a:gd name="T4" fmla="*/ 182 w 281"/>
              <a:gd name="T5" fmla="*/ 157 h 251"/>
              <a:gd name="T6" fmla="*/ 149 w 281"/>
              <a:gd name="T7" fmla="*/ 132 h 251"/>
              <a:gd name="T8" fmla="*/ 149 w 281"/>
              <a:gd name="T9" fmla="*/ 112 h 251"/>
              <a:gd name="T10" fmla="*/ 197 w 281"/>
              <a:gd name="T11" fmla="*/ 56 h 251"/>
              <a:gd name="T12" fmla="*/ 141 w 281"/>
              <a:gd name="T13" fmla="*/ 0 h 251"/>
              <a:gd name="T14" fmla="*/ 84 w 281"/>
              <a:gd name="T15" fmla="*/ 56 h 251"/>
              <a:gd name="T16" fmla="*/ 133 w 281"/>
              <a:gd name="T17" fmla="*/ 112 h 251"/>
              <a:gd name="T18" fmla="*/ 133 w 281"/>
              <a:gd name="T19" fmla="*/ 132 h 251"/>
              <a:gd name="T20" fmla="*/ 100 w 281"/>
              <a:gd name="T21" fmla="*/ 157 h 251"/>
              <a:gd name="T22" fmla="*/ 99 w 281"/>
              <a:gd name="T23" fmla="*/ 158 h 251"/>
              <a:gd name="T24" fmla="*/ 56 w 281"/>
              <a:gd name="T25" fmla="*/ 138 h 251"/>
              <a:gd name="T26" fmla="*/ 0 w 281"/>
              <a:gd name="T27" fmla="*/ 195 h 251"/>
              <a:gd name="T28" fmla="*/ 56 w 281"/>
              <a:gd name="T29" fmla="*/ 251 h 251"/>
              <a:gd name="T30" fmla="*/ 113 w 281"/>
              <a:gd name="T31" fmla="*/ 195 h 251"/>
              <a:gd name="T32" fmla="*/ 108 w 281"/>
              <a:gd name="T33" fmla="*/ 173 h 251"/>
              <a:gd name="T34" fmla="*/ 111 w 281"/>
              <a:gd name="T35" fmla="*/ 172 h 251"/>
              <a:gd name="T36" fmla="*/ 141 w 281"/>
              <a:gd name="T37" fmla="*/ 149 h 251"/>
              <a:gd name="T38" fmla="*/ 170 w 281"/>
              <a:gd name="T39" fmla="*/ 172 h 251"/>
              <a:gd name="T40" fmla="*/ 173 w 281"/>
              <a:gd name="T41" fmla="*/ 173 h 251"/>
              <a:gd name="T42" fmla="*/ 169 w 281"/>
              <a:gd name="T43" fmla="*/ 195 h 251"/>
              <a:gd name="T44" fmla="*/ 225 w 281"/>
              <a:gd name="T45" fmla="*/ 251 h 251"/>
              <a:gd name="T46" fmla="*/ 281 w 281"/>
              <a:gd name="T47" fmla="*/ 195 h 251"/>
              <a:gd name="T48" fmla="*/ 225 w 281"/>
              <a:gd name="T49" fmla="*/ 138 h 251"/>
              <a:gd name="T50" fmla="*/ 56 w 281"/>
              <a:gd name="T51" fmla="*/ 225 h 251"/>
              <a:gd name="T52" fmla="*/ 26 w 281"/>
              <a:gd name="T53" fmla="*/ 217 h 251"/>
              <a:gd name="T54" fmla="*/ 47 w 281"/>
              <a:gd name="T55" fmla="*/ 191 h 251"/>
              <a:gd name="T56" fmla="*/ 47 w 281"/>
              <a:gd name="T57" fmla="*/ 191 h 251"/>
              <a:gd name="T58" fmla="*/ 50 w 281"/>
              <a:gd name="T59" fmla="*/ 184 h 251"/>
              <a:gd name="T60" fmla="*/ 50 w 281"/>
              <a:gd name="T61" fmla="*/ 184 h 251"/>
              <a:gd name="T62" fmla="*/ 56 w 281"/>
              <a:gd name="T63" fmla="*/ 159 h 251"/>
              <a:gd name="T64" fmla="*/ 63 w 281"/>
              <a:gd name="T65" fmla="*/ 184 h 251"/>
              <a:gd name="T66" fmla="*/ 63 w 281"/>
              <a:gd name="T67" fmla="*/ 184 h 251"/>
              <a:gd name="T68" fmla="*/ 66 w 281"/>
              <a:gd name="T69" fmla="*/ 191 h 251"/>
              <a:gd name="T70" fmla="*/ 87 w 281"/>
              <a:gd name="T71" fmla="*/ 217 h 251"/>
              <a:gd name="T72" fmla="*/ 56 w 281"/>
              <a:gd name="T73" fmla="*/ 225 h 251"/>
              <a:gd name="T74" fmla="*/ 110 w 281"/>
              <a:gd name="T75" fmla="*/ 79 h 251"/>
              <a:gd name="T76" fmla="*/ 131 w 281"/>
              <a:gd name="T77" fmla="*/ 52 h 251"/>
              <a:gd name="T78" fmla="*/ 131 w 281"/>
              <a:gd name="T79" fmla="*/ 52 h 251"/>
              <a:gd name="T80" fmla="*/ 134 w 281"/>
              <a:gd name="T81" fmla="*/ 45 h 251"/>
              <a:gd name="T82" fmla="*/ 134 w 281"/>
              <a:gd name="T83" fmla="*/ 45 h 251"/>
              <a:gd name="T84" fmla="*/ 141 w 281"/>
              <a:gd name="T85" fmla="*/ 20 h 251"/>
              <a:gd name="T86" fmla="*/ 147 w 281"/>
              <a:gd name="T87" fmla="*/ 45 h 251"/>
              <a:gd name="T88" fmla="*/ 147 w 281"/>
              <a:gd name="T89" fmla="*/ 45 h 251"/>
              <a:gd name="T90" fmla="*/ 150 w 281"/>
              <a:gd name="T91" fmla="*/ 52 h 251"/>
              <a:gd name="T92" fmla="*/ 171 w 281"/>
              <a:gd name="T93" fmla="*/ 79 h 251"/>
              <a:gd name="T94" fmla="*/ 141 w 281"/>
              <a:gd name="T95" fmla="*/ 86 h 251"/>
              <a:gd name="T96" fmla="*/ 110 w 281"/>
              <a:gd name="T97" fmla="*/ 79 h 251"/>
              <a:gd name="T98" fmla="*/ 225 w 281"/>
              <a:gd name="T99" fmla="*/ 225 h 251"/>
              <a:gd name="T100" fmla="*/ 194 w 281"/>
              <a:gd name="T101" fmla="*/ 217 h 251"/>
              <a:gd name="T102" fmla="*/ 216 w 281"/>
              <a:gd name="T103" fmla="*/ 191 h 251"/>
              <a:gd name="T104" fmla="*/ 216 w 281"/>
              <a:gd name="T105" fmla="*/ 191 h 251"/>
              <a:gd name="T106" fmla="*/ 219 w 281"/>
              <a:gd name="T107" fmla="*/ 184 h 251"/>
              <a:gd name="T108" fmla="*/ 218 w 281"/>
              <a:gd name="T109" fmla="*/ 184 h 251"/>
              <a:gd name="T110" fmla="*/ 225 w 281"/>
              <a:gd name="T111" fmla="*/ 159 h 251"/>
              <a:gd name="T112" fmla="*/ 232 w 281"/>
              <a:gd name="T113" fmla="*/ 184 h 251"/>
              <a:gd name="T114" fmla="*/ 231 w 281"/>
              <a:gd name="T115" fmla="*/ 184 h 251"/>
              <a:gd name="T116" fmla="*/ 234 w 281"/>
              <a:gd name="T117" fmla="*/ 191 h 251"/>
              <a:gd name="T118" fmla="*/ 256 w 281"/>
              <a:gd name="T119" fmla="*/ 217 h 251"/>
              <a:gd name="T120" fmla="*/ 225 w 281"/>
              <a:gd name="T121" fmla="*/ 225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1" h="251">
                <a:moveTo>
                  <a:pt x="225" y="138"/>
                </a:moveTo>
                <a:cubicBezTo>
                  <a:pt x="208" y="138"/>
                  <a:pt x="193" y="146"/>
                  <a:pt x="182" y="158"/>
                </a:cubicBezTo>
                <a:cubicBezTo>
                  <a:pt x="182" y="158"/>
                  <a:pt x="182" y="157"/>
                  <a:pt x="182" y="157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76" y="108"/>
                  <a:pt x="197" y="84"/>
                  <a:pt x="197" y="56"/>
                </a:cubicBezTo>
                <a:cubicBezTo>
                  <a:pt x="197" y="25"/>
                  <a:pt x="172" y="0"/>
                  <a:pt x="141" y="0"/>
                </a:cubicBezTo>
                <a:cubicBezTo>
                  <a:pt x="110" y="0"/>
                  <a:pt x="84" y="25"/>
                  <a:pt x="84" y="56"/>
                </a:cubicBezTo>
                <a:cubicBezTo>
                  <a:pt x="84" y="84"/>
                  <a:pt x="105" y="108"/>
                  <a:pt x="133" y="112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99" y="157"/>
                  <a:pt x="99" y="158"/>
                  <a:pt x="99" y="158"/>
                </a:cubicBezTo>
                <a:cubicBezTo>
                  <a:pt x="89" y="146"/>
                  <a:pt x="73" y="138"/>
                  <a:pt x="56" y="138"/>
                </a:cubicBezTo>
                <a:cubicBezTo>
                  <a:pt x="25" y="138"/>
                  <a:pt x="0" y="164"/>
                  <a:pt x="0" y="195"/>
                </a:cubicBezTo>
                <a:cubicBezTo>
                  <a:pt x="0" y="226"/>
                  <a:pt x="25" y="251"/>
                  <a:pt x="56" y="251"/>
                </a:cubicBezTo>
                <a:cubicBezTo>
                  <a:pt x="88" y="251"/>
                  <a:pt x="113" y="226"/>
                  <a:pt x="113" y="195"/>
                </a:cubicBezTo>
                <a:cubicBezTo>
                  <a:pt x="113" y="187"/>
                  <a:pt x="111" y="180"/>
                  <a:pt x="108" y="173"/>
                </a:cubicBezTo>
                <a:cubicBezTo>
                  <a:pt x="109" y="173"/>
                  <a:pt x="110" y="172"/>
                  <a:pt x="111" y="172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170" y="172"/>
                  <a:pt x="170" y="172"/>
                  <a:pt x="170" y="172"/>
                </a:cubicBezTo>
                <a:cubicBezTo>
                  <a:pt x="171" y="172"/>
                  <a:pt x="172" y="173"/>
                  <a:pt x="173" y="173"/>
                </a:cubicBezTo>
                <a:cubicBezTo>
                  <a:pt x="170" y="180"/>
                  <a:pt x="169" y="187"/>
                  <a:pt x="169" y="195"/>
                </a:cubicBezTo>
                <a:cubicBezTo>
                  <a:pt x="169" y="226"/>
                  <a:pt x="194" y="251"/>
                  <a:pt x="225" y="251"/>
                </a:cubicBezTo>
                <a:cubicBezTo>
                  <a:pt x="256" y="251"/>
                  <a:pt x="281" y="226"/>
                  <a:pt x="281" y="195"/>
                </a:cubicBezTo>
                <a:cubicBezTo>
                  <a:pt x="281" y="164"/>
                  <a:pt x="256" y="138"/>
                  <a:pt x="225" y="138"/>
                </a:cubicBezTo>
                <a:close/>
                <a:moveTo>
                  <a:pt x="56" y="225"/>
                </a:moveTo>
                <a:cubicBezTo>
                  <a:pt x="56" y="225"/>
                  <a:pt x="26" y="226"/>
                  <a:pt x="26" y="217"/>
                </a:cubicBezTo>
                <a:cubicBezTo>
                  <a:pt x="26" y="198"/>
                  <a:pt x="38" y="193"/>
                  <a:pt x="47" y="191"/>
                </a:cubicBezTo>
                <a:cubicBezTo>
                  <a:pt x="47" y="191"/>
                  <a:pt x="47" y="191"/>
                  <a:pt x="47" y="191"/>
                </a:cubicBezTo>
                <a:cubicBezTo>
                  <a:pt x="53" y="189"/>
                  <a:pt x="51" y="185"/>
                  <a:pt x="50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45" y="179"/>
                  <a:pt x="41" y="159"/>
                  <a:pt x="56" y="159"/>
                </a:cubicBezTo>
                <a:cubicBezTo>
                  <a:pt x="72" y="159"/>
                  <a:pt x="68" y="179"/>
                  <a:pt x="63" y="184"/>
                </a:cubicBezTo>
                <a:cubicBezTo>
                  <a:pt x="63" y="184"/>
                  <a:pt x="63" y="184"/>
                  <a:pt x="63" y="184"/>
                </a:cubicBezTo>
                <a:cubicBezTo>
                  <a:pt x="62" y="185"/>
                  <a:pt x="60" y="189"/>
                  <a:pt x="66" y="191"/>
                </a:cubicBezTo>
                <a:cubicBezTo>
                  <a:pt x="74" y="193"/>
                  <a:pt x="87" y="198"/>
                  <a:pt x="87" y="217"/>
                </a:cubicBezTo>
                <a:cubicBezTo>
                  <a:pt x="87" y="226"/>
                  <a:pt x="56" y="225"/>
                  <a:pt x="56" y="225"/>
                </a:cubicBezTo>
                <a:close/>
                <a:moveTo>
                  <a:pt x="110" y="79"/>
                </a:moveTo>
                <a:cubicBezTo>
                  <a:pt x="110" y="59"/>
                  <a:pt x="123" y="54"/>
                  <a:pt x="131" y="52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7" y="50"/>
                  <a:pt x="135" y="47"/>
                  <a:pt x="134" y="45"/>
                </a:cubicBezTo>
                <a:cubicBezTo>
                  <a:pt x="134" y="45"/>
                  <a:pt x="134" y="45"/>
                  <a:pt x="134" y="45"/>
                </a:cubicBezTo>
                <a:cubicBezTo>
                  <a:pt x="129" y="40"/>
                  <a:pt x="125" y="20"/>
                  <a:pt x="141" y="20"/>
                </a:cubicBezTo>
                <a:cubicBezTo>
                  <a:pt x="157" y="20"/>
                  <a:pt x="152" y="40"/>
                  <a:pt x="147" y="45"/>
                </a:cubicBezTo>
                <a:cubicBezTo>
                  <a:pt x="147" y="45"/>
                  <a:pt x="147" y="45"/>
                  <a:pt x="147" y="45"/>
                </a:cubicBezTo>
                <a:cubicBezTo>
                  <a:pt x="146" y="47"/>
                  <a:pt x="144" y="50"/>
                  <a:pt x="150" y="52"/>
                </a:cubicBezTo>
                <a:cubicBezTo>
                  <a:pt x="159" y="54"/>
                  <a:pt x="171" y="59"/>
                  <a:pt x="171" y="79"/>
                </a:cubicBezTo>
                <a:cubicBezTo>
                  <a:pt x="171" y="87"/>
                  <a:pt x="141" y="86"/>
                  <a:pt x="141" y="86"/>
                </a:cubicBezTo>
                <a:cubicBezTo>
                  <a:pt x="141" y="86"/>
                  <a:pt x="110" y="87"/>
                  <a:pt x="110" y="79"/>
                </a:cubicBezTo>
                <a:close/>
                <a:moveTo>
                  <a:pt x="225" y="225"/>
                </a:moveTo>
                <a:cubicBezTo>
                  <a:pt x="225" y="225"/>
                  <a:pt x="194" y="226"/>
                  <a:pt x="194" y="217"/>
                </a:cubicBezTo>
                <a:cubicBezTo>
                  <a:pt x="194" y="198"/>
                  <a:pt x="207" y="193"/>
                  <a:pt x="216" y="191"/>
                </a:cubicBezTo>
                <a:cubicBezTo>
                  <a:pt x="216" y="191"/>
                  <a:pt x="216" y="191"/>
                  <a:pt x="216" y="191"/>
                </a:cubicBezTo>
                <a:cubicBezTo>
                  <a:pt x="221" y="189"/>
                  <a:pt x="220" y="185"/>
                  <a:pt x="219" y="184"/>
                </a:cubicBezTo>
                <a:cubicBezTo>
                  <a:pt x="219" y="184"/>
                  <a:pt x="218" y="184"/>
                  <a:pt x="218" y="184"/>
                </a:cubicBezTo>
                <a:cubicBezTo>
                  <a:pt x="213" y="179"/>
                  <a:pt x="209" y="159"/>
                  <a:pt x="225" y="159"/>
                </a:cubicBezTo>
                <a:cubicBezTo>
                  <a:pt x="241" y="159"/>
                  <a:pt x="237" y="179"/>
                  <a:pt x="232" y="184"/>
                </a:cubicBezTo>
                <a:cubicBezTo>
                  <a:pt x="232" y="184"/>
                  <a:pt x="231" y="184"/>
                  <a:pt x="231" y="184"/>
                </a:cubicBezTo>
                <a:cubicBezTo>
                  <a:pt x="230" y="185"/>
                  <a:pt x="228" y="189"/>
                  <a:pt x="234" y="191"/>
                </a:cubicBezTo>
                <a:cubicBezTo>
                  <a:pt x="243" y="193"/>
                  <a:pt x="256" y="198"/>
                  <a:pt x="256" y="217"/>
                </a:cubicBezTo>
                <a:cubicBezTo>
                  <a:pt x="256" y="226"/>
                  <a:pt x="225" y="225"/>
                  <a:pt x="225" y="225"/>
                </a:cubicBezTo>
                <a:close/>
              </a:path>
            </a:pathLst>
          </a:custGeom>
          <a:solidFill>
            <a:srgbClr val="0055A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8" name="Freeform 24">
            <a:extLst>
              <a:ext uri="{FF2B5EF4-FFF2-40B4-BE49-F238E27FC236}">
                <a16:creationId xmlns:a16="http://schemas.microsoft.com/office/drawing/2014/main" id="{7DACD66C-3D7B-A483-E03B-07C0B51BF29E}"/>
              </a:ext>
            </a:extLst>
          </p:cNvPr>
          <p:cNvSpPr>
            <a:spLocks noEditPoints="1"/>
          </p:cNvSpPr>
          <p:nvPr/>
        </p:nvSpPr>
        <p:spPr bwMode="auto">
          <a:xfrm>
            <a:off x="4995139" y="5650345"/>
            <a:ext cx="687387" cy="487363"/>
          </a:xfrm>
          <a:custGeom>
            <a:avLst/>
            <a:gdLst>
              <a:gd name="T0" fmla="*/ 612 w 623"/>
              <a:gd name="T1" fmla="*/ 43 h 442"/>
              <a:gd name="T2" fmla="*/ 598 w 623"/>
              <a:gd name="T3" fmla="*/ 43 h 442"/>
              <a:gd name="T4" fmla="*/ 598 w 623"/>
              <a:gd name="T5" fmla="*/ 29 h 442"/>
              <a:gd name="T6" fmla="*/ 590 w 623"/>
              <a:gd name="T7" fmla="*/ 18 h 442"/>
              <a:gd name="T8" fmla="*/ 438 w 623"/>
              <a:gd name="T9" fmla="*/ 0 h 442"/>
              <a:gd name="T10" fmla="*/ 312 w 623"/>
              <a:gd name="T11" fmla="*/ 32 h 442"/>
              <a:gd name="T12" fmla="*/ 185 w 623"/>
              <a:gd name="T13" fmla="*/ 0 h 442"/>
              <a:gd name="T14" fmla="*/ 33 w 623"/>
              <a:gd name="T15" fmla="*/ 18 h 442"/>
              <a:gd name="T16" fmla="*/ 25 w 623"/>
              <a:gd name="T17" fmla="*/ 29 h 442"/>
              <a:gd name="T18" fmla="*/ 25 w 623"/>
              <a:gd name="T19" fmla="*/ 43 h 442"/>
              <a:gd name="T20" fmla="*/ 11 w 623"/>
              <a:gd name="T21" fmla="*/ 43 h 442"/>
              <a:gd name="T22" fmla="*/ 0 w 623"/>
              <a:gd name="T23" fmla="*/ 55 h 442"/>
              <a:gd name="T24" fmla="*/ 0 w 623"/>
              <a:gd name="T25" fmla="*/ 408 h 442"/>
              <a:gd name="T26" fmla="*/ 11 w 623"/>
              <a:gd name="T27" fmla="*/ 419 h 442"/>
              <a:gd name="T28" fmla="*/ 263 w 623"/>
              <a:gd name="T29" fmla="*/ 419 h 442"/>
              <a:gd name="T30" fmla="*/ 312 w 623"/>
              <a:gd name="T31" fmla="*/ 442 h 442"/>
              <a:gd name="T32" fmla="*/ 360 w 623"/>
              <a:gd name="T33" fmla="*/ 419 h 442"/>
              <a:gd name="T34" fmla="*/ 612 w 623"/>
              <a:gd name="T35" fmla="*/ 419 h 442"/>
              <a:gd name="T36" fmla="*/ 623 w 623"/>
              <a:gd name="T37" fmla="*/ 408 h 442"/>
              <a:gd name="T38" fmla="*/ 623 w 623"/>
              <a:gd name="T39" fmla="*/ 55 h 442"/>
              <a:gd name="T40" fmla="*/ 612 w 623"/>
              <a:gd name="T41" fmla="*/ 43 h 442"/>
              <a:gd name="T42" fmla="*/ 576 w 623"/>
              <a:gd name="T43" fmla="*/ 38 h 442"/>
              <a:gd name="T44" fmla="*/ 576 w 623"/>
              <a:gd name="T45" fmla="*/ 368 h 442"/>
              <a:gd name="T46" fmla="*/ 438 w 623"/>
              <a:gd name="T47" fmla="*/ 353 h 442"/>
              <a:gd name="T48" fmla="*/ 323 w 623"/>
              <a:gd name="T49" fmla="*/ 377 h 442"/>
              <a:gd name="T50" fmla="*/ 323 w 623"/>
              <a:gd name="T51" fmla="*/ 52 h 442"/>
              <a:gd name="T52" fmla="*/ 438 w 623"/>
              <a:gd name="T53" fmla="*/ 23 h 442"/>
              <a:gd name="T54" fmla="*/ 576 w 623"/>
              <a:gd name="T55" fmla="*/ 38 h 442"/>
              <a:gd name="T56" fmla="*/ 47 w 623"/>
              <a:gd name="T57" fmla="*/ 38 h 442"/>
              <a:gd name="T58" fmla="*/ 185 w 623"/>
              <a:gd name="T59" fmla="*/ 23 h 442"/>
              <a:gd name="T60" fmla="*/ 300 w 623"/>
              <a:gd name="T61" fmla="*/ 52 h 442"/>
              <a:gd name="T62" fmla="*/ 300 w 623"/>
              <a:gd name="T63" fmla="*/ 377 h 442"/>
              <a:gd name="T64" fmla="*/ 185 w 623"/>
              <a:gd name="T65" fmla="*/ 353 h 442"/>
              <a:gd name="T66" fmla="*/ 47 w 623"/>
              <a:gd name="T67" fmla="*/ 368 h 442"/>
              <a:gd name="T68" fmla="*/ 47 w 623"/>
              <a:gd name="T69" fmla="*/ 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3" h="442">
                <a:moveTo>
                  <a:pt x="612" y="43"/>
                </a:moveTo>
                <a:cubicBezTo>
                  <a:pt x="598" y="43"/>
                  <a:pt x="598" y="43"/>
                  <a:pt x="598" y="43"/>
                </a:cubicBezTo>
                <a:cubicBezTo>
                  <a:pt x="598" y="29"/>
                  <a:pt x="598" y="29"/>
                  <a:pt x="598" y="29"/>
                </a:cubicBezTo>
                <a:cubicBezTo>
                  <a:pt x="598" y="24"/>
                  <a:pt x="595" y="19"/>
                  <a:pt x="590" y="18"/>
                </a:cubicBezTo>
                <a:cubicBezTo>
                  <a:pt x="586" y="18"/>
                  <a:pt x="513" y="0"/>
                  <a:pt x="438" y="0"/>
                </a:cubicBezTo>
                <a:cubicBezTo>
                  <a:pt x="380" y="0"/>
                  <a:pt x="337" y="11"/>
                  <a:pt x="312" y="32"/>
                </a:cubicBezTo>
                <a:cubicBezTo>
                  <a:pt x="286" y="11"/>
                  <a:pt x="243" y="0"/>
                  <a:pt x="185" y="0"/>
                </a:cubicBezTo>
                <a:cubicBezTo>
                  <a:pt x="110" y="0"/>
                  <a:pt x="37" y="18"/>
                  <a:pt x="33" y="18"/>
                </a:cubicBezTo>
                <a:cubicBezTo>
                  <a:pt x="28" y="19"/>
                  <a:pt x="25" y="24"/>
                  <a:pt x="25" y="29"/>
                </a:cubicBezTo>
                <a:cubicBezTo>
                  <a:pt x="25" y="43"/>
                  <a:pt x="25" y="43"/>
                  <a:pt x="25" y="43"/>
                </a:cubicBezTo>
                <a:cubicBezTo>
                  <a:pt x="11" y="43"/>
                  <a:pt x="11" y="43"/>
                  <a:pt x="11" y="43"/>
                </a:cubicBezTo>
                <a:cubicBezTo>
                  <a:pt x="5" y="43"/>
                  <a:pt x="0" y="48"/>
                  <a:pt x="0" y="55"/>
                </a:cubicBezTo>
                <a:cubicBezTo>
                  <a:pt x="0" y="408"/>
                  <a:pt x="0" y="408"/>
                  <a:pt x="0" y="408"/>
                </a:cubicBezTo>
                <a:cubicBezTo>
                  <a:pt x="0" y="414"/>
                  <a:pt x="5" y="419"/>
                  <a:pt x="11" y="419"/>
                </a:cubicBezTo>
                <a:cubicBezTo>
                  <a:pt x="263" y="419"/>
                  <a:pt x="263" y="419"/>
                  <a:pt x="263" y="419"/>
                </a:cubicBezTo>
                <a:cubicBezTo>
                  <a:pt x="268" y="440"/>
                  <a:pt x="288" y="442"/>
                  <a:pt x="312" y="442"/>
                </a:cubicBezTo>
                <a:cubicBezTo>
                  <a:pt x="335" y="442"/>
                  <a:pt x="355" y="440"/>
                  <a:pt x="360" y="419"/>
                </a:cubicBezTo>
                <a:cubicBezTo>
                  <a:pt x="612" y="419"/>
                  <a:pt x="612" y="419"/>
                  <a:pt x="612" y="419"/>
                </a:cubicBezTo>
                <a:cubicBezTo>
                  <a:pt x="618" y="419"/>
                  <a:pt x="623" y="414"/>
                  <a:pt x="623" y="408"/>
                </a:cubicBezTo>
                <a:cubicBezTo>
                  <a:pt x="623" y="55"/>
                  <a:pt x="623" y="55"/>
                  <a:pt x="623" y="55"/>
                </a:cubicBezTo>
                <a:cubicBezTo>
                  <a:pt x="623" y="48"/>
                  <a:pt x="618" y="43"/>
                  <a:pt x="612" y="43"/>
                </a:cubicBezTo>
                <a:close/>
                <a:moveTo>
                  <a:pt x="576" y="38"/>
                </a:moveTo>
                <a:cubicBezTo>
                  <a:pt x="576" y="368"/>
                  <a:pt x="576" y="368"/>
                  <a:pt x="576" y="368"/>
                </a:cubicBezTo>
                <a:cubicBezTo>
                  <a:pt x="551" y="363"/>
                  <a:pt x="495" y="353"/>
                  <a:pt x="438" y="353"/>
                </a:cubicBezTo>
                <a:cubicBezTo>
                  <a:pt x="388" y="353"/>
                  <a:pt x="349" y="361"/>
                  <a:pt x="323" y="377"/>
                </a:cubicBezTo>
                <a:cubicBezTo>
                  <a:pt x="323" y="52"/>
                  <a:pt x="323" y="52"/>
                  <a:pt x="323" y="52"/>
                </a:cubicBezTo>
                <a:cubicBezTo>
                  <a:pt x="344" y="33"/>
                  <a:pt x="384" y="23"/>
                  <a:pt x="438" y="23"/>
                </a:cubicBezTo>
                <a:cubicBezTo>
                  <a:pt x="496" y="23"/>
                  <a:pt x="554" y="34"/>
                  <a:pt x="576" y="38"/>
                </a:cubicBezTo>
                <a:close/>
                <a:moveTo>
                  <a:pt x="47" y="38"/>
                </a:moveTo>
                <a:cubicBezTo>
                  <a:pt x="69" y="34"/>
                  <a:pt x="127" y="23"/>
                  <a:pt x="185" y="23"/>
                </a:cubicBezTo>
                <a:cubicBezTo>
                  <a:pt x="239" y="23"/>
                  <a:pt x="279" y="33"/>
                  <a:pt x="300" y="52"/>
                </a:cubicBezTo>
                <a:cubicBezTo>
                  <a:pt x="300" y="377"/>
                  <a:pt x="300" y="377"/>
                  <a:pt x="300" y="377"/>
                </a:cubicBezTo>
                <a:cubicBezTo>
                  <a:pt x="274" y="361"/>
                  <a:pt x="235" y="353"/>
                  <a:pt x="185" y="353"/>
                </a:cubicBezTo>
                <a:cubicBezTo>
                  <a:pt x="128" y="353"/>
                  <a:pt x="72" y="363"/>
                  <a:pt x="47" y="368"/>
                </a:cubicBezTo>
                <a:lnTo>
                  <a:pt x="47" y="38"/>
                </a:lnTo>
                <a:close/>
              </a:path>
            </a:pathLst>
          </a:custGeom>
          <a:solidFill>
            <a:srgbClr val="0055A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9" name="Freeform 73">
            <a:extLst>
              <a:ext uri="{FF2B5EF4-FFF2-40B4-BE49-F238E27FC236}">
                <a16:creationId xmlns:a16="http://schemas.microsoft.com/office/drawing/2014/main" id="{9652F2AE-702B-C96A-9A42-8749E425972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965032" y="5187113"/>
            <a:ext cx="740506" cy="468000"/>
          </a:xfrm>
          <a:custGeom>
            <a:avLst/>
            <a:gdLst>
              <a:gd name="T0" fmla="*/ 247 w 257"/>
              <a:gd name="T1" fmla="*/ 100 h 162"/>
              <a:gd name="T2" fmla="*/ 238 w 257"/>
              <a:gd name="T3" fmla="*/ 122 h 162"/>
              <a:gd name="T4" fmla="*/ 217 w 257"/>
              <a:gd name="T5" fmla="*/ 130 h 162"/>
              <a:gd name="T6" fmla="*/ 203 w 257"/>
              <a:gd name="T7" fmla="*/ 130 h 162"/>
              <a:gd name="T8" fmla="*/ 199 w 257"/>
              <a:gd name="T9" fmla="*/ 133 h 162"/>
              <a:gd name="T10" fmla="*/ 199 w 257"/>
              <a:gd name="T11" fmla="*/ 137 h 162"/>
              <a:gd name="T12" fmla="*/ 201 w 257"/>
              <a:gd name="T13" fmla="*/ 144 h 162"/>
              <a:gd name="T14" fmla="*/ 183 w 257"/>
              <a:gd name="T15" fmla="*/ 131 h 162"/>
              <a:gd name="T16" fmla="*/ 181 w 257"/>
              <a:gd name="T17" fmla="*/ 130 h 162"/>
              <a:gd name="T18" fmla="*/ 175 w 257"/>
              <a:gd name="T19" fmla="*/ 130 h 162"/>
              <a:gd name="T20" fmla="*/ 154 w 257"/>
              <a:gd name="T21" fmla="*/ 122 h 162"/>
              <a:gd name="T22" fmla="*/ 150 w 257"/>
              <a:gd name="T23" fmla="*/ 116 h 162"/>
              <a:gd name="T24" fmla="*/ 145 w 257"/>
              <a:gd name="T25" fmla="*/ 100 h 162"/>
              <a:gd name="T26" fmla="*/ 145 w 257"/>
              <a:gd name="T27" fmla="*/ 96 h 162"/>
              <a:gd name="T28" fmla="*/ 154 w 257"/>
              <a:gd name="T29" fmla="*/ 75 h 162"/>
              <a:gd name="T30" fmla="*/ 175 w 257"/>
              <a:gd name="T31" fmla="*/ 66 h 162"/>
              <a:gd name="T32" fmla="*/ 217 w 257"/>
              <a:gd name="T33" fmla="*/ 66 h 162"/>
              <a:gd name="T34" fmla="*/ 238 w 257"/>
              <a:gd name="T35" fmla="*/ 75 h 162"/>
              <a:gd name="T36" fmla="*/ 247 w 257"/>
              <a:gd name="T37" fmla="*/ 96 h 162"/>
              <a:gd name="T38" fmla="*/ 247 w 257"/>
              <a:gd name="T39" fmla="*/ 100 h 162"/>
              <a:gd name="T40" fmla="*/ 217 w 257"/>
              <a:gd name="T41" fmla="*/ 56 h 162"/>
              <a:gd name="T42" fmla="*/ 175 w 257"/>
              <a:gd name="T43" fmla="*/ 56 h 162"/>
              <a:gd name="T44" fmla="*/ 135 w 257"/>
              <a:gd name="T45" fmla="*/ 96 h 162"/>
              <a:gd name="T46" fmla="*/ 135 w 257"/>
              <a:gd name="T47" fmla="*/ 100 h 162"/>
              <a:gd name="T48" fmla="*/ 140 w 257"/>
              <a:gd name="T49" fmla="*/ 120 h 162"/>
              <a:gd name="T50" fmla="*/ 175 w 257"/>
              <a:gd name="T51" fmla="*/ 140 h 162"/>
              <a:gd name="T52" fmla="*/ 179 w 257"/>
              <a:gd name="T53" fmla="*/ 140 h 162"/>
              <a:gd name="T54" fmla="*/ 208 w 257"/>
              <a:gd name="T55" fmla="*/ 161 h 162"/>
              <a:gd name="T56" fmla="*/ 211 w 257"/>
              <a:gd name="T57" fmla="*/ 162 h 162"/>
              <a:gd name="T58" fmla="*/ 214 w 257"/>
              <a:gd name="T59" fmla="*/ 161 h 162"/>
              <a:gd name="T60" fmla="*/ 216 w 257"/>
              <a:gd name="T61" fmla="*/ 155 h 162"/>
              <a:gd name="T62" fmla="*/ 211 w 257"/>
              <a:gd name="T63" fmla="*/ 140 h 162"/>
              <a:gd name="T64" fmla="*/ 217 w 257"/>
              <a:gd name="T65" fmla="*/ 140 h 162"/>
              <a:gd name="T66" fmla="*/ 257 w 257"/>
              <a:gd name="T67" fmla="*/ 100 h 162"/>
              <a:gd name="T68" fmla="*/ 257 w 257"/>
              <a:gd name="T69" fmla="*/ 96 h 162"/>
              <a:gd name="T70" fmla="*/ 217 w 257"/>
              <a:gd name="T71" fmla="*/ 56 h 162"/>
              <a:gd name="T72" fmla="*/ 128 w 257"/>
              <a:gd name="T73" fmla="*/ 96 h 162"/>
              <a:gd name="T74" fmla="*/ 175 w 257"/>
              <a:gd name="T75" fmla="*/ 48 h 162"/>
              <a:gd name="T76" fmla="*/ 182 w 257"/>
              <a:gd name="T77" fmla="*/ 48 h 162"/>
              <a:gd name="T78" fmla="*/ 126 w 257"/>
              <a:gd name="T79" fmla="*/ 0 h 162"/>
              <a:gd name="T80" fmla="*/ 57 w 257"/>
              <a:gd name="T81" fmla="*/ 0 h 162"/>
              <a:gd name="T82" fmla="*/ 0 w 257"/>
              <a:gd name="T83" fmla="*/ 57 h 162"/>
              <a:gd name="T84" fmla="*/ 0 w 257"/>
              <a:gd name="T85" fmla="*/ 65 h 162"/>
              <a:gd name="T86" fmla="*/ 57 w 257"/>
              <a:gd name="T87" fmla="*/ 122 h 162"/>
              <a:gd name="T88" fmla="*/ 79 w 257"/>
              <a:gd name="T89" fmla="*/ 122 h 162"/>
              <a:gd name="T90" fmla="*/ 66 w 257"/>
              <a:gd name="T91" fmla="*/ 157 h 162"/>
              <a:gd name="T92" fmla="*/ 117 w 257"/>
              <a:gd name="T93" fmla="*/ 122 h 162"/>
              <a:gd name="T94" fmla="*/ 126 w 257"/>
              <a:gd name="T95" fmla="*/ 122 h 162"/>
              <a:gd name="T96" fmla="*/ 132 w 257"/>
              <a:gd name="T97" fmla="*/ 121 h 162"/>
              <a:gd name="T98" fmla="*/ 128 w 257"/>
              <a:gd name="T99" fmla="*/ 100 h 162"/>
              <a:gd name="T100" fmla="*/ 128 w 257"/>
              <a:gd name="T101" fmla="*/ 9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62">
                <a:moveTo>
                  <a:pt x="247" y="100"/>
                </a:moveTo>
                <a:cubicBezTo>
                  <a:pt x="247" y="109"/>
                  <a:pt x="244" y="116"/>
                  <a:pt x="238" y="122"/>
                </a:cubicBezTo>
                <a:cubicBezTo>
                  <a:pt x="233" y="127"/>
                  <a:pt x="226" y="130"/>
                  <a:pt x="217" y="130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2" y="130"/>
                  <a:pt x="200" y="131"/>
                  <a:pt x="199" y="133"/>
                </a:cubicBezTo>
                <a:cubicBezTo>
                  <a:pt x="198" y="134"/>
                  <a:pt x="198" y="136"/>
                  <a:pt x="199" y="137"/>
                </a:cubicBezTo>
                <a:cubicBezTo>
                  <a:pt x="201" y="144"/>
                  <a:pt x="201" y="144"/>
                  <a:pt x="201" y="144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3" y="131"/>
                  <a:pt x="182" y="130"/>
                  <a:pt x="181" y="130"/>
                </a:cubicBezTo>
                <a:cubicBezTo>
                  <a:pt x="175" y="130"/>
                  <a:pt x="175" y="130"/>
                  <a:pt x="175" y="130"/>
                </a:cubicBezTo>
                <a:cubicBezTo>
                  <a:pt x="167" y="130"/>
                  <a:pt x="159" y="127"/>
                  <a:pt x="154" y="122"/>
                </a:cubicBezTo>
                <a:cubicBezTo>
                  <a:pt x="152" y="120"/>
                  <a:pt x="151" y="118"/>
                  <a:pt x="150" y="116"/>
                </a:cubicBezTo>
                <a:cubicBezTo>
                  <a:pt x="147" y="112"/>
                  <a:pt x="145" y="106"/>
                  <a:pt x="145" y="100"/>
                </a:cubicBezTo>
                <a:cubicBezTo>
                  <a:pt x="145" y="96"/>
                  <a:pt x="145" y="96"/>
                  <a:pt x="145" y="96"/>
                </a:cubicBezTo>
                <a:cubicBezTo>
                  <a:pt x="145" y="87"/>
                  <a:pt x="149" y="80"/>
                  <a:pt x="154" y="75"/>
                </a:cubicBezTo>
                <a:cubicBezTo>
                  <a:pt x="159" y="69"/>
                  <a:pt x="167" y="66"/>
                  <a:pt x="175" y="66"/>
                </a:cubicBezTo>
                <a:cubicBezTo>
                  <a:pt x="217" y="66"/>
                  <a:pt x="217" y="66"/>
                  <a:pt x="217" y="66"/>
                </a:cubicBezTo>
                <a:cubicBezTo>
                  <a:pt x="226" y="66"/>
                  <a:pt x="233" y="69"/>
                  <a:pt x="238" y="75"/>
                </a:cubicBezTo>
                <a:cubicBezTo>
                  <a:pt x="244" y="80"/>
                  <a:pt x="247" y="87"/>
                  <a:pt x="247" y="96"/>
                </a:cubicBezTo>
                <a:lnTo>
                  <a:pt x="247" y="100"/>
                </a:lnTo>
                <a:close/>
                <a:moveTo>
                  <a:pt x="217" y="56"/>
                </a:moveTo>
                <a:cubicBezTo>
                  <a:pt x="175" y="56"/>
                  <a:pt x="175" y="56"/>
                  <a:pt x="175" y="56"/>
                </a:cubicBezTo>
                <a:cubicBezTo>
                  <a:pt x="153" y="56"/>
                  <a:pt x="135" y="74"/>
                  <a:pt x="135" y="96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7"/>
                  <a:pt x="137" y="114"/>
                  <a:pt x="140" y="120"/>
                </a:cubicBezTo>
                <a:cubicBezTo>
                  <a:pt x="147" y="132"/>
                  <a:pt x="160" y="140"/>
                  <a:pt x="175" y="140"/>
                </a:cubicBezTo>
                <a:cubicBezTo>
                  <a:pt x="179" y="140"/>
                  <a:pt x="179" y="140"/>
                  <a:pt x="179" y="140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209" y="162"/>
                  <a:pt x="210" y="162"/>
                  <a:pt x="211" y="162"/>
                </a:cubicBezTo>
                <a:cubicBezTo>
                  <a:pt x="212" y="162"/>
                  <a:pt x="214" y="162"/>
                  <a:pt x="214" y="161"/>
                </a:cubicBezTo>
                <a:cubicBezTo>
                  <a:pt x="216" y="160"/>
                  <a:pt x="217" y="157"/>
                  <a:pt x="216" y="155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17" y="140"/>
                  <a:pt x="217" y="140"/>
                  <a:pt x="217" y="140"/>
                </a:cubicBezTo>
                <a:cubicBezTo>
                  <a:pt x="239" y="140"/>
                  <a:pt x="257" y="123"/>
                  <a:pt x="257" y="100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74"/>
                  <a:pt x="239" y="56"/>
                  <a:pt x="217" y="56"/>
                </a:cubicBezTo>
                <a:moveTo>
                  <a:pt x="128" y="96"/>
                </a:moveTo>
                <a:cubicBezTo>
                  <a:pt x="128" y="70"/>
                  <a:pt x="149" y="48"/>
                  <a:pt x="175" y="48"/>
                </a:cubicBezTo>
                <a:cubicBezTo>
                  <a:pt x="182" y="48"/>
                  <a:pt x="182" y="48"/>
                  <a:pt x="182" y="48"/>
                </a:cubicBezTo>
                <a:cubicBezTo>
                  <a:pt x="178" y="21"/>
                  <a:pt x="154" y="0"/>
                  <a:pt x="12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0"/>
                  <a:pt x="0" y="25"/>
                  <a:pt x="0" y="5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96"/>
                  <a:pt x="25" y="122"/>
                  <a:pt x="57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66" y="157"/>
                  <a:pt x="66" y="157"/>
                  <a:pt x="66" y="157"/>
                </a:cubicBezTo>
                <a:cubicBezTo>
                  <a:pt x="117" y="122"/>
                  <a:pt x="117" y="122"/>
                  <a:pt x="117" y="122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8" y="122"/>
                  <a:pt x="130" y="122"/>
                  <a:pt x="132" y="121"/>
                </a:cubicBezTo>
                <a:cubicBezTo>
                  <a:pt x="129" y="115"/>
                  <a:pt x="128" y="108"/>
                  <a:pt x="128" y="100"/>
                </a:cubicBezTo>
                <a:lnTo>
                  <a:pt x="12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 dirty="0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BB738911-A812-239C-7D11-DE8A5933699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46901" y="4684924"/>
            <a:ext cx="820083" cy="720000"/>
          </a:xfrm>
          <a:custGeom>
            <a:avLst/>
            <a:gdLst>
              <a:gd name="T0" fmla="*/ 482 w 528"/>
              <a:gd name="T1" fmla="*/ 263 h 464"/>
              <a:gd name="T2" fmla="*/ 469 w 528"/>
              <a:gd name="T3" fmla="*/ 247 h 464"/>
              <a:gd name="T4" fmla="*/ 488 w 528"/>
              <a:gd name="T5" fmla="*/ 107 h 464"/>
              <a:gd name="T6" fmla="*/ 528 w 528"/>
              <a:gd name="T7" fmla="*/ 54 h 464"/>
              <a:gd name="T8" fmla="*/ 490 w 528"/>
              <a:gd name="T9" fmla="*/ 5 h 464"/>
              <a:gd name="T10" fmla="*/ 445 w 528"/>
              <a:gd name="T11" fmla="*/ 90 h 464"/>
              <a:gd name="T12" fmla="*/ 452 w 528"/>
              <a:gd name="T13" fmla="*/ 101 h 464"/>
              <a:gd name="T14" fmla="*/ 423 w 528"/>
              <a:gd name="T15" fmla="*/ 239 h 464"/>
              <a:gd name="T16" fmla="*/ 412 w 528"/>
              <a:gd name="T17" fmla="*/ 243 h 464"/>
              <a:gd name="T18" fmla="*/ 407 w 528"/>
              <a:gd name="T19" fmla="*/ 244 h 464"/>
              <a:gd name="T20" fmla="*/ 321 w 528"/>
              <a:gd name="T21" fmla="*/ 190 h 464"/>
              <a:gd name="T22" fmla="*/ 314 w 528"/>
              <a:gd name="T23" fmla="*/ 160 h 464"/>
              <a:gd name="T24" fmla="*/ 255 w 528"/>
              <a:gd name="T25" fmla="*/ 130 h 464"/>
              <a:gd name="T26" fmla="*/ 213 w 528"/>
              <a:gd name="T27" fmla="*/ 182 h 464"/>
              <a:gd name="T28" fmla="*/ 85 w 528"/>
              <a:gd name="T29" fmla="*/ 235 h 464"/>
              <a:gd name="T30" fmla="*/ 63 w 528"/>
              <a:gd name="T31" fmla="*/ 225 h 464"/>
              <a:gd name="T32" fmla="*/ 2 w 528"/>
              <a:gd name="T33" fmla="*/ 265 h 464"/>
              <a:gd name="T34" fmla="*/ 39 w 528"/>
              <a:gd name="T35" fmla="*/ 320 h 464"/>
              <a:gd name="T36" fmla="*/ 71 w 528"/>
              <a:gd name="T37" fmla="*/ 319 h 464"/>
              <a:gd name="T38" fmla="*/ 147 w 528"/>
              <a:gd name="T39" fmla="*/ 390 h 464"/>
              <a:gd name="T40" fmla="*/ 149 w 528"/>
              <a:gd name="T41" fmla="*/ 398 h 464"/>
              <a:gd name="T42" fmla="*/ 165 w 528"/>
              <a:gd name="T43" fmla="*/ 451 h 464"/>
              <a:gd name="T44" fmla="*/ 225 w 528"/>
              <a:gd name="T45" fmla="*/ 453 h 464"/>
              <a:gd name="T46" fmla="*/ 208 w 528"/>
              <a:gd name="T47" fmla="*/ 365 h 464"/>
              <a:gd name="T48" fmla="*/ 181 w 528"/>
              <a:gd name="T49" fmla="*/ 366 h 464"/>
              <a:gd name="T50" fmla="*/ 172 w 528"/>
              <a:gd name="T51" fmla="*/ 364 h 464"/>
              <a:gd name="T52" fmla="*/ 99 w 528"/>
              <a:gd name="T53" fmla="*/ 288 h 464"/>
              <a:gd name="T54" fmla="*/ 99 w 528"/>
              <a:gd name="T55" fmla="*/ 286 h 464"/>
              <a:gd name="T56" fmla="*/ 106 w 528"/>
              <a:gd name="T57" fmla="*/ 269 h 464"/>
              <a:gd name="T58" fmla="*/ 232 w 528"/>
              <a:gd name="T59" fmla="*/ 215 h 464"/>
              <a:gd name="T60" fmla="*/ 240 w 528"/>
              <a:gd name="T61" fmla="*/ 220 h 464"/>
              <a:gd name="T62" fmla="*/ 259 w 528"/>
              <a:gd name="T63" fmla="*/ 227 h 464"/>
              <a:gd name="T64" fmla="*/ 293 w 528"/>
              <a:gd name="T65" fmla="*/ 221 h 464"/>
              <a:gd name="T66" fmla="*/ 299 w 528"/>
              <a:gd name="T67" fmla="*/ 220 h 464"/>
              <a:gd name="T68" fmla="*/ 385 w 528"/>
              <a:gd name="T69" fmla="*/ 274 h 464"/>
              <a:gd name="T70" fmla="*/ 401 w 528"/>
              <a:gd name="T71" fmla="*/ 319 h 464"/>
              <a:gd name="T72" fmla="*/ 427 w 528"/>
              <a:gd name="T73" fmla="*/ 334 h 464"/>
              <a:gd name="T74" fmla="*/ 481 w 528"/>
              <a:gd name="T75" fmla="*/ 310 h 464"/>
              <a:gd name="T76" fmla="*/ 46 w 528"/>
              <a:gd name="T77" fmla="*/ 294 h 464"/>
              <a:gd name="T78" fmla="*/ 56 w 528"/>
              <a:gd name="T79" fmla="*/ 250 h 464"/>
              <a:gd name="T80" fmla="*/ 46 w 528"/>
              <a:gd name="T81" fmla="*/ 294 h 464"/>
              <a:gd name="T82" fmla="*/ 218 w 528"/>
              <a:gd name="T83" fmla="*/ 418 h 464"/>
              <a:gd name="T84" fmla="*/ 175 w 528"/>
              <a:gd name="T85" fmla="*/ 407 h 464"/>
              <a:gd name="T86" fmla="*/ 263 w 528"/>
              <a:gd name="T87" fmla="*/ 200 h 464"/>
              <a:gd name="T88" fmla="*/ 274 w 528"/>
              <a:gd name="T89" fmla="*/ 156 h 464"/>
              <a:gd name="T90" fmla="*/ 263 w 528"/>
              <a:gd name="T91" fmla="*/ 200 h 464"/>
              <a:gd name="T92" fmla="*/ 484 w 528"/>
              <a:gd name="T93" fmla="*/ 32 h 464"/>
              <a:gd name="T94" fmla="*/ 473 w 528"/>
              <a:gd name="T95" fmla="*/ 76 h 464"/>
              <a:gd name="T96" fmla="*/ 433 w 528"/>
              <a:gd name="T97" fmla="*/ 308 h 464"/>
              <a:gd name="T98" fmla="*/ 443 w 528"/>
              <a:gd name="T99" fmla="*/ 264 h 464"/>
              <a:gd name="T100" fmla="*/ 433 w 528"/>
              <a:gd name="T101" fmla="*/ 308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28" h="464">
                <a:moveTo>
                  <a:pt x="487" y="275"/>
                </a:moveTo>
                <a:cubicBezTo>
                  <a:pt x="485" y="271"/>
                  <a:pt x="485" y="270"/>
                  <a:pt x="482" y="263"/>
                </a:cubicBezTo>
                <a:cubicBezTo>
                  <a:pt x="482" y="262"/>
                  <a:pt x="482" y="262"/>
                  <a:pt x="481" y="261"/>
                </a:cubicBezTo>
                <a:cubicBezTo>
                  <a:pt x="476" y="253"/>
                  <a:pt x="469" y="247"/>
                  <a:pt x="469" y="247"/>
                </a:cubicBezTo>
                <a:cubicBezTo>
                  <a:pt x="466" y="245"/>
                  <a:pt x="465" y="241"/>
                  <a:pt x="465" y="238"/>
                </a:cubicBezTo>
                <a:cubicBezTo>
                  <a:pt x="488" y="107"/>
                  <a:pt x="488" y="107"/>
                  <a:pt x="488" y="107"/>
                </a:cubicBezTo>
                <a:cubicBezTo>
                  <a:pt x="488" y="105"/>
                  <a:pt x="491" y="101"/>
                  <a:pt x="494" y="101"/>
                </a:cubicBezTo>
                <a:cubicBezTo>
                  <a:pt x="514" y="95"/>
                  <a:pt x="528" y="75"/>
                  <a:pt x="528" y="54"/>
                </a:cubicBezTo>
                <a:cubicBezTo>
                  <a:pt x="528" y="31"/>
                  <a:pt x="512" y="11"/>
                  <a:pt x="490" y="5"/>
                </a:cubicBezTo>
                <a:cubicBezTo>
                  <a:pt x="490" y="5"/>
                  <a:pt x="490" y="5"/>
                  <a:pt x="490" y="5"/>
                </a:cubicBezTo>
                <a:cubicBezTo>
                  <a:pt x="468" y="0"/>
                  <a:pt x="445" y="11"/>
                  <a:pt x="434" y="31"/>
                </a:cubicBezTo>
                <a:cubicBezTo>
                  <a:pt x="424" y="51"/>
                  <a:pt x="429" y="75"/>
                  <a:pt x="445" y="90"/>
                </a:cubicBezTo>
                <a:cubicBezTo>
                  <a:pt x="446" y="91"/>
                  <a:pt x="447" y="92"/>
                  <a:pt x="448" y="92"/>
                </a:cubicBezTo>
                <a:cubicBezTo>
                  <a:pt x="450" y="94"/>
                  <a:pt x="452" y="98"/>
                  <a:pt x="452" y="101"/>
                </a:cubicBezTo>
                <a:cubicBezTo>
                  <a:pt x="429" y="232"/>
                  <a:pt x="429" y="232"/>
                  <a:pt x="429" y="232"/>
                </a:cubicBezTo>
                <a:cubicBezTo>
                  <a:pt x="428" y="235"/>
                  <a:pt x="425" y="238"/>
                  <a:pt x="423" y="239"/>
                </a:cubicBezTo>
                <a:cubicBezTo>
                  <a:pt x="419" y="240"/>
                  <a:pt x="417" y="241"/>
                  <a:pt x="414" y="242"/>
                </a:cubicBezTo>
                <a:cubicBezTo>
                  <a:pt x="412" y="243"/>
                  <a:pt x="412" y="243"/>
                  <a:pt x="412" y="243"/>
                </a:cubicBezTo>
                <a:cubicBezTo>
                  <a:pt x="412" y="243"/>
                  <a:pt x="412" y="243"/>
                  <a:pt x="412" y="243"/>
                </a:cubicBezTo>
                <a:cubicBezTo>
                  <a:pt x="411" y="244"/>
                  <a:pt x="409" y="244"/>
                  <a:pt x="407" y="244"/>
                </a:cubicBezTo>
                <a:cubicBezTo>
                  <a:pt x="406" y="244"/>
                  <a:pt x="405" y="243"/>
                  <a:pt x="404" y="243"/>
                </a:cubicBezTo>
                <a:cubicBezTo>
                  <a:pt x="321" y="190"/>
                  <a:pt x="321" y="190"/>
                  <a:pt x="321" y="190"/>
                </a:cubicBezTo>
                <a:cubicBezTo>
                  <a:pt x="319" y="189"/>
                  <a:pt x="317" y="186"/>
                  <a:pt x="317" y="184"/>
                </a:cubicBezTo>
                <a:cubicBezTo>
                  <a:pt x="318" y="176"/>
                  <a:pt x="317" y="168"/>
                  <a:pt x="314" y="160"/>
                </a:cubicBezTo>
                <a:cubicBezTo>
                  <a:pt x="309" y="146"/>
                  <a:pt x="295" y="134"/>
                  <a:pt x="279" y="130"/>
                </a:cubicBezTo>
                <a:cubicBezTo>
                  <a:pt x="271" y="128"/>
                  <a:pt x="262" y="128"/>
                  <a:pt x="255" y="130"/>
                </a:cubicBezTo>
                <a:cubicBezTo>
                  <a:pt x="234" y="136"/>
                  <a:pt x="219" y="154"/>
                  <a:pt x="218" y="174"/>
                </a:cubicBezTo>
                <a:cubicBezTo>
                  <a:pt x="218" y="177"/>
                  <a:pt x="216" y="181"/>
                  <a:pt x="213" y="182"/>
                </a:cubicBezTo>
                <a:cubicBezTo>
                  <a:pt x="91" y="235"/>
                  <a:pt x="91" y="235"/>
                  <a:pt x="91" y="235"/>
                </a:cubicBezTo>
                <a:cubicBezTo>
                  <a:pt x="90" y="236"/>
                  <a:pt x="87" y="236"/>
                  <a:pt x="85" y="235"/>
                </a:cubicBezTo>
                <a:cubicBezTo>
                  <a:pt x="84" y="235"/>
                  <a:pt x="83" y="234"/>
                  <a:pt x="82" y="234"/>
                </a:cubicBezTo>
                <a:cubicBezTo>
                  <a:pt x="76" y="229"/>
                  <a:pt x="70" y="226"/>
                  <a:pt x="63" y="225"/>
                </a:cubicBezTo>
                <a:cubicBezTo>
                  <a:pt x="50" y="221"/>
                  <a:pt x="35" y="224"/>
                  <a:pt x="23" y="232"/>
                </a:cubicBezTo>
                <a:cubicBezTo>
                  <a:pt x="12" y="239"/>
                  <a:pt x="4" y="251"/>
                  <a:pt x="2" y="265"/>
                </a:cubicBezTo>
                <a:cubicBezTo>
                  <a:pt x="0" y="282"/>
                  <a:pt x="6" y="300"/>
                  <a:pt x="20" y="311"/>
                </a:cubicBezTo>
                <a:cubicBezTo>
                  <a:pt x="26" y="316"/>
                  <a:pt x="32" y="319"/>
                  <a:pt x="39" y="320"/>
                </a:cubicBezTo>
                <a:cubicBezTo>
                  <a:pt x="47" y="322"/>
                  <a:pt x="57" y="322"/>
                  <a:pt x="66" y="319"/>
                </a:cubicBezTo>
                <a:cubicBezTo>
                  <a:pt x="68" y="319"/>
                  <a:pt x="69" y="319"/>
                  <a:pt x="71" y="319"/>
                </a:cubicBezTo>
                <a:cubicBezTo>
                  <a:pt x="73" y="320"/>
                  <a:pt x="75" y="320"/>
                  <a:pt x="76" y="321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9" y="392"/>
                  <a:pt x="150" y="396"/>
                  <a:pt x="149" y="398"/>
                </a:cubicBezTo>
                <a:cubicBezTo>
                  <a:pt x="149" y="398"/>
                  <a:pt x="149" y="398"/>
                  <a:pt x="149" y="398"/>
                </a:cubicBezTo>
                <a:cubicBezTo>
                  <a:pt x="149" y="398"/>
                  <a:pt x="149" y="398"/>
                  <a:pt x="149" y="398"/>
                </a:cubicBezTo>
                <a:cubicBezTo>
                  <a:pt x="144" y="419"/>
                  <a:pt x="150" y="439"/>
                  <a:pt x="165" y="451"/>
                </a:cubicBezTo>
                <a:cubicBezTo>
                  <a:pt x="171" y="456"/>
                  <a:pt x="177" y="459"/>
                  <a:pt x="184" y="461"/>
                </a:cubicBezTo>
                <a:cubicBezTo>
                  <a:pt x="199" y="464"/>
                  <a:pt x="213" y="461"/>
                  <a:pt x="225" y="453"/>
                </a:cubicBezTo>
                <a:cubicBezTo>
                  <a:pt x="243" y="440"/>
                  <a:pt x="250" y="417"/>
                  <a:pt x="243" y="396"/>
                </a:cubicBezTo>
                <a:cubicBezTo>
                  <a:pt x="238" y="381"/>
                  <a:pt x="224" y="369"/>
                  <a:pt x="208" y="365"/>
                </a:cubicBezTo>
                <a:cubicBezTo>
                  <a:pt x="203" y="363"/>
                  <a:pt x="197" y="363"/>
                  <a:pt x="191" y="364"/>
                </a:cubicBezTo>
                <a:cubicBezTo>
                  <a:pt x="188" y="364"/>
                  <a:pt x="185" y="365"/>
                  <a:pt x="181" y="366"/>
                </a:cubicBezTo>
                <a:cubicBezTo>
                  <a:pt x="180" y="366"/>
                  <a:pt x="178" y="366"/>
                  <a:pt x="177" y="366"/>
                </a:cubicBezTo>
                <a:cubicBezTo>
                  <a:pt x="175" y="365"/>
                  <a:pt x="173" y="365"/>
                  <a:pt x="172" y="364"/>
                </a:cubicBezTo>
                <a:cubicBezTo>
                  <a:pt x="101" y="295"/>
                  <a:pt x="101" y="295"/>
                  <a:pt x="101" y="295"/>
                </a:cubicBezTo>
                <a:cubicBezTo>
                  <a:pt x="99" y="293"/>
                  <a:pt x="98" y="289"/>
                  <a:pt x="99" y="288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6"/>
                  <a:pt x="99" y="286"/>
                  <a:pt x="99" y="286"/>
                </a:cubicBezTo>
                <a:cubicBezTo>
                  <a:pt x="100" y="283"/>
                  <a:pt x="101" y="280"/>
                  <a:pt x="101" y="276"/>
                </a:cubicBezTo>
                <a:cubicBezTo>
                  <a:pt x="101" y="273"/>
                  <a:pt x="103" y="270"/>
                  <a:pt x="106" y="269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9" y="215"/>
                  <a:pt x="231" y="215"/>
                  <a:pt x="232" y="215"/>
                </a:cubicBezTo>
                <a:cubicBezTo>
                  <a:pt x="234" y="216"/>
                  <a:pt x="236" y="217"/>
                  <a:pt x="238" y="219"/>
                </a:cubicBezTo>
                <a:cubicBezTo>
                  <a:pt x="239" y="219"/>
                  <a:pt x="240" y="219"/>
                  <a:pt x="240" y="220"/>
                </a:cubicBezTo>
                <a:cubicBezTo>
                  <a:pt x="245" y="223"/>
                  <a:pt x="251" y="225"/>
                  <a:pt x="256" y="227"/>
                </a:cubicBezTo>
                <a:cubicBezTo>
                  <a:pt x="257" y="227"/>
                  <a:pt x="258" y="227"/>
                  <a:pt x="259" y="227"/>
                </a:cubicBezTo>
                <a:cubicBezTo>
                  <a:pt x="270" y="229"/>
                  <a:pt x="281" y="227"/>
                  <a:pt x="293" y="221"/>
                </a:cubicBezTo>
                <a:cubicBezTo>
                  <a:pt x="293" y="221"/>
                  <a:pt x="293" y="221"/>
                  <a:pt x="293" y="221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295" y="220"/>
                  <a:pt x="297" y="220"/>
                  <a:pt x="299" y="220"/>
                </a:cubicBezTo>
                <a:cubicBezTo>
                  <a:pt x="300" y="221"/>
                  <a:pt x="301" y="221"/>
                  <a:pt x="301" y="221"/>
                </a:cubicBezTo>
                <a:cubicBezTo>
                  <a:pt x="385" y="274"/>
                  <a:pt x="385" y="274"/>
                  <a:pt x="385" y="274"/>
                </a:cubicBezTo>
                <a:cubicBezTo>
                  <a:pt x="387" y="276"/>
                  <a:pt x="389" y="280"/>
                  <a:pt x="389" y="283"/>
                </a:cubicBezTo>
                <a:cubicBezTo>
                  <a:pt x="389" y="297"/>
                  <a:pt x="393" y="309"/>
                  <a:pt x="401" y="319"/>
                </a:cubicBezTo>
                <a:cubicBezTo>
                  <a:pt x="408" y="326"/>
                  <a:pt x="417" y="332"/>
                  <a:pt x="427" y="334"/>
                </a:cubicBezTo>
                <a:cubicBezTo>
                  <a:pt x="427" y="334"/>
                  <a:pt x="427" y="334"/>
                  <a:pt x="427" y="334"/>
                </a:cubicBezTo>
                <a:cubicBezTo>
                  <a:pt x="432" y="335"/>
                  <a:pt x="437" y="336"/>
                  <a:pt x="443" y="335"/>
                </a:cubicBezTo>
                <a:cubicBezTo>
                  <a:pt x="459" y="334"/>
                  <a:pt x="473" y="324"/>
                  <a:pt x="481" y="310"/>
                </a:cubicBezTo>
                <a:cubicBezTo>
                  <a:pt x="487" y="299"/>
                  <a:pt x="489" y="287"/>
                  <a:pt x="487" y="275"/>
                </a:cubicBezTo>
                <a:close/>
                <a:moveTo>
                  <a:pt x="46" y="294"/>
                </a:moveTo>
                <a:cubicBezTo>
                  <a:pt x="34" y="291"/>
                  <a:pt x="26" y="279"/>
                  <a:pt x="29" y="267"/>
                </a:cubicBezTo>
                <a:cubicBezTo>
                  <a:pt x="32" y="255"/>
                  <a:pt x="44" y="247"/>
                  <a:pt x="56" y="250"/>
                </a:cubicBezTo>
                <a:cubicBezTo>
                  <a:pt x="69" y="253"/>
                  <a:pt x="76" y="265"/>
                  <a:pt x="73" y="277"/>
                </a:cubicBezTo>
                <a:cubicBezTo>
                  <a:pt x="70" y="290"/>
                  <a:pt x="58" y="297"/>
                  <a:pt x="46" y="294"/>
                </a:cubicBezTo>
                <a:close/>
                <a:moveTo>
                  <a:pt x="202" y="391"/>
                </a:moveTo>
                <a:cubicBezTo>
                  <a:pt x="214" y="394"/>
                  <a:pt x="221" y="406"/>
                  <a:pt x="218" y="418"/>
                </a:cubicBezTo>
                <a:cubicBezTo>
                  <a:pt x="216" y="430"/>
                  <a:pt x="203" y="438"/>
                  <a:pt x="191" y="435"/>
                </a:cubicBezTo>
                <a:cubicBezTo>
                  <a:pt x="179" y="432"/>
                  <a:pt x="172" y="420"/>
                  <a:pt x="175" y="407"/>
                </a:cubicBezTo>
                <a:cubicBezTo>
                  <a:pt x="177" y="395"/>
                  <a:pt x="190" y="388"/>
                  <a:pt x="202" y="391"/>
                </a:cubicBezTo>
                <a:close/>
                <a:moveTo>
                  <a:pt x="263" y="200"/>
                </a:moveTo>
                <a:cubicBezTo>
                  <a:pt x="251" y="197"/>
                  <a:pt x="243" y="185"/>
                  <a:pt x="246" y="173"/>
                </a:cubicBezTo>
                <a:cubicBezTo>
                  <a:pt x="249" y="161"/>
                  <a:pt x="261" y="153"/>
                  <a:pt x="274" y="156"/>
                </a:cubicBezTo>
                <a:cubicBezTo>
                  <a:pt x="286" y="159"/>
                  <a:pt x="293" y="171"/>
                  <a:pt x="290" y="184"/>
                </a:cubicBezTo>
                <a:cubicBezTo>
                  <a:pt x="287" y="196"/>
                  <a:pt x="275" y="203"/>
                  <a:pt x="263" y="200"/>
                </a:cubicBezTo>
                <a:close/>
                <a:moveTo>
                  <a:pt x="457" y="48"/>
                </a:moveTo>
                <a:cubicBezTo>
                  <a:pt x="460" y="36"/>
                  <a:pt x="472" y="29"/>
                  <a:pt x="484" y="32"/>
                </a:cubicBezTo>
                <a:cubicBezTo>
                  <a:pt x="496" y="35"/>
                  <a:pt x="504" y="47"/>
                  <a:pt x="501" y="59"/>
                </a:cubicBezTo>
                <a:cubicBezTo>
                  <a:pt x="498" y="71"/>
                  <a:pt x="486" y="78"/>
                  <a:pt x="473" y="76"/>
                </a:cubicBezTo>
                <a:cubicBezTo>
                  <a:pt x="461" y="73"/>
                  <a:pt x="454" y="61"/>
                  <a:pt x="457" y="48"/>
                </a:cubicBezTo>
                <a:close/>
                <a:moveTo>
                  <a:pt x="433" y="308"/>
                </a:moveTo>
                <a:cubicBezTo>
                  <a:pt x="421" y="305"/>
                  <a:pt x="413" y="293"/>
                  <a:pt x="416" y="281"/>
                </a:cubicBezTo>
                <a:cubicBezTo>
                  <a:pt x="419" y="269"/>
                  <a:pt x="431" y="261"/>
                  <a:pt x="443" y="264"/>
                </a:cubicBezTo>
                <a:cubicBezTo>
                  <a:pt x="456" y="267"/>
                  <a:pt x="463" y="279"/>
                  <a:pt x="460" y="291"/>
                </a:cubicBezTo>
                <a:cubicBezTo>
                  <a:pt x="457" y="303"/>
                  <a:pt x="445" y="311"/>
                  <a:pt x="433" y="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6A5800-2A3A-17FF-1780-00235146D3B0}"/>
              </a:ext>
            </a:extLst>
          </p:cNvPr>
          <p:cNvGrpSpPr/>
          <p:nvPr/>
        </p:nvGrpSpPr>
        <p:grpSpPr>
          <a:xfrm>
            <a:off x="7981317" y="3980609"/>
            <a:ext cx="559059" cy="559058"/>
            <a:chOff x="473871" y="4450243"/>
            <a:chExt cx="559059" cy="559058"/>
          </a:xfrm>
        </p:grpSpPr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0973C6E-475D-9259-53BB-29A0DE32F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032" y="4543215"/>
              <a:ext cx="256898" cy="371890"/>
            </a:xfrm>
            <a:custGeom>
              <a:avLst/>
              <a:gdLst>
                <a:gd name="T0" fmla="*/ 133 w 184"/>
                <a:gd name="T1" fmla="*/ 0 h 267"/>
                <a:gd name="T2" fmla="*/ 0 w 184"/>
                <a:gd name="T3" fmla="*/ 133 h 267"/>
                <a:gd name="T4" fmla="*/ 134 w 184"/>
                <a:gd name="T5" fmla="*/ 267 h 267"/>
                <a:gd name="T6" fmla="*/ 184 w 184"/>
                <a:gd name="T7" fmla="*/ 134 h 267"/>
                <a:gd name="T8" fmla="*/ 133 w 184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67">
                  <a:moveTo>
                    <a:pt x="133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34" y="267"/>
                    <a:pt x="134" y="267"/>
                    <a:pt x="134" y="267"/>
                  </a:cubicBezTo>
                  <a:cubicBezTo>
                    <a:pt x="166" y="231"/>
                    <a:pt x="184" y="185"/>
                    <a:pt x="184" y="134"/>
                  </a:cubicBezTo>
                  <a:cubicBezTo>
                    <a:pt x="184" y="83"/>
                    <a:pt x="165" y="36"/>
                    <a:pt x="133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618447F5-AF31-DFC3-679A-947DDB9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15" y="4752404"/>
              <a:ext cx="177382" cy="221422"/>
            </a:xfrm>
            <a:custGeom>
              <a:avLst/>
              <a:gdLst>
                <a:gd name="T0" fmla="*/ 0 w 127"/>
                <a:gd name="T1" fmla="*/ 0 h 159"/>
                <a:gd name="T2" fmla="*/ 86 w 127"/>
                <a:gd name="T3" fmla="*/ 159 h 159"/>
                <a:gd name="T4" fmla="*/ 127 w 127"/>
                <a:gd name="T5" fmla="*/ 128 h 159"/>
                <a:gd name="T6" fmla="*/ 0 w 127"/>
                <a:gd name="T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59">
                  <a:moveTo>
                    <a:pt x="0" y="0"/>
                  </a:moveTo>
                  <a:cubicBezTo>
                    <a:pt x="86" y="159"/>
                    <a:pt x="86" y="159"/>
                    <a:pt x="86" y="159"/>
                  </a:cubicBezTo>
                  <a:cubicBezTo>
                    <a:pt x="101" y="150"/>
                    <a:pt x="115" y="140"/>
                    <a:pt x="127" y="1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4" name="Freeform 112">
              <a:extLst>
                <a:ext uri="{FF2B5EF4-FFF2-40B4-BE49-F238E27FC236}">
                  <a16:creationId xmlns:a16="http://schemas.microsoft.com/office/drawing/2014/main" id="{2ED244B2-15EC-8FA6-1C3F-0A4BEE7FB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71" y="4451466"/>
              <a:ext cx="396356" cy="557835"/>
            </a:xfrm>
            <a:custGeom>
              <a:avLst/>
              <a:gdLst>
                <a:gd name="T0" fmla="*/ 186 w 284"/>
                <a:gd name="T1" fmla="*/ 200 h 399"/>
                <a:gd name="T2" fmla="*/ 186 w 284"/>
                <a:gd name="T3" fmla="*/ 0 h 399"/>
                <a:gd name="T4" fmla="*/ 0 w 284"/>
                <a:gd name="T5" fmla="*/ 199 h 399"/>
                <a:gd name="T6" fmla="*/ 200 w 284"/>
                <a:gd name="T7" fmla="*/ 399 h 399"/>
                <a:gd name="T8" fmla="*/ 284 w 284"/>
                <a:gd name="T9" fmla="*/ 381 h 399"/>
                <a:gd name="T10" fmla="*/ 187 w 284"/>
                <a:gd name="T11" fmla="*/ 203 h 399"/>
                <a:gd name="T12" fmla="*/ 186 w 284"/>
                <a:gd name="T13" fmla="*/ 20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99">
                  <a:moveTo>
                    <a:pt x="186" y="20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82" y="7"/>
                    <a:pt x="0" y="94"/>
                    <a:pt x="0" y="199"/>
                  </a:cubicBezTo>
                  <a:cubicBezTo>
                    <a:pt x="0" y="310"/>
                    <a:pt x="90" y="399"/>
                    <a:pt x="200" y="399"/>
                  </a:cubicBezTo>
                  <a:cubicBezTo>
                    <a:pt x="230" y="399"/>
                    <a:pt x="259" y="393"/>
                    <a:pt x="284" y="381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2"/>
                    <a:pt x="186" y="201"/>
                    <a:pt x="186" y="200"/>
                  </a:cubicBezTo>
                  <a:close/>
                </a:path>
              </a:pathLst>
            </a:custGeom>
            <a:solidFill>
              <a:srgbClr val="0069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5" name="Freeform 113">
              <a:extLst>
                <a:ext uri="{FF2B5EF4-FFF2-40B4-BE49-F238E27FC236}">
                  <a16:creationId xmlns:a16="http://schemas.microsoft.com/office/drawing/2014/main" id="{E49B6287-B969-BED5-AECC-5C817A369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458" y="4450243"/>
              <a:ext cx="189615" cy="266684"/>
            </a:xfrm>
            <a:custGeom>
              <a:avLst/>
              <a:gdLst>
                <a:gd name="T0" fmla="*/ 0 w 136"/>
                <a:gd name="T1" fmla="*/ 0 h 191"/>
                <a:gd name="T2" fmla="*/ 136 w 136"/>
                <a:gd name="T3" fmla="*/ 55 h 191"/>
                <a:gd name="T4" fmla="*/ 0 w 136"/>
                <a:gd name="T5" fmla="*/ 191 h 191"/>
                <a:gd name="T6" fmla="*/ 0 w 136"/>
                <a:gd name="T7" fmla="*/ 0 h 191"/>
                <a:gd name="T8" fmla="*/ 16 w 136"/>
                <a:gd name="T9" fmla="*/ 17 h 191"/>
                <a:gd name="T10" fmla="*/ 16 w 136"/>
                <a:gd name="T11" fmla="*/ 152 h 191"/>
                <a:gd name="T12" fmla="*/ 112 w 136"/>
                <a:gd name="T13" fmla="*/ 56 h 191"/>
                <a:gd name="T14" fmla="*/ 16 w 136"/>
                <a:gd name="T15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91">
                  <a:moveTo>
                    <a:pt x="0" y="0"/>
                  </a:moveTo>
                  <a:cubicBezTo>
                    <a:pt x="52" y="1"/>
                    <a:pt x="100" y="21"/>
                    <a:pt x="136" y="55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6" y="17"/>
                  </a:moveTo>
                  <a:cubicBezTo>
                    <a:pt x="16" y="152"/>
                    <a:pt x="16" y="152"/>
                    <a:pt x="16" y="152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84" y="34"/>
                    <a:pt x="51" y="20"/>
                    <a:pt x="16" y="17"/>
                  </a:cubicBezTo>
                  <a:close/>
                </a:path>
              </a:pathLst>
            </a:custGeom>
            <a:solidFill>
              <a:srgbClr val="B8CC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B096F08-B1F0-AEDF-5EA2-CF8609B74059}"/>
              </a:ext>
            </a:extLst>
          </p:cNvPr>
          <p:cNvGrpSpPr>
            <a:grpSpLocks noChangeAspect="1"/>
          </p:cNvGrpSpPr>
          <p:nvPr/>
        </p:nvGrpSpPr>
        <p:grpSpPr>
          <a:xfrm>
            <a:off x="6791156" y="3747571"/>
            <a:ext cx="727008" cy="504000"/>
            <a:chOff x="455613" y="4243388"/>
            <a:chExt cx="776287" cy="538163"/>
          </a:xfrm>
        </p:grpSpPr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34D1B63E-56AB-A5C4-FDA9-9D9DD478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" y="4505325"/>
              <a:ext cx="117475" cy="114300"/>
            </a:xfrm>
            <a:custGeom>
              <a:avLst/>
              <a:gdLst>
                <a:gd name="T0" fmla="*/ 40 w 45"/>
                <a:gd name="T1" fmla="*/ 0 h 44"/>
                <a:gd name="T2" fmla="*/ 0 w 45"/>
                <a:gd name="T3" fmla="*/ 40 h 44"/>
                <a:gd name="T4" fmla="*/ 5 w 45"/>
                <a:gd name="T5" fmla="*/ 44 h 44"/>
                <a:gd name="T6" fmla="*/ 10 w 45"/>
                <a:gd name="T7" fmla="*/ 40 h 44"/>
                <a:gd name="T8" fmla="*/ 40 w 45"/>
                <a:gd name="T9" fmla="*/ 9 h 44"/>
                <a:gd name="T10" fmla="*/ 45 w 45"/>
                <a:gd name="T11" fmla="*/ 4 h 44"/>
                <a:gd name="T12" fmla="*/ 40 w 45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4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8" y="44"/>
                    <a:pt x="10" y="42"/>
                    <a:pt x="10" y="40"/>
                  </a:cubicBezTo>
                  <a:cubicBezTo>
                    <a:pt x="10" y="23"/>
                    <a:pt x="23" y="9"/>
                    <a:pt x="40" y="9"/>
                  </a:cubicBezTo>
                  <a:cubicBezTo>
                    <a:pt x="43" y="9"/>
                    <a:pt x="45" y="7"/>
                    <a:pt x="45" y="4"/>
                  </a:cubicBezTo>
                  <a:cubicBezTo>
                    <a:pt x="45" y="2"/>
                    <a:pt x="43" y="0"/>
                    <a:pt x="40" y="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2F06AA87-CCA4-B412-EBF7-8CB80B6C0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088" y="4505325"/>
              <a:ext cx="115887" cy="114300"/>
            </a:xfrm>
            <a:custGeom>
              <a:avLst/>
              <a:gdLst>
                <a:gd name="T0" fmla="*/ 40 w 44"/>
                <a:gd name="T1" fmla="*/ 0 h 44"/>
                <a:gd name="T2" fmla="*/ 0 w 44"/>
                <a:gd name="T3" fmla="*/ 40 h 44"/>
                <a:gd name="T4" fmla="*/ 5 w 44"/>
                <a:gd name="T5" fmla="*/ 44 h 44"/>
                <a:gd name="T6" fmla="*/ 9 w 44"/>
                <a:gd name="T7" fmla="*/ 40 h 44"/>
                <a:gd name="T8" fmla="*/ 40 w 44"/>
                <a:gd name="T9" fmla="*/ 9 h 44"/>
                <a:gd name="T10" fmla="*/ 44 w 44"/>
                <a:gd name="T11" fmla="*/ 4 h 44"/>
                <a:gd name="T12" fmla="*/ 40 w 44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4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7" y="44"/>
                    <a:pt x="9" y="42"/>
                    <a:pt x="9" y="40"/>
                  </a:cubicBezTo>
                  <a:cubicBezTo>
                    <a:pt x="9" y="23"/>
                    <a:pt x="23" y="9"/>
                    <a:pt x="40" y="9"/>
                  </a:cubicBezTo>
                  <a:cubicBezTo>
                    <a:pt x="42" y="9"/>
                    <a:pt x="44" y="7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0F3F7EB-ECDF-72D5-5EED-DE05B643D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3" y="4243388"/>
              <a:ext cx="544512" cy="201613"/>
            </a:xfrm>
            <a:custGeom>
              <a:avLst/>
              <a:gdLst>
                <a:gd name="T0" fmla="*/ 81 w 208"/>
                <a:gd name="T1" fmla="*/ 77 h 77"/>
                <a:gd name="T2" fmla="*/ 128 w 208"/>
                <a:gd name="T3" fmla="*/ 77 h 77"/>
                <a:gd name="T4" fmla="*/ 184 w 208"/>
                <a:gd name="T5" fmla="*/ 52 h 77"/>
                <a:gd name="T6" fmla="*/ 208 w 208"/>
                <a:gd name="T7" fmla="*/ 56 h 77"/>
                <a:gd name="T8" fmla="*/ 181 w 208"/>
                <a:gd name="T9" fmla="*/ 18 h 77"/>
                <a:gd name="T10" fmla="*/ 177 w 208"/>
                <a:gd name="T11" fmla="*/ 11 h 77"/>
                <a:gd name="T12" fmla="*/ 177 w 208"/>
                <a:gd name="T13" fmla="*/ 11 h 77"/>
                <a:gd name="T14" fmla="*/ 177 w 208"/>
                <a:gd name="T15" fmla="*/ 11 h 77"/>
                <a:gd name="T16" fmla="*/ 152 w 208"/>
                <a:gd name="T17" fmla="*/ 0 h 77"/>
                <a:gd name="T18" fmla="*/ 127 w 208"/>
                <a:gd name="T19" fmla="*/ 11 h 77"/>
                <a:gd name="T20" fmla="*/ 82 w 208"/>
                <a:gd name="T21" fmla="*/ 11 h 77"/>
                <a:gd name="T22" fmla="*/ 57 w 208"/>
                <a:gd name="T23" fmla="*/ 0 h 77"/>
                <a:gd name="T24" fmla="*/ 32 w 208"/>
                <a:gd name="T25" fmla="*/ 11 h 77"/>
                <a:gd name="T26" fmla="*/ 32 w 208"/>
                <a:gd name="T27" fmla="*/ 11 h 77"/>
                <a:gd name="T28" fmla="*/ 0 w 208"/>
                <a:gd name="T29" fmla="*/ 56 h 77"/>
                <a:gd name="T30" fmla="*/ 25 w 208"/>
                <a:gd name="T31" fmla="*/ 52 h 77"/>
                <a:gd name="T32" fmla="*/ 81 w 208"/>
                <a:gd name="T3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" h="77">
                  <a:moveTo>
                    <a:pt x="81" y="77"/>
                  </a:moveTo>
                  <a:cubicBezTo>
                    <a:pt x="128" y="77"/>
                    <a:pt x="128" y="77"/>
                    <a:pt x="128" y="77"/>
                  </a:cubicBezTo>
                  <a:cubicBezTo>
                    <a:pt x="139" y="62"/>
                    <a:pt x="161" y="52"/>
                    <a:pt x="184" y="52"/>
                  </a:cubicBezTo>
                  <a:cubicBezTo>
                    <a:pt x="193" y="52"/>
                    <a:pt x="201" y="53"/>
                    <a:pt x="208" y="5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80" y="15"/>
                    <a:pt x="179" y="13"/>
                    <a:pt x="177" y="11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1" y="4"/>
                    <a:pt x="162" y="0"/>
                    <a:pt x="152" y="0"/>
                  </a:cubicBezTo>
                  <a:cubicBezTo>
                    <a:pt x="142" y="0"/>
                    <a:pt x="134" y="4"/>
                    <a:pt x="127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76" y="4"/>
                    <a:pt x="67" y="0"/>
                    <a:pt x="57" y="0"/>
                  </a:cubicBezTo>
                  <a:cubicBezTo>
                    <a:pt x="47" y="0"/>
                    <a:pt x="38" y="4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53"/>
                    <a:pt x="16" y="52"/>
                    <a:pt x="25" y="52"/>
                  </a:cubicBezTo>
                  <a:cubicBezTo>
                    <a:pt x="48" y="52"/>
                    <a:pt x="70" y="62"/>
                    <a:pt x="81" y="77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FFC5EC1-D370-1441-FA20-83E4FFD98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13" y="4405313"/>
              <a:ext cx="776287" cy="376238"/>
            </a:xfrm>
            <a:custGeom>
              <a:avLst/>
              <a:gdLst>
                <a:gd name="T0" fmla="*/ 280 w 297"/>
                <a:gd name="T1" fmla="*/ 34 h 144"/>
                <a:gd name="T2" fmla="*/ 268 w 297"/>
                <a:gd name="T3" fmla="*/ 17 h 144"/>
                <a:gd name="T4" fmla="*/ 228 w 297"/>
                <a:gd name="T5" fmla="*/ 0 h 144"/>
                <a:gd name="T6" fmla="*/ 179 w 297"/>
                <a:gd name="T7" fmla="*/ 23 h 144"/>
                <a:gd name="T8" fmla="*/ 178 w 297"/>
                <a:gd name="T9" fmla="*/ 25 h 144"/>
                <a:gd name="T10" fmla="*/ 119 w 297"/>
                <a:gd name="T11" fmla="*/ 25 h 144"/>
                <a:gd name="T12" fmla="*/ 118 w 297"/>
                <a:gd name="T13" fmla="*/ 23 h 144"/>
                <a:gd name="T14" fmla="*/ 69 w 297"/>
                <a:gd name="T15" fmla="*/ 0 h 144"/>
                <a:gd name="T16" fmla="*/ 24 w 297"/>
                <a:gd name="T17" fmla="*/ 23 h 144"/>
                <a:gd name="T18" fmla="*/ 23 w 297"/>
                <a:gd name="T19" fmla="*/ 24 h 144"/>
                <a:gd name="T20" fmla="*/ 15 w 297"/>
                <a:gd name="T21" fmla="*/ 36 h 144"/>
                <a:gd name="T22" fmla="*/ 0 w 297"/>
                <a:gd name="T23" fmla="*/ 78 h 144"/>
                <a:gd name="T24" fmla="*/ 66 w 297"/>
                <a:gd name="T25" fmla="*/ 144 h 144"/>
                <a:gd name="T26" fmla="*/ 116 w 297"/>
                <a:gd name="T27" fmla="*/ 121 h 144"/>
                <a:gd name="T28" fmla="*/ 116 w 297"/>
                <a:gd name="T29" fmla="*/ 122 h 144"/>
                <a:gd name="T30" fmla="*/ 117 w 297"/>
                <a:gd name="T31" fmla="*/ 120 h 144"/>
                <a:gd name="T32" fmla="*/ 118 w 297"/>
                <a:gd name="T33" fmla="*/ 120 h 144"/>
                <a:gd name="T34" fmla="*/ 128 w 297"/>
                <a:gd name="T35" fmla="*/ 110 h 144"/>
                <a:gd name="T36" fmla="*/ 149 w 297"/>
                <a:gd name="T37" fmla="*/ 120 h 144"/>
                <a:gd name="T38" fmla="*/ 169 w 297"/>
                <a:gd name="T39" fmla="*/ 110 h 144"/>
                <a:gd name="T40" fmla="*/ 179 w 297"/>
                <a:gd name="T41" fmla="*/ 119 h 144"/>
                <a:gd name="T42" fmla="*/ 180 w 297"/>
                <a:gd name="T43" fmla="*/ 121 h 144"/>
                <a:gd name="T44" fmla="*/ 181 w 297"/>
                <a:gd name="T45" fmla="*/ 122 h 144"/>
                <a:gd name="T46" fmla="*/ 181 w 297"/>
                <a:gd name="T47" fmla="*/ 122 h 144"/>
                <a:gd name="T48" fmla="*/ 231 w 297"/>
                <a:gd name="T49" fmla="*/ 144 h 144"/>
                <a:gd name="T50" fmla="*/ 297 w 297"/>
                <a:gd name="T51" fmla="*/ 78 h 144"/>
                <a:gd name="T52" fmla="*/ 280 w 297"/>
                <a:gd name="T53" fmla="*/ 34 h 144"/>
                <a:gd name="T54" fmla="*/ 66 w 297"/>
                <a:gd name="T55" fmla="*/ 126 h 144"/>
                <a:gd name="T56" fmla="*/ 18 w 297"/>
                <a:gd name="T57" fmla="*/ 78 h 144"/>
                <a:gd name="T58" fmla="*/ 66 w 297"/>
                <a:gd name="T59" fmla="*/ 29 h 144"/>
                <a:gd name="T60" fmla="*/ 115 w 297"/>
                <a:gd name="T61" fmla="*/ 78 h 144"/>
                <a:gd name="T62" fmla="*/ 66 w 297"/>
                <a:gd name="T63" fmla="*/ 126 h 144"/>
                <a:gd name="T64" fmla="*/ 149 w 297"/>
                <a:gd name="T65" fmla="*/ 111 h 144"/>
                <a:gd name="T66" fmla="*/ 132 w 297"/>
                <a:gd name="T67" fmla="*/ 94 h 144"/>
                <a:gd name="T68" fmla="*/ 149 w 297"/>
                <a:gd name="T69" fmla="*/ 78 h 144"/>
                <a:gd name="T70" fmla="*/ 165 w 297"/>
                <a:gd name="T71" fmla="*/ 94 h 144"/>
                <a:gd name="T72" fmla="*/ 149 w 297"/>
                <a:gd name="T73" fmla="*/ 111 h 144"/>
                <a:gd name="T74" fmla="*/ 231 w 297"/>
                <a:gd name="T75" fmla="*/ 126 h 144"/>
                <a:gd name="T76" fmla="*/ 183 w 297"/>
                <a:gd name="T77" fmla="*/ 78 h 144"/>
                <a:gd name="T78" fmla="*/ 231 w 297"/>
                <a:gd name="T79" fmla="*/ 29 h 144"/>
                <a:gd name="T80" fmla="*/ 279 w 297"/>
                <a:gd name="T81" fmla="*/ 78 h 144"/>
                <a:gd name="T82" fmla="*/ 231 w 297"/>
                <a:gd name="T83" fmla="*/ 1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7" h="144">
                  <a:moveTo>
                    <a:pt x="280" y="34"/>
                  </a:moveTo>
                  <a:cubicBezTo>
                    <a:pt x="268" y="17"/>
                    <a:pt x="268" y="17"/>
                    <a:pt x="268" y="17"/>
                  </a:cubicBezTo>
                  <a:cubicBezTo>
                    <a:pt x="259" y="6"/>
                    <a:pt x="244" y="0"/>
                    <a:pt x="228" y="0"/>
                  </a:cubicBezTo>
                  <a:cubicBezTo>
                    <a:pt x="208" y="0"/>
                    <a:pt x="187" y="9"/>
                    <a:pt x="179" y="23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0" y="9"/>
                    <a:pt x="89" y="0"/>
                    <a:pt x="69" y="0"/>
                  </a:cubicBezTo>
                  <a:cubicBezTo>
                    <a:pt x="50" y="0"/>
                    <a:pt x="33" y="9"/>
                    <a:pt x="24" y="23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5" y="47"/>
                    <a:pt x="0" y="62"/>
                    <a:pt x="0" y="78"/>
                  </a:cubicBezTo>
                  <a:cubicBezTo>
                    <a:pt x="0" y="114"/>
                    <a:pt x="30" y="144"/>
                    <a:pt x="66" y="144"/>
                  </a:cubicBezTo>
                  <a:cubicBezTo>
                    <a:pt x="86" y="144"/>
                    <a:pt x="104" y="135"/>
                    <a:pt x="116" y="12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17" y="121"/>
                    <a:pt x="117" y="120"/>
                    <a:pt x="117" y="120"/>
                  </a:cubicBezTo>
                  <a:cubicBezTo>
                    <a:pt x="117" y="120"/>
                    <a:pt x="117" y="120"/>
                    <a:pt x="118" y="120"/>
                  </a:cubicBezTo>
                  <a:cubicBezTo>
                    <a:pt x="121" y="116"/>
                    <a:pt x="124" y="113"/>
                    <a:pt x="128" y="110"/>
                  </a:cubicBezTo>
                  <a:cubicBezTo>
                    <a:pt x="133" y="116"/>
                    <a:pt x="140" y="120"/>
                    <a:pt x="149" y="120"/>
                  </a:cubicBezTo>
                  <a:cubicBezTo>
                    <a:pt x="157" y="120"/>
                    <a:pt x="164" y="116"/>
                    <a:pt x="169" y="110"/>
                  </a:cubicBezTo>
                  <a:cubicBezTo>
                    <a:pt x="173" y="113"/>
                    <a:pt x="176" y="115"/>
                    <a:pt x="179" y="119"/>
                  </a:cubicBezTo>
                  <a:cubicBezTo>
                    <a:pt x="179" y="120"/>
                    <a:pt x="180" y="120"/>
                    <a:pt x="180" y="121"/>
                  </a:cubicBezTo>
                  <a:cubicBezTo>
                    <a:pt x="181" y="121"/>
                    <a:pt x="181" y="121"/>
                    <a:pt x="181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93" y="135"/>
                    <a:pt x="211" y="144"/>
                    <a:pt x="231" y="144"/>
                  </a:cubicBezTo>
                  <a:cubicBezTo>
                    <a:pt x="267" y="144"/>
                    <a:pt x="297" y="114"/>
                    <a:pt x="297" y="78"/>
                  </a:cubicBezTo>
                  <a:cubicBezTo>
                    <a:pt x="297" y="61"/>
                    <a:pt x="291" y="45"/>
                    <a:pt x="280" y="34"/>
                  </a:cubicBezTo>
                  <a:close/>
                  <a:moveTo>
                    <a:pt x="66" y="126"/>
                  </a:moveTo>
                  <a:cubicBezTo>
                    <a:pt x="40" y="126"/>
                    <a:pt x="18" y="104"/>
                    <a:pt x="18" y="78"/>
                  </a:cubicBezTo>
                  <a:cubicBezTo>
                    <a:pt x="18" y="51"/>
                    <a:pt x="40" y="29"/>
                    <a:pt x="66" y="29"/>
                  </a:cubicBezTo>
                  <a:cubicBezTo>
                    <a:pt x="93" y="29"/>
                    <a:pt x="115" y="51"/>
                    <a:pt x="115" y="78"/>
                  </a:cubicBezTo>
                  <a:cubicBezTo>
                    <a:pt x="115" y="104"/>
                    <a:pt x="93" y="126"/>
                    <a:pt x="66" y="126"/>
                  </a:cubicBezTo>
                  <a:close/>
                  <a:moveTo>
                    <a:pt x="149" y="111"/>
                  </a:moveTo>
                  <a:cubicBezTo>
                    <a:pt x="139" y="111"/>
                    <a:pt x="132" y="104"/>
                    <a:pt x="132" y="94"/>
                  </a:cubicBezTo>
                  <a:cubicBezTo>
                    <a:pt x="132" y="85"/>
                    <a:pt x="139" y="78"/>
                    <a:pt x="149" y="78"/>
                  </a:cubicBezTo>
                  <a:cubicBezTo>
                    <a:pt x="158" y="78"/>
                    <a:pt x="165" y="85"/>
                    <a:pt x="165" y="94"/>
                  </a:cubicBezTo>
                  <a:cubicBezTo>
                    <a:pt x="165" y="104"/>
                    <a:pt x="158" y="111"/>
                    <a:pt x="149" y="111"/>
                  </a:cubicBezTo>
                  <a:close/>
                  <a:moveTo>
                    <a:pt x="231" y="126"/>
                  </a:moveTo>
                  <a:cubicBezTo>
                    <a:pt x="204" y="126"/>
                    <a:pt x="183" y="104"/>
                    <a:pt x="183" y="78"/>
                  </a:cubicBezTo>
                  <a:cubicBezTo>
                    <a:pt x="183" y="51"/>
                    <a:pt x="204" y="29"/>
                    <a:pt x="231" y="29"/>
                  </a:cubicBezTo>
                  <a:cubicBezTo>
                    <a:pt x="257" y="29"/>
                    <a:pt x="279" y="51"/>
                    <a:pt x="279" y="78"/>
                  </a:cubicBezTo>
                  <a:cubicBezTo>
                    <a:pt x="279" y="104"/>
                    <a:pt x="257" y="126"/>
                    <a:pt x="231" y="126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04955E-BE34-A147-DBA9-B7AFC3D63C9B}"/>
              </a:ext>
            </a:extLst>
          </p:cNvPr>
          <p:cNvGrpSpPr>
            <a:grpSpLocks noChangeAspect="1"/>
          </p:cNvGrpSpPr>
          <p:nvPr/>
        </p:nvGrpSpPr>
        <p:grpSpPr>
          <a:xfrm>
            <a:off x="4570627" y="3706969"/>
            <a:ext cx="684314" cy="612000"/>
            <a:chOff x="436563" y="1533525"/>
            <a:chExt cx="811212" cy="725488"/>
          </a:xfrm>
        </p:grpSpPr>
        <p:sp>
          <p:nvSpPr>
            <p:cNvPr id="32" name="Freeform 50">
              <a:extLst>
                <a:ext uri="{FF2B5EF4-FFF2-40B4-BE49-F238E27FC236}">
                  <a16:creationId xmlns:a16="http://schemas.microsoft.com/office/drawing/2014/main" id="{0E6FBA07-DBCB-5353-859B-5244F7CD0C1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36563" y="1533525"/>
              <a:ext cx="811212" cy="725488"/>
            </a:xfrm>
            <a:custGeom>
              <a:avLst/>
              <a:gdLst>
                <a:gd name="T0" fmla="*/ 296 w 310"/>
                <a:gd name="T1" fmla="*/ 0 h 278"/>
                <a:gd name="T2" fmla="*/ 75 w 310"/>
                <a:gd name="T3" fmla="*/ 10 h 278"/>
                <a:gd name="T4" fmla="*/ 70 w 310"/>
                <a:gd name="T5" fmla="*/ 212 h 278"/>
                <a:gd name="T6" fmla="*/ 9 w 310"/>
                <a:gd name="T7" fmla="*/ 212 h 278"/>
                <a:gd name="T8" fmla="*/ 44 w 310"/>
                <a:gd name="T9" fmla="*/ 273 h 278"/>
                <a:gd name="T10" fmla="*/ 224 w 310"/>
                <a:gd name="T11" fmla="*/ 278 h 278"/>
                <a:gd name="T12" fmla="*/ 221 w 310"/>
                <a:gd name="T13" fmla="*/ 277 h 278"/>
                <a:gd name="T14" fmla="*/ 226 w 310"/>
                <a:gd name="T15" fmla="*/ 278 h 278"/>
                <a:gd name="T16" fmla="*/ 296 w 310"/>
                <a:gd name="T17" fmla="*/ 0 h 278"/>
                <a:gd name="T18" fmla="*/ 228 w 310"/>
                <a:gd name="T19" fmla="*/ 261 h 278"/>
                <a:gd name="T20" fmla="*/ 225 w 310"/>
                <a:gd name="T21" fmla="*/ 261 h 278"/>
                <a:gd name="T22" fmla="*/ 198 w 310"/>
                <a:gd name="T23" fmla="*/ 212 h 278"/>
                <a:gd name="T24" fmla="*/ 91 w 310"/>
                <a:gd name="T25" fmla="*/ 212 h 278"/>
                <a:gd name="T26" fmla="*/ 97 w 310"/>
                <a:gd name="T27" fmla="*/ 36 h 278"/>
                <a:gd name="T28" fmla="*/ 276 w 310"/>
                <a:gd name="T29" fmla="*/ 27 h 278"/>
                <a:gd name="T30" fmla="*/ 228 w 310"/>
                <a:gd name="T31" fmla="*/ 261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0" h="278">
                  <a:moveTo>
                    <a:pt x="296" y="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95" y="141"/>
                    <a:pt x="70" y="212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0" y="278"/>
                    <a:pt x="44" y="273"/>
                    <a:pt x="44" y="273"/>
                  </a:cubicBezTo>
                  <a:cubicBezTo>
                    <a:pt x="224" y="278"/>
                    <a:pt x="224" y="278"/>
                    <a:pt x="224" y="278"/>
                  </a:cubicBezTo>
                  <a:cubicBezTo>
                    <a:pt x="223" y="278"/>
                    <a:pt x="222" y="277"/>
                    <a:pt x="221" y="277"/>
                  </a:cubicBezTo>
                  <a:cubicBezTo>
                    <a:pt x="226" y="278"/>
                    <a:pt x="226" y="278"/>
                    <a:pt x="226" y="278"/>
                  </a:cubicBezTo>
                  <a:cubicBezTo>
                    <a:pt x="292" y="278"/>
                    <a:pt x="310" y="164"/>
                    <a:pt x="296" y="0"/>
                  </a:cubicBezTo>
                  <a:close/>
                  <a:moveTo>
                    <a:pt x="228" y="261"/>
                  </a:moveTo>
                  <a:cubicBezTo>
                    <a:pt x="225" y="261"/>
                    <a:pt x="225" y="261"/>
                    <a:pt x="225" y="261"/>
                  </a:cubicBezTo>
                  <a:cubicBezTo>
                    <a:pt x="200" y="259"/>
                    <a:pt x="198" y="212"/>
                    <a:pt x="198" y="212"/>
                  </a:cubicBezTo>
                  <a:cubicBezTo>
                    <a:pt x="91" y="212"/>
                    <a:pt x="91" y="212"/>
                    <a:pt x="91" y="212"/>
                  </a:cubicBezTo>
                  <a:cubicBezTo>
                    <a:pt x="105" y="147"/>
                    <a:pt x="97" y="36"/>
                    <a:pt x="97" y="36"/>
                  </a:cubicBezTo>
                  <a:cubicBezTo>
                    <a:pt x="276" y="27"/>
                    <a:pt x="276" y="27"/>
                    <a:pt x="276" y="27"/>
                  </a:cubicBezTo>
                  <a:cubicBezTo>
                    <a:pt x="295" y="151"/>
                    <a:pt x="265" y="261"/>
                    <a:pt x="228" y="261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3" name="Freeform 51">
              <a:extLst>
                <a:ext uri="{FF2B5EF4-FFF2-40B4-BE49-F238E27FC236}">
                  <a16:creationId xmlns:a16="http://schemas.microsoft.com/office/drawing/2014/main" id="{AEFCCF61-E5B6-93C1-6CA5-F7D73B056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1784350"/>
              <a:ext cx="80962" cy="36513"/>
            </a:xfrm>
            <a:custGeom>
              <a:avLst/>
              <a:gdLst>
                <a:gd name="T0" fmla="*/ 49 w 51"/>
                <a:gd name="T1" fmla="*/ 0 h 23"/>
                <a:gd name="T2" fmla="*/ 0 w 51"/>
                <a:gd name="T3" fmla="*/ 2 h 23"/>
                <a:gd name="T4" fmla="*/ 1 w 51"/>
                <a:gd name="T5" fmla="*/ 23 h 23"/>
                <a:gd name="T6" fmla="*/ 51 w 51"/>
                <a:gd name="T7" fmla="*/ 21 h 23"/>
                <a:gd name="T8" fmla="*/ 49 w 5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">
                  <a:moveTo>
                    <a:pt x="49" y="0"/>
                  </a:moveTo>
                  <a:lnTo>
                    <a:pt x="0" y="2"/>
                  </a:lnTo>
                  <a:lnTo>
                    <a:pt x="1" y="23"/>
                  </a:lnTo>
                  <a:lnTo>
                    <a:pt x="51" y="2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4" name="Freeform 52">
              <a:extLst>
                <a:ext uri="{FF2B5EF4-FFF2-40B4-BE49-F238E27FC236}">
                  <a16:creationId xmlns:a16="http://schemas.microsoft.com/office/drawing/2014/main" id="{FA9149B5-012D-0A59-CAB0-AE5DC8028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1731963"/>
              <a:ext cx="120650" cy="41275"/>
            </a:xfrm>
            <a:custGeom>
              <a:avLst/>
              <a:gdLst>
                <a:gd name="T0" fmla="*/ 0 w 76"/>
                <a:gd name="T1" fmla="*/ 5 h 26"/>
                <a:gd name="T2" fmla="*/ 0 w 76"/>
                <a:gd name="T3" fmla="*/ 26 h 26"/>
                <a:gd name="T4" fmla="*/ 76 w 76"/>
                <a:gd name="T5" fmla="*/ 21 h 26"/>
                <a:gd name="T6" fmla="*/ 76 w 76"/>
                <a:gd name="T7" fmla="*/ 0 h 26"/>
                <a:gd name="T8" fmla="*/ 0 w 76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6">
                  <a:moveTo>
                    <a:pt x="0" y="5"/>
                  </a:moveTo>
                  <a:lnTo>
                    <a:pt x="0" y="26"/>
                  </a:lnTo>
                  <a:lnTo>
                    <a:pt x="76" y="21"/>
                  </a:lnTo>
                  <a:lnTo>
                    <a:pt x="7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5" name="Freeform 53">
              <a:extLst>
                <a:ext uri="{FF2B5EF4-FFF2-40B4-BE49-F238E27FC236}">
                  <a16:creationId xmlns:a16="http://schemas.microsoft.com/office/drawing/2014/main" id="{0FAE250F-29B6-6461-219F-7E0926B4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3" y="1957388"/>
              <a:ext cx="63500" cy="36513"/>
            </a:xfrm>
            <a:custGeom>
              <a:avLst/>
              <a:gdLst>
                <a:gd name="T0" fmla="*/ 0 w 40"/>
                <a:gd name="T1" fmla="*/ 1 h 23"/>
                <a:gd name="T2" fmla="*/ 2 w 40"/>
                <a:gd name="T3" fmla="*/ 23 h 23"/>
                <a:gd name="T4" fmla="*/ 40 w 40"/>
                <a:gd name="T5" fmla="*/ 21 h 23"/>
                <a:gd name="T6" fmla="*/ 40 w 40"/>
                <a:gd name="T7" fmla="*/ 0 h 23"/>
                <a:gd name="T8" fmla="*/ 0 w 40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3">
                  <a:moveTo>
                    <a:pt x="0" y="1"/>
                  </a:moveTo>
                  <a:lnTo>
                    <a:pt x="2" y="23"/>
                  </a:lnTo>
                  <a:lnTo>
                    <a:pt x="40" y="21"/>
                  </a:lnTo>
                  <a:lnTo>
                    <a:pt x="4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6" name="Freeform 54">
              <a:extLst>
                <a:ext uri="{FF2B5EF4-FFF2-40B4-BE49-F238E27FC236}">
                  <a16:creationId xmlns:a16="http://schemas.microsoft.com/office/drawing/2014/main" id="{D2955628-8882-D8CB-06F8-9F3CC773F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1905000"/>
              <a:ext cx="96837" cy="41275"/>
            </a:xfrm>
            <a:custGeom>
              <a:avLst/>
              <a:gdLst>
                <a:gd name="T0" fmla="*/ 0 w 61"/>
                <a:gd name="T1" fmla="*/ 5 h 26"/>
                <a:gd name="T2" fmla="*/ 1 w 61"/>
                <a:gd name="T3" fmla="*/ 26 h 26"/>
                <a:gd name="T4" fmla="*/ 61 w 61"/>
                <a:gd name="T5" fmla="*/ 23 h 26"/>
                <a:gd name="T6" fmla="*/ 59 w 61"/>
                <a:gd name="T7" fmla="*/ 0 h 26"/>
                <a:gd name="T8" fmla="*/ 0 w 6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6">
                  <a:moveTo>
                    <a:pt x="0" y="5"/>
                  </a:moveTo>
                  <a:lnTo>
                    <a:pt x="1" y="26"/>
                  </a:lnTo>
                  <a:lnTo>
                    <a:pt x="61" y="23"/>
                  </a:lnTo>
                  <a:lnTo>
                    <a:pt x="59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7" name="Freeform 55">
              <a:extLst>
                <a:ext uri="{FF2B5EF4-FFF2-40B4-BE49-F238E27FC236}">
                  <a16:creationId xmlns:a16="http://schemas.microsoft.com/office/drawing/2014/main" id="{58A6907C-3851-A766-8963-D0B2BE122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5" y="1690688"/>
              <a:ext cx="166687" cy="161925"/>
            </a:xfrm>
            <a:custGeom>
              <a:avLst/>
              <a:gdLst>
                <a:gd name="T0" fmla="*/ 11 w 64"/>
                <a:gd name="T1" fmla="*/ 62 h 62"/>
                <a:gd name="T2" fmla="*/ 43 w 64"/>
                <a:gd name="T3" fmla="*/ 61 h 62"/>
                <a:gd name="T4" fmla="*/ 27 w 64"/>
                <a:gd name="T5" fmla="*/ 48 h 62"/>
                <a:gd name="T6" fmla="*/ 15 w 64"/>
                <a:gd name="T7" fmla="*/ 49 h 62"/>
                <a:gd name="T8" fmla="*/ 13 w 64"/>
                <a:gd name="T9" fmla="*/ 15 h 62"/>
                <a:gd name="T10" fmla="*/ 51 w 64"/>
                <a:gd name="T11" fmla="*/ 13 h 62"/>
                <a:gd name="T12" fmla="*/ 51 w 64"/>
                <a:gd name="T13" fmla="*/ 23 h 62"/>
                <a:gd name="T14" fmla="*/ 52 w 64"/>
                <a:gd name="T15" fmla="*/ 23 h 62"/>
                <a:gd name="T16" fmla="*/ 63 w 64"/>
                <a:gd name="T17" fmla="*/ 10 h 62"/>
                <a:gd name="T18" fmla="*/ 64 w 64"/>
                <a:gd name="T19" fmla="*/ 8 h 62"/>
                <a:gd name="T20" fmla="*/ 54 w 64"/>
                <a:gd name="T21" fmla="*/ 0 h 62"/>
                <a:gd name="T22" fmla="*/ 54 w 64"/>
                <a:gd name="T23" fmla="*/ 0 h 62"/>
                <a:gd name="T24" fmla="*/ 9 w 64"/>
                <a:gd name="T25" fmla="*/ 2 h 62"/>
                <a:gd name="T26" fmla="*/ 2 w 64"/>
                <a:gd name="T27" fmla="*/ 4 h 62"/>
                <a:gd name="T28" fmla="*/ 0 w 64"/>
                <a:gd name="T29" fmla="*/ 11 h 62"/>
                <a:gd name="T30" fmla="*/ 2 w 64"/>
                <a:gd name="T31" fmla="*/ 54 h 62"/>
                <a:gd name="T32" fmla="*/ 11 w 64"/>
                <a:gd name="T3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2">
                  <a:moveTo>
                    <a:pt x="11" y="62"/>
                  </a:moveTo>
                  <a:cubicBezTo>
                    <a:pt x="43" y="61"/>
                    <a:pt x="43" y="61"/>
                    <a:pt x="43" y="6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9"/>
                    <a:pt x="63" y="9"/>
                    <a:pt x="64" y="8"/>
                  </a:cubicBezTo>
                  <a:cubicBezTo>
                    <a:pt x="63" y="4"/>
                    <a:pt x="60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2"/>
                    <a:pt x="4" y="3"/>
                    <a:pt x="2" y="4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8"/>
                    <a:pt x="6" y="62"/>
                    <a:pt x="11" y="62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8" name="Freeform 56">
              <a:extLst>
                <a:ext uri="{FF2B5EF4-FFF2-40B4-BE49-F238E27FC236}">
                  <a16:creationId xmlns:a16="http://schemas.microsoft.com/office/drawing/2014/main" id="{AA5C8DE6-6390-F3B1-873F-4DD0A2BC2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" y="1698625"/>
              <a:ext cx="173037" cy="150813"/>
            </a:xfrm>
            <a:custGeom>
              <a:avLst/>
              <a:gdLst>
                <a:gd name="T0" fmla="*/ 15 w 66"/>
                <a:gd name="T1" fmla="*/ 23 h 58"/>
                <a:gd name="T2" fmla="*/ 3 w 66"/>
                <a:gd name="T3" fmla="*/ 25 h 58"/>
                <a:gd name="T4" fmla="*/ 4 w 66"/>
                <a:gd name="T5" fmla="*/ 37 h 58"/>
                <a:gd name="T6" fmla="*/ 30 w 66"/>
                <a:gd name="T7" fmla="*/ 58 h 58"/>
                <a:gd name="T8" fmla="*/ 63 w 66"/>
                <a:gd name="T9" fmla="*/ 15 h 58"/>
                <a:gd name="T10" fmla="*/ 62 w 66"/>
                <a:gd name="T11" fmla="*/ 3 h 58"/>
                <a:gd name="T12" fmla="*/ 49 w 66"/>
                <a:gd name="T13" fmla="*/ 4 h 58"/>
                <a:gd name="T14" fmla="*/ 27 w 66"/>
                <a:gd name="T15" fmla="*/ 33 h 58"/>
                <a:gd name="T16" fmla="*/ 15 w 66"/>
                <a:gd name="T17" fmla="*/ 2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58">
                  <a:moveTo>
                    <a:pt x="15" y="23"/>
                  </a:moveTo>
                  <a:cubicBezTo>
                    <a:pt x="11" y="20"/>
                    <a:pt x="6" y="21"/>
                    <a:pt x="3" y="25"/>
                  </a:cubicBezTo>
                  <a:cubicBezTo>
                    <a:pt x="0" y="28"/>
                    <a:pt x="0" y="34"/>
                    <a:pt x="4" y="37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6" y="11"/>
                    <a:pt x="66" y="6"/>
                    <a:pt x="62" y="3"/>
                  </a:cubicBezTo>
                  <a:cubicBezTo>
                    <a:pt x="58" y="0"/>
                    <a:pt x="52" y="0"/>
                    <a:pt x="49" y="4"/>
                  </a:cubicBezTo>
                  <a:cubicBezTo>
                    <a:pt x="27" y="33"/>
                    <a:pt x="27" y="33"/>
                    <a:pt x="27" y="33"/>
                  </a:cubicBezTo>
                  <a:lnTo>
                    <a:pt x="15" y="23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9" name="Freeform 57">
              <a:extLst>
                <a:ext uri="{FF2B5EF4-FFF2-40B4-BE49-F238E27FC236}">
                  <a16:creationId xmlns:a16="http://schemas.microsoft.com/office/drawing/2014/main" id="{ECF32F27-3AA8-9580-611E-A0BFC3963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" y="1889125"/>
              <a:ext cx="173037" cy="161925"/>
            </a:xfrm>
            <a:custGeom>
              <a:avLst/>
              <a:gdLst>
                <a:gd name="T0" fmla="*/ 13 w 66"/>
                <a:gd name="T1" fmla="*/ 49 h 62"/>
                <a:gd name="T2" fmla="*/ 15 w 66"/>
                <a:gd name="T3" fmla="*/ 14 h 62"/>
                <a:gd name="T4" fmla="*/ 52 w 66"/>
                <a:gd name="T5" fmla="*/ 13 h 62"/>
                <a:gd name="T6" fmla="*/ 52 w 66"/>
                <a:gd name="T7" fmla="*/ 21 h 62"/>
                <a:gd name="T8" fmla="*/ 54 w 66"/>
                <a:gd name="T9" fmla="*/ 23 h 62"/>
                <a:gd name="T10" fmla="*/ 65 w 66"/>
                <a:gd name="T11" fmla="*/ 9 h 62"/>
                <a:gd name="T12" fmla="*/ 66 w 66"/>
                <a:gd name="T13" fmla="*/ 8 h 62"/>
                <a:gd name="T14" fmla="*/ 63 w 66"/>
                <a:gd name="T15" fmla="*/ 2 h 62"/>
                <a:gd name="T16" fmla="*/ 57 w 66"/>
                <a:gd name="T17" fmla="*/ 0 h 62"/>
                <a:gd name="T18" fmla="*/ 11 w 66"/>
                <a:gd name="T19" fmla="*/ 1 h 62"/>
                <a:gd name="T20" fmla="*/ 2 w 66"/>
                <a:gd name="T21" fmla="*/ 10 h 62"/>
                <a:gd name="T22" fmla="*/ 0 w 66"/>
                <a:gd name="T23" fmla="*/ 53 h 62"/>
                <a:gd name="T24" fmla="*/ 2 w 66"/>
                <a:gd name="T25" fmla="*/ 59 h 62"/>
                <a:gd name="T26" fmla="*/ 9 w 66"/>
                <a:gd name="T27" fmla="*/ 62 h 62"/>
                <a:gd name="T28" fmla="*/ 45 w 66"/>
                <a:gd name="T29" fmla="*/ 61 h 62"/>
                <a:gd name="T30" fmla="*/ 29 w 66"/>
                <a:gd name="T31" fmla="*/ 48 h 62"/>
                <a:gd name="T32" fmla="*/ 13 w 66"/>
                <a:gd name="T33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2">
                  <a:moveTo>
                    <a:pt x="13" y="49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6" y="9"/>
                    <a:pt x="66" y="8"/>
                  </a:cubicBezTo>
                  <a:cubicBezTo>
                    <a:pt x="66" y="6"/>
                    <a:pt x="65" y="4"/>
                    <a:pt x="63" y="2"/>
                  </a:cubicBezTo>
                  <a:cubicBezTo>
                    <a:pt x="62" y="1"/>
                    <a:pt x="59" y="0"/>
                    <a:pt x="57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1"/>
                    <a:pt x="2" y="5"/>
                    <a:pt x="2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1" y="58"/>
                    <a:pt x="2" y="59"/>
                  </a:cubicBezTo>
                  <a:cubicBezTo>
                    <a:pt x="4" y="61"/>
                    <a:pt x="6" y="62"/>
                    <a:pt x="9" y="62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29" y="48"/>
                    <a:pt x="29" y="48"/>
                    <a:pt x="29" y="48"/>
                  </a:cubicBezTo>
                  <a:lnTo>
                    <a:pt x="13" y="49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0" name="Freeform 58">
              <a:extLst>
                <a:ext uri="{FF2B5EF4-FFF2-40B4-BE49-F238E27FC236}">
                  <a16:creationId xmlns:a16="http://schemas.microsoft.com/office/drawing/2014/main" id="{9F2DC3B9-C391-77A1-F681-2E661A50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" y="1897063"/>
              <a:ext cx="176212" cy="149225"/>
            </a:xfrm>
            <a:custGeom>
              <a:avLst/>
              <a:gdLst>
                <a:gd name="T0" fmla="*/ 62 w 67"/>
                <a:gd name="T1" fmla="*/ 2 h 57"/>
                <a:gd name="T2" fmla="*/ 50 w 67"/>
                <a:gd name="T3" fmla="*/ 4 h 57"/>
                <a:gd name="T4" fmla="*/ 28 w 67"/>
                <a:gd name="T5" fmla="*/ 33 h 57"/>
                <a:gd name="T6" fmla="*/ 15 w 67"/>
                <a:gd name="T7" fmla="*/ 23 h 57"/>
                <a:gd name="T8" fmla="*/ 3 w 67"/>
                <a:gd name="T9" fmla="*/ 24 h 57"/>
                <a:gd name="T10" fmla="*/ 5 w 67"/>
                <a:gd name="T11" fmla="*/ 37 h 57"/>
                <a:gd name="T12" fmla="*/ 31 w 67"/>
                <a:gd name="T13" fmla="*/ 57 h 57"/>
                <a:gd name="T14" fmla="*/ 64 w 67"/>
                <a:gd name="T15" fmla="*/ 15 h 57"/>
                <a:gd name="T16" fmla="*/ 62 w 67"/>
                <a:gd name="T17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7">
                  <a:moveTo>
                    <a:pt x="62" y="2"/>
                  </a:moveTo>
                  <a:cubicBezTo>
                    <a:pt x="58" y="0"/>
                    <a:pt x="53" y="0"/>
                    <a:pt x="50" y="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0"/>
                    <a:pt x="6" y="20"/>
                    <a:pt x="3" y="24"/>
                  </a:cubicBezTo>
                  <a:cubicBezTo>
                    <a:pt x="0" y="28"/>
                    <a:pt x="1" y="34"/>
                    <a:pt x="5" y="3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7" y="11"/>
                    <a:pt x="66" y="5"/>
                    <a:pt x="62" y="2"/>
                  </a:cubicBez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69644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00274"/>
            <a:ext cx="8226854" cy="3792753"/>
          </a:xfrm>
        </p:spPr>
        <p:txBody>
          <a:bodyPr>
            <a:normAutofit/>
          </a:bodyPr>
          <a:lstStyle/>
          <a:p>
            <a:pPr algn="just"/>
            <a:r>
              <a:rPr lang="en-GB" sz="2800" dirty="0"/>
              <a:t>Recall: Scope of the RD Line / Work Package</a:t>
            </a:r>
          </a:p>
          <a:p>
            <a:pPr algn="just"/>
            <a:r>
              <a:rPr lang="en-GB" sz="2800" dirty="0"/>
              <a:t>Patent Landscape Analysis Results</a:t>
            </a:r>
          </a:p>
          <a:p>
            <a:pPr algn="just"/>
            <a:r>
              <a:rPr lang="en-GB" sz="2800" dirty="0"/>
              <a:t>HFM Developments with Impact Potential</a:t>
            </a:r>
          </a:p>
          <a:p>
            <a:pPr algn="just"/>
            <a:r>
              <a:rPr lang="en-GB" sz="2800" dirty="0"/>
              <a:t>Identified Promising Application Areas</a:t>
            </a:r>
          </a:p>
          <a:p>
            <a:pPr algn="just"/>
            <a:r>
              <a:rPr lang="en-GB" sz="2800" dirty="0"/>
              <a:t>Next Steps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2" y="2243666"/>
            <a:ext cx="8781236" cy="1591733"/>
          </a:xfrm>
        </p:spPr>
        <p:txBody>
          <a:bodyPr>
            <a:normAutofit/>
          </a:bodyPr>
          <a:lstStyle/>
          <a:p>
            <a:pPr algn="ctr"/>
            <a:r>
              <a:rPr lang="en-GB" sz="4100" b="1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7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Some</a:t>
            </a:r>
            <a:r>
              <a:rPr lang="fr-CH" dirty="0"/>
              <a:t> Questions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E32D86-3051-3C48-828D-AE1488E9D52C}"/>
              </a:ext>
            </a:extLst>
          </p:cNvPr>
          <p:cNvSpPr txBox="1">
            <a:spLocks/>
          </p:cNvSpPr>
          <p:nvPr/>
        </p:nvSpPr>
        <p:spPr>
          <a:xfrm>
            <a:off x="457200" y="1322833"/>
            <a:ext cx="8226854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fr-CH" sz="1800" dirty="0"/>
              <a:t>Patent </a:t>
            </a:r>
            <a:r>
              <a:rPr lang="fr-CH" sz="1800" dirty="0" err="1"/>
              <a:t>Landscape</a:t>
            </a:r>
            <a:r>
              <a:rPr lang="fr-CH" sz="1800" dirty="0"/>
              <a:t> </a:t>
            </a:r>
            <a:r>
              <a:rPr lang="fr-CH" sz="1800" dirty="0" err="1"/>
              <a:t>Analysis</a:t>
            </a:r>
            <a:r>
              <a:rPr lang="fr-CH" sz="1800" dirty="0"/>
              <a:t>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How do the </a:t>
            </a:r>
            <a:r>
              <a:rPr lang="fr-CH" sz="1800" dirty="0" err="1"/>
              <a:t>highlighted</a:t>
            </a:r>
            <a:r>
              <a:rPr lang="fr-CH" sz="1800" dirty="0"/>
              <a:t> </a:t>
            </a:r>
            <a:r>
              <a:rPr lang="fr-CH" sz="1800" dirty="0" err="1"/>
              <a:t>technological</a:t>
            </a:r>
            <a:r>
              <a:rPr lang="fr-CH" sz="1800" dirty="0"/>
              <a:t> </a:t>
            </a:r>
            <a:r>
              <a:rPr lang="fr-CH" sz="1800" dirty="0" err="1"/>
              <a:t>developments</a:t>
            </a:r>
            <a:r>
              <a:rPr lang="fr-CH" sz="1800" dirty="0"/>
              <a:t> </a:t>
            </a:r>
            <a:r>
              <a:rPr lang="fr-CH" sz="1800" dirty="0" err="1"/>
              <a:t>from</a:t>
            </a:r>
            <a:r>
              <a:rPr lang="fr-CH" sz="1800" dirty="0"/>
              <a:t> </a:t>
            </a:r>
            <a:r>
              <a:rPr lang="fr-CH" sz="1800" dirty="0" err="1"/>
              <a:t>industry</a:t>
            </a:r>
            <a:r>
              <a:rPr lang="fr-CH" sz="1800" dirty="0"/>
              <a:t> </a:t>
            </a:r>
            <a:r>
              <a:rPr lang="fr-CH" sz="1800" b="1" dirty="0"/>
              <a:t>compare to </a:t>
            </a:r>
            <a:r>
              <a:rPr lang="fr-CH" sz="1800" b="1" dirty="0" err="1"/>
              <a:t>your</a:t>
            </a:r>
            <a:r>
              <a:rPr lang="fr-CH" sz="1800" b="1" dirty="0"/>
              <a:t> RD </a:t>
            </a:r>
            <a:r>
              <a:rPr lang="fr-CH" sz="1800" b="1" dirty="0" err="1"/>
              <a:t>lines</a:t>
            </a:r>
            <a:r>
              <a:rPr lang="fr-CH" sz="1800" b="1" dirty="0"/>
              <a:t> </a:t>
            </a:r>
            <a:r>
              <a:rPr lang="fr-CH" sz="1800" dirty="0"/>
              <a:t>?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Do </a:t>
            </a:r>
            <a:r>
              <a:rPr lang="fr-CH" sz="1800" dirty="0" err="1"/>
              <a:t>you</a:t>
            </a:r>
            <a:r>
              <a:rPr lang="fr-CH" sz="1800" dirty="0"/>
              <a:t> have </a:t>
            </a:r>
            <a:r>
              <a:rPr lang="fr-CH" sz="1800" dirty="0" err="1"/>
              <a:t>particular</a:t>
            </a:r>
            <a:r>
              <a:rPr lang="fr-CH" sz="1800" dirty="0"/>
              <a:t> </a:t>
            </a:r>
            <a:r>
              <a:rPr lang="fr-CH" sz="1800" b="1" dirty="0"/>
              <a:t>feedback</a:t>
            </a:r>
            <a:r>
              <a:rPr lang="fr-CH" sz="1800" dirty="0"/>
              <a:t> on the </a:t>
            </a:r>
            <a:r>
              <a:rPr lang="fr-CH" sz="1800" dirty="0" err="1"/>
              <a:t>results</a:t>
            </a:r>
            <a:r>
              <a:rPr lang="fr-CH" sz="1800" dirty="0"/>
              <a:t>?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Is </a:t>
            </a:r>
            <a:r>
              <a:rPr lang="fr-CH" sz="1800" dirty="0" err="1"/>
              <a:t>there</a:t>
            </a:r>
            <a:r>
              <a:rPr lang="fr-CH" sz="1800" dirty="0"/>
              <a:t> </a:t>
            </a:r>
            <a:r>
              <a:rPr lang="fr-CH" sz="1800" dirty="0" err="1"/>
              <a:t>any</a:t>
            </a:r>
            <a:r>
              <a:rPr lang="fr-CH" sz="1800" dirty="0"/>
              <a:t> </a:t>
            </a:r>
            <a:r>
              <a:rPr lang="fr-CH" sz="1800" b="1" dirty="0" err="1"/>
              <a:t>other</a:t>
            </a:r>
            <a:r>
              <a:rPr lang="fr-CH" sz="1800" b="1" dirty="0"/>
              <a:t> </a:t>
            </a:r>
            <a:r>
              <a:rPr lang="fr-CH" sz="1800" b="1" dirty="0" err="1"/>
              <a:t>specific</a:t>
            </a:r>
            <a:r>
              <a:rPr lang="fr-CH" sz="1800" b="1" dirty="0"/>
              <a:t> </a:t>
            </a:r>
            <a:r>
              <a:rPr lang="fr-CH" sz="1800" b="1" dirty="0" err="1"/>
              <a:t>analysis</a:t>
            </a:r>
            <a:r>
              <a:rPr lang="fr-CH" sz="1800" b="1" dirty="0"/>
              <a:t> </a:t>
            </a:r>
            <a:r>
              <a:rPr lang="fr-CH" sz="1800" dirty="0" err="1"/>
              <a:t>that</a:t>
            </a:r>
            <a:r>
              <a:rPr lang="fr-CH" sz="1800" dirty="0"/>
              <a:t> </a:t>
            </a:r>
            <a:r>
              <a:rPr lang="fr-CH" sz="1800" dirty="0" err="1"/>
              <a:t>could</a:t>
            </a:r>
            <a:r>
              <a:rPr lang="fr-CH" sz="1800" dirty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interesting</a:t>
            </a:r>
            <a:r>
              <a:rPr lang="fr-CH" sz="1800" dirty="0"/>
              <a:t> to </a:t>
            </a:r>
            <a:r>
              <a:rPr lang="fr-CH" sz="1800" dirty="0" err="1"/>
              <a:t>perform</a:t>
            </a:r>
            <a:r>
              <a:rPr lang="fr-CH" sz="1800" dirty="0"/>
              <a:t> on the patents?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fr-CH" sz="1800" dirty="0"/>
              <a:t>HFM </a:t>
            </a:r>
            <a:r>
              <a:rPr lang="fr-CH" sz="1800" dirty="0" err="1"/>
              <a:t>Developments</a:t>
            </a:r>
            <a:r>
              <a:rPr lang="fr-CH" sz="1800" dirty="0"/>
              <a:t> Impact </a:t>
            </a:r>
            <a:r>
              <a:rPr lang="fr-CH" sz="1800" dirty="0" err="1"/>
              <a:t>Potential</a:t>
            </a:r>
            <a:r>
              <a:rPr lang="fr-CH" sz="1800" dirty="0"/>
              <a:t>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Do </a:t>
            </a:r>
            <a:r>
              <a:rPr lang="fr-CH" sz="1800" dirty="0" err="1"/>
              <a:t>you</a:t>
            </a:r>
            <a:r>
              <a:rPr lang="fr-CH" sz="1800" dirty="0"/>
              <a:t> have </a:t>
            </a:r>
            <a:r>
              <a:rPr lang="fr-CH" sz="1800" dirty="0" err="1"/>
              <a:t>any</a:t>
            </a:r>
            <a:r>
              <a:rPr lang="fr-CH" sz="1800" dirty="0"/>
              <a:t> </a:t>
            </a:r>
            <a:r>
              <a:rPr lang="fr-CH" sz="1800" dirty="0" err="1"/>
              <a:t>recommendation</a:t>
            </a:r>
            <a:r>
              <a:rPr lang="fr-CH" sz="1800" dirty="0"/>
              <a:t> on the </a:t>
            </a:r>
            <a:r>
              <a:rPr lang="fr-CH" sz="1800" b="1" dirty="0"/>
              <a:t>HFM </a:t>
            </a:r>
            <a:r>
              <a:rPr lang="fr-CH" sz="1800" b="1" dirty="0" err="1"/>
              <a:t>developments</a:t>
            </a:r>
            <a:r>
              <a:rPr lang="fr-CH" sz="1800" b="1" dirty="0"/>
              <a:t> </a:t>
            </a:r>
            <a:r>
              <a:rPr lang="fr-CH" sz="1800" b="1" dirty="0" err="1"/>
              <a:t>activity</a:t>
            </a:r>
            <a:r>
              <a:rPr lang="fr-CH" sz="1800" b="1" dirty="0"/>
              <a:t> </a:t>
            </a:r>
            <a:r>
              <a:rPr lang="fr-CH" sz="1800" dirty="0" err="1"/>
              <a:t>we</a:t>
            </a:r>
            <a:r>
              <a:rPr lang="fr-CH" sz="1800" dirty="0"/>
              <a:t> </a:t>
            </a:r>
            <a:r>
              <a:rPr lang="fr-CH" sz="1800" dirty="0" err="1"/>
              <a:t>should</a:t>
            </a:r>
            <a:r>
              <a:rPr lang="fr-CH" sz="1800" dirty="0"/>
              <a:t> focus on?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In </a:t>
            </a:r>
            <a:r>
              <a:rPr lang="fr-CH" sz="1800" dirty="0" err="1"/>
              <a:t>your</a:t>
            </a:r>
            <a:r>
              <a:rPr lang="fr-CH" sz="1800" dirty="0"/>
              <a:t> Work Packages, do </a:t>
            </a:r>
            <a:r>
              <a:rPr lang="fr-CH" sz="1800" dirty="0" err="1"/>
              <a:t>you</a:t>
            </a:r>
            <a:r>
              <a:rPr lang="fr-CH" sz="1800" dirty="0"/>
              <a:t> </a:t>
            </a:r>
            <a:r>
              <a:rPr lang="fr-CH" sz="1800" dirty="0" err="1"/>
              <a:t>already</a:t>
            </a:r>
            <a:r>
              <a:rPr lang="fr-CH" sz="1800" dirty="0"/>
              <a:t> </a:t>
            </a:r>
            <a:r>
              <a:rPr lang="fr-CH" sz="1800" dirty="0" err="1"/>
              <a:t>see</a:t>
            </a:r>
            <a:r>
              <a:rPr lang="fr-CH" sz="1800" dirty="0"/>
              <a:t> </a:t>
            </a:r>
            <a:r>
              <a:rPr lang="fr-CH" sz="1800" b="1" dirty="0" err="1"/>
              <a:t>particularly</a:t>
            </a:r>
            <a:r>
              <a:rPr lang="fr-CH" sz="1800" b="1" dirty="0"/>
              <a:t> </a:t>
            </a:r>
            <a:r>
              <a:rPr lang="fr-CH" sz="1800" b="1" dirty="0" err="1"/>
              <a:t>interesting</a:t>
            </a:r>
            <a:r>
              <a:rPr lang="fr-CH" sz="1800" b="1" dirty="0"/>
              <a:t> </a:t>
            </a:r>
            <a:r>
              <a:rPr lang="fr-CH" sz="1800" b="1" dirty="0" err="1"/>
              <a:t>development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promising</a:t>
            </a:r>
            <a:r>
              <a:rPr lang="fr-CH" sz="1800" dirty="0"/>
              <a:t> impact </a:t>
            </a:r>
            <a:r>
              <a:rPr lang="fr-CH" sz="1800" dirty="0" err="1"/>
              <a:t>potential</a:t>
            </a:r>
            <a:r>
              <a:rPr lang="fr-CH" sz="1800" dirty="0"/>
              <a:t> ?</a:t>
            </a:r>
            <a:endParaRPr lang="fr-CH" sz="16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algn="just">
              <a:buFont typeface="Wingdings" panose="05000000000000000000" pitchFamily="2" charset="2"/>
              <a:buChar char="Ø"/>
            </a:pPr>
            <a:endParaRPr lang="fr-CH" sz="22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400" dirty="0"/>
          </a:p>
          <a:p>
            <a:pPr lvl="2" algn="just">
              <a:buFont typeface="+mj-lt"/>
              <a:buAutoNum type="arabicPeriod"/>
            </a:pPr>
            <a:endParaRPr lang="fr-CH" sz="1800" dirty="0"/>
          </a:p>
        </p:txBody>
      </p:sp>
      <p:pic>
        <p:nvPicPr>
          <p:cNvPr id="7" name="Graphic 6" descr="Question Mark with solid fill">
            <a:extLst>
              <a:ext uri="{FF2B5EF4-FFF2-40B4-BE49-F238E27FC236}">
                <a16:creationId xmlns:a16="http://schemas.microsoft.com/office/drawing/2014/main" id="{266BADFB-172B-1BDC-AC0F-E9BEED1D3F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70976" y="45764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969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Some</a:t>
            </a:r>
            <a:r>
              <a:rPr lang="fr-CH" dirty="0"/>
              <a:t> Questions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E32D86-3051-3C48-828D-AE1488E9D52C}"/>
              </a:ext>
            </a:extLst>
          </p:cNvPr>
          <p:cNvSpPr txBox="1">
            <a:spLocks/>
          </p:cNvSpPr>
          <p:nvPr/>
        </p:nvSpPr>
        <p:spPr>
          <a:xfrm>
            <a:off x="457200" y="1322833"/>
            <a:ext cx="8226854" cy="47313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fr-CH" sz="1800" dirty="0" err="1"/>
              <a:t>Identified</a:t>
            </a:r>
            <a:r>
              <a:rPr lang="fr-CH" sz="1800" dirty="0"/>
              <a:t> </a:t>
            </a:r>
            <a:r>
              <a:rPr lang="fr-CH" sz="1800" dirty="0" err="1"/>
              <a:t>promising</a:t>
            </a:r>
            <a:r>
              <a:rPr lang="fr-CH" sz="1800" dirty="0"/>
              <a:t> application areas: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Do </a:t>
            </a:r>
            <a:r>
              <a:rPr lang="fr-CH" sz="1800" dirty="0" err="1"/>
              <a:t>you</a:t>
            </a:r>
            <a:r>
              <a:rPr lang="fr-CH" sz="1800" dirty="0"/>
              <a:t> </a:t>
            </a:r>
            <a:r>
              <a:rPr lang="fr-CH" sz="1800" dirty="0" err="1"/>
              <a:t>agree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the </a:t>
            </a:r>
            <a:r>
              <a:rPr lang="fr-CH" sz="1800" b="1" dirty="0" err="1"/>
              <a:t>proposed</a:t>
            </a:r>
            <a:r>
              <a:rPr lang="fr-CH" sz="1800" b="1" dirty="0"/>
              <a:t> </a:t>
            </a:r>
            <a:r>
              <a:rPr lang="fr-CH" sz="1800" b="1" dirty="0" err="1"/>
              <a:t>fields</a:t>
            </a:r>
            <a:r>
              <a:rPr lang="fr-CH" sz="1800" dirty="0"/>
              <a:t>? Do </a:t>
            </a:r>
            <a:r>
              <a:rPr lang="fr-CH" sz="1800" dirty="0" err="1"/>
              <a:t>you</a:t>
            </a:r>
            <a:r>
              <a:rPr lang="fr-CH" sz="1800" dirty="0"/>
              <a:t> have </a:t>
            </a:r>
            <a:r>
              <a:rPr lang="fr-CH" sz="1800" b="1" dirty="0" err="1"/>
              <a:t>additional</a:t>
            </a:r>
            <a:r>
              <a:rPr lang="fr-CH" sz="1800" b="1" dirty="0"/>
              <a:t> </a:t>
            </a:r>
            <a:r>
              <a:rPr lang="fr-CH" sz="1800" b="1" dirty="0" err="1"/>
              <a:t>ideas</a:t>
            </a:r>
            <a:r>
              <a:rPr lang="fr-CH" sz="1800" dirty="0"/>
              <a:t>?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Do </a:t>
            </a:r>
            <a:r>
              <a:rPr lang="fr-CH" sz="1800" dirty="0" err="1"/>
              <a:t>you</a:t>
            </a:r>
            <a:r>
              <a:rPr lang="fr-CH" sz="1800" dirty="0"/>
              <a:t> have </a:t>
            </a:r>
            <a:r>
              <a:rPr lang="fr-CH" sz="1800" dirty="0" err="1"/>
              <a:t>recommendations</a:t>
            </a:r>
            <a:r>
              <a:rPr lang="fr-CH" sz="1800" dirty="0"/>
              <a:t> on </a:t>
            </a:r>
            <a:r>
              <a:rPr lang="fr-CH" sz="1800" dirty="0" err="1"/>
              <a:t>which</a:t>
            </a:r>
            <a:r>
              <a:rPr lang="fr-CH" sz="1800" dirty="0"/>
              <a:t> </a:t>
            </a:r>
            <a:r>
              <a:rPr lang="fr-CH" sz="1800" b="1" dirty="0"/>
              <a:t>application </a:t>
            </a:r>
            <a:r>
              <a:rPr lang="fr-CH" sz="1800" b="1" dirty="0" err="1"/>
              <a:t>fields</a:t>
            </a:r>
            <a:r>
              <a:rPr lang="fr-CH" sz="1800" b="1" dirty="0"/>
              <a:t> </a:t>
            </a:r>
            <a:r>
              <a:rPr lang="fr-CH" sz="1800" dirty="0" err="1"/>
              <a:t>should</a:t>
            </a:r>
            <a:r>
              <a:rPr lang="fr-CH" sz="1800" dirty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given</a:t>
            </a:r>
            <a:r>
              <a:rPr lang="fr-CH" sz="1800" dirty="0"/>
              <a:t> </a:t>
            </a:r>
            <a:r>
              <a:rPr lang="fr-CH" sz="1800" b="1" dirty="0" err="1"/>
              <a:t>priority</a:t>
            </a:r>
            <a:r>
              <a:rPr lang="fr-CH" sz="1800" dirty="0"/>
              <a:t>?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800" dirty="0"/>
              <a:t>Are </a:t>
            </a:r>
            <a:r>
              <a:rPr lang="fr-CH" sz="1800" dirty="0" err="1"/>
              <a:t>there</a:t>
            </a:r>
            <a:r>
              <a:rPr lang="fr-CH" sz="1800" dirty="0"/>
              <a:t> </a:t>
            </a:r>
            <a:r>
              <a:rPr lang="fr-CH" sz="1800" b="1" dirty="0" err="1"/>
              <a:t>technological</a:t>
            </a:r>
            <a:r>
              <a:rPr lang="fr-CH" sz="1800" b="1" dirty="0"/>
              <a:t> </a:t>
            </a:r>
            <a:r>
              <a:rPr lang="fr-CH" sz="1800" b="1" dirty="0" err="1"/>
              <a:t>developments</a:t>
            </a:r>
            <a:r>
              <a:rPr lang="fr-CH" sz="1800" b="1" dirty="0"/>
              <a:t> in </a:t>
            </a:r>
            <a:r>
              <a:rPr lang="fr-CH" sz="1800" b="1" dirty="0" err="1"/>
              <a:t>your</a:t>
            </a:r>
            <a:r>
              <a:rPr lang="fr-CH" sz="1800" b="1" dirty="0"/>
              <a:t> Work Packages </a:t>
            </a:r>
            <a:r>
              <a:rPr lang="fr-CH" sz="1800" dirty="0" err="1"/>
              <a:t>which</a:t>
            </a:r>
            <a:r>
              <a:rPr lang="fr-CH" sz="1800" dirty="0"/>
              <a:t> </a:t>
            </a:r>
            <a:r>
              <a:rPr lang="fr-CH" sz="1800" dirty="0" err="1"/>
              <a:t>particularly</a:t>
            </a:r>
            <a:r>
              <a:rPr lang="fr-CH" sz="1800" dirty="0"/>
              <a:t> fit </a:t>
            </a:r>
            <a:r>
              <a:rPr lang="fr-CH" sz="1800" dirty="0" err="1"/>
              <a:t>some</a:t>
            </a:r>
            <a:r>
              <a:rPr lang="fr-CH" sz="1800" dirty="0"/>
              <a:t> of </a:t>
            </a:r>
            <a:r>
              <a:rPr lang="fr-CH" sz="1800" dirty="0" err="1"/>
              <a:t>these</a:t>
            </a:r>
            <a:r>
              <a:rPr lang="fr-CH" sz="1800" dirty="0"/>
              <a:t> </a:t>
            </a:r>
            <a:r>
              <a:rPr lang="fr-CH" sz="1800" dirty="0" err="1"/>
              <a:t>fields</a:t>
            </a:r>
            <a:r>
              <a:rPr lang="fr-CH" sz="1800" dirty="0"/>
              <a:t> ? 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lvl="2" algn="just">
              <a:buFont typeface="+mj-lt"/>
              <a:buAutoNum type="arabicPeriod"/>
            </a:pPr>
            <a:endParaRPr lang="fr-CH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C7E7651-762B-2C43-FDD9-C0111E24CCA5}"/>
              </a:ext>
            </a:extLst>
          </p:cNvPr>
          <p:cNvSpPr txBox="1">
            <a:spLocks/>
          </p:cNvSpPr>
          <p:nvPr/>
        </p:nvSpPr>
        <p:spPr>
          <a:xfrm>
            <a:off x="917146" y="5965240"/>
            <a:ext cx="8226854" cy="12856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algn="just">
              <a:buFont typeface="Wingdings" panose="05000000000000000000" pitchFamily="2" charset="2"/>
              <a:buChar char="Ø"/>
            </a:pPr>
            <a:endParaRPr lang="fr-CH" sz="22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fr-CH" sz="1400" dirty="0"/>
          </a:p>
          <a:p>
            <a:pPr lvl="2" algn="just">
              <a:buFont typeface="+mj-lt"/>
              <a:buAutoNum type="arabicPeriod"/>
            </a:pPr>
            <a:endParaRPr lang="fr-CH" sz="1800" dirty="0"/>
          </a:p>
        </p:txBody>
      </p:sp>
      <p:pic>
        <p:nvPicPr>
          <p:cNvPr id="7" name="Graphic 6" descr="Questions with solid fill">
            <a:extLst>
              <a:ext uri="{FF2B5EF4-FFF2-40B4-BE49-F238E27FC236}">
                <a16:creationId xmlns:a16="http://schemas.microsoft.com/office/drawing/2014/main" id="{67B528DF-D57C-9BB5-14D8-3065117A8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46652" y="3464944"/>
            <a:ext cx="264795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1853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F791-5609-825D-820E-97AD4D024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</a:t>
            </a:r>
            <a:r>
              <a:rPr lang="fr-CH" dirty="0" err="1"/>
              <a:t>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4EA11-3576-4FBE-AAD2-43A6AFC44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Font typeface="+mj-lt"/>
              <a:buAutoNum type="arabicPeriod"/>
            </a:pPr>
            <a:r>
              <a:rPr lang="fr-CH" sz="1800" dirty="0" err="1"/>
              <a:t>Define</a:t>
            </a:r>
            <a:r>
              <a:rPr lang="fr-CH" sz="1800" dirty="0"/>
              <a:t> HFM Value Proposition: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Identify</a:t>
            </a:r>
            <a:r>
              <a:rPr lang="fr-CH" sz="1800" dirty="0"/>
              <a:t> </a:t>
            </a:r>
            <a:r>
              <a:rPr lang="fr-CH" sz="1800" dirty="0" err="1"/>
              <a:t>highest</a:t>
            </a:r>
            <a:r>
              <a:rPr lang="fr-CH" sz="1800" dirty="0"/>
              <a:t> </a:t>
            </a:r>
            <a:r>
              <a:rPr lang="fr-CH" sz="1800" dirty="0" err="1"/>
              <a:t>potential</a:t>
            </a:r>
            <a:r>
              <a:rPr lang="fr-CH" sz="1800" dirty="0"/>
              <a:t> technologies &amp; expertise </a:t>
            </a:r>
            <a:r>
              <a:rPr lang="fr-CH" sz="1800" dirty="0" err="1"/>
              <a:t>developed</a:t>
            </a:r>
            <a:r>
              <a:rPr lang="fr-CH" sz="1800" dirty="0"/>
              <a:t> </a:t>
            </a:r>
            <a:r>
              <a:rPr lang="fr-CH" sz="1800" dirty="0" err="1"/>
              <a:t>within</a:t>
            </a:r>
            <a:r>
              <a:rPr lang="fr-CH" sz="1800" dirty="0"/>
              <a:t> HFM. 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Industry-specific</a:t>
            </a:r>
            <a:r>
              <a:rPr lang="fr-CH" sz="1800" dirty="0"/>
              <a:t> </a:t>
            </a:r>
            <a:r>
              <a:rPr lang="fr-CH" sz="1800" dirty="0" err="1"/>
              <a:t>needs</a:t>
            </a:r>
            <a:r>
              <a:rPr lang="fr-CH" sz="1800" dirty="0"/>
              <a:t> identification.</a:t>
            </a:r>
          </a:p>
          <a:p>
            <a:pPr marL="749808" lvl="2" indent="0" algn="just">
              <a:buNone/>
            </a:pPr>
            <a:endParaRPr lang="fr-CH" sz="1800" dirty="0"/>
          </a:p>
          <a:p>
            <a:pPr lvl="1" algn="just">
              <a:buFont typeface="+mj-lt"/>
              <a:buAutoNum type="arabicPeriod"/>
            </a:pPr>
            <a:r>
              <a:rPr lang="fr-CH" sz="1800" dirty="0" err="1"/>
              <a:t>Define</a:t>
            </a:r>
            <a:r>
              <a:rPr lang="fr-CH" sz="1800" dirty="0"/>
              <a:t> </a:t>
            </a:r>
            <a:r>
              <a:rPr lang="fr-CH" sz="1800" dirty="0" err="1"/>
              <a:t>dissemination</a:t>
            </a:r>
            <a:r>
              <a:rPr lang="fr-CH" sz="1800" dirty="0"/>
              <a:t> </a:t>
            </a:r>
            <a:r>
              <a:rPr lang="fr-CH" sz="1800" dirty="0" err="1"/>
              <a:t>strategy</a:t>
            </a:r>
            <a:r>
              <a:rPr lang="fr-CH" sz="1800" dirty="0"/>
              <a:t>: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Identify</a:t>
            </a:r>
            <a:r>
              <a:rPr lang="fr-CH" sz="1800" dirty="0"/>
              <a:t> synergies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current</a:t>
            </a:r>
            <a:r>
              <a:rPr lang="fr-CH" sz="1800" dirty="0"/>
              <a:t> CERN </a:t>
            </a:r>
            <a:r>
              <a:rPr lang="fr-CH" sz="1800" dirty="0" err="1"/>
              <a:t>knowledge</a:t>
            </a:r>
            <a:r>
              <a:rPr lang="fr-CH" sz="1800" dirty="0"/>
              <a:t> </a:t>
            </a:r>
            <a:r>
              <a:rPr lang="fr-CH" sz="1800" dirty="0" err="1"/>
              <a:t>transfer</a:t>
            </a:r>
            <a:r>
              <a:rPr lang="fr-CH" sz="1800" dirty="0"/>
              <a:t> </a:t>
            </a:r>
            <a:r>
              <a:rPr lang="fr-CH" sz="1800" dirty="0" err="1"/>
              <a:t>projects</a:t>
            </a:r>
            <a:r>
              <a:rPr lang="fr-CH" sz="1800" dirty="0"/>
              <a:t>.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Develop</a:t>
            </a:r>
            <a:r>
              <a:rPr lang="fr-CH" sz="1800" dirty="0"/>
              <a:t> new </a:t>
            </a:r>
            <a:r>
              <a:rPr lang="fr-CH" sz="1800" dirty="0" err="1"/>
              <a:t>applied</a:t>
            </a:r>
            <a:r>
              <a:rPr lang="fr-CH" sz="1800" dirty="0"/>
              <a:t> collaborations in partnerships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selected</a:t>
            </a:r>
            <a:r>
              <a:rPr lang="fr-CH" sz="1800" dirty="0"/>
              <a:t> </a:t>
            </a:r>
            <a:r>
              <a:rPr lang="fr-CH" sz="1800" dirty="0" err="1"/>
              <a:t>entities</a:t>
            </a:r>
            <a:r>
              <a:rPr lang="fr-CH" sz="1800" dirty="0"/>
              <a:t>.</a:t>
            </a:r>
          </a:p>
          <a:p>
            <a:pPr marL="749808" lvl="2" indent="0" algn="just">
              <a:buNone/>
            </a:pPr>
            <a:endParaRPr lang="fr-CH" sz="1800" dirty="0"/>
          </a:p>
          <a:p>
            <a:pPr lvl="1" algn="just">
              <a:buFont typeface="+mj-lt"/>
              <a:buAutoNum type="arabicPeriod"/>
            </a:pPr>
            <a:r>
              <a:rPr lang="fr-CH" sz="1800" dirty="0"/>
              <a:t>Stakeholders relations: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Organize</a:t>
            </a:r>
            <a:r>
              <a:rPr lang="fr-CH" sz="1800" dirty="0"/>
              <a:t> </a:t>
            </a:r>
            <a:r>
              <a:rPr lang="fr-CH" sz="1800" dirty="0" err="1"/>
              <a:t>thematic</a:t>
            </a:r>
            <a:r>
              <a:rPr lang="fr-CH" sz="1800" dirty="0"/>
              <a:t> </a:t>
            </a:r>
            <a:r>
              <a:rPr lang="fr-CH" sz="1800" dirty="0" err="1"/>
              <a:t>industrial</a:t>
            </a:r>
            <a:r>
              <a:rPr lang="fr-CH" sz="1800" dirty="0"/>
              <a:t> workshops (TBD).</a:t>
            </a:r>
          </a:p>
          <a:p>
            <a:pPr lvl="2" algn="just">
              <a:buFont typeface="+mj-lt"/>
              <a:buAutoNum type="arabicPeriod"/>
            </a:pPr>
            <a:r>
              <a:rPr lang="fr-CH" sz="1800" dirty="0" err="1"/>
              <a:t>Coordinate</a:t>
            </a:r>
            <a:r>
              <a:rPr lang="fr-CH" sz="1800" dirty="0"/>
              <a:t> HFM Impact Forum.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EA132-A897-364C-0E33-56C88642D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D6B68-7D54-CF4D-BD5D-BDE846D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4E13-A782-FD82-8384-D32E0E5D1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9" name="Graphic 8" descr="Shoe footprints with solid fill">
            <a:extLst>
              <a:ext uri="{FF2B5EF4-FFF2-40B4-BE49-F238E27FC236}">
                <a16:creationId xmlns:a16="http://schemas.microsoft.com/office/drawing/2014/main" id="{0B057097-1F77-85BA-A170-ED24AEAF5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40416" y="4431323"/>
            <a:ext cx="1237940" cy="123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575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6"/>
          <a:stretch/>
        </p:blipFill>
        <p:spPr>
          <a:xfrm>
            <a:off x="-2" y="998"/>
            <a:ext cx="9144002" cy="626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3F90-514E-6477-8150-9D1841E27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59" y="346748"/>
            <a:ext cx="3041547" cy="78280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j-lt"/>
              </a:rPr>
              <a:t>Thank you!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86AD2-A4EA-B049-670D-52B5040CF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CC3F90-514E-6477-8150-9D1841E27E89}"/>
              </a:ext>
            </a:extLst>
          </p:cNvPr>
          <p:cNvSpPr txBox="1">
            <a:spLocks/>
          </p:cNvSpPr>
          <p:nvPr/>
        </p:nvSpPr>
        <p:spPr>
          <a:xfrm>
            <a:off x="589159" y="1494231"/>
            <a:ext cx="3041547" cy="20602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 b="1" u="sng" dirty="0">
                <a:latin typeface="+mj-lt"/>
              </a:rPr>
              <a:t>Contact</a:t>
            </a:r>
            <a:br>
              <a:rPr lang="en-GB" sz="1400" dirty="0">
                <a:latin typeface="+mj-lt"/>
              </a:rPr>
            </a:br>
            <a:r>
              <a:rPr lang="en-GB" sz="1400" dirty="0">
                <a:latin typeface="+mj-lt"/>
              </a:rPr>
              <a:t>Thomas Rimbot</a:t>
            </a:r>
          </a:p>
          <a:p>
            <a:r>
              <a:rPr lang="en-GB" sz="1400" i="1" dirty="0">
                <a:latin typeface="+mj-lt"/>
                <a:hlinkClick r:id="rId3"/>
              </a:rPr>
              <a:t>Thomas.Rimbot@cern.ch</a:t>
            </a:r>
            <a:endParaRPr lang="en-GB" sz="1400" i="1" dirty="0">
              <a:latin typeface="+mj-lt"/>
            </a:endParaRPr>
          </a:p>
          <a:p>
            <a:endParaRPr lang="en-GB" sz="1400" dirty="0">
              <a:latin typeface="+mj-lt"/>
            </a:endParaRPr>
          </a:p>
          <a:p>
            <a:r>
              <a:rPr lang="en-US" sz="1400" dirty="0">
                <a:latin typeface="+mj-lt"/>
              </a:rPr>
              <a:t>Enrico Chesta</a:t>
            </a:r>
          </a:p>
          <a:p>
            <a:r>
              <a:rPr lang="en-US" sz="1400" i="1" dirty="0">
                <a:latin typeface="+mj-lt"/>
                <a:hlinkClick r:id="rId4"/>
              </a:rPr>
              <a:t>Enrico.Chesta@cern.ch</a:t>
            </a:r>
            <a:endParaRPr lang="en-US" sz="1400" i="1" dirty="0">
              <a:latin typeface="+mj-lt"/>
            </a:endParaRPr>
          </a:p>
          <a:p>
            <a:endParaRPr lang="en-GB" sz="1100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3A0C96A1-DBED-62F2-F84B-B8DB8718A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A2E13C14-BA41-B748-9F15-3D5521C31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54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5DF92-37DB-4FB4-C548-50A053445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25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2" y="2243666"/>
            <a:ext cx="8781236" cy="1591733"/>
          </a:xfrm>
        </p:spPr>
        <p:txBody>
          <a:bodyPr>
            <a:normAutofit/>
          </a:bodyPr>
          <a:lstStyle/>
          <a:p>
            <a:pPr algn="ctr"/>
            <a:r>
              <a:rPr lang="en-GB" sz="4100" b="1" dirty="0"/>
              <a:t>Recall: Scope of the RD Line / Work Package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62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FE9E6-AAB2-BC14-794A-9801BE10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Goal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D5F3B-94E1-52C5-43FA-9A92156FE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2400" i="1" dirty="0"/>
              <a:t>Maximize the </a:t>
            </a:r>
            <a:r>
              <a:rPr lang="en-GB" sz="2400" i="1" dirty="0">
                <a:solidFill>
                  <a:srgbClr val="FF0000"/>
                </a:solidFill>
              </a:rPr>
              <a:t>impact</a:t>
            </a:r>
            <a:r>
              <a:rPr lang="en-GB" sz="2400" i="1" dirty="0"/>
              <a:t> of HFM programme on </a:t>
            </a:r>
            <a:r>
              <a:rPr lang="en-GB" sz="2400" i="1" dirty="0">
                <a:solidFill>
                  <a:srgbClr val="FF0000"/>
                </a:solidFill>
              </a:rPr>
              <a:t>society </a:t>
            </a:r>
            <a:r>
              <a:rPr lang="en-GB" sz="2400" i="1" dirty="0">
                <a:solidFill>
                  <a:schemeClr val="tx2"/>
                </a:solidFill>
              </a:rPr>
              <a:t>and</a:t>
            </a:r>
            <a:r>
              <a:rPr lang="en-GB" sz="2400" i="1" dirty="0">
                <a:solidFill>
                  <a:srgbClr val="FF0000"/>
                </a:solidFill>
              </a:rPr>
              <a:t> science </a:t>
            </a:r>
            <a:r>
              <a:rPr lang="en-GB" sz="2400" i="1" dirty="0"/>
              <a:t>and facilitate </a:t>
            </a:r>
            <a:r>
              <a:rPr lang="en-GB" sz="2400" i="1" dirty="0">
                <a:solidFill>
                  <a:srgbClr val="FF0000"/>
                </a:solidFill>
              </a:rPr>
              <a:t>collaboration</a:t>
            </a:r>
            <a:r>
              <a:rPr lang="en-GB" sz="2400" i="1" dirty="0"/>
              <a:t> among stakeholders and </a:t>
            </a:r>
            <a:r>
              <a:rPr lang="en-GB" sz="2400" i="1" dirty="0">
                <a:solidFill>
                  <a:srgbClr val="FF0000"/>
                </a:solidFill>
              </a:rPr>
              <a:t>dissemination</a:t>
            </a:r>
            <a:r>
              <a:rPr lang="en-GB" sz="2400" i="1" dirty="0"/>
              <a:t> of the results.</a:t>
            </a:r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6F320-6647-D14B-2432-2A3B2FF233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7DAB9-372E-13A3-E870-F0C569992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B9ED-D5C4-8C95-4837-B796536D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634BC-26E1-068B-3FAF-7783E95A43D3}"/>
              </a:ext>
            </a:extLst>
          </p:cNvPr>
          <p:cNvGrpSpPr>
            <a:grpSpLocks noChangeAspect="1"/>
          </p:cNvGrpSpPr>
          <p:nvPr/>
        </p:nvGrpSpPr>
        <p:grpSpPr>
          <a:xfrm>
            <a:off x="6315200" y="4289046"/>
            <a:ext cx="965469" cy="965783"/>
            <a:chOff x="3909815" y="2071023"/>
            <a:chExt cx="1324370" cy="13248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95A3BF-49A5-8719-16EF-A87E5611FD74}"/>
                </a:ext>
              </a:extLst>
            </p:cNvPr>
            <p:cNvSpPr/>
            <p:nvPr/>
          </p:nvSpPr>
          <p:spPr>
            <a:xfrm>
              <a:off x="3909815" y="2071023"/>
              <a:ext cx="1324370" cy="1324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108EF8C9-C928-E03C-6BC7-4FF58C413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7741" y="2315966"/>
              <a:ext cx="848518" cy="763898"/>
            </a:xfrm>
            <a:custGeom>
              <a:avLst/>
              <a:gdLst>
                <a:gd name="T0" fmla="*/ 431 w 628"/>
                <a:gd name="T1" fmla="*/ 305 h 566"/>
                <a:gd name="T2" fmla="*/ 349 w 628"/>
                <a:gd name="T3" fmla="*/ 377 h 566"/>
                <a:gd name="T4" fmla="*/ 278 w 628"/>
                <a:gd name="T5" fmla="*/ 458 h 566"/>
                <a:gd name="T6" fmla="*/ 197 w 628"/>
                <a:gd name="T7" fmla="*/ 377 h 566"/>
                <a:gd name="T8" fmla="*/ 278 w 628"/>
                <a:gd name="T9" fmla="*/ 305 h 566"/>
                <a:gd name="T10" fmla="*/ 349 w 628"/>
                <a:gd name="T11" fmla="*/ 224 h 566"/>
                <a:gd name="T12" fmla="*/ 628 w 628"/>
                <a:gd name="T13" fmla="*/ 170 h 566"/>
                <a:gd name="T14" fmla="*/ 624 w 628"/>
                <a:gd name="T15" fmla="*/ 522 h 566"/>
                <a:gd name="T16" fmla="*/ 567 w 628"/>
                <a:gd name="T17" fmla="*/ 566 h 566"/>
                <a:gd name="T18" fmla="*/ 504 w 628"/>
                <a:gd name="T19" fmla="*/ 566 h 566"/>
                <a:gd name="T20" fmla="*/ 104 w 628"/>
                <a:gd name="T21" fmla="*/ 566 h 566"/>
                <a:gd name="T22" fmla="*/ 44 w 628"/>
                <a:gd name="T23" fmla="*/ 563 h 566"/>
                <a:gd name="T24" fmla="*/ 0 w 628"/>
                <a:gd name="T25" fmla="*/ 506 h 566"/>
                <a:gd name="T26" fmla="*/ 3 w 628"/>
                <a:gd name="T27" fmla="*/ 154 h 566"/>
                <a:gd name="T28" fmla="*/ 60 w 628"/>
                <a:gd name="T29" fmla="*/ 110 h 566"/>
                <a:gd name="T30" fmla="*/ 104 w 628"/>
                <a:gd name="T31" fmla="*/ 110 h 566"/>
                <a:gd name="T32" fmla="*/ 167 w 628"/>
                <a:gd name="T33" fmla="*/ 101 h 566"/>
                <a:gd name="T34" fmla="*/ 170 w 628"/>
                <a:gd name="T35" fmla="*/ 17 h 566"/>
                <a:gd name="T36" fmla="*/ 199 w 628"/>
                <a:gd name="T37" fmla="*/ 0 h 566"/>
                <a:gd name="T38" fmla="*/ 444 w 628"/>
                <a:gd name="T39" fmla="*/ 4 h 566"/>
                <a:gd name="T40" fmla="*/ 461 w 628"/>
                <a:gd name="T41" fmla="*/ 33 h 566"/>
                <a:gd name="T42" fmla="*/ 469 w 628"/>
                <a:gd name="T43" fmla="*/ 110 h 566"/>
                <a:gd name="T44" fmla="*/ 524 w 628"/>
                <a:gd name="T45" fmla="*/ 110 h 566"/>
                <a:gd name="T46" fmla="*/ 583 w 628"/>
                <a:gd name="T47" fmla="*/ 113 h 566"/>
                <a:gd name="T48" fmla="*/ 628 w 628"/>
                <a:gd name="T49" fmla="*/ 170 h 566"/>
                <a:gd name="T50" fmla="*/ 231 w 628"/>
                <a:gd name="T51" fmla="*/ 110 h 566"/>
                <a:gd name="T52" fmla="*/ 405 w 628"/>
                <a:gd name="T53" fmla="*/ 101 h 566"/>
                <a:gd name="T54" fmla="*/ 396 w 628"/>
                <a:gd name="T55" fmla="*/ 53 h 566"/>
                <a:gd name="T56" fmla="*/ 223 w 628"/>
                <a:gd name="T57" fmla="*/ 61 h 566"/>
                <a:gd name="T58" fmla="*/ 475 w 628"/>
                <a:gd name="T59" fmla="*/ 341 h 566"/>
                <a:gd name="T60" fmla="*/ 152 w 628"/>
                <a:gd name="T61" fmla="*/ 341 h 566"/>
                <a:gd name="T62" fmla="*/ 475 w 628"/>
                <a:gd name="T63" fmla="*/ 341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8" h="566">
                  <a:moveTo>
                    <a:pt x="349" y="305"/>
                  </a:moveTo>
                  <a:cubicBezTo>
                    <a:pt x="431" y="305"/>
                    <a:pt x="431" y="305"/>
                    <a:pt x="431" y="305"/>
                  </a:cubicBezTo>
                  <a:cubicBezTo>
                    <a:pt x="431" y="377"/>
                    <a:pt x="431" y="377"/>
                    <a:pt x="431" y="377"/>
                  </a:cubicBezTo>
                  <a:cubicBezTo>
                    <a:pt x="349" y="377"/>
                    <a:pt x="349" y="377"/>
                    <a:pt x="349" y="377"/>
                  </a:cubicBezTo>
                  <a:cubicBezTo>
                    <a:pt x="349" y="458"/>
                    <a:pt x="349" y="458"/>
                    <a:pt x="349" y="458"/>
                  </a:cubicBezTo>
                  <a:cubicBezTo>
                    <a:pt x="278" y="458"/>
                    <a:pt x="278" y="458"/>
                    <a:pt x="278" y="458"/>
                  </a:cubicBezTo>
                  <a:cubicBezTo>
                    <a:pt x="278" y="377"/>
                    <a:pt x="278" y="377"/>
                    <a:pt x="278" y="377"/>
                  </a:cubicBezTo>
                  <a:cubicBezTo>
                    <a:pt x="197" y="377"/>
                    <a:pt x="197" y="377"/>
                    <a:pt x="197" y="377"/>
                  </a:cubicBezTo>
                  <a:cubicBezTo>
                    <a:pt x="197" y="305"/>
                    <a:pt x="197" y="305"/>
                    <a:pt x="197" y="305"/>
                  </a:cubicBezTo>
                  <a:cubicBezTo>
                    <a:pt x="278" y="305"/>
                    <a:pt x="278" y="305"/>
                    <a:pt x="278" y="305"/>
                  </a:cubicBezTo>
                  <a:cubicBezTo>
                    <a:pt x="278" y="224"/>
                    <a:pt x="278" y="224"/>
                    <a:pt x="278" y="224"/>
                  </a:cubicBezTo>
                  <a:cubicBezTo>
                    <a:pt x="349" y="224"/>
                    <a:pt x="349" y="224"/>
                    <a:pt x="349" y="224"/>
                  </a:cubicBezTo>
                  <a:lnTo>
                    <a:pt x="349" y="305"/>
                  </a:lnTo>
                  <a:close/>
                  <a:moveTo>
                    <a:pt x="628" y="170"/>
                  </a:moveTo>
                  <a:cubicBezTo>
                    <a:pt x="628" y="506"/>
                    <a:pt x="628" y="506"/>
                    <a:pt x="628" y="506"/>
                  </a:cubicBezTo>
                  <a:cubicBezTo>
                    <a:pt x="628" y="510"/>
                    <a:pt x="626" y="517"/>
                    <a:pt x="624" y="522"/>
                  </a:cubicBezTo>
                  <a:cubicBezTo>
                    <a:pt x="583" y="563"/>
                    <a:pt x="583" y="563"/>
                    <a:pt x="583" y="563"/>
                  </a:cubicBezTo>
                  <a:cubicBezTo>
                    <a:pt x="579" y="565"/>
                    <a:pt x="572" y="566"/>
                    <a:pt x="567" y="566"/>
                  </a:cubicBezTo>
                  <a:cubicBezTo>
                    <a:pt x="524" y="566"/>
                    <a:pt x="524" y="566"/>
                    <a:pt x="524" y="566"/>
                  </a:cubicBezTo>
                  <a:cubicBezTo>
                    <a:pt x="504" y="566"/>
                    <a:pt x="504" y="566"/>
                    <a:pt x="504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04" y="566"/>
                    <a:pt x="104" y="566"/>
                    <a:pt x="104" y="566"/>
                  </a:cubicBezTo>
                  <a:cubicBezTo>
                    <a:pt x="60" y="566"/>
                    <a:pt x="60" y="566"/>
                    <a:pt x="60" y="566"/>
                  </a:cubicBezTo>
                  <a:cubicBezTo>
                    <a:pt x="56" y="566"/>
                    <a:pt x="49" y="565"/>
                    <a:pt x="44" y="563"/>
                  </a:cubicBezTo>
                  <a:cubicBezTo>
                    <a:pt x="3" y="522"/>
                    <a:pt x="3" y="522"/>
                    <a:pt x="3" y="522"/>
                  </a:cubicBezTo>
                  <a:cubicBezTo>
                    <a:pt x="1" y="517"/>
                    <a:pt x="0" y="510"/>
                    <a:pt x="0" y="50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66"/>
                    <a:pt x="1" y="158"/>
                    <a:pt x="3" y="154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9" y="111"/>
                    <a:pt x="56" y="110"/>
                    <a:pt x="60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4" y="110"/>
                    <a:pt x="104" y="110"/>
                    <a:pt x="104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63" y="110"/>
                    <a:pt x="167" y="106"/>
                    <a:pt x="167" y="101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167" y="28"/>
                    <a:pt x="168" y="21"/>
                    <a:pt x="170" y="17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7" y="2"/>
                    <a:pt x="195" y="0"/>
                    <a:pt x="199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33" y="0"/>
                    <a:pt x="440" y="2"/>
                    <a:pt x="444" y="4"/>
                  </a:cubicBezTo>
                  <a:cubicBezTo>
                    <a:pt x="458" y="17"/>
                    <a:pt x="458" y="17"/>
                    <a:pt x="458" y="17"/>
                  </a:cubicBezTo>
                  <a:cubicBezTo>
                    <a:pt x="459" y="21"/>
                    <a:pt x="461" y="28"/>
                    <a:pt x="461" y="33"/>
                  </a:cubicBezTo>
                  <a:cubicBezTo>
                    <a:pt x="461" y="101"/>
                    <a:pt x="461" y="101"/>
                    <a:pt x="461" y="101"/>
                  </a:cubicBezTo>
                  <a:cubicBezTo>
                    <a:pt x="461" y="106"/>
                    <a:pt x="465" y="110"/>
                    <a:pt x="469" y="110"/>
                  </a:cubicBezTo>
                  <a:cubicBezTo>
                    <a:pt x="508" y="110"/>
                    <a:pt x="508" y="110"/>
                    <a:pt x="508" y="110"/>
                  </a:cubicBezTo>
                  <a:cubicBezTo>
                    <a:pt x="524" y="110"/>
                    <a:pt x="524" y="110"/>
                    <a:pt x="524" y="110"/>
                  </a:cubicBezTo>
                  <a:cubicBezTo>
                    <a:pt x="567" y="110"/>
                    <a:pt x="567" y="110"/>
                    <a:pt x="567" y="110"/>
                  </a:cubicBezTo>
                  <a:cubicBezTo>
                    <a:pt x="572" y="110"/>
                    <a:pt x="579" y="111"/>
                    <a:pt x="583" y="113"/>
                  </a:cubicBezTo>
                  <a:cubicBezTo>
                    <a:pt x="624" y="154"/>
                    <a:pt x="624" y="154"/>
                    <a:pt x="624" y="154"/>
                  </a:cubicBezTo>
                  <a:cubicBezTo>
                    <a:pt x="626" y="158"/>
                    <a:pt x="628" y="166"/>
                    <a:pt x="628" y="170"/>
                  </a:cubicBezTo>
                  <a:close/>
                  <a:moveTo>
                    <a:pt x="223" y="101"/>
                  </a:moveTo>
                  <a:cubicBezTo>
                    <a:pt x="223" y="106"/>
                    <a:pt x="227" y="110"/>
                    <a:pt x="231" y="110"/>
                  </a:cubicBezTo>
                  <a:cubicBezTo>
                    <a:pt x="396" y="110"/>
                    <a:pt x="396" y="110"/>
                    <a:pt x="396" y="110"/>
                  </a:cubicBezTo>
                  <a:cubicBezTo>
                    <a:pt x="401" y="110"/>
                    <a:pt x="405" y="106"/>
                    <a:pt x="405" y="101"/>
                  </a:cubicBezTo>
                  <a:cubicBezTo>
                    <a:pt x="405" y="61"/>
                    <a:pt x="405" y="61"/>
                    <a:pt x="405" y="61"/>
                  </a:cubicBezTo>
                  <a:cubicBezTo>
                    <a:pt x="405" y="56"/>
                    <a:pt x="401" y="53"/>
                    <a:pt x="396" y="53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27" y="53"/>
                    <a:pt x="223" y="56"/>
                    <a:pt x="223" y="61"/>
                  </a:cubicBezTo>
                  <a:lnTo>
                    <a:pt x="223" y="101"/>
                  </a:lnTo>
                  <a:close/>
                  <a:moveTo>
                    <a:pt x="475" y="341"/>
                  </a:moveTo>
                  <a:cubicBezTo>
                    <a:pt x="475" y="252"/>
                    <a:pt x="403" y="180"/>
                    <a:pt x="314" y="180"/>
                  </a:cubicBezTo>
                  <a:cubicBezTo>
                    <a:pt x="225" y="180"/>
                    <a:pt x="152" y="252"/>
                    <a:pt x="152" y="341"/>
                  </a:cubicBezTo>
                  <a:cubicBezTo>
                    <a:pt x="152" y="430"/>
                    <a:pt x="225" y="502"/>
                    <a:pt x="314" y="502"/>
                  </a:cubicBezTo>
                  <a:cubicBezTo>
                    <a:pt x="403" y="502"/>
                    <a:pt x="475" y="430"/>
                    <a:pt x="475" y="3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63612C-B6D4-46F8-5639-B028B5E82C1D}"/>
              </a:ext>
            </a:extLst>
          </p:cNvPr>
          <p:cNvGrpSpPr>
            <a:grpSpLocks noChangeAspect="1"/>
          </p:cNvGrpSpPr>
          <p:nvPr/>
        </p:nvGrpSpPr>
        <p:grpSpPr>
          <a:xfrm>
            <a:off x="7688458" y="4287242"/>
            <a:ext cx="965469" cy="965783"/>
            <a:chOff x="3909815" y="2213249"/>
            <a:chExt cx="1324370" cy="13248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9E07F7B-8A26-B345-A3E6-7AEE275A5C9F}"/>
                </a:ext>
              </a:extLst>
            </p:cNvPr>
            <p:cNvSpPr/>
            <p:nvPr/>
          </p:nvSpPr>
          <p:spPr>
            <a:xfrm>
              <a:off x="3909815" y="2213249"/>
              <a:ext cx="1324370" cy="1324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1AAB35E-DF5F-C0DC-2120-5A74962DCE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98390" y="2453492"/>
              <a:ext cx="747221" cy="828000"/>
              <a:chOff x="6589713" y="5254625"/>
              <a:chExt cx="469900" cy="520700"/>
            </a:xfrm>
          </p:grpSpPr>
          <p:sp>
            <p:nvSpPr>
              <p:cNvPr id="15" name="AutoShape 142">
                <a:extLst>
                  <a:ext uri="{FF2B5EF4-FFF2-40B4-BE49-F238E27FC236}">
                    <a16:creationId xmlns:a16="http://schemas.microsoft.com/office/drawing/2014/main" id="{67CCDBFA-EB1B-B864-8266-B69C98AC8EC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589713" y="5254625"/>
                <a:ext cx="469900" cy="520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" name="Freeform 146">
                <a:extLst>
                  <a:ext uri="{FF2B5EF4-FFF2-40B4-BE49-F238E27FC236}">
                    <a16:creationId xmlns:a16="http://schemas.microsoft.com/office/drawing/2014/main" id="{86892C87-DC6A-9B9B-9C3A-B7F5FB162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7976" y="5564188"/>
                <a:ext cx="93663" cy="39688"/>
              </a:xfrm>
              <a:custGeom>
                <a:avLst/>
                <a:gdLst>
                  <a:gd name="T0" fmla="*/ 153 w 177"/>
                  <a:gd name="T1" fmla="*/ 0 h 76"/>
                  <a:gd name="T2" fmla="*/ 23 w 177"/>
                  <a:gd name="T3" fmla="*/ 0 h 76"/>
                  <a:gd name="T4" fmla="*/ 0 w 177"/>
                  <a:gd name="T5" fmla="*/ 22 h 76"/>
                  <a:gd name="T6" fmla="*/ 0 w 177"/>
                  <a:gd name="T7" fmla="*/ 54 h 76"/>
                  <a:gd name="T8" fmla="*/ 23 w 177"/>
                  <a:gd name="T9" fmla="*/ 76 h 76"/>
                  <a:gd name="T10" fmla="*/ 153 w 177"/>
                  <a:gd name="T11" fmla="*/ 76 h 76"/>
                  <a:gd name="T12" fmla="*/ 177 w 177"/>
                  <a:gd name="T13" fmla="*/ 54 h 76"/>
                  <a:gd name="T14" fmla="*/ 177 w 177"/>
                  <a:gd name="T15" fmla="*/ 22 h 76"/>
                  <a:gd name="T16" fmla="*/ 153 w 177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" h="76">
                    <a:moveTo>
                      <a:pt x="15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66"/>
                      <a:pt x="10" y="76"/>
                      <a:pt x="2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66" y="76"/>
                      <a:pt x="177" y="66"/>
                      <a:pt x="177" y="54"/>
                    </a:cubicBezTo>
                    <a:cubicBezTo>
                      <a:pt x="177" y="22"/>
                      <a:pt x="177" y="22"/>
                      <a:pt x="177" y="22"/>
                    </a:cubicBezTo>
                    <a:cubicBezTo>
                      <a:pt x="177" y="10"/>
                      <a:pt x="166" y="0"/>
                      <a:pt x="1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" name="Freeform 147">
                <a:extLst>
                  <a:ext uri="{FF2B5EF4-FFF2-40B4-BE49-F238E27FC236}">
                    <a16:creationId xmlns:a16="http://schemas.microsoft.com/office/drawing/2014/main" id="{CAA786D4-213D-5088-7B1F-F2CCD56A6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9276" y="5564188"/>
                <a:ext cx="92075" cy="39688"/>
              </a:xfrm>
              <a:custGeom>
                <a:avLst/>
                <a:gdLst>
                  <a:gd name="T0" fmla="*/ 154 w 177"/>
                  <a:gd name="T1" fmla="*/ 0 h 76"/>
                  <a:gd name="T2" fmla="*/ 24 w 177"/>
                  <a:gd name="T3" fmla="*/ 0 h 76"/>
                  <a:gd name="T4" fmla="*/ 0 w 177"/>
                  <a:gd name="T5" fmla="*/ 22 h 76"/>
                  <a:gd name="T6" fmla="*/ 0 w 177"/>
                  <a:gd name="T7" fmla="*/ 54 h 76"/>
                  <a:gd name="T8" fmla="*/ 24 w 177"/>
                  <a:gd name="T9" fmla="*/ 76 h 76"/>
                  <a:gd name="T10" fmla="*/ 154 w 177"/>
                  <a:gd name="T11" fmla="*/ 76 h 76"/>
                  <a:gd name="T12" fmla="*/ 177 w 177"/>
                  <a:gd name="T13" fmla="*/ 54 h 76"/>
                  <a:gd name="T14" fmla="*/ 177 w 177"/>
                  <a:gd name="T15" fmla="*/ 22 h 76"/>
                  <a:gd name="T16" fmla="*/ 154 w 177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" h="76">
                    <a:moveTo>
                      <a:pt x="15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66"/>
                      <a:pt x="11" y="76"/>
                      <a:pt x="24" y="76"/>
                    </a:cubicBezTo>
                    <a:cubicBezTo>
                      <a:pt x="154" y="76"/>
                      <a:pt x="154" y="76"/>
                      <a:pt x="154" y="76"/>
                    </a:cubicBezTo>
                    <a:cubicBezTo>
                      <a:pt x="167" y="76"/>
                      <a:pt x="177" y="66"/>
                      <a:pt x="177" y="54"/>
                    </a:cubicBezTo>
                    <a:cubicBezTo>
                      <a:pt x="177" y="22"/>
                      <a:pt x="177" y="22"/>
                      <a:pt x="177" y="22"/>
                    </a:cubicBezTo>
                    <a:cubicBezTo>
                      <a:pt x="177" y="10"/>
                      <a:pt x="167" y="0"/>
                      <a:pt x="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" name="Freeform 144">
                <a:extLst>
                  <a:ext uri="{FF2B5EF4-FFF2-40B4-BE49-F238E27FC236}">
                    <a16:creationId xmlns:a16="http://schemas.microsoft.com/office/drawing/2014/main" id="{CE48A2C0-ABE9-E59E-AA83-CF78CE9DB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651" y="5297488"/>
                <a:ext cx="200025" cy="38100"/>
              </a:xfrm>
              <a:custGeom>
                <a:avLst/>
                <a:gdLst>
                  <a:gd name="T0" fmla="*/ 25 w 381"/>
                  <a:gd name="T1" fmla="*/ 72 h 72"/>
                  <a:gd name="T2" fmla="*/ 356 w 381"/>
                  <a:gd name="T3" fmla="*/ 72 h 72"/>
                  <a:gd name="T4" fmla="*/ 381 w 381"/>
                  <a:gd name="T5" fmla="*/ 50 h 72"/>
                  <a:gd name="T6" fmla="*/ 381 w 381"/>
                  <a:gd name="T7" fmla="*/ 23 h 72"/>
                  <a:gd name="T8" fmla="*/ 356 w 381"/>
                  <a:gd name="T9" fmla="*/ 0 h 72"/>
                  <a:gd name="T10" fmla="*/ 25 w 381"/>
                  <a:gd name="T11" fmla="*/ 0 h 72"/>
                  <a:gd name="T12" fmla="*/ 0 w 381"/>
                  <a:gd name="T13" fmla="*/ 23 h 72"/>
                  <a:gd name="T14" fmla="*/ 0 w 381"/>
                  <a:gd name="T15" fmla="*/ 50 h 72"/>
                  <a:gd name="T16" fmla="*/ 25 w 38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72">
                    <a:moveTo>
                      <a:pt x="25" y="72"/>
                    </a:moveTo>
                    <a:cubicBezTo>
                      <a:pt x="356" y="72"/>
                      <a:pt x="356" y="72"/>
                      <a:pt x="356" y="72"/>
                    </a:cubicBezTo>
                    <a:cubicBezTo>
                      <a:pt x="370" y="72"/>
                      <a:pt x="381" y="62"/>
                      <a:pt x="381" y="50"/>
                    </a:cubicBezTo>
                    <a:cubicBezTo>
                      <a:pt x="381" y="23"/>
                      <a:pt x="381" y="23"/>
                      <a:pt x="381" y="23"/>
                    </a:cubicBezTo>
                    <a:cubicBezTo>
                      <a:pt x="381" y="10"/>
                      <a:pt x="370" y="0"/>
                      <a:pt x="35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62"/>
                      <a:pt x="11" y="72"/>
                      <a:pt x="25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" name="Freeform 145">
                <a:extLst>
                  <a:ext uri="{FF2B5EF4-FFF2-40B4-BE49-F238E27FC236}">
                    <a16:creationId xmlns:a16="http://schemas.microsoft.com/office/drawing/2014/main" id="{E5B3C1DC-0C62-2418-3842-130121F746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713" y="5254625"/>
                <a:ext cx="469900" cy="520700"/>
              </a:xfrm>
              <a:custGeom>
                <a:avLst/>
                <a:gdLst>
                  <a:gd name="T0" fmla="*/ 693 w 899"/>
                  <a:gd name="T1" fmla="*/ 801 h 1001"/>
                  <a:gd name="T2" fmla="*/ 737 w 899"/>
                  <a:gd name="T3" fmla="*/ 801 h 1001"/>
                  <a:gd name="T4" fmla="*/ 868 w 899"/>
                  <a:gd name="T5" fmla="*/ 682 h 1001"/>
                  <a:gd name="T6" fmla="*/ 868 w 899"/>
                  <a:gd name="T7" fmla="*/ 119 h 1001"/>
                  <a:gd name="T8" fmla="*/ 737 w 899"/>
                  <a:gd name="T9" fmla="*/ 0 h 1001"/>
                  <a:gd name="T10" fmla="*/ 162 w 899"/>
                  <a:gd name="T11" fmla="*/ 0 h 1001"/>
                  <a:gd name="T12" fmla="*/ 31 w 899"/>
                  <a:gd name="T13" fmla="*/ 119 h 1001"/>
                  <a:gd name="T14" fmla="*/ 31 w 899"/>
                  <a:gd name="T15" fmla="*/ 682 h 1001"/>
                  <a:gd name="T16" fmla="*/ 162 w 899"/>
                  <a:gd name="T17" fmla="*/ 801 h 1001"/>
                  <a:gd name="T18" fmla="*/ 206 w 899"/>
                  <a:gd name="T19" fmla="*/ 801 h 1001"/>
                  <a:gd name="T20" fmla="*/ 0 w 899"/>
                  <a:gd name="T21" fmla="*/ 1001 h 1001"/>
                  <a:gd name="T22" fmla="*/ 114 w 899"/>
                  <a:gd name="T23" fmla="*/ 1001 h 1001"/>
                  <a:gd name="T24" fmla="*/ 164 w 899"/>
                  <a:gd name="T25" fmla="*/ 950 h 1001"/>
                  <a:gd name="T26" fmla="*/ 735 w 899"/>
                  <a:gd name="T27" fmla="*/ 950 h 1001"/>
                  <a:gd name="T28" fmla="*/ 786 w 899"/>
                  <a:gd name="T29" fmla="*/ 1001 h 1001"/>
                  <a:gd name="T30" fmla="*/ 899 w 899"/>
                  <a:gd name="T31" fmla="*/ 1001 h 1001"/>
                  <a:gd name="T32" fmla="*/ 693 w 899"/>
                  <a:gd name="T33" fmla="*/ 801 h 1001"/>
                  <a:gd name="T34" fmla="*/ 687 w 899"/>
                  <a:gd name="T35" fmla="*/ 901 h 1001"/>
                  <a:gd name="T36" fmla="*/ 212 w 899"/>
                  <a:gd name="T37" fmla="*/ 901 h 1001"/>
                  <a:gd name="T38" fmla="*/ 247 w 899"/>
                  <a:gd name="T39" fmla="*/ 866 h 1001"/>
                  <a:gd name="T40" fmla="*/ 652 w 899"/>
                  <a:gd name="T41" fmla="*/ 866 h 1001"/>
                  <a:gd name="T42" fmla="*/ 687 w 899"/>
                  <a:gd name="T43" fmla="*/ 901 h 1001"/>
                  <a:gd name="T44" fmla="*/ 289 w 899"/>
                  <a:gd name="T45" fmla="*/ 825 h 1001"/>
                  <a:gd name="T46" fmla="*/ 316 w 899"/>
                  <a:gd name="T47" fmla="*/ 801 h 1001"/>
                  <a:gd name="T48" fmla="*/ 590 w 899"/>
                  <a:gd name="T49" fmla="*/ 801 h 1001"/>
                  <a:gd name="T50" fmla="*/ 612 w 899"/>
                  <a:gd name="T51" fmla="*/ 825 h 1001"/>
                  <a:gd name="T52" fmla="*/ 289 w 899"/>
                  <a:gd name="T53" fmla="*/ 825 h 1001"/>
                  <a:gd name="T54" fmla="*/ 162 w 899"/>
                  <a:gd name="T55" fmla="*/ 62 h 1001"/>
                  <a:gd name="T56" fmla="*/ 737 w 899"/>
                  <a:gd name="T57" fmla="*/ 62 h 1001"/>
                  <a:gd name="T58" fmla="*/ 801 w 899"/>
                  <a:gd name="T59" fmla="*/ 119 h 1001"/>
                  <a:gd name="T60" fmla="*/ 801 w 899"/>
                  <a:gd name="T61" fmla="*/ 682 h 1001"/>
                  <a:gd name="T62" fmla="*/ 737 w 899"/>
                  <a:gd name="T63" fmla="*/ 740 h 1001"/>
                  <a:gd name="T64" fmla="*/ 577 w 899"/>
                  <a:gd name="T65" fmla="*/ 740 h 1001"/>
                  <a:gd name="T66" fmla="*/ 577 w 899"/>
                  <a:gd name="T67" fmla="*/ 702 h 1001"/>
                  <a:gd name="T68" fmla="*/ 546 w 899"/>
                  <a:gd name="T69" fmla="*/ 674 h 1001"/>
                  <a:gd name="T70" fmla="*/ 353 w 899"/>
                  <a:gd name="T71" fmla="*/ 674 h 1001"/>
                  <a:gd name="T72" fmla="*/ 322 w 899"/>
                  <a:gd name="T73" fmla="*/ 702 h 1001"/>
                  <a:gd name="T74" fmla="*/ 322 w 899"/>
                  <a:gd name="T75" fmla="*/ 740 h 1001"/>
                  <a:gd name="T76" fmla="*/ 162 w 899"/>
                  <a:gd name="T77" fmla="*/ 740 h 1001"/>
                  <a:gd name="T78" fmla="*/ 99 w 899"/>
                  <a:gd name="T79" fmla="*/ 682 h 1001"/>
                  <a:gd name="T80" fmla="*/ 99 w 899"/>
                  <a:gd name="T81" fmla="*/ 119 h 1001"/>
                  <a:gd name="T82" fmla="*/ 162 w 899"/>
                  <a:gd name="T83" fmla="*/ 62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99" h="1001">
                    <a:moveTo>
                      <a:pt x="693" y="801"/>
                    </a:moveTo>
                    <a:cubicBezTo>
                      <a:pt x="737" y="801"/>
                      <a:pt x="737" y="801"/>
                      <a:pt x="737" y="801"/>
                    </a:cubicBezTo>
                    <a:cubicBezTo>
                      <a:pt x="810" y="801"/>
                      <a:pt x="868" y="748"/>
                      <a:pt x="868" y="682"/>
                    </a:cubicBezTo>
                    <a:cubicBezTo>
                      <a:pt x="868" y="119"/>
                      <a:pt x="868" y="119"/>
                      <a:pt x="868" y="119"/>
                    </a:cubicBezTo>
                    <a:cubicBezTo>
                      <a:pt x="868" y="53"/>
                      <a:pt x="810" y="0"/>
                      <a:pt x="737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90" y="0"/>
                      <a:pt x="31" y="53"/>
                      <a:pt x="31" y="119"/>
                    </a:cubicBezTo>
                    <a:cubicBezTo>
                      <a:pt x="31" y="682"/>
                      <a:pt x="31" y="682"/>
                      <a:pt x="31" y="682"/>
                    </a:cubicBezTo>
                    <a:cubicBezTo>
                      <a:pt x="31" y="748"/>
                      <a:pt x="90" y="801"/>
                      <a:pt x="162" y="801"/>
                    </a:cubicBezTo>
                    <a:cubicBezTo>
                      <a:pt x="206" y="801"/>
                      <a:pt x="206" y="801"/>
                      <a:pt x="206" y="801"/>
                    </a:cubicBezTo>
                    <a:cubicBezTo>
                      <a:pt x="0" y="1001"/>
                      <a:pt x="0" y="1001"/>
                      <a:pt x="0" y="1001"/>
                    </a:cubicBezTo>
                    <a:cubicBezTo>
                      <a:pt x="114" y="1001"/>
                      <a:pt x="114" y="1001"/>
                      <a:pt x="114" y="1001"/>
                    </a:cubicBezTo>
                    <a:cubicBezTo>
                      <a:pt x="164" y="950"/>
                      <a:pt x="164" y="950"/>
                      <a:pt x="164" y="950"/>
                    </a:cubicBezTo>
                    <a:cubicBezTo>
                      <a:pt x="735" y="950"/>
                      <a:pt x="735" y="950"/>
                      <a:pt x="735" y="950"/>
                    </a:cubicBezTo>
                    <a:cubicBezTo>
                      <a:pt x="786" y="1001"/>
                      <a:pt x="786" y="1001"/>
                      <a:pt x="786" y="1001"/>
                    </a:cubicBezTo>
                    <a:cubicBezTo>
                      <a:pt x="899" y="1001"/>
                      <a:pt x="899" y="1001"/>
                      <a:pt x="899" y="1001"/>
                    </a:cubicBezTo>
                    <a:lnTo>
                      <a:pt x="693" y="801"/>
                    </a:lnTo>
                    <a:close/>
                    <a:moveTo>
                      <a:pt x="687" y="901"/>
                    </a:moveTo>
                    <a:cubicBezTo>
                      <a:pt x="212" y="901"/>
                      <a:pt x="212" y="901"/>
                      <a:pt x="212" y="901"/>
                    </a:cubicBezTo>
                    <a:cubicBezTo>
                      <a:pt x="247" y="866"/>
                      <a:pt x="247" y="866"/>
                      <a:pt x="247" y="866"/>
                    </a:cubicBezTo>
                    <a:cubicBezTo>
                      <a:pt x="652" y="866"/>
                      <a:pt x="652" y="866"/>
                      <a:pt x="652" y="866"/>
                    </a:cubicBezTo>
                    <a:lnTo>
                      <a:pt x="687" y="901"/>
                    </a:lnTo>
                    <a:close/>
                    <a:moveTo>
                      <a:pt x="289" y="825"/>
                    </a:moveTo>
                    <a:cubicBezTo>
                      <a:pt x="316" y="801"/>
                      <a:pt x="316" y="801"/>
                      <a:pt x="316" y="801"/>
                    </a:cubicBezTo>
                    <a:cubicBezTo>
                      <a:pt x="590" y="801"/>
                      <a:pt x="590" y="801"/>
                      <a:pt x="590" y="801"/>
                    </a:cubicBezTo>
                    <a:cubicBezTo>
                      <a:pt x="612" y="825"/>
                      <a:pt x="612" y="825"/>
                      <a:pt x="612" y="825"/>
                    </a:cubicBezTo>
                    <a:lnTo>
                      <a:pt x="289" y="825"/>
                    </a:lnTo>
                    <a:close/>
                    <a:moveTo>
                      <a:pt x="162" y="62"/>
                    </a:moveTo>
                    <a:cubicBezTo>
                      <a:pt x="737" y="62"/>
                      <a:pt x="737" y="62"/>
                      <a:pt x="737" y="62"/>
                    </a:cubicBezTo>
                    <a:cubicBezTo>
                      <a:pt x="772" y="62"/>
                      <a:pt x="801" y="87"/>
                      <a:pt x="801" y="119"/>
                    </a:cubicBezTo>
                    <a:cubicBezTo>
                      <a:pt x="801" y="682"/>
                      <a:pt x="801" y="682"/>
                      <a:pt x="801" y="682"/>
                    </a:cubicBezTo>
                    <a:cubicBezTo>
                      <a:pt x="801" y="714"/>
                      <a:pt x="772" y="740"/>
                      <a:pt x="737" y="740"/>
                    </a:cubicBezTo>
                    <a:cubicBezTo>
                      <a:pt x="577" y="740"/>
                      <a:pt x="577" y="740"/>
                      <a:pt x="577" y="740"/>
                    </a:cubicBezTo>
                    <a:cubicBezTo>
                      <a:pt x="577" y="702"/>
                      <a:pt x="577" y="702"/>
                      <a:pt x="577" y="702"/>
                    </a:cubicBezTo>
                    <a:cubicBezTo>
                      <a:pt x="577" y="687"/>
                      <a:pt x="563" y="674"/>
                      <a:pt x="546" y="674"/>
                    </a:cubicBezTo>
                    <a:cubicBezTo>
                      <a:pt x="353" y="674"/>
                      <a:pt x="353" y="674"/>
                      <a:pt x="353" y="674"/>
                    </a:cubicBezTo>
                    <a:cubicBezTo>
                      <a:pt x="336" y="674"/>
                      <a:pt x="322" y="687"/>
                      <a:pt x="322" y="702"/>
                    </a:cubicBezTo>
                    <a:cubicBezTo>
                      <a:pt x="322" y="740"/>
                      <a:pt x="322" y="740"/>
                      <a:pt x="322" y="740"/>
                    </a:cubicBezTo>
                    <a:cubicBezTo>
                      <a:pt x="162" y="740"/>
                      <a:pt x="162" y="740"/>
                      <a:pt x="162" y="740"/>
                    </a:cubicBezTo>
                    <a:cubicBezTo>
                      <a:pt x="127" y="740"/>
                      <a:pt x="99" y="714"/>
                      <a:pt x="99" y="682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87"/>
                      <a:pt x="127" y="62"/>
                      <a:pt x="162" y="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" name="Freeform 148">
                <a:extLst>
                  <a:ext uri="{FF2B5EF4-FFF2-40B4-BE49-F238E27FC236}">
                    <a16:creationId xmlns:a16="http://schemas.microsoft.com/office/drawing/2014/main" id="{A51C28E7-EAA2-BA3D-329E-2384CF28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7976" y="5349875"/>
                <a:ext cx="334963" cy="196850"/>
              </a:xfrm>
              <a:custGeom>
                <a:avLst/>
                <a:gdLst>
                  <a:gd name="T0" fmla="*/ 40 w 641"/>
                  <a:gd name="T1" fmla="*/ 378 h 378"/>
                  <a:gd name="T2" fmla="*/ 601 w 641"/>
                  <a:gd name="T3" fmla="*/ 378 h 378"/>
                  <a:gd name="T4" fmla="*/ 641 w 641"/>
                  <a:gd name="T5" fmla="*/ 346 h 378"/>
                  <a:gd name="T6" fmla="*/ 641 w 641"/>
                  <a:gd name="T7" fmla="*/ 32 h 378"/>
                  <a:gd name="T8" fmla="*/ 601 w 641"/>
                  <a:gd name="T9" fmla="*/ 0 h 378"/>
                  <a:gd name="T10" fmla="*/ 40 w 641"/>
                  <a:gd name="T11" fmla="*/ 0 h 378"/>
                  <a:gd name="T12" fmla="*/ 0 w 641"/>
                  <a:gd name="T13" fmla="*/ 32 h 378"/>
                  <a:gd name="T14" fmla="*/ 0 w 641"/>
                  <a:gd name="T15" fmla="*/ 346 h 378"/>
                  <a:gd name="T16" fmla="*/ 40 w 641"/>
                  <a:gd name="T1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1" h="378">
                    <a:moveTo>
                      <a:pt x="40" y="378"/>
                    </a:moveTo>
                    <a:cubicBezTo>
                      <a:pt x="601" y="378"/>
                      <a:pt x="601" y="378"/>
                      <a:pt x="601" y="378"/>
                    </a:cubicBezTo>
                    <a:cubicBezTo>
                      <a:pt x="623" y="378"/>
                      <a:pt x="641" y="363"/>
                      <a:pt x="641" y="346"/>
                    </a:cubicBezTo>
                    <a:cubicBezTo>
                      <a:pt x="641" y="32"/>
                      <a:pt x="641" y="32"/>
                      <a:pt x="641" y="32"/>
                    </a:cubicBezTo>
                    <a:cubicBezTo>
                      <a:pt x="641" y="15"/>
                      <a:pt x="623" y="0"/>
                      <a:pt x="60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5"/>
                      <a:pt x="0" y="32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63"/>
                      <a:pt x="18" y="378"/>
                      <a:pt x="40" y="3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8163C00-D07D-61C9-80FD-9B5D3E6BF4AC}"/>
              </a:ext>
            </a:extLst>
          </p:cNvPr>
          <p:cNvGrpSpPr>
            <a:grpSpLocks noChangeAspect="1"/>
          </p:cNvGrpSpPr>
          <p:nvPr/>
        </p:nvGrpSpPr>
        <p:grpSpPr>
          <a:xfrm>
            <a:off x="6315200" y="2811121"/>
            <a:ext cx="965469" cy="965783"/>
            <a:chOff x="3909815" y="3941517"/>
            <a:chExt cx="1324370" cy="13248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21DA9A1-DDB6-6542-7129-965417FBC12B}"/>
                </a:ext>
              </a:extLst>
            </p:cNvPr>
            <p:cNvSpPr/>
            <p:nvPr/>
          </p:nvSpPr>
          <p:spPr>
            <a:xfrm>
              <a:off x="3909815" y="3941517"/>
              <a:ext cx="1324370" cy="1324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CBA970F-C3D1-C455-86BF-F123C20395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51584" y="4124082"/>
              <a:ext cx="640833" cy="1008000"/>
              <a:chOff x="2362201" y="3175"/>
              <a:chExt cx="4438650" cy="6981825"/>
            </a:xfrm>
          </p:grpSpPr>
          <p:sp>
            <p:nvSpPr>
              <p:cNvPr id="24" name="Freeform 64">
                <a:extLst>
                  <a:ext uri="{FF2B5EF4-FFF2-40B4-BE49-F238E27FC236}">
                    <a16:creationId xmlns:a16="http://schemas.microsoft.com/office/drawing/2014/main" id="{58BA874C-A1FC-56B7-5E10-FBBFC5B66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201" y="3175"/>
                <a:ext cx="4438650" cy="5168900"/>
              </a:xfrm>
              <a:custGeom>
                <a:avLst/>
                <a:gdLst>
                  <a:gd name="T0" fmla="*/ 599 w 1330"/>
                  <a:gd name="T1" fmla="*/ 0 h 1549"/>
                  <a:gd name="T2" fmla="*/ 727 w 1330"/>
                  <a:gd name="T3" fmla="*/ 0 h 1549"/>
                  <a:gd name="T4" fmla="*/ 1303 w 1330"/>
                  <a:gd name="T5" fmla="*/ 696 h 1549"/>
                  <a:gd name="T6" fmla="*/ 983 w 1330"/>
                  <a:gd name="T7" fmla="*/ 1200 h 1549"/>
                  <a:gd name="T8" fmla="*/ 895 w 1330"/>
                  <a:gd name="T9" fmla="*/ 1532 h 1549"/>
                  <a:gd name="T10" fmla="*/ 663 w 1330"/>
                  <a:gd name="T11" fmla="*/ 1536 h 1549"/>
                  <a:gd name="T12" fmla="*/ 427 w 1330"/>
                  <a:gd name="T13" fmla="*/ 1532 h 1549"/>
                  <a:gd name="T14" fmla="*/ 343 w 1330"/>
                  <a:gd name="T15" fmla="*/ 1196 h 1549"/>
                  <a:gd name="T16" fmla="*/ 23 w 1330"/>
                  <a:gd name="T17" fmla="*/ 584 h 1549"/>
                  <a:gd name="T18" fmla="*/ 599 w 1330"/>
                  <a:gd name="T19" fmla="*/ 0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0" h="1549">
                    <a:moveTo>
                      <a:pt x="599" y="0"/>
                    </a:moveTo>
                    <a:cubicBezTo>
                      <a:pt x="642" y="0"/>
                      <a:pt x="684" y="0"/>
                      <a:pt x="727" y="0"/>
                    </a:cubicBezTo>
                    <a:cubicBezTo>
                      <a:pt x="1071" y="46"/>
                      <a:pt x="1330" y="323"/>
                      <a:pt x="1303" y="696"/>
                    </a:cubicBezTo>
                    <a:cubicBezTo>
                      <a:pt x="1285" y="940"/>
                      <a:pt x="1135" y="1090"/>
                      <a:pt x="983" y="1200"/>
                    </a:cubicBezTo>
                    <a:cubicBezTo>
                      <a:pt x="968" y="1337"/>
                      <a:pt x="1030" y="1495"/>
                      <a:pt x="895" y="1532"/>
                    </a:cubicBezTo>
                    <a:cubicBezTo>
                      <a:pt x="842" y="1546"/>
                      <a:pt x="741" y="1536"/>
                      <a:pt x="663" y="1536"/>
                    </a:cubicBezTo>
                    <a:cubicBezTo>
                      <a:pt x="584" y="1536"/>
                      <a:pt x="485" y="1549"/>
                      <a:pt x="427" y="1532"/>
                    </a:cubicBezTo>
                    <a:cubicBezTo>
                      <a:pt x="307" y="1496"/>
                      <a:pt x="351" y="1338"/>
                      <a:pt x="343" y="1196"/>
                    </a:cubicBezTo>
                    <a:cubicBezTo>
                      <a:pt x="160" y="1070"/>
                      <a:pt x="0" y="894"/>
                      <a:pt x="23" y="584"/>
                    </a:cubicBezTo>
                    <a:cubicBezTo>
                      <a:pt x="46" y="266"/>
                      <a:pt x="306" y="35"/>
                      <a:pt x="5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5" name="Freeform 65">
                <a:extLst>
                  <a:ext uri="{FF2B5EF4-FFF2-40B4-BE49-F238E27FC236}">
                    <a16:creationId xmlns:a16="http://schemas.microsoft.com/office/drawing/2014/main" id="{136B047D-C0F9-0052-23B4-A327D72E9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763" y="5289550"/>
                <a:ext cx="1768475" cy="550863"/>
              </a:xfrm>
              <a:custGeom>
                <a:avLst/>
                <a:gdLst>
                  <a:gd name="T0" fmla="*/ 54 w 530"/>
                  <a:gd name="T1" fmla="*/ 20 h 165"/>
                  <a:gd name="T2" fmla="*/ 290 w 530"/>
                  <a:gd name="T3" fmla="*/ 16 h 165"/>
                  <a:gd name="T4" fmla="*/ 506 w 530"/>
                  <a:gd name="T5" fmla="*/ 32 h 165"/>
                  <a:gd name="T6" fmla="*/ 506 w 530"/>
                  <a:gd name="T7" fmla="*/ 128 h 165"/>
                  <a:gd name="T8" fmla="*/ 262 w 530"/>
                  <a:gd name="T9" fmla="*/ 144 h 165"/>
                  <a:gd name="T10" fmla="*/ 10 w 530"/>
                  <a:gd name="T11" fmla="*/ 100 h 165"/>
                  <a:gd name="T12" fmla="*/ 54 w 530"/>
                  <a:gd name="T13" fmla="*/ 2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0" h="165">
                    <a:moveTo>
                      <a:pt x="54" y="20"/>
                    </a:moveTo>
                    <a:cubicBezTo>
                      <a:pt x="105" y="5"/>
                      <a:pt x="216" y="16"/>
                      <a:pt x="290" y="16"/>
                    </a:cubicBezTo>
                    <a:cubicBezTo>
                      <a:pt x="312" y="16"/>
                      <a:pt x="474" y="0"/>
                      <a:pt x="506" y="32"/>
                    </a:cubicBezTo>
                    <a:cubicBezTo>
                      <a:pt x="530" y="56"/>
                      <a:pt x="526" y="108"/>
                      <a:pt x="506" y="128"/>
                    </a:cubicBezTo>
                    <a:cubicBezTo>
                      <a:pt x="476" y="158"/>
                      <a:pt x="336" y="144"/>
                      <a:pt x="262" y="144"/>
                    </a:cubicBezTo>
                    <a:cubicBezTo>
                      <a:pt x="166" y="144"/>
                      <a:pt x="24" y="165"/>
                      <a:pt x="10" y="100"/>
                    </a:cubicBezTo>
                    <a:cubicBezTo>
                      <a:pt x="0" y="55"/>
                      <a:pt x="31" y="27"/>
                      <a:pt x="54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6" name="Freeform 66">
                <a:extLst>
                  <a:ext uri="{FF2B5EF4-FFF2-40B4-BE49-F238E27FC236}">
                    <a16:creationId xmlns:a16="http://schemas.microsoft.com/office/drawing/2014/main" id="{E4D82A24-05A1-4627-771B-A36FF780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613" y="5943600"/>
                <a:ext cx="1876425" cy="1041400"/>
              </a:xfrm>
              <a:custGeom>
                <a:avLst/>
                <a:gdLst>
                  <a:gd name="T0" fmla="*/ 475 w 562"/>
                  <a:gd name="T1" fmla="*/ 140 h 312"/>
                  <a:gd name="T2" fmla="*/ 103 w 562"/>
                  <a:gd name="T3" fmla="*/ 200 h 312"/>
                  <a:gd name="T4" fmla="*/ 91 w 562"/>
                  <a:gd name="T5" fmla="*/ 144 h 312"/>
                  <a:gd name="T6" fmla="*/ 75 w 562"/>
                  <a:gd name="T7" fmla="*/ 12 h 312"/>
                  <a:gd name="T8" fmla="*/ 295 w 562"/>
                  <a:gd name="T9" fmla="*/ 12 h 312"/>
                  <a:gd name="T10" fmla="*/ 507 w 562"/>
                  <a:gd name="T11" fmla="*/ 16 h 312"/>
                  <a:gd name="T12" fmla="*/ 475 w 562"/>
                  <a:gd name="T13" fmla="*/ 14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2" h="312">
                    <a:moveTo>
                      <a:pt x="475" y="140"/>
                    </a:moveTo>
                    <a:cubicBezTo>
                      <a:pt x="498" y="304"/>
                      <a:pt x="158" y="312"/>
                      <a:pt x="103" y="200"/>
                    </a:cubicBezTo>
                    <a:cubicBezTo>
                      <a:pt x="95" y="184"/>
                      <a:pt x="90" y="163"/>
                      <a:pt x="91" y="144"/>
                    </a:cubicBezTo>
                    <a:cubicBezTo>
                      <a:pt x="18" y="144"/>
                      <a:pt x="0" y="29"/>
                      <a:pt x="75" y="12"/>
                    </a:cubicBezTo>
                    <a:cubicBezTo>
                      <a:pt x="127" y="0"/>
                      <a:pt x="207" y="12"/>
                      <a:pt x="295" y="12"/>
                    </a:cubicBezTo>
                    <a:cubicBezTo>
                      <a:pt x="380" y="12"/>
                      <a:pt x="472" y="1"/>
                      <a:pt x="507" y="16"/>
                    </a:cubicBezTo>
                    <a:cubicBezTo>
                      <a:pt x="562" y="40"/>
                      <a:pt x="547" y="150"/>
                      <a:pt x="47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9A71F28F-B8A5-9EE8-D944-9474043D35A3}"/>
              </a:ext>
            </a:extLst>
          </p:cNvPr>
          <p:cNvSpPr txBox="1"/>
          <p:nvPr/>
        </p:nvSpPr>
        <p:spPr>
          <a:xfrm>
            <a:off x="6089731" y="5270865"/>
            <a:ext cx="1378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MEDICAL</a:t>
            </a:r>
            <a:endParaRPr lang="en-GB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B1AA3C-6916-4CBF-A292-9FECF75A56CF}"/>
              </a:ext>
            </a:extLst>
          </p:cNvPr>
          <p:cNvSpPr txBox="1"/>
          <p:nvPr/>
        </p:nvSpPr>
        <p:spPr>
          <a:xfrm>
            <a:off x="7388884" y="5276005"/>
            <a:ext cx="2109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TRANSPORTATION</a:t>
            </a:r>
            <a:endParaRPr lang="en-GB" sz="16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04ACA8-C117-1677-4F4A-67F3D5376C26}"/>
              </a:ext>
            </a:extLst>
          </p:cNvPr>
          <p:cNvSpPr txBox="1"/>
          <p:nvPr/>
        </p:nvSpPr>
        <p:spPr>
          <a:xfrm>
            <a:off x="5807720" y="3839893"/>
            <a:ext cx="1942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ENERGY</a:t>
            </a:r>
            <a:endParaRPr lang="en-GB" sz="1600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D35DCC-A499-8664-A824-0AE3FDF448E5}"/>
              </a:ext>
            </a:extLst>
          </p:cNvPr>
          <p:cNvSpPr txBox="1"/>
          <p:nvPr/>
        </p:nvSpPr>
        <p:spPr>
          <a:xfrm>
            <a:off x="1725413" y="3838016"/>
            <a:ext cx="1476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/>
              <a:t>ASTROPHYSICS</a:t>
            </a: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DDF05C7-4F4F-0A31-688F-28F8FD864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885" y="3115605"/>
            <a:ext cx="2165937" cy="210739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C3AB73A-0818-ED0F-4AA0-76E6D006E2A1}"/>
              </a:ext>
            </a:extLst>
          </p:cNvPr>
          <p:cNvCxnSpPr>
            <a:cxnSpLocks/>
          </p:cNvCxnSpPr>
          <p:nvPr/>
        </p:nvCxnSpPr>
        <p:spPr>
          <a:xfrm>
            <a:off x="3166932" y="4164594"/>
            <a:ext cx="3065325" cy="0"/>
          </a:xfrm>
          <a:prstGeom prst="straightConnector1">
            <a:avLst/>
          </a:prstGeom>
          <a:ln w="114300" cmpd="tri">
            <a:solidFill>
              <a:srgbClr val="0069C8">
                <a:alpha val="70000"/>
              </a:srgb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4BDBBDB-8CCC-EDF0-D6F5-9D8201E3FE3A}"/>
              </a:ext>
            </a:extLst>
          </p:cNvPr>
          <p:cNvGrpSpPr/>
          <p:nvPr/>
        </p:nvGrpSpPr>
        <p:grpSpPr>
          <a:xfrm>
            <a:off x="7688458" y="2811121"/>
            <a:ext cx="965470" cy="965783"/>
            <a:chOff x="-1873849" y="4111964"/>
            <a:chExt cx="1079649" cy="1080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B41AEDA-7175-1052-FF8A-3A266E3D0F1D}"/>
                </a:ext>
              </a:extLst>
            </p:cNvPr>
            <p:cNvSpPr/>
            <p:nvPr/>
          </p:nvSpPr>
          <p:spPr>
            <a:xfrm>
              <a:off x="-1873849" y="4111964"/>
              <a:ext cx="1079649" cy="10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Graphic 42" descr="Crane with solid fill">
              <a:extLst>
                <a:ext uri="{FF2B5EF4-FFF2-40B4-BE49-F238E27FC236}">
                  <a16:creationId xmlns:a16="http://schemas.microsoft.com/office/drawing/2014/main" id="{2FF3EF20-C5DD-2132-5C35-1D600FE87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737701" y="4172466"/>
              <a:ext cx="914400" cy="914400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8AE2933-09F5-AEFD-C761-91481C394BA8}"/>
              </a:ext>
            </a:extLst>
          </p:cNvPr>
          <p:cNvSpPr txBox="1"/>
          <p:nvPr/>
        </p:nvSpPr>
        <p:spPr>
          <a:xfrm>
            <a:off x="7077652" y="3842923"/>
            <a:ext cx="2165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INDUSTRIAL PROCESS</a:t>
            </a:r>
            <a:endParaRPr lang="en-GB" sz="1600" i="1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A6D174-FB60-50D2-8B14-1739470BD89B}"/>
              </a:ext>
            </a:extLst>
          </p:cNvPr>
          <p:cNvGrpSpPr/>
          <p:nvPr/>
        </p:nvGrpSpPr>
        <p:grpSpPr>
          <a:xfrm>
            <a:off x="1981020" y="2812206"/>
            <a:ext cx="965470" cy="971977"/>
            <a:chOff x="978820" y="3570138"/>
            <a:chExt cx="1079649" cy="10800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3968D4F-5F28-5759-F5F8-7DB36EEBE847}"/>
                </a:ext>
              </a:extLst>
            </p:cNvPr>
            <p:cNvSpPr/>
            <p:nvPr/>
          </p:nvSpPr>
          <p:spPr>
            <a:xfrm>
              <a:off x="978820" y="3570138"/>
              <a:ext cx="1079649" cy="10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Graphic 31" descr="Solar system with solid fill">
              <a:extLst>
                <a:ext uri="{FF2B5EF4-FFF2-40B4-BE49-F238E27FC236}">
                  <a16:creationId xmlns:a16="http://schemas.microsoft.com/office/drawing/2014/main" id="{A8763BB5-7EF9-FBA0-AE92-9FFED3E49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61737" y="3670173"/>
              <a:ext cx="914400" cy="914400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F5F6CAF8-40A3-7EB6-F90C-DFA498674DC9}"/>
              </a:ext>
            </a:extLst>
          </p:cNvPr>
          <p:cNvSpPr txBox="1"/>
          <p:nvPr/>
        </p:nvSpPr>
        <p:spPr>
          <a:xfrm>
            <a:off x="1614098" y="5278951"/>
            <a:ext cx="190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/>
              <a:t>MATERIAL SCIENCE</a:t>
            </a:r>
            <a:endParaRPr lang="en-GB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D026CED-4DDB-F86A-9424-2EB889DD4710}"/>
              </a:ext>
            </a:extLst>
          </p:cNvPr>
          <p:cNvGrpSpPr/>
          <p:nvPr/>
        </p:nvGrpSpPr>
        <p:grpSpPr>
          <a:xfrm>
            <a:off x="2019596" y="4243905"/>
            <a:ext cx="988733" cy="989971"/>
            <a:chOff x="1369700" y="4334104"/>
            <a:chExt cx="1079649" cy="108000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544BD21-60F0-2941-2E88-DA3D8D02FAB9}"/>
                </a:ext>
              </a:extLst>
            </p:cNvPr>
            <p:cNvSpPr/>
            <p:nvPr/>
          </p:nvSpPr>
          <p:spPr>
            <a:xfrm>
              <a:off x="1369700" y="4334104"/>
              <a:ext cx="1079649" cy="10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Graphic 49" descr="Microscope with solid fill">
              <a:extLst>
                <a:ext uri="{FF2B5EF4-FFF2-40B4-BE49-F238E27FC236}">
                  <a16:creationId xmlns:a16="http://schemas.microsoft.com/office/drawing/2014/main" id="{21999D7A-2306-4444-9BCE-251F09E7A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457576" y="4396464"/>
              <a:ext cx="914400" cy="91440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A42F489-0497-184D-C3FB-70EC16487237}"/>
              </a:ext>
            </a:extLst>
          </p:cNvPr>
          <p:cNvSpPr txBox="1"/>
          <p:nvPr/>
        </p:nvSpPr>
        <p:spPr>
          <a:xfrm>
            <a:off x="-8813" y="3836931"/>
            <a:ext cx="1718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/>
              <a:t>NUCLEAR PHYSICS</a:t>
            </a:r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A2335B0-4411-3CE9-A39E-EAAEBDB6077D}"/>
              </a:ext>
            </a:extLst>
          </p:cNvPr>
          <p:cNvSpPr/>
          <p:nvPr/>
        </p:nvSpPr>
        <p:spPr>
          <a:xfrm>
            <a:off x="383138" y="2811121"/>
            <a:ext cx="965470" cy="9719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5B7876-6BB8-A17D-4C42-CAA4473C866C}"/>
              </a:ext>
            </a:extLst>
          </p:cNvPr>
          <p:cNvSpPr txBox="1"/>
          <p:nvPr/>
        </p:nvSpPr>
        <p:spPr>
          <a:xfrm>
            <a:off x="16216" y="5277866"/>
            <a:ext cx="190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/>
              <a:t>BIOLOGY</a:t>
            </a:r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D56A859-3E07-1803-9D59-205163E2351A}"/>
              </a:ext>
            </a:extLst>
          </p:cNvPr>
          <p:cNvSpPr/>
          <p:nvPr/>
        </p:nvSpPr>
        <p:spPr>
          <a:xfrm>
            <a:off x="421714" y="4242820"/>
            <a:ext cx="988733" cy="98997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Graphic 48" descr="Atom with solid fill">
            <a:extLst>
              <a:ext uri="{FF2B5EF4-FFF2-40B4-BE49-F238E27FC236}">
                <a16:creationId xmlns:a16="http://schemas.microsoft.com/office/drawing/2014/main" id="{13EE0AB3-E78E-5467-40C8-9A380F0F75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4193" y="2856305"/>
            <a:ext cx="914400" cy="914400"/>
          </a:xfrm>
          <a:prstGeom prst="rect">
            <a:avLst/>
          </a:prstGeom>
        </p:spPr>
      </p:pic>
      <p:pic>
        <p:nvPicPr>
          <p:cNvPr id="53" name="Graphic 52" descr="Nerve with solid fill">
            <a:extLst>
              <a:ext uri="{FF2B5EF4-FFF2-40B4-BE49-F238E27FC236}">
                <a16:creationId xmlns:a16="http://schemas.microsoft.com/office/drawing/2014/main" id="{197B909B-78C0-BBDA-3E58-11329CB5BE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27815" y="4324266"/>
            <a:ext cx="788736" cy="78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80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 txBox="1">
            <a:spLocks/>
          </p:cNvSpPr>
          <p:nvPr/>
        </p:nvSpPr>
        <p:spPr>
          <a:xfrm>
            <a:off x="5303559" y="1868721"/>
            <a:ext cx="4374596" cy="291239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400" b="1" dirty="0">
                <a:solidFill>
                  <a:srgbClr val="0070C0"/>
                </a:solidFill>
              </a:rPr>
              <a:t>Collect/</a:t>
            </a:r>
            <a:r>
              <a:rPr lang="en-US" sz="2400" b="1" dirty="0" err="1">
                <a:solidFill>
                  <a:srgbClr val="0070C0"/>
                </a:solidFill>
              </a:rPr>
              <a:t>analyse</a:t>
            </a:r>
            <a:r>
              <a:rPr lang="en-US" sz="2400" b="1" dirty="0">
                <a:solidFill>
                  <a:srgbClr val="0070C0"/>
                </a:solidFill>
              </a:rPr>
              <a:t> perspectives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     Integrate requirements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        Define value proposition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           Facilitate exchanges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              Establish partnerships</a:t>
            </a:r>
          </a:p>
          <a:p>
            <a:endParaRPr lang="en-GB" sz="1600" dirty="0"/>
          </a:p>
        </p:txBody>
      </p:sp>
      <p:sp>
        <p:nvSpPr>
          <p:cNvPr id="2" name="Oval 1"/>
          <p:cNvSpPr/>
          <p:nvPr/>
        </p:nvSpPr>
        <p:spPr>
          <a:xfrm>
            <a:off x="419223" y="1868721"/>
            <a:ext cx="2130552" cy="2130973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429995" y="3580483"/>
            <a:ext cx="2130552" cy="213055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9386" y="2039584"/>
            <a:ext cx="1322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/>
              <a:t>HFM experts</a:t>
            </a:r>
          </a:p>
          <a:p>
            <a:pPr algn="ctr"/>
            <a:r>
              <a:rPr lang="fr-CH" sz="1600" dirty="0"/>
              <a:t>RD1-5</a:t>
            </a:r>
          </a:p>
          <a:p>
            <a:pPr algn="ctr"/>
            <a:r>
              <a:rPr lang="fr-CH" sz="1600" i="1" dirty="0"/>
              <a:t>CERN &amp; national </a:t>
            </a:r>
            <a:r>
              <a:rPr lang="fr-CH" sz="1600" i="1" dirty="0" err="1"/>
              <a:t>labs</a:t>
            </a:r>
            <a:endParaRPr lang="en-GB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46982" y="4184002"/>
            <a:ext cx="1709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/>
              <a:t>IP and KT</a:t>
            </a:r>
          </a:p>
          <a:p>
            <a:pPr algn="ctr"/>
            <a:r>
              <a:rPr lang="fr-CH" b="1" dirty="0" err="1"/>
              <a:t>professionals</a:t>
            </a:r>
            <a:endParaRPr lang="fr-CH" b="1" dirty="0"/>
          </a:p>
          <a:p>
            <a:pPr algn="ctr"/>
            <a:r>
              <a:rPr lang="fr-CH" sz="1600" dirty="0"/>
              <a:t>RD 6</a:t>
            </a:r>
          </a:p>
          <a:p>
            <a:pPr algn="ctr"/>
            <a:r>
              <a:rPr lang="en-GB" sz="1600" i="1" dirty="0"/>
              <a:t>CERN &amp; national labs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8483" y="2036937"/>
            <a:ext cx="1647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/>
              <a:t>Industrial </a:t>
            </a:r>
          </a:p>
          <a:p>
            <a:pPr algn="ctr"/>
            <a:r>
              <a:rPr lang="fr-CH" b="1" dirty="0" err="1"/>
              <a:t>partners</a:t>
            </a:r>
            <a:r>
              <a:rPr lang="fr-CH" b="1" dirty="0"/>
              <a:t> </a:t>
            </a:r>
            <a:r>
              <a:rPr lang="fr-CH" sz="1600" i="1" dirty="0" err="1"/>
              <a:t>Technology</a:t>
            </a:r>
            <a:endParaRPr lang="fr-CH" sz="1600" i="1" dirty="0"/>
          </a:p>
          <a:p>
            <a:pPr algn="ctr"/>
            <a:r>
              <a:rPr lang="fr-CH" sz="1600" i="1" dirty="0"/>
              <a:t>end-</a:t>
            </a:r>
            <a:r>
              <a:rPr lang="fr-CH" sz="1600" i="1" dirty="0" err="1"/>
              <a:t>users</a:t>
            </a:r>
            <a:r>
              <a:rPr lang="fr-CH" sz="1600" i="1" dirty="0"/>
              <a:t> &amp; </a:t>
            </a:r>
            <a:r>
              <a:rPr lang="fr-CH" sz="1600" i="1" dirty="0" err="1"/>
              <a:t>suppliers</a:t>
            </a:r>
            <a:endParaRPr lang="en-GB" sz="1600" i="1" dirty="0"/>
          </a:p>
        </p:txBody>
      </p:sp>
      <p:sp>
        <p:nvSpPr>
          <p:cNvPr id="19" name="Oval 18"/>
          <p:cNvSpPr/>
          <p:nvPr/>
        </p:nvSpPr>
        <p:spPr>
          <a:xfrm>
            <a:off x="2088863" y="1889163"/>
            <a:ext cx="2126745" cy="213055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2088862" y="3580483"/>
            <a:ext cx="2130552" cy="213055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525881" y="4185951"/>
            <a:ext cx="14731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/>
              <a:t>Scientific </a:t>
            </a:r>
            <a:r>
              <a:rPr lang="fr-CH" b="1" dirty="0" err="1"/>
              <a:t>community</a:t>
            </a:r>
            <a:endParaRPr lang="fr-CH" b="1" dirty="0"/>
          </a:p>
          <a:p>
            <a:pPr algn="ctr"/>
            <a:r>
              <a:rPr lang="fr-CH" sz="1600" i="1" dirty="0"/>
              <a:t>HEP &amp; </a:t>
            </a:r>
            <a:r>
              <a:rPr lang="fr-CH" sz="1600" i="1" dirty="0" err="1"/>
              <a:t>beyond</a:t>
            </a:r>
            <a:endParaRPr lang="en-GB" sz="1600" i="1" dirty="0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5134592" y="1922995"/>
            <a:ext cx="900985" cy="3356165"/>
          </a:xfrm>
          <a:prstGeom prst="straightConnector1">
            <a:avLst/>
          </a:prstGeom>
          <a:ln w="114300" cmpd="tri">
            <a:solidFill>
              <a:srgbClr val="0069C8"/>
            </a:solidFill>
            <a:round/>
            <a:headEnd type="none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430127" y="3311175"/>
            <a:ext cx="1716458" cy="887873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 txBox="1">
            <a:spLocks/>
          </p:cNvSpPr>
          <p:nvPr/>
        </p:nvSpPr>
        <p:spPr>
          <a:xfrm>
            <a:off x="1477018" y="3449913"/>
            <a:ext cx="1608370" cy="607904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000" b="1" dirty="0">
                <a:solidFill>
                  <a:schemeClr val="bg1"/>
                </a:solidFill>
              </a:rPr>
              <a:t>HFM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Impact Forum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44699" y="1661375"/>
            <a:ext cx="4121239" cy="4353059"/>
          </a:xfrm>
          <a:prstGeom prst="roundRect">
            <a:avLst/>
          </a:prstGeom>
          <a:noFill/>
          <a:ln w="114300" cmpd="thinThick">
            <a:solidFill>
              <a:srgbClr val="0069C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/>
          <p:cNvSpPr/>
          <p:nvPr/>
        </p:nvSpPr>
        <p:spPr>
          <a:xfrm>
            <a:off x="3980337" y="1462021"/>
            <a:ext cx="1172892" cy="1229425"/>
          </a:xfrm>
          <a:prstGeom prst="arc">
            <a:avLst>
              <a:gd name="adj1" fmla="val 12980454"/>
              <a:gd name="adj2" fmla="val 20748780"/>
            </a:avLst>
          </a:prstGeom>
          <a:ln w="114300" cmpd="tri">
            <a:solidFill>
              <a:srgbClr val="0069C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698777" y="5279160"/>
            <a:ext cx="3863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700" dirty="0">
                <a:solidFill>
                  <a:srgbClr val="0055A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Generate </a:t>
            </a:r>
            <a:r>
              <a:rPr lang="en-GB" sz="2700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impact</a:t>
            </a:r>
            <a:r>
              <a:rPr lang="en-GB" sz="2700" dirty="0">
                <a:solidFill>
                  <a:srgbClr val="0055A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together.</a:t>
            </a:r>
            <a:endParaRPr lang="en-GB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9FA34E7-6239-22E8-B5D3-607E8FDE03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B4DA6D9-7912-E765-0700-ECF433264318}"/>
              </a:ext>
            </a:extLst>
          </p:cNvPr>
          <p:cNvSpPr txBox="1">
            <a:spLocks/>
          </p:cNvSpPr>
          <p:nvPr/>
        </p:nvSpPr>
        <p:spPr>
          <a:xfrm>
            <a:off x="457200" y="24993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CH" dirty="0"/>
              <a:t>General </a:t>
            </a:r>
            <a:r>
              <a:rPr lang="fr-CH" dirty="0" err="1"/>
              <a:t>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49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FE9E6-AAB2-BC14-794A-9801BE10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Implementation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6F320-6647-D14B-2432-2A3B2FF233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7DAB9-372E-13A3-E870-F0C569992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B9ED-D5C4-8C95-4837-B796536D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B6436EB8-DF2D-FA3E-7E56-70C69284B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4670196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2400" dirty="0">
                <a:solidFill>
                  <a:srgbClr val="FF0000"/>
                </a:solidFill>
              </a:rPr>
              <a:t>Triangulation </a:t>
            </a:r>
            <a:r>
              <a:rPr lang="en-GB" sz="2400" dirty="0"/>
              <a:t>of knowledge sources enables a holistic overview.</a:t>
            </a:r>
          </a:p>
          <a:p>
            <a:pPr marL="749808" lvl="2" indent="0" algn="ctr">
              <a:buNone/>
            </a:pPr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C9A2405-794F-325E-D6B7-7930942066D6}"/>
              </a:ext>
            </a:extLst>
          </p:cNvPr>
          <p:cNvGrpSpPr/>
          <p:nvPr/>
        </p:nvGrpSpPr>
        <p:grpSpPr>
          <a:xfrm>
            <a:off x="1603916" y="1959425"/>
            <a:ext cx="6944091" cy="4388636"/>
            <a:chOff x="976699" y="1083427"/>
            <a:chExt cx="7329195" cy="4940570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70A5DC2A-3603-10FF-1636-D78872B47B7E}"/>
                </a:ext>
              </a:extLst>
            </p:cNvPr>
            <p:cNvSpPr/>
            <p:nvPr/>
          </p:nvSpPr>
          <p:spPr>
            <a:xfrm>
              <a:off x="1787931" y="1522253"/>
              <a:ext cx="5104920" cy="3796299"/>
            </a:xfrm>
            <a:prstGeom prst="triangle">
              <a:avLst>
                <a:gd name="adj" fmla="val 4970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itle 1">
              <a:extLst>
                <a:ext uri="{FF2B5EF4-FFF2-40B4-BE49-F238E27FC236}">
                  <a16:creationId xmlns:a16="http://schemas.microsoft.com/office/drawing/2014/main" id="{48B4495D-5EAD-6726-01EC-7821A6B4F200}"/>
                </a:ext>
              </a:extLst>
            </p:cNvPr>
            <p:cNvSpPr txBox="1">
              <a:spLocks/>
            </p:cNvSpPr>
            <p:nvPr/>
          </p:nvSpPr>
          <p:spPr>
            <a:xfrm>
              <a:off x="5962997" y="5331351"/>
              <a:ext cx="2342897" cy="537385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r>
                <a:rPr lang="en-US" sz="2000" dirty="0"/>
                <a:t>Industry Perspective</a:t>
              </a:r>
            </a:p>
          </p:txBody>
        </p:sp>
        <p:sp>
          <p:nvSpPr>
            <p:cNvPr id="42" name="Title 1">
              <a:extLst>
                <a:ext uri="{FF2B5EF4-FFF2-40B4-BE49-F238E27FC236}">
                  <a16:creationId xmlns:a16="http://schemas.microsoft.com/office/drawing/2014/main" id="{55EA16FF-D1A2-36D4-99AD-7BE4000C5C69}"/>
                </a:ext>
              </a:extLst>
            </p:cNvPr>
            <p:cNvSpPr txBox="1">
              <a:spLocks/>
            </p:cNvSpPr>
            <p:nvPr/>
          </p:nvSpPr>
          <p:spPr>
            <a:xfrm>
              <a:off x="3139603" y="1083427"/>
              <a:ext cx="3311033" cy="405131"/>
            </a:xfrm>
            <a:prstGeom prst="rect">
              <a:avLst/>
            </a:prstGeom>
          </p:spPr>
          <p:txBody>
            <a:bodyPr vert="horz" lIns="45720" rIns="45720" anchor="ctr">
              <a:normAutofit fontScale="92500" lnSpcReduction="10000"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r>
                <a:rPr lang="en-US" sz="2000" dirty="0"/>
                <a:t>Scientific Perspective</a:t>
              </a:r>
              <a:endParaRPr lang="en-GB" sz="2000" dirty="0"/>
            </a:p>
          </p:txBody>
        </p:sp>
        <p:sp>
          <p:nvSpPr>
            <p:cNvPr id="43" name="Title 1">
              <a:extLst>
                <a:ext uri="{FF2B5EF4-FFF2-40B4-BE49-F238E27FC236}">
                  <a16:creationId xmlns:a16="http://schemas.microsoft.com/office/drawing/2014/main" id="{91AEEC1F-DDC2-91A9-AE7E-06D70EB9B7BF}"/>
                </a:ext>
              </a:extLst>
            </p:cNvPr>
            <p:cNvSpPr txBox="1">
              <a:spLocks/>
            </p:cNvSpPr>
            <p:nvPr/>
          </p:nvSpPr>
          <p:spPr>
            <a:xfrm>
              <a:off x="976699" y="5309332"/>
              <a:ext cx="2371734" cy="714665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r>
                <a:rPr lang="en-US" sz="2000" dirty="0"/>
                <a:t>IP Perspective</a:t>
              </a:r>
              <a:endParaRPr lang="en-GB" sz="2000" dirty="0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8A8671E-673C-E2D7-78C4-D9E3587C6FF2}"/>
                </a:ext>
              </a:extLst>
            </p:cNvPr>
            <p:cNvGrpSpPr/>
            <p:nvPr/>
          </p:nvGrpSpPr>
          <p:grpSpPr>
            <a:xfrm rot="21138206">
              <a:off x="5036354" y="3975403"/>
              <a:ext cx="1927225" cy="1871801"/>
              <a:chOff x="4857100" y="3938342"/>
              <a:chExt cx="1927225" cy="1871801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20B6D80D-2DD9-CFB9-4778-5B31BE967016}"/>
                  </a:ext>
                </a:extLst>
              </p:cNvPr>
              <p:cNvGrpSpPr/>
              <p:nvPr/>
            </p:nvGrpSpPr>
            <p:grpSpPr>
              <a:xfrm rot="15155302">
                <a:off x="4812722" y="3982720"/>
                <a:ext cx="1871801" cy="1783046"/>
                <a:chOff x="1027158" y="4033050"/>
                <a:chExt cx="1871801" cy="1783046"/>
              </a:xfrm>
            </p:grpSpPr>
            <p:sp>
              <p:nvSpPr>
                <p:cNvPr id="66" name="Isosceles Triangle 65">
                  <a:extLst>
                    <a:ext uri="{FF2B5EF4-FFF2-40B4-BE49-F238E27FC236}">
                      <a16:creationId xmlns:a16="http://schemas.microsoft.com/office/drawing/2014/main" id="{EB540FAE-5B22-8CFA-E322-E951E725CB64}"/>
                    </a:ext>
                  </a:extLst>
                </p:cNvPr>
                <p:cNvSpPr/>
                <p:nvPr/>
              </p:nvSpPr>
              <p:spPr>
                <a:xfrm rot="12596315">
                  <a:off x="1268337" y="4033050"/>
                  <a:ext cx="705977" cy="1716912"/>
                </a:xfrm>
                <a:prstGeom prst="triangl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7" name="Isosceles Triangle 66">
                  <a:extLst>
                    <a:ext uri="{FF2B5EF4-FFF2-40B4-BE49-F238E27FC236}">
                      <a16:creationId xmlns:a16="http://schemas.microsoft.com/office/drawing/2014/main" id="{2489D501-93F6-FA19-F36D-3E31C85ABA8A}"/>
                    </a:ext>
                  </a:extLst>
                </p:cNvPr>
                <p:cNvSpPr/>
                <p:nvPr/>
              </p:nvSpPr>
              <p:spPr>
                <a:xfrm rot="13994805">
                  <a:off x="1532625" y="4278048"/>
                  <a:ext cx="705977" cy="1716912"/>
                </a:xfrm>
                <a:prstGeom prst="triangle">
                  <a:avLst/>
                </a:prstGeom>
                <a:solidFill>
                  <a:srgbClr val="FF212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Isosceles Triangle 67">
                  <a:extLst>
                    <a:ext uri="{FF2B5EF4-FFF2-40B4-BE49-F238E27FC236}">
                      <a16:creationId xmlns:a16="http://schemas.microsoft.com/office/drawing/2014/main" id="{7C182D7B-37DF-B602-8785-C4D3272D3537}"/>
                    </a:ext>
                  </a:extLst>
                </p:cNvPr>
                <p:cNvSpPr/>
                <p:nvPr/>
              </p:nvSpPr>
              <p:spPr>
                <a:xfrm rot="15397158">
                  <a:off x="1687514" y="4604652"/>
                  <a:ext cx="705977" cy="1716912"/>
                </a:xfrm>
                <a:prstGeom prst="triangle">
                  <a:avLst/>
                </a:prstGeom>
                <a:solidFill>
                  <a:srgbClr val="FFA3A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3BBF056-BD10-88F5-8742-8F90934E7A15}"/>
                  </a:ext>
                </a:extLst>
              </p:cNvPr>
              <p:cNvSpPr txBox="1"/>
              <p:nvPr/>
            </p:nvSpPr>
            <p:spPr>
              <a:xfrm rot="2123342">
                <a:off x="5087664" y="4732328"/>
                <a:ext cx="1696661" cy="294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Industry Products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970C066-6908-5BA6-7D58-184F1907D4D9}"/>
                  </a:ext>
                </a:extLst>
              </p:cNvPr>
              <p:cNvSpPr txBox="1"/>
              <p:nvPr/>
            </p:nvSpPr>
            <p:spPr>
              <a:xfrm rot="2904361">
                <a:off x="5648007" y="4363147"/>
                <a:ext cx="10565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Selection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235FB0F-C2C4-B8B4-5F21-C9A87B9499B0}"/>
                  </a:ext>
                </a:extLst>
              </p:cNvPr>
              <p:cNvSpPr txBox="1"/>
              <p:nvPr/>
            </p:nvSpPr>
            <p:spPr>
              <a:xfrm rot="608312">
                <a:off x="5011344" y="5018342"/>
                <a:ext cx="10565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Workshops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655EF2C-281D-FD45-8C6B-7BE536DA2EA4}"/>
                </a:ext>
              </a:extLst>
            </p:cNvPr>
            <p:cNvGrpSpPr/>
            <p:nvPr/>
          </p:nvGrpSpPr>
          <p:grpSpPr>
            <a:xfrm rot="174146">
              <a:off x="1639073" y="3683956"/>
              <a:ext cx="1878192" cy="1924941"/>
              <a:chOff x="2129886" y="3629766"/>
              <a:chExt cx="1878192" cy="1924941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1E972003-2C44-0E1B-509D-A4C7A065AFE3}"/>
                  </a:ext>
                </a:extLst>
              </p:cNvPr>
              <p:cNvGrpSpPr/>
              <p:nvPr/>
            </p:nvGrpSpPr>
            <p:grpSpPr>
              <a:xfrm rot="185299">
                <a:off x="2129886" y="3776714"/>
                <a:ext cx="1873756" cy="1777993"/>
                <a:chOff x="1027158" y="4036908"/>
                <a:chExt cx="1873756" cy="1777993"/>
              </a:xfrm>
            </p:grpSpPr>
            <p:sp>
              <p:nvSpPr>
                <p:cNvPr id="59" name="Isosceles Triangle 58">
                  <a:extLst>
                    <a:ext uri="{FF2B5EF4-FFF2-40B4-BE49-F238E27FC236}">
                      <a16:creationId xmlns:a16="http://schemas.microsoft.com/office/drawing/2014/main" id="{E485F5EC-2858-F0A0-F3E7-36CF864F3B2E}"/>
                    </a:ext>
                  </a:extLst>
                </p:cNvPr>
                <p:cNvSpPr/>
                <p:nvPr/>
              </p:nvSpPr>
              <p:spPr>
                <a:xfrm rot="12596315">
                  <a:off x="1264479" y="4036908"/>
                  <a:ext cx="705977" cy="1716912"/>
                </a:xfrm>
                <a:prstGeom prst="triangle">
                  <a:avLst/>
                </a:prstGeom>
                <a:solidFill>
                  <a:srgbClr val="5BB1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Isosceles Triangle 59">
                  <a:extLst>
                    <a:ext uri="{FF2B5EF4-FFF2-40B4-BE49-F238E27FC236}">
                      <a16:creationId xmlns:a16="http://schemas.microsoft.com/office/drawing/2014/main" id="{4E603380-C8DE-2E36-5EA7-A0550FF2B724}"/>
                    </a:ext>
                  </a:extLst>
                </p:cNvPr>
                <p:cNvSpPr/>
                <p:nvPr/>
              </p:nvSpPr>
              <p:spPr>
                <a:xfrm rot="13994805">
                  <a:off x="1532625" y="4278048"/>
                  <a:ext cx="705977" cy="1716912"/>
                </a:xfrm>
                <a:prstGeom prst="triangle">
                  <a:avLst/>
                </a:prstGeom>
                <a:solidFill>
                  <a:srgbClr val="0069C8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Isosceles Triangle 60">
                  <a:extLst>
                    <a:ext uri="{FF2B5EF4-FFF2-40B4-BE49-F238E27FC236}">
                      <a16:creationId xmlns:a16="http://schemas.microsoft.com/office/drawing/2014/main" id="{F882F6F7-BEC9-823A-B342-C704DEC7B7EB}"/>
                    </a:ext>
                  </a:extLst>
                </p:cNvPr>
                <p:cNvSpPr/>
                <p:nvPr/>
              </p:nvSpPr>
              <p:spPr>
                <a:xfrm rot="15397158">
                  <a:off x="1689469" y="4603457"/>
                  <a:ext cx="705977" cy="1716912"/>
                </a:xfrm>
                <a:prstGeom prst="triangle">
                  <a:avLst/>
                </a:prstGeom>
                <a:solidFill>
                  <a:schemeClr val="tx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74FB9A5-F084-6CD3-024F-A1905E5FAA1B}"/>
                  </a:ext>
                </a:extLst>
              </p:cNvPr>
              <p:cNvSpPr txBox="1"/>
              <p:nvPr/>
            </p:nvSpPr>
            <p:spPr>
              <a:xfrm>
                <a:off x="2807736" y="5093452"/>
                <a:ext cx="12003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Trend mapping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B745232-C9C5-7C7D-A93B-BC7D9EBC8067}"/>
                  </a:ext>
                </a:extLst>
              </p:cNvPr>
              <p:cNvSpPr txBox="1"/>
              <p:nvPr/>
            </p:nvSpPr>
            <p:spPr>
              <a:xfrm rot="19778517">
                <a:off x="2569304" y="4589519"/>
                <a:ext cx="12862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Patent Analysis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BEF153E-910F-B3D6-DD52-837028691023}"/>
                  </a:ext>
                </a:extLst>
              </p:cNvPr>
              <p:cNvSpPr txBox="1"/>
              <p:nvPr/>
            </p:nvSpPr>
            <p:spPr>
              <a:xfrm rot="18291563">
                <a:off x="2225501" y="4187398"/>
                <a:ext cx="13922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Data Screening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E75514F-F0D7-AA51-59D8-D33B7E997178}"/>
                </a:ext>
              </a:extLst>
            </p:cNvPr>
            <p:cNvGrpSpPr/>
            <p:nvPr/>
          </p:nvGrpSpPr>
          <p:grpSpPr>
            <a:xfrm rot="21448783">
              <a:off x="3569136" y="1486313"/>
              <a:ext cx="1779658" cy="1962482"/>
              <a:chOff x="3795173" y="1156469"/>
              <a:chExt cx="1779658" cy="196248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078966A1-7491-9911-1914-F959E4ED32B9}"/>
                  </a:ext>
                </a:extLst>
              </p:cNvPr>
              <p:cNvGrpSpPr/>
              <p:nvPr/>
            </p:nvGrpSpPr>
            <p:grpSpPr>
              <a:xfrm rot="7661318">
                <a:off x="3748498" y="1292619"/>
                <a:ext cx="1873007" cy="1779658"/>
                <a:chOff x="1027158" y="4033050"/>
                <a:chExt cx="1873007" cy="1779658"/>
              </a:xfrm>
            </p:grpSpPr>
            <p:sp>
              <p:nvSpPr>
                <p:cNvPr id="52" name="Isosceles Triangle 51">
                  <a:extLst>
                    <a:ext uri="{FF2B5EF4-FFF2-40B4-BE49-F238E27FC236}">
                      <a16:creationId xmlns:a16="http://schemas.microsoft.com/office/drawing/2014/main" id="{1E5E26F5-F437-858C-3791-D04BE13A7AD6}"/>
                    </a:ext>
                  </a:extLst>
                </p:cNvPr>
                <p:cNvSpPr/>
                <p:nvPr/>
              </p:nvSpPr>
              <p:spPr>
                <a:xfrm rot="12596315">
                  <a:off x="1268337" y="4033050"/>
                  <a:ext cx="705977" cy="1716912"/>
                </a:xfrm>
                <a:prstGeom prst="triangle">
                  <a:avLst/>
                </a:prstGeom>
                <a:solidFill>
                  <a:srgbClr val="00C05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1C386B97-37D0-B094-C776-6999E34F331A}"/>
                    </a:ext>
                  </a:extLst>
                </p:cNvPr>
                <p:cNvSpPr/>
                <p:nvPr/>
              </p:nvSpPr>
              <p:spPr>
                <a:xfrm rot="13994805">
                  <a:off x="1532625" y="4278048"/>
                  <a:ext cx="705977" cy="1716912"/>
                </a:xfrm>
                <a:prstGeom prst="triangle">
                  <a:avLst/>
                </a:prstGeom>
                <a:solidFill>
                  <a:srgbClr val="00763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Isosceles Triangle 53">
                  <a:extLst>
                    <a:ext uri="{FF2B5EF4-FFF2-40B4-BE49-F238E27FC236}">
                      <a16:creationId xmlns:a16="http://schemas.microsoft.com/office/drawing/2014/main" id="{F80FE93D-8837-5C08-877F-7076D632B24B}"/>
                    </a:ext>
                  </a:extLst>
                </p:cNvPr>
                <p:cNvSpPr/>
                <p:nvPr/>
              </p:nvSpPr>
              <p:spPr>
                <a:xfrm rot="15397158">
                  <a:off x="1688720" y="4601264"/>
                  <a:ext cx="705977" cy="1716912"/>
                </a:xfrm>
                <a:prstGeom prst="triangle">
                  <a:avLst/>
                </a:prstGeom>
                <a:solidFill>
                  <a:srgbClr val="00321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371C64D-8F26-4094-A395-423DDFC51E82}"/>
                  </a:ext>
                </a:extLst>
              </p:cNvPr>
              <p:cNvSpPr txBox="1"/>
              <p:nvPr/>
            </p:nvSpPr>
            <p:spPr>
              <a:xfrm rot="17709626">
                <a:off x="3368237" y="1870636"/>
                <a:ext cx="16003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Input HFM &amp; RIs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C896C3-D4CC-AD39-6920-B36A86A2255B}"/>
                  </a:ext>
                </a:extLst>
              </p:cNvPr>
              <p:cNvSpPr txBox="1"/>
              <p:nvPr/>
            </p:nvSpPr>
            <p:spPr>
              <a:xfrm rot="16362504">
                <a:off x="3704103" y="1881367"/>
                <a:ext cx="17114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Publication Analysis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3DDA278-0CE4-5800-56F2-06F4858A38B9}"/>
                  </a:ext>
                </a:extLst>
              </p:cNvPr>
              <p:cNvSpPr txBox="1"/>
              <p:nvPr/>
            </p:nvSpPr>
            <p:spPr>
              <a:xfrm rot="3777801">
                <a:off x="4228761" y="2052621"/>
                <a:ext cx="17114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Community building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00C2DEEB-212C-2B44-4407-BCA2646A0648}"/>
                </a:ext>
              </a:extLst>
            </p:cNvPr>
            <p:cNvSpPr txBox="1">
              <a:spLocks/>
            </p:cNvSpPr>
            <p:nvPr/>
          </p:nvSpPr>
          <p:spPr>
            <a:xfrm>
              <a:off x="3254256" y="3633925"/>
              <a:ext cx="2387356" cy="607904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000" b="1" dirty="0"/>
                <a:t>HFM Impact Forum</a:t>
              </a:r>
              <a:endParaRPr lang="en-GB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97891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2" y="2243666"/>
            <a:ext cx="8781236" cy="1591733"/>
          </a:xfrm>
        </p:spPr>
        <p:txBody>
          <a:bodyPr>
            <a:normAutofit/>
          </a:bodyPr>
          <a:lstStyle/>
          <a:p>
            <a:pPr algn="ctr"/>
            <a:r>
              <a:rPr lang="en-GB" sz="4100" b="1" dirty="0"/>
              <a:t>Patent Landscape – Results Analysis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A463F7-4FDB-5CA0-54BA-C0D01676FC34}"/>
              </a:ext>
            </a:extLst>
          </p:cNvPr>
          <p:cNvSpPr txBox="1"/>
          <p:nvPr/>
        </p:nvSpPr>
        <p:spPr>
          <a:xfrm>
            <a:off x="3923212" y="5801134"/>
            <a:ext cx="522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from Linn Kretzschmar (former WP6.1 Leader)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737853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FE9E6-AAB2-BC14-794A-9801BE10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General </a:t>
            </a:r>
            <a:r>
              <a:rPr lang="fr-CH" dirty="0" err="1"/>
              <a:t>Approach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D5F3B-94E1-52C5-43FA-9A92156FE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 algn="just">
              <a:buFont typeface="+mj-lt"/>
              <a:buAutoNum type="arabicPeriod"/>
            </a:pPr>
            <a:r>
              <a:rPr lang="en-GB" sz="1800" dirty="0"/>
              <a:t>Screen </a:t>
            </a:r>
            <a:r>
              <a:rPr lang="en-GB" sz="1800" b="1" dirty="0"/>
              <a:t>patents</a:t>
            </a:r>
            <a:r>
              <a:rPr lang="en-GB" sz="1800" dirty="0"/>
              <a:t> from WIPO’s </a:t>
            </a:r>
            <a:r>
              <a:rPr lang="en-GB" sz="1800" dirty="0" err="1"/>
              <a:t>PatentScope</a:t>
            </a:r>
            <a:r>
              <a:rPr lang="en-GB" sz="1800" dirty="0"/>
              <a:t> using experts-selected </a:t>
            </a:r>
            <a:r>
              <a:rPr lang="en-GB" sz="1800" b="1" dirty="0"/>
              <a:t>keywords</a:t>
            </a:r>
            <a:r>
              <a:rPr lang="en-GB" sz="1800" dirty="0"/>
              <a:t>: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n-GB" sz="1800" dirty="0"/>
              <a:t>Niobium Tin (HFM), Nb3Sn (HFM), Quench Detection (HFM), HTS (REBCO), Nb3Sn Cable, Nb3Sn Wire Production, High Field Magnets, Cryogenics (HFM).</a:t>
            </a:r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endParaRPr lang="en-GB" sz="1800" dirty="0"/>
          </a:p>
          <a:p>
            <a:pPr marL="550926" indent="-514350" algn="just">
              <a:buFont typeface="+mj-lt"/>
              <a:buAutoNum type="arabicPeriod"/>
            </a:pPr>
            <a:r>
              <a:rPr lang="en-GB" sz="1800" dirty="0"/>
              <a:t>Use text-analysis to understand </a:t>
            </a:r>
            <a:r>
              <a:rPr lang="en-GB" sz="1800" b="1" dirty="0"/>
              <a:t>industry trends</a:t>
            </a:r>
            <a:r>
              <a:rPr lang="en-GB" sz="1800" dirty="0"/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  <a:p>
            <a:pPr marL="749808" lvl="2" indent="0" algn="ctr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6F320-6647-D14B-2432-2A3B2FF233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12.19.2024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7DAB9-372E-13A3-E870-F0C569992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Forum - RD6/WP6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B9ED-D5C4-8C95-4837-B796536D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8C37E6AB-A061-483A-036A-95BEDA4EB761}"/>
              </a:ext>
            </a:extLst>
          </p:cNvPr>
          <p:cNvSpPr/>
          <p:nvPr/>
        </p:nvSpPr>
        <p:spPr>
          <a:xfrm>
            <a:off x="4570627" y="2901231"/>
            <a:ext cx="365938" cy="53476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3F416F-535E-222E-5CEC-67FA8B0D40CE}"/>
              </a:ext>
            </a:extLst>
          </p:cNvPr>
          <p:cNvSpPr txBox="1">
            <a:spLocks/>
          </p:cNvSpPr>
          <p:nvPr/>
        </p:nvSpPr>
        <p:spPr>
          <a:xfrm>
            <a:off x="1655722" y="3717360"/>
            <a:ext cx="5420659" cy="79582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9808" lvl="2" indent="0" algn="ctr">
              <a:buNone/>
            </a:pPr>
            <a:r>
              <a:rPr lang="en-GB" sz="1800" dirty="0">
                <a:solidFill>
                  <a:srgbClr val="FF0000"/>
                </a:solidFill>
              </a:rPr>
              <a:t>254</a:t>
            </a:r>
            <a:r>
              <a:rPr lang="en-GB" sz="1800" dirty="0"/>
              <a:t> patents from </a:t>
            </a:r>
            <a:r>
              <a:rPr lang="en-GB" sz="1800" dirty="0">
                <a:solidFill>
                  <a:srgbClr val="FF0000"/>
                </a:solidFill>
              </a:rPr>
              <a:t>156</a:t>
            </a:r>
            <a:r>
              <a:rPr lang="en-GB" sz="1800" dirty="0"/>
              <a:t> unique applicants across </a:t>
            </a:r>
            <a:r>
              <a:rPr lang="en-GB" sz="1800" dirty="0">
                <a:solidFill>
                  <a:srgbClr val="FF0000"/>
                </a:solidFill>
              </a:rPr>
              <a:t>16</a:t>
            </a:r>
            <a:r>
              <a:rPr lang="en-GB" sz="1800" dirty="0"/>
              <a:t> countries spread over several decades with a peak in the last </a:t>
            </a:r>
            <a:r>
              <a:rPr lang="en-GB" sz="1800" dirty="0">
                <a:solidFill>
                  <a:srgbClr val="FF0000"/>
                </a:solidFill>
              </a:rPr>
              <a:t>10</a:t>
            </a:r>
            <a:r>
              <a:rPr lang="en-GB" sz="1800" dirty="0"/>
              <a:t> years.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65BE96-A74D-AA08-54DE-DD7A4BB7EF9C}"/>
              </a:ext>
            </a:extLst>
          </p:cNvPr>
          <p:cNvSpPr txBox="1"/>
          <p:nvPr/>
        </p:nvSpPr>
        <p:spPr>
          <a:xfrm>
            <a:off x="4201459" y="5905367"/>
            <a:ext cx="5056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Dataset</a:t>
            </a:r>
            <a:r>
              <a:rPr lang="fr-CH" sz="1400" dirty="0"/>
              <a:t> </a:t>
            </a:r>
            <a:r>
              <a:rPr lang="fr-CH" sz="1400" dirty="0" err="1"/>
              <a:t>available</a:t>
            </a:r>
            <a:r>
              <a:rPr lang="fr-CH" sz="1400" dirty="0"/>
              <a:t> at: </a:t>
            </a:r>
            <a:r>
              <a:rPr lang="fr-CH" sz="1400" dirty="0">
                <a:hlinkClick r:id="rId2"/>
              </a:rPr>
              <a:t>https://cernbox.cern.ch/s/TVTcVKUy3RzOj4f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05480265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22077</TotalTime>
  <Words>3205</Words>
  <Application>Microsoft Office PowerPoint</Application>
  <PresentationFormat>On-screen Show (4:3)</PresentationFormat>
  <Paragraphs>553</Paragraphs>
  <Slides>35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Rockwell Light</vt:lpstr>
      <vt:lpstr>sourcesans-regular</vt:lpstr>
      <vt:lpstr>Wingdings</vt:lpstr>
      <vt:lpstr>HFM(4-3)</vt:lpstr>
      <vt:lpstr>PowerPoint Presentation</vt:lpstr>
      <vt:lpstr>HFM Scientific and Societal Impact -  Preliminary findings and discussion about priorities  HFM Forum</vt:lpstr>
      <vt:lpstr>Table of contents </vt:lpstr>
      <vt:lpstr>Recall: Scope of the RD Line / Work Package</vt:lpstr>
      <vt:lpstr>Goal</vt:lpstr>
      <vt:lpstr>PowerPoint Presentation</vt:lpstr>
      <vt:lpstr>Implementation</vt:lpstr>
      <vt:lpstr>Patent Landscape – Results Analysis</vt:lpstr>
      <vt:lpstr>General Approach</vt:lpstr>
      <vt:lpstr>Results – Patents Analysis</vt:lpstr>
      <vt:lpstr>Results – Patents Analysis</vt:lpstr>
      <vt:lpstr>Results – Patents Analysis</vt:lpstr>
      <vt:lpstr>Results – Patent Family Analysis</vt:lpstr>
      <vt:lpstr>Results – Patent Family Analysis</vt:lpstr>
      <vt:lpstr>Results – Patent Family Analysis</vt:lpstr>
      <vt:lpstr>Results – Keywords Analysis</vt:lpstr>
      <vt:lpstr>Highlighted Industry Developments </vt:lpstr>
      <vt:lpstr>Conclusion – HFM Patent Landscape</vt:lpstr>
      <vt:lpstr>HFM Developments  with Impact Potential</vt:lpstr>
      <vt:lpstr>HFM Developments Applicability (TBD)</vt:lpstr>
      <vt:lpstr>HFM Developments Examples (TBD)</vt:lpstr>
      <vt:lpstr>Identified Promising Application Areas</vt:lpstr>
      <vt:lpstr>Definition of Impact</vt:lpstr>
      <vt:lpstr>Energy</vt:lpstr>
      <vt:lpstr>Medicine</vt:lpstr>
      <vt:lpstr>Transport</vt:lpstr>
      <vt:lpstr>Industrial processes</vt:lpstr>
      <vt:lpstr>Astrophysics</vt:lpstr>
      <vt:lpstr>KT’s Support</vt:lpstr>
      <vt:lpstr>Next Steps</vt:lpstr>
      <vt:lpstr>Some Questions</vt:lpstr>
      <vt:lpstr>Some Questions</vt:lpstr>
      <vt:lpstr>Next Steps</vt:lpstr>
      <vt:lpstr>Thank you!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Thomas Rimbot</cp:lastModifiedBy>
  <cp:revision>319</cp:revision>
  <cp:lastPrinted>2022-04-29T08:24:36Z</cp:lastPrinted>
  <dcterms:created xsi:type="dcterms:W3CDTF">2012-11-30T11:04:26Z</dcterms:created>
  <dcterms:modified xsi:type="dcterms:W3CDTF">2024-12-19T08:25:40Z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